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74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60722" autoAdjust="0"/>
  </p:normalViewPr>
  <p:slideViewPr>
    <p:cSldViewPr snapToGrid="0" snapToObjects="1">
      <p:cViewPr varScale="1">
        <p:scale>
          <a:sx n="72" d="100"/>
          <a:sy n="72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254C5-966B-204D-9C83-8E4798C82FE0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363AC-D6AD-5249-9132-EA1FA5EEC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Cognitive is not bounded to the individual’s brain</a:t>
            </a:r>
          </a:p>
          <a:p>
            <a:endParaRPr lang="en-US"/>
          </a:p>
          <a:p>
            <a:r>
              <a:rPr lang="en-US"/>
              <a:t>e.g. airline cockpit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C07E8-52F6-0A4C-8ABD-1D262D78819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To design good systems, we have to understand the nature of these distributions of process.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D6C846-66F5-8B4C-8922-35DE2B83C36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Cognitive processes involve trajectories of information (transmission and transformation) – patterns if stable reflect an architecture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2543B-D76C-AE45-84AA-5B6F2BCD6D7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Well designed work materials become integrated into the way people think, see and control activities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B2010-3B72-C946-BD88-C86A83FFF0A1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Example? Assuming there is only one way to do something because we always did.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363AC-D6AD-5249-9132-EA1FA5EEC6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Cognitive ethnography is not a single technique… will come back to this later when we discuss research methods (in 2 weeks)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4AAD7-B8A3-A74A-83A4-E098622FCBE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airspeed</a:t>
            </a:r>
            <a:r>
              <a:rPr lang="en-US" baseline="0" dirty="0" smtClean="0"/>
              <a:t> instrument</a:t>
            </a:r>
          </a:p>
          <a:p>
            <a:r>
              <a:rPr lang="en-US" baseline="0" dirty="0" smtClean="0"/>
              <a:t>Weather radar graph – refueling</a:t>
            </a:r>
          </a:p>
          <a:p>
            <a:r>
              <a:rPr lang="en-US" baseline="0" dirty="0" err="1" smtClean="0"/>
              <a:t>Todo’s</a:t>
            </a:r>
            <a:r>
              <a:rPr lang="en-US" baseline="0" dirty="0" smtClean="0"/>
              <a:t> in source code comments.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363AC-D6AD-5249-9132-EA1FA5EEC6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enriched digital objects (how could this be used in course materials?)</a:t>
            </a:r>
          </a:p>
          <a:p>
            <a:endParaRPr lang="en-US" dirty="0" smtClean="0"/>
          </a:p>
          <a:p>
            <a:r>
              <a:rPr lang="en-US" dirty="0" smtClean="0"/>
              <a:t>code</a:t>
            </a:r>
            <a:r>
              <a:rPr lang="en-US" baseline="0" dirty="0" smtClean="0"/>
              <a:t>, links.</a:t>
            </a:r>
          </a:p>
          <a:p>
            <a:r>
              <a:rPr lang="en-US" baseline="0" dirty="0" smtClean="0"/>
              <a:t>Read wear not just edit wear.</a:t>
            </a:r>
          </a:p>
          <a:p>
            <a:r>
              <a:rPr lang="en-US" baseline="0" dirty="0" smtClean="0"/>
              <a:t>Menus</a:t>
            </a:r>
          </a:p>
          <a:p>
            <a:r>
              <a:rPr lang="en-US" baseline="0" dirty="0" smtClean="0"/>
              <a:t>Popular news.</a:t>
            </a:r>
          </a:p>
          <a:p>
            <a:r>
              <a:rPr lang="en-US" baseline="0" dirty="0" smtClean="0"/>
              <a:t>Any issues with this? (privacy, self fulfilling)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Spatial arrangements can simplify choice (piles), simplify perception (e.g. XXX) or simplify internal computation (sorting).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363AC-D6AD-5249-9132-EA1FA5EEC6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CC49-9368-9448-8B90-F7849E06FE0F}" type="datetimeFigureOut">
              <a:rPr lang="en-US" smtClean="0"/>
              <a:pPr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B8D1-3006-4B49-9059-E08ECFD54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istributed_cognition" TargetMode="External"/><Relationship Id="rId3" Type="http://schemas.openxmlformats.org/officeDocument/2006/relationships/hyperlink" Target="http://etec.ctlt.ubc.ca/510wiki/Distributed_Cogni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72804"/>
            <a:ext cx="8422589" cy="670438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199" y="130175"/>
            <a:ext cx="439341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Distributed Cognition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points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unexpected ways do you </a:t>
            </a:r>
            <a:r>
              <a:rPr lang="en-US" dirty="0" smtClean="0">
                <a:solidFill>
                  <a:srgbClr val="FF0000"/>
                </a:solidFill>
              </a:rPr>
              <a:t>offload cognition </a:t>
            </a:r>
            <a:r>
              <a:rPr lang="en-US" dirty="0" smtClean="0"/>
              <a:t>to artifacts (e.g. pilots use of weather radar to remind about refueling)?</a:t>
            </a:r>
          </a:p>
          <a:p>
            <a:r>
              <a:rPr lang="en-US" dirty="0" smtClean="0"/>
              <a:t>Can you think of digital artifacts you have used that provide information about their </a:t>
            </a:r>
            <a:r>
              <a:rPr lang="en-US" dirty="0" smtClean="0">
                <a:solidFill>
                  <a:srgbClr val="FF0000"/>
                </a:solidFill>
              </a:rPr>
              <a:t>history</a:t>
            </a:r>
            <a:r>
              <a:rPr lang="en-US" dirty="0" smtClean="0"/>
              <a:t> of use? (e.g. in email)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strategies do you use with digital representations of real objects to help you </a:t>
            </a:r>
            <a:r>
              <a:rPr lang="en-US" dirty="0" smtClean="0">
                <a:solidFill>
                  <a:srgbClr val="FF0000"/>
                </a:solidFill>
              </a:rPr>
              <a:t>organize our work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has the </a:t>
            </a:r>
            <a:r>
              <a:rPr lang="en-US" dirty="0" smtClean="0">
                <a:solidFill>
                  <a:srgbClr val="FF0000"/>
                </a:solidFill>
              </a:rPr>
              <a:t>cloud</a:t>
            </a:r>
            <a:r>
              <a:rPr lang="en-US" dirty="0" smtClean="0"/>
              <a:t> enhanced our distributed cognition processes?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Cognition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reference:</a:t>
            </a:r>
            <a:r>
              <a:rPr lang="en-US" dirty="0" smtClean="0"/>
              <a:t>  </a:t>
            </a:r>
            <a:r>
              <a:rPr lang="en-US" dirty="0" err="1" smtClean="0"/>
              <a:t>Hutchin’s</a:t>
            </a:r>
            <a:r>
              <a:rPr lang="en-US" dirty="0" smtClean="0"/>
              <a:t> paper on Distributed Cognition (in the wild), see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brief summary see: </a:t>
            </a:r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Distributed_cognition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http://etec.ctlt.ubc.ca/510wiki/Distributed_Cognition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Cognition Theory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Seeks to</a:t>
            </a:r>
            <a:r>
              <a:rPr lang="en-US" dirty="0" smtClean="0"/>
              <a:t> describe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organization of cognitive systems</a:t>
            </a:r>
          </a:p>
          <a:p>
            <a:r>
              <a:rPr lang="en-US" dirty="0">
                <a:solidFill>
                  <a:srgbClr val="FF0000"/>
                </a:solidFill>
              </a:rPr>
              <a:t>Unit of analysis </a:t>
            </a:r>
            <a:r>
              <a:rPr lang="en-US" dirty="0"/>
              <a:t>is not the individual but the </a:t>
            </a:r>
            <a:r>
              <a:rPr lang="en-US" dirty="0">
                <a:solidFill>
                  <a:srgbClr val="FF0000"/>
                </a:solidFill>
              </a:rPr>
              <a:t>socio technical system </a:t>
            </a:r>
          </a:p>
          <a:p>
            <a:r>
              <a:rPr lang="en-US" dirty="0"/>
              <a:t>Considers a </a:t>
            </a:r>
            <a:r>
              <a:rPr lang="en-US" dirty="0">
                <a:solidFill>
                  <a:srgbClr val="FF0000"/>
                </a:solidFill>
              </a:rPr>
              <a:t>broader class of cognitive events </a:t>
            </a:r>
            <a:r>
              <a:rPr lang="en-US" dirty="0"/>
              <a:t>(not just within a head)</a:t>
            </a:r>
            <a:endParaRPr lang="en-US" dirty="0" smtClean="0"/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e.g</a:t>
            </a:r>
            <a:r>
              <a:rPr lang="en-US" i="1" dirty="0"/>
              <a:t>. memory involves manipulation of objects and external representations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Cognition in the wild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Cognitive processes may be distributed across </a:t>
            </a:r>
            <a:r>
              <a:rPr lang="en-US" dirty="0">
                <a:solidFill>
                  <a:srgbClr val="FF0000"/>
                </a:solidFill>
              </a:rPr>
              <a:t>members of a social group</a:t>
            </a:r>
          </a:p>
          <a:p>
            <a:pPr>
              <a:buFontTx/>
              <a:buChar char="-"/>
            </a:pPr>
            <a:r>
              <a:rPr lang="en-US" dirty="0"/>
              <a:t>Cognitive processes may involve coordination between </a:t>
            </a:r>
            <a:r>
              <a:rPr lang="en-US" dirty="0">
                <a:solidFill>
                  <a:srgbClr val="FF0000"/>
                </a:solidFill>
              </a:rPr>
              <a:t>internal and external </a:t>
            </a:r>
            <a:r>
              <a:rPr lang="en-US" dirty="0"/>
              <a:t>(material or environmental) structure</a:t>
            </a:r>
          </a:p>
          <a:p>
            <a:pPr>
              <a:buFontTx/>
              <a:buChar char="-"/>
            </a:pPr>
            <a:r>
              <a:rPr lang="en-US" dirty="0"/>
              <a:t>Process may be distributed through 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with products of earlier events transforming nature of later events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95275"/>
            <a:ext cx="7772400" cy="1085850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organization as a form of </a:t>
            </a:r>
            <a:r>
              <a:rPr lang="en-US" dirty="0">
                <a:solidFill>
                  <a:srgbClr val="FF0000"/>
                </a:solidFill>
              </a:rPr>
              <a:t>cognitive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07" y="1981200"/>
            <a:ext cx="8899193" cy="4876800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lang="en-US" dirty="0"/>
              <a:t>How</a:t>
            </a:r>
            <a:r>
              <a:rPr lang="en-US" dirty="0" smtClean="0"/>
              <a:t> are the </a:t>
            </a:r>
            <a:r>
              <a:rPr lang="en-US" dirty="0"/>
              <a:t>cognitive </a:t>
            </a:r>
            <a:r>
              <a:rPr lang="en-US" dirty="0">
                <a:solidFill>
                  <a:srgbClr val="FF0000"/>
                </a:solidFill>
              </a:rPr>
              <a:t>processes of an individual </a:t>
            </a:r>
            <a:r>
              <a:rPr lang="en-US" dirty="0"/>
              <a:t>distributed across a group of individuals?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/>
              <a:t>How are the cognitive properties of individual minds affected by </a:t>
            </a:r>
            <a:r>
              <a:rPr lang="en-US" dirty="0">
                <a:solidFill>
                  <a:srgbClr val="FF0000"/>
                </a:solidFill>
              </a:rPr>
              <a:t>participation</a:t>
            </a:r>
            <a:r>
              <a:rPr lang="en-US" dirty="0"/>
              <a:t> in group activities?</a:t>
            </a:r>
          </a:p>
          <a:p>
            <a:pPr marL="514350" indent="-514350"/>
            <a:endParaRPr lang="en-US" dirty="0"/>
          </a:p>
          <a:p>
            <a:pPr marL="514350" indent="-514350"/>
            <a:endParaRPr lang="en-US" dirty="0"/>
          </a:p>
          <a:p>
            <a:pPr marL="514350" indent="-514350"/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85850"/>
          </a:xfrm>
        </p:spPr>
        <p:txBody>
          <a:bodyPr/>
          <a:lstStyle/>
          <a:p>
            <a:r>
              <a:rPr lang="en-US"/>
              <a:t>Embodied Cognition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Minds are not passive representational engines.. </a:t>
            </a:r>
            <a:endParaRPr lang="en-US" dirty="0" smtClean="0"/>
          </a:p>
          <a:p>
            <a:pPr lvl="1" algn="r">
              <a:buNone/>
            </a:pPr>
            <a:r>
              <a:rPr lang="en-US" sz="3200" i="1" dirty="0" smtClean="0"/>
              <a:t>Organization </a:t>
            </a:r>
            <a:r>
              <a:rPr lang="en-US" sz="3200" i="1" dirty="0"/>
              <a:t>of the mind is </a:t>
            </a:r>
            <a:r>
              <a:rPr lang="en-US" sz="3200" i="1" dirty="0">
                <a:solidFill>
                  <a:srgbClr val="FF0000"/>
                </a:solidFill>
              </a:rPr>
              <a:t>an emergent property</a:t>
            </a:r>
            <a:r>
              <a:rPr lang="en-US" sz="3200" i="1" dirty="0"/>
              <a:t> of interaction among internal and external resources</a:t>
            </a:r>
            <a:endParaRPr lang="en-US" i="1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Culture and cognition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Culture shapes </a:t>
            </a:r>
            <a:r>
              <a:rPr lang="en-US" dirty="0"/>
              <a:t>cognitive processes that are distributed over agents, artifacts and environments</a:t>
            </a:r>
          </a:p>
          <a:p>
            <a:endParaRPr lang="en-US" dirty="0"/>
          </a:p>
          <a:p>
            <a:r>
              <a:rPr lang="en-US" dirty="0"/>
              <a:t>The environment as a </a:t>
            </a:r>
            <a:r>
              <a:rPr lang="en-US" dirty="0">
                <a:solidFill>
                  <a:srgbClr val="FF0000"/>
                </a:solidFill>
              </a:rPr>
              <a:t>reservoir of resources </a:t>
            </a:r>
            <a:r>
              <a:rPr lang="en-US" dirty="0"/>
              <a:t>for learning, problem solving and reasoning… </a:t>
            </a:r>
          </a:p>
          <a:p>
            <a:endParaRPr lang="en-US" dirty="0"/>
          </a:p>
          <a:p>
            <a:r>
              <a:rPr lang="en-US" dirty="0"/>
              <a:t>Culture provides us with intellectual tools, but culture may also </a:t>
            </a:r>
            <a:r>
              <a:rPr lang="en-US" dirty="0">
                <a:solidFill>
                  <a:srgbClr val="FF0000"/>
                </a:solidFill>
              </a:rPr>
              <a:t>blind</a:t>
            </a:r>
            <a:r>
              <a:rPr lang="en-US" dirty="0"/>
              <a:t> us…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085850"/>
          </a:xfrm>
        </p:spPr>
        <p:txBody>
          <a:bodyPr>
            <a:normAutofit fontScale="90000"/>
          </a:bodyPr>
          <a:lstStyle/>
          <a:p>
            <a:r>
              <a:rPr lang="en-US"/>
              <a:t>How to study distributed cognition?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Ethnography</a:t>
            </a:r>
            <a:r>
              <a:rPr lang="en-US" dirty="0"/>
              <a:t> – not just of minds but also of artifacts and social processes – event </a:t>
            </a:r>
            <a:r>
              <a:rPr lang="en-US" dirty="0" smtClean="0"/>
              <a:t>centered, to develop a theory </a:t>
            </a:r>
          </a:p>
          <a:p>
            <a:pPr lvl="1"/>
            <a:r>
              <a:rPr lang="en-US" dirty="0" smtClean="0"/>
              <a:t>Requires domain expertise and knowledge of the structure to study events</a:t>
            </a:r>
          </a:p>
          <a:p>
            <a:r>
              <a:rPr lang="en-US" dirty="0" smtClean="0"/>
              <a:t>Followed by </a:t>
            </a:r>
            <a:r>
              <a:rPr lang="en-US" dirty="0" smtClean="0">
                <a:solidFill>
                  <a:srgbClr val="FF0000"/>
                </a:solidFill>
              </a:rPr>
              <a:t>experiments</a:t>
            </a:r>
            <a:r>
              <a:rPr lang="en-US" dirty="0" smtClean="0"/>
              <a:t> (to refine the theory)</a:t>
            </a:r>
          </a:p>
          <a:p>
            <a:r>
              <a:rPr lang="en-US" dirty="0" smtClean="0"/>
              <a:t>Back to more studies </a:t>
            </a:r>
            <a:r>
              <a:rPr lang="en-US" dirty="0" smtClean="0">
                <a:solidFill>
                  <a:srgbClr val="FF0000"/>
                </a:solidFill>
              </a:rPr>
              <a:t>“in the wild”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085850"/>
          </a:xfrm>
        </p:spPr>
        <p:txBody>
          <a:bodyPr>
            <a:normAutofit fontScale="90000"/>
          </a:bodyPr>
          <a:lstStyle/>
          <a:p>
            <a:r>
              <a:rPr lang="en-US"/>
              <a:t>Principles of distributed cognition theory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800" dirty="0"/>
              <a:t>People establish and coordinate different types of </a:t>
            </a:r>
            <a:r>
              <a:rPr lang="en-US" sz="2800" dirty="0">
                <a:solidFill>
                  <a:srgbClr val="FF0000"/>
                </a:solidFill>
              </a:rPr>
              <a:t>structure</a:t>
            </a:r>
            <a:r>
              <a:rPr lang="en-US" sz="2800" dirty="0"/>
              <a:t> in their environment</a:t>
            </a:r>
          </a:p>
          <a:p>
            <a:pPr>
              <a:buFontTx/>
              <a:buChar char="-"/>
            </a:pPr>
            <a:r>
              <a:rPr lang="en-US" sz="2800" dirty="0"/>
              <a:t>It takes </a:t>
            </a:r>
            <a:r>
              <a:rPr lang="en-US" sz="2800" dirty="0">
                <a:solidFill>
                  <a:srgbClr val="FF0000"/>
                </a:solidFill>
              </a:rPr>
              <a:t>effort</a:t>
            </a:r>
            <a:r>
              <a:rPr lang="en-US" sz="2800" dirty="0"/>
              <a:t> to maintain</a:t>
            </a:r>
            <a:r>
              <a:rPr lang="en-US" sz="2800" dirty="0" smtClean="0"/>
              <a:t> coordination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People </a:t>
            </a:r>
            <a:r>
              <a:rPr lang="en-US" sz="2800" dirty="0">
                <a:solidFill>
                  <a:srgbClr val="FF0000"/>
                </a:solidFill>
              </a:rPr>
              <a:t>off-load </a:t>
            </a:r>
            <a:r>
              <a:rPr lang="en-US" sz="2800" dirty="0"/>
              <a:t>cognitive effort to the environment whenever practical</a:t>
            </a:r>
          </a:p>
          <a:p>
            <a:pPr>
              <a:buFontTx/>
              <a:buChar char="-"/>
            </a:pPr>
            <a:r>
              <a:rPr lang="en-US" sz="2800" dirty="0"/>
              <a:t>There are improved dynamics of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cognitive </a:t>
            </a:r>
            <a:r>
              <a:rPr lang="en-US" sz="2800" dirty="0">
                <a:solidFill>
                  <a:srgbClr val="FF0000"/>
                </a:solidFill>
              </a:rPr>
              <a:t>load-balancing </a:t>
            </a:r>
            <a:r>
              <a:rPr lang="en-US" sz="2800" dirty="0"/>
              <a:t>available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in </a:t>
            </a:r>
            <a:r>
              <a:rPr lang="en-US" sz="2800" dirty="0"/>
              <a:t>social </a:t>
            </a:r>
            <a:r>
              <a:rPr lang="en-US" sz="2800" dirty="0" smtClean="0"/>
              <a:t>organization</a:t>
            </a:r>
          </a:p>
          <a:p>
            <a:pPr>
              <a:buFontTx/>
              <a:buChar char="-"/>
            </a:pPr>
            <a:r>
              <a:rPr lang="en-US" sz="2800" dirty="0" smtClean="0"/>
              <a:t>Studies reveal uses of </a:t>
            </a:r>
            <a:r>
              <a:rPr lang="en-US" sz="2800" dirty="0" smtClean="0">
                <a:solidFill>
                  <a:srgbClr val="FF0000"/>
                </a:solidFill>
              </a:rPr>
              <a:t>representations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that were not anticipated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57" y="3856904"/>
            <a:ext cx="2259843" cy="2269259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632</Words>
  <Application>Microsoft Macintosh PowerPoint</Application>
  <PresentationFormat>On-screen Show (4:3)</PresentationFormat>
  <Paragraphs>71</Paragraphs>
  <Slides>10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Distributed Cognition</vt:lpstr>
      <vt:lpstr>Distributed Cognition Theory</vt:lpstr>
      <vt:lpstr>Cognition in the wild</vt:lpstr>
      <vt:lpstr>Social organization as a form of cognitive architecture</vt:lpstr>
      <vt:lpstr>Embodied Cognition</vt:lpstr>
      <vt:lpstr>Culture and cognition</vt:lpstr>
      <vt:lpstr>How to study distributed cognition?</vt:lpstr>
      <vt:lpstr>Principles of distributed cognition theory</vt:lpstr>
      <vt:lpstr>Some points for discussion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Cognition </dc:title>
  <dc:creator>Margaret-Anne Storey</dc:creator>
  <cp:lastModifiedBy>Margaret-Anne Storey</cp:lastModifiedBy>
  <cp:revision>14</cp:revision>
  <dcterms:created xsi:type="dcterms:W3CDTF">2015-06-24T04:11:00Z</dcterms:created>
  <dcterms:modified xsi:type="dcterms:W3CDTF">2015-06-24T21:13:45Z</dcterms:modified>
</cp:coreProperties>
</file>