
<file path=[Content_Types].xml><?xml version="1.0" encoding="utf-8"?>
<Types xmlns="http://schemas.openxmlformats.org/package/2006/content-types">
  <Override PartName="/ppt/slides/slide18.xml" ContentType="application/vnd.openxmlformats-officedocument.presentationml.slide+xml"/>
  <Override PartName="/ppt/notesSlides/notesSlide4.xml" ContentType="application/vnd.openxmlformats-officedocument.presentationml.notes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notesSlides/notesSlide9.xml" ContentType="application/vnd.openxmlformats-officedocument.presentationml.notesSlide+xml"/>
  <Override PartName="/ppt/slides/slide5.xml" ContentType="application/vnd.openxmlformats-officedocument.presentationml.slide+xml"/>
  <Override PartName="/ppt/slideLayouts/slideLayout11.xml" ContentType="application/vnd.openxmlformats-officedocument.presentationml.slideLayout+xml"/>
  <Override PartName="/ppt/notesSlides/notesSlide16.xml" ContentType="application/vnd.openxmlformats-officedocument.presentationml.notesSlide+xml"/>
  <Default Extension="rels" ContentType="application/vnd.openxmlformats-package.relationships+xml"/>
  <Default Extension="jpeg" ContentType="image/jpeg"/>
  <Override PartName="/ppt/slides/slide10.xml" ContentType="application/vnd.openxmlformats-officedocument.presentationml.slid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5.xml" ContentType="application/vnd.openxmlformats-officedocument.presentationml.slideLayout+xml"/>
  <Override PartName="/ppt/notesSlides/notesSlide12.xml" ContentType="application/vnd.openxmlformats-officedocument.presentationml.notesSlide+xml"/>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Default Extension="xml" ContentType="application/xml"/>
  <Override PartName="/ppt/slides/slide19.xml" ContentType="application/vnd.openxmlformats-officedocument.presentationml.slide+xml"/>
  <Override PartName="/ppt/notesSlides/notesSlide5.xml" ContentType="application/vnd.openxmlformats-officedocument.presentationml.notesSlide+xml"/>
  <Override PartName="/ppt/tableStyles.xml" ContentType="application/vnd.openxmlformats-officedocument.presentationml.tableStyles+xml"/>
  <Override PartName="/ppt/slides/slide15.xml" ContentType="application/vnd.openxmlformats-officedocument.presentationml.slide+xml"/>
  <Override PartName="/ppt/notesSlides/notesSlide1.xml" ContentType="application/vnd.openxmlformats-officedocument.presentationml.notesSlide+xml"/>
  <Override PartName="/ppt/notesSlides/notesSlide17.xml" ContentType="application/vnd.openxmlformats-officedocument.presentationml.notes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notesSlides/notesSlide13.xml" ContentType="application/vnd.openxmlformats-officedocument.presentationml.notes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notesSlides/notesSlide6.xml" ContentType="application/vnd.openxmlformats-officedocument.presentationml.notesSlide+xml"/>
  <Override PartName="/ppt/slides/slide1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notesSlides/notesSlide14.xml" ContentType="application/vnd.openxmlformats-officedocument.presentationml.notesSlide+xml"/>
  <Override PartName="/ppt/slides/slide3.xml" ContentType="application/vnd.openxmlformats-officedocument.presentationml.slide+xml"/>
  <Override PartName="/ppt/slideLayouts/slideLayout3.xml" ContentType="application/vnd.openxmlformats-officedocument.presentationml.slide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notesSlides/notesSlide3.xml" ContentType="application/vnd.openxmlformats-officedocument.presentationml.notesSlide+xml"/>
  <Override PartName="/ppt/slides/slide1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notesSlides/notesSlide8.xml" ContentType="application/vnd.openxmlformats-officedocument.presentationml.notesSlide+xml"/>
  <Override PartName="/ppt/slideLayouts/slideLayout10.xml" ContentType="application/vnd.openxmlformats-officedocument.presentationml.slideLayout+xml"/>
  <Override PartName="/ppt/slides/slide4.xml" ContentType="application/vnd.openxmlformats-officedocument.presentationml.slide+xml"/>
  <Override PartName="/ppt/notesSlides/notesSlide15.xml" ContentType="application/vnd.openxmlformats-officedocument.presentationml.notesSlide+xml"/>
  <Override PartName="/ppt/notesSlides/notesSlide11.xml" ContentType="application/vnd.openxmlformats-officedocument.presentationml.notesSlid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viewProps.xml" ContentType="application/vnd.openxmlformats-officedocument.presentationml.viewProps+xml"/>
  <Default Extension="bin" ContentType="application/vnd.openxmlformats-officedocument.presentationml.printerSettings"/>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21"/>
  </p:notesMasterIdLst>
  <p:sldIdLst>
    <p:sldId id="257" r:id="rId2"/>
    <p:sldId id="273"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5" r:id="rId19"/>
    <p:sldId id="274"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94660"/>
  </p:normalViewPr>
  <p:slideViewPr>
    <p:cSldViewPr snapToGrid="0" snapToObjects="1">
      <p:cViewPr varScale="1">
        <p:scale>
          <a:sx n="108" d="100"/>
          <a:sy n="108" d="100"/>
        </p:scale>
        <p:origin x="-672" y="-10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EC9EBD-53A7-F849-A51A-09C083D04CF4}" type="datetimeFigureOut">
              <a:rPr lang="en-US" smtClean="0"/>
              <a:pPr/>
              <a:t>6/24/15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8F3063-A859-4746-8278-5B096C9541F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 Id="rId3" Type="http://schemas.openxmlformats.org/officeDocument/2006/relationships/hyperlink" Target="http://www.research.ibm.com/journal/sj/404/thoma2.gif"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7D3A214C-B824-314C-86E1-EE630AF47B16}" type="slidenum">
              <a:rPr lang="en-US">
                <a:latin typeface="Arial" pitchFamily="-101" charset="0"/>
              </a:rPr>
              <a:pPr/>
              <a:t>1</a:t>
            </a:fld>
            <a:endParaRPr lang="en-US">
              <a:latin typeface="Arial" pitchFamily="-101" charset="0"/>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p:spPr>
        <p:txBody>
          <a:bodyPr/>
          <a:lstStyle/>
          <a:p>
            <a:pPr eaLnBrk="1" hangingPunct="1"/>
            <a:endParaRPr lang="en-US">
              <a:latin typeface="Arial" pitchFamily="-101" charset="0"/>
              <a:ea typeface="ＭＳ Ｐゴシック" pitchFamily="-101" charset="-128"/>
              <a:cs typeface="ＭＳ Ｐゴシック" pitchFamily="-101"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r>
              <a:rPr lang="en-US">
                <a:latin typeface="Arial" pitchFamily="-101" charset="0"/>
                <a:ea typeface="ＭＳ Ｐゴシック" pitchFamily="-101" charset="-128"/>
                <a:cs typeface="ＭＳ Ｐゴシック" pitchFamily="-101" charset="-128"/>
              </a:rPr>
              <a:t>Paper then discusses an experiment to show that radar view seems to be preferred in groupware applications.  </a:t>
            </a:r>
          </a:p>
          <a:p>
            <a:endParaRPr lang="en-US">
              <a:latin typeface="Arial" pitchFamily="-101" charset="0"/>
              <a:ea typeface="ＭＳ Ｐゴシック" pitchFamily="-101" charset="-128"/>
              <a:cs typeface="ＭＳ Ｐゴシック" pitchFamily="-101" charset="-128"/>
            </a:endParaRPr>
          </a:p>
          <a:p>
            <a:r>
              <a:rPr lang="en-US">
                <a:latin typeface="Arial" pitchFamily="-101" charset="0"/>
                <a:ea typeface="ＭＳ Ｐゴシック" pitchFamily="-101" charset="-128"/>
                <a:cs typeface="ＭＳ Ｐゴシック" pitchFamily="-101" charset="-128"/>
              </a:rPr>
              <a:t>Other approaches from games that you are aware of? </a:t>
            </a:r>
          </a:p>
        </p:txBody>
      </p:sp>
      <p:sp>
        <p:nvSpPr>
          <p:cNvPr id="34820" name="Slide Number Placeholder 3"/>
          <p:cNvSpPr>
            <a:spLocks noGrp="1"/>
          </p:cNvSpPr>
          <p:nvPr>
            <p:ph type="sldNum" sz="quarter" idx="5"/>
          </p:nvPr>
        </p:nvSpPr>
        <p:spPr>
          <a:noFill/>
        </p:spPr>
        <p:txBody>
          <a:bodyPr/>
          <a:lstStyle/>
          <a:p>
            <a:fld id="{4978068A-654C-7D49-9F53-1C5CE53AF498}" type="slidenum">
              <a:rPr lang="en-US">
                <a:latin typeface="Arial" pitchFamily="-101" charset="0"/>
              </a:rPr>
              <a:pPr/>
              <a:t>11</a:t>
            </a:fld>
            <a:endParaRPr lang="en-US">
              <a:latin typeface="Arial" pitchFamily="-101"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E0CB8B55-4725-BD46-A262-81A784E3CFDD}" type="slidenum">
              <a:rPr lang="en-US">
                <a:latin typeface="Arial" pitchFamily="-101" charset="0"/>
              </a:rPr>
              <a:pPr/>
              <a:t>12</a:t>
            </a:fld>
            <a:endParaRPr lang="en-US">
              <a:latin typeface="Arial" pitchFamily="-101"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a:latin typeface="Arial" pitchFamily="-101" charset="0"/>
                <a:ea typeface="ＭＳ Ｐゴシック" pitchFamily="-101" charset="-128"/>
                <a:cs typeface="ＭＳ Ｐゴシック" pitchFamily="-101" charset="-128"/>
              </a:rPr>
              <a:t>Use of a secondary display</a:t>
            </a:r>
          </a:p>
          <a:p>
            <a:pPr eaLnBrk="1" hangingPunct="1"/>
            <a:endParaRPr lang="en-US">
              <a:latin typeface="Arial" pitchFamily="-101" charset="0"/>
              <a:ea typeface="ＭＳ Ｐゴシック" pitchFamily="-101" charset="-128"/>
              <a:cs typeface="ＭＳ Ｐゴシック" pitchFamily="-101" charset="-128"/>
            </a:endParaRPr>
          </a:p>
          <a:p>
            <a:pPr eaLnBrk="1" hangingPunct="1"/>
            <a:r>
              <a:rPr lang="en-US">
                <a:latin typeface="Arial" pitchFamily="-101" charset="0"/>
                <a:ea typeface="ＭＳ Ｐゴシック" pitchFamily="-101" charset="-128"/>
                <a:cs typeface="ＭＳ Ｐゴシック" pitchFamily="-101" charset="-128"/>
              </a:rPr>
              <a:t>Blackberry little red light flashing</a:t>
            </a:r>
          </a:p>
          <a:p>
            <a:pPr eaLnBrk="1" hangingPunct="1"/>
            <a:endParaRPr lang="en-US">
              <a:latin typeface="Arial" pitchFamily="-101" charset="0"/>
              <a:ea typeface="ＭＳ Ｐゴシック" pitchFamily="-101" charset="-128"/>
              <a:cs typeface="ＭＳ Ｐゴシック" pitchFamily="-101" charset="-128"/>
            </a:endParaRPr>
          </a:p>
          <a:p>
            <a:pPr eaLnBrk="1" hangingPunct="1"/>
            <a:r>
              <a:rPr lang="en-US">
                <a:latin typeface="Arial" pitchFamily="-101" charset="0"/>
                <a:ea typeface="ＭＳ Ｐゴシック" pitchFamily="-101" charset="-128"/>
                <a:cs typeface="ＭＳ Ｐゴシック" pitchFamily="-101" charset="-128"/>
              </a:rPr>
              <a:t>Other examples?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0494EDBC-C3CD-9F43-A46E-92369F65AEF8}" type="slidenum">
              <a:rPr lang="en-US">
                <a:latin typeface="Arial" pitchFamily="-101" charset="0"/>
              </a:rPr>
              <a:pPr/>
              <a:t>13</a:t>
            </a:fld>
            <a:endParaRPr lang="en-US">
              <a:latin typeface="Arial" pitchFamily="-101" charset="0"/>
            </a:endParaRPr>
          </a:p>
        </p:txBody>
      </p:sp>
      <p:sp>
        <p:nvSpPr>
          <p:cNvPr id="40963" name="Rectangle 2"/>
          <p:cNvSpPr>
            <a:spLocks noGrp="1" noRot="1" noChangeAspect="1" noChangeArrowheads="1" noTextEdit="1"/>
          </p:cNvSpPr>
          <p:nvPr>
            <p:ph type="sldImg"/>
          </p:nvPr>
        </p:nvSpPr>
        <p:spPr>
          <a:xfrm>
            <a:off x="749300" y="381000"/>
            <a:ext cx="2235200" cy="1676400"/>
          </a:xfrm>
          <a:ln/>
        </p:spPr>
      </p:sp>
      <p:sp>
        <p:nvSpPr>
          <p:cNvPr id="40964" name="Rectangle 3"/>
          <p:cNvSpPr>
            <a:spLocks noGrp="1" noChangeArrowheads="1"/>
          </p:cNvSpPr>
          <p:nvPr>
            <p:ph type="body" idx="1"/>
          </p:nvPr>
        </p:nvSpPr>
        <p:spPr>
          <a:xfrm>
            <a:off x="533401" y="2057912"/>
            <a:ext cx="5864225" cy="6701608"/>
          </a:xfrm>
          <a:noFill/>
          <a:ln/>
        </p:spPr>
        <p:txBody>
          <a:bodyPr/>
          <a:lstStyle/>
          <a:p>
            <a:pPr eaLnBrk="1" hangingPunct="1"/>
            <a:r>
              <a:rPr lang="en-CA">
                <a:latin typeface="Arial" pitchFamily="-101" charset="0"/>
                <a:ea typeface="ＭＳ Ｐゴシック" pitchFamily="-101" charset="-128"/>
                <a:cs typeface="ＭＳ Ｐゴシック" pitchFamily="-101" charset="-128"/>
              </a:rPr>
              <a:t>Not in readings… </a:t>
            </a:r>
          </a:p>
          <a:p>
            <a:pPr eaLnBrk="1" hangingPunct="1"/>
            <a:endParaRPr lang="en-CA">
              <a:latin typeface="Arial" pitchFamily="-101" charset="0"/>
              <a:ea typeface="ＭＳ Ｐゴシック" pitchFamily="-101" charset="-128"/>
              <a:cs typeface="ＭＳ Ｐゴシック" pitchFamily="-101" charset="-128"/>
            </a:endParaRPr>
          </a:p>
          <a:p>
            <a:pPr eaLnBrk="1" hangingPunct="1"/>
            <a:r>
              <a:rPr lang="en-CA">
                <a:latin typeface="Arial" pitchFamily="-101" charset="0"/>
                <a:ea typeface="ＭＳ Ｐゴシック" pitchFamily="-101" charset="-128"/>
                <a:cs typeface="ＭＳ Ｐゴシック" pitchFamily="-101" charset="-128"/>
              </a:rPr>
              <a:t>With visibility comes awareness which yields a sense of responsibility</a:t>
            </a:r>
          </a:p>
          <a:p>
            <a:pPr eaLnBrk="1" hangingPunct="1"/>
            <a:endParaRPr lang="en-CA">
              <a:latin typeface="Arial" pitchFamily="-101" charset="0"/>
              <a:ea typeface="ＭＳ Ｐゴシック" pitchFamily="-101" charset="-128"/>
              <a:cs typeface="ＭＳ Ｐゴシック" pitchFamily="-101" charset="-128"/>
            </a:endParaRPr>
          </a:p>
          <a:p>
            <a:pPr eaLnBrk="1" hangingPunct="1"/>
            <a:r>
              <a:rPr lang="en-CA">
                <a:latin typeface="Arial" pitchFamily="-101" charset="0"/>
                <a:ea typeface="ＭＳ Ｐゴシック" pitchFamily="-101" charset="-128"/>
                <a:cs typeface="ＭＳ Ｐゴシック" pitchFamily="-101" charset="-128"/>
              </a:rPr>
              <a:t>Mention reviewing of peer articles</a:t>
            </a:r>
          </a:p>
          <a:p>
            <a:pPr eaLnBrk="1" hangingPunct="1"/>
            <a:endParaRPr lang="en-CA">
              <a:latin typeface="Arial" pitchFamily="-101" charset="0"/>
              <a:ea typeface="ＭＳ Ｐゴシック" pitchFamily="-101" charset="-128"/>
              <a:cs typeface="ＭＳ Ｐゴシック" pitchFamily="-101" charset="-128"/>
            </a:endParaRPr>
          </a:p>
          <a:p>
            <a:pPr eaLnBrk="1" hangingPunct="1"/>
            <a:endParaRPr lang="en-CA">
              <a:latin typeface="Arial" pitchFamily="-101" charset="0"/>
              <a:ea typeface="ＭＳ Ｐゴシック" pitchFamily="-101" charset="-128"/>
              <a:cs typeface="ＭＳ Ｐゴシック" pitchFamily="-101" charset="-128"/>
            </a:endParaRPr>
          </a:p>
          <a:p>
            <a:pPr eaLnBrk="1" hangingPunct="1"/>
            <a:endParaRPr lang="en-CA">
              <a:latin typeface="Arial" pitchFamily="-101" charset="0"/>
              <a:ea typeface="ＭＳ Ｐゴシック" pitchFamily="-101" charset="-128"/>
              <a:cs typeface="ＭＳ Ｐゴシック" pitchFamily="-101"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8E9D9C34-AA58-3F45-9215-E0606E614911}" type="slidenum">
              <a:rPr lang="en-US">
                <a:latin typeface="Arial" pitchFamily="-101" charset="0"/>
              </a:rPr>
              <a:pPr/>
              <a:t>14</a:t>
            </a:fld>
            <a:endParaRPr lang="en-US">
              <a:latin typeface="Arial" pitchFamily="-101" charset="0"/>
            </a:endParaRPr>
          </a:p>
        </p:txBody>
      </p:sp>
      <p:sp>
        <p:nvSpPr>
          <p:cNvPr id="43011" name="Rectangle 2"/>
          <p:cNvSpPr>
            <a:spLocks noGrp="1" noRot="1" noChangeAspect="1" noChangeArrowheads="1" noTextEdit="1"/>
          </p:cNvSpPr>
          <p:nvPr>
            <p:ph type="sldImg"/>
          </p:nvPr>
        </p:nvSpPr>
        <p:spPr>
          <a:xfrm>
            <a:off x="741364" y="381328"/>
            <a:ext cx="2251075" cy="1676584"/>
          </a:xfrm>
          <a:ln/>
        </p:spPr>
      </p:sp>
      <p:sp>
        <p:nvSpPr>
          <p:cNvPr id="43012" name="Rectangle 3"/>
          <p:cNvSpPr>
            <a:spLocks noGrp="1" noChangeArrowheads="1"/>
          </p:cNvSpPr>
          <p:nvPr>
            <p:ph type="body" idx="1"/>
          </p:nvPr>
        </p:nvSpPr>
        <p:spPr>
          <a:xfrm>
            <a:off x="533401" y="2057912"/>
            <a:ext cx="5864225" cy="6701608"/>
          </a:xfrm>
          <a:noFill/>
          <a:ln/>
        </p:spPr>
        <p:txBody>
          <a:bodyPr/>
          <a:lstStyle/>
          <a:p>
            <a:pPr eaLnBrk="1" hangingPunct="1"/>
            <a:r>
              <a:rPr lang="en-CA">
                <a:latin typeface="Arial" pitchFamily="-101" charset="0"/>
                <a:ea typeface="ＭＳ Ｐゴシック" pitchFamily="-101" charset="-128"/>
                <a:cs typeface="ＭＳ Ｐゴシック" pitchFamily="-101" charset="-128"/>
              </a:rPr>
              <a:t>In KM – too much emphasis is placed on capturing existing knowledge and not enough on the creation of new knowledge.</a:t>
            </a:r>
          </a:p>
          <a:p>
            <a:pPr eaLnBrk="1" hangingPunct="1"/>
            <a:endParaRPr lang="en-CA">
              <a:latin typeface="Arial" pitchFamily="-101" charset="0"/>
              <a:ea typeface="ＭＳ Ｐゴシック" pitchFamily="-101" charset="-128"/>
              <a:cs typeface="ＭＳ Ｐゴシック" pitchFamily="-101" charset="-128"/>
            </a:endParaRPr>
          </a:p>
          <a:p>
            <a:pPr eaLnBrk="1" hangingPunct="1"/>
            <a:r>
              <a:rPr lang="en-CA">
                <a:latin typeface="Arial" pitchFamily="-101" charset="0"/>
                <a:ea typeface="ＭＳ Ｐゴシック" pitchFamily="-101" charset="-128"/>
                <a:cs typeface="ＭＳ Ｐゴシック" pitchFamily="-101" charset="-128"/>
              </a:rPr>
              <a:t>The idea is to provide a digital collaborative substrate as the infrastructure for KM rather than a database</a:t>
            </a:r>
          </a:p>
          <a:p>
            <a:pPr eaLnBrk="1" hangingPunct="1"/>
            <a:endParaRPr lang="en-CA">
              <a:latin typeface="Arial" pitchFamily="-101" charset="0"/>
              <a:ea typeface="ＭＳ Ｐゴシック" pitchFamily="-101" charset="-128"/>
              <a:cs typeface="ＭＳ Ｐゴシック" pitchFamily="-101" charset="-128"/>
            </a:endParaRPr>
          </a:p>
          <a:p>
            <a:pPr eaLnBrk="1" hangingPunct="1"/>
            <a:r>
              <a:rPr lang="en-CA">
                <a:latin typeface="Arial" pitchFamily="-101" charset="0"/>
                <a:ea typeface="ＭＳ Ｐゴシック" pitchFamily="-101" charset="-128"/>
                <a:cs typeface="ＭＳ Ｐゴシック" pitchFamily="-101" charset="-128"/>
              </a:rPr>
              <a:t>Conversation is a fundamentally important social process  -- blend work and social activities</a:t>
            </a:r>
          </a:p>
          <a:p>
            <a:pPr eaLnBrk="1" hangingPunct="1"/>
            <a:endParaRPr lang="en-CA">
              <a:latin typeface="Arial" pitchFamily="-101" charset="0"/>
              <a:ea typeface="ＭＳ Ｐゴシック" pitchFamily="-101" charset="-128"/>
              <a:cs typeface="ＭＳ Ｐゴシック" pitchFamily="-101"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B25460E7-17F6-204E-8C60-5BAC894463DA}" type="slidenum">
              <a:rPr lang="en-US">
                <a:latin typeface="Arial" pitchFamily="-101" charset="0"/>
              </a:rPr>
              <a:pPr/>
              <a:t>15</a:t>
            </a:fld>
            <a:endParaRPr lang="en-US">
              <a:latin typeface="Arial" pitchFamily="-101" charset="0"/>
            </a:endParaRPr>
          </a:p>
        </p:txBody>
      </p:sp>
      <p:sp>
        <p:nvSpPr>
          <p:cNvPr id="45059" name="Rectangle 2"/>
          <p:cNvSpPr>
            <a:spLocks noGrp="1" noRot="1" noChangeAspect="1" noChangeArrowheads="1" noTextEdit="1"/>
          </p:cNvSpPr>
          <p:nvPr>
            <p:ph type="sldImg"/>
          </p:nvPr>
        </p:nvSpPr>
        <p:spPr>
          <a:xfrm>
            <a:off x="741364" y="381328"/>
            <a:ext cx="2251075" cy="1676584"/>
          </a:xfrm>
          <a:ln/>
        </p:spPr>
      </p:sp>
      <p:sp>
        <p:nvSpPr>
          <p:cNvPr id="45060" name="Rectangle 3"/>
          <p:cNvSpPr>
            <a:spLocks noGrp="1" noChangeArrowheads="1"/>
          </p:cNvSpPr>
          <p:nvPr>
            <p:ph type="body" idx="1"/>
          </p:nvPr>
        </p:nvSpPr>
        <p:spPr>
          <a:xfrm>
            <a:off x="533401" y="2057912"/>
            <a:ext cx="5864225" cy="6701608"/>
          </a:xfrm>
          <a:noFill/>
          <a:ln/>
        </p:spPr>
        <p:txBody>
          <a:bodyPr/>
          <a:lstStyle/>
          <a:p>
            <a:pPr eaLnBrk="1" hangingPunct="1"/>
            <a:r>
              <a:rPr lang="en-CA" b="1">
                <a:latin typeface="Arial" pitchFamily="-101" charset="0"/>
                <a:ea typeface="ＭＳ Ｐゴシック" pitchFamily="-101" charset="-128"/>
                <a:cs typeface="ＭＳ Ｐゴシック" pitchFamily="-101" charset="-128"/>
              </a:rPr>
              <a:t>The Users List</a:t>
            </a:r>
          </a:p>
          <a:p>
            <a:pPr eaLnBrk="1" hangingPunct="1"/>
            <a:r>
              <a:rPr lang="en-CA">
                <a:latin typeface="Arial" pitchFamily="-101" charset="0"/>
                <a:ea typeface="ＭＳ Ｐゴシック" pitchFamily="-101" charset="-128"/>
                <a:cs typeface="ＭＳ Ｐゴシック" pitchFamily="-101" charset="-128"/>
              </a:rPr>
              <a:t>In the upper left pane of the Babble window (Figure 3) is a list of the names of all users who are logged on, each shown with his or her marble (i.e. the colored dots).</a:t>
            </a:r>
          </a:p>
          <a:p>
            <a:pPr eaLnBrk="1" hangingPunct="1"/>
            <a:r>
              <a:rPr lang="en-CA" b="1">
                <a:latin typeface="Arial" pitchFamily="-101" charset="0"/>
                <a:ea typeface="ＭＳ Ｐゴシック" pitchFamily="-101" charset="-128"/>
                <a:cs typeface="ＭＳ Ｐゴシック" pitchFamily="-101" charset="-128"/>
              </a:rPr>
              <a:t>The Social Proxy</a:t>
            </a:r>
          </a:p>
          <a:p>
            <a:pPr eaLnBrk="1" hangingPunct="1"/>
            <a:r>
              <a:rPr lang="en-CA">
                <a:latin typeface="Arial" pitchFamily="-101" charset="0"/>
                <a:ea typeface="ＭＳ Ｐゴシック" pitchFamily="-101" charset="-128"/>
                <a:cs typeface="ＭＳ Ｐゴシック" pitchFamily="-101" charset="-128"/>
              </a:rPr>
              <a:t>The upper middle pane contains the social proxy (usually called 'the cookie'), which here shows that all 8 participants are in the current conversation (in this case, the "Commons Area"). Two of these participants have not been recently active; the other six have all 'spoken' or 'listened' (i.e. interacted with the Babble window) recently. Over the course of several minutes of inactivity, a participant's marble drifts towards the periphery.</a:t>
            </a:r>
          </a:p>
          <a:p>
            <a:pPr eaLnBrk="1" hangingPunct="1"/>
            <a:r>
              <a:rPr lang="en-CA" b="1">
                <a:latin typeface="Arial" pitchFamily="-101" charset="0"/>
                <a:ea typeface="ＭＳ Ｐゴシック" pitchFamily="-101" charset="-128"/>
                <a:cs typeface="ＭＳ Ｐゴシック" pitchFamily="-101" charset="-128"/>
              </a:rPr>
              <a:t>The Topics List</a:t>
            </a:r>
          </a:p>
          <a:p>
            <a:pPr eaLnBrk="1" hangingPunct="1"/>
            <a:r>
              <a:rPr lang="en-CA">
                <a:latin typeface="Arial" pitchFamily="-101" charset="0"/>
                <a:ea typeface="ＭＳ Ｐゴシック" pitchFamily="-101" charset="-128"/>
                <a:cs typeface="ＭＳ Ｐゴシック" pitchFamily="-101" charset="-128"/>
              </a:rPr>
              <a:t>The upper right pane shows a list of all topics (i.e. conversations), with the currently viewed topic highlighted. Clicking on a topic moves the user to that topic, resulting in the conversation being displayed in the bottom pane of the window, and in the user's marble moving out of the circle (from the perspective of the other participants). Miniature icons to the left of each topic name indicate how many people are in it (to a maximum of 10), and the topic changes color when new material is added. Topics can be created or deleted by anyone.</a:t>
            </a:r>
          </a:p>
          <a:p>
            <a:pPr eaLnBrk="1" hangingPunct="1"/>
            <a:r>
              <a:rPr lang="en-CA" b="1">
                <a:latin typeface="Arial" pitchFamily="-101" charset="0"/>
                <a:ea typeface="ＭＳ Ｐゴシック" pitchFamily="-101" charset="-128"/>
                <a:cs typeface="ＭＳ Ｐゴシック" pitchFamily="-101" charset="-128"/>
              </a:rPr>
              <a:t>Talking via the Topic Window and Chat</a:t>
            </a:r>
          </a:p>
          <a:p>
            <a:pPr eaLnBrk="1" hangingPunct="1"/>
            <a:r>
              <a:rPr lang="en-CA">
                <a:latin typeface="Arial" pitchFamily="-101" charset="0"/>
                <a:ea typeface="ＭＳ Ｐゴシック" pitchFamily="-101" charset="-128"/>
                <a:cs typeface="ＭＳ Ｐゴシック" pitchFamily="-101" charset="-128"/>
              </a:rPr>
              <a:t>The bottom pane holds the topic's conversation which consists of a shared sequential structure in a single, persistent document. People 'talk' by typing into an entry window; if they select text before beginning, the selected text is 'quoted' and displayed in the entry window. In either case, once the text is composed, the user clicks a "Done" button and the comment is appended to the end of the conversation, with a name and time stamp.</a:t>
            </a:r>
          </a:p>
          <a:p>
            <a:pPr eaLnBrk="1" hangingPunct="1"/>
            <a:r>
              <a:rPr lang="en-CA">
                <a:latin typeface="Arial" pitchFamily="-101" charset="0"/>
                <a:ea typeface="ＭＳ Ｐゴシック" pitchFamily="-101" charset="-128"/>
                <a:cs typeface="ＭＳ Ｐゴシック" pitchFamily="-101" charset="-128"/>
              </a:rPr>
              <a:t>Babble also supports private, one-to-one chat. By right-clicking on a participant's name or marble, a user can initiate a private chat. One experimental feature is that soft key click sounds are transmitted in real time, giving the chat partner cues as to whether and how extensively the chatter is responding; the actual text of the comment is not sent until the chatter clicks "Done." Although chats are not persistent, participants can, and sometimes do, copy portions of private chats into public conversations.</a:t>
            </a:r>
          </a:p>
          <a:p>
            <a:pPr eaLnBrk="1" hangingPunct="1"/>
            <a:r>
              <a:rPr lang="en-CA" b="1">
                <a:latin typeface="Arial" pitchFamily="-101" charset="0"/>
                <a:ea typeface="ＭＳ Ｐゴシック" pitchFamily="-101" charset="-128"/>
                <a:cs typeface="ＭＳ Ｐゴシック" pitchFamily="-101" charset="-128"/>
              </a:rPr>
              <a:t>Other Features</a:t>
            </a:r>
          </a:p>
          <a:p>
            <a:pPr eaLnBrk="1" hangingPunct="1"/>
            <a:r>
              <a:rPr lang="en-CA">
                <a:latin typeface="Arial" pitchFamily="-101" charset="0"/>
                <a:ea typeface="ＭＳ Ｐゴシック" pitchFamily="-101" charset="-128"/>
                <a:cs typeface="ＭＳ Ｐゴシック" pitchFamily="-101" charset="-128"/>
              </a:rPr>
              <a:t>The Babble interface also includes a second, very small window called "the spot" (not shown), which turns green whenever a new message appears in the current conversation. This allows users to minimize the Babble window, using the spot as a monitor for conversational activity while they perform other tasks on their workstations. Clicking on the spot brings up the Babble Window, with new comments temporarily highlighted.</a:t>
            </a:r>
          </a:p>
          <a:p>
            <a:pPr eaLnBrk="1" hangingPunct="1"/>
            <a:r>
              <a:rPr lang="en-CA">
                <a:latin typeface="Arial" pitchFamily="-101" charset="0"/>
                <a:ea typeface="ＭＳ Ｐゴシック" pitchFamily="-101" charset="-128"/>
                <a:cs typeface="ＭＳ Ｐゴシック" pitchFamily="-101" charset="-128"/>
              </a:rPr>
              <a:t>Another feature is the ability to get information about users' activities by right-clicking on their marbles and choosing "Get Info...". This reveals where the user is, and when they were last present in the current topic. This is another way of supporting awareness and accountability.</a:t>
            </a:r>
          </a:p>
          <a:p>
            <a:pPr eaLnBrk="1" hangingPunct="1"/>
            <a:endParaRPr lang="en-CA">
              <a:latin typeface="Arial" pitchFamily="-101" charset="0"/>
              <a:ea typeface="ＭＳ Ｐゴシック" pitchFamily="-101" charset="-128"/>
              <a:cs typeface="ＭＳ Ｐゴシック" pitchFamily="-101" charset="-128"/>
            </a:endParaRPr>
          </a:p>
          <a:p>
            <a:pPr eaLnBrk="1" hangingPunct="1"/>
            <a:endParaRPr lang="en-CA">
              <a:latin typeface="Arial" pitchFamily="-101" charset="0"/>
              <a:ea typeface="ＭＳ Ｐゴシック" pitchFamily="-101" charset="-128"/>
              <a:cs typeface="ＭＳ Ｐゴシック" pitchFamily="-101"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4B4262B5-E272-F747-AF92-C6FA015AFF43}" type="slidenum">
              <a:rPr lang="en-US">
                <a:latin typeface="Arial" pitchFamily="-101" charset="0"/>
              </a:rPr>
              <a:pPr/>
              <a:t>16</a:t>
            </a:fld>
            <a:endParaRPr lang="en-US">
              <a:latin typeface="Arial" pitchFamily="-101" charset="0"/>
            </a:endParaRPr>
          </a:p>
        </p:txBody>
      </p:sp>
      <p:sp>
        <p:nvSpPr>
          <p:cNvPr id="47107" name="Rectangle 2"/>
          <p:cNvSpPr>
            <a:spLocks noGrp="1" noRot="1" noChangeAspect="1" noChangeArrowheads="1" noTextEdit="1"/>
          </p:cNvSpPr>
          <p:nvPr>
            <p:ph type="sldImg"/>
          </p:nvPr>
        </p:nvSpPr>
        <p:spPr>
          <a:xfrm>
            <a:off x="741364" y="381328"/>
            <a:ext cx="2251075" cy="1676584"/>
          </a:xfrm>
          <a:ln/>
        </p:spPr>
      </p:sp>
      <p:sp>
        <p:nvSpPr>
          <p:cNvPr id="47108" name="Rectangle 3"/>
          <p:cNvSpPr>
            <a:spLocks noGrp="1" noChangeArrowheads="1"/>
          </p:cNvSpPr>
          <p:nvPr>
            <p:ph type="body" idx="1"/>
          </p:nvPr>
        </p:nvSpPr>
        <p:spPr>
          <a:xfrm>
            <a:off x="533401" y="2057912"/>
            <a:ext cx="5864225" cy="6701608"/>
          </a:xfrm>
          <a:noFill/>
          <a:ln/>
        </p:spPr>
        <p:txBody>
          <a:bodyPr/>
          <a:lstStyle/>
          <a:p>
            <a:pPr eaLnBrk="1" hangingPunct="1"/>
            <a:r>
              <a:rPr lang="en-CA">
                <a:latin typeface="Arial" pitchFamily="-101" charset="0"/>
                <a:ea typeface="ＭＳ Ｐゴシック" pitchFamily="-101" charset="-128"/>
                <a:cs typeface="ＭＳ Ｐゴシック" pitchFamily="-101" charset="-128"/>
              </a:rPr>
              <a:t>Social proxy just shows a snapshot in time… consequently they developed the timeline to to act as an asynchronous social proxy…. </a:t>
            </a:r>
          </a:p>
          <a:p>
            <a:pPr eaLnBrk="1" hangingPunct="1"/>
            <a:r>
              <a:rPr lang="en-CA">
                <a:latin typeface="Arial" pitchFamily="-101" charset="0"/>
                <a:ea typeface="ＭＳ Ｐゴシック" pitchFamily="-101" charset="-128"/>
                <a:cs typeface="ＭＳ Ｐゴシック" pitchFamily="-101" charset="-128"/>
              </a:rPr>
              <a:t>The basic goal of the timeline is to provide a way for a “speaker” to see that people were “listening” (or not), even when the listening was offset in time. </a:t>
            </a:r>
            <a:r>
              <a:rPr lang="en-CA" b="1">
                <a:latin typeface="Arial" pitchFamily="-101" charset="0"/>
                <a:ea typeface="ＭＳ Ｐゴシック" pitchFamily="-101" charset="-128"/>
                <a:cs typeface="ＭＳ Ｐゴシック" pitchFamily="-101" charset="-128"/>
              </a:rPr>
              <a:t>Each user logged on to Babble is represented by a row.</a:t>
            </a:r>
            <a:r>
              <a:rPr lang="en-CA">
                <a:latin typeface="Arial" pitchFamily="-101" charset="0"/>
                <a:ea typeface="ＭＳ Ｐゴシック" pitchFamily="-101" charset="-128"/>
                <a:cs typeface="ＭＳ Ｐゴシック" pitchFamily="-101" charset="-128"/>
              </a:rPr>
              <a:t> When the user “speaks,” a vertical mark or blip appears on the line. If the line/blip is in color, it means the user was active in the conversation currently being viewed by the user of the timeline; otherwise the line/blip is shown in gray (and the line is thinner). As the user moves the mouse over the timeline, the name of the topic, the user, and the time being examined are shown in the upper left corner of the window; the user can scroll back through as much as one week of activity. Other functions of the timeline may be invoked by right-clicking on another user's row (e.g., private chats). </a:t>
            </a:r>
          </a:p>
          <a:p>
            <a:pPr eaLnBrk="1" hangingPunct="1"/>
            <a:r>
              <a:rPr lang="en-CA">
                <a:latin typeface="Arial" pitchFamily="-101" charset="0"/>
                <a:ea typeface="ＭＳ Ｐゴシック" pitchFamily="-101" charset="-128"/>
                <a:cs typeface="ＭＳ Ｐゴシック" pitchFamily="-101" charset="-128"/>
              </a:rPr>
              <a:t>The timeline in </a:t>
            </a:r>
            <a:r>
              <a:rPr lang="en-CA">
                <a:latin typeface="Arial" pitchFamily="-101" charset="0"/>
                <a:ea typeface="ＭＳ Ｐゴシック" pitchFamily="-101" charset="-128"/>
                <a:cs typeface="ＭＳ Ｐゴシック" pitchFamily="-101" charset="-128"/>
                <a:hlinkClick r:id="rId3"/>
              </a:rPr>
              <a:t>Figure 2</a:t>
            </a:r>
            <a:r>
              <a:rPr lang="en-CA">
                <a:latin typeface="Arial" pitchFamily="-101" charset="0"/>
                <a:ea typeface="ＭＳ Ｐゴシック" pitchFamily="-101" charset="-128"/>
                <a:cs typeface="ＭＳ Ｐゴシック" pitchFamily="-101" charset="-128"/>
              </a:rPr>
              <a:t> covers about half a day's worth of activity. We can see that over the course of the afternoon about 20 people have logged onto Babble (shown by the number of rows), most of them have spent some time in the current conversation (shown by the color/increased thickness of the lines), and many, but not all, have “spoken” (shown by the blips). </a:t>
            </a:r>
            <a:r>
              <a:rPr lang="en-CA" b="1">
                <a:latin typeface="Arial" pitchFamily="-101" charset="0"/>
                <a:ea typeface="ＭＳ Ｐゴシック" pitchFamily="-101" charset="-128"/>
                <a:cs typeface="ＭＳ Ｐゴシック" pitchFamily="-101" charset="-128"/>
              </a:rPr>
              <a:t>Gaps in the line indicate intervals when the person logged off.</a:t>
            </a:r>
            <a:r>
              <a:rPr lang="en-CA">
                <a:latin typeface="Arial" pitchFamily="-101" charset="0"/>
                <a:ea typeface="ＭＳ Ｐゴシック" pitchFamily="-101" charset="-128"/>
                <a:cs typeface="ＭＳ Ｐゴシック" pitchFamily="-101" charset="-128"/>
              </a:rPr>
              <a:t> In the center of the timeline, a flurry of concentrated activity can be seen. This represents an on-line brainstorming session that took place in midafternoon, involving a majority of the people who logged onto Babble that day.</a:t>
            </a:r>
          </a:p>
          <a:p>
            <a:pPr eaLnBrk="1" hangingPunct="1"/>
            <a:r>
              <a:rPr lang="en-CA">
                <a:latin typeface="Arial" pitchFamily="-101" charset="0"/>
                <a:ea typeface="ＭＳ Ｐゴシック" pitchFamily="-101" charset="-128"/>
                <a:cs typeface="ＭＳ Ｐゴシック" pitchFamily="-101" charset="-128"/>
              </a:rPr>
              <a:t>Note that a lack of activity here could have been due to a conference call that was occurding at the same time.  Can ‘see’ people reading messages when they log on.</a:t>
            </a:r>
          </a:p>
          <a:p>
            <a:pPr eaLnBrk="1" hangingPunct="1"/>
            <a:endParaRPr lang="en-CA">
              <a:latin typeface="Arial" pitchFamily="-101" charset="0"/>
              <a:ea typeface="ＭＳ Ｐゴシック" pitchFamily="-101" charset="-128"/>
              <a:cs typeface="ＭＳ Ｐゴシック" pitchFamily="-101"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0AC5F8FC-D95F-8846-86BA-B1707F4A52DC}" type="slidenum">
              <a:rPr lang="en-US">
                <a:latin typeface="Arial" pitchFamily="-101" charset="0"/>
              </a:rPr>
              <a:pPr/>
              <a:t>17</a:t>
            </a:fld>
            <a:endParaRPr lang="en-US">
              <a:latin typeface="Arial" pitchFamily="-101" charset="0"/>
            </a:endParaRPr>
          </a:p>
        </p:txBody>
      </p:sp>
      <p:sp>
        <p:nvSpPr>
          <p:cNvPr id="49155" name="Rectangle 2"/>
          <p:cNvSpPr>
            <a:spLocks noGrp="1" noRot="1" noChangeAspect="1" noChangeArrowheads="1" noTextEdit="1"/>
          </p:cNvSpPr>
          <p:nvPr>
            <p:ph type="sldImg"/>
          </p:nvPr>
        </p:nvSpPr>
        <p:spPr>
          <a:xfrm>
            <a:off x="2235201" y="330904"/>
            <a:ext cx="2473325" cy="1842037"/>
          </a:xfrm>
          <a:ln/>
        </p:spPr>
      </p:sp>
      <p:sp>
        <p:nvSpPr>
          <p:cNvPr id="49156" name="Rectangle 3"/>
          <p:cNvSpPr>
            <a:spLocks noGrp="1" noChangeArrowheads="1"/>
          </p:cNvSpPr>
          <p:nvPr>
            <p:ph type="body" idx="1"/>
          </p:nvPr>
        </p:nvSpPr>
        <p:spPr>
          <a:xfrm>
            <a:off x="381000" y="2300576"/>
            <a:ext cx="6172200" cy="6438460"/>
          </a:xfrm>
          <a:noFill/>
          <a:ln/>
        </p:spPr>
        <p:txBody>
          <a:bodyPr/>
          <a:lstStyle/>
          <a:p>
            <a:pPr eaLnBrk="1" hangingPunct="1"/>
            <a:endParaRPr lang="en-US">
              <a:latin typeface="Arial" pitchFamily="-101" charset="0"/>
              <a:ea typeface="ＭＳ Ｐゴシック" pitchFamily="-101" charset="-128"/>
              <a:cs typeface="ＭＳ Ｐゴシック" pitchFamily="-101"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E6D8E664-B041-8C4E-A5B9-C49CA71D72B6}" type="slidenum">
              <a:rPr lang="en-US">
                <a:latin typeface="Arial" pitchFamily="-101" charset="0"/>
              </a:rPr>
              <a:pPr/>
              <a:t>18</a:t>
            </a:fld>
            <a:endParaRPr lang="en-US">
              <a:latin typeface="Arial" pitchFamily="-101"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r>
              <a:rPr lang="en-US">
                <a:latin typeface="Arial" pitchFamily="-101" charset="0"/>
                <a:ea typeface="ＭＳ Ｐゴシック" pitchFamily="-101" charset="-128"/>
                <a:cs typeface="ＭＳ Ｐゴシック" pitchFamily="-101" charset="-128"/>
              </a:rPr>
              <a:t>More information you share about yourself, the more awareness your colleagues have about you, but the less privacy you have.</a:t>
            </a:r>
          </a:p>
          <a:p>
            <a:pPr eaLnBrk="1" hangingPunct="1"/>
            <a:endParaRPr lang="en-US">
              <a:latin typeface="Arial" pitchFamily="-101" charset="0"/>
              <a:ea typeface="ＭＳ Ｐゴシック" pitchFamily="-101" charset="-128"/>
              <a:cs typeface="ＭＳ Ｐゴシック" pitchFamily="-101" charset="-128"/>
            </a:endParaRPr>
          </a:p>
          <a:p>
            <a:pPr eaLnBrk="1" hangingPunct="1"/>
            <a:endParaRPr lang="en-US">
              <a:latin typeface="Arial" pitchFamily="-101" charset="0"/>
              <a:ea typeface="ＭＳ Ｐゴシック" pitchFamily="-101" charset="-128"/>
              <a:cs typeface="ＭＳ Ｐゴシック" pitchFamily="-101" charset="-128"/>
            </a:endParaRPr>
          </a:p>
          <a:p>
            <a:pPr eaLnBrk="1" hangingPunct="1"/>
            <a:r>
              <a:rPr lang="en-US">
                <a:latin typeface="Arial" pitchFamily="-101" charset="0"/>
                <a:ea typeface="ＭＳ Ｐゴシック" pitchFamily="-101" charset="-128"/>
                <a:cs typeface="ＭＳ Ｐゴシック" pitchFamily="-101" charset="-128"/>
              </a:rPr>
              <a:t>And the more information I share with you, the more likely it is to disrupt you… if I update you everytime I read/stop reading email.</a:t>
            </a:r>
          </a:p>
          <a:p>
            <a:pPr eaLnBrk="1" hangingPunct="1"/>
            <a:endParaRPr lang="en-US">
              <a:latin typeface="Arial" pitchFamily="-101" charset="0"/>
              <a:ea typeface="ＭＳ Ｐゴシック" pitchFamily="-101" charset="-128"/>
              <a:cs typeface="ＭＳ Ｐゴシック" pitchFamily="-101" charset="-128"/>
            </a:endParaRPr>
          </a:p>
          <a:p>
            <a:pPr eaLnBrk="1" hangingPunct="1"/>
            <a:r>
              <a:rPr lang="en-US">
                <a:latin typeface="Arial" pitchFamily="-101" charset="0"/>
                <a:ea typeface="ＭＳ Ｐゴシック" pitchFamily="-101" charset="-128"/>
                <a:cs typeface="ＭＳ Ｐゴシック" pitchFamily="-101" charset="-128"/>
              </a:rPr>
              <a:t>Better to have continusous interactions rather than explicit connections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6C27548F-9502-CB4A-BB49-287F0A3815D1}" type="slidenum">
              <a:rPr lang="en-US">
                <a:latin typeface="Arial" pitchFamily="-101" charset="0"/>
              </a:rPr>
              <a:pPr/>
              <a:t>3</a:t>
            </a:fld>
            <a:endParaRPr lang="en-US">
              <a:latin typeface="Arial" pitchFamily="-101"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endParaRPr lang="en-US">
              <a:latin typeface="Arial" pitchFamily="-101" charset="0"/>
              <a:ea typeface="ＭＳ Ｐゴシック" pitchFamily="-101" charset="-128"/>
              <a:cs typeface="ＭＳ Ｐゴシック" pitchFamily="-101"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72803ACB-6968-4A45-B68F-AAE4C0CB8F58}" type="slidenum">
              <a:rPr lang="en-US">
                <a:latin typeface="Arial" pitchFamily="-101" charset="0"/>
              </a:rPr>
              <a:pPr/>
              <a:t>4</a:t>
            </a:fld>
            <a:endParaRPr lang="en-US">
              <a:latin typeface="Arial" pitchFamily="-101"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r>
              <a:rPr lang="en-US">
                <a:latin typeface="Arial" pitchFamily="-101" charset="0"/>
                <a:ea typeface="ＭＳ Ｐゴシック" pitchFamily="-101" charset="-128"/>
                <a:cs typeface="ＭＳ Ｐゴシック" pitchFamily="-101" charset="-128"/>
              </a:rPr>
              <a:t>Awareness is often a secondary goal.</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4EC5B290-18DD-0641-96BF-70B0492B8451}" type="slidenum">
              <a:rPr lang="en-US">
                <a:latin typeface="Arial" pitchFamily="-101" charset="0"/>
              </a:rPr>
              <a:pPr/>
              <a:t>5</a:t>
            </a:fld>
            <a:endParaRPr lang="en-US">
              <a:latin typeface="Arial" pitchFamily="-101"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a:latin typeface="Arial" pitchFamily="-101" charset="0"/>
              <a:ea typeface="ＭＳ Ｐゴシック" pitchFamily="-101" charset="-128"/>
              <a:cs typeface="ＭＳ Ｐゴシック" pitchFamily="-101"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D2CB60E6-CF4D-0646-AF0B-CB9322A4ED59}" type="slidenum">
              <a:rPr lang="en-US">
                <a:latin typeface="Arial" pitchFamily="-101" charset="0"/>
              </a:rPr>
              <a:pPr/>
              <a:t>6</a:t>
            </a:fld>
            <a:endParaRPr lang="en-US">
              <a:latin typeface="Arial" pitchFamily="-101"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r>
              <a:rPr lang="en-US">
                <a:latin typeface="Arial" pitchFamily="-101" charset="0"/>
                <a:ea typeface="ＭＳ Ｐゴシック" pitchFamily="-101" charset="-128"/>
                <a:cs typeface="ＭＳ Ｐゴシック" pitchFamily="-101" charset="-128"/>
              </a:rPr>
              <a:t>What are they doing?</a:t>
            </a:r>
          </a:p>
          <a:p>
            <a:pPr eaLnBrk="1" hangingPunct="1"/>
            <a:r>
              <a:rPr lang="en-US">
                <a:latin typeface="Arial" pitchFamily="-101" charset="0"/>
                <a:ea typeface="ＭＳ Ｐゴシック" pitchFamily="-101" charset="-128"/>
                <a:cs typeface="ＭＳ Ｐゴシック" pitchFamily="-101" charset="-128"/>
              </a:rPr>
              <a:t>What goal is that action part of </a:t>
            </a:r>
          </a:p>
          <a:p>
            <a:pPr eaLnBrk="1" hangingPunct="1"/>
            <a:r>
              <a:rPr lang="en-US">
                <a:latin typeface="Arial" pitchFamily="-101" charset="0"/>
                <a:ea typeface="ＭＳ Ｐゴシック" pitchFamily="-101" charset="-128"/>
                <a:cs typeface="ＭＳ Ｐゴシック" pitchFamily="-101" charset="-128"/>
              </a:rPr>
              <a:t>What object are they working 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E8CFB324-CA9C-A648-BD35-C516E1583C0D}" type="slidenum">
              <a:rPr lang="en-US">
                <a:latin typeface="Arial" pitchFamily="-101" charset="0"/>
              </a:rPr>
              <a:pPr/>
              <a:t>7</a:t>
            </a:fld>
            <a:endParaRPr lang="en-US">
              <a:latin typeface="Arial" pitchFamily="-101"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r>
              <a:rPr lang="en-US">
                <a:latin typeface="Arial" pitchFamily="-101" charset="0"/>
                <a:ea typeface="ＭＳ Ｐゴシック" pitchFamily="-101" charset="-128"/>
                <a:cs typeface="ＭＳ Ｐゴシック" pitchFamily="-101" charset="-128"/>
              </a:rPr>
              <a:t>Intentional communication: Can also overhear other conversations and so gain awareness, or a running commentary</a:t>
            </a:r>
          </a:p>
          <a:p>
            <a:pPr eaLnBrk="1" hangingPunct="1"/>
            <a:endParaRPr lang="en-US">
              <a:latin typeface="Arial" pitchFamily="-101" charset="0"/>
              <a:ea typeface="ＭＳ Ｐゴシック" pitchFamily="-101" charset="-128"/>
              <a:cs typeface="ＭＳ Ｐゴシック" pitchFamily="-101" charset="-128"/>
            </a:endParaRPr>
          </a:p>
          <a:p>
            <a:pPr eaLnBrk="1" hangingPunct="1"/>
            <a:r>
              <a:rPr lang="en-US">
                <a:latin typeface="Arial" pitchFamily="-101" charset="0"/>
                <a:ea typeface="ＭＳ Ｐゴシック" pitchFamily="-101" charset="-128"/>
                <a:cs typeface="ＭＳ Ｐゴシック" pitchFamily="-101" charset="-128"/>
              </a:rPr>
              <a:t>Bodies: just by seeing people, watching people work in the same workspace – not intentional as far as intentional gestures, pointing to this or that</a:t>
            </a:r>
          </a:p>
          <a:p>
            <a:pPr eaLnBrk="1" hangingPunct="1"/>
            <a:endParaRPr lang="en-US">
              <a:latin typeface="Arial" pitchFamily="-101" charset="0"/>
              <a:ea typeface="ＭＳ Ｐゴシック" pitchFamily="-101" charset="-128"/>
              <a:cs typeface="ＭＳ Ｐゴシック" pitchFamily="-101" charset="-128"/>
            </a:endParaRPr>
          </a:p>
          <a:p>
            <a:pPr eaLnBrk="1" hangingPunct="1"/>
            <a:r>
              <a:rPr lang="en-US">
                <a:latin typeface="Arial" pitchFamily="-101" charset="0"/>
                <a:ea typeface="ＭＳ Ｐゴシック" pitchFamily="-101" charset="-128"/>
                <a:cs typeface="ＭＳ Ｐゴシック" pitchFamily="-101" charset="-128"/>
              </a:rPr>
              <a:t>Changes in artifacts can show what has been done with them, if they are being used. May be shared objects but also shared tools.  Can involve sound or sight.</a:t>
            </a:r>
          </a:p>
          <a:p>
            <a:pPr eaLnBrk="1" hangingPunct="1"/>
            <a:endParaRPr lang="en-US">
              <a:latin typeface="Arial" pitchFamily="-101" charset="0"/>
              <a:ea typeface="ＭＳ Ｐゴシック" pitchFamily="-101" charset="-128"/>
              <a:cs typeface="ＭＳ Ｐゴシック" pitchFamily="-101" charset="-128"/>
            </a:endParaRPr>
          </a:p>
          <a:p>
            <a:pPr eaLnBrk="1" hangingPunct="1"/>
            <a:r>
              <a:rPr lang="en-US">
                <a:latin typeface="Arial" pitchFamily="-101" charset="0"/>
                <a:ea typeface="ＭＳ Ｐゴシック" pitchFamily="-101" charset="-128"/>
                <a:cs typeface="ＭＳ Ｐゴシック" pitchFamily="-101" charset="-128"/>
              </a:rPr>
              <a:t>Sometimes feedthrough is the only vehicle for awareness information</a:t>
            </a:r>
          </a:p>
          <a:p>
            <a:pPr eaLnBrk="1" hangingPunct="1"/>
            <a:endParaRPr lang="en-US">
              <a:latin typeface="Arial" pitchFamily="-101" charset="0"/>
              <a:ea typeface="ＭＳ Ｐゴシック" pitchFamily="-101" charset="-128"/>
              <a:cs typeface="ＭＳ Ｐゴシック" pitchFamily="-101" charset="-128"/>
            </a:endParaRPr>
          </a:p>
          <a:p>
            <a:pPr eaLnBrk="1" hangingPunct="1"/>
            <a:endParaRPr lang="en-US">
              <a:latin typeface="Arial" pitchFamily="-101" charset="0"/>
              <a:ea typeface="ＭＳ Ｐゴシック" pitchFamily="-101" charset="-128"/>
              <a:cs typeface="ＭＳ Ｐゴシック" pitchFamily="-101"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2C367447-AC59-9644-B37A-1433EF2F1F27}" type="slidenum">
              <a:rPr lang="en-US">
                <a:latin typeface="Arial" pitchFamily="-101" charset="0"/>
              </a:rPr>
              <a:pPr/>
              <a:t>8</a:t>
            </a:fld>
            <a:endParaRPr lang="en-US">
              <a:latin typeface="Arial" pitchFamily="-101"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lnSpc>
                <a:spcPct val="90000"/>
              </a:lnSpc>
            </a:pPr>
            <a:r>
              <a:rPr lang="en-US">
                <a:latin typeface="Arial" pitchFamily="-101" charset="0"/>
                <a:ea typeface="ＭＳ Ｐゴシック" pitchFamily="-101" charset="-128"/>
                <a:cs typeface="ＭＳ Ｐゴシック" pitchFamily="-101" charset="-128"/>
              </a:rPr>
              <a:t>Coupling: degree to which people are working together – will look for opportunities for closer collaborations when the timing is right</a:t>
            </a:r>
          </a:p>
          <a:p>
            <a:pPr eaLnBrk="1" hangingPunct="1">
              <a:lnSpc>
                <a:spcPct val="90000"/>
              </a:lnSpc>
            </a:pPr>
            <a:endParaRPr lang="en-US">
              <a:latin typeface="Arial" pitchFamily="-101" charset="0"/>
              <a:ea typeface="ＭＳ Ｐゴシック" pitchFamily="-101" charset="-128"/>
              <a:cs typeface="ＭＳ Ｐゴシック" pitchFamily="-101" charset="-128"/>
            </a:endParaRPr>
          </a:p>
          <a:p>
            <a:pPr eaLnBrk="1" hangingPunct="1">
              <a:lnSpc>
                <a:spcPct val="90000"/>
              </a:lnSpc>
            </a:pPr>
            <a:r>
              <a:rPr lang="en-US">
                <a:latin typeface="Arial" pitchFamily="-101" charset="0"/>
                <a:ea typeface="ＭＳ Ｐゴシック" pitchFamily="-101" charset="-128"/>
                <a:cs typeface="ＭＳ Ｐゴシック" pitchFamily="-101" charset="-128"/>
              </a:rPr>
              <a:t>Simpification – making use of a “conversational prop”</a:t>
            </a:r>
          </a:p>
          <a:p>
            <a:pPr eaLnBrk="1" hangingPunct="1">
              <a:lnSpc>
                <a:spcPct val="90000"/>
              </a:lnSpc>
            </a:pPr>
            <a:r>
              <a:rPr lang="en-US">
                <a:latin typeface="Arial" pitchFamily="-101" charset="0"/>
                <a:ea typeface="ＭＳ Ｐゴシック" pitchFamily="-101" charset="-128"/>
                <a:cs typeface="ＭＳ Ｐゴシック" pitchFamily="-101" charset="-128"/>
              </a:rPr>
              <a:t>Dike-tic reference – this that those pointing – more efficient… fewer words hard to do without gesturing</a:t>
            </a:r>
          </a:p>
          <a:p>
            <a:pPr eaLnBrk="1" hangingPunct="1">
              <a:lnSpc>
                <a:spcPct val="90000"/>
              </a:lnSpc>
            </a:pPr>
            <a:r>
              <a:rPr lang="en-US">
                <a:latin typeface="Arial" pitchFamily="-101" charset="0"/>
                <a:ea typeface="ＭＳ Ｐゴシック" pitchFamily="-101" charset="-128"/>
                <a:cs typeface="ＭＳ Ｐゴシック" pitchFamily="-101" charset="-128"/>
              </a:rPr>
              <a:t>(experiment with a chair)</a:t>
            </a:r>
          </a:p>
          <a:p>
            <a:pPr eaLnBrk="1" hangingPunct="1">
              <a:lnSpc>
                <a:spcPct val="90000"/>
              </a:lnSpc>
            </a:pPr>
            <a:endParaRPr lang="en-US">
              <a:latin typeface="Arial" pitchFamily="-101" charset="0"/>
              <a:ea typeface="ＭＳ Ｐゴシック" pitchFamily="-101" charset="-128"/>
              <a:cs typeface="ＭＳ Ｐゴシック" pitchFamily="-101" charset="-128"/>
            </a:endParaRPr>
          </a:p>
          <a:p>
            <a:pPr eaLnBrk="1" hangingPunct="1">
              <a:lnSpc>
                <a:spcPct val="90000"/>
              </a:lnSpc>
            </a:pPr>
            <a:r>
              <a:rPr lang="en-US">
                <a:latin typeface="Arial" pitchFamily="-101" charset="0"/>
                <a:ea typeface="ＭＳ Ｐゴシック" pitchFamily="-101" charset="-128"/>
                <a:cs typeface="ＭＳ Ｐゴシック" pitchFamily="-101" charset="-128"/>
              </a:rPr>
              <a:t>Visual evidence – seeing someone you know how they are doing, don’t have to keep asking or checking</a:t>
            </a:r>
          </a:p>
          <a:p>
            <a:pPr eaLnBrk="1" hangingPunct="1">
              <a:lnSpc>
                <a:spcPct val="90000"/>
              </a:lnSpc>
            </a:pPr>
            <a:endParaRPr lang="en-US">
              <a:latin typeface="Arial" pitchFamily="-101" charset="0"/>
              <a:ea typeface="ＭＳ Ｐゴシック" pitchFamily="-101" charset="-128"/>
              <a:cs typeface="ＭＳ Ｐゴシック" pitchFamily="-101" charset="-128"/>
            </a:endParaRPr>
          </a:p>
          <a:p>
            <a:pPr eaLnBrk="1" hangingPunct="1">
              <a:lnSpc>
                <a:spcPct val="90000"/>
              </a:lnSpc>
            </a:pPr>
            <a:r>
              <a:rPr lang="en-US">
                <a:latin typeface="Arial" pitchFamily="-101" charset="0"/>
                <a:ea typeface="ＭＳ Ｐゴシック" pitchFamily="-101" charset="-128"/>
                <a:cs typeface="ＭＳ Ｐゴシック" pitchFamily="-101" charset="-128"/>
              </a:rPr>
              <a:t>The importance of not only you being aware of what I am doing, but also that I am aware that you are aware is needed!</a:t>
            </a:r>
          </a:p>
          <a:p>
            <a:pPr eaLnBrk="1" hangingPunct="1">
              <a:lnSpc>
                <a:spcPct val="90000"/>
              </a:lnSpc>
            </a:pPr>
            <a:endParaRPr lang="en-US">
              <a:latin typeface="Arial" pitchFamily="-101" charset="0"/>
              <a:ea typeface="ＭＳ Ｐゴシック" pitchFamily="-101" charset="-128"/>
              <a:cs typeface="ＭＳ Ｐゴシック" pitchFamily="-101" charset="-128"/>
            </a:endParaRPr>
          </a:p>
          <a:p>
            <a:pPr eaLnBrk="1" hangingPunct="1">
              <a:lnSpc>
                <a:spcPct val="90000"/>
              </a:lnSpc>
            </a:pPr>
            <a:r>
              <a:rPr lang="en-US">
                <a:latin typeface="Arial" pitchFamily="-101" charset="0"/>
                <a:ea typeface="ＭＳ Ｐゴシック" pitchFamily="-101" charset="-128"/>
                <a:cs typeface="ＭＳ Ｐゴシック" pitchFamily="-101" charset="-128"/>
              </a:rPr>
              <a:t>Coordination of actions – right time, in the right order… </a:t>
            </a:r>
          </a:p>
          <a:p>
            <a:pPr eaLnBrk="1" hangingPunct="1">
              <a:lnSpc>
                <a:spcPct val="90000"/>
              </a:lnSpc>
            </a:pPr>
            <a:r>
              <a:rPr lang="en-US">
                <a:latin typeface="Arial" pitchFamily="-101" charset="0"/>
                <a:ea typeface="ＭＳ Ｐゴシック" pitchFamily="-101" charset="-128"/>
                <a:cs typeface="ＭＳ Ｐゴシック" pitchFamily="-101" charset="-128"/>
              </a:rPr>
              <a:t>Locks may not be that important if we have awareness</a:t>
            </a:r>
          </a:p>
          <a:p>
            <a:pPr eaLnBrk="1" hangingPunct="1">
              <a:lnSpc>
                <a:spcPct val="90000"/>
              </a:lnSpc>
            </a:pPr>
            <a:endParaRPr lang="en-US">
              <a:latin typeface="Arial" pitchFamily="-101" charset="0"/>
              <a:ea typeface="ＭＳ Ｐゴシック" pitchFamily="-101" charset="-128"/>
              <a:cs typeface="ＭＳ Ｐゴシック" pitchFamily="-101" charset="-128"/>
            </a:endParaRPr>
          </a:p>
          <a:p>
            <a:pPr eaLnBrk="1" hangingPunct="1">
              <a:lnSpc>
                <a:spcPct val="90000"/>
              </a:lnSpc>
            </a:pPr>
            <a:r>
              <a:rPr lang="en-US">
                <a:latin typeface="Arial" pitchFamily="-101" charset="0"/>
                <a:ea typeface="ＭＳ Ｐゴシック" pitchFamily="-101" charset="-128"/>
                <a:cs typeface="ＭＳ Ｐゴシック" pitchFamily="-101" charset="-128"/>
              </a:rPr>
              <a:t>Potential discussion topic: What is better RCS or CVS model… and argue why from a CSCW perspective.</a:t>
            </a:r>
          </a:p>
          <a:p>
            <a:pPr eaLnBrk="1" hangingPunct="1">
              <a:lnSpc>
                <a:spcPct val="90000"/>
              </a:lnSpc>
            </a:pPr>
            <a:endParaRPr lang="en-US">
              <a:latin typeface="Arial" pitchFamily="-101" charset="0"/>
              <a:ea typeface="ＭＳ Ｐゴシック" pitchFamily="-101" charset="-128"/>
              <a:cs typeface="ＭＳ Ｐゴシック" pitchFamily="-101" charset="-128"/>
            </a:endParaRPr>
          </a:p>
          <a:p>
            <a:pPr eaLnBrk="1" hangingPunct="1">
              <a:lnSpc>
                <a:spcPct val="90000"/>
              </a:lnSpc>
            </a:pPr>
            <a:endParaRPr lang="en-US">
              <a:latin typeface="Arial" pitchFamily="-101" charset="0"/>
              <a:ea typeface="ＭＳ Ｐゴシック" pitchFamily="-101" charset="-128"/>
              <a:cs typeface="ＭＳ Ｐゴシック" pitchFamily="-101" charset="-128"/>
            </a:endParaRPr>
          </a:p>
          <a:p>
            <a:pPr eaLnBrk="1" hangingPunct="1">
              <a:lnSpc>
                <a:spcPct val="90000"/>
              </a:lnSpc>
            </a:pPr>
            <a:endParaRPr lang="en-US">
              <a:latin typeface="Arial" pitchFamily="-101" charset="0"/>
              <a:ea typeface="ＭＳ Ｐゴシック" pitchFamily="-101" charset="-128"/>
              <a:cs typeface="ＭＳ Ｐゴシック" pitchFamily="-101" charset="-128"/>
            </a:endParaRPr>
          </a:p>
          <a:p>
            <a:pPr eaLnBrk="1" hangingPunct="1">
              <a:lnSpc>
                <a:spcPct val="90000"/>
              </a:lnSpc>
            </a:pPr>
            <a:endParaRPr lang="en-US">
              <a:latin typeface="Arial" pitchFamily="-101" charset="0"/>
              <a:ea typeface="ＭＳ Ｐゴシック" pitchFamily="-101" charset="-128"/>
              <a:cs typeface="ＭＳ Ｐゴシック" pitchFamily="-101"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51AE2FD9-E7F1-A043-BD83-8F72AAEFD305}" type="slidenum">
              <a:rPr lang="en-US">
                <a:latin typeface="Arial" pitchFamily="-101" charset="0"/>
              </a:rPr>
              <a:pPr/>
              <a:t>9</a:t>
            </a:fld>
            <a:endParaRPr lang="en-US">
              <a:latin typeface="Arial" pitchFamily="-101"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a:latin typeface="Arial" pitchFamily="-101" charset="0"/>
              <a:ea typeface="ＭＳ Ｐゴシック" pitchFamily="-101" charset="-128"/>
              <a:cs typeface="ＭＳ Ｐゴシック" pitchFamily="-101"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3F5CA2A1-0ABD-4644-B403-38D865E7660D}" type="slidenum">
              <a:rPr lang="en-US">
                <a:latin typeface="Arial" pitchFamily="-101" charset="0"/>
              </a:rPr>
              <a:pPr/>
              <a:t>10</a:t>
            </a:fld>
            <a:endParaRPr lang="en-US">
              <a:latin typeface="Arial" pitchFamily="-101"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r>
              <a:rPr lang="en-US">
                <a:latin typeface="Arial" pitchFamily="-101" charset="0"/>
                <a:ea typeface="ＭＳ Ｐゴシック" pitchFamily="-101" charset="-128"/>
                <a:cs typeface="ＭＳ Ｐゴシック" pitchFamily="-101" charset="-128"/>
              </a:rPr>
              <a:t>Symbolic manipulation e.g. using keyboard shortcuts.</a:t>
            </a:r>
          </a:p>
          <a:p>
            <a:pPr eaLnBrk="1" hangingPunct="1"/>
            <a:endParaRPr lang="en-US">
              <a:latin typeface="Arial" pitchFamily="-101" charset="0"/>
              <a:ea typeface="ＭＳ Ｐゴシック" pitchFamily="-101" charset="-128"/>
              <a:cs typeface="ＭＳ Ｐゴシック" pitchFamily="-101" charset="-128"/>
            </a:endParaRPr>
          </a:p>
          <a:p>
            <a:pPr eaLnBrk="1" hangingPunct="1"/>
            <a:r>
              <a:rPr lang="en-US">
                <a:latin typeface="Arial" pitchFamily="-101" charset="0"/>
                <a:ea typeface="ＭＳ Ｐゴシック" pitchFamily="-101" charset="-128"/>
                <a:cs typeface="ＭＳ Ｐゴシック" pitchFamily="-101" charset="-128"/>
              </a:rPr>
              <a:t>Issue balancing feedthrough and occlusion…  (e.g. menu example)</a:t>
            </a:r>
          </a:p>
          <a:p>
            <a:pPr eaLnBrk="1" hangingPunct="1"/>
            <a:r>
              <a:rPr lang="en-US">
                <a:latin typeface="Arial" pitchFamily="-101" charset="0"/>
                <a:ea typeface="ＭＳ Ｐゴシック" pitchFamily="-101" charset="-128"/>
                <a:cs typeface="ＭＳ Ｐゴシック" pitchFamily="-101" charset="-128"/>
              </a:rPr>
              <a:t>Power of “visual momentum”… </a:t>
            </a:r>
          </a:p>
          <a:p>
            <a:pPr eaLnBrk="1" hangingPunct="1"/>
            <a:endParaRPr lang="en-US">
              <a:latin typeface="Arial" pitchFamily="-101" charset="0"/>
              <a:ea typeface="ＭＳ Ｐゴシック" pitchFamily="-101" charset="-128"/>
              <a:cs typeface="ＭＳ Ｐゴシック" pitchFamily="-101" charset="-128"/>
            </a:endParaRPr>
          </a:p>
          <a:p>
            <a:pPr eaLnBrk="1" hangingPunct="1"/>
            <a:r>
              <a:rPr lang="en-US">
                <a:latin typeface="Arial" pitchFamily="-101" charset="0"/>
                <a:ea typeface="ＭＳ Ｐゴシック" pitchFamily="-101" charset="-128"/>
                <a:cs typeface="ＭＳ Ｐゴシック" pitchFamily="-101" charset="-128"/>
              </a:rPr>
              <a:t>Through emphasis</a:t>
            </a:r>
          </a:p>
          <a:p>
            <a:pPr eaLnBrk="1" hangingPunct="1"/>
            <a:r>
              <a:rPr lang="en-US">
                <a:latin typeface="Arial" pitchFamily="-101" charset="0"/>
                <a:ea typeface="ＭＳ Ｐゴシック" pitchFamily="-101" charset="-128"/>
                <a:cs typeface="ＭＳ Ｐゴシック" pitchFamily="-101" charset="-128"/>
              </a:rPr>
              <a:t>Action indicators – e.g. hear a trash can sound… rather than something just disappearing… </a:t>
            </a:r>
          </a:p>
          <a:p>
            <a:pPr eaLnBrk="1" hangingPunct="1"/>
            <a:r>
              <a:rPr lang="en-US">
                <a:latin typeface="Arial" pitchFamily="-101" charset="0"/>
                <a:ea typeface="ＭＳ Ｐゴシック" pitchFamily="-101" charset="-128"/>
                <a:cs typeface="ＭＳ Ｐゴシック" pitchFamily="-101" charset="-128"/>
              </a:rPr>
              <a:t>Or draw a text notification</a:t>
            </a:r>
          </a:p>
          <a:p>
            <a:pPr eaLnBrk="1" hangingPunct="1"/>
            <a:r>
              <a:rPr lang="en-US">
                <a:latin typeface="Arial" pitchFamily="-101" charset="0"/>
                <a:ea typeface="ＭＳ Ｐゴシック" pitchFamily="-101" charset="-128"/>
                <a:cs typeface="ＭＳ Ｐゴシック" pitchFamily="-101" charset="-128"/>
              </a:rPr>
              <a:t>Or gradually fade away</a:t>
            </a:r>
          </a:p>
          <a:p>
            <a:pPr eaLnBrk="1" hangingPunct="1"/>
            <a:r>
              <a:rPr lang="en-US">
                <a:latin typeface="Arial" pitchFamily="-101" charset="0"/>
                <a:ea typeface="ＭＳ Ｐゴシック" pitchFamily="-101" charset="-128"/>
                <a:cs typeface="ＭＳ Ｐゴシック" pitchFamily="-101" charset="-128"/>
              </a:rPr>
              <a:t>Or visual momentum</a:t>
            </a:r>
          </a:p>
          <a:p>
            <a:pPr eaLnBrk="1" hangingPunct="1"/>
            <a:endParaRPr lang="en-US">
              <a:latin typeface="Arial" pitchFamily="-101" charset="0"/>
              <a:ea typeface="ＭＳ Ｐゴシック" pitchFamily="-101" charset="-128"/>
              <a:cs typeface="ＭＳ Ｐゴシック" pitchFamily="-101" charset="-128"/>
            </a:endParaRPr>
          </a:p>
          <a:p>
            <a:pPr eaLnBrk="1" hangingPunct="1"/>
            <a:r>
              <a:rPr lang="en-US">
                <a:latin typeface="Arial" pitchFamily="-101" charset="0"/>
                <a:ea typeface="ＭＳ Ｐゴシック" pitchFamily="-101" charset="-128"/>
                <a:cs typeface="ＭＳ Ｐゴシック" pitchFamily="-101" charset="-128"/>
              </a:rPr>
              <a:t>Good exam question: different of ots and cursor vs. radar?</a:t>
            </a:r>
          </a:p>
          <a:p>
            <a:pPr eaLnBrk="1" hangingPunct="1"/>
            <a:endParaRPr lang="en-US">
              <a:latin typeface="Arial" pitchFamily="-101" charset="0"/>
              <a:ea typeface="ＭＳ Ｐゴシック" pitchFamily="-101" charset="-128"/>
              <a:cs typeface="ＭＳ Ｐゴシック" pitchFamily="-101" charset="-128"/>
            </a:endParaRPr>
          </a:p>
          <a:p>
            <a:pPr eaLnBrk="1" hangingPunct="1"/>
            <a:r>
              <a:rPr lang="en-US">
                <a:latin typeface="Arial" pitchFamily="-101" charset="0"/>
                <a:ea typeface="ＭＳ Ｐゴシック" pitchFamily="-101" charset="-128"/>
                <a:cs typeface="ＭＳ Ｐゴシック" pitchFamily="-101" charset="-128"/>
              </a:rPr>
              <a:t>We will come back to his experiment and perhaps critique it when we talk about experiments</a:t>
            </a:r>
          </a:p>
          <a:p>
            <a:pPr eaLnBrk="1" hangingPunct="1"/>
            <a:endParaRPr lang="en-US">
              <a:latin typeface="Arial" pitchFamily="-101" charset="0"/>
              <a:ea typeface="ＭＳ Ｐゴシック" pitchFamily="-101" charset="-128"/>
              <a:cs typeface="ＭＳ Ｐゴシック" pitchFamily="-101" charset="-128"/>
            </a:endParaRPr>
          </a:p>
          <a:p>
            <a:pPr eaLnBrk="1" hangingPunct="1"/>
            <a:endParaRPr lang="en-US">
              <a:latin typeface="Arial" pitchFamily="-101" charset="0"/>
              <a:ea typeface="ＭＳ Ｐゴシック" pitchFamily="-101" charset="-128"/>
              <a:cs typeface="ＭＳ Ｐゴシック" pitchFamily="-101"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lang="en-US"/>
          </a:p>
        </p:txBody>
      </p:sp>
      <p:sp>
        <p:nvSpPr>
          <p:cNvPr id="4" name="Date Placeholder 3"/>
          <p:cNvSpPr>
            <a:spLocks noGrp="1"/>
          </p:cNvSpPr>
          <p:nvPr>
            <p:ph type="dt" sz="half" idx="10"/>
          </p:nvPr>
        </p:nvSpPr>
        <p:spPr/>
        <p:txBody>
          <a:bodyPr/>
          <a:lstStyle/>
          <a:p>
            <a:fld id="{9ABA6C0A-025E-9647-9DFB-3D11364628B3}" type="datetimeFigureOut">
              <a:rPr lang="en-US" smtClean="0"/>
              <a:pPr/>
              <a:t>6/24/15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C6CDBF-4D36-B840-A3C8-4DAE700A817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9ABA6C0A-025E-9647-9DFB-3D11364628B3}" type="datetimeFigureOut">
              <a:rPr lang="en-US" smtClean="0"/>
              <a:pPr/>
              <a:t>6/24/15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C6CDBF-4D36-B840-A3C8-4DAE700A817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9ABA6C0A-025E-9647-9DFB-3D11364628B3}" type="datetimeFigureOut">
              <a:rPr lang="en-US" smtClean="0"/>
              <a:pPr/>
              <a:t>6/24/15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C6CDBF-4D36-B840-A3C8-4DAE700A817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9ABA6C0A-025E-9647-9DFB-3D11364628B3}" type="datetimeFigureOut">
              <a:rPr lang="en-US" smtClean="0"/>
              <a:pPr/>
              <a:t>6/24/15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C6CDBF-4D36-B840-A3C8-4DAE700A817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9ABA6C0A-025E-9647-9DFB-3D11364628B3}" type="datetimeFigureOut">
              <a:rPr lang="en-US" smtClean="0"/>
              <a:pPr/>
              <a:t>6/24/15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C6CDBF-4D36-B840-A3C8-4DAE700A817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Date Placeholder 4"/>
          <p:cNvSpPr>
            <a:spLocks noGrp="1"/>
          </p:cNvSpPr>
          <p:nvPr>
            <p:ph type="dt" sz="half" idx="10"/>
          </p:nvPr>
        </p:nvSpPr>
        <p:spPr/>
        <p:txBody>
          <a:bodyPr/>
          <a:lstStyle/>
          <a:p>
            <a:fld id="{9ABA6C0A-025E-9647-9DFB-3D11364628B3}" type="datetimeFigureOut">
              <a:rPr lang="en-US" smtClean="0"/>
              <a:pPr/>
              <a:t>6/24/15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C6CDBF-4D36-B840-A3C8-4DAE700A817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6"/>
          <p:cNvSpPr>
            <a:spLocks noGrp="1"/>
          </p:cNvSpPr>
          <p:nvPr>
            <p:ph type="dt" sz="half" idx="10"/>
          </p:nvPr>
        </p:nvSpPr>
        <p:spPr/>
        <p:txBody>
          <a:bodyPr/>
          <a:lstStyle/>
          <a:p>
            <a:fld id="{9ABA6C0A-025E-9647-9DFB-3D11364628B3}" type="datetimeFigureOut">
              <a:rPr lang="en-US" smtClean="0"/>
              <a:pPr/>
              <a:t>6/24/15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C6CDBF-4D36-B840-A3C8-4DAE700A817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p>
            <a:fld id="{9ABA6C0A-025E-9647-9DFB-3D11364628B3}" type="datetimeFigureOut">
              <a:rPr lang="en-US" smtClean="0"/>
              <a:pPr/>
              <a:t>6/24/15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C6CDBF-4D36-B840-A3C8-4DAE700A817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BA6C0A-025E-9647-9DFB-3D11364628B3}" type="datetimeFigureOut">
              <a:rPr lang="en-US" smtClean="0"/>
              <a:pPr/>
              <a:t>6/24/15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C6CDBF-4D36-B840-A3C8-4DAE700A817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9ABA6C0A-025E-9647-9DFB-3D11364628B3}" type="datetimeFigureOut">
              <a:rPr lang="en-US" smtClean="0"/>
              <a:pPr/>
              <a:t>6/24/15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C6CDBF-4D36-B840-A3C8-4DAE700A817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9ABA6C0A-025E-9647-9DFB-3D11364628B3}" type="datetimeFigureOut">
              <a:rPr lang="en-US" smtClean="0"/>
              <a:pPr/>
              <a:t>6/24/15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C6CDBF-4D36-B840-A3C8-4DAE700A817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CA"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BA6C0A-025E-9647-9DFB-3D11364628B3}" type="datetimeFigureOut">
              <a:rPr lang="en-US" smtClean="0"/>
              <a:pPr/>
              <a:t>6/24/15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C6CDBF-4D36-B840-A3C8-4DAE700A817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p:txBody>
          <a:bodyPr/>
          <a:lstStyle/>
          <a:p>
            <a:pPr eaLnBrk="1" hangingPunct="1"/>
            <a:r>
              <a:rPr lang="en-US" sz="3600">
                <a:ea typeface="ＭＳ Ｐゴシック" pitchFamily="-101" charset="-128"/>
                <a:cs typeface="ＭＳ Ｐゴシック" pitchFamily="-101" charset="-128"/>
              </a:rPr>
              <a:t>Awareness</a:t>
            </a:r>
            <a:br>
              <a:rPr lang="en-US" sz="3600">
                <a:ea typeface="ＭＳ Ｐゴシック" pitchFamily="-101" charset="-128"/>
                <a:cs typeface="ＭＳ Ｐゴシック" pitchFamily="-101" charset="-128"/>
              </a:rPr>
            </a:br>
            <a:endParaRPr lang="en-US" sz="3600">
              <a:ea typeface="ＭＳ Ｐゴシック" pitchFamily="-101" charset="-128"/>
              <a:cs typeface="ＭＳ Ｐゴシック" pitchFamily="-101" charset="-128"/>
            </a:endParaRPr>
          </a:p>
        </p:txBody>
      </p:sp>
      <p:sp>
        <p:nvSpPr>
          <p:cNvPr id="4" name="Subtitle 3"/>
          <p:cNvSpPr>
            <a:spLocks noGrp="1"/>
          </p:cNvSpPr>
          <p:nvPr>
            <p:ph type="subTitle" idx="1"/>
          </p:nvPr>
        </p:nvSpPr>
        <p:spPr/>
        <p:txBody>
          <a:bodyPr/>
          <a:lstStyle/>
          <a:p>
            <a:pPr eaLnBrk="1" hangingPunct="1">
              <a:defRPr/>
            </a:pPr>
            <a:r>
              <a:rPr lang="en-US" dirty="0" smtClean="0"/>
              <a:t>References…</a:t>
            </a:r>
            <a:endParaRPr lang="en-US" dirty="0"/>
          </a:p>
        </p:txBody>
      </p:sp>
      <p:pic>
        <p:nvPicPr>
          <p:cNvPr id="15364" name="Picture 4"/>
          <p:cNvPicPr>
            <a:picLocks noChangeAspect="1"/>
          </p:cNvPicPr>
          <p:nvPr/>
        </p:nvPicPr>
        <p:blipFill>
          <a:blip r:embed="rId3"/>
          <a:srcRect/>
          <a:stretch>
            <a:fillRect/>
          </a:stretch>
        </p:blipFill>
        <p:spPr bwMode="auto">
          <a:xfrm>
            <a:off x="508000" y="177800"/>
            <a:ext cx="8128000" cy="6502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z="3600">
                <a:ea typeface="ＭＳ Ｐゴシック" pitchFamily="-101" charset="-128"/>
                <a:cs typeface="ＭＳ Ｐゴシック" pitchFamily="-101" charset="-128"/>
              </a:rPr>
              <a:t>Supporting awareness in software</a:t>
            </a:r>
          </a:p>
        </p:txBody>
      </p:sp>
      <p:sp>
        <p:nvSpPr>
          <p:cNvPr id="31747" name="Rectangle 3"/>
          <p:cNvSpPr>
            <a:spLocks noGrp="1" noChangeArrowheads="1"/>
          </p:cNvSpPr>
          <p:nvPr>
            <p:ph idx="1"/>
          </p:nvPr>
        </p:nvSpPr>
        <p:spPr/>
        <p:txBody>
          <a:bodyPr/>
          <a:lstStyle/>
          <a:p>
            <a:pPr eaLnBrk="1" hangingPunct="1">
              <a:lnSpc>
                <a:spcPct val="80000"/>
              </a:lnSpc>
              <a:buFont typeface="Arial" pitchFamily="-101" charset="0"/>
              <a:buNone/>
            </a:pPr>
            <a:endParaRPr lang="en-US" sz="2800" dirty="0" smtClean="0">
              <a:solidFill>
                <a:srgbClr val="FFFF00"/>
              </a:solidFill>
              <a:ea typeface="ＭＳ Ｐゴシック" pitchFamily="-101" charset="-128"/>
              <a:cs typeface="ＭＳ Ｐゴシック" pitchFamily="-101" charset="-128"/>
            </a:endParaRPr>
          </a:p>
          <a:p>
            <a:pPr eaLnBrk="1" hangingPunct="1">
              <a:lnSpc>
                <a:spcPct val="80000"/>
              </a:lnSpc>
              <a:buFont typeface="Arial" pitchFamily="-101" charset="0"/>
              <a:buNone/>
            </a:pPr>
            <a:r>
              <a:rPr lang="en-US" sz="2800" dirty="0" smtClean="0">
                <a:solidFill>
                  <a:srgbClr val="FF0000"/>
                </a:solidFill>
                <a:ea typeface="ＭＳ Ｐゴシック" pitchFamily="-101" charset="-128"/>
                <a:cs typeface="ＭＳ Ｐゴシック" pitchFamily="-101" charset="-128"/>
              </a:rPr>
              <a:t>Expressive artifacts:</a:t>
            </a:r>
          </a:p>
          <a:p>
            <a:pPr eaLnBrk="1" hangingPunct="1">
              <a:lnSpc>
                <a:spcPct val="80000"/>
              </a:lnSpc>
              <a:buFont typeface="Arial" pitchFamily="-101" charset="0"/>
              <a:buNone/>
            </a:pPr>
            <a:r>
              <a:rPr lang="en-US" sz="2800" dirty="0" smtClean="0">
                <a:ea typeface="ＭＳ Ｐゴシック" pitchFamily="-101" charset="-128"/>
                <a:cs typeface="ＭＳ Ｐゴシック" pitchFamily="-101" charset="-128"/>
              </a:rPr>
              <a:t>	Process </a:t>
            </a:r>
            <a:r>
              <a:rPr lang="en-US" sz="2800" dirty="0" err="1" smtClean="0">
                <a:ea typeface="ＭＳ Ｐゴシック" pitchFamily="-101" charset="-128"/>
                <a:cs typeface="ＭＳ Ｐゴシック" pitchFamily="-101" charset="-128"/>
              </a:rPr>
              <a:t>Feedthrough</a:t>
            </a:r>
            <a:endParaRPr lang="en-US" sz="2800" dirty="0" smtClean="0">
              <a:ea typeface="ＭＳ Ｐゴシック" pitchFamily="-101" charset="-128"/>
              <a:cs typeface="ＭＳ Ｐゴシック" pitchFamily="-101" charset="-128"/>
            </a:endParaRPr>
          </a:p>
          <a:p>
            <a:pPr eaLnBrk="1" hangingPunct="1">
              <a:lnSpc>
                <a:spcPct val="80000"/>
              </a:lnSpc>
              <a:buFont typeface="Arial" pitchFamily="-101" charset="0"/>
              <a:buNone/>
            </a:pPr>
            <a:r>
              <a:rPr lang="en-US" sz="2800" dirty="0" smtClean="0">
                <a:ea typeface="ＭＳ Ｐゴシック" pitchFamily="-101" charset="-128"/>
                <a:cs typeface="ＭＳ Ｐゴシック" pitchFamily="-101" charset="-128"/>
              </a:rPr>
              <a:t>	Action indicators and animations</a:t>
            </a:r>
            <a:br>
              <a:rPr lang="en-US" sz="2800" dirty="0" smtClean="0">
                <a:ea typeface="ＭＳ Ｐゴシック" pitchFamily="-101" charset="-128"/>
                <a:cs typeface="ＭＳ Ｐゴシック" pitchFamily="-101" charset="-128"/>
              </a:rPr>
            </a:br>
            <a:endParaRPr lang="en-US" sz="2800" dirty="0" smtClean="0">
              <a:ea typeface="ＭＳ Ｐゴシック" pitchFamily="-101" charset="-128"/>
              <a:cs typeface="ＭＳ Ｐゴシック" pitchFamily="-101" charset="-128"/>
            </a:endParaRPr>
          </a:p>
          <a:p>
            <a:pPr eaLnBrk="1" hangingPunct="1">
              <a:lnSpc>
                <a:spcPct val="80000"/>
              </a:lnSpc>
              <a:buFont typeface="Arial" pitchFamily="-101" charset="0"/>
              <a:buNone/>
            </a:pPr>
            <a:r>
              <a:rPr lang="en-US" sz="2800" dirty="0" smtClean="0">
                <a:solidFill>
                  <a:srgbClr val="FF0000"/>
                </a:solidFill>
                <a:ea typeface="ＭＳ Ｐゴシック" pitchFamily="-101" charset="-128"/>
                <a:cs typeface="ＭＳ Ｐゴシック" pitchFamily="-101" charset="-128"/>
              </a:rPr>
              <a:t>Visibility techniques </a:t>
            </a:r>
            <a:r>
              <a:rPr lang="en-US" sz="2800" dirty="0" smtClean="0">
                <a:ea typeface="ＭＳ Ｐゴシック" pitchFamily="-101" charset="-128"/>
                <a:cs typeface="ＭＳ Ｐゴシック" pitchFamily="-101" charset="-128"/>
              </a:rPr>
              <a:t>(on one display):</a:t>
            </a:r>
          </a:p>
          <a:p>
            <a:pPr eaLnBrk="1" hangingPunct="1">
              <a:lnSpc>
                <a:spcPct val="80000"/>
              </a:lnSpc>
              <a:buFont typeface="Arial" pitchFamily="-101" charset="0"/>
              <a:buNone/>
            </a:pPr>
            <a:r>
              <a:rPr lang="en-US" sz="2800" dirty="0" smtClean="0">
                <a:ea typeface="ＭＳ Ｐゴシック" pitchFamily="-101" charset="-128"/>
                <a:cs typeface="ＭＳ Ｐゴシック" pitchFamily="-101" charset="-128"/>
              </a:rPr>
              <a:t>	Radar views</a:t>
            </a:r>
          </a:p>
          <a:p>
            <a:pPr eaLnBrk="1" hangingPunct="1">
              <a:lnSpc>
                <a:spcPct val="80000"/>
              </a:lnSpc>
              <a:buFont typeface="Arial" pitchFamily="-101" charset="0"/>
              <a:buNone/>
            </a:pPr>
            <a:r>
              <a:rPr lang="en-US" sz="2800" dirty="0" smtClean="0">
                <a:ea typeface="ＭＳ Ｐゴシック" pitchFamily="-101" charset="-128"/>
                <a:cs typeface="ＭＳ Ｐゴシック" pitchFamily="-101" charset="-128"/>
              </a:rPr>
              <a:t>	Over the shoulder</a:t>
            </a:r>
          </a:p>
          <a:p>
            <a:pPr eaLnBrk="1" hangingPunct="1">
              <a:lnSpc>
                <a:spcPct val="80000"/>
              </a:lnSpc>
              <a:buFont typeface="Arial" pitchFamily="-101" charset="0"/>
              <a:buNone/>
            </a:pPr>
            <a:r>
              <a:rPr lang="en-US" sz="2800" dirty="0" smtClean="0">
                <a:ea typeface="ＭＳ Ｐゴシック" pitchFamily="-101" charset="-128"/>
                <a:cs typeface="ＭＳ Ｐゴシック" pitchFamily="-101" charset="-128"/>
              </a:rPr>
              <a:t>	Cursor’s eye view</a:t>
            </a:r>
          </a:p>
        </p:txBody>
      </p:sp>
      <p:pic>
        <p:nvPicPr>
          <p:cNvPr id="31748" name="Picture 2" descr="http://grouplab.cpsc.ucalgary.ca/grouplab/uploads/Projects/ProjectRadar/radar_z.png"/>
          <p:cNvPicPr>
            <a:picLocks noChangeAspect="1" noChangeArrowheads="1"/>
          </p:cNvPicPr>
          <p:nvPr/>
        </p:nvPicPr>
        <p:blipFill>
          <a:blip r:embed="rId3"/>
          <a:srcRect/>
          <a:stretch>
            <a:fillRect/>
          </a:stretch>
        </p:blipFill>
        <p:spPr bwMode="auto">
          <a:xfrm>
            <a:off x="6550025" y="4800600"/>
            <a:ext cx="2593975" cy="20574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endParaRPr lang="en-US">
              <a:ea typeface="ＭＳ Ｐゴシック" pitchFamily="-101" charset="-128"/>
              <a:cs typeface="ＭＳ Ｐゴシック" pitchFamily="-101" charset="-128"/>
            </a:endParaRPr>
          </a:p>
        </p:txBody>
      </p:sp>
      <p:sp>
        <p:nvSpPr>
          <p:cNvPr id="33795" name="Content Placeholder 2"/>
          <p:cNvSpPr>
            <a:spLocks noGrp="1"/>
          </p:cNvSpPr>
          <p:nvPr>
            <p:ph idx="1"/>
          </p:nvPr>
        </p:nvSpPr>
        <p:spPr/>
        <p:txBody>
          <a:bodyPr/>
          <a:lstStyle/>
          <a:p>
            <a:pPr eaLnBrk="1" hangingPunct="1"/>
            <a:endParaRPr lang="en-US">
              <a:ea typeface="ＭＳ Ｐゴシック" pitchFamily="-101" charset="-128"/>
              <a:cs typeface="ＭＳ Ｐゴシック" pitchFamily="-101" charset="-128"/>
            </a:endParaRPr>
          </a:p>
        </p:txBody>
      </p:sp>
      <p:pic>
        <p:nvPicPr>
          <p:cNvPr id="33796" name="Picture 2"/>
          <p:cNvPicPr>
            <a:picLocks noChangeAspect="1" noChangeArrowheads="1"/>
          </p:cNvPicPr>
          <p:nvPr/>
        </p:nvPicPr>
        <p:blipFill>
          <a:blip r:embed="rId3"/>
          <a:srcRect l="31667" t="18401" r="39166" b="57600"/>
          <a:stretch>
            <a:fillRect/>
          </a:stretch>
        </p:blipFill>
        <p:spPr bwMode="auto">
          <a:xfrm>
            <a:off x="609600" y="0"/>
            <a:ext cx="8001000" cy="6858000"/>
          </a:xfrm>
          <a:prstGeom prst="rect">
            <a:avLst/>
          </a:prstGeom>
          <a:noFill/>
          <a:ln w="12700">
            <a:noFill/>
            <a:miter lim="800000"/>
            <a:headEnd/>
            <a:tailEnd type="none" w="lg" len="lg"/>
          </a:ln>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0"/>
            <a:ext cx="8229600" cy="1143000"/>
          </a:xfrm>
        </p:spPr>
        <p:txBody>
          <a:bodyPr/>
          <a:lstStyle/>
          <a:p>
            <a:pPr eaLnBrk="1" hangingPunct="1"/>
            <a:r>
              <a:rPr lang="en-US">
                <a:ea typeface="ＭＳ Ｐゴシック" pitchFamily="-101" charset="-128"/>
                <a:cs typeface="ＭＳ Ｐゴシック" pitchFamily="-101" charset="-128"/>
              </a:rPr>
              <a:t>Awareness displays</a:t>
            </a:r>
          </a:p>
        </p:txBody>
      </p:sp>
      <p:sp>
        <p:nvSpPr>
          <p:cNvPr id="37891" name="Rectangle 3"/>
          <p:cNvSpPr>
            <a:spLocks noGrp="1" noChangeArrowheads="1"/>
          </p:cNvSpPr>
          <p:nvPr>
            <p:ph idx="1"/>
          </p:nvPr>
        </p:nvSpPr>
        <p:spPr>
          <a:xfrm>
            <a:off x="838200" y="1295400"/>
            <a:ext cx="7772400" cy="5334000"/>
          </a:xfrm>
        </p:spPr>
        <p:txBody>
          <a:bodyPr>
            <a:normAutofit lnSpcReduction="10000"/>
          </a:bodyPr>
          <a:lstStyle/>
          <a:p>
            <a:pPr eaLnBrk="1" hangingPunct="1">
              <a:lnSpc>
                <a:spcPct val="80000"/>
              </a:lnSpc>
              <a:buFont typeface="Arial" pitchFamily="-101" charset="0"/>
              <a:buNone/>
            </a:pPr>
            <a:r>
              <a:rPr lang="en-US" sz="2800" dirty="0">
                <a:solidFill>
                  <a:srgbClr val="FF0000"/>
                </a:solidFill>
                <a:ea typeface="ＭＳ Ｐゴシック" pitchFamily="-101" charset="-128"/>
                <a:cs typeface="ＭＳ Ｐゴシック" pitchFamily="-101" charset="-128"/>
              </a:rPr>
              <a:t>Awareness on primary displays</a:t>
            </a:r>
          </a:p>
          <a:p>
            <a:pPr eaLnBrk="1" hangingPunct="1">
              <a:lnSpc>
                <a:spcPct val="80000"/>
              </a:lnSpc>
              <a:buFont typeface="Arial" pitchFamily="-101" charset="0"/>
              <a:buNone/>
            </a:pPr>
            <a:r>
              <a:rPr lang="en-US" sz="2800" dirty="0">
                <a:ea typeface="ＭＳ Ｐゴシック" pitchFamily="-101" charset="-128"/>
                <a:cs typeface="ＭＳ Ｐゴシック" pitchFamily="-101" charset="-128"/>
              </a:rPr>
              <a:t>	Embedded views, e.g. radar views</a:t>
            </a:r>
          </a:p>
          <a:p>
            <a:pPr eaLnBrk="1" hangingPunct="1">
              <a:lnSpc>
                <a:spcPct val="80000"/>
              </a:lnSpc>
              <a:buFont typeface="Arial" pitchFamily="-101" charset="0"/>
              <a:buNone/>
            </a:pPr>
            <a:r>
              <a:rPr lang="en-US" sz="2800" dirty="0">
                <a:ea typeface="ＭＳ Ｐゴシック" pitchFamily="-101" charset="-128"/>
                <a:cs typeface="ＭＳ Ｐゴシック" pitchFamily="-101" charset="-128"/>
              </a:rPr>
              <a:t>	Tickers</a:t>
            </a:r>
          </a:p>
          <a:p>
            <a:pPr eaLnBrk="1" hangingPunct="1">
              <a:lnSpc>
                <a:spcPct val="80000"/>
              </a:lnSpc>
              <a:buFont typeface="Arial" pitchFamily="-101" charset="0"/>
              <a:buNone/>
            </a:pPr>
            <a:endParaRPr lang="en-US" sz="2800" dirty="0">
              <a:ea typeface="ＭＳ Ｐゴシック" pitchFamily="-101" charset="-128"/>
              <a:cs typeface="ＭＳ Ｐゴシック" pitchFamily="-101" charset="-128"/>
            </a:endParaRPr>
          </a:p>
          <a:p>
            <a:pPr eaLnBrk="1" hangingPunct="1">
              <a:lnSpc>
                <a:spcPct val="80000"/>
              </a:lnSpc>
              <a:buFont typeface="Arial" pitchFamily="-101" charset="0"/>
              <a:buNone/>
            </a:pPr>
            <a:r>
              <a:rPr lang="en-US" sz="2800" dirty="0">
                <a:solidFill>
                  <a:srgbClr val="FF0000"/>
                </a:solidFill>
                <a:ea typeface="ＭＳ Ｐゴシック" pitchFamily="-101" charset="-128"/>
                <a:cs typeface="ＭＳ Ｐゴシック" pitchFamily="-101" charset="-128"/>
              </a:rPr>
              <a:t>Awareness on secondary displays</a:t>
            </a:r>
          </a:p>
          <a:p>
            <a:pPr eaLnBrk="1" hangingPunct="1">
              <a:lnSpc>
                <a:spcPct val="80000"/>
              </a:lnSpc>
              <a:buFont typeface="Arial" pitchFamily="-101" charset="0"/>
              <a:buNone/>
            </a:pPr>
            <a:r>
              <a:rPr lang="en-US" sz="2800" dirty="0">
                <a:ea typeface="ＭＳ Ｐゴシック" pitchFamily="-101" charset="-128"/>
                <a:cs typeface="ＭＳ Ｐゴシック" pitchFamily="-101" charset="-128"/>
              </a:rPr>
              <a:t>	</a:t>
            </a:r>
            <a:r>
              <a:rPr lang="en-US" sz="2800" dirty="0" err="1">
                <a:ea typeface="ＭＳ Ｐゴシック" pitchFamily="-101" charset="-128"/>
                <a:cs typeface="ＭＳ Ｐゴシック" pitchFamily="-101" charset="-128"/>
              </a:rPr>
              <a:t>InfoCanvas</a:t>
            </a:r>
            <a:endParaRPr lang="en-US" sz="2800" dirty="0">
              <a:ea typeface="ＭＳ Ｐゴシック" pitchFamily="-101" charset="-128"/>
              <a:cs typeface="ＭＳ Ｐゴシック" pitchFamily="-101" charset="-128"/>
            </a:endParaRPr>
          </a:p>
          <a:p>
            <a:pPr eaLnBrk="1" hangingPunct="1">
              <a:lnSpc>
                <a:spcPct val="80000"/>
              </a:lnSpc>
              <a:buFont typeface="Arial" pitchFamily="-101" charset="0"/>
              <a:buNone/>
            </a:pPr>
            <a:endParaRPr lang="en-US" sz="2800" dirty="0">
              <a:ea typeface="ＭＳ Ｐゴシック" pitchFamily="-101" charset="-128"/>
              <a:cs typeface="ＭＳ Ｐゴシック" pitchFamily="-101" charset="-128"/>
            </a:endParaRPr>
          </a:p>
          <a:p>
            <a:pPr eaLnBrk="1" hangingPunct="1">
              <a:lnSpc>
                <a:spcPct val="80000"/>
              </a:lnSpc>
              <a:buFont typeface="Arial" pitchFamily="-101" charset="0"/>
              <a:buNone/>
            </a:pPr>
            <a:r>
              <a:rPr lang="en-US" sz="2800" dirty="0">
                <a:solidFill>
                  <a:srgbClr val="FF0000"/>
                </a:solidFill>
                <a:ea typeface="ＭＳ Ｐゴシック" pitchFamily="-101" charset="-128"/>
                <a:cs typeface="ＭＳ Ｐゴシック" pitchFamily="-101" charset="-128"/>
              </a:rPr>
              <a:t>Ambient Awareness Displays</a:t>
            </a:r>
          </a:p>
          <a:p>
            <a:pPr eaLnBrk="1" hangingPunct="1">
              <a:lnSpc>
                <a:spcPct val="80000"/>
              </a:lnSpc>
              <a:buFont typeface="Arial" pitchFamily="-101" charset="0"/>
              <a:buNone/>
            </a:pPr>
            <a:r>
              <a:rPr lang="en-US" sz="2800" dirty="0">
                <a:ea typeface="ＭＳ Ｐゴシック" pitchFamily="-101" charset="-128"/>
                <a:cs typeface="ＭＳ Ｐゴシック" pitchFamily="-101" charset="-128"/>
              </a:rPr>
              <a:t>	Visual awareness</a:t>
            </a:r>
          </a:p>
          <a:p>
            <a:pPr eaLnBrk="1" hangingPunct="1">
              <a:lnSpc>
                <a:spcPct val="80000"/>
              </a:lnSpc>
              <a:buFont typeface="Arial" pitchFamily="-101" charset="0"/>
              <a:buNone/>
            </a:pPr>
            <a:r>
              <a:rPr lang="en-US" sz="2800" dirty="0">
                <a:ea typeface="ＭＳ Ｐゴシック" pitchFamily="-101" charset="-128"/>
                <a:cs typeface="ＭＳ Ｐゴシック" pitchFamily="-101" charset="-128"/>
              </a:rPr>
              <a:t>	Auditory awareness</a:t>
            </a:r>
          </a:p>
          <a:p>
            <a:pPr eaLnBrk="1" hangingPunct="1">
              <a:lnSpc>
                <a:spcPct val="80000"/>
              </a:lnSpc>
              <a:buFont typeface="Arial" pitchFamily="-101" charset="0"/>
              <a:buNone/>
            </a:pPr>
            <a:endParaRPr lang="en-US" sz="2800" dirty="0">
              <a:ea typeface="ＭＳ Ｐゴシック" pitchFamily="-101" charset="-128"/>
              <a:cs typeface="ＭＳ Ｐゴシック" pitchFamily="-101" charset="-128"/>
            </a:endParaRPr>
          </a:p>
          <a:p>
            <a:pPr eaLnBrk="1" hangingPunct="1">
              <a:lnSpc>
                <a:spcPct val="80000"/>
              </a:lnSpc>
              <a:buFont typeface="Arial" pitchFamily="-101" charset="0"/>
              <a:buNone/>
            </a:pPr>
            <a:r>
              <a:rPr lang="en-US" sz="2800" dirty="0">
                <a:solidFill>
                  <a:srgbClr val="FF0000"/>
                </a:solidFill>
                <a:ea typeface="ＭＳ Ｐゴシック" pitchFamily="-101" charset="-128"/>
                <a:cs typeface="ＭＳ Ｐゴシック" pitchFamily="-101" charset="-128"/>
              </a:rPr>
              <a:t>Awareness on mobile devices</a:t>
            </a:r>
          </a:p>
          <a:p>
            <a:pPr eaLnBrk="1" hangingPunct="1">
              <a:lnSpc>
                <a:spcPct val="80000"/>
              </a:lnSpc>
              <a:buFont typeface="Arial" pitchFamily="-101" charset="0"/>
              <a:buNone/>
            </a:pPr>
            <a:r>
              <a:rPr lang="en-US" sz="2800" dirty="0">
                <a:ea typeface="ＭＳ Ｐゴシック" pitchFamily="-101" charset="-128"/>
                <a:cs typeface="ＭＳ Ｐゴシック" pitchFamily="-101" charset="-128"/>
              </a:rPr>
              <a:t>	</a:t>
            </a:r>
          </a:p>
        </p:txBody>
      </p:sp>
      <p:pic>
        <p:nvPicPr>
          <p:cNvPr id="37892" name="Picture 3"/>
          <p:cNvPicPr>
            <a:picLocks noChangeAspect="1"/>
          </p:cNvPicPr>
          <p:nvPr/>
        </p:nvPicPr>
        <p:blipFill>
          <a:blip r:embed="rId3"/>
          <a:srcRect/>
          <a:stretch>
            <a:fillRect/>
          </a:stretch>
        </p:blipFill>
        <p:spPr bwMode="auto">
          <a:xfrm>
            <a:off x="7467600" y="4495800"/>
            <a:ext cx="1189038" cy="19812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0"/>
            <a:ext cx="8229600" cy="1143000"/>
          </a:xfrm>
        </p:spPr>
        <p:txBody>
          <a:bodyPr/>
          <a:lstStyle/>
          <a:p>
            <a:pPr eaLnBrk="1" hangingPunct="1"/>
            <a:r>
              <a:rPr lang="en-CA" dirty="0">
                <a:solidFill>
                  <a:srgbClr val="FF0000"/>
                </a:solidFill>
                <a:ea typeface="ＭＳ Ｐゴシック" pitchFamily="-101" charset="-128"/>
                <a:cs typeface="ＭＳ Ｐゴシック" pitchFamily="-101" charset="-128"/>
              </a:rPr>
              <a:t>Socially translucent systems</a:t>
            </a:r>
          </a:p>
        </p:txBody>
      </p:sp>
      <p:sp>
        <p:nvSpPr>
          <p:cNvPr id="39939" name="Rectangle 3"/>
          <p:cNvSpPr>
            <a:spLocks noGrp="1" noChangeArrowheads="1"/>
          </p:cNvSpPr>
          <p:nvPr>
            <p:ph idx="1"/>
          </p:nvPr>
        </p:nvSpPr>
        <p:spPr>
          <a:xfrm>
            <a:off x="457200" y="1219200"/>
            <a:ext cx="7772400" cy="4876800"/>
          </a:xfrm>
        </p:spPr>
        <p:txBody>
          <a:bodyPr/>
          <a:lstStyle/>
          <a:p>
            <a:pPr eaLnBrk="1" hangingPunct="1">
              <a:lnSpc>
                <a:spcPct val="90000"/>
              </a:lnSpc>
            </a:pPr>
            <a:r>
              <a:rPr lang="en-CA" sz="2800" dirty="0">
                <a:ea typeface="ＭＳ Ｐゴシック" pitchFamily="-101" charset="-128"/>
                <a:cs typeface="ＭＳ Ｐゴシック" pitchFamily="-101" charset="-128"/>
              </a:rPr>
              <a:t>Systems that provide perceptually based information about the </a:t>
            </a:r>
            <a:r>
              <a:rPr lang="en-CA" sz="2800" dirty="0">
                <a:solidFill>
                  <a:srgbClr val="FF0000"/>
                </a:solidFill>
                <a:ea typeface="ＭＳ Ｐゴシック" pitchFamily="-101" charset="-128"/>
                <a:cs typeface="ＭＳ Ｐゴシック" pitchFamily="-101" charset="-128"/>
              </a:rPr>
              <a:t>presence</a:t>
            </a:r>
            <a:r>
              <a:rPr lang="en-CA" sz="2800" dirty="0">
                <a:solidFill>
                  <a:srgbClr val="800000"/>
                </a:solidFill>
                <a:ea typeface="ＭＳ Ｐゴシック" pitchFamily="-101" charset="-128"/>
                <a:cs typeface="ＭＳ Ｐゴシック" pitchFamily="-101" charset="-128"/>
              </a:rPr>
              <a:t> </a:t>
            </a:r>
            <a:r>
              <a:rPr lang="en-CA" sz="2800" dirty="0">
                <a:ea typeface="ＭＳ Ｐゴシック" pitchFamily="-101" charset="-128"/>
                <a:cs typeface="ＭＳ Ｐゴシック" pitchFamily="-101" charset="-128"/>
              </a:rPr>
              <a:t>and </a:t>
            </a:r>
            <a:r>
              <a:rPr lang="en-CA" sz="2800" dirty="0">
                <a:solidFill>
                  <a:srgbClr val="FF0000"/>
                </a:solidFill>
                <a:ea typeface="ＭＳ Ｐゴシック" pitchFamily="-101" charset="-128"/>
                <a:cs typeface="ＭＳ Ｐゴシック" pitchFamily="-101" charset="-128"/>
              </a:rPr>
              <a:t>activity</a:t>
            </a:r>
            <a:r>
              <a:rPr lang="en-CA" sz="2800" dirty="0">
                <a:ea typeface="ＭＳ Ｐゴシック" pitchFamily="-101" charset="-128"/>
                <a:cs typeface="ＭＳ Ｐゴシック" pitchFamily="-101" charset="-128"/>
              </a:rPr>
              <a:t> of users</a:t>
            </a:r>
          </a:p>
          <a:p>
            <a:pPr eaLnBrk="1" hangingPunct="1">
              <a:lnSpc>
                <a:spcPct val="90000"/>
              </a:lnSpc>
            </a:pPr>
            <a:r>
              <a:rPr lang="en-CA" sz="2800" dirty="0">
                <a:ea typeface="ＭＳ Ｐゴシック" pitchFamily="-101" charset="-128"/>
                <a:cs typeface="ＭＳ Ｐゴシック" pitchFamily="-101" charset="-128"/>
              </a:rPr>
              <a:t>Provides </a:t>
            </a:r>
            <a:r>
              <a:rPr lang="en-CA" sz="2800" dirty="0">
                <a:solidFill>
                  <a:srgbClr val="FF0000"/>
                </a:solidFill>
                <a:ea typeface="ＭＳ Ｐゴシック" pitchFamily="-101" charset="-128"/>
                <a:cs typeface="ＭＳ Ｐゴシック" pitchFamily="-101" charset="-128"/>
              </a:rPr>
              <a:t>social resources </a:t>
            </a:r>
            <a:r>
              <a:rPr lang="en-CA" sz="2800" dirty="0">
                <a:ea typeface="ＭＳ Ｐゴシック" pitchFamily="-101" charset="-128"/>
                <a:cs typeface="ＭＳ Ｐゴシック" pitchFamily="-101" charset="-128"/>
              </a:rPr>
              <a:t>for the group and individuals to structure and enhance their online interactions</a:t>
            </a:r>
          </a:p>
          <a:p>
            <a:pPr eaLnBrk="1" hangingPunct="1">
              <a:lnSpc>
                <a:spcPct val="90000"/>
              </a:lnSpc>
            </a:pPr>
            <a:r>
              <a:rPr lang="en-CA" sz="2800" dirty="0">
                <a:ea typeface="ＭＳ Ｐゴシック" pitchFamily="-101" charset="-128"/>
                <a:cs typeface="ＭＳ Ｐゴシック" pitchFamily="-101" charset="-128"/>
              </a:rPr>
              <a:t>Visibility yields </a:t>
            </a:r>
            <a:r>
              <a:rPr lang="en-CA" sz="2800" dirty="0">
                <a:solidFill>
                  <a:srgbClr val="FF0000"/>
                </a:solidFill>
                <a:ea typeface="ＭＳ Ｐゴシック" pitchFamily="-101" charset="-128"/>
                <a:cs typeface="ＭＳ Ｐゴシック" pitchFamily="-101" charset="-128"/>
              </a:rPr>
              <a:t>awareness</a:t>
            </a:r>
            <a:r>
              <a:rPr lang="en-CA" sz="2800" dirty="0">
                <a:ea typeface="ＭＳ Ｐゴシック" pitchFamily="-101" charset="-128"/>
                <a:cs typeface="ＭＳ Ｐゴシック" pitchFamily="-101" charset="-128"/>
              </a:rPr>
              <a:t> yields </a:t>
            </a:r>
            <a:r>
              <a:rPr lang="en-CA" sz="2800" dirty="0">
                <a:solidFill>
                  <a:srgbClr val="FF0000"/>
                </a:solidFill>
                <a:ea typeface="ＭＳ Ｐゴシック" pitchFamily="-101" charset="-128"/>
                <a:cs typeface="ＭＳ Ｐゴシック" pitchFamily="-101" charset="-128"/>
              </a:rPr>
              <a:t>accountability</a:t>
            </a:r>
          </a:p>
          <a:p>
            <a:pPr eaLnBrk="1" hangingPunct="1">
              <a:lnSpc>
                <a:spcPct val="90000"/>
              </a:lnSpc>
            </a:pPr>
            <a:r>
              <a:rPr lang="en-CA" sz="2800" dirty="0">
                <a:ea typeface="ＭＳ Ｐゴシック" pitchFamily="-101" charset="-128"/>
                <a:cs typeface="ＭＳ Ｐゴシック" pitchFamily="-101" charset="-128"/>
              </a:rPr>
              <a:t>“</a:t>
            </a:r>
            <a:r>
              <a:rPr lang="en-CA" sz="2800" i="1" dirty="0">
                <a:ea typeface="ＭＳ Ｐゴシック" pitchFamily="-101" charset="-128"/>
                <a:cs typeface="ＭＳ Ｐゴシック" pitchFamily="-101" charset="-128"/>
              </a:rPr>
              <a:t>Social translucent systems make it easier for people to interact in purposeful ways, to observe and imitate others, to engage in peer pressure, to create, notice and conform to social conventions</a:t>
            </a:r>
            <a:r>
              <a:rPr lang="en-CA" sz="2800" dirty="0">
                <a:ea typeface="ＭＳ Ｐゴシック" pitchFamily="-101" charset="-128"/>
                <a:cs typeface="ＭＳ Ｐゴシック" pitchFamily="-101" charset="-128"/>
              </a:rPr>
              <a:t>”</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CA">
                <a:ea typeface="ＭＳ Ｐゴシック" pitchFamily="-101" charset="-128"/>
                <a:cs typeface="ＭＳ Ｐゴシック" pitchFamily="-101" charset="-128"/>
              </a:rPr>
              <a:t>Babble</a:t>
            </a:r>
          </a:p>
        </p:txBody>
      </p:sp>
      <p:sp>
        <p:nvSpPr>
          <p:cNvPr id="41987" name="Rectangle 3"/>
          <p:cNvSpPr>
            <a:spLocks noGrp="1" noChangeArrowheads="1"/>
          </p:cNvSpPr>
          <p:nvPr>
            <p:ph idx="1"/>
          </p:nvPr>
        </p:nvSpPr>
        <p:spPr/>
        <p:txBody>
          <a:bodyPr/>
          <a:lstStyle/>
          <a:p>
            <a:pPr eaLnBrk="1" hangingPunct="1"/>
            <a:r>
              <a:rPr lang="en-CA">
                <a:ea typeface="ＭＳ Ｐゴシック" pitchFamily="-101" charset="-128"/>
                <a:cs typeface="ＭＳ Ｐゴシック" pitchFamily="-101" charset="-128"/>
              </a:rPr>
              <a:t>Babble is an infrastructure for a knowledge community</a:t>
            </a:r>
          </a:p>
          <a:p>
            <a:pPr eaLnBrk="1" hangingPunct="1"/>
            <a:r>
              <a:rPr lang="en-CA">
                <a:ea typeface="ＭＳ Ｐゴシック" pitchFamily="-101" charset="-128"/>
                <a:cs typeface="ＭＳ Ｐゴシック" pitchFamily="-101" charset="-128"/>
              </a:rPr>
              <a:t>It is an online, digital space in which knowledge can be created, discovered, shared and reused</a:t>
            </a:r>
          </a:p>
          <a:p>
            <a:pPr eaLnBrk="1" hangingPunct="1"/>
            <a:r>
              <a:rPr lang="en-CA">
                <a:ea typeface="ＭＳ Ｐゴシック" pitchFamily="-101" charset="-128"/>
                <a:cs typeface="ＭＳ Ｐゴシック" pitchFamily="-101" charset="-128"/>
              </a:rPr>
              <a:t>Provides support for expressive communication through informal conversation</a:t>
            </a:r>
          </a:p>
          <a:p>
            <a:pPr eaLnBrk="1" hangingPunct="1"/>
            <a:endParaRPr lang="en-CA">
              <a:ea typeface="ＭＳ Ｐゴシック" pitchFamily="-101" charset="-128"/>
              <a:cs typeface="ＭＳ Ｐゴシック" pitchFamily="-101" charset="-128"/>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304800"/>
            <a:ext cx="7772400" cy="1085850"/>
          </a:xfrm>
        </p:spPr>
        <p:txBody>
          <a:bodyPr/>
          <a:lstStyle/>
          <a:p>
            <a:pPr eaLnBrk="1" hangingPunct="1"/>
            <a:r>
              <a:rPr lang="en-CA">
                <a:ea typeface="ＭＳ Ｐゴシック" pitchFamily="-101" charset="-128"/>
                <a:cs typeface="ＭＳ Ｐゴシック" pitchFamily="-101" charset="-128"/>
              </a:rPr>
              <a:t> Babble’s user interface</a:t>
            </a:r>
          </a:p>
        </p:txBody>
      </p:sp>
      <p:sp>
        <p:nvSpPr>
          <p:cNvPr id="44035" name="Rectangle 3"/>
          <p:cNvSpPr>
            <a:spLocks noGrp="1" noChangeArrowheads="1"/>
          </p:cNvSpPr>
          <p:nvPr>
            <p:ph idx="1"/>
          </p:nvPr>
        </p:nvSpPr>
        <p:spPr/>
        <p:txBody>
          <a:bodyPr/>
          <a:lstStyle/>
          <a:p>
            <a:pPr eaLnBrk="1" hangingPunct="1"/>
            <a:endParaRPr lang="en-CA">
              <a:ea typeface="ＭＳ Ｐゴシック" pitchFamily="-101" charset="-128"/>
              <a:cs typeface="ＭＳ Ｐゴシック" pitchFamily="-101" charset="-128"/>
            </a:endParaRPr>
          </a:p>
        </p:txBody>
      </p:sp>
      <p:pic>
        <p:nvPicPr>
          <p:cNvPr id="44036" name="Picture 4" descr="Babble interface"/>
          <p:cNvPicPr>
            <a:picLocks noChangeAspect="1" noChangeArrowheads="1"/>
          </p:cNvPicPr>
          <p:nvPr/>
        </p:nvPicPr>
        <p:blipFill>
          <a:blip r:embed="rId3"/>
          <a:srcRect/>
          <a:stretch>
            <a:fillRect/>
          </a:stretch>
        </p:blipFill>
        <p:spPr bwMode="auto">
          <a:xfrm>
            <a:off x="1981200" y="762000"/>
            <a:ext cx="5486400" cy="588645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762000" y="-228600"/>
            <a:ext cx="7772400" cy="1085850"/>
          </a:xfrm>
        </p:spPr>
        <p:txBody>
          <a:bodyPr/>
          <a:lstStyle/>
          <a:p>
            <a:pPr eaLnBrk="1" hangingPunct="1"/>
            <a:r>
              <a:rPr lang="en-CA">
                <a:ea typeface="ＭＳ Ｐゴシック" pitchFamily="-101" charset="-128"/>
                <a:cs typeface="ＭＳ Ｐゴシック" pitchFamily="-101" charset="-128"/>
              </a:rPr>
              <a:t>The Timeline in Babble</a:t>
            </a:r>
          </a:p>
        </p:txBody>
      </p:sp>
      <p:sp>
        <p:nvSpPr>
          <p:cNvPr id="46083" name="Rectangle 3"/>
          <p:cNvSpPr>
            <a:spLocks noGrp="1" noChangeArrowheads="1"/>
          </p:cNvSpPr>
          <p:nvPr>
            <p:ph idx="1"/>
          </p:nvPr>
        </p:nvSpPr>
        <p:spPr/>
        <p:txBody>
          <a:bodyPr/>
          <a:lstStyle/>
          <a:p>
            <a:pPr eaLnBrk="1" hangingPunct="1"/>
            <a:endParaRPr lang="en-CA">
              <a:ea typeface="ＭＳ Ｐゴシック" pitchFamily="-101" charset="-128"/>
              <a:cs typeface="ＭＳ Ｐゴシック" pitchFamily="-101" charset="-128"/>
            </a:endParaRPr>
          </a:p>
        </p:txBody>
      </p:sp>
      <p:pic>
        <p:nvPicPr>
          <p:cNvPr id="46084" name="Picture 4" descr="thoma2"/>
          <p:cNvPicPr>
            <a:picLocks noChangeAspect="1" noChangeArrowheads="1"/>
          </p:cNvPicPr>
          <p:nvPr/>
        </p:nvPicPr>
        <p:blipFill>
          <a:blip r:embed="rId3"/>
          <a:srcRect l="3510" t="13683" r="4385" b="7106"/>
          <a:stretch>
            <a:fillRect/>
          </a:stretch>
        </p:blipFill>
        <p:spPr bwMode="auto">
          <a:xfrm>
            <a:off x="533400" y="914400"/>
            <a:ext cx="8001000" cy="54864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228600"/>
            <a:ext cx="8229600" cy="1143000"/>
          </a:xfrm>
        </p:spPr>
        <p:txBody>
          <a:bodyPr/>
          <a:lstStyle/>
          <a:p>
            <a:pPr eaLnBrk="1" hangingPunct="1"/>
            <a:r>
              <a:rPr lang="en-US">
                <a:ea typeface="ＭＳ Ｐゴシック" pitchFamily="-101" charset="-128"/>
                <a:cs typeface="ＭＳ Ｐゴシック" pitchFamily="-101" charset="-128"/>
              </a:rPr>
              <a:t>Jazz</a:t>
            </a:r>
          </a:p>
        </p:txBody>
      </p:sp>
      <p:sp>
        <p:nvSpPr>
          <p:cNvPr id="48131" name="Rectangle 3"/>
          <p:cNvSpPr>
            <a:spLocks noGrp="1" noChangeArrowheads="1"/>
          </p:cNvSpPr>
          <p:nvPr>
            <p:ph idx="1"/>
          </p:nvPr>
        </p:nvSpPr>
        <p:spPr/>
        <p:txBody>
          <a:bodyPr/>
          <a:lstStyle/>
          <a:p>
            <a:pPr eaLnBrk="1" hangingPunct="1"/>
            <a:endParaRPr lang="en-US">
              <a:ea typeface="ＭＳ Ｐゴシック" pitchFamily="-101" charset="-128"/>
              <a:cs typeface="ＭＳ Ｐゴシック" pitchFamily="-101" charset="-128"/>
            </a:endParaRPr>
          </a:p>
        </p:txBody>
      </p:sp>
      <p:pic>
        <p:nvPicPr>
          <p:cNvPr id="48132" name="Picture 4"/>
          <p:cNvPicPr>
            <a:picLocks noChangeAspect="1" noChangeArrowheads="1"/>
          </p:cNvPicPr>
          <p:nvPr/>
        </p:nvPicPr>
        <p:blipFill>
          <a:blip r:embed="rId3"/>
          <a:srcRect l="10863" t="18520" r="7076" b="7401"/>
          <a:stretch>
            <a:fillRect/>
          </a:stretch>
        </p:blipFill>
        <p:spPr bwMode="auto">
          <a:xfrm>
            <a:off x="533400" y="990600"/>
            <a:ext cx="7848600" cy="53133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28600" y="457200"/>
            <a:ext cx="8382000" cy="1085850"/>
          </a:xfrm>
        </p:spPr>
        <p:txBody>
          <a:bodyPr/>
          <a:lstStyle/>
          <a:p>
            <a:pPr eaLnBrk="1" hangingPunct="1"/>
            <a:r>
              <a:rPr lang="en-US" sz="3600" dirty="0">
                <a:solidFill>
                  <a:srgbClr val="FF0000"/>
                </a:solidFill>
                <a:ea typeface="ＭＳ Ｐゴシック" pitchFamily="-101" charset="-128"/>
                <a:cs typeface="ＭＳ Ｐゴシック" pitchFamily="-101" charset="-128"/>
              </a:rPr>
              <a:t>Tradeoffs</a:t>
            </a:r>
            <a:r>
              <a:rPr lang="en-US" sz="3600" dirty="0">
                <a:ea typeface="ＭＳ Ｐゴシック" pitchFamily="-101" charset="-128"/>
                <a:cs typeface="ＭＳ Ｐゴシック" pitchFamily="-101" charset="-128"/>
              </a:rPr>
              <a:t> in Awareness support systems</a:t>
            </a:r>
          </a:p>
        </p:txBody>
      </p:sp>
      <p:sp>
        <p:nvSpPr>
          <p:cNvPr id="35843" name="Rectangle 3"/>
          <p:cNvSpPr>
            <a:spLocks noGrp="1" noChangeArrowheads="1"/>
          </p:cNvSpPr>
          <p:nvPr>
            <p:ph idx="1"/>
          </p:nvPr>
        </p:nvSpPr>
        <p:spPr>
          <a:xfrm>
            <a:off x="5029200" y="1981200"/>
            <a:ext cx="8229600" cy="4525963"/>
          </a:xfrm>
        </p:spPr>
        <p:txBody>
          <a:bodyPr/>
          <a:lstStyle/>
          <a:p>
            <a:pPr eaLnBrk="1" hangingPunct="1">
              <a:buFont typeface="Arial" pitchFamily="-101" charset="0"/>
              <a:buNone/>
            </a:pPr>
            <a:r>
              <a:rPr lang="en-US" sz="3600" smtClean="0">
                <a:ea typeface="ＭＳ Ｐゴシック" pitchFamily="-101" charset="-128"/>
                <a:cs typeface="ＭＳ Ｐゴシック" pitchFamily="-101" charset="-128"/>
              </a:rPr>
              <a:t>Awareness</a:t>
            </a:r>
          </a:p>
          <a:p>
            <a:pPr eaLnBrk="1" hangingPunct="1">
              <a:buFont typeface="Arial" pitchFamily="-101" charset="0"/>
              <a:buNone/>
            </a:pPr>
            <a:r>
              <a:rPr lang="en-US" sz="3600" smtClean="0">
                <a:ea typeface="ＭＳ Ｐゴシック" pitchFamily="-101" charset="-128"/>
                <a:cs typeface="ＭＳ Ｐゴシック" pitchFamily="-101" charset="-128"/>
              </a:rPr>
              <a:t>   	</a:t>
            </a:r>
            <a:r>
              <a:rPr lang="en-US" sz="2800" smtClean="0">
                <a:ea typeface="ＭＳ Ｐゴシック" pitchFamily="-101" charset="-128"/>
                <a:cs typeface="ＭＳ Ｐゴシック" pitchFamily="-101" charset="-128"/>
              </a:rPr>
              <a:t>and</a:t>
            </a:r>
          </a:p>
          <a:p>
            <a:pPr eaLnBrk="1" hangingPunct="1">
              <a:buFont typeface="Arial" pitchFamily="-101" charset="0"/>
              <a:buNone/>
            </a:pPr>
            <a:r>
              <a:rPr lang="en-US" sz="3600" smtClean="0">
                <a:ea typeface="ＭＳ Ｐゴシック" pitchFamily="-101" charset="-128"/>
                <a:cs typeface="ＭＳ Ｐゴシック" pitchFamily="-101" charset="-128"/>
              </a:rPr>
              <a:t>Disruption</a:t>
            </a:r>
          </a:p>
        </p:txBody>
      </p:sp>
      <p:sp>
        <p:nvSpPr>
          <p:cNvPr id="35844" name="Text Box 4"/>
          <p:cNvSpPr txBox="1">
            <a:spLocks noChangeArrowheads="1"/>
          </p:cNvSpPr>
          <p:nvPr/>
        </p:nvSpPr>
        <p:spPr bwMode="auto">
          <a:xfrm>
            <a:off x="533400" y="5029200"/>
            <a:ext cx="8610600" cy="1554163"/>
          </a:xfrm>
          <a:prstGeom prst="rect">
            <a:avLst/>
          </a:prstGeom>
          <a:noFill/>
          <a:ln w="12700">
            <a:noFill/>
            <a:miter lim="800000"/>
            <a:headEnd/>
            <a:tailEnd type="none" w="lg" len="lg"/>
          </a:ln>
        </p:spPr>
        <p:txBody>
          <a:bodyPr>
            <a:prstTxWarp prst="textNoShape">
              <a:avLst/>
            </a:prstTxWarp>
            <a:spAutoFit/>
          </a:bodyPr>
          <a:lstStyle/>
          <a:p>
            <a:pPr algn="r"/>
            <a:r>
              <a:rPr lang="en-US" sz="3200" b="0" i="1">
                <a:solidFill>
                  <a:schemeClr val="bg1"/>
                </a:solidFill>
              </a:rPr>
              <a:t>Generally assumed to be better if we have continuous interactions rather than explicit connections between individuals</a:t>
            </a:r>
          </a:p>
        </p:txBody>
      </p:sp>
      <p:sp>
        <p:nvSpPr>
          <p:cNvPr id="5" name="Content Placeholder 2"/>
          <p:cNvSpPr txBox="1">
            <a:spLocks/>
          </p:cNvSpPr>
          <p:nvPr/>
        </p:nvSpPr>
        <p:spPr bwMode="auto">
          <a:xfrm>
            <a:off x="1448223" y="2766218"/>
            <a:ext cx="8229600" cy="4525963"/>
          </a:xfrm>
          <a:prstGeom prst="rect">
            <a:avLst/>
          </a:prstGeom>
          <a:noFill/>
          <a:ln w="9525">
            <a:noFill/>
            <a:miter lim="800000"/>
            <a:headEnd/>
            <a:tailEnd/>
          </a:ln>
        </p:spPr>
        <p:txBody>
          <a:bodyPr>
            <a:prstTxWarp prst="textNoShape">
              <a:avLst/>
            </a:prstTxWarp>
          </a:bodyPr>
          <a:lstStyle/>
          <a:p>
            <a:pPr marL="342900" indent="-342900" algn="l" eaLnBrk="1" hangingPunct="1">
              <a:spcBef>
                <a:spcPct val="20000"/>
              </a:spcBef>
              <a:buFont typeface="Arial" pitchFamily="-101" charset="0"/>
              <a:buNone/>
              <a:defRPr/>
            </a:pPr>
            <a:r>
              <a:rPr lang="en-US" sz="3600" b="0" dirty="0">
                <a:latin typeface="+mn-lt"/>
                <a:ea typeface="ＭＳ Ｐゴシック" pitchFamily="-101" charset="-128"/>
                <a:cs typeface="ＭＳ Ｐゴシック" pitchFamily="-101" charset="-128"/>
              </a:rPr>
              <a:t>Pr</a:t>
            </a:r>
            <a:r>
              <a:rPr lang="en-US" sz="3600" b="0" dirty="0" err="1">
                <a:latin typeface="+mn-lt"/>
                <a:ea typeface="ＭＳ Ｐゴシック" pitchFamily="-101" charset="-128"/>
                <a:cs typeface="ＭＳ Ｐゴシック" pitchFamily="-101" charset="-128"/>
              </a:rPr>
              <a:t>ivacy</a:t>
            </a:r>
            <a:r>
              <a:rPr lang="en-US" sz="3600" b="0" dirty="0">
                <a:latin typeface="+mn-lt"/>
                <a:ea typeface="ＭＳ Ｐゴシック" pitchFamily="-101" charset="-128"/>
                <a:cs typeface="ＭＳ Ｐゴシック" pitchFamily="-101" charset="-128"/>
              </a:rPr>
              <a:t> </a:t>
            </a:r>
          </a:p>
          <a:p>
            <a:pPr marL="342900" indent="-342900" algn="l" eaLnBrk="1" hangingPunct="1">
              <a:spcBef>
                <a:spcPct val="20000"/>
              </a:spcBef>
              <a:buFont typeface="Arial" pitchFamily="-101" charset="0"/>
              <a:buNone/>
              <a:defRPr/>
            </a:pPr>
            <a:r>
              <a:rPr lang="en-US" sz="2800" b="0" dirty="0">
                <a:latin typeface="+mn-lt"/>
                <a:ea typeface="ＭＳ Ｐゴシック" pitchFamily="-101" charset="-128"/>
                <a:cs typeface="ＭＳ Ｐゴシック" pitchFamily="-101" charset="-128"/>
              </a:rPr>
              <a:t>and </a:t>
            </a:r>
          </a:p>
          <a:p>
            <a:pPr marL="342900" indent="-342900" algn="l" eaLnBrk="1" hangingPunct="1">
              <a:spcBef>
                <a:spcPct val="20000"/>
              </a:spcBef>
              <a:buFont typeface="Arial" pitchFamily="-101" charset="0"/>
              <a:buNone/>
              <a:defRPr/>
            </a:pPr>
            <a:r>
              <a:rPr lang="en-US" sz="3600" b="0" dirty="0">
                <a:latin typeface="+mn-lt"/>
                <a:ea typeface="ＭＳ Ｐゴシック" pitchFamily="-101" charset="-128"/>
                <a:cs typeface="ＭＳ Ｐゴシック" pitchFamily="-101" charset="-128"/>
              </a:rPr>
              <a:t>V</a:t>
            </a:r>
            <a:r>
              <a:rPr lang="en-US" sz="3600" b="0" dirty="0" err="1">
                <a:latin typeface="+mn-lt"/>
                <a:ea typeface="ＭＳ Ｐゴシック" pitchFamily="-101" charset="-128"/>
                <a:cs typeface="ＭＳ Ｐゴシック" pitchFamily="-101" charset="-128"/>
              </a:rPr>
              <a:t>isibility</a:t>
            </a:r>
            <a:r>
              <a:rPr lang="en-US" sz="3600" b="0" dirty="0">
                <a:solidFill>
                  <a:schemeClr val="bg1"/>
                </a:solidFill>
                <a:latin typeface="+mn-lt"/>
                <a:ea typeface="ＭＳ Ｐゴシック" pitchFamily="-101" charset="-128"/>
                <a:cs typeface="ＭＳ Ｐゴシック" pitchFamily="-101" charset="-128"/>
              </a:rPr>
              <a:t>!</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pPr>
              <a:buNone/>
            </a:pPr>
            <a:r>
              <a:rPr lang="en-US" dirty="0" smtClean="0"/>
              <a:t>What systems provide social translucence today and how?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See </a:t>
            </a:r>
            <a:r>
              <a:rPr lang="en-US" dirty="0" err="1" smtClean="0"/>
              <a:t>GitHub</a:t>
            </a:r>
            <a:r>
              <a:rPr lang="en-US" dirty="0" smtClean="0"/>
              <a:t> for papers on awareness (</a:t>
            </a:r>
            <a:r>
              <a:rPr lang="en-US" dirty="0" err="1" smtClean="0"/>
              <a:t>Dourish</a:t>
            </a:r>
            <a:r>
              <a:rPr lang="en-US" dirty="0" smtClean="0"/>
              <a:t>, </a:t>
            </a:r>
            <a:r>
              <a:rPr lang="en-US" dirty="0" err="1" smtClean="0"/>
              <a:t>Gutwin</a:t>
            </a:r>
            <a:r>
              <a:rPr lang="en-US" dirty="0" smtClean="0"/>
              <a: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ea typeface="ＭＳ Ｐゴシック" pitchFamily="-101" charset="-128"/>
                <a:cs typeface="ＭＳ Ｐゴシック" pitchFamily="-101" charset="-128"/>
              </a:rPr>
              <a:t>Definition</a:t>
            </a:r>
          </a:p>
        </p:txBody>
      </p:sp>
      <p:sp>
        <p:nvSpPr>
          <p:cNvPr id="17411" name="Rectangle 3"/>
          <p:cNvSpPr>
            <a:spLocks noGrp="1" noChangeArrowheads="1"/>
          </p:cNvSpPr>
          <p:nvPr>
            <p:ph idx="1"/>
          </p:nvPr>
        </p:nvSpPr>
        <p:spPr/>
        <p:txBody>
          <a:bodyPr/>
          <a:lstStyle/>
          <a:p>
            <a:pPr eaLnBrk="1" hangingPunct="1"/>
            <a:endParaRPr lang="en-US" dirty="0" smtClean="0">
              <a:ea typeface="ＭＳ Ｐゴシック" pitchFamily="-101" charset="-128"/>
              <a:cs typeface="ＭＳ Ｐゴシック" pitchFamily="-101" charset="-128"/>
            </a:endParaRPr>
          </a:p>
          <a:p>
            <a:pPr eaLnBrk="1" hangingPunct="1">
              <a:buFont typeface="Arial" pitchFamily="-101" charset="0"/>
              <a:buNone/>
            </a:pPr>
            <a:r>
              <a:rPr lang="en-US" i="1" dirty="0" smtClean="0">
                <a:ea typeface="ＭＳ Ｐゴシック" pitchFamily="-101" charset="-128"/>
                <a:cs typeface="ＭＳ Ｐゴシック" pitchFamily="-101" charset="-128"/>
              </a:rPr>
              <a:t>Awareness:</a:t>
            </a:r>
            <a:r>
              <a:rPr lang="en-US" dirty="0" smtClean="0">
                <a:ea typeface="ＭＳ Ｐゴシック" pitchFamily="-101" charset="-128"/>
                <a:cs typeface="ＭＳ Ｐゴシック" pitchFamily="-101" charset="-128"/>
              </a:rPr>
              <a:t> an understanding of the activities of others, which provides a context for your own activity  (</a:t>
            </a:r>
            <a:r>
              <a:rPr lang="en-US" dirty="0" err="1" smtClean="0">
                <a:ea typeface="ＭＳ Ｐゴシック" pitchFamily="-101" charset="-128"/>
                <a:cs typeface="ＭＳ Ｐゴシック" pitchFamily="-101" charset="-128"/>
              </a:rPr>
              <a:t>Dourish</a:t>
            </a:r>
            <a:r>
              <a:rPr lang="en-US" dirty="0" smtClean="0">
                <a:ea typeface="ＭＳ Ｐゴシック" pitchFamily="-101" charset="-128"/>
                <a:cs typeface="ＭＳ Ｐゴシック" pitchFamily="-101" charset="-128"/>
              </a:rPr>
              <a:t> and </a:t>
            </a:r>
            <a:r>
              <a:rPr lang="en-US" dirty="0" err="1" smtClean="0">
                <a:ea typeface="ＭＳ Ｐゴシック" pitchFamily="-101" charset="-128"/>
                <a:cs typeface="ＭＳ Ｐゴシック" pitchFamily="-101" charset="-128"/>
              </a:rPr>
              <a:t>Bellotti</a:t>
            </a:r>
            <a:r>
              <a:rPr lang="en-US" dirty="0" smtClean="0">
                <a:ea typeface="ＭＳ Ｐゴシック" pitchFamily="-101" charset="-128"/>
                <a:cs typeface="ＭＳ Ｐゴシック" pitchFamily="-101" charset="-128"/>
              </a:rPr>
              <a:t>)</a:t>
            </a:r>
          </a:p>
          <a:p>
            <a:pPr eaLnBrk="1" hangingPunct="1"/>
            <a:endParaRPr lang="en-US" dirty="0" smtClean="0">
              <a:ea typeface="ＭＳ Ｐゴシック" pitchFamily="-101" charset="-128"/>
              <a:cs typeface="ＭＳ Ｐゴシック" pitchFamily="-101" charset="-128"/>
            </a:endParaRPr>
          </a:p>
          <a:p>
            <a:pPr eaLnBrk="1" hangingPunct="1">
              <a:buFont typeface="Arial" pitchFamily="-101" charset="0"/>
              <a:buNone/>
            </a:pPr>
            <a:r>
              <a:rPr lang="en-US" dirty="0" smtClean="0">
                <a:ea typeface="ＭＳ Ｐゴシック" pitchFamily="-101" charset="-128"/>
                <a:cs typeface="ＭＳ Ｐゴシック" pitchFamily="-101" charset="-128"/>
              </a:rPr>
              <a:t>Need to consider </a:t>
            </a:r>
            <a:r>
              <a:rPr lang="en-US" i="1" dirty="0" smtClean="0">
                <a:solidFill>
                  <a:srgbClr val="FF0000"/>
                </a:solidFill>
                <a:ea typeface="ＭＳ Ｐゴシック" pitchFamily="-101" charset="-128"/>
                <a:cs typeface="ＭＳ Ｐゴシック" pitchFamily="-101" charset="-128"/>
              </a:rPr>
              <a:t>context</a:t>
            </a:r>
            <a:r>
              <a:rPr lang="en-US" dirty="0" smtClean="0">
                <a:ea typeface="ＭＳ Ｐゴシック" pitchFamily="-101" charset="-128"/>
                <a:cs typeface="ＭＳ Ｐゴシック" pitchFamily="-101" charset="-128"/>
              </a:rPr>
              <a:t> and</a:t>
            </a:r>
            <a:r>
              <a:rPr lang="en-US" dirty="0" smtClean="0">
                <a:solidFill>
                  <a:srgbClr val="FF0000"/>
                </a:solidFill>
                <a:ea typeface="ＭＳ Ｐゴシック" pitchFamily="-101" charset="-128"/>
                <a:cs typeface="ＭＳ Ｐゴシック" pitchFamily="-101" charset="-128"/>
              </a:rPr>
              <a:t> </a:t>
            </a:r>
            <a:r>
              <a:rPr lang="en-US" i="1" dirty="0" smtClean="0">
                <a:solidFill>
                  <a:srgbClr val="FF0000"/>
                </a:solidFill>
                <a:ea typeface="ＭＳ Ｐゴシック" pitchFamily="-101" charset="-128"/>
                <a:cs typeface="ＭＳ Ｐゴシック" pitchFamily="-101" charset="-128"/>
              </a:rPr>
              <a:t>content</a:t>
            </a:r>
            <a:r>
              <a:rPr lang="en-US" dirty="0" smtClean="0">
                <a:solidFill>
                  <a:srgbClr val="FF0000"/>
                </a:solidFill>
                <a:ea typeface="ＭＳ Ｐゴシック" pitchFamily="-101" charset="-128"/>
                <a:cs typeface="ＭＳ Ｐゴシック" pitchFamily="-101" charset="-128"/>
              </a:rPr>
              <a:t> </a:t>
            </a:r>
            <a:r>
              <a:rPr lang="en-US" dirty="0" smtClean="0">
                <a:ea typeface="ＭＳ Ｐゴシック" pitchFamily="-101" charset="-128"/>
                <a:cs typeface="ＭＳ Ｐゴシック" pitchFamily="-101" charset="-128"/>
              </a:rPr>
              <a:t>of individual contributions</a:t>
            </a:r>
          </a:p>
          <a:p>
            <a:pPr eaLnBrk="1" hangingPunct="1"/>
            <a:endParaRPr lang="en-US" dirty="0" smtClean="0">
              <a:ea typeface="ＭＳ Ｐゴシック" pitchFamily="-101" charset="-128"/>
              <a:cs typeface="ＭＳ Ｐゴシック" pitchFamily="-101" charset="-128"/>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ea typeface="ＭＳ Ｐゴシック" pitchFamily="-101" charset="-128"/>
                <a:cs typeface="ＭＳ Ｐゴシック" pitchFamily="-101" charset="-128"/>
              </a:rPr>
              <a:t>Shared workspaces</a:t>
            </a:r>
          </a:p>
        </p:txBody>
      </p:sp>
      <p:sp>
        <p:nvSpPr>
          <p:cNvPr id="19459" name="Rectangle 3"/>
          <p:cNvSpPr>
            <a:spLocks noGrp="1" noChangeArrowheads="1"/>
          </p:cNvSpPr>
          <p:nvPr>
            <p:ph idx="1"/>
          </p:nvPr>
        </p:nvSpPr>
        <p:spPr/>
        <p:txBody>
          <a:bodyPr/>
          <a:lstStyle/>
          <a:p>
            <a:pPr eaLnBrk="1" hangingPunct="1">
              <a:lnSpc>
                <a:spcPct val="90000"/>
              </a:lnSpc>
              <a:buFont typeface="Arial" pitchFamily="-101" charset="0"/>
              <a:buNone/>
            </a:pPr>
            <a:r>
              <a:rPr lang="en-US" dirty="0">
                <a:ea typeface="ＭＳ Ｐゴシック" pitchFamily="-101" charset="-128"/>
                <a:cs typeface="ＭＳ Ｐゴシック" pitchFamily="-101" charset="-128"/>
              </a:rPr>
              <a:t>Primary issue: </a:t>
            </a:r>
          </a:p>
          <a:p>
            <a:pPr eaLnBrk="1" hangingPunct="1">
              <a:lnSpc>
                <a:spcPct val="90000"/>
              </a:lnSpc>
            </a:pPr>
            <a:r>
              <a:rPr lang="en-US" dirty="0">
                <a:ea typeface="ＭＳ Ｐゴシック" pitchFamily="-101" charset="-128"/>
                <a:cs typeface="ＭＳ Ｐゴシック" pitchFamily="-101" charset="-128"/>
              </a:rPr>
              <a:t>Is the information </a:t>
            </a:r>
            <a:r>
              <a:rPr lang="en-US" dirty="0">
                <a:solidFill>
                  <a:srgbClr val="FF0000"/>
                </a:solidFill>
                <a:ea typeface="ＭＳ Ｐゴシック" pitchFamily="-101" charset="-128"/>
                <a:cs typeface="ＭＳ Ｐゴシック" pitchFamily="-101" charset="-128"/>
              </a:rPr>
              <a:t>explicitly</a:t>
            </a:r>
            <a:r>
              <a:rPr lang="en-US" dirty="0">
                <a:ea typeface="ＭＳ Ｐゴシック" pitchFamily="-101" charset="-128"/>
                <a:cs typeface="ＭＳ Ｐゴシック" pitchFamily="-101" charset="-128"/>
              </a:rPr>
              <a:t> generated (i.e. separate from the shared object)</a:t>
            </a:r>
          </a:p>
          <a:p>
            <a:pPr eaLnBrk="1" hangingPunct="1">
              <a:lnSpc>
                <a:spcPct val="90000"/>
              </a:lnSpc>
            </a:pPr>
            <a:r>
              <a:rPr lang="en-US" dirty="0">
                <a:ea typeface="ＭＳ Ｐゴシック" pitchFamily="-101" charset="-128"/>
                <a:cs typeface="ＭＳ Ｐゴシック" pitchFamily="-101" charset="-128"/>
              </a:rPr>
              <a:t>Or </a:t>
            </a:r>
            <a:r>
              <a:rPr lang="en-US" dirty="0">
                <a:solidFill>
                  <a:srgbClr val="FF0000"/>
                </a:solidFill>
                <a:ea typeface="ＭＳ Ｐゴシック" pitchFamily="-101" charset="-128"/>
                <a:cs typeface="ＭＳ Ｐゴシック" pitchFamily="-101" charset="-128"/>
              </a:rPr>
              <a:t>passively </a:t>
            </a:r>
            <a:r>
              <a:rPr lang="en-US" dirty="0">
                <a:ea typeface="ＭＳ Ｐゴシック" pitchFamily="-101" charset="-128"/>
                <a:cs typeface="ＭＳ Ｐゴシック" pitchFamily="-101" charset="-128"/>
              </a:rPr>
              <a:t>collected and distributed, (and presented in the same shared workspace)</a:t>
            </a:r>
          </a:p>
          <a:p>
            <a:pPr eaLnBrk="1" hangingPunct="1">
              <a:lnSpc>
                <a:spcPct val="90000"/>
              </a:lnSpc>
            </a:pPr>
            <a:endParaRPr lang="en-US" dirty="0">
              <a:ea typeface="ＭＳ Ｐゴシック" pitchFamily="-101" charset="-128"/>
              <a:cs typeface="ＭＳ Ｐゴシック" pitchFamily="-101" charset="-128"/>
            </a:endParaRPr>
          </a:p>
          <a:p>
            <a:pPr eaLnBrk="1" hangingPunct="1">
              <a:lnSpc>
                <a:spcPct val="90000"/>
              </a:lnSpc>
              <a:buFont typeface="Arial" pitchFamily="-101" charset="0"/>
              <a:buNone/>
            </a:pPr>
            <a:r>
              <a:rPr lang="en-US" dirty="0">
                <a:ea typeface="ＭＳ Ｐゴシック" pitchFamily="-101" charset="-128"/>
                <a:cs typeface="ＭＳ Ｐゴシック" pitchFamily="-101" charset="-128"/>
              </a:rPr>
              <a:t>Some systems assign </a:t>
            </a:r>
            <a:r>
              <a:rPr lang="en-US" dirty="0">
                <a:solidFill>
                  <a:srgbClr val="FF0000"/>
                </a:solidFill>
                <a:ea typeface="ＭＳ Ｐゴシック" pitchFamily="-101" charset="-128"/>
                <a:cs typeface="ＭＳ Ｐゴシック" pitchFamily="-101" charset="-128"/>
              </a:rPr>
              <a:t>roles</a:t>
            </a:r>
            <a:r>
              <a:rPr lang="en-US" dirty="0">
                <a:ea typeface="ＭＳ Ｐゴシック" pitchFamily="-101" charset="-128"/>
                <a:cs typeface="ＭＳ Ｐゴシック" pitchFamily="-101" charset="-128"/>
              </a:rPr>
              <a:t> thus restricting potential activities but also increasing awareness</a:t>
            </a:r>
          </a:p>
        </p:txBody>
      </p:sp>
    </p:spTree>
  </p:cSld>
  <p:clrMapOvr>
    <a:masterClrMapping/>
  </p:clrMapOvr>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z="3600">
                <a:ea typeface="ＭＳ Ｐゴシック" pitchFamily="-101" charset="-128"/>
                <a:cs typeface="ＭＳ Ｐゴシック" pitchFamily="-101" charset="-128"/>
              </a:rPr>
              <a:t>Awareness as an intentional activity?</a:t>
            </a:r>
          </a:p>
        </p:txBody>
      </p:sp>
      <p:sp>
        <p:nvSpPr>
          <p:cNvPr id="21507" name="Rectangle 3"/>
          <p:cNvSpPr>
            <a:spLocks noGrp="1" noChangeArrowheads="1"/>
          </p:cNvSpPr>
          <p:nvPr>
            <p:ph idx="1"/>
          </p:nvPr>
        </p:nvSpPr>
        <p:spPr/>
        <p:txBody>
          <a:bodyPr/>
          <a:lstStyle/>
          <a:p>
            <a:pPr eaLnBrk="1" hangingPunct="1">
              <a:buFont typeface="Arial" pitchFamily="-101" charset="0"/>
              <a:buNone/>
            </a:pPr>
            <a:r>
              <a:rPr lang="en-US" dirty="0">
                <a:ea typeface="ＭＳ Ｐゴシック" pitchFamily="-101" charset="-128"/>
                <a:cs typeface="ＭＳ Ｐゴシック" pitchFamily="-101" charset="-128"/>
              </a:rPr>
              <a:t>Not usually – because we often take it for </a:t>
            </a:r>
            <a:r>
              <a:rPr lang="en-US" dirty="0">
                <a:solidFill>
                  <a:srgbClr val="FF0000"/>
                </a:solidFill>
                <a:ea typeface="ＭＳ Ｐゴシック" pitchFamily="-101" charset="-128"/>
                <a:cs typeface="ＭＳ Ｐゴシック" pitchFamily="-101" charset="-128"/>
              </a:rPr>
              <a:t>granted</a:t>
            </a:r>
            <a:r>
              <a:rPr lang="en-US" dirty="0">
                <a:ea typeface="ＭＳ Ｐゴシック" pitchFamily="-101" charset="-128"/>
                <a:cs typeface="ＭＳ Ｐゴシック" pitchFamily="-101" charset="-128"/>
              </a:rPr>
              <a:t> in the everyday world</a:t>
            </a:r>
          </a:p>
          <a:p>
            <a:pPr eaLnBrk="1" hangingPunct="1"/>
            <a:endParaRPr lang="en-US" dirty="0">
              <a:ea typeface="ＭＳ Ｐゴシック" pitchFamily="-101" charset="-128"/>
              <a:cs typeface="ＭＳ Ｐゴシック" pitchFamily="-101" charset="-128"/>
            </a:endParaRPr>
          </a:p>
          <a:p>
            <a:pPr eaLnBrk="1" hangingPunct="1">
              <a:buFont typeface="Arial" pitchFamily="-101" charset="0"/>
              <a:buNone/>
            </a:pPr>
            <a:r>
              <a:rPr lang="en-US" dirty="0">
                <a:ea typeface="ＭＳ Ｐゴシック" pitchFamily="-101" charset="-128"/>
                <a:cs typeface="ＭＳ Ｐゴシック" pitchFamily="-101" charset="-128"/>
              </a:rPr>
              <a:t>Why is it a problem with computational systems?</a:t>
            </a:r>
          </a:p>
          <a:p>
            <a:pPr lvl="1" eaLnBrk="1" hangingPunct="1"/>
            <a:r>
              <a:rPr lang="en-US" sz="2400" dirty="0">
                <a:ea typeface="ＭＳ Ｐゴシック" pitchFamily="-101" charset="-128"/>
                <a:cs typeface="ＭＳ Ｐゴシック" pitchFamily="-101" charset="-128"/>
              </a:rPr>
              <a:t>Input/output devices do not generate as much </a:t>
            </a:r>
            <a:r>
              <a:rPr lang="en-US" sz="2400" dirty="0">
                <a:solidFill>
                  <a:srgbClr val="FF0000"/>
                </a:solidFill>
                <a:ea typeface="ＭＳ Ｐゴシック" pitchFamily="-101" charset="-128"/>
                <a:cs typeface="ＭＳ Ｐゴシック" pitchFamily="-101" charset="-128"/>
              </a:rPr>
              <a:t>perceptual information </a:t>
            </a:r>
            <a:r>
              <a:rPr lang="en-US" sz="2400" dirty="0">
                <a:ea typeface="ＭＳ Ｐゴシック" pitchFamily="-101" charset="-128"/>
                <a:cs typeface="ＭＳ Ｐゴシック" pitchFamily="-101" charset="-128"/>
              </a:rPr>
              <a:t>as real world</a:t>
            </a:r>
          </a:p>
        </p:txBody>
      </p:sp>
    </p:spTree>
  </p:cSld>
  <p:clrMapOvr>
    <a:masterClrMapping/>
  </p:clrMapOvr>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ea typeface="ＭＳ Ｐゴシック" pitchFamily="-101" charset="-128"/>
                <a:cs typeface="ＭＳ Ｐゴシック" pitchFamily="-101" charset="-128"/>
              </a:rPr>
              <a:t>Team Cognition -- Framework</a:t>
            </a:r>
          </a:p>
        </p:txBody>
      </p:sp>
      <p:sp>
        <p:nvSpPr>
          <p:cNvPr id="23555" name="Rectangle 3"/>
          <p:cNvSpPr>
            <a:spLocks noGrp="1" noChangeArrowheads="1"/>
          </p:cNvSpPr>
          <p:nvPr>
            <p:ph idx="1"/>
          </p:nvPr>
        </p:nvSpPr>
        <p:spPr/>
        <p:txBody>
          <a:bodyPr/>
          <a:lstStyle/>
          <a:p>
            <a:pPr eaLnBrk="1" hangingPunct="1">
              <a:buFont typeface="Arial" pitchFamily="-101" charset="0"/>
              <a:buNone/>
            </a:pPr>
            <a:r>
              <a:rPr lang="en-US" dirty="0">
                <a:ea typeface="ＭＳ Ｐゴシック" pitchFamily="-101" charset="-128"/>
                <a:cs typeface="ＭＳ Ｐゴシック" pitchFamily="-101" charset="-128"/>
              </a:rPr>
              <a:t>Part 1: What </a:t>
            </a:r>
            <a:r>
              <a:rPr lang="en-US" i="1" dirty="0">
                <a:ea typeface="ＭＳ Ｐゴシック" pitchFamily="-101" charset="-128"/>
                <a:cs typeface="ＭＳ Ｐゴシック" pitchFamily="-101" charset="-128"/>
              </a:rPr>
              <a:t>information</a:t>
            </a:r>
            <a:r>
              <a:rPr lang="en-US" dirty="0">
                <a:ea typeface="ＭＳ Ｐゴシック" pitchFamily="-101" charset="-128"/>
                <a:cs typeface="ＭＳ Ｐゴシック" pitchFamily="-101" charset="-128"/>
              </a:rPr>
              <a:t> makes up workspace awareness?</a:t>
            </a:r>
            <a:br>
              <a:rPr lang="en-US" dirty="0">
                <a:ea typeface="ＭＳ Ｐゴシック" pitchFamily="-101" charset="-128"/>
                <a:cs typeface="ＭＳ Ｐゴシック" pitchFamily="-101" charset="-128"/>
              </a:rPr>
            </a:br>
            <a:endParaRPr lang="en-US" dirty="0">
              <a:ea typeface="ＭＳ Ｐゴシック" pitchFamily="-101" charset="-128"/>
              <a:cs typeface="ＭＳ Ｐゴシック" pitchFamily="-101" charset="-128"/>
            </a:endParaRPr>
          </a:p>
          <a:p>
            <a:pPr eaLnBrk="1" hangingPunct="1">
              <a:buFont typeface="Arial" pitchFamily="-101" charset="0"/>
              <a:buNone/>
            </a:pPr>
            <a:r>
              <a:rPr lang="en-US" dirty="0">
                <a:solidFill>
                  <a:srgbClr val="FF0000"/>
                </a:solidFill>
                <a:ea typeface="ＭＳ Ｐゴシック" pitchFamily="-101" charset="-128"/>
                <a:cs typeface="ＭＳ Ｐゴシック" pitchFamily="-101" charset="-128"/>
              </a:rPr>
              <a:t>Who?  </a:t>
            </a:r>
            <a:r>
              <a:rPr lang="en-US" dirty="0">
                <a:ea typeface="ＭＳ Ｐゴシック" pitchFamily="-101" charset="-128"/>
                <a:cs typeface="ＭＳ Ｐゴシック" pitchFamily="-101" charset="-128"/>
              </a:rPr>
              <a:t>Presence, identity, authorship</a:t>
            </a:r>
          </a:p>
          <a:p>
            <a:pPr eaLnBrk="1" hangingPunct="1">
              <a:buFont typeface="Arial" pitchFamily="-101" charset="0"/>
              <a:buNone/>
            </a:pPr>
            <a:r>
              <a:rPr lang="en-US" dirty="0">
                <a:solidFill>
                  <a:srgbClr val="FF0000"/>
                </a:solidFill>
                <a:ea typeface="ＭＳ Ｐゴシック" pitchFamily="-101" charset="-128"/>
                <a:cs typeface="ＭＳ Ｐゴシック" pitchFamily="-101" charset="-128"/>
              </a:rPr>
              <a:t>What? </a:t>
            </a:r>
            <a:r>
              <a:rPr lang="en-US" dirty="0">
                <a:ea typeface="ＭＳ Ｐゴシック" pitchFamily="-101" charset="-128"/>
                <a:cs typeface="ＭＳ Ｐゴシック" pitchFamily="-101" charset="-128"/>
              </a:rPr>
              <a:t>Actions, intentions, artifacts</a:t>
            </a:r>
          </a:p>
          <a:p>
            <a:pPr eaLnBrk="1" hangingPunct="1">
              <a:buFont typeface="Arial" pitchFamily="-101" charset="0"/>
              <a:buNone/>
            </a:pPr>
            <a:r>
              <a:rPr lang="en-US" dirty="0">
                <a:solidFill>
                  <a:srgbClr val="FF0000"/>
                </a:solidFill>
                <a:ea typeface="ＭＳ Ｐゴシック" pitchFamily="-101" charset="-128"/>
                <a:cs typeface="ＭＳ Ｐゴシック" pitchFamily="-101" charset="-128"/>
              </a:rPr>
              <a:t>Where? </a:t>
            </a:r>
            <a:r>
              <a:rPr lang="en-US" dirty="0">
                <a:ea typeface="ＭＳ Ｐゴシック" pitchFamily="-101" charset="-128"/>
                <a:cs typeface="ＭＳ Ｐゴシック" pitchFamily="-101" charset="-128"/>
              </a:rPr>
              <a:t>Location, gaze, view and reach</a:t>
            </a:r>
          </a:p>
          <a:p>
            <a:pPr eaLnBrk="1" hangingPunct="1"/>
            <a:endParaRPr lang="en-US" dirty="0">
              <a:ea typeface="ＭＳ Ｐゴシック" pitchFamily="-101" charset="-128"/>
              <a:cs typeface="ＭＳ Ｐゴシック" pitchFamily="-101" charset="-128"/>
            </a:endParaRPr>
          </a:p>
          <a:p>
            <a:pPr eaLnBrk="1" hangingPunct="1">
              <a:buFont typeface="Arial" pitchFamily="-101" charset="0"/>
              <a:buNone/>
            </a:pPr>
            <a:r>
              <a:rPr lang="en-US" dirty="0">
                <a:ea typeface="ＭＳ Ｐゴシック" pitchFamily="-101" charset="-128"/>
                <a:cs typeface="ＭＳ Ｐゴシック" pitchFamily="-101" charset="-128"/>
              </a:rPr>
              <a:t>(see Table 1 in </a:t>
            </a:r>
            <a:r>
              <a:rPr lang="en-US" dirty="0" err="1">
                <a:ea typeface="ＭＳ Ｐゴシック" pitchFamily="-101" charset="-128"/>
                <a:cs typeface="ＭＳ Ｐゴシック" pitchFamily="-101" charset="-128"/>
              </a:rPr>
              <a:t>Gutwin’s</a:t>
            </a:r>
            <a:r>
              <a:rPr lang="en-US" dirty="0">
                <a:ea typeface="ＭＳ Ｐゴシック" pitchFamily="-101" charset="-128"/>
                <a:cs typeface="ＭＳ Ｐゴシック" pitchFamily="-101" charset="-128"/>
              </a:rPr>
              <a:t> paper)</a:t>
            </a:r>
          </a:p>
        </p:txBody>
      </p:sp>
    </p:spTree>
  </p:cSld>
  <p:clrMapOvr>
    <a:masterClrMapping/>
  </p:clrMapOvr>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ea typeface="ＭＳ Ｐゴシック" pitchFamily="-101" charset="-128"/>
                <a:cs typeface="ＭＳ Ｐゴシック" pitchFamily="-101" charset="-128"/>
              </a:rPr>
              <a:t>Team Cognition – Framework (2)</a:t>
            </a:r>
          </a:p>
        </p:txBody>
      </p:sp>
      <p:sp>
        <p:nvSpPr>
          <p:cNvPr id="25603" name="Rectangle 3"/>
          <p:cNvSpPr>
            <a:spLocks noGrp="1" noChangeArrowheads="1"/>
          </p:cNvSpPr>
          <p:nvPr>
            <p:ph idx="1"/>
          </p:nvPr>
        </p:nvSpPr>
        <p:spPr/>
        <p:txBody>
          <a:bodyPr>
            <a:normAutofit lnSpcReduction="10000"/>
          </a:bodyPr>
          <a:lstStyle/>
          <a:p>
            <a:pPr eaLnBrk="1" hangingPunct="1">
              <a:buFont typeface="Arial" pitchFamily="-101" charset="0"/>
              <a:buNone/>
            </a:pPr>
            <a:r>
              <a:rPr lang="en-US" sz="2800" dirty="0">
                <a:ea typeface="ＭＳ Ｐゴシック" pitchFamily="-101" charset="-128"/>
                <a:cs typeface="ＭＳ Ｐゴシック" pitchFamily="-101" charset="-128"/>
              </a:rPr>
              <a:t>Part 2: How is workspace awareness information </a:t>
            </a:r>
            <a:r>
              <a:rPr lang="en-US" sz="2800" i="1" dirty="0">
                <a:ea typeface="ＭＳ Ｐゴシック" pitchFamily="-101" charset="-128"/>
                <a:cs typeface="ＭＳ Ｐゴシック" pitchFamily="-101" charset="-128"/>
              </a:rPr>
              <a:t>gathered</a:t>
            </a:r>
            <a:r>
              <a:rPr lang="en-US" sz="2800" dirty="0">
                <a:ea typeface="ＭＳ Ｐゴシック" pitchFamily="-101" charset="-128"/>
                <a:cs typeface="ＭＳ Ｐゴシック" pitchFamily="-101" charset="-128"/>
              </a:rPr>
              <a:t>?</a:t>
            </a:r>
          </a:p>
          <a:p>
            <a:pPr eaLnBrk="1" hangingPunct="1">
              <a:buFont typeface="Arial" pitchFamily="-101" charset="0"/>
              <a:buNone/>
            </a:pPr>
            <a:endParaRPr lang="en-US" sz="2800" dirty="0">
              <a:ea typeface="ＭＳ Ｐゴシック" pitchFamily="-101" charset="-128"/>
              <a:cs typeface="ＭＳ Ｐゴシック" pitchFamily="-101" charset="-128"/>
            </a:endParaRPr>
          </a:p>
          <a:p>
            <a:pPr eaLnBrk="1" hangingPunct="1">
              <a:buFont typeface="Arial" pitchFamily="-101" charset="0"/>
              <a:buNone/>
            </a:pPr>
            <a:r>
              <a:rPr lang="en-US" sz="2800" i="1" dirty="0">
                <a:ea typeface="ＭＳ Ｐゴシック" pitchFamily="-101" charset="-128"/>
                <a:cs typeface="ＭＳ Ｐゴシック" pitchFamily="-101" charset="-128"/>
              </a:rPr>
              <a:t>	</a:t>
            </a:r>
            <a:r>
              <a:rPr lang="en-US" sz="2800" i="1" dirty="0">
                <a:solidFill>
                  <a:srgbClr val="FF0000"/>
                </a:solidFill>
                <a:ea typeface="ＭＳ Ｐゴシック" pitchFamily="-101" charset="-128"/>
                <a:cs typeface="ＭＳ Ｐゴシック" pitchFamily="-101" charset="-128"/>
              </a:rPr>
              <a:t>Intentional communication</a:t>
            </a:r>
            <a:r>
              <a:rPr lang="en-US" sz="2800" dirty="0">
                <a:solidFill>
                  <a:srgbClr val="FF0000"/>
                </a:solidFill>
                <a:ea typeface="ＭＳ Ｐゴシック" pitchFamily="-101" charset="-128"/>
                <a:cs typeface="ＭＳ Ｐゴシック" pitchFamily="-101" charset="-128"/>
              </a:rPr>
              <a:t>: </a:t>
            </a:r>
            <a:r>
              <a:rPr lang="en-US" sz="2800" dirty="0">
                <a:ea typeface="ＭＳ Ｐゴシック" pitchFamily="-101" charset="-128"/>
                <a:cs typeface="ＭＳ Ｐゴシック" pitchFamily="-101" charset="-128"/>
              </a:rPr>
              <a:t>conversation and 	gesture</a:t>
            </a:r>
          </a:p>
          <a:p>
            <a:pPr eaLnBrk="1" hangingPunct="1">
              <a:buFont typeface="Arial" pitchFamily="-101" charset="0"/>
              <a:buNone/>
            </a:pPr>
            <a:r>
              <a:rPr lang="en-US" sz="2800" dirty="0">
                <a:solidFill>
                  <a:srgbClr val="800000"/>
                </a:solidFill>
                <a:ea typeface="ＭＳ Ｐゴシック" pitchFamily="-101" charset="-128"/>
                <a:cs typeface="ＭＳ Ｐゴシック" pitchFamily="-101" charset="-128"/>
              </a:rPr>
              <a:t>	</a:t>
            </a:r>
            <a:r>
              <a:rPr lang="en-US" sz="2800" i="1" dirty="0" err="1">
                <a:solidFill>
                  <a:srgbClr val="FF0000"/>
                </a:solidFill>
                <a:ea typeface="ＭＳ Ｐゴシック" pitchFamily="-101" charset="-128"/>
                <a:cs typeface="ＭＳ Ｐゴシック" pitchFamily="-101" charset="-128"/>
              </a:rPr>
              <a:t>Feedthrough</a:t>
            </a:r>
            <a:r>
              <a:rPr lang="en-US" sz="2800" dirty="0">
                <a:solidFill>
                  <a:srgbClr val="FF0000"/>
                </a:solidFill>
                <a:ea typeface="ＭＳ Ｐゴシック" pitchFamily="-101" charset="-128"/>
                <a:cs typeface="ＭＳ Ｐゴシック" pitchFamily="-101" charset="-128"/>
              </a:rPr>
              <a:t>: </a:t>
            </a:r>
            <a:r>
              <a:rPr lang="en-US" sz="2800" dirty="0">
                <a:ea typeface="ＭＳ Ｐゴシック" pitchFamily="-101" charset="-128"/>
                <a:cs typeface="ＭＳ Ｐゴシック" pitchFamily="-101" charset="-128"/>
              </a:rPr>
              <a:t>changes in artifacts (objects and tools)</a:t>
            </a:r>
          </a:p>
          <a:p>
            <a:pPr eaLnBrk="1" hangingPunct="1">
              <a:buFont typeface="Arial" pitchFamily="-101" charset="0"/>
              <a:buNone/>
            </a:pPr>
            <a:r>
              <a:rPr lang="en-US" sz="2800" i="1" dirty="0">
                <a:ea typeface="ＭＳ Ｐゴシック" pitchFamily="-101" charset="-128"/>
                <a:cs typeface="ＭＳ Ｐゴシック" pitchFamily="-101" charset="-128"/>
              </a:rPr>
              <a:t>	</a:t>
            </a:r>
            <a:r>
              <a:rPr lang="en-US" sz="2800" i="1" dirty="0">
                <a:solidFill>
                  <a:srgbClr val="FF0000"/>
                </a:solidFill>
                <a:ea typeface="ＭＳ Ｐゴシック" pitchFamily="-101" charset="-128"/>
                <a:cs typeface="ＭＳ Ｐゴシック" pitchFamily="-101" charset="-128"/>
              </a:rPr>
              <a:t>Consequential communication</a:t>
            </a:r>
            <a:r>
              <a:rPr lang="en-US" sz="2800" dirty="0">
                <a:solidFill>
                  <a:srgbClr val="FF0000"/>
                </a:solidFill>
                <a:ea typeface="ＭＳ Ｐゴシック" pitchFamily="-101" charset="-128"/>
                <a:cs typeface="ＭＳ Ｐゴシック" pitchFamily="-101" charset="-128"/>
              </a:rPr>
              <a:t>:  </a:t>
            </a:r>
            <a:r>
              <a:rPr lang="en-US" sz="2800" dirty="0">
                <a:ea typeface="ＭＳ Ｐゴシック" pitchFamily="-101" charset="-128"/>
                <a:cs typeface="ＭＳ Ｐゴシック" pitchFamily="-101" charset="-128"/>
              </a:rPr>
              <a:t>Bodies in the 	workspace</a:t>
            </a:r>
          </a:p>
          <a:p>
            <a:pPr eaLnBrk="1" hangingPunct="1">
              <a:buFont typeface="Arial" pitchFamily="-101" charset="0"/>
              <a:buNone/>
            </a:pPr>
            <a:r>
              <a:rPr lang="en-US" sz="2800" dirty="0">
                <a:ea typeface="ＭＳ Ｐゴシック" pitchFamily="-101" charset="-128"/>
                <a:cs typeface="ＭＳ Ｐゴシック" pitchFamily="-101" charset="-128"/>
              </a:rPr>
              <a:t>	</a:t>
            </a:r>
          </a:p>
          <a:p>
            <a:pPr eaLnBrk="1" hangingPunct="1">
              <a:buFont typeface="Arial" pitchFamily="-101" charset="0"/>
              <a:buNone/>
            </a:pPr>
            <a:r>
              <a:rPr lang="en-US" sz="2800" dirty="0">
                <a:ea typeface="ＭＳ Ｐゴシック" pitchFamily="-101" charset="-128"/>
                <a:cs typeface="ＭＳ Ｐゴシック" pitchFamily="-101" charset="-128"/>
              </a:rPr>
              <a:t>   </a:t>
            </a:r>
          </a:p>
        </p:txBody>
      </p:sp>
    </p:spTree>
  </p:cSld>
  <p:clrMapOvr>
    <a:masterClrMapping/>
  </p:clrMapOvr>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ea typeface="ＭＳ Ｐゴシック" pitchFamily="-101" charset="-128"/>
                <a:cs typeface="ＭＳ Ｐゴシック" pitchFamily="-101" charset="-128"/>
              </a:rPr>
              <a:t>Team Cognition – Framework (3)</a:t>
            </a:r>
          </a:p>
        </p:txBody>
      </p:sp>
      <p:sp>
        <p:nvSpPr>
          <p:cNvPr id="27651" name="Rectangle 3"/>
          <p:cNvSpPr>
            <a:spLocks noGrp="1" noChangeArrowheads="1"/>
          </p:cNvSpPr>
          <p:nvPr>
            <p:ph idx="1"/>
          </p:nvPr>
        </p:nvSpPr>
        <p:spPr>
          <a:xfrm>
            <a:off x="838200" y="1295400"/>
            <a:ext cx="8305800" cy="5334000"/>
          </a:xfrm>
        </p:spPr>
        <p:txBody>
          <a:bodyPr/>
          <a:lstStyle/>
          <a:p>
            <a:pPr eaLnBrk="1" hangingPunct="1">
              <a:lnSpc>
                <a:spcPct val="90000"/>
              </a:lnSpc>
              <a:buFont typeface="Arial" pitchFamily="-101" charset="0"/>
              <a:buNone/>
            </a:pPr>
            <a:r>
              <a:rPr lang="en-US" sz="2400" dirty="0">
                <a:ea typeface="ＭＳ Ｐゴシック" pitchFamily="-101" charset="-128"/>
                <a:cs typeface="ＭＳ Ｐゴシック" pitchFamily="-101" charset="-128"/>
              </a:rPr>
              <a:t>Part 3: How do </a:t>
            </a:r>
            <a:r>
              <a:rPr lang="en-US" sz="2400" i="1" dirty="0">
                <a:ea typeface="ＭＳ Ｐゴシック" pitchFamily="-101" charset="-128"/>
                <a:cs typeface="ＭＳ Ｐゴシック" pitchFamily="-101" charset="-128"/>
              </a:rPr>
              <a:t>teams </a:t>
            </a:r>
            <a:r>
              <a:rPr lang="en-US" sz="2400" dirty="0">
                <a:ea typeface="ＭＳ Ｐゴシック" pitchFamily="-101" charset="-128"/>
                <a:cs typeface="ＭＳ Ｐゴシック" pitchFamily="-101" charset="-128"/>
              </a:rPr>
              <a:t>use workspace awareness?</a:t>
            </a:r>
          </a:p>
          <a:p>
            <a:pPr eaLnBrk="1" hangingPunct="1">
              <a:lnSpc>
                <a:spcPct val="90000"/>
              </a:lnSpc>
              <a:buFont typeface="Arial" pitchFamily="-101" charset="0"/>
              <a:buNone/>
            </a:pPr>
            <a:endParaRPr lang="en-US" sz="2400" dirty="0">
              <a:ea typeface="ＭＳ Ｐゴシック" pitchFamily="-101" charset="-128"/>
              <a:cs typeface="ＭＳ Ｐゴシック" pitchFamily="-101" charset="-128"/>
            </a:endParaRPr>
          </a:p>
          <a:p>
            <a:pPr eaLnBrk="1" hangingPunct="1">
              <a:lnSpc>
                <a:spcPct val="90000"/>
              </a:lnSpc>
              <a:buFont typeface="Arial" pitchFamily="-101" charset="0"/>
              <a:buNone/>
            </a:pPr>
            <a:r>
              <a:rPr lang="en-US" sz="2400" dirty="0">
                <a:ea typeface="ＭＳ Ｐゴシック" pitchFamily="-101" charset="-128"/>
                <a:cs typeface="ＭＳ Ｐゴシック" pitchFamily="-101" charset="-128"/>
              </a:rPr>
              <a:t>	Management of </a:t>
            </a:r>
            <a:r>
              <a:rPr lang="en-US" sz="2400" dirty="0">
                <a:solidFill>
                  <a:srgbClr val="FF0000"/>
                </a:solidFill>
                <a:ea typeface="ＭＳ Ｐゴシック" pitchFamily="-101" charset="-128"/>
                <a:cs typeface="ＭＳ Ｐゴシック" pitchFamily="-101" charset="-128"/>
              </a:rPr>
              <a:t>coupling</a:t>
            </a:r>
          </a:p>
          <a:p>
            <a:pPr eaLnBrk="1" hangingPunct="1">
              <a:lnSpc>
                <a:spcPct val="90000"/>
              </a:lnSpc>
              <a:buFont typeface="Arial" pitchFamily="-101" charset="0"/>
              <a:buNone/>
            </a:pPr>
            <a:r>
              <a:rPr lang="en-US" sz="2400" dirty="0">
                <a:ea typeface="ＭＳ Ｐゴシック" pitchFamily="-101" charset="-128"/>
                <a:cs typeface="ＭＳ Ｐゴシック" pitchFamily="-101" charset="-128"/>
              </a:rPr>
              <a:t>	Simplification of verbal communication</a:t>
            </a:r>
          </a:p>
          <a:p>
            <a:pPr eaLnBrk="1" hangingPunct="1">
              <a:lnSpc>
                <a:spcPct val="90000"/>
              </a:lnSpc>
              <a:buFont typeface="Arial" pitchFamily="-101" charset="0"/>
              <a:buNone/>
            </a:pPr>
            <a:r>
              <a:rPr lang="en-US" sz="2000" dirty="0">
                <a:ea typeface="ＭＳ Ｐゴシック" pitchFamily="-101" charset="-128"/>
                <a:cs typeface="ＭＳ Ｐゴシック" pitchFamily="-101" charset="-128"/>
              </a:rPr>
              <a:t>		</a:t>
            </a:r>
            <a:r>
              <a:rPr lang="en-US" sz="2000" dirty="0">
                <a:solidFill>
                  <a:srgbClr val="FF0000"/>
                </a:solidFill>
                <a:ea typeface="ＭＳ Ｐゴシック" pitchFamily="-101" charset="-128"/>
                <a:cs typeface="ＭＳ Ｐゴシック" pitchFamily="-101" charset="-128"/>
              </a:rPr>
              <a:t>Deictic references</a:t>
            </a:r>
            <a:r>
              <a:rPr lang="en-US" sz="2000" dirty="0">
                <a:ea typeface="ＭＳ Ｐゴシック" pitchFamily="-101" charset="-128"/>
                <a:cs typeface="ＭＳ Ｐゴシック" pitchFamily="-101" charset="-128"/>
              </a:rPr>
              <a:t/>
            </a:r>
            <a:br>
              <a:rPr lang="en-US" sz="2000" dirty="0">
                <a:ea typeface="ＭＳ Ｐゴシック" pitchFamily="-101" charset="-128"/>
                <a:cs typeface="ＭＳ Ｐゴシック" pitchFamily="-101" charset="-128"/>
              </a:rPr>
            </a:br>
            <a:r>
              <a:rPr lang="en-US" sz="2000" dirty="0">
                <a:ea typeface="ＭＳ Ｐゴシック" pitchFamily="-101" charset="-128"/>
                <a:cs typeface="ＭＳ Ｐゴシック" pitchFamily="-101" charset="-128"/>
              </a:rPr>
              <a:t>	Visual evidence : </a:t>
            </a:r>
            <a:r>
              <a:rPr lang="en-US" sz="2000" dirty="0">
                <a:solidFill>
                  <a:srgbClr val="FF0000"/>
                </a:solidFill>
                <a:ea typeface="ＭＳ Ｐゴシック" pitchFamily="-101" charset="-128"/>
                <a:cs typeface="ＭＳ Ｐゴシック" pitchFamily="-101" charset="-128"/>
              </a:rPr>
              <a:t>backchannel feedback</a:t>
            </a:r>
          </a:p>
          <a:p>
            <a:pPr eaLnBrk="1" hangingPunct="1">
              <a:lnSpc>
                <a:spcPct val="90000"/>
              </a:lnSpc>
              <a:buFont typeface="Arial" pitchFamily="-101" charset="0"/>
              <a:buNone/>
            </a:pPr>
            <a:r>
              <a:rPr lang="en-US" sz="2000" dirty="0">
                <a:ea typeface="ＭＳ Ｐゴシック" pitchFamily="-101" charset="-128"/>
                <a:cs typeface="ＭＳ Ｐゴシック" pitchFamily="-101" charset="-128"/>
              </a:rPr>
              <a:t>	</a:t>
            </a:r>
            <a:r>
              <a:rPr lang="en-US" sz="2000" dirty="0">
                <a:solidFill>
                  <a:srgbClr val="FF0000"/>
                </a:solidFill>
                <a:ea typeface="ＭＳ Ｐゴシック" pitchFamily="-101" charset="-128"/>
                <a:cs typeface="ＭＳ Ｐゴシック" pitchFamily="-101" charset="-128"/>
              </a:rPr>
              <a:t>	Gaze </a:t>
            </a:r>
            <a:r>
              <a:rPr lang="en-US" sz="2000" dirty="0">
                <a:ea typeface="ＭＳ Ｐゴシック" pitchFamily="-101" charset="-128"/>
                <a:cs typeface="ＭＳ Ｐゴシック" pitchFamily="-101" charset="-128"/>
              </a:rPr>
              <a:t>awareness</a:t>
            </a:r>
            <a:endParaRPr lang="en-US" sz="2400" dirty="0">
              <a:ea typeface="ＭＳ Ｐゴシック" pitchFamily="-101" charset="-128"/>
              <a:cs typeface="ＭＳ Ｐゴシック" pitchFamily="-101" charset="-128"/>
            </a:endParaRPr>
          </a:p>
          <a:p>
            <a:pPr eaLnBrk="1" hangingPunct="1">
              <a:lnSpc>
                <a:spcPct val="90000"/>
              </a:lnSpc>
              <a:buFont typeface="Arial" pitchFamily="-101" charset="0"/>
              <a:buNone/>
            </a:pPr>
            <a:r>
              <a:rPr lang="en-US" sz="2400" dirty="0">
                <a:ea typeface="ＭＳ Ｐゴシック" pitchFamily="-101" charset="-128"/>
                <a:cs typeface="ＭＳ Ｐゴシック" pitchFamily="-101" charset="-128"/>
              </a:rPr>
              <a:t>	Coordination of actions</a:t>
            </a:r>
          </a:p>
          <a:p>
            <a:pPr eaLnBrk="1" hangingPunct="1">
              <a:lnSpc>
                <a:spcPct val="90000"/>
              </a:lnSpc>
              <a:buFont typeface="Arial" pitchFamily="-101" charset="0"/>
              <a:buNone/>
            </a:pPr>
            <a:r>
              <a:rPr lang="en-US" sz="2400" dirty="0">
                <a:ea typeface="ＭＳ Ｐゴシック" pitchFamily="-101" charset="-128"/>
                <a:cs typeface="ＭＳ Ｐゴシック" pitchFamily="-101" charset="-128"/>
              </a:rPr>
              <a:t>		</a:t>
            </a:r>
            <a:r>
              <a:rPr lang="en-US" sz="2000" dirty="0">
                <a:ea typeface="ＭＳ Ｐゴシック" pitchFamily="-101" charset="-128"/>
                <a:cs typeface="ＭＳ Ｐゴシック" pitchFamily="-101" charset="-128"/>
              </a:rPr>
              <a:t>Can be done explicitly or through workspace awareness</a:t>
            </a:r>
          </a:p>
          <a:p>
            <a:pPr eaLnBrk="1" hangingPunct="1">
              <a:lnSpc>
                <a:spcPct val="90000"/>
              </a:lnSpc>
              <a:buFont typeface="Arial" pitchFamily="-101" charset="0"/>
              <a:buNone/>
            </a:pPr>
            <a:r>
              <a:rPr lang="en-US" sz="2000" dirty="0">
                <a:ea typeface="ＭＳ Ｐゴシック" pitchFamily="-101" charset="-128"/>
                <a:cs typeface="ＭＳ Ｐゴシック" pitchFamily="-101" charset="-128"/>
              </a:rPr>
              <a:t>		Awareness informs on the temporal and spatial</a:t>
            </a:r>
            <a:r>
              <a:rPr lang="en-US" sz="2000" dirty="0" smtClean="0">
                <a:ea typeface="ＭＳ Ｐゴシック" pitchFamily="-101" charset="-128"/>
                <a:cs typeface="ＭＳ Ｐゴシック" pitchFamily="-101" charset="-128"/>
              </a:rPr>
              <a:t> boundaries </a:t>
            </a:r>
            <a:r>
              <a:rPr lang="en-US" sz="2000" dirty="0">
                <a:ea typeface="ＭＳ Ｐゴシック" pitchFamily="-101" charset="-128"/>
                <a:cs typeface="ＭＳ Ｐゴシック" pitchFamily="-101" charset="-128"/>
              </a:rPr>
              <a:t>of</a:t>
            </a:r>
            <a:r>
              <a:rPr lang="en-US" sz="2000" dirty="0" smtClean="0">
                <a:ea typeface="ＭＳ Ｐゴシック" pitchFamily="-101" charset="-128"/>
                <a:cs typeface="ＭＳ Ｐゴシック" pitchFamily="-101" charset="-128"/>
              </a:rPr>
              <a:t> </a:t>
            </a:r>
            <a:br>
              <a:rPr lang="en-US" sz="2000" dirty="0" smtClean="0">
                <a:ea typeface="ＭＳ Ｐゴシック" pitchFamily="-101" charset="-128"/>
                <a:cs typeface="ＭＳ Ｐゴシック" pitchFamily="-101" charset="-128"/>
              </a:rPr>
            </a:br>
            <a:r>
              <a:rPr lang="en-US" sz="2000" dirty="0" smtClean="0">
                <a:ea typeface="ＭＳ Ｐゴシック" pitchFamily="-101" charset="-128"/>
                <a:cs typeface="ＭＳ Ｐゴシック" pitchFamily="-101" charset="-128"/>
              </a:rPr>
              <a:t>		others</a:t>
            </a:r>
            <a:r>
              <a:rPr lang="en-US" sz="2000" dirty="0">
                <a:ea typeface="ＭＳ Ｐゴシック" pitchFamily="-101" charset="-128"/>
                <a:cs typeface="ＭＳ Ｐゴシック" pitchFamily="-101" charset="-128"/>
              </a:rPr>
              <a:t>’ actions to  track, predict, mesh</a:t>
            </a:r>
          </a:p>
          <a:p>
            <a:pPr eaLnBrk="1" hangingPunct="1">
              <a:lnSpc>
                <a:spcPct val="90000"/>
              </a:lnSpc>
              <a:buFont typeface="Arial" pitchFamily="-101" charset="0"/>
              <a:buNone/>
            </a:pPr>
            <a:r>
              <a:rPr lang="en-US" sz="2400" dirty="0">
                <a:ea typeface="ＭＳ Ｐゴシック" pitchFamily="-101" charset="-128"/>
                <a:cs typeface="ＭＳ Ｐゴシック" pitchFamily="-101" charset="-128"/>
              </a:rPr>
              <a:t>		</a:t>
            </a:r>
          </a:p>
          <a:p>
            <a:pPr eaLnBrk="1" hangingPunct="1">
              <a:lnSpc>
                <a:spcPct val="90000"/>
              </a:lnSpc>
              <a:buFont typeface="Arial" pitchFamily="-101" charset="0"/>
              <a:buNone/>
            </a:pPr>
            <a:r>
              <a:rPr lang="en-US" dirty="0">
                <a:solidFill>
                  <a:srgbClr val="FF0000"/>
                </a:solidFill>
                <a:ea typeface="ＭＳ Ｐゴシック" pitchFamily="-101" charset="-128"/>
                <a:cs typeface="ＭＳ Ｐゴシック" pitchFamily="-101" charset="-128"/>
              </a:rPr>
              <a:t>	</a:t>
            </a:r>
            <a:r>
              <a:rPr lang="en-US" sz="2800" i="1" dirty="0">
                <a:solidFill>
                  <a:srgbClr val="FF0000"/>
                </a:solidFill>
                <a:ea typeface="ＭＳ Ｐゴシック" pitchFamily="-101" charset="-128"/>
                <a:cs typeface="ＭＳ Ｐゴシック" pitchFamily="-101" charset="-128"/>
              </a:rPr>
              <a:t>Awareness is a two-way street!</a:t>
            </a:r>
          </a:p>
          <a:p>
            <a:pPr eaLnBrk="1" hangingPunct="1">
              <a:lnSpc>
                <a:spcPct val="90000"/>
              </a:lnSpc>
              <a:buFont typeface="Arial" pitchFamily="-101" charset="0"/>
              <a:buNone/>
            </a:pPr>
            <a:r>
              <a:rPr lang="en-US" sz="2000" dirty="0">
                <a:ea typeface="ＭＳ Ｐゴシック" pitchFamily="-101" charset="-128"/>
                <a:cs typeface="ＭＳ Ｐゴシック" pitchFamily="-101" charset="-128"/>
              </a:rPr>
              <a:t>		</a:t>
            </a:r>
          </a:p>
        </p:txBody>
      </p:sp>
    </p:spTree>
  </p:cSld>
  <p:clrMapOvr>
    <a:masterClrMapping/>
  </p:clrMapOvr>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z="3600">
                <a:ea typeface="ＭＳ Ｐゴシック" pitchFamily="-101" charset="-128"/>
                <a:cs typeface="ＭＳ Ｐゴシック" pitchFamily="-101" charset="-128"/>
              </a:rPr>
              <a:t>Supporting awareness in software</a:t>
            </a:r>
          </a:p>
        </p:txBody>
      </p:sp>
      <p:sp>
        <p:nvSpPr>
          <p:cNvPr id="29699" name="Rectangle 3"/>
          <p:cNvSpPr>
            <a:spLocks noGrp="1" noChangeArrowheads="1"/>
          </p:cNvSpPr>
          <p:nvPr>
            <p:ph idx="1"/>
          </p:nvPr>
        </p:nvSpPr>
        <p:spPr/>
        <p:txBody>
          <a:bodyPr/>
          <a:lstStyle/>
          <a:p>
            <a:pPr eaLnBrk="1" hangingPunct="1">
              <a:lnSpc>
                <a:spcPct val="80000"/>
              </a:lnSpc>
              <a:buFont typeface="Arial" pitchFamily="-101" charset="0"/>
              <a:buNone/>
            </a:pPr>
            <a:r>
              <a:rPr lang="en-US" sz="2800" dirty="0">
                <a:solidFill>
                  <a:srgbClr val="FF0000"/>
                </a:solidFill>
                <a:ea typeface="ＭＳ Ｐゴシック" pitchFamily="-101" charset="-128"/>
                <a:cs typeface="ＭＳ Ｐゴシック" pitchFamily="-101" charset="-128"/>
              </a:rPr>
              <a:t>Embodiments:</a:t>
            </a:r>
          </a:p>
          <a:p>
            <a:pPr eaLnBrk="1" hangingPunct="1">
              <a:lnSpc>
                <a:spcPct val="80000"/>
              </a:lnSpc>
              <a:buFont typeface="Arial" pitchFamily="-101" charset="0"/>
              <a:buNone/>
            </a:pPr>
            <a:r>
              <a:rPr lang="en-US" sz="2800" dirty="0">
                <a:ea typeface="ＭＳ Ｐゴシック" pitchFamily="-101" charset="-128"/>
                <a:cs typeface="ＭＳ Ｐゴシック" pitchFamily="-101" charset="-128"/>
              </a:rPr>
              <a:t>	</a:t>
            </a:r>
            <a:r>
              <a:rPr lang="en-US" sz="2800" dirty="0" err="1">
                <a:ea typeface="ＭＳ Ｐゴシック" pitchFamily="-101" charset="-128"/>
                <a:cs typeface="ＭＳ Ｐゴシック" pitchFamily="-101" charset="-128"/>
              </a:rPr>
              <a:t>Telepointers</a:t>
            </a:r>
            <a:r>
              <a:rPr lang="en-US" sz="2800" dirty="0">
                <a:ea typeface="ＭＳ Ｐゴシック" pitchFamily="-101" charset="-128"/>
                <a:cs typeface="ＭＳ Ｐゴシック" pitchFamily="-101" charset="-128"/>
              </a:rPr>
              <a:t> (additional semantics)</a:t>
            </a:r>
          </a:p>
          <a:p>
            <a:pPr eaLnBrk="1" hangingPunct="1">
              <a:lnSpc>
                <a:spcPct val="80000"/>
              </a:lnSpc>
              <a:buFont typeface="Arial" pitchFamily="-101" charset="0"/>
              <a:buNone/>
            </a:pPr>
            <a:r>
              <a:rPr lang="en-US" sz="2800" dirty="0">
                <a:ea typeface="ＭＳ Ｐゴシック" pitchFamily="-101" charset="-128"/>
                <a:cs typeface="ＭＳ Ｐゴシック" pitchFamily="-101" charset="-128"/>
              </a:rPr>
              <a:t>	Avatars</a:t>
            </a:r>
          </a:p>
          <a:p>
            <a:pPr eaLnBrk="1" hangingPunct="1">
              <a:lnSpc>
                <a:spcPct val="80000"/>
              </a:lnSpc>
              <a:buFont typeface="Arial" pitchFamily="-101" charset="0"/>
              <a:buNone/>
            </a:pPr>
            <a:r>
              <a:rPr lang="en-US" sz="2800" dirty="0">
                <a:ea typeface="ＭＳ Ｐゴシック" pitchFamily="-101" charset="-128"/>
                <a:cs typeface="ＭＳ Ｐゴシック" pitchFamily="-101" charset="-128"/>
              </a:rPr>
              <a:t>	Video images (video of what?)</a:t>
            </a:r>
          </a:p>
        </p:txBody>
      </p:sp>
      <p:pic>
        <p:nvPicPr>
          <p:cNvPr id="29700" name="Picture 5" descr="custom-miis.jpg"/>
          <p:cNvPicPr>
            <a:picLocks noChangeAspect="1" noChangeArrowheads="1"/>
          </p:cNvPicPr>
          <p:nvPr/>
        </p:nvPicPr>
        <p:blipFill>
          <a:blip r:embed="rId3"/>
          <a:srcRect/>
          <a:stretch>
            <a:fillRect/>
          </a:stretch>
        </p:blipFill>
        <p:spPr bwMode="auto">
          <a:xfrm>
            <a:off x="4343400" y="3733800"/>
            <a:ext cx="2895600" cy="2368550"/>
          </a:xfrm>
          <a:prstGeom prst="rect">
            <a:avLst/>
          </a:prstGeom>
          <a:noFill/>
          <a:ln w="9525">
            <a:noFill/>
            <a:miter lim="800000"/>
            <a:headEnd/>
            <a:tailEnd/>
          </a:ln>
        </p:spPr>
      </p:pic>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TotalTime>
  <Words>2082</Words>
  <Application>Microsoft Macintosh PowerPoint</Application>
  <PresentationFormat>On-screen Show (4:3)</PresentationFormat>
  <Paragraphs>197</Paragraphs>
  <Slides>19</Slides>
  <Notes>17</Notes>
  <HiddenSlides>0</HiddenSlides>
  <MMClips>0</MMClips>
  <ScaleCrop>false</ScaleCrop>
  <HeadingPairs>
    <vt:vector size="4" baseType="variant">
      <vt:variant>
        <vt:lpstr>Design Template</vt:lpstr>
      </vt:variant>
      <vt:variant>
        <vt:i4>1</vt:i4>
      </vt:variant>
      <vt:variant>
        <vt:lpstr>Slide Titles</vt:lpstr>
      </vt:variant>
      <vt:variant>
        <vt:i4>19</vt:i4>
      </vt:variant>
    </vt:vector>
  </HeadingPairs>
  <TitlesOfParts>
    <vt:vector size="20" baseType="lpstr">
      <vt:lpstr>Office Theme</vt:lpstr>
      <vt:lpstr>Awareness </vt:lpstr>
      <vt:lpstr>References</vt:lpstr>
      <vt:lpstr>Definition</vt:lpstr>
      <vt:lpstr>Shared workspaces</vt:lpstr>
      <vt:lpstr>Awareness as an intentional activity?</vt:lpstr>
      <vt:lpstr>Team Cognition -- Framework</vt:lpstr>
      <vt:lpstr>Team Cognition – Framework (2)</vt:lpstr>
      <vt:lpstr>Team Cognition – Framework (3)</vt:lpstr>
      <vt:lpstr>Supporting awareness in software</vt:lpstr>
      <vt:lpstr>Supporting awareness in software</vt:lpstr>
      <vt:lpstr>Slide 11</vt:lpstr>
      <vt:lpstr>Awareness displays</vt:lpstr>
      <vt:lpstr>Socially translucent systems</vt:lpstr>
      <vt:lpstr>Babble</vt:lpstr>
      <vt:lpstr> Babble’s user interface</vt:lpstr>
      <vt:lpstr>The Timeline in Babble</vt:lpstr>
      <vt:lpstr>Jazz</vt:lpstr>
      <vt:lpstr>Tradeoffs in Awareness support systems</vt:lpstr>
      <vt:lpstr>Discussion</vt:lpstr>
    </vt:vector>
  </TitlesOfParts>
  <Company>University of Victoria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Awareness </dc:title>
  <dc:creator>Margaret-Anne Storey</dc:creator>
  <cp:lastModifiedBy>Margaret-Anne Storey</cp:lastModifiedBy>
  <cp:revision>3</cp:revision>
  <dcterms:created xsi:type="dcterms:W3CDTF">2015-06-24T21:13:51Z</dcterms:created>
  <dcterms:modified xsi:type="dcterms:W3CDTF">2015-06-24T21:16:10Z</dcterms:modified>
</cp:coreProperties>
</file>