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Slides/notesSlide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9"/>
  </p:notesMasterIdLst>
  <p:sldIdLst>
    <p:sldId id="257" r:id="rId2"/>
    <p:sldId id="281" r:id="rId3"/>
    <p:sldId id="258" r:id="rId4"/>
    <p:sldId id="259" r:id="rId5"/>
    <p:sldId id="265" r:id="rId6"/>
    <p:sldId id="264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8" r:id="rId15"/>
    <p:sldId id="279" r:id="rId16"/>
    <p:sldId id="280" r:id="rId17"/>
    <p:sldId id="27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64809" autoAdjust="0"/>
  </p:normalViewPr>
  <p:slideViewPr>
    <p:cSldViewPr snapToGrid="0" snapToObjects="1">
      <p:cViewPr varScale="1">
        <p:scale>
          <a:sx n="77" d="100"/>
          <a:sy n="77" d="100"/>
        </p:scale>
        <p:origin x="-16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83490-D1D7-5D47-B61E-7DF3B9655BAE}" type="datetimeFigureOut">
              <a:rPr lang="en-US" smtClean="0"/>
              <a:pPr/>
              <a:t>6/24/15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F3E54E-F7BA-0C47-B8A2-4F9C47C9FE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1FFB24-7D03-6D4E-818E-6A3FB9566B74}" type="slidenum">
              <a:rPr lang="en-US"/>
              <a:pPr/>
              <a:t>1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See this as motivation?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u="sng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 smtClean="0"/>
              <a:t>And</a:t>
            </a:r>
            <a:r>
              <a:rPr lang="en-US" u="sng" baseline="0" dirty="0" smtClean="0"/>
              <a:t> see Clark for a discussion on Common Ground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3E54E-F7BA-0C47-B8A2-4F9C47C9FED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this may vary</a:t>
            </a:r>
            <a:r>
              <a:rPr lang="en-US" baseline="0" dirty="0" smtClean="0"/>
              <a:t> today!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3E54E-F7BA-0C47-B8A2-4F9C47C9FED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the blogs… versus</a:t>
            </a:r>
            <a:r>
              <a:rPr lang="en-US" baseline="0" dirty="0" smtClean="0"/>
              <a:t> projects.  How to change that perhaps?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3E54E-F7BA-0C47-B8A2-4F9C47C9FED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“out of sight out </a:t>
            </a:r>
            <a:r>
              <a:rPr lang="en-US" smtClean="0"/>
              <a:t>of mind”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3E54E-F7BA-0C47-B8A2-4F9C47C9FED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Lunch in Quebec.</a:t>
            </a:r>
          </a:p>
          <a:p>
            <a:r>
              <a:rPr lang="en-US" dirty="0" smtClean="0"/>
              <a:t>Europe/Asia, workers respect authority. </a:t>
            </a:r>
          </a:p>
          <a:p>
            <a:r>
              <a:rPr lang="en-US" dirty="0" smtClean="0"/>
              <a:t>US – need to have buy in</a:t>
            </a:r>
          </a:p>
          <a:p>
            <a:r>
              <a:rPr lang="en-US" dirty="0" smtClean="0"/>
              <a:t>Hamburger style of management. </a:t>
            </a:r>
          </a:p>
          <a:p>
            <a:r>
              <a:rPr lang="en-US" dirty="0" smtClean="0"/>
              <a:t>Sweet talk, criticism (meat),</a:t>
            </a:r>
            <a:r>
              <a:rPr lang="en-US" baseline="0" dirty="0" smtClean="0"/>
              <a:t> encouragement.</a:t>
            </a:r>
          </a:p>
          <a:p>
            <a:r>
              <a:rPr lang="en-US" baseline="0" dirty="0" smtClean="0"/>
              <a:t>Germans just meat </a:t>
            </a:r>
          </a:p>
          <a:p>
            <a:r>
              <a:rPr lang="en-US" baseline="0" dirty="0" smtClean="0"/>
              <a:t>Japanese, just bun, have to smell the meat.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My most interesting experience – </a:t>
            </a:r>
            <a:r>
              <a:rPr lang="en-US" baseline="0" dirty="0" err="1" smtClean="0"/>
              <a:t>japanese</a:t>
            </a:r>
            <a:r>
              <a:rPr lang="en-US" baseline="0" dirty="0" smtClean="0"/>
              <a:t> at the WHO.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3E54E-F7BA-0C47-B8A2-4F9C47C9FED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225C0-7CC4-1746-95AE-03015CBC7C4F}" type="datetimeFigureOut">
              <a:rPr lang="en-US" smtClean="0"/>
              <a:pPr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7E32-CB10-E449-A66B-85487B60D2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225C0-7CC4-1746-95AE-03015CBC7C4F}" type="datetimeFigureOut">
              <a:rPr lang="en-US" smtClean="0"/>
              <a:pPr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7E32-CB10-E449-A66B-85487B60D2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225C0-7CC4-1746-95AE-03015CBC7C4F}" type="datetimeFigureOut">
              <a:rPr lang="en-US" smtClean="0"/>
              <a:pPr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7E32-CB10-E449-A66B-85487B60D2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225C0-7CC4-1746-95AE-03015CBC7C4F}" type="datetimeFigureOut">
              <a:rPr lang="en-US" smtClean="0"/>
              <a:pPr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7E32-CB10-E449-A66B-85487B60D2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225C0-7CC4-1746-95AE-03015CBC7C4F}" type="datetimeFigureOut">
              <a:rPr lang="en-US" smtClean="0"/>
              <a:pPr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7E32-CB10-E449-A66B-85487B60D2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225C0-7CC4-1746-95AE-03015CBC7C4F}" type="datetimeFigureOut">
              <a:rPr lang="en-US" smtClean="0"/>
              <a:pPr/>
              <a:t>6/24/15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7E32-CB10-E449-A66B-85487B60D2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225C0-7CC4-1746-95AE-03015CBC7C4F}" type="datetimeFigureOut">
              <a:rPr lang="en-US" smtClean="0"/>
              <a:pPr/>
              <a:t>6/24/15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7E32-CB10-E449-A66B-85487B60D2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225C0-7CC4-1746-95AE-03015CBC7C4F}" type="datetimeFigureOut">
              <a:rPr lang="en-US" smtClean="0"/>
              <a:pPr/>
              <a:t>6/24/15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7E32-CB10-E449-A66B-85487B60D2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225C0-7CC4-1746-95AE-03015CBC7C4F}" type="datetimeFigureOut">
              <a:rPr lang="en-US" smtClean="0"/>
              <a:pPr/>
              <a:t>6/24/15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7E32-CB10-E449-A66B-85487B60D2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225C0-7CC4-1746-95AE-03015CBC7C4F}" type="datetimeFigureOut">
              <a:rPr lang="en-US" smtClean="0"/>
              <a:pPr/>
              <a:t>6/24/15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7E32-CB10-E449-A66B-85487B60D2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225C0-7CC4-1746-95AE-03015CBC7C4F}" type="datetimeFigureOut">
              <a:rPr lang="en-US" smtClean="0"/>
              <a:pPr/>
              <a:t>6/24/15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7E32-CB10-E449-A66B-85487B60D2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225C0-7CC4-1746-95AE-03015CBC7C4F}" type="datetimeFigureOut">
              <a:rPr lang="en-US" smtClean="0"/>
              <a:pPr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27E32-CB10-E449-A66B-85487B60D2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nteractions.acm.org/archive/view/march-april-2014/how-to-make-distance-work-work" TargetMode="External"/><Relationship Id="rId3" Type="http://schemas.openxmlformats.org/officeDocument/2006/relationships/hyperlink" Target="https://www.youtube.com/watch?v=GlHd5GsXpJ8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89" dirty="0" smtClean="0"/>
              <a:t>Distance </a:t>
            </a:r>
            <a:r>
              <a:rPr lang="en-US" sz="4889" dirty="0" smtClean="0"/>
              <a:t>Matters?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extent and kind of </a:t>
            </a:r>
            <a:r>
              <a:rPr lang="en-US" dirty="0" smtClean="0">
                <a:solidFill>
                  <a:srgbClr val="FF0000"/>
                </a:solidFill>
              </a:rPr>
              <a:t>communication</a:t>
            </a:r>
            <a:r>
              <a:rPr lang="en-US" dirty="0" smtClean="0"/>
              <a:t> required by the work</a:t>
            </a:r>
          </a:p>
          <a:p>
            <a:r>
              <a:rPr lang="en-US" dirty="0" smtClean="0"/>
              <a:t>How the work can be </a:t>
            </a:r>
            <a:r>
              <a:rPr lang="en-US" dirty="0" smtClean="0">
                <a:solidFill>
                  <a:srgbClr val="FF0000"/>
                </a:solidFill>
              </a:rPr>
              <a:t>decomposed</a:t>
            </a:r>
            <a:r>
              <a:rPr lang="en-US" dirty="0" smtClean="0"/>
              <a:t> (number of dependencies)</a:t>
            </a:r>
          </a:p>
          <a:p>
            <a:r>
              <a:rPr lang="en-US" dirty="0" smtClean="0"/>
              <a:t>Tightly coupled work, </a:t>
            </a:r>
            <a:r>
              <a:rPr lang="en-US" dirty="0" smtClean="0">
                <a:solidFill>
                  <a:srgbClr val="FF0000"/>
                </a:solidFill>
              </a:rPr>
              <a:t>forming teams </a:t>
            </a:r>
            <a:r>
              <a:rPr lang="en-US" dirty="0" smtClean="0"/>
              <a:t>is hard to do remotely, so better to do that collocated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Collaboration Readiness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Rewarded</a:t>
            </a:r>
            <a:r>
              <a:rPr lang="en-US" dirty="0" smtClean="0"/>
              <a:t> for working together?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Willingness</a:t>
            </a:r>
            <a:r>
              <a:rPr lang="en-US" dirty="0" smtClean="0"/>
              <a:t> to share?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Culture </a:t>
            </a:r>
            <a:r>
              <a:rPr lang="en-US" dirty="0" smtClean="0"/>
              <a:t>of sharing should be in place first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readiness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</a:t>
            </a:r>
            <a:r>
              <a:rPr lang="en-US" dirty="0" smtClean="0">
                <a:solidFill>
                  <a:srgbClr val="FF0000"/>
                </a:solidFill>
              </a:rPr>
              <a:t>skills/resources </a:t>
            </a:r>
            <a:r>
              <a:rPr lang="en-US" dirty="0" smtClean="0"/>
              <a:t>before using the technologies</a:t>
            </a:r>
          </a:p>
          <a:p>
            <a:r>
              <a:rPr lang="en-US" dirty="0" smtClean="0"/>
              <a:t>Need</a:t>
            </a:r>
            <a:r>
              <a:rPr lang="en-US" dirty="0" smtClean="0">
                <a:solidFill>
                  <a:srgbClr val="FF0000"/>
                </a:solidFill>
              </a:rPr>
              <a:t> willingness </a:t>
            </a:r>
            <a:r>
              <a:rPr lang="en-US" dirty="0" smtClean="0"/>
              <a:t>to explore new technologies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readiness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6" descr="te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641" y="1600201"/>
            <a:ext cx="8866979" cy="404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169326" y="6312567"/>
            <a:ext cx="6053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Again this is from a study in 2000!  How would this look today?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matters about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Blind and </a:t>
            </a:r>
            <a:r>
              <a:rPr lang="en-US" dirty="0" smtClean="0">
                <a:solidFill>
                  <a:srgbClr val="FF0000"/>
                </a:solidFill>
              </a:rPr>
              <a:t>invisible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Time zone </a:t>
            </a:r>
            <a:r>
              <a:rPr lang="en-US" dirty="0" smtClean="0"/>
              <a:t>differences</a:t>
            </a:r>
          </a:p>
          <a:p>
            <a:r>
              <a:rPr lang="en-US" dirty="0" smtClean="0"/>
              <a:t>Crossing institutional and cultural </a:t>
            </a:r>
            <a:r>
              <a:rPr lang="en-US" dirty="0" smtClean="0">
                <a:solidFill>
                  <a:srgbClr val="FF0000"/>
                </a:solidFill>
              </a:rPr>
              <a:t>boundaries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Trust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of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*** Communication Covenant ***</a:t>
            </a:r>
          </a:p>
          <a:p>
            <a:pPr>
              <a:buNone/>
            </a:pPr>
            <a:r>
              <a:rPr lang="en-US" dirty="0" smtClean="0"/>
              <a:t>Communication tools</a:t>
            </a:r>
          </a:p>
          <a:p>
            <a:pPr>
              <a:buNone/>
            </a:pPr>
            <a:r>
              <a:rPr lang="en-US" dirty="0" smtClean="0"/>
              <a:t>Coordination tools</a:t>
            </a:r>
          </a:p>
          <a:p>
            <a:pPr>
              <a:buNone/>
            </a:pPr>
            <a:r>
              <a:rPr lang="en-US" dirty="0" smtClean="0"/>
              <a:t>Information repositories</a:t>
            </a:r>
          </a:p>
          <a:p>
            <a:pPr>
              <a:buNone/>
            </a:pPr>
            <a:r>
              <a:rPr lang="en-US" dirty="0" smtClean="0"/>
              <a:t>Computational Infrastructure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 to consider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Cost</a:t>
            </a:r>
          </a:p>
          <a:p>
            <a:r>
              <a:rPr lang="en-US" dirty="0" smtClean="0"/>
              <a:t>Speed of a response</a:t>
            </a:r>
          </a:p>
          <a:p>
            <a:r>
              <a:rPr lang="en-US" dirty="0" smtClean="0"/>
              <a:t>Security, privacy</a:t>
            </a:r>
          </a:p>
          <a:p>
            <a:r>
              <a:rPr lang="en-US" dirty="0" smtClean="0"/>
              <a:t>Who can read/write</a:t>
            </a:r>
          </a:p>
          <a:p>
            <a:r>
              <a:rPr lang="en-US" dirty="0" smtClean="0"/>
              <a:t>Ease of use/learning</a:t>
            </a:r>
          </a:p>
          <a:p>
            <a:r>
              <a:rPr lang="en-US" dirty="0" smtClean="0"/>
              <a:t>Compatibility/integration with other tools</a:t>
            </a:r>
          </a:p>
          <a:p>
            <a:r>
              <a:rPr lang="en-US" dirty="0" smtClean="0"/>
              <a:t>Context information provided</a:t>
            </a:r>
          </a:p>
          <a:p>
            <a:r>
              <a:rPr lang="en-US" dirty="0" smtClean="0"/>
              <a:t>Richness of what is communicated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remote ever be as good or better than face-to-face?</a:t>
            </a:r>
          </a:p>
          <a:p>
            <a:r>
              <a:rPr lang="en-US" dirty="0" smtClean="0"/>
              <a:t>Issues of trust the same or different?</a:t>
            </a:r>
          </a:p>
          <a:p>
            <a:r>
              <a:rPr lang="en-US" dirty="0" smtClean="0"/>
              <a:t>Time zones?</a:t>
            </a:r>
          </a:p>
          <a:p>
            <a:r>
              <a:rPr lang="en-US" dirty="0" smtClean="0"/>
              <a:t>Culture? Power distance.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See</a:t>
            </a:r>
            <a:r>
              <a:rPr lang="en-US" dirty="0" smtClean="0"/>
              <a:t> Distance Matters paper </a:t>
            </a:r>
            <a:r>
              <a:rPr lang="en-US" dirty="0" smtClean="0"/>
              <a:t>on </a:t>
            </a:r>
            <a:r>
              <a:rPr lang="en-US" dirty="0" err="1" smtClean="0"/>
              <a:t>GitHub</a:t>
            </a:r>
            <a:r>
              <a:rPr lang="en-US" dirty="0" smtClean="0"/>
              <a:t> by Olson &amp; </a:t>
            </a:r>
            <a:r>
              <a:rPr lang="en-US" dirty="0" smtClean="0"/>
              <a:t>Olson</a:t>
            </a:r>
          </a:p>
          <a:p>
            <a:r>
              <a:rPr lang="en-US" dirty="0" smtClean="0"/>
              <a:t>Working together apart</a:t>
            </a:r>
            <a:r>
              <a:rPr lang="en-US" dirty="0" smtClean="0">
                <a:hlinkClick r:id="rId2"/>
              </a:rPr>
              <a:t>http://interactions.acm.org/archive/view/march-april-2014/how-to-make-distance-work-work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J. Olson </a:t>
            </a:r>
            <a:r>
              <a:rPr lang="en-US" dirty="0" smtClean="0"/>
              <a:t>talk: </a:t>
            </a:r>
            <a:r>
              <a:rPr lang="en-US" dirty="0" smtClean="0">
                <a:hlinkClick r:id="rId3"/>
              </a:rPr>
              <a:t>https://www.youtube.com/watch?v=</a:t>
            </a:r>
            <a:r>
              <a:rPr lang="en-US" dirty="0" smtClean="0">
                <a:hlinkClick r:id="rId3"/>
              </a:rPr>
              <a:t>GlHd5GsXpJ8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you agree?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 smtClean="0"/>
              <a:t>“Geography, borders, time zones – all are rapidly becoming irrelevant to the way we conduct our business and personal lives…”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Death of Distance, </a:t>
            </a:r>
            <a:r>
              <a:rPr lang="en-US" dirty="0" err="1" smtClean="0"/>
              <a:t>Cairncross</a:t>
            </a:r>
            <a:r>
              <a:rPr lang="en-US" dirty="0" smtClean="0"/>
              <a:t> 1997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(as referenced by Olson and Olson)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distance still matters?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Physical context</a:t>
            </a:r>
          </a:p>
          <a:p>
            <a:r>
              <a:rPr lang="en-US" dirty="0" smtClean="0"/>
              <a:t>Language, body language</a:t>
            </a:r>
          </a:p>
          <a:p>
            <a:r>
              <a:rPr lang="en-US" dirty="0" smtClean="0"/>
              <a:t>Time zones</a:t>
            </a:r>
          </a:p>
          <a:p>
            <a:r>
              <a:rPr lang="en-US" dirty="0" smtClean="0"/>
              <a:t>Culture</a:t>
            </a:r>
          </a:p>
          <a:p>
            <a:r>
              <a:rPr lang="en-US" dirty="0" smtClean="0"/>
              <a:t>Tacit knowledge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collocated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Rapid feedback</a:t>
            </a:r>
          </a:p>
          <a:p>
            <a:r>
              <a:rPr lang="en-US" dirty="0" smtClean="0"/>
              <a:t>Multiple channels</a:t>
            </a:r>
          </a:p>
          <a:p>
            <a:r>
              <a:rPr lang="en-US" dirty="0" smtClean="0"/>
              <a:t>Personal information</a:t>
            </a:r>
          </a:p>
          <a:p>
            <a:r>
              <a:rPr lang="en-US" dirty="0" smtClean="0"/>
              <a:t>Nuanced information</a:t>
            </a:r>
          </a:p>
          <a:p>
            <a:r>
              <a:rPr lang="en-US" dirty="0" smtClean="0"/>
              <a:t>Shared local context</a:t>
            </a:r>
          </a:p>
          <a:p>
            <a:r>
              <a:rPr lang="en-US" dirty="0" smtClean="0"/>
              <a:t>Informal “hall” time before and after</a:t>
            </a:r>
          </a:p>
          <a:p>
            <a:r>
              <a:rPr lang="en-US" dirty="0" err="1" smtClean="0"/>
              <a:t>Coreference</a:t>
            </a:r>
            <a:r>
              <a:rPr lang="en-US" dirty="0" smtClean="0"/>
              <a:t> (deictic references)</a:t>
            </a:r>
          </a:p>
          <a:p>
            <a:r>
              <a:rPr lang="en-US" dirty="0" smtClean="0"/>
              <a:t>Individual control</a:t>
            </a:r>
          </a:p>
          <a:p>
            <a:r>
              <a:rPr lang="en-US" dirty="0" smtClean="0"/>
              <a:t>Implicit cues</a:t>
            </a:r>
          </a:p>
          <a:p>
            <a:r>
              <a:rPr lang="en-US" dirty="0" smtClean="0"/>
              <a:t>Spatiality of reference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work/learning examples…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Corporate sites </a:t>
            </a:r>
          </a:p>
          <a:p>
            <a:r>
              <a:rPr lang="en-US" dirty="0" smtClean="0"/>
              <a:t>Scientific </a:t>
            </a:r>
            <a:r>
              <a:rPr lang="en-US" dirty="0" err="1" smtClean="0"/>
              <a:t>collaboratories</a:t>
            </a:r>
            <a:endParaRPr lang="en-US" dirty="0" smtClean="0"/>
          </a:p>
          <a:p>
            <a:r>
              <a:rPr lang="en-US" dirty="0" err="1" smtClean="0"/>
              <a:t>Moocs</a:t>
            </a:r>
            <a:endParaRPr lang="en-US" dirty="0" smtClean="0"/>
          </a:p>
          <a:p>
            <a:r>
              <a:rPr lang="en-US" dirty="0" smtClean="0"/>
              <a:t>Globally distributed open source projects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Knowledge</a:t>
            </a:r>
            <a:r>
              <a:rPr lang="en-US" dirty="0" smtClean="0"/>
              <a:t> that participants have </a:t>
            </a:r>
            <a:r>
              <a:rPr lang="en-US" dirty="0" smtClean="0">
                <a:solidFill>
                  <a:srgbClr val="FF0000"/>
                </a:solidFill>
              </a:rPr>
              <a:t>in common</a:t>
            </a:r>
            <a:r>
              <a:rPr lang="en-US" dirty="0" smtClean="0"/>
              <a:t>, and they are </a:t>
            </a:r>
            <a:r>
              <a:rPr lang="en-US" dirty="0" smtClean="0">
                <a:solidFill>
                  <a:srgbClr val="FF0000"/>
                </a:solidFill>
              </a:rPr>
              <a:t>aware</a:t>
            </a:r>
            <a:r>
              <a:rPr lang="en-US" dirty="0" smtClean="0"/>
              <a:t> that they have it in common</a:t>
            </a:r>
          </a:p>
          <a:p>
            <a:r>
              <a:rPr lang="en-US" dirty="0" smtClean="0"/>
              <a:t>Participants need to </a:t>
            </a:r>
            <a:r>
              <a:rPr lang="en-US" dirty="0" smtClean="0">
                <a:solidFill>
                  <a:srgbClr val="FF0000"/>
                </a:solidFill>
              </a:rPr>
              <a:t>mutually establish </a:t>
            </a:r>
            <a:r>
              <a:rPr lang="en-US" dirty="0" smtClean="0"/>
              <a:t>what they know or understand</a:t>
            </a:r>
          </a:p>
          <a:p>
            <a:r>
              <a:rPr lang="en-US" dirty="0" smtClean="0"/>
              <a:t>Lack of common ground, misinterpretations require much time to repair</a:t>
            </a:r>
          </a:p>
          <a:p>
            <a:r>
              <a:rPr lang="en-US" dirty="0" smtClean="0"/>
              <a:t>People who have good shared common ground, can deal with poor media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Media richness </a:t>
            </a:r>
            <a:r>
              <a:rPr lang="en-US" dirty="0" smtClean="0"/>
              <a:t>matters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Copresence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– same physical environment/artifact access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Visibility</a:t>
            </a:r>
            <a:r>
              <a:rPr lang="en-US" dirty="0" smtClean="0"/>
              <a:t> to each other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Audibility</a:t>
            </a:r>
            <a:r>
              <a:rPr lang="en-US" dirty="0" smtClean="0"/>
              <a:t> (speech)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Contemporality</a:t>
            </a:r>
            <a:r>
              <a:rPr lang="en-US" dirty="0" smtClean="0"/>
              <a:t> (message received immediately)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Simultaneity</a:t>
            </a:r>
            <a:r>
              <a:rPr lang="en-US" dirty="0" smtClean="0"/>
              <a:t> – both speakers can send/receive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Sequentiality</a:t>
            </a:r>
            <a:r>
              <a:rPr lang="en-US" dirty="0" smtClean="0"/>
              <a:t> – turns cannot get out of sequence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Reviewability</a:t>
            </a:r>
            <a:r>
              <a:rPr lang="en-US" dirty="0" smtClean="0"/>
              <a:t> – able to review each other’s messages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Revisability</a:t>
            </a:r>
            <a:r>
              <a:rPr lang="en-US" dirty="0" smtClean="0"/>
              <a:t> – can revise messages before they are seen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Factors for Establishing &amp; Maintaining Common 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 descr="te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975" y="1981200"/>
            <a:ext cx="802005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16096" y="6157007"/>
            <a:ext cx="548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the studies (and thus settings) described in this paper: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8397</TotalTime>
  <Words>606</Words>
  <Application>Microsoft Macintosh PowerPoint</Application>
  <PresentationFormat>On-screen Show (4:3)</PresentationFormat>
  <Paragraphs>106</Paragraphs>
  <Slides>17</Slides>
  <Notes>6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Distance Matters?  </vt:lpstr>
      <vt:lpstr>References</vt:lpstr>
      <vt:lpstr>Do you agree?</vt:lpstr>
      <vt:lpstr>Why distance still matters?</vt:lpstr>
      <vt:lpstr>Characteristics of collocated work</vt:lpstr>
      <vt:lpstr>Remote work/learning examples…</vt:lpstr>
      <vt:lpstr>Common Ground</vt:lpstr>
      <vt:lpstr>Media richness matters</vt:lpstr>
      <vt:lpstr>Factors for Establishing &amp; Maintaining Common Ground</vt:lpstr>
      <vt:lpstr>Work coupling</vt:lpstr>
      <vt:lpstr>Collaboration Readiness</vt:lpstr>
      <vt:lpstr>Technology readiness</vt:lpstr>
      <vt:lpstr>Technology readiness order</vt:lpstr>
      <vt:lpstr>What matters about distance</vt:lpstr>
      <vt:lpstr>Classes of tools</vt:lpstr>
      <vt:lpstr>Factors to consider</vt:lpstr>
      <vt:lpstr>Future?</vt:lpstr>
    </vt:vector>
  </TitlesOfParts>
  <Company>University of Victoria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Distance Matters </dc:title>
  <dc:creator>Margaret-Anne Storey</dc:creator>
  <cp:lastModifiedBy>Margaret-Anne Storey</cp:lastModifiedBy>
  <cp:revision>14</cp:revision>
  <dcterms:created xsi:type="dcterms:W3CDTF">2015-06-24T21:16:15Z</dcterms:created>
  <dcterms:modified xsi:type="dcterms:W3CDTF">2015-06-24T21:21:51Z</dcterms:modified>
</cp:coreProperties>
</file>