
<file path=[Content_Types].xml><?xml version="1.0" encoding="utf-8"?>
<Types xmlns="http://schemas.openxmlformats.org/package/2006/content-types">
  <Override PartName="/ppt/notesSlides/notesSlide5.xml" ContentType="application/vnd.openxmlformats-officedocument.presentationml.notesSlide+xml"/>
  <Override PartName="/ppt/slideLayouts/slideLayout1.xml" ContentType="application/vnd.openxmlformats-officedocument.presentationml.slideLayout+xml"/>
  <Default Extension="png" ContentType="image/png"/>
  <Default Extension="rels" ContentType="application/vnd.openxmlformats-package.relationships+xml"/>
  <Default Extension="jpeg" ContentType="image/jpeg"/>
  <Default Extension="xml" ContentType="application/xml"/>
  <Override PartName="/ppt/slides/slide9.xml" ContentType="application/vnd.openxmlformats-officedocument.presentationml.slide+xml"/>
  <Override PartName="/ppt/notesSlides/notesSlide3.xml" ContentType="application/vnd.openxmlformats-officedocument.presentationml.notes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notesSlides/notesSlide6.xml" ContentType="application/vnd.openxmlformats-officedocument.presentationml.notesSlide+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Override PartName="/ppt/notesSlides/notesSlide4.xml" ContentType="application/vnd.openxmlformats-officedocument.presentationml.notes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2.xml" ContentType="application/vnd.openxmlformats-officedocument.presentationml.notesSlide+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7.xml" ContentType="application/vnd.openxmlformats-officedocument.presentationml.slideLayout+xml"/>
  <Override PartName="/ppt/slides/slide6.xml" ContentType="application/vnd.openxmlformats-officedocument.presentationml.slid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11"/>
  </p:notesMasterIdLst>
  <p:sldIdLst>
    <p:sldId id="257" r:id="rId2"/>
    <p:sldId id="265" r:id="rId3"/>
    <p:sldId id="261" r:id="rId4"/>
    <p:sldId id="259" r:id="rId5"/>
    <p:sldId id="258" r:id="rId6"/>
    <p:sldId id="262" r:id="rId7"/>
    <p:sldId id="260" r:id="rId8"/>
    <p:sldId id="263"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howPr showNarration="1">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64809" autoAdjust="0"/>
  </p:normalViewPr>
  <p:slideViewPr>
    <p:cSldViewPr snapToGrid="0" snapToObjects="1">
      <p:cViewPr varScale="1">
        <p:scale>
          <a:sx n="77" d="100"/>
          <a:sy n="77" d="100"/>
        </p:scale>
        <p:origin x="-1648" y="-10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F83490-D1D7-5D47-B61E-7DF3B9655BAE}" type="datetimeFigureOut">
              <a:rPr lang="en-US" smtClean="0"/>
              <a:pPr/>
              <a:t>6/24/15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F3E54E-F7BA-0C47-B8A2-4F9C47C9FED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401FFB24-7D03-6D4E-818E-6A3FB9566B74}" type="slidenum">
              <a:rPr lang="en-US"/>
              <a:pPr/>
              <a:t>1</a:t>
            </a:fld>
            <a:endParaRPr 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r>
              <a:rPr lang="en-US"/>
              <a:t>See this as motivation?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Schmidt and </a:t>
            </a:r>
            <a:r>
              <a:rPr lang="en-US" dirty="0" err="1" smtClean="0"/>
              <a:t>Bannon</a:t>
            </a:r>
            <a:r>
              <a:rPr lang="en-US" dirty="0" smtClean="0"/>
              <a:t> [46] had already pointed to the need to</a:t>
            </a:r>
          </a:p>
          <a:p>
            <a:r>
              <a:rPr lang="en-US" dirty="0" smtClean="0"/>
              <a:t>expand the scope of research to settings that are unstable,</a:t>
            </a:r>
          </a:p>
          <a:p>
            <a:r>
              <a:rPr lang="en-US" dirty="0" smtClean="0"/>
              <a:t>large, open, and diverse. They state:</a:t>
            </a:r>
          </a:p>
          <a:p>
            <a:endParaRPr lang="en-US" dirty="0"/>
          </a:p>
        </p:txBody>
      </p:sp>
      <p:sp>
        <p:nvSpPr>
          <p:cNvPr id="4" name="Slide Number Placeholder 3"/>
          <p:cNvSpPr>
            <a:spLocks noGrp="1"/>
          </p:cNvSpPr>
          <p:nvPr>
            <p:ph type="sldNum" sz="quarter" idx="10"/>
          </p:nvPr>
        </p:nvSpPr>
        <p:spPr/>
        <p:txBody>
          <a:bodyPr/>
          <a:lstStyle/>
          <a:p>
            <a:fld id="{97F3E54E-F7BA-0C47-B8A2-4F9C47C9FEDD}"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Very limited… </a:t>
            </a:r>
          </a:p>
          <a:p>
            <a:r>
              <a:rPr lang="en-US" dirty="0" smtClean="0"/>
              <a:t>Restricted to meetings</a:t>
            </a:r>
          </a:p>
          <a:p>
            <a:r>
              <a:rPr lang="en-US" dirty="0" smtClean="0"/>
              <a:t>And also what about mixed</a:t>
            </a:r>
            <a:r>
              <a:rPr lang="en-US" baseline="0" dirty="0" smtClean="0"/>
              <a:t> or </a:t>
            </a:r>
            <a:r>
              <a:rPr lang="en-US" baseline="0" dirty="0" err="1" smtClean="0"/>
              <a:t>unsychonrized</a:t>
            </a:r>
            <a:r>
              <a:rPr lang="en-US" baseline="0" dirty="0" smtClean="0"/>
              <a:t> work?</a:t>
            </a:r>
          </a:p>
          <a:p>
            <a:r>
              <a:rPr lang="en-US" baseline="0" dirty="0" smtClean="0"/>
              <a:t>As well as factors such as predictable versus unpredictable work…</a:t>
            </a:r>
          </a:p>
        </p:txBody>
      </p:sp>
      <p:sp>
        <p:nvSpPr>
          <p:cNvPr id="4" name="Slide Number Placeholder 3"/>
          <p:cNvSpPr>
            <a:spLocks noGrp="1"/>
          </p:cNvSpPr>
          <p:nvPr>
            <p:ph type="sldNum" sz="quarter" idx="10"/>
          </p:nvPr>
        </p:nvSpPr>
        <p:spPr/>
        <p:txBody>
          <a:bodyPr/>
          <a:lstStyle/>
          <a:p>
            <a:fld id="{97F3E54E-F7BA-0C47-B8A2-4F9C47C9FEDD}"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1. A recreation of </a:t>
            </a:r>
            <a:r>
              <a:rPr lang="en-US" sz="1200" kern="1200" baseline="0" dirty="0" err="1" smtClean="0">
                <a:solidFill>
                  <a:schemeClr val="tx1"/>
                </a:solidFill>
                <a:latin typeface="+mn-lt"/>
                <a:ea typeface="+mn-ea"/>
                <a:cs typeface="+mn-cs"/>
              </a:rPr>
              <a:t>Grudin's</a:t>
            </a:r>
            <a:r>
              <a:rPr lang="en-US" sz="1200" kern="1200" baseline="0" dirty="0" smtClean="0">
                <a:solidFill>
                  <a:schemeClr val="tx1"/>
                </a:solidFill>
                <a:latin typeface="+mn-lt"/>
                <a:ea typeface="+mn-ea"/>
                <a:cs typeface="+mn-cs"/>
              </a:rPr>
              <a:t> (1994) model for the design</a:t>
            </a:r>
          </a:p>
          <a:p>
            <a:r>
              <a:rPr lang="en-US" sz="1200" kern="1200" baseline="0" dirty="0" smtClean="0">
                <a:solidFill>
                  <a:schemeClr val="tx1"/>
                </a:solidFill>
                <a:latin typeface="+mn-lt"/>
                <a:ea typeface="+mn-ea"/>
                <a:cs typeface="+mn-cs"/>
              </a:rPr>
              <a:t>space of CSCW with the technological systems and associated</a:t>
            </a:r>
          </a:p>
          <a:p>
            <a:r>
              <a:rPr lang="en-US" sz="1200" kern="1200" baseline="0" dirty="0" smtClean="0">
                <a:solidFill>
                  <a:schemeClr val="tx1"/>
                </a:solidFill>
                <a:latin typeface="+mn-lt"/>
                <a:ea typeface="+mn-ea"/>
                <a:cs typeface="+mn-cs"/>
              </a:rPr>
              <a:t>principal customers or users in each ring. For simplicity we do</a:t>
            </a:r>
          </a:p>
          <a:p>
            <a:r>
              <a:rPr lang="en-US" sz="1200" kern="1200" baseline="0" dirty="0" smtClean="0">
                <a:solidFill>
                  <a:schemeClr val="tx1"/>
                </a:solidFill>
                <a:latin typeface="+mn-lt"/>
                <a:ea typeface="+mn-ea"/>
                <a:cs typeface="+mn-cs"/>
              </a:rPr>
              <a:t>not list the software development and research areas included</a:t>
            </a:r>
          </a:p>
          <a:p>
            <a:r>
              <a:rPr lang="en-US" sz="1200" kern="1200" baseline="0" dirty="0" smtClean="0">
                <a:solidFill>
                  <a:schemeClr val="tx1"/>
                </a:solidFill>
                <a:latin typeface="+mn-lt"/>
                <a:ea typeface="+mn-ea"/>
                <a:cs typeface="+mn-cs"/>
              </a:rPr>
              <a:t>on the original, although we do note the indication of CSCW</a:t>
            </a:r>
          </a:p>
          <a:p>
            <a:r>
              <a:rPr lang="en-US" sz="1200" kern="1200" baseline="0" dirty="0" smtClean="0">
                <a:solidFill>
                  <a:schemeClr val="tx1"/>
                </a:solidFill>
                <a:latin typeface="+mn-lt"/>
                <a:ea typeface="+mn-ea"/>
                <a:cs typeface="+mn-cs"/>
              </a:rPr>
              <a:t>research on the Small Group ring.</a:t>
            </a:r>
            <a:endParaRPr lang="en-US" dirty="0"/>
          </a:p>
        </p:txBody>
      </p:sp>
      <p:sp>
        <p:nvSpPr>
          <p:cNvPr id="4" name="Slide Number Placeholder 3"/>
          <p:cNvSpPr>
            <a:spLocks noGrp="1"/>
          </p:cNvSpPr>
          <p:nvPr>
            <p:ph type="sldNum" sz="quarter" idx="10"/>
          </p:nvPr>
        </p:nvSpPr>
        <p:spPr/>
        <p:txBody>
          <a:bodyPr/>
          <a:lstStyle/>
          <a:p>
            <a:fld id="{97F3E54E-F7BA-0C47-B8A2-4F9C47C9FEDD}"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3. The Model of Coordinated Action (</a:t>
            </a:r>
            <a:r>
              <a:rPr lang="en-US" sz="1200" kern="1200" baseline="0" dirty="0" err="1" smtClean="0">
                <a:solidFill>
                  <a:schemeClr val="tx1"/>
                </a:solidFill>
                <a:latin typeface="+mn-lt"/>
                <a:ea typeface="+mn-ea"/>
                <a:cs typeface="+mn-cs"/>
              </a:rPr>
              <a:t>MoCA</a:t>
            </a:r>
            <a:r>
              <a:rPr lang="en-US" sz="1200" kern="1200" baseline="0" dirty="0" smtClean="0">
                <a:solidFill>
                  <a:schemeClr val="tx1"/>
                </a:solidFill>
                <a:latin typeface="+mn-lt"/>
                <a:ea typeface="+mn-ea"/>
                <a:cs typeface="+mn-cs"/>
              </a:rPr>
              <a:t>) and its</a:t>
            </a:r>
          </a:p>
          <a:p>
            <a:r>
              <a:rPr lang="en-US" sz="1200" kern="1200" baseline="0" dirty="0" smtClean="0">
                <a:solidFill>
                  <a:schemeClr val="tx1"/>
                </a:solidFill>
                <a:latin typeface="+mn-lt"/>
                <a:ea typeface="+mn-ea"/>
                <a:cs typeface="+mn-cs"/>
              </a:rPr>
              <a:t>seven dimensions with the end points of each continuum.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Scale matters:  Coordination theory tells us that when “multiple</a:t>
            </a:r>
          </a:p>
          <a:p>
            <a:r>
              <a:rPr lang="en-US" sz="1200" kern="1200" baseline="0" dirty="0" smtClean="0">
                <a:solidFill>
                  <a:schemeClr val="tx1"/>
                </a:solidFill>
                <a:latin typeface="+mn-lt"/>
                <a:ea typeface="+mn-ea"/>
                <a:cs typeface="+mn-cs"/>
              </a:rPr>
              <a:t>actors pursue goals together, they have to do things to</a:t>
            </a:r>
          </a:p>
          <a:p>
            <a:r>
              <a:rPr lang="en-US" sz="1200" kern="1200" baseline="0" dirty="0" smtClean="0">
                <a:solidFill>
                  <a:schemeClr val="tx1"/>
                </a:solidFill>
                <a:latin typeface="+mn-lt"/>
                <a:ea typeface="+mn-ea"/>
                <a:cs typeface="+mn-cs"/>
              </a:rPr>
              <a:t>organize themselves that a single actor pursuing the same</a:t>
            </a:r>
          </a:p>
          <a:p>
            <a:r>
              <a:rPr lang="en-US" sz="1200" kern="1200" baseline="0" dirty="0" smtClean="0">
                <a:solidFill>
                  <a:schemeClr val="tx1"/>
                </a:solidFill>
                <a:latin typeface="+mn-lt"/>
                <a:ea typeface="+mn-ea"/>
                <a:cs typeface="+mn-cs"/>
              </a:rPr>
              <a:t>goals would not have to do ” [34, </a:t>
            </a:r>
            <a:r>
              <a:rPr lang="en-US" sz="1200" kern="1200" baseline="0" dirty="0" err="1" smtClean="0">
                <a:solidFill>
                  <a:schemeClr val="tx1"/>
                </a:solidFill>
                <a:latin typeface="+mn-lt"/>
                <a:ea typeface="+mn-ea"/>
                <a:cs typeface="+mn-cs"/>
              </a:rPr>
              <a:t>p</a:t>
            </a:r>
            <a:r>
              <a:rPr lang="en-US" sz="1200" kern="1200" baseline="0" dirty="0" smtClean="0">
                <a:solidFill>
                  <a:schemeClr val="tx1"/>
                </a:solidFill>
                <a:latin typeface="+mn-lt"/>
                <a:ea typeface="+mn-ea"/>
                <a:cs typeface="+mn-cs"/>
              </a:rPr>
              <a:t>. 5].</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terms of Turnover – examples of a community or population to document a natural disaster falls under that premise. </a:t>
            </a: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7F3E54E-F7BA-0C47-B8A2-4F9C47C9FEDD}"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7F3E54E-F7BA-0C47-B8A2-4F9C47C9FEDD}"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p>
            <a:fld id="{CCE225C0-7CC4-1746-95AE-03015CBC7C4F}" type="datetimeFigureOut">
              <a:rPr lang="en-US" smtClean="0"/>
              <a:pPr/>
              <a:t>6/24/15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027E32-CB10-E449-A66B-85487B60D25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CCE225C0-7CC4-1746-95AE-03015CBC7C4F}" type="datetimeFigureOut">
              <a:rPr lang="en-US" smtClean="0"/>
              <a:pPr/>
              <a:t>6/24/15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027E32-CB10-E449-A66B-85487B60D25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CCE225C0-7CC4-1746-95AE-03015CBC7C4F}" type="datetimeFigureOut">
              <a:rPr lang="en-US" smtClean="0"/>
              <a:pPr/>
              <a:t>6/24/15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027E32-CB10-E449-A66B-85487B60D25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CCE225C0-7CC4-1746-95AE-03015CBC7C4F}" type="datetimeFigureOut">
              <a:rPr lang="en-US" smtClean="0"/>
              <a:pPr/>
              <a:t>6/24/15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027E32-CB10-E449-A66B-85487B60D25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CCE225C0-7CC4-1746-95AE-03015CBC7C4F}" type="datetimeFigureOut">
              <a:rPr lang="en-US" smtClean="0"/>
              <a:pPr/>
              <a:t>6/24/15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027E32-CB10-E449-A66B-85487B60D25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CCE225C0-7CC4-1746-95AE-03015CBC7C4F}" type="datetimeFigureOut">
              <a:rPr lang="en-US" smtClean="0"/>
              <a:pPr/>
              <a:t>6/24/15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027E32-CB10-E449-A66B-85487B60D25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CCE225C0-7CC4-1746-95AE-03015CBC7C4F}" type="datetimeFigureOut">
              <a:rPr lang="en-US" smtClean="0"/>
              <a:pPr/>
              <a:t>6/24/15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027E32-CB10-E449-A66B-85487B60D25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CCE225C0-7CC4-1746-95AE-03015CBC7C4F}" type="datetimeFigureOut">
              <a:rPr lang="en-US" smtClean="0"/>
              <a:pPr/>
              <a:t>6/24/15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027E32-CB10-E449-A66B-85487B60D25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E225C0-7CC4-1746-95AE-03015CBC7C4F}" type="datetimeFigureOut">
              <a:rPr lang="en-US" smtClean="0"/>
              <a:pPr/>
              <a:t>6/24/15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027E32-CB10-E449-A66B-85487B60D25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CCE225C0-7CC4-1746-95AE-03015CBC7C4F}" type="datetimeFigureOut">
              <a:rPr lang="en-US" smtClean="0"/>
              <a:pPr/>
              <a:t>6/24/15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027E32-CB10-E449-A66B-85487B60D25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CCE225C0-7CC4-1746-95AE-03015CBC7C4F}" type="datetimeFigureOut">
              <a:rPr lang="en-US" smtClean="0"/>
              <a:pPr/>
              <a:t>6/24/15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027E32-CB10-E449-A66B-85487B60D25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E225C0-7CC4-1746-95AE-03015CBC7C4F}" type="datetimeFigureOut">
              <a:rPr lang="en-US" smtClean="0"/>
              <a:pPr/>
              <a:t>6/24/15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027E32-CB10-E449-A66B-85487B60D25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Autofit/>
          </a:bodyPr>
          <a:lstStyle/>
          <a:p>
            <a:pPr algn="ctr"/>
            <a:r>
              <a:rPr lang="en-US" sz="4800" dirty="0" smtClean="0"/>
              <a:t>Model of Coordinated Action</a:t>
            </a:r>
            <a:br>
              <a:rPr lang="en-US" sz="4800" dirty="0" smtClean="0"/>
            </a:br>
            <a:r>
              <a:rPr lang="en-US" sz="4800" dirty="0" smtClean="0"/>
              <a:t/>
            </a:r>
            <a:br>
              <a:rPr lang="en-US" sz="4800" dirty="0" smtClean="0"/>
            </a:br>
            <a:endParaRPr lang="en-US" sz="4800" dirty="0"/>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lstStyle/>
          <a:p>
            <a:r>
              <a:rPr lang="en-US" dirty="0" smtClean="0"/>
              <a:t>See paper by </a:t>
            </a:r>
            <a:r>
              <a:rPr lang="en-US" dirty="0" smtClean="0"/>
              <a:t>Charlotte Lee on </a:t>
            </a:r>
            <a:r>
              <a:rPr lang="en-US" dirty="0" err="1" smtClean="0"/>
              <a:t>GitHub</a:t>
            </a:r>
            <a:r>
              <a:rPr lang="en-US" dirty="0" smtClean="0"/>
              <a:t> on this new model! (presented at CSCW 2015)</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7928" y="560840"/>
            <a:ext cx="8686800" cy="5829244"/>
          </a:xfrm>
        </p:spPr>
        <p:txBody>
          <a:bodyPr>
            <a:normAutofit fontScale="85000" lnSpcReduction="10000"/>
          </a:bodyPr>
          <a:lstStyle/>
          <a:p>
            <a:pPr>
              <a:buNone/>
            </a:pPr>
            <a:r>
              <a:rPr lang="en-US" i="1" dirty="0" smtClean="0"/>
              <a:t>“…we do not want to restrict the scope of CSCW to those special settings where the responsibility of accomplishing a task has been allocated to or assumed by a relatively closed and stable collective. The concepts of 'group' and 'group work', however, invariably connote special types of cooperative relations characterized by shared responsibilities. This conceptualization of CSCW will tend to ignore or even dismiss the major challenges posed by the design of systems that support cooperative work arrangements that are characterized by a large and maybe indeterminate number of participants, incommensurate conceptualizations, incompatible strategies, conflicting goals and motives, etc.”</a:t>
            </a:r>
            <a:br>
              <a:rPr lang="en-US" i="1" dirty="0" smtClean="0"/>
            </a:br>
            <a:endParaRPr lang="en-US" i="1" dirty="0" smtClean="0"/>
          </a:p>
          <a:p>
            <a:pPr>
              <a:buNone/>
            </a:pPr>
            <a:r>
              <a:rPr lang="en-US" i="1" dirty="0" smtClean="0"/>
              <a:t> </a:t>
            </a:r>
            <a:r>
              <a:rPr lang="en-US" dirty="0" smtClean="0"/>
              <a:t>(p.17, Schmidt and </a:t>
            </a:r>
            <a:r>
              <a:rPr lang="en-US" dirty="0" err="1" smtClean="0"/>
              <a:t>Bannon</a:t>
            </a:r>
            <a:r>
              <a:rPr lang="en-US" dirty="0" smtClean="0"/>
              <a: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135725" y="544351"/>
            <a:ext cx="9477653" cy="524874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055627" y="32990"/>
            <a:ext cx="7150489" cy="6677295"/>
          </a:xfrm>
          <a:prstGeom prst="rect">
            <a:avLst/>
          </a:prstGeom>
        </p:spPr>
      </p:pic>
      <p:sp>
        <p:nvSpPr>
          <p:cNvPr id="5" name="Title 1"/>
          <p:cNvSpPr>
            <a:spLocks noGrp="1"/>
          </p:cNvSpPr>
          <p:nvPr>
            <p:ph type="title"/>
          </p:nvPr>
        </p:nvSpPr>
        <p:spPr>
          <a:xfrm>
            <a:off x="535032" y="6077890"/>
            <a:ext cx="8229600" cy="1143000"/>
          </a:xfrm>
        </p:spPr>
        <p:txBody>
          <a:bodyPr>
            <a:normAutofit/>
          </a:bodyPr>
          <a:lstStyle/>
          <a:p>
            <a:r>
              <a:rPr lang="en-US" sz="2400" dirty="0" err="1" smtClean="0"/>
              <a:t>Grudin’s</a:t>
            </a:r>
            <a:r>
              <a:rPr lang="en-US" sz="2400" dirty="0" smtClean="0"/>
              <a:t> 1994 model for the design space of CSCW</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Strauss’ Work spectra</a:t>
            </a:r>
            <a:endParaRPr lang="en-US" dirty="0"/>
          </a:p>
        </p:txBody>
      </p:sp>
      <p:sp>
        <p:nvSpPr>
          <p:cNvPr id="3" name="Content Placeholder 2"/>
          <p:cNvSpPr>
            <a:spLocks noGrp="1"/>
          </p:cNvSpPr>
          <p:nvPr>
            <p:ph idx="1"/>
          </p:nvPr>
        </p:nvSpPr>
        <p:spPr/>
        <p:txBody>
          <a:bodyPr/>
          <a:lstStyle/>
          <a:p>
            <a:r>
              <a:rPr lang="en-US" dirty="0" smtClean="0"/>
              <a:t>Routine versus non-routine</a:t>
            </a:r>
          </a:p>
          <a:p>
            <a:r>
              <a:rPr lang="en-US" dirty="0" smtClean="0"/>
              <a:t>Simple versus complex</a:t>
            </a:r>
          </a:p>
          <a:p>
            <a:r>
              <a:rPr lang="en-US" dirty="0" smtClean="0"/>
              <a:t>New versus established tasks</a:t>
            </a:r>
          </a:p>
          <a:p>
            <a:r>
              <a:rPr lang="en-US" dirty="0" smtClean="0"/>
              <a:t>Small group versus complex assemblages</a:t>
            </a:r>
          </a:p>
          <a:p>
            <a:r>
              <a:rPr lang="en-US" dirty="0" smtClean="0"/>
              <a:t>High turnover versus low turnover members</a:t>
            </a:r>
          </a:p>
          <a:p>
            <a:r>
              <a:rPr lang="en-US" dirty="0" smtClean="0"/>
              <a:t>Expected versus unexpected work</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930319" y="197940"/>
            <a:ext cx="5448300" cy="6045200"/>
          </a:xfrm>
          <a:prstGeom prst="rect">
            <a:avLst/>
          </a:prstGeom>
        </p:spPr>
      </p:pic>
      <p:sp>
        <p:nvSpPr>
          <p:cNvPr id="2" name="Title 1"/>
          <p:cNvSpPr>
            <a:spLocks noGrp="1"/>
          </p:cNvSpPr>
          <p:nvPr>
            <p:ph type="title"/>
          </p:nvPr>
        </p:nvSpPr>
        <p:spPr>
          <a:xfrm>
            <a:off x="617502" y="5945930"/>
            <a:ext cx="8229600" cy="1143000"/>
          </a:xfrm>
        </p:spPr>
        <p:txBody>
          <a:bodyPr>
            <a:normAutofit/>
          </a:bodyPr>
          <a:lstStyle/>
          <a:p>
            <a:r>
              <a:rPr lang="en-US" sz="2400" dirty="0" smtClean="0"/>
              <a:t>Model of Coordination Action:  7 Dimensions </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Nascence and Permanence</a:t>
            </a:r>
            <a:endParaRPr lang="en-US" dirty="0"/>
          </a:p>
        </p:txBody>
      </p:sp>
      <p:sp>
        <p:nvSpPr>
          <p:cNvPr id="3" name="Content Placeholder 2"/>
          <p:cNvSpPr>
            <a:spLocks noGrp="1"/>
          </p:cNvSpPr>
          <p:nvPr>
            <p:ph idx="1"/>
          </p:nvPr>
        </p:nvSpPr>
        <p:spPr/>
        <p:txBody>
          <a:bodyPr/>
          <a:lstStyle/>
          <a:p>
            <a:r>
              <a:rPr lang="en-US" dirty="0" smtClean="0"/>
              <a:t>A project may be long term but temporary</a:t>
            </a:r>
          </a:p>
          <a:p>
            <a:r>
              <a:rPr lang="en-US" dirty="0" smtClean="0"/>
              <a:t>Importance of: </a:t>
            </a:r>
          </a:p>
          <a:p>
            <a:pPr lvl="1"/>
            <a:r>
              <a:rPr lang="en-US" dirty="0" smtClean="0">
                <a:solidFill>
                  <a:srgbClr val="FF0000"/>
                </a:solidFill>
              </a:rPr>
              <a:t>Boundary negotiating artifacts </a:t>
            </a:r>
            <a:r>
              <a:rPr lang="en-US" dirty="0" smtClean="0"/>
              <a:t>and jargon during developing work versus</a:t>
            </a:r>
          </a:p>
          <a:p>
            <a:pPr lvl="1"/>
            <a:r>
              <a:rPr lang="en-US" dirty="0" smtClean="0"/>
              <a:t>Established </a:t>
            </a:r>
            <a:r>
              <a:rPr lang="en-US" dirty="0" smtClean="0">
                <a:solidFill>
                  <a:srgbClr val="FF0000"/>
                </a:solidFill>
              </a:rPr>
              <a:t>boundary objects </a:t>
            </a:r>
            <a:r>
              <a:rPr lang="en-US" dirty="0" smtClean="0"/>
              <a:t>(e.g., classifications, standards)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studies	</a:t>
            </a:r>
            <a:endParaRPr lang="en-US" dirty="0"/>
          </a:p>
        </p:txBody>
      </p:sp>
      <p:sp>
        <p:nvSpPr>
          <p:cNvPr id="3" name="Content Placeholder 2"/>
          <p:cNvSpPr>
            <a:spLocks noGrp="1"/>
          </p:cNvSpPr>
          <p:nvPr>
            <p:ph idx="1"/>
          </p:nvPr>
        </p:nvSpPr>
        <p:spPr/>
        <p:txBody>
          <a:bodyPr/>
          <a:lstStyle/>
          <a:p>
            <a:r>
              <a:rPr lang="en-US" dirty="0" smtClean="0"/>
              <a:t>See the paper for two case studies for demonstration of the framework</a:t>
            </a:r>
          </a:p>
          <a:p>
            <a:r>
              <a:rPr lang="en-US" dirty="0" smtClean="0"/>
              <a:t>Note that is </a:t>
            </a:r>
            <a:r>
              <a:rPr lang="en-US" dirty="0" smtClean="0">
                <a:solidFill>
                  <a:srgbClr val="FF0000"/>
                </a:solidFill>
              </a:rPr>
              <a:t>descriptive</a:t>
            </a:r>
            <a:r>
              <a:rPr lang="en-US" dirty="0" smtClean="0"/>
              <a:t> rather than prescriptive… (just as other models are)</a:t>
            </a:r>
          </a:p>
          <a:p>
            <a:r>
              <a:rPr lang="en-US" dirty="0" smtClean="0"/>
              <a:t>(we will see another model later that is used for evaluation</a:t>
            </a:r>
            <a:r>
              <a:rPr lang="en-US" dirty="0" smtClean="0"/>
              <a:t>)</a:t>
            </a:r>
          </a:p>
          <a:p>
            <a:endParaRPr lang="en-US" dirty="0" smtClean="0"/>
          </a:p>
          <a:p>
            <a:pPr>
              <a:buNone/>
            </a:pPr>
            <a:r>
              <a:rPr lang="en-US" dirty="0" smtClean="0"/>
              <a:t>But for now let’s look at CSCW technologies!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5970</TotalTime>
  <Words>509</Words>
  <Application>Microsoft Macintosh PowerPoint</Application>
  <PresentationFormat>On-screen Show (4:3)</PresentationFormat>
  <Paragraphs>56</Paragraphs>
  <Slides>9</Slides>
  <Notes>6</Notes>
  <HiddenSlides>0</HiddenSlides>
  <MMClips>0</MMClips>
  <ScaleCrop>false</ScaleCrop>
  <HeadingPairs>
    <vt:vector size="4" baseType="variant">
      <vt:variant>
        <vt:lpstr>Design Template</vt:lpstr>
      </vt:variant>
      <vt:variant>
        <vt:i4>1</vt:i4>
      </vt:variant>
      <vt:variant>
        <vt:lpstr>Slide Titles</vt:lpstr>
      </vt:variant>
      <vt:variant>
        <vt:i4>9</vt:i4>
      </vt:variant>
    </vt:vector>
  </HeadingPairs>
  <TitlesOfParts>
    <vt:vector size="10" baseType="lpstr">
      <vt:lpstr>Office Theme</vt:lpstr>
      <vt:lpstr>Model of Coordinated Action  </vt:lpstr>
      <vt:lpstr>Reference</vt:lpstr>
      <vt:lpstr>Slide 3</vt:lpstr>
      <vt:lpstr>Slide 4</vt:lpstr>
      <vt:lpstr>Grudin’s 1994 model for the design space of CSCW</vt:lpstr>
      <vt:lpstr>Strauss’ Work spectra</vt:lpstr>
      <vt:lpstr>Model of Coordination Action:  7 Dimensions </vt:lpstr>
      <vt:lpstr>Nascence and Permanence</vt:lpstr>
      <vt:lpstr>Case studies </vt:lpstr>
    </vt:vector>
  </TitlesOfParts>
  <Company>University of Victoria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Distance Matters </dc:title>
  <dc:creator>Margaret-Anne Storey</dc:creator>
  <cp:lastModifiedBy>Margaret-Anne Storey</cp:lastModifiedBy>
  <cp:revision>16</cp:revision>
  <dcterms:created xsi:type="dcterms:W3CDTF">2015-06-24T21:22:02Z</dcterms:created>
  <dcterms:modified xsi:type="dcterms:W3CDTF">2015-06-24T21:41:53Z</dcterms:modified>
</cp:coreProperties>
</file>