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300" r:id="rId4"/>
    <p:sldId id="301" r:id="rId5"/>
    <p:sldId id="31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CC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4128" autoAdjust="0"/>
  </p:normalViewPr>
  <p:slideViewPr>
    <p:cSldViewPr>
      <p:cViewPr varScale="1">
        <p:scale>
          <a:sx n="89" d="100"/>
          <a:sy n="89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548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C2F44AE3-D9A2-2E4E-AC2E-3D9EC35A0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15C66E88-088F-5B4D-B9E9-54E8DFF0E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GCJ46vyR9o" TargetMode="External"/><Relationship Id="rId4" Type="http://schemas.openxmlformats.org/officeDocument/2006/relationships/hyperlink" Target="http://www.youtube.com/watch?v=iG9CE55wbt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D2D3-DF68-C247-95A1-E16F0EAE7A35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Show video….? </a:t>
            </a:r>
            <a:r>
              <a:rPr lang="en-US">
                <a:hlinkClick r:id="rId3"/>
              </a:rPr>
              <a:t>http://www.youtube.com/watch?v=dGCJ46vyR9o</a:t>
            </a:r>
            <a:r>
              <a:rPr lang="en-US"/>
              <a:t>; talk about this also </a:t>
            </a:r>
          </a:p>
          <a:p>
            <a:pPr eaLnBrk="1" hangingPunct="1"/>
            <a:r>
              <a:rPr lang="en-US"/>
              <a:t>Ken Robinson? </a:t>
            </a:r>
            <a:r>
              <a:rPr lang="en-US">
                <a:hlinkClick r:id="rId4"/>
              </a:rPr>
              <a:t>http://www.youtube.com/watch?v=iG9CE55wbtY</a:t>
            </a:r>
            <a:endParaRPr lang="en-US"/>
          </a:p>
          <a:p>
            <a:pPr eaLnBrk="1" hangingPunct="1"/>
            <a:r>
              <a:rPr lang="en-US"/>
              <a:t>Readings for next week.</a:t>
            </a:r>
          </a:p>
          <a:p>
            <a:pPr eaLnBrk="1" hangingPunct="1"/>
            <a:r>
              <a:rPr lang="en-US"/>
              <a:t>Assignment #1… think about it. </a:t>
            </a:r>
          </a:p>
          <a:p>
            <a:pPr eaLnBrk="1" hangingPunct="1"/>
            <a:r>
              <a:rPr lang="en-US"/>
              <a:t>Philosophy stuff</a:t>
            </a:r>
          </a:p>
          <a:p>
            <a:pPr eaLnBrk="1" hangingPunct="1"/>
            <a:r>
              <a:rPr lang="en-US"/>
              <a:t>Add dates to the slides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8DFE8-2E70-6246-B38E-EE1C24E1471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Whether you apply this</a:t>
            </a:r>
            <a:r>
              <a:rPr lang="en-US" baseline="0" dirty="0" smtClean="0"/>
              <a:t> in industry or research… </a:t>
            </a:r>
            <a:r>
              <a:rPr lang="en-US" baseline="0" smtClean="0"/>
              <a:t>both matter.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Probably too ambitious!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FF1FF-ED06-4746-B8EC-E8A800F928DA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Me:</a:t>
            </a:r>
          </a:p>
          <a:p>
            <a:pPr eaLnBrk="1" hangingPunct="1"/>
            <a:r>
              <a:rPr lang="en-US" dirty="0" smtClean="0"/>
              <a:t>Experience with software engineering</a:t>
            </a:r>
          </a:p>
          <a:p>
            <a:pPr eaLnBrk="1" hangingPunct="1"/>
            <a:r>
              <a:rPr lang="en-US" dirty="0" smtClean="0"/>
              <a:t>WHO project, ICD 11, Health informatics</a:t>
            </a:r>
          </a:p>
          <a:p>
            <a:pPr eaLnBrk="1" hangingPunct="1"/>
            <a:r>
              <a:rPr lang="en-US" dirty="0" smtClean="0"/>
              <a:t>Education – Gild</a:t>
            </a:r>
          </a:p>
          <a:p>
            <a:pPr eaLnBrk="1" hangingPunct="1"/>
            <a:r>
              <a:rPr lang="en-US" dirty="0" err="1" smtClean="0"/>
              <a:t>BioPortal</a:t>
            </a:r>
            <a:endParaRPr lang="en-US" dirty="0" smtClean="0"/>
          </a:p>
          <a:p>
            <a:pPr eaLnBrk="1" hangingPunct="1"/>
            <a:r>
              <a:rPr lang="en-US" dirty="0" smtClean="0"/>
              <a:t>Table top displays</a:t>
            </a:r>
          </a:p>
          <a:p>
            <a:pPr eaLnBrk="1" hangingPunct="1"/>
            <a:r>
              <a:rPr lang="en-US" dirty="0" smtClean="0"/>
              <a:t>Use of gesture in scientific teams, long term studies.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E80D8-EB89-8A41-B0DA-157C5BFCE7AE}" type="slidenum">
              <a:rPr lang="en-US">
                <a:latin typeface="Arial" pitchFamily="-101" charset="0"/>
              </a:rPr>
              <a:pPr/>
              <a:t>10</a:t>
            </a:fld>
            <a:endParaRPr lang="en-US">
              <a:latin typeface="Arial" pitchFamily="-101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Note</a:t>
            </a:r>
            <a:r>
              <a:rPr lang="en-US" baseline="0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 we will do this later… just giving you a heads up…</a:t>
            </a:r>
            <a:endParaRPr lang="en-US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done this before…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A4174-FAEE-764E-BD6F-96D58149237C}" type="datetime1">
              <a:rPr lang="en-US"/>
              <a:pPr>
                <a:defRPr/>
              </a:pPr>
              <a:t>6/24/15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A0B0-4DA2-1545-9FA0-DAF5BEE43D04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4954-66BE-D549-BD2F-4FF807536BC9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70593-F78D-2549-810E-04C301231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66BA-9CA8-F247-A850-ED6BBD4AE031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A0B0-7957-1345-BBA8-88CA5B34C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CE0A-4C86-104C-A75A-519DEB48BD8E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CDAB-B0AC-8549-8ABC-828A1F74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63AAD-E9AC-0449-BA62-F82C9A42CE2D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786A0-73A1-214E-8CCB-32B98BBD7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E9CD-419A-544D-80F8-991A8F8DF9FA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56871-0503-C846-8A34-7FE3C6B8D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93866-044C-CD42-BA12-0CE364AC13CC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91D4-5519-254B-92EE-87EF76BE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C928-964F-604C-A979-BE9A93A9B9CB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0F731-AA1A-024E-9225-B121B4618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4EE52-7DF8-BA47-986F-CD76CCAB1C67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DB9B3-5502-0841-A2CA-BE60CE5BB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021B-F1F2-CF45-9D32-AC5E390EF9B4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DCC3-DF60-EE48-BF61-8AE94866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43581-C492-404D-A686-E8017FD94D5D}" type="datetime1">
              <a:rPr lang="en-US"/>
              <a:pPr>
                <a:defRPr/>
              </a:pPr>
              <a:t>6/24/15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6E19-AA68-2E4A-8088-97113DC0854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BD1DD3-CE90-154B-8E0C-DA01093284C1}" type="datetime1">
              <a:rPr lang="en-US"/>
              <a:pPr>
                <a:defRPr/>
              </a:pPr>
              <a:t>6/24/15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A28CA7-6C3C-FA44-9B68-9FA5602D169E}" type="slidenum">
              <a:rPr lang="en-US"/>
              <a:pPr>
                <a:defRPr/>
              </a:pPr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1" kern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storey@uvic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cwzurich.wordpress.com" TargetMode="External"/><Relationship Id="rId4" Type="http://schemas.openxmlformats.org/officeDocument/2006/relationships/hyperlink" Target="https://cscwzurich.slack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garetstorey/cscwzuri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C3300"/>
                </a:solidFill>
              </a:rPr>
              <a:t>CSCW: </a:t>
            </a:r>
            <a:r>
              <a:rPr lang="en-US" sz="3200" dirty="0" smtClean="0">
                <a:solidFill>
                  <a:srgbClr val="CC3300"/>
                </a:solidFill>
              </a:rPr>
              <a:t> </a:t>
            </a:r>
            <a:br>
              <a:rPr lang="en-US" sz="3200" dirty="0" smtClean="0">
                <a:solidFill>
                  <a:srgbClr val="CC3300"/>
                </a:solidFill>
              </a:rPr>
            </a:br>
            <a:r>
              <a:rPr lang="en-US" sz="3200" dirty="0" smtClean="0">
                <a:solidFill>
                  <a:srgbClr val="CC3300"/>
                </a:solidFill>
              </a:rPr>
              <a:t>Computer </a:t>
            </a:r>
            <a:r>
              <a:rPr lang="en-US" sz="3200" dirty="0">
                <a:solidFill>
                  <a:srgbClr val="CC3300"/>
                </a:solidFill>
              </a:rPr>
              <a:t>Supported </a:t>
            </a:r>
            <a:r>
              <a:rPr lang="en-US" sz="3200" dirty="0" smtClean="0">
                <a:solidFill>
                  <a:srgbClr val="CC3300"/>
                </a:solidFill>
              </a:rPr>
              <a:t>Cooperative </a:t>
            </a:r>
            <a:r>
              <a:rPr lang="en-US" sz="3200" dirty="0">
                <a:solidFill>
                  <a:srgbClr val="CC3300"/>
                </a:solidFill>
              </a:rPr>
              <a:t>Work</a:t>
            </a:r>
            <a:r>
              <a:rPr lang="en-US" sz="3200" dirty="0" smtClean="0">
                <a:solidFill>
                  <a:srgbClr val="CC3300"/>
                </a:solidFill>
              </a:rPr>
              <a:t/>
            </a:r>
            <a:br>
              <a:rPr lang="en-US" sz="3200" dirty="0" smtClean="0">
                <a:solidFill>
                  <a:srgbClr val="CC3300"/>
                </a:solidFill>
              </a:rPr>
            </a:br>
            <a:r>
              <a:rPr lang="en-US" sz="3200" dirty="0" smtClean="0">
                <a:solidFill>
                  <a:srgbClr val="CC3300"/>
                </a:solidFill>
              </a:rPr>
              <a:t> </a:t>
            </a:r>
            <a:r>
              <a:rPr lang="en-US" sz="2400" dirty="0" smtClean="0">
                <a:solidFill>
                  <a:srgbClr val="CC3300"/>
                </a:solidFill>
              </a:rPr>
              <a:t>A Short Course, University of Zurich, June 25</a:t>
            </a:r>
            <a:r>
              <a:rPr lang="en-US" sz="2400" baseline="30000" dirty="0" smtClean="0">
                <a:solidFill>
                  <a:srgbClr val="CC3300"/>
                </a:solidFill>
              </a:rPr>
              <a:t>th</a:t>
            </a:r>
            <a:r>
              <a:rPr lang="en-US" sz="2400" dirty="0" smtClean="0">
                <a:solidFill>
                  <a:srgbClr val="CC3300"/>
                </a:solidFill>
              </a:rPr>
              <a:t> 2015</a:t>
            </a:r>
            <a:r>
              <a:rPr lang="en-US" sz="4000" dirty="0" smtClean="0">
                <a:solidFill>
                  <a:srgbClr val="347FD8"/>
                </a:solidFill>
              </a:rPr>
              <a:t/>
            </a:r>
            <a:br>
              <a:rPr lang="en-US" sz="4000" dirty="0" smtClean="0">
                <a:solidFill>
                  <a:srgbClr val="347FD8"/>
                </a:solidFill>
              </a:rPr>
            </a:br>
            <a:endParaRPr lang="en-US" sz="4000" dirty="0">
              <a:solidFill>
                <a:srgbClr val="347FD8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Margaret-Anne Storey</a:t>
            </a:r>
          </a:p>
          <a:p>
            <a:pPr eaLnBrk="1" hangingPunct="1"/>
            <a:r>
              <a:rPr lang="en-US" dirty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mstorey@</a:t>
            </a:r>
            <a:r>
              <a:rPr lang="en-US" dirty="0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uvic.ca</a:t>
            </a:r>
            <a:endParaRPr lang="en-US" dirty="0" smtClean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Twitter: @</a:t>
            </a:r>
            <a:r>
              <a:rPr lang="en-US" dirty="0" err="1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margaretstorey</a:t>
            </a:r>
            <a:endParaRPr lang="en-US" dirty="0" smtClean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endParaRPr lang="en-US" dirty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F6CCB1-1FCD-F94A-9677-A9086C796D93}" type="slidenum">
              <a:rPr lang="en-US"/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Design activity – small groups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and evaluate one of the following 5 systems using one or more of the theories:</a:t>
            </a:r>
          </a:p>
          <a:p>
            <a:pPr lvl="1"/>
            <a:r>
              <a:rPr lang="en-US" dirty="0" smtClean="0"/>
              <a:t>	Slack</a:t>
            </a:r>
          </a:p>
          <a:p>
            <a:pPr lvl="1"/>
            <a:r>
              <a:rPr lang="en-US" dirty="0" smtClean="0"/>
              <a:t>	Google documents (text, spreadsheet)</a:t>
            </a:r>
          </a:p>
          <a:p>
            <a:pPr lvl="1"/>
            <a:r>
              <a:rPr lang="en-US" dirty="0" smtClean="0"/>
              <a:t>	Twitter</a:t>
            </a:r>
          </a:p>
          <a:p>
            <a:pPr lvl="1"/>
            <a:r>
              <a:rPr lang="en-US" dirty="0" smtClean="0"/>
              <a:t>	Skype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Wordpress</a:t>
            </a:r>
            <a:endParaRPr lang="en-US" dirty="0" smtClean="0"/>
          </a:p>
          <a:p>
            <a:pPr>
              <a:buNone/>
            </a:pPr>
            <a:r>
              <a:rPr lang="en-US" sz="2400" i="1" dirty="0" smtClean="0"/>
              <a:t>Write up a summary of your “findings” in a blog post on </a:t>
            </a:r>
            <a:r>
              <a:rPr lang="en-US" sz="2400" i="1" dirty="0" err="1" smtClean="0"/>
              <a:t>Wordpress</a:t>
            </a:r>
            <a:r>
              <a:rPr lang="en-US" sz="2400" i="1" dirty="0" smtClean="0"/>
              <a:t> (Note I will have to add you to the site later)</a:t>
            </a:r>
          </a:p>
          <a:p>
            <a:pPr>
              <a:buNone/>
            </a:pPr>
            <a:r>
              <a:rPr lang="en-US" sz="2400" i="1" dirty="0" smtClean="0"/>
              <a:t>You will present these later today, and other students will comment on them on </a:t>
            </a:r>
            <a:r>
              <a:rPr lang="en-US" sz="2400" i="1" dirty="0" err="1" smtClean="0"/>
              <a:t>Wordpress</a:t>
            </a: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used for group activity (presented after the break)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Cognition</a:t>
            </a:r>
          </a:p>
          <a:p>
            <a:r>
              <a:rPr lang="en-US" dirty="0" smtClean="0"/>
              <a:t>Awareness</a:t>
            </a:r>
          </a:p>
          <a:p>
            <a:r>
              <a:rPr lang="en-US" dirty="0" smtClean="0"/>
              <a:t>Model of Coordinated Action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Ambitious!</a:t>
            </a:r>
            <a:br>
              <a:rPr lang="en-US" dirty="0" smtClean="0"/>
            </a:br>
            <a:r>
              <a:rPr lang="en-US" dirty="0" smtClean="0"/>
              <a:t>I need your help, suggestions, input, ideas….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channels/tasks: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GitHub</a:t>
            </a:r>
            <a:r>
              <a:rPr lang="en-US" sz="2400" dirty="0" smtClean="0">
                <a:solidFill>
                  <a:srgbClr val="FF0000"/>
                </a:solidFill>
              </a:rPr>
              <a:t>:  </a:t>
            </a:r>
            <a:r>
              <a:rPr lang="en-US" sz="2400" dirty="0" smtClean="0"/>
              <a:t>hosts course materials and links to topic summaries and other channels 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https://github.com/margaretstorey/cscwzurich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Wordpress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blog post for group activity </a:t>
            </a:r>
            <a:r>
              <a:rPr lang="en-US" sz="2400" dirty="0" smtClean="0">
                <a:hlinkClick r:id="rId3"/>
              </a:rPr>
              <a:t>https://cscwzurich.wordpress.com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Google docs </a:t>
            </a:r>
            <a:r>
              <a:rPr lang="en-US" sz="2400" dirty="0" smtClean="0"/>
              <a:t>to store topic summaries by each group (we will add links to Slack on each channel and later to </a:t>
            </a:r>
            <a:r>
              <a:rPr lang="en-US" sz="2400" dirty="0" err="1" smtClean="0"/>
              <a:t>GitHub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Slack</a:t>
            </a:r>
            <a:r>
              <a:rPr lang="en-US" sz="2400" dirty="0" smtClean="0"/>
              <a:t> will be used throughout the day for ongoing discussion and to discuss ongoing tasks (central for today) </a:t>
            </a:r>
            <a:r>
              <a:rPr lang="en-US" sz="2400" dirty="0" smtClean="0">
                <a:hlinkClick r:id="rId4"/>
              </a:rPr>
              <a:t>https://cscwzurich.slack.com/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You may want to use </a:t>
            </a:r>
            <a:r>
              <a:rPr lang="en-US" sz="2400" dirty="0" err="1" smtClean="0">
                <a:solidFill>
                  <a:srgbClr val="FF0000"/>
                </a:solidFill>
              </a:rPr>
              <a:t>Trello</a:t>
            </a:r>
            <a:r>
              <a:rPr lang="en-US" sz="2400" dirty="0" smtClean="0"/>
              <a:t> to keep track of group </a:t>
            </a:r>
            <a:r>
              <a:rPr lang="en-US" sz="2400" dirty="0" err="1" smtClean="0"/>
              <a:t>todo’s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Optional: Use </a:t>
            </a:r>
            <a:r>
              <a:rPr lang="en-US" sz="2400" dirty="0" smtClean="0">
                <a:solidFill>
                  <a:srgbClr val="FF0000"/>
                </a:solidFill>
              </a:rPr>
              <a:t>Twitter </a:t>
            </a:r>
            <a:r>
              <a:rPr lang="en-US" sz="2400" dirty="0" smtClean="0"/>
              <a:t>to post things to people outside the course!  Let’s use this </a:t>
            </a:r>
            <a:r>
              <a:rPr lang="en-US" sz="2400" dirty="0" err="1" smtClean="0"/>
              <a:t>hashtag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#</a:t>
            </a:r>
            <a:r>
              <a:rPr lang="en-US" sz="2400" dirty="0" err="1" smtClean="0">
                <a:solidFill>
                  <a:srgbClr val="0000FF"/>
                </a:solidFill>
              </a:rPr>
              <a:t>cscwzurich</a:t>
            </a:r>
            <a:r>
              <a:rPr lang="en-US" sz="2400" dirty="0" smtClean="0">
                <a:solidFill>
                  <a:srgbClr val="0000FF"/>
                </a:solidFill>
              </a:rPr>
              <a:t>, @</a:t>
            </a:r>
            <a:r>
              <a:rPr lang="en-US" sz="2400" dirty="0" err="1" smtClean="0">
                <a:solidFill>
                  <a:srgbClr val="0000FF"/>
                </a:solidFill>
              </a:rPr>
              <a:t>margaretstorey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C0000"/>
                </a:solidFill>
                <a:latin typeface="Helvetica Neue"/>
                <a:cs typeface="Helvetica Neue"/>
              </a:rPr>
              <a:t>Course objectives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Symbol" charset="2"/>
              <a:buNone/>
            </a:pPr>
            <a:r>
              <a:rPr lang="en-US" sz="2400" dirty="0">
                <a:latin typeface="Helvetica Neue Light"/>
                <a:cs typeface="Helvetica Neue Light"/>
              </a:rPr>
              <a:t>In this course you will: </a:t>
            </a:r>
            <a:br>
              <a:rPr lang="en-US" sz="2400" dirty="0">
                <a:latin typeface="Helvetica Neue Light"/>
                <a:cs typeface="Helvetica Neue Light"/>
              </a:rPr>
            </a:b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latin typeface="Helvetica Neue Light"/>
                <a:cs typeface="Helvetica Neue Light"/>
              </a:rPr>
              <a:t>Gain some </a:t>
            </a:r>
            <a:r>
              <a:rPr lang="en-US" sz="2400" dirty="0">
                <a:solidFill>
                  <a:srgbClr val="C00000"/>
                </a:solidFill>
                <a:latin typeface="Helvetica Neue Light"/>
                <a:cs typeface="Helvetica Neue Light"/>
              </a:rPr>
              <a:t>theoretical background </a:t>
            </a:r>
            <a:r>
              <a:rPr lang="en-US" sz="2400" dirty="0">
                <a:latin typeface="Helvetica Neue Light"/>
                <a:cs typeface="Helvetica Neue Light"/>
              </a:rPr>
              <a:t>on the topic of computer supported collaborative work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/>
              <a:t>E</a:t>
            </a:r>
            <a:r>
              <a:rPr lang="en-US" sz="2400" dirty="0" smtClean="0">
                <a:latin typeface="Helvetica Neue Light"/>
                <a:cs typeface="Helvetica Neue Light"/>
              </a:rPr>
              <a:t>xplore various </a:t>
            </a: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technologies</a:t>
            </a:r>
            <a:r>
              <a:rPr lang="en-US" sz="2400" dirty="0" smtClean="0">
                <a:latin typeface="Helvetica Neue Light"/>
                <a:cs typeface="Helvetica Neue Light"/>
              </a:rPr>
              <a:t> that  exist </a:t>
            </a:r>
            <a:r>
              <a:rPr lang="en-US" sz="2400" dirty="0">
                <a:latin typeface="Helvetica Neue Light"/>
                <a:cs typeface="Helvetica Neue Light"/>
              </a:rPr>
              <a:t>for supporting collaborative work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/>
              <a:t>D</a:t>
            </a:r>
            <a:r>
              <a:rPr lang="en-US" sz="2400" dirty="0" smtClean="0">
                <a:latin typeface="Helvetica Neue Light"/>
                <a:cs typeface="Helvetica Neue Light"/>
              </a:rPr>
              <a:t>iscuss </a:t>
            </a:r>
            <a:r>
              <a:rPr lang="en-US" sz="2400" dirty="0">
                <a:latin typeface="Helvetica Neue Light"/>
                <a:cs typeface="Helvetica Neue Light"/>
              </a:rPr>
              <a:t>how to </a:t>
            </a:r>
            <a:r>
              <a:rPr lang="en-US" sz="2400" dirty="0">
                <a:solidFill>
                  <a:srgbClr val="C00000"/>
                </a:solidFill>
                <a:latin typeface="Helvetica Neue Light"/>
                <a:cs typeface="Helvetica Neue Light"/>
              </a:rPr>
              <a:t>design and evaluate CSCW systems</a:t>
            </a:r>
            <a:endParaRPr lang="en-US" sz="2400" dirty="0" smtClean="0">
              <a:solidFill>
                <a:srgbClr val="FFC000"/>
              </a:solidFill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/>
              <a:t>Gain a glimpse into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how CSCW plays an important and emergent role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 smtClean="0"/>
              <a:t>across</a:t>
            </a:r>
            <a:r>
              <a:rPr lang="en-US" sz="2400" dirty="0" smtClean="0">
                <a:latin typeface="Helvetica Neue Light"/>
                <a:cs typeface="Helvetica Neue Light"/>
              </a:rPr>
              <a:t> two </a:t>
            </a: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domains</a:t>
            </a:r>
          </a:p>
          <a:p>
            <a:pPr marL="838200" lvl="1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Software Engineering</a:t>
            </a:r>
          </a:p>
          <a:p>
            <a:pPr marL="838200" lvl="1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Education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Symbol" charset="2"/>
              <a:buChar char="•"/>
            </a:pPr>
            <a:endParaRPr lang="en-US" sz="22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86CDAE-3C5C-B046-9631-43DE318E511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2746" y="3352800"/>
            <a:ext cx="20065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2. Introduction &amp; </a:t>
            </a:r>
            <a:br>
              <a:rPr lang="en-US" sz="2000" dirty="0" smtClean="0"/>
            </a:br>
            <a:r>
              <a:rPr lang="en-US" sz="2000" dirty="0" smtClean="0"/>
              <a:t>Motivation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01865" y="2057400"/>
            <a:ext cx="2162020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3. Theories &amp;</a:t>
            </a:r>
          </a:p>
          <a:p>
            <a:r>
              <a:rPr lang="en-US" sz="2800" dirty="0" smtClean="0"/>
              <a:t>Models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58361" y="3429000"/>
            <a:ext cx="1556736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5. Evaluation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26751" y="4419600"/>
            <a:ext cx="2538626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4. Techniques &amp;</a:t>
            </a:r>
          </a:p>
          <a:p>
            <a:r>
              <a:rPr lang="en-US" sz="2800" dirty="0" smtClean="0"/>
              <a:t>Tools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5" idx="0"/>
            <a:endCxn id="6" idx="1"/>
          </p:cNvCxnSpPr>
          <p:nvPr/>
        </p:nvCxnSpPr>
        <p:spPr>
          <a:xfrm rot="5400000" flipH="1" flipV="1">
            <a:off x="2014777" y="1965713"/>
            <a:ext cx="818346" cy="1955829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rot="16200000" flipH="1">
            <a:off x="3785291" y="3709091"/>
            <a:ext cx="1408094" cy="12926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15406" y="3885456"/>
            <a:ext cx="2121322" cy="1067544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6096000"/>
            <a:ext cx="613619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Domains Discussed: Software Engineering and Education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Table (Guide only!)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09:00 – 9:45		1. Course Mechanics, 2. Intro &amp; Motivation </a:t>
            </a:r>
          </a:p>
          <a:p>
            <a:pPr>
              <a:buNone/>
            </a:pPr>
            <a:r>
              <a:rPr lang="en-US" sz="2400" dirty="0" smtClean="0"/>
              <a:t>09:45 – 10:45	Theories: 3.1 Distributed Cognition </a:t>
            </a:r>
          </a:p>
          <a:p>
            <a:pPr>
              <a:buNone/>
            </a:pPr>
            <a:r>
              <a:rPr lang="en-US" sz="2400" i="1" dirty="0" smtClean="0"/>
              <a:t>10:15 - 10:45		Coffee break, form groups	</a:t>
            </a:r>
          </a:p>
          <a:p>
            <a:pPr>
              <a:buNone/>
            </a:pPr>
            <a:r>
              <a:rPr lang="en-US" sz="2400" dirty="0" smtClean="0"/>
              <a:t>10:45 - 12:00		Theories: 3.2 Awareness, </a:t>
            </a:r>
            <a:br>
              <a:rPr lang="en-US" sz="2400" dirty="0" smtClean="0"/>
            </a:br>
            <a:r>
              <a:rPr lang="en-US" sz="2400" dirty="0" smtClean="0"/>
              <a:t>			3.3. Distance Matters and </a:t>
            </a:r>
            <a:br>
              <a:rPr lang="en-US" sz="2400" dirty="0" smtClean="0"/>
            </a:br>
            <a:r>
              <a:rPr lang="en-US" sz="2400" dirty="0" smtClean="0"/>
              <a:t>			3.4. Model of Coordinated Action</a:t>
            </a:r>
          </a:p>
          <a:p>
            <a:pPr>
              <a:buNone/>
            </a:pPr>
            <a:r>
              <a:rPr lang="en-US" sz="2400" i="1" dirty="0" smtClean="0"/>
              <a:t>12:00 - 13:00		Lunch (@</a:t>
            </a:r>
            <a:r>
              <a:rPr lang="en-US" sz="2400" i="1" dirty="0" err="1" smtClean="0"/>
              <a:t>mensa</a:t>
            </a:r>
            <a:r>
              <a:rPr lang="en-US" sz="2400" i="1" dirty="0" smtClean="0"/>
              <a:t>), group work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13:00 – 13:30	</a:t>
            </a:r>
            <a:r>
              <a:rPr lang="en-US" sz="2400" b="1" dirty="0" smtClean="0"/>
              <a:t>Group work cont.</a:t>
            </a:r>
          </a:p>
          <a:p>
            <a:pPr>
              <a:buNone/>
            </a:pPr>
            <a:r>
              <a:rPr lang="en-US" sz="2400" dirty="0" smtClean="0"/>
              <a:t>13:30 -  15:00 	Techniques: 4.1 CSCW Technologies &amp; </a:t>
            </a:r>
            <a:br>
              <a:rPr lang="en-US" sz="2400" dirty="0" smtClean="0"/>
            </a:br>
            <a:r>
              <a:rPr lang="en-US" sz="2400" dirty="0" smtClean="0"/>
              <a:t>			4.2 Social Media</a:t>
            </a:r>
          </a:p>
          <a:p>
            <a:pPr>
              <a:buNone/>
            </a:pPr>
            <a:r>
              <a:rPr lang="en-US" sz="2400" i="1" dirty="0" smtClean="0"/>
              <a:t>15:00 - 15:30		Coffee break, group work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15:30 - </a:t>
            </a:r>
            <a:r>
              <a:rPr lang="en-US" sz="2400" dirty="0" smtClean="0"/>
              <a:t>16:</a:t>
            </a:r>
            <a:r>
              <a:rPr lang="en-US" sz="2400" dirty="0" smtClean="0"/>
              <a:t>00		</a:t>
            </a:r>
            <a:r>
              <a:rPr lang="en-US" sz="2400" dirty="0" smtClean="0">
                <a:solidFill>
                  <a:srgbClr val="FF0000"/>
                </a:solidFill>
              </a:rPr>
              <a:t>Groups report back</a:t>
            </a:r>
          </a:p>
          <a:p>
            <a:pPr>
              <a:buNone/>
            </a:pPr>
            <a:r>
              <a:rPr lang="en-US" sz="2400" smtClean="0"/>
              <a:t>16:</a:t>
            </a:r>
            <a:r>
              <a:rPr lang="en-US" sz="2400" dirty="0" smtClean="0"/>
              <a:t>00 - 17:00		5. Evaluation &amp; 6. Wrap-up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 Introductions</a:t>
            </a:r>
            <a:r>
              <a:rPr lang="en-US" dirty="0">
                <a:solidFill>
                  <a:srgbClr val="C00000"/>
                </a:solidFill>
                <a:latin typeface="Helvetica Neue Light"/>
                <a:cs typeface="Helvetica Neue Light"/>
              </a:rPr>
              <a:t>…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Tahoma" charset="0"/>
              </a:rPr>
              <a:t>Me…  </a:t>
            </a:r>
            <a:endParaRPr lang="en-US" dirty="0" smtClean="0">
              <a:ea typeface="Tahoma" charset="0"/>
            </a:endParaRPr>
          </a:p>
          <a:p>
            <a:pPr eaLnBrk="1" hangingPunct="1"/>
            <a:r>
              <a:rPr lang="en-US" dirty="0" smtClean="0">
                <a:ea typeface="Tahoma" charset="0"/>
              </a:rPr>
              <a:t>You…  max half a minute each!</a:t>
            </a:r>
          </a:p>
          <a:p>
            <a:pPr lvl="1" eaLnBrk="1" hangingPunct="1"/>
            <a:r>
              <a:rPr lang="en-US" dirty="0">
                <a:ea typeface="Tahoma" charset="0"/>
              </a:rPr>
              <a:t>Name</a:t>
            </a:r>
          </a:p>
          <a:p>
            <a:pPr lvl="1" eaLnBrk="1" hangingPunct="1"/>
            <a:r>
              <a:rPr lang="en-US" dirty="0">
                <a:ea typeface="Tahoma" charset="0"/>
              </a:rPr>
              <a:t>Program of </a:t>
            </a:r>
            <a:r>
              <a:rPr lang="en-US" dirty="0" smtClean="0">
                <a:ea typeface="Tahoma" charset="0"/>
              </a:rPr>
              <a:t>study</a:t>
            </a:r>
          </a:p>
          <a:p>
            <a:pPr eaLnBrk="1" hangingPunct="1">
              <a:buFont typeface="Wingdings 2" charset="2"/>
              <a:buNone/>
            </a:pPr>
            <a:endParaRPr lang="en-US" dirty="0">
              <a:ea typeface="Tahoma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F0DB2E-4FA7-9D4C-BE35-B1DBFDBBEDA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coffee break: </a:t>
            </a:r>
            <a:br>
              <a:rPr lang="en-US" dirty="0" smtClean="0"/>
            </a:br>
            <a:r>
              <a:rPr lang="en-US" dirty="0" smtClean="0"/>
              <a:t>Get into groups!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groups of 4 students (one group of 5)</a:t>
            </a:r>
          </a:p>
          <a:p>
            <a:r>
              <a:rPr lang="en-US" dirty="0" smtClean="0"/>
              <a:t>Give your group a name, write it on the flip chart with your names</a:t>
            </a:r>
          </a:p>
          <a:p>
            <a:endParaRPr lang="en-US" dirty="0" smtClean="0"/>
          </a:p>
          <a:p>
            <a:r>
              <a:rPr lang="en-US" dirty="0" smtClean="0"/>
              <a:t>Each group will: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up a “running summary” for each of the core topics on Google docs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Conduct a group activity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/>
              <a:t> used to host the materials</a:t>
            </a:r>
          </a:p>
          <a:p>
            <a:r>
              <a:rPr lang="en-US" dirty="0" smtClean="0"/>
              <a:t>We will add links to Google docs (for the topic summaries)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summaries…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docs </a:t>
            </a:r>
            <a:r>
              <a:rPr lang="en-US" dirty="0" smtClean="0"/>
              <a:t>– each of the 5 groups will write a summary for each of the main topics discussed today:</a:t>
            </a:r>
          </a:p>
          <a:p>
            <a:pPr lvl="1"/>
            <a:r>
              <a:rPr lang="en-US" dirty="0" smtClean="0"/>
              <a:t>Distributed Cognition and Awareness</a:t>
            </a:r>
          </a:p>
          <a:p>
            <a:pPr lvl="1"/>
            <a:r>
              <a:rPr lang="en-US" dirty="0" smtClean="0"/>
              <a:t>Distance Matters and Model of Coordinated Action</a:t>
            </a:r>
          </a:p>
          <a:p>
            <a:pPr lvl="1"/>
            <a:r>
              <a:rPr lang="en-US" dirty="0" smtClean="0"/>
              <a:t>Technologies for CSCW</a:t>
            </a:r>
          </a:p>
          <a:p>
            <a:pPr lvl="1"/>
            <a:r>
              <a:rPr lang="en-US" dirty="0" smtClean="0"/>
              <a:t>Social Media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discussion/questions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</a:t>
            </a:r>
            <a:r>
              <a:rPr lang="en-US" dirty="0" smtClean="0">
                <a:solidFill>
                  <a:srgbClr val="FF0000"/>
                </a:solidFill>
              </a:rPr>
              <a:t> Slack </a:t>
            </a:r>
            <a:r>
              <a:rPr lang="en-US" dirty="0" smtClean="0"/>
              <a:t>to ask questions, or comment on the discussion that is forming on Google Docs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8616</TotalTime>
  <Words>840</Words>
  <Application>Microsoft Macintosh PowerPoint</Application>
  <PresentationFormat>On-screen Show (4:3)</PresentationFormat>
  <Paragraphs>107</Paragraphs>
  <Slides>13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CSCW:   Computer Supported Cooperative Work  A Short Course, University of Zurich, June 25th 2015 </vt:lpstr>
      <vt:lpstr>Course objectives</vt:lpstr>
      <vt:lpstr>Course Overview</vt:lpstr>
      <vt:lpstr>Time Table (Guide only!)</vt:lpstr>
      <vt:lpstr> Introductions… </vt:lpstr>
      <vt:lpstr>During the coffee break:  Get into groups!</vt:lpstr>
      <vt:lpstr>Hosted Materials</vt:lpstr>
      <vt:lpstr>Topic summaries…</vt:lpstr>
      <vt:lpstr>Ongoing discussion/questions</vt:lpstr>
      <vt:lpstr>Design activity – small groups</vt:lpstr>
      <vt:lpstr>Theories used for group activity (presented after the break)</vt:lpstr>
      <vt:lpstr>Ambitious! I need your help, suggestions, input, ideas….</vt:lpstr>
      <vt:lpstr>Summary of channels/tasks: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586F: Advanced topics in  Human Computer Interaction</dc:title>
  <dc:creator>mstorey_2</dc:creator>
  <cp:lastModifiedBy>Margaret-Anne Storey</cp:lastModifiedBy>
  <cp:revision>66</cp:revision>
  <cp:lastPrinted>2014-01-10T05:39:13Z</cp:lastPrinted>
  <dcterms:created xsi:type="dcterms:W3CDTF">2015-06-25T05:51:20Z</dcterms:created>
  <dcterms:modified xsi:type="dcterms:W3CDTF">2015-06-25T05:54:23Z</dcterms:modified>
</cp:coreProperties>
</file>