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89" r:id="rId17"/>
    <p:sldId id="271" r:id="rId18"/>
    <p:sldId id="286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>
        <p:scale>
          <a:sx n="80" d="100"/>
          <a:sy n="80" d="100"/>
        </p:scale>
        <p:origin x="-30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2020-09-08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청소대행서비스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39" name="직사각형 38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2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20"/>
              <p:cNvCxnSpPr>
                <a:stCxn id="51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41451" y="1732449"/>
            <a:ext cx="3346237" cy="2761827"/>
            <a:chOff x="3541451" y="1732449"/>
            <a:chExt cx="3346237" cy="2761827"/>
          </a:xfrm>
        </p:grpSpPr>
        <p:sp>
          <p:nvSpPr>
            <p:cNvPr id="41" name="직사각형 40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9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32"/>
              <p:cNvCxnSpPr>
                <a:stCxn id="57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32397" y="4982699"/>
            <a:ext cx="3346237" cy="1453269"/>
            <a:chOff x="3541451" y="5221645"/>
            <a:chExt cx="3346237" cy="1453269"/>
          </a:xfrm>
        </p:grpSpPr>
        <p:sp>
          <p:nvSpPr>
            <p:cNvPr id="38" name="직사각형 37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282694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282693" y="5083569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7324033" y="1726314"/>
            <a:ext cx="3318028" cy="1960739"/>
            <a:chOff x="8462294" y="1607563"/>
            <a:chExt cx="3318028" cy="1960739"/>
          </a:xfrm>
        </p:grpSpPr>
        <p:sp>
          <p:nvSpPr>
            <p:cNvPr id="40" name="직사각형 39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025202" y="2380470"/>
              <a:ext cx="901660" cy="81695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림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message(</a:t>
              </a:r>
              <a:r>
                <a:rPr lang="ko-KR" altLang="en-US" sz="1400" dirty="0" smtClean="0"/>
                <a:t>알</a:t>
              </a:r>
              <a:r>
                <a:rPr lang="ko-KR" altLang="en-US" sz="1400" dirty="0"/>
                <a:t>림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310888" y="3789535"/>
            <a:ext cx="3318028" cy="2990188"/>
            <a:chOff x="8462294" y="3684726"/>
            <a:chExt cx="3318028" cy="2990188"/>
          </a:xfrm>
        </p:grpSpPr>
        <p:sp>
          <p:nvSpPr>
            <p:cNvPr id="66" name="직사각형 65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983047" y="567039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payment(</a:t>
              </a:r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46" name="직사각형 45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5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0"/>
              <p:cNvCxnSpPr>
                <a:stCxn id="54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897701" y="1732449"/>
            <a:ext cx="3346237" cy="2761827"/>
            <a:chOff x="3541451" y="1732449"/>
            <a:chExt cx="3346237" cy="2761827"/>
          </a:xfrm>
        </p:grpSpPr>
        <p:sp>
          <p:nvSpPr>
            <p:cNvPr id="60" name="직사각형 59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7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[R] 32"/>
              <p:cNvCxnSpPr>
                <a:stCxn id="65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817397" y="5196449"/>
            <a:ext cx="3346237" cy="1453269"/>
            <a:chOff x="3541451" y="5221645"/>
            <a:chExt cx="3346237" cy="1453269"/>
          </a:xfrm>
        </p:grpSpPr>
        <p:sp>
          <p:nvSpPr>
            <p:cNvPr id="72" name="직사각형 71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67440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460818" y="5309194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7858408" y="1726314"/>
            <a:ext cx="3318028" cy="1960739"/>
            <a:chOff x="8462294" y="1607563"/>
            <a:chExt cx="3318028" cy="1960739"/>
          </a:xfrm>
        </p:grpSpPr>
        <p:sp>
          <p:nvSpPr>
            <p:cNvPr id="78" name="직사각형 77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025202" y="2380470"/>
              <a:ext cx="901660" cy="81695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림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알림전</a:t>
              </a:r>
              <a:r>
                <a:rPr kumimoji="1" lang="ko-KR" altLang="en-US" sz="1600" dirty="0" err="1">
                  <a:solidFill>
                    <a:sysClr val="windowText" lastClr="000000"/>
                  </a:solidFill>
                </a:rPr>
                <a:t>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message(</a:t>
              </a:r>
              <a:r>
                <a:rPr lang="ko-KR" altLang="en-US" sz="1400" dirty="0"/>
                <a:t>알림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845263" y="3789535"/>
            <a:ext cx="3318028" cy="2990188"/>
            <a:chOff x="8462294" y="3684726"/>
            <a:chExt cx="3318028" cy="2990188"/>
          </a:xfrm>
        </p:grpSpPr>
        <p:sp>
          <p:nvSpPr>
            <p:cNvPr id="84" name="직사각형 83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983047" y="567039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payment(</a:t>
              </a:r>
              <a:r>
                <a:rPr lang="ko-KR" altLang="en-US" sz="1400" dirty="0"/>
                <a:t>결제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671948" y="21722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제</a:t>
            </a:r>
            <a:r>
              <a:rPr kumimoji="1" lang="ko-KR" altLang="en-US" sz="1050" b="1" dirty="0" smtClean="0">
                <a:solidFill>
                  <a:schemeClr val="tx1"/>
                </a:solidFill>
              </a:rPr>
              <a:t>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2986" y="39361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취소요청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84488" y="4651832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알람전</a:t>
            </a:r>
            <a:r>
              <a:rPr kumimoji="1" lang="ko-KR" altLang="en-US" sz="1050" b="1" dirty="0" err="1">
                <a:solidFill>
                  <a:schemeClr val="tx1"/>
                </a:solidFill>
              </a:rPr>
              <a:t>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(alarm)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584487" y="564101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알람전달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(alarm)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18144" y="205394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알람전</a:t>
            </a:r>
            <a:r>
              <a:rPr kumimoji="1" lang="ko-KR" altLang="en-US" sz="1050" b="1" dirty="0" err="1">
                <a:solidFill>
                  <a:schemeClr val="tx1"/>
                </a:solidFill>
              </a:rPr>
              <a:t>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(alarm)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8389766" y="577520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취소요청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100" name="직사각형 99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9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[R] 20"/>
              <p:cNvCxnSpPr>
                <a:stCxn id="10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직사각형 104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897701" y="1732449"/>
            <a:ext cx="3346237" cy="2761827"/>
            <a:chOff x="3541451" y="1732449"/>
            <a:chExt cx="3346237" cy="2761827"/>
          </a:xfrm>
        </p:grpSpPr>
        <p:sp>
          <p:nvSpPr>
            <p:cNvPr id="114" name="직사각형 113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21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[R] 32"/>
              <p:cNvCxnSpPr>
                <a:stCxn id="119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직사각형 116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817397" y="5196449"/>
            <a:ext cx="3346237" cy="1453269"/>
            <a:chOff x="3541451" y="5221645"/>
            <a:chExt cx="3346237" cy="1453269"/>
          </a:xfrm>
        </p:grpSpPr>
        <p:sp>
          <p:nvSpPr>
            <p:cNvPr id="126" name="직사각형 125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67440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60818" y="5309194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7858408" y="1726314"/>
            <a:ext cx="3318028" cy="1960739"/>
            <a:chOff x="8462294" y="1607563"/>
            <a:chExt cx="3318028" cy="1960739"/>
          </a:xfrm>
        </p:grpSpPr>
        <p:sp>
          <p:nvSpPr>
            <p:cNvPr id="132" name="직사각형 131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알림전</a:t>
              </a:r>
              <a:r>
                <a:rPr kumimoji="1" lang="ko-KR" altLang="en-US" sz="1600" dirty="0" err="1">
                  <a:solidFill>
                    <a:sysClr val="windowText" lastClr="000000"/>
                  </a:solidFill>
                </a:rPr>
                <a:t>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message(</a:t>
              </a:r>
              <a:r>
                <a:rPr lang="ko-KR" altLang="en-US" sz="1400" dirty="0"/>
                <a:t>알림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845263" y="3789535"/>
            <a:ext cx="3318028" cy="2990188"/>
            <a:chOff x="8462294" y="3684726"/>
            <a:chExt cx="3318028" cy="2990188"/>
          </a:xfrm>
        </p:grpSpPr>
        <p:sp>
          <p:nvSpPr>
            <p:cNvPr id="138" name="직사각형 137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payment(</a:t>
              </a:r>
              <a:r>
                <a:rPr lang="ko-KR" altLang="en-US" sz="1400" dirty="0"/>
                <a:t>결제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2671948" y="21722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제</a:t>
            </a:r>
            <a:r>
              <a:rPr kumimoji="1" lang="ko-KR" altLang="en-US" sz="1050" b="1" dirty="0" smtClean="0">
                <a:solidFill>
                  <a:schemeClr val="tx1"/>
                </a:solidFill>
              </a:rPr>
              <a:t>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267476" y="256585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알림전달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45" idx="3"/>
            <a:endCxn id="139" idx="1"/>
          </p:cNvCxnSpPr>
          <p:nvPr/>
        </p:nvCxnSpPr>
        <p:spPr>
          <a:xfrm>
            <a:off x="3572799" y="2488604"/>
            <a:ext cx="4816967" cy="2639777"/>
          </a:xfrm>
          <a:prstGeom prst="bentConnector3">
            <a:avLst>
              <a:gd name="adj1" fmla="val 389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1" idx="3"/>
            <a:endCxn id="146" idx="2"/>
          </p:cNvCxnSpPr>
          <p:nvPr/>
        </p:nvCxnSpPr>
        <p:spPr>
          <a:xfrm>
            <a:off x="2838203" y="4652151"/>
            <a:ext cx="6001989" cy="1755850"/>
          </a:xfrm>
          <a:prstGeom prst="bentConnector4">
            <a:avLst>
              <a:gd name="adj1" fmla="val 13206"/>
              <a:gd name="adj2" fmla="val 120459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14" idx="3"/>
            <a:endCxn id="149" idx="1"/>
          </p:cNvCxnSpPr>
          <p:nvPr/>
        </p:nvCxnSpPr>
        <p:spPr>
          <a:xfrm flipV="1">
            <a:off x="6840174" y="2882257"/>
            <a:ext cx="1427302" cy="3022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38" idx="0"/>
            <a:endCxn id="149" idx="2"/>
          </p:cNvCxnSpPr>
          <p:nvPr/>
        </p:nvCxnSpPr>
        <p:spPr>
          <a:xfrm rot="16200000" flipV="1">
            <a:off x="8717184" y="3199373"/>
            <a:ext cx="1522108" cy="1520671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40" idx="3"/>
          </p:cNvCxnSpPr>
          <p:nvPr/>
        </p:nvCxnSpPr>
        <p:spPr>
          <a:xfrm flipH="1" flipV="1">
            <a:off x="8603516" y="3198655"/>
            <a:ext cx="2084761" cy="2941116"/>
          </a:xfrm>
          <a:prstGeom prst="bentConnector4">
            <a:avLst>
              <a:gd name="adj1" fmla="val -10965"/>
              <a:gd name="adj2" fmla="val 56198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4" y="1489921"/>
            <a:ext cx="9886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82099" y="1828583"/>
            <a:ext cx="37193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149" y="1691537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청소를 요청한다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결제한다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결제가 완료되면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 </a:t>
            </a:r>
            <a:r>
              <a:rPr lang="en-US" altLang="ko-KR" sz="2400" dirty="0"/>
              <a:t>&amp; </a:t>
            </a:r>
            <a:r>
              <a:rPr lang="ko-KR" altLang="en-US" sz="2400" dirty="0"/>
              <a:t>예약 내용을 청소업체에게 전달한다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알림서비스</a:t>
            </a:r>
            <a:r>
              <a:rPr lang="en-US" altLang="ko-KR" sz="2400" dirty="0"/>
              <a:t>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74" y="1690688"/>
            <a:ext cx="7642246" cy="368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6182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kumimoji="1" lang="ko-KR" altLang="en-US" sz="2400" dirty="0"/>
              <a:t>고객은 </a:t>
            </a:r>
            <a:r>
              <a:rPr lang="ko-KR" altLang="en-US" sz="2400" dirty="0"/>
              <a:t>본인의 예약 내용 및 상태를 조회한다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 startAt="4"/>
            </a:pPr>
            <a:r>
              <a:rPr kumimoji="1" lang="ko-KR" altLang="en-US" sz="2400" dirty="0"/>
              <a:t>고객은 </a:t>
            </a:r>
            <a:r>
              <a:rPr lang="ko-KR" altLang="en-US" sz="2400" dirty="0"/>
              <a:t>본인의 예약을 취소할 수 있다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2400" dirty="0"/>
              <a:t>예약이 취소되면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결제를 </a:t>
            </a:r>
            <a:r>
              <a:rPr lang="ko-KR" altLang="en-US" sz="2400" dirty="0" smtClean="0"/>
              <a:t>취소한다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/>
              <a:t>결제서비스</a:t>
            </a:r>
            <a:r>
              <a:rPr lang="en-US" altLang="ko-KR" sz="2400" dirty="0"/>
              <a:t>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2400" dirty="0"/>
              <a:t>결제가 취소되면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 취소 내용을 청소업체에게 전달한다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알림서비스</a:t>
            </a:r>
            <a:r>
              <a:rPr lang="en-US" altLang="ko-KR" sz="2400" dirty="0" smtClean="0"/>
              <a:t>)</a:t>
            </a:r>
            <a:endParaRPr kumimoji="1" lang="en-US" altLang="ko-K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141" y="1767682"/>
            <a:ext cx="7365442" cy="35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(3)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6182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kumimoji="1" lang="ko-KR" altLang="en-US" sz="2400" dirty="0"/>
              <a:t>청소업체가 청소를 완료한다 </a:t>
            </a:r>
            <a:endParaRPr kumimoji="1" lang="en-US" altLang="ko-KR" sz="2400" dirty="0" smtClean="0"/>
          </a:p>
          <a:p>
            <a:pPr marL="457200" indent="-457200">
              <a:buFont typeface="+mj-lt"/>
              <a:buAutoNum type="arabicPeriod" startAt="8"/>
            </a:pPr>
            <a:r>
              <a:rPr kumimoji="1" lang="ko-KR" altLang="en-US" sz="2400" dirty="0"/>
              <a:t>청소가 완료되면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고객에게 완료되었다고 전달한다</a:t>
            </a:r>
            <a:r>
              <a:rPr kumimoji="1" lang="en-US" altLang="ko-KR" sz="2400" dirty="0"/>
              <a:t> (</a:t>
            </a:r>
            <a:r>
              <a:rPr kumimoji="1" lang="en-US" altLang="ko-KR" sz="2400" dirty="0" err="1"/>
              <a:t>Async</a:t>
            </a:r>
            <a:r>
              <a:rPr kumimoji="1" lang="en-US" altLang="ko-KR" sz="2400" dirty="0"/>
              <a:t>, </a:t>
            </a:r>
            <a:r>
              <a:rPr kumimoji="1" lang="ko-KR" altLang="en-US" sz="2400" dirty="0" err="1"/>
              <a:t>알림서비스</a:t>
            </a:r>
            <a:r>
              <a:rPr kumimoji="1" lang="en-US" altLang="ko-KR" sz="2400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93" y="1743931"/>
            <a:ext cx="7718320" cy="34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18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64" y="1690688"/>
            <a:ext cx="8225559" cy="370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비기능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740483" y="1994891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83768" y="380369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예</a:t>
            </a:r>
            <a:r>
              <a:rPr kumimoji="1" lang="ko-KR" altLang="en-US" dirty="0"/>
              <a:t>약</a:t>
            </a:r>
            <a:r>
              <a:rPr kumimoji="1" lang="ko-KR" altLang="en-US" dirty="0" smtClean="0"/>
              <a:t>에 </a:t>
            </a:r>
            <a:r>
              <a:rPr kumimoji="1" lang="ko-KR" altLang="en-US" dirty="0"/>
              <a:t>대해서는 결제가 처리되어야만 </a:t>
            </a:r>
            <a:r>
              <a:rPr kumimoji="1" lang="ko-KR" altLang="en-US" dirty="0" smtClean="0"/>
              <a:t>예약 처리하고 장애격리를 위해 </a:t>
            </a:r>
            <a:r>
              <a:rPr kumimoji="1" lang="en-US" altLang="ko-KR" dirty="0" smtClean="0"/>
              <a:t>CB</a:t>
            </a:r>
            <a:r>
              <a:rPr kumimoji="1" lang="ko-KR" altLang="en-US" dirty="0" smtClean="0"/>
              <a:t>를 설치함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장애격리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결제 관련 이벤트를 </a:t>
            </a:r>
            <a:r>
              <a:rPr kumimoji="1" lang="ko-KR" altLang="en-US" dirty="0" err="1" smtClean="0"/>
              <a:t>마이페이지에서</a:t>
            </a:r>
            <a:r>
              <a:rPr kumimoji="1" lang="ko-KR" altLang="en-US" dirty="0" smtClean="0"/>
              <a:t> 수신하여 </a:t>
            </a:r>
            <a:r>
              <a:rPr kumimoji="1" lang="en-US" altLang="ko-KR" dirty="0" smtClean="0"/>
              <a:t>View Table </a:t>
            </a:r>
            <a:r>
              <a:rPr kumimoji="1" lang="ko-KR" altLang="en-US" dirty="0" smtClean="0"/>
              <a:t>을 구성 </a:t>
            </a:r>
            <a:r>
              <a:rPr kumimoji="1" lang="en-US" altLang="ko-KR" dirty="0" smtClean="0"/>
              <a:t>(CQRS)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성능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82" idx="0"/>
          </p:cNvCxnSpPr>
          <p:nvPr/>
        </p:nvCxnSpPr>
        <p:spPr>
          <a:xfrm>
            <a:off x="857451" y="1931320"/>
            <a:ext cx="0" cy="10012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5180778" y="1949213"/>
            <a:ext cx="4636" cy="137185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641448" y="1963717"/>
            <a:ext cx="18830" cy="10117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8535777" y="1963717"/>
            <a:ext cx="2316" cy="180951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094963" y="5071357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250877" y="466989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66395" y="505605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896861" y="2978593"/>
            <a:ext cx="1719958" cy="1495334"/>
            <a:chOff x="9536412" y="2552533"/>
            <a:chExt cx="1719958" cy="1495334"/>
          </a:xfrm>
        </p:grpSpPr>
        <p:sp>
          <p:nvSpPr>
            <p:cNvPr id="52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54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chemeClr val="tx1"/>
                  </a:solidFill>
                </a:rPr>
                <a:t>m</a:t>
              </a:r>
              <a:r>
                <a:rPr kumimoji="1" lang="en-US" altLang="ko-KR" sz="1600" dirty="0" smtClean="0">
                  <a:solidFill>
                    <a:schemeClr val="tx1"/>
                  </a:solidFill>
                </a:rPr>
                <a:t>y</a:t>
              </a:r>
            </a:p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page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34703" y="4280141"/>
            <a:ext cx="1719958" cy="1495334"/>
            <a:chOff x="9536412" y="2552533"/>
            <a:chExt cx="1719958" cy="1495334"/>
          </a:xfrm>
        </p:grpSpPr>
        <p:sp>
          <p:nvSpPr>
            <p:cNvPr id="57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58" name="육각형[H] 9"/>
            <p:cNvSpPr/>
            <p:nvPr/>
          </p:nvSpPr>
          <p:spPr>
            <a:xfrm>
              <a:off x="9861236" y="2840480"/>
              <a:ext cx="1111933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alarm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059315" y="2909096"/>
            <a:ext cx="1719958" cy="1495334"/>
            <a:chOff x="9536412" y="2552533"/>
            <a:chExt cx="1719958" cy="1495334"/>
          </a:xfrm>
        </p:grpSpPr>
        <p:sp>
          <p:nvSpPr>
            <p:cNvPr id="61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62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cleaning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471055" y="3178275"/>
            <a:ext cx="1719958" cy="1495334"/>
            <a:chOff x="9536412" y="2552533"/>
            <a:chExt cx="1719958" cy="1495334"/>
          </a:xfrm>
        </p:grpSpPr>
        <p:sp>
          <p:nvSpPr>
            <p:cNvPr id="66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67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6630" y="3146596"/>
            <a:ext cx="1719958" cy="1495334"/>
            <a:chOff x="9536412" y="2552533"/>
            <a:chExt cx="1719958" cy="1495334"/>
          </a:xfrm>
        </p:grpSpPr>
        <p:sp>
          <p:nvSpPr>
            <p:cNvPr id="74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77" name="육각형[H] 9"/>
            <p:cNvSpPr/>
            <p:nvPr/>
          </p:nvSpPr>
          <p:spPr>
            <a:xfrm>
              <a:off x="9831595" y="2840480"/>
              <a:ext cx="112595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reservation</a:t>
              </a: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179" y="3321069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2041624" y="3249050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3521" y="2932599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958171" y="3356400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4591750" y="3178275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13510" y="3010758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2985811" y="2975447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7869551" y="1926600"/>
            <a:ext cx="0" cy="952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267100" y="2808522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76642" y="4162952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7864767" y="3781774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92" name="원통[C] 67"/>
          <p:cNvSpPr/>
          <p:nvPr/>
        </p:nvSpPr>
        <p:spPr>
          <a:xfrm>
            <a:off x="3894362" y="5071357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4050276" y="466989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94" name="꺾인 연결선[E] 71"/>
          <p:cNvCxnSpPr>
            <a:stCxn id="93" idx="2"/>
            <a:endCxn id="92" idx="0"/>
          </p:cNvCxnSpPr>
          <p:nvPr/>
        </p:nvCxnSpPr>
        <p:spPr>
          <a:xfrm rot="5400000">
            <a:off x="4265794" y="505605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원통[C] 67"/>
          <p:cNvSpPr/>
          <p:nvPr/>
        </p:nvSpPr>
        <p:spPr>
          <a:xfrm>
            <a:off x="6432895" y="4821982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6" name="직사각형 95"/>
          <p:cNvSpPr/>
          <p:nvPr/>
        </p:nvSpPr>
        <p:spPr>
          <a:xfrm>
            <a:off x="6588809" y="4420521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97" name="꺾인 연결선[E] 71"/>
          <p:cNvCxnSpPr>
            <a:stCxn id="96" idx="2"/>
            <a:endCxn id="95" idx="0"/>
          </p:cNvCxnSpPr>
          <p:nvPr/>
        </p:nvCxnSpPr>
        <p:spPr>
          <a:xfrm rot="5400000">
            <a:off x="6804327" y="4806675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67"/>
          <p:cNvSpPr/>
          <p:nvPr/>
        </p:nvSpPr>
        <p:spPr>
          <a:xfrm>
            <a:off x="8617219" y="6189403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9" name="직사각형 98"/>
          <p:cNvSpPr/>
          <p:nvPr/>
        </p:nvSpPr>
        <p:spPr>
          <a:xfrm>
            <a:off x="8773133" y="5787942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100" name="꺾인 연결선[E] 71"/>
          <p:cNvCxnSpPr>
            <a:stCxn id="99" idx="2"/>
            <a:endCxn id="98" idx="0"/>
          </p:cNvCxnSpPr>
          <p:nvPr/>
        </p:nvCxnSpPr>
        <p:spPr>
          <a:xfrm rot="5400000">
            <a:off x="8988651" y="6174096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[C] 67"/>
          <p:cNvSpPr/>
          <p:nvPr/>
        </p:nvSpPr>
        <p:spPr>
          <a:xfrm>
            <a:off x="10269185" y="4875388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102" name="직사각형 101"/>
          <p:cNvSpPr/>
          <p:nvPr/>
        </p:nvSpPr>
        <p:spPr>
          <a:xfrm>
            <a:off x="10425099" y="447392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103" name="꺾인 연결선[E] 71"/>
          <p:cNvCxnSpPr>
            <a:stCxn id="102" idx="2"/>
            <a:endCxn id="101" idx="0"/>
          </p:cNvCxnSpPr>
          <p:nvPr/>
        </p:nvCxnSpPr>
        <p:spPr>
          <a:xfrm rot="5400000">
            <a:off x="10640617" y="4860081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759006" y="1963717"/>
            <a:ext cx="0" cy="93548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9248826" y="328037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9236951" y="2899198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92145" y="4176474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07" idx="0"/>
            <a:endCxn id="83" idx="2"/>
          </p:cNvCxnSpPr>
          <p:nvPr/>
        </p:nvCxnSpPr>
        <p:spPr>
          <a:xfrm rot="5400000" flipH="1" flipV="1">
            <a:off x="2775602" y="3481021"/>
            <a:ext cx="524880" cy="866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778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 smtClean="0"/>
              <a:t>서비스 시나리오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33813"/>
            <a:ext cx="11037125" cy="41163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고객이 청소를 요청한다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청소업체가 청소를 완료한다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청소가 완료되면</a:t>
            </a:r>
            <a:r>
              <a:rPr kumimoji="1" lang="en-US" altLang="ko-KR" sz="2000" dirty="0" smtClean="0"/>
              <a:t>, </a:t>
            </a:r>
            <a:r>
              <a:rPr kumimoji="1" lang="ko-KR" altLang="en-US" sz="2000" dirty="0" smtClean="0"/>
              <a:t>고객에게 완료되었다고 전달한다</a:t>
            </a:r>
            <a:r>
              <a:rPr kumimoji="1" lang="en-US" altLang="ko-KR" sz="2000" dirty="0"/>
              <a:t> </a:t>
            </a:r>
            <a:r>
              <a:rPr kumimoji="1" lang="en-US" altLang="ko-KR" sz="2000" dirty="0" smtClean="0"/>
              <a:t>(</a:t>
            </a:r>
            <a:r>
              <a:rPr kumimoji="1" lang="en-US" altLang="ko-KR" sz="2000" dirty="0" err="1" smtClean="0"/>
              <a:t>Async</a:t>
            </a:r>
            <a:r>
              <a:rPr kumimoji="1" lang="en-US" altLang="ko-KR" sz="2000" dirty="0" smtClean="0"/>
              <a:t>, </a:t>
            </a:r>
            <a:r>
              <a:rPr kumimoji="1" lang="ko-KR" altLang="en-US" sz="2000" dirty="0" err="1" smtClean="0"/>
              <a:t>알림서비스</a:t>
            </a:r>
            <a:r>
              <a:rPr kumimoji="1" lang="en-US" altLang="ko-KR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고객이 결제한다</a:t>
            </a:r>
            <a:r>
              <a:rPr kumimoji="1" lang="en-US" altLang="ko-KR" sz="2000" dirty="0" smtClean="0"/>
              <a:t>(Sync, </a:t>
            </a:r>
            <a:r>
              <a:rPr kumimoji="1" lang="ko-KR" altLang="en-US" sz="2000" dirty="0" smtClean="0"/>
              <a:t>결제서비스</a:t>
            </a:r>
            <a:r>
              <a:rPr kumimoji="1" lang="en-US" altLang="ko-KR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결제가 완료되면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 </a:t>
            </a:r>
            <a:r>
              <a:rPr lang="en-US" altLang="ko-KR" sz="2000" dirty="0"/>
              <a:t>&amp; </a:t>
            </a:r>
            <a:r>
              <a:rPr lang="ko-KR" altLang="en-US" sz="2000" dirty="0"/>
              <a:t>예약 내용을 </a:t>
            </a:r>
            <a:r>
              <a:rPr lang="ko-KR" altLang="en-US" sz="2000" dirty="0" smtClean="0"/>
              <a:t>청소업체에게 전달한다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알림서비스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고객은 </a:t>
            </a:r>
            <a:r>
              <a:rPr lang="ko-KR" altLang="en-US" sz="2000" dirty="0"/>
              <a:t>본인의 예약 내용 및 상태를 조회한다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고객은 </a:t>
            </a:r>
            <a:r>
              <a:rPr lang="ko-KR" altLang="en-US" sz="2000" dirty="0" smtClean="0"/>
              <a:t>본인의 </a:t>
            </a:r>
            <a:r>
              <a:rPr lang="ko-KR" altLang="en-US" sz="2000" dirty="0"/>
              <a:t>예약을 취소할 수 있다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예약이 취소되면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결제를 취소한다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/>
              <a:t>결제서비스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결제가 취소되면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 취소 내용을 </a:t>
            </a:r>
            <a:r>
              <a:rPr lang="ko-KR" altLang="en-US" sz="2000" dirty="0" smtClean="0"/>
              <a:t>청소업</a:t>
            </a:r>
            <a:r>
              <a:rPr lang="ko-KR" altLang="en-US" sz="2000" dirty="0"/>
              <a:t>체</a:t>
            </a:r>
            <a:r>
              <a:rPr lang="ko-KR" altLang="en-US" sz="2000" dirty="0" smtClean="0"/>
              <a:t>에게 전달한다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알림서비스</a:t>
            </a:r>
            <a:r>
              <a:rPr lang="en-US" altLang="ko-KR" sz="2000" dirty="0" smtClean="0"/>
              <a:t>)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5075" y="1030151"/>
            <a:ext cx="5479473" cy="69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 smtClean="0"/>
              <a:t>청소 대행 서비스 </a:t>
            </a:r>
            <a:r>
              <a:rPr kumimoji="1" lang="ko-KR" altLang="en-US" sz="2400" dirty="0" err="1" smtClean="0"/>
              <a:t>따라하기</a:t>
            </a:r>
            <a:endParaRPr kumimoji="1"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61949" y="1579410"/>
            <a:ext cx="5479473" cy="117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smtClean="0"/>
              <a:t>기능적 요구사항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마케팅팀의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smtClean="0"/>
              <a:t>신규고객유입률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100" b="1" dirty="0" smtClean="0"/>
              <a:t>비기능적 요구사항</a:t>
            </a:r>
            <a:endParaRPr kumimoji="1" lang="ko-KR" altLang="en-US" sz="31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통지</a:t>
            </a:r>
            <a:r>
              <a:rPr lang="en-US" altLang="ko-KR" dirty="0"/>
              <a:t>(</a:t>
            </a:r>
            <a:r>
              <a:rPr lang="ko-KR" altLang="en-US" dirty="0"/>
              <a:t>알림</a:t>
            </a:r>
            <a:r>
              <a:rPr lang="en-US" altLang="ko-KR" dirty="0"/>
              <a:t>) </a:t>
            </a:r>
            <a:r>
              <a:rPr lang="ko-KR" altLang="en-US" dirty="0"/>
              <a:t>기능이 수행되지 않더라도 예약은 </a:t>
            </a:r>
            <a:r>
              <a:rPr lang="en-US" altLang="ko-KR" dirty="0"/>
              <a:t>365</a:t>
            </a:r>
            <a:r>
              <a:rPr lang="ko-KR" altLang="en-US" dirty="0"/>
              <a:t>일 </a:t>
            </a:r>
            <a:r>
              <a:rPr lang="en-US" altLang="ko-KR" dirty="0"/>
              <a:t>24</a:t>
            </a:r>
            <a:r>
              <a:rPr lang="ko-KR" altLang="en-US" dirty="0"/>
              <a:t>시간 받을 수 있어야 한다 </a:t>
            </a:r>
            <a:r>
              <a:rPr lang="en-US" altLang="ko-KR" dirty="0"/>
              <a:t>- </a:t>
            </a:r>
            <a:r>
              <a:rPr lang="en-US" altLang="ko-KR" dirty="0" err="1"/>
              <a:t>Async</a:t>
            </a:r>
            <a:r>
              <a:rPr lang="en-US" altLang="ko-KR" dirty="0"/>
              <a:t> (event-driven), Eventual </a:t>
            </a:r>
            <a:r>
              <a:rPr lang="en-US" altLang="ko-KR" dirty="0" smtClean="0"/>
              <a:t>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고객과 청소업체가 자주 예</a:t>
            </a:r>
            <a:r>
              <a:rPr kumimoji="1" lang="ko-KR" altLang="en-US" dirty="0"/>
              <a:t>약</a:t>
            </a:r>
            <a:r>
              <a:rPr kumimoji="1" lang="ko-KR" altLang="en-US" dirty="0" smtClean="0"/>
              <a:t>관리에서 확인할 수 있는 상태를 </a:t>
            </a:r>
            <a:r>
              <a:rPr kumimoji="1" lang="ko-KR" altLang="en-US" dirty="0" err="1" smtClean="0"/>
              <a:t>마이페이지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상태가 바뀔때마다 카톡 등으로 알림을 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Event driven</a:t>
            </a:r>
          </a:p>
          <a:p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요청 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청소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완료됨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청소요청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검색됨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4982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예약정보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요청 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청소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완료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20472770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0472770"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청소요청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검색됨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20263592">
            <a:off x="6834982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예약정보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19638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2311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완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료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680" y="41826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16815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6135" y="53116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청소업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체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306219" y="361834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9419" y="333604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06219" y="53604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39419" y="50782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알림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6088" y="4884701"/>
            <a:ext cx="1300163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예약상태보기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50621" y="4335489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944396" y="3481270"/>
            <a:ext cx="1300163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예약상태보기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25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34649" y="19971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달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05707" y="26180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청소완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료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816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43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787701" y="198859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알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83619" y="265218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43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663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76674" y="3246667"/>
            <a:ext cx="922791" cy="1271452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청소업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체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01939" y="2885690"/>
            <a:ext cx="1111832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48604" y="3498006"/>
            <a:ext cx="1154714" cy="12714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청소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50344" y="1702604"/>
            <a:ext cx="754321" cy="17587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알림이력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334649" y="3777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7701" y="376883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34649" y="52191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787701" y="52106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5341" y="4354867"/>
            <a:ext cx="754321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784</Words>
  <Application>Microsoft Office PowerPoint</Application>
  <PresentationFormat>사용자 지정</PresentationFormat>
  <Paragraphs>340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분석/설계</vt:lpstr>
      <vt:lpstr>서비스 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samsung</cp:lastModifiedBy>
  <cp:revision>53</cp:revision>
  <dcterms:created xsi:type="dcterms:W3CDTF">2020-04-17T09:21:25Z</dcterms:created>
  <dcterms:modified xsi:type="dcterms:W3CDTF">2020-09-08T10:27:54Z</dcterms:modified>
</cp:coreProperties>
</file>