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0B9BF-3A77-4E6C-AE3A-66F782A94A00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73015-B6FF-439A-8CA8-585F5BB27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4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3015-B6FF-439A-8CA8-585F5BB272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1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16.11.2023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400" dirty="0"/>
              <a:t>Ожидаемая продолжительность жизни и социально-экономические условия по данным Всемирного </a:t>
            </a:r>
            <a:r>
              <a:rPr lang="ru-RU" sz="4400" dirty="0" smtClean="0"/>
              <a:t>банка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300192" y="638132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+mj-lt"/>
              </a:rPr>
              <a:t>Кожух Маргарита </a:t>
            </a:r>
            <a:r>
              <a:rPr lang="en-US" sz="1200" dirty="0" smtClean="0">
                <a:latin typeface="+mj-lt"/>
              </a:rPr>
              <a:t>DA 2023</a:t>
            </a: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8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Pictures\Screenshots\Снимок экрана (4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7896869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34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Pictures\Screenshots\Снимок экрана (4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848872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1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pPr algn="ctr"/>
            <a:endParaRPr lang="ru-RU" sz="2400" dirty="0"/>
          </a:p>
        </p:txBody>
      </p:sp>
      <p:pic>
        <p:nvPicPr>
          <p:cNvPr id="9218" name="Picture 2" descr="C:\Users\Admin\Pictures\Screenshots\Снимок экрана (4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03074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9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Pictures\Screenshots\Снимок экрана (4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04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15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r>
              <a:rPr lang="ru-RU" sz="4000" dirty="0"/>
              <a:t>Подведение итогов</a:t>
            </a:r>
            <a:r>
              <a:rPr lang="en-US" sz="4000" dirty="0"/>
              <a:t>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5365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Коэффициент корреляции – это числовая мера, которая показывает степень линейной зависимости между двумя переменными. Он используется для измерения силы и направления связи между двумя наборами данных.</a:t>
            </a:r>
          </a:p>
          <a:p>
            <a:pPr marL="114300" indent="0">
              <a:buNone/>
            </a:pPr>
            <a:r>
              <a:rPr lang="ru-RU" dirty="0"/>
              <a:t>Коэффициент корреляции может принимать значения от -1 до 1. Значение -1 означает полную отрицательную корреляцию, то есть когда одна переменная увеличивается, другая уменьшается. Значение 1 означает положительную корреляцию, когда обе переменные увеличиваются или уменьшаются вместе. Значение 0 означает отсутствие корреляции, то есть отсутствие линейной связи между переменными.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80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dirty="0"/>
              <a:t>В</a:t>
            </a:r>
            <a:r>
              <a:rPr lang="ru-RU" dirty="0" smtClean="0"/>
              <a:t>лияние </a:t>
            </a:r>
            <a:r>
              <a:rPr lang="ru-RU" dirty="0"/>
              <a:t>расходов на здравоохранение и </a:t>
            </a:r>
            <a:r>
              <a:rPr lang="ru-RU" dirty="0" smtClean="0"/>
              <a:t>образование имеют прямое влияние </a:t>
            </a:r>
            <a:r>
              <a:rPr lang="ru-RU" dirty="0"/>
              <a:t>на ожидаемую продолжительность </a:t>
            </a:r>
            <a:r>
              <a:rPr lang="ru-RU" dirty="0" smtClean="0"/>
              <a:t>жизни. </a:t>
            </a:r>
            <a:r>
              <a:rPr lang="ru-RU" dirty="0"/>
              <a:t>Так как </a:t>
            </a:r>
            <a:r>
              <a:rPr lang="ru-RU" dirty="0" smtClean="0"/>
              <a:t>корреляция </a:t>
            </a:r>
            <a:r>
              <a:rPr lang="ru-RU" dirty="0"/>
              <a:t>между расходами на </a:t>
            </a:r>
            <a:r>
              <a:rPr lang="ru-RU" dirty="0" smtClean="0"/>
              <a:t>образование и расходами на здравоохранение к продолжительности жизни имеют значения 0,21 и 0,33, что больше 1. Следовательно</a:t>
            </a:r>
            <a:r>
              <a:rPr lang="en-US" dirty="0" smtClean="0"/>
              <a:t>: </a:t>
            </a:r>
            <a:r>
              <a:rPr lang="ru-RU" dirty="0" smtClean="0"/>
              <a:t>чем выше расходы на здравоохранение и образование, тем больше будет ожидаемая продолжительность жизни в стране.</a:t>
            </a:r>
          </a:p>
          <a:p>
            <a:pPr marL="114300" indent="0">
              <a:buNone/>
            </a:pPr>
            <a:r>
              <a:rPr lang="ru-RU" dirty="0" smtClean="0"/>
              <a:t>Уровень безработицы и уровень недоедания имеют обратную линейную связь с ожидаемой продолжительностью жизни, т.к. их коэффициент корреляции имеет значение меньше 1. Что означает, чем больше в стране уровень безработицы и недоедания, тем ниже будет ожидаемая продолжительность жизни. </a:t>
            </a:r>
          </a:p>
          <a:p>
            <a:pPr marL="114300" indent="0">
              <a:buNone/>
            </a:pPr>
            <a:r>
              <a:rPr lang="ru-RU" dirty="0" smtClean="0"/>
              <a:t>Далее была выявлена аномалия</a:t>
            </a:r>
            <a:r>
              <a:rPr lang="en-US" dirty="0" smtClean="0"/>
              <a:t>! </a:t>
            </a:r>
            <a:r>
              <a:rPr lang="ru-RU" dirty="0" smtClean="0"/>
              <a:t>Коэффициент корреляции по данным коррупции составил 0,29, что даже больше коэффициента корреляции образования (0,21).</a:t>
            </a:r>
            <a:endParaRPr lang="en-US" dirty="0" smtClean="0"/>
          </a:p>
          <a:p>
            <a:pPr marL="114300" indent="0">
              <a:buNone/>
            </a:pPr>
            <a:r>
              <a:rPr lang="ru-RU" u="sng" dirty="0" smtClean="0"/>
              <a:t>Интересный вывод</a:t>
            </a:r>
            <a:r>
              <a:rPr lang="en-US" dirty="0" smtClean="0"/>
              <a:t>: </a:t>
            </a:r>
            <a:r>
              <a:rPr lang="ru-RU" dirty="0" smtClean="0"/>
              <a:t>чем выше в стране уровень коррупции, тем выше будет уровень ожидаемой продолжительности жизни!</a:t>
            </a:r>
          </a:p>
          <a:p>
            <a:pPr marL="114300" indent="0">
              <a:buNone/>
            </a:pPr>
            <a:r>
              <a:rPr lang="ru-RU" dirty="0" smtClean="0"/>
              <a:t>Уровень выбросов </a:t>
            </a:r>
            <a:r>
              <a:rPr lang="en-US" dirty="0" smtClean="0"/>
              <a:t>CO2 </a:t>
            </a:r>
            <a:r>
              <a:rPr lang="ru-RU" dirty="0" smtClean="0"/>
              <a:t>почему-то также положительно влияет на продолжительность жизни, чем больше выбросы, тем </a:t>
            </a:r>
            <a:r>
              <a:rPr lang="ru-RU" dirty="0" err="1" smtClean="0"/>
              <a:t>долше</a:t>
            </a:r>
            <a:r>
              <a:rPr lang="ru-RU" dirty="0" smtClean="0"/>
              <a:t> жизнь?!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71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Влияние расходов на здравоохранение и образование имеют прямое влияние на ожидаемую продолжительность жизни. Так как корреляция между расходами на образование и расходами на здравоохранение к продолжительности жизни имеют значения 0,21 и 0,33, что больше 1. Следовательно</a:t>
            </a:r>
            <a:r>
              <a:rPr lang="en-US" dirty="0"/>
              <a:t>: </a:t>
            </a:r>
            <a:r>
              <a:rPr lang="ru-RU" dirty="0"/>
              <a:t>чем выше расходы на здравоохранение и образование, тем больше будет ожидаемая продолжительность жизни в стране.</a:t>
            </a:r>
          </a:p>
          <a:p>
            <a:r>
              <a:rPr lang="ru-RU" dirty="0"/>
              <a:t>Уровень безработицы и уровень недоедания имеют обратную линейную связь с ожидаемой продолжительностью жизни, т.к. их коэффициент корреляции имеет значение меньше 1. Что означает, чем больше в стране уровень безработицы и недоедания, тем ниже будет ожидаемая продолжительность жизни. </a:t>
            </a:r>
            <a:endParaRPr lang="ru-RU" dirty="0" smtClean="0"/>
          </a:p>
          <a:p>
            <a:r>
              <a:rPr lang="ru-RU" dirty="0" smtClean="0"/>
              <a:t>Далее </a:t>
            </a:r>
            <a:r>
              <a:rPr lang="ru-RU" dirty="0"/>
              <a:t>была выявлена аномалия</a:t>
            </a:r>
            <a:r>
              <a:rPr lang="en-US" dirty="0"/>
              <a:t>! </a:t>
            </a:r>
            <a:r>
              <a:rPr lang="ru-RU" dirty="0"/>
              <a:t>Коэффициент корреляции по данным коррупции составил 0,29, что даже больше коэффициента корреляции образования (0,21</a:t>
            </a:r>
            <a:r>
              <a:rPr lang="ru-RU" dirty="0" smtClean="0"/>
              <a:t>).</a:t>
            </a:r>
          </a:p>
          <a:p>
            <a:r>
              <a:rPr lang="ru-RU" u="sng" dirty="0" smtClean="0"/>
              <a:t>Интересный </a:t>
            </a:r>
            <a:r>
              <a:rPr lang="ru-RU" u="sng" dirty="0"/>
              <a:t>вывод</a:t>
            </a:r>
            <a:r>
              <a:rPr lang="en-US" dirty="0"/>
              <a:t>: </a:t>
            </a:r>
            <a:r>
              <a:rPr lang="ru-RU" dirty="0"/>
              <a:t>чем выше в стране уровень коррупции, тем выше будет уровень ожидаемой продолжительности </a:t>
            </a:r>
            <a:r>
              <a:rPr lang="ru-RU" dirty="0" smtClean="0"/>
              <a:t>жизни! Уровень </a:t>
            </a:r>
            <a:r>
              <a:rPr lang="ru-RU" dirty="0"/>
              <a:t>выбросов </a:t>
            </a:r>
            <a:r>
              <a:rPr lang="en-US" dirty="0"/>
              <a:t>CO2 </a:t>
            </a:r>
            <a:r>
              <a:rPr lang="ru-RU" dirty="0"/>
              <a:t>почему-то также положительно влияет на продолжительность жизни, чем больше выбросы, тем </a:t>
            </a:r>
            <a:r>
              <a:rPr lang="ru-RU" dirty="0" smtClean="0"/>
              <a:t>дольше </a:t>
            </a:r>
            <a:r>
              <a:rPr lang="ru-RU" dirty="0"/>
              <a:t>жизнь</a:t>
            </a:r>
            <a:r>
              <a:rPr lang="ru-RU" dirty="0" smtClean="0"/>
              <a:t>?! Стоит задуматься.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05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492896"/>
            <a:ext cx="8136904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46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000" b="1" dirty="0"/>
              <a:t>Процесс анализа данных начинается задолго до сбора сырых данных. Он начинается с проблемы, которую необходимо сперва определить, а затем и решить.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Ключевой</a:t>
            </a:r>
            <a:r>
              <a:rPr lang="en-US" sz="2400" dirty="0" smtClean="0"/>
              <a:t> </a:t>
            </a:r>
            <a:r>
              <a:rPr lang="ru-RU" sz="2400" dirty="0"/>
              <a:t>показатель для оценки здоровья </a:t>
            </a:r>
            <a:r>
              <a:rPr lang="ru-RU" sz="2400" dirty="0" smtClean="0"/>
              <a:t>населения – ожидаемая продолжительность жизни. </a:t>
            </a:r>
          </a:p>
          <a:p>
            <a:r>
              <a:rPr lang="ru-RU" sz="2400" dirty="0"/>
              <a:t>Следовательно, необходим дальнейший анализ, чтобы определить, как распределение богатства страны </a:t>
            </a:r>
            <a:r>
              <a:rPr lang="ru-RU" sz="2400" dirty="0" smtClean="0"/>
              <a:t>через определенные </a:t>
            </a:r>
            <a:r>
              <a:rPr lang="ru-RU" sz="2400" dirty="0"/>
              <a:t>инвестиции в здравоохранение, образование, управление окружающей средой и некоторые социально-экономические факторы, оказывают общее влияние на определение средней продолжительности жизни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655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7571184" cy="614015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 втором этапе мы будем </a:t>
            </a:r>
            <a:r>
              <a:rPr lang="ru-RU" dirty="0"/>
              <a:t>стремиться лучше понять факторы, влияющие на ожидаемую продолжительность жизни. В будущем понимание этих факторов было бы полезно для эффективного процесса разработки политики и более эффективного распределения средств и ресурсов для решения проблемы распространенности низкой продолжительности жизни</a:t>
            </a:r>
            <a:r>
              <a:rPr lang="ru-RU" dirty="0" smtClean="0"/>
              <a:t>.</a:t>
            </a:r>
          </a:p>
          <a:p>
            <a:pPr marL="114300" indent="0" algn="ctr">
              <a:buNone/>
            </a:pPr>
            <a:r>
              <a:rPr lang="ru-RU" b="1" dirty="0"/>
              <a:t>Чтобы достичь </a:t>
            </a:r>
            <a:r>
              <a:rPr lang="ru-RU" b="1" dirty="0" smtClean="0"/>
              <a:t>этого, мы попытаемся </a:t>
            </a:r>
            <a:r>
              <a:rPr lang="ru-RU" b="1" dirty="0"/>
              <a:t>ответить на следующие вопросы в этом исследовании:</a:t>
            </a:r>
          </a:p>
          <a:p>
            <a:r>
              <a:rPr lang="ru-RU" dirty="0"/>
              <a:t>Каково влияние расходов на здравоохранение и образование (% ВВП) на ожидаемую продолжительность жизни?</a:t>
            </a:r>
          </a:p>
          <a:p>
            <a:r>
              <a:rPr lang="ru-RU" dirty="0"/>
              <a:t>Как распространенность недоедания </a:t>
            </a:r>
            <a:r>
              <a:rPr lang="ru-RU" dirty="0" smtClean="0"/>
              <a:t>влияет </a:t>
            </a:r>
            <a:r>
              <a:rPr lang="ru-RU" dirty="0"/>
              <a:t>на ожидаемую продолжительность жизни?</a:t>
            </a:r>
          </a:p>
          <a:p>
            <a:r>
              <a:rPr lang="ru-RU" dirty="0"/>
              <a:t>Влияют ли такие факторы, как коррупция и уровень безработицы, на продолжительность жизни? Если да, то попробуем дать количественную оценку.</a:t>
            </a:r>
          </a:p>
          <a:p>
            <a:r>
              <a:rPr lang="ru-RU" dirty="0"/>
              <a:t>Увеличение выбросов CO2 снижает продолжительность жизни? Является ли это значительным?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5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643192" cy="922114"/>
          </a:xfrm>
        </p:spPr>
        <p:txBody>
          <a:bodyPr/>
          <a:lstStyle/>
          <a:p>
            <a:pPr algn="ctr"/>
            <a:r>
              <a:rPr lang="ru-RU" sz="2400" dirty="0" smtClean="0"/>
              <a:t>Третий и четвертый этапы анализа данных – сбор и очистка данных.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787208" cy="520404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1600" dirty="0" smtClean="0"/>
              <a:t>Источник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ru-RU" sz="1600" dirty="0"/>
              <a:t>Открытые данные Всемирного </a:t>
            </a:r>
            <a:r>
              <a:rPr lang="ru-RU" sz="1600" dirty="0" smtClean="0"/>
              <a:t>банка</a:t>
            </a:r>
            <a:r>
              <a:rPr lang="ru-RU" sz="1600" dirty="0"/>
              <a:t> </a:t>
            </a:r>
            <a:r>
              <a:rPr lang="ru-RU" sz="1600" dirty="0" smtClean="0"/>
              <a:t>по ожидаемой продолжительности жизни за 2000-2019 годы включительно. В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 </a:t>
            </a:r>
            <a:r>
              <a:rPr lang="ru-RU" sz="1600" dirty="0" smtClean="0"/>
              <a:t>мы проверили типы данных, а также количество пропущенных значений в каждом столбце. Очистили данные перед использованием.</a:t>
            </a:r>
            <a:endParaRPr lang="ru-RU" sz="1600" dirty="0"/>
          </a:p>
          <a:p>
            <a:pPr marL="64008" indent="0">
              <a:buNone/>
            </a:pPr>
            <a:endParaRPr lang="ru-RU" sz="2400" dirty="0"/>
          </a:p>
          <a:p>
            <a:pPr marL="64008" indent="0">
              <a:buNone/>
            </a:pPr>
            <a:endParaRPr lang="ru-RU" sz="2400" dirty="0"/>
          </a:p>
          <a:p>
            <a:endParaRPr lang="ru-RU" dirty="0"/>
          </a:p>
        </p:txBody>
      </p:sp>
      <p:pic>
        <p:nvPicPr>
          <p:cNvPr id="1029" name="Picture 5" descr="C:\Users\Admin\Pictures\Screenshots\Снимок экрана (3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68222"/>
            <a:ext cx="3888432" cy="36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Pictures\Screenshots\Снимок экрана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68222"/>
            <a:ext cx="3456384" cy="22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\Pictures\Screenshots\Снимок экрана (3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49280"/>
            <a:ext cx="6192688" cy="37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11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Пятый этап анализа данных – анализ данных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данном этапе мы проведем описательный и предписывающий анализ данных. Вычислим базовые статистические величины.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2050" name="Picture 2" descr="C:\Users\Admin\Pictures\Screenshots\Снимок экрана (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9990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7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pPr algn="ctr"/>
            <a:r>
              <a:rPr lang="ru-RU" sz="2000" dirty="0" smtClean="0"/>
              <a:t>Поинтересуемся в каких  5 странах и в какие годы достигнут максимальный и минимальный уровень жизни.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600" dirty="0" smtClean="0">
                <a:latin typeface="+mj-lt"/>
              </a:rPr>
              <a:t>Эти данные соответствуют предыдущим вычисленным </a:t>
            </a:r>
            <a:r>
              <a:rPr lang="en-US" sz="1600" dirty="0" smtClean="0">
                <a:latin typeface="+mj-lt"/>
              </a:rPr>
              <a:t>max </a:t>
            </a:r>
            <a:r>
              <a:rPr lang="ru-RU" sz="1600" dirty="0" smtClean="0">
                <a:latin typeface="+mj-lt"/>
              </a:rPr>
              <a:t>и </a:t>
            </a:r>
            <a:r>
              <a:rPr lang="en-US" sz="1600" dirty="0" smtClean="0">
                <a:latin typeface="+mj-lt"/>
              </a:rPr>
              <a:t>min </a:t>
            </a:r>
            <a:r>
              <a:rPr lang="ru-RU" sz="1600" dirty="0" smtClean="0">
                <a:latin typeface="+mj-lt"/>
              </a:rPr>
              <a:t>показателям. Мы видим, что максимальная продолжительность жизни была достигнута в Японии в 2019 году, а минимальная продолжительность в </a:t>
            </a:r>
            <a:r>
              <a:rPr lang="ru-RU" sz="1600" dirty="0">
                <a:latin typeface="+mj-lt"/>
              </a:rPr>
              <a:t>Сьерра </a:t>
            </a:r>
            <a:r>
              <a:rPr lang="ru-RU" sz="1600" dirty="0" smtClean="0">
                <a:latin typeface="+mj-lt"/>
              </a:rPr>
              <a:t>Леоне в 2001 году </a:t>
            </a:r>
            <a:r>
              <a:rPr lang="en-US" sz="1600" dirty="0" smtClean="0">
                <a:latin typeface="+mj-lt"/>
              </a:rPr>
              <a:t>(</a:t>
            </a:r>
            <a:r>
              <a:rPr lang="ru-RU" sz="1600" dirty="0" smtClean="0">
                <a:latin typeface="+mj-lt"/>
              </a:rPr>
              <a:t>государство </a:t>
            </a:r>
            <a:r>
              <a:rPr lang="ru-RU" sz="1600" dirty="0">
                <a:latin typeface="+mj-lt"/>
              </a:rPr>
              <a:t>в </a:t>
            </a:r>
            <a:r>
              <a:rPr lang="ru-RU" sz="1600" b="1" dirty="0">
                <a:latin typeface="+mj-lt"/>
              </a:rPr>
              <a:t>Западной </a:t>
            </a:r>
            <a:r>
              <a:rPr lang="ru-RU" sz="1600" b="1" dirty="0" smtClean="0">
                <a:latin typeface="+mj-lt"/>
              </a:rPr>
              <a:t>Африке).</a:t>
            </a:r>
            <a:endParaRPr lang="ru-RU" sz="1600" dirty="0">
              <a:latin typeface="+mj-lt"/>
            </a:endParaRPr>
          </a:p>
        </p:txBody>
      </p:sp>
      <p:pic>
        <p:nvPicPr>
          <p:cNvPr id="3074" name="Picture 2" descr="C:\Users\Admin\Pictures\Screenshots\Снимок экрана (3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217440"/>
            <a:ext cx="4234237" cy="1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Pictures\Screenshots\Снимок экрана (3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49079"/>
            <a:ext cx="4464496" cy="21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724" y="125760"/>
            <a:ext cx="7620000" cy="1143000"/>
          </a:xfrm>
        </p:spPr>
        <p:txBody>
          <a:bodyPr/>
          <a:lstStyle/>
          <a:p>
            <a:pPr algn="ctr"/>
            <a:r>
              <a:rPr lang="ru-RU" sz="1800" dirty="0" smtClean="0"/>
              <a:t>Также для примера построим графики продолжительности жизни за 2001 - 2019 гг. в Республике Беларусь и Китае, постепенно перейдем к последующим  этапам анализа данных </a:t>
            </a:r>
            <a:r>
              <a:rPr lang="en-US" sz="1800" dirty="0" smtClean="0"/>
              <a:t>:  </a:t>
            </a:r>
            <a:r>
              <a:rPr lang="ru-RU" sz="1800" dirty="0" smtClean="0"/>
              <a:t>анализ и интерпретация результатов.</a:t>
            </a:r>
            <a:endParaRPr lang="ru-RU" sz="1800" dirty="0"/>
          </a:p>
        </p:txBody>
      </p:sp>
      <p:pic>
        <p:nvPicPr>
          <p:cNvPr id="4098" name="Picture 2" descr="C:\Users\Admin\Pictures\Screenshots\Снимок экрана (3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699829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Pictures\Screenshots\Снимок экрана (3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0" y="3933055"/>
            <a:ext cx="6944482" cy="256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1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pPr algn="ctr"/>
            <a:r>
              <a:rPr lang="ru-RU" sz="2000" dirty="0" smtClean="0"/>
              <a:t>Далее ответим на ранее  поставленные вопросы исследования.</a:t>
            </a:r>
            <a:endParaRPr lang="ru-RU" sz="2000" dirty="0"/>
          </a:p>
        </p:txBody>
      </p:sp>
      <p:pic>
        <p:nvPicPr>
          <p:cNvPr id="5122" name="Picture 2" descr="C:\Users\Admin\Pictures\Screenshots\Снимок экрана (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770485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4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Pictures\Screenshots\Снимок экрана (4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8" y="260648"/>
            <a:ext cx="743228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\Pictures\Screenshots\Снимок экрана (4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0" y="3862358"/>
            <a:ext cx="7412814" cy="230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4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981</TotalTime>
  <Words>786</Words>
  <Application>Microsoft Office PowerPoint</Application>
  <PresentationFormat>Экран (4:3)</PresentationFormat>
  <Paragraphs>34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Соседство</vt:lpstr>
      <vt:lpstr>Ожидаемая продолжительность жизни и социально-экономические условия по данным Всемирного банка</vt:lpstr>
      <vt:lpstr>Процесс анализа данных начинается задолго до сбора сырых данных. Он начинается с проблемы, которую необходимо сперва определить, а затем и решить.</vt:lpstr>
      <vt:lpstr>Презентация PowerPoint</vt:lpstr>
      <vt:lpstr>Третий и четвертый этапы анализа данных – сбор и очистка данных.</vt:lpstr>
      <vt:lpstr>Пятый этап анализа данных – анализ данных</vt:lpstr>
      <vt:lpstr>Поинтересуемся в каких  5 странах и в какие годы достигнут максимальный и минимальный уровень жизни.</vt:lpstr>
      <vt:lpstr>Также для примера построим графики продолжительности жизни за 2001 - 2019 гг. в Республике Беларусь и Китае, постепенно перейдем к последующим  этапам анализа данных :  анализ и интерпретация результатов.</vt:lpstr>
      <vt:lpstr>Далее ответим на ранее  поставленные вопросы исследования.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Подведение итогов: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Ожидаемая продолжительность жизни и социально-экономические условия по данным Всемирного банка</dc:title>
  <dc:creator>Admin</dc:creator>
  <cp:lastModifiedBy>Admin</cp:lastModifiedBy>
  <cp:revision>23</cp:revision>
  <dcterms:created xsi:type="dcterms:W3CDTF">2023-11-15T13:08:56Z</dcterms:created>
  <dcterms:modified xsi:type="dcterms:W3CDTF">2023-11-16T20:10:58Z</dcterms:modified>
</cp:coreProperties>
</file>