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Oswald Bold" panose="020B0604020202020204" charset="-52"/>
      <p:regular r:id="rId12"/>
    </p:embeddedFont>
    <p:embeddedFont>
      <p:font typeface="Open Sauce Bold" panose="020B0604020202020204" charset="0"/>
      <p:regular r:id="rId13"/>
    </p:embeddedFont>
    <p:embeddedFont>
      <p:font typeface="Open Sauce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ontserrat Classic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5" d="100"/>
          <a:sy n="55" d="100"/>
        </p:scale>
        <p:origin x="381" y="-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sv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357574" y="3238034"/>
            <a:ext cx="12750470" cy="4795896"/>
            <a:chOff x="0" y="0"/>
            <a:chExt cx="2462323" cy="9261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62323" cy="926166"/>
            </a:xfrm>
            <a:custGeom>
              <a:avLst/>
              <a:gdLst/>
              <a:ahLst/>
              <a:cxnLst/>
              <a:rect l="l" t="t" r="r" b="b"/>
              <a:pathLst>
                <a:path w="2462323" h="926166">
                  <a:moveTo>
                    <a:pt x="0" y="0"/>
                  </a:moveTo>
                  <a:lnTo>
                    <a:pt x="2462323" y="0"/>
                  </a:lnTo>
                  <a:lnTo>
                    <a:pt x="2462323" y="926166"/>
                  </a:lnTo>
                  <a:lnTo>
                    <a:pt x="0" y="9261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0" y="140096"/>
            <a:ext cx="2696750" cy="2268641"/>
          </a:xfrm>
          <a:custGeom>
            <a:avLst/>
            <a:gdLst/>
            <a:ahLst/>
            <a:cxnLst/>
            <a:rect l="l" t="t" r="r" b="b"/>
            <a:pathLst>
              <a:path w="2696750" h="2268641">
                <a:moveTo>
                  <a:pt x="0" y="0"/>
                </a:moveTo>
                <a:lnTo>
                  <a:pt x="2696750" y="0"/>
                </a:lnTo>
                <a:lnTo>
                  <a:pt x="2696750" y="2268642"/>
                </a:lnTo>
                <a:lnTo>
                  <a:pt x="0" y="226864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0" y="7640791"/>
            <a:ext cx="2646209" cy="2646209"/>
          </a:xfrm>
          <a:custGeom>
            <a:avLst/>
            <a:gdLst/>
            <a:ahLst/>
            <a:cxnLst/>
            <a:rect l="l" t="t" r="r" b="b"/>
            <a:pathLst>
              <a:path w="2646209" h="2646209">
                <a:moveTo>
                  <a:pt x="0" y="0"/>
                </a:moveTo>
                <a:lnTo>
                  <a:pt x="2646209" y="0"/>
                </a:lnTo>
                <a:lnTo>
                  <a:pt x="2646209" y="2646209"/>
                </a:lnTo>
                <a:lnTo>
                  <a:pt x="0" y="26462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085091" y="4557506"/>
            <a:ext cx="13022953" cy="2392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999" spc="685">
                <a:solidFill>
                  <a:srgbClr val="231F20"/>
                </a:solidFill>
                <a:latin typeface="Oswald Bold"/>
              </a:rPr>
              <a:t> СЕРВИЗ ЗА БИТОВА ТЕХНИКА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419341" y="1318323"/>
            <a:ext cx="14626936" cy="1090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20"/>
              </a:lnSpc>
            </a:pPr>
            <a:r>
              <a:rPr lang="en-US" sz="6463" spc="633">
                <a:solidFill>
                  <a:srgbClr val="231F20"/>
                </a:solidFill>
                <a:latin typeface="Oswald Bold"/>
              </a:rPr>
              <a:t>БАЗИ ОТ ДАННИ - ПРАКТИКУМ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724193" y="8815601"/>
            <a:ext cx="12848809" cy="441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МАРИЯ МАРГАРИТОВА, ФН: 1MI0700004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5379" y="3048593"/>
            <a:ext cx="15345952" cy="4208864"/>
            <a:chOff x="0" y="0"/>
            <a:chExt cx="2963553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63553" cy="812800"/>
            </a:xfrm>
            <a:custGeom>
              <a:avLst/>
              <a:gdLst/>
              <a:ahLst/>
              <a:cxnLst/>
              <a:rect l="l" t="t" r="r" b="b"/>
              <a:pathLst>
                <a:path w="2963553" h="812800">
                  <a:moveTo>
                    <a:pt x="0" y="0"/>
                  </a:moveTo>
                  <a:lnTo>
                    <a:pt x="2963553" y="0"/>
                  </a:lnTo>
                  <a:lnTo>
                    <a:pt x="2963553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0" y="0"/>
            <a:ext cx="2598199" cy="2916346"/>
          </a:xfrm>
          <a:custGeom>
            <a:avLst/>
            <a:gdLst/>
            <a:ahLst/>
            <a:cxnLst/>
            <a:rect l="l" t="t" r="r" b="b"/>
            <a:pathLst>
              <a:path w="2598199" h="2916346">
                <a:moveTo>
                  <a:pt x="0" y="0"/>
                </a:moveTo>
                <a:lnTo>
                  <a:pt x="2598199" y="0"/>
                </a:lnTo>
                <a:lnTo>
                  <a:pt x="2598199" y="2916346"/>
                </a:lnTo>
                <a:lnTo>
                  <a:pt x="0" y="29163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267000" y="7411114"/>
            <a:ext cx="2954325" cy="2922096"/>
          </a:xfrm>
          <a:custGeom>
            <a:avLst/>
            <a:gdLst/>
            <a:ahLst/>
            <a:cxnLst/>
            <a:rect l="l" t="t" r="r" b="b"/>
            <a:pathLst>
              <a:path w="2954325" h="2922096">
                <a:moveTo>
                  <a:pt x="0" y="0"/>
                </a:moveTo>
                <a:lnTo>
                  <a:pt x="2954325" y="0"/>
                </a:lnTo>
                <a:lnTo>
                  <a:pt x="2954325" y="2922096"/>
                </a:lnTo>
                <a:lnTo>
                  <a:pt x="0" y="29220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4591812"/>
            <a:ext cx="16925131" cy="1008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41"/>
              </a:lnSpc>
            </a:pPr>
            <a:r>
              <a:rPr lang="en-US" sz="5899" spc="578">
                <a:solidFill>
                  <a:srgbClr val="231F20"/>
                </a:solidFill>
                <a:latin typeface="Open Sauce Bold"/>
              </a:rPr>
              <a:t>БЛАГОДАРЯ ЗА ВНИМАНИЕТО!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330602" y="0"/>
            <a:ext cx="10577229" cy="10287000"/>
          </a:xfrm>
          <a:custGeom>
            <a:avLst/>
            <a:gdLst/>
            <a:ahLst/>
            <a:cxnLst/>
            <a:rect l="l" t="t" r="r" b="b"/>
            <a:pathLst>
              <a:path w="10577229" h="10287000">
                <a:moveTo>
                  <a:pt x="0" y="0"/>
                </a:moveTo>
                <a:lnTo>
                  <a:pt x="10577229" y="0"/>
                </a:lnTo>
                <a:lnTo>
                  <a:pt x="1057722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168164" y="0"/>
            <a:ext cx="2119836" cy="2048292"/>
          </a:xfrm>
          <a:custGeom>
            <a:avLst/>
            <a:gdLst/>
            <a:ahLst/>
            <a:cxnLst/>
            <a:rect l="l" t="t" r="r" b="b"/>
            <a:pathLst>
              <a:path w="2119836" h="2048292">
                <a:moveTo>
                  <a:pt x="0" y="0"/>
                </a:moveTo>
                <a:lnTo>
                  <a:pt x="2119836" y="0"/>
                </a:lnTo>
                <a:lnTo>
                  <a:pt x="2119836" y="2048292"/>
                </a:lnTo>
                <a:lnTo>
                  <a:pt x="0" y="2048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7200" y="3467100"/>
            <a:ext cx="18930940" cy="5226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40"/>
              </a:lnSpc>
              <a:spcBef>
                <a:spcPct val="0"/>
              </a:spcBef>
            </a:pPr>
            <a:r>
              <a:rPr lang="en-US" sz="3000" spc="294" dirty="0">
                <a:solidFill>
                  <a:srgbClr val="000000"/>
                </a:solidFill>
                <a:latin typeface="Open Sauce"/>
              </a:rPr>
              <a:t>РЕМОНТИРАН УРЕД(ID,КАТЕГОРИЯ, ИМЕ НА КЛИЕНТ, МОДЕЛ, ГОДИНА НА ПРОИЗВОДСТВО, ПРОИЗВОДИТЕЛ,ИМЕ_КАТЕГОРИЯ)</a:t>
            </a:r>
          </a:p>
          <a:p>
            <a:pPr>
              <a:lnSpc>
                <a:spcPts val="4140"/>
              </a:lnSpc>
              <a:spcBef>
                <a:spcPct val="0"/>
              </a:spcBef>
            </a:pPr>
            <a:endParaRPr lang="en-US" sz="3000" spc="294" dirty="0">
              <a:solidFill>
                <a:srgbClr val="000000"/>
              </a:solidFill>
              <a:latin typeface="Open Sauce"/>
            </a:endParaRPr>
          </a:p>
          <a:p>
            <a:pPr>
              <a:lnSpc>
                <a:spcPts val="4140"/>
              </a:lnSpc>
              <a:spcBef>
                <a:spcPct val="0"/>
              </a:spcBef>
            </a:pPr>
            <a:r>
              <a:rPr lang="en-US" sz="3000" spc="294" dirty="0">
                <a:solidFill>
                  <a:srgbClr val="000000"/>
                </a:solidFill>
                <a:latin typeface="Open Sauce"/>
              </a:rPr>
              <a:t>ТЕХНИК(ID,ИМЕ, ЕГН, КАТЕГОРИИ УРЕДИ)</a:t>
            </a:r>
          </a:p>
          <a:p>
            <a:pPr>
              <a:lnSpc>
                <a:spcPts val="4140"/>
              </a:lnSpc>
              <a:spcBef>
                <a:spcPct val="0"/>
              </a:spcBef>
            </a:pPr>
            <a:endParaRPr lang="en-US" sz="3000" spc="294" dirty="0">
              <a:solidFill>
                <a:srgbClr val="000000"/>
              </a:solidFill>
              <a:latin typeface="Open Sauce"/>
            </a:endParaRPr>
          </a:p>
          <a:p>
            <a:pPr>
              <a:lnSpc>
                <a:spcPts val="4140"/>
              </a:lnSpc>
              <a:spcBef>
                <a:spcPct val="0"/>
              </a:spcBef>
            </a:pPr>
            <a:r>
              <a:rPr lang="en-US" sz="3000" spc="294" dirty="0">
                <a:solidFill>
                  <a:srgbClr val="000000"/>
                </a:solidFill>
                <a:latin typeface="Open Sauce"/>
              </a:rPr>
              <a:t>КАТЕГОРИИ(ИМЕ, МОДЕЛ,ИМЕ НА ПРОИЗВОДИТЕЛ, ГОДИНА)</a:t>
            </a:r>
          </a:p>
          <a:p>
            <a:pPr>
              <a:lnSpc>
                <a:spcPts val="4140"/>
              </a:lnSpc>
              <a:spcBef>
                <a:spcPct val="0"/>
              </a:spcBef>
            </a:pPr>
            <a:endParaRPr lang="en-US" sz="3000" spc="294" dirty="0">
              <a:solidFill>
                <a:srgbClr val="000000"/>
              </a:solidFill>
              <a:latin typeface="Open Sauce"/>
            </a:endParaRPr>
          </a:p>
          <a:p>
            <a:pPr>
              <a:lnSpc>
                <a:spcPts val="4140"/>
              </a:lnSpc>
              <a:spcBef>
                <a:spcPct val="0"/>
              </a:spcBef>
            </a:pPr>
            <a:r>
              <a:rPr lang="en-US" sz="3000" spc="294" dirty="0">
                <a:solidFill>
                  <a:srgbClr val="000000"/>
                </a:solidFill>
                <a:latin typeface="Open Sauce"/>
              </a:rPr>
              <a:t>РЕМОНТИРА(ID_УРЕД, ID_ТЕХНИК, ДАТА, ЦЕНА)</a:t>
            </a:r>
          </a:p>
          <a:p>
            <a:pPr>
              <a:lnSpc>
                <a:spcPts val="4140"/>
              </a:lnSpc>
              <a:spcBef>
                <a:spcPct val="0"/>
              </a:spcBef>
            </a:pPr>
            <a:endParaRPr lang="en-US" sz="3000" spc="294" dirty="0">
              <a:solidFill>
                <a:srgbClr val="000000"/>
              </a:solidFill>
              <a:latin typeface="Open Sauce"/>
            </a:endParaRPr>
          </a:p>
          <a:p>
            <a:pPr>
              <a:lnSpc>
                <a:spcPts val="4140"/>
              </a:lnSpc>
              <a:spcBef>
                <a:spcPct val="0"/>
              </a:spcBef>
            </a:pPr>
            <a:r>
              <a:rPr lang="en-US" sz="3000" spc="294" dirty="0">
                <a:solidFill>
                  <a:srgbClr val="000000"/>
                </a:solidFill>
                <a:latin typeface="Open Sauce"/>
              </a:rPr>
              <a:t>Е КВАЛИФИЦИРАН(ID_ТЕХНИК, ИМЕ_КАТЕГОРИЯ)</a:t>
            </a:r>
          </a:p>
        </p:txBody>
      </p:sp>
      <p:sp>
        <p:nvSpPr>
          <p:cNvPr id="3" name="Freeform 3"/>
          <p:cNvSpPr/>
          <p:nvPr/>
        </p:nvSpPr>
        <p:spPr>
          <a:xfrm>
            <a:off x="-52215" y="-52215"/>
            <a:ext cx="2161831" cy="2161831"/>
          </a:xfrm>
          <a:custGeom>
            <a:avLst/>
            <a:gdLst/>
            <a:ahLst/>
            <a:cxnLst/>
            <a:rect l="l" t="t" r="r" b="b"/>
            <a:pathLst>
              <a:path w="2161831" h="2161831">
                <a:moveTo>
                  <a:pt x="0" y="0"/>
                </a:moveTo>
                <a:lnTo>
                  <a:pt x="2161830" y="0"/>
                </a:lnTo>
                <a:lnTo>
                  <a:pt x="2161830" y="2161830"/>
                </a:lnTo>
                <a:lnTo>
                  <a:pt x="0" y="21618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818911" y="0"/>
            <a:ext cx="2469089" cy="2407362"/>
          </a:xfrm>
          <a:custGeom>
            <a:avLst/>
            <a:gdLst/>
            <a:ahLst/>
            <a:cxnLst/>
            <a:rect l="l" t="t" r="r" b="b"/>
            <a:pathLst>
              <a:path w="2469089" h="2407362">
                <a:moveTo>
                  <a:pt x="0" y="0"/>
                </a:moveTo>
                <a:lnTo>
                  <a:pt x="2469089" y="0"/>
                </a:lnTo>
                <a:lnTo>
                  <a:pt x="2469089" y="2407362"/>
                </a:lnTo>
                <a:lnTo>
                  <a:pt x="0" y="24073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832692" y="683044"/>
            <a:ext cx="8622616" cy="931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89"/>
              </a:lnSpc>
              <a:spcBef>
                <a:spcPct val="0"/>
              </a:spcBef>
            </a:pPr>
            <a:r>
              <a:rPr lang="en-US" sz="5499" spc="538">
                <a:solidFill>
                  <a:srgbClr val="000000"/>
                </a:solidFill>
                <a:latin typeface="Open Sauce"/>
              </a:rPr>
              <a:t>РЕЛАЦИОННИ СХЕМИ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779015" y="1028700"/>
            <a:ext cx="10044113" cy="9258300"/>
          </a:xfrm>
          <a:custGeom>
            <a:avLst/>
            <a:gdLst/>
            <a:ahLst/>
            <a:cxnLst/>
            <a:rect l="l" t="t" r="r" b="b"/>
            <a:pathLst>
              <a:path w="10044113" h="9258300">
                <a:moveTo>
                  <a:pt x="0" y="0"/>
                </a:moveTo>
                <a:lnTo>
                  <a:pt x="10044113" y="0"/>
                </a:lnTo>
                <a:lnTo>
                  <a:pt x="10044113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29396" y="209669"/>
            <a:ext cx="15962401" cy="619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7"/>
              </a:lnSpc>
              <a:spcBef>
                <a:spcPct val="0"/>
              </a:spcBef>
            </a:pPr>
            <a:r>
              <a:rPr lang="en-US" sz="3650" spc="357">
                <a:solidFill>
                  <a:srgbClr val="000000"/>
                </a:solidFill>
                <a:latin typeface="Open Sauce"/>
              </a:rPr>
              <a:t>СХЕМА НА БАЗАТА ОТ ДАННИ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156469" y="4052783"/>
            <a:ext cx="12664239" cy="5591694"/>
          </a:xfrm>
          <a:custGeom>
            <a:avLst/>
            <a:gdLst/>
            <a:ahLst/>
            <a:cxnLst/>
            <a:rect l="l" t="t" r="r" b="b"/>
            <a:pathLst>
              <a:path w="12664239" h="5591694">
                <a:moveTo>
                  <a:pt x="0" y="0"/>
                </a:moveTo>
                <a:lnTo>
                  <a:pt x="12664238" y="0"/>
                </a:lnTo>
                <a:lnTo>
                  <a:pt x="12664238" y="5591694"/>
                </a:lnTo>
                <a:lnTo>
                  <a:pt x="0" y="55916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58641" y="416721"/>
            <a:ext cx="8585359" cy="3636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  <a:spcBef>
                <a:spcPct val="0"/>
              </a:spcBef>
            </a:pPr>
            <a:r>
              <a:rPr lang="en-US" sz="2608" spc="255" dirty="0">
                <a:solidFill>
                  <a:srgbClr val="000000"/>
                </a:solidFill>
                <a:latin typeface="Open Sauce"/>
              </a:rPr>
              <a:t>CREATE VIEW TECHNICIAN_REPAIRES_INFO</a:t>
            </a:r>
          </a:p>
          <a:p>
            <a:pPr>
              <a:lnSpc>
                <a:spcPts val="3600"/>
              </a:lnSpc>
              <a:spcBef>
                <a:spcPct val="0"/>
              </a:spcBef>
            </a:pPr>
            <a:r>
              <a:rPr lang="en-US" sz="2608" spc="255" dirty="0">
                <a:solidFill>
                  <a:srgbClr val="000000"/>
                </a:solidFill>
                <a:latin typeface="Open Sauce"/>
              </a:rPr>
              <a:t>AS</a:t>
            </a:r>
          </a:p>
          <a:p>
            <a:pPr>
              <a:lnSpc>
                <a:spcPts val="3600"/>
              </a:lnSpc>
              <a:spcBef>
                <a:spcPct val="0"/>
              </a:spcBef>
            </a:pPr>
            <a:r>
              <a:rPr lang="en-US" sz="2608" spc="255" dirty="0">
                <a:solidFill>
                  <a:srgbClr val="000000"/>
                </a:solidFill>
                <a:latin typeface="Open Sauce"/>
              </a:rPr>
              <a:t>SELECT T.NAME, T.EGN, R.DATE, R.PRICE</a:t>
            </a:r>
          </a:p>
          <a:p>
            <a:pPr>
              <a:lnSpc>
                <a:spcPts val="3600"/>
              </a:lnSpc>
              <a:spcBef>
                <a:spcPct val="0"/>
              </a:spcBef>
            </a:pPr>
            <a:r>
              <a:rPr lang="en-US" sz="2608" spc="255" dirty="0">
                <a:solidFill>
                  <a:srgbClr val="000000"/>
                </a:solidFill>
                <a:latin typeface="Open Sauce"/>
              </a:rPr>
              <a:t>FROM TECHNICIAN T, REPRAIRS R</a:t>
            </a:r>
          </a:p>
          <a:p>
            <a:pPr>
              <a:lnSpc>
                <a:spcPts val="3600"/>
              </a:lnSpc>
              <a:spcBef>
                <a:spcPct val="0"/>
              </a:spcBef>
            </a:pPr>
            <a:r>
              <a:rPr lang="en-US" sz="2608" spc="255" dirty="0">
                <a:solidFill>
                  <a:srgbClr val="000000"/>
                </a:solidFill>
                <a:latin typeface="Open Sauce"/>
              </a:rPr>
              <a:t>WHERE T.ID = R.ID_TECHNICIAN;</a:t>
            </a:r>
          </a:p>
          <a:p>
            <a:pPr>
              <a:lnSpc>
                <a:spcPts val="3600"/>
              </a:lnSpc>
              <a:spcBef>
                <a:spcPct val="0"/>
              </a:spcBef>
            </a:pPr>
            <a:endParaRPr lang="en-US" sz="2608" spc="255" dirty="0">
              <a:solidFill>
                <a:srgbClr val="000000"/>
              </a:solidFill>
              <a:latin typeface="Open Sauce"/>
            </a:endParaRPr>
          </a:p>
          <a:p>
            <a:pPr>
              <a:lnSpc>
                <a:spcPts val="3600"/>
              </a:lnSpc>
              <a:spcBef>
                <a:spcPct val="0"/>
              </a:spcBef>
            </a:pPr>
            <a:r>
              <a:rPr lang="en-US" sz="2608" spc="255" dirty="0">
                <a:solidFill>
                  <a:srgbClr val="000000"/>
                </a:solidFill>
                <a:latin typeface="Open Sauce"/>
              </a:rPr>
              <a:t>SELECT * FROM TECHNICIAN_REPAIRES_INFO</a:t>
            </a:r>
          </a:p>
          <a:p>
            <a:pPr>
              <a:lnSpc>
                <a:spcPts val="3600"/>
              </a:lnSpc>
              <a:spcBef>
                <a:spcPct val="0"/>
              </a:spcBef>
            </a:pPr>
            <a:r>
              <a:rPr lang="en-US" sz="2608" spc="255" dirty="0">
                <a:solidFill>
                  <a:srgbClr val="000000"/>
                </a:solidFill>
                <a:latin typeface="Open Sauce"/>
              </a:rPr>
              <a:t>WHERE PRICE &gt;40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325600" y="266700"/>
            <a:ext cx="3848100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280"/>
              </a:lnSpc>
              <a:spcBef>
                <a:spcPct val="0"/>
              </a:spcBef>
            </a:pPr>
            <a:r>
              <a:rPr lang="en-US" sz="6000" spc="588" dirty="0">
                <a:solidFill>
                  <a:srgbClr val="000000"/>
                </a:solidFill>
                <a:latin typeface="Open Sauce"/>
              </a:rPr>
              <a:t>VIEWS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22331" y="4622294"/>
            <a:ext cx="14329417" cy="5209613"/>
          </a:xfrm>
          <a:custGeom>
            <a:avLst/>
            <a:gdLst/>
            <a:ahLst/>
            <a:cxnLst/>
            <a:rect l="l" t="t" r="r" b="b"/>
            <a:pathLst>
              <a:path w="14329417" h="5209613">
                <a:moveTo>
                  <a:pt x="0" y="0"/>
                </a:moveTo>
                <a:lnTo>
                  <a:pt x="14329417" y="0"/>
                </a:lnTo>
                <a:lnTo>
                  <a:pt x="14329417" y="5209613"/>
                </a:lnTo>
                <a:lnTo>
                  <a:pt x="0" y="52096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34186" y="990600"/>
            <a:ext cx="14915710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59"/>
              </a:lnSpc>
            </a:pPr>
            <a:r>
              <a:rPr lang="en-US" sz="2579" spc="252" dirty="0">
                <a:solidFill>
                  <a:srgbClr val="000000"/>
                </a:solidFill>
                <a:latin typeface="Open Sauce"/>
              </a:rPr>
              <a:t>CREATE VIEW V_CATEGORIES_ALL</a:t>
            </a:r>
          </a:p>
          <a:p>
            <a:pPr>
              <a:lnSpc>
                <a:spcPts val="3559"/>
              </a:lnSpc>
            </a:pPr>
            <a:r>
              <a:rPr lang="en-US" sz="2579" spc="252" dirty="0">
                <a:solidFill>
                  <a:srgbClr val="000000"/>
                </a:solidFill>
                <a:latin typeface="Open Sauce"/>
              </a:rPr>
              <a:t>AS</a:t>
            </a:r>
          </a:p>
          <a:p>
            <a:pPr>
              <a:lnSpc>
                <a:spcPts val="3559"/>
              </a:lnSpc>
            </a:pPr>
            <a:r>
              <a:rPr lang="en-US" sz="2579" spc="252" dirty="0">
                <a:solidFill>
                  <a:srgbClr val="000000"/>
                </a:solidFill>
                <a:latin typeface="Open Sauce"/>
              </a:rPr>
              <a:t>SELECT NAME,MODEL, MANUFACTURER_NAME, YEAR FROM CATEGORIES </a:t>
            </a:r>
          </a:p>
          <a:p>
            <a:pPr>
              <a:lnSpc>
                <a:spcPts val="3559"/>
              </a:lnSpc>
            </a:pPr>
            <a:r>
              <a:rPr lang="en-US" sz="2579" spc="252" dirty="0">
                <a:solidFill>
                  <a:srgbClr val="000000"/>
                </a:solidFill>
                <a:latin typeface="Open Sauce"/>
              </a:rPr>
              <a:t>WHERE YEAR &gt; </a:t>
            </a:r>
            <a:r>
              <a:rPr lang="en-US" sz="2579" spc="252">
                <a:solidFill>
                  <a:srgbClr val="000000"/>
                </a:solidFill>
                <a:latin typeface="Open Sauce"/>
              </a:rPr>
              <a:t>'2019-01-01</a:t>
            </a:r>
            <a:r>
              <a:rPr lang="en-US" sz="2579" spc="252" smtClean="0">
                <a:solidFill>
                  <a:srgbClr val="000000"/>
                </a:solidFill>
                <a:latin typeface="Open Sauce"/>
              </a:rPr>
              <a:t>';</a:t>
            </a:r>
            <a:endParaRPr lang="en-US" sz="2579" spc="252" dirty="0" smtClean="0">
              <a:solidFill>
                <a:srgbClr val="000000"/>
              </a:solidFill>
              <a:latin typeface="Open Sauce"/>
            </a:endParaRPr>
          </a:p>
          <a:p>
            <a:pPr>
              <a:lnSpc>
                <a:spcPts val="3559"/>
              </a:lnSpc>
            </a:pPr>
            <a:r>
              <a:rPr lang="en-US" sz="2579" spc="252" dirty="0" smtClean="0">
                <a:solidFill>
                  <a:srgbClr val="000000"/>
                </a:solidFill>
                <a:latin typeface="Open Sauce"/>
              </a:rPr>
              <a:t>SELECT </a:t>
            </a:r>
            <a:r>
              <a:rPr lang="en-US" sz="2579" spc="252" dirty="0">
                <a:solidFill>
                  <a:srgbClr val="000000"/>
                </a:solidFill>
                <a:latin typeface="Open Sauce"/>
              </a:rPr>
              <a:t>* FROM V_CATEGORIES_ALL; </a:t>
            </a:r>
          </a:p>
          <a:p>
            <a:pPr>
              <a:lnSpc>
                <a:spcPts val="3559"/>
              </a:lnSpc>
            </a:pPr>
            <a:endParaRPr lang="en-US" sz="2579" spc="252" dirty="0">
              <a:solidFill>
                <a:srgbClr val="000000"/>
              </a:solidFill>
              <a:latin typeface="Open Sauce"/>
            </a:endParaRPr>
          </a:p>
          <a:p>
            <a:pPr>
              <a:lnSpc>
                <a:spcPts val="3559"/>
              </a:lnSpc>
            </a:pPr>
            <a:r>
              <a:rPr lang="en-US" sz="2579" spc="252" dirty="0">
                <a:solidFill>
                  <a:srgbClr val="000000"/>
                </a:solidFill>
                <a:latin typeface="Open Sauce"/>
              </a:rPr>
              <a:t>INSERT INTO V_CATEGORIES_ALL(NAME,MODEL, MANUFACTURER_NAME, YEAR)</a:t>
            </a:r>
          </a:p>
          <a:p>
            <a:pPr>
              <a:lnSpc>
                <a:spcPts val="3559"/>
              </a:lnSpc>
              <a:spcBef>
                <a:spcPct val="0"/>
              </a:spcBef>
            </a:pPr>
            <a:r>
              <a:rPr lang="en-US" sz="2579" spc="252" dirty="0">
                <a:solidFill>
                  <a:srgbClr val="000000"/>
                </a:solidFill>
                <a:latin typeface="Open Sauce"/>
              </a:rPr>
              <a:t> VALUES ('FURNITURE','BOSCH', 'WHIRLPOOL WR23MMMS', '2022-03-02')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554200" y="342900"/>
            <a:ext cx="3486150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280"/>
              </a:lnSpc>
              <a:spcBef>
                <a:spcPct val="0"/>
              </a:spcBef>
            </a:pPr>
            <a:r>
              <a:rPr lang="en-US" sz="6000" spc="588" dirty="0">
                <a:solidFill>
                  <a:srgbClr val="000000"/>
                </a:solidFill>
                <a:latin typeface="Open Sauce"/>
              </a:rPr>
              <a:t>VIEWS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068039" y="5749756"/>
            <a:ext cx="11650978" cy="4196247"/>
          </a:xfrm>
          <a:custGeom>
            <a:avLst/>
            <a:gdLst/>
            <a:ahLst/>
            <a:cxnLst/>
            <a:rect l="l" t="t" r="r" b="b"/>
            <a:pathLst>
              <a:path w="11650978" h="4196247">
                <a:moveTo>
                  <a:pt x="0" y="0"/>
                </a:moveTo>
                <a:lnTo>
                  <a:pt x="11650979" y="0"/>
                </a:lnTo>
                <a:lnTo>
                  <a:pt x="11650979" y="4196246"/>
                </a:lnTo>
                <a:lnTo>
                  <a:pt x="0" y="41962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318898"/>
            <a:ext cx="18288000" cy="5430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24"/>
              </a:lnSpc>
            </a:pPr>
            <a:r>
              <a:rPr lang="en-US" sz="2408" spc="236" dirty="0">
                <a:solidFill>
                  <a:srgbClr val="000000"/>
                </a:solidFill>
                <a:latin typeface="Open Sauce"/>
              </a:rPr>
              <a:t>CREATE VIEW V_CATEGORIES_ALL_WITH_CK</a:t>
            </a:r>
          </a:p>
          <a:p>
            <a:pPr>
              <a:lnSpc>
                <a:spcPts val="3324"/>
              </a:lnSpc>
            </a:pPr>
            <a:r>
              <a:rPr lang="en-US" sz="2408" spc="236" dirty="0">
                <a:solidFill>
                  <a:srgbClr val="000000"/>
                </a:solidFill>
                <a:latin typeface="Open Sauce"/>
              </a:rPr>
              <a:t>AS </a:t>
            </a:r>
          </a:p>
          <a:p>
            <a:pPr>
              <a:lnSpc>
                <a:spcPts val="3324"/>
              </a:lnSpc>
            </a:pPr>
            <a:r>
              <a:rPr lang="en-US" sz="2408" spc="236" dirty="0">
                <a:solidFill>
                  <a:srgbClr val="000000"/>
                </a:solidFill>
                <a:latin typeface="Open Sauce"/>
              </a:rPr>
              <a:t>SELECT NAME,MODEL, MANUFACTURER_NAME, YEAR FROM CATEGORIES </a:t>
            </a:r>
          </a:p>
          <a:p>
            <a:pPr>
              <a:lnSpc>
                <a:spcPts val="3324"/>
              </a:lnSpc>
            </a:pPr>
            <a:r>
              <a:rPr lang="en-US" sz="2408" spc="236" dirty="0">
                <a:solidFill>
                  <a:srgbClr val="000000"/>
                </a:solidFill>
                <a:latin typeface="Open Sauce"/>
              </a:rPr>
              <a:t>WHERE YEAR &gt; '2019-01-01' </a:t>
            </a:r>
          </a:p>
          <a:p>
            <a:pPr>
              <a:lnSpc>
                <a:spcPts val="3324"/>
              </a:lnSpc>
            </a:pPr>
            <a:r>
              <a:rPr lang="en-US" sz="2408" spc="236" dirty="0">
                <a:solidFill>
                  <a:srgbClr val="000000"/>
                </a:solidFill>
                <a:latin typeface="Open Sauce"/>
              </a:rPr>
              <a:t>WITH CHECK OPTION ; </a:t>
            </a:r>
          </a:p>
          <a:p>
            <a:pPr>
              <a:lnSpc>
                <a:spcPts val="3324"/>
              </a:lnSpc>
            </a:pPr>
            <a:endParaRPr lang="en-US" sz="2408" spc="236" dirty="0">
              <a:solidFill>
                <a:srgbClr val="000000"/>
              </a:solidFill>
              <a:latin typeface="Open Sauce"/>
            </a:endParaRPr>
          </a:p>
          <a:p>
            <a:pPr>
              <a:lnSpc>
                <a:spcPts val="3324"/>
              </a:lnSpc>
            </a:pPr>
            <a:r>
              <a:rPr lang="en-US" sz="2408" spc="236" dirty="0">
                <a:solidFill>
                  <a:srgbClr val="000000"/>
                </a:solidFill>
                <a:latin typeface="Open Sauce"/>
              </a:rPr>
              <a:t>SELECT * FROM V_CATEGORIES_ALL_WITH_CK; </a:t>
            </a:r>
          </a:p>
          <a:p>
            <a:pPr>
              <a:lnSpc>
                <a:spcPts val="3324"/>
              </a:lnSpc>
            </a:pPr>
            <a:r>
              <a:rPr lang="en-US" sz="2408" spc="236" dirty="0">
                <a:solidFill>
                  <a:srgbClr val="000000"/>
                </a:solidFill>
                <a:latin typeface="Open Sauce"/>
              </a:rPr>
              <a:t>INSERT INTO V_CATEGORIES_ALL_WITH_CK(NAME, MODEL, MANUFACTURER_NAME, YEAR) VALUES ('SINK','FRIGIDAIRE', 'MI1 M234','2021-04-30'); -- OK </a:t>
            </a:r>
          </a:p>
          <a:p>
            <a:pPr>
              <a:lnSpc>
                <a:spcPts val="3324"/>
              </a:lnSpc>
            </a:pPr>
            <a:endParaRPr lang="en-US" sz="2408" spc="236" dirty="0">
              <a:solidFill>
                <a:srgbClr val="000000"/>
              </a:solidFill>
              <a:latin typeface="Open Sauce"/>
            </a:endParaRPr>
          </a:p>
          <a:p>
            <a:pPr>
              <a:lnSpc>
                <a:spcPts val="3324"/>
              </a:lnSpc>
              <a:spcBef>
                <a:spcPct val="0"/>
              </a:spcBef>
            </a:pPr>
            <a:r>
              <a:rPr lang="en-US" sz="2408" spc="236" dirty="0">
                <a:solidFill>
                  <a:srgbClr val="000000"/>
                </a:solidFill>
                <a:latin typeface="Open Sauce"/>
              </a:rPr>
              <a:t>SELECT * FROM V_CATEGORIES_ALL_WITH_CK; INSERT INTO V_CATEGORIES_ALL_WITH_CK(NAME, MODEL, MANUFACTURER_NAME, YEAR) VALUES ('BOILER','TEFAL', 'TEFAL 234L','2015-04-30'); -- NOT OK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554200" y="454644"/>
            <a:ext cx="3488667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280"/>
              </a:lnSpc>
              <a:spcBef>
                <a:spcPct val="0"/>
              </a:spcBef>
            </a:pPr>
            <a:r>
              <a:rPr lang="en-US" sz="6000" spc="588" dirty="0">
                <a:solidFill>
                  <a:srgbClr val="000000"/>
                </a:solidFill>
                <a:latin typeface="Open Sauce"/>
              </a:rPr>
              <a:t>VIEWS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60056" y="2085276"/>
            <a:ext cx="7863715" cy="5320239"/>
          </a:xfrm>
          <a:custGeom>
            <a:avLst/>
            <a:gdLst/>
            <a:ahLst/>
            <a:cxnLst/>
            <a:rect l="l" t="t" r="r" b="b"/>
            <a:pathLst>
              <a:path w="7863715" h="5320239">
                <a:moveTo>
                  <a:pt x="0" y="0"/>
                </a:moveTo>
                <a:lnTo>
                  <a:pt x="7863714" y="0"/>
                </a:lnTo>
                <a:lnTo>
                  <a:pt x="7863714" y="5320239"/>
                </a:lnTo>
                <a:lnTo>
                  <a:pt x="0" y="53202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18" r="-55886" b="-291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47121" y="3002831"/>
            <a:ext cx="7012179" cy="6255469"/>
          </a:xfrm>
          <a:custGeom>
            <a:avLst/>
            <a:gdLst/>
            <a:ahLst/>
            <a:cxnLst/>
            <a:rect l="l" t="t" r="r" b="b"/>
            <a:pathLst>
              <a:path w="7012179" h="6255469">
                <a:moveTo>
                  <a:pt x="0" y="0"/>
                </a:moveTo>
                <a:lnTo>
                  <a:pt x="7012179" y="0"/>
                </a:lnTo>
                <a:lnTo>
                  <a:pt x="7012179" y="6255469"/>
                </a:lnTo>
                <a:lnTo>
                  <a:pt x="0" y="62554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08470" y="438758"/>
            <a:ext cx="17271060" cy="1065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94"/>
              </a:lnSpc>
              <a:spcBef>
                <a:spcPct val="0"/>
              </a:spcBef>
            </a:pPr>
            <a:r>
              <a:rPr lang="en-US" sz="6300" spc="617">
                <a:solidFill>
                  <a:srgbClr val="000000"/>
                </a:solidFill>
                <a:latin typeface="Open Sauce"/>
              </a:rPr>
              <a:t>ПРИЛОЖЕНИЕ ЗА ДОСТЪП ДО БАЗАТА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32102" y="2150821"/>
            <a:ext cx="10955713" cy="5125282"/>
          </a:xfrm>
          <a:custGeom>
            <a:avLst/>
            <a:gdLst/>
            <a:ahLst/>
            <a:cxnLst/>
            <a:rect l="l" t="t" r="r" b="b"/>
            <a:pathLst>
              <a:path w="10955713" h="5125282">
                <a:moveTo>
                  <a:pt x="0" y="0"/>
                </a:moveTo>
                <a:lnTo>
                  <a:pt x="10955713" y="0"/>
                </a:lnTo>
                <a:lnTo>
                  <a:pt x="10955713" y="5125282"/>
                </a:lnTo>
                <a:lnTo>
                  <a:pt x="0" y="51252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212" b="-521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039836" y="2150821"/>
            <a:ext cx="3739694" cy="8136179"/>
          </a:xfrm>
          <a:custGeom>
            <a:avLst/>
            <a:gdLst/>
            <a:ahLst/>
            <a:cxnLst/>
            <a:rect l="l" t="t" r="r" b="b"/>
            <a:pathLst>
              <a:path w="3739694" h="8136179">
                <a:moveTo>
                  <a:pt x="0" y="0"/>
                </a:moveTo>
                <a:lnTo>
                  <a:pt x="3739694" y="0"/>
                </a:lnTo>
                <a:lnTo>
                  <a:pt x="3739694" y="8136179"/>
                </a:lnTo>
                <a:lnTo>
                  <a:pt x="0" y="81361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603805" y="7589208"/>
            <a:ext cx="5708061" cy="2697792"/>
          </a:xfrm>
          <a:custGeom>
            <a:avLst/>
            <a:gdLst/>
            <a:ahLst/>
            <a:cxnLst/>
            <a:rect l="l" t="t" r="r" b="b"/>
            <a:pathLst>
              <a:path w="5708061" h="2697792">
                <a:moveTo>
                  <a:pt x="0" y="0"/>
                </a:moveTo>
                <a:lnTo>
                  <a:pt x="5708060" y="0"/>
                </a:lnTo>
                <a:lnTo>
                  <a:pt x="5708060" y="2697792"/>
                </a:lnTo>
                <a:lnTo>
                  <a:pt x="0" y="26977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08798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08470" y="438758"/>
            <a:ext cx="17271060" cy="1065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94"/>
              </a:lnSpc>
              <a:spcBef>
                <a:spcPct val="0"/>
              </a:spcBef>
            </a:pPr>
            <a:r>
              <a:rPr lang="en-US" sz="6300" spc="617">
                <a:solidFill>
                  <a:srgbClr val="000000"/>
                </a:solidFill>
                <a:latin typeface="Open Sauce"/>
              </a:rPr>
              <a:t>ПРИЛОЖЕНИЕ ЗА ДОСТЪП ДО БАЗАТА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234</Words>
  <Application>Microsoft Office PowerPoint</Application>
  <PresentationFormat>Custom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Oswald Bold</vt:lpstr>
      <vt:lpstr>Open Sauce Bold</vt:lpstr>
      <vt:lpstr>Open Sauce</vt:lpstr>
      <vt:lpstr>Calibri</vt:lpstr>
      <vt:lpstr>Montserrat Classic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cp:lastModifiedBy>DELL</cp:lastModifiedBy>
  <cp:revision>5</cp:revision>
  <dcterms:created xsi:type="dcterms:W3CDTF">2006-08-16T00:00:00Z</dcterms:created>
  <dcterms:modified xsi:type="dcterms:W3CDTF">2023-06-08T19:20:10Z</dcterms:modified>
  <dc:identifier>DAFk9yfmi4U</dc:identifier>
</cp:coreProperties>
</file>