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73" r:id="rId4"/>
    <p:sldId id="274" r:id="rId5"/>
    <p:sldId id="272" r:id="rId6"/>
    <p:sldId id="279" r:id="rId7"/>
    <p:sldId id="275" r:id="rId8"/>
    <p:sldId id="276" r:id="rId9"/>
    <p:sldId id="27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06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gaux Schmied" userId="5e1ec718-cd0b-4828-8b28-ef3a7ae07664" providerId="ADAL" clId="{52D0D6B1-A857-4E4B-930E-14FBE48954B9}"/>
    <pc:docChg chg="undo custSel modSld">
      <pc:chgData name="Margaux Schmied" userId="5e1ec718-cd0b-4828-8b28-ef3a7ae07664" providerId="ADAL" clId="{52D0D6B1-A857-4E4B-930E-14FBE48954B9}" dt="2022-03-01T14:35:44.837" v="4" actId="20577"/>
      <pc:docMkLst>
        <pc:docMk/>
      </pc:docMkLst>
      <pc:sldChg chg="modSp">
        <pc:chgData name="Margaux Schmied" userId="5e1ec718-cd0b-4828-8b28-ef3a7ae07664" providerId="ADAL" clId="{52D0D6B1-A857-4E4B-930E-14FBE48954B9}" dt="2022-03-01T14:35:44.837" v="4" actId="20577"/>
        <pc:sldMkLst>
          <pc:docMk/>
          <pc:sldMk cId="3334177898" sldId="275"/>
        </pc:sldMkLst>
        <pc:spChg chg="mod">
          <ac:chgData name="Margaux Schmied" userId="5e1ec718-cd0b-4828-8b28-ef3a7ae07664" providerId="ADAL" clId="{52D0D6B1-A857-4E4B-930E-14FBE48954B9}" dt="2022-03-01T14:35:44.837" v="4" actId="20577"/>
          <ac:spMkLst>
            <pc:docMk/>
            <pc:sldMk cId="3334177898" sldId="275"/>
            <ac:spMk id="3" creationId="{63015CEA-9939-3548-BF39-6EDF244DC671}"/>
          </ac:spMkLst>
        </pc:spChg>
        <pc:spChg chg="mod">
          <ac:chgData name="Margaux Schmied" userId="5e1ec718-cd0b-4828-8b28-ef3a7ae07664" providerId="ADAL" clId="{52D0D6B1-A857-4E4B-930E-14FBE48954B9}" dt="2022-03-01T14:35:34.640" v="3" actId="1076"/>
          <ac:spMkLst>
            <pc:docMk/>
            <pc:sldMk cId="3334177898" sldId="275"/>
            <ac:spMk id="5" creationId="{0268370D-2D9B-C04A-9977-995175AE15C0}"/>
          </ac:spMkLst>
        </pc:spChg>
      </pc:sldChg>
    </pc:docChg>
  </pc:docChgLst>
  <pc:docChgLst>
    <pc:chgData name="Margaux Schmied" userId="5e1ec718-cd0b-4828-8b28-ef3a7ae07664" providerId="ADAL" clId="{BCD3A57B-BA31-8640-BAF5-807AA2A0B112}"/>
    <pc:docChg chg="modSld">
      <pc:chgData name="Margaux Schmied" userId="5e1ec718-cd0b-4828-8b28-ef3a7ae07664" providerId="ADAL" clId="{BCD3A57B-BA31-8640-BAF5-807AA2A0B112}" dt="2022-05-23T07:33:34.821" v="1" actId="20577"/>
      <pc:docMkLst>
        <pc:docMk/>
      </pc:docMkLst>
      <pc:sldChg chg="modSp mod">
        <pc:chgData name="Margaux Schmied" userId="5e1ec718-cd0b-4828-8b28-ef3a7ae07664" providerId="ADAL" clId="{BCD3A57B-BA31-8640-BAF5-807AA2A0B112}" dt="2022-05-23T07:33:34.821" v="1" actId="20577"/>
        <pc:sldMkLst>
          <pc:docMk/>
          <pc:sldMk cId="3334177898" sldId="275"/>
        </pc:sldMkLst>
        <pc:spChg chg="mod">
          <ac:chgData name="Margaux Schmied" userId="5e1ec718-cd0b-4828-8b28-ef3a7ae07664" providerId="ADAL" clId="{BCD3A57B-BA31-8640-BAF5-807AA2A0B112}" dt="2022-05-23T07:33:34.821" v="1" actId="20577"/>
          <ac:spMkLst>
            <pc:docMk/>
            <pc:sldMk cId="3334177898" sldId="275"/>
            <ac:spMk id="5" creationId="{0268370D-2D9B-C04A-9977-995175AE15C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4595A6-6066-A74A-A216-3AEC0B6F8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STREAM VBYTE: </a:t>
            </a:r>
            <a:r>
              <a:rPr lang="fr-FR" dirty="0" err="1"/>
              <a:t>Faster</a:t>
            </a:r>
            <a:r>
              <a:rPr lang="fr-FR" dirty="0"/>
              <a:t> Byte-</a:t>
            </a:r>
            <a:r>
              <a:rPr lang="fr-FR" dirty="0" err="1"/>
              <a:t>Oriented</a:t>
            </a:r>
            <a:r>
              <a:rPr lang="fr-FR" dirty="0"/>
              <a:t> </a:t>
            </a:r>
            <a:r>
              <a:rPr lang="fr-FR" dirty="0" err="1"/>
              <a:t>Integer</a:t>
            </a:r>
            <a:r>
              <a:rPr lang="fr-FR" dirty="0"/>
              <a:t> Compression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55AA8A-A20E-F44E-A497-9A4C24712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Daniel Lemire, Nathan Kurz, Christoph Rupp</a:t>
            </a:r>
          </a:p>
        </p:txBody>
      </p:sp>
    </p:spTree>
    <p:extLst>
      <p:ext uri="{BB962C8B-B14F-4D97-AF65-F5344CB8AC3E}">
        <p14:creationId xmlns:p14="http://schemas.microsoft.com/office/powerpoint/2010/main" val="28092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3015CEA-9939-3548-BF39-6EDF244DC671}"/>
              </a:ext>
            </a:extLst>
          </p:cNvPr>
          <p:cNvSpPr txBox="1"/>
          <p:nvPr/>
        </p:nvSpPr>
        <p:spPr>
          <a:xfrm>
            <a:off x="345440" y="304800"/>
            <a:ext cx="11379200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Algorithme </a:t>
            </a:r>
            <a:r>
              <a:rPr lang="fr-FR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VByte</a:t>
            </a:r>
            <a:endParaRPr lang="fr-FR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268370D-2D9B-C04A-9977-995175AE15C0}"/>
              </a:ext>
            </a:extLst>
          </p:cNvPr>
          <p:cNvSpPr txBox="1"/>
          <p:nvPr/>
        </p:nvSpPr>
        <p:spPr>
          <a:xfrm>
            <a:off x="629920" y="1777706"/>
            <a:ext cx="109321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Différence Delta: x1, x2 − x1, x3 − x2, . . 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32 =&gt; </a:t>
            </a:r>
            <a:r>
              <a:rPr lang="fr-FR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0100000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128 =&gt; </a:t>
            </a:r>
            <a:r>
              <a:rPr lang="fr-FR" sz="2800" dirty="0">
                <a:solidFill>
                  <a:srgbClr val="FF0000"/>
                </a:solidFill>
              </a:rPr>
              <a:t>0</a:t>
            </a:r>
            <a:r>
              <a:rPr lang="fr-FR" sz="2800" dirty="0"/>
              <a:t>0000001 </a:t>
            </a:r>
            <a:r>
              <a:rPr lang="fr-FR" sz="2800" dirty="0">
                <a:solidFill>
                  <a:srgbClr val="FF0000"/>
                </a:solidFill>
              </a:rPr>
              <a:t>1</a:t>
            </a:r>
            <a:r>
              <a:rPr lang="fr-FR" sz="2800" dirty="0"/>
              <a:t>0000000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32, 128 =&gt; </a:t>
            </a:r>
            <a:r>
              <a:rPr lang="fr-FR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0100000 </a:t>
            </a:r>
            <a:r>
              <a:rPr lang="fr-FR" sz="2800" dirty="0">
                <a:solidFill>
                  <a:srgbClr val="FF0000"/>
                </a:solidFill>
              </a:rPr>
              <a:t>0</a:t>
            </a:r>
            <a:r>
              <a:rPr lang="fr-FR" sz="2800" dirty="0"/>
              <a:t>0000001 </a:t>
            </a:r>
            <a:r>
              <a:rPr lang="fr-FR" sz="2800" dirty="0">
                <a:solidFill>
                  <a:srgbClr val="FF0000"/>
                </a:solidFill>
              </a:rPr>
              <a:t>1</a:t>
            </a:r>
            <a:r>
              <a:rPr lang="fr-FR" sz="2800" dirty="0"/>
              <a:t>0000000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7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3015CEA-9939-3548-BF39-6EDF244DC671}"/>
              </a:ext>
            </a:extLst>
          </p:cNvPr>
          <p:cNvSpPr txBox="1"/>
          <p:nvPr/>
        </p:nvSpPr>
        <p:spPr>
          <a:xfrm>
            <a:off x="345440" y="304800"/>
            <a:ext cx="11379200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Single-instruction-multiple-data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268370D-2D9B-C04A-9977-995175AE15C0}"/>
              </a:ext>
            </a:extLst>
          </p:cNvPr>
          <p:cNvSpPr txBox="1"/>
          <p:nvPr/>
        </p:nvSpPr>
        <p:spPr>
          <a:xfrm>
            <a:off x="629920" y="1777706"/>
            <a:ext cx="109321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movdqu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: charge 16 octets de la mémoire dans un registre SIMD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pshufb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: copie un octet d’un registre SIMD dans un autre par rapport a un masque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Exemple: (3, 4, 12, 1); taille = 2^L; L déplacement et L addition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(3, 4, 12, 1) + (0, 3, 4, 12) = (3, 7, 16, 13)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(3, 7, 16, 13) + (0, 0, 3, 7) = (3, 7, 19, 20)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44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3015CEA-9939-3548-BF39-6EDF244DC671}"/>
              </a:ext>
            </a:extLst>
          </p:cNvPr>
          <p:cNvSpPr txBox="1"/>
          <p:nvPr/>
        </p:nvSpPr>
        <p:spPr>
          <a:xfrm>
            <a:off x="345440" y="304800"/>
            <a:ext cx="11379200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 </a:t>
            </a:r>
            <a:r>
              <a:rPr lang="fr-FR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VByte</a:t>
            </a:r>
            <a:endParaRPr lang="fr-FR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61221C7-45C0-EE47-929F-01CB4AF29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873250"/>
            <a:ext cx="83439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2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4595A6-6066-A74A-A216-3AEC0B6F8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Decoding</a:t>
            </a:r>
            <a:r>
              <a:rPr lang="fr-FR" dirty="0"/>
              <a:t> billions of </a:t>
            </a:r>
            <a:r>
              <a:rPr lang="fr-FR" dirty="0" err="1"/>
              <a:t>integers</a:t>
            </a:r>
            <a:r>
              <a:rPr lang="fr-FR" dirty="0"/>
              <a:t> per second </a:t>
            </a:r>
            <a:r>
              <a:rPr lang="fr-FR" dirty="0" err="1"/>
              <a:t>through</a:t>
            </a:r>
            <a:r>
              <a:rPr lang="fr-FR" dirty="0"/>
              <a:t> </a:t>
            </a:r>
            <a:r>
              <a:rPr lang="fr-FR" dirty="0" err="1"/>
              <a:t>vectorization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55AA8A-A20E-F44E-A497-9A4C24712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Daniel Lemire, Leonid </a:t>
            </a:r>
            <a:r>
              <a:rPr lang="fr-FR" dirty="0" err="1"/>
              <a:t>Boytsovn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867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3015CEA-9939-3548-BF39-6EDF244DC671}"/>
              </a:ext>
            </a:extLst>
          </p:cNvPr>
          <p:cNvSpPr txBox="1"/>
          <p:nvPr/>
        </p:nvSpPr>
        <p:spPr>
          <a:xfrm>
            <a:off x="345440" y="304800"/>
            <a:ext cx="11379200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SIMD-BP128*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268370D-2D9B-C04A-9977-995175AE15C0}"/>
              </a:ext>
            </a:extLst>
          </p:cNvPr>
          <p:cNvSpPr txBox="1"/>
          <p:nvPr/>
        </p:nvSpPr>
        <p:spPr>
          <a:xfrm>
            <a:off x="629920" y="1777706"/>
            <a:ext cx="1109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16 blocks de 128 nombres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7BC149-3800-844D-8660-ED72C5A47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61" y="3512384"/>
            <a:ext cx="11449878" cy="166529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B878072-7270-AB44-90A8-63B463C1E08B}"/>
              </a:ext>
            </a:extLst>
          </p:cNvPr>
          <p:cNvSpPr txBox="1"/>
          <p:nvPr/>
        </p:nvSpPr>
        <p:spPr>
          <a:xfrm>
            <a:off x="450574" y="2822396"/>
            <a:ext cx="1065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Exemple de BP-32 (4 blocks de 32 nombres) avec b = 5: </a:t>
            </a:r>
          </a:p>
        </p:txBody>
      </p:sp>
    </p:spTree>
    <p:extLst>
      <p:ext uri="{BB962C8B-B14F-4D97-AF65-F5344CB8AC3E}">
        <p14:creationId xmlns:p14="http://schemas.microsoft.com/office/powerpoint/2010/main" val="3771103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3015CEA-9939-3548-BF39-6EDF244DC671}"/>
              </a:ext>
            </a:extLst>
          </p:cNvPr>
          <p:cNvSpPr txBox="1"/>
          <p:nvPr/>
        </p:nvSpPr>
        <p:spPr>
          <a:xfrm>
            <a:off x="345440" y="304800"/>
            <a:ext cx="11379200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SIMD-FastPFOR*, FastPFOR* </a:t>
            </a:r>
            <a:r>
              <a:rPr lang="fr-FR" sz="3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 SimplePFOR*</a:t>
            </a:r>
            <a:endParaRPr lang="fr-FR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268370D-2D9B-C04A-9977-995175AE15C0}"/>
              </a:ext>
            </a:extLst>
          </p:cNvPr>
          <p:cNvSpPr txBox="1"/>
          <p:nvPr/>
        </p:nvSpPr>
        <p:spPr>
          <a:xfrm>
            <a:off x="629920" y="1777706"/>
            <a:ext cx="110947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Différence Delta: x1, x2, x3, x4, </a:t>
            </a:r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δ5 =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x5 − x1, </a:t>
            </a:r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δ6 =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x6 − x2,</a:t>
            </a:r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 δ7 =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x7 − x3. .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10, 10, 1, 10, 100110, 10, 1, 11, 10, 100000, 10, 110100, 10, 11, 11, 1</a:t>
            </a:r>
          </a:p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	nombre maximum de bits = 6; b &lt;= 6; c = nombre d’exception; </a:t>
            </a:r>
          </a:p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	nombre de chiffre par blocks = 128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Coup de stockage de chaque exception: 8 + (6 − b) = 14 − b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MIN(b × 128 + (14 − b) × c)</a:t>
            </a:r>
          </a:p>
        </p:txBody>
      </p:sp>
    </p:spTree>
    <p:extLst>
      <p:ext uri="{BB962C8B-B14F-4D97-AF65-F5344CB8AC3E}">
        <p14:creationId xmlns:p14="http://schemas.microsoft.com/office/powerpoint/2010/main" val="333417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3015CEA-9939-3548-BF39-6EDF244DC671}"/>
              </a:ext>
            </a:extLst>
          </p:cNvPr>
          <p:cNvSpPr txBox="1"/>
          <p:nvPr/>
        </p:nvSpPr>
        <p:spPr>
          <a:xfrm>
            <a:off x="345440" y="304800"/>
            <a:ext cx="11379200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SIMD-</a:t>
            </a:r>
            <a:r>
              <a:rPr lang="fr-FR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FastPFOR</a:t>
            </a:r>
            <a:r>
              <a:rPr lang="fr-FR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*, </a:t>
            </a:r>
            <a:r>
              <a:rPr lang="fr-FR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FastPFOR</a:t>
            </a:r>
            <a:r>
              <a:rPr lang="fr-FR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et </a:t>
            </a:r>
            <a:r>
              <a:rPr lang="fr-FR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SimplePFOR</a:t>
            </a:r>
            <a:r>
              <a:rPr lang="fr-FR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657D5A0-FFC4-B945-B088-793D795B6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91" y="1058764"/>
            <a:ext cx="10850217" cy="338875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B0DFED5-CEF5-254C-8312-CAE50EF17FD1}"/>
              </a:ext>
            </a:extLst>
          </p:cNvPr>
          <p:cNvSpPr txBox="1"/>
          <p:nvPr/>
        </p:nvSpPr>
        <p:spPr>
          <a:xfrm>
            <a:off x="598335" y="4616703"/>
            <a:ext cx="108734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Simple-PFOR: collecte les exceptions dans un tableau de 32 bits et le compresse avec Simple-8b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Fast</a:t>
            </a:r>
            <a:r>
              <a:rPr 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-PFOR: on créer 32 tableaux, la taille max est de 4 donc on écrit dans le tableau 4 en complétant pour que ça fasse un multiple de 32 et on libère les tableaux non utilisés. Chaque tableau compressé est précédé d'un compteur 32 bits indiquant sa longueur.</a:t>
            </a:r>
          </a:p>
        </p:txBody>
      </p:sp>
    </p:spTree>
    <p:extLst>
      <p:ext uri="{BB962C8B-B14F-4D97-AF65-F5344CB8AC3E}">
        <p14:creationId xmlns:p14="http://schemas.microsoft.com/office/powerpoint/2010/main" val="104791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3015CEA-9939-3548-BF39-6EDF244DC671}"/>
              </a:ext>
            </a:extLst>
          </p:cNvPr>
          <p:cNvSpPr txBox="1"/>
          <p:nvPr/>
        </p:nvSpPr>
        <p:spPr>
          <a:xfrm>
            <a:off x="345440" y="304800"/>
            <a:ext cx="11379200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Simple-8b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268370D-2D9B-C04A-9977-995175AE15C0}"/>
              </a:ext>
            </a:extLst>
          </p:cNvPr>
          <p:cNvSpPr txBox="1"/>
          <p:nvPr/>
        </p:nvSpPr>
        <p:spPr>
          <a:xfrm>
            <a:off x="629920" y="1777706"/>
            <a:ext cx="11094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4 bits de sélecteur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60 bits de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Compressé sur le même nombre de bits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4C2001F-D0FD-EA4C-BBED-B391F9928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" y="3806356"/>
            <a:ext cx="11562080" cy="117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8944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3371</TotalTime>
  <Words>409</Words>
  <Application>Microsoft Macintosh PowerPoint</Application>
  <PresentationFormat>Grand écran</PresentationFormat>
  <Paragraphs>34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Rockwell</vt:lpstr>
      <vt:lpstr>Wingdings</vt:lpstr>
      <vt:lpstr>Atlas</vt:lpstr>
      <vt:lpstr>STREAM VBYTE: Faster Byte-Oriented Integer Compression</vt:lpstr>
      <vt:lpstr>Présentation PowerPoint</vt:lpstr>
      <vt:lpstr>Présentation PowerPoint</vt:lpstr>
      <vt:lpstr>Présentation PowerPoint</vt:lpstr>
      <vt:lpstr>Decoding billions of integers per second through vectorization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Smashing the stack for fun and profit</dc:title>
  <dc:creator>Margaux Schmied</dc:creator>
  <cp:lastModifiedBy>Margaux Schmied</cp:lastModifiedBy>
  <cp:revision>6</cp:revision>
  <dcterms:created xsi:type="dcterms:W3CDTF">2021-12-15T18:55:19Z</dcterms:created>
  <dcterms:modified xsi:type="dcterms:W3CDTF">2022-06-13T09:43:34Z</dcterms:modified>
</cp:coreProperties>
</file>