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8"/>
  </p:notesMasterIdLst>
  <p:sldIdLst>
    <p:sldId id="256" r:id="rId2"/>
    <p:sldId id="271" r:id="rId3"/>
    <p:sldId id="270" r:id="rId4"/>
    <p:sldId id="264" r:id="rId5"/>
    <p:sldId id="258" r:id="rId6"/>
    <p:sldId id="260" r:id="rId7"/>
    <p:sldId id="259" r:id="rId8"/>
    <p:sldId id="261" r:id="rId9"/>
    <p:sldId id="262" r:id="rId10"/>
    <p:sldId id="257" r:id="rId11"/>
    <p:sldId id="263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694"/>
  </p:normalViewPr>
  <p:slideViewPr>
    <p:cSldViewPr snapToGrid="0" snapToObjects="1">
      <p:cViewPr varScale="1">
        <p:scale>
          <a:sx n="94" d="100"/>
          <a:sy n="94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4C6FE-549F-F041-AB1E-AD46BB2FBE9E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79C5F-0D49-4143-B99F-9430F4B678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89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spécificités de la programmation par contraintes</a:t>
            </a: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ensemble de variables,</a:t>
            </a:r>
            <a:br>
              <a:rPr lang="fr-FR" dirty="0"/>
            </a:br>
            <a:r>
              <a:rPr lang="fr-FR" dirty="0"/>
              <a:t>un ensemble de domaines,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un ensemble de contrainte.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Même nombre de d’octets que le plus grand nombre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77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 – 1 = 2 de décalage</a:t>
            </a:r>
          </a:p>
          <a:p>
            <a:endParaRPr lang="fr-FR" dirty="0"/>
          </a:p>
          <a:p>
            <a:r>
              <a:rPr lang="fr-FR" dirty="0"/>
              <a:t>1 - -3 = 4 de décalage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10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Résultats après compression peut contenir moins d’éléments qu’avant compression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98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des seules méthodes qui permet formater des éléments sur des nombres d’octets diffèrent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44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Ça réuni 2 caractéristique très intéressante:</a:t>
            </a:r>
          </a:p>
          <a:p>
            <a:pPr marL="228600" indent="-228600">
              <a:buAutoNum type="arabicParenR"/>
            </a:pPr>
            <a:r>
              <a:rPr lang="fr-FR" dirty="0"/>
              <a:t>complémentaire: moins d’</a:t>
            </a:r>
            <a:r>
              <a:rPr lang="fr-FR" dirty="0" err="1"/>
              <a:t>élements</a:t>
            </a:r>
            <a:r>
              <a:rPr lang="fr-FR" dirty="0"/>
              <a:t> </a:t>
            </a:r>
          </a:p>
          <a:p>
            <a:pPr marL="228600" indent="-228600">
              <a:buAutoNum type="arabicParenR"/>
            </a:pPr>
            <a:r>
              <a:rPr lang="fr-FR" dirty="0"/>
              <a:t>Stream VByte: pas la même taille par </a:t>
            </a:r>
            <a:r>
              <a:rPr lang="fr-FR" dirty="0" err="1"/>
              <a:t>élements</a:t>
            </a:r>
            <a:r>
              <a:rPr lang="fr-FR" dirty="0"/>
              <a:t> 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8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79C5F-0D49-4143-B99F-9430F4B678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11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8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91596-C04D-B5D6-A0F5-60255939A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Compression d’ensembles ordonnés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E4D67-0E9F-09AE-2FC5-3BDDA8726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Margaux </a:t>
            </a:r>
            <a:r>
              <a:rPr lang="fr-FR"/>
              <a:t>Schmied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4A8A5A-581F-F8E4-E5A6-E4F6F3F8A58C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610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06C6F-2B27-F7F7-2D53-CFC5DBAC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/>
              <a:t>Stream VByte*-1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40C6-126E-2981-9C6F-0AA9B279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/>
              <a:t>Décalage du minimum à 1</a:t>
            </a:r>
          </a:p>
          <a:p>
            <a:r>
              <a:rPr lang="fr-FR" sz="2400"/>
              <a:t>Complémentaire successif</a:t>
            </a:r>
          </a:p>
          <a:p>
            <a:r>
              <a:rPr lang="fr-FR" sz="2400"/>
              <a:t>Différence delta</a:t>
            </a:r>
          </a:p>
          <a:p>
            <a:r>
              <a:rPr lang="fr-FR" sz="2400"/>
              <a:t>Stream VByte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7C48EE-8241-7830-0978-845CF157A492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7503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50902-CA2E-3A6E-E1A1-C43F1FE7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270730"/>
          </a:xfrm>
        </p:spPr>
        <p:txBody>
          <a:bodyPr>
            <a:normAutofit/>
          </a:bodyPr>
          <a:lstStyle/>
          <a:p>
            <a:r>
              <a:rPr lang="fr-FR" sz="3800"/>
              <a:t>Stream VByte*-1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479024-3C65-BF9F-298B-6B53D657EADB}"/>
              </a:ext>
            </a:extLst>
          </p:cNvPr>
          <p:cNvSpPr txBox="1"/>
          <p:nvPr/>
        </p:nvSpPr>
        <p:spPr>
          <a:xfrm>
            <a:off x="888631" y="3620655"/>
            <a:ext cx="349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Exemple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C668218-5B65-E4D9-B4FA-4D4AF7F1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53" y="820920"/>
            <a:ext cx="7059343" cy="523088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F20D922-9D41-269D-0DE3-1A50A6C14F0E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5236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56A424A-9C53-1AD8-563B-CF1D0FE5537D}"/>
              </a:ext>
            </a:extLst>
          </p:cNvPr>
          <p:cNvSpPr txBox="1"/>
          <p:nvPr/>
        </p:nvSpPr>
        <p:spPr>
          <a:xfrm>
            <a:off x="979054" y="517238"/>
            <a:ext cx="3057238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fr-FR">
              <a:solidFill>
                <a:schemeClr val="bg1"/>
              </a:solidFill>
            </a:endParaRPr>
          </a:p>
          <a:p>
            <a:pPr algn="ctr"/>
            <a:endParaRPr lang="fr-FR">
              <a:solidFill>
                <a:schemeClr val="bg1"/>
              </a:solidFill>
            </a:endParaRPr>
          </a:p>
          <a:p>
            <a:pPr algn="ctr"/>
            <a:r>
              <a:rPr lang="fr-FR">
                <a:solidFill>
                  <a:schemeClr val="bg1"/>
                </a:solidFill>
              </a:rPr>
              <a:t>Tailles des ensembles </a:t>
            </a:r>
          </a:p>
          <a:p>
            <a:pPr algn="ctr"/>
            <a:r>
              <a:rPr lang="fr-FR">
                <a:solidFill>
                  <a:schemeClr val="bg1"/>
                </a:solidFill>
              </a:rPr>
              <a:t>après compression </a:t>
            </a:r>
          </a:p>
          <a:p>
            <a:pPr algn="ctr"/>
            <a:endParaRPr lang="fr-FR">
              <a:solidFill>
                <a:schemeClr val="bg1"/>
              </a:solidFill>
            </a:endParaRPr>
          </a:p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BEBC7A-989E-E7F5-014F-45B7C338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86" y="3745435"/>
            <a:ext cx="4868128" cy="251566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F54A3B-3F9C-6F1B-91AD-1ACFD868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773035"/>
            <a:ext cx="5124110" cy="247883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A09826F-6E57-7B73-FF44-E84E0AE6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50" y="279509"/>
            <a:ext cx="5976245" cy="31505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D003F8-041A-C24C-6467-D6D372FFAA01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9631083-E2CD-B9DE-7DD5-10390AEBA974}"/>
              </a:ext>
            </a:extLst>
          </p:cNvPr>
          <p:cNvSpPr txBox="1"/>
          <p:nvPr/>
        </p:nvSpPr>
        <p:spPr>
          <a:xfrm>
            <a:off x="988298" y="6299203"/>
            <a:ext cx="445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Données artificielles pseudo croissantes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EAD765-96D3-A1B4-6ED8-83B216570844}"/>
              </a:ext>
            </a:extLst>
          </p:cNvPr>
          <p:cNvSpPr txBox="1"/>
          <p:nvPr/>
        </p:nvSpPr>
        <p:spPr>
          <a:xfrm>
            <a:off x="6335574" y="6299203"/>
            <a:ext cx="486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Données artificielles strictement croissantes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C928E7-D1A5-6880-1D2E-6C7002FAFDCA}"/>
              </a:ext>
            </a:extLst>
          </p:cNvPr>
          <p:cNvSpPr txBox="1"/>
          <p:nvPr/>
        </p:nvSpPr>
        <p:spPr>
          <a:xfrm>
            <a:off x="7633857" y="3403599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Données réelles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ACE283-A754-A2B0-3B94-BC933A470562}"/>
              </a:ext>
            </a:extLst>
          </p:cNvPr>
          <p:cNvSpPr txBox="1"/>
          <p:nvPr/>
        </p:nvSpPr>
        <p:spPr>
          <a:xfrm>
            <a:off x="1256146" y="2596042"/>
            <a:ext cx="2780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Légende:</a:t>
            </a:r>
          </a:p>
          <a:p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</a:rPr>
              <a:t>Plus petites tailles</a:t>
            </a:r>
          </a:p>
          <a:p>
            <a:r>
              <a:rPr lang="fr-FR">
                <a:solidFill>
                  <a:srgbClr val="FF0000"/>
                </a:solidFill>
              </a:rPr>
              <a:t>Plus grandes tailles</a:t>
            </a:r>
          </a:p>
        </p:txBody>
      </p:sp>
    </p:spTree>
    <p:extLst>
      <p:ext uri="{BB962C8B-B14F-4D97-AF65-F5344CB8AC3E}">
        <p14:creationId xmlns:p14="http://schemas.microsoft.com/office/powerpoint/2010/main" val="132807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2EBA5A-C801-0F70-E46D-A2A5A376E13E}"/>
              </a:ext>
            </a:extLst>
          </p:cNvPr>
          <p:cNvSpPr/>
          <p:nvPr/>
        </p:nvSpPr>
        <p:spPr>
          <a:xfrm>
            <a:off x="0" y="4470400"/>
            <a:ext cx="12349018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2261847-590E-0F32-4246-021EB696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606158"/>
            <a:ext cx="5973588" cy="3753397"/>
          </a:xfrm>
          <a:prstGeom prst="rect">
            <a:avLst/>
          </a:prstGeom>
          <a:ln w="1270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9BA76-F0C8-025C-CA53-60145D4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54" y="606162"/>
            <a:ext cx="5966465" cy="3753397"/>
          </a:xfrm>
          <a:prstGeom prst="rect">
            <a:avLst/>
          </a:prstGeom>
          <a:ln w="12700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66AF26-CD64-137B-3937-CB384CFC3298}"/>
              </a:ext>
            </a:extLst>
          </p:cNvPr>
          <p:cNvSpPr txBox="1"/>
          <p:nvPr/>
        </p:nvSpPr>
        <p:spPr>
          <a:xfrm>
            <a:off x="1720626" y="4662842"/>
            <a:ext cx="8833655" cy="727748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b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Temps de compression et </a:t>
            </a:r>
            <a:r>
              <a:rPr lang="en-US" sz="2800" spc="-1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décompression</a:t>
            </a:r>
            <a:r>
              <a:rPr lang="en-US" sz="28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2800" spc="-1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28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15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réelles</a:t>
            </a:r>
            <a:endParaRPr lang="en-US" sz="2800" spc="-15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8763295-906F-68B7-E280-2DEF74F5879C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13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8D60B77-FD81-5CC3-CA88-1F1F60083DD6}"/>
              </a:ext>
            </a:extLst>
          </p:cNvPr>
          <p:cNvSpPr txBox="1"/>
          <p:nvPr/>
        </p:nvSpPr>
        <p:spPr>
          <a:xfrm>
            <a:off x="2267823" y="205685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Compression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2AB2792-844F-151A-4018-C7CE5D82AA9F}"/>
              </a:ext>
            </a:extLst>
          </p:cNvPr>
          <p:cNvSpPr txBox="1"/>
          <p:nvPr/>
        </p:nvSpPr>
        <p:spPr>
          <a:xfrm>
            <a:off x="8197018" y="205685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Décompression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2D61881-B2E6-C3E1-E169-02D2D16EA04E}"/>
              </a:ext>
            </a:extLst>
          </p:cNvPr>
          <p:cNvSpPr txBox="1"/>
          <p:nvPr/>
        </p:nvSpPr>
        <p:spPr>
          <a:xfrm>
            <a:off x="392264" y="6076005"/>
            <a:ext cx="7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Légende: </a:t>
            </a:r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</a:rPr>
              <a:t>Plus petits temps , </a:t>
            </a:r>
            <a:r>
              <a:rPr lang="fr-FR">
                <a:solidFill>
                  <a:srgbClr val="FF0000"/>
                </a:solidFill>
              </a:rPr>
              <a:t>plus grands temps</a:t>
            </a:r>
          </a:p>
        </p:txBody>
      </p:sp>
    </p:spTree>
    <p:extLst>
      <p:ext uri="{BB962C8B-B14F-4D97-AF65-F5344CB8AC3E}">
        <p14:creationId xmlns:p14="http://schemas.microsoft.com/office/powerpoint/2010/main" val="416816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483AF895-510F-BDCA-5607-DA9496E24512}"/>
              </a:ext>
            </a:extLst>
          </p:cNvPr>
          <p:cNvSpPr/>
          <p:nvPr/>
        </p:nvSpPr>
        <p:spPr>
          <a:xfrm>
            <a:off x="0" y="4470400"/>
            <a:ext cx="12349018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50B092-7DB1-AA82-B82D-11349BAE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705180"/>
            <a:ext cx="5973588" cy="3183324"/>
          </a:xfrm>
          <a:prstGeom prst="rect">
            <a:avLst/>
          </a:prstGeom>
          <a:ln w="12700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A83CAB-9B79-92FB-D587-5890F799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682836"/>
            <a:ext cx="5966465" cy="3183324"/>
          </a:xfrm>
          <a:prstGeom prst="rect">
            <a:avLst/>
          </a:prstGeom>
          <a:ln w="12700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66AF26-CD64-137B-3937-CB384CFC3298}"/>
              </a:ext>
            </a:extLst>
          </p:cNvPr>
          <p:cNvSpPr txBox="1"/>
          <p:nvPr/>
        </p:nvSpPr>
        <p:spPr>
          <a:xfrm>
            <a:off x="415899" y="4690552"/>
            <a:ext cx="11517219" cy="727748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b">
            <a:no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Temps de compression et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décompression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artificielles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pseudo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croissantes</a:t>
            </a:r>
            <a:endParaRPr lang="en-US" sz="2800" spc="-15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36456EDB-4AA6-0EED-AAD0-08645AE008F1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14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4C1F40CC-09DF-61C7-93BF-4B384F763800}"/>
              </a:ext>
            </a:extLst>
          </p:cNvPr>
          <p:cNvSpPr txBox="1"/>
          <p:nvPr/>
        </p:nvSpPr>
        <p:spPr>
          <a:xfrm>
            <a:off x="2267823" y="205685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Compression</a:t>
            </a:r>
          </a:p>
        </p:txBody>
      </p:sp>
      <p:sp>
        <p:nvSpPr>
          <p:cNvPr id="234" name="ZoneTexte 233">
            <a:extLst>
              <a:ext uri="{FF2B5EF4-FFF2-40B4-BE49-F238E27FC236}">
                <a16:creationId xmlns:a16="http://schemas.microsoft.com/office/drawing/2014/main" id="{A2B11B3F-FCCB-E4A4-19E7-BEE36E011A43}"/>
              </a:ext>
            </a:extLst>
          </p:cNvPr>
          <p:cNvSpPr txBox="1"/>
          <p:nvPr/>
        </p:nvSpPr>
        <p:spPr>
          <a:xfrm>
            <a:off x="8197018" y="205685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Décompression</a:t>
            </a: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219E8DEE-8D52-14D5-B8FD-B0FEEDA3676F}"/>
              </a:ext>
            </a:extLst>
          </p:cNvPr>
          <p:cNvSpPr txBox="1"/>
          <p:nvPr/>
        </p:nvSpPr>
        <p:spPr>
          <a:xfrm>
            <a:off x="392264" y="6076005"/>
            <a:ext cx="7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Légende: </a:t>
            </a:r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</a:rPr>
              <a:t>Plus petits temps , </a:t>
            </a:r>
            <a:r>
              <a:rPr lang="fr-FR">
                <a:solidFill>
                  <a:srgbClr val="FF0000"/>
                </a:solidFill>
              </a:rPr>
              <a:t>plus grands temps</a:t>
            </a:r>
          </a:p>
        </p:txBody>
      </p:sp>
    </p:spTree>
    <p:extLst>
      <p:ext uri="{BB962C8B-B14F-4D97-AF65-F5344CB8AC3E}">
        <p14:creationId xmlns:p14="http://schemas.microsoft.com/office/powerpoint/2010/main" val="337368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F30B5C83-0266-810A-F110-E555B50AFE0C}"/>
              </a:ext>
            </a:extLst>
          </p:cNvPr>
          <p:cNvSpPr/>
          <p:nvPr/>
        </p:nvSpPr>
        <p:spPr>
          <a:xfrm>
            <a:off x="0" y="4470400"/>
            <a:ext cx="12349018" cy="141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1BE49D-DD33-719D-DCAA-CAA8B8F2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0" y="657437"/>
            <a:ext cx="5973588" cy="3330275"/>
          </a:xfrm>
          <a:prstGeom prst="rect">
            <a:avLst/>
          </a:prstGeom>
          <a:ln w="12700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89840F-1DE6-EEE4-11F4-1AF9113AC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48" y="646290"/>
            <a:ext cx="5966465" cy="3371052"/>
          </a:xfrm>
          <a:prstGeom prst="rect">
            <a:avLst/>
          </a:prstGeom>
          <a:ln w="12700"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66AF26-CD64-137B-3937-CB384CFC3298}"/>
              </a:ext>
            </a:extLst>
          </p:cNvPr>
          <p:cNvSpPr txBox="1"/>
          <p:nvPr/>
        </p:nvSpPr>
        <p:spPr>
          <a:xfrm>
            <a:off x="80959" y="4709019"/>
            <a:ext cx="12022653" cy="727748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b">
            <a:no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Temps de compression et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décompression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 des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données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artificielles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strictement</a:t>
            </a:r>
            <a:r>
              <a:rPr lang="en-US" sz="28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spc="-150" err="1">
                <a:solidFill>
                  <a:srgbClr val="FFFEFF"/>
                </a:solidFill>
                <a:latin typeface="+mj-lt"/>
                <a:ea typeface="+mj-ea"/>
                <a:cs typeface="+mj-cs"/>
              </a:rPr>
              <a:t>croissantes</a:t>
            </a:r>
            <a:endParaRPr lang="en-US" sz="2800" spc="-15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2D31528-D543-C824-5EE5-F45D69881C18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E900B3-6704-E6AE-9725-3E5A46F96923}"/>
              </a:ext>
            </a:extLst>
          </p:cNvPr>
          <p:cNvSpPr txBox="1"/>
          <p:nvPr/>
        </p:nvSpPr>
        <p:spPr>
          <a:xfrm>
            <a:off x="2267823" y="205685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Compression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47F4FFE3-96CF-9E44-D16A-ED931062BBEE}"/>
              </a:ext>
            </a:extLst>
          </p:cNvPr>
          <p:cNvSpPr txBox="1"/>
          <p:nvPr/>
        </p:nvSpPr>
        <p:spPr>
          <a:xfrm>
            <a:off x="8197018" y="205685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Décompression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3B911C8-AF09-6D57-9B02-EB97E85FA1F0}"/>
              </a:ext>
            </a:extLst>
          </p:cNvPr>
          <p:cNvSpPr txBox="1"/>
          <p:nvPr/>
        </p:nvSpPr>
        <p:spPr>
          <a:xfrm>
            <a:off x="392264" y="6076005"/>
            <a:ext cx="76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Légende: </a:t>
            </a:r>
            <a:r>
              <a:rPr lang="fr-FR">
                <a:solidFill>
                  <a:schemeClr val="accent1">
                    <a:lumMod val="60000"/>
                    <a:lumOff val="40000"/>
                  </a:schemeClr>
                </a:solidFill>
              </a:rPr>
              <a:t>Plus petits temps , </a:t>
            </a:r>
            <a:r>
              <a:rPr lang="fr-FR">
                <a:solidFill>
                  <a:srgbClr val="FF0000"/>
                </a:solidFill>
              </a:rPr>
              <a:t>plus grands temps</a:t>
            </a:r>
          </a:p>
        </p:txBody>
      </p:sp>
    </p:spTree>
    <p:extLst>
      <p:ext uri="{BB962C8B-B14F-4D97-AF65-F5344CB8AC3E}">
        <p14:creationId xmlns:p14="http://schemas.microsoft.com/office/powerpoint/2010/main" val="113363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66AF26-CD64-137B-3937-CB384CFC3298}"/>
              </a:ext>
            </a:extLst>
          </p:cNvPr>
          <p:cNvSpPr txBox="1"/>
          <p:nvPr/>
        </p:nvSpPr>
        <p:spPr>
          <a:xfrm>
            <a:off x="4250505" y="547009"/>
            <a:ext cx="3697487" cy="52322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800">
                <a:solidFill>
                  <a:schemeClr val="bg1"/>
                </a:solidFill>
              </a:rPr>
              <a:t>Transfert de données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4CC488-81F6-9813-13C4-9293CBA5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14" y="1304133"/>
            <a:ext cx="3604883" cy="260891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B453A1-8D37-4523-02A4-AC2B6675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8" y="3941626"/>
            <a:ext cx="3513213" cy="27374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46CB29C-5F51-0130-4CC4-3403742BF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505" y="3941626"/>
            <a:ext cx="3513214" cy="27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B002DFA-4219-61A4-7CA3-DA435E945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0505" y="1208235"/>
            <a:ext cx="3457611" cy="269412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6192D48-2D0C-77E0-16DD-6441D09AC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7932" y="3913047"/>
            <a:ext cx="3475424" cy="276603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D5BC9C-902E-1025-97C3-34A162E637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775" y="1197551"/>
            <a:ext cx="3396581" cy="271549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6D81F2B-E04F-6F1B-B899-E5B56C8B6F67}"/>
              </a:ext>
            </a:extLst>
          </p:cNvPr>
          <p:cNvSpPr txBox="1"/>
          <p:nvPr/>
        </p:nvSpPr>
        <p:spPr>
          <a:xfrm>
            <a:off x="11490036" y="636385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39000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F3ABB-EDDC-E363-6D7A-6DA65290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7B3C5-245B-ADD4-EA1F-22765CDD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905231" cy="5248622"/>
          </a:xfrm>
        </p:spPr>
        <p:txBody>
          <a:bodyPr>
            <a:normAutofit/>
          </a:bodyPr>
          <a:lstStyle/>
          <a:p>
            <a:r>
              <a:rPr lang="fr-FR" sz="2000" dirty="0"/>
              <a:t>Comparaison:   Transfert vs </a:t>
            </a:r>
          </a:p>
          <a:p>
            <a:pPr marL="0" indent="0">
              <a:buNone/>
            </a:pPr>
            <a:r>
              <a:rPr lang="fr-FR" sz="2000" dirty="0"/>
              <a:t>	Compression - Transfert - Décompression</a:t>
            </a:r>
          </a:p>
          <a:p>
            <a:r>
              <a:rPr lang="fr-FR" sz="2000" dirty="0"/>
              <a:t>Programmation par contrainte:</a:t>
            </a:r>
          </a:p>
          <a:p>
            <a:pPr lvl="1"/>
            <a:r>
              <a:rPr lang="fr-FR" sz="2000" dirty="0"/>
              <a:t>[1, 10] ou {1, 2, 3, 4, 5, 6, 7, 8, 10}</a:t>
            </a:r>
          </a:p>
          <a:p>
            <a:r>
              <a:rPr lang="fr-FR" sz="2000" dirty="0"/>
              <a:t>Représentation classique des données:</a:t>
            </a:r>
          </a:p>
          <a:p>
            <a:pPr lvl="1"/>
            <a:r>
              <a:rPr lang="fr-FR" sz="2000" dirty="0"/>
              <a:t>{1, 2, 3, 256} = 4 * 2 octets ou 3 * 1 + 1 * 2 octets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A99C27-3179-52F6-8570-06CD9259A2E0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962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56543-EC5C-0C6F-FB0D-5104D970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Différents algorithmes étudiés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21CDF-FF0A-2961-57FE-A41E4A01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Différence delta (Single-instruction-multiple-data)</a:t>
            </a:r>
          </a:p>
          <a:p>
            <a:r>
              <a:rPr lang="fr-FR"/>
              <a:t>Complémentaire de l’ensemble</a:t>
            </a:r>
          </a:p>
          <a:p>
            <a:r>
              <a:rPr lang="fr-FR"/>
              <a:t>Codage par plages</a:t>
            </a:r>
          </a:p>
          <a:p>
            <a:r>
              <a:rPr lang="fr-FR"/>
              <a:t>Codage de Huffman</a:t>
            </a:r>
          </a:p>
          <a:p>
            <a:r>
              <a:rPr lang="fr-FR"/>
              <a:t>Vbyte</a:t>
            </a:r>
          </a:p>
          <a:p>
            <a:r>
              <a:rPr lang="fr-FR"/>
              <a:t>Stream Vbyte</a:t>
            </a:r>
          </a:p>
          <a:p>
            <a:r>
              <a:rPr lang="fr-FR"/>
              <a:t>SIMD-BP128*</a:t>
            </a:r>
          </a:p>
          <a:p>
            <a:r>
              <a:rPr lang="fr-FR"/>
              <a:t>SimplePFOR*</a:t>
            </a:r>
          </a:p>
          <a:p>
            <a:r>
              <a:rPr lang="fr-FR"/>
              <a:t>Stream VByte*-1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35B3EF-B238-99FA-3EFA-1509FFF192C1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048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060B1-037E-8658-D983-9014F40D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Ensembles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A2EA2-E23E-796E-218D-A0DE74AB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 types de données:</a:t>
            </a:r>
          </a:p>
          <a:p>
            <a:pPr lvl="1"/>
            <a:r>
              <a:rPr lang="fr-FR"/>
              <a:t>197 réelles:</a:t>
            </a:r>
          </a:p>
          <a:p>
            <a:pPr lvl="2"/>
            <a:r>
              <a:rPr lang="fr-FR"/>
              <a:t>Pseudo croissant</a:t>
            </a:r>
          </a:p>
          <a:p>
            <a:pPr lvl="2"/>
            <a:r>
              <a:rPr lang="fr-FR"/>
              <a:t>5 grands sets</a:t>
            </a:r>
          </a:p>
          <a:p>
            <a:pPr lvl="1"/>
            <a:r>
              <a:rPr lang="fr-FR"/>
              <a:t>18 artificielles pseudos croissantes:</a:t>
            </a:r>
          </a:p>
          <a:p>
            <a:pPr lvl="2"/>
            <a:r>
              <a:rPr lang="fr-FR"/>
              <a:t>10 à 1 000 000 d’éléments</a:t>
            </a:r>
          </a:p>
          <a:p>
            <a:pPr lvl="2"/>
            <a:r>
              <a:rPr lang="fr-FR"/>
              <a:t>100 à 10 000 000 d’intervalles </a:t>
            </a:r>
          </a:p>
          <a:p>
            <a:pPr lvl="2"/>
            <a:r>
              <a:rPr lang="fr-FR"/>
              <a:t>Strictement positifs </a:t>
            </a:r>
          </a:p>
          <a:p>
            <a:pPr lvl="1"/>
            <a:r>
              <a:rPr lang="fr-FR"/>
              <a:t>20 artificielles strictement croissantes</a:t>
            </a:r>
          </a:p>
          <a:p>
            <a:pPr lvl="2"/>
            <a:r>
              <a:rPr lang="fr-FR"/>
              <a:t>10 à 1 000 000 d’éléments</a:t>
            </a:r>
          </a:p>
          <a:p>
            <a:pPr lvl="2"/>
            <a:r>
              <a:rPr lang="fr-FR"/>
              <a:t>100 à 10 000 000 d’intervalles </a:t>
            </a:r>
          </a:p>
          <a:p>
            <a:pPr lvl="2"/>
            <a:r>
              <a:rPr lang="fr-FR"/>
              <a:t>Strictement positifs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830E2F-5B6E-CB84-A0EB-23CE5762DFE7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772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4BFF4-3A8B-F100-4AB8-DF42EECE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Décalage du minimum à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A8C9C-49F4-CF6F-3682-7F661146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m=min(liste)</a:t>
            </a:r>
          </a:p>
          <a:p>
            <a:r>
              <a:rPr lang="fr-FR" sz="2000" dirty="0"/>
              <a:t>Si m &gt;= 0:</a:t>
            </a:r>
          </a:p>
          <a:p>
            <a:pPr lvl="1"/>
            <a:r>
              <a:rPr lang="fr-FR" sz="2000" dirty="0"/>
              <a:t>On décale de m – 1</a:t>
            </a:r>
          </a:p>
          <a:p>
            <a:r>
              <a:rPr lang="fr-FR" sz="2000" dirty="0"/>
              <a:t>Si m &lt; 0:</a:t>
            </a:r>
          </a:p>
          <a:p>
            <a:pPr lvl="1"/>
            <a:r>
              <a:rPr lang="fr-FR" sz="2000" dirty="0"/>
              <a:t>On décale de 1 – m </a:t>
            </a:r>
          </a:p>
          <a:p>
            <a:r>
              <a:rPr lang="fr-FR" sz="2000" dirty="0"/>
              <a:t>Exemple:</a:t>
            </a:r>
          </a:p>
          <a:p>
            <a:pPr lvl="1"/>
            <a:r>
              <a:rPr lang="fr-FR" sz="2000" dirty="0"/>
              <a:t>(1, 2, -2, 3, -1) =&gt; (4, 5, 1, 6, 2)</a:t>
            </a:r>
          </a:p>
          <a:p>
            <a:pPr lvl="1"/>
            <a:r>
              <a:rPr lang="fr-FR" sz="2000" dirty="0"/>
              <a:t>(3, 5, 6) =&gt; (1, 3, 4)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B1C2A7-5B65-980B-730B-732AFF74921E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347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4B88B-A1FD-87B6-B728-EAC959D2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/>
              <a:t>Complémentaire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EAC75-E5E1-880E-C254-475FA7AC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strictement croissantes</a:t>
            </a:r>
          </a:p>
          <a:p>
            <a:r>
              <a:rPr lang="fr-FR" dirty="0"/>
              <a:t>∀xi ∈ X ∀j ∈ ]x0, </a:t>
            </a:r>
            <a:r>
              <a:rPr lang="fr-FR" dirty="0" err="1"/>
              <a:t>xn</a:t>
            </a:r>
            <a:r>
              <a:rPr lang="fr-FR" dirty="0"/>
              <a:t>[ xi != j</a:t>
            </a:r>
          </a:p>
          <a:p>
            <a:r>
              <a:rPr lang="fr-FR" dirty="0"/>
              <a:t>Exemple:</a:t>
            </a:r>
          </a:p>
          <a:p>
            <a:pPr lvl="1"/>
            <a:r>
              <a:rPr lang="fr-FR" sz="1800" dirty="0"/>
              <a:t>(1, 3, 8) =&gt; (1, 2, 4, 5, 6, 7, 8)</a:t>
            </a:r>
          </a:p>
          <a:p>
            <a:pPr lvl="1"/>
            <a:r>
              <a:rPr lang="fr-FR" sz="1800" dirty="0"/>
              <a:t>(1, 2, 3, 4, 5, 6, 7, 8, 9) =&gt; (1, 9)</a:t>
            </a:r>
          </a:p>
          <a:p>
            <a:r>
              <a:rPr lang="fr-FR" dirty="0"/>
              <a:t>Complémentaire successif:</a:t>
            </a:r>
          </a:p>
          <a:p>
            <a:pPr lvl="1"/>
            <a:r>
              <a:rPr lang="fr-FR" sz="1800" dirty="0"/>
              <a:t>(1, 3, </a:t>
            </a:r>
            <a:r>
              <a:rPr lang="fr-FR" sz="1800" dirty="0">
                <a:solidFill>
                  <a:srgbClr val="FF0000"/>
                </a:solidFill>
              </a:rPr>
              <a:t>5, 6, 7, 8</a:t>
            </a:r>
            <a:r>
              <a:rPr lang="fr-FR" sz="1800" dirty="0"/>
              <a:t>, </a:t>
            </a:r>
            <a:r>
              <a:rPr lang="fr-FR" sz="1800" dirty="0">
                <a:solidFill>
                  <a:srgbClr val="00B0F0"/>
                </a:solidFill>
              </a:rPr>
              <a:t>15, 16, 17</a:t>
            </a:r>
            <a:r>
              <a:rPr lang="fr-FR" sz="1800" dirty="0"/>
              <a:t>) =&gt; (1, 3, </a:t>
            </a:r>
            <a:r>
              <a:rPr lang="fr-FR" sz="1800" dirty="0">
                <a:solidFill>
                  <a:srgbClr val="FF0000"/>
                </a:solidFill>
              </a:rPr>
              <a:t>5, 8</a:t>
            </a:r>
            <a:r>
              <a:rPr lang="fr-FR" sz="1800" dirty="0"/>
              <a:t>, </a:t>
            </a:r>
            <a:r>
              <a:rPr lang="fr-FR" sz="1800" dirty="0">
                <a:solidFill>
                  <a:srgbClr val="00B0F0"/>
                </a:solidFill>
              </a:rPr>
              <a:t>15, 17</a:t>
            </a:r>
            <a:r>
              <a:rPr lang="fr-FR" sz="1800" dirty="0"/>
              <a:t>)</a:t>
            </a:r>
          </a:p>
          <a:p>
            <a:pPr lvl="1"/>
            <a:r>
              <a:rPr lang="fr-FR" sz="1800" dirty="0"/>
              <a:t>On ajoute le marqueur 0 (1, 3, 0, </a:t>
            </a:r>
            <a:r>
              <a:rPr lang="fr-FR" sz="1800" dirty="0">
                <a:solidFill>
                  <a:srgbClr val="FF0000"/>
                </a:solidFill>
              </a:rPr>
              <a:t>5, 8</a:t>
            </a:r>
            <a:r>
              <a:rPr lang="fr-FR" sz="1800" dirty="0"/>
              <a:t>, 0, </a:t>
            </a:r>
            <a:r>
              <a:rPr lang="fr-FR" sz="1800" dirty="0">
                <a:solidFill>
                  <a:srgbClr val="00B0F0"/>
                </a:solidFill>
              </a:rPr>
              <a:t>15, 17</a:t>
            </a:r>
            <a:r>
              <a:rPr lang="fr-FR" sz="1800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329D3C-96EB-59D9-433B-DC8497170436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990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0F98F-48D9-9CCC-330D-F1B0D43F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800"/>
              <a:t>Différence delta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28C08-4EE6-ED81-23D8-81E185AE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Données strictement croissantes</a:t>
            </a:r>
          </a:p>
          <a:p>
            <a:r>
              <a:rPr lang="fr-FR" dirty="0"/>
              <a:t>Compression:</a:t>
            </a:r>
          </a:p>
          <a:p>
            <a:pPr lvl="1"/>
            <a:r>
              <a:rPr lang="fr-FR" sz="1800" dirty="0"/>
              <a:t>∀i ∈ [1, n] </a:t>
            </a:r>
            <a:r>
              <a:rPr lang="el-GR" sz="1800" dirty="0"/>
              <a:t>δ</a:t>
            </a:r>
            <a:r>
              <a:rPr lang="fr-FR" sz="1800" dirty="0"/>
              <a:t>i = xi − xi−1 avec </a:t>
            </a:r>
            <a:r>
              <a:rPr lang="el-GR" sz="1800" dirty="0"/>
              <a:t>δ0 = </a:t>
            </a:r>
            <a:r>
              <a:rPr lang="fr-FR" sz="1800" dirty="0"/>
              <a:t>x0</a:t>
            </a:r>
          </a:p>
          <a:p>
            <a:r>
              <a:rPr lang="fr-FR" dirty="0"/>
              <a:t>Décompression:</a:t>
            </a:r>
          </a:p>
          <a:p>
            <a:pPr lvl="1"/>
            <a:r>
              <a:rPr lang="fr-FR" sz="1800" dirty="0"/>
              <a:t>∀j ∈ [1, n] </a:t>
            </a:r>
            <a:r>
              <a:rPr lang="fr-FR" sz="1800" dirty="0" err="1"/>
              <a:t>xj</a:t>
            </a:r>
            <a:r>
              <a:rPr lang="fr-FR" sz="1800" dirty="0"/>
              <a:t> = x0 +∑ </a:t>
            </a:r>
            <a:r>
              <a:rPr lang="el-GR" sz="1800" dirty="0"/>
              <a:t>δ</a:t>
            </a:r>
            <a:r>
              <a:rPr lang="fr-FR" sz="1800" dirty="0"/>
              <a:t>i avec i allant de 1 à j</a:t>
            </a:r>
          </a:p>
          <a:p>
            <a:r>
              <a:rPr lang="fr-FR" dirty="0"/>
              <a:t>Exemple: </a:t>
            </a:r>
          </a:p>
          <a:p>
            <a:pPr lvl="1"/>
            <a:r>
              <a:rPr lang="fr-FR" sz="1800" dirty="0"/>
              <a:t>(3, 5, 8, 9, 12) =&gt; (3, 2, 3, 1, 3)</a:t>
            </a:r>
          </a:p>
          <a:p>
            <a:pPr lvl="1"/>
            <a:r>
              <a:rPr lang="fr-FR" sz="1800" dirty="0"/>
              <a:t>(1, 2, 3, 4, 5, 6, 7, 8, 9) =&gt; (1, 1, 1, 1, 1, 1, 1, 1, 1)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F5E3F4-3815-23CC-8FE3-55FE38FAE450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384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E430-050F-A9D9-4BAA-46FB029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2984"/>
          </a:xfrm>
        </p:spPr>
        <p:txBody>
          <a:bodyPr/>
          <a:lstStyle/>
          <a:p>
            <a:r>
              <a:rPr lang="fr-FR"/>
              <a:t>Stream VByte</a:t>
            </a: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A98D4F43-C773-93A9-B3C7-B80121845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8778"/>
              </p:ext>
            </p:extLst>
          </p:nvPr>
        </p:nvGraphicFramePr>
        <p:xfrm>
          <a:off x="5883563" y="2367280"/>
          <a:ext cx="436293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468">
                  <a:extLst>
                    <a:ext uri="{9D8B030D-6E8A-4147-A177-3AD203B41FA5}">
                      <a16:colId xmlns:a16="http://schemas.microsoft.com/office/drawing/2014/main" val="47109370"/>
                    </a:ext>
                  </a:extLst>
                </a:gridCol>
                <a:gridCol w="2181468">
                  <a:extLst>
                    <a:ext uri="{9D8B030D-6E8A-4147-A177-3AD203B41FA5}">
                      <a16:colId xmlns:a16="http://schemas.microsoft.com/office/drawing/2014/main" val="124966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Nombres d’octets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Marqueur correspondant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0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0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1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7305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A31B3168-6CCB-DD64-9840-F72B2938C010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6110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E430-050F-A9D9-4BAA-46FB029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1243020"/>
          </a:xfrm>
        </p:spPr>
        <p:txBody>
          <a:bodyPr/>
          <a:lstStyle/>
          <a:p>
            <a:r>
              <a:rPr lang="fr-FR"/>
              <a:t>Stream VByte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2BABCF-A621-093A-FB33-F1327F710F7F}"/>
              </a:ext>
            </a:extLst>
          </p:cNvPr>
          <p:cNvSpPr txBox="1"/>
          <p:nvPr/>
        </p:nvSpPr>
        <p:spPr>
          <a:xfrm>
            <a:off x="818984" y="3722255"/>
            <a:ext cx="3665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chemeClr val="bg1"/>
                </a:solidFill>
              </a:rPr>
              <a:t>(1024, 12, 10, 4194304, </a:t>
            </a:r>
          </a:p>
          <a:p>
            <a:pPr algn="ctr"/>
            <a:r>
              <a:rPr lang="fr-FR" sz="2400">
                <a:solidFill>
                  <a:schemeClr val="bg1"/>
                </a:solidFill>
              </a:rPr>
              <a:t>1, 2, 3, 1024)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CE40D0-E53E-AAD5-7B50-A6D71426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72" y="1097319"/>
            <a:ext cx="7642228" cy="18741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1ACED0-B82E-911E-BFAE-13035570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458" y="3592943"/>
            <a:ext cx="7342099" cy="12430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AD6B83-553D-3FA4-6C8D-25582A8AC211}"/>
              </a:ext>
            </a:extLst>
          </p:cNvPr>
          <p:cNvSpPr txBox="1"/>
          <p:nvPr/>
        </p:nvSpPr>
        <p:spPr>
          <a:xfrm>
            <a:off x="11490036" y="63638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323334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{2CD1E115-3A57-B54C-ADBB-8F4B58A12155}tf16401369</Template>
  <TotalTime>0</TotalTime>
  <Words>723</Words>
  <Application>Microsoft Macintosh PowerPoint</Application>
  <PresentationFormat>Grand écran</PresentationFormat>
  <Paragraphs>139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Rockwell</vt:lpstr>
      <vt:lpstr>Wingdings</vt:lpstr>
      <vt:lpstr>Atlas</vt:lpstr>
      <vt:lpstr>Compression d’ensembles ordonnés</vt:lpstr>
      <vt:lpstr>Présentation</vt:lpstr>
      <vt:lpstr>Différents algorithmes étudiés</vt:lpstr>
      <vt:lpstr>Ensembles de données</vt:lpstr>
      <vt:lpstr>Décalage du minimum à 1</vt:lpstr>
      <vt:lpstr>Complémentaire</vt:lpstr>
      <vt:lpstr>Différence delta</vt:lpstr>
      <vt:lpstr>Stream VByte</vt:lpstr>
      <vt:lpstr>Stream VByte</vt:lpstr>
      <vt:lpstr>Stream VByte*-1</vt:lpstr>
      <vt:lpstr>Stream VByte*-1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d’ensembles ordonnés</dc:title>
  <dc:creator>Margaux Schmied</dc:creator>
  <cp:lastModifiedBy>Margaux Schmied</cp:lastModifiedBy>
  <cp:revision>3</cp:revision>
  <dcterms:created xsi:type="dcterms:W3CDTF">2022-06-08T14:55:03Z</dcterms:created>
  <dcterms:modified xsi:type="dcterms:W3CDTF">2022-06-13T09:44:31Z</dcterms:modified>
</cp:coreProperties>
</file>