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1" r:id="rId3"/>
    <p:sldId id="264" r:id="rId4"/>
    <p:sldId id="257" r:id="rId5"/>
    <p:sldId id="258" r:id="rId6"/>
    <p:sldId id="259" r:id="rId7"/>
    <p:sldId id="260" r:id="rId8"/>
    <p:sldId id="265" r:id="rId9"/>
    <p:sldId id="261" r:id="rId10"/>
    <p:sldId id="262" r:id="rId11"/>
    <p:sldId id="263" r:id="rId12"/>
    <p:sldId id="266" r:id="rId13"/>
    <p:sldId id="267" r:id="rId14"/>
    <p:sldId id="268" r:id="rId15"/>
    <p:sldId id="269" r:id="rId16"/>
    <p:sldId id="272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46"/>
    <p:restoredTop sz="96327"/>
  </p:normalViewPr>
  <p:slideViewPr>
    <p:cSldViewPr snapToGrid="0">
      <p:cViewPr varScale="1">
        <p:scale>
          <a:sx n="160" d="100"/>
          <a:sy n="160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421A43A-F04D-0543-AB96-E7E2B2259E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76AA08-79DE-A740-95E9-3E0E53F0D6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3C287-BC06-B24E-B6CD-C96362C2C02D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2300E4-9CDC-DC92-EADA-3BC5725F49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06D654-539F-CDB7-8A4B-A2326A21F2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9937D-81D0-FF44-B83F-A9C8BF7E8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053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53730-2B92-8142-98BD-2691C10D4E4A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73E68-BEF9-7A4C-AAC1-F51D81899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0276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6BABAA0-155A-F542-880F-9223F82373FF}" type="datetime1">
              <a:rPr lang="fr-FR" smtClean="0"/>
              <a:t>05/01/2023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0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C4E3-8D95-2B47-83F7-C91117A96321}" type="datetime1">
              <a:rPr lang="fr-FR" smtClean="0"/>
              <a:t>05/01/2023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3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A0C88DD-1BBB-BC4A-9CC0-AB7BBE37B20D}" type="datetime1">
              <a:rPr lang="fr-FR" smtClean="0"/>
              <a:t>05/01/2023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5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68F-4EAD-CB44-89EA-BADE793D0BC7}" type="datetime1">
              <a:rPr lang="fr-FR" smtClean="0"/>
              <a:t>05/01/2023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5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8645FD-D04A-0F4C-91D1-7E1C5475E2E5}" type="datetime1">
              <a:rPr lang="fr-FR" smtClean="0"/>
              <a:t>05/01/2023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5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EB57144-DEBC-6048-87DA-E47EC3DF5297}" type="datetime1">
              <a:rPr lang="fr-FR" smtClean="0"/>
              <a:t>05/01/2023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9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9D8FABF-2A58-474E-8B3A-B9C8529DD000}" type="datetime1">
              <a:rPr lang="fr-FR" smtClean="0"/>
              <a:t>05/01/2023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C2DE-A20A-E14B-8565-859D490B4AD3}" type="datetime1">
              <a:rPr lang="fr-FR" smtClean="0"/>
              <a:t>05/01/2023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5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5FD503-A179-5D40-8982-7C35BC5F275B}" type="datetime1">
              <a:rPr lang="fr-FR" smtClean="0"/>
              <a:t>05/01/2023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13936" y="73550"/>
            <a:ext cx="914400" cy="3200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2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BF07-6B42-CB46-9A1C-9880BC0CBC53}" type="datetime1">
              <a:rPr lang="fr-FR" smtClean="0"/>
              <a:t>05/01/2023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2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9EC91A2-FC9F-E944-A93F-5E5901BD26E5}" type="datetime1">
              <a:rPr lang="fr-FR" smtClean="0"/>
              <a:t>05/01/2023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0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A6E5A-772B-1243-9D8B-652CFF8E4474}" type="datetime1">
              <a:rPr lang="fr-FR" smtClean="0"/>
              <a:t>05/01/2023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0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F0E0C-CDE6-438D-BD0C-19A973E49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Model checking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FC1ADB-176A-7DF0-4100-1AE8F9A9C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Margaux SCHMIED</a:t>
            </a:r>
          </a:p>
        </p:txBody>
      </p:sp>
    </p:spTree>
    <p:extLst>
      <p:ext uri="{BB962C8B-B14F-4D97-AF65-F5344CB8AC3E}">
        <p14:creationId xmlns:p14="http://schemas.microsoft.com/office/powerpoint/2010/main" val="2558760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3DE4ABC-00AD-585A-6ECB-0BFAD77AEE0E}"/>
              </a:ext>
            </a:extLst>
          </p:cNvPr>
          <p:cNvSpPr/>
          <p:nvPr/>
        </p:nvSpPr>
        <p:spPr>
          <a:xfrm>
            <a:off x="554182" y="360218"/>
            <a:ext cx="1103745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Code de la composition parallèle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3797C31-2F8B-DE95-D2DB-CE0165080310}"/>
              </a:ext>
            </a:extLst>
          </p:cNvPr>
          <p:cNvSpPr/>
          <p:nvPr/>
        </p:nvSpPr>
        <p:spPr>
          <a:xfrm>
            <a:off x="6276068" y="18026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BE70774-8151-103A-8CC2-280C00E004FF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7190468" y="2259815"/>
            <a:ext cx="1517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0C8B613-224C-E6F4-735F-78606027D893}"/>
              </a:ext>
            </a:extLst>
          </p:cNvPr>
          <p:cNvCxnSpPr>
            <a:cxnSpLocks/>
            <a:stCxn id="41" idx="6"/>
            <a:endCxn id="6" idx="2"/>
          </p:cNvCxnSpPr>
          <p:nvPr/>
        </p:nvCxnSpPr>
        <p:spPr>
          <a:xfrm flipV="1">
            <a:off x="5012592" y="2259815"/>
            <a:ext cx="1263476" cy="596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73AB0366-07A1-0B52-AFC7-5503E97DCFB8}"/>
              </a:ext>
            </a:extLst>
          </p:cNvPr>
          <p:cNvSpPr/>
          <p:nvPr/>
        </p:nvSpPr>
        <p:spPr>
          <a:xfrm>
            <a:off x="2360973" y="2397139"/>
            <a:ext cx="1013937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 ∈ [0, 1]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7F91B11-681E-D4C2-88E2-14B367C8EF64}"/>
              </a:ext>
            </a:extLst>
          </p:cNvPr>
          <p:cNvSpPr/>
          <p:nvPr/>
        </p:nvSpPr>
        <p:spPr>
          <a:xfrm>
            <a:off x="8707774" y="1802615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8265278-D95D-61BB-C568-64A6688FED81}"/>
                  </a:ext>
                </a:extLst>
              </p:cNvPr>
              <p:cNvSpPr txBox="1"/>
              <p:nvPr/>
            </p:nvSpPr>
            <p:spPr>
              <a:xfrm>
                <a:off x="4295905" y="1089461"/>
                <a:ext cx="5017977" cy="49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potentieli=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𝑝𝑜𝑡𝑒𝑛𝑡𝑖𝑒𝑙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𝑖𝑚𝑝𝑢𝑙𝑠𝑖𝑜𝑛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𝐷𝑒𝑍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𝐸𝑛𝑁𝑖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8265278-D95D-61BB-C568-64A6688FE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905" y="1089461"/>
                <a:ext cx="5017977" cy="493790"/>
              </a:xfrm>
              <a:prstGeom prst="rect">
                <a:avLst/>
              </a:prstGeom>
              <a:blipFill>
                <a:blip r:embed="rId2"/>
                <a:stretch>
                  <a:fillRect l="-1010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C6254948-23A5-C470-CC95-4B292BF77CC6}"/>
              </a:ext>
            </a:extLst>
          </p:cNvPr>
          <p:cNvSpPr/>
          <p:nvPr/>
        </p:nvSpPr>
        <p:spPr>
          <a:xfrm rot="16200000">
            <a:off x="6580141" y="-861443"/>
            <a:ext cx="307339" cy="48758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345B6B2-3171-9ABD-C20F-893CEC2CF413}"/>
              </a:ext>
            </a:extLst>
          </p:cNvPr>
          <p:cNvSpPr txBox="1"/>
          <p:nvPr/>
        </p:nvSpPr>
        <p:spPr>
          <a:xfrm>
            <a:off x="3541900" y="25157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594C131-ECB1-10A1-BBB8-D86338C76C69}"/>
              </a:ext>
            </a:extLst>
          </p:cNvPr>
          <p:cNvSpPr txBox="1"/>
          <p:nvPr/>
        </p:nvSpPr>
        <p:spPr>
          <a:xfrm>
            <a:off x="7179066" y="1982816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Z2= potentiel2&gt; T2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5DCB96A-28F9-044F-DDBE-8A3705DE89E3}"/>
              </a:ext>
            </a:extLst>
          </p:cNvPr>
          <p:cNvSpPr/>
          <p:nvPr/>
        </p:nvSpPr>
        <p:spPr>
          <a:xfrm>
            <a:off x="6276067" y="304368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44B48F7-10A0-E69E-EBB6-BFCD1BFFB335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>
            <a:off x="7190467" y="3500883"/>
            <a:ext cx="1513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BE50A30B-84EA-6CEF-D8B5-E95D8B9EBD14}"/>
              </a:ext>
            </a:extLst>
          </p:cNvPr>
          <p:cNvSpPr/>
          <p:nvPr/>
        </p:nvSpPr>
        <p:spPr>
          <a:xfrm>
            <a:off x="8703658" y="3043683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922F609-67ED-A9EB-C967-DD926C55B39A}"/>
              </a:ext>
            </a:extLst>
          </p:cNvPr>
          <p:cNvCxnSpPr>
            <a:cxnSpLocks/>
            <a:stCxn id="41" idx="6"/>
            <a:endCxn id="23" idx="2"/>
          </p:cNvCxnSpPr>
          <p:nvPr/>
        </p:nvCxnSpPr>
        <p:spPr>
          <a:xfrm>
            <a:off x="5012592" y="2856648"/>
            <a:ext cx="1263475" cy="644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D40243D3-53C5-0657-0F4A-CEA1CB4AA714}"/>
              </a:ext>
            </a:extLst>
          </p:cNvPr>
          <p:cNvSpPr txBox="1"/>
          <p:nvPr/>
        </p:nvSpPr>
        <p:spPr>
          <a:xfrm>
            <a:off x="7183690" y="3225097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Z3= potentiel3&gt; T3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3798FE2-9074-647D-F76B-41B508E95435}"/>
              </a:ext>
            </a:extLst>
          </p:cNvPr>
          <p:cNvSpPr txBox="1"/>
          <p:nvPr/>
        </p:nvSpPr>
        <p:spPr>
          <a:xfrm>
            <a:off x="5481199" y="320460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z1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38F214C-0CB6-C5B5-E684-88224901CB89}"/>
              </a:ext>
            </a:extLst>
          </p:cNvPr>
          <p:cNvSpPr/>
          <p:nvPr/>
        </p:nvSpPr>
        <p:spPr>
          <a:xfrm>
            <a:off x="4098192" y="2399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07A3999-0A77-BCF5-F6D0-6CFACE0F3619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3374910" y="2854339"/>
            <a:ext cx="723282" cy="2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6B9C5B54-C93A-4D89-D9CC-1C0EE0BE3FEE}"/>
              </a:ext>
            </a:extLst>
          </p:cNvPr>
          <p:cNvSpPr txBox="1"/>
          <p:nvPr/>
        </p:nvSpPr>
        <p:spPr>
          <a:xfrm>
            <a:off x="5481199" y="217576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z1</a:t>
            </a:r>
          </a:p>
        </p:txBody>
      </p:sp>
      <p:sp>
        <p:nvSpPr>
          <p:cNvPr id="44" name="Accolade ouvrante 43">
            <a:extLst>
              <a:ext uri="{FF2B5EF4-FFF2-40B4-BE49-F238E27FC236}">
                <a16:creationId xmlns:a16="http://schemas.microsoft.com/office/drawing/2014/main" id="{A7687D59-2893-A5B6-A736-05F445EB8E80}"/>
              </a:ext>
            </a:extLst>
          </p:cNvPr>
          <p:cNvSpPr/>
          <p:nvPr/>
        </p:nvSpPr>
        <p:spPr>
          <a:xfrm rot="5400000">
            <a:off x="4401722" y="1904466"/>
            <a:ext cx="307339" cy="4302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360766E-4D62-FF2D-7A12-1131C2C6A28D}"/>
                  </a:ext>
                </a:extLst>
              </p:cNvPr>
              <p:cNvSpPr txBox="1"/>
              <p:nvPr/>
            </p:nvSpPr>
            <p:spPr>
              <a:xfrm>
                <a:off x="2440428" y="4040408"/>
                <a:ext cx="4379019" cy="49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potentiel1=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𝑝𝑜𝑡𝑒𝑛𝑡𝑖𝑒𝑙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𝑖𝑚𝑝𝑢𝑙𝑠𝑖𝑜𝑛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𝐷𝑒𝐾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360766E-4D62-FF2D-7A12-1131C2C6A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428" y="4040408"/>
                <a:ext cx="4379019" cy="493790"/>
              </a:xfrm>
              <a:prstGeom prst="rect">
                <a:avLst/>
              </a:prstGeom>
              <a:blipFill>
                <a:blip r:embed="rId3"/>
                <a:stretch>
                  <a:fillRect l="-115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FFE7560-C69E-4BCB-96BE-AB258000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F1BB07-39BD-CA88-B31D-249C6C105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100" y="5225893"/>
            <a:ext cx="4673600" cy="990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36A8C0A-B391-F5EF-8C60-E9760F654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066" y="5140718"/>
            <a:ext cx="2736210" cy="107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9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3DE4ABC-00AD-585A-6ECB-0BFAD77AEE0E}"/>
              </a:ext>
            </a:extLst>
          </p:cNvPr>
          <p:cNvSpPr/>
          <p:nvPr/>
        </p:nvSpPr>
        <p:spPr>
          <a:xfrm>
            <a:off x="554182" y="360218"/>
            <a:ext cx="1103745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Propriétés de la composition parallèle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3797C31-2F8B-DE95-D2DB-CE0165080310}"/>
              </a:ext>
            </a:extLst>
          </p:cNvPr>
          <p:cNvSpPr/>
          <p:nvPr/>
        </p:nvSpPr>
        <p:spPr>
          <a:xfrm>
            <a:off x="6276068" y="160865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BE70774-8151-103A-8CC2-280C00E004FF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7190468" y="2065859"/>
            <a:ext cx="1517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0C8B613-224C-E6F4-735F-78606027D893}"/>
              </a:ext>
            </a:extLst>
          </p:cNvPr>
          <p:cNvCxnSpPr>
            <a:cxnSpLocks/>
            <a:stCxn id="41" idx="6"/>
            <a:endCxn id="6" idx="2"/>
          </p:cNvCxnSpPr>
          <p:nvPr/>
        </p:nvCxnSpPr>
        <p:spPr>
          <a:xfrm flipV="1">
            <a:off x="5012592" y="2065859"/>
            <a:ext cx="1263476" cy="596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73AB0366-07A1-0B52-AFC7-5503E97DCFB8}"/>
              </a:ext>
            </a:extLst>
          </p:cNvPr>
          <p:cNvSpPr/>
          <p:nvPr/>
        </p:nvSpPr>
        <p:spPr>
          <a:xfrm>
            <a:off x="2360973" y="2203183"/>
            <a:ext cx="1013937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 ∈ [0, 1]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7F91B11-681E-D4C2-88E2-14B367C8EF64}"/>
              </a:ext>
            </a:extLst>
          </p:cNvPr>
          <p:cNvSpPr/>
          <p:nvPr/>
        </p:nvSpPr>
        <p:spPr>
          <a:xfrm>
            <a:off x="8707774" y="1608659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345B6B2-3171-9ABD-C20F-893CEC2CF413}"/>
              </a:ext>
            </a:extLst>
          </p:cNvPr>
          <p:cNvSpPr txBox="1"/>
          <p:nvPr/>
        </p:nvSpPr>
        <p:spPr>
          <a:xfrm>
            <a:off x="3541900" y="23218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594C131-ECB1-10A1-BBB8-D86338C76C69}"/>
              </a:ext>
            </a:extLst>
          </p:cNvPr>
          <p:cNvSpPr txBox="1"/>
          <p:nvPr/>
        </p:nvSpPr>
        <p:spPr>
          <a:xfrm>
            <a:off x="7179066" y="1788860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Z2= potentiel2&gt; T2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5DCB96A-28F9-044F-DDBE-8A3705DE89E3}"/>
              </a:ext>
            </a:extLst>
          </p:cNvPr>
          <p:cNvSpPr/>
          <p:nvPr/>
        </p:nvSpPr>
        <p:spPr>
          <a:xfrm>
            <a:off x="6276067" y="28497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44B48F7-10A0-E69E-EBB6-BFCD1BFFB335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>
            <a:off x="7190467" y="3306927"/>
            <a:ext cx="1513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BE50A30B-84EA-6CEF-D8B5-E95D8B9EBD14}"/>
              </a:ext>
            </a:extLst>
          </p:cNvPr>
          <p:cNvSpPr/>
          <p:nvPr/>
        </p:nvSpPr>
        <p:spPr>
          <a:xfrm>
            <a:off x="8703658" y="2849727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922F609-67ED-A9EB-C967-DD926C55B39A}"/>
              </a:ext>
            </a:extLst>
          </p:cNvPr>
          <p:cNvCxnSpPr>
            <a:cxnSpLocks/>
            <a:stCxn id="41" idx="6"/>
            <a:endCxn id="23" idx="2"/>
          </p:cNvCxnSpPr>
          <p:nvPr/>
        </p:nvCxnSpPr>
        <p:spPr>
          <a:xfrm>
            <a:off x="5012592" y="2662692"/>
            <a:ext cx="1263475" cy="644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D40243D3-53C5-0657-0F4A-CEA1CB4AA714}"/>
              </a:ext>
            </a:extLst>
          </p:cNvPr>
          <p:cNvSpPr txBox="1"/>
          <p:nvPr/>
        </p:nvSpPr>
        <p:spPr>
          <a:xfrm>
            <a:off x="7183690" y="3031141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Z3= potentiel3&gt; T3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3798FE2-9074-647D-F76B-41B508E95435}"/>
              </a:ext>
            </a:extLst>
          </p:cNvPr>
          <p:cNvSpPr txBox="1"/>
          <p:nvPr/>
        </p:nvSpPr>
        <p:spPr>
          <a:xfrm>
            <a:off x="5481199" y="301065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z1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38F214C-0CB6-C5B5-E684-88224901CB89}"/>
              </a:ext>
            </a:extLst>
          </p:cNvPr>
          <p:cNvSpPr/>
          <p:nvPr/>
        </p:nvSpPr>
        <p:spPr>
          <a:xfrm>
            <a:off x="4098192" y="22054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07A3999-0A77-BCF5-F6D0-6CFACE0F3619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3374910" y="2660383"/>
            <a:ext cx="723282" cy="2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6B9C5B54-C93A-4D89-D9CC-1C0EE0BE3FEE}"/>
              </a:ext>
            </a:extLst>
          </p:cNvPr>
          <p:cNvSpPr txBox="1"/>
          <p:nvPr/>
        </p:nvSpPr>
        <p:spPr>
          <a:xfrm>
            <a:off x="5481199" y="19818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z1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14A7DE42-AE52-F786-990F-9732E1544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046833"/>
              </p:ext>
            </p:extLst>
          </p:nvPr>
        </p:nvGraphicFramePr>
        <p:xfrm>
          <a:off x="383308" y="4512264"/>
          <a:ext cx="11425383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7916">
                  <a:extLst>
                    <a:ext uri="{9D8B030D-6E8A-4147-A177-3AD203B41FA5}">
                      <a16:colId xmlns:a16="http://schemas.microsoft.com/office/drawing/2014/main" val="1142802822"/>
                    </a:ext>
                  </a:extLst>
                </a:gridCol>
                <a:gridCol w="1225994">
                  <a:extLst>
                    <a:ext uri="{9D8B030D-6E8A-4147-A177-3AD203B41FA5}">
                      <a16:colId xmlns:a16="http://schemas.microsoft.com/office/drawing/2014/main" val="3757950662"/>
                    </a:ext>
                  </a:extLst>
                </a:gridCol>
                <a:gridCol w="6501473">
                  <a:extLst>
                    <a:ext uri="{9D8B030D-6E8A-4147-A177-3AD203B41FA5}">
                      <a16:colId xmlns:a16="http://schemas.microsoft.com/office/drawing/2014/main" val="3964603220"/>
                    </a:ext>
                  </a:extLst>
                </a:gridCol>
              </a:tblGrid>
              <a:tr h="170337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</a:rPr>
                        <a:t>Propriétés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</a:rPr>
                        <a:t>Probabilité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+mn-lt"/>
                        </a:rPr>
                        <a:t>Description</a:t>
                      </a:r>
                      <a:endParaRPr lang="fr-F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extLst>
                  <a:ext uri="{0D108BD9-81ED-4DB2-BD59-A6C34878D82A}">
                    <a16:rowId xmlns:a16="http://schemas.microsoft.com/office/drawing/2014/main" val="581281938"/>
                  </a:ext>
                </a:extLst>
              </a:tr>
              <a:tr h="170337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</a:rPr>
                        <a:t>Pmax= ? [n2=1 U n1=1]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+mn-lt"/>
                        </a:rPr>
                        <a:t>0</a:t>
                      </a:r>
                      <a:endParaRPr lang="fr-F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</a:rPr>
                        <a:t>Le deuxième neurone ne peut pas s’allumé avant que le premier s’allume 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extLst>
                  <a:ext uri="{0D108BD9-81ED-4DB2-BD59-A6C34878D82A}">
                    <a16:rowId xmlns:a16="http://schemas.microsoft.com/office/drawing/2014/main" val="1366336651"/>
                  </a:ext>
                </a:extLst>
              </a:tr>
              <a:tr h="170337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</a:rPr>
                        <a:t>Pmax= ? [n2=0 U n1=1]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+mn-lt"/>
                        </a:rPr>
                        <a:t>1</a:t>
                      </a:r>
                      <a:endParaRPr lang="fr-F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effectLst/>
                          <a:latin typeface="+mn-lt"/>
                        </a:rPr>
                        <a:t>Le deuxième neurone n’est jamais allumé avant que le premier s’allume 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extLst>
                  <a:ext uri="{0D108BD9-81ED-4DB2-BD59-A6C34878D82A}">
                    <a16:rowId xmlns:a16="http://schemas.microsoft.com/office/drawing/2014/main" val="3802716742"/>
                  </a:ext>
                </a:extLst>
              </a:tr>
              <a:tr h="170337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</a:rPr>
                        <a:t>Pmax= ? [n3=1 U n1=1]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+mn-lt"/>
                        </a:rPr>
                        <a:t>0</a:t>
                      </a:r>
                      <a:endParaRPr lang="fr-F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effectLst/>
                          <a:latin typeface="+mn-lt"/>
                        </a:rPr>
                        <a:t>Le troisième neurone ne peut pas s’allumé avant que le premier s’allume 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extLst>
                  <a:ext uri="{0D108BD9-81ED-4DB2-BD59-A6C34878D82A}">
                    <a16:rowId xmlns:a16="http://schemas.microsoft.com/office/drawing/2014/main" val="2163875339"/>
                  </a:ext>
                </a:extLst>
              </a:tr>
              <a:tr h="170337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</a:rPr>
                        <a:t>Pmax= ? [n3=0 U n1=1]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+mn-lt"/>
                        </a:rPr>
                        <a:t>1</a:t>
                      </a:r>
                      <a:endParaRPr lang="fr-F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effectLst/>
                          <a:latin typeface="+mn-lt"/>
                        </a:rPr>
                        <a:t>Le troisième neurone n’est jamais allumé avant que le premier s’allume 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extLst>
                  <a:ext uri="{0D108BD9-81ED-4DB2-BD59-A6C34878D82A}">
                    <a16:rowId xmlns:a16="http://schemas.microsoft.com/office/drawing/2014/main" val="1719182082"/>
                  </a:ext>
                </a:extLst>
              </a:tr>
              <a:tr h="170337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Pmax= ? [F(n1=1 &amp; (F n2=1) &amp; </a:t>
                      </a:r>
                    </a:p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(F n3=1))]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Quand le premier neurone est activé après les deux autres vont s’activer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401990"/>
                  </a:ext>
                </a:extLst>
              </a:tr>
              <a:tr h="170337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Pmax= ? [F (n2 != n3)]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Il y a un futur ou les neurones deux et trois ne sont pas activé en même temps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6730255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ACF196-3E6E-A0AD-E1E5-0582FB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05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173F9-805D-461E-D3C5-C620124E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Inhibition controlatérale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A705BF-17ED-7679-DFBF-A536D9B5B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712F01-C22B-1A2D-E876-33991F79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3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3C720904-E375-FF7B-CFF9-EEDA27973FDC}"/>
                  </a:ext>
                </a:extLst>
              </p:cNvPr>
              <p:cNvSpPr txBox="1"/>
              <p:nvPr/>
            </p:nvSpPr>
            <p:spPr>
              <a:xfrm>
                <a:off x="4259988" y="4945571"/>
                <a:ext cx="6586290" cy="49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potentiel2=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𝑝𝑜𝑡𝑒𝑛𝑡𝑖𝑒𝑙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F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𝑖𝑚𝑝𝑢𝑙𝑠𝑖𝑜𝑛𝐷𝑒𝐿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1∗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𝑖𝑚𝑝𝑢𝑙𝑠𝑖𝑜𝑛𝐷𝑒𝑍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3C720904-E375-FF7B-CFF9-EEDA27973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988" y="4945571"/>
                <a:ext cx="6586290" cy="493790"/>
              </a:xfrm>
              <a:prstGeom prst="rect">
                <a:avLst/>
              </a:prstGeom>
              <a:blipFill>
                <a:blip r:embed="rId2"/>
                <a:stretch>
                  <a:fillRect l="-771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B6230889-E37D-7FC6-567F-DA5615D9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Inhibition controlatérale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8130996-DB39-BFC7-0558-320D2F5FDA47}"/>
              </a:ext>
            </a:extLst>
          </p:cNvPr>
          <p:cNvSpPr/>
          <p:nvPr/>
        </p:nvSpPr>
        <p:spPr>
          <a:xfrm>
            <a:off x="6982691" y="22668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1A14B7A-0DF4-78F9-F6E9-26FCA3B885B0}"/>
              </a:ext>
            </a:extLst>
          </p:cNvPr>
          <p:cNvSpPr/>
          <p:nvPr/>
        </p:nvSpPr>
        <p:spPr>
          <a:xfrm>
            <a:off x="6982691" y="377190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35039F4-6B57-7F0E-0B61-514ECE7B801D}"/>
              </a:ext>
            </a:extLst>
          </p:cNvPr>
          <p:cNvSpPr/>
          <p:nvPr/>
        </p:nvSpPr>
        <p:spPr>
          <a:xfrm>
            <a:off x="4907065" y="2266804"/>
            <a:ext cx="1023958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 ∈ [0, 1]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F2A25F-E9DA-D96D-813B-9A0274EC12F1}"/>
              </a:ext>
            </a:extLst>
          </p:cNvPr>
          <p:cNvSpPr/>
          <p:nvPr/>
        </p:nvSpPr>
        <p:spPr>
          <a:xfrm>
            <a:off x="4907065" y="3771901"/>
            <a:ext cx="1023958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 ∈ [0, 1]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C8BB785-0DFF-710B-83FC-61FA784E0B02}"/>
              </a:ext>
            </a:extLst>
          </p:cNvPr>
          <p:cNvSpPr/>
          <p:nvPr/>
        </p:nvSpPr>
        <p:spPr>
          <a:xfrm>
            <a:off x="10388968" y="2266804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D8044D1-EFB7-E3DC-4F9D-52AFCD33921A}"/>
              </a:ext>
            </a:extLst>
          </p:cNvPr>
          <p:cNvSpPr/>
          <p:nvPr/>
        </p:nvSpPr>
        <p:spPr>
          <a:xfrm>
            <a:off x="10388968" y="3767952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0EC742B-596E-7F30-3193-8361F1BFCFEA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>
            <a:off x="5931023" y="2724004"/>
            <a:ext cx="10516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DA942E2-5BFD-EF5B-2072-5FF4D450A0C9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5931023" y="4229101"/>
            <a:ext cx="10516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98C8018-F7BC-39C2-C440-C810E2A03A0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7897091" y="2724004"/>
            <a:ext cx="24918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FA74C22-5942-2A2D-D71B-07156E0C054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7897091" y="4225152"/>
            <a:ext cx="2491877" cy="3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>
            <a:extLst>
              <a:ext uri="{FF2B5EF4-FFF2-40B4-BE49-F238E27FC236}">
                <a16:creationId xmlns:a16="http://schemas.microsoft.com/office/drawing/2014/main" id="{319C9026-3FEC-E103-0E1C-24F2164AAC97}"/>
              </a:ext>
            </a:extLst>
          </p:cNvPr>
          <p:cNvCxnSpPr>
            <a:cxnSpLocks/>
            <a:stCxn id="75" idx="2"/>
            <a:endCxn id="4" idx="0"/>
          </p:cNvCxnSpPr>
          <p:nvPr/>
        </p:nvCxnSpPr>
        <p:spPr>
          <a:xfrm rot="5400000">
            <a:off x="7603519" y="2560376"/>
            <a:ext cx="1047898" cy="1375153"/>
          </a:xfrm>
          <a:prstGeom prst="bentConnector3">
            <a:avLst>
              <a:gd name="adj1" fmla="val 605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en angle 61">
            <a:extLst>
              <a:ext uri="{FF2B5EF4-FFF2-40B4-BE49-F238E27FC236}">
                <a16:creationId xmlns:a16="http://schemas.microsoft.com/office/drawing/2014/main" id="{EA27E4BE-CB0A-4A13-1C25-AF2622185BE8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>
            <a:off x="7439892" y="2266804"/>
            <a:ext cx="2592863" cy="1958348"/>
          </a:xfrm>
          <a:prstGeom prst="bentConnector4">
            <a:avLst>
              <a:gd name="adj1" fmla="val -495"/>
              <a:gd name="adj2" fmla="val 11167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EC7EC507-9A94-D5FE-FB63-C0B3B1EC2889}"/>
              </a:ext>
            </a:extLst>
          </p:cNvPr>
          <p:cNvSpPr txBox="1"/>
          <p:nvPr/>
        </p:nvSpPr>
        <p:spPr>
          <a:xfrm>
            <a:off x="6277517" y="23887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0A70017-2B17-A1A8-281D-E2F6737DA74C}"/>
              </a:ext>
            </a:extLst>
          </p:cNvPr>
          <p:cNvSpPr txBox="1"/>
          <p:nvPr/>
        </p:nvSpPr>
        <p:spPr>
          <a:xfrm>
            <a:off x="6310379" y="389386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C24489E-B4A8-003E-BC39-B58068AE58AA}"/>
              </a:ext>
            </a:extLst>
          </p:cNvPr>
          <p:cNvSpPr txBox="1"/>
          <p:nvPr/>
        </p:nvSpPr>
        <p:spPr>
          <a:xfrm>
            <a:off x="8056535" y="2447004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Z1= potentiel1&gt; T1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66CD6628-F79E-CD27-1C2A-4F2B7654E9D3}"/>
              </a:ext>
            </a:extLst>
          </p:cNvPr>
          <p:cNvSpPr txBox="1"/>
          <p:nvPr/>
        </p:nvSpPr>
        <p:spPr>
          <a:xfrm>
            <a:off x="8052982" y="3948153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Z2= potentiel2&gt; T2</a:t>
            </a:r>
          </a:p>
        </p:txBody>
      </p:sp>
      <p:sp>
        <p:nvSpPr>
          <p:cNvPr id="85" name="Accolade ouvrante 84">
            <a:extLst>
              <a:ext uri="{FF2B5EF4-FFF2-40B4-BE49-F238E27FC236}">
                <a16:creationId xmlns:a16="http://schemas.microsoft.com/office/drawing/2014/main" id="{FC9432AD-85DA-09AF-49B1-406D025BC11B}"/>
              </a:ext>
            </a:extLst>
          </p:cNvPr>
          <p:cNvSpPr/>
          <p:nvPr/>
        </p:nvSpPr>
        <p:spPr>
          <a:xfrm rot="5400000">
            <a:off x="7310759" y="1757096"/>
            <a:ext cx="307339" cy="64071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BC688E8F-DBF6-0F02-F6C0-9340B55E7E61}"/>
                  </a:ext>
                </a:extLst>
              </p:cNvPr>
              <p:cNvSpPr txBox="1"/>
              <p:nvPr/>
            </p:nvSpPr>
            <p:spPr>
              <a:xfrm>
                <a:off x="4196202" y="1161891"/>
                <a:ext cx="6680931" cy="49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potentiel1=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𝑝𝑜𝑡𝑒𝑛𝑡𝑖𝑒𝑙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F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𝑖𝑚𝑝𝑢𝑙𝑠𝑖𝑜𝑛𝐷𝑒𝐾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𝑖𝑚𝑝𝑢𝑙𝑠𝑖𝑜𝑛𝐷𝑒𝑍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BC688E8F-DBF6-0F02-F6C0-9340B55E7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202" y="1161891"/>
                <a:ext cx="6680931" cy="493790"/>
              </a:xfrm>
              <a:prstGeom prst="rect">
                <a:avLst/>
              </a:prstGeom>
              <a:blipFill>
                <a:blip r:embed="rId3"/>
                <a:stretch>
                  <a:fillRect l="-759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Accolade ouvrante 87">
            <a:extLst>
              <a:ext uri="{FF2B5EF4-FFF2-40B4-BE49-F238E27FC236}">
                <a16:creationId xmlns:a16="http://schemas.microsoft.com/office/drawing/2014/main" id="{FE149D2D-295F-2F4F-0065-B83B90641F78}"/>
              </a:ext>
            </a:extLst>
          </p:cNvPr>
          <p:cNvSpPr/>
          <p:nvPr/>
        </p:nvSpPr>
        <p:spPr>
          <a:xfrm rot="16200000">
            <a:off x="7296905" y="-1596242"/>
            <a:ext cx="307339" cy="65087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6A56485-35AF-62A6-5A5B-FF9460A8558C}"/>
              </a:ext>
            </a:extLst>
          </p:cNvPr>
          <p:cNvSpPr txBox="1"/>
          <p:nvPr/>
        </p:nvSpPr>
        <p:spPr>
          <a:xfrm>
            <a:off x="3163791" y="6185009"/>
            <a:ext cx="554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Inhibiteur donc l’impulsion de </a:t>
            </a:r>
            <a:r>
              <a:rPr lang="fr-FR" dirty="0" err="1"/>
              <a:t>zi</a:t>
            </a:r>
            <a:r>
              <a:rPr lang="fr-FR" dirty="0"/>
              <a:t> en ni est négative</a:t>
            </a:r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14EB25DC-254A-803A-F40F-6E56C5E1A6AB}"/>
              </a:ext>
            </a:extLst>
          </p:cNvPr>
          <p:cNvCxnSpPr>
            <a:cxnSpLocks/>
          </p:cNvCxnSpPr>
          <p:nvPr/>
        </p:nvCxnSpPr>
        <p:spPr>
          <a:xfrm>
            <a:off x="2163557" y="6369675"/>
            <a:ext cx="9513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C1A4C9-5173-7F0D-0758-BF1E24FC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51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3DE4ABC-00AD-585A-6ECB-0BFAD77AEE0E}"/>
              </a:ext>
            </a:extLst>
          </p:cNvPr>
          <p:cNvSpPr/>
          <p:nvPr/>
        </p:nvSpPr>
        <p:spPr>
          <a:xfrm>
            <a:off x="554182" y="360218"/>
            <a:ext cx="1103745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Code de l’inhibition controlatérale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D133501A-90F3-B035-F946-57D7B2CD6FBB}"/>
                  </a:ext>
                </a:extLst>
              </p:cNvPr>
              <p:cNvSpPr txBox="1"/>
              <p:nvPr/>
            </p:nvSpPr>
            <p:spPr>
              <a:xfrm>
                <a:off x="2495844" y="4225163"/>
                <a:ext cx="6586290" cy="49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potentiel2=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𝑝𝑜𝑡𝑒𝑛𝑡𝑖𝑒𝑙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F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𝑖𝑚𝑝𝑢𝑙𝑠𝑖𝑜𝑛𝐷𝑒𝐿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1∗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𝑖𝑚𝑝𝑢𝑙𝑠𝑖𝑜𝑛𝐷𝑒𝑍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D133501A-90F3-B035-F946-57D7B2CD6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844" y="4225163"/>
                <a:ext cx="6586290" cy="493790"/>
              </a:xfrm>
              <a:prstGeom prst="rect">
                <a:avLst/>
              </a:prstGeom>
              <a:blipFill>
                <a:blip r:embed="rId2"/>
                <a:stretch>
                  <a:fillRect l="-769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5223FC72-4F4A-C6A5-77CF-206C304E127D}"/>
              </a:ext>
            </a:extLst>
          </p:cNvPr>
          <p:cNvSpPr/>
          <p:nvPr/>
        </p:nvSpPr>
        <p:spPr>
          <a:xfrm>
            <a:off x="5255491" y="19343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F9BD920-66E2-95BB-AD2D-8F770BF29325}"/>
              </a:ext>
            </a:extLst>
          </p:cNvPr>
          <p:cNvSpPr/>
          <p:nvPr/>
        </p:nvSpPr>
        <p:spPr>
          <a:xfrm>
            <a:off x="5255491" y="30976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A0D4CE7-53A7-EF60-6D14-DE5C5EE6D7F2}"/>
              </a:ext>
            </a:extLst>
          </p:cNvPr>
          <p:cNvSpPr/>
          <p:nvPr/>
        </p:nvSpPr>
        <p:spPr>
          <a:xfrm>
            <a:off x="3179865" y="1934308"/>
            <a:ext cx="1023958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 ∈ [0, 1]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C512233-3B42-8481-B0E0-EC1686D553F5}"/>
              </a:ext>
            </a:extLst>
          </p:cNvPr>
          <p:cNvSpPr/>
          <p:nvPr/>
        </p:nvSpPr>
        <p:spPr>
          <a:xfrm>
            <a:off x="3179865" y="3097673"/>
            <a:ext cx="1023958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 ∈ [0, 1]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3705363-CA8E-CF9B-BE64-152F1AF887ED}"/>
              </a:ext>
            </a:extLst>
          </p:cNvPr>
          <p:cNvSpPr/>
          <p:nvPr/>
        </p:nvSpPr>
        <p:spPr>
          <a:xfrm>
            <a:off x="8661768" y="1934308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3916D0-4A49-1E0F-9AD5-6F4ECA4EE50D}"/>
              </a:ext>
            </a:extLst>
          </p:cNvPr>
          <p:cNvSpPr/>
          <p:nvPr/>
        </p:nvSpPr>
        <p:spPr>
          <a:xfrm>
            <a:off x="8661768" y="3093724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A172839-BC47-E64F-FB1F-3AEB3EA7B839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>
            <a:off x="4203823" y="2391508"/>
            <a:ext cx="10516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7162DF7-3B23-E18D-EA8F-DED9BCF4ECAE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>
            <a:off x="4203823" y="3554873"/>
            <a:ext cx="10516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DB02E44-7D54-AF2C-FBFA-C2772276FB4E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6169891" y="2391508"/>
            <a:ext cx="24918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FCC636F-A957-2C36-F9CB-A1E0222F4F17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6169891" y="3550924"/>
            <a:ext cx="2491877" cy="3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>
            <a:extLst>
              <a:ext uri="{FF2B5EF4-FFF2-40B4-BE49-F238E27FC236}">
                <a16:creationId xmlns:a16="http://schemas.microsoft.com/office/drawing/2014/main" id="{D6E10DBF-1202-D8E7-683B-473AA49D24E3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 rot="5400000">
            <a:off x="6047185" y="2057014"/>
            <a:ext cx="706166" cy="1375153"/>
          </a:xfrm>
          <a:prstGeom prst="bentConnector3">
            <a:avLst>
              <a:gd name="adj1" fmla="val 748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>
            <a:extLst>
              <a:ext uri="{FF2B5EF4-FFF2-40B4-BE49-F238E27FC236}">
                <a16:creationId xmlns:a16="http://schemas.microsoft.com/office/drawing/2014/main" id="{7C9DD212-7A4D-D20E-3EE4-A5BBAC00616D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>
            <a:off x="5712691" y="1934308"/>
            <a:ext cx="2590800" cy="1616616"/>
          </a:xfrm>
          <a:prstGeom prst="bentConnector4">
            <a:avLst>
              <a:gd name="adj1" fmla="val 178"/>
              <a:gd name="adj2" fmla="val 1141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81A36E83-1DF2-45EE-88B3-C0FFFACC61FD}"/>
              </a:ext>
            </a:extLst>
          </p:cNvPr>
          <p:cNvSpPr txBox="1"/>
          <p:nvPr/>
        </p:nvSpPr>
        <p:spPr>
          <a:xfrm>
            <a:off x="4550317" y="20562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EE1FBEC-D970-B09E-2E5E-E31AD804C6A7}"/>
              </a:ext>
            </a:extLst>
          </p:cNvPr>
          <p:cNvSpPr txBox="1"/>
          <p:nvPr/>
        </p:nvSpPr>
        <p:spPr>
          <a:xfrm>
            <a:off x="4583179" y="3219636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EE1601-53CA-7982-57A4-E7EA8ACC5642}"/>
              </a:ext>
            </a:extLst>
          </p:cNvPr>
          <p:cNvSpPr txBox="1"/>
          <p:nvPr/>
        </p:nvSpPr>
        <p:spPr>
          <a:xfrm>
            <a:off x="6329335" y="2114508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Z1= potentiel1&gt; T1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5DAA390-730E-6F6F-7B34-E7CFE10BFF63}"/>
              </a:ext>
            </a:extLst>
          </p:cNvPr>
          <p:cNvSpPr txBox="1"/>
          <p:nvPr/>
        </p:nvSpPr>
        <p:spPr>
          <a:xfrm>
            <a:off x="6325782" y="3273925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Z2= potentiel2&gt; T2</a:t>
            </a:r>
          </a:p>
        </p:txBody>
      </p:sp>
      <p:sp>
        <p:nvSpPr>
          <p:cNvPr id="32" name="Accolade ouvrante 31">
            <a:extLst>
              <a:ext uri="{FF2B5EF4-FFF2-40B4-BE49-F238E27FC236}">
                <a16:creationId xmlns:a16="http://schemas.microsoft.com/office/drawing/2014/main" id="{8FAC486C-3711-53E7-6A5B-837D521F8742}"/>
              </a:ext>
            </a:extLst>
          </p:cNvPr>
          <p:cNvSpPr/>
          <p:nvPr/>
        </p:nvSpPr>
        <p:spPr>
          <a:xfrm rot="5400000">
            <a:off x="5583559" y="1036688"/>
            <a:ext cx="307339" cy="64071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7635A978-CFDB-EC4E-8294-F051BA9BD9DA}"/>
                  </a:ext>
                </a:extLst>
              </p:cNvPr>
              <p:cNvSpPr txBox="1"/>
              <p:nvPr/>
            </p:nvSpPr>
            <p:spPr>
              <a:xfrm>
                <a:off x="2469002" y="986407"/>
                <a:ext cx="6680931" cy="49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potentiel1=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𝑝𝑜𝑡𝑒𝑛𝑡𝑖𝑒𝑙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F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𝑖𝑚𝑝𝑢𝑙𝑠𝑖𝑜𝑛𝐷𝑒𝐾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𝑖𝑚𝑝𝑢𝑙𝑠𝑖𝑜𝑛𝐷𝑒𝑍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7635A978-CFDB-EC4E-8294-F051BA9BD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002" y="986407"/>
                <a:ext cx="6680931" cy="493790"/>
              </a:xfrm>
              <a:prstGeom prst="rect">
                <a:avLst/>
              </a:prstGeom>
              <a:blipFill>
                <a:blip r:embed="rId3"/>
                <a:stretch>
                  <a:fillRect l="-759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ccolade ouvrante 33">
            <a:extLst>
              <a:ext uri="{FF2B5EF4-FFF2-40B4-BE49-F238E27FC236}">
                <a16:creationId xmlns:a16="http://schemas.microsoft.com/office/drawing/2014/main" id="{BE1C0EE2-44C6-A48E-A420-A709072CB8A8}"/>
              </a:ext>
            </a:extLst>
          </p:cNvPr>
          <p:cNvSpPr/>
          <p:nvPr/>
        </p:nvSpPr>
        <p:spPr>
          <a:xfrm rot="16200000">
            <a:off x="5569705" y="-1771726"/>
            <a:ext cx="307339" cy="65087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6492E825-99FC-F14B-EF7B-08F38854D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060" y="5267589"/>
            <a:ext cx="4273880" cy="52286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11883F-BE08-FA49-D5AE-FA60D791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7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3DE4ABC-00AD-585A-6ECB-0BFAD77AEE0E}"/>
              </a:ext>
            </a:extLst>
          </p:cNvPr>
          <p:cNvSpPr/>
          <p:nvPr/>
        </p:nvSpPr>
        <p:spPr>
          <a:xfrm>
            <a:off x="554182" y="360218"/>
            <a:ext cx="1103745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Propriétés de la composition parallèle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14A7DE42-AE52-F786-990F-9732E1544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680352"/>
              </p:ext>
            </p:extLst>
          </p:nvPr>
        </p:nvGraphicFramePr>
        <p:xfrm>
          <a:off x="383308" y="4598208"/>
          <a:ext cx="11425383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94728">
                  <a:extLst>
                    <a:ext uri="{9D8B030D-6E8A-4147-A177-3AD203B41FA5}">
                      <a16:colId xmlns:a16="http://schemas.microsoft.com/office/drawing/2014/main" val="114280282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757950662"/>
                    </a:ext>
                  </a:extLst>
                </a:gridCol>
                <a:gridCol w="6322291">
                  <a:extLst>
                    <a:ext uri="{9D8B030D-6E8A-4147-A177-3AD203B41FA5}">
                      <a16:colId xmlns:a16="http://schemas.microsoft.com/office/drawing/2014/main" val="3964603220"/>
                    </a:ext>
                  </a:extLst>
                </a:gridCol>
              </a:tblGrid>
              <a:tr h="170337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</a:rPr>
                        <a:t>Propriétés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</a:rPr>
                        <a:t>Probabilité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</a:rPr>
                        <a:t>Description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extLst>
                  <a:ext uri="{0D108BD9-81ED-4DB2-BD59-A6C34878D82A}">
                    <a16:rowId xmlns:a16="http://schemas.microsoft.com/office/drawing/2014/main" val="581281938"/>
                  </a:ext>
                </a:extLst>
              </a:tr>
              <a:tr h="170337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Pmax= ? [F(n1=1) &amp; (F n2=1)]</a:t>
                      </a: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 deux neurones s’activent </a:t>
                      </a:r>
                    </a:p>
                  </a:txBody>
                  <a:tcPr marL="63876" marR="63876" marT="0" marB="0"/>
                </a:tc>
                <a:extLst>
                  <a:ext uri="{0D108BD9-81ED-4DB2-BD59-A6C34878D82A}">
                    <a16:rowId xmlns:a16="http://schemas.microsoft.com/office/drawing/2014/main" val="1366336651"/>
                  </a:ext>
                </a:extLst>
              </a:tr>
              <a:tr h="1703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Pmax= ? [G ((k=0 &amp; z2=1 &amp; n1=0 &amp; (X n1=0)) =&gt; (X </a:t>
                      </a:r>
                      <a:r>
                        <a:rPr lang="fr-F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precPotentiela</a:t>
                      </a:r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fr-F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potentiela</a:t>
                      </a:r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))] </a:t>
                      </a: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chaque fois que k=0, le deuxième neurone est activé et que le premier neurone ne s’active pas alors le potentiel du premier neurone baisse </a:t>
                      </a:r>
                    </a:p>
                  </a:txBody>
                  <a:tcPr marL="63876" marR="63876" marT="0" marB="0"/>
                </a:tc>
                <a:extLst>
                  <a:ext uri="{0D108BD9-81ED-4DB2-BD59-A6C34878D82A}">
                    <a16:rowId xmlns:a16="http://schemas.microsoft.com/office/drawing/2014/main" val="3802716742"/>
                  </a:ext>
                </a:extLst>
              </a:tr>
              <a:tr h="170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Pmax= ? [G ((k=1 &amp; z2=0 &amp; n1=0 &amp; (X n1=0)) =&gt; (X </a:t>
                      </a:r>
                      <a:r>
                        <a:rPr lang="fr-F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precPotentiela</a:t>
                      </a:r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fr-F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potentiela</a:t>
                      </a:r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))] </a:t>
                      </a: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 alors le potentiel du premier neurone ne baisse pas </a:t>
                      </a:r>
                    </a:p>
                  </a:txBody>
                  <a:tcPr marL="63876" marR="63876" marT="0" marB="0"/>
                </a:tc>
                <a:extLst>
                  <a:ext uri="{0D108BD9-81ED-4DB2-BD59-A6C34878D82A}">
                    <a16:rowId xmlns:a16="http://schemas.microsoft.com/office/drawing/2014/main" val="1796598725"/>
                  </a:ext>
                </a:extLst>
              </a:tr>
              <a:tr h="170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Pmax= ? [G ((k=1 &amp; z2=0 &amp; n1=0 &amp; (X n1=0)) =&gt; (X </a:t>
                      </a:r>
                      <a:r>
                        <a:rPr lang="fr-F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precPotentiela</a:t>
                      </a:r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fr-FR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potentiela</a:t>
                      </a:r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))] </a:t>
                      </a: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 alors le potentiel du  premier neurone augmente </a:t>
                      </a:r>
                    </a:p>
                  </a:txBody>
                  <a:tcPr marL="63876" marR="63876" marT="0" marB="0"/>
                </a:tc>
                <a:extLst>
                  <a:ext uri="{0D108BD9-81ED-4DB2-BD59-A6C34878D82A}">
                    <a16:rowId xmlns:a16="http://schemas.microsoft.com/office/drawing/2014/main" val="2653210541"/>
                  </a:ext>
                </a:extLst>
              </a:tr>
            </a:tbl>
          </a:graphicData>
        </a:graphic>
      </p:graphicFrame>
      <p:sp>
        <p:nvSpPr>
          <p:cNvPr id="3" name="Ellipse 2">
            <a:extLst>
              <a:ext uri="{FF2B5EF4-FFF2-40B4-BE49-F238E27FC236}">
                <a16:creationId xmlns:a16="http://schemas.microsoft.com/office/drawing/2014/main" id="{9DE50393-AC90-59DF-8C10-FB2BB2724192}"/>
              </a:ext>
            </a:extLst>
          </p:cNvPr>
          <p:cNvSpPr/>
          <p:nvPr/>
        </p:nvSpPr>
        <p:spPr>
          <a:xfrm>
            <a:off x="5255491" y="18604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CC1D25C-6500-A2AF-85BC-108CCFC969EB}"/>
              </a:ext>
            </a:extLst>
          </p:cNvPr>
          <p:cNvSpPr/>
          <p:nvPr/>
        </p:nvSpPr>
        <p:spPr>
          <a:xfrm>
            <a:off x="5255491" y="302378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770D2A1-DDEA-DF7C-3971-A0C578AF2305}"/>
              </a:ext>
            </a:extLst>
          </p:cNvPr>
          <p:cNvSpPr/>
          <p:nvPr/>
        </p:nvSpPr>
        <p:spPr>
          <a:xfrm>
            <a:off x="3179865" y="1860420"/>
            <a:ext cx="1023958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 ∈ [0, 1]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2266CA3-2C8C-F482-828A-3DF3CCD11628}"/>
              </a:ext>
            </a:extLst>
          </p:cNvPr>
          <p:cNvSpPr/>
          <p:nvPr/>
        </p:nvSpPr>
        <p:spPr>
          <a:xfrm>
            <a:off x="3179865" y="3023785"/>
            <a:ext cx="1023958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 ∈ [0, 1]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8687554-E75C-E18F-EDB3-240C02A92F6A}"/>
              </a:ext>
            </a:extLst>
          </p:cNvPr>
          <p:cNvSpPr/>
          <p:nvPr/>
        </p:nvSpPr>
        <p:spPr>
          <a:xfrm>
            <a:off x="8661768" y="1860420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BBC6F26-35F2-B515-E9AF-8AE074EFE931}"/>
              </a:ext>
            </a:extLst>
          </p:cNvPr>
          <p:cNvSpPr/>
          <p:nvPr/>
        </p:nvSpPr>
        <p:spPr>
          <a:xfrm>
            <a:off x="8661768" y="3019836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E1A0499-D4D9-56C5-B3D3-12648B170356}"/>
              </a:ext>
            </a:extLst>
          </p:cNvPr>
          <p:cNvCxnSpPr>
            <a:cxnSpLocks/>
            <a:stCxn id="7" idx="6"/>
            <a:endCxn id="3" idx="2"/>
          </p:cNvCxnSpPr>
          <p:nvPr/>
        </p:nvCxnSpPr>
        <p:spPr>
          <a:xfrm>
            <a:off x="4203823" y="2317620"/>
            <a:ext cx="10516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6DCAF54-CF40-3E92-31B5-7C334E3F9EC1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>
            <a:off x="4203823" y="3480985"/>
            <a:ext cx="10516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5209F60-D6B6-0BD3-27C0-E379550B6298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6169891" y="2317620"/>
            <a:ext cx="24918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A1B6B00-896D-0283-EF2B-15D79E0BF848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 flipV="1">
            <a:off x="6169891" y="3477036"/>
            <a:ext cx="2491877" cy="3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>
            <a:extLst>
              <a:ext uri="{FF2B5EF4-FFF2-40B4-BE49-F238E27FC236}">
                <a16:creationId xmlns:a16="http://schemas.microsoft.com/office/drawing/2014/main" id="{5945F8CB-2384-4FD8-9D60-7DDA0AA2785F}"/>
              </a:ext>
            </a:extLst>
          </p:cNvPr>
          <p:cNvCxnSpPr>
            <a:cxnSpLocks/>
            <a:stCxn id="31" idx="2"/>
            <a:endCxn id="5" idx="0"/>
          </p:cNvCxnSpPr>
          <p:nvPr/>
        </p:nvCxnSpPr>
        <p:spPr>
          <a:xfrm rot="5400000">
            <a:off x="6047185" y="1983126"/>
            <a:ext cx="706166" cy="1375153"/>
          </a:xfrm>
          <a:prstGeom prst="bentConnector3">
            <a:avLst>
              <a:gd name="adj1" fmla="val 748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>
            <a:extLst>
              <a:ext uri="{FF2B5EF4-FFF2-40B4-BE49-F238E27FC236}">
                <a16:creationId xmlns:a16="http://schemas.microsoft.com/office/drawing/2014/main" id="{DED31B4F-475E-E868-5B34-52055CBD56D9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>
            <a:off x="5712691" y="1860420"/>
            <a:ext cx="2590800" cy="1616616"/>
          </a:xfrm>
          <a:prstGeom prst="bentConnector4">
            <a:avLst>
              <a:gd name="adj1" fmla="val 178"/>
              <a:gd name="adj2" fmla="val 1141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B5B00580-FA57-BC2F-A0FD-06CAA2A6EC60}"/>
              </a:ext>
            </a:extLst>
          </p:cNvPr>
          <p:cNvSpPr txBox="1"/>
          <p:nvPr/>
        </p:nvSpPr>
        <p:spPr>
          <a:xfrm>
            <a:off x="4550317" y="19823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7090DCA-1E79-D832-C57B-43269811899A}"/>
              </a:ext>
            </a:extLst>
          </p:cNvPr>
          <p:cNvSpPr txBox="1"/>
          <p:nvPr/>
        </p:nvSpPr>
        <p:spPr>
          <a:xfrm>
            <a:off x="4583179" y="314574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AE519B8-8E36-E2F5-F70D-88F673AAA752}"/>
              </a:ext>
            </a:extLst>
          </p:cNvPr>
          <p:cNvSpPr txBox="1"/>
          <p:nvPr/>
        </p:nvSpPr>
        <p:spPr>
          <a:xfrm>
            <a:off x="6329335" y="2040620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Z1= potentiel1&gt; T1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F2368EE-C403-5545-43A7-748996E2E285}"/>
              </a:ext>
            </a:extLst>
          </p:cNvPr>
          <p:cNvSpPr txBox="1"/>
          <p:nvPr/>
        </p:nvSpPr>
        <p:spPr>
          <a:xfrm>
            <a:off x="6325782" y="3200037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Z2= potentiel2&gt; T2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E67776-38E4-5B4D-B452-F26A1D06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238FB97-CF1E-3FE4-DEA2-83A1F166CD7F}"/>
              </a:ext>
            </a:extLst>
          </p:cNvPr>
          <p:cNvSpPr txBox="1"/>
          <p:nvPr/>
        </p:nvSpPr>
        <p:spPr>
          <a:xfrm>
            <a:off x="4960923" y="23311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3F2819A-4D57-7033-A74B-7F271E252FA9}"/>
              </a:ext>
            </a:extLst>
          </p:cNvPr>
          <p:cNvSpPr txBox="1"/>
          <p:nvPr/>
        </p:nvSpPr>
        <p:spPr>
          <a:xfrm>
            <a:off x="5693942" y="127812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D2BBE2A-89CA-50FA-7F0A-D86F9544FB7A}"/>
              </a:ext>
            </a:extLst>
          </p:cNvPr>
          <p:cNvSpPr txBox="1"/>
          <p:nvPr/>
        </p:nvSpPr>
        <p:spPr>
          <a:xfrm>
            <a:off x="5778437" y="277637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2593F6F-F138-15C8-2277-D22BE9013F5F}"/>
              </a:ext>
            </a:extLst>
          </p:cNvPr>
          <p:cNvSpPr txBox="1"/>
          <p:nvPr/>
        </p:nvSpPr>
        <p:spPr>
          <a:xfrm>
            <a:off x="4960923" y="313835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1533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D9F04-E047-3A29-B185-3638E7DB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Variation du facteur de réduction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F11FE5-7FE5-DA04-6772-9B625434B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194F34-7E0A-0DE6-061A-546E0F3D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1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3DE4ABC-00AD-585A-6ECB-0BFAD77AEE0E}"/>
              </a:ext>
            </a:extLst>
          </p:cNvPr>
          <p:cNvSpPr/>
          <p:nvPr/>
        </p:nvSpPr>
        <p:spPr>
          <a:xfrm>
            <a:off x="554182" y="360218"/>
            <a:ext cx="1103745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Variation du facteur de réduction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382C29B-8184-0AEE-589D-76C120099926}"/>
              </a:ext>
            </a:extLst>
          </p:cNvPr>
          <p:cNvSpPr txBox="1"/>
          <p:nvPr/>
        </p:nvSpPr>
        <p:spPr>
          <a:xfrm>
            <a:off x="554182" y="121214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R=1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ACD595-690D-F42A-BBFF-EEAB0CE86D55}"/>
              </a:ext>
            </a:extLst>
          </p:cNvPr>
          <p:cNvSpPr txBox="1"/>
          <p:nvPr/>
        </p:nvSpPr>
        <p:spPr>
          <a:xfrm>
            <a:off x="6099569" y="111210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R=0.9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25B78A6-C81C-3274-3A88-AF94D6F7FF6A}"/>
              </a:ext>
            </a:extLst>
          </p:cNvPr>
          <p:cNvSpPr txBox="1"/>
          <p:nvPr/>
        </p:nvSpPr>
        <p:spPr>
          <a:xfrm>
            <a:off x="554182" y="386555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R=0.7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C9B1362-359F-F6D6-285C-33E6E7C58027}"/>
              </a:ext>
            </a:extLst>
          </p:cNvPr>
          <p:cNvSpPr txBox="1"/>
          <p:nvPr/>
        </p:nvSpPr>
        <p:spPr>
          <a:xfrm>
            <a:off x="6179128" y="388114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R=0.5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FB712BB-DB41-15C8-D1CE-D80608BD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64" y="1666875"/>
            <a:ext cx="5573391" cy="211095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A7F6B41-95B1-838F-C451-4BBB28850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83" y="1581476"/>
            <a:ext cx="5303440" cy="229967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45341B4-DA14-6F31-791D-AB1F540F5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4" y="4234887"/>
            <a:ext cx="5473136" cy="236072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3985A9F-9158-E327-9961-40AAA434F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855" y="4295944"/>
            <a:ext cx="6093148" cy="229967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1876FA0-4D4D-DDC0-B902-B3518AB7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26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EAE13-1FD5-EFD4-5BAF-CD5AFAAA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5" y="2584305"/>
            <a:ext cx="5490224" cy="1689390"/>
          </a:xfrm>
        </p:spPr>
        <p:txBody>
          <a:bodyPr>
            <a:normAutofit/>
          </a:bodyPr>
          <a:lstStyle/>
          <a:p>
            <a:r>
              <a:rPr lang="fr-FR" sz="8000" dirty="0"/>
              <a:t>? Question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2E9596-17C6-65EB-0306-DC549393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2963E67-DE16-E06C-239F-3FD3AEDCB77B}"/>
              </a:ext>
            </a:extLst>
          </p:cNvPr>
          <p:cNvSpPr txBox="1"/>
          <p:nvPr/>
        </p:nvSpPr>
        <p:spPr>
          <a:xfrm rot="20908545">
            <a:off x="1184744" y="1795268"/>
            <a:ext cx="1073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C27A6A-8EE5-544C-A90B-178D4EF106AE}"/>
              </a:ext>
            </a:extLst>
          </p:cNvPr>
          <p:cNvSpPr txBox="1"/>
          <p:nvPr/>
        </p:nvSpPr>
        <p:spPr>
          <a:xfrm rot="1206568">
            <a:off x="10011625" y="873752"/>
            <a:ext cx="1073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06703C0-D2BF-FD2E-7BC4-5CF8C67D34B7}"/>
              </a:ext>
            </a:extLst>
          </p:cNvPr>
          <p:cNvSpPr txBox="1"/>
          <p:nvPr/>
        </p:nvSpPr>
        <p:spPr>
          <a:xfrm rot="20144296">
            <a:off x="10881455" y="1880976"/>
            <a:ext cx="1073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2E3943-D601-7FB8-BB0A-6DC66C192067}"/>
              </a:ext>
            </a:extLst>
          </p:cNvPr>
          <p:cNvSpPr txBox="1"/>
          <p:nvPr/>
        </p:nvSpPr>
        <p:spPr>
          <a:xfrm rot="20824035">
            <a:off x="10772324" y="4846841"/>
            <a:ext cx="609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19AFDF8-0895-4743-CE54-D64268979544}"/>
              </a:ext>
            </a:extLst>
          </p:cNvPr>
          <p:cNvSpPr txBox="1"/>
          <p:nvPr/>
        </p:nvSpPr>
        <p:spPr>
          <a:xfrm rot="1206568">
            <a:off x="9949368" y="3142989"/>
            <a:ext cx="777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8EE604C-B006-E93D-46EC-DF2D8731ADEA}"/>
              </a:ext>
            </a:extLst>
          </p:cNvPr>
          <p:cNvSpPr txBox="1"/>
          <p:nvPr/>
        </p:nvSpPr>
        <p:spPr>
          <a:xfrm rot="20273957">
            <a:off x="2050325" y="-26502"/>
            <a:ext cx="1073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598650D-A963-265D-D73A-F35B55B10B18}"/>
              </a:ext>
            </a:extLst>
          </p:cNvPr>
          <p:cNvSpPr txBox="1"/>
          <p:nvPr/>
        </p:nvSpPr>
        <p:spPr>
          <a:xfrm rot="20146107">
            <a:off x="463564" y="4078952"/>
            <a:ext cx="1073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57F2143-38C7-CFC2-1A8A-F231CE08C652}"/>
              </a:ext>
            </a:extLst>
          </p:cNvPr>
          <p:cNvSpPr txBox="1"/>
          <p:nvPr/>
        </p:nvSpPr>
        <p:spPr>
          <a:xfrm rot="1206568">
            <a:off x="1921537" y="3305740"/>
            <a:ext cx="1073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101D328-768F-DBF5-4F8F-BCE0DF8E61F4}"/>
              </a:ext>
            </a:extLst>
          </p:cNvPr>
          <p:cNvSpPr txBox="1"/>
          <p:nvPr/>
        </p:nvSpPr>
        <p:spPr>
          <a:xfrm rot="1206568">
            <a:off x="425855" y="346519"/>
            <a:ext cx="1073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F725E1E-B647-E3E6-C910-AA22279AACA1}"/>
              </a:ext>
            </a:extLst>
          </p:cNvPr>
          <p:cNvSpPr txBox="1"/>
          <p:nvPr/>
        </p:nvSpPr>
        <p:spPr>
          <a:xfrm rot="1206568">
            <a:off x="8428330" y="-57672"/>
            <a:ext cx="1073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078F82E-5A4C-4A41-55C0-E6B0FCAE056E}"/>
              </a:ext>
            </a:extLst>
          </p:cNvPr>
          <p:cNvSpPr txBox="1"/>
          <p:nvPr/>
        </p:nvSpPr>
        <p:spPr>
          <a:xfrm rot="20302596">
            <a:off x="3669790" y="5209863"/>
            <a:ext cx="1073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FAC673D-4F78-E63E-EB11-F22EE5C916DD}"/>
              </a:ext>
            </a:extLst>
          </p:cNvPr>
          <p:cNvSpPr txBox="1"/>
          <p:nvPr/>
        </p:nvSpPr>
        <p:spPr>
          <a:xfrm rot="1206568">
            <a:off x="7374441" y="5209863"/>
            <a:ext cx="1073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9235110-5AC9-6C57-C327-96DEF2BCEA24}"/>
              </a:ext>
            </a:extLst>
          </p:cNvPr>
          <p:cNvSpPr txBox="1"/>
          <p:nvPr/>
        </p:nvSpPr>
        <p:spPr>
          <a:xfrm rot="1206568">
            <a:off x="4870372" y="-57672"/>
            <a:ext cx="1073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3DBBA4E-ACFA-536C-4D02-65A4E89A4F65}"/>
              </a:ext>
            </a:extLst>
          </p:cNvPr>
          <p:cNvSpPr txBox="1"/>
          <p:nvPr/>
        </p:nvSpPr>
        <p:spPr>
          <a:xfrm rot="1206568">
            <a:off x="1625006" y="4935206"/>
            <a:ext cx="1073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CB1F319-79C9-3ACF-29A7-6AB09E51DA66}"/>
              </a:ext>
            </a:extLst>
          </p:cNvPr>
          <p:cNvSpPr txBox="1"/>
          <p:nvPr/>
        </p:nvSpPr>
        <p:spPr>
          <a:xfrm rot="20680188">
            <a:off x="9211652" y="5389513"/>
            <a:ext cx="1073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9427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7EFCC-EDD2-9574-34AE-036BB8D2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2E7EB5-C1C5-EAF9-F3E0-666CFDF22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42C0AC-F734-9FCD-3BA1-0D2AC23BA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4565830"/>
          </a:xfrm>
        </p:spPr>
        <p:txBody>
          <a:bodyPr>
            <a:normAutofit/>
          </a:bodyPr>
          <a:lstStyle/>
          <a:p>
            <a:r>
              <a:rPr lang="fr-FR" dirty="0"/>
              <a:t>Série simple</a:t>
            </a:r>
          </a:p>
          <a:p>
            <a:pPr lvl="1"/>
            <a:r>
              <a:rPr lang="fr-FR" dirty="0"/>
              <a:t>Spécificité du code</a:t>
            </a:r>
          </a:p>
          <a:p>
            <a:pPr lvl="1"/>
            <a:r>
              <a:rPr lang="fr-FR" dirty="0"/>
              <a:t>Propriété </a:t>
            </a:r>
          </a:p>
          <a:p>
            <a:r>
              <a:rPr lang="fr-FR" dirty="0"/>
              <a:t>Composition parallèle</a:t>
            </a:r>
          </a:p>
          <a:p>
            <a:pPr lvl="1"/>
            <a:r>
              <a:rPr lang="fr-FR" dirty="0"/>
              <a:t>Spécificité du code</a:t>
            </a:r>
          </a:p>
          <a:p>
            <a:pPr lvl="1"/>
            <a:r>
              <a:rPr lang="fr-FR" dirty="0"/>
              <a:t>Propriété </a:t>
            </a:r>
          </a:p>
          <a:p>
            <a:r>
              <a:rPr lang="fr-FR" dirty="0"/>
              <a:t>Inhibition controlatérale</a:t>
            </a:r>
          </a:p>
          <a:p>
            <a:pPr lvl="1"/>
            <a:r>
              <a:rPr lang="fr-FR" dirty="0"/>
              <a:t>Spécificité du code</a:t>
            </a:r>
          </a:p>
          <a:p>
            <a:pPr lvl="1"/>
            <a:r>
              <a:rPr lang="fr-FR" dirty="0"/>
              <a:t>Propriété </a:t>
            </a:r>
          </a:p>
          <a:p>
            <a:r>
              <a:rPr lang="fr-FR" dirty="0"/>
              <a:t>Variation du facteur de réduction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8652B1-8DD1-E10C-88E5-C79482D1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0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075EC-55D7-0C53-6F33-AEE2BA4D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Série simple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6FDBC1-B26D-D28B-AB71-B9F4A59B5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47EFEF-845B-A0DF-F2C1-CE99F9CA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8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BEB3-97FF-D72B-21C8-96F983D2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Série simple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AAD86EA-ED4C-34D6-19F7-441408BDFB31}"/>
              </a:ext>
            </a:extLst>
          </p:cNvPr>
          <p:cNvSpPr/>
          <p:nvPr/>
        </p:nvSpPr>
        <p:spPr>
          <a:xfrm>
            <a:off x="6543924" y="27909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CB86947-6978-83F0-039B-3DDC8C295E1D}"/>
              </a:ext>
            </a:extLst>
          </p:cNvPr>
          <p:cNvSpPr/>
          <p:nvPr/>
        </p:nvSpPr>
        <p:spPr>
          <a:xfrm>
            <a:off x="8797168" y="2783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AE74AE2-5906-7D89-3887-E31BBA2A1681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7458324" y="3240400"/>
            <a:ext cx="1338844" cy="7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F93753F-0A1E-E715-8F4D-C084A5844B6F}"/>
              </a:ext>
            </a:extLst>
          </p:cNvPr>
          <p:cNvCxnSpPr>
            <a:cxnSpLocks/>
            <a:stCxn id="14" idx="6"/>
            <a:endCxn id="3" idx="2"/>
          </p:cNvCxnSpPr>
          <p:nvPr/>
        </p:nvCxnSpPr>
        <p:spPr>
          <a:xfrm>
            <a:off x="5761428" y="3248109"/>
            <a:ext cx="7824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713DE5CC-017B-1858-B090-F842FF4BCEA1}"/>
              </a:ext>
            </a:extLst>
          </p:cNvPr>
          <p:cNvSpPr/>
          <p:nvPr/>
        </p:nvSpPr>
        <p:spPr>
          <a:xfrm>
            <a:off x="4747491" y="2790909"/>
            <a:ext cx="1013937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 ∈ [0, 1]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1E750A4-2191-BD95-32A7-8907235A4F2C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9711568" y="3240400"/>
            <a:ext cx="1351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3DC0E833-0782-7C23-CDF7-0E39370DBDDE}"/>
              </a:ext>
            </a:extLst>
          </p:cNvPr>
          <p:cNvSpPr/>
          <p:nvPr/>
        </p:nvSpPr>
        <p:spPr>
          <a:xfrm>
            <a:off x="11063048" y="2783200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8CCC87CC-FBFD-F806-F0C4-82674935C110}"/>
                  </a:ext>
                </a:extLst>
              </p:cNvPr>
              <p:cNvSpPr txBox="1"/>
              <p:nvPr/>
            </p:nvSpPr>
            <p:spPr>
              <a:xfrm>
                <a:off x="4850086" y="2068519"/>
                <a:ext cx="4379019" cy="49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potentiel1=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𝑝𝑜𝑡𝑒𝑛𝑡𝑖𝑒𝑙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𝑖𝑚𝑝𝑢𝑙𝑠𝑖𝑜𝑛𝐷𝑒𝐾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8CCC87CC-FBFD-F806-F0C4-82674935C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086" y="2068519"/>
                <a:ext cx="4379019" cy="493790"/>
              </a:xfrm>
              <a:prstGeom prst="rect">
                <a:avLst/>
              </a:prstGeom>
              <a:blipFill>
                <a:blip r:embed="rId2"/>
                <a:stretch>
                  <a:fillRect l="-1449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ccolade ouvrante 24">
            <a:extLst>
              <a:ext uri="{FF2B5EF4-FFF2-40B4-BE49-F238E27FC236}">
                <a16:creationId xmlns:a16="http://schemas.microsoft.com/office/drawing/2014/main" id="{3E0FDAE1-4FFD-D790-D7C7-DE0AEDCBA7AD}"/>
              </a:ext>
            </a:extLst>
          </p:cNvPr>
          <p:cNvSpPr/>
          <p:nvPr/>
        </p:nvSpPr>
        <p:spPr>
          <a:xfrm rot="16200000">
            <a:off x="6847454" y="413722"/>
            <a:ext cx="307339" cy="4302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6E0DCEE-CC17-FEC5-1152-CAF1514D4789}"/>
                  </a:ext>
                </a:extLst>
              </p:cNvPr>
              <p:cNvSpPr txBox="1"/>
              <p:nvPr/>
            </p:nvSpPr>
            <p:spPr>
              <a:xfrm>
                <a:off x="7038325" y="3942869"/>
                <a:ext cx="4581703" cy="49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potentiel2=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𝑝𝑜𝑡𝑒𝑛𝑡𝑖𝑒𝑙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1∗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𝑖𝑚𝑝𝑢𝑙𝑠𝑖𝑜𝑛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𝐷𝑒𝑍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6E0DCEE-CC17-FEC5-1152-CAF1514D4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325" y="3942869"/>
                <a:ext cx="4581703" cy="493790"/>
              </a:xfrm>
              <a:prstGeom prst="rect">
                <a:avLst/>
              </a:prstGeom>
              <a:blipFill>
                <a:blip r:embed="rId3"/>
                <a:stretch>
                  <a:fillRect l="-110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ccolade ouvrante 28">
            <a:extLst>
              <a:ext uri="{FF2B5EF4-FFF2-40B4-BE49-F238E27FC236}">
                <a16:creationId xmlns:a16="http://schemas.microsoft.com/office/drawing/2014/main" id="{9B8D8A2B-0231-B20C-9C07-CADCFE0A4FCC}"/>
              </a:ext>
            </a:extLst>
          </p:cNvPr>
          <p:cNvSpPr/>
          <p:nvPr/>
        </p:nvSpPr>
        <p:spPr>
          <a:xfrm rot="5400000">
            <a:off x="9099248" y="1772346"/>
            <a:ext cx="307339" cy="43779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B7B4283-EF53-643E-8F93-564F359B0349}"/>
              </a:ext>
            </a:extLst>
          </p:cNvPr>
          <p:cNvSpPr txBox="1"/>
          <p:nvPr/>
        </p:nvSpPr>
        <p:spPr>
          <a:xfrm>
            <a:off x="5993818" y="29086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C0131D4-993D-7823-0C15-99CA302C1A64}"/>
              </a:ext>
            </a:extLst>
          </p:cNvPr>
          <p:cNvSpPr txBox="1"/>
          <p:nvPr/>
        </p:nvSpPr>
        <p:spPr>
          <a:xfrm>
            <a:off x="7382270" y="2971110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Z1= potentiel1&gt; T1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B985F2D-3525-319D-F74E-105D0170964D}"/>
              </a:ext>
            </a:extLst>
          </p:cNvPr>
          <p:cNvSpPr txBox="1"/>
          <p:nvPr/>
        </p:nvSpPr>
        <p:spPr>
          <a:xfrm>
            <a:off x="9654278" y="2975392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Z2= potentiel2&gt; T2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659548-E0D7-389B-DB91-9A38507A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2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7A6AC6D-A806-BC8B-B787-AD7937C31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72" y="4059215"/>
            <a:ext cx="9520692" cy="243856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88DDF48-2CE6-032B-F179-D30D3A5D0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72" y="3562921"/>
            <a:ext cx="3688582" cy="243873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E576CE75-4813-377C-4145-E433A7871496}"/>
              </a:ext>
            </a:extLst>
          </p:cNvPr>
          <p:cNvSpPr/>
          <p:nvPr/>
        </p:nvSpPr>
        <p:spPr>
          <a:xfrm>
            <a:off x="5971265" y="16689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CEE5BBC-8775-5586-6269-2D30228B4D33}"/>
              </a:ext>
            </a:extLst>
          </p:cNvPr>
          <p:cNvCxnSpPr>
            <a:cxnSpLocks/>
            <a:stCxn id="5" idx="6"/>
            <a:endCxn id="32" idx="2"/>
          </p:cNvCxnSpPr>
          <p:nvPr/>
        </p:nvCxnSpPr>
        <p:spPr>
          <a:xfrm flipV="1">
            <a:off x="6885665" y="2113000"/>
            <a:ext cx="1459892" cy="13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F96FB4D-3B94-FB67-1DBC-527731B79C09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>
            <a:off x="2763082" y="2099853"/>
            <a:ext cx="3208183" cy="26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ADC7AFCF-CE38-DD6A-4034-45297DA75DBF}"/>
              </a:ext>
            </a:extLst>
          </p:cNvPr>
          <p:cNvSpPr/>
          <p:nvPr/>
        </p:nvSpPr>
        <p:spPr>
          <a:xfrm>
            <a:off x="1749145" y="1642653"/>
            <a:ext cx="1013937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 ∈ [0, 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0E213C2-FB11-8937-F056-38EF84B66504}"/>
                  </a:ext>
                </a:extLst>
              </p:cNvPr>
              <p:cNvSpPr txBox="1"/>
              <p:nvPr/>
            </p:nvSpPr>
            <p:spPr>
              <a:xfrm>
                <a:off x="3272996" y="976836"/>
                <a:ext cx="6285888" cy="49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potentiel1=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𝑝𝑜𝑡𝑒𝑛𝑡𝑖𝑒𝑙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𝑖𝑚𝑝𝑢𝑙𝑠𝑖𝑜𝑛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𝐷𝑒𝐾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𝑖𝑚𝑝𝑢𝑙𝑠𝑖𝑜𝑛𝐷𝑒𝐿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0E213C2-FB11-8937-F056-38EF84B66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996" y="976836"/>
                <a:ext cx="6285888" cy="493790"/>
              </a:xfrm>
              <a:prstGeom prst="rect">
                <a:avLst/>
              </a:prstGeom>
              <a:blipFill>
                <a:blip r:embed="rId4"/>
                <a:stretch>
                  <a:fillRect l="-806" r="-20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ccolade ouvrante 12">
            <a:extLst>
              <a:ext uri="{FF2B5EF4-FFF2-40B4-BE49-F238E27FC236}">
                <a16:creationId xmlns:a16="http://schemas.microsoft.com/office/drawing/2014/main" id="{AEE3B15A-389A-4E73-7B23-7C43B0E2C07B}"/>
              </a:ext>
            </a:extLst>
          </p:cNvPr>
          <p:cNvSpPr/>
          <p:nvPr/>
        </p:nvSpPr>
        <p:spPr>
          <a:xfrm rot="16200000">
            <a:off x="6247623" y="-1623179"/>
            <a:ext cx="307339" cy="6131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667297-141D-3FB0-D234-8B6C6A4E01D7}"/>
              </a:ext>
            </a:extLst>
          </p:cNvPr>
          <p:cNvSpPr txBox="1"/>
          <p:nvPr/>
        </p:nvSpPr>
        <p:spPr>
          <a:xfrm>
            <a:off x="5201000" y="1762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F8D4152-A351-E425-13D2-870558E2CBBF}"/>
              </a:ext>
            </a:extLst>
          </p:cNvPr>
          <p:cNvSpPr txBox="1"/>
          <p:nvPr/>
        </p:nvSpPr>
        <p:spPr>
          <a:xfrm>
            <a:off x="6809611" y="1849149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Z1= potentiel1&gt; T1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551567C-6648-B116-02BB-7565EED36E9A}"/>
              </a:ext>
            </a:extLst>
          </p:cNvPr>
          <p:cNvSpPr/>
          <p:nvPr/>
        </p:nvSpPr>
        <p:spPr>
          <a:xfrm>
            <a:off x="3416798" y="2300606"/>
            <a:ext cx="1013937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 ∈ [0, 1]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98A239B-D674-ACCA-8FB0-A3D87C3CC184}"/>
              </a:ext>
            </a:extLst>
          </p:cNvPr>
          <p:cNvCxnSpPr>
            <a:cxnSpLocks/>
            <a:stCxn id="21" idx="6"/>
            <a:endCxn id="5" idx="2"/>
          </p:cNvCxnSpPr>
          <p:nvPr/>
        </p:nvCxnSpPr>
        <p:spPr>
          <a:xfrm flipV="1">
            <a:off x="4430735" y="2126148"/>
            <a:ext cx="1540530" cy="631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8F06DCA-1918-7350-EC1F-EEA2DF457BDE}"/>
              </a:ext>
            </a:extLst>
          </p:cNvPr>
          <p:cNvSpPr txBox="1"/>
          <p:nvPr/>
        </p:nvSpPr>
        <p:spPr>
          <a:xfrm>
            <a:off x="5342582" y="2344040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DE4ABC-00AD-585A-6ECB-0BFAD77AEE0E}"/>
              </a:ext>
            </a:extLst>
          </p:cNvPr>
          <p:cNvSpPr/>
          <p:nvPr/>
        </p:nvSpPr>
        <p:spPr>
          <a:xfrm>
            <a:off x="554182" y="360218"/>
            <a:ext cx="1103745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Code de la série simple 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73F99EC7-5BB0-14DC-D30D-0CD78AB27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665" y="3257613"/>
            <a:ext cx="2886408" cy="1331282"/>
          </a:xfrm>
          <a:prstGeom prst="rect">
            <a:avLst/>
          </a:prstGeom>
        </p:spPr>
      </p:pic>
      <p:sp>
        <p:nvSpPr>
          <p:cNvPr id="32" name="Ellipse 31">
            <a:extLst>
              <a:ext uri="{FF2B5EF4-FFF2-40B4-BE49-F238E27FC236}">
                <a16:creationId xmlns:a16="http://schemas.microsoft.com/office/drawing/2014/main" id="{99990ECA-AC69-842E-A842-6C1287DFA68E}"/>
              </a:ext>
            </a:extLst>
          </p:cNvPr>
          <p:cNvSpPr/>
          <p:nvPr/>
        </p:nvSpPr>
        <p:spPr>
          <a:xfrm>
            <a:off x="8345557" y="165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ED934AB-BB52-3719-EA16-99B27FDF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7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E576CE75-4813-377C-4145-E433A7871496}"/>
              </a:ext>
            </a:extLst>
          </p:cNvPr>
          <p:cNvSpPr/>
          <p:nvPr/>
        </p:nvSpPr>
        <p:spPr>
          <a:xfrm>
            <a:off x="2867841" y="16689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CEE5BBC-8775-5586-6269-2D30228B4D33}"/>
              </a:ext>
            </a:extLst>
          </p:cNvPr>
          <p:cNvCxnSpPr>
            <a:cxnSpLocks/>
            <a:stCxn id="5" idx="6"/>
            <a:endCxn id="32" idx="2"/>
          </p:cNvCxnSpPr>
          <p:nvPr/>
        </p:nvCxnSpPr>
        <p:spPr>
          <a:xfrm flipV="1">
            <a:off x="3782241" y="2113000"/>
            <a:ext cx="1459892" cy="13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F8D4152-A351-E425-13D2-870558E2CBBF}"/>
              </a:ext>
            </a:extLst>
          </p:cNvPr>
          <p:cNvSpPr txBox="1"/>
          <p:nvPr/>
        </p:nvSpPr>
        <p:spPr>
          <a:xfrm>
            <a:off x="3706187" y="1849149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Z1= potentiel1&gt; T1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DE4ABC-00AD-585A-6ECB-0BFAD77AEE0E}"/>
              </a:ext>
            </a:extLst>
          </p:cNvPr>
          <p:cNvSpPr/>
          <p:nvPr/>
        </p:nvSpPr>
        <p:spPr>
          <a:xfrm>
            <a:off x="554182" y="360218"/>
            <a:ext cx="1103745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Code de la série simple 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9990ECA-AC69-842E-A842-6C1287DFA68E}"/>
              </a:ext>
            </a:extLst>
          </p:cNvPr>
          <p:cNvSpPr/>
          <p:nvPr/>
        </p:nvSpPr>
        <p:spPr>
          <a:xfrm>
            <a:off x="5242133" y="165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4D1BC16-2083-CD9B-51F9-F1A59D2A5B98}"/>
              </a:ext>
            </a:extLst>
          </p:cNvPr>
          <p:cNvCxnSpPr>
            <a:cxnSpLocks/>
            <a:stCxn id="32" idx="6"/>
            <a:endCxn id="3" idx="2"/>
          </p:cNvCxnSpPr>
          <p:nvPr/>
        </p:nvCxnSpPr>
        <p:spPr>
          <a:xfrm flipV="1">
            <a:off x="6156533" y="2103095"/>
            <a:ext cx="1459892" cy="9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D6E1F9DE-5DC3-FD06-6315-8751214A7824}"/>
              </a:ext>
            </a:extLst>
          </p:cNvPr>
          <p:cNvSpPr/>
          <p:nvPr/>
        </p:nvSpPr>
        <p:spPr>
          <a:xfrm rot="16200000">
            <a:off x="5545663" y="-761796"/>
            <a:ext cx="307339" cy="43779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A88AD50-F8FF-5CB6-6FD0-737339577186}"/>
              </a:ext>
            </a:extLst>
          </p:cNvPr>
          <p:cNvSpPr txBox="1"/>
          <p:nvPr/>
        </p:nvSpPr>
        <p:spPr>
          <a:xfrm>
            <a:off x="6175461" y="1841121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Z2= potentiel2&gt; T2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12BE4D55-76AC-E053-E0D3-22953BAAA2CB}"/>
                  </a:ext>
                </a:extLst>
              </p:cNvPr>
              <p:cNvSpPr txBox="1"/>
              <p:nvPr/>
            </p:nvSpPr>
            <p:spPr>
              <a:xfrm>
                <a:off x="3468238" y="951667"/>
                <a:ext cx="4581703" cy="49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potentiel2=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𝑝𝑜𝑡𝑒𝑛𝑡𝑖𝑒𝑙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1∗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𝑖𝑚𝑝𝑢𝑙𝑠𝑖𝑜𝑛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𝐷𝑒𝑍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12BE4D55-76AC-E053-E0D3-22953BAAA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238" y="951667"/>
                <a:ext cx="4581703" cy="493790"/>
              </a:xfrm>
              <a:prstGeom prst="rect">
                <a:avLst/>
              </a:prstGeom>
              <a:blipFill>
                <a:blip r:embed="rId2"/>
                <a:stretch>
                  <a:fillRect l="-1105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 22">
            <a:extLst>
              <a:ext uri="{FF2B5EF4-FFF2-40B4-BE49-F238E27FC236}">
                <a16:creationId xmlns:a16="http://schemas.microsoft.com/office/drawing/2014/main" id="{CA5A1655-5056-06E3-55B3-8AC575C0F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986" y="4259056"/>
            <a:ext cx="9342367" cy="228646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FBDC545-3974-4895-9DE0-E52285FB8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916" y="3314160"/>
            <a:ext cx="2520373" cy="100168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11204C41-DD4F-A16E-FB3C-D36BAA944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986" y="3537499"/>
            <a:ext cx="3685268" cy="27750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B115C1D-49A3-9146-9264-E283C9DE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4E6E29F-5D71-4A48-CD28-D369DDDEAC56}"/>
              </a:ext>
            </a:extLst>
          </p:cNvPr>
          <p:cNvSpPr/>
          <p:nvPr/>
        </p:nvSpPr>
        <p:spPr>
          <a:xfrm>
            <a:off x="7616425" y="16458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1561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FD6247A1-0C9F-9AC2-1A3C-473876CDA823}"/>
              </a:ext>
            </a:extLst>
          </p:cNvPr>
          <p:cNvSpPr txBox="1"/>
          <p:nvPr/>
        </p:nvSpPr>
        <p:spPr>
          <a:xfrm>
            <a:off x="6227587" y="2208785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Z2= potentiel2&gt; T2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DE4ABC-00AD-585A-6ECB-0BFAD77AEE0E}"/>
              </a:ext>
            </a:extLst>
          </p:cNvPr>
          <p:cNvSpPr/>
          <p:nvPr/>
        </p:nvSpPr>
        <p:spPr>
          <a:xfrm>
            <a:off x="554182" y="360218"/>
            <a:ext cx="11037454" cy="5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Propriétés de la série simple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9472BB42-AC8B-BF85-108E-AC9433C4FFB0}"/>
              </a:ext>
            </a:extLst>
          </p:cNvPr>
          <p:cNvSpPr/>
          <p:nvPr/>
        </p:nvSpPr>
        <p:spPr>
          <a:xfrm>
            <a:off x="3117233" y="20243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83C3FE9-07BF-5828-CB61-544D5C5BD1D5}"/>
              </a:ext>
            </a:extLst>
          </p:cNvPr>
          <p:cNvSpPr/>
          <p:nvPr/>
        </p:nvSpPr>
        <p:spPr>
          <a:xfrm>
            <a:off x="5370477" y="20165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9F87962-008C-0906-0A73-10EF418EC421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4031633" y="2473793"/>
            <a:ext cx="1338844" cy="7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8DD6BBF-98A7-B65B-B284-128EAC036343}"/>
              </a:ext>
            </a:extLst>
          </p:cNvPr>
          <p:cNvCxnSpPr>
            <a:cxnSpLocks/>
            <a:stCxn id="8" idx="6"/>
            <a:endCxn id="2" idx="2"/>
          </p:cNvCxnSpPr>
          <p:nvPr/>
        </p:nvCxnSpPr>
        <p:spPr>
          <a:xfrm>
            <a:off x="1735251" y="1755709"/>
            <a:ext cx="1381982" cy="725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1C316B6F-E216-05E8-FBF7-1FD4A6824E8B}"/>
              </a:ext>
            </a:extLst>
          </p:cNvPr>
          <p:cNvSpPr/>
          <p:nvPr/>
        </p:nvSpPr>
        <p:spPr>
          <a:xfrm>
            <a:off x="721314" y="1298509"/>
            <a:ext cx="1013937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 ∈ [0, 1]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F9683A6-D64D-5EB0-C738-9AC1360C3E0A}"/>
              </a:ext>
            </a:extLst>
          </p:cNvPr>
          <p:cNvSpPr/>
          <p:nvPr/>
        </p:nvSpPr>
        <p:spPr>
          <a:xfrm>
            <a:off x="10004153" y="2013594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D93FB62-EA61-DE29-4F66-F227731F8299}"/>
              </a:ext>
            </a:extLst>
          </p:cNvPr>
          <p:cNvSpPr txBox="1"/>
          <p:nvPr/>
        </p:nvSpPr>
        <p:spPr>
          <a:xfrm>
            <a:off x="2795988" y="20135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A8D1FB-B4F4-8100-636D-6406F185E41E}"/>
              </a:ext>
            </a:extLst>
          </p:cNvPr>
          <p:cNvSpPr txBox="1"/>
          <p:nvPr/>
        </p:nvSpPr>
        <p:spPr>
          <a:xfrm>
            <a:off x="3955579" y="2204503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Z1= potentiel1&gt; T1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F073F9B-49B7-EAEC-8A2C-39C6E658571C}"/>
              </a:ext>
            </a:extLst>
          </p:cNvPr>
          <p:cNvSpPr/>
          <p:nvPr/>
        </p:nvSpPr>
        <p:spPr>
          <a:xfrm>
            <a:off x="7687315" y="20135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F89293A-B799-EDF8-C470-9ACFA6AAB3F4}"/>
              </a:ext>
            </a:extLst>
          </p:cNvPr>
          <p:cNvCxnSpPr>
            <a:cxnSpLocks/>
            <a:stCxn id="3" idx="6"/>
            <a:endCxn id="19" idx="2"/>
          </p:cNvCxnSpPr>
          <p:nvPr/>
        </p:nvCxnSpPr>
        <p:spPr>
          <a:xfrm flipV="1">
            <a:off x="6284877" y="2470794"/>
            <a:ext cx="1402438" cy="2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DBA0642-0B03-0155-9FF3-CF987FBBEC58}"/>
              </a:ext>
            </a:extLst>
          </p:cNvPr>
          <p:cNvCxnSpPr>
            <a:cxnSpLocks/>
            <a:stCxn id="19" idx="6"/>
            <a:endCxn id="12" idx="2"/>
          </p:cNvCxnSpPr>
          <p:nvPr/>
        </p:nvCxnSpPr>
        <p:spPr>
          <a:xfrm>
            <a:off x="8601715" y="2470794"/>
            <a:ext cx="14024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FF1C7BF2-23E3-36E7-99D4-9D71B36F2160}"/>
              </a:ext>
            </a:extLst>
          </p:cNvPr>
          <p:cNvSpPr txBox="1"/>
          <p:nvPr/>
        </p:nvSpPr>
        <p:spPr>
          <a:xfrm>
            <a:off x="8562108" y="2212853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Z3= potentiel3&gt; T3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1DCDDBB-B09E-9228-BF3C-34F45A5C3375}"/>
              </a:ext>
            </a:extLst>
          </p:cNvPr>
          <p:cNvSpPr/>
          <p:nvPr/>
        </p:nvSpPr>
        <p:spPr>
          <a:xfrm>
            <a:off x="724843" y="2808654"/>
            <a:ext cx="1013937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 ∈ [0, 1]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3EF4061-559D-6454-2CE4-5D22F5D3A227}"/>
              </a:ext>
            </a:extLst>
          </p:cNvPr>
          <p:cNvCxnSpPr>
            <a:cxnSpLocks/>
            <a:stCxn id="35" idx="6"/>
            <a:endCxn id="2" idx="2"/>
          </p:cNvCxnSpPr>
          <p:nvPr/>
        </p:nvCxnSpPr>
        <p:spPr>
          <a:xfrm flipV="1">
            <a:off x="1738780" y="2481502"/>
            <a:ext cx="1378453" cy="784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50132D3-691F-320A-D230-6CCB40BA641B}"/>
              </a:ext>
            </a:extLst>
          </p:cNvPr>
          <p:cNvSpPr txBox="1"/>
          <p:nvPr/>
        </p:nvSpPr>
        <p:spPr>
          <a:xfrm>
            <a:off x="2825612" y="2640811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</a:t>
            </a:r>
          </a:p>
        </p:txBody>
      </p:sp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12202FD1-5BE7-FF99-D9B4-6D651CF64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73217"/>
              </p:ext>
            </p:extLst>
          </p:nvPr>
        </p:nvGraphicFramePr>
        <p:xfrm>
          <a:off x="356809" y="4376499"/>
          <a:ext cx="11432199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7400">
                  <a:extLst>
                    <a:ext uri="{9D8B030D-6E8A-4147-A177-3AD203B41FA5}">
                      <a16:colId xmlns:a16="http://schemas.microsoft.com/office/drawing/2014/main" val="210917254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31327335"/>
                    </a:ext>
                  </a:extLst>
                </a:gridCol>
                <a:gridCol w="6705599">
                  <a:extLst>
                    <a:ext uri="{9D8B030D-6E8A-4147-A177-3AD203B41FA5}">
                      <a16:colId xmlns:a16="http://schemas.microsoft.com/office/drawing/2014/main" val="4099801175"/>
                    </a:ext>
                  </a:extLst>
                </a:gridCol>
              </a:tblGrid>
              <a:tr h="170337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</a:rPr>
                        <a:t>Propriétés 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</a:rPr>
                        <a:t>Probabilité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+mn-lt"/>
                        </a:rPr>
                        <a:t>Description</a:t>
                      </a:r>
                      <a:endParaRPr lang="fr-FR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extLst>
                  <a:ext uri="{0D108BD9-81ED-4DB2-BD59-A6C34878D82A}">
                    <a16:rowId xmlns:a16="http://schemas.microsoft.com/office/drawing/2014/main" val="1561972835"/>
                  </a:ext>
                </a:extLst>
              </a:tr>
              <a:tr h="170337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P= ?[F n1=1] </a:t>
                      </a: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neurone 1 va être activé</a:t>
                      </a:r>
                    </a:p>
                  </a:txBody>
                  <a:tcPr marL="63876" marR="63876" marT="0" marB="0"/>
                </a:tc>
                <a:extLst>
                  <a:ext uri="{0D108BD9-81ED-4DB2-BD59-A6C34878D82A}">
                    <a16:rowId xmlns:a16="http://schemas.microsoft.com/office/drawing/2014/main" val="4258586257"/>
                  </a:ext>
                </a:extLst>
              </a:tr>
              <a:tr h="170337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P= ?[F n2=1] </a:t>
                      </a: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neurone 2 va être activé</a:t>
                      </a:r>
                    </a:p>
                  </a:txBody>
                  <a:tcPr marL="63876" marR="63876" marT="0" marB="0"/>
                </a:tc>
                <a:extLst>
                  <a:ext uri="{0D108BD9-81ED-4DB2-BD59-A6C34878D82A}">
                    <a16:rowId xmlns:a16="http://schemas.microsoft.com/office/drawing/2014/main" val="1150490256"/>
                  </a:ext>
                </a:extLst>
              </a:tr>
              <a:tr h="170337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P= ?[F n3=1] </a:t>
                      </a: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neurone 3 va être activé</a:t>
                      </a:r>
                    </a:p>
                  </a:txBody>
                  <a:tcPr marL="63876" marR="63876" marT="0" marB="0"/>
                </a:tc>
                <a:extLst>
                  <a:ext uri="{0D108BD9-81ED-4DB2-BD59-A6C34878D82A}">
                    <a16:rowId xmlns:a16="http://schemas.microsoft.com/office/drawing/2014/main" val="614660174"/>
                  </a:ext>
                </a:extLst>
              </a:tr>
              <a:tr h="170337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</a:rPr>
                        <a:t>P= ?[(n2=0 &amp; n3=0 ) U n1=1]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</a:rPr>
                        <a:t>1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</a:rPr>
                        <a:t>Les trois neurones sont inactifs jusqu’à ce que le premier s’active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extLst>
                  <a:ext uri="{0D108BD9-81ED-4DB2-BD59-A6C34878D82A}">
                    <a16:rowId xmlns:a16="http://schemas.microsoft.com/office/drawing/2014/main" val="1306195130"/>
                  </a:ext>
                </a:extLst>
              </a:tr>
              <a:tr h="170337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</a:rPr>
                        <a:t>P= ?[(n1=0 &amp; (n2=1 | n3=1)) U n1=1]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</a:rPr>
                        <a:t>0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</a:rPr>
                        <a:t>Le deuxième et troisième neurone ne peuvent pas s’activer tant que le premier ne l’a pas était </a:t>
                      </a:r>
                      <a:endParaRPr lang="fr-FR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76" marR="63876" marT="0" marB="0"/>
                </a:tc>
                <a:extLst>
                  <a:ext uri="{0D108BD9-81ED-4DB2-BD59-A6C34878D82A}">
                    <a16:rowId xmlns:a16="http://schemas.microsoft.com/office/drawing/2014/main" val="2776937112"/>
                  </a:ext>
                </a:extLst>
              </a:tr>
              <a:tr h="170337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3876" marR="63876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3876" marR="63876" marT="0" marB="0"/>
                </a:tc>
                <a:extLst>
                  <a:ext uri="{0D108BD9-81ED-4DB2-BD59-A6C34878D82A}">
                    <a16:rowId xmlns:a16="http://schemas.microsoft.com/office/drawing/2014/main" val="3547236543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3836D0-F03F-CA6F-DE2B-1EAFD831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9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23EDD-DF7F-0753-5659-404EE311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parallèle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5401C-714F-16F0-DBDB-48AFF12A8E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AFF6FD-9925-8214-C25F-0AC2A322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1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FF34D-B8D8-0498-FEF2-DEA26DF3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parallèle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5050E8C-A3C3-7C61-77D3-121C72E1F69F}"/>
              </a:ext>
            </a:extLst>
          </p:cNvPr>
          <p:cNvSpPr/>
          <p:nvPr/>
        </p:nvSpPr>
        <p:spPr>
          <a:xfrm>
            <a:off x="8575915" y="18026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85B7187-E682-D6B7-FEDC-7F2360D56BB6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9490315" y="2259815"/>
            <a:ext cx="1517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381BB82-8737-F539-561F-A9DFB1AB2D20}"/>
              </a:ext>
            </a:extLst>
          </p:cNvPr>
          <p:cNvCxnSpPr>
            <a:cxnSpLocks/>
            <a:stCxn id="46" idx="6"/>
            <a:endCxn id="3" idx="2"/>
          </p:cNvCxnSpPr>
          <p:nvPr/>
        </p:nvCxnSpPr>
        <p:spPr>
          <a:xfrm flipV="1">
            <a:off x="7312439" y="2259815"/>
            <a:ext cx="1263476" cy="1243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682FAFC-E209-A155-4422-A1C2F93FD721}"/>
              </a:ext>
            </a:extLst>
          </p:cNvPr>
          <p:cNvSpPr/>
          <p:nvPr/>
        </p:nvSpPr>
        <p:spPr>
          <a:xfrm>
            <a:off x="4660820" y="3043683"/>
            <a:ext cx="1013937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 ∈ [0, 1]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2ECFA64-DF42-552A-8C49-5344243D2716}"/>
              </a:ext>
            </a:extLst>
          </p:cNvPr>
          <p:cNvSpPr/>
          <p:nvPr/>
        </p:nvSpPr>
        <p:spPr>
          <a:xfrm>
            <a:off x="11007621" y="1802615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9EAABB9-A93D-B6E9-A470-1755ADD7565C}"/>
                  </a:ext>
                </a:extLst>
              </p:cNvPr>
              <p:cNvSpPr txBox="1"/>
              <p:nvPr/>
            </p:nvSpPr>
            <p:spPr>
              <a:xfrm>
                <a:off x="6595752" y="1089461"/>
                <a:ext cx="5017977" cy="49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potentieli=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𝑝𝑜𝑡𝑒𝑛𝑡𝑖𝑒𝑙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0∗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𝑖𝑚𝑝𝑢𝑙𝑠𝑖𝑜𝑛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𝐷𝑒𝑍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𝐸𝑛𝑁𝑖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9EAABB9-A93D-B6E9-A470-1755ADD75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752" y="1089461"/>
                <a:ext cx="5017977" cy="493790"/>
              </a:xfrm>
              <a:prstGeom prst="rect">
                <a:avLst/>
              </a:prstGeom>
              <a:blipFill>
                <a:blip r:embed="rId2"/>
                <a:stretch>
                  <a:fillRect l="-1010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AF009894-BC5C-EB98-1CD0-5797F50B9EB8}"/>
              </a:ext>
            </a:extLst>
          </p:cNvPr>
          <p:cNvSpPr/>
          <p:nvPr/>
        </p:nvSpPr>
        <p:spPr>
          <a:xfrm rot="16200000">
            <a:off x="8879988" y="-861443"/>
            <a:ext cx="307339" cy="48758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73890F-4020-7006-7BBD-D2B00BA57E4D}"/>
              </a:ext>
            </a:extLst>
          </p:cNvPr>
          <p:cNvSpPr txBox="1"/>
          <p:nvPr/>
        </p:nvSpPr>
        <p:spPr>
          <a:xfrm>
            <a:off x="5841747" y="31623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BD89E75-19D3-046D-782C-08675AC15D37}"/>
              </a:ext>
            </a:extLst>
          </p:cNvPr>
          <p:cNvSpPr txBox="1"/>
          <p:nvPr/>
        </p:nvSpPr>
        <p:spPr>
          <a:xfrm>
            <a:off x="9478913" y="1982816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Z1= potentiel1&gt; T1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9877975-57F6-ABB2-BE8A-39C86A7F2406}"/>
              </a:ext>
            </a:extLst>
          </p:cNvPr>
          <p:cNvSpPr/>
          <p:nvPr/>
        </p:nvSpPr>
        <p:spPr>
          <a:xfrm>
            <a:off x="8575914" y="304368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E055349-A77B-EE40-CEBF-C816C60B8ADA}"/>
              </a:ext>
            </a:extLst>
          </p:cNvPr>
          <p:cNvSpPr/>
          <p:nvPr/>
        </p:nvSpPr>
        <p:spPr>
          <a:xfrm>
            <a:off x="8575914" y="42838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3E0629F-3183-0329-63CB-7D15D08D04F2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>
            <a:off x="9490314" y="3500883"/>
            <a:ext cx="1513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1A498D1-5E2A-4E05-2A02-5142D874E455}"/>
              </a:ext>
            </a:extLst>
          </p:cNvPr>
          <p:cNvCxnSpPr>
            <a:cxnSpLocks/>
            <a:stCxn id="18" idx="6"/>
            <a:endCxn id="28" idx="2"/>
          </p:cNvCxnSpPr>
          <p:nvPr/>
        </p:nvCxnSpPr>
        <p:spPr>
          <a:xfrm>
            <a:off x="9490314" y="4741080"/>
            <a:ext cx="15173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E3AEF39-EA33-2690-C81F-7D8684E13AA0}"/>
              </a:ext>
            </a:extLst>
          </p:cNvPr>
          <p:cNvSpPr/>
          <p:nvPr/>
        </p:nvSpPr>
        <p:spPr>
          <a:xfrm>
            <a:off x="11003505" y="3043683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3F47FD1-9446-D029-9821-3812854B65C3}"/>
              </a:ext>
            </a:extLst>
          </p:cNvPr>
          <p:cNvSpPr/>
          <p:nvPr/>
        </p:nvSpPr>
        <p:spPr>
          <a:xfrm>
            <a:off x="11007621" y="4283880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DD121E8-A337-EF91-2026-304D7BCCD95D}"/>
              </a:ext>
            </a:extLst>
          </p:cNvPr>
          <p:cNvCxnSpPr>
            <a:cxnSpLocks/>
            <a:stCxn id="46" idx="6"/>
            <a:endCxn id="18" idx="2"/>
          </p:cNvCxnSpPr>
          <p:nvPr/>
        </p:nvCxnSpPr>
        <p:spPr>
          <a:xfrm>
            <a:off x="7312439" y="3503192"/>
            <a:ext cx="1263475" cy="1237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0310465-8046-2C1A-FDEA-A7C10971EB0A}"/>
              </a:ext>
            </a:extLst>
          </p:cNvPr>
          <p:cNvCxnSpPr>
            <a:cxnSpLocks/>
            <a:stCxn id="46" idx="6"/>
            <a:endCxn id="17" idx="2"/>
          </p:cNvCxnSpPr>
          <p:nvPr/>
        </p:nvCxnSpPr>
        <p:spPr>
          <a:xfrm flipV="1">
            <a:off x="7312439" y="3500883"/>
            <a:ext cx="1263475" cy="2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EEEC6C2D-8F52-9E57-774F-435AE159F336}"/>
              </a:ext>
            </a:extLst>
          </p:cNvPr>
          <p:cNvSpPr txBox="1"/>
          <p:nvPr/>
        </p:nvSpPr>
        <p:spPr>
          <a:xfrm>
            <a:off x="9483537" y="3225097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Z2= potentiel2&gt; T2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059836F-2069-58E4-42B4-DEAB500F16C4}"/>
              </a:ext>
            </a:extLst>
          </p:cNvPr>
          <p:cNvSpPr txBox="1"/>
          <p:nvPr/>
        </p:nvSpPr>
        <p:spPr>
          <a:xfrm>
            <a:off x="9474301" y="4472008"/>
            <a:ext cx="1531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Zn= </a:t>
            </a:r>
            <a:r>
              <a:rPr lang="fr-FR" sz="1200" dirty="0" err="1"/>
              <a:t>potentieln</a:t>
            </a:r>
            <a:r>
              <a:rPr lang="fr-FR" sz="1200" dirty="0"/>
              <a:t>&gt; </a:t>
            </a:r>
            <a:r>
              <a:rPr lang="fr-FR" sz="1200" dirty="0" err="1"/>
              <a:t>Tn</a:t>
            </a:r>
            <a:endParaRPr lang="fr-FR" sz="12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DD5942F-03C3-825B-E62F-A53DCDDF51E7}"/>
              </a:ext>
            </a:extLst>
          </p:cNvPr>
          <p:cNvSpPr txBox="1"/>
          <p:nvPr/>
        </p:nvSpPr>
        <p:spPr>
          <a:xfrm>
            <a:off x="7781046" y="315810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z0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D83DCB2-6F78-4E92-4474-3A5D8413F0ED}"/>
              </a:ext>
            </a:extLst>
          </p:cNvPr>
          <p:cNvSpPr txBox="1"/>
          <p:nvPr/>
        </p:nvSpPr>
        <p:spPr>
          <a:xfrm>
            <a:off x="7785665" y="419720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z0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C970D1A-0E69-F0C8-7989-99317362BF6D}"/>
              </a:ext>
            </a:extLst>
          </p:cNvPr>
          <p:cNvSpPr txBox="1"/>
          <p:nvPr/>
        </p:nvSpPr>
        <p:spPr>
          <a:xfrm>
            <a:off x="8826663" y="38571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EECA1A13-E613-F07C-BEC7-091CE2277A15}"/>
              </a:ext>
            </a:extLst>
          </p:cNvPr>
          <p:cNvSpPr/>
          <p:nvPr/>
        </p:nvSpPr>
        <p:spPr>
          <a:xfrm>
            <a:off x="6398039" y="30459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F1D464D2-BF14-1246-2A60-DDE1939A0E82}"/>
              </a:ext>
            </a:extLst>
          </p:cNvPr>
          <p:cNvCxnSpPr>
            <a:cxnSpLocks/>
            <a:stCxn id="7" idx="6"/>
            <a:endCxn id="46" idx="2"/>
          </p:cNvCxnSpPr>
          <p:nvPr/>
        </p:nvCxnSpPr>
        <p:spPr>
          <a:xfrm>
            <a:off x="5674757" y="3500883"/>
            <a:ext cx="723282" cy="2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B1050A3D-F091-AA29-BEE5-57A03D25DC94}"/>
              </a:ext>
            </a:extLst>
          </p:cNvPr>
          <p:cNvSpPr txBox="1"/>
          <p:nvPr/>
        </p:nvSpPr>
        <p:spPr>
          <a:xfrm>
            <a:off x="7781046" y="240412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z0</a:t>
            </a:r>
          </a:p>
        </p:txBody>
      </p:sp>
      <p:sp>
        <p:nvSpPr>
          <p:cNvPr id="57" name="Accolade ouvrante 56">
            <a:extLst>
              <a:ext uri="{FF2B5EF4-FFF2-40B4-BE49-F238E27FC236}">
                <a16:creationId xmlns:a16="http://schemas.microsoft.com/office/drawing/2014/main" id="{ADC93872-EF13-59EA-49AD-CE138ADAC415}"/>
              </a:ext>
            </a:extLst>
          </p:cNvPr>
          <p:cNvSpPr/>
          <p:nvPr/>
        </p:nvSpPr>
        <p:spPr>
          <a:xfrm rot="5400000">
            <a:off x="6701569" y="3373038"/>
            <a:ext cx="307339" cy="4302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45CA408A-042C-E06E-C26D-F0913CF47CA0}"/>
                  </a:ext>
                </a:extLst>
              </p:cNvPr>
              <p:cNvSpPr txBox="1"/>
              <p:nvPr/>
            </p:nvSpPr>
            <p:spPr>
              <a:xfrm>
                <a:off x="4740275" y="5508980"/>
                <a:ext cx="4379019" cy="49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potentiel0=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𝑝𝑜𝑡𝑒𝑛𝑡𝑖𝑒𝑙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𝑖𝑚𝑝𝑢𝑙𝑠𝑖𝑜𝑛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𝐷𝑒𝐾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45CA408A-042C-E06E-C26D-F0913CF47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275" y="5508980"/>
                <a:ext cx="4379019" cy="493790"/>
              </a:xfrm>
              <a:prstGeom prst="rect">
                <a:avLst/>
              </a:prstGeom>
              <a:blipFill>
                <a:blip r:embed="rId3"/>
                <a:stretch>
                  <a:fillRect l="-115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B89CD8-A71F-5C59-37EB-9AA9B3FC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9551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{2CD1E115-3A57-B54C-ADBB-8F4B58A12155}tf16401369</Template>
  <TotalTime>1719</TotalTime>
  <Words>921</Words>
  <Application>Microsoft Macintosh PowerPoint</Application>
  <PresentationFormat>Grand écran</PresentationFormat>
  <Paragraphs>238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Cambria Math</vt:lpstr>
      <vt:lpstr>Rockwell</vt:lpstr>
      <vt:lpstr>Wingdings</vt:lpstr>
      <vt:lpstr>Atlas</vt:lpstr>
      <vt:lpstr>Model checking</vt:lpstr>
      <vt:lpstr>Sommaire</vt:lpstr>
      <vt:lpstr>Série simple</vt:lpstr>
      <vt:lpstr>Série simple</vt:lpstr>
      <vt:lpstr>Présentation PowerPoint</vt:lpstr>
      <vt:lpstr>Présentation PowerPoint</vt:lpstr>
      <vt:lpstr>Présentation PowerPoint</vt:lpstr>
      <vt:lpstr>Composition parallèle</vt:lpstr>
      <vt:lpstr>Composition parallèle</vt:lpstr>
      <vt:lpstr>Présentation PowerPoint</vt:lpstr>
      <vt:lpstr>Présentation PowerPoint</vt:lpstr>
      <vt:lpstr>Inhibition controlatérale</vt:lpstr>
      <vt:lpstr>Inhibition controlatérale</vt:lpstr>
      <vt:lpstr>Présentation PowerPoint</vt:lpstr>
      <vt:lpstr>Présentation PowerPoint</vt:lpstr>
      <vt:lpstr>Variation du facteur de réduction</vt:lpstr>
      <vt:lpstr>Présentation PowerPoint</vt:lpstr>
      <vt:lpstr>? Question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</dc:title>
  <dc:creator>Margaux Schmied</dc:creator>
  <cp:lastModifiedBy>Margaux Schmied</cp:lastModifiedBy>
  <cp:revision>7</cp:revision>
  <dcterms:created xsi:type="dcterms:W3CDTF">2023-01-04T10:31:52Z</dcterms:created>
  <dcterms:modified xsi:type="dcterms:W3CDTF">2023-01-05T20:32:40Z</dcterms:modified>
</cp:coreProperties>
</file>