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68" r:id="rId5"/>
    <p:sldId id="270" r:id="rId6"/>
    <p:sldId id="271" r:id="rId7"/>
    <p:sldId id="269" r:id="rId8"/>
    <p:sldId id="272" r:id="rId9"/>
    <p:sldId id="273" r:id="rId10"/>
    <p:sldId id="274" r:id="rId11"/>
    <p:sldId id="278" r:id="rId12"/>
    <p:sldId id="280" r:id="rId13"/>
    <p:sldId id="279" r:id="rId14"/>
    <p:sldId id="281" r:id="rId15"/>
    <p:sldId id="257" r:id="rId16"/>
    <p:sldId id="282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9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F0910C-B915-4FED-90AE-EBCFC1A29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264" y="2434027"/>
            <a:ext cx="7766936" cy="1646302"/>
          </a:xfrm>
        </p:spPr>
        <p:txBody>
          <a:bodyPr/>
          <a:lstStyle/>
          <a:p>
            <a:pPr algn="ctr"/>
            <a:r>
              <a:rPr lang="fr-FR" sz="6000" dirty="0"/>
              <a:t>TER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51D081-48F2-4AC8-BBA3-5BCDDD18E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892" y="4386273"/>
            <a:ext cx="7766936" cy="1596582"/>
          </a:xfrm>
        </p:spPr>
        <p:txBody>
          <a:bodyPr/>
          <a:lstStyle/>
          <a:p>
            <a:r>
              <a:rPr lang="fr-FR" dirty="0"/>
              <a:t>Juliette Sabatier</a:t>
            </a:r>
          </a:p>
          <a:p>
            <a:r>
              <a:rPr lang="fr-FR" dirty="0"/>
              <a:t>Raphael </a:t>
            </a:r>
            <a:r>
              <a:rPr lang="fr-FR" dirty="0" err="1"/>
              <a:t>Pietrzak</a:t>
            </a:r>
            <a:endParaRPr lang="fr-FR" dirty="0"/>
          </a:p>
          <a:p>
            <a:r>
              <a:rPr lang="fr-FR" dirty="0" err="1"/>
              <a:t>Dylann</a:t>
            </a:r>
            <a:r>
              <a:rPr lang="fr-FR" dirty="0"/>
              <a:t> </a:t>
            </a:r>
            <a:r>
              <a:rPr lang="fr-FR" dirty="0" err="1"/>
              <a:t>Batisse</a:t>
            </a:r>
            <a:endParaRPr lang="fr-FR" dirty="0"/>
          </a:p>
          <a:p>
            <a:r>
              <a:rPr lang="fr-FR" dirty="0"/>
              <a:t>Margaux Schmied</a:t>
            </a:r>
          </a:p>
        </p:txBody>
      </p:sp>
      <p:pic>
        <p:nvPicPr>
          <p:cNvPr id="1026" name="Picture 2" descr="Logo master">
            <a:extLst>
              <a:ext uri="{FF2B5EF4-FFF2-40B4-BE49-F238E27FC236}">
                <a16:creationId xmlns:a16="http://schemas.microsoft.com/office/drawing/2014/main" id="{E1A9DC36-3EED-47A1-966B-EDA4B23EB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5647415"/>
            <a:ext cx="3781425" cy="98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0159705-B2B5-4775-BCDC-492BD83FA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78" y="24370"/>
            <a:ext cx="4489108" cy="290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590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CC33B2B-B475-4189-BA8F-3CF8248DC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A59AAC92-4932-4D74-A545-BA3EEE56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446528-FA87-4017-B061-CF7EE79FA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D4B4D0-2493-42A2-AEEB-9970A64E8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676E13B7-7CB7-4489-914B-4012EE6EB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F2159841-C096-430C-B748-E8D2A5C99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B4F167EF-5A0C-487E-8776-97310E39E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D8C053F-F025-4CB6-94C4-2841A20D6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78581BD0-3E75-48CB-A2A3-44DB1ACB6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E90D466A-AB95-4676-82CB-3BEC98AFF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3AFED863-874C-49D9-AE2F-B9DFF00D5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F39DABA-A768-A34E-8112-C82FA7598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75" y="1131673"/>
            <a:ext cx="3179593" cy="23284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000" dirty="0"/>
              <a:t>Ambitious AI Monte Carlo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B88599C-DEA5-0247-AF69-35AA8BF23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832" y="3789073"/>
            <a:ext cx="4622931" cy="2646628"/>
          </a:xfrm>
          <a:prstGeom prst="rect">
            <a:avLst/>
          </a:prstGeom>
        </p:spPr>
      </p:pic>
      <p:pic>
        <p:nvPicPr>
          <p:cNvPr id="5" name="Espace réservé du contenu 4" descr="Une image contenant texte, décapsuleur&#10;&#10;Description générée automatiquement">
            <a:extLst>
              <a:ext uri="{FF2B5EF4-FFF2-40B4-BE49-F238E27FC236}">
                <a16:creationId xmlns:a16="http://schemas.microsoft.com/office/drawing/2014/main" id="{8705885F-D66E-C041-AC68-17894DB6A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91" y="901980"/>
            <a:ext cx="5470215" cy="22291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A91759D-59C5-8142-879C-191645B5F120}"/>
              </a:ext>
            </a:extLst>
          </p:cNvPr>
          <p:cNvSpPr/>
          <p:nvPr/>
        </p:nvSpPr>
        <p:spPr>
          <a:xfrm>
            <a:off x="4879497" y="2913133"/>
            <a:ext cx="1310909" cy="453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FDFF9349-FD6B-B947-B24D-EC8000B8D5D1}"/>
              </a:ext>
            </a:extLst>
          </p:cNvPr>
          <p:cNvSpPr txBox="1">
            <a:spLocks/>
          </p:cNvSpPr>
          <p:nvPr/>
        </p:nvSpPr>
        <p:spPr>
          <a:xfrm>
            <a:off x="6328449" y="4012601"/>
            <a:ext cx="4198989" cy="2467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Hand </a:t>
            </a:r>
            <a:r>
              <a:rPr lang="fr-FR" sz="2000" dirty="0" err="1"/>
              <a:t>initialization</a:t>
            </a:r>
            <a:endParaRPr lang="fr-FR" sz="2000" dirty="0"/>
          </a:p>
          <a:p>
            <a:r>
              <a:rPr lang="fr-FR" sz="2000" dirty="0" err="1"/>
              <a:t>Choosing</a:t>
            </a:r>
            <a:r>
              <a:rPr lang="fr-FR" sz="2000" dirty="0"/>
              <a:t> a die</a:t>
            </a:r>
          </a:p>
          <a:p>
            <a:r>
              <a:rPr lang="fr-FR" sz="2000" dirty="0" err="1"/>
              <a:t>Generating</a:t>
            </a:r>
            <a:r>
              <a:rPr lang="fr-FR" sz="2000" dirty="0"/>
              <a:t> the </a:t>
            </a:r>
            <a:r>
              <a:rPr lang="fr-FR" sz="2000" dirty="0" err="1"/>
              <a:t>player’s</a:t>
            </a:r>
            <a:r>
              <a:rPr lang="fr-FR" sz="2000" dirty="0"/>
              <a:t> actions</a:t>
            </a:r>
          </a:p>
        </p:txBody>
      </p:sp>
    </p:spTree>
    <p:extLst>
      <p:ext uri="{BB962C8B-B14F-4D97-AF65-F5344CB8AC3E}">
        <p14:creationId xmlns:p14="http://schemas.microsoft.com/office/powerpoint/2010/main" val="3487450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4825C6-09EF-024D-951C-F13B5445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Monte Carlo </a:t>
            </a:r>
            <a:r>
              <a:rPr lang="fr-FR" dirty="0" err="1"/>
              <a:t>Random</a:t>
            </a:r>
            <a:r>
              <a:rPr lang="fr-FR" dirty="0"/>
              <a:t> Performances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6E6B7D-1B83-BC41-8614-CF2AD1817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8882"/>
            <a:ext cx="8596668" cy="1035765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In total 500 000 </a:t>
            </a:r>
            <a:r>
              <a:rPr lang="fr-FR" dirty="0" err="1"/>
              <a:t>games</a:t>
            </a:r>
            <a:r>
              <a:rPr lang="fr-FR" dirty="0"/>
              <a:t> </a:t>
            </a:r>
          </a:p>
          <a:p>
            <a:r>
              <a:rPr lang="fr-FR" dirty="0"/>
              <a:t>100 </a:t>
            </a:r>
            <a:r>
              <a:rPr lang="fr-FR" dirty="0" err="1"/>
              <a:t>games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parametres</a:t>
            </a:r>
            <a:endParaRPr lang="fr-FR" dirty="0"/>
          </a:p>
          <a:p>
            <a:r>
              <a:rPr lang="fr-FR" dirty="0"/>
              <a:t>Against </a:t>
            </a:r>
            <a:r>
              <a:rPr lang="fr-FR" dirty="0" err="1"/>
              <a:t>Random</a:t>
            </a:r>
            <a:endParaRPr lang="fr-FR" dirty="0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78903ED9-2837-9A4D-BC1D-7A94293FC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59" y="2824120"/>
            <a:ext cx="8760207" cy="319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22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9BD0C4-8A9D-7C4E-B094-0A70C867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Monte Carlo </a:t>
            </a:r>
            <a:r>
              <a:rPr lang="fr-FR" dirty="0" err="1"/>
              <a:t>Random</a:t>
            </a:r>
            <a:r>
              <a:rPr lang="fr-FR" dirty="0"/>
              <a:t> Performances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320AB90-B556-DC41-90DA-4CDFE9A88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340" y="1940560"/>
            <a:ext cx="6500140" cy="4487545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836D4C3-CE66-E24C-B86E-696CCF327DDC}"/>
              </a:ext>
            </a:extLst>
          </p:cNvPr>
          <p:cNvSpPr txBox="1"/>
          <p:nvPr/>
        </p:nvSpPr>
        <p:spPr>
          <a:xfrm>
            <a:off x="833120" y="1361162"/>
            <a:ext cx="621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1000 </a:t>
            </a:r>
            <a:r>
              <a:rPr lang="fr-FR" dirty="0" err="1"/>
              <a:t>games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623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4825C6-09EF-024D-951C-F13B5445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Monte Carlo Compose Performances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6E6B7D-1B83-BC41-8614-CF2AD1817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8882"/>
            <a:ext cx="8596668" cy="1035765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In total 500 000 </a:t>
            </a:r>
            <a:r>
              <a:rPr lang="fr-FR" dirty="0" err="1"/>
              <a:t>games</a:t>
            </a:r>
            <a:r>
              <a:rPr lang="fr-FR" dirty="0"/>
              <a:t> </a:t>
            </a:r>
          </a:p>
          <a:p>
            <a:r>
              <a:rPr lang="fr-FR" dirty="0"/>
              <a:t>100 </a:t>
            </a:r>
            <a:r>
              <a:rPr lang="fr-FR" dirty="0" err="1"/>
              <a:t>games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parametres</a:t>
            </a:r>
            <a:endParaRPr lang="fr-FR" dirty="0"/>
          </a:p>
          <a:p>
            <a:r>
              <a:rPr lang="fr-FR" dirty="0"/>
              <a:t>Against </a:t>
            </a:r>
            <a:r>
              <a:rPr lang="fr-FR" dirty="0" err="1"/>
              <a:t>Pref</a:t>
            </a:r>
            <a:r>
              <a:rPr lang="fr-FR" dirty="0"/>
              <a:t> </a:t>
            </a:r>
            <a:r>
              <a:rPr lang="fr-FR" dirty="0" err="1"/>
              <a:t>Card</a:t>
            </a:r>
            <a:r>
              <a:rPr lang="fr-FR" dirty="0"/>
              <a:t> Point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62140F2-77BA-6E4A-B25D-751B127CA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34" y="2796247"/>
            <a:ext cx="8548706" cy="311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28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9BD0C4-8A9D-7C4E-B094-0A70C867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Monte Carlo Compose Performances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836D4C3-CE66-E24C-B86E-696CCF327DDC}"/>
              </a:ext>
            </a:extLst>
          </p:cNvPr>
          <p:cNvSpPr txBox="1"/>
          <p:nvPr/>
        </p:nvSpPr>
        <p:spPr>
          <a:xfrm>
            <a:off x="833120" y="1361162"/>
            <a:ext cx="621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1000 </a:t>
            </a:r>
            <a:r>
              <a:rPr lang="fr-FR" dirty="0" err="1"/>
              <a:t>games</a:t>
            </a: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8989914F-2C4C-7549-90C7-FD0CBC3E1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054" y="1838960"/>
            <a:ext cx="6700884" cy="4808375"/>
          </a:xfrm>
        </p:spPr>
      </p:pic>
    </p:spTree>
    <p:extLst>
      <p:ext uri="{BB962C8B-B14F-4D97-AF65-F5344CB8AC3E}">
        <p14:creationId xmlns:p14="http://schemas.microsoft.com/office/powerpoint/2010/main" val="3532920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698D9-87FF-4DCE-8145-B85D4E493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 of </a:t>
            </a:r>
            <a:r>
              <a:rPr lang="fr-FR" dirty="0" err="1"/>
              <a:t>tasks</a:t>
            </a:r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1E751405-60EA-40A7-B23F-0BC70E86BE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246976"/>
              </p:ext>
            </p:extLst>
          </p:nvPr>
        </p:nvGraphicFramePr>
        <p:xfrm>
          <a:off x="285750" y="2532063"/>
          <a:ext cx="9308594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830">
                  <a:extLst>
                    <a:ext uri="{9D8B030D-6E8A-4147-A177-3AD203B41FA5}">
                      <a16:colId xmlns:a16="http://schemas.microsoft.com/office/drawing/2014/main" val="1628951610"/>
                    </a:ext>
                  </a:extLst>
                </a:gridCol>
                <a:gridCol w="2414588">
                  <a:extLst>
                    <a:ext uri="{9D8B030D-6E8A-4147-A177-3AD203B41FA5}">
                      <a16:colId xmlns:a16="http://schemas.microsoft.com/office/drawing/2014/main" val="3995912593"/>
                    </a:ext>
                  </a:extLst>
                </a:gridCol>
                <a:gridCol w="2414588">
                  <a:extLst>
                    <a:ext uri="{9D8B030D-6E8A-4147-A177-3AD203B41FA5}">
                      <a16:colId xmlns:a16="http://schemas.microsoft.com/office/drawing/2014/main" val="2236265810"/>
                    </a:ext>
                  </a:extLst>
                </a:gridCol>
                <a:gridCol w="2414588">
                  <a:extLst>
                    <a:ext uri="{9D8B030D-6E8A-4147-A177-3AD203B41FA5}">
                      <a16:colId xmlns:a16="http://schemas.microsoft.com/office/drawing/2014/main" val="4021467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Juliette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Margaux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err="1"/>
                        <a:t>Dylann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Raphael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55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Composition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Monte Carlo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Monte Carlo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Adaptive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7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err="1"/>
                        <a:t>Pref</a:t>
                      </a:r>
                      <a:r>
                        <a:rPr lang="fr-FR" sz="2000" dirty="0"/>
                        <a:t> </a:t>
                      </a:r>
                      <a:r>
                        <a:rPr lang="fr-FR" sz="2000" dirty="0" err="1"/>
                        <a:t>Crystallize</a:t>
                      </a:r>
                      <a:r>
                        <a:rPr lang="fr-FR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Clone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Clone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Malus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Combos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err="1"/>
                        <a:t>Pref</a:t>
                      </a:r>
                      <a:r>
                        <a:rPr lang="fr-FR" sz="2000" dirty="0"/>
                        <a:t> Permanent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3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err="1"/>
                        <a:t>Pref</a:t>
                      </a:r>
                      <a:r>
                        <a:rPr lang="fr-FR" sz="2000" dirty="0"/>
                        <a:t> Invocation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err="1"/>
                        <a:t>Activate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19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Compose </a:t>
                      </a:r>
                      <a:r>
                        <a:rPr lang="fr-FR" sz="2000" dirty="0" err="1"/>
                        <a:t>Marg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err="1"/>
                        <a:t>Pref</a:t>
                      </a:r>
                      <a:r>
                        <a:rPr lang="fr-FR" sz="2000" dirty="0"/>
                        <a:t> </a:t>
                      </a:r>
                      <a:r>
                        <a:rPr lang="fr-FR" sz="2000" dirty="0" err="1"/>
                        <a:t>Card</a:t>
                      </a:r>
                      <a:r>
                        <a:rPr lang="fr-FR" sz="2000" dirty="0"/>
                        <a:t>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57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Compose </a:t>
                      </a:r>
                      <a:r>
                        <a:rPr lang="fr-FR" sz="2000" dirty="0" err="1"/>
                        <a:t>Dyl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427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561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6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20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195A4440-E1AB-BB46-8B1B-1885DA9C7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6" y="1397000"/>
            <a:ext cx="8093201" cy="265383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sz="9600" dirty="0"/>
              <a:t>Summary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4852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1B4D226-9723-4BA6-90B9-01D2A8594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20" y="649356"/>
            <a:ext cx="7747874" cy="2024445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573E281-45F6-40E7-BE41-0CD7408CB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266" y="2750001"/>
            <a:ext cx="5774983" cy="374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89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26D0D4-737F-AC49-B0C8-3BB3EA67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Game </a:t>
            </a:r>
            <a:r>
              <a:rPr lang="fr-FR" dirty="0" err="1"/>
              <a:t>elements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BB33C9-6286-1A41-A9D6-FE23AFFD3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841"/>
            <a:ext cx="8596668" cy="5195087"/>
          </a:xfrm>
        </p:spPr>
        <p:txBody>
          <a:bodyPr>
            <a:normAutofit/>
          </a:bodyPr>
          <a:lstStyle/>
          <a:p>
            <a:r>
              <a:rPr lang="fr-FR" sz="2400" dirty="0" err="1"/>
              <a:t>Board</a:t>
            </a:r>
            <a:r>
              <a:rPr lang="fr-FR" sz="2400" dirty="0"/>
              <a:t>:</a:t>
            </a:r>
          </a:p>
          <a:p>
            <a:pPr lvl="1"/>
            <a:r>
              <a:rPr lang="fr-FR" sz="2200" dirty="0" err="1"/>
              <a:t>Years</a:t>
            </a:r>
            <a:endParaRPr lang="fr-FR" sz="2200" dirty="0"/>
          </a:p>
          <a:p>
            <a:pPr lvl="1"/>
            <a:r>
              <a:rPr lang="fr-FR" sz="2200" dirty="0" err="1"/>
              <a:t>Seasons</a:t>
            </a:r>
            <a:endParaRPr lang="fr-FR" sz="2200" dirty="0"/>
          </a:p>
          <a:p>
            <a:r>
              <a:rPr lang="fr-FR" sz="2400" dirty="0" err="1"/>
              <a:t>Cards</a:t>
            </a:r>
            <a:endParaRPr lang="fr-FR" sz="2400" dirty="0"/>
          </a:p>
          <a:p>
            <a:r>
              <a:rPr lang="fr-FR" sz="2400" dirty="0"/>
              <a:t>Energies</a:t>
            </a:r>
          </a:p>
          <a:p>
            <a:r>
              <a:rPr lang="fr-FR" sz="2400" dirty="0" err="1"/>
              <a:t>Players</a:t>
            </a:r>
            <a:endParaRPr lang="fr-FR" sz="2400" dirty="0"/>
          </a:p>
          <a:p>
            <a:r>
              <a:rPr lang="fr-FR" sz="2400" dirty="0" err="1"/>
              <a:t>Dice</a:t>
            </a:r>
            <a:endParaRPr lang="fr-FR" sz="2400" dirty="0"/>
          </a:p>
          <a:p>
            <a:r>
              <a:rPr lang="fr-FR" sz="2400" dirty="0"/>
              <a:t>Actions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26187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5E5DB-8E0A-8C49-B78C-CF03B96B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Player’s</a:t>
            </a:r>
            <a:r>
              <a:rPr lang="fr-FR" dirty="0"/>
              <a:t> </a:t>
            </a:r>
            <a:r>
              <a:rPr lang="fr-FR" dirty="0" err="1"/>
              <a:t>choices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742089-0151-E145-A58C-520AA546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573" y="2160601"/>
            <a:ext cx="3065648" cy="3880773"/>
          </a:xfrm>
        </p:spPr>
        <p:txBody>
          <a:bodyPr>
            <a:normAutofit/>
          </a:bodyPr>
          <a:lstStyle/>
          <a:p>
            <a:r>
              <a:rPr lang="fr-FR" sz="1400" dirty="0" err="1"/>
              <a:t>ChooseBonus</a:t>
            </a:r>
            <a:r>
              <a:rPr lang="fr-FR" sz="1400" dirty="0"/>
              <a:t> </a:t>
            </a:r>
          </a:p>
          <a:p>
            <a:r>
              <a:rPr lang="fr-FR" sz="1400" dirty="0" err="1"/>
              <a:t>ChooseCardBetweenMultipleToGet</a:t>
            </a:r>
            <a:r>
              <a:rPr lang="fr-FR" sz="1400" dirty="0"/>
              <a:t> </a:t>
            </a:r>
          </a:p>
          <a:p>
            <a:r>
              <a:rPr lang="fr-FR" sz="1400" dirty="0" err="1"/>
              <a:t>ChooseCardComeBackInHand</a:t>
            </a:r>
            <a:r>
              <a:rPr lang="fr-FR" sz="1400" dirty="0"/>
              <a:t> </a:t>
            </a:r>
          </a:p>
          <a:p>
            <a:r>
              <a:rPr lang="fr-FR" sz="1400" dirty="0" err="1"/>
              <a:t>ChooseCardForInitHand</a:t>
            </a:r>
            <a:r>
              <a:rPr lang="fr-FR" sz="1400" dirty="0"/>
              <a:t> </a:t>
            </a:r>
          </a:p>
          <a:p>
            <a:r>
              <a:rPr lang="fr-FR" sz="1400" dirty="0" err="1"/>
              <a:t>ChooseCardNariaLaProphetesse</a:t>
            </a:r>
            <a:r>
              <a:rPr lang="fr-FR" sz="1400" dirty="0"/>
              <a:t> </a:t>
            </a:r>
          </a:p>
          <a:p>
            <a:r>
              <a:rPr lang="fr-FR" sz="1400" dirty="0" err="1"/>
              <a:t>ChooseCardToDelete</a:t>
            </a:r>
            <a:r>
              <a:rPr lang="fr-FR" sz="1400" dirty="0"/>
              <a:t> </a:t>
            </a:r>
          </a:p>
          <a:p>
            <a:r>
              <a:rPr lang="fr-FR" sz="1400" dirty="0" err="1"/>
              <a:t>ChooseCardToSummon</a:t>
            </a:r>
            <a:r>
              <a:rPr lang="fr-FR" sz="1400" dirty="0"/>
              <a:t> </a:t>
            </a:r>
          </a:p>
          <a:p>
            <a:r>
              <a:rPr lang="fr-FR" sz="1400" dirty="0" err="1"/>
              <a:t>ChooseCardToSummonForFree</a:t>
            </a:r>
            <a:endParaRPr lang="fr-FR" sz="1400" dirty="0"/>
          </a:p>
          <a:p>
            <a:r>
              <a:rPr lang="fr-FR" sz="1400" dirty="0" err="1"/>
              <a:t>ChooseUseDeDeLaMalice</a:t>
            </a:r>
            <a:endParaRPr lang="fr-FR" sz="1400" dirty="0"/>
          </a:p>
          <a:p>
            <a:pPr marL="0" indent="0">
              <a:buNone/>
            </a:pPr>
            <a:r>
              <a:rPr lang="fr-FR" sz="1400" dirty="0"/>
              <a:t> </a:t>
            </a:r>
          </a:p>
          <a:p>
            <a:pPr marL="0" indent="0">
              <a:buNone/>
            </a:pPr>
            <a:endParaRPr lang="fr-FR" sz="14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C62886B-8A44-D946-8310-2DC2143F12F2}"/>
              </a:ext>
            </a:extLst>
          </p:cNvPr>
          <p:cNvSpPr txBox="1">
            <a:spLocks/>
          </p:cNvSpPr>
          <p:nvPr/>
        </p:nvSpPr>
        <p:spPr>
          <a:xfrm>
            <a:off x="3597729" y="2160587"/>
            <a:ext cx="317800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/>
              <a:t>ChooseCardToActivate</a:t>
            </a:r>
            <a:r>
              <a:rPr lang="fr-FR" sz="1400" dirty="0"/>
              <a:t> </a:t>
            </a:r>
          </a:p>
          <a:p>
            <a:r>
              <a:rPr lang="fr-FR" sz="1400" dirty="0" err="1"/>
              <a:t>ChoosePlayerEnergyToCopy</a:t>
            </a:r>
            <a:r>
              <a:rPr lang="fr-FR" sz="1400" dirty="0"/>
              <a:t> </a:t>
            </a:r>
          </a:p>
          <a:p>
            <a:r>
              <a:rPr lang="fr-FR" sz="1400" dirty="0" err="1"/>
              <a:t>ChooseDice</a:t>
            </a:r>
            <a:endParaRPr lang="fr-FR" sz="1400" dirty="0"/>
          </a:p>
          <a:p>
            <a:r>
              <a:rPr lang="fr-FR" sz="1400" dirty="0" err="1"/>
              <a:t>ChooseEnergyToCrystallize</a:t>
            </a:r>
            <a:r>
              <a:rPr lang="fr-FR" sz="1400" dirty="0"/>
              <a:t> </a:t>
            </a:r>
          </a:p>
          <a:p>
            <a:r>
              <a:rPr lang="fr-FR" sz="1400" dirty="0" err="1"/>
              <a:t>ChooseEnergyToGet</a:t>
            </a:r>
            <a:r>
              <a:rPr lang="fr-FR" sz="1400" dirty="0"/>
              <a:t> </a:t>
            </a:r>
          </a:p>
          <a:p>
            <a:r>
              <a:rPr lang="fr-FR" sz="1400" dirty="0" err="1"/>
              <a:t>ChooseEnergyToReduce</a:t>
            </a:r>
            <a:r>
              <a:rPr lang="fr-FR" sz="1400" dirty="0"/>
              <a:t> </a:t>
            </a:r>
          </a:p>
          <a:p>
            <a:r>
              <a:rPr lang="fr-FR" sz="1400" dirty="0" err="1"/>
              <a:t>ChooseEnergyToThrow</a:t>
            </a:r>
            <a:r>
              <a:rPr lang="fr-FR" sz="1400" dirty="0"/>
              <a:t> </a:t>
            </a:r>
          </a:p>
          <a:p>
            <a:r>
              <a:rPr lang="fr-FR" sz="1400" dirty="0" err="1"/>
              <a:t>ChooseNbDeplacementSeason</a:t>
            </a:r>
            <a:endParaRPr lang="fr-FR" sz="1400" dirty="0"/>
          </a:p>
          <a:p>
            <a:r>
              <a:rPr lang="fr-FR" sz="1400" dirty="0" err="1"/>
              <a:t>ChooseEnergyToReduce</a:t>
            </a:r>
            <a:r>
              <a:rPr lang="fr-FR" sz="1400" dirty="0"/>
              <a:t> 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0C063F8-A8D2-7B4A-8249-059012048DA7}"/>
              </a:ext>
            </a:extLst>
          </p:cNvPr>
          <p:cNvSpPr txBox="1">
            <a:spLocks/>
          </p:cNvSpPr>
          <p:nvPr/>
        </p:nvSpPr>
        <p:spPr>
          <a:xfrm>
            <a:off x="6873239" y="2160587"/>
            <a:ext cx="301522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/>
              <a:t>ChooseNbDeplacementSeason</a:t>
            </a:r>
            <a:r>
              <a:rPr lang="fr-FR" sz="1400" dirty="0"/>
              <a:t> </a:t>
            </a:r>
          </a:p>
          <a:p>
            <a:r>
              <a:rPr lang="fr-FR" sz="1400" dirty="0" err="1"/>
              <a:t>ChooseStayInTheSeason</a:t>
            </a:r>
            <a:r>
              <a:rPr lang="fr-FR" sz="1400" dirty="0"/>
              <a:t> </a:t>
            </a:r>
          </a:p>
          <a:p>
            <a:r>
              <a:rPr lang="fr-FR" sz="1400" dirty="0" err="1"/>
              <a:t>ChooseGoToTheNextSeason</a:t>
            </a:r>
            <a:r>
              <a:rPr lang="fr-FR" sz="1400" dirty="0"/>
              <a:t> </a:t>
            </a:r>
          </a:p>
          <a:p>
            <a:r>
              <a:rPr lang="fr-FR" sz="1400" dirty="0" err="1"/>
              <a:t>ChooseGoToThePreviousSeason</a:t>
            </a:r>
            <a:r>
              <a:rPr lang="fr-FR" sz="1400" dirty="0"/>
              <a:t> </a:t>
            </a:r>
          </a:p>
          <a:p>
            <a:r>
              <a:rPr lang="fr-FR" sz="1400" dirty="0" err="1"/>
              <a:t>ChoosePlayerAction</a:t>
            </a:r>
            <a:r>
              <a:rPr lang="fr-FR" sz="1400" dirty="0"/>
              <a:t> </a:t>
            </a:r>
          </a:p>
          <a:p>
            <a:r>
              <a:rPr lang="fr-FR" sz="1400" dirty="0" err="1"/>
              <a:t>ChooseSimilarEnergyToDelete</a:t>
            </a:r>
            <a:r>
              <a:rPr lang="fr-FR" sz="1400" dirty="0"/>
              <a:t> </a:t>
            </a:r>
          </a:p>
          <a:p>
            <a:r>
              <a:rPr lang="fr-FR" sz="1400" dirty="0" err="1"/>
              <a:t>ChooseToKeepDrawnCard</a:t>
            </a:r>
            <a:r>
              <a:rPr lang="fr-FR" sz="1400" dirty="0"/>
              <a:t> </a:t>
            </a:r>
          </a:p>
          <a:p>
            <a:r>
              <a:rPr lang="fr-FR" sz="1400" dirty="0" err="1"/>
              <a:t>ChooseToUseBonusCard</a:t>
            </a:r>
            <a:r>
              <a:rPr lang="fr-FR" sz="1400" dirty="0"/>
              <a:t> </a:t>
            </a:r>
          </a:p>
          <a:p>
            <a:r>
              <a:rPr lang="fr-FR" sz="1400" dirty="0" err="1"/>
              <a:t>ChooseEnergyToThrow</a:t>
            </a:r>
            <a:r>
              <a:rPr lang="fr-F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639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8B9956-FDB8-1548-BDFB-4E605038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Basic </a:t>
            </a:r>
            <a:r>
              <a:rPr lang="fr-FR" dirty="0" err="1"/>
              <a:t>strategies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654194-2A05-5949-BB3C-498663F69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263487" cy="3880773"/>
          </a:xfrm>
        </p:spPr>
        <p:txBody>
          <a:bodyPr>
            <a:normAutofit/>
          </a:bodyPr>
          <a:lstStyle/>
          <a:p>
            <a:r>
              <a:rPr lang="fr-FR" sz="2400" dirty="0" err="1"/>
              <a:t>Choose</a:t>
            </a:r>
            <a:r>
              <a:rPr lang="fr-FR" sz="2400" dirty="0"/>
              <a:t> First</a:t>
            </a:r>
          </a:p>
          <a:p>
            <a:r>
              <a:rPr lang="fr-FR" sz="2400" dirty="0" err="1"/>
              <a:t>Random</a:t>
            </a:r>
            <a:r>
              <a:rPr lang="fr-FR" sz="2400" dirty="0"/>
              <a:t> </a:t>
            </a:r>
          </a:p>
          <a:p>
            <a:r>
              <a:rPr lang="fr-FR" sz="2400" dirty="0" err="1"/>
              <a:t>Pref</a:t>
            </a:r>
            <a:r>
              <a:rPr lang="fr-FR" sz="2400" dirty="0"/>
              <a:t> </a:t>
            </a:r>
            <a:r>
              <a:rPr lang="fr-FR" sz="2400" dirty="0" err="1"/>
              <a:t>Crystallize</a:t>
            </a:r>
            <a:r>
              <a:rPr lang="fr-FR" sz="2400" dirty="0"/>
              <a:t> </a:t>
            </a:r>
          </a:p>
          <a:p>
            <a:r>
              <a:rPr lang="fr-FR" sz="2400" dirty="0" err="1"/>
              <a:t>Pref</a:t>
            </a:r>
            <a:r>
              <a:rPr lang="fr-FR" sz="2400" dirty="0"/>
              <a:t> </a:t>
            </a:r>
            <a:r>
              <a:rPr lang="fr-FR" sz="2400" dirty="0" err="1"/>
              <a:t>Card</a:t>
            </a:r>
            <a:r>
              <a:rPr lang="fr-FR" sz="2400" dirty="0"/>
              <a:t> Point</a:t>
            </a:r>
          </a:p>
          <a:p>
            <a:r>
              <a:rPr lang="fr-FR" sz="2400" dirty="0" err="1"/>
              <a:t>Pref</a:t>
            </a:r>
            <a:r>
              <a:rPr lang="fr-FR" sz="2400" dirty="0"/>
              <a:t> Invocation </a:t>
            </a:r>
          </a:p>
          <a:p>
            <a:r>
              <a:rPr lang="fr-FR" sz="2400" dirty="0"/>
              <a:t>Combos </a:t>
            </a:r>
          </a:p>
          <a:p>
            <a:r>
              <a:rPr lang="fr-FR" sz="2400" dirty="0"/>
              <a:t>Malus </a:t>
            </a:r>
          </a:p>
          <a:p>
            <a:pPr marL="0" indent="0">
              <a:buNone/>
            </a:pPr>
            <a:endParaRPr lang="fr-FR" sz="2400" dirty="0"/>
          </a:p>
          <a:p>
            <a:endParaRPr lang="fr-FR" sz="24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F7CF263-9544-7042-AECA-1C08B716F62B}"/>
              </a:ext>
            </a:extLst>
          </p:cNvPr>
          <p:cNvSpPr txBox="1">
            <a:spLocks/>
          </p:cNvSpPr>
          <p:nvPr/>
        </p:nvSpPr>
        <p:spPr>
          <a:xfrm>
            <a:off x="4402068" y="2160589"/>
            <a:ext cx="4029833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Time </a:t>
            </a:r>
            <a:r>
              <a:rPr lang="fr-FR" sz="2400" dirty="0" err="1"/>
              <a:t>Random</a:t>
            </a:r>
            <a:r>
              <a:rPr lang="fr-FR" sz="2400" dirty="0"/>
              <a:t> </a:t>
            </a:r>
          </a:p>
          <a:p>
            <a:r>
              <a:rPr lang="fr-FR" sz="2400" dirty="0"/>
              <a:t>Time First </a:t>
            </a:r>
          </a:p>
          <a:p>
            <a:r>
              <a:rPr lang="fr-FR" sz="2400" dirty="0"/>
              <a:t>Time </a:t>
            </a:r>
            <a:r>
              <a:rPr lang="fr-FR" sz="2400" dirty="0" err="1"/>
              <a:t>Crystallize</a:t>
            </a:r>
            <a:r>
              <a:rPr lang="fr-FR" sz="2400" dirty="0"/>
              <a:t> </a:t>
            </a:r>
          </a:p>
          <a:p>
            <a:r>
              <a:rPr lang="fr-FR" sz="2400" dirty="0"/>
              <a:t>Time Invocation </a:t>
            </a:r>
          </a:p>
          <a:p>
            <a:r>
              <a:rPr lang="fr-FR" sz="2400" dirty="0" err="1"/>
              <a:t>Activate</a:t>
            </a:r>
            <a:r>
              <a:rPr lang="fr-FR" sz="2400" dirty="0"/>
              <a:t> </a:t>
            </a:r>
          </a:p>
          <a:p>
            <a:r>
              <a:rPr lang="fr-FR" sz="2400" dirty="0" err="1"/>
              <a:t>Pref</a:t>
            </a:r>
            <a:r>
              <a:rPr lang="fr-FR" sz="2400" dirty="0"/>
              <a:t> Permanent</a:t>
            </a:r>
          </a:p>
        </p:txBody>
      </p:sp>
    </p:spTree>
    <p:extLst>
      <p:ext uri="{BB962C8B-B14F-4D97-AF65-F5344CB8AC3E}">
        <p14:creationId xmlns:p14="http://schemas.microsoft.com/office/powerpoint/2010/main" val="130389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F7B0C9-3F10-8745-84E6-3D5FF0D6C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fr-FR" dirty="0"/>
              <a:t>Basic </a:t>
            </a:r>
            <a:r>
              <a:rPr lang="fr-FR" dirty="0" err="1"/>
              <a:t>strategies</a:t>
            </a:r>
            <a:r>
              <a:rPr lang="fr-FR" dirty="0"/>
              <a:t> performances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4B765A5-28F3-1F48-9612-F10B622DB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21" y="1927587"/>
            <a:ext cx="6907901" cy="456554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C875AB-BEFC-C346-99EB-BED4B98AF86B}"/>
              </a:ext>
            </a:extLst>
          </p:cNvPr>
          <p:cNvSpPr txBox="1"/>
          <p:nvPr/>
        </p:nvSpPr>
        <p:spPr>
          <a:xfrm>
            <a:off x="892821" y="1558256"/>
            <a:ext cx="520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10 000 </a:t>
            </a:r>
            <a:r>
              <a:rPr lang="fr-FR" dirty="0" err="1"/>
              <a:t>Games</a:t>
            </a:r>
            <a:r>
              <a:rPr lang="fr-FR" dirty="0"/>
              <a:t> – 1 vs 1</a:t>
            </a:r>
          </a:p>
        </p:txBody>
      </p:sp>
    </p:spTree>
    <p:extLst>
      <p:ext uri="{BB962C8B-B14F-4D97-AF65-F5344CB8AC3E}">
        <p14:creationId xmlns:p14="http://schemas.microsoft.com/office/powerpoint/2010/main" val="285538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824BD-2D8E-264E-BB2E-0F5AB7C2F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Compose </a:t>
            </a:r>
            <a:r>
              <a:rPr lang="fr-FR" dirty="0" err="1"/>
              <a:t>strategies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22D7BD-59DF-B845-AD84-0C590BAF7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err="1"/>
              <a:t>Context</a:t>
            </a:r>
            <a:endParaRPr lang="fr-FR" sz="2800" dirty="0"/>
          </a:p>
          <a:p>
            <a:r>
              <a:rPr lang="fr-FR" sz="2800" dirty="0"/>
              <a:t>Strategy1(Strategy2())</a:t>
            </a:r>
          </a:p>
          <a:p>
            <a:r>
              <a:rPr lang="fr-FR" sz="2800" dirty="0"/>
              <a:t>Strategy1 (context1, Strategy2())</a:t>
            </a:r>
          </a:p>
        </p:txBody>
      </p:sp>
    </p:spTree>
    <p:extLst>
      <p:ext uri="{BB962C8B-B14F-4D97-AF65-F5344CB8AC3E}">
        <p14:creationId xmlns:p14="http://schemas.microsoft.com/office/powerpoint/2010/main" val="119863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3AD8F-721E-B247-A4D7-9618DE2A2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Compose </a:t>
            </a:r>
            <a:r>
              <a:rPr lang="fr-FR" dirty="0" err="1"/>
              <a:t>strategies</a:t>
            </a:r>
            <a:r>
              <a:rPr lang="fr-FR" dirty="0"/>
              <a:t> performances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E2D8FBD-5245-5142-9524-F7E3FB6AA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428974"/>
            <a:ext cx="7213600" cy="4938017"/>
          </a:xfrm>
        </p:spPr>
      </p:pic>
    </p:spTree>
    <p:extLst>
      <p:ext uri="{BB962C8B-B14F-4D97-AF65-F5344CB8AC3E}">
        <p14:creationId xmlns:p14="http://schemas.microsoft.com/office/powerpoint/2010/main" val="618795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1">
            <a:extLst>
              <a:ext uri="{FF2B5EF4-FFF2-40B4-BE49-F238E27FC236}">
                <a16:creationId xmlns:a16="http://schemas.microsoft.com/office/drawing/2014/main" id="{6CC33B2B-B475-4189-BA8F-3CF8248DC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A59AAC92-4932-4D74-A545-BA3EEE56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446528-FA87-4017-B061-CF7EE79FA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D4B4D0-2493-42A2-AEEB-9970A64E8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676E13B7-7CB7-4489-914B-4012EE6EB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F2159841-C096-430C-B748-E8D2A5C99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B4F167EF-5A0C-487E-8776-97310E39E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D8C053F-F025-4CB6-94C4-2841A20D6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78581BD0-3E75-48CB-A2A3-44DB1ACB6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E90D466A-AB95-4676-82CB-3BEC98AFF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3AFED863-874C-49D9-AE2F-B9DFF00D5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A5073E2-F2F2-3248-88A3-756229F6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Compose strategies performances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A777A5B-D0AC-D846-8F7B-03AF5ACAE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3320" y="1171720"/>
            <a:ext cx="3757739" cy="237439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E3D3D2D-0BB7-5D45-BD00-A32AF2C72E4B}"/>
              </a:ext>
            </a:extLst>
          </p:cNvPr>
          <p:cNvSpPr txBox="1"/>
          <p:nvPr/>
        </p:nvSpPr>
        <p:spPr>
          <a:xfrm>
            <a:off x="5843620" y="3984068"/>
            <a:ext cx="352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44.15% vs 55.24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30529E6-311F-8749-BC01-4DBFA726B15E}"/>
              </a:ext>
            </a:extLst>
          </p:cNvPr>
          <p:cNvSpPr txBox="1"/>
          <p:nvPr/>
        </p:nvSpPr>
        <p:spPr>
          <a:xfrm>
            <a:off x="1394757" y="3978752"/>
            <a:ext cx="352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56.55% - 50.84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A4AEAA9-CE7D-894A-95D6-24C559CC2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885" y="1171720"/>
            <a:ext cx="3762133" cy="225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88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27D67F-3834-D64F-9038-E4EA919E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Ambitious</a:t>
            </a:r>
            <a:r>
              <a:rPr lang="fr-FR" dirty="0"/>
              <a:t> AI </a:t>
            </a:r>
            <a:r>
              <a:rPr lang="fr-FR" dirty="0" err="1"/>
              <a:t>Upgraded</a:t>
            </a:r>
            <a:r>
              <a:rPr lang="fr-FR" dirty="0"/>
              <a:t> </a:t>
            </a:r>
            <a:r>
              <a:rPr lang="fr-FR" dirty="0" err="1"/>
              <a:t>Guarantee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36D9AF-8703-074C-B752-1CBF7028B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 AI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adapt</a:t>
            </a:r>
            <a:r>
              <a:rPr lang="fr-FR" dirty="0"/>
              <a:t> to the situation </a:t>
            </a:r>
          </a:p>
          <a:p>
            <a:r>
              <a:rPr lang="fr-FR" dirty="0" err="1"/>
              <a:t>Analyzes</a:t>
            </a:r>
            <a:r>
              <a:rPr lang="fr-FR" dirty="0"/>
              <a:t> the </a:t>
            </a:r>
            <a:r>
              <a:rPr lang="fr-FR" dirty="0" err="1"/>
              <a:t>game</a:t>
            </a:r>
            <a:r>
              <a:rPr lang="fr-FR" dirty="0"/>
              <a:t> </a:t>
            </a:r>
          </a:p>
          <a:p>
            <a:r>
              <a:rPr lang="fr-FR" dirty="0" err="1"/>
              <a:t>Analyzes</a:t>
            </a:r>
            <a:r>
              <a:rPr lang="fr-FR" dirty="0"/>
              <a:t> the </a:t>
            </a:r>
            <a:r>
              <a:rPr lang="fr-FR" dirty="0" err="1"/>
              <a:t>strongest</a:t>
            </a:r>
            <a:r>
              <a:rPr lang="fr-FR" dirty="0"/>
              <a:t> </a:t>
            </a:r>
            <a:r>
              <a:rPr lang="fr-FR" dirty="0" err="1"/>
              <a:t>player</a:t>
            </a:r>
            <a:r>
              <a:rPr lang="fr-FR" dirty="0"/>
              <a:t> </a:t>
            </a:r>
          </a:p>
          <a:p>
            <a:r>
              <a:rPr lang="fr-FR" dirty="0"/>
              <a:t>Tries to </a:t>
            </a:r>
            <a:r>
              <a:rPr lang="fr-FR" dirty="0" err="1"/>
              <a:t>play</a:t>
            </a:r>
            <a:r>
              <a:rPr lang="fr-FR" dirty="0"/>
              <a:t> </a:t>
            </a:r>
            <a:r>
              <a:rPr lang="fr-FR" dirty="0" err="1"/>
              <a:t>against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</a:p>
          <a:p>
            <a:r>
              <a:rPr lang="fr-FR" dirty="0"/>
              <a:t>Limited by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currently</a:t>
            </a:r>
            <a:r>
              <a:rPr lang="fr-FR" dirty="0"/>
              <a:t> </a:t>
            </a:r>
            <a:r>
              <a:rPr lang="fr-FR" dirty="0" err="1"/>
              <a:t>works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Copies the </a:t>
            </a:r>
            <a:r>
              <a:rPr lang="fr-FR" dirty="0" err="1"/>
              <a:t>opponent's</a:t>
            </a:r>
            <a:r>
              <a:rPr lang="fr-FR" dirty="0"/>
              <a:t> </a:t>
            </a:r>
            <a:r>
              <a:rPr lang="fr-FR" dirty="0" err="1"/>
              <a:t>strategy</a:t>
            </a:r>
            <a:r>
              <a:rPr lang="fr-FR" dirty="0"/>
              <a:t> </a:t>
            </a:r>
          </a:p>
          <a:p>
            <a:r>
              <a:rPr lang="fr-FR" dirty="0"/>
              <a:t>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improved</a:t>
            </a:r>
            <a:r>
              <a:rPr lang="fr-FR" dirty="0"/>
              <a:t> in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ways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The </a:t>
            </a:r>
            <a:r>
              <a:rPr lang="fr-FR" dirty="0" err="1"/>
              <a:t>analysis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New </a:t>
            </a:r>
            <a:r>
              <a:rPr lang="fr-FR" dirty="0" err="1"/>
              <a:t>level</a:t>
            </a:r>
            <a:r>
              <a:rPr lang="fr-FR" dirty="0"/>
              <a:t> of composition</a:t>
            </a:r>
          </a:p>
        </p:txBody>
      </p:sp>
    </p:spTree>
    <p:extLst>
      <p:ext uri="{BB962C8B-B14F-4D97-AF65-F5344CB8AC3E}">
        <p14:creationId xmlns:p14="http://schemas.microsoft.com/office/powerpoint/2010/main" val="30727153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795</TotalTime>
  <Words>251</Words>
  <Application>Microsoft Macintosh PowerPoint</Application>
  <PresentationFormat>Grand écran</PresentationFormat>
  <Paragraphs>115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Facette</vt:lpstr>
      <vt:lpstr>TER Project</vt:lpstr>
      <vt:lpstr>Game elements</vt:lpstr>
      <vt:lpstr>Player’s choices</vt:lpstr>
      <vt:lpstr>Basic strategies</vt:lpstr>
      <vt:lpstr>Basic strategies performances</vt:lpstr>
      <vt:lpstr>Compose strategies</vt:lpstr>
      <vt:lpstr>Compose strategies performances</vt:lpstr>
      <vt:lpstr>Compose strategies performances</vt:lpstr>
      <vt:lpstr>Ambitious AI Upgraded Guarantee</vt:lpstr>
      <vt:lpstr>Ambitious AI Monte Carlo</vt:lpstr>
      <vt:lpstr>Monte Carlo Random Performances</vt:lpstr>
      <vt:lpstr>Monte Carlo Random Performances</vt:lpstr>
      <vt:lpstr>Monte Carlo Compose Performances</vt:lpstr>
      <vt:lpstr>Monte Carlo Compose Performances</vt:lpstr>
      <vt:lpstr>Distribution of tasks</vt:lpstr>
      <vt:lpstr>Summary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Seasons</dc:title>
  <dc:creator>margaux schmied</dc:creator>
  <cp:lastModifiedBy>Margaux Schmied</cp:lastModifiedBy>
  <cp:revision>15</cp:revision>
  <dcterms:created xsi:type="dcterms:W3CDTF">2021-10-26T06:36:14Z</dcterms:created>
  <dcterms:modified xsi:type="dcterms:W3CDTF">2022-01-25T11:11:27Z</dcterms:modified>
</cp:coreProperties>
</file>