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Nunito"/>
      <p:regular r:id="rId30"/>
      <p:bold r:id="rId31"/>
      <p:italic r:id="rId32"/>
      <p:boldItalic r:id="rId33"/>
    </p:embeddedFont>
    <p:embeddedFont>
      <p:font typeface="Playfair Display"/>
      <p:regular r:id="rId34"/>
      <p:bold r:id="rId35"/>
      <p:italic r:id="rId36"/>
      <p:boldItalic r:id="rId37"/>
    </p:embeddedFont>
    <p:embeddedFont>
      <p:font typeface="Playfair Display SemiBold"/>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layfairDisplaySemiBold-italic.fntdata"/><Relationship Id="rId20" Type="http://schemas.openxmlformats.org/officeDocument/2006/relationships/slide" Target="slides/slide15.xml"/><Relationship Id="rId42" Type="http://schemas.openxmlformats.org/officeDocument/2006/relationships/font" Target="fonts/OpenSans-regular.fntdata"/><Relationship Id="rId41" Type="http://schemas.openxmlformats.org/officeDocument/2006/relationships/font" Target="fonts/PlayfairDisplaySemiBold-boldItalic.fntdata"/><Relationship Id="rId22" Type="http://schemas.openxmlformats.org/officeDocument/2006/relationships/slide" Target="slides/slide17.xml"/><Relationship Id="rId44" Type="http://schemas.openxmlformats.org/officeDocument/2006/relationships/font" Target="fonts/OpenSans-italic.fntdata"/><Relationship Id="rId21" Type="http://schemas.openxmlformats.org/officeDocument/2006/relationships/slide" Target="slides/slide16.xml"/><Relationship Id="rId43" Type="http://schemas.openxmlformats.org/officeDocument/2006/relationships/font" Target="fonts/OpenSans-bold.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fntdata"/><Relationship Id="rId30" Type="http://schemas.openxmlformats.org/officeDocument/2006/relationships/font" Target="fonts/Nunito-regular.fntdata"/><Relationship Id="rId11" Type="http://schemas.openxmlformats.org/officeDocument/2006/relationships/slide" Target="slides/slide6.xml"/><Relationship Id="rId33" Type="http://schemas.openxmlformats.org/officeDocument/2006/relationships/font" Target="fonts/Nunito-boldItalic.fntdata"/><Relationship Id="rId10" Type="http://schemas.openxmlformats.org/officeDocument/2006/relationships/slide" Target="slides/slide5.xml"/><Relationship Id="rId32" Type="http://schemas.openxmlformats.org/officeDocument/2006/relationships/font" Target="fonts/Nunito-italic.fntdata"/><Relationship Id="rId13" Type="http://schemas.openxmlformats.org/officeDocument/2006/relationships/slide" Target="slides/slide8.xml"/><Relationship Id="rId35" Type="http://schemas.openxmlformats.org/officeDocument/2006/relationships/font" Target="fonts/PlayfairDisplay-bold.fntdata"/><Relationship Id="rId12" Type="http://schemas.openxmlformats.org/officeDocument/2006/relationships/slide" Target="slides/slide7.xml"/><Relationship Id="rId34" Type="http://schemas.openxmlformats.org/officeDocument/2006/relationships/font" Target="fonts/PlayfairDisplay-regular.fntdata"/><Relationship Id="rId15" Type="http://schemas.openxmlformats.org/officeDocument/2006/relationships/slide" Target="slides/slide10.xml"/><Relationship Id="rId37" Type="http://schemas.openxmlformats.org/officeDocument/2006/relationships/font" Target="fonts/PlayfairDisplay-boldItalic.fntdata"/><Relationship Id="rId14" Type="http://schemas.openxmlformats.org/officeDocument/2006/relationships/slide" Target="slides/slide9.xml"/><Relationship Id="rId36" Type="http://schemas.openxmlformats.org/officeDocument/2006/relationships/font" Target="fonts/PlayfairDisplay-italic.fntdata"/><Relationship Id="rId17" Type="http://schemas.openxmlformats.org/officeDocument/2006/relationships/slide" Target="slides/slide12.xml"/><Relationship Id="rId39" Type="http://schemas.openxmlformats.org/officeDocument/2006/relationships/font" Target="fonts/PlayfairDisplaySemiBold-bold.fntdata"/><Relationship Id="rId16" Type="http://schemas.openxmlformats.org/officeDocument/2006/relationships/slide" Target="slides/slide11.xml"/><Relationship Id="rId38" Type="http://schemas.openxmlformats.org/officeDocument/2006/relationships/font" Target="fonts/PlayfairDisplaySemiBold-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f3986ce58_1_5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9f3986ce58_1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c2ef00922_0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1ec2ef00922_0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c2ef00922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1ec2ef00922_0_2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ec2ef00922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1ec2ef00922_0_2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ec2ef00922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ec2ef00922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ec2ef0092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ec2ef00922_0_4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ec2ef0092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ec2ef00922_0_4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ec2ef0092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1ec2ef00922_0_4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ec2ef0092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g1ec2ef00922_0_4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ec2ef00922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ec2ef00922_0_5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ec2ef00922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ec2ef00922_0_5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9f3986ce58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29f3986ce58_1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1ec2ef00922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g1ec2ef00922_0_5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ec2ef0092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g1ec2ef00922_0_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ec2ef0092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ec2ef00922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ec2ef00922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g1ec2ef00922_0_2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ec2ef00922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1ec2ef00922_0_2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c2ef00922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1ec2ef00922_0_2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c2ef00922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ec2ef00922_0_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c2ef00922_0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1ec2ef00922_0_3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docs.google.com/document/d/1tjuMJN5OoEakSQA-xv07eWlGCRxZTPaX/edit?usp=sharing&amp;ouid=106751335588079479910&amp;rtpof=true&amp;sd=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cs.google.com/document/d/1Xa3sdO17E4YraBXjOL9QE_enWCQluTeb/edit?usp=sharing&amp;ouid=106751335588079479910&amp;rtpof=true&amp;sd=tru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rive.google.com/file/d/1n0yln22oV9OWbiITEtE-edbBNuX0CseX/view?usp=sharing"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ocs.google.com/document/d/1WFlzOSpFpa70tWLDWJhhoh55GsO7Bk8f/edit?usp=sharing&amp;ouid=106751335588079479910&amp;rtpof=true&amp;sd=tru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docs.google.com/document/d/1IY_DMsxu597dNY5L5loVPAnIEqkZv8uO/edit?usp=sharing&amp;ouid=106751335588079479910&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rive.google.com/drive/folders/1-tKEj6eVLjPT-06787AyGTwf7bW-dV4A?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arxiv.org/pdf/2307.09288.pdf"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arxiv.org/pdf/2307.09288.pdf" TargetMode="External"/><Relationship Id="rId4" Type="http://schemas.openxmlformats.org/officeDocument/2006/relationships/hyperlink" Target="https://docs.google.com/document/d/12uhLjG6MnnEkK43VyVbmrzSu5f7SMXW1/edit?usp=sharing&amp;ouid=106751335588079479910&amp;rtpof=true&amp;sd=tru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334400" y="2178975"/>
            <a:ext cx="6723900" cy="10911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990"/>
              <a:buNone/>
            </a:pPr>
            <a:r>
              <a:rPr b="0" lang="en" sz="3300">
                <a:solidFill>
                  <a:srgbClr val="E69138"/>
                </a:solidFill>
                <a:latin typeface="Playfair Display SemiBold"/>
                <a:ea typeface="Playfair Display SemiBold"/>
                <a:cs typeface="Playfair Display SemiBold"/>
                <a:sym typeface="Playfair Display SemiBold"/>
              </a:rPr>
              <a:t>Subjective Autograding of Programming Assignments </a:t>
            </a:r>
            <a:endParaRPr b="0" sz="3300">
              <a:solidFill>
                <a:srgbClr val="E69138"/>
              </a:solidFill>
              <a:latin typeface="Playfair Display SemiBold"/>
              <a:ea typeface="Playfair Display SemiBold"/>
              <a:cs typeface="Playfair Display SemiBold"/>
              <a:sym typeface="Playfair Display SemiBold"/>
            </a:endParaRPr>
          </a:p>
        </p:txBody>
      </p:sp>
      <p:sp>
        <p:nvSpPr>
          <p:cNvPr id="129" name="Google Shape;129;p13"/>
          <p:cNvSpPr txBox="1"/>
          <p:nvPr/>
        </p:nvSpPr>
        <p:spPr>
          <a:xfrm>
            <a:off x="3307150" y="527075"/>
            <a:ext cx="3119100" cy="4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accent1"/>
                </a:solidFill>
                <a:latin typeface="Playfair Display SemiBold"/>
                <a:ea typeface="Playfair Display SemiBold"/>
                <a:cs typeface="Playfair Display SemiBold"/>
                <a:sym typeface="Playfair Display SemiBold"/>
              </a:rPr>
              <a:t>Btp-1 Presentation</a:t>
            </a:r>
            <a:endParaRPr sz="1800">
              <a:solidFill>
                <a:schemeClr val="dk2"/>
              </a:solidFill>
              <a:latin typeface="Playfair Display"/>
              <a:ea typeface="Playfair Display"/>
              <a:cs typeface="Playfair Display"/>
              <a:sym typeface="Playfair Display"/>
            </a:endParaRPr>
          </a:p>
        </p:txBody>
      </p:sp>
      <p:sp>
        <p:nvSpPr>
          <p:cNvPr id="130" name="Google Shape;130;p13"/>
          <p:cNvSpPr txBox="1"/>
          <p:nvPr/>
        </p:nvSpPr>
        <p:spPr>
          <a:xfrm>
            <a:off x="3379400" y="1158925"/>
            <a:ext cx="2768100" cy="8118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2400">
                <a:solidFill>
                  <a:srgbClr val="4A86E8"/>
                </a:solidFill>
                <a:latin typeface="Playfair Display SemiBold"/>
                <a:ea typeface="Playfair Display SemiBold"/>
                <a:cs typeface="Playfair Display SemiBold"/>
                <a:sym typeface="Playfair Display SemiBold"/>
              </a:rPr>
              <a:t>Margav Savsani</a:t>
            </a:r>
            <a:endParaRPr sz="2400">
              <a:solidFill>
                <a:srgbClr val="4A86E8"/>
              </a:solidFill>
              <a:latin typeface="Playfair Display SemiBold"/>
              <a:ea typeface="Playfair Display SemiBold"/>
              <a:cs typeface="Playfair Display SemiBold"/>
              <a:sym typeface="Playfair Display SemiBold"/>
            </a:endParaRPr>
          </a:p>
          <a:p>
            <a:pPr indent="0" lvl="0" marL="0" rtl="0" algn="ctr">
              <a:spcBef>
                <a:spcPts val="0"/>
              </a:spcBef>
              <a:spcAft>
                <a:spcPts val="0"/>
              </a:spcAft>
              <a:buClr>
                <a:srgbClr val="000000"/>
              </a:buClr>
              <a:buSzPts val="990"/>
              <a:buFont typeface="Arial"/>
              <a:buNone/>
            </a:pPr>
            <a:r>
              <a:rPr lang="en" sz="2400">
                <a:solidFill>
                  <a:srgbClr val="4A86E8"/>
                </a:solidFill>
                <a:latin typeface="Playfair Display SemiBold"/>
                <a:ea typeface="Playfair Display SemiBold"/>
                <a:cs typeface="Playfair Display SemiBold"/>
                <a:sym typeface="Playfair Display SemiBold"/>
              </a:rPr>
              <a:t>200050072</a:t>
            </a:r>
            <a:endParaRPr sz="2400">
              <a:solidFill>
                <a:srgbClr val="4A86E8"/>
              </a:solidFill>
              <a:latin typeface="Playfair Display SemiBold"/>
              <a:ea typeface="Playfair Display SemiBold"/>
              <a:cs typeface="Playfair Display SemiBold"/>
              <a:sym typeface="Playfair Display SemiBold"/>
            </a:endParaRPr>
          </a:p>
        </p:txBody>
      </p:sp>
      <p:sp>
        <p:nvSpPr>
          <p:cNvPr id="131" name="Google Shape;131;p13"/>
          <p:cNvSpPr txBox="1"/>
          <p:nvPr/>
        </p:nvSpPr>
        <p:spPr>
          <a:xfrm>
            <a:off x="5393425" y="3846275"/>
            <a:ext cx="3294600" cy="70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4A86E8"/>
                </a:solidFill>
                <a:latin typeface="Calibri"/>
                <a:ea typeface="Calibri"/>
                <a:cs typeface="Calibri"/>
                <a:sym typeface="Calibri"/>
              </a:rPr>
              <a:t>Guide: Prof. Ganesh Ramakrishnan</a:t>
            </a:r>
            <a:endParaRPr sz="1700">
              <a:solidFill>
                <a:srgbClr val="4A86E8"/>
              </a:solidFill>
              <a:latin typeface="Calibri"/>
              <a:ea typeface="Calibri"/>
              <a:cs typeface="Calibri"/>
              <a:sym typeface="Calibri"/>
            </a:endParaRPr>
          </a:p>
          <a:p>
            <a:pPr indent="0" lvl="0" marL="0" rtl="0" algn="l">
              <a:spcBef>
                <a:spcPts val="0"/>
              </a:spcBef>
              <a:spcAft>
                <a:spcPts val="0"/>
              </a:spcAft>
              <a:buNone/>
            </a:pPr>
            <a:r>
              <a:rPr lang="en" sz="1700">
                <a:solidFill>
                  <a:srgbClr val="4A86E8"/>
                </a:solidFill>
                <a:latin typeface="Calibri"/>
                <a:ea typeface="Calibri"/>
                <a:cs typeface="Calibri"/>
                <a:sym typeface="Calibri"/>
              </a:rPr>
              <a:t>Co guide: Prof Varsha Apte</a:t>
            </a:r>
            <a:endParaRPr sz="1700">
              <a:solidFill>
                <a:srgbClr val="4A86E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2279100" y="400825"/>
            <a:ext cx="4585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Code Generation</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93" name="Google Shape;193;p22"/>
          <p:cNvSpPr txBox="1"/>
          <p:nvPr/>
        </p:nvSpPr>
        <p:spPr>
          <a:xfrm>
            <a:off x="136350" y="1769600"/>
            <a:ext cx="3676800" cy="5172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Motivation for Exploration</a:t>
            </a:r>
            <a:endParaRPr sz="2500">
              <a:solidFill>
                <a:schemeClr val="dk2"/>
              </a:solidFill>
              <a:latin typeface="Open Sans"/>
              <a:ea typeface="Open Sans"/>
              <a:cs typeface="Open Sans"/>
              <a:sym typeface="Open Sans"/>
            </a:endParaRPr>
          </a:p>
        </p:txBody>
      </p:sp>
      <p:sp>
        <p:nvSpPr>
          <p:cNvPr id="194" name="Google Shape;194;p22"/>
          <p:cNvSpPr txBox="1"/>
          <p:nvPr/>
        </p:nvSpPr>
        <p:spPr>
          <a:xfrm>
            <a:off x="3224525" y="2695700"/>
            <a:ext cx="5825100" cy="12642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Tasks of code generation and grading programming assignments share similarities</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A model proficient in generating accurate code should excel in grading tasks and vice versa</a:t>
            </a:r>
            <a:endParaRPr b="1" sz="1540">
              <a:solidFill>
                <a:srgbClr val="5B0F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2279100" y="400825"/>
            <a:ext cx="4585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Code Generation</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00" name="Google Shape;200;p23"/>
          <p:cNvSpPr txBox="1"/>
          <p:nvPr/>
        </p:nvSpPr>
        <p:spPr>
          <a:xfrm>
            <a:off x="136350" y="1769600"/>
            <a:ext cx="2829900" cy="5172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Using Pseudo Codes</a:t>
            </a:r>
            <a:endParaRPr b="1" sz="2240">
              <a:solidFill>
                <a:srgbClr val="5B0F00"/>
              </a:solidFill>
              <a:latin typeface="Roboto"/>
              <a:ea typeface="Roboto"/>
              <a:cs typeface="Roboto"/>
              <a:sym typeface="Roboto"/>
            </a:endParaRPr>
          </a:p>
          <a:p>
            <a:pPr indent="0" lvl="0" marL="0" rtl="0" algn="just">
              <a:lnSpc>
                <a:spcPct val="115000"/>
              </a:lnSpc>
              <a:spcBef>
                <a:spcPts val="0"/>
              </a:spcBef>
              <a:spcAft>
                <a:spcPts val="0"/>
              </a:spcAft>
              <a:buNone/>
            </a:pPr>
            <a:r>
              <a:t/>
            </a:r>
            <a:endParaRPr b="1" sz="2240">
              <a:solidFill>
                <a:srgbClr val="5B0F00"/>
              </a:solidFill>
              <a:latin typeface="Roboto"/>
              <a:ea typeface="Roboto"/>
              <a:cs typeface="Roboto"/>
              <a:sym typeface="Roboto"/>
            </a:endParaRPr>
          </a:p>
          <a:p>
            <a:pPr indent="0" lvl="0" marL="0" rtl="0" algn="just">
              <a:lnSpc>
                <a:spcPct val="115000"/>
              </a:lnSpc>
              <a:spcBef>
                <a:spcPts val="0"/>
              </a:spcBef>
              <a:spcAft>
                <a:spcPts val="0"/>
              </a:spcAft>
              <a:buNone/>
            </a:pPr>
            <a:r>
              <a:t/>
            </a:r>
            <a:endParaRPr b="1" sz="2240">
              <a:solidFill>
                <a:srgbClr val="5B0F00"/>
              </a:solidFill>
              <a:latin typeface="Roboto"/>
              <a:ea typeface="Roboto"/>
              <a:cs typeface="Roboto"/>
              <a:sym typeface="Roboto"/>
            </a:endParaRPr>
          </a:p>
        </p:txBody>
      </p:sp>
      <p:sp>
        <p:nvSpPr>
          <p:cNvPr id="201" name="Google Shape;201;p23"/>
          <p:cNvSpPr txBox="1"/>
          <p:nvPr/>
        </p:nvSpPr>
        <p:spPr>
          <a:xfrm>
            <a:off x="745725" y="2613100"/>
            <a:ext cx="7477800" cy="22041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NL2Bash: 12k Linux shell commands with descriptions</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PseudoGen Django: Django-based website with code-comment associations</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WikiSQL: Generation of SQL queries from natural language and table schema</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Spoc Dataset: 18k Codeforces problems with test cases and pseudocodes</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Detailed Presentation Link : </a:t>
            </a:r>
            <a:endParaRPr b="1" sz="1540">
              <a:solidFill>
                <a:srgbClr val="5B0F00"/>
              </a:solidFill>
              <a:latin typeface="Roboto"/>
              <a:ea typeface="Roboto"/>
              <a:cs typeface="Roboto"/>
              <a:sym typeface="Roboto"/>
            </a:endParaRPr>
          </a:p>
          <a:p>
            <a:pPr indent="0" lvl="0" marL="457200" rtl="0" algn="just">
              <a:lnSpc>
                <a:spcPct val="125000"/>
              </a:lnSpc>
              <a:spcBef>
                <a:spcPts val="0"/>
              </a:spcBef>
              <a:spcAft>
                <a:spcPts val="0"/>
              </a:spcAft>
              <a:buNone/>
            </a:pPr>
            <a:r>
              <a:rPr b="1" lang="en" sz="1540" u="sng">
                <a:solidFill>
                  <a:schemeClr val="hlink"/>
                </a:solidFill>
                <a:latin typeface="Roboto"/>
                <a:ea typeface="Roboto"/>
                <a:cs typeface="Roboto"/>
                <a:sym typeface="Roboto"/>
                <a:hlinkClick r:id="rId3"/>
              </a:rPr>
              <a:t>https://docs.google.com/document/d/1tjuMJN5OoEakSQA-xv07eWlGCRxZTPaX/edit?usp=sharing&amp;ouid=106751335588079479910&amp;rtpof=true&amp;sd=true</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
        <p:nvSpPr>
          <p:cNvPr id="202" name="Google Shape;202;p23"/>
          <p:cNvSpPr txBox="1"/>
          <p:nvPr/>
        </p:nvSpPr>
        <p:spPr>
          <a:xfrm>
            <a:off x="3482700" y="1677050"/>
            <a:ext cx="5288100" cy="702300"/>
          </a:xfrm>
          <a:prstGeom prst="rect">
            <a:avLst/>
          </a:prstGeom>
          <a:solidFill>
            <a:srgbClr val="FFF2CC"/>
          </a:solidFill>
          <a:ln>
            <a:noFill/>
          </a:ln>
        </p:spPr>
        <p:txBody>
          <a:bodyPr anchorCtr="0" anchor="t" bIns="91425" lIns="91425" spcFirstLastPara="1" rIns="91425" wrap="square" tIns="91425">
            <a:noAutofit/>
          </a:bodyPr>
          <a:lstStyle/>
          <a:p>
            <a:pPr indent="0" lvl="0" marL="0" rtl="0" algn="just">
              <a:lnSpc>
                <a:spcPct val="105000"/>
              </a:lnSpc>
              <a:spcBef>
                <a:spcPts val="1800"/>
              </a:spcBef>
              <a:spcAft>
                <a:spcPts val="0"/>
              </a:spcAft>
              <a:buNone/>
            </a:pPr>
            <a:r>
              <a:rPr b="1" lang="en" sz="1540">
                <a:solidFill>
                  <a:srgbClr val="5B0F00"/>
                </a:solidFill>
                <a:latin typeface="Roboto"/>
                <a:ea typeface="Roboto"/>
                <a:cs typeface="Roboto"/>
                <a:sym typeface="Roboto"/>
              </a:rPr>
              <a:t>F</a:t>
            </a:r>
            <a:r>
              <a:rPr b="1" lang="en" sz="1540">
                <a:solidFill>
                  <a:srgbClr val="5B0F00"/>
                </a:solidFill>
                <a:latin typeface="Roboto"/>
                <a:ea typeface="Roboto"/>
                <a:cs typeface="Roboto"/>
                <a:sym typeface="Roboto"/>
              </a:rPr>
              <a:t>ound various existing datasets that can be used for fine-tuning our models on this task</a:t>
            </a:r>
            <a:endParaRPr sz="1800">
              <a:solidFill>
                <a:schemeClr val="dk2"/>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2132050" y="132300"/>
            <a:ext cx="4585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Code Generation</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08" name="Google Shape;208;p24"/>
          <p:cNvSpPr txBox="1"/>
          <p:nvPr/>
        </p:nvSpPr>
        <p:spPr>
          <a:xfrm>
            <a:off x="123900" y="1169400"/>
            <a:ext cx="2282400" cy="8934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Research Paper</a:t>
            </a:r>
            <a:endParaRPr b="1" sz="2240">
              <a:solidFill>
                <a:srgbClr val="5B0F00"/>
              </a:solidFill>
              <a:latin typeface="Roboto"/>
              <a:ea typeface="Roboto"/>
              <a:cs typeface="Roboto"/>
              <a:sym typeface="Roboto"/>
            </a:endParaRPr>
          </a:p>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 Pseudo Codes</a:t>
            </a:r>
            <a:endParaRPr b="1" sz="2240">
              <a:solidFill>
                <a:srgbClr val="5B0F00"/>
              </a:solidFill>
              <a:latin typeface="Roboto"/>
              <a:ea typeface="Roboto"/>
              <a:cs typeface="Roboto"/>
              <a:sym typeface="Roboto"/>
            </a:endParaRPr>
          </a:p>
          <a:p>
            <a:pPr indent="0" lvl="0" marL="0" rtl="0" algn="just">
              <a:lnSpc>
                <a:spcPct val="115000"/>
              </a:lnSpc>
              <a:spcBef>
                <a:spcPts val="0"/>
              </a:spcBef>
              <a:spcAft>
                <a:spcPts val="0"/>
              </a:spcAft>
              <a:buNone/>
            </a:pPr>
            <a:r>
              <a:t/>
            </a:r>
            <a:endParaRPr b="1" sz="2240">
              <a:solidFill>
                <a:srgbClr val="5B0F00"/>
              </a:solidFill>
              <a:latin typeface="Roboto"/>
              <a:ea typeface="Roboto"/>
              <a:cs typeface="Roboto"/>
              <a:sym typeface="Roboto"/>
            </a:endParaRPr>
          </a:p>
          <a:p>
            <a:pPr indent="0" lvl="0" marL="0" rtl="0" algn="just">
              <a:lnSpc>
                <a:spcPct val="115000"/>
              </a:lnSpc>
              <a:spcBef>
                <a:spcPts val="0"/>
              </a:spcBef>
              <a:spcAft>
                <a:spcPts val="0"/>
              </a:spcAft>
              <a:buNone/>
            </a:pPr>
            <a:r>
              <a:t/>
            </a:r>
            <a:endParaRPr b="1" sz="2240">
              <a:solidFill>
                <a:srgbClr val="5B0F00"/>
              </a:solidFill>
              <a:latin typeface="Roboto"/>
              <a:ea typeface="Roboto"/>
              <a:cs typeface="Roboto"/>
              <a:sym typeface="Roboto"/>
            </a:endParaRPr>
          </a:p>
        </p:txBody>
      </p:sp>
      <p:sp>
        <p:nvSpPr>
          <p:cNvPr id="209" name="Google Shape;209;p24"/>
          <p:cNvSpPr txBox="1"/>
          <p:nvPr/>
        </p:nvSpPr>
        <p:spPr>
          <a:xfrm>
            <a:off x="441000" y="2453500"/>
            <a:ext cx="8608800" cy="25806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Studied various research papers on Data Structures and Algorithms.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While most papers include pseudocodes, they often lack links or references to corresponding code implementations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P</a:t>
            </a:r>
            <a:r>
              <a:rPr b="1" lang="en" sz="1540">
                <a:solidFill>
                  <a:srgbClr val="5B0F00"/>
                </a:solidFill>
                <a:latin typeface="Roboto"/>
                <a:ea typeface="Roboto"/>
                <a:cs typeface="Roboto"/>
                <a:sym typeface="Roboto"/>
              </a:rPr>
              <a:t>seudo code often lacks sufficient information, such as descriptions of notations used, for effective code generation</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Some code implementation repositories have numerous files and folders, presenting challenges in testing the correctness of the generated code</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Detailed Presentation Link  : </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rPr b="1" lang="en" sz="1540" u="sng">
                <a:solidFill>
                  <a:schemeClr val="hlink"/>
                </a:solidFill>
                <a:latin typeface="Roboto"/>
                <a:ea typeface="Roboto"/>
                <a:cs typeface="Roboto"/>
                <a:sym typeface="Roboto"/>
                <a:hlinkClick r:id="rId3"/>
              </a:rPr>
              <a:t>https://docs.google.com/document/d/1Xa3sdO17E4YraBXjOL9QE_enWCQluTeb/edit?usp=sharing&amp;ouid=106751335588079479910&amp;rtpof=true&amp;sd=true</a:t>
            </a:r>
            <a:r>
              <a:rPr b="1" lang="en" sz="1540">
                <a:solidFill>
                  <a:srgbClr val="5B0F00"/>
                </a:solidFill>
                <a:latin typeface="Roboto"/>
                <a:ea typeface="Roboto"/>
                <a:cs typeface="Roboto"/>
                <a:sym typeface="Roboto"/>
              </a:rPr>
              <a:t> </a:t>
            </a:r>
            <a:endParaRPr b="1" sz="1340">
              <a:solidFill>
                <a:srgbClr val="5B0F00"/>
              </a:solidFill>
              <a:latin typeface="Roboto"/>
              <a:ea typeface="Roboto"/>
              <a:cs typeface="Roboto"/>
              <a:sym typeface="Roboto"/>
            </a:endParaRPr>
          </a:p>
        </p:txBody>
      </p:sp>
      <p:sp>
        <p:nvSpPr>
          <p:cNvPr id="210" name="Google Shape;210;p24"/>
          <p:cNvSpPr txBox="1"/>
          <p:nvPr/>
        </p:nvSpPr>
        <p:spPr>
          <a:xfrm>
            <a:off x="2628000" y="1015650"/>
            <a:ext cx="6421800" cy="12009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Explored the innovative task of using pseudo codes from research papers to generate code implementing the techniques and algorithms described in those papers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In absence of existing datasets, conducted a feasibility analysis</a:t>
            </a:r>
            <a:endParaRPr b="1" sz="1540">
              <a:solidFill>
                <a:srgbClr val="5B0F00"/>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5"/>
          <p:cNvSpPr txBox="1"/>
          <p:nvPr>
            <p:ph type="title"/>
          </p:nvPr>
        </p:nvSpPr>
        <p:spPr>
          <a:xfrm>
            <a:off x="869650" y="400825"/>
            <a:ext cx="70647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Rubric Criteria Suggestion</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16" name="Google Shape;216;p25"/>
          <p:cNvSpPr txBox="1"/>
          <p:nvPr/>
        </p:nvSpPr>
        <p:spPr>
          <a:xfrm>
            <a:off x="95025" y="1515100"/>
            <a:ext cx="4596000" cy="33021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Searched for relevant existing datasets to aid in fine-tuning models for the task</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Discovered a LeetCode dataset containing problem statements and corresponding tags relevant to their solutions. </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This tags are what can be expected to repeat across problems and not complete rubric criteria string</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Complete dataset link : </a:t>
            </a:r>
            <a:endParaRPr b="1" sz="1540">
              <a:solidFill>
                <a:srgbClr val="5B0F00"/>
              </a:solidFill>
              <a:latin typeface="Roboto"/>
              <a:ea typeface="Roboto"/>
              <a:cs typeface="Roboto"/>
              <a:sym typeface="Roboto"/>
            </a:endParaRPr>
          </a:p>
          <a:p>
            <a:pPr indent="0" lvl="0" marL="457200" rtl="0" algn="just">
              <a:lnSpc>
                <a:spcPct val="115000"/>
              </a:lnSpc>
              <a:spcBef>
                <a:spcPts val="0"/>
              </a:spcBef>
              <a:spcAft>
                <a:spcPts val="0"/>
              </a:spcAft>
              <a:buNone/>
            </a:pPr>
            <a:r>
              <a:rPr b="1" lang="en" sz="1540" u="sng">
                <a:solidFill>
                  <a:schemeClr val="hlink"/>
                </a:solidFill>
                <a:latin typeface="Roboto"/>
                <a:ea typeface="Roboto"/>
                <a:cs typeface="Roboto"/>
                <a:sym typeface="Roboto"/>
                <a:hlinkClick r:id="rId3"/>
              </a:rPr>
              <a:t>https://drive.google.com/file/d/1n0yln22oV9OWbiITEtE-edbBNuX0CseX/view?usp=sharing</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pic>
        <p:nvPicPr>
          <p:cNvPr id="217" name="Google Shape;217;p25"/>
          <p:cNvPicPr preferRelativeResize="0"/>
          <p:nvPr/>
        </p:nvPicPr>
        <p:blipFill>
          <a:blip r:embed="rId4">
            <a:alphaModFix/>
          </a:blip>
          <a:stretch>
            <a:fillRect/>
          </a:stretch>
        </p:blipFill>
        <p:spPr>
          <a:xfrm>
            <a:off x="4817300" y="1690675"/>
            <a:ext cx="4267251" cy="2829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6"/>
          <p:cNvSpPr txBox="1"/>
          <p:nvPr>
            <p:ph type="title"/>
          </p:nvPr>
        </p:nvSpPr>
        <p:spPr>
          <a:xfrm>
            <a:off x="1608225" y="101300"/>
            <a:ext cx="56754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Grading Submissions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23" name="Google Shape;223;p26"/>
          <p:cNvSpPr txBox="1"/>
          <p:nvPr/>
        </p:nvSpPr>
        <p:spPr>
          <a:xfrm>
            <a:off x="447500" y="1873550"/>
            <a:ext cx="8593200" cy="25305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Fine-tune Code Llama - Instruct model using Meta-Learning and Lora/Qlora</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E</a:t>
            </a:r>
            <a:r>
              <a:rPr b="1" lang="en" sz="1540">
                <a:solidFill>
                  <a:srgbClr val="5B0F00"/>
                </a:solidFill>
                <a:latin typeface="Roboto"/>
                <a:ea typeface="Roboto"/>
                <a:cs typeface="Roboto"/>
                <a:sym typeface="Roboto"/>
              </a:rPr>
              <a:t>xplore fine-tuning adaptation for low-memory servers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Compare enhanced models with ChatGPT, Code Llama - Instruct (pre-fine-tuning), and other LLMs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Study the effects of Prompt Engineering and few-shot examples on model performance</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   Detailed Presentation Link: </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rPr b="1" lang="en" sz="1540" u="sng">
                <a:solidFill>
                  <a:schemeClr val="hlink"/>
                </a:solidFill>
                <a:latin typeface="Roboto"/>
                <a:ea typeface="Roboto"/>
                <a:cs typeface="Roboto"/>
                <a:sym typeface="Roboto"/>
                <a:hlinkClick r:id="rId3"/>
              </a:rPr>
              <a:t>https://docs.google.com/document/d/1WFlzOSpFpa70tWLDWJhhoh55GsO7Bk8f/edit?usp=sharing&amp;ouid=106751335588079479910&amp;rtpof=true&amp;sd=true</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
        <p:nvSpPr>
          <p:cNvPr id="224" name="Google Shape;224;p26"/>
          <p:cNvSpPr txBox="1"/>
          <p:nvPr/>
        </p:nvSpPr>
        <p:spPr>
          <a:xfrm>
            <a:off x="131325" y="1135175"/>
            <a:ext cx="1476900" cy="464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740">
                <a:solidFill>
                  <a:srgbClr val="5B0F00"/>
                </a:solidFill>
                <a:latin typeface="Roboto"/>
                <a:ea typeface="Roboto"/>
                <a:cs typeface="Roboto"/>
                <a:sym typeface="Roboto"/>
              </a:rPr>
              <a:t>  </a:t>
            </a:r>
            <a:r>
              <a:rPr b="1" lang="en" sz="2040">
                <a:solidFill>
                  <a:srgbClr val="5B0F00"/>
                </a:solidFill>
                <a:latin typeface="Roboto"/>
                <a:ea typeface="Roboto"/>
                <a:cs typeface="Roboto"/>
                <a:sym typeface="Roboto"/>
              </a:rPr>
              <a:t>Approach</a:t>
            </a:r>
            <a:endParaRPr sz="2300">
              <a:solidFill>
                <a:schemeClr val="dk2"/>
              </a:solidFill>
              <a:latin typeface="Open Sans"/>
              <a:ea typeface="Open Sans"/>
              <a:cs typeface="Open Sans"/>
              <a:sym typeface="Open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7"/>
          <p:cNvSpPr txBox="1"/>
          <p:nvPr>
            <p:ph type="title"/>
          </p:nvPr>
        </p:nvSpPr>
        <p:spPr>
          <a:xfrm>
            <a:off x="1608225" y="101300"/>
            <a:ext cx="56754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Grading Submissions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30" name="Google Shape;230;p27"/>
          <p:cNvSpPr txBox="1"/>
          <p:nvPr/>
        </p:nvSpPr>
        <p:spPr>
          <a:xfrm>
            <a:off x="2584150" y="1052438"/>
            <a:ext cx="6063900" cy="14511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Implemented and set up inference for Llama2 (Hugging Face model) on local DGX servers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On Transitioning to Code Llama, set up its corresponding Hugging Face model</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Configured the official Code Llama model released by Meta</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p:txBody>
      </p:sp>
      <p:sp>
        <p:nvSpPr>
          <p:cNvPr id="231" name="Google Shape;231;p27"/>
          <p:cNvSpPr txBox="1"/>
          <p:nvPr/>
        </p:nvSpPr>
        <p:spPr>
          <a:xfrm>
            <a:off x="105350" y="1545638"/>
            <a:ext cx="2086200" cy="464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Implementation </a:t>
            </a:r>
            <a:endParaRPr sz="2300">
              <a:solidFill>
                <a:schemeClr val="dk2"/>
              </a:solidFill>
              <a:latin typeface="Open Sans"/>
              <a:ea typeface="Open Sans"/>
              <a:cs typeface="Open Sans"/>
              <a:sym typeface="Open Sans"/>
            </a:endParaRPr>
          </a:p>
        </p:txBody>
      </p:sp>
      <p:sp>
        <p:nvSpPr>
          <p:cNvPr id="232" name="Google Shape;232;p27"/>
          <p:cNvSpPr txBox="1"/>
          <p:nvPr/>
        </p:nvSpPr>
        <p:spPr>
          <a:xfrm>
            <a:off x="105350" y="3350675"/>
            <a:ext cx="1487400" cy="7125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Challenges</a:t>
            </a:r>
            <a:endParaRPr b="1" sz="2040">
              <a:solidFill>
                <a:srgbClr val="5B0F00"/>
              </a:solidFill>
              <a:latin typeface="Roboto"/>
              <a:ea typeface="Roboto"/>
              <a:cs typeface="Roboto"/>
              <a:sym typeface="Roboto"/>
            </a:endParaRPr>
          </a:p>
          <a:p>
            <a:pPr indent="0" lvl="0" marL="0" rtl="0" algn="l">
              <a:spcBef>
                <a:spcPts val="0"/>
              </a:spcBef>
              <a:spcAft>
                <a:spcPts val="0"/>
              </a:spcAft>
              <a:buNone/>
            </a:pPr>
            <a:r>
              <a:rPr b="1" lang="en" sz="2040">
                <a:solidFill>
                  <a:srgbClr val="5B0F00"/>
                </a:solidFill>
                <a:latin typeface="Roboto"/>
                <a:ea typeface="Roboto"/>
                <a:cs typeface="Roboto"/>
                <a:sym typeface="Roboto"/>
              </a:rPr>
              <a:t>    Faced</a:t>
            </a:r>
            <a:endParaRPr sz="2300">
              <a:solidFill>
                <a:schemeClr val="dk2"/>
              </a:solidFill>
              <a:latin typeface="Open Sans"/>
              <a:ea typeface="Open Sans"/>
              <a:cs typeface="Open Sans"/>
              <a:sym typeface="Open Sans"/>
            </a:endParaRPr>
          </a:p>
        </p:txBody>
      </p:sp>
      <p:sp>
        <p:nvSpPr>
          <p:cNvPr id="233" name="Google Shape;233;p27"/>
          <p:cNvSpPr txBox="1"/>
          <p:nvPr/>
        </p:nvSpPr>
        <p:spPr>
          <a:xfrm>
            <a:off x="1809575" y="2694500"/>
            <a:ext cx="7251600" cy="23760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Navigating code-related issues with LLMs proved challenging due to the relatively limited online resources and support available</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The Hugging Face Code Llama model presented unexpected and peculiar outputs for longer contexts, leading to an exploration of the official model </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Fine-tuning the official Code Llama model poses difficulties, requiring the implementation of all explored approaches from scratch</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Discovered </a:t>
            </a:r>
            <a:r>
              <a:rPr b="1" lang="en" sz="1540">
                <a:solidFill>
                  <a:srgbClr val="5B0F00"/>
                </a:solidFill>
                <a:latin typeface="Roboto"/>
                <a:ea typeface="Roboto"/>
                <a:cs typeface="Roboto"/>
                <a:sym typeface="Roboto"/>
              </a:rPr>
              <a:t>that despite being Instruction Fine-tuned, there is a specific format for the overall prompt crucial for the model to understand and perform effectively signifying the importance of prompt structures</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1608225" y="101300"/>
            <a:ext cx="56754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Grading Submissions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39" name="Google Shape;239;p28"/>
          <p:cNvSpPr txBox="1"/>
          <p:nvPr/>
        </p:nvSpPr>
        <p:spPr>
          <a:xfrm>
            <a:off x="125975" y="861500"/>
            <a:ext cx="1094700" cy="464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Results</a:t>
            </a:r>
            <a:endParaRPr sz="2300">
              <a:solidFill>
                <a:schemeClr val="dk2"/>
              </a:solidFill>
              <a:latin typeface="Open Sans"/>
              <a:ea typeface="Open Sans"/>
              <a:cs typeface="Open Sans"/>
              <a:sym typeface="Open Sans"/>
            </a:endParaRPr>
          </a:p>
        </p:txBody>
      </p:sp>
      <p:sp>
        <p:nvSpPr>
          <p:cNvPr id="240" name="Google Shape;240;p28"/>
          <p:cNvSpPr txBox="1"/>
          <p:nvPr/>
        </p:nvSpPr>
        <p:spPr>
          <a:xfrm>
            <a:off x="466850" y="1419100"/>
            <a:ext cx="8619300" cy="36357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While LLMs have the capacity to handle very large prompts (context length), they tend to forget the context in the case of larger prompts. Consequently, they struggle to strictly adhere to output format</a:t>
            </a:r>
            <a:r>
              <a:rPr b="1" lang="en" sz="1540">
                <a:solidFill>
                  <a:srgbClr val="5B0F00"/>
                </a:solidFill>
                <a:latin typeface="Roboto"/>
                <a:ea typeface="Roboto"/>
                <a:cs typeface="Roboto"/>
                <a:sym typeface="Roboto"/>
              </a:rPr>
              <a:t> </a:t>
            </a:r>
            <a:r>
              <a:rPr b="1" lang="en" sz="1540">
                <a:solidFill>
                  <a:srgbClr val="5B0F00"/>
                </a:solidFill>
                <a:latin typeface="Roboto"/>
                <a:ea typeface="Roboto"/>
                <a:cs typeface="Roboto"/>
                <a:sym typeface="Roboto"/>
              </a:rPr>
              <a:t>instructions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Fragmenting information into separate parts or components and presenting them conversationally proves more effective than providing the complete information in a single prompt</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The structure of the prompt significantly influences the model’s ability to follow instructions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Notably, the Code Llama - Instruct model shows a relatively lower proficiency in adhering to instructions compared to ChatGPT</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Illustrative examples :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u="sng">
                <a:solidFill>
                  <a:schemeClr val="hlink"/>
                </a:solidFill>
                <a:latin typeface="Roboto"/>
                <a:ea typeface="Roboto"/>
                <a:cs typeface="Roboto"/>
                <a:sym typeface="Roboto"/>
                <a:hlinkClick r:id="rId3"/>
              </a:rPr>
              <a:t>https://docs.google.com/document/d/1IY_DMsxu597dNY5L5loVPAnIEqkZv8uO/edit?usp=sharing&amp;ouid=106751335588079479910&amp;rtpof=true&amp;sd=true</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9"/>
          <p:cNvSpPr txBox="1"/>
          <p:nvPr>
            <p:ph type="title"/>
          </p:nvPr>
        </p:nvSpPr>
        <p:spPr>
          <a:xfrm>
            <a:off x="1608225" y="101300"/>
            <a:ext cx="56754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Grading Submissions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46" name="Google Shape;246;p29"/>
          <p:cNvSpPr txBox="1"/>
          <p:nvPr/>
        </p:nvSpPr>
        <p:spPr>
          <a:xfrm>
            <a:off x="796950" y="1120650"/>
            <a:ext cx="7550100" cy="1451100"/>
          </a:xfrm>
          <a:prstGeom prst="rect">
            <a:avLst/>
          </a:prstGeom>
          <a:solidFill>
            <a:srgbClr val="FFF2CC"/>
          </a:solidFill>
          <a:ln>
            <a:noFill/>
          </a:ln>
        </p:spPr>
        <p:txBody>
          <a:bodyPr anchorCtr="0" anchor="t" bIns="91425" lIns="91425" spcFirstLastPara="1" rIns="91425" wrap="square" tIns="91425">
            <a:noAutofit/>
          </a:bodyPr>
          <a:lstStyle/>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In our pursuit of autograding with no manual intervention, it is imperative for LLMs to precisely adhere to the provided output format instructions. Moreover, they must have the capability to support and process extensive contexts or prompts, encompassing various elements such as Problem Statements, Instructor Model Solutions, Rubric Criteria, Student Submission code files, and Few Shot Examples</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p:txBody>
      </p:sp>
      <p:sp>
        <p:nvSpPr>
          <p:cNvPr id="247" name="Google Shape;247;p29"/>
          <p:cNvSpPr txBox="1"/>
          <p:nvPr/>
        </p:nvSpPr>
        <p:spPr>
          <a:xfrm>
            <a:off x="115650" y="3243100"/>
            <a:ext cx="1084500" cy="716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Future</a:t>
            </a:r>
            <a:endParaRPr b="1" sz="2040">
              <a:solidFill>
                <a:srgbClr val="5B0F00"/>
              </a:solidFill>
              <a:latin typeface="Roboto"/>
              <a:ea typeface="Roboto"/>
              <a:cs typeface="Roboto"/>
              <a:sym typeface="Roboto"/>
            </a:endParaRPr>
          </a:p>
          <a:p>
            <a:pPr indent="0" lvl="0" marL="0" rtl="0" algn="l">
              <a:spcBef>
                <a:spcPts val="0"/>
              </a:spcBef>
              <a:spcAft>
                <a:spcPts val="0"/>
              </a:spcAft>
              <a:buNone/>
            </a:pPr>
            <a:r>
              <a:rPr b="1" lang="en" sz="2040">
                <a:solidFill>
                  <a:srgbClr val="5B0F00"/>
                </a:solidFill>
                <a:latin typeface="Roboto"/>
                <a:ea typeface="Roboto"/>
                <a:cs typeface="Roboto"/>
                <a:sym typeface="Roboto"/>
              </a:rPr>
              <a:t>Work</a:t>
            </a:r>
            <a:endParaRPr sz="2300">
              <a:solidFill>
                <a:schemeClr val="dk2"/>
              </a:solidFill>
              <a:latin typeface="Open Sans"/>
              <a:ea typeface="Open Sans"/>
              <a:cs typeface="Open Sans"/>
              <a:sym typeface="Open Sans"/>
            </a:endParaRPr>
          </a:p>
        </p:txBody>
      </p:sp>
      <p:sp>
        <p:nvSpPr>
          <p:cNvPr id="248" name="Google Shape;248;p29"/>
          <p:cNvSpPr txBox="1"/>
          <p:nvPr/>
        </p:nvSpPr>
        <p:spPr>
          <a:xfrm>
            <a:off x="1303525" y="2968750"/>
            <a:ext cx="7747500" cy="1265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Refine the prompt to enhance the Code Llama - Instruct’s adherence to the output format requirements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Following this optimization, proceed with the subsequent steps outlined in the</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rPr b="1" lang="en" sz="1540">
                <a:solidFill>
                  <a:srgbClr val="5B0F00"/>
                </a:solidFill>
                <a:latin typeface="Roboto"/>
                <a:ea typeface="Roboto"/>
                <a:cs typeface="Roboto"/>
                <a:sym typeface="Roboto"/>
              </a:rPr>
              <a:t>approach, including fine-tuning and performance evaluation</a:t>
            </a:r>
            <a:endParaRPr b="1" sz="1540">
              <a:solidFill>
                <a:srgbClr val="5B0F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0"/>
          <p:cNvSpPr txBox="1"/>
          <p:nvPr>
            <p:ph type="title"/>
          </p:nvPr>
        </p:nvSpPr>
        <p:spPr>
          <a:xfrm>
            <a:off x="2444800" y="142600"/>
            <a:ext cx="39918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CS293 	Dataset</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54" name="Google Shape;254;p30"/>
          <p:cNvSpPr txBox="1"/>
          <p:nvPr/>
        </p:nvSpPr>
        <p:spPr>
          <a:xfrm>
            <a:off x="275400" y="1615350"/>
            <a:ext cx="8593200" cy="28920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C</a:t>
            </a:r>
            <a:r>
              <a:rPr b="1" lang="en" sz="1540">
                <a:solidFill>
                  <a:srgbClr val="5B0F00"/>
                </a:solidFill>
                <a:latin typeface="Roboto"/>
                <a:ea typeface="Roboto"/>
                <a:cs typeface="Roboto"/>
                <a:sym typeface="Roboto"/>
              </a:rPr>
              <a:t>urated a dataset from the Lab Assignments of the CS293 (Data Structures Lab) course offering for the batch of 2025</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This dataset encompasses the problem statement, instructor’s model solution, student submissions, and corresponding grades for a total of 12 assignments, each with an average of around 180 submissions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The primary task involved anonymizing the grades and student submissions, and organizing the files in a manner conducive to easy utilization as a dataset</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   Dataset Link: </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rPr b="1" lang="en" sz="1540" u="sng">
                <a:solidFill>
                  <a:schemeClr val="hlink"/>
                </a:solidFill>
                <a:latin typeface="Roboto"/>
                <a:ea typeface="Roboto"/>
                <a:cs typeface="Roboto"/>
                <a:sym typeface="Roboto"/>
                <a:hlinkClick r:id="rId3"/>
              </a:rPr>
              <a:t>https://drive.google.com/drive/folders/1-tKEj6eVLjPT-06787AyGTwf7bW-dV4A?usp=sharing</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1"/>
          <p:cNvSpPr txBox="1"/>
          <p:nvPr>
            <p:ph type="title"/>
          </p:nvPr>
        </p:nvSpPr>
        <p:spPr>
          <a:xfrm>
            <a:off x="2444800" y="142600"/>
            <a:ext cx="39918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CS293 	Dataset</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60" name="Google Shape;260;p31"/>
          <p:cNvSpPr txBox="1"/>
          <p:nvPr/>
        </p:nvSpPr>
        <p:spPr>
          <a:xfrm>
            <a:off x="430325" y="2131725"/>
            <a:ext cx="8593200" cy="1487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Utilized SHA-256 based HMAC to anonymize the roll numbers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Generated a comprehensive list of hashes derived from the data of all assignments and then assigned each hash a student ID from (1 to 196) randomly</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For each student submission, compiled all relevant submitted files into a folder, ensuring nothing was left in compressed form</a:t>
            </a:r>
            <a:endParaRPr b="1" sz="1540">
              <a:solidFill>
                <a:srgbClr val="5B0F00"/>
              </a:solidFill>
              <a:latin typeface="Roboto"/>
              <a:ea typeface="Roboto"/>
              <a:cs typeface="Roboto"/>
              <a:sym typeface="Roboto"/>
            </a:endParaRPr>
          </a:p>
        </p:txBody>
      </p:sp>
      <p:sp>
        <p:nvSpPr>
          <p:cNvPr id="261" name="Google Shape;261;p31"/>
          <p:cNvSpPr txBox="1"/>
          <p:nvPr/>
        </p:nvSpPr>
        <p:spPr>
          <a:xfrm>
            <a:off x="125975" y="1222950"/>
            <a:ext cx="2933400" cy="464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Implementation Details</a:t>
            </a:r>
            <a:endParaRPr sz="2300">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2852675" y="338850"/>
            <a:ext cx="3449700" cy="70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Introduction</a:t>
            </a:r>
            <a:endParaRPr sz="4340">
              <a:solidFill>
                <a:srgbClr val="5B0F00"/>
              </a:solidFill>
              <a:latin typeface="Playfair Display"/>
              <a:ea typeface="Playfair Display"/>
              <a:cs typeface="Playfair Display"/>
              <a:sym typeface="Playfair Display"/>
            </a:endParaRPr>
          </a:p>
        </p:txBody>
      </p:sp>
      <p:sp>
        <p:nvSpPr>
          <p:cNvPr id="137" name="Google Shape;137;p14"/>
          <p:cNvSpPr txBox="1"/>
          <p:nvPr>
            <p:ph idx="1" type="body"/>
          </p:nvPr>
        </p:nvSpPr>
        <p:spPr>
          <a:xfrm>
            <a:off x="289600" y="1622250"/>
            <a:ext cx="8760000" cy="9495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180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Automated evaluation of programs often focus on functional correctness through test cases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However, there's a need for qualitative feedback to enhance the learning experience</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This includes feedback on algorithm efficiency, code readability, modularity, robustness, etc</a:t>
            </a:r>
            <a:endParaRPr b="1" sz="1540">
              <a:solidFill>
                <a:srgbClr val="5B0F00"/>
              </a:solidFill>
              <a:latin typeface="Roboto"/>
              <a:ea typeface="Roboto"/>
              <a:cs typeface="Roboto"/>
              <a:sym typeface="Roboto"/>
            </a:endParaRPr>
          </a:p>
        </p:txBody>
      </p:sp>
      <p:sp>
        <p:nvSpPr>
          <p:cNvPr id="138" name="Google Shape;138;p14"/>
          <p:cNvSpPr txBox="1"/>
          <p:nvPr/>
        </p:nvSpPr>
        <p:spPr>
          <a:xfrm>
            <a:off x="84700" y="3342850"/>
            <a:ext cx="1539000" cy="6093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Objective :</a:t>
            </a:r>
            <a:endParaRPr sz="2500">
              <a:solidFill>
                <a:schemeClr val="dk2"/>
              </a:solidFill>
              <a:latin typeface="Open Sans"/>
              <a:ea typeface="Open Sans"/>
              <a:cs typeface="Open Sans"/>
              <a:sym typeface="Open Sans"/>
            </a:endParaRPr>
          </a:p>
        </p:txBody>
      </p:sp>
      <p:sp>
        <p:nvSpPr>
          <p:cNvPr id="139" name="Google Shape;139;p14"/>
          <p:cNvSpPr txBox="1"/>
          <p:nvPr/>
        </p:nvSpPr>
        <p:spPr>
          <a:xfrm>
            <a:off x="1995450" y="3342850"/>
            <a:ext cx="6692700" cy="609300"/>
          </a:xfrm>
          <a:prstGeom prst="rect">
            <a:avLst/>
          </a:prstGeom>
          <a:solidFill>
            <a:srgbClr val="FFF2CC"/>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40">
                <a:solidFill>
                  <a:srgbClr val="5B0F00"/>
                </a:solidFill>
                <a:latin typeface="Roboto"/>
                <a:ea typeface="Roboto"/>
                <a:cs typeface="Roboto"/>
                <a:sym typeface="Roboto"/>
              </a:rPr>
              <a:t>Develop an AI-assisted feedback and evaluation system for programming assignments</a:t>
            </a:r>
            <a:endParaRPr sz="1800">
              <a:solidFill>
                <a:schemeClr val="dk2"/>
              </a:solidFill>
              <a:latin typeface="Open Sans"/>
              <a:ea typeface="Open Sans"/>
              <a:cs typeface="Open Sans"/>
              <a:sym typeface="Open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2"/>
          <p:cNvSpPr txBox="1"/>
          <p:nvPr>
            <p:ph type="title"/>
          </p:nvPr>
        </p:nvSpPr>
        <p:spPr>
          <a:xfrm>
            <a:off x="2576100" y="142600"/>
            <a:ext cx="3991800" cy="7602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CS293 	Dataset</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267" name="Google Shape;267;p32"/>
          <p:cNvSpPr txBox="1"/>
          <p:nvPr/>
        </p:nvSpPr>
        <p:spPr>
          <a:xfrm>
            <a:off x="79200" y="1470725"/>
            <a:ext cx="8985600" cy="3532200"/>
          </a:xfrm>
          <a:prstGeom prst="rect">
            <a:avLst/>
          </a:prstGeom>
          <a:solidFill>
            <a:srgbClr val="FFF2CC"/>
          </a:solidFill>
          <a:ln>
            <a:noFill/>
          </a:ln>
        </p:spPr>
        <p:txBody>
          <a:bodyPr anchorCtr="0" anchor="t" bIns="91425" lIns="91425" spcFirstLastPara="1" rIns="91425" wrap="square" tIns="91425">
            <a:noAutofit/>
          </a:bodyPr>
          <a:lstStyle/>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In some labs, the submission format was not provided, and even when available, most students did not adhere to it, complicating the automation of tasks</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Dealt with a variety of compressed files submitted by students, including recursive extraction (compressed files within compressed files). Some files posed issues during automated extraction, requiring manual intervention, such as a true zip file named as .tar.gz</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Instances were encountered where files could not be extracted programmatically but were extractable using the OS extract feature, or were extractable in Linux but not in Windows, or were entirely unextractable</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Students submitted numerous extra and irrelevant files, such as executables and VSCode internal files, requiring removal</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For files like .txt and README, manual checks were necessary to remove student credentials if present</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Grades provided by the instructor, hashed for anonymity, contained discrepancies due to extra spaces and case variations in some roll numbers, resulting in multiple hashes for the same student. Detection and correction of such cases were essential</a:t>
            </a:r>
            <a:endParaRPr b="1" sz="1350">
              <a:solidFill>
                <a:srgbClr val="5B0F00"/>
              </a:solidFill>
              <a:latin typeface="Roboto"/>
              <a:ea typeface="Roboto"/>
              <a:cs typeface="Roboto"/>
              <a:sym typeface="Roboto"/>
            </a:endParaRPr>
          </a:p>
          <a:p>
            <a:pPr indent="-314325" lvl="0" marL="457200" rtl="0" algn="just">
              <a:lnSpc>
                <a:spcPct val="105000"/>
              </a:lnSpc>
              <a:spcBef>
                <a:spcPts val="0"/>
              </a:spcBef>
              <a:spcAft>
                <a:spcPts val="0"/>
              </a:spcAft>
              <a:buClr>
                <a:srgbClr val="5B0F00"/>
              </a:buClr>
              <a:buSzPts val="1350"/>
              <a:buFont typeface="Roboto"/>
              <a:buChar char="●"/>
            </a:pPr>
            <a:r>
              <a:rPr b="1" lang="en" sz="1350">
                <a:solidFill>
                  <a:srgbClr val="5B0F00"/>
                </a:solidFill>
                <a:latin typeface="Roboto"/>
                <a:ea typeface="Roboto"/>
                <a:cs typeface="Roboto"/>
                <a:sym typeface="Roboto"/>
              </a:rPr>
              <a:t>Inconsistencies between grades and submissions, such as some students receiving a grade without a corresponding submission or vice versa, had to be detected and rectified to ensure the dataset’s consistent structure</a:t>
            </a:r>
            <a:endParaRPr b="1" sz="1350">
              <a:solidFill>
                <a:srgbClr val="5B0F00"/>
              </a:solidFill>
              <a:latin typeface="Roboto"/>
              <a:ea typeface="Roboto"/>
              <a:cs typeface="Roboto"/>
              <a:sym typeface="Roboto"/>
            </a:endParaRPr>
          </a:p>
        </p:txBody>
      </p:sp>
      <p:sp>
        <p:nvSpPr>
          <p:cNvPr id="268" name="Google Shape;268;p32"/>
          <p:cNvSpPr txBox="1"/>
          <p:nvPr/>
        </p:nvSpPr>
        <p:spPr>
          <a:xfrm>
            <a:off x="105350" y="902800"/>
            <a:ext cx="2262000" cy="464700"/>
          </a:xfrm>
          <a:prstGeom prst="rect">
            <a:avLst/>
          </a:prstGeom>
          <a:solidFill>
            <a:srgbClr val="D0E0E3"/>
          </a:solidFill>
          <a:ln cap="flat" cmpd="sng" w="9525">
            <a:solidFill>
              <a:srgbClr val="D0E0E3"/>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040">
                <a:solidFill>
                  <a:srgbClr val="5B0F00"/>
                </a:solidFill>
                <a:latin typeface="Roboto"/>
                <a:ea typeface="Roboto"/>
                <a:cs typeface="Roboto"/>
                <a:sym typeface="Roboto"/>
              </a:rPr>
              <a:t>Challenges Faced</a:t>
            </a:r>
            <a:endParaRPr sz="2300">
              <a:solidFill>
                <a:schemeClr val="dk2"/>
              </a:solidFill>
              <a:latin typeface="Open Sans"/>
              <a:ea typeface="Open Sans"/>
              <a:cs typeface="Open Sans"/>
              <a:sym typeface="Open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5"/>
          <p:cNvSpPr txBox="1"/>
          <p:nvPr>
            <p:ph type="title"/>
          </p:nvPr>
        </p:nvSpPr>
        <p:spPr>
          <a:xfrm>
            <a:off x="3028250" y="349175"/>
            <a:ext cx="3320100" cy="7074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Background</a:t>
            </a:r>
            <a:r>
              <a:rPr lang="en" sz="4340">
                <a:solidFill>
                  <a:srgbClr val="5B0F00"/>
                </a:solidFill>
                <a:latin typeface="Playfair Display"/>
                <a:ea typeface="Playfair Display"/>
                <a:cs typeface="Playfair Display"/>
                <a:sym typeface="Playfair Display"/>
              </a:rPr>
              <a:t> </a:t>
            </a:r>
            <a:endParaRPr sz="4340">
              <a:solidFill>
                <a:srgbClr val="5B0F00"/>
              </a:solidFill>
              <a:latin typeface="Playfair Display"/>
              <a:ea typeface="Playfair Display"/>
              <a:cs typeface="Playfair Display"/>
              <a:sym typeface="Playfair Display"/>
            </a:endParaRPr>
          </a:p>
        </p:txBody>
      </p:sp>
      <p:sp>
        <p:nvSpPr>
          <p:cNvPr id="145" name="Google Shape;145;p15"/>
          <p:cNvSpPr txBox="1"/>
          <p:nvPr>
            <p:ph idx="1" type="body"/>
          </p:nvPr>
        </p:nvSpPr>
        <p:spPr>
          <a:xfrm>
            <a:off x="115675" y="1533475"/>
            <a:ext cx="8985600" cy="707400"/>
          </a:xfrm>
          <a:prstGeom prst="rect">
            <a:avLst/>
          </a:prstGeom>
          <a:solidFill>
            <a:srgbClr val="FFF2CC"/>
          </a:solidFill>
          <a:ln>
            <a:noFill/>
          </a:ln>
        </p:spPr>
        <p:txBody>
          <a:bodyPr anchorCtr="0" anchor="t" bIns="91425" lIns="91425" spcFirstLastPara="1" rIns="91425" wrap="square" tIns="91425">
            <a:noAutofit/>
          </a:bodyPr>
          <a:lstStyle/>
          <a:p>
            <a:pPr indent="0" lvl="0" marL="457200" rtl="0" algn="just">
              <a:lnSpc>
                <a:spcPct val="105000"/>
              </a:lnSpc>
              <a:spcBef>
                <a:spcPts val="0"/>
              </a:spcBef>
              <a:spcAft>
                <a:spcPts val="0"/>
              </a:spcAft>
              <a:buNone/>
            </a:pPr>
            <a:r>
              <a:rPr b="1" lang="en" sz="1540">
                <a:solidFill>
                  <a:srgbClr val="5B0F00"/>
                </a:solidFill>
                <a:latin typeface="Roboto"/>
                <a:ea typeface="Roboto"/>
                <a:cs typeface="Roboto"/>
                <a:sym typeface="Roboto"/>
              </a:rPr>
              <a:t>In our internal exploration, prior to my involvement, open-source models like CodeBERT and GraphCodeBERT were tested for tasks such as Algorithm Identification within code </a:t>
            </a:r>
            <a:endParaRPr b="1" sz="1540">
              <a:solidFill>
                <a:srgbClr val="5B0F00"/>
              </a:solidFill>
              <a:latin typeface="Roboto"/>
              <a:ea typeface="Roboto"/>
              <a:cs typeface="Roboto"/>
              <a:sym typeface="Roboto"/>
            </a:endParaRPr>
          </a:p>
          <a:p>
            <a:pPr indent="0" lvl="0" marL="457200" rtl="0" algn="just">
              <a:lnSpc>
                <a:spcPct val="105000"/>
              </a:lnSpc>
              <a:spcBef>
                <a:spcPts val="1200"/>
              </a:spcBef>
              <a:spcAft>
                <a:spcPts val="1200"/>
              </a:spcAft>
              <a:buNone/>
            </a:pPr>
            <a:r>
              <a:t/>
            </a:r>
            <a:endParaRPr b="1" sz="1540">
              <a:solidFill>
                <a:srgbClr val="5B0F00"/>
              </a:solidFill>
              <a:latin typeface="Roboto"/>
              <a:ea typeface="Roboto"/>
              <a:cs typeface="Roboto"/>
              <a:sym typeface="Roboto"/>
            </a:endParaRPr>
          </a:p>
        </p:txBody>
      </p:sp>
      <p:sp>
        <p:nvSpPr>
          <p:cNvPr id="146" name="Google Shape;146;p15"/>
          <p:cNvSpPr txBox="1"/>
          <p:nvPr/>
        </p:nvSpPr>
        <p:spPr>
          <a:xfrm>
            <a:off x="1148500" y="3425425"/>
            <a:ext cx="1838400" cy="6093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Challenges </a:t>
            </a:r>
            <a:r>
              <a:rPr b="1" lang="en" sz="2240">
                <a:solidFill>
                  <a:srgbClr val="5B0F00"/>
                </a:solidFill>
                <a:latin typeface="Roboto"/>
                <a:ea typeface="Roboto"/>
                <a:cs typeface="Roboto"/>
                <a:sym typeface="Roboto"/>
              </a:rPr>
              <a:t> :</a:t>
            </a:r>
            <a:endParaRPr sz="2500">
              <a:solidFill>
                <a:schemeClr val="dk2"/>
              </a:solidFill>
              <a:latin typeface="Open Sans"/>
              <a:ea typeface="Open Sans"/>
              <a:cs typeface="Open Sans"/>
              <a:sym typeface="Open Sans"/>
            </a:endParaRPr>
          </a:p>
        </p:txBody>
      </p:sp>
      <p:sp>
        <p:nvSpPr>
          <p:cNvPr id="147" name="Google Shape;147;p15"/>
          <p:cNvSpPr txBox="1"/>
          <p:nvPr/>
        </p:nvSpPr>
        <p:spPr>
          <a:xfrm>
            <a:off x="3802850" y="3376375"/>
            <a:ext cx="4255200" cy="707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180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Task-specific models are necessary</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Difficulty in handling very long inputs</a:t>
            </a:r>
            <a:endParaRPr b="1" sz="1540">
              <a:solidFill>
                <a:srgbClr val="5B0F00"/>
              </a:solidFill>
              <a:latin typeface="Roboto"/>
              <a:ea typeface="Roboto"/>
              <a:cs typeface="Roboto"/>
              <a:sym typeface="Roboto"/>
            </a:endParaRPr>
          </a:p>
          <a:p>
            <a:pPr indent="0" lvl="0" marL="0" rtl="0" algn="l">
              <a:spcBef>
                <a:spcPts val="0"/>
              </a:spcBef>
              <a:spcAft>
                <a:spcPts val="0"/>
              </a:spcAft>
              <a:buNone/>
            </a:pPr>
            <a:r>
              <a:t/>
            </a:r>
            <a:endParaRPr b="1" sz="1340">
              <a:solidFill>
                <a:srgbClr val="5B0F00"/>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954075" y="400825"/>
            <a:ext cx="5308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Solution with LLMs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53" name="Google Shape;153;p16"/>
          <p:cNvSpPr txBox="1"/>
          <p:nvPr>
            <p:ph idx="1" type="body"/>
          </p:nvPr>
        </p:nvSpPr>
        <p:spPr>
          <a:xfrm>
            <a:off x="1447500" y="1646325"/>
            <a:ext cx="6249000" cy="707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LLMs possess the ability to support extensive context lengths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LLMs are versatility to solve various types of problems</a:t>
            </a:r>
            <a:endParaRPr b="1" sz="1540">
              <a:solidFill>
                <a:srgbClr val="5B0F00"/>
              </a:solidFill>
              <a:latin typeface="Roboto"/>
              <a:ea typeface="Roboto"/>
              <a:cs typeface="Roboto"/>
              <a:sym typeface="Roboto"/>
            </a:endParaRPr>
          </a:p>
        </p:txBody>
      </p:sp>
      <p:sp>
        <p:nvSpPr>
          <p:cNvPr id="154" name="Google Shape;154;p16"/>
          <p:cNvSpPr txBox="1"/>
          <p:nvPr/>
        </p:nvSpPr>
        <p:spPr>
          <a:xfrm>
            <a:off x="136350" y="3468025"/>
            <a:ext cx="2778300" cy="5241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Motivation for Shift</a:t>
            </a:r>
            <a:r>
              <a:rPr b="1" lang="en" sz="2240">
                <a:solidFill>
                  <a:srgbClr val="5B0F00"/>
                </a:solidFill>
                <a:latin typeface="Roboto"/>
                <a:ea typeface="Roboto"/>
                <a:cs typeface="Roboto"/>
                <a:sym typeface="Roboto"/>
              </a:rPr>
              <a:t>:</a:t>
            </a:r>
            <a:endParaRPr sz="2500">
              <a:solidFill>
                <a:schemeClr val="dk2"/>
              </a:solidFill>
              <a:latin typeface="Open Sans"/>
              <a:ea typeface="Open Sans"/>
              <a:cs typeface="Open Sans"/>
              <a:sym typeface="Open Sans"/>
            </a:endParaRPr>
          </a:p>
        </p:txBody>
      </p:sp>
      <p:sp>
        <p:nvSpPr>
          <p:cNvPr id="155" name="Google Shape;155;p16"/>
          <p:cNvSpPr txBox="1"/>
          <p:nvPr/>
        </p:nvSpPr>
        <p:spPr>
          <a:xfrm>
            <a:off x="3245150" y="3376375"/>
            <a:ext cx="5442900" cy="707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180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Overcome limitations faced with previous approaches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Move towards a streamlined and efficient solution</a:t>
            </a:r>
            <a:endParaRPr b="1" sz="1540">
              <a:solidFill>
                <a:srgbClr val="5B0F00"/>
              </a:solidFill>
              <a:latin typeface="Roboto"/>
              <a:ea typeface="Roboto"/>
              <a:cs typeface="Roboto"/>
              <a:sym typeface="Roboto"/>
            </a:endParaRPr>
          </a:p>
          <a:p>
            <a:pPr indent="0" lvl="0" marL="0" rtl="0" algn="l">
              <a:spcBef>
                <a:spcPts val="0"/>
              </a:spcBef>
              <a:spcAft>
                <a:spcPts val="0"/>
              </a:spcAft>
              <a:buNone/>
            </a:pPr>
            <a:r>
              <a:t/>
            </a:r>
            <a:endParaRPr b="1" sz="1340">
              <a:solidFill>
                <a:srgbClr val="5B0F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7"/>
          <p:cNvSpPr txBox="1"/>
          <p:nvPr>
            <p:ph type="title"/>
          </p:nvPr>
        </p:nvSpPr>
        <p:spPr>
          <a:xfrm>
            <a:off x="2279100" y="400825"/>
            <a:ext cx="4585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Key Components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61" name="Google Shape;161;p17"/>
          <p:cNvSpPr txBox="1"/>
          <p:nvPr/>
        </p:nvSpPr>
        <p:spPr>
          <a:xfrm>
            <a:off x="136350" y="1769600"/>
            <a:ext cx="3057300" cy="5172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Grading Submissions:</a:t>
            </a:r>
            <a:endParaRPr sz="2500">
              <a:solidFill>
                <a:schemeClr val="dk2"/>
              </a:solidFill>
              <a:latin typeface="Open Sans"/>
              <a:ea typeface="Open Sans"/>
              <a:cs typeface="Open Sans"/>
              <a:sym typeface="Open Sans"/>
            </a:endParaRPr>
          </a:p>
        </p:txBody>
      </p:sp>
      <p:sp>
        <p:nvSpPr>
          <p:cNvPr id="162" name="Google Shape;162;p17"/>
          <p:cNvSpPr txBox="1"/>
          <p:nvPr/>
        </p:nvSpPr>
        <p:spPr>
          <a:xfrm>
            <a:off x="859300" y="2632725"/>
            <a:ext cx="8179800" cy="14820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Retrieve a suitable set of (Problem Statement, Rubric Criterion, Submission, Grade) from existing database</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Utilize this set as few-shot examples for LLM to generate grades for new submissions</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For entirely new programming assignments or criteria, the instructor can manually grade a few submissions to provide the few-shot examples</a:t>
            </a:r>
            <a:endParaRPr b="1" sz="1540">
              <a:solidFill>
                <a:srgbClr val="5B0F00"/>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2279100" y="400825"/>
            <a:ext cx="45858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Key Components</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68" name="Google Shape;168;p18"/>
          <p:cNvSpPr txBox="1"/>
          <p:nvPr/>
        </p:nvSpPr>
        <p:spPr>
          <a:xfrm>
            <a:off x="136350" y="1769600"/>
            <a:ext cx="3676800" cy="517200"/>
          </a:xfrm>
          <a:prstGeom prst="rect">
            <a:avLst/>
          </a:prstGeom>
          <a:solidFill>
            <a:srgbClr val="A2C4C9"/>
          </a:solid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sz="2240">
                <a:solidFill>
                  <a:srgbClr val="5B0F00"/>
                </a:solidFill>
                <a:latin typeface="Roboto"/>
                <a:ea typeface="Roboto"/>
                <a:cs typeface="Roboto"/>
                <a:sym typeface="Roboto"/>
              </a:rPr>
              <a:t>Rubric Criteria Suggestion</a:t>
            </a:r>
            <a:endParaRPr sz="2500">
              <a:solidFill>
                <a:schemeClr val="dk2"/>
              </a:solidFill>
              <a:latin typeface="Open Sans"/>
              <a:ea typeface="Open Sans"/>
              <a:cs typeface="Open Sans"/>
              <a:sym typeface="Open Sans"/>
            </a:endParaRPr>
          </a:p>
        </p:txBody>
      </p:sp>
      <p:sp>
        <p:nvSpPr>
          <p:cNvPr id="169" name="Google Shape;169;p18"/>
          <p:cNvSpPr txBox="1"/>
          <p:nvPr/>
        </p:nvSpPr>
        <p:spPr>
          <a:xfrm>
            <a:off x="2904325" y="2571750"/>
            <a:ext cx="6114300" cy="17805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Provide rubric criteria suggestions (such as well-commented code, code complexity, etc.) to instructors who input a Problem Statement into the model</a:t>
            </a:r>
            <a:endParaRPr b="1" sz="1540">
              <a:solidFill>
                <a:srgbClr val="5B0F00"/>
              </a:solidFill>
              <a:latin typeface="Roboto"/>
              <a:ea typeface="Roboto"/>
              <a:cs typeface="Roboto"/>
              <a:sym typeface="Roboto"/>
            </a:endParaRPr>
          </a:p>
          <a:p>
            <a:pPr indent="-326390" lvl="0" marL="457200" rtl="0" algn="just">
              <a:lnSpc>
                <a:spcPct val="11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This will motivate the instructors to use rubric criteria for which model has </a:t>
            </a:r>
            <a:r>
              <a:rPr b="1" lang="en" sz="1540">
                <a:solidFill>
                  <a:srgbClr val="5B0F00"/>
                </a:solidFill>
                <a:latin typeface="Roboto"/>
                <a:ea typeface="Roboto"/>
                <a:cs typeface="Roboto"/>
                <a:sym typeface="Roboto"/>
              </a:rPr>
              <a:t>already</a:t>
            </a:r>
            <a:r>
              <a:rPr b="1" lang="en" sz="1540">
                <a:solidFill>
                  <a:srgbClr val="5B0F00"/>
                </a:solidFill>
                <a:latin typeface="Roboto"/>
                <a:ea typeface="Roboto"/>
                <a:cs typeface="Roboto"/>
                <a:sym typeface="Roboto"/>
              </a:rPr>
              <a:t> learnt how to grade and thus </a:t>
            </a:r>
            <a:r>
              <a:rPr b="1" lang="en" sz="1540">
                <a:solidFill>
                  <a:srgbClr val="5B0F00"/>
                </a:solidFill>
                <a:latin typeface="Roboto"/>
                <a:ea typeface="Roboto"/>
                <a:cs typeface="Roboto"/>
                <a:sym typeface="Roboto"/>
              </a:rPr>
              <a:t>perform</a:t>
            </a:r>
            <a:r>
              <a:rPr b="1" lang="en" sz="1540">
                <a:solidFill>
                  <a:srgbClr val="5B0F00"/>
                </a:solidFill>
                <a:latin typeface="Roboto"/>
                <a:ea typeface="Roboto"/>
                <a:cs typeface="Roboto"/>
                <a:sym typeface="Roboto"/>
              </a:rPr>
              <a:t> better at the task</a:t>
            </a:r>
            <a:endParaRPr b="1" sz="1540">
              <a:solidFill>
                <a:srgbClr val="5B0F00"/>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2609600" y="421475"/>
            <a:ext cx="35067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LLMs Survey</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75" name="Google Shape;175;p19"/>
          <p:cNvSpPr txBox="1"/>
          <p:nvPr/>
        </p:nvSpPr>
        <p:spPr>
          <a:xfrm>
            <a:off x="1094000" y="1831175"/>
            <a:ext cx="6561300" cy="1849800"/>
          </a:xfrm>
          <a:prstGeom prst="rect">
            <a:avLst/>
          </a:prstGeom>
          <a:solidFill>
            <a:srgbClr val="FFF2CC"/>
          </a:solidFill>
          <a:ln>
            <a:noFill/>
          </a:ln>
        </p:spPr>
        <p:txBody>
          <a:bodyPr anchorCtr="0" anchor="t" bIns="91425" lIns="91425" spcFirstLastPara="1" rIns="91425" wrap="square" tIns="91425">
            <a:noAutofit/>
          </a:bodyPr>
          <a:lstStyle/>
          <a:p>
            <a:pPr indent="0" lvl="0" marL="0" rtl="0" algn="just">
              <a:lnSpc>
                <a:spcPct val="105000"/>
              </a:lnSpc>
              <a:spcBef>
                <a:spcPts val="1800"/>
              </a:spcBef>
              <a:spcAft>
                <a:spcPts val="0"/>
              </a:spcAft>
              <a:buNone/>
            </a:pPr>
            <a:r>
              <a:rPr b="1" lang="en" sz="1740">
                <a:solidFill>
                  <a:srgbClr val="5B0F00"/>
                </a:solidFill>
                <a:latin typeface="Roboto"/>
                <a:ea typeface="Roboto"/>
                <a:cs typeface="Roboto"/>
                <a:sym typeface="Roboto"/>
              </a:rPr>
              <a:t>Conducted a survey of all available open-source Large Language Models (LLMs) to determine the most suitable starting point for our project. Initially, we identified Llama2 as the optimal choice and commenced our work using it. However, during the project’s course, Code Llama was released, prompting us to shift our focus to this newer model</a:t>
            </a:r>
            <a:endParaRPr b="1" sz="1740">
              <a:solidFill>
                <a:srgbClr val="5B0F00"/>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674900" y="400825"/>
            <a:ext cx="57942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LLMs Survey: Llama 2</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81" name="Google Shape;181;p20"/>
          <p:cNvSpPr txBox="1"/>
          <p:nvPr/>
        </p:nvSpPr>
        <p:spPr>
          <a:xfrm>
            <a:off x="972925" y="1794625"/>
            <a:ext cx="7446600" cy="21654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Upgraded version of Llama 1, trained on a new mix of publicly available data</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40% increase in the pre-training corpus size and a doubled model context length as compared to Llama</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Llama 2-Chat is a fine-tuned variant optimized for dialogue use cases</a:t>
            </a:r>
            <a:endParaRPr b="1" sz="1540">
              <a:solidFill>
                <a:srgbClr val="5B0F00"/>
              </a:solidFill>
              <a:latin typeface="Roboto"/>
              <a:ea typeface="Roboto"/>
              <a:cs typeface="Roboto"/>
              <a:sym typeface="Roboto"/>
            </a:endParaRPr>
          </a:p>
          <a:p>
            <a:pPr indent="-326390" lvl="0" marL="457200" rtl="0" algn="just">
              <a:lnSpc>
                <a:spcPct val="12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Versions with 7B, 13B, and 70B parameters are available</a:t>
            </a:r>
            <a:endParaRPr b="1" sz="1540">
              <a:solidFill>
                <a:srgbClr val="5B0F00"/>
              </a:solidFill>
              <a:latin typeface="Roboto"/>
              <a:ea typeface="Roboto"/>
              <a:cs typeface="Roboto"/>
              <a:sym typeface="Roboto"/>
            </a:endParaRPr>
          </a:p>
          <a:p>
            <a:pPr indent="0" lvl="0" marL="0" rtl="0" algn="just">
              <a:lnSpc>
                <a:spcPct val="125000"/>
              </a:lnSpc>
              <a:spcBef>
                <a:spcPts val="0"/>
              </a:spcBef>
              <a:spcAft>
                <a:spcPts val="0"/>
              </a:spcAft>
              <a:buNone/>
            </a:pPr>
            <a:r>
              <a:t/>
            </a:r>
            <a:endParaRPr b="1" sz="1540">
              <a:solidFill>
                <a:srgbClr val="5B0F00"/>
              </a:solidFill>
              <a:latin typeface="Roboto"/>
              <a:ea typeface="Roboto"/>
              <a:cs typeface="Roboto"/>
              <a:sym typeface="Roboto"/>
            </a:endParaRPr>
          </a:p>
          <a:p>
            <a:pPr indent="0" lvl="0" marL="0" rtl="0" algn="just">
              <a:lnSpc>
                <a:spcPct val="125000"/>
              </a:lnSpc>
              <a:spcBef>
                <a:spcPts val="0"/>
              </a:spcBef>
              <a:spcAft>
                <a:spcPts val="0"/>
              </a:spcAft>
              <a:buNone/>
            </a:pPr>
            <a:r>
              <a:rPr b="1" lang="en" sz="1540">
                <a:solidFill>
                  <a:srgbClr val="5B0F00"/>
                </a:solidFill>
                <a:latin typeface="Roboto"/>
                <a:ea typeface="Roboto"/>
                <a:cs typeface="Roboto"/>
                <a:sym typeface="Roboto"/>
              </a:rPr>
              <a:t>        Paper link : </a:t>
            </a:r>
            <a:r>
              <a:rPr b="1" lang="en" sz="1540" u="sng">
                <a:solidFill>
                  <a:schemeClr val="hlink"/>
                </a:solidFill>
                <a:latin typeface="Roboto"/>
                <a:ea typeface="Roboto"/>
                <a:cs typeface="Roboto"/>
                <a:sym typeface="Roboto"/>
                <a:hlinkClick r:id="rId3"/>
              </a:rPr>
              <a:t>https://arxiv.org/pdf/2307.09288.pdf</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900625" y="400825"/>
            <a:ext cx="7064700" cy="7911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340">
                <a:solidFill>
                  <a:srgbClr val="5B0F00"/>
                </a:solidFill>
                <a:latin typeface="Playfair Display"/>
                <a:ea typeface="Playfair Display"/>
                <a:cs typeface="Playfair Display"/>
                <a:sym typeface="Playfair Display"/>
              </a:rPr>
              <a:t>LLMs Survey: Code Llama</a:t>
            </a:r>
            <a:endParaRPr sz="4340">
              <a:solidFill>
                <a:srgbClr val="5B0F00"/>
              </a:solidFill>
              <a:latin typeface="Playfair Display"/>
              <a:ea typeface="Playfair Display"/>
              <a:cs typeface="Playfair Display"/>
              <a:sym typeface="Playfair Display"/>
            </a:endParaRPr>
          </a:p>
          <a:p>
            <a:pPr indent="0" lvl="0" marL="0" rtl="0" algn="l">
              <a:spcBef>
                <a:spcPts val="0"/>
              </a:spcBef>
              <a:spcAft>
                <a:spcPts val="0"/>
              </a:spcAft>
              <a:buNone/>
            </a:pPr>
            <a:r>
              <a:t/>
            </a:r>
            <a:endParaRPr sz="4340">
              <a:solidFill>
                <a:srgbClr val="5B0F00"/>
              </a:solidFill>
              <a:latin typeface="Playfair Display"/>
              <a:ea typeface="Playfair Display"/>
              <a:cs typeface="Playfair Display"/>
              <a:sym typeface="Playfair Display"/>
            </a:endParaRPr>
          </a:p>
          <a:p>
            <a:pPr indent="0" lvl="0" marL="0" rtl="0" algn="l">
              <a:lnSpc>
                <a:spcPct val="100000"/>
              </a:lnSpc>
              <a:spcBef>
                <a:spcPts val="0"/>
              </a:spcBef>
              <a:spcAft>
                <a:spcPts val="0"/>
              </a:spcAft>
              <a:buSzPts val="3600"/>
              <a:buNone/>
            </a:pPr>
            <a:r>
              <a:t/>
            </a:r>
            <a:endParaRPr sz="4340">
              <a:solidFill>
                <a:srgbClr val="5B0F00"/>
              </a:solidFill>
              <a:latin typeface="Playfair Display"/>
              <a:ea typeface="Playfair Display"/>
              <a:cs typeface="Playfair Display"/>
              <a:sym typeface="Playfair Display"/>
            </a:endParaRPr>
          </a:p>
        </p:txBody>
      </p:sp>
      <p:sp>
        <p:nvSpPr>
          <p:cNvPr id="187" name="Google Shape;187;p21"/>
          <p:cNvSpPr txBox="1"/>
          <p:nvPr/>
        </p:nvSpPr>
        <p:spPr>
          <a:xfrm>
            <a:off x="446175" y="1402575"/>
            <a:ext cx="8593200" cy="3466200"/>
          </a:xfrm>
          <a:prstGeom prst="rect">
            <a:avLst/>
          </a:prstGeom>
          <a:solidFill>
            <a:srgbClr val="FFF2CC"/>
          </a:solidFill>
          <a:ln>
            <a:noFill/>
          </a:ln>
        </p:spPr>
        <p:txBody>
          <a:bodyPr anchorCtr="0" anchor="t" bIns="91425" lIns="91425" spcFirstLastPara="1" rIns="91425" wrap="square" tIns="91425">
            <a:noAutofit/>
          </a:bodyPr>
          <a:lstStyle/>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Upgraded version of Llama 2</a:t>
            </a:r>
            <a:r>
              <a:rPr b="1" lang="en" sz="1540">
                <a:solidFill>
                  <a:srgbClr val="5B0F00"/>
                </a:solidFill>
                <a:latin typeface="Roboto"/>
                <a:ea typeface="Roboto"/>
                <a:cs typeface="Roboto"/>
                <a:sym typeface="Roboto"/>
              </a:rPr>
              <a:t>, offers state-of-the-art performance among open models.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E</a:t>
            </a:r>
            <a:r>
              <a:rPr b="1" lang="en" sz="1540">
                <a:solidFill>
                  <a:srgbClr val="5B0F00"/>
                </a:solidFill>
                <a:latin typeface="Roboto"/>
                <a:ea typeface="Roboto"/>
                <a:cs typeface="Roboto"/>
                <a:sym typeface="Roboto"/>
              </a:rPr>
              <a:t>xcels in infilling capabilities, supports large input contexts, and boasts zero-shot instruction following abilities for programming tasks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Variants include Code Llama, Code Llama - Python, and Code Llama - Instruct, each with 7B, 13B, and 34B parameters</a:t>
            </a:r>
            <a:endParaRPr b="1" sz="1540">
              <a:solidFill>
                <a:srgbClr val="5B0F00"/>
              </a:solidFill>
              <a:latin typeface="Roboto"/>
              <a:ea typeface="Roboto"/>
              <a:cs typeface="Roboto"/>
              <a:sym typeface="Roboto"/>
            </a:endParaRPr>
          </a:p>
          <a:p>
            <a:pPr indent="-326390" lvl="0" marL="457200" rtl="0" algn="just">
              <a:lnSpc>
                <a:spcPct val="105000"/>
              </a:lnSpc>
              <a:spcBef>
                <a:spcPts val="0"/>
              </a:spcBef>
              <a:spcAft>
                <a:spcPts val="0"/>
              </a:spcAft>
              <a:buClr>
                <a:srgbClr val="5B0F00"/>
              </a:buClr>
              <a:buSzPts val="1540"/>
              <a:buFont typeface="Roboto"/>
              <a:buChar char="●"/>
            </a:pPr>
            <a:r>
              <a:rPr b="1" lang="en" sz="1540">
                <a:solidFill>
                  <a:srgbClr val="5B0F00"/>
                </a:solidFill>
                <a:latin typeface="Roboto"/>
                <a:ea typeface="Roboto"/>
                <a:cs typeface="Roboto"/>
                <a:sym typeface="Roboto"/>
              </a:rPr>
              <a:t>Code Llama - Instruct variants are further fine-tuned to enhance safety and helpfulness. This refinement significantly improves performance on various benchmarks related to truthfulness,toxicity, and bias, with a moderate impact on code generation performance</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        Paper Link : </a:t>
            </a:r>
            <a:r>
              <a:rPr b="1" lang="en" sz="1540" u="sng">
                <a:solidFill>
                  <a:schemeClr val="hlink"/>
                </a:solidFill>
                <a:latin typeface="Roboto"/>
                <a:ea typeface="Roboto"/>
                <a:cs typeface="Roboto"/>
                <a:sym typeface="Roboto"/>
                <a:hlinkClick r:id="rId3"/>
              </a:rPr>
              <a:t>https://arxiv.org/pdf/2307.09288.pdf</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a:p>
            <a:pPr indent="0" lvl="0" marL="0" rtl="0" algn="just">
              <a:lnSpc>
                <a:spcPct val="105000"/>
              </a:lnSpc>
              <a:spcBef>
                <a:spcPts val="0"/>
              </a:spcBef>
              <a:spcAft>
                <a:spcPts val="0"/>
              </a:spcAft>
              <a:buNone/>
            </a:pPr>
            <a:r>
              <a:rPr b="1" lang="en" sz="1540">
                <a:solidFill>
                  <a:srgbClr val="5B0F00"/>
                </a:solidFill>
                <a:latin typeface="Roboto"/>
                <a:ea typeface="Roboto"/>
                <a:cs typeface="Roboto"/>
                <a:sym typeface="Roboto"/>
              </a:rPr>
              <a:t>        Paper Presentation Link: </a:t>
            </a:r>
            <a:endParaRPr b="1" sz="1540">
              <a:solidFill>
                <a:srgbClr val="5B0F00"/>
              </a:solidFill>
              <a:latin typeface="Roboto"/>
              <a:ea typeface="Roboto"/>
              <a:cs typeface="Roboto"/>
              <a:sym typeface="Roboto"/>
            </a:endParaRPr>
          </a:p>
          <a:p>
            <a:pPr indent="0" lvl="0" marL="457200" rtl="0" algn="just">
              <a:lnSpc>
                <a:spcPct val="105000"/>
              </a:lnSpc>
              <a:spcBef>
                <a:spcPts val="0"/>
              </a:spcBef>
              <a:spcAft>
                <a:spcPts val="0"/>
              </a:spcAft>
              <a:buNone/>
            </a:pPr>
            <a:r>
              <a:rPr b="1" lang="en" sz="1540" u="sng">
                <a:solidFill>
                  <a:schemeClr val="hlink"/>
                </a:solidFill>
                <a:latin typeface="Roboto"/>
                <a:ea typeface="Roboto"/>
                <a:cs typeface="Roboto"/>
                <a:sym typeface="Roboto"/>
                <a:hlinkClick r:id="rId4"/>
              </a:rPr>
              <a:t>https://docs.google.com/document/d/12uhLjG6MnnEkK43VyVbmrzSu5f7SMXW1/edit?usp=sharing&amp;ouid=106751335588079479910&amp;rtpof=true&amp;sd=true</a:t>
            </a:r>
            <a:r>
              <a:rPr b="1" lang="en" sz="1540">
                <a:solidFill>
                  <a:srgbClr val="5B0F00"/>
                </a:solidFill>
                <a:latin typeface="Roboto"/>
                <a:ea typeface="Roboto"/>
                <a:cs typeface="Roboto"/>
                <a:sym typeface="Roboto"/>
              </a:rPr>
              <a:t> </a:t>
            </a:r>
            <a:endParaRPr b="1" sz="1540">
              <a:solidFill>
                <a:srgbClr val="5B0F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