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80" r:id="rId6"/>
    <p:sldId id="282" r:id="rId7"/>
    <p:sldId id="300" r:id="rId8"/>
    <p:sldId id="277" r:id="rId9"/>
    <p:sldId id="283" r:id="rId10"/>
    <p:sldId id="301" r:id="rId11"/>
    <p:sldId id="284" r:id="rId12"/>
    <p:sldId id="261" r:id="rId13"/>
    <p:sldId id="291" r:id="rId14"/>
    <p:sldId id="307" r:id="rId15"/>
    <p:sldId id="298" r:id="rId16"/>
    <p:sldId id="287" r:id="rId17"/>
    <p:sldId id="292" r:id="rId18"/>
    <p:sldId id="306" r:id="rId19"/>
    <p:sldId id="299" r:id="rId20"/>
    <p:sldId id="288" r:id="rId21"/>
    <p:sldId id="296" r:id="rId22"/>
    <p:sldId id="304" r:id="rId23"/>
    <p:sldId id="315" r:id="rId24"/>
    <p:sldId id="305" r:id="rId25"/>
    <p:sldId id="316" r:id="rId26"/>
    <p:sldId id="308" r:id="rId27"/>
    <p:sldId id="311" r:id="rId28"/>
    <p:sldId id="314" r:id="rId29"/>
    <p:sldId id="310" r:id="rId30"/>
    <p:sldId id="309" r:id="rId31"/>
    <p:sldId id="313" r:id="rId32"/>
    <p:sldId id="312" r:id="rId33"/>
    <p:sldId id="317" r:id="rId34"/>
    <p:sldId id="27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718"/>
  </p:normalViewPr>
  <p:slideViewPr>
    <p:cSldViewPr snapToGrid="0">
      <p:cViewPr varScale="1">
        <p:scale>
          <a:sx n="84" d="100"/>
          <a:sy n="84" d="100"/>
        </p:scale>
        <p:origin x="43" y="3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GB" sz="2000" dirty="0">
              <a:latin typeface="Tenorite" pitchFamily="2" charset="0"/>
            </a:rPr>
            <a:t>Choice of the metric</a:t>
          </a:r>
          <a:endParaRPr lang="en-US" sz="200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GB" sz="2000" dirty="0">
              <a:latin typeface="Tenorite" pitchFamily="2" charset="0"/>
            </a:rPr>
            <a:t>Exploratory data analysis</a:t>
          </a:r>
          <a:endParaRPr lang="en-US" sz="20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GB" sz="2000" dirty="0">
              <a:latin typeface="Tenorite" pitchFamily="2" charset="0"/>
            </a:rPr>
            <a:t>Data cleaning and manipulation</a:t>
          </a:r>
          <a:endParaRPr lang="en-US" sz="2000" dirty="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GB" sz="2000" dirty="0">
              <a:latin typeface="Tenorite" pitchFamily="2" charset="0"/>
            </a:rPr>
            <a:t>Algorithm choice and tuning</a:t>
          </a:r>
          <a:endParaRPr lang="en-US" sz="2000" dirty="0">
            <a:latin typeface="Tenorite" pitchFamily="2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GB" sz="2000" dirty="0">
              <a:latin typeface="Tenorite" pitchFamily="2" charset="0"/>
            </a:rPr>
            <a:t>Data splitting</a:t>
          </a:r>
          <a:endParaRPr lang="en-US" sz="2000" dirty="0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Y="175240" custLinFactNeighborX="1405" custLinFactNeighborY="200000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GB" sz="2000" dirty="0">
              <a:latin typeface="Tenorite" pitchFamily="2" charset="0"/>
            </a:rPr>
            <a:t>Error analysis</a:t>
          </a:r>
          <a:endParaRPr lang="en-US" sz="200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GB" sz="2000" dirty="0">
              <a:latin typeface="Tenorite" pitchFamily="2" charset="0"/>
            </a:rPr>
            <a:t>Learning curves</a:t>
          </a:r>
          <a:endParaRPr lang="en-US" sz="20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GB" sz="2000" dirty="0">
              <a:latin typeface="Tenorite" pitchFamily="2" charset="0"/>
            </a:rPr>
            <a:t>Feature importance</a:t>
          </a:r>
          <a:endParaRPr lang="en-US" sz="2000" dirty="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GB" sz="2000" dirty="0">
              <a:latin typeface="Tenorite" pitchFamily="2" charset="0"/>
            </a:rPr>
            <a:t>Test results</a:t>
          </a:r>
          <a:endParaRPr lang="en-US" sz="2000" dirty="0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Conclusions</a:t>
          </a: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Y="175240" custLinFactNeighborX="1405" custLinFactNeighborY="200000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Y="-468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2068531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Tenorite" pitchFamily="2" charset="0"/>
            </a:rPr>
            <a:t>Choice of the metric</a:t>
          </a:r>
          <a:endParaRPr lang="en-US" sz="1700" kern="1200" dirty="0">
            <a:latin typeface="Tenorite" pitchFamily="2" charset="0"/>
          </a:endParaRPr>
        </a:p>
      </dsp:txBody>
      <dsp:txXfrm>
        <a:off x="0" y="827412"/>
        <a:ext cx="1892456" cy="827412"/>
      </dsp:txXfrm>
    </dsp:sp>
    <dsp:sp modelId="{A126BA88-D0F9-AF4A-A7BA-0638E32B45F8}">
      <dsp:nvSpPr>
        <dsp:cNvPr id="0" name=""/>
        <dsp:cNvSpPr/>
      </dsp:nvSpPr>
      <dsp:spPr>
        <a:xfrm>
          <a:off x="728884" y="251178"/>
          <a:ext cx="434687" cy="43468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2068531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Tenorite" pitchFamily="2" charset="0"/>
            </a:rPr>
            <a:t>Exploratory data analysis</a:t>
          </a:r>
          <a:endParaRPr lang="en-US" sz="1700" kern="1200" dirty="0">
            <a:latin typeface="Tenorite" pitchFamily="2" charset="0"/>
          </a:endParaRPr>
        </a:p>
      </dsp:txBody>
      <dsp:txXfrm>
        <a:off x="1946788" y="827412"/>
        <a:ext cx="1892456" cy="827412"/>
      </dsp:txXfrm>
    </dsp:sp>
    <dsp:sp modelId="{EFEB790C-BD5C-F54D-9993-F81422A8AD8E}">
      <dsp:nvSpPr>
        <dsp:cNvPr id="0" name=""/>
        <dsp:cNvSpPr/>
      </dsp:nvSpPr>
      <dsp:spPr>
        <a:xfrm>
          <a:off x="2678114" y="251178"/>
          <a:ext cx="434687" cy="43468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2068531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Tenorite" pitchFamily="2" charset="0"/>
            </a:rPr>
            <a:t>Data cleaning and manipulation</a:t>
          </a:r>
          <a:endParaRPr lang="en-US" sz="1700" kern="1200" dirty="0">
            <a:latin typeface="Tenorite" pitchFamily="2" charset="0"/>
          </a:endParaRPr>
        </a:p>
      </dsp:txBody>
      <dsp:txXfrm>
        <a:off x="3901903" y="827412"/>
        <a:ext cx="1892456" cy="827412"/>
      </dsp:txXfrm>
    </dsp:sp>
    <dsp:sp modelId="{CC076D56-4BB0-7246-9039-788AB439DAF0}">
      <dsp:nvSpPr>
        <dsp:cNvPr id="0" name=""/>
        <dsp:cNvSpPr/>
      </dsp:nvSpPr>
      <dsp:spPr>
        <a:xfrm>
          <a:off x="4627343" y="251178"/>
          <a:ext cx="434687" cy="43468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2068531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Tenorite" pitchFamily="2" charset="0"/>
            </a:rPr>
            <a:t>Data splitting</a:t>
          </a:r>
          <a:endParaRPr lang="en-US" sz="1700" kern="1200" dirty="0">
            <a:latin typeface="Tenorite" pitchFamily="2" charset="0"/>
          </a:endParaRPr>
        </a:p>
      </dsp:txBody>
      <dsp:txXfrm>
        <a:off x="5847689" y="827412"/>
        <a:ext cx="1892456" cy="827412"/>
      </dsp:txXfrm>
    </dsp:sp>
    <dsp:sp modelId="{FDF2BC93-305C-D94B-A6C2-ED9CE7F40C2F}">
      <dsp:nvSpPr>
        <dsp:cNvPr id="0" name=""/>
        <dsp:cNvSpPr/>
      </dsp:nvSpPr>
      <dsp:spPr>
        <a:xfrm>
          <a:off x="6576573" y="251178"/>
          <a:ext cx="434687" cy="43468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2068531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Tenorite" pitchFamily="2" charset="0"/>
            </a:rPr>
            <a:t>Algorithm choice and tuning</a:t>
          </a:r>
          <a:endParaRPr lang="en-US" sz="1700" kern="1200" dirty="0">
            <a:latin typeface="Tenorite" pitchFamily="2" charset="0"/>
          </a:endParaRPr>
        </a:p>
      </dsp:txBody>
      <dsp:txXfrm>
        <a:off x="7796918" y="827412"/>
        <a:ext cx="1892456" cy="827412"/>
      </dsp:txXfrm>
    </dsp:sp>
    <dsp:sp modelId="{916140F0-4F43-9F45-8310-FCCA12DDE514}">
      <dsp:nvSpPr>
        <dsp:cNvPr id="0" name=""/>
        <dsp:cNvSpPr/>
      </dsp:nvSpPr>
      <dsp:spPr>
        <a:xfrm>
          <a:off x="8525803" y="251178"/>
          <a:ext cx="434687" cy="43468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512819" y="1758251"/>
          <a:ext cx="8914225" cy="310279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2068531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Tenorite" pitchFamily="2" charset="0"/>
            </a:rPr>
            <a:t>Error analysis</a:t>
          </a:r>
          <a:endParaRPr lang="en-US" sz="1900" kern="1200" dirty="0">
            <a:latin typeface="Tenorite" pitchFamily="2" charset="0"/>
          </a:endParaRPr>
        </a:p>
      </dsp:txBody>
      <dsp:txXfrm>
        <a:off x="0" y="827412"/>
        <a:ext cx="1892456" cy="827412"/>
      </dsp:txXfrm>
    </dsp:sp>
    <dsp:sp modelId="{A126BA88-D0F9-AF4A-A7BA-0638E32B45F8}">
      <dsp:nvSpPr>
        <dsp:cNvPr id="0" name=""/>
        <dsp:cNvSpPr/>
      </dsp:nvSpPr>
      <dsp:spPr>
        <a:xfrm>
          <a:off x="728884" y="251178"/>
          <a:ext cx="434687" cy="43468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2068531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Tenorite" pitchFamily="2" charset="0"/>
            </a:rPr>
            <a:t>Learning curves</a:t>
          </a:r>
          <a:endParaRPr lang="en-US" sz="1900" kern="1200" dirty="0">
            <a:latin typeface="Tenorite" pitchFamily="2" charset="0"/>
          </a:endParaRPr>
        </a:p>
      </dsp:txBody>
      <dsp:txXfrm>
        <a:off x="1946788" y="827412"/>
        <a:ext cx="1892456" cy="827412"/>
      </dsp:txXfrm>
    </dsp:sp>
    <dsp:sp modelId="{EFEB790C-BD5C-F54D-9993-F81422A8AD8E}">
      <dsp:nvSpPr>
        <dsp:cNvPr id="0" name=""/>
        <dsp:cNvSpPr/>
      </dsp:nvSpPr>
      <dsp:spPr>
        <a:xfrm>
          <a:off x="2678114" y="251178"/>
          <a:ext cx="434687" cy="43468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2068531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Tenorite" pitchFamily="2" charset="0"/>
            </a:rPr>
            <a:t>Feature importance</a:t>
          </a:r>
          <a:endParaRPr lang="en-US" sz="1900" kern="1200" dirty="0">
            <a:latin typeface="Tenorite" pitchFamily="2" charset="0"/>
          </a:endParaRPr>
        </a:p>
      </dsp:txBody>
      <dsp:txXfrm>
        <a:off x="3901903" y="827412"/>
        <a:ext cx="1892456" cy="827412"/>
      </dsp:txXfrm>
    </dsp:sp>
    <dsp:sp modelId="{CC076D56-4BB0-7246-9039-788AB439DAF0}">
      <dsp:nvSpPr>
        <dsp:cNvPr id="0" name=""/>
        <dsp:cNvSpPr/>
      </dsp:nvSpPr>
      <dsp:spPr>
        <a:xfrm>
          <a:off x="4627343" y="251178"/>
          <a:ext cx="434687" cy="43468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2068531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Tenorite" pitchFamily="2" charset="0"/>
            </a:rPr>
            <a:t>Test results</a:t>
          </a:r>
          <a:endParaRPr lang="en-US" sz="1900" kern="1200" dirty="0">
            <a:latin typeface="Tenorite" pitchFamily="2" charset="0"/>
          </a:endParaRPr>
        </a:p>
      </dsp:txBody>
      <dsp:txXfrm>
        <a:off x="5847689" y="827412"/>
        <a:ext cx="1892456" cy="827412"/>
      </dsp:txXfrm>
    </dsp:sp>
    <dsp:sp modelId="{FDF2BC93-305C-D94B-A6C2-ED9CE7F40C2F}">
      <dsp:nvSpPr>
        <dsp:cNvPr id="0" name=""/>
        <dsp:cNvSpPr/>
      </dsp:nvSpPr>
      <dsp:spPr>
        <a:xfrm>
          <a:off x="6576573" y="251178"/>
          <a:ext cx="434687" cy="43468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2068531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enorite" pitchFamily="2" charset="0"/>
            </a:rPr>
            <a:t>Conclusions</a:t>
          </a:r>
        </a:p>
      </dsp:txBody>
      <dsp:txXfrm>
        <a:off x="7796918" y="827412"/>
        <a:ext cx="1892456" cy="827412"/>
      </dsp:txXfrm>
    </dsp:sp>
    <dsp:sp modelId="{916140F0-4F43-9F45-8310-FCCA12DDE514}">
      <dsp:nvSpPr>
        <dsp:cNvPr id="0" name=""/>
        <dsp:cNvSpPr/>
      </dsp:nvSpPr>
      <dsp:spPr>
        <a:xfrm>
          <a:off x="8525803" y="251178"/>
          <a:ext cx="434687" cy="43468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512819" y="1758251"/>
          <a:ext cx="8914225" cy="310279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Car prices estimate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Margherita Maraschini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B6E7B82-6575-256E-8CCA-EF39C556D0ED}"/>
              </a:ext>
            </a:extLst>
          </p:cNvPr>
          <p:cNvSpPr txBox="1">
            <a:spLocks/>
          </p:cNvSpPr>
          <p:nvPr/>
        </p:nvSpPr>
        <p:spPr>
          <a:xfrm>
            <a:off x="233739" y="-494695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4220B-FA02-E471-B715-5659A6B1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51" y="1203401"/>
            <a:ext cx="8867897" cy="46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0D286AA1-AC37-DA8E-E690-42443040CC9C}"/>
              </a:ext>
            </a:extLst>
          </p:cNvPr>
          <p:cNvSpPr/>
          <p:nvPr/>
        </p:nvSpPr>
        <p:spPr>
          <a:xfrm rot="2447223">
            <a:off x="9951833" y="571869"/>
            <a:ext cx="304772" cy="80545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67F1980-E58A-E6DA-49D3-D814E7FA002D}"/>
              </a:ext>
            </a:extLst>
          </p:cNvPr>
          <p:cNvSpPr/>
          <p:nvPr/>
        </p:nvSpPr>
        <p:spPr>
          <a:xfrm rot="2447223">
            <a:off x="4695242" y="614405"/>
            <a:ext cx="304772" cy="80545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5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B6E7B82-6575-256E-8CCA-EF39C556D0ED}"/>
              </a:ext>
            </a:extLst>
          </p:cNvPr>
          <p:cNvSpPr txBox="1">
            <a:spLocks/>
          </p:cNvSpPr>
          <p:nvPr/>
        </p:nvSpPr>
        <p:spPr>
          <a:xfrm>
            <a:off x="233739" y="-494695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pic>
        <p:nvPicPr>
          <p:cNvPr id="10" name="Picture 9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E8591A83-574B-09DA-D7FA-C0EC456A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7" y="1531992"/>
            <a:ext cx="5092063" cy="353015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76E4650-886D-51F0-2E36-A428649A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1531991"/>
            <a:ext cx="5015873" cy="353015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148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 cleaning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Let’s tidy up!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9480D-901E-4119-772E-30DE920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02953"/>
            <a:ext cx="9779182" cy="336681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Change the number of doors from 3 to 2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Remove the typing error in highway MPG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1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fill missing values: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9480D-901E-4119-772E-30DE920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02953"/>
            <a:ext cx="9779182" cy="336681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Engine Fuel Type: only 3 are missing, filled with the average value of the same make and model, which is constant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Missing values for electric cars are filled with the average over electric cars only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Flex fuel with gas filled with the average value of the same Make / Model / Year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Engine HP, Engine Cylinders, highway MPG, city mpg, Number of Doors filled with the average value of the same Make / Model / Year / Engine Fuel (when possible)</a:t>
            </a:r>
          </a:p>
        </p:txBody>
      </p:sp>
    </p:spTree>
    <p:extLst>
      <p:ext uri="{BB962C8B-B14F-4D97-AF65-F5344CB8AC3E}">
        <p14:creationId xmlns:p14="http://schemas.microsoft.com/office/powerpoint/2010/main" val="767321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9480D-901E-4119-772E-30DE920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02953"/>
            <a:ext cx="9779182" cy="336681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Added target feature Log(</a:t>
            </a:r>
            <a:r>
              <a:rPr lang="en-US" dirty="0" err="1"/>
              <a:t>MRPS</a:t>
            </a:r>
            <a:r>
              <a:rPr lang="en-US" dirty="0"/>
              <a:t>)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One hot encoding for categorical variables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6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Independence is key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9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A9CA8-5C54-21E6-38E5-A0598C6C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02953"/>
            <a:ext cx="9779182" cy="336681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Train Dataset 60%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Validation Dataset 20%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Test Dataset 20%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C4284-E7E8-21B2-BB7D-00C5600DEF00}"/>
              </a:ext>
            </a:extLst>
          </p:cNvPr>
          <p:cNvSpPr txBox="1"/>
          <p:nvPr/>
        </p:nvSpPr>
        <p:spPr>
          <a:xfrm>
            <a:off x="1475618" y="4539881"/>
            <a:ext cx="9412999" cy="791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tIns="72000" bIns="144000">
            <a:sp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en-US" sz="2800" dirty="0"/>
              <a:t>The splitting is performed randomly make by make</a:t>
            </a:r>
          </a:p>
        </p:txBody>
      </p:sp>
    </p:spTree>
    <p:extLst>
      <p:ext uri="{BB962C8B-B14F-4D97-AF65-F5344CB8AC3E}">
        <p14:creationId xmlns:p14="http://schemas.microsoft.com/office/powerpoint/2010/main" val="814420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Choice of the algorithm and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Which algorithm performs best?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7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the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A9CA8-5C54-21E6-38E5-A0598C6C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02953"/>
            <a:ext cx="9779182" cy="336681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Random Forest algorithm has been chosen for its simplicity and interpretability.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With more time I would test Neural Networks and Support vector machine algorithms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65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 a model to predict a price range of cars given the cars features provided in the input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3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A9CA8-5C54-21E6-38E5-A0598C6C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02953"/>
            <a:ext cx="9779182" cy="336681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Tested 2  loss functions (Absolute and </a:t>
            </a:r>
            <a:r>
              <a:rPr lang="en-US" sz="2000" b="1" dirty="0" err="1">
                <a:solidFill>
                  <a:schemeClr val="accent1"/>
                </a:solidFill>
              </a:rPr>
              <a:t>RMSE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Similar results, computational cost is much lower for </a:t>
            </a:r>
            <a:r>
              <a:rPr lang="en-US" sz="2000" dirty="0" err="1"/>
              <a:t>RMSE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Tested 2 target variables (</a:t>
            </a:r>
            <a:r>
              <a:rPr lang="en-US" sz="2000" dirty="0" err="1"/>
              <a:t>MRPS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log(</a:t>
            </a:r>
            <a:r>
              <a:rPr lang="en-US" sz="2000" b="1" dirty="0" err="1">
                <a:solidFill>
                  <a:schemeClr val="accent1"/>
                </a:solidFill>
              </a:rPr>
              <a:t>RMPS</a:t>
            </a:r>
            <a:r>
              <a:rPr lang="en-US" sz="2000" b="1" dirty="0">
                <a:solidFill>
                  <a:schemeClr val="accent1"/>
                </a:solidFill>
              </a:rPr>
              <a:t>)</a:t>
            </a:r>
            <a:r>
              <a:rPr lang="en-US" sz="2000" dirty="0"/>
              <a:t> )</a:t>
            </a:r>
            <a:br>
              <a:rPr lang="en-US" sz="2000" dirty="0"/>
            </a:br>
            <a:r>
              <a:rPr lang="en-US" sz="2000" dirty="0"/>
              <a:t>The log target presents slightly better results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Tested 3 options of features: all (best result), all but make and model (slightly worse but much quicker), the 3 most important according to feature importance (poor results)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Tested several tree depths. 20 seems fine for all features.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43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829258"/>
              </p:ext>
            </p:extLst>
          </p:nvPr>
        </p:nvGraphicFramePr>
        <p:xfrm>
          <a:off x="1205707" y="2501899"/>
          <a:ext cx="9880824" cy="358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608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293608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3293608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</a:tblGrid>
              <a:tr h="52830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Algorithm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Validation Error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Computational cost (s)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283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RF – log target – Squared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0.0716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9.1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283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RF – log target – Absolute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0.0724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335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28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RF – price target – Squared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0.0720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9.9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38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RF – log target – Squared Error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3 Features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0.095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 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41405"/>
                  </a:ext>
                </a:extLst>
              </a:tr>
              <a:tr h="738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RF – log target – Squared Error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No Make and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79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Is the algorithm working as it is supposed to?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73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B6E7B82-6575-256E-8CCA-EF39C556D0ED}"/>
              </a:ext>
            </a:extLst>
          </p:cNvPr>
          <p:cNvSpPr txBox="1">
            <a:spLocks/>
          </p:cNvSpPr>
          <p:nvPr/>
        </p:nvSpPr>
        <p:spPr>
          <a:xfrm>
            <a:off x="233739" y="-494695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Learning curves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6304086-E8A2-3181-6A2E-28492C3B8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20" y="1752788"/>
            <a:ext cx="10317265" cy="301380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8930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Where did we perform badly?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15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B6E7B82-6575-256E-8CCA-EF39C556D0ED}"/>
              </a:ext>
            </a:extLst>
          </p:cNvPr>
          <p:cNvSpPr txBox="1">
            <a:spLocks/>
          </p:cNvSpPr>
          <p:nvPr/>
        </p:nvSpPr>
        <p:spPr>
          <a:xfrm>
            <a:off x="233739" y="-494695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Validation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F4F7A-46E7-EF9A-BC60-123933CED295}"/>
              </a:ext>
            </a:extLst>
          </p:cNvPr>
          <p:cNvSpPr txBox="1"/>
          <p:nvPr/>
        </p:nvSpPr>
        <p:spPr>
          <a:xfrm>
            <a:off x="2237724" y="4572171"/>
            <a:ext cx="7939945" cy="100223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algorithm fails on expensive cars</a:t>
            </a:r>
          </a:p>
          <a:p>
            <a:pPr>
              <a:lnSpc>
                <a:spcPct val="150000"/>
              </a:lnSpc>
            </a:pPr>
            <a:r>
              <a:rPr lang="en-US" dirty="0"/>
              <a:t>With more time I would analyze and train the expensive brands separately</a:t>
            </a:r>
            <a:endParaRPr lang="en-GB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5E648D2-8664-8202-485A-A1135DC0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57" y="962357"/>
            <a:ext cx="11174603" cy="2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37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Which are the most influential parameters?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72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B6E7B82-6575-256E-8CCA-EF39C556D0ED}"/>
              </a:ext>
            </a:extLst>
          </p:cNvPr>
          <p:cNvSpPr txBox="1">
            <a:spLocks/>
          </p:cNvSpPr>
          <p:nvPr/>
        </p:nvSpPr>
        <p:spPr>
          <a:xfrm>
            <a:off x="233739" y="-494695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 importance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608892E-2E1B-8795-53D2-6C12D8266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03" y="1417721"/>
            <a:ext cx="7504194" cy="417273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7296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Final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Results on a brand new dataset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05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B6E7B82-6575-256E-8CCA-EF39C556D0ED}"/>
              </a:ext>
            </a:extLst>
          </p:cNvPr>
          <p:cNvSpPr txBox="1">
            <a:spLocks/>
          </p:cNvSpPr>
          <p:nvPr/>
        </p:nvSpPr>
        <p:spPr>
          <a:xfrm>
            <a:off x="233739" y="-494695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results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E584693-4A21-CC77-0E3A-125DFEF7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14" y="1553587"/>
            <a:ext cx="11085714" cy="2971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F4F7A-46E7-EF9A-BC60-123933CED295}"/>
              </a:ext>
            </a:extLst>
          </p:cNvPr>
          <p:cNvSpPr txBox="1"/>
          <p:nvPr/>
        </p:nvSpPr>
        <p:spPr>
          <a:xfrm>
            <a:off x="3186912" y="5029371"/>
            <a:ext cx="6117534" cy="100223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Mean average percentage error on test dataset: 0.704</a:t>
            </a:r>
          </a:p>
          <a:p>
            <a:pPr>
              <a:lnSpc>
                <a:spcPct val="150000"/>
              </a:lnSpc>
            </a:pPr>
            <a:r>
              <a:rPr lang="en-US" dirty="0"/>
              <a:t>Error bars represent the 90% confidence interval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1310216"/>
              </p:ext>
            </p:extLst>
          </p:nvPr>
        </p:nvGraphicFramePr>
        <p:xfrm>
          <a:off x="1251312" y="2082555"/>
          <a:ext cx="9689375" cy="2068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27161" y="2285975"/>
            <a:ext cx="35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95C14-BF26-0592-E0BB-6F67CEC01F2C}"/>
              </a:ext>
            </a:extLst>
          </p:cNvPr>
          <p:cNvSpPr txBox="1"/>
          <p:nvPr/>
        </p:nvSpPr>
        <p:spPr>
          <a:xfrm>
            <a:off x="3987723" y="2285975"/>
            <a:ext cx="35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8AFEA-728B-D2B9-3DCF-99DFAC27D49D}"/>
              </a:ext>
            </a:extLst>
          </p:cNvPr>
          <p:cNvSpPr txBox="1"/>
          <p:nvPr/>
        </p:nvSpPr>
        <p:spPr>
          <a:xfrm>
            <a:off x="5917557" y="2279046"/>
            <a:ext cx="35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B9305-47C4-2C32-9C43-7D867E7A8038}"/>
              </a:ext>
            </a:extLst>
          </p:cNvPr>
          <p:cNvSpPr txBox="1"/>
          <p:nvPr/>
        </p:nvSpPr>
        <p:spPr>
          <a:xfrm>
            <a:off x="7877553" y="2268544"/>
            <a:ext cx="35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B412B-94D0-A170-83AD-951403990175}"/>
              </a:ext>
            </a:extLst>
          </p:cNvPr>
          <p:cNvSpPr txBox="1"/>
          <p:nvPr/>
        </p:nvSpPr>
        <p:spPr>
          <a:xfrm>
            <a:off x="9807953" y="2281320"/>
            <a:ext cx="35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graphicFrame>
        <p:nvGraphicFramePr>
          <p:cNvPr id="16" name="Content Placeholder 3" descr="Timeline Placeholder ">
            <a:extLst>
              <a:ext uri="{FF2B5EF4-FFF2-40B4-BE49-F238E27FC236}">
                <a16:creationId xmlns:a16="http://schemas.microsoft.com/office/drawing/2014/main" id="{401726CD-94C3-5776-181C-2A8FE3988D2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00726141"/>
              </p:ext>
            </p:extLst>
          </p:nvPr>
        </p:nvGraphicFramePr>
        <p:xfrm>
          <a:off x="1251312" y="4287819"/>
          <a:ext cx="9689375" cy="2068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6FD5B97-80CB-03A2-CB35-DDDA45645CA2}"/>
              </a:ext>
            </a:extLst>
          </p:cNvPr>
          <p:cNvSpPr txBox="1"/>
          <p:nvPr/>
        </p:nvSpPr>
        <p:spPr>
          <a:xfrm>
            <a:off x="2027161" y="4491239"/>
            <a:ext cx="35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enorite" pitchFamily="2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03434-7F7F-4D1A-2370-1D83E837A5B2}"/>
              </a:ext>
            </a:extLst>
          </p:cNvPr>
          <p:cNvSpPr txBox="1"/>
          <p:nvPr/>
        </p:nvSpPr>
        <p:spPr>
          <a:xfrm>
            <a:off x="3987723" y="4491239"/>
            <a:ext cx="35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enorite" pitchFamily="2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9AC1D-5461-0D39-308A-1B0402B9E360}"/>
              </a:ext>
            </a:extLst>
          </p:cNvPr>
          <p:cNvSpPr txBox="1"/>
          <p:nvPr/>
        </p:nvSpPr>
        <p:spPr>
          <a:xfrm>
            <a:off x="5917557" y="4484310"/>
            <a:ext cx="35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enorite" pitchFamily="2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485925-6084-16A8-A679-EDE6BD4D8B66}"/>
              </a:ext>
            </a:extLst>
          </p:cNvPr>
          <p:cNvSpPr txBox="1"/>
          <p:nvPr/>
        </p:nvSpPr>
        <p:spPr>
          <a:xfrm>
            <a:off x="7877553" y="4473808"/>
            <a:ext cx="35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enorite" pitchFamily="2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89F71D-8D21-B497-7618-82AA94D051D3}"/>
              </a:ext>
            </a:extLst>
          </p:cNvPr>
          <p:cNvSpPr txBox="1"/>
          <p:nvPr/>
        </p:nvSpPr>
        <p:spPr>
          <a:xfrm>
            <a:off x="9696676" y="4484310"/>
            <a:ext cx="642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enorite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16949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simple model implemented is able to estimate the value of a car and the confidence interval given the input 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4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2BC601-9494-6AC2-B82D-9BC128EAC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Choice of the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Which error is worse than the other?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4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the metric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02953"/>
            <a:ext cx="9779182" cy="336681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decide if an estimate is better than another?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Which type of error needs to be minimized?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r>
              <a:rPr lang="en-US" sz="2800" dirty="0"/>
              <a:t>	It must be defined before any machine learning 	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r>
              <a:rPr lang="en-US" sz="2800" dirty="0"/>
              <a:t>	It is a </a:t>
            </a:r>
            <a:r>
              <a:rPr lang="en-US" sz="2800" b="1" cap="all" dirty="0">
                <a:solidFill>
                  <a:schemeClr val="accent1"/>
                </a:solidFill>
              </a:rPr>
              <a:t>business choice:</a:t>
            </a:r>
            <a:r>
              <a:rPr lang="en-US" sz="2800" dirty="0"/>
              <a:t> the choice of the metric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A3FC13-FC1F-FC89-8F65-2CEEB0A90C05}"/>
              </a:ext>
            </a:extLst>
          </p:cNvPr>
          <p:cNvSpPr/>
          <p:nvPr/>
        </p:nvSpPr>
        <p:spPr>
          <a:xfrm>
            <a:off x="1245325" y="3747469"/>
            <a:ext cx="559285" cy="419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E2660F-17DE-2C97-2988-DAAA7BB0BEE0}"/>
              </a:ext>
            </a:extLst>
          </p:cNvPr>
          <p:cNvSpPr/>
          <p:nvPr/>
        </p:nvSpPr>
        <p:spPr>
          <a:xfrm>
            <a:off x="1245324" y="4417546"/>
            <a:ext cx="559285" cy="419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89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the metric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The relative error is more important than the absolute error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	Chosen metric: absolute percentage error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A3FC13-FC1F-FC89-8F65-2CEEB0A90C05}"/>
              </a:ext>
            </a:extLst>
          </p:cNvPr>
          <p:cNvSpPr/>
          <p:nvPr/>
        </p:nvSpPr>
        <p:spPr>
          <a:xfrm>
            <a:off x="1245325" y="3747469"/>
            <a:ext cx="559285" cy="419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8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Let’s get inspired!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4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#   Column             Non-Null Count  </a:t>
            </a:r>
            <a:r>
              <a:rPr lang="en-US" sz="1600" dirty="0" err="1"/>
              <a:t>Dtype</a:t>
            </a:r>
            <a:r>
              <a:rPr lang="en-US" sz="1600" dirty="0"/>
              <a:t> 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0   Make               11914 non-null  object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1   Model              11914 non-null  object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2   Year               11914 non-null  int64 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3   Engine Fuel Type   11911 non-null  object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4   Engine HP          11845 non-null  float64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5   Engine Cylinders   11884 non-null  float64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6   Transmission Type  11914 non-null  object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7   </a:t>
            </a:r>
            <a:r>
              <a:rPr lang="en-US" sz="1600" dirty="0" err="1"/>
              <a:t>Driven_Wheels</a:t>
            </a:r>
            <a:r>
              <a:rPr lang="en-US" sz="1600" dirty="0"/>
              <a:t>      11914 non-null  object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8   Number of Doors    11908 non-null  float64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9   Market Category    8172 non-null   object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10  Vehicle Size       11914 non-null  object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11  Vehicle Style      11914 non-null  object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12  highway MPG        11914 non-null  int64 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13  city mpg           11914 non-null  int64 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14  Popularity         11914 non-null  int64 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15  MSRP               11914 non-null  int64</a:t>
            </a:r>
          </a:p>
        </p:txBody>
      </p:sp>
    </p:spTree>
    <p:extLst>
      <p:ext uri="{BB962C8B-B14F-4D97-AF65-F5344CB8AC3E}">
        <p14:creationId xmlns:p14="http://schemas.microsoft.com/office/powerpoint/2010/main" val="219091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B6E7B82-6575-256E-8CCA-EF39C556D0ED}"/>
              </a:ext>
            </a:extLst>
          </p:cNvPr>
          <p:cNvSpPr txBox="1">
            <a:spLocks/>
          </p:cNvSpPr>
          <p:nvPr/>
        </p:nvSpPr>
        <p:spPr>
          <a:xfrm>
            <a:off x="233739" y="-494695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148E86-3EF5-5F62-91D3-E0601030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72" y="1213077"/>
            <a:ext cx="8348364" cy="46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79D9D94-85F5-EEEE-8ADC-A9045008D273}"/>
              </a:ext>
            </a:extLst>
          </p:cNvPr>
          <p:cNvSpPr/>
          <p:nvPr/>
        </p:nvSpPr>
        <p:spPr>
          <a:xfrm rot="2447223">
            <a:off x="3659889" y="3212463"/>
            <a:ext cx="304772" cy="80545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F580307-9DE3-453C-6C51-A510879D4AD6}"/>
              </a:ext>
            </a:extLst>
          </p:cNvPr>
          <p:cNvSpPr/>
          <p:nvPr/>
        </p:nvSpPr>
        <p:spPr>
          <a:xfrm rot="2447223">
            <a:off x="8493775" y="4119607"/>
            <a:ext cx="304772" cy="80545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E0F026D-E9BA-4031-4DBF-CAF72A45C4D7}"/>
              </a:ext>
            </a:extLst>
          </p:cNvPr>
          <p:cNvSpPr/>
          <p:nvPr/>
        </p:nvSpPr>
        <p:spPr>
          <a:xfrm rot="2447223">
            <a:off x="9434784" y="4078483"/>
            <a:ext cx="304772" cy="80545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{55C3DE5E-452C-47F0-8DA6-D04C69A8F1BD}tf45331398_win32</Template>
  <TotalTime>0</TotalTime>
  <Words>738</Words>
  <Application>Microsoft Office PowerPoint</Application>
  <PresentationFormat>Widescreen</PresentationFormat>
  <Paragraphs>130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Tenorite</vt:lpstr>
      <vt:lpstr>Wingdings</vt:lpstr>
      <vt:lpstr>Office Theme</vt:lpstr>
      <vt:lpstr>Car prices estimate</vt:lpstr>
      <vt:lpstr>Objective</vt:lpstr>
      <vt:lpstr>Agenda</vt:lpstr>
      <vt:lpstr>Choice of the metric</vt:lpstr>
      <vt:lpstr>Choice of the metric</vt:lpstr>
      <vt:lpstr>Choice of the metric</vt:lpstr>
      <vt:lpstr>Exploratory data analysis</vt:lpstr>
      <vt:lpstr>Exploratory data analysis</vt:lpstr>
      <vt:lpstr>PowerPoint Presentation</vt:lpstr>
      <vt:lpstr>PowerPoint Presentation</vt:lpstr>
      <vt:lpstr>PowerPoint Presentation</vt:lpstr>
      <vt:lpstr>Data cleaning and manipulation</vt:lpstr>
      <vt:lpstr>Data cleaning:</vt:lpstr>
      <vt:lpstr>Data cleaning – fill missing values:</vt:lpstr>
      <vt:lpstr>Data manipulation:</vt:lpstr>
      <vt:lpstr>Data splitting</vt:lpstr>
      <vt:lpstr>Data splitting:</vt:lpstr>
      <vt:lpstr>Choice of the algorithm and tuning</vt:lpstr>
      <vt:lpstr>Choice of the algorithm</vt:lpstr>
      <vt:lpstr>Tuning</vt:lpstr>
      <vt:lpstr>Compare models</vt:lpstr>
      <vt:lpstr>Learning curves</vt:lpstr>
      <vt:lpstr>PowerPoint Presentation</vt:lpstr>
      <vt:lpstr>Error analysis</vt:lpstr>
      <vt:lpstr>PowerPoint Presentation</vt:lpstr>
      <vt:lpstr>Feature importance</vt:lpstr>
      <vt:lpstr>PowerPoint Presentation</vt:lpstr>
      <vt:lpstr>Final tests</vt:lpstr>
      <vt:lpstr>PowerPoint Presentation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prices estimate</dc:title>
  <dc:creator>Margherita Maraschini</dc:creator>
  <cp:lastModifiedBy>Margherita Maraschini</cp:lastModifiedBy>
  <cp:revision>6</cp:revision>
  <dcterms:created xsi:type="dcterms:W3CDTF">2022-11-14T09:30:32Z</dcterms:created>
  <dcterms:modified xsi:type="dcterms:W3CDTF">2022-11-14T19:46:42Z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