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313"/>
  </p:normalViewPr>
  <p:slideViewPr>
    <p:cSldViewPr snapToGrid="0" snapToObjects="1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hoapi.azureedge.net/api/WHOSIS_000001" TargetMode="Externa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6E8F-4907-E04A-9B59-6400FD8D3C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Analyzing Global Life Expectancy (2010–2021)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C57A9-ECAF-7645-8C85-D074AC01C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Engineering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72293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 10 Countries by Avg. Life Expectancy (2010–2021)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805" y="2449586"/>
            <a:ext cx="6778305" cy="2885813"/>
          </a:xfrm>
        </p:spPr>
      </p:pic>
    </p:spTree>
    <p:extLst>
      <p:ext uri="{BB962C8B-B14F-4D97-AF65-F5344CB8AC3E}">
        <p14:creationId xmlns:p14="http://schemas.microsoft.com/office/powerpoint/2010/main" val="659362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 10 Countries by Avg. Life Expectancy (2010–2021)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123" y="2366963"/>
            <a:ext cx="5745753" cy="3424237"/>
          </a:xfrm>
        </p:spPr>
      </p:pic>
    </p:spTree>
    <p:extLst>
      <p:ext uri="{BB962C8B-B14F-4D97-AF65-F5344CB8AC3E}">
        <p14:creationId xmlns:p14="http://schemas.microsoft.com/office/powerpoint/2010/main" val="2269092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Ethical Considerations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Privacy  no personal data used  all data is public and anonymized  </a:t>
            </a:r>
          </a:p>
          <a:p>
            <a:r>
              <a:rPr lang="en-US" b="1" dirty="0"/>
              <a:t>Transparency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Assumption and </a:t>
            </a:r>
            <a:r>
              <a:rPr lang="en-US" dirty="0" err="1" smtClean="0"/>
              <a:t>sourse</a:t>
            </a:r>
            <a:r>
              <a:rPr lang="en-US" dirty="0" smtClean="0"/>
              <a:t> code are well documented </a:t>
            </a:r>
          </a:p>
          <a:p>
            <a:r>
              <a:rPr lang="en-US" dirty="0" smtClean="0"/>
              <a:t>Public who </a:t>
            </a:r>
            <a:r>
              <a:rPr lang="en-US" dirty="0" err="1" smtClean="0"/>
              <a:t>Api</a:t>
            </a:r>
            <a:r>
              <a:rPr lang="en-US" dirty="0" smtClean="0"/>
              <a:t> linked for reproducibility 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94566"/>
            <a:ext cx="18473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-461665"/>
            <a:ext cx="184731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51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                                                               </a:t>
            </a:r>
            <a:r>
              <a:rPr lang="en-US" dirty="0" err="1"/>
              <a:t>soulation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88317533"/>
              </p:ext>
            </p:extLst>
          </p:nvPr>
        </p:nvGraphicFramePr>
        <p:xfrm>
          <a:off x="914398" y="1931347"/>
          <a:ext cx="10750610" cy="3119216"/>
        </p:xfrm>
        <a:graphic>
          <a:graphicData uri="http://schemas.openxmlformats.org/drawingml/2006/table">
            <a:tbl>
              <a:tblPr/>
              <a:tblGrid>
                <a:gridCol w="5375305">
                  <a:extLst>
                    <a:ext uri="{9D8B030D-6E8A-4147-A177-3AD203B41FA5}">
                      <a16:colId xmlns:a16="http://schemas.microsoft.com/office/drawing/2014/main" val="3961578959"/>
                    </a:ext>
                  </a:extLst>
                </a:gridCol>
                <a:gridCol w="5375305">
                  <a:extLst>
                    <a:ext uri="{9D8B030D-6E8A-4147-A177-3AD203B41FA5}">
                      <a16:colId xmlns:a16="http://schemas.microsoft.com/office/drawing/2014/main" val="2333058210"/>
                    </a:ext>
                  </a:extLst>
                </a:gridCol>
              </a:tblGrid>
              <a:tr h="77980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Missing / malformed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Used dropna() and pd.to_numeric()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550904"/>
                  </a:ext>
                </a:extLst>
              </a:tr>
              <a:tr h="77980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Inconsistent API structure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Built flexible JSON key handling logic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5619"/>
                  </a:ext>
                </a:extLst>
              </a:tr>
              <a:tr h="77980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Data too large for in-memory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Used SQLite for partial loading and filtering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874094"/>
                  </a:ext>
                </a:extLst>
              </a:tr>
              <a:tr h="77980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Uneven data availability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Aggregated only countries with full 12-year records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518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46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8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7C70-8AB0-E044-88F8-D1CCBD4D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4DA3-D433-514A-8955-828DBBF763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analyze trends in global life expectancy using authoritative WHO data.</a:t>
            </a:r>
          </a:p>
          <a:p>
            <a:r>
              <a:rPr lang="en-US" dirty="0"/>
              <a:t>Specifically, to identify and visualize the top 10 countries by average life expectancy between 2010 and 2021.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6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9C60-FD0E-1541-978F-78BDF403728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19125"/>
            <a:ext cx="10363200" cy="1595438"/>
          </a:xfrm>
        </p:spPr>
        <p:txBody>
          <a:bodyPr/>
          <a:lstStyle/>
          <a:p>
            <a:r>
              <a:rPr lang="en-US" b="1" dirty="0"/>
              <a:t>Tools &amp; Technologies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C94EB-C9EE-7347-B11D-EEF834A17F4D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2366963"/>
            <a:ext cx="10363200" cy="34242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Programming Language:</a:t>
            </a:r>
            <a:r>
              <a:rPr lang="en-US" dirty="0"/>
              <a:t> Python</a:t>
            </a:r>
          </a:p>
          <a:p>
            <a:r>
              <a:rPr lang="en-US" b="1" dirty="0"/>
              <a:t>Data Source:</a:t>
            </a:r>
            <a:r>
              <a:rPr lang="en-US" dirty="0"/>
              <a:t> WHO Global Health Observatory API</a:t>
            </a:r>
          </a:p>
          <a:p>
            <a:r>
              <a:rPr lang="en-US" b="1" dirty="0"/>
              <a:t>Libraries:</a:t>
            </a:r>
            <a:r>
              <a:rPr lang="en-US" dirty="0"/>
              <a:t> pandas, </a:t>
            </a:r>
            <a:r>
              <a:rPr lang="en-US" dirty="0" err="1"/>
              <a:t>numpy</a:t>
            </a:r>
            <a:r>
              <a:rPr lang="en-US" dirty="0"/>
              <a:t>, requests</a:t>
            </a:r>
          </a:p>
          <a:p>
            <a:r>
              <a:rPr lang="en-US" b="1" dirty="0"/>
              <a:t>Database:</a:t>
            </a:r>
            <a:r>
              <a:rPr lang="en-US" dirty="0"/>
              <a:t> SQLite3 for local, persistent storage</a:t>
            </a:r>
          </a:p>
          <a:p>
            <a:r>
              <a:rPr lang="en-US" b="1" dirty="0"/>
              <a:t>Visualization:</a:t>
            </a:r>
            <a:r>
              <a:rPr lang="en-US" dirty="0"/>
              <a:t> matplotlib and </a:t>
            </a:r>
            <a:r>
              <a:rPr lang="en-US" dirty="0" err="1" smtClean="0"/>
              <a:t>seaborn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1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483764"/>
            <a:ext cx="10364452" cy="9339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 Data Ingestion Process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47288" y="1540227"/>
            <a:ext cx="10779853" cy="36307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endParaRPr lang="en-US" b="1" dirty="0" smtClean="0"/>
          </a:p>
          <a:p>
            <a:pPr algn="l"/>
            <a:r>
              <a:rPr lang="en-US" b="1" dirty="0" smtClean="0"/>
              <a:t>Data </a:t>
            </a:r>
            <a:r>
              <a:rPr lang="en-US" b="1" dirty="0" err="1" smtClean="0"/>
              <a:t>sourses</a:t>
            </a:r>
            <a:r>
              <a:rPr lang="en-US" b="1" dirty="0" smtClean="0"/>
              <a:t> </a:t>
            </a:r>
          </a:p>
          <a:p>
            <a:pPr algn="l"/>
            <a:r>
              <a:rPr lang="en-US" b="1" dirty="0" smtClean="0"/>
              <a:t>https</a:t>
            </a:r>
            <a:r>
              <a:rPr lang="en-US" b="1" dirty="0"/>
              <a:t>://www.who.int/data/gho/info/gho-odata-api</a:t>
            </a:r>
          </a:p>
          <a:p>
            <a:pPr algn="l"/>
            <a:r>
              <a:rPr lang="en-US" b="1" dirty="0" smtClean="0"/>
              <a:t> Provider</a:t>
            </a:r>
            <a:r>
              <a:rPr lang="en-US" b="1" dirty="0"/>
              <a:t>:</a:t>
            </a:r>
            <a:r>
              <a:rPr lang="en-US" dirty="0"/>
              <a:t> World Health Organization (</a:t>
            </a:r>
            <a:r>
              <a:rPr lang="en-US" dirty="0" smtClean="0"/>
              <a:t>WHO</a:t>
            </a:r>
          </a:p>
          <a:p>
            <a:pPr algn="l"/>
            <a:r>
              <a:rPr lang="en-US" b="1" dirty="0"/>
              <a:t> </a:t>
            </a:r>
            <a:r>
              <a:rPr lang="en-US" b="1" dirty="0" smtClean="0"/>
              <a:t>Dataset</a:t>
            </a:r>
            <a:r>
              <a:rPr lang="en-US" b="1" dirty="0"/>
              <a:t>:</a:t>
            </a:r>
            <a:r>
              <a:rPr lang="en-US" dirty="0"/>
              <a:t> WHOSIS_000001 – Life Expectancy at </a:t>
            </a:r>
            <a:r>
              <a:rPr lang="en-US" dirty="0" smtClean="0"/>
              <a:t>Birth</a:t>
            </a:r>
          </a:p>
          <a:p>
            <a:pPr algn="l"/>
            <a:r>
              <a:rPr lang="en-US" b="1" dirty="0"/>
              <a:t> </a:t>
            </a:r>
            <a:r>
              <a:rPr lang="en-US" b="1" dirty="0" smtClean="0"/>
              <a:t>Data </a:t>
            </a:r>
            <a:r>
              <a:rPr lang="en-US" b="1" dirty="0"/>
              <a:t>Format:</a:t>
            </a:r>
            <a:r>
              <a:rPr lang="en-US" dirty="0"/>
              <a:t> JSON retrieved via WHO RESTful </a:t>
            </a:r>
            <a:r>
              <a:rPr lang="en-US" dirty="0" smtClean="0"/>
              <a:t>API</a:t>
            </a:r>
          </a:p>
          <a:p>
            <a:pPr algn="l"/>
            <a:r>
              <a:rPr lang="en-US" b="1" dirty="0"/>
              <a:t> </a:t>
            </a:r>
            <a:r>
              <a:rPr lang="en-US" b="1" dirty="0" smtClean="0"/>
              <a:t>Time </a:t>
            </a:r>
            <a:r>
              <a:rPr lang="en-US" b="1" dirty="0"/>
              <a:t>Range:</a:t>
            </a:r>
            <a:r>
              <a:rPr lang="en-US" dirty="0"/>
              <a:t> 2000 to 2021 (our focus: 2010 to </a:t>
            </a:r>
            <a:r>
              <a:rPr lang="en-US" dirty="0" smtClean="0"/>
              <a:t>202</a:t>
            </a:r>
          </a:p>
          <a:p>
            <a:pPr algn="l"/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 flipV="1">
            <a:off x="0" y="-1785"/>
            <a:ext cx="45719" cy="45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9419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1831597"/>
          </a:xfrm>
        </p:spPr>
        <p:txBody>
          <a:bodyPr/>
          <a:lstStyle/>
          <a:p>
            <a:r>
              <a:rPr lang="en-US" b="1" dirty="0"/>
              <a:t>Core Libraries: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182223" y="2869366"/>
            <a:ext cx="929562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Arial" panose="020B0604020202020204" pitchFamily="34" charset="0"/>
              </a:rPr>
              <a:t>requests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– handles API calls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Arial" panose="020B0604020202020204" pitchFamily="34" charset="0"/>
              </a:rPr>
              <a:t>pandas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Arial" panose="020B0604020202020204" pitchFamily="34" charset="0"/>
              </a:rPr>
              <a:t>numpy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– used for data wrangling and transformation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Arial" panose="020B0604020202020204" pitchFamily="34" charset="0"/>
              </a:rPr>
              <a:t>matplotlib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Arial" panose="020B0604020202020204" pitchFamily="34" charset="0"/>
              </a:rPr>
              <a:t>seaborn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– used for data visualization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Arial" panose="020B0604020202020204" pitchFamily="34" charset="0"/>
              </a:rPr>
              <a:t>sqlite3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– handles local data persistence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21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177256"/>
          </a:xfrm>
        </p:spPr>
        <p:txBody>
          <a:bodyPr/>
          <a:lstStyle/>
          <a:p>
            <a:r>
              <a:rPr lang="en-US" b="1" dirty="0"/>
              <a:t>ETL Pipeline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315427" y="1285719"/>
            <a:ext cx="9264266" cy="55707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API_URL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latin typeface="Arial Unicode MS"/>
                <a:hlinkClick r:id="rId2"/>
              </a:rPr>
              <a:t>https://ghoapi.azureedge.net/api/WHOSIS_000001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b="1" dirty="0" smtClean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b="1" dirty="0"/>
              <a:t>Extraction:</a:t>
            </a:r>
            <a:endParaRPr lang="en-US" b="1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b="1" dirty="0" smtClean="0"/>
              <a:t>Transformation:</a:t>
            </a:r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lphaUcPeriod"/>
            </a:pPr>
            <a:r>
              <a:rPr lang="en-US" dirty="0" smtClean="0"/>
              <a:t>Removed </a:t>
            </a:r>
            <a:r>
              <a:rPr lang="en-US" dirty="0"/>
              <a:t>duplicates and rows with null or malformed </a:t>
            </a:r>
            <a:r>
              <a:rPr lang="en-US" dirty="0" smtClean="0"/>
              <a:t>values</a:t>
            </a:r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lphaUcPeriod"/>
            </a:pPr>
            <a:r>
              <a:rPr lang="en-US" dirty="0" smtClean="0"/>
              <a:t>Converted </a:t>
            </a:r>
            <a:r>
              <a:rPr lang="en-US" dirty="0"/>
              <a:t>Year and Value columns to numeric </a:t>
            </a:r>
            <a:r>
              <a:rPr lang="en-US" dirty="0" smtClean="0"/>
              <a:t>types</a:t>
            </a:r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lphaUcPeriod"/>
            </a:pPr>
            <a:r>
              <a:rPr lang="en-US" dirty="0" smtClean="0"/>
              <a:t>Filtered </a:t>
            </a:r>
            <a:r>
              <a:rPr lang="en-US" dirty="0"/>
              <a:t>the data to only include years 2010 through </a:t>
            </a:r>
            <a:r>
              <a:rPr lang="en-US" dirty="0" smtClean="0"/>
              <a:t>2021</a:t>
            </a:r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lphaUcPeriod"/>
            </a:pPr>
            <a:r>
              <a:rPr lang="en-US" dirty="0" smtClean="0"/>
              <a:t>Grouped by country and calculated average life expectancy for each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cap="none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cap="none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cap="none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cap="none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cap="none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cap="none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cap="none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cap="none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cap="none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cap="none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cap="none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cap="none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flipV="1">
            <a:off x="1" y="413265"/>
            <a:ext cx="117446" cy="45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1657" y="1101053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" y="-170765"/>
            <a:ext cx="26481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 flipV="1">
            <a:off x="-1686187" y="367545"/>
            <a:ext cx="105215" cy="45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279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Loading: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310393" y="3149481"/>
            <a:ext cx="10967834" cy="20005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Stored processed data into a local SQLite database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Arial" panose="020B0604020202020204" pitchFamily="34" charset="0"/>
              </a:rPr>
              <a:t>life_expectancy.db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Two main tables created: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Arial" panose="020B0604020202020204" pitchFamily="34" charset="0"/>
              </a:rPr>
              <a:t>life_expectancy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cleaned, yearly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Arial" panose="020B0604020202020204" pitchFamily="34" charset="0"/>
              </a:rPr>
              <a:t>avg_life_expectancy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per-country average from 2010 to 2021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40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1487649"/>
          </a:xfrm>
        </p:spPr>
        <p:txBody>
          <a:bodyPr/>
          <a:lstStyle/>
          <a:p>
            <a:r>
              <a:rPr lang="en-US" dirty="0" smtClean="0"/>
              <a:t>DATA PIPELINE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913775" y="2097248"/>
            <a:ext cx="10364452" cy="3693953"/>
          </a:xfrm>
        </p:spPr>
        <p:txBody>
          <a:bodyPr>
            <a:normAutofit/>
          </a:bodyPr>
          <a:lstStyle/>
          <a:p>
            <a:r>
              <a:rPr lang="en-US" smtClean="0"/>
              <a:t>A[Raw </a:t>
            </a:r>
            <a:r>
              <a:rPr lang="en-US" dirty="0"/>
              <a:t>API Data] --&gt; B[Drop duplicates &amp; </a:t>
            </a:r>
            <a:r>
              <a:rPr lang="en-US" dirty="0" err="1"/>
              <a:t>NaNs</a:t>
            </a:r>
            <a:r>
              <a:rPr lang="en-US" dirty="0"/>
              <a:t>]</a:t>
            </a:r>
          </a:p>
          <a:p>
            <a:r>
              <a:rPr lang="en-US" dirty="0"/>
              <a:t>    B --&gt; C[Convert Year &amp; Value to numeric]</a:t>
            </a:r>
          </a:p>
          <a:p>
            <a:r>
              <a:rPr lang="en-US" dirty="0"/>
              <a:t>    C --&gt; D[Filter for 2010–2021]</a:t>
            </a:r>
          </a:p>
          <a:p>
            <a:r>
              <a:rPr lang="en-US" dirty="0"/>
              <a:t>    D --&gt; E[Group &amp; Aggregate]</a:t>
            </a:r>
          </a:p>
          <a:p>
            <a:r>
              <a:rPr lang="en-US" dirty="0"/>
              <a:t>    E --&gt; F[SQLite Database]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6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605" y="131426"/>
            <a:ext cx="10364452" cy="2301381"/>
          </a:xfrm>
        </p:spPr>
        <p:txBody>
          <a:bodyPr/>
          <a:lstStyle/>
          <a:p>
            <a:r>
              <a:rPr lang="en-US" b="1" dirty="0"/>
              <a:t>Top 10 Countries by Avg. Life Expectancy (2010–2021)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913775" y="2306972"/>
            <a:ext cx="10364452" cy="3484229"/>
          </a:xfrm>
        </p:spPr>
        <p:txBody>
          <a:bodyPr/>
          <a:lstStyle/>
          <a:p>
            <a:r>
              <a:rPr lang="en-US" dirty="0"/>
              <a:t>Top countries: Singapore, Japan, Switzerland, Iceland, Norway, Australia, etc.</a:t>
            </a:r>
          </a:p>
          <a:p>
            <a:r>
              <a:rPr lang="en-US" dirty="0"/>
              <a:t>Computed average life expectancy for each country over the 12-year </a:t>
            </a:r>
            <a:r>
              <a:rPr lang="en-US" dirty="0" smtClean="0"/>
              <a:t>wind</a:t>
            </a:r>
          </a:p>
          <a:p>
            <a:r>
              <a:rPr lang="en-US" dirty="0" smtClean="0"/>
              <a:t>Countries </a:t>
            </a:r>
            <a:r>
              <a:rPr lang="en-US" dirty="0"/>
              <a:t>are sorted in descending order for visual clarity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05748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876</TotalTime>
  <Words>319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Unicode MS</vt:lpstr>
      <vt:lpstr>Tw Cen MT</vt:lpstr>
      <vt:lpstr>Droplet</vt:lpstr>
      <vt:lpstr>Analyzing Global Life Expectancy (2010–2021) </vt:lpstr>
      <vt:lpstr>Objective: </vt:lpstr>
      <vt:lpstr>Tools &amp; Technologies Used</vt:lpstr>
      <vt:lpstr> Data Ingestion Process </vt:lpstr>
      <vt:lpstr>Core Libraries:</vt:lpstr>
      <vt:lpstr>ETL Pipeline </vt:lpstr>
      <vt:lpstr> Loading:</vt:lpstr>
      <vt:lpstr>DATA PIPELINE</vt:lpstr>
      <vt:lpstr>Top 10 Countries by Avg. Life Expectancy (2010–2021) </vt:lpstr>
      <vt:lpstr>Top 10 Countries by Avg. Life Expectancy (2010–2021) </vt:lpstr>
      <vt:lpstr>Top 10 Countries by Avg. Life Expectancy (2010–2021)</vt:lpstr>
      <vt:lpstr>Ethical Considerations </vt:lpstr>
      <vt:lpstr>Challenges                                                                soulation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Global Life Expectancy (2010–2021)</dc:title>
  <dc:creator>Microsoft Office User</dc:creator>
  <cp:lastModifiedBy>its</cp:lastModifiedBy>
  <cp:revision>16</cp:revision>
  <dcterms:created xsi:type="dcterms:W3CDTF">2025-05-12T00:34:56Z</dcterms:created>
  <dcterms:modified xsi:type="dcterms:W3CDTF">2025-05-12T15:48:10Z</dcterms:modified>
</cp:coreProperties>
</file>