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3" r:id="rId9"/>
    <p:sldId id="273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Estilo Escuro 2 - Destaque 1/Destaqu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481A3B55-DA9B-6DCB-FE54-9309C2746D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80FDB5A-526C-BE82-4C62-D6A162E00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8EDC8-1B8D-4E92-8AF2-22839D8EF30C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550E249-00C2-EB02-469C-7E4EF6035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712CA8-6C81-BDE1-0914-4A97FA3A7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FCD5-BC9F-4A76-B1B2-3322A6A814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909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9ADE7-67F2-4AD8-8890-B28C3D94F28B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9198-FB1D-452F-ADFD-62730B662F7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910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2"/>
                </a:solidFill>
                <a:latin typeface="Aptos Narrow" panose="020B00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dirty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/>
              <a:t>16 de dezembro de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92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7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81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ublic Sans Light" pitchFamily="2" charset="0"/>
              </a:defRPr>
            </a:lvl1pPr>
            <a:lvl2pPr>
              <a:defRPr>
                <a:latin typeface="Public Sans Light" pitchFamily="2" charset="0"/>
              </a:defRPr>
            </a:lvl2pPr>
            <a:lvl3pPr>
              <a:defRPr>
                <a:latin typeface="Public Sans Light" pitchFamily="2" charset="0"/>
              </a:defRPr>
            </a:lvl3pPr>
            <a:lvl4pPr>
              <a:defRPr>
                <a:latin typeface="Public Sans Light" pitchFamily="2" charset="0"/>
              </a:defRPr>
            </a:lvl4pPr>
            <a:lvl5pPr>
              <a:defRPr>
                <a:latin typeface="Public Sans Light" pitchFamily="2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748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303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47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842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464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7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27ED-C745-4E3F-BF5D-8DBA9725E501}" type="datetimeFigureOut">
              <a:rPr lang="pt-PT" smtClean="0"/>
              <a:t>16/12/2024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090A86-C132-468C-BBC3-ADFBDA2EA8A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89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4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ptos Display" panose="020B0004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ptos Narrow" panose="020B000402020202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ptos Narrow" panose="020B000402020202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ptos Narrow" panose="020B000402020202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ptos Narrow" panose="020B000402020202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ptos Narrow" panose="020B000402020202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A2763-729E-D4F1-CC91-0832E7E82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3600" b="1" dirty="0">
                <a:effectLst/>
                <a:latin typeface="Aptos Black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Projeto de Criação de um Sistema de Recomendação de Livros</a:t>
            </a:r>
            <a:endParaRPr lang="pt-PT" sz="11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B2389-4D2F-7979-42F8-7BA1420EB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cap="none" dirty="0"/>
              <a:t>Heitor Leme (105191) e Margarida Santos (124236)</a:t>
            </a:r>
          </a:p>
          <a:p>
            <a:r>
              <a:rPr lang="pt-PT" sz="1600" cap="none" dirty="0"/>
              <a:t>Programação e Algoritmos em Ciências</a:t>
            </a:r>
          </a:p>
          <a:p>
            <a:r>
              <a:rPr lang="pt-PT" sz="1600" cap="none" dirty="0"/>
              <a:t>16 de dezembro de 2024</a:t>
            </a:r>
          </a:p>
        </p:txBody>
      </p:sp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EE9766B3-CA40-C8FE-5C19-8A288307D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7" y="0"/>
            <a:ext cx="5778485" cy="1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CD28F-A2AD-EDE4-4A3E-1899EA2A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instalação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E52F68-BAB0-44E2-4F0C-D2639F6B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	1º - Instalar o ambiente virtual (‘</a:t>
            </a:r>
            <a:r>
              <a:rPr lang="pt-PT" i="1" dirty="0" err="1"/>
              <a:t>recom_livros.yml</a:t>
            </a:r>
            <a:r>
              <a:rPr lang="pt-PT" dirty="0"/>
              <a:t>’)</a:t>
            </a:r>
          </a:p>
          <a:p>
            <a:pPr marL="1339850" lvl="1" indent="-182563"/>
            <a:r>
              <a:rPr lang="pt-PT" sz="1800" i="1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conda </a:t>
            </a:r>
            <a:r>
              <a:rPr lang="pt-PT" sz="1800" i="1" dirty="0" err="1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env</a:t>
            </a:r>
            <a:r>
              <a:rPr lang="pt-PT" sz="1800" i="1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 </a:t>
            </a:r>
            <a:r>
              <a:rPr lang="pt-PT" sz="1800" i="1" dirty="0" err="1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create</a:t>
            </a:r>
            <a:r>
              <a:rPr lang="pt-PT" sz="1800" i="1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 -f </a:t>
            </a:r>
            <a:r>
              <a:rPr lang="pt-PT" sz="1800" i="1" dirty="0" err="1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recom_livros.yml</a:t>
            </a:r>
            <a:r>
              <a:rPr lang="pt-PT" sz="1800" i="1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</a:rPr>
              <a:t> </a:t>
            </a:r>
            <a:r>
              <a:rPr lang="pt-PT" sz="1800" i="1" dirty="0">
                <a:effectLst/>
                <a:ea typeface="Aptos" panose="020B0004020202020204" pitchFamily="34" charset="0"/>
              </a:rPr>
              <a:t>– </a:t>
            </a:r>
            <a:r>
              <a:rPr lang="pt-PT" sz="1800" dirty="0">
                <a:effectLst/>
                <a:ea typeface="Aptos" panose="020B0004020202020204" pitchFamily="34" charset="0"/>
              </a:rPr>
              <a:t>lê o ficheiro e instala as dependências necessárias</a:t>
            </a:r>
          </a:p>
          <a:p>
            <a:pPr marL="889000" lvl="1" indent="0">
              <a:buNone/>
            </a:pPr>
            <a:endParaRPr lang="pt-PT" dirty="0">
              <a:ea typeface="Aptos" panose="020B0004020202020204" pitchFamily="34" charset="0"/>
            </a:endParaRPr>
          </a:p>
          <a:p>
            <a:pPr marL="889000" lvl="1" indent="0">
              <a:buNone/>
            </a:pPr>
            <a:r>
              <a:rPr lang="pt-PT" dirty="0">
                <a:ea typeface="Aptos" panose="020B0004020202020204" pitchFamily="34" charset="0"/>
              </a:rPr>
              <a:t>2º - Ativar o ambiente</a:t>
            </a:r>
          </a:p>
          <a:p>
            <a:pPr marL="1339850" marR="0" lvl="1" indent="-18256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pt-PT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conda </a:t>
            </a:r>
            <a:r>
              <a:rPr kumimoji="0" lang="pt-PT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activate</a:t>
            </a:r>
            <a:r>
              <a:rPr kumimoji="0" lang="pt-PT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 </a:t>
            </a:r>
            <a:r>
              <a:rPr kumimoji="0" lang="pt-PT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recom_livros</a:t>
            </a:r>
            <a:endParaRPr kumimoji="0" lang="pt-PT" sz="1800" b="0" i="1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Aptos" panose="020B0004020202020204" pitchFamily="34" charset="0"/>
            </a:endParaRPr>
          </a:p>
          <a:p>
            <a:pPr marL="1157287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None/>
              <a:tabLst/>
              <a:defRPr/>
            </a:pPr>
            <a:endParaRPr lang="pt-PT" noProof="0" dirty="0">
              <a:solidFill>
                <a:schemeClr val="accent2">
                  <a:lumMod val="75000"/>
                </a:schemeClr>
              </a:solidFill>
              <a:ea typeface="Aptos" panose="020B0004020202020204" pitchFamily="34" charset="0"/>
            </a:endParaRPr>
          </a:p>
          <a:p>
            <a:pPr marL="889000" lvl="1" indent="0">
              <a:buNone/>
            </a:pPr>
            <a:r>
              <a:rPr lang="pt-PT" dirty="0">
                <a:ea typeface="Aptos" panose="020B0004020202020204" pitchFamily="34" charset="0"/>
              </a:rPr>
              <a:t>3º - Executar o script </a:t>
            </a:r>
            <a:r>
              <a:rPr lang="pt-PT" dirty="0" err="1">
                <a:ea typeface="Aptos" panose="020B0004020202020204" pitchFamily="34" charset="0"/>
              </a:rPr>
              <a:t>Python</a:t>
            </a:r>
            <a:endParaRPr lang="pt-PT" dirty="0">
              <a:ea typeface="Aptos" panose="020B0004020202020204" pitchFamily="34" charset="0"/>
            </a:endParaRPr>
          </a:p>
          <a:p>
            <a:pPr marL="1339850" marR="0" lvl="1" indent="-18256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pt-PT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cd /caminho/diretório</a:t>
            </a:r>
          </a:p>
          <a:p>
            <a:pPr marL="1339850" marR="0" lvl="1" indent="-182563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pt-PT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python</a:t>
            </a:r>
            <a:r>
              <a:rPr kumimoji="0" lang="pt-PT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Aptos" panose="020B0004020202020204" pitchFamily="34" charset="0"/>
              </a:rPr>
              <a:t> programa.python.py</a:t>
            </a:r>
          </a:p>
          <a:p>
            <a:pPr marL="1157287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None/>
              <a:tabLst/>
              <a:defRPr/>
            </a:pPr>
            <a:endParaRPr lang="pt-PT" i="1" noProof="0" dirty="0">
              <a:solidFill>
                <a:schemeClr val="accent2">
                  <a:lumMod val="75000"/>
                </a:schemeClr>
              </a:solidFill>
              <a:ea typeface="Aptos" panose="020B0004020202020204" pitchFamily="34" charset="0"/>
            </a:endParaRPr>
          </a:p>
          <a:p>
            <a:pPr marL="268288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99CB38"/>
              </a:buClr>
              <a:buSzTx/>
              <a:buNone/>
              <a:tabLst/>
              <a:defRPr/>
            </a:pPr>
            <a:r>
              <a:rPr kumimoji="0" lang="pt-PT" sz="1800" b="0" i="1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Aptos" panose="020B0004020202020204" pitchFamily="34" charset="0"/>
              </a:rPr>
              <a:t>O programa será </a:t>
            </a:r>
            <a:r>
              <a:rPr lang="pt-PT" i="1" dirty="0">
                <a:solidFill>
                  <a:schemeClr val="tx1"/>
                </a:solidFill>
                <a:ea typeface="Aptos" panose="020B0004020202020204" pitchFamily="34" charset="0"/>
              </a:rPr>
              <a:t>executado e o utilizador poderá interagir com o sistema de recomendação de livros.</a:t>
            </a:r>
            <a:endParaRPr kumimoji="0" lang="pt-PT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Aptos" panose="020B0004020202020204" pitchFamily="34" charset="0"/>
            </a:endParaRPr>
          </a:p>
          <a:p>
            <a:pPr marL="0" lvl="1" indent="0">
              <a:buNone/>
            </a:pPr>
            <a:endParaRPr lang="pt-PT" dirty="0"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68B71-9E5E-2FDD-F5D0-4D8B22C5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Limitações e melhorias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5C7CA2-C193-8854-77BE-4AB81C19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685"/>
            <a:ext cx="10058400" cy="1827632"/>
          </a:xfrm>
        </p:spPr>
        <p:txBody>
          <a:bodyPr/>
          <a:lstStyle/>
          <a:p>
            <a:r>
              <a:rPr lang="pt-PT" b="1" dirty="0"/>
              <a:t>1) Tamanho do </a:t>
            </a:r>
            <a:r>
              <a:rPr lang="pt-PT" b="1" dirty="0" err="1"/>
              <a:t>dataset</a:t>
            </a:r>
            <a:r>
              <a:rPr lang="pt-PT" b="1" dirty="0"/>
              <a:t> original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 Código demorava muito tempo a executar – processo insustentável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 Redução de cerca de 1 milhão de entradas para 20 000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Possível perda de informação…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B5C2C8-7CCC-A8C0-7060-E7B012EE0976}"/>
              </a:ext>
            </a:extLst>
          </p:cNvPr>
          <p:cNvSpPr txBox="1"/>
          <p:nvPr/>
        </p:nvSpPr>
        <p:spPr>
          <a:xfrm>
            <a:off x="1097280" y="4191643"/>
            <a:ext cx="10058399" cy="1559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pt-PT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2</a:t>
            </a: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ublic Sans Light" pitchFamily="2" charset="0"/>
                <a:ea typeface="+mn-ea"/>
                <a:cs typeface="+mn-cs"/>
              </a:rPr>
              <a:t>) Inexistência dos géneros dos livros, essencial para classificá-los</a:t>
            </a:r>
          </a:p>
          <a:p>
            <a:pPr marL="630238" marR="0" lvl="0" indent="-90488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ublic Sans Light" pitchFamily="2" charset="0"/>
                <a:ea typeface="+mn-ea"/>
                <a:cs typeface="+mn-cs"/>
              </a:rPr>
              <a:t> 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 Abordagem simplista</a:t>
            </a:r>
          </a:p>
          <a:p>
            <a:pPr marL="630238" marR="0" lvl="0" indent="-90488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 Para trabalho futuro, poderíamos melhorar este processo utilizando uma API (e.g. 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GoogleBooks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, </a:t>
            </a:r>
            <a:r>
              <a:rPr lang="pt-PT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Goodreads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)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ublic Sans Light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15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6BD23-A731-3820-62D9-F7966CF0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8C35A-9FFB-F4E3-4ADE-EE0E7146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Limitações e melhorias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E11D9-A84C-77F2-0A82-9DA59D94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685"/>
            <a:ext cx="10058400" cy="2140958"/>
          </a:xfrm>
        </p:spPr>
        <p:txBody>
          <a:bodyPr/>
          <a:lstStyle/>
          <a:p>
            <a:r>
              <a:rPr lang="pt-PT" b="1" dirty="0"/>
              <a:t>3) Criação dos tópicos e matriz com base nas descrições e avaliações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 Descrições muito simples e avaliações subjetivas 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 Pode não transmitir o conteúdo real dos livros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r>
              <a:rPr lang="pt-PT" dirty="0"/>
              <a:t> Poderíamos utilizado descrições mais detalhadas, disponibilizadas pelas editoras, por exemplo, utilizando uma API</a:t>
            </a:r>
          </a:p>
          <a:p>
            <a:pPr marL="630238" indent="-90488"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E7B1FD-CEAD-CAF2-38E2-9BE7A50CE8F5}"/>
              </a:ext>
            </a:extLst>
          </p:cNvPr>
          <p:cNvSpPr txBox="1"/>
          <p:nvPr/>
        </p:nvSpPr>
        <p:spPr>
          <a:xfrm>
            <a:off x="1097280" y="4191643"/>
            <a:ext cx="10058399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pt-P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ublic Sans Light" pitchFamily="2" charset="0"/>
                <a:ea typeface="+mn-ea"/>
                <a:cs typeface="+mn-cs"/>
              </a:rPr>
              <a:t>4) Processo de NLP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Abordagem simplista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Para trabalho futuro, poderíamos melhorar este processo utilizando </a:t>
            </a:r>
            <a:r>
              <a:rPr lang="pt-PT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técnicas mais complexas </a:t>
            </a: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Public Sans Light" pitchFamily="2" charset="0"/>
              </a:rPr>
              <a:t>(e.g. Word2Vec, BERT), que tivessem em conta o contexto do texto, capturando nuances semânticas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ublic Sans Light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7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4A85B-0E66-8223-2717-D4CC0D40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46D2-36A3-A137-6ABD-A4B596A9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Limitações e melhorias futuras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F206DA-8861-B2B0-706D-4AC447C0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684"/>
            <a:ext cx="10058400" cy="3971743"/>
          </a:xfrm>
        </p:spPr>
        <p:txBody>
          <a:bodyPr/>
          <a:lstStyle/>
          <a:p>
            <a:pPr algn="just"/>
            <a:r>
              <a:rPr lang="pt-PT" b="1" dirty="0"/>
              <a:t>5) Criação de um simples manual de utilizador</a:t>
            </a:r>
          </a:p>
          <a:p>
            <a:pPr marL="630238" indent="-90488" algn="just">
              <a:buFont typeface="Wingdings" panose="05000000000000000000" pitchFamily="2" charset="2"/>
              <a:buChar char="§"/>
            </a:pPr>
            <a:r>
              <a:rPr lang="pt-PT" dirty="0"/>
              <a:t> Limitação de não ter uma interface gráfica mais intuitiva e visualmente agradável, o que </a:t>
            </a:r>
            <a:r>
              <a:rPr lang="pt-PT" b="1" dirty="0"/>
              <a:t>restringe a experiência do utilizador</a:t>
            </a:r>
          </a:p>
          <a:p>
            <a:pPr marL="630238" indent="-90488" algn="just">
              <a:buFont typeface="Wingdings" panose="05000000000000000000" pitchFamily="2" charset="2"/>
              <a:buChar char="§"/>
            </a:pPr>
            <a:r>
              <a:rPr lang="pt-PT" dirty="0"/>
              <a:t> </a:t>
            </a:r>
            <a:r>
              <a:rPr lang="pt-PT" b="1" dirty="0"/>
              <a:t>Interação limitada</a:t>
            </a:r>
            <a:r>
              <a:rPr lang="pt-PT" dirty="0"/>
              <a:t>, feita exclusivamente por meio de texto, o que pode ser mais difícil de compreender para utilizadores menos experientes no uso da linha de comando</a:t>
            </a:r>
          </a:p>
          <a:p>
            <a:pPr marL="630238" indent="-90488" algn="just">
              <a:buFont typeface="Wingdings" panose="05000000000000000000" pitchFamily="2" charset="2"/>
              <a:buChar char="§"/>
            </a:pPr>
            <a:r>
              <a:rPr lang="pt-PT" dirty="0"/>
              <a:t> A ausência de botões, menus e gráficos, e até das próprias capas dos livros, torna a navegação menos fluída</a:t>
            </a:r>
          </a:p>
          <a:p>
            <a:pPr marL="539750" indent="0" algn="just">
              <a:buNone/>
            </a:pPr>
            <a:r>
              <a:rPr lang="pt-PT" b="1" dirty="0">
                <a:solidFill>
                  <a:schemeClr val="accent3"/>
                </a:solidFill>
              </a:rPr>
              <a:t>Melhoria: </a:t>
            </a:r>
            <a:r>
              <a:rPr lang="pt-PT" dirty="0"/>
              <a:t>Criação de um sistema mais acessível e amigável, desenvolvendo uma </a:t>
            </a:r>
            <a:r>
              <a:rPr lang="pt-PT" b="1" dirty="0"/>
              <a:t>interface gráfica mais avançada</a:t>
            </a:r>
            <a:r>
              <a:rPr lang="pt-PT" dirty="0"/>
              <a:t>, utilizando bibliotecas como </a:t>
            </a:r>
            <a:r>
              <a:rPr lang="pt-PT" b="1" dirty="0" err="1"/>
              <a:t>Tkinter</a:t>
            </a:r>
            <a:r>
              <a:rPr lang="pt-PT" b="1" dirty="0"/>
              <a:t> </a:t>
            </a:r>
            <a:r>
              <a:rPr lang="pt-PT" dirty="0"/>
              <a:t>que criam uma </a:t>
            </a:r>
            <a:r>
              <a:rPr lang="pt-PT" b="1" dirty="0"/>
              <a:t>aplicação local.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411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38FFF-B737-2AA1-BB22-85D2F64A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Execução do programa</a:t>
            </a:r>
          </a:p>
        </p:txBody>
      </p:sp>
      <p:pic>
        <p:nvPicPr>
          <p:cNvPr id="4098" name="Picture 2" descr="Python Sticker (logo) - Stickers Devs">
            <a:extLst>
              <a:ext uri="{FF2B5EF4-FFF2-40B4-BE49-F238E27FC236}">
                <a16:creationId xmlns:a16="http://schemas.microsoft.com/office/drawing/2014/main" id="{F02C1AF2-A840-478B-C334-BB118145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84" y="3052398"/>
            <a:ext cx="1610032" cy="161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9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DA5D-A87C-153F-B7E5-44F1F6EF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bibliográficas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A08C67-1102-F7AF-E66D-11E79098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Mohamed </a:t>
            </a:r>
            <a:r>
              <a:rPr lang="en-US" dirty="0" err="1"/>
              <a:t>Bekheet</a:t>
            </a:r>
            <a:r>
              <a:rPr lang="en-US" dirty="0"/>
              <a:t>, «Amazon Books Reviews». [Csv].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https://www.kaggle.com/datasets/mohamedbakhet/amazon-books-reviews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36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4595C-FFA5-16C6-9601-E8882A98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D8F0-4254-AA7C-99AA-093B4932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600" b="1" dirty="0">
                <a:effectLst/>
                <a:latin typeface="Aptos Black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Obrigado/a pela atenção!</a:t>
            </a:r>
            <a:endParaRPr lang="pt-PT" sz="115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FAE30-78DD-A014-FE9F-7E2161134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PT" b="1" cap="none" dirty="0"/>
              <a:t>Heitor Leme (105191) e Margarida Santos (124236)</a:t>
            </a:r>
          </a:p>
          <a:p>
            <a:pPr algn="ctr"/>
            <a:r>
              <a:rPr lang="pt-PT" sz="1600" cap="none" dirty="0"/>
              <a:t>16 de dezembro de 2024</a:t>
            </a:r>
          </a:p>
        </p:txBody>
      </p:sp>
      <p:pic>
        <p:nvPicPr>
          <p:cNvPr id="5" name="Imagem 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0FC7AB0-2F21-FD5D-6BF1-DFB0F215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7" y="0"/>
            <a:ext cx="5778485" cy="10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13AE-3BCE-0540-4F64-9CD5FE7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3A98F4-ED09-BBF6-D83B-0D005524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3390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PT" b="1" dirty="0"/>
              <a:t>Objetivo</a:t>
            </a:r>
            <a:r>
              <a:rPr lang="pt-PT" dirty="0"/>
              <a:t>: Criação de um sistema de recomendação de livros, utilizando a linguagem </a:t>
            </a:r>
            <a:r>
              <a:rPr lang="pt-PT" i="1" dirty="0" err="1"/>
              <a:t>Python</a:t>
            </a:r>
            <a:endParaRPr lang="pt-PT" i="1" dirty="0"/>
          </a:p>
          <a:p>
            <a:pPr marL="898525" indent="-3619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PT" dirty="0"/>
              <a:t>	</a:t>
            </a:r>
            <a:r>
              <a:rPr lang="pt-PT" b="1" dirty="0">
                <a:solidFill>
                  <a:schemeClr val="accent3">
                    <a:lumMod val="75000"/>
                  </a:schemeClr>
                </a:solidFill>
              </a:rPr>
              <a:t>Técnicas de Processamento de Linguagem Natural </a:t>
            </a:r>
            <a:r>
              <a:rPr lang="pt-PT" dirty="0"/>
              <a:t>(NLP) – </a:t>
            </a:r>
            <a:r>
              <a:rPr lang="pt-PT" dirty="0" err="1"/>
              <a:t>topic</a:t>
            </a:r>
            <a:r>
              <a:rPr lang="pt-PT" dirty="0"/>
              <a:t> </a:t>
            </a:r>
            <a:r>
              <a:rPr lang="pt-PT" dirty="0" err="1"/>
              <a:t>modelling</a:t>
            </a:r>
            <a:r>
              <a:rPr lang="pt-PT" dirty="0"/>
              <a:t> e cálculo de similaridades;</a:t>
            </a:r>
          </a:p>
          <a:p>
            <a:pPr marL="898525" indent="-3619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PT" dirty="0"/>
              <a:t>Sistema funciona com base na </a:t>
            </a:r>
            <a:r>
              <a:rPr lang="pt-PT" b="1" dirty="0"/>
              <a:t>combinação de preferências de géneros literários e tópicos</a:t>
            </a:r>
            <a:r>
              <a:rPr lang="pt-PT" dirty="0"/>
              <a:t> extraídos, e com base numa </a:t>
            </a:r>
            <a:r>
              <a:rPr lang="pt-PT" b="1" dirty="0"/>
              <a:t>matriz de semelhanças entre livros</a:t>
            </a:r>
            <a:r>
              <a:rPr lang="pt-PT" dirty="0"/>
              <a:t>;</a:t>
            </a:r>
            <a:endParaRPr lang="pt-PT" b="1" dirty="0"/>
          </a:p>
          <a:p>
            <a:pPr marL="536575" indent="0" algn="just">
              <a:lnSpc>
                <a:spcPct val="100000"/>
              </a:lnSpc>
              <a:buNone/>
            </a:pPr>
            <a:r>
              <a:rPr lang="pt-PT" b="1" dirty="0"/>
              <a:t>Resultado esperado</a:t>
            </a:r>
            <a:r>
              <a:rPr lang="pt-PT" dirty="0"/>
              <a:t>: o programa sugere livros com base nos géneros e tópicos escolhidos pelo utilizador, livros aleatórios dentro de um género, e livros com base noutros que o utilizador já demonstrou interesse.</a:t>
            </a:r>
          </a:p>
        </p:txBody>
      </p:sp>
    </p:spTree>
    <p:extLst>
      <p:ext uri="{BB962C8B-B14F-4D97-AF65-F5344CB8AC3E}">
        <p14:creationId xmlns:p14="http://schemas.microsoft.com/office/powerpoint/2010/main" val="98737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8081-F3A7-44A8-6D82-82D356C4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Dataset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3274B4-0238-FA8A-8AE4-B7177694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i="1" dirty="0" err="1"/>
              <a:t>Dataset</a:t>
            </a:r>
            <a:r>
              <a:rPr lang="pt-PT" b="1" i="1" dirty="0"/>
              <a:t> escolhido: </a:t>
            </a:r>
            <a:r>
              <a:rPr lang="pt-PT" b="1" dirty="0">
                <a:solidFill>
                  <a:schemeClr val="accent3">
                    <a:lumMod val="75000"/>
                  </a:schemeClr>
                </a:solidFill>
              </a:rPr>
              <a:t>Amazon </a:t>
            </a:r>
            <a:r>
              <a:rPr lang="pt-PT" b="1" dirty="0" err="1">
                <a:solidFill>
                  <a:schemeClr val="accent3">
                    <a:lumMod val="75000"/>
                  </a:schemeClr>
                </a:solidFill>
              </a:rPr>
              <a:t>Book</a:t>
            </a:r>
            <a:r>
              <a:rPr lang="pt-PT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PT" b="1" dirty="0" err="1">
                <a:solidFill>
                  <a:schemeClr val="accent3">
                    <a:lumMod val="75000"/>
                  </a:schemeClr>
                </a:solidFill>
              </a:rPr>
              <a:t>Reviews</a:t>
            </a:r>
            <a:r>
              <a:rPr lang="pt-PT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tx1"/>
                </a:solidFill>
              </a:rPr>
              <a:t>[1]</a:t>
            </a:r>
            <a:r>
              <a:rPr lang="pt-PT" dirty="0"/>
              <a:t>, retirado do </a:t>
            </a:r>
            <a:r>
              <a:rPr lang="pt-PT" dirty="0" err="1"/>
              <a:t>Kaggle</a:t>
            </a:r>
            <a:endParaRPr lang="pt-PT" dirty="0"/>
          </a:p>
          <a:p>
            <a:pPr marL="536575" indent="-90488">
              <a:buFont typeface="Wingdings" panose="05000000000000000000" pitchFamily="2" charset="2"/>
              <a:buChar char="Ø"/>
            </a:pPr>
            <a:r>
              <a:rPr lang="pt-PT" dirty="0"/>
              <a:t> Composto por </a:t>
            </a:r>
            <a:r>
              <a:rPr lang="pt-PT" b="1" dirty="0"/>
              <a:t>dois ficheiros</a:t>
            </a:r>
            <a:r>
              <a:rPr lang="pt-PT" dirty="0"/>
              <a:t>, relacionados pela coluna ‘</a:t>
            </a:r>
            <a:r>
              <a:rPr lang="pt-PT" dirty="0" err="1"/>
              <a:t>Title</a:t>
            </a:r>
            <a:r>
              <a:rPr lang="pt-PT" dirty="0"/>
              <a:t>’</a:t>
            </a:r>
          </a:p>
        </p:txBody>
      </p:sp>
      <p:pic>
        <p:nvPicPr>
          <p:cNvPr id="1026" name="Picture 2" descr="ERD Digram">
            <a:extLst>
              <a:ext uri="{FF2B5EF4-FFF2-40B4-BE49-F238E27FC236}">
                <a16:creationId xmlns:a16="http://schemas.microsoft.com/office/drawing/2014/main" id="{52158716-2BD5-E562-136C-231709F96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17633" r="7717" b="21897"/>
          <a:stretch/>
        </p:blipFill>
        <p:spPr bwMode="auto">
          <a:xfrm>
            <a:off x="1909289" y="2867340"/>
            <a:ext cx="8373421" cy="31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2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A6D9B-3821-97CF-49EF-B0311E10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0504-2BF6-1ABA-8B6F-C4A00ED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Dataset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AB861B-598D-EB55-4698-7558146A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i="1" dirty="0"/>
              <a:t>Primeiro desafio: tamanho do </a:t>
            </a:r>
            <a:r>
              <a:rPr lang="pt-PT" b="1" i="1" dirty="0" err="1"/>
              <a:t>dataset</a:t>
            </a:r>
            <a:endParaRPr lang="pt-PT" dirty="0"/>
          </a:p>
          <a:p>
            <a:pPr marL="536575" indent="-90488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b="1" dirty="0"/>
              <a:t>Tabela </a:t>
            </a:r>
            <a:r>
              <a:rPr lang="pt-PT" b="1" dirty="0" err="1"/>
              <a:t>Books_ratings</a:t>
            </a:r>
            <a:r>
              <a:rPr lang="pt-PT" b="1" dirty="0"/>
              <a:t>:</a:t>
            </a:r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Dimensão do ficheiro: 2.86GB</a:t>
            </a:r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Aproximadamente 3MM de </a:t>
            </a:r>
            <a:r>
              <a:rPr lang="pt-PT" i="1" dirty="0" err="1"/>
              <a:t>reviews</a:t>
            </a:r>
            <a:endParaRPr lang="pt-PT" i="1" dirty="0"/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Contém informações sobre </a:t>
            </a:r>
            <a:r>
              <a:rPr lang="pt-PT" i="1" dirty="0" err="1"/>
              <a:t>reviews</a:t>
            </a:r>
            <a:r>
              <a:rPr lang="pt-PT" dirty="0"/>
              <a:t> de livros feitos pelos usuários da Amazon</a:t>
            </a:r>
          </a:p>
          <a:p>
            <a:pPr marL="536575" indent="-90488">
              <a:buFont typeface="Wingdings" panose="05000000000000000000" pitchFamily="2" charset="2"/>
              <a:buChar char="Ø"/>
            </a:pPr>
            <a:r>
              <a:rPr lang="pt-PT" b="1" dirty="0"/>
              <a:t> Tabela </a:t>
            </a:r>
            <a:r>
              <a:rPr lang="pt-PT" b="1" dirty="0" err="1"/>
              <a:t>books_data</a:t>
            </a:r>
            <a:r>
              <a:rPr lang="pt-PT" b="1" dirty="0"/>
              <a:t>:</a:t>
            </a:r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Dimensão do ficheiro: 181.35MB</a:t>
            </a:r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Informações sobre aproximadamente 212k livros</a:t>
            </a:r>
          </a:p>
          <a:p>
            <a:pPr marL="829183" lvl="1" indent="-90488">
              <a:buFont typeface="Wingdings" panose="05000000000000000000" pitchFamily="2" charset="2"/>
              <a:buChar char="Ø"/>
            </a:pPr>
            <a:r>
              <a:rPr lang="pt-PT" dirty="0"/>
              <a:t>Contém dados sobre género, autor, descrições…</a:t>
            </a:r>
          </a:p>
        </p:txBody>
      </p:sp>
    </p:spTree>
    <p:extLst>
      <p:ext uri="{BB962C8B-B14F-4D97-AF65-F5344CB8AC3E}">
        <p14:creationId xmlns:p14="http://schemas.microsoft.com/office/powerpoint/2010/main" val="150311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lão: Seta Para a Direita 4">
            <a:extLst>
              <a:ext uri="{FF2B5EF4-FFF2-40B4-BE49-F238E27FC236}">
                <a16:creationId xmlns:a16="http://schemas.microsoft.com/office/drawing/2014/main" id="{F661D43A-A9CB-2D32-CD99-D8937C4620A8}"/>
              </a:ext>
            </a:extLst>
          </p:cNvPr>
          <p:cNvSpPr/>
          <p:nvPr/>
        </p:nvSpPr>
        <p:spPr>
          <a:xfrm>
            <a:off x="1249680" y="2296160"/>
            <a:ext cx="4994516" cy="1209040"/>
          </a:xfrm>
          <a:prstGeom prst="rightArrowCallout">
            <a:avLst>
              <a:gd name="adj1" fmla="val 23675"/>
              <a:gd name="adj2" fmla="val 32947"/>
              <a:gd name="adj3" fmla="val 18378"/>
              <a:gd name="adj4" fmla="val 92313"/>
            </a:avLst>
          </a:prstGeom>
          <a:solidFill>
            <a:srgbClr val="F5F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E3B16-B8F1-4E2D-6627-1974CDF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procedimento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8EE32B-64D0-A5BA-F87E-AEC1E835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20196" cy="4023360"/>
          </a:xfrm>
        </p:spPr>
        <p:txBody>
          <a:bodyPr/>
          <a:lstStyle/>
          <a:p>
            <a:pPr algn="just"/>
            <a:r>
              <a:rPr lang="pt-PT" b="1" dirty="0">
                <a:solidFill>
                  <a:schemeClr val="accent3">
                    <a:lumMod val="75000"/>
                  </a:schemeClr>
                </a:solidFill>
              </a:rPr>
              <a:t>1) Preparação dos dados</a:t>
            </a:r>
          </a:p>
          <a:p>
            <a:pPr marL="355600" indent="-92075" algn="just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</a:rPr>
              <a:t> </a:t>
            </a:r>
            <a:r>
              <a:rPr lang="pt-PT" sz="1600" b="1" dirty="0">
                <a:solidFill>
                  <a:schemeClr val="tx1"/>
                </a:solidFill>
              </a:rPr>
              <a:t>Amostragem estratificada</a:t>
            </a:r>
            <a:r>
              <a:rPr lang="pt-PT" sz="1600" dirty="0">
                <a:solidFill>
                  <a:schemeClr val="tx1"/>
                </a:solidFill>
              </a:rPr>
              <a:t>, reduzindo para</a:t>
            </a:r>
            <a:br>
              <a:rPr lang="pt-PT" sz="1600" dirty="0">
                <a:solidFill>
                  <a:schemeClr val="tx1"/>
                </a:solidFill>
              </a:rPr>
            </a:br>
            <a:r>
              <a:rPr lang="pt-PT" sz="1600" dirty="0">
                <a:solidFill>
                  <a:schemeClr val="tx1"/>
                </a:solidFill>
              </a:rPr>
              <a:t>20 000 entradas</a:t>
            </a:r>
          </a:p>
          <a:p>
            <a:pPr marL="355600" indent="-92075" algn="just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tx1"/>
                </a:solidFill>
              </a:rPr>
              <a:t> Seleção das avaliações que correspondiam aos livros incluídos na amostra</a:t>
            </a:r>
          </a:p>
          <a:p>
            <a:pPr marL="355600" indent="-92075" algn="just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</a:endParaRPr>
          </a:p>
          <a:p>
            <a:pPr marL="355600" indent="-92075" algn="just">
              <a:buFont typeface="Arial" panose="020B0604020202020204" pitchFamily="34" charset="0"/>
              <a:buChar char="•"/>
            </a:pPr>
            <a:r>
              <a:rPr lang="pt-PT" sz="1600" b="1" dirty="0">
                <a:solidFill>
                  <a:schemeClr val="tx1"/>
                </a:solidFill>
              </a:rPr>
              <a:t>Limpeza dos dados</a:t>
            </a:r>
            <a:r>
              <a:rPr lang="pt-PT" sz="1600" dirty="0">
                <a:solidFill>
                  <a:schemeClr val="tx1"/>
                </a:solidFill>
              </a:rPr>
              <a:t>, preparando-o para as técnicas de NLP</a:t>
            </a:r>
          </a:p>
          <a:p>
            <a:pPr marL="648208" lvl="1" indent="-92075" algn="just"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tx1"/>
                </a:solidFill>
              </a:rPr>
              <a:t>Lowercasing</a:t>
            </a:r>
            <a:endParaRPr lang="pt-PT" sz="1400" dirty="0">
              <a:solidFill>
                <a:schemeClr val="tx1"/>
              </a:solidFill>
            </a:endParaRPr>
          </a:p>
          <a:p>
            <a:pPr marL="648208" lvl="1" indent="-92075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Remoção da pontuação e caracteres especiais</a:t>
            </a:r>
          </a:p>
          <a:p>
            <a:pPr marL="648208" lvl="1" indent="-92075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Remoção de </a:t>
            </a:r>
            <a:r>
              <a:rPr lang="pt-PT" sz="1400" dirty="0" err="1">
                <a:solidFill>
                  <a:schemeClr val="tx1"/>
                </a:solidFill>
              </a:rPr>
              <a:t>stopwords</a:t>
            </a:r>
            <a:endParaRPr lang="pt-PT" sz="1400" dirty="0">
              <a:solidFill>
                <a:schemeClr val="tx1"/>
              </a:solidFill>
            </a:endParaRPr>
          </a:p>
          <a:p>
            <a:pPr marL="648208" lvl="1" indent="-92075" algn="just"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tx1"/>
                </a:solidFill>
              </a:rPr>
              <a:t>Remoção de palavras &lt;= 2 caracteres</a:t>
            </a:r>
          </a:p>
          <a:p>
            <a:pPr marL="355600" indent="-92075" algn="just">
              <a:buFont typeface="Arial" panose="020B0604020202020204" pitchFamily="34" charset="0"/>
              <a:buChar char="•"/>
            </a:pPr>
            <a:endParaRPr lang="pt-PT" sz="1600" dirty="0">
              <a:solidFill>
                <a:schemeClr val="tx1"/>
              </a:solidFill>
            </a:endParaRPr>
          </a:p>
          <a:p>
            <a:pPr marL="630238" indent="-90488">
              <a:buFont typeface="Arial" panose="020B0604020202020204" pitchFamily="34" charset="0"/>
              <a:buChar char="•"/>
            </a:pPr>
            <a:endParaRPr lang="pt-PT" dirty="0">
              <a:solidFill>
                <a:schemeClr val="tx1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0B0EA09-5C40-1CBC-3190-F692344CB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76267"/>
              </p:ext>
            </p:extLst>
          </p:nvPr>
        </p:nvGraphicFramePr>
        <p:xfrm>
          <a:off x="7914291" y="1137920"/>
          <a:ext cx="3555096" cy="516828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979248">
                  <a:extLst>
                    <a:ext uri="{9D8B030D-6E8A-4147-A177-3AD203B41FA5}">
                      <a16:colId xmlns:a16="http://schemas.microsoft.com/office/drawing/2014/main" val="3850729630"/>
                    </a:ext>
                  </a:extLst>
                </a:gridCol>
                <a:gridCol w="2575848">
                  <a:extLst>
                    <a:ext uri="{9D8B030D-6E8A-4147-A177-3AD203B41FA5}">
                      <a16:colId xmlns:a16="http://schemas.microsoft.com/office/drawing/2014/main" val="1438131733"/>
                    </a:ext>
                  </a:extLst>
                </a:gridCol>
              </a:tblGrid>
              <a:tr h="324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Biblioteca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Tarefa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51269820"/>
                  </a:ext>
                </a:extLst>
              </a:tr>
              <a:tr h="544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 err="1">
                          <a:effectLst/>
                        </a:rPr>
                        <a:t>kagglehub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Importar diretamente os </a:t>
                      </a:r>
                      <a:r>
                        <a:rPr lang="pt-PT" sz="1000" i="1" dirty="0" err="1">
                          <a:effectLst/>
                        </a:rPr>
                        <a:t>datasets</a:t>
                      </a:r>
                      <a:r>
                        <a:rPr lang="pt-PT" sz="1000" dirty="0">
                          <a:effectLst/>
                        </a:rPr>
                        <a:t> do </a:t>
                      </a:r>
                      <a:r>
                        <a:rPr lang="pt-PT" sz="1000" dirty="0" err="1">
                          <a:effectLst/>
                        </a:rPr>
                        <a:t>Kaggle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2970982617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os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Interagir com o sistema operacional, para definir o diretório, entre outras funções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069424325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pandas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Criar e manipular os </a:t>
                      </a:r>
                      <a:r>
                        <a:rPr lang="pt-PT" sz="1000" dirty="0" err="1">
                          <a:effectLst/>
                        </a:rPr>
                        <a:t>dataframes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1565977597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 err="1">
                          <a:effectLst/>
                        </a:rPr>
                        <a:t>sklearn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Utilizamos a função </a:t>
                      </a:r>
                      <a:r>
                        <a:rPr lang="pt-PT" sz="1000" i="1" dirty="0" err="1">
                          <a:effectLst/>
                        </a:rPr>
                        <a:t>train_test_split</a:t>
                      </a:r>
                      <a:r>
                        <a:rPr lang="pt-PT" sz="1000" i="1" dirty="0">
                          <a:effectLst/>
                        </a:rPr>
                        <a:t> </a:t>
                      </a:r>
                      <a:r>
                        <a:rPr lang="pt-PT" sz="1000" dirty="0">
                          <a:effectLst/>
                        </a:rPr>
                        <a:t>para realizar a amostragem estratificada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3923598153"/>
                  </a:ext>
                </a:extLst>
              </a:tr>
              <a:tr h="1403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 err="1">
                          <a:effectLst/>
                        </a:rPr>
                        <a:t>re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Suporte para utilizar expressões regulares do </a:t>
                      </a:r>
                      <a:r>
                        <a:rPr lang="pt-PT" sz="1000" i="1" dirty="0" err="1">
                          <a:effectLst/>
                        </a:rPr>
                        <a:t>Python</a:t>
                      </a:r>
                      <a:r>
                        <a:rPr lang="pt-PT" sz="1000" dirty="0">
                          <a:effectLst/>
                        </a:rPr>
                        <a:t>. Foi usada para tarefas de processamento do texto, como eliminação dos caracteres especiais e numéricos.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2204262657"/>
                  </a:ext>
                </a:extLst>
              </a:tr>
              <a:tr h="849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 err="1">
                          <a:effectLst/>
                        </a:rPr>
                        <a:t>nltk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Utilizada para realizar as tarefas de processamento de linguagem natural (NLP), como a remoção de </a:t>
                      </a:r>
                      <a:r>
                        <a:rPr lang="pt-PT" sz="1000" i="1" dirty="0" err="1">
                          <a:effectLst/>
                        </a:rPr>
                        <a:t>stopwords</a:t>
                      </a:r>
                      <a:r>
                        <a:rPr lang="pt-PT" sz="1000" dirty="0">
                          <a:effectLst/>
                        </a:rPr>
                        <a:t> 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13308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6C234B9-DA7E-D289-C933-CB3F2D678D21}"/>
              </a:ext>
            </a:extLst>
          </p:cNvPr>
          <p:cNvSpPr txBox="1"/>
          <p:nvPr/>
        </p:nvSpPr>
        <p:spPr>
          <a:xfrm>
            <a:off x="6126480" y="2657697"/>
            <a:ext cx="1509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b="1" dirty="0" err="1">
                <a:solidFill>
                  <a:schemeClr val="tx1"/>
                </a:solidFill>
                <a:latin typeface="Public Sans Light" pitchFamily="2" charset="0"/>
              </a:rPr>
              <a:t>Merge</a:t>
            </a:r>
            <a:r>
              <a:rPr lang="pt-PT" sz="1400" b="1" dirty="0">
                <a:solidFill>
                  <a:schemeClr val="tx1"/>
                </a:solidFill>
                <a:latin typeface="Public Sans Light" pitchFamily="2" charset="0"/>
              </a:rPr>
              <a:t> num só </a:t>
            </a:r>
            <a:r>
              <a:rPr lang="pt-PT" sz="1400" b="1" dirty="0" err="1">
                <a:solidFill>
                  <a:schemeClr val="tx1"/>
                </a:solidFill>
                <a:latin typeface="Public Sans Light" pitchFamily="2" charset="0"/>
              </a:rPr>
              <a:t>dataframe</a:t>
            </a:r>
            <a:endParaRPr lang="pt-PT" sz="1400" b="1" dirty="0">
              <a:latin typeface="Public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1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B17BA-9E78-07D9-2B39-5C921AE3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procedimento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E53347-A321-9EC5-4A37-27BEE98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564761" cy="4444707"/>
          </a:xfrm>
        </p:spPr>
        <p:txBody>
          <a:bodyPr/>
          <a:lstStyle/>
          <a:p>
            <a:r>
              <a:rPr lang="pt-PT" b="1" dirty="0">
                <a:solidFill>
                  <a:schemeClr val="accent3"/>
                </a:solidFill>
              </a:rPr>
              <a:t>2) Transformação das categorias em géneros literários</a:t>
            </a:r>
          </a:p>
          <a:p>
            <a:r>
              <a:rPr lang="pt-PT" dirty="0">
                <a:solidFill>
                  <a:schemeClr val="tx1"/>
                </a:solidFill>
              </a:rPr>
              <a:t>Livros &gt; 200 categorias, então foi necessário </a:t>
            </a:r>
            <a:r>
              <a:rPr lang="pt-PT" b="1" dirty="0">
                <a:solidFill>
                  <a:schemeClr val="tx1"/>
                </a:solidFill>
              </a:rPr>
              <a:t>reduzir a dimensionalidade</a:t>
            </a:r>
            <a:r>
              <a:rPr lang="pt-PT" dirty="0">
                <a:solidFill>
                  <a:schemeClr val="tx1"/>
                </a:solidFill>
              </a:rPr>
              <a:t>…</a:t>
            </a:r>
          </a:p>
          <a:p>
            <a:pPr marL="630238" lvl="1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Criação de um ficheiro </a:t>
            </a:r>
            <a:r>
              <a:rPr lang="pt-PT" i="1" dirty="0">
                <a:solidFill>
                  <a:schemeClr val="tx1"/>
                </a:solidFill>
              </a:rPr>
              <a:t>thesaurus</a:t>
            </a:r>
          </a:p>
          <a:p>
            <a:pPr marL="630238" lvl="1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Através do ficheiro, um </a:t>
            </a:r>
            <a:r>
              <a:rPr lang="pt-PT" i="1" dirty="0" err="1">
                <a:solidFill>
                  <a:schemeClr val="tx1"/>
                </a:solidFill>
              </a:rPr>
              <a:t>chatbot</a:t>
            </a:r>
            <a:r>
              <a:rPr lang="pt-PT" dirty="0">
                <a:solidFill>
                  <a:schemeClr val="tx1"/>
                </a:solidFill>
              </a:rPr>
              <a:t> transformou as categorias em </a:t>
            </a:r>
            <a:r>
              <a:rPr lang="pt-PT" b="1" dirty="0">
                <a:solidFill>
                  <a:schemeClr val="tx1"/>
                </a:solidFill>
              </a:rPr>
              <a:t>10 géneros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</a:t>
            </a:r>
            <a:r>
              <a:rPr lang="pt-PT" dirty="0" err="1">
                <a:solidFill>
                  <a:schemeClr val="tx1"/>
                </a:solidFill>
              </a:rPr>
              <a:t>Children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Education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'Hobbies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Leisure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</a:t>
            </a:r>
            <a:r>
              <a:rPr lang="pt-PT" dirty="0" err="1">
                <a:solidFill>
                  <a:schemeClr val="tx1"/>
                </a:solidFill>
              </a:rPr>
              <a:t>Arts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Culture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'Non-</a:t>
            </a:r>
            <a:r>
              <a:rPr lang="pt-PT" dirty="0" err="1">
                <a:solidFill>
                  <a:schemeClr val="tx1"/>
                </a:solidFill>
              </a:rPr>
              <a:t>Fiction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</a:t>
            </a:r>
            <a:r>
              <a:rPr lang="pt-PT" dirty="0" err="1">
                <a:solidFill>
                  <a:schemeClr val="tx1"/>
                </a:solidFill>
              </a:rPr>
              <a:t>Fiction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</a:t>
            </a:r>
            <a:r>
              <a:rPr lang="pt-PT" dirty="0" err="1">
                <a:solidFill>
                  <a:schemeClr val="tx1"/>
                </a:solidFill>
              </a:rPr>
              <a:t>History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Society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'</a:t>
            </a:r>
            <a:r>
              <a:rPr lang="pt-PT" dirty="0" err="1">
                <a:solidFill>
                  <a:schemeClr val="tx1"/>
                </a:solidFill>
              </a:rPr>
              <a:t>Literature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and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err="1">
                <a:solidFill>
                  <a:schemeClr val="tx1"/>
                </a:solidFill>
              </a:rPr>
              <a:t>Poetry</a:t>
            </a:r>
            <a:r>
              <a:rPr lang="pt-PT" dirty="0">
                <a:solidFill>
                  <a:schemeClr val="tx1"/>
                </a:solidFill>
              </a:rPr>
              <a:t>’</a:t>
            </a:r>
          </a:p>
          <a:p>
            <a:pPr marL="1071563" lvl="2" indent="-182563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/>
                </a:solidFill>
              </a:rPr>
              <a:t>Etc.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98105D8-C53F-A064-3C09-1373E2D2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98987"/>
              </p:ext>
            </p:extLst>
          </p:nvPr>
        </p:nvGraphicFramePr>
        <p:xfrm>
          <a:off x="7975283" y="1845734"/>
          <a:ext cx="3403917" cy="169941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937606">
                  <a:extLst>
                    <a:ext uri="{9D8B030D-6E8A-4147-A177-3AD203B41FA5}">
                      <a16:colId xmlns:a16="http://schemas.microsoft.com/office/drawing/2014/main" val="2763241482"/>
                    </a:ext>
                  </a:extLst>
                </a:gridCol>
                <a:gridCol w="2466311">
                  <a:extLst>
                    <a:ext uri="{9D8B030D-6E8A-4147-A177-3AD203B41FA5}">
                      <a16:colId xmlns:a16="http://schemas.microsoft.com/office/drawing/2014/main" val="2998062699"/>
                    </a:ext>
                  </a:extLst>
                </a:gridCol>
              </a:tblGrid>
              <a:tr h="324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Biblioteca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Tarefa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138492342"/>
                  </a:ext>
                </a:extLst>
              </a:tr>
              <a:tr h="544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os</a:t>
                      </a:r>
                      <a:endParaRPr lang="pt-PT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Interagir com o sistema operacional, para definir o diretório, entre outras funções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773592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pandas</a:t>
                      </a:r>
                      <a:endParaRPr lang="pt-PT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000" dirty="0">
                          <a:effectLst/>
                        </a:rPr>
                        <a:t>Criar e manipular os </a:t>
                      </a:r>
                      <a:r>
                        <a:rPr lang="pt-PT" sz="1000" dirty="0" err="1">
                          <a:effectLst/>
                        </a:rPr>
                        <a:t>dataframes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071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38783-8822-F0E4-37A9-072413D6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procedimento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B30405E-B7C2-B142-CB85-73C90EDC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7006513" cy="4022725"/>
          </a:xfrm>
        </p:spPr>
        <p:txBody>
          <a:bodyPr>
            <a:noAutofit/>
          </a:bodyPr>
          <a:lstStyle/>
          <a:p>
            <a:pPr algn="just"/>
            <a:r>
              <a:rPr lang="pt-PT" sz="1800" b="1" dirty="0">
                <a:solidFill>
                  <a:schemeClr val="accent3"/>
                </a:solidFill>
              </a:rPr>
              <a:t>3) Análise de tópicos</a:t>
            </a: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Objetivo</a:t>
            </a:r>
            <a:r>
              <a:rPr lang="pt-PT" sz="1800" dirty="0">
                <a:solidFill>
                  <a:schemeClr val="tx1"/>
                </a:solidFill>
              </a:rPr>
              <a:t>: identificar os </a:t>
            </a:r>
            <a:r>
              <a:rPr lang="pt-PT" sz="1800" b="1" dirty="0">
                <a:solidFill>
                  <a:schemeClr val="tx1"/>
                </a:solidFill>
              </a:rPr>
              <a:t>principais temas presentes nas descrições dos livros e das avaliações</a:t>
            </a:r>
            <a:r>
              <a:rPr lang="pt-PT" sz="1800" dirty="0">
                <a:solidFill>
                  <a:schemeClr val="tx1"/>
                </a:solidFill>
              </a:rPr>
              <a:t>, de forma a compreender mais aprofundadamente o conteúdo dos livros e categorizar as obras em tópicos.</a:t>
            </a:r>
          </a:p>
          <a:p>
            <a:pPr marL="630238" indent="-90488" algn="just"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b="1" dirty="0">
                <a:solidFill>
                  <a:schemeClr val="accent2"/>
                </a:solidFill>
              </a:rPr>
              <a:t>Técnicas de POS-</a:t>
            </a:r>
            <a:r>
              <a:rPr lang="pt-PT" sz="1800" b="1" dirty="0" err="1">
                <a:solidFill>
                  <a:schemeClr val="accent2"/>
                </a:solidFill>
              </a:rPr>
              <a:t>tagging</a:t>
            </a:r>
            <a:r>
              <a:rPr lang="pt-PT" sz="1800" b="1" dirty="0">
                <a:solidFill>
                  <a:schemeClr val="accent2"/>
                </a:solidFill>
              </a:rPr>
              <a:t> </a:t>
            </a:r>
            <a:r>
              <a:rPr lang="pt-PT" sz="1800" dirty="0">
                <a:solidFill>
                  <a:schemeClr val="tx1"/>
                </a:solidFill>
              </a:rPr>
              <a:t>- Extração de apenas os nomes e substantivos do texto, excluindo adjetivos que criaram tópicos irrelevantes (e.g. ‘</a:t>
            </a:r>
            <a:r>
              <a:rPr lang="pt-PT" sz="1800" dirty="0" err="1">
                <a:solidFill>
                  <a:schemeClr val="tx1"/>
                </a:solidFill>
              </a:rPr>
              <a:t>good</a:t>
            </a:r>
            <a:r>
              <a:rPr lang="pt-PT" sz="1800" dirty="0">
                <a:solidFill>
                  <a:schemeClr val="tx1"/>
                </a:solidFill>
              </a:rPr>
              <a:t>’, ‘</a:t>
            </a:r>
            <a:r>
              <a:rPr lang="pt-PT" sz="1800" dirty="0" err="1">
                <a:solidFill>
                  <a:schemeClr val="tx1"/>
                </a:solidFill>
              </a:rPr>
              <a:t>read</a:t>
            </a:r>
            <a:r>
              <a:rPr lang="pt-PT" sz="1800" dirty="0">
                <a:solidFill>
                  <a:schemeClr val="tx1"/>
                </a:solidFill>
              </a:rPr>
              <a:t>’, ‘</a:t>
            </a:r>
            <a:r>
              <a:rPr lang="pt-PT" sz="1800" dirty="0" err="1">
                <a:solidFill>
                  <a:schemeClr val="tx1"/>
                </a:solidFill>
              </a:rPr>
              <a:t>writing</a:t>
            </a:r>
            <a:r>
              <a:rPr lang="pt-PT" sz="1800" dirty="0">
                <a:solidFill>
                  <a:schemeClr val="tx1"/>
                </a:solidFill>
              </a:rPr>
              <a:t>’)</a:t>
            </a:r>
          </a:p>
          <a:p>
            <a:pPr marL="630238" indent="-90488" algn="just">
              <a:buFont typeface="Wingdings" panose="05000000000000000000" pitchFamily="2" charset="2"/>
              <a:buChar char="Ø"/>
            </a:pPr>
            <a:r>
              <a:rPr lang="pt-PT" sz="1800" b="1" dirty="0" err="1">
                <a:solidFill>
                  <a:schemeClr val="accent2"/>
                </a:solidFill>
              </a:rPr>
              <a:t>Vetorização</a:t>
            </a:r>
            <a:r>
              <a:rPr lang="pt-PT" sz="1800" b="1" dirty="0">
                <a:solidFill>
                  <a:schemeClr val="accent2"/>
                </a:solidFill>
              </a:rPr>
              <a:t> do texto </a:t>
            </a:r>
            <a:r>
              <a:rPr lang="pt-PT" sz="1800" dirty="0">
                <a:solidFill>
                  <a:schemeClr val="tx1"/>
                </a:solidFill>
              </a:rPr>
              <a:t>– Utilização do método </a:t>
            </a:r>
            <a:r>
              <a:rPr lang="pt-PT" sz="1800" b="1" i="1" dirty="0" err="1">
                <a:solidFill>
                  <a:schemeClr val="tx1"/>
                </a:solidFill>
              </a:rPr>
              <a:t>CountVectorizer</a:t>
            </a:r>
            <a:endParaRPr lang="pt-PT" sz="1800" b="1" i="1" dirty="0">
              <a:solidFill>
                <a:schemeClr val="tx1"/>
              </a:solidFill>
            </a:endParaRPr>
          </a:p>
          <a:p>
            <a:pPr marL="630238" indent="-90488" algn="just">
              <a:buFont typeface="Wingdings" panose="05000000000000000000" pitchFamily="2" charset="2"/>
              <a:buChar char="Ø"/>
            </a:pPr>
            <a:r>
              <a:rPr lang="pt-PT" sz="1800" b="1" dirty="0">
                <a:solidFill>
                  <a:schemeClr val="accent2"/>
                </a:solidFill>
              </a:rPr>
              <a:t>Identificação dos tópicos </a:t>
            </a:r>
            <a:r>
              <a:rPr lang="pt-PT" sz="1800" dirty="0">
                <a:solidFill>
                  <a:schemeClr val="tx1"/>
                </a:solidFill>
              </a:rPr>
              <a:t>– Aplicação do modelo </a:t>
            </a:r>
            <a:r>
              <a:rPr lang="pt-PT" sz="1800" b="1" dirty="0">
                <a:solidFill>
                  <a:schemeClr val="tx1"/>
                </a:solidFill>
              </a:rPr>
              <a:t>LDA</a:t>
            </a:r>
          </a:p>
          <a:p>
            <a:pPr marL="922846" lvl="1" indent="-90488" algn="just">
              <a:buFont typeface="Wingdings" panose="05000000000000000000" pitchFamily="2" charset="2"/>
              <a:buChar char="Ø"/>
            </a:pPr>
            <a:r>
              <a:rPr lang="pt-PT" sz="1600" dirty="0">
                <a:solidFill>
                  <a:schemeClr val="tx1"/>
                </a:solidFill>
              </a:rPr>
              <a:t>O número de tópicos foi ajustado empiricamente para 20 tópicos, e cada tópico foi representado pelas 10 palavras mais relevantes, ordenadas pela distribuição destas no tema.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77139CE-4121-9F00-1DD6-3C6869D0A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78965"/>
              </p:ext>
            </p:extLst>
          </p:nvPr>
        </p:nvGraphicFramePr>
        <p:xfrm>
          <a:off x="8403022" y="1254760"/>
          <a:ext cx="3555096" cy="4862587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292771">
                  <a:extLst>
                    <a:ext uri="{9D8B030D-6E8A-4147-A177-3AD203B41FA5}">
                      <a16:colId xmlns:a16="http://schemas.microsoft.com/office/drawing/2014/main" val="3850729630"/>
                    </a:ext>
                  </a:extLst>
                </a:gridCol>
                <a:gridCol w="2262325">
                  <a:extLst>
                    <a:ext uri="{9D8B030D-6E8A-4147-A177-3AD203B41FA5}">
                      <a16:colId xmlns:a16="http://schemas.microsoft.com/office/drawing/2014/main" val="1438131733"/>
                    </a:ext>
                  </a:extLst>
                </a:gridCol>
              </a:tblGrid>
              <a:tr h="324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Biblioteca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Tarefa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51269820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os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Interagir com o sistema operacional, para definir o diretório, entre outras funções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069424325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pandas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Criar e manipular os </a:t>
                      </a:r>
                      <a:r>
                        <a:rPr lang="pt-PT" sz="1200" dirty="0" err="1">
                          <a:effectLst/>
                        </a:rPr>
                        <a:t>dataframes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1565977597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i="1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spacy</a:t>
                      </a:r>
                      <a:endParaRPr lang="pt-PT" sz="12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Importação de um modelo de linguagem pré-treinado em inglês, essencial para </a:t>
                      </a:r>
                      <a:r>
                        <a:rPr lang="pt-PT" sz="1200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implemendar</a:t>
                      </a:r>
                      <a:r>
                        <a:rPr lang="pt-PT" sz="12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o LDA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598153"/>
                  </a:ext>
                </a:extLst>
              </a:tr>
              <a:tr h="14037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i="1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sklearn.feature_extraction.text.CountVectorizer</a:t>
                      </a:r>
                      <a:endParaRPr lang="pt-PT" sz="1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Tokenização do texto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4262657"/>
                  </a:ext>
                </a:extLst>
              </a:tr>
              <a:tr h="8492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100" i="1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sklearn.decomposition.LatentDirichletAllocation</a:t>
                      </a:r>
                      <a:endParaRPr lang="pt-PT" sz="1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Implementar o modelo de LDA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74CE8-8394-D8FE-52CF-0C1AA9D3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procedimento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099E918F-34B3-79D8-7372-C4CDD0FD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4999037" cy="4022725"/>
          </a:xfrm>
        </p:spPr>
        <p:txBody>
          <a:bodyPr>
            <a:noAutofit/>
          </a:bodyPr>
          <a:lstStyle/>
          <a:p>
            <a:pPr algn="just"/>
            <a:r>
              <a:rPr lang="pt-PT" sz="1800" b="1" dirty="0">
                <a:solidFill>
                  <a:schemeClr val="accent3"/>
                </a:solidFill>
              </a:rPr>
              <a:t>4) Criação de uma matriz de similaridade</a:t>
            </a: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1º - </a:t>
            </a:r>
            <a:r>
              <a:rPr lang="pt-PT" sz="1800" dirty="0">
                <a:solidFill>
                  <a:schemeClr val="tx1"/>
                </a:solidFill>
              </a:rPr>
              <a:t>Calculámos as </a:t>
            </a:r>
            <a:r>
              <a:rPr lang="pt-PT" sz="1800" b="1" dirty="0">
                <a:solidFill>
                  <a:schemeClr val="tx1"/>
                </a:solidFill>
              </a:rPr>
              <a:t>frequências de palavras extraídas das descrições dos livros</a:t>
            </a:r>
          </a:p>
          <a:p>
            <a:pPr algn="just"/>
            <a:endParaRPr lang="pt-PT" sz="1800" b="1" dirty="0">
              <a:solidFill>
                <a:schemeClr val="tx1"/>
              </a:solidFill>
            </a:endParaRP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2º - </a:t>
            </a:r>
            <a:r>
              <a:rPr lang="pt-PT" sz="1800" dirty="0">
                <a:solidFill>
                  <a:schemeClr val="tx1"/>
                </a:solidFill>
              </a:rPr>
              <a:t>Aplicámos a </a:t>
            </a:r>
            <a:r>
              <a:rPr lang="pt-PT" sz="1800" b="1" dirty="0">
                <a:solidFill>
                  <a:schemeClr val="tx1"/>
                </a:solidFill>
              </a:rPr>
              <a:t>similaridade do cosseno </a:t>
            </a:r>
            <a:r>
              <a:rPr lang="pt-PT" sz="1800" dirty="0">
                <a:solidFill>
                  <a:schemeClr val="tx1"/>
                </a:solidFill>
              </a:rPr>
              <a:t>para calcular a </a:t>
            </a:r>
            <a:r>
              <a:rPr lang="pt-PT" sz="1800" b="1" dirty="0">
                <a:solidFill>
                  <a:schemeClr val="tx1"/>
                </a:solidFill>
              </a:rPr>
              <a:t>semelhança entre vetores</a:t>
            </a:r>
          </a:p>
          <a:p>
            <a:pPr marL="803275" lvl="1" indent="-182563" algn="just"/>
            <a:r>
              <a:rPr lang="pt-PT" sz="1600" dirty="0">
                <a:solidFill>
                  <a:schemeClr val="tx1"/>
                </a:solidFill>
              </a:rPr>
              <a:t>1 = livros idênticos</a:t>
            </a:r>
          </a:p>
          <a:p>
            <a:pPr marL="803275" lvl="1" indent="-182563" algn="just"/>
            <a:r>
              <a:rPr lang="pt-PT" sz="1600" dirty="0">
                <a:solidFill>
                  <a:schemeClr val="tx1"/>
                </a:solidFill>
              </a:rPr>
              <a:t>0 = Livros diferentes</a:t>
            </a:r>
          </a:p>
          <a:p>
            <a:pPr marL="803275" lvl="1" indent="-182563" algn="just"/>
            <a:endParaRPr lang="pt-PT" sz="1600" dirty="0">
              <a:solidFill>
                <a:schemeClr val="tx1"/>
              </a:solidFill>
            </a:endParaRP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3º - </a:t>
            </a:r>
            <a:r>
              <a:rPr lang="pt-PT" sz="1800" dirty="0">
                <a:solidFill>
                  <a:schemeClr val="tx1"/>
                </a:solidFill>
              </a:rPr>
              <a:t>Repetimos o procedimento para as categorias mais relevantes (n&gt;500), gerando arquivos diferentes</a:t>
            </a:r>
            <a:endParaRPr lang="pt-PT" sz="1800" b="1" dirty="0">
              <a:solidFill>
                <a:schemeClr val="tx1"/>
              </a:solidFill>
            </a:endParaRPr>
          </a:p>
          <a:p>
            <a:pPr marL="620712" lvl="1" indent="0" algn="just">
              <a:buNone/>
            </a:pPr>
            <a:endParaRPr lang="pt-PT" sz="1800" dirty="0">
              <a:solidFill>
                <a:schemeClr val="tx1"/>
              </a:solidFill>
            </a:endParaRPr>
          </a:p>
          <a:p>
            <a:pPr marL="803275" lvl="1" indent="-182563" algn="just"/>
            <a:endParaRPr lang="pt-PT" sz="1600" dirty="0">
              <a:solidFill>
                <a:schemeClr val="tx1"/>
              </a:solidFill>
            </a:endParaRPr>
          </a:p>
          <a:p>
            <a:pPr marL="803275" lvl="1" indent="-182563" algn="just"/>
            <a:endParaRPr lang="pt-PT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166E827-3803-4BE4-04BE-0BC3B9D3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3846"/>
              </p:ext>
            </p:extLst>
          </p:nvPr>
        </p:nvGraphicFramePr>
        <p:xfrm>
          <a:off x="6988146" y="2243387"/>
          <a:ext cx="4106891" cy="237122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876097">
                  <a:extLst>
                    <a:ext uri="{9D8B030D-6E8A-4147-A177-3AD203B41FA5}">
                      <a16:colId xmlns:a16="http://schemas.microsoft.com/office/drawing/2014/main" val="3850729630"/>
                    </a:ext>
                  </a:extLst>
                </a:gridCol>
                <a:gridCol w="2230794">
                  <a:extLst>
                    <a:ext uri="{9D8B030D-6E8A-4147-A177-3AD203B41FA5}">
                      <a16:colId xmlns:a16="http://schemas.microsoft.com/office/drawing/2014/main" val="1438131733"/>
                    </a:ext>
                  </a:extLst>
                </a:gridCol>
              </a:tblGrid>
              <a:tr h="324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Biblioteca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Tarefa</a:t>
                      </a:r>
                      <a:endParaRPr lang="pt-PT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51269820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os</a:t>
                      </a:r>
                      <a:endParaRPr lang="pt-PT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Interagir com o sistema operacional, para definir o diretório, entre outras funções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4069424325"/>
                  </a:ext>
                </a:extLst>
              </a:tr>
              <a:tr h="385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>
                          <a:effectLst/>
                        </a:rPr>
                        <a:t>pandas</a:t>
                      </a:r>
                      <a:endParaRPr lang="pt-PT" sz="1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Criar e manipular os </a:t>
                      </a:r>
                      <a:r>
                        <a:rPr lang="pt-PT" sz="1200" dirty="0" err="1">
                          <a:effectLst/>
                        </a:rPr>
                        <a:t>dataframes</a:t>
                      </a:r>
                      <a:endParaRPr lang="pt-PT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154" marR="67154" marT="0" marB="0" anchor="ctr"/>
                </a:tc>
                <a:extLst>
                  <a:ext uri="{0D108BD9-81ED-4DB2-BD59-A6C34878D82A}">
                    <a16:rowId xmlns:a16="http://schemas.microsoft.com/office/drawing/2014/main" val="1565977597"/>
                  </a:ext>
                </a:extLst>
              </a:tr>
              <a:tr h="8306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i="1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sklearn.metrics.pairwise.cosine_similarity</a:t>
                      </a:r>
                      <a:endParaRPr lang="pt-PT" sz="14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Calcular a similaridade do cosseno entre vetores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59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5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E3662-E38A-5FF8-C074-2FD4BD7B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671E-1B2C-635E-34EE-378AD01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Métodos e procedimento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5B7DAA80-4401-941C-14BF-D5B289AF8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4709868" cy="3210291"/>
          </a:xfrm>
        </p:spPr>
        <p:txBody>
          <a:bodyPr>
            <a:noAutofit/>
          </a:bodyPr>
          <a:lstStyle/>
          <a:p>
            <a:pPr algn="just"/>
            <a:r>
              <a:rPr lang="pt-PT" sz="1800" b="1" dirty="0">
                <a:solidFill>
                  <a:schemeClr val="accent3"/>
                </a:solidFill>
              </a:rPr>
              <a:t>5) Criação do programa</a:t>
            </a: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1º - Identificar aplicações úteis para o programa e o </a:t>
            </a:r>
            <a:r>
              <a:rPr lang="pt-PT" sz="1800" b="1" dirty="0" err="1">
                <a:solidFill>
                  <a:schemeClr val="tx1"/>
                </a:solidFill>
              </a:rPr>
              <a:t>dataset</a:t>
            </a:r>
            <a:endParaRPr lang="pt-PT" sz="1800" b="1" dirty="0">
              <a:solidFill>
                <a:schemeClr val="tx1"/>
              </a:solidFill>
            </a:endParaRPr>
          </a:p>
          <a:p>
            <a:pPr lvl="1" algn="just"/>
            <a:r>
              <a:rPr lang="pt-PT" sz="1600" dirty="0">
                <a:solidFill>
                  <a:schemeClr val="tx1"/>
                </a:solidFill>
              </a:rPr>
              <a:t>Encontrar livros semelhantes a livros já lidos</a:t>
            </a:r>
          </a:p>
          <a:p>
            <a:pPr lvl="1" algn="just"/>
            <a:r>
              <a:rPr lang="pt-PT" sz="1600" dirty="0">
                <a:solidFill>
                  <a:schemeClr val="tx1"/>
                </a:solidFill>
              </a:rPr>
              <a:t>Receber recomendações aleatórias dentro de um género</a:t>
            </a:r>
          </a:p>
          <a:p>
            <a:pPr lvl="1" algn="just"/>
            <a:r>
              <a:rPr lang="pt-PT" sz="1600" dirty="0">
                <a:solidFill>
                  <a:schemeClr val="tx1"/>
                </a:solidFill>
              </a:rPr>
              <a:t>Salvar livros de interesse para uma lista</a:t>
            </a:r>
          </a:p>
          <a:p>
            <a:pPr lvl="1" algn="just"/>
            <a:r>
              <a:rPr lang="pt-PT" sz="1600" dirty="0">
                <a:solidFill>
                  <a:schemeClr val="tx1"/>
                </a:solidFill>
              </a:rPr>
              <a:t>Imprimir lista</a:t>
            </a:r>
          </a:p>
          <a:p>
            <a:pPr lvl="1" algn="just"/>
            <a:r>
              <a:rPr lang="pt-PT" sz="1600" dirty="0">
                <a:solidFill>
                  <a:schemeClr val="tx1"/>
                </a:solidFill>
              </a:rPr>
              <a:t>Alterar base de dados, permitindo a pesquisa de livros em diferentes gêneros sem sobrecarregar as etapas de cálculo e de carregamento da base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876F4E-A542-36C4-59D1-E4E5940AFE64}"/>
              </a:ext>
            </a:extLst>
          </p:cNvPr>
          <p:cNvSpPr txBox="1">
            <a:spLocks/>
          </p:cNvSpPr>
          <p:nvPr/>
        </p:nvSpPr>
        <p:spPr>
          <a:xfrm>
            <a:off x="6096000" y="1846263"/>
            <a:ext cx="4999037" cy="2850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Public Sans Light" pitchFamily="2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Public Sans Light" pitchFamily="2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Public Sans Light" pitchFamily="2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Public Sans Light" pitchFamily="2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Public Sans Light" pitchFamily="2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b="1" dirty="0">
                <a:solidFill>
                  <a:schemeClr val="tx1"/>
                </a:solidFill>
              </a:rPr>
              <a:t>2º - Criar funções relevantes</a:t>
            </a:r>
          </a:p>
          <a:p>
            <a:pPr lvl="1"/>
            <a:r>
              <a:rPr lang="pt-PT" sz="1600" dirty="0" err="1">
                <a:solidFill>
                  <a:schemeClr val="tx1"/>
                </a:solidFill>
              </a:rPr>
              <a:t>buscar_livros_semelhantes</a:t>
            </a:r>
            <a:r>
              <a:rPr lang="pt-PT" sz="1600" dirty="0">
                <a:solidFill>
                  <a:schemeClr val="tx1"/>
                </a:solidFill>
              </a:rPr>
              <a:t>(), </a:t>
            </a:r>
            <a:r>
              <a:rPr lang="pt-PT" sz="1600" dirty="0" err="1">
                <a:solidFill>
                  <a:schemeClr val="tx1"/>
                </a:solidFill>
              </a:rPr>
              <a:t>visualizar_livros_salvos</a:t>
            </a:r>
            <a:r>
              <a:rPr lang="pt-PT" sz="1600" dirty="0">
                <a:solidFill>
                  <a:schemeClr val="tx1"/>
                </a:solidFill>
              </a:rPr>
              <a:t>(</a:t>
            </a:r>
            <a:r>
              <a:rPr lang="pt-PT" sz="1600" dirty="0" err="1">
                <a:solidFill>
                  <a:schemeClr val="tx1"/>
                </a:solidFill>
              </a:rPr>
              <a:t>lista_livros</a:t>
            </a:r>
            <a:r>
              <a:rPr lang="pt-PT" sz="1600" dirty="0">
                <a:solidFill>
                  <a:schemeClr val="tx1"/>
                </a:solidFill>
              </a:rPr>
              <a:t>), </a:t>
            </a:r>
            <a:r>
              <a:rPr lang="pt-PT" sz="1600" dirty="0" err="1">
                <a:solidFill>
                  <a:schemeClr val="tx1"/>
                </a:solidFill>
              </a:rPr>
              <a:t>imprimir_livros_salvos</a:t>
            </a:r>
            <a:r>
              <a:rPr lang="pt-PT" sz="1600" dirty="0">
                <a:solidFill>
                  <a:schemeClr val="tx1"/>
                </a:solidFill>
              </a:rPr>
              <a:t>(</a:t>
            </a:r>
            <a:r>
              <a:rPr lang="pt-PT" sz="1600" dirty="0" err="1">
                <a:solidFill>
                  <a:schemeClr val="tx1"/>
                </a:solidFill>
              </a:rPr>
              <a:t>lista_livros</a:t>
            </a:r>
            <a:r>
              <a:rPr lang="pt-PT" sz="1600" dirty="0">
                <a:solidFill>
                  <a:schemeClr val="tx1"/>
                </a:solidFill>
              </a:rPr>
              <a:t>), </a:t>
            </a:r>
            <a:r>
              <a:rPr lang="pt-PT" sz="1600" dirty="0" err="1">
                <a:solidFill>
                  <a:schemeClr val="tx1"/>
                </a:solidFill>
              </a:rPr>
              <a:t>random_book</a:t>
            </a:r>
            <a:r>
              <a:rPr lang="pt-PT" sz="1600" dirty="0">
                <a:solidFill>
                  <a:schemeClr val="tx1"/>
                </a:solidFill>
              </a:rPr>
              <a:t>(</a:t>
            </a:r>
            <a:r>
              <a:rPr lang="pt-PT" sz="1600" dirty="0" err="1">
                <a:solidFill>
                  <a:schemeClr val="tx1"/>
                </a:solidFill>
              </a:rPr>
              <a:t>df</a:t>
            </a:r>
            <a:r>
              <a:rPr lang="pt-PT" sz="1600" dirty="0">
                <a:solidFill>
                  <a:schemeClr val="tx1"/>
                </a:solidFill>
              </a:rPr>
              <a:t>, </a:t>
            </a:r>
            <a:r>
              <a:rPr lang="pt-PT" sz="1600" dirty="0" err="1">
                <a:solidFill>
                  <a:schemeClr val="tx1"/>
                </a:solidFill>
              </a:rPr>
              <a:t>lista_livros</a:t>
            </a:r>
            <a:r>
              <a:rPr lang="pt-PT" sz="1600" dirty="0">
                <a:solidFill>
                  <a:schemeClr val="tx1"/>
                </a:solidFill>
              </a:rPr>
              <a:t>), </a:t>
            </a:r>
            <a:r>
              <a:rPr lang="pt-PT" sz="1600" dirty="0" err="1">
                <a:solidFill>
                  <a:schemeClr val="tx1"/>
                </a:solidFill>
              </a:rPr>
              <a:t>alterar_genero_literario</a:t>
            </a:r>
            <a:r>
              <a:rPr lang="pt-PT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Corrigir</a:t>
            </a:r>
            <a:r>
              <a:rPr lang="en-US" sz="1600" dirty="0">
                <a:solidFill>
                  <a:schemeClr val="tx1"/>
                </a:solidFill>
              </a:rPr>
              <a:t> as strings de input dos </a:t>
            </a:r>
            <a:r>
              <a:rPr lang="en-US" sz="1600" dirty="0" err="1">
                <a:solidFill>
                  <a:schemeClr val="tx1"/>
                </a:solidFill>
              </a:rPr>
              <a:t>usuários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corrigir_string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user_input</a:t>
            </a:r>
            <a:r>
              <a:rPr lang="en-US" sz="1600" dirty="0">
                <a:solidFill>
                  <a:schemeClr val="tx1"/>
                </a:solidFill>
              </a:rPr>
              <a:t>, choices=</a:t>
            </a:r>
            <a:r>
              <a:rPr lang="en-US" sz="1600" dirty="0" err="1">
                <a:solidFill>
                  <a:schemeClr val="tx1"/>
                </a:solidFill>
              </a:rPr>
              <a:t>df_livros</a:t>
            </a:r>
            <a:r>
              <a:rPr lang="en-US" sz="1600" dirty="0">
                <a:solidFill>
                  <a:schemeClr val="tx1"/>
                </a:solidFill>
              </a:rPr>
              <a:t>["Title"])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Main(), </a:t>
            </a:r>
            <a:r>
              <a:rPr lang="en-US" sz="1600" dirty="0" err="1">
                <a:solidFill>
                  <a:schemeClr val="tx1"/>
                </a:solidFill>
              </a:rPr>
              <a:t>contendo</a:t>
            </a:r>
            <a:r>
              <a:rPr lang="en-US" sz="1600" dirty="0">
                <a:solidFill>
                  <a:schemeClr val="tx1"/>
                </a:solidFill>
              </a:rPr>
              <a:t> o menu de </a:t>
            </a:r>
            <a:r>
              <a:rPr lang="en-US" sz="1600" dirty="0" err="1">
                <a:solidFill>
                  <a:schemeClr val="tx1"/>
                </a:solidFill>
              </a:rPr>
              <a:t>escolhas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dirty="0" err="1">
                <a:solidFill>
                  <a:schemeClr val="tx1"/>
                </a:solidFill>
              </a:rPr>
              <a:t>referências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às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outras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funções</a:t>
            </a:r>
            <a:endParaRPr lang="en-US" sz="1600" dirty="0">
              <a:solidFill>
                <a:schemeClr val="tx1"/>
              </a:solidFill>
            </a:endParaRPr>
          </a:p>
          <a:p>
            <a:pPr algn="just"/>
            <a:r>
              <a:rPr lang="pt-PT" sz="1800" b="1" dirty="0">
                <a:solidFill>
                  <a:schemeClr val="tx1"/>
                </a:solidFill>
              </a:rPr>
              <a:t>3º - Chamar programa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23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Amarelo-esverdead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1295</Words>
  <Application>Microsoft Office PowerPoint</Application>
  <PresentationFormat>Ecrã Panorâmico</PresentationFormat>
  <Paragraphs>156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5" baseType="lpstr">
      <vt:lpstr>Aptos</vt:lpstr>
      <vt:lpstr>Aptos Black</vt:lpstr>
      <vt:lpstr>Aptos Display</vt:lpstr>
      <vt:lpstr>Aptos Narrow</vt:lpstr>
      <vt:lpstr>Arial</vt:lpstr>
      <vt:lpstr>Calibri</vt:lpstr>
      <vt:lpstr>Public Sans Light</vt:lpstr>
      <vt:lpstr>Wingdings</vt:lpstr>
      <vt:lpstr>Retrospetiva</vt:lpstr>
      <vt:lpstr>Projeto de Criação de um Sistema de Recomendação de Livros</vt:lpstr>
      <vt:lpstr>Introdução</vt:lpstr>
      <vt:lpstr>Dataset</vt:lpstr>
      <vt:lpstr>Dataset</vt:lpstr>
      <vt:lpstr>Métodos e procedimento</vt:lpstr>
      <vt:lpstr>Métodos e procedimento</vt:lpstr>
      <vt:lpstr>Métodos e procedimento</vt:lpstr>
      <vt:lpstr>Métodos e procedimento</vt:lpstr>
      <vt:lpstr>Métodos e procedimento</vt:lpstr>
      <vt:lpstr>Método de instalação</vt:lpstr>
      <vt:lpstr>Limitações e melhorias futuras</vt:lpstr>
      <vt:lpstr>Limitações e melhorias futuras</vt:lpstr>
      <vt:lpstr>Limitações e melhorias futuras</vt:lpstr>
      <vt:lpstr>Execução do programa</vt:lpstr>
      <vt:lpstr>Referências bibliográficas</vt:lpstr>
      <vt:lpstr>Obrigado/a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Margarida Santos</dc:creator>
  <cp:lastModifiedBy>Heitor Leme</cp:lastModifiedBy>
  <cp:revision>4</cp:revision>
  <dcterms:created xsi:type="dcterms:W3CDTF">2024-12-16T12:22:26Z</dcterms:created>
  <dcterms:modified xsi:type="dcterms:W3CDTF">2024-12-16T16:21:00Z</dcterms:modified>
</cp:coreProperties>
</file>