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6"/>
    <p:sldMasterId id="214748367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Pratiwi Wijayaningru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65FD0B-BB3F-4EDE-A276-DB361CE3FD77}">
  <a:tblStyle styleId="{7F65FD0B-BB3F-4EDE-A276-DB361CE3FD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6DC1785D-5470-497F-990A-4F6E4B14BE2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commentAuthors" Target="commentAuthors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1-24T04:27:47.209">
    <p:pos x="6000" y="0"/>
    <p:text>Very well structured background, disini selain input business background kak margi juga input oganization structure nya. nice kak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1-24T04:28:56.026">
    <p:pos x="6000" y="0"/>
    <p:text>kak margi did well in defining the DARCI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1-24T04:31:04.262">
    <p:pos x="6000" y="0"/>
    <p:text>Hypothesis kak margi sudah sangat measurable, well done kak. jadi disini expert bisa lebih mengerti seberapa besar jika sudah mencapai target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679eb1d18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e679eb1d18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722bcb824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e722bcb824_3_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722bcb824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e722bcb824_3_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722bcb824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e722bcb824_3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679eb1d18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e679eb1d18_2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679eb1d18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e679eb1d18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679eb1d18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e679eb1d18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679eb1d18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e679eb1d18_2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679eb1d18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e679eb1d18_2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679eb1d18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e679eb1d18_2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722bcb82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e722bcb824_3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722bcb824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e722bcb824_3_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3999" cy="5143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0" y="1"/>
            <a:ext cx="9144000" cy="38903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447348" y="413971"/>
            <a:ext cx="8249304" cy="40499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>
            <p:ph type="ctrTitle"/>
          </p:nvPr>
        </p:nvSpPr>
        <p:spPr>
          <a:xfrm>
            <a:off x="1143438" y="104981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3800" u="none" strike="noStrike">
                <a:latin typeface="Arial"/>
                <a:ea typeface="Arial"/>
                <a:cs typeface="Arial"/>
                <a:sym typeface="Arial"/>
              </a:rPr>
              <a:t>FSDA Class of January 2023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3800" u="none" strike="noStrike">
                <a:latin typeface="Arial"/>
                <a:ea typeface="Arial"/>
                <a:cs typeface="Arial"/>
                <a:sym typeface="Arial"/>
              </a:rPr>
              <a:t>Week 1 Assignment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3800" u="none" strike="noStrike">
                <a:latin typeface="Arial"/>
                <a:ea typeface="Arial"/>
                <a:cs typeface="Arial"/>
                <a:sym typeface="Arial"/>
              </a:rPr>
              <a:t>Understanding Business Problems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5"/>
          <p:cNvCxnSpPr/>
          <p:nvPr/>
        </p:nvCxnSpPr>
        <p:spPr>
          <a:xfrm rot="10800000">
            <a:off x="447348" y="4747327"/>
            <a:ext cx="8250174" cy="0"/>
          </a:xfrm>
          <a:prstGeom prst="straightConnector1">
            <a:avLst/>
          </a:prstGeom>
          <a:noFill/>
          <a:ln cap="flat" cmpd="sng" w="152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0" y="0"/>
            <a:ext cx="9143999" cy="5143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3" y="912448"/>
            <a:ext cx="548641" cy="505095"/>
            <a:chOff x="3940602" y="308034"/>
            <a:chExt cx="2116791" cy="3428999"/>
          </a:xfrm>
        </p:grpSpPr>
        <p:sp>
          <p:nvSpPr>
            <p:cNvPr id="221" name="Google Shape;221;p3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34"/>
          <p:cNvSpPr/>
          <p:nvPr/>
        </p:nvSpPr>
        <p:spPr>
          <a:xfrm>
            <a:off x="392975" y="226651"/>
            <a:ext cx="7886700" cy="96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684765" y="326851"/>
            <a:ext cx="73557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- Prioritizations</a:t>
            </a:r>
            <a:endParaRPr sz="3600"/>
          </a:p>
        </p:txBody>
      </p:sp>
      <p:cxnSp>
        <p:nvCxnSpPr>
          <p:cNvPr id="226" name="Google Shape;226;p34"/>
          <p:cNvCxnSpPr/>
          <p:nvPr/>
        </p:nvCxnSpPr>
        <p:spPr>
          <a:xfrm rot="10800000">
            <a:off x="628650" y="4863985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27" name="Google Shape;227;p34"/>
          <p:cNvGraphicFramePr/>
          <p:nvPr/>
        </p:nvGraphicFramePr>
        <p:xfrm>
          <a:off x="817173" y="1417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{6DC1785D-5470-497F-990A-4F6E4B14BE2D}</a:tableStyleId>
              </a:tblPr>
              <a:tblGrid>
                <a:gridCol w="1573500"/>
                <a:gridCol w="4161325"/>
                <a:gridCol w="1774825"/>
              </a:tblGrid>
              <a:tr h="318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cap="none">
                          <a:solidFill>
                            <a:schemeClr val="dk1"/>
                          </a:solidFill>
                        </a:rPr>
                        <a:t>Possible Root cause</a:t>
                      </a:r>
                      <a:endParaRPr sz="1100"/>
                    </a:p>
                  </a:txBody>
                  <a:tcPr marT="24500" marB="80900" marR="40475" marL="404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cap="none">
                          <a:solidFill>
                            <a:schemeClr val="dk1"/>
                          </a:solidFill>
                        </a:rPr>
                        <a:t>Hypothesis</a:t>
                      </a:r>
                      <a:endParaRPr b="0"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cap="none">
                          <a:solidFill>
                            <a:schemeClr val="dk1"/>
                          </a:solidFill>
                        </a:rPr>
                        <a:t>Prioritizations</a:t>
                      </a:r>
                      <a:endParaRPr sz="1100"/>
                    </a:p>
                  </a:txBody>
                  <a:tcPr marT="24500" marB="80900" marR="40475" marL="404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 allowance and bonus</a:t>
                      </a:r>
                      <a:endParaRPr sz="1100"/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cap="none">
                          <a:solidFill>
                            <a:schemeClr val="dk1"/>
                          </a:solidFill>
                        </a:rPr>
                        <a:t>If we increase salary by giving allowance and </a:t>
                      </a:r>
                      <a:r>
                        <a:rPr lang="en" sz="1200"/>
                        <a:t>bonus </a:t>
                      </a:r>
                      <a:r>
                        <a:rPr lang="en" sz="1200" cap="none">
                          <a:solidFill>
                            <a:schemeClr val="dk1"/>
                          </a:solidFill>
                        </a:rPr>
                        <a:t>based on their level and performance, the attrition rate will decrease by 5%</a:t>
                      </a:r>
                      <a:endParaRPr sz="1200"/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 : Because  related with salary and performance</a:t>
                      </a:r>
                      <a:endParaRPr sz="11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Accident</a:t>
                      </a:r>
                      <a:endParaRPr sz="11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 we reduce the number of work accident into 50%, the employee attrition rate will decrease by 3% 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Mid : Because the accident rate is  clear</a:t>
                      </a:r>
                      <a:endParaRPr sz="11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Job Difficulty</a:t>
                      </a:r>
                      <a:endParaRPr sz="11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/>
                        <a:t>If we reduce the job difficulty of the employee by looking at its capability, the attrition rate will decrease by 3%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Mid : Because related with training</a:t>
                      </a:r>
                      <a:endParaRPr sz="11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Excess Tasks</a:t>
                      </a:r>
                      <a:endParaRPr sz="11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Decreasing the number of tasks less than  the average of completion time, will reduce the level of attrition by 3%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Mid : Because related with company needs</a:t>
                      </a:r>
                      <a:endParaRPr sz="11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100"/>
                        <a:t>Overtime</a:t>
                      </a:r>
                      <a:endParaRPr sz="11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 we reduce the number of overtime into 50%, the employee attrition rate will decrease by 5% 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 : Because </a:t>
                      </a:r>
                      <a:r>
                        <a:rPr lang="en" sz="1100"/>
                        <a:t>related with health and salary</a:t>
                      </a:r>
                      <a:endParaRPr sz="11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Work with Lack of Knowledge</a:t>
                      </a:r>
                      <a:endParaRPr sz="11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 we do the annual employee training and achieve training completion rate of more than 90%, the employee attrition rate will decrease by 5%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 : Because related with performance and completion of task</a:t>
                      </a:r>
                      <a:endParaRPr sz="11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0" y="0"/>
            <a:ext cx="9144000" cy="514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35"/>
          <p:cNvGrpSpPr/>
          <p:nvPr/>
        </p:nvGrpSpPr>
        <p:grpSpPr>
          <a:xfrm>
            <a:off x="62" y="912447"/>
            <a:ext cx="548672" cy="505092"/>
            <a:chOff x="3940602" y="308034"/>
            <a:chExt cx="2116791" cy="3428999"/>
          </a:xfrm>
        </p:grpSpPr>
        <p:sp>
          <p:nvSpPr>
            <p:cNvPr id="234" name="Google Shape;234;p35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35"/>
          <p:cNvSpPr/>
          <p:nvPr/>
        </p:nvSpPr>
        <p:spPr>
          <a:xfrm>
            <a:off x="99050" y="207748"/>
            <a:ext cx="8180700" cy="735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5"/>
          <p:cNvSpPr txBox="1"/>
          <p:nvPr>
            <p:ph type="title"/>
          </p:nvPr>
        </p:nvSpPr>
        <p:spPr>
          <a:xfrm>
            <a:off x="311873" y="127475"/>
            <a:ext cx="76299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400"/>
              <a:t>Metrics Recommendation</a:t>
            </a:r>
            <a:endParaRPr sz="900"/>
          </a:p>
        </p:txBody>
      </p:sp>
      <p:cxnSp>
        <p:nvCxnSpPr>
          <p:cNvPr id="239" name="Google Shape;239;p35"/>
          <p:cNvCxnSpPr/>
          <p:nvPr/>
        </p:nvCxnSpPr>
        <p:spPr>
          <a:xfrm rot="10800000">
            <a:off x="628650" y="4863985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40" name="Google Shape;240;p35"/>
          <p:cNvGraphicFramePr/>
          <p:nvPr/>
        </p:nvGraphicFramePr>
        <p:xfrm>
          <a:off x="481648" y="943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{6DC1785D-5470-497F-990A-4F6E4B14BE2D}</a:tableStyleId>
              </a:tblPr>
              <a:tblGrid>
                <a:gridCol w="1477350"/>
                <a:gridCol w="1378775"/>
                <a:gridCol w="5324575"/>
              </a:tblGrid>
              <a:tr h="21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cap="none">
                          <a:solidFill>
                            <a:schemeClr val="dk1"/>
                          </a:solidFill>
                        </a:rPr>
                        <a:t>Possible Root cause</a:t>
                      </a:r>
                      <a:endParaRPr b="0" sz="1200"/>
                    </a:p>
                  </a:txBody>
                  <a:tcPr marT="24500" marB="80900" marR="40475" marL="404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cap="none">
                          <a:solidFill>
                            <a:schemeClr val="dk1"/>
                          </a:solidFill>
                        </a:rPr>
                        <a:t>Metrics</a:t>
                      </a:r>
                      <a:endParaRPr b="0" sz="1200"/>
                    </a:p>
                  </a:txBody>
                  <a:tcPr marT="24500" marB="80900" marR="40475" marL="404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cap="none">
                          <a:solidFill>
                            <a:schemeClr val="dk1"/>
                          </a:solidFill>
                        </a:rPr>
                        <a:t>Metrics </a:t>
                      </a:r>
                      <a:r>
                        <a:rPr b="0" lang="en" sz="1200">
                          <a:solidFill>
                            <a:schemeClr val="dk1"/>
                          </a:solidFill>
                        </a:rPr>
                        <a:t>Function</a:t>
                      </a:r>
                      <a:endParaRPr b="0" sz="1200"/>
                    </a:p>
                  </a:txBody>
                  <a:tcPr marT="24500" marB="80900" marR="40475" marL="404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Allowance and Bonus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Employee Satisfaction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Satisfaction is an important employee retention metric because satisfied employees are more likely to stay in their jobs than those who are unhappy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4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Pay Equity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</a:rPr>
                        <a:t>Pay equity is a way to measure that your compensation strategy is … well, equitable (fair and impartial)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Accident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Accident Frequency Rate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A critical measure of safety performance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Job Difficulty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ts val="1100"/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Task Performance</a:t>
                      </a:r>
                      <a:endParaRPr sz="1200"/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 see the indicator (%) of how easily and how quickly the employee can complete the task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/>
                        <a:t>Excess Tasks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Completion Rate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 see the percentage of employee completing a specific task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Overtime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AVR Overtime Hours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 see the average of overtime hours worked by employees in a given time period.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Absence Rate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The absence rate calculates the percentage of unplanned employee absences for sickness, personal emergencies or other unanticipated reasons.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Work with Lack of Knowledge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Training Completion Rate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 see the rate (%) of employees who completed a given training in the company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6"/>
          <p:cNvSpPr/>
          <p:nvPr/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481330" y="467456"/>
            <a:ext cx="8178790" cy="420591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1035975" y="2571752"/>
            <a:ext cx="69237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!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/>
          <p:nvPr/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481330" y="467456"/>
            <a:ext cx="8178790" cy="420591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>
            <p:ph type="ctrTitle"/>
          </p:nvPr>
        </p:nvSpPr>
        <p:spPr>
          <a:xfrm>
            <a:off x="582923" y="575775"/>
            <a:ext cx="61347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4100">
                <a:latin typeface="Arial"/>
                <a:ea typeface="Arial"/>
                <a:cs typeface="Arial"/>
                <a:sym typeface="Arial"/>
              </a:rPr>
              <a:t>Business Background</a:t>
            </a:r>
            <a:endParaRPr/>
          </a:p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624715" y="1466557"/>
            <a:ext cx="7903227" cy="31033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You are a Data Analyst at a large company named XYZ ltd that has a job description to provide insight about employees and management on how to implement HR strategy in order to have more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productive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employees. The company has 4000 employees with the currently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attrition rate every year is 15%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resulting in vacant position that need to be replaced with the talent that is available in the market.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Hence, the management has emailed you to understand what factors they should focus on, in order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reduce attrition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In other words, they want to know what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changes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they should make to their workplace, in order to get most of their employees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stay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Also, they want to know which of these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is most important and needs to be addressed right away.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0"/>
            <a:ext cx="9143999" cy="5143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/>
          <p:nvPr/>
        </p:nvSpPr>
        <p:spPr>
          <a:xfrm rot="-5400000">
            <a:off x="2575501" y="-2490563"/>
            <a:ext cx="1286700" cy="643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719250" y="892377"/>
            <a:ext cx="7705500" cy="399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/>
          <p:nvPr/>
        </p:nvSpPr>
        <p:spPr>
          <a:xfrm rot="5400000">
            <a:off x="7977506" y="2544114"/>
            <a:ext cx="1289400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0" y="683038"/>
            <a:ext cx="7734300" cy="4276725"/>
          </a:xfrm>
          <a:prstGeom prst="rect">
            <a:avLst/>
          </a:prstGeom>
          <a:noFill/>
          <a:ln>
            <a:noFill/>
          </a:ln>
          <a:effectLst>
            <a:outerShdw blurRad="139700" rotWithShape="0" algn="t" dir="5400000" dist="127000">
              <a:srgbClr val="000000">
                <a:alpha val="14900"/>
              </a:srgbClr>
            </a:outerShdw>
          </a:effectLst>
        </p:spPr>
      </p:pic>
      <p:sp>
        <p:nvSpPr>
          <p:cNvPr id="152" name="Google Shape;152;p27"/>
          <p:cNvSpPr/>
          <p:nvPr/>
        </p:nvSpPr>
        <p:spPr>
          <a:xfrm rot="5400000">
            <a:off x="8206106" y="2544114"/>
            <a:ext cx="1289400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467700" y="75850"/>
            <a:ext cx="41043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Structure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480060" y="244027"/>
            <a:ext cx="3276452" cy="146763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" sz="4100"/>
              <a:t>Table of Contents</a:t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480060" y="1940246"/>
            <a:ext cx="2606040" cy="13716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480060" y="2154674"/>
            <a:ext cx="3182692" cy="2490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DARCI</a:t>
            </a:r>
            <a:endParaRPr sz="1100"/>
          </a:p>
          <a:p>
            <a:pPr indent="-17145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100"/>
          </a:p>
          <a:p>
            <a:pPr indent="-17145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1100"/>
          </a:p>
          <a:p>
            <a:pPr indent="-17145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Cause</a:t>
            </a:r>
            <a:endParaRPr sz="1100"/>
          </a:p>
          <a:p>
            <a:pPr indent="-17145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Prioritization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Recommendation</a:t>
            </a:r>
            <a:endParaRPr sz="1100"/>
          </a:p>
        </p:txBody>
      </p:sp>
      <p:pic>
        <p:nvPicPr>
          <p:cNvPr descr="Sticky notes on a wall" id="162" name="Google Shape;162;p28"/>
          <p:cNvPicPr preferRelativeResize="0"/>
          <p:nvPr/>
        </p:nvPicPr>
        <p:blipFill rotWithShape="1">
          <a:blip r:embed="rId3">
            <a:alphaModFix/>
          </a:blip>
          <a:srcRect b="2" l="14887" r="15152" t="0"/>
          <a:stretch/>
        </p:blipFill>
        <p:spPr>
          <a:xfrm>
            <a:off x="3983777" y="8"/>
            <a:ext cx="5159081" cy="5143492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>
            <a:off x="0" y="0"/>
            <a:ext cx="9143999" cy="5143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502903" y="343729"/>
            <a:ext cx="194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100"/>
              <a:t>DARCI</a:t>
            </a:r>
            <a:endParaRPr/>
          </a:p>
        </p:txBody>
      </p:sp>
      <p:grpSp>
        <p:nvGrpSpPr>
          <p:cNvPr id="169" name="Google Shape;169;p29"/>
          <p:cNvGrpSpPr/>
          <p:nvPr/>
        </p:nvGrpSpPr>
        <p:grpSpPr>
          <a:xfrm>
            <a:off x="-1" y="889176"/>
            <a:ext cx="8771312" cy="586632"/>
            <a:chOff x="-2" y="1998368"/>
            <a:chExt cx="11695083" cy="782176"/>
          </a:xfrm>
        </p:grpSpPr>
        <p:sp>
          <p:nvSpPr>
            <p:cNvPr id="170" name="Google Shape;170;p29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29"/>
          <p:cNvSpPr/>
          <p:nvPr/>
        </p:nvSpPr>
        <p:spPr>
          <a:xfrm>
            <a:off x="0" y="1110601"/>
            <a:ext cx="8537400" cy="365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Google Shape;173;p29"/>
          <p:cNvGraphicFramePr/>
          <p:nvPr/>
        </p:nvGraphicFramePr>
        <p:xfrm>
          <a:off x="673250" y="1499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{7F65FD0B-BB3F-4EDE-A276-DB361CE3FD77}</a:tableStyleId>
              </a:tblPr>
              <a:tblGrid>
                <a:gridCol w="1638850"/>
                <a:gridCol w="5785950"/>
              </a:tblGrid>
              <a:tr h="42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/>
                        <a:t>Role</a:t>
                      </a:r>
                      <a:endParaRPr sz="2200"/>
                    </a:p>
                  </a:txBody>
                  <a:tcPr marT="22700" marB="22700" marR="45375" marL="45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Stakeholders</a:t>
                      </a:r>
                      <a:endParaRPr sz="2200"/>
                    </a:p>
                  </a:txBody>
                  <a:tcPr marT="22700" marB="22700" marR="45375" marL="45375"/>
                </a:tc>
              </a:tr>
              <a:tr h="42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Decider</a:t>
                      </a:r>
                      <a:endParaRPr sz="2200"/>
                    </a:p>
                  </a:txBody>
                  <a:tcPr marT="22700" marB="22700" marR="45375" marL="45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Head of Human Resource</a:t>
                      </a:r>
                      <a:endParaRPr sz="2200"/>
                    </a:p>
                  </a:txBody>
                  <a:tcPr marT="22700" marB="22700" marR="45375" marL="45375"/>
                </a:tc>
              </a:tr>
              <a:tr h="42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Accountable</a:t>
                      </a:r>
                      <a:endParaRPr sz="2200"/>
                    </a:p>
                  </a:txBody>
                  <a:tcPr marT="22700" marB="22700" marR="45375" marL="45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Head of Data</a:t>
                      </a:r>
                      <a:endParaRPr sz="2200"/>
                    </a:p>
                  </a:txBody>
                  <a:tcPr marT="22700" marB="22700" marR="45375" marL="45375"/>
                </a:tc>
              </a:tr>
              <a:tr h="42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Responsible</a:t>
                      </a:r>
                      <a:endParaRPr sz="2200"/>
                    </a:p>
                  </a:txBody>
                  <a:tcPr marT="22700" marB="22700" marR="45375" marL="45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Data Analyst</a:t>
                      </a:r>
                      <a:endParaRPr sz="2200"/>
                    </a:p>
                  </a:txBody>
                  <a:tcPr marT="22700" marB="22700" marR="45375" marL="45375"/>
                </a:tc>
              </a:tr>
              <a:tr h="42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Consulted</a:t>
                      </a:r>
                      <a:endParaRPr sz="2200"/>
                    </a:p>
                  </a:txBody>
                  <a:tcPr marT="22700" marB="22700" marR="45375" marL="45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Data Engineering</a:t>
                      </a:r>
                      <a:r>
                        <a:rPr lang="en" sz="2000"/>
                        <a:t>, Human Resource Associate</a:t>
                      </a:r>
                      <a:endParaRPr sz="2200"/>
                    </a:p>
                  </a:txBody>
                  <a:tcPr marT="22700" marB="22700" marR="45375" marL="45375"/>
                </a:tc>
              </a:tr>
              <a:tr h="77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Informed</a:t>
                      </a:r>
                      <a:endParaRPr sz="2200"/>
                    </a:p>
                  </a:txBody>
                  <a:tcPr marT="22700" marB="22700" marR="45375" marL="45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Business Associate, PM Associate, BD Associate, Marketing Associate, Engineers</a:t>
                      </a:r>
                      <a:endParaRPr sz="2200"/>
                    </a:p>
                  </a:txBody>
                  <a:tcPr marT="22700" marB="22700" marR="45375" marL="453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nostic"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429" y="1144152"/>
            <a:ext cx="2831594" cy="283159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/>
          <p:nvPr/>
        </p:nvSpPr>
        <p:spPr>
          <a:xfrm>
            <a:off x="3972051" y="240331"/>
            <a:ext cx="4929369" cy="4659561"/>
          </a:xfrm>
          <a:custGeom>
            <a:rect b="b" l="l" r="r" t="t"/>
            <a:pathLst>
              <a:path extrusionOk="0" h="6212748" w="6572492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"/>
          <p:cNvSpPr/>
          <p:nvPr/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481330" y="467456"/>
            <a:ext cx="8178790" cy="420591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0"/>
          <p:cNvSpPr txBox="1"/>
          <p:nvPr>
            <p:ph type="title"/>
          </p:nvPr>
        </p:nvSpPr>
        <p:spPr>
          <a:xfrm>
            <a:off x="4331971" y="721895"/>
            <a:ext cx="3245104" cy="14225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331971" y="2260601"/>
            <a:ext cx="3245103" cy="9784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How to reduce our attrition rate from 15% to 5% - 10% quarterly by end of year?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6394377" y="581887"/>
            <a:ext cx="2240924" cy="2240924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 txBox="1"/>
          <p:nvPr>
            <p:ph type="title"/>
          </p:nvPr>
        </p:nvSpPr>
        <p:spPr>
          <a:xfrm>
            <a:off x="4813300" y="2013150"/>
            <a:ext cx="3848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8322809" y="4205788"/>
            <a:ext cx="385082" cy="3746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4813300" y="2850154"/>
            <a:ext cx="384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the attrition rate from 15% to 5% - 10% by end of year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00" y="762763"/>
            <a:ext cx="4117825" cy="36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209594" y="157164"/>
            <a:ext cx="3770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000"/>
              <a:t>Root Cause – Issue Tree</a:t>
            </a:r>
            <a:endParaRPr sz="1100"/>
          </a:p>
        </p:txBody>
      </p:sp>
      <p:sp>
        <p:nvSpPr>
          <p:cNvPr id="200" name="Google Shape;200;p32"/>
          <p:cNvSpPr/>
          <p:nvPr/>
        </p:nvSpPr>
        <p:spPr>
          <a:xfrm flipH="1">
            <a:off x="6086645" y="2743200"/>
            <a:ext cx="246900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113" y="678578"/>
            <a:ext cx="7441774" cy="4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0" y="0"/>
            <a:ext cx="9144000" cy="514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33"/>
          <p:cNvGrpSpPr/>
          <p:nvPr/>
        </p:nvGrpSpPr>
        <p:grpSpPr>
          <a:xfrm>
            <a:off x="3" y="912448"/>
            <a:ext cx="548641" cy="505095"/>
            <a:chOff x="3940602" y="308034"/>
            <a:chExt cx="2116791" cy="3428999"/>
          </a:xfrm>
        </p:grpSpPr>
        <p:sp>
          <p:nvSpPr>
            <p:cNvPr id="208" name="Google Shape;208;p3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33"/>
          <p:cNvSpPr/>
          <p:nvPr/>
        </p:nvSpPr>
        <p:spPr>
          <a:xfrm>
            <a:off x="327650" y="153022"/>
            <a:ext cx="8180700" cy="1042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630314" y="260838"/>
            <a:ext cx="7629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Hypothesis</a:t>
            </a:r>
            <a:endParaRPr sz="1100"/>
          </a:p>
        </p:txBody>
      </p:sp>
      <p:cxnSp>
        <p:nvCxnSpPr>
          <p:cNvPr id="213" name="Google Shape;213;p33"/>
          <p:cNvCxnSpPr/>
          <p:nvPr/>
        </p:nvCxnSpPr>
        <p:spPr>
          <a:xfrm rot="10800000">
            <a:off x="628650" y="4863985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14" name="Google Shape;214;p33"/>
          <p:cNvGraphicFramePr/>
          <p:nvPr/>
        </p:nvGraphicFramePr>
        <p:xfrm>
          <a:off x="501935" y="1381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{6DC1785D-5470-497F-990A-4F6E4B14BE2D}</a:tableStyleId>
              </a:tblPr>
              <a:tblGrid>
                <a:gridCol w="1988375"/>
                <a:gridCol w="5898325"/>
              </a:tblGrid>
              <a:tr h="34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cap="none">
                          <a:solidFill>
                            <a:schemeClr val="dk1"/>
                          </a:solidFill>
                        </a:rPr>
                        <a:t>Possible Root cause</a:t>
                      </a:r>
                      <a:endParaRPr sz="1200"/>
                    </a:p>
                  </a:txBody>
                  <a:tcPr marT="24500" marB="80900" marR="40475" marL="404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cap="none">
                          <a:solidFill>
                            <a:schemeClr val="dk1"/>
                          </a:solidFill>
                        </a:rPr>
                        <a:t>Hypothesis</a:t>
                      </a:r>
                      <a:endParaRPr sz="1200"/>
                    </a:p>
                  </a:txBody>
                  <a:tcPr marT="24500" marB="80900" marR="40475" marL="404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Low allowance and bonus</a:t>
                      </a:r>
                      <a:endParaRPr sz="1200"/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cap="none">
                          <a:solidFill>
                            <a:schemeClr val="dk1"/>
                          </a:solidFill>
                        </a:rPr>
                        <a:t>If we increase salary by giving allowance and </a:t>
                      </a:r>
                      <a:r>
                        <a:rPr lang="en" sz="1200"/>
                        <a:t>bonus </a:t>
                      </a:r>
                      <a:r>
                        <a:rPr lang="en" sz="1200" cap="none">
                          <a:solidFill>
                            <a:schemeClr val="dk1"/>
                          </a:solidFill>
                        </a:rPr>
                        <a:t>based on their level and performance, the attrition rate will decrease by 5%</a:t>
                      </a:r>
                      <a:endParaRPr sz="1200"/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Accident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 we reduce the number of work accident into 50%, the employee attrition rate will decrease by 3% 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/>
                        <a:t>Job Difficulty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 we </a:t>
                      </a:r>
                      <a:r>
                        <a:rPr lang="en" sz="1200"/>
                        <a:t>reduce</a:t>
                      </a:r>
                      <a:r>
                        <a:rPr lang="en" sz="1200"/>
                        <a:t> the </a:t>
                      </a:r>
                      <a:r>
                        <a:rPr lang="en" sz="1200"/>
                        <a:t>job difficulty of the employee by looking at its capability</a:t>
                      </a:r>
                      <a:r>
                        <a:rPr lang="en" sz="1200"/>
                        <a:t>, the attrition rate will decrease by 3%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Excess Tasks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Decreasing the number of tasks less than  the average of completion time, will reduce the level of attrition by 3%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/>
                        <a:t>Overtime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/>
                        <a:t>If we reduce the number of overtime into 50%, the employee attrition rate will decrease by 5% 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Work with Lack of Knowledge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 we do the annual employee training and achieve training completion rate of more than 90%, the employee attrition rate will decrease by 5%</a:t>
                      </a:r>
                      <a:endParaRPr sz="1200" cap="none">
                        <a:solidFill>
                          <a:schemeClr val="dk1"/>
                        </a:solidFill>
                      </a:endParaRPr>
                    </a:p>
                  </a:txBody>
                  <a:tcPr marT="24500" marB="80900" marR="40475" marL="40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