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Montserrat SemiBold"/>
      <p:regular r:id="rId13"/>
      <p:bold r:id="rId14"/>
      <p:italic r:id="rId15"/>
      <p:boldItalic r:id="rId16"/>
    </p:embeddedFont>
    <p:embeddedFont>
      <p:font typeface="Montserrat"/>
      <p:regular r:id="rId17"/>
      <p:bold r:id="rId18"/>
      <p:italic r:id="rId19"/>
      <p:boldItalic r:id="rId20"/>
    </p:embeddedFont>
    <p:embeddedFont>
      <p:font typeface="Montserrat Black"/>
      <p:bold r:id="rId21"/>
      <p:boldItalic r:id="rId22"/>
    </p:embeddedFont>
    <p:embeddedFont>
      <p:font typeface="Lexend ExtraLight"/>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5.xml"/><Relationship Id="rId22" Type="http://schemas.openxmlformats.org/officeDocument/2006/relationships/font" Target="fonts/MontserratBlack-boldItalic.fntdata"/><Relationship Id="rId10" Type="http://schemas.openxmlformats.org/officeDocument/2006/relationships/slide" Target="slides/slide4.xml"/><Relationship Id="rId21" Type="http://schemas.openxmlformats.org/officeDocument/2006/relationships/font" Target="fonts/MontserratBlack-bold.fntdata"/><Relationship Id="rId13" Type="http://schemas.openxmlformats.org/officeDocument/2006/relationships/font" Target="fonts/MontserratSemiBold-regular.fntdata"/><Relationship Id="rId24" Type="http://schemas.openxmlformats.org/officeDocument/2006/relationships/font" Target="fonts/LexendExtraLight-bold.fntdata"/><Relationship Id="rId12" Type="http://schemas.openxmlformats.org/officeDocument/2006/relationships/slide" Target="slides/slide6.xml"/><Relationship Id="rId23" Type="http://schemas.openxmlformats.org/officeDocument/2006/relationships/font" Target="fonts/LexendExtraLigh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MontserratSemiBold-italic.fntdata"/><Relationship Id="rId14" Type="http://schemas.openxmlformats.org/officeDocument/2006/relationships/font" Target="fonts/MontserratSemiBold-bold.fntdata"/><Relationship Id="rId17" Type="http://schemas.openxmlformats.org/officeDocument/2006/relationships/font" Target="fonts/Montserrat-regular.fntdata"/><Relationship Id="rId16" Type="http://schemas.openxmlformats.org/officeDocument/2006/relationships/font" Target="fonts/MontserratSemiBold-boldItalic.fntdata"/><Relationship Id="rId5" Type="http://schemas.openxmlformats.org/officeDocument/2006/relationships/slideMaster" Target="slideMasters/slideMaster2.xml"/><Relationship Id="rId19" Type="http://schemas.openxmlformats.org/officeDocument/2006/relationships/font" Target="fonts/Montserrat-italic.fntdata"/><Relationship Id="rId6" Type="http://schemas.openxmlformats.org/officeDocument/2006/relationships/notesMaster" Target="notesMasters/notesMaster1.xml"/><Relationship Id="rId18"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9ae5ab8db_2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229ae5ab8db_2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9ae5ab8db_2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29ae5ab8db_2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9ae5ab8db_2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229ae5ab8db_2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29ae5ab8db_2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229ae5ab8db_2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29ae5ab8db_2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29ae5ab8db_2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9ae5ab8db_2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229ae5ab8db_2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2" name="Shape 62"/>
        <p:cNvGrpSpPr/>
        <p:nvPr/>
      </p:nvGrpSpPr>
      <p:grpSpPr>
        <a:xfrm>
          <a:off x="0" y="0"/>
          <a:ext cx="0" cy="0"/>
          <a:chOff x="0" y="0"/>
          <a:chExt cx="0" cy="0"/>
        </a:xfrm>
      </p:grpSpPr>
      <p:sp>
        <p:nvSpPr>
          <p:cNvPr id="63" name="Google Shape;63;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4" name="Google Shape;64;p1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5" name="Google Shape;65;p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6" name="Google Shape;6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sp>
        <p:nvSpPr>
          <p:cNvPr id="71" name="Google Shape;71;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2" name="Google Shape;72;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3" name="Google Shape;7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4" name="Shape 74"/>
        <p:cNvGrpSpPr/>
        <p:nvPr/>
      </p:nvGrpSpPr>
      <p:grpSpPr>
        <a:xfrm>
          <a:off x="0" y="0"/>
          <a:ext cx="0" cy="0"/>
          <a:chOff x="0" y="0"/>
          <a:chExt cx="0" cy="0"/>
        </a:xfrm>
      </p:grpSpPr>
      <p:sp>
        <p:nvSpPr>
          <p:cNvPr id="75" name="Google Shape;75;p1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7" name="Shape 77"/>
        <p:cNvGrpSpPr/>
        <p:nvPr/>
      </p:nvGrpSpPr>
      <p:grpSpPr>
        <a:xfrm>
          <a:off x="0" y="0"/>
          <a:ext cx="0" cy="0"/>
          <a:chOff x="0" y="0"/>
          <a:chExt cx="0" cy="0"/>
        </a:xfrm>
      </p:grpSpPr>
      <p:sp>
        <p:nvSpPr>
          <p:cNvPr id="78" name="Google Shape;78;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0" name="Google Shape;80;p2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1" name="Google Shape;81;p2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2" name="Google Shape;8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3" name="Shape 83"/>
        <p:cNvGrpSpPr/>
        <p:nvPr/>
      </p:nvGrpSpPr>
      <p:grpSpPr>
        <a:xfrm>
          <a:off x="0" y="0"/>
          <a:ext cx="0" cy="0"/>
          <a:chOff x="0" y="0"/>
          <a:chExt cx="0" cy="0"/>
        </a:xfrm>
      </p:grpSpPr>
      <p:sp>
        <p:nvSpPr>
          <p:cNvPr id="84" name="Google Shape;84;p2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6" name="Shape 86"/>
        <p:cNvGrpSpPr/>
        <p:nvPr/>
      </p:nvGrpSpPr>
      <p:grpSpPr>
        <a:xfrm>
          <a:off x="0" y="0"/>
          <a:ext cx="0" cy="0"/>
          <a:chOff x="0" y="0"/>
          <a:chExt cx="0" cy="0"/>
        </a:xfrm>
      </p:grpSpPr>
      <p:sp>
        <p:nvSpPr>
          <p:cNvPr id="87" name="Google Shape;87;p2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88" name="Google Shape;88;p2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89" name="Google Shape;8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3.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s://public.tableau.com/app/profile/margianto.ramadhani/viz/Advanced_16801416517700/Dashboard1?publish=y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5" name="Shape 95"/>
        <p:cNvGrpSpPr/>
        <p:nvPr/>
      </p:nvGrpSpPr>
      <p:grpSpPr>
        <a:xfrm>
          <a:off x="0" y="0"/>
          <a:ext cx="0" cy="0"/>
          <a:chOff x="0" y="0"/>
          <a:chExt cx="0" cy="0"/>
        </a:xfrm>
      </p:grpSpPr>
      <p:sp>
        <p:nvSpPr>
          <p:cNvPr id="96" name="Google Shape;96;p24"/>
          <p:cNvSpPr txBox="1"/>
          <p:nvPr/>
        </p:nvSpPr>
        <p:spPr>
          <a:xfrm>
            <a:off x="311700" y="1387850"/>
            <a:ext cx="6440100" cy="1409400"/>
          </a:xfrm>
          <a:prstGeom prst="rect">
            <a:avLst/>
          </a:prstGeom>
          <a:noFill/>
          <a:ln>
            <a:noFill/>
          </a:ln>
        </p:spPr>
        <p:txBody>
          <a:bodyPr anchorCtr="0" anchor="b" bIns="91425" lIns="91425" spcFirstLastPara="1" rIns="91425" wrap="square" tIns="91425">
            <a:normAutofit fontScale="85000" lnSpcReduction="10000"/>
          </a:bodyPr>
          <a:lstStyle/>
          <a:p>
            <a:pPr indent="0" lvl="0" marL="0" marR="0" rtl="0" algn="l">
              <a:lnSpc>
                <a:spcPct val="100000"/>
              </a:lnSpc>
              <a:spcBef>
                <a:spcPts val="0"/>
              </a:spcBef>
              <a:spcAft>
                <a:spcPts val="0"/>
              </a:spcAft>
              <a:buClr>
                <a:srgbClr val="000000"/>
              </a:buClr>
              <a:buSzPct val="100000"/>
              <a:buFont typeface="Arial"/>
              <a:buNone/>
            </a:pPr>
            <a:r>
              <a:rPr b="0" i="0" lang="en" sz="4000" u="none" cap="none" strike="noStrike">
                <a:solidFill>
                  <a:srgbClr val="002060"/>
                </a:solidFill>
                <a:latin typeface="Montserrat"/>
                <a:ea typeface="Montserrat"/>
                <a:cs typeface="Montserrat"/>
                <a:sym typeface="Montserrat"/>
              </a:rPr>
              <a:t>Samba Commerce </a:t>
            </a:r>
            <a:endParaRPr b="0" i="0" sz="4000" u="none" cap="none" strike="noStrike">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ct val="100000"/>
              <a:buFont typeface="Arial"/>
              <a:buNone/>
            </a:pPr>
            <a:r>
              <a:rPr b="0" i="0" lang="en" sz="4000" u="none" cap="none" strike="noStrike">
                <a:solidFill>
                  <a:srgbClr val="002060"/>
                </a:solidFill>
                <a:latin typeface="Montserrat"/>
                <a:ea typeface="Montserrat"/>
                <a:cs typeface="Montserrat"/>
                <a:sym typeface="Montserrat"/>
              </a:rPr>
              <a:t>Company-Wide Dashboard</a:t>
            </a:r>
            <a:endParaRPr b="0" i="0" sz="4000" u="none" cap="none" strike="noStrike">
              <a:solidFill>
                <a:srgbClr val="002060"/>
              </a:solidFill>
              <a:latin typeface="Montserrat"/>
              <a:ea typeface="Montserrat"/>
              <a:cs typeface="Montserrat"/>
              <a:sym typeface="Montserrat"/>
            </a:endParaRPr>
          </a:p>
        </p:txBody>
      </p:sp>
      <p:sp>
        <p:nvSpPr>
          <p:cNvPr id="97" name="Google Shape;97;p24"/>
          <p:cNvSpPr txBox="1"/>
          <p:nvPr/>
        </p:nvSpPr>
        <p:spPr>
          <a:xfrm>
            <a:off x="311700" y="2834125"/>
            <a:ext cx="4260300" cy="17415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2060"/>
                </a:solidFill>
                <a:latin typeface="Montserrat"/>
                <a:ea typeface="Montserrat"/>
                <a:cs typeface="Montserrat"/>
                <a:sym typeface="Montserrat"/>
              </a:rPr>
              <a:t>Margianto Ramadhani</a:t>
            </a:r>
            <a:endParaRPr b="0" i="0" sz="1400" u="none" cap="none" strike="noStrike">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2060"/>
                </a:solidFill>
                <a:latin typeface="Montserrat"/>
                <a:ea typeface="Montserrat"/>
                <a:cs typeface="Montserrat"/>
                <a:sym typeface="Montserrat"/>
              </a:rPr>
              <a:t>Week 11&amp;12 - RevoU FSDA JAN23</a:t>
            </a:r>
            <a:endParaRPr b="0" i="0" sz="1400" u="none" cap="none" strike="noStrike">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206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206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1" name="Shape 101"/>
        <p:cNvGrpSpPr/>
        <p:nvPr/>
      </p:nvGrpSpPr>
      <p:grpSpPr>
        <a:xfrm>
          <a:off x="0" y="0"/>
          <a:ext cx="0" cy="0"/>
          <a:chOff x="0" y="0"/>
          <a:chExt cx="0" cy="0"/>
        </a:xfrm>
      </p:grpSpPr>
      <p:pic>
        <p:nvPicPr>
          <p:cNvPr id="102" name="Google Shape;102;p25"/>
          <p:cNvPicPr preferRelativeResize="0"/>
          <p:nvPr/>
        </p:nvPicPr>
        <p:blipFill rotWithShape="1">
          <a:blip r:embed="rId3">
            <a:alphaModFix/>
          </a:blip>
          <a:srcRect b="0" l="0" r="0" t="0"/>
          <a:stretch/>
        </p:blipFill>
        <p:spPr>
          <a:xfrm>
            <a:off x="1634424" y="988118"/>
            <a:ext cx="5863427" cy="2962993"/>
          </a:xfrm>
          <a:prstGeom prst="rect">
            <a:avLst/>
          </a:prstGeom>
          <a:noFill/>
          <a:ln>
            <a:noFill/>
          </a:ln>
        </p:spPr>
      </p:pic>
      <p:sp>
        <p:nvSpPr>
          <p:cNvPr id="103" name="Google Shape;103;p25"/>
          <p:cNvSpPr/>
          <p:nvPr/>
        </p:nvSpPr>
        <p:spPr>
          <a:xfrm>
            <a:off x="7514311" y="308445"/>
            <a:ext cx="399175" cy="423069"/>
          </a:xfrm>
          <a:custGeom>
            <a:rect b="b" l="l" r="r" t="t"/>
            <a:pathLst>
              <a:path extrusionOk="0" h="11721" w="11059">
                <a:moveTo>
                  <a:pt x="1418" y="693"/>
                </a:moveTo>
                <a:lnTo>
                  <a:pt x="1418" y="1387"/>
                </a:lnTo>
                <a:lnTo>
                  <a:pt x="725" y="1387"/>
                </a:lnTo>
                <a:lnTo>
                  <a:pt x="725" y="693"/>
                </a:lnTo>
                <a:close/>
                <a:moveTo>
                  <a:pt x="9011" y="693"/>
                </a:moveTo>
                <a:lnTo>
                  <a:pt x="9011" y="1387"/>
                </a:lnTo>
                <a:lnTo>
                  <a:pt x="8349" y="1387"/>
                </a:lnTo>
                <a:lnTo>
                  <a:pt x="8349" y="693"/>
                </a:lnTo>
                <a:close/>
                <a:moveTo>
                  <a:pt x="7656" y="1324"/>
                </a:moveTo>
                <a:lnTo>
                  <a:pt x="7656" y="1670"/>
                </a:lnTo>
                <a:cubicBezTo>
                  <a:pt x="7656" y="1891"/>
                  <a:pt x="7813" y="2048"/>
                  <a:pt x="8034" y="2048"/>
                </a:cubicBezTo>
                <a:lnTo>
                  <a:pt x="8381" y="2048"/>
                </a:lnTo>
                <a:lnTo>
                  <a:pt x="8381" y="4222"/>
                </a:lnTo>
                <a:cubicBezTo>
                  <a:pt x="8255" y="4253"/>
                  <a:pt x="8160" y="4316"/>
                  <a:pt x="8034" y="4411"/>
                </a:cubicBezTo>
                <a:cubicBezTo>
                  <a:pt x="7845" y="4243"/>
                  <a:pt x="7614" y="4159"/>
                  <a:pt x="7369" y="4159"/>
                </a:cubicBezTo>
                <a:cubicBezTo>
                  <a:pt x="7246" y="4159"/>
                  <a:pt x="7120" y="4180"/>
                  <a:pt x="6994" y="4222"/>
                </a:cubicBezTo>
                <a:lnTo>
                  <a:pt x="6994" y="3088"/>
                </a:lnTo>
                <a:cubicBezTo>
                  <a:pt x="6994" y="2552"/>
                  <a:pt x="6522" y="2080"/>
                  <a:pt x="5986" y="2080"/>
                </a:cubicBezTo>
                <a:cubicBezTo>
                  <a:pt x="5419" y="2080"/>
                  <a:pt x="4947" y="2552"/>
                  <a:pt x="4947" y="3088"/>
                </a:cubicBezTo>
                <a:lnTo>
                  <a:pt x="4947" y="6459"/>
                </a:lnTo>
                <a:lnTo>
                  <a:pt x="4789" y="6301"/>
                </a:lnTo>
                <a:cubicBezTo>
                  <a:pt x="4600" y="6097"/>
                  <a:pt x="4340" y="5994"/>
                  <a:pt x="4076" y="5994"/>
                </a:cubicBezTo>
                <a:cubicBezTo>
                  <a:pt x="3812" y="5994"/>
                  <a:pt x="3545" y="6097"/>
                  <a:pt x="3340" y="6301"/>
                </a:cubicBezTo>
                <a:cubicBezTo>
                  <a:pt x="2962" y="6679"/>
                  <a:pt x="2962" y="7341"/>
                  <a:pt x="3340" y="7751"/>
                </a:cubicBezTo>
                <a:lnTo>
                  <a:pt x="3812" y="8223"/>
                </a:lnTo>
                <a:lnTo>
                  <a:pt x="2111" y="8223"/>
                </a:lnTo>
                <a:lnTo>
                  <a:pt x="2111" y="7908"/>
                </a:lnTo>
                <a:cubicBezTo>
                  <a:pt x="2111" y="7719"/>
                  <a:pt x="1954" y="7561"/>
                  <a:pt x="1765" y="7561"/>
                </a:cubicBezTo>
                <a:lnTo>
                  <a:pt x="1418" y="7561"/>
                </a:lnTo>
                <a:lnTo>
                  <a:pt x="1418" y="2048"/>
                </a:lnTo>
                <a:lnTo>
                  <a:pt x="1765" y="2048"/>
                </a:lnTo>
                <a:cubicBezTo>
                  <a:pt x="1954" y="2048"/>
                  <a:pt x="2111" y="1891"/>
                  <a:pt x="2111" y="1670"/>
                </a:cubicBezTo>
                <a:lnTo>
                  <a:pt x="2111" y="1324"/>
                </a:lnTo>
                <a:close/>
                <a:moveTo>
                  <a:pt x="1418" y="8255"/>
                </a:moveTo>
                <a:lnTo>
                  <a:pt x="1418" y="8948"/>
                </a:lnTo>
                <a:lnTo>
                  <a:pt x="725" y="8948"/>
                </a:lnTo>
                <a:lnTo>
                  <a:pt x="725" y="8255"/>
                </a:lnTo>
                <a:close/>
                <a:moveTo>
                  <a:pt x="5955" y="2836"/>
                </a:moveTo>
                <a:cubicBezTo>
                  <a:pt x="6144" y="2836"/>
                  <a:pt x="6301" y="2993"/>
                  <a:pt x="6301" y="3182"/>
                </a:cubicBezTo>
                <a:lnTo>
                  <a:pt x="6301" y="6616"/>
                </a:lnTo>
                <a:cubicBezTo>
                  <a:pt x="6301" y="6805"/>
                  <a:pt x="6459" y="6963"/>
                  <a:pt x="6648" y="6963"/>
                </a:cubicBezTo>
                <a:cubicBezTo>
                  <a:pt x="6837" y="6963"/>
                  <a:pt x="6994" y="6805"/>
                  <a:pt x="6994" y="6616"/>
                </a:cubicBezTo>
                <a:lnTo>
                  <a:pt x="6994" y="5230"/>
                </a:lnTo>
                <a:cubicBezTo>
                  <a:pt x="6994" y="5041"/>
                  <a:pt x="7152" y="4884"/>
                  <a:pt x="7372" y="4884"/>
                </a:cubicBezTo>
                <a:cubicBezTo>
                  <a:pt x="7561" y="4884"/>
                  <a:pt x="7719" y="5041"/>
                  <a:pt x="7719" y="5230"/>
                </a:cubicBezTo>
                <a:lnTo>
                  <a:pt x="7719" y="6616"/>
                </a:lnTo>
                <a:cubicBezTo>
                  <a:pt x="7719" y="6805"/>
                  <a:pt x="7876" y="6963"/>
                  <a:pt x="8066" y="6963"/>
                </a:cubicBezTo>
                <a:cubicBezTo>
                  <a:pt x="8255" y="6963"/>
                  <a:pt x="8412" y="6805"/>
                  <a:pt x="8412" y="6616"/>
                </a:cubicBezTo>
                <a:lnTo>
                  <a:pt x="8412" y="5230"/>
                </a:lnTo>
                <a:cubicBezTo>
                  <a:pt x="8412" y="5041"/>
                  <a:pt x="8570" y="4884"/>
                  <a:pt x="8790" y="4884"/>
                </a:cubicBezTo>
                <a:cubicBezTo>
                  <a:pt x="8979" y="4884"/>
                  <a:pt x="9137" y="5041"/>
                  <a:pt x="9137" y="5230"/>
                </a:cubicBezTo>
                <a:lnTo>
                  <a:pt x="9137" y="6616"/>
                </a:lnTo>
                <a:cubicBezTo>
                  <a:pt x="9137" y="6805"/>
                  <a:pt x="9294" y="6963"/>
                  <a:pt x="9483" y="6963"/>
                </a:cubicBezTo>
                <a:cubicBezTo>
                  <a:pt x="9672" y="6963"/>
                  <a:pt x="9830" y="6805"/>
                  <a:pt x="9830" y="6616"/>
                </a:cubicBezTo>
                <a:lnTo>
                  <a:pt x="9830" y="5955"/>
                </a:lnTo>
                <a:cubicBezTo>
                  <a:pt x="9704" y="5703"/>
                  <a:pt x="9861" y="5545"/>
                  <a:pt x="10019" y="5545"/>
                </a:cubicBezTo>
                <a:cubicBezTo>
                  <a:pt x="10239" y="5545"/>
                  <a:pt x="10397" y="5703"/>
                  <a:pt x="10397" y="5892"/>
                </a:cubicBezTo>
                <a:lnTo>
                  <a:pt x="10397" y="7057"/>
                </a:lnTo>
                <a:cubicBezTo>
                  <a:pt x="10397" y="8003"/>
                  <a:pt x="10176" y="8885"/>
                  <a:pt x="9830" y="9672"/>
                </a:cubicBezTo>
                <a:lnTo>
                  <a:pt x="6144" y="9672"/>
                </a:lnTo>
                <a:lnTo>
                  <a:pt x="3812" y="7372"/>
                </a:lnTo>
                <a:cubicBezTo>
                  <a:pt x="3686" y="7246"/>
                  <a:pt x="3686" y="6994"/>
                  <a:pt x="3812" y="6900"/>
                </a:cubicBezTo>
                <a:cubicBezTo>
                  <a:pt x="3875" y="6837"/>
                  <a:pt x="3962" y="6805"/>
                  <a:pt x="4049" y="6805"/>
                </a:cubicBezTo>
                <a:cubicBezTo>
                  <a:pt x="4135" y="6805"/>
                  <a:pt x="4222" y="6837"/>
                  <a:pt x="4285" y="6900"/>
                </a:cubicBezTo>
                <a:lnTo>
                  <a:pt x="5010" y="7593"/>
                </a:lnTo>
                <a:cubicBezTo>
                  <a:pt x="5075" y="7659"/>
                  <a:pt x="5163" y="7690"/>
                  <a:pt x="5251" y="7690"/>
                </a:cubicBezTo>
                <a:cubicBezTo>
                  <a:pt x="5415" y="7690"/>
                  <a:pt x="5577" y="7578"/>
                  <a:pt x="5577" y="7372"/>
                </a:cubicBezTo>
                <a:lnTo>
                  <a:pt x="5577" y="3182"/>
                </a:lnTo>
                <a:cubicBezTo>
                  <a:pt x="5577" y="2993"/>
                  <a:pt x="5734" y="2836"/>
                  <a:pt x="5955" y="2836"/>
                </a:cubicBezTo>
                <a:close/>
                <a:moveTo>
                  <a:pt x="9672" y="10302"/>
                </a:moveTo>
                <a:lnTo>
                  <a:pt x="9672" y="10680"/>
                </a:lnTo>
                <a:cubicBezTo>
                  <a:pt x="9704" y="10869"/>
                  <a:pt x="9546" y="11027"/>
                  <a:pt x="9357" y="11027"/>
                </a:cubicBezTo>
                <a:lnTo>
                  <a:pt x="6616" y="11027"/>
                </a:lnTo>
                <a:cubicBezTo>
                  <a:pt x="6396" y="11027"/>
                  <a:pt x="6238" y="10869"/>
                  <a:pt x="6238" y="10680"/>
                </a:cubicBezTo>
                <a:lnTo>
                  <a:pt x="6238" y="10302"/>
                </a:lnTo>
                <a:close/>
                <a:moveTo>
                  <a:pt x="347" y="0"/>
                </a:moveTo>
                <a:cubicBezTo>
                  <a:pt x="158" y="0"/>
                  <a:pt x="0" y="158"/>
                  <a:pt x="0" y="347"/>
                </a:cubicBezTo>
                <a:lnTo>
                  <a:pt x="0" y="1733"/>
                </a:lnTo>
                <a:cubicBezTo>
                  <a:pt x="0" y="1922"/>
                  <a:pt x="158" y="2080"/>
                  <a:pt x="347" y="2080"/>
                </a:cubicBezTo>
                <a:lnTo>
                  <a:pt x="693" y="2080"/>
                </a:lnTo>
                <a:lnTo>
                  <a:pt x="693" y="7593"/>
                </a:lnTo>
                <a:lnTo>
                  <a:pt x="347" y="7593"/>
                </a:lnTo>
                <a:cubicBezTo>
                  <a:pt x="158" y="7593"/>
                  <a:pt x="0" y="7751"/>
                  <a:pt x="0" y="7940"/>
                </a:cubicBezTo>
                <a:lnTo>
                  <a:pt x="0" y="9326"/>
                </a:lnTo>
                <a:cubicBezTo>
                  <a:pt x="0" y="9515"/>
                  <a:pt x="158" y="9672"/>
                  <a:pt x="347" y="9672"/>
                </a:cubicBezTo>
                <a:lnTo>
                  <a:pt x="1733" y="9672"/>
                </a:lnTo>
                <a:cubicBezTo>
                  <a:pt x="1922" y="9672"/>
                  <a:pt x="2080" y="9515"/>
                  <a:pt x="2080" y="9326"/>
                </a:cubicBezTo>
                <a:lnTo>
                  <a:pt x="2080" y="8979"/>
                </a:lnTo>
                <a:lnTo>
                  <a:pt x="4442" y="8979"/>
                </a:lnTo>
                <a:lnTo>
                  <a:pt x="5577" y="10113"/>
                </a:lnTo>
                <a:lnTo>
                  <a:pt x="5577" y="10712"/>
                </a:lnTo>
                <a:cubicBezTo>
                  <a:pt x="5577" y="11248"/>
                  <a:pt x="6049" y="11720"/>
                  <a:pt x="6616" y="11720"/>
                </a:cubicBezTo>
                <a:lnTo>
                  <a:pt x="9357" y="11720"/>
                </a:lnTo>
                <a:cubicBezTo>
                  <a:pt x="9924" y="11720"/>
                  <a:pt x="10397" y="11248"/>
                  <a:pt x="10397" y="10712"/>
                </a:cubicBezTo>
                <a:lnTo>
                  <a:pt x="10397" y="10113"/>
                </a:lnTo>
                <a:cubicBezTo>
                  <a:pt x="10806" y="9200"/>
                  <a:pt x="11058" y="8160"/>
                  <a:pt x="11058" y="7026"/>
                </a:cubicBezTo>
                <a:lnTo>
                  <a:pt x="11058" y="5892"/>
                </a:lnTo>
                <a:cubicBezTo>
                  <a:pt x="11058" y="5325"/>
                  <a:pt x="10617" y="4884"/>
                  <a:pt x="10019" y="4884"/>
                </a:cubicBezTo>
                <a:cubicBezTo>
                  <a:pt x="9924" y="4884"/>
                  <a:pt x="9767" y="4915"/>
                  <a:pt x="9641" y="4947"/>
                </a:cubicBezTo>
                <a:cubicBezTo>
                  <a:pt x="9546" y="4632"/>
                  <a:pt x="9326" y="4379"/>
                  <a:pt x="9011" y="4253"/>
                </a:cubicBezTo>
                <a:lnTo>
                  <a:pt x="9011" y="2080"/>
                </a:lnTo>
                <a:lnTo>
                  <a:pt x="9357" y="2080"/>
                </a:lnTo>
                <a:cubicBezTo>
                  <a:pt x="9546" y="2080"/>
                  <a:pt x="9735" y="1922"/>
                  <a:pt x="9735" y="1733"/>
                </a:cubicBezTo>
                <a:lnTo>
                  <a:pt x="9735" y="347"/>
                </a:lnTo>
                <a:cubicBezTo>
                  <a:pt x="9735" y="158"/>
                  <a:pt x="9546" y="0"/>
                  <a:pt x="9357" y="0"/>
                </a:cubicBezTo>
                <a:lnTo>
                  <a:pt x="7971" y="0"/>
                </a:lnTo>
                <a:cubicBezTo>
                  <a:pt x="7782" y="0"/>
                  <a:pt x="7624" y="158"/>
                  <a:pt x="7624" y="347"/>
                </a:cubicBezTo>
                <a:lnTo>
                  <a:pt x="7624" y="693"/>
                </a:lnTo>
                <a:lnTo>
                  <a:pt x="2080" y="693"/>
                </a:lnTo>
                <a:lnTo>
                  <a:pt x="2080" y="347"/>
                </a:lnTo>
                <a:cubicBezTo>
                  <a:pt x="2080" y="158"/>
                  <a:pt x="1922" y="0"/>
                  <a:pt x="17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4" name="Google Shape;104;p25"/>
          <p:cNvSpPr txBox="1"/>
          <p:nvPr>
            <p:ph type="title"/>
          </p:nvPr>
        </p:nvSpPr>
        <p:spPr>
          <a:xfrm>
            <a:off x="1230513" y="212463"/>
            <a:ext cx="6283800" cy="61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800"/>
              <a:buNone/>
            </a:pPr>
            <a:r>
              <a:rPr lang="en" sz="2400">
                <a:latin typeface="Montserrat Black"/>
                <a:ea typeface="Montserrat Black"/>
                <a:cs typeface="Montserrat Black"/>
                <a:sym typeface="Montserrat Black"/>
              </a:rPr>
              <a:t>How will user(s) use the dashboard?</a:t>
            </a:r>
            <a:endParaRPr sz="2400">
              <a:latin typeface="Montserrat Black"/>
              <a:ea typeface="Montserrat Black"/>
              <a:cs typeface="Montserrat Black"/>
              <a:sym typeface="Montserrat Black"/>
            </a:endParaRPr>
          </a:p>
        </p:txBody>
      </p:sp>
      <p:sp>
        <p:nvSpPr>
          <p:cNvPr id="105" name="Google Shape;105;p25"/>
          <p:cNvSpPr/>
          <p:nvPr/>
        </p:nvSpPr>
        <p:spPr>
          <a:xfrm>
            <a:off x="1637115" y="1317880"/>
            <a:ext cx="1931354" cy="1155337"/>
          </a:xfrm>
          <a:prstGeom prst="roundRect">
            <a:avLst>
              <a:gd fmla="val 16667"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5"/>
          <p:cNvSpPr/>
          <p:nvPr/>
        </p:nvSpPr>
        <p:spPr>
          <a:xfrm>
            <a:off x="5544564" y="1315687"/>
            <a:ext cx="2015870" cy="417135"/>
          </a:xfrm>
          <a:prstGeom prst="roundRect">
            <a:avLst>
              <a:gd fmla="val 16667"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5"/>
          <p:cNvSpPr/>
          <p:nvPr/>
        </p:nvSpPr>
        <p:spPr>
          <a:xfrm>
            <a:off x="1625649" y="2473217"/>
            <a:ext cx="1953237" cy="1566631"/>
          </a:xfrm>
          <a:prstGeom prst="roundRect">
            <a:avLst>
              <a:gd fmla="val 3964"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5"/>
          <p:cNvSpPr txBox="1"/>
          <p:nvPr/>
        </p:nvSpPr>
        <p:spPr>
          <a:xfrm>
            <a:off x="141301" y="1495361"/>
            <a:ext cx="14157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1" i="0" lang="en" sz="800" u="sng" cap="none" strike="noStrike">
                <a:solidFill>
                  <a:srgbClr val="000000"/>
                </a:solidFill>
                <a:latin typeface="Montserrat"/>
                <a:ea typeface="Montserrat"/>
                <a:cs typeface="Montserrat"/>
                <a:sym typeface="Montserrat"/>
              </a:rPr>
              <a:t>3. </a:t>
            </a:r>
            <a:r>
              <a:rPr b="1" lang="en" sz="800" u="sng">
                <a:latin typeface="Montserrat"/>
                <a:ea typeface="Montserrat"/>
                <a:cs typeface="Montserrat"/>
                <a:sym typeface="Montserrat"/>
              </a:rPr>
              <a:t>RFM Customer Segment</a:t>
            </a:r>
            <a:endParaRPr b="1" i="0" sz="800" u="sng"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rPr lang="en" sz="800">
                <a:latin typeface="Montserrat"/>
                <a:ea typeface="Montserrat"/>
                <a:cs typeface="Montserrat"/>
                <a:sym typeface="Montserrat"/>
              </a:rPr>
              <a:t>User can see the customer segmentation</a:t>
            </a:r>
            <a:endParaRPr b="0" i="0" sz="800" u="none" cap="none" strike="noStrike">
              <a:solidFill>
                <a:srgbClr val="000000"/>
              </a:solidFill>
              <a:latin typeface="Montserrat"/>
              <a:ea typeface="Montserrat"/>
              <a:cs typeface="Montserrat"/>
              <a:sym typeface="Montserrat"/>
            </a:endParaRPr>
          </a:p>
        </p:txBody>
      </p:sp>
      <p:sp>
        <p:nvSpPr>
          <p:cNvPr id="109" name="Google Shape;109;p25"/>
          <p:cNvSpPr txBox="1"/>
          <p:nvPr/>
        </p:nvSpPr>
        <p:spPr>
          <a:xfrm>
            <a:off x="7575286" y="1823304"/>
            <a:ext cx="1300800" cy="116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1" i="0" lang="en" sz="800" u="sng" cap="none" strike="noStrike">
                <a:solidFill>
                  <a:srgbClr val="000000"/>
                </a:solidFill>
                <a:latin typeface="Montserrat"/>
                <a:ea typeface="Montserrat"/>
                <a:cs typeface="Montserrat"/>
                <a:sym typeface="Montserrat"/>
              </a:rPr>
              <a:t>2</a:t>
            </a:r>
            <a:r>
              <a:rPr b="1" i="0" lang="en" sz="800" u="sng" cap="none" strike="noStrike">
                <a:solidFill>
                  <a:srgbClr val="000000"/>
                </a:solidFill>
                <a:latin typeface="Montserrat"/>
                <a:ea typeface="Montserrat"/>
                <a:cs typeface="Montserrat"/>
                <a:sym typeface="Montserrat"/>
              </a:rPr>
              <a:t>. Control Filter</a:t>
            </a:r>
            <a:endParaRPr b="1" i="0" sz="800" u="sng"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Montserrat"/>
                <a:ea typeface="Montserrat"/>
                <a:cs typeface="Montserrat"/>
                <a:sym typeface="Montserrat"/>
              </a:rPr>
              <a:t>Using control filters, users can filter the data based on their needs. On this dashboard, users can filter based </a:t>
            </a:r>
            <a:r>
              <a:rPr lang="en" sz="800">
                <a:latin typeface="Montserrat"/>
                <a:ea typeface="Montserrat"/>
                <a:cs typeface="Montserrat"/>
                <a:sym typeface="Montserrat"/>
              </a:rPr>
              <a:t>on state and city</a:t>
            </a:r>
            <a:endParaRPr b="0" i="0" sz="800" u="none" cap="none" strike="noStrike">
              <a:solidFill>
                <a:srgbClr val="000000"/>
              </a:solidFill>
              <a:latin typeface="Montserrat"/>
              <a:ea typeface="Montserrat"/>
              <a:cs typeface="Montserrat"/>
              <a:sym typeface="Montserrat"/>
            </a:endParaRPr>
          </a:p>
        </p:txBody>
      </p:sp>
      <p:sp>
        <p:nvSpPr>
          <p:cNvPr id="110" name="Google Shape;110;p25"/>
          <p:cNvSpPr/>
          <p:nvPr/>
        </p:nvSpPr>
        <p:spPr>
          <a:xfrm>
            <a:off x="1632025" y="1032104"/>
            <a:ext cx="5907548" cy="286292"/>
          </a:xfrm>
          <a:prstGeom prst="roundRect">
            <a:avLst>
              <a:gd fmla="val 16667"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5"/>
          <p:cNvSpPr txBox="1"/>
          <p:nvPr/>
        </p:nvSpPr>
        <p:spPr>
          <a:xfrm>
            <a:off x="7607186" y="1007493"/>
            <a:ext cx="1300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1" i="0" lang="en" sz="800" u="sng" cap="none" strike="noStrike">
                <a:solidFill>
                  <a:srgbClr val="000000"/>
                </a:solidFill>
                <a:latin typeface="Montserrat"/>
                <a:ea typeface="Montserrat"/>
                <a:cs typeface="Montserrat"/>
                <a:sym typeface="Montserrat"/>
              </a:rPr>
              <a:t>1. Dashboard Title</a:t>
            </a:r>
            <a:endParaRPr b="1" i="0" sz="800" u="sng"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Montserrat"/>
                <a:ea typeface="Montserrat"/>
                <a:cs typeface="Montserrat"/>
                <a:sym typeface="Montserrat"/>
              </a:rPr>
              <a:t>From the title, users can get information</a:t>
            </a:r>
            <a:r>
              <a:rPr lang="en" sz="800">
                <a:latin typeface="Montserrat"/>
                <a:ea typeface="Montserrat"/>
                <a:cs typeface="Montserrat"/>
                <a:sym typeface="Montserrat"/>
              </a:rPr>
              <a:t> </a:t>
            </a:r>
            <a:r>
              <a:rPr b="0" i="0" lang="en" sz="800" u="none" cap="none" strike="noStrike">
                <a:solidFill>
                  <a:srgbClr val="000000"/>
                </a:solidFill>
                <a:latin typeface="Montserrat"/>
                <a:ea typeface="Montserrat"/>
                <a:cs typeface="Montserrat"/>
                <a:sym typeface="Montserrat"/>
              </a:rPr>
              <a:t>what kind of dashboard</a:t>
            </a:r>
            <a:endParaRPr b="0" i="0" sz="800" u="none" cap="none" strike="noStrike">
              <a:solidFill>
                <a:srgbClr val="000000"/>
              </a:solidFill>
              <a:latin typeface="Montserrat"/>
              <a:ea typeface="Montserrat"/>
              <a:cs typeface="Montserrat"/>
              <a:sym typeface="Montserrat"/>
            </a:endParaRPr>
          </a:p>
        </p:txBody>
      </p:sp>
      <p:sp>
        <p:nvSpPr>
          <p:cNvPr id="112" name="Google Shape;112;p25"/>
          <p:cNvSpPr txBox="1"/>
          <p:nvPr/>
        </p:nvSpPr>
        <p:spPr>
          <a:xfrm>
            <a:off x="7257500" y="957257"/>
            <a:ext cx="207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FF0000"/>
                </a:solidFill>
                <a:latin typeface="Arial"/>
                <a:ea typeface="Arial"/>
                <a:cs typeface="Arial"/>
                <a:sym typeface="Arial"/>
              </a:rPr>
              <a:t>1</a:t>
            </a:r>
            <a:endParaRPr b="1" i="0" sz="1200" u="none" cap="none" strike="noStrike">
              <a:solidFill>
                <a:srgbClr val="FF0000"/>
              </a:solidFill>
              <a:latin typeface="Arial"/>
              <a:ea typeface="Arial"/>
              <a:cs typeface="Arial"/>
              <a:sym typeface="Arial"/>
            </a:endParaRPr>
          </a:p>
        </p:txBody>
      </p:sp>
      <p:sp>
        <p:nvSpPr>
          <p:cNvPr id="113" name="Google Shape;113;p25"/>
          <p:cNvSpPr txBox="1"/>
          <p:nvPr/>
        </p:nvSpPr>
        <p:spPr>
          <a:xfrm>
            <a:off x="3257520" y="1260084"/>
            <a:ext cx="207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lang="en" sz="1200">
                <a:solidFill>
                  <a:srgbClr val="FF0000"/>
                </a:solidFill>
              </a:rPr>
              <a:t>3</a:t>
            </a:r>
            <a:endParaRPr b="1" i="0" sz="1200" u="none" cap="none" strike="noStrike">
              <a:solidFill>
                <a:srgbClr val="FF0000"/>
              </a:solidFill>
              <a:latin typeface="Arial"/>
              <a:ea typeface="Arial"/>
              <a:cs typeface="Arial"/>
              <a:sym typeface="Arial"/>
            </a:endParaRPr>
          </a:p>
        </p:txBody>
      </p:sp>
      <p:sp>
        <p:nvSpPr>
          <p:cNvPr id="114" name="Google Shape;114;p25"/>
          <p:cNvSpPr txBox="1"/>
          <p:nvPr/>
        </p:nvSpPr>
        <p:spPr>
          <a:xfrm>
            <a:off x="3277253" y="2434195"/>
            <a:ext cx="207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lang="en" sz="1200">
                <a:solidFill>
                  <a:srgbClr val="FF0000"/>
                </a:solidFill>
              </a:rPr>
              <a:t>4</a:t>
            </a:r>
            <a:endParaRPr b="1" i="0" sz="1200" u="none" cap="none" strike="noStrike">
              <a:solidFill>
                <a:srgbClr val="FF0000"/>
              </a:solidFill>
              <a:latin typeface="Arial"/>
              <a:ea typeface="Arial"/>
              <a:cs typeface="Arial"/>
              <a:sym typeface="Arial"/>
            </a:endParaRPr>
          </a:p>
        </p:txBody>
      </p:sp>
      <p:sp>
        <p:nvSpPr>
          <p:cNvPr id="115" name="Google Shape;115;p25"/>
          <p:cNvSpPr txBox="1"/>
          <p:nvPr/>
        </p:nvSpPr>
        <p:spPr>
          <a:xfrm>
            <a:off x="5245442" y="1289276"/>
            <a:ext cx="207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lang="en" sz="1200">
                <a:solidFill>
                  <a:srgbClr val="FF0000"/>
                </a:solidFill>
              </a:rPr>
              <a:t>5</a:t>
            </a:r>
            <a:endParaRPr b="1" i="0" sz="1200" u="none" cap="none" strike="noStrike">
              <a:solidFill>
                <a:srgbClr val="FF0000"/>
              </a:solidFill>
              <a:latin typeface="Arial"/>
              <a:ea typeface="Arial"/>
              <a:cs typeface="Arial"/>
              <a:sym typeface="Arial"/>
            </a:endParaRPr>
          </a:p>
        </p:txBody>
      </p:sp>
      <p:sp>
        <p:nvSpPr>
          <p:cNvPr id="116" name="Google Shape;116;p25"/>
          <p:cNvSpPr txBox="1"/>
          <p:nvPr/>
        </p:nvSpPr>
        <p:spPr>
          <a:xfrm>
            <a:off x="141300" y="2626720"/>
            <a:ext cx="14157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1" i="0" lang="en" sz="800" u="sng" cap="none" strike="noStrike">
                <a:solidFill>
                  <a:srgbClr val="000000"/>
                </a:solidFill>
                <a:latin typeface="Montserrat"/>
                <a:ea typeface="Montserrat"/>
                <a:cs typeface="Montserrat"/>
                <a:sym typeface="Montserrat"/>
              </a:rPr>
              <a:t>4. </a:t>
            </a:r>
            <a:r>
              <a:rPr b="1" lang="en" sz="800" u="sng">
                <a:latin typeface="Montserrat"/>
                <a:ea typeface="Montserrat"/>
                <a:cs typeface="Montserrat"/>
                <a:sym typeface="Montserrat"/>
              </a:rPr>
              <a:t>RFM Segment Detail</a:t>
            </a:r>
            <a:endParaRPr b="1" i="0" sz="800" u="sng"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Montserrat"/>
                <a:ea typeface="Montserrat"/>
                <a:cs typeface="Montserrat"/>
                <a:sym typeface="Montserrat"/>
              </a:rPr>
              <a:t>Users can see </a:t>
            </a:r>
            <a:r>
              <a:rPr lang="en" sz="800">
                <a:latin typeface="Montserrat"/>
                <a:ea typeface="Montserrat"/>
                <a:cs typeface="Montserrat"/>
                <a:sym typeface="Montserrat"/>
              </a:rPr>
              <a:t>detail</a:t>
            </a:r>
            <a:r>
              <a:rPr lang="en" sz="800">
                <a:latin typeface="Montserrat"/>
                <a:ea typeface="Montserrat"/>
                <a:cs typeface="Montserrat"/>
                <a:sym typeface="Montserrat"/>
              </a:rPr>
              <a:t> the average of all customer segmentation</a:t>
            </a:r>
            <a:r>
              <a:rPr b="0" i="0" lang="en" sz="800" u="none" cap="none" strike="noStrike">
                <a:solidFill>
                  <a:srgbClr val="000000"/>
                </a:solidFill>
                <a:latin typeface="Montserrat"/>
                <a:ea typeface="Montserrat"/>
                <a:cs typeface="Montserrat"/>
                <a:sym typeface="Montserrat"/>
              </a:rPr>
              <a:t>.</a:t>
            </a:r>
            <a:endParaRPr b="0" i="0" sz="800" u="none" cap="none" strike="noStrike">
              <a:solidFill>
                <a:srgbClr val="000000"/>
              </a:solidFill>
              <a:latin typeface="Montserrat"/>
              <a:ea typeface="Montserrat"/>
              <a:cs typeface="Montserrat"/>
              <a:sym typeface="Montserrat"/>
            </a:endParaRPr>
          </a:p>
        </p:txBody>
      </p:sp>
      <p:sp>
        <p:nvSpPr>
          <p:cNvPr id="117" name="Google Shape;117;p25"/>
          <p:cNvSpPr txBox="1"/>
          <p:nvPr/>
        </p:nvSpPr>
        <p:spPr>
          <a:xfrm>
            <a:off x="7210749" y="1249675"/>
            <a:ext cx="1137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lang="en" sz="1200">
                <a:solidFill>
                  <a:srgbClr val="FF0000"/>
                </a:solidFill>
              </a:rPr>
              <a:t>2</a:t>
            </a:r>
            <a:endParaRPr b="1" i="0" sz="1200" u="none" cap="none" strike="noStrike">
              <a:solidFill>
                <a:srgbClr val="FF0000"/>
              </a:solidFill>
              <a:latin typeface="Arial"/>
              <a:ea typeface="Arial"/>
              <a:cs typeface="Arial"/>
              <a:sym typeface="Arial"/>
            </a:endParaRPr>
          </a:p>
        </p:txBody>
      </p:sp>
      <p:sp>
        <p:nvSpPr>
          <p:cNvPr id="118" name="Google Shape;118;p25"/>
          <p:cNvSpPr txBox="1"/>
          <p:nvPr/>
        </p:nvSpPr>
        <p:spPr>
          <a:xfrm>
            <a:off x="7218193" y="1719317"/>
            <a:ext cx="207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FF0000"/>
                </a:solidFill>
                <a:latin typeface="Arial"/>
                <a:ea typeface="Arial"/>
                <a:cs typeface="Arial"/>
                <a:sym typeface="Arial"/>
              </a:rPr>
              <a:t>6</a:t>
            </a:r>
            <a:endParaRPr b="1" i="0" sz="1200" u="none" cap="none" strike="noStrike">
              <a:solidFill>
                <a:srgbClr val="FF0000"/>
              </a:solidFill>
              <a:latin typeface="Arial"/>
              <a:ea typeface="Arial"/>
              <a:cs typeface="Arial"/>
              <a:sym typeface="Arial"/>
            </a:endParaRPr>
          </a:p>
        </p:txBody>
      </p:sp>
      <p:sp>
        <p:nvSpPr>
          <p:cNvPr id="119" name="Google Shape;119;p25"/>
          <p:cNvSpPr txBox="1"/>
          <p:nvPr/>
        </p:nvSpPr>
        <p:spPr>
          <a:xfrm>
            <a:off x="3642139" y="4224653"/>
            <a:ext cx="18597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1" lang="en" sz="800" u="sng">
                <a:latin typeface="Montserrat"/>
                <a:ea typeface="Montserrat"/>
                <a:cs typeface="Montserrat"/>
                <a:sym typeface="Montserrat"/>
              </a:rPr>
              <a:t>5</a:t>
            </a:r>
            <a:r>
              <a:rPr b="1" i="0" lang="en" sz="800" u="sng" cap="none" strike="noStrike">
                <a:solidFill>
                  <a:srgbClr val="000000"/>
                </a:solidFill>
                <a:latin typeface="Montserrat"/>
                <a:ea typeface="Montserrat"/>
                <a:cs typeface="Montserrat"/>
                <a:sym typeface="Montserrat"/>
              </a:rPr>
              <a:t>. </a:t>
            </a:r>
            <a:r>
              <a:rPr b="1" lang="en" sz="800" u="sng">
                <a:latin typeface="Montserrat"/>
                <a:ea typeface="Montserrat"/>
                <a:cs typeface="Montserrat"/>
                <a:sym typeface="Montserrat"/>
              </a:rPr>
              <a:t>Customer segment sales</a:t>
            </a:r>
            <a:endParaRPr b="1" i="0" sz="800" u="sng"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Montserrat"/>
                <a:ea typeface="Montserrat"/>
                <a:cs typeface="Montserrat"/>
                <a:sym typeface="Montserrat"/>
              </a:rPr>
              <a:t>Users can see </a:t>
            </a:r>
            <a:r>
              <a:rPr lang="en" sz="800">
                <a:latin typeface="Montserrat"/>
                <a:ea typeface="Montserrat"/>
                <a:cs typeface="Montserrat"/>
                <a:sym typeface="Montserrat"/>
              </a:rPr>
              <a:t>the customer segmentation sales based on total payment monthly</a:t>
            </a:r>
            <a:endParaRPr b="0" i="0" sz="800" u="none" cap="none" strike="noStrike">
              <a:solidFill>
                <a:srgbClr val="000000"/>
              </a:solidFill>
              <a:latin typeface="Montserrat"/>
              <a:ea typeface="Montserrat"/>
              <a:cs typeface="Montserrat"/>
              <a:sym typeface="Montserrat"/>
            </a:endParaRPr>
          </a:p>
        </p:txBody>
      </p:sp>
      <p:sp>
        <p:nvSpPr>
          <p:cNvPr id="120" name="Google Shape;120;p25"/>
          <p:cNvSpPr txBox="1"/>
          <p:nvPr/>
        </p:nvSpPr>
        <p:spPr>
          <a:xfrm>
            <a:off x="7644850" y="3103425"/>
            <a:ext cx="1300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1" lang="en" sz="800" u="sng">
                <a:latin typeface="Montserrat"/>
                <a:ea typeface="Montserrat"/>
                <a:cs typeface="Montserrat"/>
                <a:sym typeface="Montserrat"/>
              </a:rPr>
              <a:t>6</a:t>
            </a:r>
            <a:r>
              <a:rPr b="1" i="0" lang="en" sz="800" u="sng" cap="none" strike="noStrike">
                <a:solidFill>
                  <a:srgbClr val="000000"/>
                </a:solidFill>
                <a:latin typeface="Montserrat"/>
                <a:ea typeface="Montserrat"/>
                <a:cs typeface="Montserrat"/>
                <a:sym typeface="Montserrat"/>
              </a:rPr>
              <a:t>. </a:t>
            </a:r>
            <a:r>
              <a:rPr b="1" lang="en" sz="800" u="sng">
                <a:latin typeface="Montserrat"/>
                <a:ea typeface="Montserrat"/>
                <a:cs typeface="Montserrat"/>
                <a:sym typeface="Montserrat"/>
              </a:rPr>
              <a:t>Map</a:t>
            </a:r>
            <a:endParaRPr b="1" i="0" sz="800" u="sng"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Montserrat"/>
                <a:ea typeface="Montserrat"/>
                <a:cs typeface="Montserrat"/>
                <a:sym typeface="Montserrat"/>
              </a:rPr>
              <a:t>Users can see </a:t>
            </a:r>
            <a:r>
              <a:rPr lang="en" sz="800">
                <a:latin typeface="Montserrat"/>
                <a:ea typeface="Montserrat"/>
                <a:cs typeface="Montserrat"/>
                <a:sym typeface="Montserrat"/>
              </a:rPr>
              <a:t>geographical distribution of customer</a:t>
            </a:r>
            <a:endParaRPr b="0" i="0" sz="800" u="none" cap="none" strike="noStrike">
              <a:solidFill>
                <a:srgbClr val="000000"/>
              </a:solidFill>
              <a:latin typeface="Montserrat"/>
              <a:ea typeface="Montserrat"/>
              <a:cs typeface="Montserrat"/>
              <a:sym typeface="Montserrat"/>
            </a:endParaRPr>
          </a:p>
        </p:txBody>
      </p:sp>
      <p:sp>
        <p:nvSpPr>
          <p:cNvPr id="121" name="Google Shape;121;p25"/>
          <p:cNvSpPr/>
          <p:nvPr/>
        </p:nvSpPr>
        <p:spPr>
          <a:xfrm>
            <a:off x="3599287" y="1272832"/>
            <a:ext cx="1965600" cy="2710800"/>
          </a:xfrm>
          <a:prstGeom prst="roundRect">
            <a:avLst>
              <a:gd fmla="val 3964"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5">
            <a:hlinkClick r:id="rId4"/>
          </p:cNvPr>
          <p:cNvSpPr txBox="1"/>
          <p:nvPr/>
        </p:nvSpPr>
        <p:spPr>
          <a:xfrm>
            <a:off x="3578887" y="620807"/>
            <a:ext cx="1917000" cy="4110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Montserrat"/>
                <a:ea typeface="Montserrat"/>
                <a:cs typeface="Montserrat"/>
                <a:sym typeface="Montserrat"/>
              </a:rPr>
              <a:t>Link to Dashboard</a:t>
            </a:r>
            <a:endParaRPr b="1" i="0" sz="1200" u="none" cap="none" strike="noStrike">
              <a:solidFill>
                <a:srgbClr val="FFFFFF"/>
              </a:solidFill>
              <a:latin typeface="Montserrat"/>
              <a:ea typeface="Montserrat"/>
              <a:cs typeface="Montserrat"/>
              <a:sym typeface="Montserrat"/>
            </a:endParaRPr>
          </a:p>
        </p:txBody>
      </p:sp>
      <p:grpSp>
        <p:nvGrpSpPr>
          <p:cNvPr id="123" name="Google Shape;123;p25"/>
          <p:cNvGrpSpPr/>
          <p:nvPr/>
        </p:nvGrpSpPr>
        <p:grpSpPr>
          <a:xfrm>
            <a:off x="3599416" y="781462"/>
            <a:ext cx="166473" cy="141497"/>
            <a:chOff x="4660325" y="1866850"/>
            <a:chExt cx="68350" cy="58100"/>
          </a:xfrm>
        </p:grpSpPr>
        <p:sp>
          <p:nvSpPr>
            <p:cNvPr id="124" name="Google Shape;124;p25"/>
            <p:cNvSpPr/>
            <p:nvPr/>
          </p:nvSpPr>
          <p:spPr>
            <a:xfrm>
              <a:off x="4660325" y="1866850"/>
              <a:ext cx="37700" cy="58100"/>
            </a:xfrm>
            <a:custGeom>
              <a:rect b="b" l="l" r="r" t="t"/>
              <a:pathLst>
                <a:path extrusionOk="0" h="2324" w="1508">
                  <a:moveTo>
                    <a:pt x="346" y="1"/>
                  </a:moveTo>
                  <a:lnTo>
                    <a:pt x="0" y="354"/>
                  </a:lnTo>
                  <a:lnTo>
                    <a:pt x="815" y="1162"/>
                  </a:lnTo>
                  <a:lnTo>
                    <a:pt x="0" y="1977"/>
                  </a:lnTo>
                  <a:lnTo>
                    <a:pt x="346" y="2323"/>
                  </a:lnTo>
                  <a:lnTo>
                    <a:pt x="1508" y="1162"/>
                  </a:lnTo>
                  <a:lnTo>
                    <a:pt x="346" y="1"/>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5"/>
            <p:cNvSpPr/>
            <p:nvPr/>
          </p:nvSpPr>
          <p:spPr>
            <a:xfrm>
              <a:off x="4690975" y="1866850"/>
              <a:ext cx="37700" cy="58100"/>
            </a:xfrm>
            <a:custGeom>
              <a:rect b="b" l="l" r="r" t="t"/>
              <a:pathLst>
                <a:path extrusionOk="0" h="2324" w="1508">
                  <a:moveTo>
                    <a:pt x="346" y="1"/>
                  </a:moveTo>
                  <a:lnTo>
                    <a:pt x="0" y="354"/>
                  </a:lnTo>
                  <a:lnTo>
                    <a:pt x="808" y="1162"/>
                  </a:lnTo>
                  <a:lnTo>
                    <a:pt x="0" y="1977"/>
                  </a:lnTo>
                  <a:lnTo>
                    <a:pt x="346" y="2323"/>
                  </a:lnTo>
                  <a:lnTo>
                    <a:pt x="1508" y="1162"/>
                  </a:lnTo>
                  <a:lnTo>
                    <a:pt x="346" y="1"/>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 name="Google Shape;126;p25"/>
          <p:cNvGrpSpPr/>
          <p:nvPr/>
        </p:nvGrpSpPr>
        <p:grpSpPr>
          <a:xfrm flipH="1">
            <a:off x="5378091" y="781462"/>
            <a:ext cx="166473" cy="141497"/>
            <a:chOff x="4660325" y="1866850"/>
            <a:chExt cx="68350" cy="58100"/>
          </a:xfrm>
        </p:grpSpPr>
        <p:sp>
          <p:nvSpPr>
            <p:cNvPr id="127" name="Google Shape;127;p25"/>
            <p:cNvSpPr/>
            <p:nvPr/>
          </p:nvSpPr>
          <p:spPr>
            <a:xfrm>
              <a:off x="4660325" y="1866850"/>
              <a:ext cx="37700" cy="58100"/>
            </a:xfrm>
            <a:custGeom>
              <a:rect b="b" l="l" r="r" t="t"/>
              <a:pathLst>
                <a:path extrusionOk="0" h="2324" w="1508">
                  <a:moveTo>
                    <a:pt x="346" y="1"/>
                  </a:moveTo>
                  <a:lnTo>
                    <a:pt x="0" y="354"/>
                  </a:lnTo>
                  <a:lnTo>
                    <a:pt x="815" y="1162"/>
                  </a:lnTo>
                  <a:lnTo>
                    <a:pt x="0" y="1977"/>
                  </a:lnTo>
                  <a:lnTo>
                    <a:pt x="346" y="2323"/>
                  </a:lnTo>
                  <a:lnTo>
                    <a:pt x="1508" y="1162"/>
                  </a:lnTo>
                  <a:lnTo>
                    <a:pt x="346" y="1"/>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5"/>
            <p:cNvSpPr/>
            <p:nvPr/>
          </p:nvSpPr>
          <p:spPr>
            <a:xfrm>
              <a:off x="4690975" y="1866850"/>
              <a:ext cx="37700" cy="58100"/>
            </a:xfrm>
            <a:custGeom>
              <a:rect b="b" l="l" r="r" t="t"/>
              <a:pathLst>
                <a:path extrusionOk="0" h="2324" w="1508">
                  <a:moveTo>
                    <a:pt x="346" y="1"/>
                  </a:moveTo>
                  <a:lnTo>
                    <a:pt x="0" y="354"/>
                  </a:lnTo>
                  <a:lnTo>
                    <a:pt x="808" y="1162"/>
                  </a:lnTo>
                  <a:lnTo>
                    <a:pt x="0" y="1977"/>
                  </a:lnTo>
                  <a:lnTo>
                    <a:pt x="346" y="2323"/>
                  </a:lnTo>
                  <a:lnTo>
                    <a:pt x="1508" y="1162"/>
                  </a:lnTo>
                  <a:lnTo>
                    <a:pt x="346" y="1"/>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9" name="Google Shape;129;p25"/>
          <p:cNvSpPr txBox="1"/>
          <p:nvPr/>
        </p:nvSpPr>
        <p:spPr>
          <a:xfrm>
            <a:off x="3534200" y="105825"/>
            <a:ext cx="2075700" cy="280200"/>
          </a:xfrm>
          <a:prstGeom prst="rect">
            <a:avLst/>
          </a:prstGeom>
          <a:noFill/>
          <a:ln>
            <a:noFill/>
          </a:ln>
        </p:spPr>
        <p:txBody>
          <a:bodyPr anchorCtr="0" anchor="t" bIns="91425" lIns="91425" spcFirstLastPara="1" rIns="91425" wrap="square" tIns="91425">
            <a:normAutofit fontScale="85000" lnSpcReduction="20000"/>
          </a:bodyPr>
          <a:lstStyle/>
          <a:p>
            <a:pPr indent="0" lvl="0" marL="0" marR="0" rtl="0" algn="ctr">
              <a:lnSpc>
                <a:spcPct val="80000"/>
              </a:lnSpc>
              <a:spcBef>
                <a:spcPts val="0"/>
              </a:spcBef>
              <a:spcAft>
                <a:spcPts val="0"/>
              </a:spcAft>
              <a:buClr>
                <a:srgbClr val="000000"/>
              </a:buClr>
              <a:buSzPct val="100000"/>
              <a:buFont typeface="Arial"/>
              <a:buNone/>
            </a:pPr>
            <a:r>
              <a:rPr b="0" i="0" lang="en" sz="1200" u="none" cap="none" strike="noStrike">
                <a:solidFill>
                  <a:schemeClr val="dk1"/>
                </a:solidFill>
                <a:latin typeface="Lexend ExtraLight"/>
                <a:ea typeface="Lexend ExtraLight"/>
                <a:cs typeface="Lexend ExtraLight"/>
                <a:sym typeface="Lexend ExtraLight"/>
              </a:rPr>
              <a:t>Tableau Dashboard</a:t>
            </a:r>
            <a:endParaRPr b="0" i="0" sz="1200" u="none" cap="none" strike="noStrike">
              <a:solidFill>
                <a:schemeClr val="dk1"/>
              </a:solidFill>
              <a:latin typeface="Lexend ExtraLight"/>
              <a:ea typeface="Lexend ExtraLight"/>
              <a:cs typeface="Lexend ExtraLight"/>
              <a:sym typeface="Lexend ExtraLight"/>
            </a:endParaRPr>
          </a:p>
        </p:txBody>
      </p:sp>
      <p:sp>
        <p:nvSpPr>
          <p:cNvPr id="130" name="Google Shape;130;p25"/>
          <p:cNvSpPr/>
          <p:nvPr/>
        </p:nvSpPr>
        <p:spPr>
          <a:xfrm>
            <a:off x="5554983" y="1732822"/>
            <a:ext cx="1984590" cy="2305931"/>
          </a:xfrm>
          <a:prstGeom prst="roundRect">
            <a:avLst>
              <a:gd fmla="val 3964" name="adj"/>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4" name="Shape 134"/>
        <p:cNvGrpSpPr/>
        <p:nvPr/>
      </p:nvGrpSpPr>
      <p:grpSpPr>
        <a:xfrm>
          <a:off x="0" y="0"/>
          <a:ext cx="0" cy="0"/>
          <a:chOff x="0" y="0"/>
          <a:chExt cx="0" cy="0"/>
        </a:xfrm>
      </p:grpSpPr>
      <p:sp>
        <p:nvSpPr>
          <p:cNvPr id="135" name="Google Shape;135;p26"/>
          <p:cNvSpPr txBox="1"/>
          <p:nvPr>
            <p:ph type="title"/>
          </p:nvPr>
        </p:nvSpPr>
        <p:spPr>
          <a:xfrm>
            <a:off x="514550" y="3353350"/>
            <a:ext cx="8520600" cy="148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n" sz="1850">
                <a:solidFill>
                  <a:srgbClr val="222222"/>
                </a:solidFill>
                <a:highlight>
                  <a:schemeClr val="lt2"/>
                </a:highlight>
              </a:rPr>
              <a:t>The chart gives an idea about the strength of the customer group in terms of customer counts. Here we can see that Occasional and Big Spenders who purchase occasionally or during a special deal make up the most prominent groups.</a:t>
            </a:r>
            <a:endParaRPr sz="3300">
              <a:highlight>
                <a:schemeClr val="lt2"/>
              </a:highlight>
            </a:endParaRPr>
          </a:p>
        </p:txBody>
      </p:sp>
      <p:sp>
        <p:nvSpPr>
          <p:cNvPr id="136" name="Google Shape;136;p26"/>
          <p:cNvSpPr txBox="1"/>
          <p:nvPr/>
        </p:nvSpPr>
        <p:spPr>
          <a:xfrm>
            <a:off x="301800" y="323325"/>
            <a:ext cx="3315300" cy="280200"/>
          </a:xfrm>
          <a:prstGeom prst="rect">
            <a:avLst/>
          </a:prstGeom>
          <a:noFill/>
          <a:ln>
            <a:noFill/>
          </a:ln>
        </p:spPr>
        <p:txBody>
          <a:bodyPr anchorCtr="0" anchor="t" bIns="91425" lIns="91425" spcFirstLastPara="1" rIns="91425" wrap="square" tIns="91425">
            <a:normAutofit fontScale="85000" lnSpcReduction="20000"/>
          </a:bodyPr>
          <a:lstStyle/>
          <a:p>
            <a:pPr indent="0" lvl="0" marL="0" marR="0" rtl="0" algn="l">
              <a:lnSpc>
                <a:spcPct val="80000"/>
              </a:lnSpc>
              <a:spcBef>
                <a:spcPts val="0"/>
              </a:spcBef>
              <a:spcAft>
                <a:spcPts val="0"/>
              </a:spcAft>
              <a:buClr>
                <a:srgbClr val="000000"/>
              </a:buClr>
              <a:buSzPct val="100000"/>
              <a:buFont typeface="Arial"/>
              <a:buNone/>
            </a:pPr>
            <a:r>
              <a:rPr b="0" i="0" lang="en" sz="1200" u="none" cap="none" strike="noStrike">
                <a:solidFill>
                  <a:schemeClr val="dk1"/>
                </a:solidFill>
                <a:latin typeface="Lexend ExtraLight"/>
                <a:ea typeface="Lexend ExtraLight"/>
                <a:cs typeface="Lexend ExtraLight"/>
                <a:sym typeface="Lexend ExtraLight"/>
              </a:rPr>
              <a:t>Tableau Dashboard - Findings/Insights #1</a:t>
            </a:r>
            <a:endParaRPr b="0" i="0" sz="1200" u="none" cap="none" strike="noStrike">
              <a:solidFill>
                <a:schemeClr val="dk1"/>
              </a:solidFill>
              <a:latin typeface="Lexend ExtraLight"/>
              <a:ea typeface="Lexend ExtraLight"/>
              <a:cs typeface="Lexend ExtraLight"/>
              <a:sym typeface="Lexend ExtraLight"/>
            </a:endParaRPr>
          </a:p>
        </p:txBody>
      </p:sp>
      <p:pic>
        <p:nvPicPr>
          <p:cNvPr id="137" name="Google Shape;137;p26"/>
          <p:cNvPicPr preferRelativeResize="0"/>
          <p:nvPr/>
        </p:nvPicPr>
        <p:blipFill rotWithShape="1">
          <a:blip r:embed="rId3">
            <a:alphaModFix/>
          </a:blip>
          <a:srcRect b="0" l="0" r="0" t="0"/>
          <a:stretch/>
        </p:blipFill>
        <p:spPr>
          <a:xfrm>
            <a:off x="2948002" y="756675"/>
            <a:ext cx="3653691" cy="2248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1" name="Shape 141"/>
        <p:cNvGrpSpPr/>
        <p:nvPr/>
      </p:nvGrpSpPr>
      <p:grpSpPr>
        <a:xfrm>
          <a:off x="0" y="0"/>
          <a:ext cx="0" cy="0"/>
          <a:chOff x="0" y="0"/>
          <a:chExt cx="0" cy="0"/>
        </a:xfrm>
      </p:grpSpPr>
      <p:sp>
        <p:nvSpPr>
          <p:cNvPr id="142" name="Google Shape;142;p27"/>
          <p:cNvSpPr txBox="1"/>
          <p:nvPr>
            <p:ph type="title"/>
          </p:nvPr>
        </p:nvSpPr>
        <p:spPr>
          <a:xfrm>
            <a:off x="286350" y="3555077"/>
            <a:ext cx="8571300" cy="10122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891"/>
              <a:buNone/>
            </a:pPr>
            <a:r>
              <a:rPr lang="en" sz="1850">
                <a:solidFill>
                  <a:srgbClr val="222222"/>
                </a:solidFill>
                <a:highlight>
                  <a:schemeClr val="lt2"/>
                </a:highlight>
              </a:rPr>
              <a:t>The bar chart provides us with many insights into each customer group. One of them is Best Customers spend an average amount of 454.6, have made ten average purchases, and their last purchase was around 49 days ago.</a:t>
            </a:r>
            <a:endParaRPr sz="1850">
              <a:highlight>
                <a:schemeClr val="lt2"/>
              </a:highlight>
              <a:latin typeface="Montserrat SemiBold"/>
              <a:ea typeface="Montserrat SemiBold"/>
              <a:cs typeface="Montserrat SemiBold"/>
              <a:sym typeface="Montserrat SemiBold"/>
            </a:endParaRPr>
          </a:p>
        </p:txBody>
      </p:sp>
      <p:sp>
        <p:nvSpPr>
          <p:cNvPr id="143" name="Google Shape;143;p27"/>
          <p:cNvSpPr txBox="1"/>
          <p:nvPr/>
        </p:nvSpPr>
        <p:spPr>
          <a:xfrm>
            <a:off x="301800" y="323325"/>
            <a:ext cx="3315300" cy="280200"/>
          </a:xfrm>
          <a:prstGeom prst="rect">
            <a:avLst/>
          </a:prstGeom>
          <a:noFill/>
          <a:ln>
            <a:noFill/>
          </a:ln>
        </p:spPr>
        <p:txBody>
          <a:bodyPr anchorCtr="0" anchor="t" bIns="91425" lIns="91425" spcFirstLastPara="1" rIns="91425" wrap="square" tIns="91425">
            <a:normAutofit fontScale="85000" lnSpcReduction="20000"/>
          </a:bodyPr>
          <a:lstStyle/>
          <a:p>
            <a:pPr indent="0" lvl="0" marL="0" marR="0" rtl="0" algn="l">
              <a:lnSpc>
                <a:spcPct val="80000"/>
              </a:lnSpc>
              <a:spcBef>
                <a:spcPts val="0"/>
              </a:spcBef>
              <a:spcAft>
                <a:spcPts val="0"/>
              </a:spcAft>
              <a:buClr>
                <a:srgbClr val="000000"/>
              </a:buClr>
              <a:buSzPct val="100000"/>
              <a:buFont typeface="Arial"/>
              <a:buNone/>
            </a:pPr>
            <a:r>
              <a:rPr b="0" i="0" lang="en" sz="1200" u="none" cap="none" strike="noStrike">
                <a:solidFill>
                  <a:schemeClr val="dk1"/>
                </a:solidFill>
                <a:latin typeface="Lexend ExtraLight"/>
                <a:ea typeface="Lexend ExtraLight"/>
                <a:cs typeface="Lexend ExtraLight"/>
                <a:sym typeface="Lexend ExtraLight"/>
              </a:rPr>
              <a:t>Tableau Dashboard - Findings/Insights #2</a:t>
            </a:r>
            <a:endParaRPr b="0" i="0" sz="1200" u="none" cap="none" strike="noStrike">
              <a:solidFill>
                <a:schemeClr val="dk1"/>
              </a:solidFill>
              <a:latin typeface="Lexend ExtraLight"/>
              <a:ea typeface="Lexend ExtraLight"/>
              <a:cs typeface="Lexend ExtraLight"/>
              <a:sym typeface="Lexend ExtraLight"/>
            </a:endParaRPr>
          </a:p>
        </p:txBody>
      </p:sp>
      <p:pic>
        <p:nvPicPr>
          <p:cNvPr id="144" name="Google Shape;144;p27"/>
          <p:cNvPicPr preferRelativeResize="0"/>
          <p:nvPr/>
        </p:nvPicPr>
        <p:blipFill rotWithShape="1">
          <a:blip r:embed="rId3">
            <a:alphaModFix/>
          </a:blip>
          <a:srcRect b="0" l="0" r="0" t="0"/>
          <a:stretch/>
        </p:blipFill>
        <p:spPr>
          <a:xfrm>
            <a:off x="2702189" y="603525"/>
            <a:ext cx="3739622" cy="23687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8" name="Shape 148"/>
        <p:cNvGrpSpPr/>
        <p:nvPr/>
      </p:nvGrpSpPr>
      <p:grpSpPr>
        <a:xfrm>
          <a:off x="0" y="0"/>
          <a:ext cx="0" cy="0"/>
          <a:chOff x="0" y="0"/>
          <a:chExt cx="0" cy="0"/>
        </a:xfrm>
      </p:grpSpPr>
      <p:sp>
        <p:nvSpPr>
          <p:cNvPr id="149" name="Google Shape;149;p28"/>
          <p:cNvSpPr txBox="1"/>
          <p:nvPr>
            <p:ph type="title"/>
          </p:nvPr>
        </p:nvSpPr>
        <p:spPr>
          <a:xfrm>
            <a:off x="4223225" y="1159825"/>
            <a:ext cx="4740000" cy="11334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rPr lang="en" sz="1850">
                <a:solidFill>
                  <a:srgbClr val="222222"/>
                </a:solidFill>
                <a:highlight>
                  <a:schemeClr val="lt2"/>
                </a:highlight>
              </a:rPr>
              <a:t>Through this visual, we can notice trends such as the spending of the “Big Spenders” increasing from June to November.</a:t>
            </a:r>
            <a:endParaRPr sz="1850">
              <a:highlight>
                <a:schemeClr val="lt2"/>
              </a:highlight>
            </a:endParaRPr>
          </a:p>
        </p:txBody>
      </p:sp>
      <p:sp>
        <p:nvSpPr>
          <p:cNvPr id="150" name="Google Shape;150;p28"/>
          <p:cNvSpPr txBox="1"/>
          <p:nvPr/>
        </p:nvSpPr>
        <p:spPr>
          <a:xfrm>
            <a:off x="301800" y="323325"/>
            <a:ext cx="3315300" cy="280200"/>
          </a:xfrm>
          <a:prstGeom prst="rect">
            <a:avLst/>
          </a:prstGeom>
          <a:noFill/>
          <a:ln>
            <a:noFill/>
          </a:ln>
        </p:spPr>
        <p:txBody>
          <a:bodyPr anchorCtr="0" anchor="t" bIns="91425" lIns="91425" spcFirstLastPara="1" rIns="91425" wrap="square" tIns="91425">
            <a:normAutofit fontScale="85000" lnSpcReduction="20000"/>
          </a:bodyPr>
          <a:lstStyle/>
          <a:p>
            <a:pPr indent="0" lvl="0" marL="0" marR="0" rtl="0" algn="l">
              <a:lnSpc>
                <a:spcPct val="80000"/>
              </a:lnSpc>
              <a:spcBef>
                <a:spcPts val="0"/>
              </a:spcBef>
              <a:spcAft>
                <a:spcPts val="0"/>
              </a:spcAft>
              <a:buClr>
                <a:srgbClr val="000000"/>
              </a:buClr>
              <a:buSzPct val="100000"/>
              <a:buFont typeface="Arial"/>
              <a:buNone/>
            </a:pPr>
            <a:r>
              <a:rPr b="0" i="0" lang="en" sz="1200" u="none" cap="none" strike="noStrike">
                <a:solidFill>
                  <a:schemeClr val="dk1"/>
                </a:solidFill>
                <a:latin typeface="Lexend ExtraLight"/>
                <a:ea typeface="Lexend ExtraLight"/>
                <a:cs typeface="Lexend ExtraLight"/>
                <a:sym typeface="Lexend ExtraLight"/>
              </a:rPr>
              <a:t>Tableau Dashboard - Findings/Insights #3</a:t>
            </a:r>
            <a:endParaRPr b="0" i="0" sz="1200" u="none" cap="none" strike="noStrike">
              <a:solidFill>
                <a:schemeClr val="dk1"/>
              </a:solidFill>
              <a:latin typeface="Lexend ExtraLight"/>
              <a:ea typeface="Lexend ExtraLight"/>
              <a:cs typeface="Lexend ExtraLight"/>
              <a:sym typeface="Lexend ExtraLight"/>
            </a:endParaRPr>
          </a:p>
        </p:txBody>
      </p:sp>
      <p:pic>
        <p:nvPicPr>
          <p:cNvPr id="151" name="Google Shape;151;p28"/>
          <p:cNvPicPr preferRelativeResize="0"/>
          <p:nvPr/>
        </p:nvPicPr>
        <p:blipFill>
          <a:blip r:embed="rId3">
            <a:alphaModFix/>
          </a:blip>
          <a:stretch>
            <a:fillRect/>
          </a:stretch>
        </p:blipFill>
        <p:spPr>
          <a:xfrm>
            <a:off x="437375" y="713402"/>
            <a:ext cx="3571525" cy="4153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5" name="Shape 155"/>
        <p:cNvGrpSpPr/>
        <p:nvPr/>
      </p:nvGrpSpPr>
      <p:grpSpPr>
        <a:xfrm>
          <a:off x="0" y="0"/>
          <a:ext cx="0" cy="0"/>
          <a:chOff x="0" y="0"/>
          <a:chExt cx="0" cy="0"/>
        </a:xfrm>
      </p:grpSpPr>
      <p:sp>
        <p:nvSpPr>
          <p:cNvPr id="156" name="Google Shape;156;p29"/>
          <p:cNvSpPr txBox="1"/>
          <p:nvPr>
            <p:ph type="title"/>
          </p:nvPr>
        </p:nvSpPr>
        <p:spPr>
          <a:xfrm>
            <a:off x="4413956" y="987950"/>
            <a:ext cx="4199400" cy="2952000"/>
          </a:xfrm>
          <a:prstGeom prst="rect">
            <a:avLst/>
          </a:prstGeom>
          <a:noFill/>
          <a:ln>
            <a:noFill/>
          </a:ln>
        </p:spPr>
        <p:txBody>
          <a:bodyPr anchorCtr="0" anchor="t" bIns="91425" lIns="91425" spcFirstLastPara="1" rIns="91425" wrap="square" tIns="91425">
            <a:normAutofit fontScale="90000"/>
          </a:bodyPr>
          <a:lstStyle/>
          <a:p>
            <a:pPr indent="0" lvl="0" marL="0" marR="38100" rtl="0" algn="l">
              <a:lnSpc>
                <a:spcPct val="128571"/>
              </a:lnSpc>
              <a:spcBef>
                <a:spcPts val="0"/>
              </a:spcBef>
              <a:spcAft>
                <a:spcPts val="0"/>
              </a:spcAft>
              <a:buSzPct val="52380"/>
              <a:buNone/>
            </a:pPr>
            <a:r>
              <a:rPr lang="en" sz="2100">
                <a:highlight>
                  <a:schemeClr val="lt2"/>
                </a:highlight>
              </a:rPr>
              <a:t>Based on the geographic distribution of customers, it is known that the largest population of customers comes from the Brazilian region.</a:t>
            </a:r>
            <a:endParaRPr sz="2100">
              <a:highlight>
                <a:schemeClr val="lt2"/>
              </a:highlight>
            </a:endParaRPr>
          </a:p>
          <a:p>
            <a:pPr indent="0" lvl="0" marL="0" marR="38100" rtl="0" algn="l">
              <a:lnSpc>
                <a:spcPct val="128571"/>
              </a:lnSpc>
              <a:spcBef>
                <a:spcPts val="0"/>
              </a:spcBef>
              <a:spcAft>
                <a:spcPts val="0"/>
              </a:spcAft>
              <a:buSzPct val="52380"/>
              <a:buNone/>
            </a:pPr>
            <a:r>
              <a:rPr lang="en" sz="2100">
                <a:highlight>
                  <a:schemeClr val="lt2"/>
                </a:highlight>
              </a:rPr>
              <a:t>To get a wider range of customers in other regions, it is necessary to carry out more campaigns and promotions outside the region</a:t>
            </a:r>
            <a:endParaRPr sz="2100">
              <a:highlight>
                <a:schemeClr val="lt2"/>
              </a:highlight>
            </a:endParaRPr>
          </a:p>
          <a:p>
            <a:pPr indent="0" lvl="0" marL="0" marR="38100" rtl="0" algn="l">
              <a:lnSpc>
                <a:spcPct val="128571"/>
              </a:lnSpc>
              <a:spcBef>
                <a:spcPts val="0"/>
              </a:spcBef>
              <a:spcAft>
                <a:spcPts val="0"/>
              </a:spcAft>
              <a:buClr>
                <a:schemeClr val="dk1"/>
              </a:buClr>
              <a:buSzPct val="52380"/>
              <a:buFont typeface="Arial"/>
              <a:buNone/>
            </a:pPr>
            <a:r>
              <a:t/>
            </a:r>
            <a:endParaRPr sz="2100">
              <a:solidFill>
                <a:srgbClr val="E8EAED"/>
              </a:solidFill>
              <a:highlight>
                <a:srgbClr val="303134"/>
              </a:highlight>
            </a:endParaRPr>
          </a:p>
          <a:p>
            <a:pPr indent="0" lvl="0" marL="0" rtl="0" algn="just">
              <a:lnSpc>
                <a:spcPct val="100000"/>
              </a:lnSpc>
              <a:spcBef>
                <a:spcPts val="0"/>
              </a:spcBef>
              <a:spcAft>
                <a:spcPts val="0"/>
              </a:spcAft>
              <a:buSzPct val="60439"/>
              <a:buNone/>
            </a:pPr>
            <a:r>
              <a:t/>
            </a:r>
            <a:endParaRPr sz="1820">
              <a:latin typeface="Montserrat"/>
              <a:ea typeface="Montserrat"/>
              <a:cs typeface="Montserrat"/>
              <a:sym typeface="Montserrat"/>
            </a:endParaRPr>
          </a:p>
        </p:txBody>
      </p:sp>
      <p:sp>
        <p:nvSpPr>
          <p:cNvPr id="157" name="Google Shape;157;p29"/>
          <p:cNvSpPr txBox="1"/>
          <p:nvPr/>
        </p:nvSpPr>
        <p:spPr>
          <a:xfrm>
            <a:off x="301800" y="323325"/>
            <a:ext cx="3315300" cy="280200"/>
          </a:xfrm>
          <a:prstGeom prst="rect">
            <a:avLst/>
          </a:prstGeom>
          <a:noFill/>
          <a:ln>
            <a:noFill/>
          </a:ln>
        </p:spPr>
        <p:txBody>
          <a:bodyPr anchorCtr="0" anchor="t" bIns="91425" lIns="91425" spcFirstLastPara="1" rIns="91425" wrap="square" tIns="91425">
            <a:normAutofit fontScale="85000" lnSpcReduction="20000"/>
          </a:bodyPr>
          <a:lstStyle/>
          <a:p>
            <a:pPr indent="0" lvl="0" marL="0" marR="0" rtl="0" algn="l">
              <a:lnSpc>
                <a:spcPct val="80000"/>
              </a:lnSpc>
              <a:spcBef>
                <a:spcPts val="0"/>
              </a:spcBef>
              <a:spcAft>
                <a:spcPts val="0"/>
              </a:spcAft>
              <a:buClr>
                <a:srgbClr val="000000"/>
              </a:buClr>
              <a:buSzPct val="100000"/>
              <a:buFont typeface="Arial"/>
              <a:buNone/>
            </a:pPr>
            <a:r>
              <a:rPr b="0" i="0" lang="en" sz="1200" u="none" cap="none" strike="noStrike">
                <a:solidFill>
                  <a:schemeClr val="dk1"/>
                </a:solidFill>
                <a:latin typeface="Lexend ExtraLight"/>
                <a:ea typeface="Lexend ExtraLight"/>
                <a:cs typeface="Lexend ExtraLight"/>
                <a:sym typeface="Lexend ExtraLight"/>
              </a:rPr>
              <a:t>Tableau Dashboard - Findings/Insights #4</a:t>
            </a:r>
            <a:endParaRPr b="0" i="0" sz="1200" u="none" cap="none" strike="noStrike">
              <a:solidFill>
                <a:schemeClr val="dk1"/>
              </a:solidFill>
              <a:latin typeface="Lexend ExtraLight"/>
              <a:ea typeface="Lexend ExtraLight"/>
              <a:cs typeface="Lexend ExtraLight"/>
              <a:sym typeface="Lexend ExtraLight"/>
            </a:endParaRPr>
          </a:p>
        </p:txBody>
      </p:sp>
      <p:pic>
        <p:nvPicPr>
          <p:cNvPr id="158" name="Google Shape;158;p29"/>
          <p:cNvPicPr preferRelativeResize="0"/>
          <p:nvPr/>
        </p:nvPicPr>
        <p:blipFill rotWithShape="1">
          <a:blip r:embed="rId3">
            <a:alphaModFix/>
          </a:blip>
          <a:srcRect b="0" l="0" r="0" t="0"/>
          <a:stretch/>
        </p:blipFill>
        <p:spPr>
          <a:xfrm>
            <a:off x="530776" y="870605"/>
            <a:ext cx="3625501" cy="340228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