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SemiBold"/>
      <p:regular r:id="rId26"/>
      <p:bold r:id="rId27"/>
      <p:italic r:id="rId28"/>
      <p:boldItalic r:id="rId29"/>
    </p:embeddedFont>
    <p:embeddedFont>
      <p:font typeface="Montserrat"/>
      <p:regular r:id="rId30"/>
      <p:bold r:id="rId31"/>
      <p:italic r:id="rId32"/>
      <p:boldItalic r:id="rId33"/>
    </p:embeddedFont>
    <p:embeddedFont>
      <p:font typeface="Montserrat Black"/>
      <p:bold r:id="rId34"/>
      <p:boldItalic r:id="rId35"/>
    </p:embeddedFont>
    <p:embeddedFont>
      <p:font typeface="Lexend ExtraLight"/>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SemiBold-regular.fntdata"/><Relationship Id="rId25" Type="http://schemas.openxmlformats.org/officeDocument/2006/relationships/slide" Target="slides/slide19.xml"/><Relationship Id="rId28" Type="http://schemas.openxmlformats.org/officeDocument/2006/relationships/font" Target="fonts/MontserratSemiBold-italic.fntdata"/><Relationship Id="rId27" Type="http://schemas.openxmlformats.org/officeDocument/2006/relationships/font" Target="fonts/MontserratSemi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Semi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MontserratBlack-boldItalic.fntdata"/><Relationship Id="rId12" Type="http://schemas.openxmlformats.org/officeDocument/2006/relationships/slide" Target="slides/slide6.xml"/><Relationship Id="rId34" Type="http://schemas.openxmlformats.org/officeDocument/2006/relationships/font" Target="fonts/MontserratBlack-bold.fntdata"/><Relationship Id="rId15" Type="http://schemas.openxmlformats.org/officeDocument/2006/relationships/slide" Target="slides/slide9.xml"/><Relationship Id="rId37" Type="http://schemas.openxmlformats.org/officeDocument/2006/relationships/font" Target="fonts/LexendExtraLight-bold.fntdata"/><Relationship Id="rId14" Type="http://schemas.openxmlformats.org/officeDocument/2006/relationships/slide" Target="slides/slide8.xml"/><Relationship Id="rId36" Type="http://schemas.openxmlformats.org/officeDocument/2006/relationships/font" Target="fonts/LexendExtraLigh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9b871c073_2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09b871c073_2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09b871c073_2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09b871c073_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9b871c073_2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209b871c073_2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9b871c073_2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09b871c073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9b871c073_2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09b871c073_2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09b871c073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209b871c073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09b871c073_2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09b871c073_2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09b871c073_2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09b871c073_2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09b871c073_2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09b871c073_2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09b871c073_2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09b871c073_2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09b871c073_2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209b871c073_2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9b871c073_2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09b871c073_2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9b871c073_2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09b871c073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9b871c073_2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09b871c073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9b871c073_2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09b871c073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9b871c073_2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09b871c073_2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9b871c073_2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09b871c073_2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9b871c073_2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09b871c073_2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9b871c073_2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09b871c073_2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5" name="Google Shape;65;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2" name="Google Shape;72;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0" name="Google Shape;80;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1" name="Google Shape;81;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2" name="Google Shape;8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8" name="Google Shape;88;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s://public.tableau.com/shared/8M9WW836X?:display_count=n&amp;:origin=viz_share_li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hyperlink" Target="https://lookerstudio.google.com/reporting/eba5c10a-a2c5-4c5c-a1b9-5818b420437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sp>
        <p:nvSpPr>
          <p:cNvPr id="96" name="Google Shape;96;p24"/>
          <p:cNvSpPr txBox="1"/>
          <p:nvPr/>
        </p:nvSpPr>
        <p:spPr>
          <a:xfrm>
            <a:off x="311700" y="1387850"/>
            <a:ext cx="6440100" cy="1409400"/>
          </a:xfrm>
          <a:prstGeom prst="rect">
            <a:avLst/>
          </a:prstGeom>
          <a:noFill/>
          <a:ln>
            <a:noFill/>
          </a:ln>
        </p:spPr>
        <p:txBody>
          <a:bodyPr anchorCtr="0" anchor="b" bIns="91425" lIns="91425" spcFirstLastPara="1" rIns="91425" wrap="square" tIns="91425">
            <a:normAutofit fontScale="85000" lnSpcReduction="10000"/>
          </a:bodyPr>
          <a:lstStyle/>
          <a:p>
            <a:pPr indent="0" lvl="0" marL="0" marR="0" rtl="0" algn="l">
              <a:lnSpc>
                <a:spcPct val="100000"/>
              </a:lnSpc>
              <a:spcBef>
                <a:spcPts val="0"/>
              </a:spcBef>
              <a:spcAft>
                <a:spcPts val="0"/>
              </a:spcAft>
              <a:buClr>
                <a:srgbClr val="000000"/>
              </a:buClr>
              <a:buSzPct val="100000"/>
              <a:buFont typeface="Arial"/>
              <a:buNone/>
            </a:pPr>
            <a:r>
              <a:rPr b="0" i="0" lang="en" sz="4000" u="none" cap="none" strike="noStrike">
                <a:solidFill>
                  <a:srgbClr val="002060"/>
                </a:solidFill>
                <a:latin typeface="Montserrat"/>
                <a:ea typeface="Montserrat"/>
                <a:cs typeface="Montserrat"/>
                <a:sym typeface="Montserrat"/>
              </a:rPr>
              <a:t>Samba Commerce </a:t>
            </a:r>
            <a:endParaRPr b="0" i="0" sz="4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ct val="100000"/>
              <a:buFont typeface="Arial"/>
              <a:buNone/>
            </a:pPr>
            <a:r>
              <a:rPr b="0" i="0" lang="en" sz="4000" u="none" cap="none" strike="noStrike">
                <a:solidFill>
                  <a:srgbClr val="002060"/>
                </a:solidFill>
                <a:latin typeface="Montserrat"/>
                <a:ea typeface="Montserrat"/>
                <a:cs typeface="Montserrat"/>
                <a:sym typeface="Montserrat"/>
              </a:rPr>
              <a:t>Company-Wide Dashboard</a:t>
            </a:r>
            <a:endParaRPr b="0" i="0" sz="4000" u="none" cap="none" strike="noStrike">
              <a:solidFill>
                <a:srgbClr val="002060"/>
              </a:solidFill>
              <a:latin typeface="Montserrat"/>
              <a:ea typeface="Montserrat"/>
              <a:cs typeface="Montserrat"/>
              <a:sym typeface="Montserrat"/>
            </a:endParaRPr>
          </a:p>
        </p:txBody>
      </p:sp>
      <p:sp>
        <p:nvSpPr>
          <p:cNvPr id="97" name="Google Shape;97;p24"/>
          <p:cNvSpPr txBox="1"/>
          <p:nvPr/>
        </p:nvSpPr>
        <p:spPr>
          <a:xfrm>
            <a:off x="311700" y="2834125"/>
            <a:ext cx="4260300" cy="17415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2060"/>
                </a:solidFill>
                <a:latin typeface="Montserrat"/>
                <a:ea typeface="Montserrat"/>
                <a:cs typeface="Montserrat"/>
                <a:sym typeface="Montserrat"/>
              </a:rPr>
              <a:t>Margianto Ramadhani</a:t>
            </a:r>
            <a:endParaRPr b="0" i="0" sz="14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2060"/>
                </a:solidFill>
                <a:latin typeface="Montserrat"/>
                <a:ea typeface="Montserrat"/>
                <a:cs typeface="Montserrat"/>
                <a:sym typeface="Montserrat"/>
              </a:rPr>
              <a:t>Week 11&amp;12 - RevoU FSDA JAN23</a:t>
            </a:r>
            <a:endParaRPr b="0" i="0" sz="14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3407369"/>
            <a:ext cx="8520600" cy="1510775"/>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SzPct val="60439"/>
              <a:buNone/>
            </a:pPr>
            <a:r>
              <a:rPr lang="en" sz="1820">
                <a:latin typeface="Montserrat"/>
                <a:ea typeface="Montserrat"/>
                <a:cs typeface="Montserrat"/>
                <a:sym typeface="Montserrat"/>
              </a:rPr>
              <a:t>During this year, the average order per customer in each region was found that the highest average number of orders made by customers was in the city of Candido Rodrigues, with 3 orders per customer. From here we can find out which cities have active customers making repeated orders which can be the focus for conducting campaigns for business growth and increasing revenue.</a:t>
            </a:r>
            <a:endParaRPr sz="1820">
              <a:latin typeface="Montserrat"/>
              <a:ea typeface="Montserrat"/>
              <a:cs typeface="Montserrat"/>
              <a:sym typeface="Montserrat"/>
            </a:endParaRPr>
          </a:p>
        </p:txBody>
      </p:sp>
      <p:sp>
        <p:nvSpPr>
          <p:cNvPr id="220" name="Google Shape;220;p33"/>
          <p:cNvSpPr txBox="1"/>
          <p:nvPr/>
        </p:nvSpPr>
        <p:spPr>
          <a:xfrm>
            <a:off x="301800" y="323325"/>
            <a:ext cx="33249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Looker Studio Dashboard - Findings/Insights #5</a:t>
            </a:r>
            <a:endParaRPr b="0" i="0" sz="1200" u="none" cap="none" strike="noStrike">
              <a:solidFill>
                <a:schemeClr val="dk1"/>
              </a:solidFill>
              <a:latin typeface="Lexend ExtraLight"/>
              <a:ea typeface="Lexend ExtraLight"/>
              <a:cs typeface="Lexend ExtraLight"/>
              <a:sym typeface="Lexend ExtraLight"/>
            </a:endParaRPr>
          </a:p>
        </p:txBody>
      </p:sp>
      <p:pic>
        <p:nvPicPr>
          <p:cNvPr id="221" name="Google Shape;221;p33"/>
          <p:cNvPicPr preferRelativeResize="0"/>
          <p:nvPr/>
        </p:nvPicPr>
        <p:blipFill rotWithShape="1">
          <a:blip r:embed="rId3">
            <a:alphaModFix/>
          </a:blip>
          <a:srcRect b="0" l="0" r="0" t="0"/>
          <a:stretch/>
        </p:blipFill>
        <p:spPr>
          <a:xfrm>
            <a:off x="2132884" y="755707"/>
            <a:ext cx="4878231" cy="2638758"/>
          </a:xfrm>
          <a:prstGeom prst="rect">
            <a:avLst/>
          </a:prstGeom>
          <a:noFill/>
          <a:ln>
            <a:noFill/>
          </a:ln>
        </p:spPr>
      </p:pic>
      <p:sp>
        <p:nvSpPr>
          <p:cNvPr id="222" name="Google Shape;222;p33"/>
          <p:cNvSpPr/>
          <p:nvPr/>
        </p:nvSpPr>
        <p:spPr>
          <a:xfrm>
            <a:off x="2403215" y="1523999"/>
            <a:ext cx="4212074" cy="233999"/>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6" name="Shape 226"/>
        <p:cNvGrpSpPr/>
        <p:nvPr/>
      </p:nvGrpSpPr>
      <p:grpSpPr>
        <a:xfrm>
          <a:off x="0" y="0"/>
          <a:ext cx="0" cy="0"/>
          <a:chOff x="0" y="0"/>
          <a:chExt cx="0" cy="0"/>
        </a:xfrm>
      </p:grpSpPr>
      <p:sp>
        <p:nvSpPr>
          <p:cNvPr id="227" name="Google Shape;227;p34"/>
          <p:cNvSpPr txBox="1"/>
          <p:nvPr>
            <p:ph type="title"/>
          </p:nvPr>
        </p:nvSpPr>
        <p:spPr>
          <a:xfrm>
            <a:off x="2409569" y="2243550"/>
            <a:ext cx="4324862" cy="656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sz="4000">
                <a:solidFill>
                  <a:srgbClr val="002060"/>
                </a:solidFill>
                <a:latin typeface="Montserrat Black"/>
                <a:ea typeface="Montserrat Black"/>
                <a:cs typeface="Montserrat Black"/>
                <a:sym typeface="Montserrat Black"/>
              </a:rPr>
              <a:t>Tableau Public</a:t>
            </a:r>
            <a:endParaRPr sz="4000">
              <a:solidFill>
                <a:srgbClr val="002060"/>
              </a:solidFill>
              <a:latin typeface="Montserrat Black"/>
              <a:ea typeface="Montserrat Black"/>
              <a:cs typeface="Montserrat Black"/>
              <a:sym typeface="Montserrat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1" name="Shape 231"/>
        <p:cNvGrpSpPr/>
        <p:nvPr/>
      </p:nvGrpSpPr>
      <p:grpSpPr>
        <a:xfrm>
          <a:off x="0" y="0"/>
          <a:ext cx="0" cy="0"/>
          <a:chOff x="0" y="0"/>
          <a:chExt cx="0" cy="0"/>
        </a:xfrm>
      </p:grpSpPr>
      <p:sp>
        <p:nvSpPr>
          <p:cNvPr id="232" name="Google Shape;232;p35"/>
          <p:cNvSpPr txBox="1"/>
          <p:nvPr>
            <p:ph type="title"/>
          </p:nvPr>
        </p:nvSpPr>
        <p:spPr>
          <a:xfrm>
            <a:off x="364200" y="708898"/>
            <a:ext cx="8415600" cy="656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sz="3600">
                <a:solidFill>
                  <a:srgbClr val="002060"/>
                </a:solidFill>
                <a:latin typeface="Montserrat Black"/>
                <a:ea typeface="Montserrat Black"/>
                <a:cs typeface="Montserrat Black"/>
                <a:sym typeface="Montserrat Black"/>
              </a:rPr>
              <a:t>Creating Dashboard</a:t>
            </a:r>
            <a:endParaRPr sz="3600">
              <a:solidFill>
                <a:srgbClr val="002060"/>
              </a:solidFill>
              <a:latin typeface="Montserrat Black"/>
              <a:ea typeface="Montserrat Black"/>
              <a:cs typeface="Montserrat Black"/>
              <a:sym typeface="Montserrat Black"/>
            </a:endParaRPr>
          </a:p>
        </p:txBody>
      </p:sp>
      <p:sp>
        <p:nvSpPr>
          <p:cNvPr id="233" name="Google Shape;233;p35"/>
          <p:cNvSpPr txBox="1"/>
          <p:nvPr>
            <p:ph idx="1" type="body"/>
          </p:nvPr>
        </p:nvSpPr>
        <p:spPr>
          <a:xfrm>
            <a:off x="364250" y="1679611"/>
            <a:ext cx="2060700" cy="2948100"/>
          </a:xfrm>
          <a:prstGeom prst="rect">
            <a:avLst/>
          </a:prstGeom>
          <a:solidFill>
            <a:srgbClr val="D8E6FC"/>
          </a:solidFill>
          <a:ln cap="flat" cmpd="sng" w="9525">
            <a:solidFill>
              <a:srgbClr val="3061B2"/>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n" sz="1200">
                <a:solidFill>
                  <a:srgbClr val="002060"/>
                </a:solidFill>
                <a:latin typeface="Montserrat"/>
                <a:ea typeface="Montserrat"/>
                <a:cs typeface="Montserrat"/>
                <a:sym typeface="Montserrat"/>
              </a:rPr>
              <a:t>UNDERSTAND THE BUSINESS REQUIREMENTS &amp; DEFINE DASHBOARD OBJECTIVES</a:t>
            </a:r>
            <a:endParaRPr sz="1200">
              <a:solidFill>
                <a:srgbClr val="002060"/>
              </a:solidFill>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 sz="1000">
                <a:solidFill>
                  <a:srgbClr val="002060"/>
                </a:solidFill>
                <a:latin typeface="Montserrat"/>
                <a:ea typeface="Montserrat"/>
                <a:cs typeface="Montserrat"/>
                <a:sym typeface="Montserrat"/>
              </a:rPr>
              <a:t>Users:</a:t>
            </a:r>
            <a:r>
              <a:rPr b="1" lang="en" sz="1000">
                <a:solidFill>
                  <a:srgbClr val="002060"/>
                </a:solidFill>
                <a:latin typeface="Montserrat"/>
                <a:ea typeface="Montserrat"/>
                <a:cs typeface="Montserrat"/>
                <a:sym typeface="Montserrat"/>
              </a:rPr>
              <a:t> CEO</a:t>
            </a:r>
            <a:r>
              <a:rPr lang="en" sz="1000">
                <a:solidFill>
                  <a:srgbClr val="002060"/>
                </a:solidFill>
                <a:latin typeface="Montserrat"/>
                <a:ea typeface="Montserrat"/>
                <a:cs typeface="Montserrat"/>
                <a:sym typeface="Montserrat"/>
              </a:rPr>
              <a:t>, and</a:t>
            </a:r>
            <a:r>
              <a:rPr b="1" lang="en" sz="1000">
                <a:solidFill>
                  <a:srgbClr val="002060"/>
                </a:solidFill>
                <a:latin typeface="Montserrat"/>
                <a:ea typeface="Montserrat"/>
                <a:cs typeface="Montserrat"/>
                <a:sym typeface="Montserrat"/>
              </a:rPr>
              <a:t> </a:t>
            </a:r>
            <a:r>
              <a:rPr lang="en" sz="1000">
                <a:solidFill>
                  <a:srgbClr val="002060"/>
                </a:solidFill>
                <a:latin typeface="Montserrat"/>
                <a:ea typeface="Montserrat"/>
                <a:cs typeface="Montserrat"/>
                <a:sym typeface="Montserrat"/>
              </a:rPr>
              <a:t>other executives</a:t>
            </a:r>
            <a:endParaRPr sz="1000">
              <a:solidFill>
                <a:srgbClr val="002060"/>
              </a:solidFill>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 sz="1000">
                <a:solidFill>
                  <a:srgbClr val="002060"/>
                </a:solidFill>
                <a:latin typeface="Montserrat"/>
                <a:ea typeface="Montserrat"/>
                <a:cs typeface="Montserrat"/>
                <a:sym typeface="Montserrat"/>
              </a:rPr>
              <a:t>Why: They need to </a:t>
            </a:r>
            <a:r>
              <a:rPr b="1" lang="en" sz="1000">
                <a:solidFill>
                  <a:srgbClr val="002060"/>
                </a:solidFill>
                <a:latin typeface="Montserrat"/>
                <a:ea typeface="Montserrat"/>
                <a:cs typeface="Montserrat"/>
                <a:sym typeface="Montserrat"/>
              </a:rPr>
              <a:t>get the information about overall condition</a:t>
            </a:r>
            <a:r>
              <a:rPr lang="en" sz="1000">
                <a:solidFill>
                  <a:srgbClr val="002060"/>
                </a:solidFill>
                <a:latin typeface="Montserrat"/>
                <a:ea typeface="Montserrat"/>
                <a:cs typeface="Montserrat"/>
                <a:sym typeface="Montserrat"/>
              </a:rPr>
              <a:t> of Samba Commerce business</a:t>
            </a:r>
            <a:endParaRPr sz="1000">
              <a:solidFill>
                <a:srgbClr val="002060"/>
              </a:solidFill>
              <a:latin typeface="Montserrat"/>
              <a:ea typeface="Montserrat"/>
              <a:cs typeface="Montserrat"/>
              <a:sym typeface="Montserrat"/>
            </a:endParaRPr>
          </a:p>
          <a:p>
            <a:pPr indent="0" lvl="0" marL="0" rtl="0" algn="l">
              <a:lnSpc>
                <a:spcPct val="100000"/>
              </a:lnSpc>
              <a:spcBef>
                <a:spcPts val="1000"/>
              </a:spcBef>
              <a:spcAft>
                <a:spcPts val="1000"/>
              </a:spcAft>
              <a:buSzPts val="1800"/>
              <a:buNone/>
            </a:pPr>
            <a:r>
              <a:t/>
            </a:r>
            <a:endParaRPr sz="1000">
              <a:solidFill>
                <a:srgbClr val="002060"/>
              </a:solidFill>
              <a:latin typeface="Montserrat"/>
              <a:ea typeface="Montserrat"/>
              <a:cs typeface="Montserrat"/>
              <a:sym typeface="Montserrat"/>
            </a:endParaRPr>
          </a:p>
        </p:txBody>
      </p:sp>
      <p:sp>
        <p:nvSpPr>
          <p:cNvPr id="234" name="Google Shape;234;p35"/>
          <p:cNvSpPr txBox="1"/>
          <p:nvPr>
            <p:ph idx="1" type="body"/>
          </p:nvPr>
        </p:nvSpPr>
        <p:spPr>
          <a:xfrm>
            <a:off x="4600800" y="1679611"/>
            <a:ext cx="2060700" cy="2948100"/>
          </a:xfrm>
          <a:prstGeom prst="rect">
            <a:avLst/>
          </a:prstGeom>
          <a:solidFill>
            <a:srgbClr val="D8E6FC"/>
          </a:solidFill>
          <a:ln cap="flat" cmpd="sng" w="9525">
            <a:solidFill>
              <a:srgbClr val="3061B2"/>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n" sz="1200">
                <a:solidFill>
                  <a:srgbClr val="002060"/>
                </a:solidFill>
                <a:latin typeface="Montserrat"/>
                <a:ea typeface="Montserrat"/>
                <a:cs typeface="Montserrat"/>
                <a:sym typeface="Montserrat"/>
              </a:rPr>
              <a:t>CALCULATE &amp; VISUALIZE THE METRICS NEEDED</a:t>
            </a:r>
            <a:endParaRPr b="1" sz="1200">
              <a:solidFill>
                <a:srgbClr val="002060"/>
              </a:solidFill>
              <a:latin typeface="Montserrat"/>
              <a:ea typeface="Montserrat"/>
              <a:cs typeface="Montserrat"/>
              <a:sym typeface="Montserrat"/>
            </a:endParaRPr>
          </a:p>
          <a:p>
            <a:pPr indent="0" lvl="0" marL="0" rtl="0" algn="l">
              <a:lnSpc>
                <a:spcPct val="100000"/>
              </a:lnSpc>
              <a:spcBef>
                <a:spcPts val="1200"/>
              </a:spcBef>
              <a:spcAft>
                <a:spcPts val="0"/>
              </a:spcAft>
              <a:buSzPts val="1800"/>
              <a:buNone/>
            </a:pPr>
            <a:r>
              <a:rPr lang="en" sz="1000">
                <a:solidFill>
                  <a:srgbClr val="002060"/>
                </a:solidFill>
                <a:latin typeface="Montserrat"/>
                <a:ea typeface="Montserrat"/>
                <a:cs typeface="Montserrat"/>
                <a:sym typeface="Montserrat"/>
              </a:rPr>
              <a:t>All metrics needed are already stated in the brief and we should </a:t>
            </a:r>
            <a:r>
              <a:rPr b="1" lang="en" sz="1000">
                <a:solidFill>
                  <a:srgbClr val="002060"/>
                </a:solidFill>
                <a:latin typeface="Montserrat"/>
                <a:ea typeface="Montserrat"/>
                <a:cs typeface="Montserrat"/>
                <a:sym typeface="Montserrat"/>
              </a:rPr>
              <a:t>choose how to best visualize</a:t>
            </a:r>
            <a:r>
              <a:rPr lang="en" sz="1000">
                <a:solidFill>
                  <a:srgbClr val="002060"/>
                </a:solidFill>
                <a:latin typeface="Montserrat"/>
                <a:ea typeface="Montserrat"/>
                <a:cs typeface="Montserrat"/>
                <a:sym typeface="Montserrat"/>
              </a:rPr>
              <a:t> the metrics.</a:t>
            </a:r>
            <a:endParaRPr sz="1000">
              <a:solidFill>
                <a:srgbClr val="002060"/>
              </a:solidFill>
              <a:latin typeface="Montserrat"/>
              <a:ea typeface="Montserrat"/>
              <a:cs typeface="Montserrat"/>
              <a:sym typeface="Montserrat"/>
            </a:endParaRPr>
          </a:p>
        </p:txBody>
      </p:sp>
      <p:sp>
        <p:nvSpPr>
          <p:cNvPr id="235" name="Google Shape;235;p35"/>
          <p:cNvSpPr txBox="1"/>
          <p:nvPr>
            <p:ph idx="1" type="body"/>
          </p:nvPr>
        </p:nvSpPr>
        <p:spPr>
          <a:xfrm>
            <a:off x="2482525" y="1679611"/>
            <a:ext cx="2060700" cy="2948100"/>
          </a:xfrm>
          <a:prstGeom prst="rect">
            <a:avLst/>
          </a:prstGeom>
          <a:solidFill>
            <a:srgbClr val="D8E6FC"/>
          </a:solidFill>
          <a:ln cap="flat" cmpd="sng" w="9525">
            <a:solidFill>
              <a:srgbClr val="3061B2"/>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n" sz="1200">
                <a:solidFill>
                  <a:srgbClr val="002060"/>
                </a:solidFill>
                <a:latin typeface="Montserrat"/>
                <a:ea typeface="Montserrat"/>
                <a:cs typeface="Montserrat"/>
                <a:sym typeface="Montserrat"/>
              </a:rPr>
              <a:t>IMPORT, JOIN, &amp; PREPARE DATASETS</a:t>
            </a:r>
            <a:endParaRPr sz="1200">
              <a:solidFill>
                <a:srgbClr val="002060"/>
              </a:solidFill>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 sz="1000">
                <a:solidFill>
                  <a:srgbClr val="002060"/>
                </a:solidFill>
                <a:latin typeface="Montserrat"/>
                <a:ea typeface="Montserrat"/>
                <a:cs typeface="Montserrat"/>
                <a:sym typeface="Montserrat"/>
              </a:rPr>
              <a:t>First, we need to import then </a:t>
            </a:r>
            <a:r>
              <a:rPr b="1" lang="en" sz="1000">
                <a:solidFill>
                  <a:srgbClr val="002060"/>
                </a:solidFill>
                <a:latin typeface="Montserrat"/>
                <a:ea typeface="Montserrat"/>
                <a:cs typeface="Montserrat"/>
                <a:sym typeface="Montserrat"/>
              </a:rPr>
              <a:t>check the datasets</a:t>
            </a:r>
            <a:r>
              <a:rPr lang="en" sz="1000">
                <a:solidFill>
                  <a:srgbClr val="002060"/>
                </a:solidFill>
                <a:latin typeface="Montserrat"/>
                <a:ea typeface="Montserrat"/>
                <a:cs typeface="Montserrat"/>
                <a:sym typeface="Montserrat"/>
              </a:rPr>
              <a:t>, is it cleaned? Are all the data types correct? Can we create new variable/feature engineering?</a:t>
            </a:r>
            <a:endParaRPr sz="1000">
              <a:solidFill>
                <a:srgbClr val="002060"/>
              </a:solidFill>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 sz="1000">
                <a:solidFill>
                  <a:srgbClr val="002060"/>
                </a:solidFill>
                <a:latin typeface="Montserrat"/>
                <a:ea typeface="Montserrat"/>
                <a:cs typeface="Montserrat"/>
                <a:sym typeface="Montserrat"/>
              </a:rPr>
              <a:t>Then, we need to </a:t>
            </a:r>
            <a:r>
              <a:rPr b="1" lang="en" sz="1000">
                <a:solidFill>
                  <a:srgbClr val="002060"/>
                </a:solidFill>
                <a:latin typeface="Montserrat"/>
                <a:ea typeface="Montserrat"/>
                <a:cs typeface="Montserrat"/>
                <a:sym typeface="Montserrat"/>
              </a:rPr>
              <a:t>join the datasets</a:t>
            </a:r>
            <a:r>
              <a:rPr lang="en" sz="1000">
                <a:solidFill>
                  <a:srgbClr val="002060"/>
                </a:solidFill>
                <a:latin typeface="Montserrat"/>
                <a:ea typeface="Montserrat"/>
                <a:cs typeface="Montserrat"/>
                <a:sym typeface="Montserrat"/>
              </a:rPr>
              <a:t> so the variables between each dataset can be aggregated across datasets given, in example we can aggregate variable from dataset A grouped by variable from dataset B.</a:t>
            </a:r>
            <a:endParaRPr sz="1000">
              <a:solidFill>
                <a:srgbClr val="002060"/>
              </a:solidFill>
              <a:latin typeface="Montserrat"/>
              <a:ea typeface="Montserrat"/>
              <a:cs typeface="Montserrat"/>
              <a:sym typeface="Montserrat"/>
            </a:endParaRPr>
          </a:p>
        </p:txBody>
      </p:sp>
      <p:sp>
        <p:nvSpPr>
          <p:cNvPr id="236" name="Google Shape;236;p35"/>
          <p:cNvSpPr txBox="1"/>
          <p:nvPr>
            <p:ph idx="1" type="body"/>
          </p:nvPr>
        </p:nvSpPr>
        <p:spPr>
          <a:xfrm>
            <a:off x="6719075" y="1679611"/>
            <a:ext cx="2060700" cy="2948100"/>
          </a:xfrm>
          <a:prstGeom prst="rect">
            <a:avLst/>
          </a:prstGeom>
          <a:solidFill>
            <a:srgbClr val="D8E6FC"/>
          </a:solidFill>
          <a:ln cap="flat" cmpd="sng" w="9525">
            <a:solidFill>
              <a:srgbClr val="3061B2"/>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n" sz="1200">
                <a:solidFill>
                  <a:srgbClr val="002060"/>
                </a:solidFill>
                <a:latin typeface="Montserrat"/>
                <a:ea typeface="Montserrat"/>
                <a:cs typeface="Montserrat"/>
                <a:sym typeface="Montserrat"/>
              </a:rPr>
              <a:t>LAYOUT &amp; FINALIZE THE DASHBOARDS</a:t>
            </a:r>
            <a:endParaRPr b="1" sz="1200">
              <a:solidFill>
                <a:srgbClr val="002060"/>
              </a:solidFill>
              <a:latin typeface="Montserrat"/>
              <a:ea typeface="Montserrat"/>
              <a:cs typeface="Montserrat"/>
              <a:sym typeface="Montserrat"/>
            </a:endParaRPr>
          </a:p>
          <a:p>
            <a:pPr indent="0" lvl="0" marL="0" rtl="0" algn="l">
              <a:lnSpc>
                <a:spcPct val="100000"/>
              </a:lnSpc>
              <a:spcBef>
                <a:spcPts val="1200"/>
              </a:spcBef>
              <a:spcAft>
                <a:spcPts val="0"/>
              </a:spcAft>
              <a:buSzPts val="1800"/>
              <a:buNone/>
            </a:pPr>
            <a:r>
              <a:rPr lang="en" sz="1000">
                <a:solidFill>
                  <a:srgbClr val="002060"/>
                </a:solidFill>
                <a:latin typeface="Montserrat"/>
                <a:ea typeface="Montserrat"/>
                <a:cs typeface="Montserrat"/>
                <a:sym typeface="Montserrat"/>
              </a:rPr>
              <a:t>After all visualizations are ready, then we can start layouting the dashboards.</a:t>
            </a:r>
            <a:endParaRPr sz="1000">
              <a:solidFill>
                <a:srgbClr val="002060"/>
              </a:solidFill>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 sz="1000">
                <a:solidFill>
                  <a:srgbClr val="002060"/>
                </a:solidFill>
                <a:latin typeface="Montserrat"/>
                <a:ea typeface="Montserrat"/>
                <a:cs typeface="Montserrat"/>
                <a:sym typeface="Montserrat"/>
              </a:rPr>
              <a:t>We also </a:t>
            </a:r>
            <a:r>
              <a:rPr b="1" lang="en" sz="1000">
                <a:solidFill>
                  <a:srgbClr val="002060"/>
                </a:solidFill>
                <a:latin typeface="Montserrat"/>
                <a:ea typeface="Montserrat"/>
                <a:cs typeface="Montserrat"/>
                <a:sym typeface="Montserrat"/>
              </a:rPr>
              <a:t>create filters</a:t>
            </a:r>
            <a:r>
              <a:rPr lang="en" sz="1000">
                <a:solidFill>
                  <a:srgbClr val="002060"/>
                </a:solidFill>
                <a:latin typeface="Montserrat"/>
                <a:ea typeface="Montserrat"/>
                <a:cs typeface="Montserrat"/>
                <a:sym typeface="Montserrat"/>
              </a:rPr>
              <a:t> to ease using the dashboard.</a:t>
            </a:r>
            <a:endParaRPr sz="1000">
              <a:solidFill>
                <a:srgbClr val="002060"/>
              </a:solidFill>
              <a:latin typeface="Montserrat"/>
              <a:ea typeface="Montserrat"/>
              <a:cs typeface="Montserrat"/>
              <a:sym typeface="Montserrat"/>
            </a:endParaRPr>
          </a:p>
          <a:p>
            <a:pPr indent="0" lvl="0" marL="0" rtl="0" algn="l">
              <a:lnSpc>
                <a:spcPct val="100000"/>
              </a:lnSpc>
              <a:spcBef>
                <a:spcPts val="1000"/>
              </a:spcBef>
              <a:spcAft>
                <a:spcPts val="1000"/>
              </a:spcAft>
              <a:buSzPts val="1800"/>
              <a:buNone/>
            </a:pPr>
            <a:r>
              <a:rPr lang="en" sz="1000">
                <a:solidFill>
                  <a:srgbClr val="002060"/>
                </a:solidFill>
                <a:latin typeface="Montserrat"/>
                <a:ea typeface="Montserrat"/>
                <a:cs typeface="Montserrat"/>
                <a:sym typeface="Montserrat"/>
              </a:rPr>
              <a:t>All charts and visualizations also can be used as filter for the others</a:t>
            </a:r>
            <a:r>
              <a:rPr b="1" lang="en" sz="1000">
                <a:solidFill>
                  <a:srgbClr val="002060"/>
                </a:solidFill>
                <a:latin typeface="Montserrat"/>
                <a:ea typeface="Montserrat"/>
                <a:cs typeface="Montserrat"/>
                <a:sym typeface="Montserrat"/>
              </a:rPr>
              <a:t>(cross-filtering)</a:t>
            </a:r>
            <a:r>
              <a:rPr lang="en" sz="1000">
                <a:solidFill>
                  <a:srgbClr val="002060"/>
                </a:solidFill>
                <a:latin typeface="Montserrat"/>
                <a:ea typeface="Montserrat"/>
                <a:cs typeface="Montserrat"/>
                <a:sym typeface="Montserrat"/>
              </a:rPr>
              <a:t> to make the dashboards more interactive.</a:t>
            </a:r>
            <a:endParaRPr sz="1000">
              <a:solidFill>
                <a:srgbClr val="002060"/>
              </a:solidFill>
              <a:latin typeface="Montserrat"/>
              <a:ea typeface="Montserrat"/>
              <a:cs typeface="Montserrat"/>
              <a:sym typeface="Montserrat"/>
            </a:endParaRPr>
          </a:p>
        </p:txBody>
      </p:sp>
      <p:sp>
        <p:nvSpPr>
          <p:cNvPr id="237" name="Google Shape;237;p35"/>
          <p:cNvSpPr txBox="1"/>
          <p:nvPr/>
        </p:nvSpPr>
        <p:spPr>
          <a:xfrm>
            <a:off x="364250" y="1222130"/>
            <a:ext cx="324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2060"/>
                </a:solidFill>
                <a:latin typeface="Montserrat Black"/>
                <a:ea typeface="Montserrat Black"/>
                <a:cs typeface="Montserrat Black"/>
                <a:sym typeface="Montserrat Black"/>
              </a:rPr>
              <a:t>1</a:t>
            </a:r>
            <a:endParaRPr b="0" i="0" sz="3000" u="none" cap="none" strike="noStrike">
              <a:solidFill>
                <a:srgbClr val="002060"/>
              </a:solidFill>
              <a:latin typeface="Montserrat Black"/>
              <a:ea typeface="Montserrat Black"/>
              <a:cs typeface="Montserrat Black"/>
              <a:sym typeface="Montserrat Black"/>
            </a:endParaRPr>
          </a:p>
        </p:txBody>
      </p:sp>
      <p:sp>
        <p:nvSpPr>
          <p:cNvPr id="238" name="Google Shape;238;p35"/>
          <p:cNvSpPr txBox="1"/>
          <p:nvPr/>
        </p:nvSpPr>
        <p:spPr>
          <a:xfrm>
            <a:off x="2482525" y="1222130"/>
            <a:ext cx="324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2060"/>
                </a:solidFill>
                <a:latin typeface="Montserrat Black"/>
                <a:ea typeface="Montserrat Black"/>
                <a:cs typeface="Montserrat Black"/>
                <a:sym typeface="Montserrat Black"/>
              </a:rPr>
              <a:t>2</a:t>
            </a:r>
            <a:endParaRPr b="0" i="0" sz="3000" u="none" cap="none" strike="noStrike">
              <a:solidFill>
                <a:srgbClr val="002060"/>
              </a:solidFill>
              <a:latin typeface="Montserrat Black"/>
              <a:ea typeface="Montserrat Black"/>
              <a:cs typeface="Montserrat Black"/>
              <a:sym typeface="Montserrat Black"/>
            </a:endParaRPr>
          </a:p>
        </p:txBody>
      </p:sp>
      <p:sp>
        <p:nvSpPr>
          <p:cNvPr id="239" name="Google Shape;239;p35"/>
          <p:cNvSpPr txBox="1"/>
          <p:nvPr/>
        </p:nvSpPr>
        <p:spPr>
          <a:xfrm>
            <a:off x="4600800" y="1222130"/>
            <a:ext cx="324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2060"/>
                </a:solidFill>
                <a:latin typeface="Montserrat Black"/>
                <a:ea typeface="Montserrat Black"/>
                <a:cs typeface="Montserrat Black"/>
                <a:sym typeface="Montserrat Black"/>
              </a:rPr>
              <a:t>3</a:t>
            </a:r>
            <a:endParaRPr b="0" i="0" sz="3000" u="none" cap="none" strike="noStrike">
              <a:solidFill>
                <a:srgbClr val="002060"/>
              </a:solidFill>
              <a:latin typeface="Montserrat Black"/>
              <a:ea typeface="Montserrat Black"/>
              <a:cs typeface="Montserrat Black"/>
              <a:sym typeface="Montserrat Black"/>
            </a:endParaRPr>
          </a:p>
        </p:txBody>
      </p:sp>
      <p:sp>
        <p:nvSpPr>
          <p:cNvPr id="240" name="Google Shape;240;p35"/>
          <p:cNvSpPr txBox="1"/>
          <p:nvPr/>
        </p:nvSpPr>
        <p:spPr>
          <a:xfrm>
            <a:off x="6719075" y="1222130"/>
            <a:ext cx="324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2060"/>
                </a:solidFill>
                <a:latin typeface="Montserrat Black"/>
                <a:ea typeface="Montserrat Black"/>
                <a:cs typeface="Montserrat Black"/>
                <a:sym typeface="Montserrat Black"/>
              </a:rPr>
              <a:t>4</a:t>
            </a:r>
            <a:endParaRPr b="0" i="0" sz="3000" u="none" cap="none" strike="noStrike">
              <a:solidFill>
                <a:srgbClr val="002060"/>
              </a:solidFill>
              <a:latin typeface="Montserrat Black"/>
              <a:ea typeface="Montserrat Black"/>
              <a:cs typeface="Montserrat Black"/>
              <a:sym typeface="Montserrat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4" name="Shape 244"/>
        <p:cNvGrpSpPr/>
        <p:nvPr/>
      </p:nvGrpSpPr>
      <p:grpSpPr>
        <a:xfrm>
          <a:off x="0" y="0"/>
          <a:ext cx="0" cy="0"/>
          <a:chOff x="0" y="0"/>
          <a:chExt cx="0" cy="0"/>
        </a:xfrm>
      </p:grpSpPr>
      <p:pic>
        <p:nvPicPr>
          <p:cNvPr id="245" name="Google Shape;245;p36"/>
          <p:cNvPicPr preferRelativeResize="0"/>
          <p:nvPr/>
        </p:nvPicPr>
        <p:blipFill rotWithShape="1">
          <a:blip r:embed="rId3">
            <a:alphaModFix/>
          </a:blip>
          <a:srcRect b="0" l="0" r="0" t="0"/>
          <a:stretch/>
        </p:blipFill>
        <p:spPr>
          <a:xfrm>
            <a:off x="1615372" y="1012261"/>
            <a:ext cx="5985439" cy="3027587"/>
          </a:xfrm>
          <a:prstGeom prst="rect">
            <a:avLst/>
          </a:prstGeom>
          <a:noFill/>
          <a:ln>
            <a:noFill/>
          </a:ln>
        </p:spPr>
      </p:pic>
      <p:sp>
        <p:nvSpPr>
          <p:cNvPr id="246" name="Google Shape;246;p36"/>
          <p:cNvSpPr/>
          <p:nvPr/>
        </p:nvSpPr>
        <p:spPr>
          <a:xfrm>
            <a:off x="7514311" y="308445"/>
            <a:ext cx="399175" cy="423069"/>
          </a:xfrm>
          <a:custGeom>
            <a:rect b="b" l="l" r="r" t="t"/>
            <a:pathLst>
              <a:path extrusionOk="0" h="11721" w="11059">
                <a:moveTo>
                  <a:pt x="1418" y="693"/>
                </a:moveTo>
                <a:lnTo>
                  <a:pt x="1418" y="1387"/>
                </a:lnTo>
                <a:lnTo>
                  <a:pt x="725" y="1387"/>
                </a:lnTo>
                <a:lnTo>
                  <a:pt x="725" y="693"/>
                </a:lnTo>
                <a:close/>
                <a:moveTo>
                  <a:pt x="9011" y="693"/>
                </a:moveTo>
                <a:lnTo>
                  <a:pt x="9011" y="1387"/>
                </a:lnTo>
                <a:lnTo>
                  <a:pt x="8349" y="1387"/>
                </a:lnTo>
                <a:lnTo>
                  <a:pt x="8349" y="693"/>
                </a:lnTo>
                <a:close/>
                <a:moveTo>
                  <a:pt x="7656" y="1324"/>
                </a:moveTo>
                <a:lnTo>
                  <a:pt x="7656" y="1670"/>
                </a:lnTo>
                <a:cubicBezTo>
                  <a:pt x="7656" y="1891"/>
                  <a:pt x="7813" y="2048"/>
                  <a:pt x="8034" y="2048"/>
                </a:cubicBezTo>
                <a:lnTo>
                  <a:pt x="8381" y="2048"/>
                </a:lnTo>
                <a:lnTo>
                  <a:pt x="8381" y="4222"/>
                </a:lnTo>
                <a:cubicBezTo>
                  <a:pt x="8255" y="4253"/>
                  <a:pt x="8160" y="4316"/>
                  <a:pt x="8034" y="4411"/>
                </a:cubicBezTo>
                <a:cubicBezTo>
                  <a:pt x="7845" y="4243"/>
                  <a:pt x="7614" y="4159"/>
                  <a:pt x="7369" y="4159"/>
                </a:cubicBezTo>
                <a:cubicBezTo>
                  <a:pt x="7246" y="4159"/>
                  <a:pt x="7120" y="4180"/>
                  <a:pt x="6994" y="4222"/>
                </a:cubicBezTo>
                <a:lnTo>
                  <a:pt x="6994" y="3088"/>
                </a:lnTo>
                <a:cubicBezTo>
                  <a:pt x="6994" y="2552"/>
                  <a:pt x="6522" y="2080"/>
                  <a:pt x="5986" y="2080"/>
                </a:cubicBezTo>
                <a:cubicBezTo>
                  <a:pt x="5419" y="2080"/>
                  <a:pt x="4947" y="2552"/>
                  <a:pt x="4947" y="3088"/>
                </a:cubicBezTo>
                <a:lnTo>
                  <a:pt x="4947" y="6459"/>
                </a:lnTo>
                <a:lnTo>
                  <a:pt x="4789" y="6301"/>
                </a:lnTo>
                <a:cubicBezTo>
                  <a:pt x="4600" y="6097"/>
                  <a:pt x="4340" y="5994"/>
                  <a:pt x="4076" y="5994"/>
                </a:cubicBezTo>
                <a:cubicBezTo>
                  <a:pt x="3812" y="5994"/>
                  <a:pt x="3545" y="6097"/>
                  <a:pt x="3340" y="6301"/>
                </a:cubicBezTo>
                <a:cubicBezTo>
                  <a:pt x="2962" y="6679"/>
                  <a:pt x="2962" y="7341"/>
                  <a:pt x="3340" y="7751"/>
                </a:cubicBezTo>
                <a:lnTo>
                  <a:pt x="3812" y="8223"/>
                </a:lnTo>
                <a:lnTo>
                  <a:pt x="2111" y="8223"/>
                </a:lnTo>
                <a:lnTo>
                  <a:pt x="2111" y="7908"/>
                </a:lnTo>
                <a:cubicBezTo>
                  <a:pt x="2111" y="7719"/>
                  <a:pt x="1954" y="7561"/>
                  <a:pt x="1765" y="7561"/>
                </a:cubicBezTo>
                <a:lnTo>
                  <a:pt x="1418" y="7561"/>
                </a:lnTo>
                <a:lnTo>
                  <a:pt x="1418" y="2048"/>
                </a:lnTo>
                <a:lnTo>
                  <a:pt x="1765" y="2048"/>
                </a:lnTo>
                <a:cubicBezTo>
                  <a:pt x="1954" y="2048"/>
                  <a:pt x="2111" y="1891"/>
                  <a:pt x="2111" y="1670"/>
                </a:cubicBezTo>
                <a:lnTo>
                  <a:pt x="2111" y="1324"/>
                </a:lnTo>
                <a:close/>
                <a:moveTo>
                  <a:pt x="1418" y="8255"/>
                </a:moveTo>
                <a:lnTo>
                  <a:pt x="1418" y="8948"/>
                </a:lnTo>
                <a:lnTo>
                  <a:pt x="725" y="8948"/>
                </a:lnTo>
                <a:lnTo>
                  <a:pt x="725" y="8255"/>
                </a:lnTo>
                <a:close/>
                <a:moveTo>
                  <a:pt x="5955" y="2836"/>
                </a:moveTo>
                <a:cubicBezTo>
                  <a:pt x="6144" y="2836"/>
                  <a:pt x="6301" y="2993"/>
                  <a:pt x="6301" y="3182"/>
                </a:cubicBezTo>
                <a:lnTo>
                  <a:pt x="6301" y="6616"/>
                </a:lnTo>
                <a:cubicBezTo>
                  <a:pt x="6301" y="6805"/>
                  <a:pt x="6459" y="6963"/>
                  <a:pt x="6648" y="6963"/>
                </a:cubicBezTo>
                <a:cubicBezTo>
                  <a:pt x="6837" y="6963"/>
                  <a:pt x="6994" y="6805"/>
                  <a:pt x="6994" y="6616"/>
                </a:cubicBezTo>
                <a:lnTo>
                  <a:pt x="6994" y="5230"/>
                </a:lnTo>
                <a:cubicBezTo>
                  <a:pt x="6994" y="5041"/>
                  <a:pt x="7152" y="4884"/>
                  <a:pt x="7372" y="4884"/>
                </a:cubicBezTo>
                <a:cubicBezTo>
                  <a:pt x="7561" y="4884"/>
                  <a:pt x="7719" y="5041"/>
                  <a:pt x="7719" y="5230"/>
                </a:cubicBezTo>
                <a:lnTo>
                  <a:pt x="7719" y="6616"/>
                </a:lnTo>
                <a:cubicBezTo>
                  <a:pt x="7719" y="6805"/>
                  <a:pt x="7876" y="6963"/>
                  <a:pt x="8066" y="6963"/>
                </a:cubicBezTo>
                <a:cubicBezTo>
                  <a:pt x="8255" y="6963"/>
                  <a:pt x="8412" y="6805"/>
                  <a:pt x="8412" y="6616"/>
                </a:cubicBezTo>
                <a:lnTo>
                  <a:pt x="8412" y="5230"/>
                </a:lnTo>
                <a:cubicBezTo>
                  <a:pt x="8412" y="5041"/>
                  <a:pt x="8570" y="4884"/>
                  <a:pt x="8790" y="4884"/>
                </a:cubicBezTo>
                <a:cubicBezTo>
                  <a:pt x="8979" y="4884"/>
                  <a:pt x="9137" y="5041"/>
                  <a:pt x="9137" y="5230"/>
                </a:cubicBezTo>
                <a:lnTo>
                  <a:pt x="9137" y="6616"/>
                </a:lnTo>
                <a:cubicBezTo>
                  <a:pt x="9137" y="6805"/>
                  <a:pt x="9294" y="6963"/>
                  <a:pt x="9483" y="6963"/>
                </a:cubicBezTo>
                <a:cubicBezTo>
                  <a:pt x="9672" y="6963"/>
                  <a:pt x="9830" y="6805"/>
                  <a:pt x="9830" y="6616"/>
                </a:cubicBezTo>
                <a:lnTo>
                  <a:pt x="9830" y="5955"/>
                </a:lnTo>
                <a:cubicBezTo>
                  <a:pt x="9704" y="5703"/>
                  <a:pt x="9861" y="5545"/>
                  <a:pt x="10019" y="5545"/>
                </a:cubicBezTo>
                <a:cubicBezTo>
                  <a:pt x="10239" y="5545"/>
                  <a:pt x="10397" y="5703"/>
                  <a:pt x="10397" y="5892"/>
                </a:cubicBezTo>
                <a:lnTo>
                  <a:pt x="10397" y="7057"/>
                </a:lnTo>
                <a:cubicBezTo>
                  <a:pt x="10397" y="8003"/>
                  <a:pt x="10176" y="8885"/>
                  <a:pt x="9830" y="9672"/>
                </a:cubicBezTo>
                <a:lnTo>
                  <a:pt x="6144" y="9672"/>
                </a:lnTo>
                <a:lnTo>
                  <a:pt x="3812" y="7372"/>
                </a:lnTo>
                <a:cubicBezTo>
                  <a:pt x="3686" y="7246"/>
                  <a:pt x="3686" y="6994"/>
                  <a:pt x="3812" y="6900"/>
                </a:cubicBezTo>
                <a:cubicBezTo>
                  <a:pt x="3875" y="6837"/>
                  <a:pt x="3962" y="6805"/>
                  <a:pt x="4049" y="6805"/>
                </a:cubicBezTo>
                <a:cubicBezTo>
                  <a:pt x="4135" y="6805"/>
                  <a:pt x="4222" y="6837"/>
                  <a:pt x="4285" y="6900"/>
                </a:cubicBezTo>
                <a:lnTo>
                  <a:pt x="5010" y="7593"/>
                </a:lnTo>
                <a:cubicBezTo>
                  <a:pt x="5075" y="7659"/>
                  <a:pt x="5163" y="7690"/>
                  <a:pt x="5251" y="7690"/>
                </a:cubicBezTo>
                <a:cubicBezTo>
                  <a:pt x="5415" y="7690"/>
                  <a:pt x="5577" y="7578"/>
                  <a:pt x="5577" y="7372"/>
                </a:cubicBezTo>
                <a:lnTo>
                  <a:pt x="5577" y="3182"/>
                </a:lnTo>
                <a:cubicBezTo>
                  <a:pt x="5577" y="2993"/>
                  <a:pt x="5734" y="2836"/>
                  <a:pt x="5955" y="2836"/>
                </a:cubicBezTo>
                <a:close/>
                <a:moveTo>
                  <a:pt x="9672" y="10302"/>
                </a:moveTo>
                <a:lnTo>
                  <a:pt x="9672" y="10680"/>
                </a:lnTo>
                <a:cubicBezTo>
                  <a:pt x="9704" y="10869"/>
                  <a:pt x="9546" y="11027"/>
                  <a:pt x="9357" y="11027"/>
                </a:cubicBezTo>
                <a:lnTo>
                  <a:pt x="6616" y="11027"/>
                </a:lnTo>
                <a:cubicBezTo>
                  <a:pt x="6396" y="11027"/>
                  <a:pt x="6238" y="10869"/>
                  <a:pt x="6238" y="10680"/>
                </a:cubicBezTo>
                <a:lnTo>
                  <a:pt x="6238" y="10302"/>
                </a:lnTo>
                <a:close/>
                <a:moveTo>
                  <a:pt x="347" y="0"/>
                </a:moveTo>
                <a:cubicBezTo>
                  <a:pt x="158" y="0"/>
                  <a:pt x="0" y="158"/>
                  <a:pt x="0" y="347"/>
                </a:cubicBezTo>
                <a:lnTo>
                  <a:pt x="0" y="1733"/>
                </a:lnTo>
                <a:cubicBezTo>
                  <a:pt x="0" y="1922"/>
                  <a:pt x="158" y="2080"/>
                  <a:pt x="347" y="2080"/>
                </a:cubicBezTo>
                <a:lnTo>
                  <a:pt x="693" y="2080"/>
                </a:lnTo>
                <a:lnTo>
                  <a:pt x="693" y="7593"/>
                </a:lnTo>
                <a:lnTo>
                  <a:pt x="347" y="7593"/>
                </a:lnTo>
                <a:cubicBezTo>
                  <a:pt x="158" y="7593"/>
                  <a:pt x="0" y="7751"/>
                  <a:pt x="0" y="7940"/>
                </a:cubicBezTo>
                <a:lnTo>
                  <a:pt x="0" y="9326"/>
                </a:lnTo>
                <a:cubicBezTo>
                  <a:pt x="0" y="9515"/>
                  <a:pt x="158" y="9672"/>
                  <a:pt x="347" y="9672"/>
                </a:cubicBezTo>
                <a:lnTo>
                  <a:pt x="1733" y="9672"/>
                </a:lnTo>
                <a:cubicBezTo>
                  <a:pt x="1922" y="9672"/>
                  <a:pt x="2080" y="9515"/>
                  <a:pt x="2080" y="9326"/>
                </a:cubicBezTo>
                <a:lnTo>
                  <a:pt x="2080" y="8979"/>
                </a:lnTo>
                <a:lnTo>
                  <a:pt x="4442" y="8979"/>
                </a:lnTo>
                <a:lnTo>
                  <a:pt x="5577" y="10113"/>
                </a:lnTo>
                <a:lnTo>
                  <a:pt x="5577" y="10712"/>
                </a:lnTo>
                <a:cubicBezTo>
                  <a:pt x="5577" y="11248"/>
                  <a:pt x="6049" y="11720"/>
                  <a:pt x="6616" y="11720"/>
                </a:cubicBezTo>
                <a:lnTo>
                  <a:pt x="9357" y="11720"/>
                </a:lnTo>
                <a:cubicBezTo>
                  <a:pt x="9924" y="11720"/>
                  <a:pt x="10397" y="11248"/>
                  <a:pt x="10397" y="10712"/>
                </a:cubicBezTo>
                <a:lnTo>
                  <a:pt x="10397" y="10113"/>
                </a:lnTo>
                <a:cubicBezTo>
                  <a:pt x="10806" y="9200"/>
                  <a:pt x="11058" y="8160"/>
                  <a:pt x="11058" y="7026"/>
                </a:cubicBezTo>
                <a:lnTo>
                  <a:pt x="11058" y="5892"/>
                </a:lnTo>
                <a:cubicBezTo>
                  <a:pt x="11058" y="5325"/>
                  <a:pt x="10617" y="4884"/>
                  <a:pt x="10019" y="4884"/>
                </a:cubicBezTo>
                <a:cubicBezTo>
                  <a:pt x="9924" y="4884"/>
                  <a:pt x="9767" y="4915"/>
                  <a:pt x="9641" y="4947"/>
                </a:cubicBezTo>
                <a:cubicBezTo>
                  <a:pt x="9546" y="4632"/>
                  <a:pt x="9326" y="4379"/>
                  <a:pt x="9011" y="4253"/>
                </a:cubicBezTo>
                <a:lnTo>
                  <a:pt x="9011" y="2080"/>
                </a:lnTo>
                <a:lnTo>
                  <a:pt x="9357" y="2080"/>
                </a:lnTo>
                <a:cubicBezTo>
                  <a:pt x="9546" y="2080"/>
                  <a:pt x="9735" y="1922"/>
                  <a:pt x="9735" y="1733"/>
                </a:cubicBezTo>
                <a:lnTo>
                  <a:pt x="9735" y="347"/>
                </a:lnTo>
                <a:cubicBezTo>
                  <a:pt x="9735" y="158"/>
                  <a:pt x="9546" y="0"/>
                  <a:pt x="9357" y="0"/>
                </a:cubicBezTo>
                <a:lnTo>
                  <a:pt x="7971" y="0"/>
                </a:lnTo>
                <a:cubicBezTo>
                  <a:pt x="7782" y="0"/>
                  <a:pt x="7624" y="158"/>
                  <a:pt x="7624" y="347"/>
                </a:cubicBezTo>
                <a:lnTo>
                  <a:pt x="7624" y="693"/>
                </a:lnTo>
                <a:lnTo>
                  <a:pt x="2080" y="693"/>
                </a:lnTo>
                <a:lnTo>
                  <a:pt x="2080" y="347"/>
                </a:lnTo>
                <a:cubicBezTo>
                  <a:pt x="2080" y="158"/>
                  <a:pt x="1922"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7" name="Google Shape;247;p36"/>
          <p:cNvSpPr txBox="1"/>
          <p:nvPr>
            <p:ph type="title"/>
          </p:nvPr>
        </p:nvSpPr>
        <p:spPr>
          <a:xfrm>
            <a:off x="1230513" y="212463"/>
            <a:ext cx="6283800" cy="61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sz="2400">
                <a:latin typeface="Montserrat Black"/>
                <a:ea typeface="Montserrat Black"/>
                <a:cs typeface="Montserrat Black"/>
                <a:sym typeface="Montserrat Black"/>
              </a:rPr>
              <a:t>How will user(s) use the dashboard?</a:t>
            </a:r>
            <a:endParaRPr sz="2400">
              <a:latin typeface="Montserrat Black"/>
              <a:ea typeface="Montserrat Black"/>
              <a:cs typeface="Montserrat Black"/>
              <a:sym typeface="Montserrat Black"/>
            </a:endParaRPr>
          </a:p>
        </p:txBody>
      </p:sp>
      <p:sp>
        <p:nvSpPr>
          <p:cNvPr id="248" name="Google Shape;248;p36"/>
          <p:cNvSpPr/>
          <p:nvPr/>
        </p:nvSpPr>
        <p:spPr>
          <a:xfrm>
            <a:off x="1625650" y="1431288"/>
            <a:ext cx="3567239" cy="539193"/>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6"/>
          <p:cNvSpPr/>
          <p:nvPr/>
        </p:nvSpPr>
        <p:spPr>
          <a:xfrm>
            <a:off x="5192888" y="1433871"/>
            <a:ext cx="2335739" cy="530894"/>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6"/>
          <p:cNvSpPr/>
          <p:nvPr/>
        </p:nvSpPr>
        <p:spPr>
          <a:xfrm>
            <a:off x="1625650" y="1972513"/>
            <a:ext cx="1275594" cy="2067335"/>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6"/>
          <p:cNvSpPr txBox="1"/>
          <p:nvPr/>
        </p:nvSpPr>
        <p:spPr>
          <a:xfrm>
            <a:off x="141301" y="1012261"/>
            <a:ext cx="1415700" cy="129263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3. Scorecards</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Using scorecards, users can find quick insights from the key metrics in the business such as: number of customers, sellers, orders and average of unique items.</a:t>
            </a:r>
            <a:endParaRPr b="0" i="0" sz="800" u="none" cap="none" strike="noStrike">
              <a:solidFill>
                <a:srgbClr val="000000"/>
              </a:solidFill>
              <a:latin typeface="Montserrat"/>
              <a:ea typeface="Montserrat"/>
              <a:cs typeface="Montserrat"/>
              <a:sym typeface="Montserrat"/>
            </a:endParaRPr>
          </a:p>
        </p:txBody>
      </p:sp>
      <p:sp>
        <p:nvSpPr>
          <p:cNvPr id="252" name="Google Shape;252;p36"/>
          <p:cNvSpPr txBox="1"/>
          <p:nvPr/>
        </p:nvSpPr>
        <p:spPr>
          <a:xfrm>
            <a:off x="7607186" y="2225704"/>
            <a:ext cx="1300800" cy="129263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2. Control Filter</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Using control filters, users can filter the data based on their needs. On this dashboard, users can filter based on month periode, state, city, and category</a:t>
            </a:r>
            <a:endParaRPr b="0" i="0" sz="800" u="none" cap="none" strike="noStrike">
              <a:solidFill>
                <a:srgbClr val="000000"/>
              </a:solidFill>
              <a:latin typeface="Montserrat"/>
              <a:ea typeface="Montserrat"/>
              <a:cs typeface="Montserrat"/>
              <a:sym typeface="Montserrat"/>
            </a:endParaRPr>
          </a:p>
        </p:txBody>
      </p:sp>
      <p:sp>
        <p:nvSpPr>
          <p:cNvPr id="253" name="Google Shape;253;p36"/>
          <p:cNvSpPr/>
          <p:nvPr/>
        </p:nvSpPr>
        <p:spPr>
          <a:xfrm>
            <a:off x="1632025" y="1032104"/>
            <a:ext cx="5907548" cy="399184"/>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6"/>
          <p:cNvSpPr txBox="1"/>
          <p:nvPr/>
        </p:nvSpPr>
        <p:spPr>
          <a:xfrm>
            <a:off x="7607186" y="1007493"/>
            <a:ext cx="13008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1. Dashboard Title</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From the title, users can get information such as: what kind of dashboard, team/person in charge, data last updated time</a:t>
            </a:r>
            <a:endParaRPr b="0" i="0" sz="800" u="none" cap="none" strike="noStrike">
              <a:solidFill>
                <a:srgbClr val="000000"/>
              </a:solidFill>
              <a:latin typeface="Montserrat"/>
              <a:ea typeface="Montserrat"/>
              <a:cs typeface="Montserrat"/>
              <a:sym typeface="Montserrat"/>
            </a:endParaRPr>
          </a:p>
        </p:txBody>
      </p:sp>
      <p:sp>
        <p:nvSpPr>
          <p:cNvPr id="255" name="Google Shape;255;p36"/>
          <p:cNvSpPr txBox="1"/>
          <p:nvPr/>
        </p:nvSpPr>
        <p:spPr>
          <a:xfrm>
            <a:off x="7257500" y="957257"/>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1</a:t>
            </a:r>
            <a:endParaRPr b="1" i="0" sz="1200" u="none" cap="none" strike="noStrike">
              <a:solidFill>
                <a:srgbClr val="FF0000"/>
              </a:solidFill>
              <a:latin typeface="Arial"/>
              <a:ea typeface="Arial"/>
              <a:cs typeface="Arial"/>
              <a:sym typeface="Arial"/>
            </a:endParaRPr>
          </a:p>
        </p:txBody>
      </p:sp>
      <p:sp>
        <p:nvSpPr>
          <p:cNvPr id="256" name="Google Shape;256;p36"/>
          <p:cNvSpPr txBox="1"/>
          <p:nvPr/>
        </p:nvSpPr>
        <p:spPr>
          <a:xfrm>
            <a:off x="5155555" y="1363522"/>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2</a:t>
            </a:r>
            <a:endParaRPr b="1" i="0" sz="1200" u="none" cap="none" strike="noStrike">
              <a:solidFill>
                <a:srgbClr val="FF0000"/>
              </a:solidFill>
              <a:latin typeface="Arial"/>
              <a:ea typeface="Arial"/>
              <a:cs typeface="Arial"/>
              <a:sym typeface="Arial"/>
            </a:endParaRPr>
          </a:p>
        </p:txBody>
      </p:sp>
      <p:sp>
        <p:nvSpPr>
          <p:cNvPr id="257" name="Google Shape;257;p36"/>
          <p:cNvSpPr txBox="1"/>
          <p:nvPr/>
        </p:nvSpPr>
        <p:spPr>
          <a:xfrm>
            <a:off x="1618655" y="1604262"/>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3</a:t>
            </a:r>
            <a:endParaRPr b="1" i="0" sz="1200" u="none" cap="none" strike="noStrike">
              <a:solidFill>
                <a:srgbClr val="FF0000"/>
              </a:solidFill>
              <a:latin typeface="Arial"/>
              <a:ea typeface="Arial"/>
              <a:cs typeface="Arial"/>
              <a:sym typeface="Arial"/>
            </a:endParaRPr>
          </a:p>
        </p:txBody>
      </p:sp>
      <p:sp>
        <p:nvSpPr>
          <p:cNvPr id="258" name="Google Shape;258;p36"/>
          <p:cNvSpPr txBox="1"/>
          <p:nvPr/>
        </p:nvSpPr>
        <p:spPr>
          <a:xfrm>
            <a:off x="2623667" y="1910730"/>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4</a:t>
            </a:r>
            <a:endParaRPr b="1" i="0" sz="1200" u="none" cap="none" strike="noStrike">
              <a:solidFill>
                <a:srgbClr val="FF0000"/>
              </a:solidFill>
              <a:latin typeface="Arial"/>
              <a:ea typeface="Arial"/>
              <a:cs typeface="Arial"/>
              <a:sym typeface="Arial"/>
            </a:endParaRPr>
          </a:p>
        </p:txBody>
      </p:sp>
      <p:sp>
        <p:nvSpPr>
          <p:cNvPr id="259" name="Google Shape;259;p36"/>
          <p:cNvSpPr txBox="1"/>
          <p:nvPr/>
        </p:nvSpPr>
        <p:spPr>
          <a:xfrm>
            <a:off x="103600" y="2253120"/>
            <a:ext cx="1415700" cy="80018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4. AVG of Customer per State and City</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Users can see which region has the most number of customer.</a:t>
            </a:r>
            <a:endParaRPr b="0" i="0" sz="800" u="none" cap="none" strike="noStrike">
              <a:solidFill>
                <a:srgbClr val="000000"/>
              </a:solidFill>
              <a:latin typeface="Montserrat"/>
              <a:ea typeface="Montserrat"/>
              <a:cs typeface="Montserrat"/>
              <a:sym typeface="Montserrat"/>
            </a:endParaRPr>
          </a:p>
        </p:txBody>
      </p:sp>
      <p:sp>
        <p:nvSpPr>
          <p:cNvPr id="260" name="Google Shape;260;p36"/>
          <p:cNvSpPr/>
          <p:nvPr/>
        </p:nvSpPr>
        <p:spPr>
          <a:xfrm>
            <a:off x="4238289" y="1967347"/>
            <a:ext cx="3301284" cy="1086173"/>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6"/>
          <p:cNvSpPr txBox="1"/>
          <p:nvPr/>
        </p:nvSpPr>
        <p:spPr>
          <a:xfrm>
            <a:off x="3972572" y="1913761"/>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5</a:t>
            </a:r>
            <a:endParaRPr b="1" i="0" sz="1200" u="none" cap="none" strike="noStrike">
              <a:solidFill>
                <a:srgbClr val="FF0000"/>
              </a:solidFill>
              <a:latin typeface="Arial"/>
              <a:ea typeface="Arial"/>
              <a:cs typeface="Arial"/>
              <a:sym typeface="Arial"/>
            </a:endParaRPr>
          </a:p>
        </p:txBody>
      </p:sp>
      <p:sp>
        <p:nvSpPr>
          <p:cNvPr id="262" name="Google Shape;262;p36"/>
          <p:cNvSpPr txBox="1"/>
          <p:nvPr/>
        </p:nvSpPr>
        <p:spPr>
          <a:xfrm>
            <a:off x="7242056" y="1910730"/>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6</a:t>
            </a:r>
            <a:endParaRPr b="1" i="0" sz="1200" u="none" cap="none" strike="noStrike">
              <a:solidFill>
                <a:srgbClr val="FF0000"/>
              </a:solidFill>
              <a:latin typeface="Arial"/>
              <a:ea typeface="Arial"/>
              <a:cs typeface="Arial"/>
              <a:sym typeface="Arial"/>
            </a:endParaRPr>
          </a:p>
        </p:txBody>
      </p:sp>
      <p:sp>
        <p:nvSpPr>
          <p:cNvPr id="263" name="Google Shape;263;p36"/>
          <p:cNvSpPr txBox="1"/>
          <p:nvPr/>
        </p:nvSpPr>
        <p:spPr>
          <a:xfrm>
            <a:off x="7607186" y="3566846"/>
            <a:ext cx="1506958" cy="153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4-8. Charts &amp; Visualizations</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Users can deep dive in more detail by looking into the charts and visualizations. From the titles and subtitles on each charts, they also can understand how the metrics and numbers are calculated.</a:t>
            </a:r>
            <a:endParaRPr b="0" i="0" sz="800" u="none" cap="none" strike="noStrike">
              <a:solidFill>
                <a:srgbClr val="000000"/>
              </a:solidFill>
              <a:latin typeface="Montserrat"/>
              <a:ea typeface="Montserrat"/>
              <a:cs typeface="Montserrat"/>
              <a:sym typeface="Montserrat"/>
            </a:endParaRPr>
          </a:p>
        </p:txBody>
      </p:sp>
      <p:sp>
        <p:nvSpPr>
          <p:cNvPr id="264" name="Google Shape;264;p36"/>
          <p:cNvSpPr txBox="1"/>
          <p:nvPr/>
        </p:nvSpPr>
        <p:spPr>
          <a:xfrm>
            <a:off x="103600" y="2980337"/>
            <a:ext cx="1415700" cy="80018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5. Top 10 Sellers per Total Order</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Users can see the top 10 sellers with high total orders</a:t>
            </a:r>
            <a:endParaRPr b="0" i="0" sz="800" u="none" cap="none" strike="noStrike">
              <a:solidFill>
                <a:srgbClr val="000000"/>
              </a:solidFill>
              <a:latin typeface="Montserrat"/>
              <a:ea typeface="Montserrat"/>
              <a:cs typeface="Montserrat"/>
              <a:sym typeface="Montserrat"/>
            </a:endParaRPr>
          </a:p>
        </p:txBody>
      </p:sp>
      <p:sp>
        <p:nvSpPr>
          <p:cNvPr id="265" name="Google Shape;265;p36"/>
          <p:cNvSpPr txBox="1"/>
          <p:nvPr/>
        </p:nvSpPr>
        <p:spPr>
          <a:xfrm>
            <a:off x="103600" y="3839237"/>
            <a:ext cx="1436700" cy="80018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6. Total Payment value</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0" i="0" lang="en" sz="800" u="none" cap="none" strike="noStrike">
                <a:solidFill>
                  <a:schemeClr val="dk1"/>
                </a:solidFill>
                <a:latin typeface="Montserrat"/>
                <a:ea typeface="Montserrat"/>
                <a:cs typeface="Montserrat"/>
                <a:sym typeface="Montserrat"/>
              </a:rPr>
              <a:t>Users can see the comparation of total payment with total orders per month</a:t>
            </a:r>
            <a:endParaRPr b="0" i="0" sz="800" u="none" cap="none" strike="noStrike">
              <a:solidFill>
                <a:srgbClr val="000000"/>
              </a:solidFill>
              <a:latin typeface="Montserrat"/>
              <a:ea typeface="Montserrat"/>
              <a:cs typeface="Montserrat"/>
              <a:sym typeface="Montserrat"/>
            </a:endParaRPr>
          </a:p>
        </p:txBody>
      </p:sp>
      <p:sp>
        <p:nvSpPr>
          <p:cNvPr id="266" name="Google Shape;266;p36"/>
          <p:cNvSpPr txBox="1"/>
          <p:nvPr/>
        </p:nvSpPr>
        <p:spPr>
          <a:xfrm>
            <a:off x="2090139" y="4212828"/>
            <a:ext cx="1859700" cy="67707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7. Number of Orders per Qty Item Bin</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Users can see total orders based on Qty per Bin</a:t>
            </a:r>
            <a:endParaRPr b="0" i="0" sz="800" u="none" cap="none" strike="noStrike">
              <a:solidFill>
                <a:srgbClr val="000000"/>
              </a:solidFill>
              <a:latin typeface="Montserrat"/>
              <a:ea typeface="Montserrat"/>
              <a:cs typeface="Montserrat"/>
              <a:sym typeface="Montserrat"/>
            </a:endParaRPr>
          </a:p>
        </p:txBody>
      </p:sp>
      <p:sp>
        <p:nvSpPr>
          <p:cNvPr id="267" name="Google Shape;267;p36"/>
          <p:cNvSpPr txBox="1"/>
          <p:nvPr/>
        </p:nvSpPr>
        <p:spPr>
          <a:xfrm>
            <a:off x="4763243" y="4224646"/>
            <a:ext cx="1996800"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8. AVG Order per Total Payment</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Users can see average order per total payment monthly</a:t>
            </a:r>
            <a:endParaRPr b="0" i="0" sz="800" u="none" cap="none" strike="noStrike">
              <a:solidFill>
                <a:srgbClr val="000000"/>
              </a:solidFill>
              <a:latin typeface="Montserrat"/>
              <a:ea typeface="Montserrat"/>
              <a:cs typeface="Montserrat"/>
              <a:sym typeface="Montserrat"/>
            </a:endParaRPr>
          </a:p>
        </p:txBody>
      </p:sp>
      <p:sp>
        <p:nvSpPr>
          <p:cNvPr id="268" name="Google Shape;268;p36"/>
          <p:cNvSpPr txBox="1"/>
          <p:nvPr/>
        </p:nvSpPr>
        <p:spPr>
          <a:xfrm>
            <a:off x="5469913" y="3136722"/>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7</a:t>
            </a:r>
            <a:endParaRPr b="1" i="0" sz="1200" u="none" cap="none" strike="noStrike">
              <a:solidFill>
                <a:srgbClr val="FF0000"/>
              </a:solidFill>
              <a:latin typeface="Arial"/>
              <a:ea typeface="Arial"/>
              <a:cs typeface="Arial"/>
              <a:sym typeface="Arial"/>
            </a:endParaRPr>
          </a:p>
        </p:txBody>
      </p:sp>
      <p:sp>
        <p:nvSpPr>
          <p:cNvPr id="269" name="Google Shape;269;p36"/>
          <p:cNvSpPr/>
          <p:nvPr/>
        </p:nvSpPr>
        <p:spPr>
          <a:xfrm>
            <a:off x="2897283" y="1969930"/>
            <a:ext cx="1346873" cy="2067335"/>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6"/>
          <p:cNvSpPr/>
          <p:nvPr/>
        </p:nvSpPr>
        <p:spPr>
          <a:xfrm>
            <a:off x="4238289" y="3053520"/>
            <a:ext cx="1519200" cy="983746"/>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6"/>
          <p:cNvSpPr txBox="1"/>
          <p:nvPr/>
        </p:nvSpPr>
        <p:spPr>
          <a:xfrm>
            <a:off x="7270822" y="2990769"/>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8</a:t>
            </a:r>
            <a:endParaRPr b="1" i="0" sz="1200" u="none" cap="none" strike="noStrike">
              <a:solidFill>
                <a:srgbClr val="FF0000"/>
              </a:solidFill>
              <a:latin typeface="Arial"/>
              <a:ea typeface="Arial"/>
              <a:cs typeface="Arial"/>
              <a:sym typeface="Arial"/>
            </a:endParaRPr>
          </a:p>
        </p:txBody>
      </p:sp>
      <p:sp>
        <p:nvSpPr>
          <p:cNvPr id="272" name="Google Shape;272;p36">
            <a:hlinkClick r:id="rId4"/>
          </p:cNvPr>
          <p:cNvSpPr txBox="1"/>
          <p:nvPr/>
        </p:nvSpPr>
        <p:spPr>
          <a:xfrm>
            <a:off x="3613500" y="665541"/>
            <a:ext cx="1917000" cy="4110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Link to Dashboard</a:t>
            </a:r>
            <a:endParaRPr b="1" i="0" sz="1200" u="none" cap="none" strike="noStrike">
              <a:solidFill>
                <a:srgbClr val="FFFFFF"/>
              </a:solidFill>
              <a:latin typeface="Montserrat"/>
              <a:ea typeface="Montserrat"/>
              <a:cs typeface="Montserrat"/>
              <a:sym typeface="Montserrat"/>
            </a:endParaRPr>
          </a:p>
        </p:txBody>
      </p:sp>
      <p:grpSp>
        <p:nvGrpSpPr>
          <p:cNvPr id="273" name="Google Shape;273;p36"/>
          <p:cNvGrpSpPr/>
          <p:nvPr/>
        </p:nvGrpSpPr>
        <p:grpSpPr>
          <a:xfrm>
            <a:off x="3599416" y="781462"/>
            <a:ext cx="166473" cy="141497"/>
            <a:chOff x="4660325" y="1866850"/>
            <a:chExt cx="68350" cy="58100"/>
          </a:xfrm>
        </p:grpSpPr>
        <p:sp>
          <p:nvSpPr>
            <p:cNvPr id="274" name="Google Shape;274;p36"/>
            <p:cNvSpPr/>
            <p:nvPr/>
          </p:nvSpPr>
          <p:spPr>
            <a:xfrm>
              <a:off x="4660325" y="1866850"/>
              <a:ext cx="37700" cy="58100"/>
            </a:xfrm>
            <a:custGeom>
              <a:rect b="b" l="l" r="r" t="t"/>
              <a:pathLst>
                <a:path extrusionOk="0" h="2324" w="1508">
                  <a:moveTo>
                    <a:pt x="346" y="1"/>
                  </a:moveTo>
                  <a:lnTo>
                    <a:pt x="0" y="354"/>
                  </a:lnTo>
                  <a:lnTo>
                    <a:pt x="815" y="1162"/>
                  </a:lnTo>
                  <a:lnTo>
                    <a:pt x="0" y="1977"/>
                  </a:lnTo>
                  <a:lnTo>
                    <a:pt x="346" y="2323"/>
                  </a:lnTo>
                  <a:lnTo>
                    <a:pt x="1508" y="1162"/>
                  </a:lnTo>
                  <a:lnTo>
                    <a:pt x="346"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6"/>
            <p:cNvSpPr/>
            <p:nvPr/>
          </p:nvSpPr>
          <p:spPr>
            <a:xfrm>
              <a:off x="4690975" y="1866850"/>
              <a:ext cx="37700" cy="58100"/>
            </a:xfrm>
            <a:custGeom>
              <a:rect b="b" l="l" r="r" t="t"/>
              <a:pathLst>
                <a:path extrusionOk="0" h="2324" w="1508">
                  <a:moveTo>
                    <a:pt x="346" y="1"/>
                  </a:moveTo>
                  <a:lnTo>
                    <a:pt x="0" y="354"/>
                  </a:lnTo>
                  <a:lnTo>
                    <a:pt x="808" y="1162"/>
                  </a:lnTo>
                  <a:lnTo>
                    <a:pt x="0" y="1977"/>
                  </a:lnTo>
                  <a:lnTo>
                    <a:pt x="346" y="2323"/>
                  </a:lnTo>
                  <a:lnTo>
                    <a:pt x="1508" y="1162"/>
                  </a:lnTo>
                  <a:lnTo>
                    <a:pt x="346"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 name="Google Shape;276;p36"/>
          <p:cNvGrpSpPr/>
          <p:nvPr/>
        </p:nvGrpSpPr>
        <p:grpSpPr>
          <a:xfrm flipH="1">
            <a:off x="5378091" y="781462"/>
            <a:ext cx="166473" cy="141497"/>
            <a:chOff x="4660325" y="1866850"/>
            <a:chExt cx="68350" cy="58100"/>
          </a:xfrm>
        </p:grpSpPr>
        <p:sp>
          <p:nvSpPr>
            <p:cNvPr id="277" name="Google Shape;277;p36"/>
            <p:cNvSpPr/>
            <p:nvPr/>
          </p:nvSpPr>
          <p:spPr>
            <a:xfrm>
              <a:off x="4660325" y="1866850"/>
              <a:ext cx="37700" cy="58100"/>
            </a:xfrm>
            <a:custGeom>
              <a:rect b="b" l="l" r="r" t="t"/>
              <a:pathLst>
                <a:path extrusionOk="0" h="2324" w="1508">
                  <a:moveTo>
                    <a:pt x="346" y="1"/>
                  </a:moveTo>
                  <a:lnTo>
                    <a:pt x="0" y="354"/>
                  </a:lnTo>
                  <a:lnTo>
                    <a:pt x="815" y="1162"/>
                  </a:lnTo>
                  <a:lnTo>
                    <a:pt x="0" y="1977"/>
                  </a:lnTo>
                  <a:lnTo>
                    <a:pt x="346" y="2323"/>
                  </a:lnTo>
                  <a:lnTo>
                    <a:pt x="1508" y="1162"/>
                  </a:lnTo>
                  <a:lnTo>
                    <a:pt x="346"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6"/>
            <p:cNvSpPr/>
            <p:nvPr/>
          </p:nvSpPr>
          <p:spPr>
            <a:xfrm>
              <a:off x="4690975" y="1866850"/>
              <a:ext cx="37700" cy="58100"/>
            </a:xfrm>
            <a:custGeom>
              <a:rect b="b" l="l" r="r" t="t"/>
              <a:pathLst>
                <a:path extrusionOk="0" h="2324" w="1508">
                  <a:moveTo>
                    <a:pt x="346" y="1"/>
                  </a:moveTo>
                  <a:lnTo>
                    <a:pt x="0" y="354"/>
                  </a:lnTo>
                  <a:lnTo>
                    <a:pt x="808" y="1162"/>
                  </a:lnTo>
                  <a:lnTo>
                    <a:pt x="0" y="1977"/>
                  </a:lnTo>
                  <a:lnTo>
                    <a:pt x="346" y="2323"/>
                  </a:lnTo>
                  <a:lnTo>
                    <a:pt x="1508" y="1162"/>
                  </a:lnTo>
                  <a:lnTo>
                    <a:pt x="346"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p36"/>
          <p:cNvSpPr txBox="1"/>
          <p:nvPr/>
        </p:nvSpPr>
        <p:spPr>
          <a:xfrm>
            <a:off x="3534200" y="105825"/>
            <a:ext cx="20757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ctr">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Tableau Dashboard</a:t>
            </a:r>
            <a:endParaRPr b="0" i="0" sz="1200" u="none" cap="none" strike="noStrike">
              <a:solidFill>
                <a:schemeClr val="dk1"/>
              </a:solidFill>
              <a:latin typeface="Lexend ExtraLight"/>
              <a:ea typeface="Lexend ExtraLight"/>
              <a:cs typeface="Lexend ExtraLight"/>
              <a:sym typeface="Lexend ExtraLight"/>
            </a:endParaRPr>
          </a:p>
        </p:txBody>
      </p:sp>
      <p:sp>
        <p:nvSpPr>
          <p:cNvPr id="280" name="Google Shape;280;p36"/>
          <p:cNvSpPr/>
          <p:nvPr/>
        </p:nvSpPr>
        <p:spPr>
          <a:xfrm>
            <a:off x="5757489" y="3055007"/>
            <a:ext cx="1782084" cy="983746"/>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4" name="Shape 284"/>
        <p:cNvGrpSpPr/>
        <p:nvPr/>
      </p:nvGrpSpPr>
      <p:grpSpPr>
        <a:xfrm>
          <a:off x="0" y="0"/>
          <a:ext cx="0" cy="0"/>
          <a:chOff x="0" y="0"/>
          <a:chExt cx="0" cy="0"/>
        </a:xfrm>
      </p:grpSpPr>
      <p:sp>
        <p:nvSpPr>
          <p:cNvPr id="285" name="Google Shape;285;p37"/>
          <p:cNvSpPr txBox="1"/>
          <p:nvPr>
            <p:ph type="title"/>
          </p:nvPr>
        </p:nvSpPr>
        <p:spPr>
          <a:xfrm>
            <a:off x="435525" y="2066924"/>
            <a:ext cx="8520600" cy="2888898"/>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60439"/>
              <a:buNone/>
            </a:pPr>
            <a:r>
              <a:rPr lang="en" sz="1820">
                <a:latin typeface="Montserrat"/>
                <a:ea typeface="Montserrat"/>
                <a:cs typeface="Montserrat"/>
                <a:sym typeface="Montserrat"/>
              </a:rPr>
              <a:t>For the past year since its launch in 2021 with Last update data until January 2022 we got with the following summary :</a:t>
            </a:r>
            <a:br>
              <a:rPr lang="en" sz="1820">
                <a:latin typeface="Montserrat"/>
                <a:ea typeface="Montserrat"/>
                <a:cs typeface="Montserrat"/>
                <a:sym typeface="Montserrat"/>
              </a:rPr>
            </a:br>
            <a:r>
              <a:rPr lang="en" sz="1820">
                <a:latin typeface="Montserrat"/>
                <a:ea typeface="Montserrat"/>
                <a:cs typeface="Montserrat"/>
                <a:sym typeface="Montserrat"/>
              </a:rPr>
              <a:t>1. Total customers is 48022. </a:t>
            </a:r>
            <a:br>
              <a:rPr lang="en" sz="1820">
                <a:latin typeface="Montserrat"/>
                <a:ea typeface="Montserrat"/>
                <a:cs typeface="Montserrat"/>
                <a:sym typeface="Montserrat"/>
              </a:rPr>
            </a:br>
            <a:r>
              <a:rPr lang="en" sz="1820">
                <a:latin typeface="Montserrat"/>
                <a:ea typeface="Montserrat"/>
                <a:cs typeface="Montserrat"/>
                <a:sym typeface="Montserrat"/>
              </a:rPr>
              <a:t>2. Total sellers is 1771. </a:t>
            </a:r>
            <a:br>
              <a:rPr lang="en" sz="1820">
                <a:latin typeface="Montserrat"/>
                <a:ea typeface="Montserrat"/>
                <a:cs typeface="Montserrat"/>
                <a:sym typeface="Montserrat"/>
              </a:rPr>
            </a:br>
            <a:r>
              <a:rPr lang="en" sz="1820">
                <a:latin typeface="Montserrat"/>
                <a:ea typeface="Montserrat"/>
                <a:cs typeface="Montserrat"/>
                <a:sym typeface="Montserrat"/>
              </a:rPr>
              <a:t>3. Total orders is 49544.</a:t>
            </a:r>
            <a:br>
              <a:rPr lang="en" sz="1820">
                <a:latin typeface="Montserrat"/>
                <a:ea typeface="Montserrat"/>
                <a:cs typeface="Montserrat"/>
                <a:sym typeface="Montserrat"/>
              </a:rPr>
            </a:br>
            <a:r>
              <a:rPr lang="en" sz="1820">
                <a:latin typeface="Montserrat"/>
                <a:ea typeface="Montserrat"/>
                <a:cs typeface="Montserrat"/>
                <a:sym typeface="Montserrat"/>
              </a:rPr>
              <a:t>4. Average of unique item per customer is 1. </a:t>
            </a:r>
            <a:br>
              <a:rPr lang="en" sz="1820">
                <a:latin typeface="Montserrat"/>
                <a:ea typeface="Montserrat"/>
                <a:cs typeface="Montserrat"/>
                <a:sym typeface="Montserrat"/>
              </a:rPr>
            </a:br>
            <a:br>
              <a:rPr lang="en" sz="1820">
                <a:latin typeface="Montserrat"/>
                <a:ea typeface="Montserrat"/>
                <a:cs typeface="Montserrat"/>
                <a:sym typeface="Montserrat"/>
              </a:rPr>
            </a:br>
            <a:r>
              <a:rPr lang="en" sz="1820">
                <a:latin typeface="Montserrat"/>
                <a:ea typeface="Montserrat"/>
                <a:cs typeface="Montserrat"/>
                <a:sym typeface="Montserrat"/>
              </a:rPr>
              <a:t>Broadly speaking, based on total orders and the average unique item per customer, it is known that per customer only makes one transaction. So, it is necessary to have a campaign or promotion so that customers make repeated orders to be able to increase revenue and create business growth</a:t>
            </a:r>
            <a:endParaRPr/>
          </a:p>
        </p:txBody>
      </p:sp>
      <p:sp>
        <p:nvSpPr>
          <p:cNvPr id="286" name="Google Shape;286;p37"/>
          <p:cNvSpPr txBox="1"/>
          <p:nvPr/>
        </p:nvSpPr>
        <p:spPr>
          <a:xfrm>
            <a:off x="301800" y="323325"/>
            <a:ext cx="33153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Tableau Dashboard - Findings/Insights #1</a:t>
            </a:r>
            <a:endParaRPr b="0" i="0" sz="1200" u="none" cap="none" strike="noStrike">
              <a:solidFill>
                <a:schemeClr val="dk1"/>
              </a:solidFill>
              <a:latin typeface="Lexend ExtraLight"/>
              <a:ea typeface="Lexend ExtraLight"/>
              <a:cs typeface="Lexend ExtraLight"/>
              <a:sym typeface="Lexend ExtraLight"/>
            </a:endParaRPr>
          </a:p>
        </p:txBody>
      </p:sp>
      <p:pic>
        <p:nvPicPr>
          <p:cNvPr id="287" name="Google Shape;287;p37"/>
          <p:cNvPicPr preferRelativeResize="0"/>
          <p:nvPr/>
        </p:nvPicPr>
        <p:blipFill rotWithShape="1">
          <a:blip r:embed="rId3">
            <a:alphaModFix/>
          </a:blip>
          <a:srcRect b="0" l="0" r="0" t="0"/>
          <a:stretch/>
        </p:blipFill>
        <p:spPr>
          <a:xfrm>
            <a:off x="1609311" y="923423"/>
            <a:ext cx="5925377" cy="8192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1" name="Shape 291"/>
        <p:cNvGrpSpPr/>
        <p:nvPr/>
      </p:nvGrpSpPr>
      <p:grpSpPr>
        <a:xfrm>
          <a:off x="0" y="0"/>
          <a:ext cx="0" cy="0"/>
          <a:chOff x="0" y="0"/>
          <a:chExt cx="0" cy="0"/>
        </a:xfrm>
      </p:grpSpPr>
      <p:sp>
        <p:nvSpPr>
          <p:cNvPr id="292" name="Google Shape;292;p38"/>
          <p:cNvSpPr txBox="1"/>
          <p:nvPr>
            <p:ph type="title"/>
          </p:nvPr>
        </p:nvSpPr>
        <p:spPr>
          <a:xfrm>
            <a:off x="3257549" y="1073675"/>
            <a:ext cx="5469975" cy="24601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990"/>
              <a:buNone/>
            </a:pPr>
            <a:r>
              <a:rPr lang="en" sz="1820">
                <a:latin typeface="Montserrat"/>
                <a:ea typeface="Montserrat"/>
                <a:cs typeface="Montserrat"/>
                <a:sym typeface="Montserrat"/>
              </a:rPr>
              <a:t>Since samba commerce launch, the highest average of customer were in the city of Sao Paulo as many as 6,807 customers which were in the SP state. Based on this data, we can see that the best market opportunity is in Sao Paulo, and we can focus to give the campaign and attract more customers in Sao Paulo for business growth</a:t>
            </a:r>
            <a:endParaRPr sz="1820">
              <a:latin typeface="Montserrat SemiBold"/>
              <a:ea typeface="Montserrat SemiBold"/>
              <a:cs typeface="Montserrat SemiBold"/>
              <a:sym typeface="Montserrat SemiBold"/>
            </a:endParaRPr>
          </a:p>
        </p:txBody>
      </p:sp>
      <p:sp>
        <p:nvSpPr>
          <p:cNvPr id="293" name="Google Shape;293;p38"/>
          <p:cNvSpPr txBox="1"/>
          <p:nvPr/>
        </p:nvSpPr>
        <p:spPr>
          <a:xfrm>
            <a:off x="301800" y="323325"/>
            <a:ext cx="33153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Tableau Dashboard - Findings/Insights #2</a:t>
            </a:r>
            <a:endParaRPr b="0" i="0" sz="1200" u="none" cap="none" strike="noStrike">
              <a:solidFill>
                <a:schemeClr val="dk1"/>
              </a:solidFill>
              <a:latin typeface="Lexend ExtraLight"/>
              <a:ea typeface="Lexend ExtraLight"/>
              <a:cs typeface="Lexend ExtraLight"/>
              <a:sym typeface="Lexend ExtraLight"/>
            </a:endParaRPr>
          </a:p>
        </p:txBody>
      </p:sp>
      <p:pic>
        <p:nvPicPr>
          <p:cNvPr id="294" name="Google Shape;294;p38"/>
          <p:cNvPicPr preferRelativeResize="0"/>
          <p:nvPr/>
        </p:nvPicPr>
        <p:blipFill rotWithShape="1">
          <a:blip r:embed="rId3">
            <a:alphaModFix/>
          </a:blip>
          <a:srcRect b="0" l="0" r="0" t="0"/>
          <a:stretch/>
        </p:blipFill>
        <p:spPr>
          <a:xfrm>
            <a:off x="645908" y="1073675"/>
            <a:ext cx="2152950" cy="3429479"/>
          </a:xfrm>
          <a:prstGeom prst="rect">
            <a:avLst/>
          </a:prstGeom>
          <a:noFill/>
          <a:ln>
            <a:noFill/>
          </a:ln>
        </p:spPr>
      </p:pic>
      <p:sp>
        <p:nvSpPr>
          <p:cNvPr id="295" name="Google Shape;295;p38"/>
          <p:cNvSpPr/>
          <p:nvPr/>
        </p:nvSpPr>
        <p:spPr>
          <a:xfrm>
            <a:off x="645875" y="1689325"/>
            <a:ext cx="2153100" cy="280200"/>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9" name="Shape 299"/>
        <p:cNvGrpSpPr/>
        <p:nvPr/>
      </p:nvGrpSpPr>
      <p:grpSpPr>
        <a:xfrm>
          <a:off x="0" y="0"/>
          <a:ext cx="0" cy="0"/>
          <a:chOff x="0" y="0"/>
          <a:chExt cx="0" cy="0"/>
        </a:xfrm>
      </p:grpSpPr>
      <p:sp>
        <p:nvSpPr>
          <p:cNvPr id="300" name="Google Shape;300;p39"/>
          <p:cNvSpPr txBox="1"/>
          <p:nvPr>
            <p:ph type="title"/>
          </p:nvPr>
        </p:nvSpPr>
        <p:spPr>
          <a:xfrm>
            <a:off x="3276599" y="987950"/>
            <a:ext cx="5336625" cy="1981028"/>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SzPct val="60439"/>
              <a:buNone/>
            </a:pPr>
            <a:r>
              <a:rPr lang="en" sz="1820">
                <a:latin typeface="Montserrat"/>
                <a:ea typeface="Montserrat"/>
                <a:cs typeface="Montserrat"/>
                <a:sym typeface="Montserrat"/>
              </a:rPr>
              <a:t>Based on existing data, it is known that there are 10 seller IDs with the most total orders since the launch. And it is known that Seller Id cc419-b7556a with the highest total orders at 1277. With this data, we can give appreciation to these sellers so that their performance increases and the business can continue to grow</a:t>
            </a:r>
            <a:endParaRPr/>
          </a:p>
        </p:txBody>
      </p:sp>
      <p:sp>
        <p:nvSpPr>
          <p:cNvPr id="301" name="Google Shape;301;p39"/>
          <p:cNvSpPr txBox="1"/>
          <p:nvPr/>
        </p:nvSpPr>
        <p:spPr>
          <a:xfrm>
            <a:off x="301800" y="323325"/>
            <a:ext cx="33153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Tableau Dashboard - Findings/Insights #3</a:t>
            </a:r>
            <a:endParaRPr b="0" i="0" sz="1200" u="none" cap="none" strike="noStrike">
              <a:solidFill>
                <a:schemeClr val="dk1"/>
              </a:solidFill>
              <a:latin typeface="Lexend ExtraLight"/>
              <a:ea typeface="Lexend ExtraLight"/>
              <a:cs typeface="Lexend ExtraLight"/>
              <a:sym typeface="Lexend ExtraLight"/>
            </a:endParaRPr>
          </a:p>
        </p:txBody>
      </p:sp>
      <p:pic>
        <p:nvPicPr>
          <p:cNvPr id="302" name="Google Shape;302;p39"/>
          <p:cNvPicPr preferRelativeResize="0"/>
          <p:nvPr/>
        </p:nvPicPr>
        <p:blipFill rotWithShape="1">
          <a:blip r:embed="rId3">
            <a:alphaModFix/>
          </a:blip>
          <a:srcRect b="0" l="0" r="0" t="0"/>
          <a:stretch/>
        </p:blipFill>
        <p:spPr>
          <a:xfrm>
            <a:off x="887738" y="871300"/>
            <a:ext cx="2143424" cy="3400900"/>
          </a:xfrm>
          <a:prstGeom prst="rect">
            <a:avLst/>
          </a:prstGeom>
          <a:noFill/>
          <a:ln>
            <a:noFill/>
          </a:ln>
        </p:spPr>
      </p:pic>
      <p:sp>
        <p:nvSpPr>
          <p:cNvPr id="303" name="Google Shape;303;p39"/>
          <p:cNvSpPr/>
          <p:nvPr/>
        </p:nvSpPr>
        <p:spPr>
          <a:xfrm>
            <a:off x="914850" y="1496150"/>
            <a:ext cx="2089200" cy="280200"/>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7" name="Shape 307"/>
        <p:cNvGrpSpPr/>
        <p:nvPr/>
      </p:nvGrpSpPr>
      <p:grpSpPr>
        <a:xfrm>
          <a:off x="0" y="0"/>
          <a:ext cx="0" cy="0"/>
          <a:chOff x="0" y="0"/>
          <a:chExt cx="0" cy="0"/>
        </a:xfrm>
      </p:grpSpPr>
      <p:sp>
        <p:nvSpPr>
          <p:cNvPr id="308" name="Google Shape;308;p40"/>
          <p:cNvSpPr txBox="1"/>
          <p:nvPr>
            <p:ph type="title"/>
          </p:nvPr>
        </p:nvSpPr>
        <p:spPr>
          <a:xfrm>
            <a:off x="311700" y="3598267"/>
            <a:ext cx="8520600" cy="1781424"/>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990"/>
              <a:buNone/>
            </a:pPr>
            <a:r>
              <a:rPr lang="en" sz="1400">
                <a:latin typeface="Montserrat"/>
                <a:ea typeface="Montserrat"/>
                <a:cs typeface="Montserrat"/>
                <a:sym typeface="Montserrat"/>
              </a:rPr>
              <a:t>The highest total payment occurred in November 2021 of $ 1,126K with a total of 7,181 orders. Despite the decline in December, total payments increased again in January 2022 by $1,050K with 6,900 orders. Seeing these positive trends, we remain optimistic to be able to increase total payments in the following months by conducting campaigns and increasing promotions. so that revenue can continue to rise, and business continues to grow.</a:t>
            </a:r>
            <a:endParaRPr sz="1400">
              <a:latin typeface="Montserrat"/>
              <a:ea typeface="Montserrat"/>
              <a:cs typeface="Montserrat"/>
              <a:sym typeface="Montserrat"/>
            </a:endParaRPr>
          </a:p>
        </p:txBody>
      </p:sp>
      <p:sp>
        <p:nvSpPr>
          <p:cNvPr id="309" name="Google Shape;309;p40"/>
          <p:cNvSpPr txBox="1"/>
          <p:nvPr/>
        </p:nvSpPr>
        <p:spPr>
          <a:xfrm>
            <a:off x="301800" y="323325"/>
            <a:ext cx="33153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Tableau Dashboard - Findings/Insights #4</a:t>
            </a:r>
            <a:endParaRPr b="0" i="0" sz="1200" u="none" cap="none" strike="noStrike">
              <a:solidFill>
                <a:schemeClr val="dk1"/>
              </a:solidFill>
              <a:latin typeface="Lexend ExtraLight"/>
              <a:ea typeface="Lexend ExtraLight"/>
              <a:cs typeface="Lexend ExtraLight"/>
              <a:sym typeface="Lexend ExtraLight"/>
            </a:endParaRPr>
          </a:p>
        </p:txBody>
      </p:sp>
      <p:pic>
        <p:nvPicPr>
          <p:cNvPr id="310" name="Google Shape;310;p40"/>
          <p:cNvPicPr preferRelativeResize="0"/>
          <p:nvPr/>
        </p:nvPicPr>
        <p:blipFill rotWithShape="1">
          <a:blip r:embed="rId3">
            <a:alphaModFix/>
          </a:blip>
          <a:srcRect b="0" l="0" r="0" t="0"/>
          <a:stretch/>
        </p:blipFill>
        <p:spPr>
          <a:xfrm>
            <a:off x="1895101" y="740341"/>
            <a:ext cx="5353797" cy="1781424"/>
          </a:xfrm>
          <a:prstGeom prst="rect">
            <a:avLst/>
          </a:prstGeom>
          <a:noFill/>
          <a:ln>
            <a:noFill/>
          </a:ln>
        </p:spPr>
      </p:pic>
      <p:sp>
        <p:nvSpPr>
          <p:cNvPr id="311" name="Google Shape;311;p40"/>
          <p:cNvSpPr txBox="1"/>
          <p:nvPr/>
        </p:nvSpPr>
        <p:spPr>
          <a:xfrm>
            <a:off x="311700" y="2658581"/>
            <a:ext cx="8520600" cy="1425108"/>
          </a:xfrm>
          <a:prstGeom prst="rect">
            <a:avLst/>
          </a:prstGeom>
          <a:noFill/>
          <a:ln>
            <a:noFill/>
          </a:ln>
        </p:spPr>
        <p:txBody>
          <a:bodyPr anchorCtr="0" anchor="t" bIns="91425" lIns="91425" spcFirstLastPara="1" rIns="91425" wrap="square" tIns="91425">
            <a:normAutofit fontScale="97500"/>
          </a:bodyPr>
          <a:lstStyle/>
          <a:p>
            <a:pPr indent="0" lvl="0" marL="0" marR="0" rtl="0" algn="just">
              <a:lnSpc>
                <a:spcPct val="100000"/>
              </a:lnSpc>
              <a:spcBef>
                <a:spcPts val="0"/>
              </a:spcBef>
              <a:spcAft>
                <a:spcPts val="0"/>
              </a:spcAft>
              <a:buClr>
                <a:schemeClr val="dk1"/>
              </a:buClr>
              <a:buSzPct val="72527"/>
              <a:buFont typeface="Arial"/>
              <a:buNone/>
            </a:pPr>
            <a:r>
              <a:rPr b="0" i="0" lang="en" sz="1400" u="none" cap="none" strike="noStrike">
                <a:solidFill>
                  <a:schemeClr val="dk1"/>
                </a:solidFill>
                <a:latin typeface="Montserrat"/>
                <a:ea typeface="Montserrat"/>
                <a:cs typeface="Montserrat"/>
                <a:sym typeface="Montserrat"/>
              </a:rPr>
              <a:t>From the results of the comparison of total payments with total orders per month, it is known that the existing trends are almost the same as the positive trends with a slight difference. Where the total payment is affected by the total order, the higher the order, the higher the total payment and vice versa.</a:t>
            </a:r>
            <a:endParaRPr/>
          </a:p>
        </p:txBody>
      </p:sp>
      <p:sp>
        <p:nvSpPr>
          <p:cNvPr id="312" name="Google Shape;312;p40"/>
          <p:cNvSpPr/>
          <p:nvPr/>
        </p:nvSpPr>
        <p:spPr>
          <a:xfrm>
            <a:off x="5589737" y="1099475"/>
            <a:ext cx="1205100" cy="1422300"/>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6" name="Shape 316"/>
        <p:cNvGrpSpPr/>
        <p:nvPr/>
      </p:nvGrpSpPr>
      <p:grpSpPr>
        <a:xfrm>
          <a:off x="0" y="0"/>
          <a:ext cx="0" cy="0"/>
          <a:chOff x="0" y="0"/>
          <a:chExt cx="0" cy="0"/>
        </a:xfrm>
      </p:grpSpPr>
      <p:sp>
        <p:nvSpPr>
          <p:cNvPr id="317" name="Google Shape;317;p41"/>
          <p:cNvSpPr txBox="1"/>
          <p:nvPr>
            <p:ph type="title"/>
          </p:nvPr>
        </p:nvSpPr>
        <p:spPr>
          <a:xfrm>
            <a:off x="311700" y="2571749"/>
            <a:ext cx="8520600" cy="1638529"/>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SzPct val="60439"/>
              <a:buNone/>
            </a:pPr>
            <a:r>
              <a:rPr lang="en" sz="1820">
                <a:latin typeface="Montserrat"/>
                <a:ea typeface="Montserrat"/>
                <a:cs typeface="Montserrat"/>
                <a:sym typeface="Montserrat"/>
              </a:rPr>
              <a:t>since the launch, it is known that the total existing orders consist of only 1 qty of 44585 orders, and in the 2-3 qty range there are only 4,492. From this it is known that the average customer only makes orders with a total qty of 1. So, it is necessary to carry out an in-depth analysis regarding this matter so that it can attract more customers to place orders with a higher total qty so that the business can continue to grow</a:t>
            </a:r>
            <a:endParaRPr sz="1820">
              <a:latin typeface="Montserrat"/>
              <a:ea typeface="Montserrat"/>
              <a:cs typeface="Montserrat"/>
              <a:sym typeface="Montserrat"/>
            </a:endParaRPr>
          </a:p>
        </p:txBody>
      </p:sp>
      <p:sp>
        <p:nvSpPr>
          <p:cNvPr id="318" name="Google Shape;318;p41"/>
          <p:cNvSpPr txBox="1"/>
          <p:nvPr/>
        </p:nvSpPr>
        <p:spPr>
          <a:xfrm>
            <a:off x="301800" y="323325"/>
            <a:ext cx="33153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Tableau Dashboard - Findings/Insights #5</a:t>
            </a:r>
            <a:endParaRPr b="0" i="0" sz="1200" u="none" cap="none" strike="noStrike">
              <a:solidFill>
                <a:schemeClr val="dk1"/>
              </a:solidFill>
              <a:latin typeface="Lexend ExtraLight"/>
              <a:ea typeface="Lexend ExtraLight"/>
              <a:cs typeface="Lexend ExtraLight"/>
              <a:sym typeface="Lexend ExtraLight"/>
            </a:endParaRPr>
          </a:p>
        </p:txBody>
      </p:sp>
      <p:pic>
        <p:nvPicPr>
          <p:cNvPr id="319" name="Google Shape;319;p41"/>
          <p:cNvPicPr preferRelativeResize="0"/>
          <p:nvPr/>
        </p:nvPicPr>
        <p:blipFill rotWithShape="1">
          <a:blip r:embed="rId3">
            <a:alphaModFix/>
          </a:blip>
          <a:srcRect b="0" l="0" r="0" t="0"/>
          <a:stretch/>
        </p:blipFill>
        <p:spPr>
          <a:xfrm>
            <a:off x="3381209" y="768373"/>
            <a:ext cx="2381582" cy="1638529"/>
          </a:xfrm>
          <a:prstGeom prst="rect">
            <a:avLst/>
          </a:prstGeom>
          <a:noFill/>
          <a:ln>
            <a:noFill/>
          </a:ln>
        </p:spPr>
      </p:pic>
      <p:sp>
        <p:nvSpPr>
          <p:cNvPr id="320" name="Google Shape;320;p41"/>
          <p:cNvSpPr/>
          <p:nvPr/>
        </p:nvSpPr>
        <p:spPr>
          <a:xfrm>
            <a:off x="3381200" y="1149450"/>
            <a:ext cx="609900" cy="1123800"/>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4" name="Shape 324"/>
        <p:cNvGrpSpPr/>
        <p:nvPr/>
      </p:nvGrpSpPr>
      <p:grpSpPr>
        <a:xfrm>
          <a:off x="0" y="0"/>
          <a:ext cx="0" cy="0"/>
          <a:chOff x="0" y="0"/>
          <a:chExt cx="0" cy="0"/>
        </a:xfrm>
      </p:grpSpPr>
      <p:sp>
        <p:nvSpPr>
          <p:cNvPr id="325" name="Google Shape;325;p42"/>
          <p:cNvSpPr txBox="1"/>
          <p:nvPr>
            <p:ph type="title"/>
          </p:nvPr>
        </p:nvSpPr>
        <p:spPr>
          <a:xfrm>
            <a:off x="311701" y="2314912"/>
            <a:ext cx="8520600" cy="1355426"/>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SzPct val="60439"/>
              <a:buNone/>
            </a:pPr>
            <a:r>
              <a:rPr lang="en" sz="1820">
                <a:latin typeface="Montserrat"/>
                <a:ea typeface="Montserrat"/>
                <a:cs typeface="Montserrat"/>
                <a:sym typeface="Montserrat"/>
              </a:rPr>
              <a:t>Based on the trending average orders value based on total payment each month, it is found that the trend tends to be stagnant with slight increases and decreases. It is known that the highest of average order value was in September 21 as much as $ 169.19 and tended to decrease until January 22 as much as $ 152.23.</a:t>
            </a:r>
            <a:endParaRPr sz="1820">
              <a:latin typeface="Montserrat"/>
              <a:ea typeface="Montserrat"/>
              <a:cs typeface="Montserrat"/>
              <a:sym typeface="Montserrat"/>
            </a:endParaRPr>
          </a:p>
        </p:txBody>
      </p:sp>
      <p:sp>
        <p:nvSpPr>
          <p:cNvPr id="326" name="Google Shape;326;p42"/>
          <p:cNvSpPr txBox="1"/>
          <p:nvPr/>
        </p:nvSpPr>
        <p:spPr>
          <a:xfrm>
            <a:off x="301800" y="323325"/>
            <a:ext cx="33153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Tableau Dashboard - Findings/Insights #6</a:t>
            </a:r>
            <a:endParaRPr b="0" i="0" sz="1200" u="none" cap="none" strike="noStrike">
              <a:solidFill>
                <a:schemeClr val="dk1"/>
              </a:solidFill>
              <a:latin typeface="Lexend ExtraLight"/>
              <a:ea typeface="Lexend ExtraLight"/>
              <a:cs typeface="Lexend ExtraLight"/>
              <a:sym typeface="Lexend ExtraLight"/>
            </a:endParaRPr>
          </a:p>
        </p:txBody>
      </p:sp>
      <p:pic>
        <p:nvPicPr>
          <p:cNvPr id="327" name="Google Shape;327;p42"/>
          <p:cNvPicPr preferRelativeResize="0"/>
          <p:nvPr/>
        </p:nvPicPr>
        <p:blipFill rotWithShape="1">
          <a:blip r:embed="rId3">
            <a:alphaModFix/>
          </a:blip>
          <a:srcRect b="0" l="0" r="0" t="0"/>
          <a:stretch/>
        </p:blipFill>
        <p:spPr>
          <a:xfrm>
            <a:off x="3052364" y="603525"/>
            <a:ext cx="3029373" cy="1619476"/>
          </a:xfrm>
          <a:prstGeom prst="rect">
            <a:avLst/>
          </a:prstGeom>
          <a:noFill/>
          <a:ln>
            <a:noFill/>
          </a:ln>
        </p:spPr>
      </p:pic>
      <p:sp>
        <p:nvSpPr>
          <p:cNvPr id="328" name="Google Shape;328;p42"/>
          <p:cNvSpPr txBox="1"/>
          <p:nvPr/>
        </p:nvSpPr>
        <p:spPr>
          <a:xfrm>
            <a:off x="311701" y="3670338"/>
            <a:ext cx="8530500" cy="1492716"/>
          </a:xfrm>
          <a:prstGeom prst="rect">
            <a:avLst/>
          </a:prstGeom>
          <a:noFill/>
          <a:ln>
            <a:noFill/>
          </a:ln>
        </p:spPr>
        <p:txBody>
          <a:bodyPr anchorCtr="0" anchor="t" bIns="91425" lIns="91425" spcFirstLastPara="1" rIns="91425" wrap="square" tIns="91425">
            <a:normAutofit fontScale="97500"/>
          </a:bodyPr>
          <a:lstStyle/>
          <a:p>
            <a:pPr indent="0" lvl="0" marL="0" marR="0" rtl="0" algn="just">
              <a:lnSpc>
                <a:spcPct val="100000"/>
              </a:lnSpc>
              <a:spcBef>
                <a:spcPts val="0"/>
              </a:spcBef>
              <a:spcAft>
                <a:spcPts val="0"/>
              </a:spcAft>
              <a:buClr>
                <a:schemeClr val="dk1"/>
              </a:buClr>
              <a:buSzPct val="63461"/>
              <a:buFont typeface="Arial"/>
              <a:buNone/>
            </a:pPr>
            <a:r>
              <a:rPr b="0" i="0" lang="en" sz="1600" u="none" cap="none" strike="noStrike">
                <a:solidFill>
                  <a:schemeClr val="dk1"/>
                </a:solidFill>
                <a:latin typeface="Montserrat"/>
                <a:ea typeface="Montserrat"/>
                <a:cs typeface="Montserrat"/>
                <a:sym typeface="Montserrat"/>
              </a:rPr>
              <a:t>From the graph it is known that the average monthly payment made by customers for orders made has been stagnant since the launch and there was even a slight decrease at the end of the January 2022 period. This needs to be our concern in order to persuade customers to actively place orders by means of campaigns or promotions.</a:t>
            </a:r>
            <a:endParaRPr/>
          </a:p>
        </p:txBody>
      </p:sp>
      <p:sp>
        <p:nvSpPr>
          <p:cNvPr id="329" name="Google Shape;329;p42"/>
          <p:cNvSpPr/>
          <p:nvPr/>
        </p:nvSpPr>
        <p:spPr>
          <a:xfrm>
            <a:off x="5046700" y="921975"/>
            <a:ext cx="1035000" cy="480000"/>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1" name="Shape 101"/>
        <p:cNvGrpSpPr/>
        <p:nvPr/>
      </p:nvGrpSpPr>
      <p:grpSpPr>
        <a:xfrm>
          <a:off x="0" y="0"/>
          <a:ext cx="0" cy="0"/>
          <a:chOff x="0" y="0"/>
          <a:chExt cx="0" cy="0"/>
        </a:xfrm>
      </p:grpSpPr>
      <p:sp>
        <p:nvSpPr>
          <p:cNvPr id="102" name="Google Shape;102;p25"/>
          <p:cNvSpPr txBox="1"/>
          <p:nvPr>
            <p:ph type="title"/>
          </p:nvPr>
        </p:nvSpPr>
        <p:spPr>
          <a:xfrm>
            <a:off x="364200" y="708898"/>
            <a:ext cx="8415600" cy="656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sz="3600">
                <a:solidFill>
                  <a:srgbClr val="002060"/>
                </a:solidFill>
                <a:latin typeface="Montserrat Black"/>
                <a:ea typeface="Montserrat Black"/>
                <a:cs typeface="Montserrat Black"/>
                <a:sym typeface="Montserrat Black"/>
              </a:rPr>
              <a:t>Dashboard Objectives</a:t>
            </a:r>
            <a:endParaRPr sz="3600">
              <a:solidFill>
                <a:srgbClr val="002060"/>
              </a:solidFill>
              <a:latin typeface="Montserrat Black"/>
              <a:ea typeface="Montserrat Black"/>
              <a:cs typeface="Montserrat Black"/>
              <a:sym typeface="Montserrat Black"/>
            </a:endParaRPr>
          </a:p>
        </p:txBody>
      </p:sp>
      <p:sp>
        <p:nvSpPr>
          <p:cNvPr id="103" name="Google Shape;103;p25"/>
          <p:cNvSpPr txBox="1"/>
          <p:nvPr>
            <p:ph idx="1" type="body"/>
          </p:nvPr>
        </p:nvSpPr>
        <p:spPr>
          <a:xfrm>
            <a:off x="364200" y="1366475"/>
            <a:ext cx="8415600" cy="517800"/>
          </a:xfrm>
          <a:prstGeom prst="rect">
            <a:avLst/>
          </a:prstGeom>
          <a:solidFill>
            <a:srgbClr val="D8E6FC"/>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1200"/>
              </a:spcAft>
              <a:buSzPts val="1800"/>
              <a:buNone/>
            </a:pPr>
            <a:r>
              <a:rPr lang="en" sz="1200">
                <a:solidFill>
                  <a:schemeClr val="dk1"/>
                </a:solidFill>
                <a:latin typeface="Montserrat"/>
                <a:ea typeface="Montserrat"/>
                <a:cs typeface="Montserrat"/>
                <a:sym typeface="Montserrat"/>
              </a:rPr>
              <a:t>Build an </a:t>
            </a:r>
            <a:r>
              <a:rPr b="1" lang="en" sz="1200">
                <a:solidFill>
                  <a:schemeClr val="dk1"/>
                </a:solidFill>
                <a:latin typeface="Montserrat"/>
                <a:ea typeface="Montserrat"/>
                <a:cs typeface="Montserrat"/>
                <a:sym typeface="Montserrat"/>
              </a:rPr>
              <a:t>Company-Wide Dashboard</a:t>
            </a:r>
            <a:r>
              <a:rPr lang="en" sz="1200">
                <a:solidFill>
                  <a:schemeClr val="dk1"/>
                </a:solidFill>
                <a:latin typeface="Montserrat"/>
                <a:ea typeface="Montserrat"/>
                <a:cs typeface="Montserrat"/>
                <a:sym typeface="Montserrat"/>
              </a:rPr>
              <a:t> of Samba Commerce to understand the business performance better through any essential metrics.</a:t>
            </a:r>
            <a:endParaRPr sz="1200">
              <a:solidFill>
                <a:schemeClr val="dk1"/>
              </a:solidFill>
              <a:latin typeface="Montserrat"/>
              <a:ea typeface="Montserrat"/>
              <a:cs typeface="Montserrat"/>
              <a:sym typeface="Montserrat"/>
            </a:endParaRPr>
          </a:p>
        </p:txBody>
      </p:sp>
      <p:sp>
        <p:nvSpPr>
          <p:cNvPr id="104" name="Google Shape;104;p25"/>
          <p:cNvSpPr txBox="1"/>
          <p:nvPr>
            <p:ph idx="1" type="body"/>
          </p:nvPr>
        </p:nvSpPr>
        <p:spPr>
          <a:xfrm>
            <a:off x="364250" y="2337150"/>
            <a:ext cx="2754000" cy="1586100"/>
          </a:xfrm>
          <a:prstGeom prst="rect">
            <a:avLst/>
          </a:prstGeom>
          <a:solidFill>
            <a:srgbClr val="D8E6FC"/>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n" sz="1000">
                <a:solidFill>
                  <a:schemeClr val="dk1"/>
                </a:solidFill>
                <a:latin typeface="Montserrat"/>
                <a:ea typeface="Montserrat"/>
                <a:cs typeface="Montserrat"/>
                <a:sym typeface="Montserrat"/>
              </a:rPr>
              <a:t>WHO IS THE USER(S) OF THE DASHBOARD?</a:t>
            </a:r>
            <a:endParaRPr sz="1000">
              <a:solidFill>
                <a:schemeClr val="dk1"/>
              </a:solidFill>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b="1" lang="en" sz="1000">
                <a:solidFill>
                  <a:schemeClr val="dk1"/>
                </a:solidFill>
                <a:latin typeface="Montserrat"/>
                <a:ea typeface="Montserrat"/>
                <a:cs typeface="Montserrat"/>
                <a:sym typeface="Montserrat"/>
              </a:rPr>
              <a:t>CEO </a:t>
            </a:r>
            <a:r>
              <a:rPr lang="en" sz="1000">
                <a:solidFill>
                  <a:schemeClr val="dk1"/>
                </a:solidFill>
                <a:latin typeface="Montserrat"/>
                <a:ea typeface="Montserrat"/>
                <a:cs typeface="Montserrat"/>
                <a:sym typeface="Montserrat"/>
              </a:rPr>
              <a:t>of Samba Commerce as the main user.</a:t>
            </a:r>
            <a:endParaRPr sz="1000">
              <a:solidFill>
                <a:schemeClr val="dk1"/>
              </a:solidFill>
              <a:latin typeface="Montserrat"/>
              <a:ea typeface="Montserrat"/>
              <a:cs typeface="Montserrat"/>
              <a:sym typeface="Montserrat"/>
            </a:endParaRPr>
          </a:p>
          <a:p>
            <a:pPr indent="0" lvl="0" marL="0" rtl="0" algn="l">
              <a:lnSpc>
                <a:spcPct val="100000"/>
              </a:lnSpc>
              <a:spcBef>
                <a:spcPts val="1000"/>
              </a:spcBef>
              <a:spcAft>
                <a:spcPts val="1000"/>
              </a:spcAft>
              <a:buSzPts val="1800"/>
              <a:buNone/>
            </a:pPr>
            <a:r>
              <a:rPr b="1" lang="en" sz="1000">
                <a:solidFill>
                  <a:schemeClr val="dk1"/>
                </a:solidFill>
                <a:latin typeface="Montserrat"/>
                <a:ea typeface="Montserrat"/>
                <a:cs typeface="Montserrat"/>
                <a:sym typeface="Montserrat"/>
              </a:rPr>
              <a:t>Other Executives</a:t>
            </a:r>
            <a:r>
              <a:rPr lang="en" sz="1000">
                <a:solidFill>
                  <a:schemeClr val="dk1"/>
                </a:solidFill>
                <a:latin typeface="Montserrat"/>
                <a:ea typeface="Montserrat"/>
                <a:cs typeface="Montserrat"/>
                <a:sym typeface="Montserrat"/>
              </a:rPr>
              <a:t> can also use the dashboard for occasional purposes.</a:t>
            </a:r>
            <a:endParaRPr sz="1000">
              <a:solidFill>
                <a:schemeClr val="dk1"/>
              </a:solidFill>
              <a:latin typeface="Montserrat"/>
              <a:ea typeface="Montserrat"/>
              <a:cs typeface="Montserrat"/>
              <a:sym typeface="Montserrat"/>
            </a:endParaRPr>
          </a:p>
        </p:txBody>
      </p:sp>
      <p:sp>
        <p:nvSpPr>
          <p:cNvPr id="105" name="Google Shape;105;p25"/>
          <p:cNvSpPr txBox="1"/>
          <p:nvPr>
            <p:ph idx="1" type="body"/>
          </p:nvPr>
        </p:nvSpPr>
        <p:spPr>
          <a:xfrm>
            <a:off x="6025950" y="2337150"/>
            <a:ext cx="2754000" cy="1586100"/>
          </a:xfrm>
          <a:prstGeom prst="rect">
            <a:avLst/>
          </a:prstGeom>
          <a:solidFill>
            <a:srgbClr val="D8E6FC"/>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946"/>
              <a:buNone/>
            </a:pPr>
            <a:r>
              <a:rPr b="1" lang="en" sz="1000">
                <a:solidFill>
                  <a:schemeClr val="dk1"/>
                </a:solidFill>
                <a:latin typeface="Montserrat"/>
                <a:ea typeface="Montserrat"/>
                <a:cs typeface="Montserrat"/>
                <a:sym typeface="Montserrat"/>
              </a:rPr>
              <a:t>WHAT IS ONE USE CASE EXAMPLE?</a:t>
            </a:r>
            <a:endParaRPr b="1" sz="1000">
              <a:solidFill>
                <a:schemeClr val="dk1"/>
              </a:solidFill>
              <a:latin typeface="Montserrat"/>
              <a:ea typeface="Montserrat"/>
              <a:cs typeface="Montserrat"/>
              <a:sym typeface="Montserrat"/>
            </a:endParaRPr>
          </a:p>
          <a:p>
            <a:pPr indent="0" lvl="0" marL="0" rtl="0" algn="l">
              <a:lnSpc>
                <a:spcPct val="100000"/>
              </a:lnSpc>
              <a:spcBef>
                <a:spcPts val="1200"/>
              </a:spcBef>
              <a:spcAft>
                <a:spcPts val="0"/>
              </a:spcAft>
              <a:buSzPts val="1946"/>
              <a:buNone/>
            </a:pPr>
            <a:r>
              <a:rPr lang="en" sz="1000">
                <a:solidFill>
                  <a:schemeClr val="dk1"/>
                </a:solidFill>
                <a:latin typeface="Montserrat"/>
                <a:ea typeface="Montserrat"/>
                <a:cs typeface="Montserrat"/>
                <a:sym typeface="Montserrat"/>
              </a:rPr>
              <a:t>The CEO wants to know the </a:t>
            </a:r>
            <a:r>
              <a:rPr b="1" lang="en" sz="1000">
                <a:solidFill>
                  <a:schemeClr val="dk1"/>
                </a:solidFill>
                <a:latin typeface="Montserrat"/>
                <a:ea typeface="Montserrat"/>
                <a:cs typeface="Montserrat"/>
                <a:sym typeface="Montserrat"/>
              </a:rPr>
              <a:t>business growth</a:t>
            </a:r>
            <a:r>
              <a:rPr lang="en" sz="1000">
                <a:solidFill>
                  <a:schemeClr val="dk1"/>
                </a:solidFill>
                <a:latin typeface="Montserrat"/>
                <a:ea typeface="Montserrat"/>
                <a:cs typeface="Montserrat"/>
                <a:sym typeface="Montserrat"/>
              </a:rPr>
              <a:t> over the last year as well as the internal and external variables that can affect the growth of his business.</a:t>
            </a:r>
            <a:endParaRPr/>
          </a:p>
          <a:p>
            <a:pPr indent="0" lvl="0" marL="0" rtl="0" algn="l">
              <a:lnSpc>
                <a:spcPct val="100000"/>
              </a:lnSpc>
              <a:spcBef>
                <a:spcPts val="1200"/>
              </a:spcBef>
              <a:spcAft>
                <a:spcPts val="0"/>
              </a:spcAft>
              <a:buSzPts val="1946"/>
              <a:buNone/>
            </a:pPr>
            <a:r>
              <a:rPr lang="en" sz="1000">
                <a:solidFill>
                  <a:schemeClr val="dk1"/>
                </a:solidFill>
                <a:latin typeface="Montserrat"/>
                <a:ea typeface="Montserrat"/>
                <a:cs typeface="Montserrat"/>
                <a:sym typeface="Montserrat"/>
              </a:rPr>
              <a:t> The CEO can use the dashboard to check </a:t>
            </a:r>
            <a:r>
              <a:rPr b="1" lang="en" sz="1000">
                <a:solidFill>
                  <a:schemeClr val="dk1"/>
                </a:solidFill>
                <a:latin typeface="Montserrat"/>
                <a:ea typeface="Montserrat"/>
                <a:cs typeface="Montserrat"/>
                <a:sym typeface="Montserrat"/>
              </a:rPr>
              <a:t>Overall condition</a:t>
            </a:r>
            <a:r>
              <a:rPr lang="en" sz="1000">
                <a:solidFill>
                  <a:schemeClr val="dk1"/>
                </a:solidFill>
                <a:latin typeface="Montserrat"/>
                <a:ea typeface="Montserrat"/>
                <a:cs typeface="Montserrat"/>
                <a:sym typeface="Montserrat"/>
              </a:rPr>
              <a:t> of the business and </a:t>
            </a:r>
            <a:r>
              <a:rPr b="1" lang="en" sz="1000">
                <a:solidFill>
                  <a:schemeClr val="dk1"/>
                </a:solidFill>
                <a:latin typeface="Montserrat"/>
                <a:ea typeface="Montserrat"/>
                <a:cs typeface="Montserrat"/>
                <a:sym typeface="Montserrat"/>
              </a:rPr>
              <a:t>trends in business growth</a:t>
            </a:r>
            <a:r>
              <a:rPr lang="en" sz="1000">
                <a:solidFill>
                  <a:schemeClr val="dk1"/>
                </a:solidFill>
                <a:latin typeface="Montserrat"/>
                <a:ea typeface="Montserrat"/>
                <a:cs typeface="Montserrat"/>
                <a:sym typeface="Montserrat"/>
              </a:rPr>
              <a:t> over time.</a:t>
            </a:r>
            <a:endParaRPr sz="1000">
              <a:solidFill>
                <a:schemeClr val="dk1"/>
              </a:solidFill>
              <a:latin typeface="Montserrat"/>
              <a:ea typeface="Montserrat"/>
              <a:cs typeface="Montserrat"/>
              <a:sym typeface="Montserrat"/>
            </a:endParaRPr>
          </a:p>
        </p:txBody>
      </p:sp>
      <p:sp>
        <p:nvSpPr>
          <p:cNvPr id="106" name="Google Shape;106;p25"/>
          <p:cNvSpPr txBox="1"/>
          <p:nvPr>
            <p:ph idx="1" type="body"/>
          </p:nvPr>
        </p:nvSpPr>
        <p:spPr>
          <a:xfrm>
            <a:off x="3195100" y="2337150"/>
            <a:ext cx="2754000" cy="1586100"/>
          </a:xfrm>
          <a:prstGeom prst="rect">
            <a:avLst/>
          </a:prstGeom>
          <a:solidFill>
            <a:srgbClr val="D8E6FC"/>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n" sz="1000">
                <a:solidFill>
                  <a:schemeClr val="dk1"/>
                </a:solidFill>
                <a:latin typeface="Montserrat"/>
                <a:ea typeface="Montserrat"/>
                <a:cs typeface="Montserrat"/>
                <a:sym typeface="Montserrat"/>
              </a:rPr>
              <a:t>WHY DOES USER(S) NEED THE DASHBOARD?</a:t>
            </a:r>
            <a:endParaRPr sz="1000">
              <a:solidFill>
                <a:schemeClr val="dk1"/>
              </a:solidFill>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 sz="1000">
                <a:solidFill>
                  <a:schemeClr val="dk1"/>
                </a:solidFill>
                <a:latin typeface="Montserrat"/>
                <a:ea typeface="Montserrat"/>
                <a:cs typeface="Montserrat"/>
                <a:sym typeface="Montserrat"/>
              </a:rPr>
              <a:t>They need to </a:t>
            </a:r>
            <a:r>
              <a:rPr b="1" lang="en" sz="1000">
                <a:solidFill>
                  <a:schemeClr val="dk1"/>
                </a:solidFill>
                <a:latin typeface="Montserrat"/>
                <a:ea typeface="Montserrat"/>
                <a:cs typeface="Montserrat"/>
                <a:sym typeface="Montserrat"/>
              </a:rPr>
              <a:t>get the information about business performance </a:t>
            </a:r>
            <a:r>
              <a:rPr lang="en" sz="1000">
                <a:solidFill>
                  <a:schemeClr val="dk1"/>
                </a:solidFill>
                <a:latin typeface="Montserrat"/>
                <a:ea typeface="Montserrat"/>
                <a:cs typeface="Montserrat"/>
                <a:sym typeface="Montserrat"/>
              </a:rPr>
              <a:t>of Samba Commerce and </a:t>
            </a:r>
            <a:r>
              <a:rPr b="1" lang="en" sz="1000">
                <a:solidFill>
                  <a:schemeClr val="dk1"/>
                </a:solidFill>
                <a:latin typeface="Montserrat"/>
                <a:ea typeface="Montserrat"/>
                <a:cs typeface="Montserrat"/>
                <a:sym typeface="Montserrat"/>
              </a:rPr>
              <a:t>get insights from the dashboard</a:t>
            </a:r>
            <a:r>
              <a:rPr lang="en" sz="1000">
                <a:solidFill>
                  <a:schemeClr val="dk1"/>
                </a:solidFill>
                <a:latin typeface="Montserrat"/>
                <a:ea typeface="Montserrat"/>
                <a:cs typeface="Montserrat"/>
                <a:sym typeface="Montserrat"/>
              </a:rPr>
              <a:t>.</a:t>
            </a:r>
            <a:endParaRPr sz="1000">
              <a:solidFill>
                <a:schemeClr val="dk1"/>
              </a:solidFill>
              <a:latin typeface="Montserrat"/>
              <a:ea typeface="Montserrat"/>
              <a:cs typeface="Montserrat"/>
              <a:sym typeface="Montserrat"/>
            </a:endParaRPr>
          </a:p>
        </p:txBody>
      </p:sp>
      <p:grpSp>
        <p:nvGrpSpPr>
          <p:cNvPr id="107" name="Google Shape;107;p25"/>
          <p:cNvGrpSpPr/>
          <p:nvPr/>
        </p:nvGrpSpPr>
        <p:grpSpPr>
          <a:xfrm>
            <a:off x="8356734" y="1955256"/>
            <a:ext cx="423069" cy="420796"/>
            <a:chOff x="-5635200" y="2037975"/>
            <a:chExt cx="293025" cy="291450"/>
          </a:xfrm>
        </p:grpSpPr>
        <p:sp>
          <p:nvSpPr>
            <p:cNvPr id="108" name="Google Shape;108;p25"/>
            <p:cNvSpPr/>
            <p:nvPr/>
          </p:nvSpPr>
          <p:spPr>
            <a:xfrm>
              <a:off x="-5635200" y="2037975"/>
              <a:ext cx="293025" cy="291450"/>
            </a:xfrm>
            <a:custGeom>
              <a:rect b="b" l="l" r="r" t="t"/>
              <a:pathLst>
                <a:path extrusionOk="0" h="11658" w="11721">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gradFill>
              <a:gsLst>
                <a:gs pos="0">
                  <a:srgbClr val="002060"/>
                </a:gs>
                <a:gs pos="74000">
                  <a:srgbClr val="A8C7FA"/>
                </a:gs>
                <a:gs pos="83000">
                  <a:srgbClr val="A8C7FA"/>
                </a:gs>
                <a:gs pos="100000">
                  <a:srgbClr val="C5D9FB"/>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5"/>
            <p:cNvSpPr/>
            <p:nvPr/>
          </p:nvSpPr>
          <p:spPr>
            <a:xfrm>
              <a:off x="-5496575" y="2072625"/>
              <a:ext cx="102425" cy="102425"/>
            </a:xfrm>
            <a:custGeom>
              <a:rect b="b" l="l" r="r" t="t"/>
              <a:pathLst>
                <a:path extrusionOk="0" h="4097" w="4097">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gradFill>
              <a:gsLst>
                <a:gs pos="0">
                  <a:srgbClr val="002060"/>
                </a:gs>
                <a:gs pos="74000">
                  <a:srgbClr val="A8C7FA"/>
                </a:gs>
                <a:gs pos="83000">
                  <a:srgbClr val="A8C7FA"/>
                </a:gs>
                <a:gs pos="100000">
                  <a:srgbClr val="C5D9FB"/>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25"/>
          <p:cNvGrpSpPr/>
          <p:nvPr/>
        </p:nvGrpSpPr>
        <p:grpSpPr>
          <a:xfrm>
            <a:off x="2708710" y="1960351"/>
            <a:ext cx="409531" cy="410617"/>
            <a:chOff x="6679825" y="2693700"/>
            <a:chExt cx="257875" cy="258575"/>
          </a:xfrm>
        </p:grpSpPr>
        <p:sp>
          <p:nvSpPr>
            <p:cNvPr id="111" name="Google Shape;111;p25"/>
            <p:cNvSpPr/>
            <p:nvPr/>
          </p:nvSpPr>
          <p:spPr>
            <a:xfrm>
              <a:off x="6679825" y="2693700"/>
              <a:ext cx="257875" cy="258575"/>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gradFill>
              <a:gsLst>
                <a:gs pos="0">
                  <a:srgbClr val="002060"/>
                </a:gs>
                <a:gs pos="74000">
                  <a:srgbClr val="A8C7FA"/>
                </a:gs>
                <a:gs pos="83000">
                  <a:srgbClr val="A8C7FA"/>
                </a:gs>
                <a:gs pos="100000">
                  <a:srgbClr val="C5D9FB"/>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5"/>
            <p:cNvSpPr/>
            <p:nvPr/>
          </p:nvSpPr>
          <p:spPr>
            <a:xfrm flipH="1">
              <a:off x="6679825" y="2693700"/>
              <a:ext cx="257875" cy="258575"/>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gradFill>
              <a:gsLst>
                <a:gs pos="0">
                  <a:srgbClr val="002060"/>
                </a:gs>
                <a:gs pos="74000">
                  <a:srgbClr val="A8C7FA"/>
                </a:gs>
                <a:gs pos="83000">
                  <a:srgbClr val="A8C7FA"/>
                </a:gs>
                <a:gs pos="100000">
                  <a:srgbClr val="C5D9FB"/>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25"/>
          <p:cNvGrpSpPr/>
          <p:nvPr/>
        </p:nvGrpSpPr>
        <p:grpSpPr>
          <a:xfrm>
            <a:off x="5526533" y="1953726"/>
            <a:ext cx="421914" cy="423864"/>
            <a:chOff x="-1333975" y="2365850"/>
            <a:chExt cx="292225" cy="293575"/>
          </a:xfrm>
        </p:grpSpPr>
        <p:sp>
          <p:nvSpPr>
            <p:cNvPr id="114" name="Google Shape;114;p25"/>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adFill>
              <a:gsLst>
                <a:gs pos="0">
                  <a:srgbClr val="002060"/>
                </a:gs>
                <a:gs pos="74000">
                  <a:srgbClr val="A8C7FA"/>
                </a:gs>
                <a:gs pos="83000">
                  <a:srgbClr val="A8C7FA"/>
                </a:gs>
                <a:gs pos="100000">
                  <a:srgbClr val="C5D9FB"/>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5"/>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adFill>
              <a:gsLst>
                <a:gs pos="0">
                  <a:srgbClr val="002060"/>
                </a:gs>
                <a:gs pos="74000">
                  <a:srgbClr val="A8C7FA"/>
                </a:gs>
                <a:gs pos="83000">
                  <a:srgbClr val="A8C7FA"/>
                </a:gs>
                <a:gs pos="100000">
                  <a:srgbClr val="C5D9FB"/>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5"/>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adFill>
              <a:gsLst>
                <a:gs pos="0">
                  <a:srgbClr val="002060"/>
                </a:gs>
                <a:gs pos="74000">
                  <a:srgbClr val="A8C7FA"/>
                </a:gs>
                <a:gs pos="83000">
                  <a:srgbClr val="A8C7FA"/>
                </a:gs>
                <a:gs pos="100000">
                  <a:srgbClr val="C5D9FB"/>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5"/>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adFill>
              <a:gsLst>
                <a:gs pos="0">
                  <a:srgbClr val="002060"/>
                </a:gs>
                <a:gs pos="74000">
                  <a:srgbClr val="A8C7FA"/>
                </a:gs>
                <a:gs pos="83000">
                  <a:srgbClr val="A8C7FA"/>
                </a:gs>
                <a:gs pos="100000">
                  <a:srgbClr val="C5D9FB"/>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5"/>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adFill>
              <a:gsLst>
                <a:gs pos="0">
                  <a:srgbClr val="002060"/>
                </a:gs>
                <a:gs pos="74000">
                  <a:srgbClr val="A8C7FA"/>
                </a:gs>
                <a:gs pos="83000">
                  <a:srgbClr val="A8C7FA"/>
                </a:gs>
                <a:gs pos="100000">
                  <a:srgbClr val="C5D9FB"/>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5"/>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adFill>
              <a:gsLst>
                <a:gs pos="0">
                  <a:srgbClr val="002060"/>
                </a:gs>
                <a:gs pos="74000">
                  <a:srgbClr val="A8C7FA"/>
                </a:gs>
                <a:gs pos="83000">
                  <a:srgbClr val="A8C7FA"/>
                </a:gs>
                <a:gs pos="100000">
                  <a:srgbClr val="C5D9FB"/>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5"/>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adFill>
              <a:gsLst>
                <a:gs pos="0">
                  <a:srgbClr val="002060"/>
                </a:gs>
                <a:gs pos="74000">
                  <a:srgbClr val="A8C7FA"/>
                </a:gs>
                <a:gs pos="83000">
                  <a:srgbClr val="A8C7FA"/>
                </a:gs>
                <a:gs pos="100000">
                  <a:srgbClr val="C5D9FB"/>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5"/>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adFill>
              <a:gsLst>
                <a:gs pos="0">
                  <a:srgbClr val="002060"/>
                </a:gs>
                <a:gs pos="74000">
                  <a:srgbClr val="A8C7FA"/>
                </a:gs>
                <a:gs pos="83000">
                  <a:srgbClr val="A8C7FA"/>
                </a:gs>
                <a:gs pos="100000">
                  <a:srgbClr val="C5D9FB"/>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25"/>
          <p:cNvSpPr txBox="1"/>
          <p:nvPr/>
        </p:nvSpPr>
        <p:spPr>
          <a:xfrm>
            <a:off x="291899" y="3867836"/>
            <a:ext cx="5016300" cy="282000"/>
          </a:xfrm>
          <a:prstGeom prst="rect">
            <a:avLst/>
          </a:prstGeom>
          <a:noFill/>
          <a:ln>
            <a:noFill/>
          </a:ln>
        </p:spPr>
        <p:txBody>
          <a:bodyPr anchorCtr="0" anchor="t" bIns="91425" lIns="91425" spcFirstLastPara="1" rIns="91425" wrap="square" tIns="91425">
            <a:normAutofit/>
          </a:bodyPr>
          <a:lstStyle/>
          <a:p>
            <a:pPr indent="0" lvl="0" marL="0" marR="0" rtl="0" algn="l">
              <a:lnSpc>
                <a:spcPct val="80000"/>
              </a:lnSpc>
              <a:spcBef>
                <a:spcPts val="0"/>
              </a:spcBef>
              <a:spcAft>
                <a:spcPts val="0"/>
              </a:spcAft>
              <a:buClr>
                <a:srgbClr val="000000"/>
              </a:buClr>
              <a:buSzPts val="1018"/>
              <a:buFont typeface="Arial"/>
              <a:buNone/>
            </a:pPr>
            <a:r>
              <a:rPr b="0" i="1" lang="en" sz="600" u="none" cap="none" strike="noStrike">
                <a:solidFill>
                  <a:schemeClr val="dk1"/>
                </a:solidFill>
                <a:latin typeface="Montserrat"/>
                <a:ea typeface="Montserrat"/>
                <a:cs typeface="Montserrat"/>
                <a:sym typeface="Montserrat"/>
              </a:rPr>
              <a:t>*assuming we already discussed all these questions with CEO and all stakeholders</a:t>
            </a:r>
            <a:endParaRPr b="1" i="1" sz="6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6" name="Shape 126"/>
        <p:cNvGrpSpPr/>
        <p:nvPr/>
      </p:nvGrpSpPr>
      <p:grpSpPr>
        <a:xfrm>
          <a:off x="0" y="0"/>
          <a:ext cx="0" cy="0"/>
          <a:chOff x="0" y="0"/>
          <a:chExt cx="0" cy="0"/>
        </a:xfrm>
      </p:grpSpPr>
      <p:sp>
        <p:nvSpPr>
          <p:cNvPr id="127" name="Google Shape;127;p26"/>
          <p:cNvSpPr txBox="1"/>
          <p:nvPr>
            <p:ph type="title"/>
          </p:nvPr>
        </p:nvSpPr>
        <p:spPr>
          <a:xfrm>
            <a:off x="2480750" y="2243550"/>
            <a:ext cx="4182500" cy="656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sz="4000">
                <a:solidFill>
                  <a:srgbClr val="002060"/>
                </a:solidFill>
                <a:latin typeface="Montserrat Black"/>
                <a:ea typeface="Montserrat Black"/>
                <a:cs typeface="Montserrat Black"/>
                <a:sym typeface="Montserrat Black"/>
              </a:rPr>
              <a:t>Looker Studio</a:t>
            </a:r>
            <a:endParaRPr sz="4000">
              <a:solidFill>
                <a:srgbClr val="002060"/>
              </a:solidFill>
              <a:latin typeface="Montserrat Black"/>
              <a:ea typeface="Montserrat Black"/>
              <a:cs typeface="Montserrat Black"/>
              <a:sym typeface="Montserrat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1" name="Shape 131"/>
        <p:cNvGrpSpPr/>
        <p:nvPr/>
      </p:nvGrpSpPr>
      <p:grpSpPr>
        <a:xfrm>
          <a:off x="0" y="0"/>
          <a:ext cx="0" cy="0"/>
          <a:chOff x="0" y="0"/>
          <a:chExt cx="0" cy="0"/>
        </a:xfrm>
      </p:grpSpPr>
      <p:sp>
        <p:nvSpPr>
          <p:cNvPr id="132" name="Google Shape;132;p27"/>
          <p:cNvSpPr txBox="1"/>
          <p:nvPr>
            <p:ph type="title"/>
          </p:nvPr>
        </p:nvSpPr>
        <p:spPr>
          <a:xfrm>
            <a:off x="364200" y="708898"/>
            <a:ext cx="8415600" cy="656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sz="3600">
                <a:solidFill>
                  <a:srgbClr val="002060"/>
                </a:solidFill>
                <a:latin typeface="Montserrat Black"/>
                <a:ea typeface="Montserrat Black"/>
                <a:cs typeface="Montserrat Black"/>
                <a:sym typeface="Montserrat Black"/>
              </a:rPr>
              <a:t>Creating Dashboard</a:t>
            </a:r>
            <a:endParaRPr sz="3600">
              <a:solidFill>
                <a:srgbClr val="002060"/>
              </a:solidFill>
              <a:latin typeface="Montserrat Black"/>
              <a:ea typeface="Montserrat Black"/>
              <a:cs typeface="Montserrat Black"/>
              <a:sym typeface="Montserrat Black"/>
            </a:endParaRPr>
          </a:p>
        </p:txBody>
      </p:sp>
      <p:sp>
        <p:nvSpPr>
          <p:cNvPr id="133" name="Google Shape;133;p27"/>
          <p:cNvSpPr txBox="1"/>
          <p:nvPr>
            <p:ph idx="1" type="body"/>
          </p:nvPr>
        </p:nvSpPr>
        <p:spPr>
          <a:xfrm>
            <a:off x="364250" y="1679611"/>
            <a:ext cx="2060700" cy="2948100"/>
          </a:xfrm>
          <a:prstGeom prst="rect">
            <a:avLst/>
          </a:prstGeom>
          <a:solidFill>
            <a:srgbClr val="D8E6FC"/>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n" sz="1200">
                <a:solidFill>
                  <a:schemeClr val="dk1"/>
                </a:solidFill>
                <a:latin typeface="Montserrat"/>
                <a:ea typeface="Montserrat"/>
                <a:cs typeface="Montserrat"/>
                <a:sym typeface="Montserrat"/>
              </a:rPr>
              <a:t>UNDERSTAND THE BUSINESS REQUIREMENTS &amp; DEFINE DASHBOARD OBJECTIVES</a:t>
            </a:r>
            <a:endParaRPr sz="1200">
              <a:solidFill>
                <a:schemeClr val="dk1"/>
              </a:solidFill>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 sz="1000">
                <a:solidFill>
                  <a:schemeClr val="dk1"/>
                </a:solidFill>
                <a:latin typeface="Montserrat"/>
                <a:ea typeface="Montserrat"/>
                <a:cs typeface="Montserrat"/>
                <a:sym typeface="Montserrat"/>
              </a:rPr>
              <a:t>Users:</a:t>
            </a:r>
            <a:r>
              <a:rPr b="1" lang="en" sz="1000">
                <a:solidFill>
                  <a:schemeClr val="dk1"/>
                </a:solidFill>
                <a:latin typeface="Montserrat"/>
                <a:ea typeface="Montserrat"/>
                <a:cs typeface="Montserrat"/>
                <a:sym typeface="Montserrat"/>
              </a:rPr>
              <a:t> CEO</a:t>
            </a:r>
            <a:r>
              <a:rPr lang="en" sz="1000">
                <a:solidFill>
                  <a:schemeClr val="dk1"/>
                </a:solidFill>
                <a:latin typeface="Montserrat"/>
                <a:ea typeface="Montserrat"/>
                <a:cs typeface="Montserrat"/>
                <a:sym typeface="Montserrat"/>
              </a:rPr>
              <a:t>, and</a:t>
            </a:r>
            <a:r>
              <a:rPr b="1" lang="en" sz="1000">
                <a:solidFill>
                  <a:schemeClr val="dk1"/>
                </a:solidFill>
                <a:latin typeface="Montserrat"/>
                <a:ea typeface="Montserrat"/>
                <a:cs typeface="Montserrat"/>
                <a:sym typeface="Montserrat"/>
              </a:rPr>
              <a:t> </a:t>
            </a:r>
            <a:r>
              <a:rPr lang="en" sz="1000">
                <a:solidFill>
                  <a:schemeClr val="dk1"/>
                </a:solidFill>
                <a:latin typeface="Montserrat"/>
                <a:ea typeface="Montserrat"/>
                <a:cs typeface="Montserrat"/>
                <a:sym typeface="Montserrat"/>
              </a:rPr>
              <a:t>other executives</a:t>
            </a:r>
            <a:endParaRPr sz="1000">
              <a:solidFill>
                <a:schemeClr val="dk1"/>
              </a:solidFill>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 sz="1000">
                <a:solidFill>
                  <a:schemeClr val="dk1"/>
                </a:solidFill>
                <a:latin typeface="Montserrat"/>
                <a:ea typeface="Montserrat"/>
                <a:cs typeface="Montserrat"/>
                <a:sym typeface="Montserrat"/>
              </a:rPr>
              <a:t>Why: They need to </a:t>
            </a:r>
            <a:r>
              <a:rPr b="1" lang="en" sz="1000">
                <a:solidFill>
                  <a:schemeClr val="dk1"/>
                </a:solidFill>
                <a:latin typeface="Montserrat"/>
                <a:ea typeface="Montserrat"/>
                <a:cs typeface="Montserrat"/>
                <a:sym typeface="Montserrat"/>
              </a:rPr>
              <a:t>get the information about overall condition</a:t>
            </a:r>
            <a:r>
              <a:rPr lang="en" sz="1000">
                <a:solidFill>
                  <a:schemeClr val="dk1"/>
                </a:solidFill>
                <a:latin typeface="Montserrat"/>
                <a:ea typeface="Montserrat"/>
                <a:cs typeface="Montserrat"/>
                <a:sym typeface="Montserrat"/>
              </a:rPr>
              <a:t> of Samba Commerce business</a:t>
            </a:r>
            <a:endParaRPr sz="1000">
              <a:solidFill>
                <a:schemeClr val="dk1"/>
              </a:solidFill>
              <a:latin typeface="Montserrat"/>
              <a:ea typeface="Montserrat"/>
              <a:cs typeface="Montserrat"/>
              <a:sym typeface="Montserrat"/>
            </a:endParaRPr>
          </a:p>
          <a:p>
            <a:pPr indent="0" lvl="0" marL="0" rtl="0" algn="l">
              <a:lnSpc>
                <a:spcPct val="100000"/>
              </a:lnSpc>
              <a:spcBef>
                <a:spcPts val="1000"/>
              </a:spcBef>
              <a:spcAft>
                <a:spcPts val="1000"/>
              </a:spcAft>
              <a:buSzPts val="1800"/>
              <a:buNone/>
            </a:pPr>
            <a:r>
              <a:t/>
            </a:r>
            <a:endParaRPr sz="1000">
              <a:solidFill>
                <a:schemeClr val="dk1"/>
              </a:solidFill>
              <a:latin typeface="Montserrat"/>
              <a:ea typeface="Montserrat"/>
              <a:cs typeface="Montserrat"/>
              <a:sym typeface="Montserrat"/>
            </a:endParaRPr>
          </a:p>
        </p:txBody>
      </p:sp>
      <p:sp>
        <p:nvSpPr>
          <p:cNvPr id="134" name="Google Shape;134;p27"/>
          <p:cNvSpPr txBox="1"/>
          <p:nvPr>
            <p:ph idx="1" type="body"/>
          </p:nvPr>
        </p:nvSpPr>
        <p:spPr>
          <a:xfrm>
            <a:off x="4600800" y="1679611"/>
            <a:ext cx="2060700" cy="2948100"/>
          </a:xfrm>
          <a:prstGeom prst="rect">
            <a:avLst/>
          </a:prstGeom>
          <a:solidFill>
            <a:srgbClr val="D8E6FC"/>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n" sz="1200">
                <a:solidFill>
                  <a:schemeClr val="dk1"/>
                </a:solidFill>
                <a:latin typeface="Montserrat"/>
                <a:ea typeface="Montserrat"/>
                <a:cs typeface="Montserrat"/>
                <a:sym typeface="Montserrat"/>
              </a:rPr>
              <a:t>CALCULATE &amp; VISUALIZE THE METRICS NEEDED</a:t>
            </a:r>
            <a:endParaRPr b="1" sz="1200">
              <a:solidFill>
                <a:schemeClr val="dk1"/>
              </a:solidFill>
              <a:latin typeface="Montserrat"/>
              <a:ea typeface="Montserrat"/>
              <a:cs typeface="Montserrat"/>
              <a:sym typeface="Montserrat"/>
            </a:endParaRPr>
          </a:p>
          <a:p>
            <a:pPr indent="0" lvl="0" marL="0" rtl="0" algn="l">
              <a:lnSpc>
                <a:spcPct val="100000"/>
              </a:lnSpc>
              <a:spcBef>
                <a:spcPts val="1200"/>
              </a:spcBef>
              <a:spcAft>
                <a:spcPts val="0"/>
              </a:spcAft>
              <a:buSzPts val="1800"/>
              <a:buNone/>
            </a:pPr>
            <a:r>
              <a:rPr lang="en" sz="1000">
                <a:solidFill>
                  <a:schemeClr val="dk1"/>
                </a:solidFill>
                <a:latin typeface="Montserrat"/>
                <a:ea typeface="Montserrat"/>
                <a:cs typeface="Montserrat"/>
                <a:sym typeface="Montserrat"/>
              </a:rPr>
              <a:t>All metrics needed are already stated in the brief and we should </a:t>
            </a:r>
            <a:r>
              <a:rPr b="1" lang="en" sz="1000">
                <a:solidFill>
                  <a:schemeClr val="dk1"/>
                </a:solidFill>
                <a:latin typeface="Montserrat"/>
                <a:ea typeface="Montserrat"/>
                <a:cs typeface="Montserrat"/>
                <a:sym typeface="Montserrat"/>
              </a:rPr>
              <a:t>choose how to best visualize</a:t>
            </a:r>
            <a:r>
              <a:rPr lang="en" sz="1000">
                <a:solidFill>
                  <a:schemeClr val="dk1"/>
                </a:solidFill>
                <a:latin typeface="Montserrat"/>
                <a:ea typeface="Montserrat"/>
                <a:cs typeface="Montserrat"/>
                <a:sym typeface="Montserrat"/>
              </a:rPr>
              <a:t> the metrics.</a:t>
            </a:r>
            <a:endParaRPr sz="1000">
              <a:solidFill>
                <a:schemeClr val="dk1"/>
              </a:solidFill>
              <a:latin typeface="Montserrat"/>
              <a:ea typeface="Montserrat"/>
              <a:cs typeface="Montserrat"/>
              <a:sym typeface="Montserrat"/>
            </a:endParaRPr>
          </a:p>
        </p:txBody>
      </p:sp>
      <p:sp>
        <p:nvSpPr>
          <p:cNvPr id="135" name="Google Shape;135;p27"/>
          <p:cNvSpPr txBox="1"/>
          <p:nvPr>
            <p:ph idx="1" type="body"/>
          </p:nvPr>
        </p:nvSpPr>
        <p:spPr>
          <a:xfrm>
            <a:off x="2482525" y="1679611"/>
            <a:ext cx="2060700" cy="2948100"/>
          </a:xfrm>
          <a:prstGeom prst="rect">
            <a:avLst/>
          </a:prstGeom>
          <a:solidFill>
            <a:srgbClr val="D8E6FC"/>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n" sz="1200">
                <a:solidFill>
                  <a:schemeClr val="dk1"/>
                </a:solidFill>
                <a:latin typeface="Montserrat"/>
                <a:ea typeface="Montserrat"/>
                <a:cs typeface="Montserrat"/>
                <a:sym typeface="Montserrat"/>
              </a:rPr>
              <a:t>IMPORT, BLEND/JOIN, &amp; PREPARE DATASETS</a:t>
            </a:r>
            <a:endParaRPr sz="1200">
              <a:solidFill>
                <a:schemeClr val="dk1"/>
              </a:solidFill>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 sz="1000">
                <a:solidFill>
                  <a:schemeClr val="dk1"/>
                </a:solidFill>
                <a:latin typeface="Montserrat"/>
                <a:ea typeface="Montserrat"/>
                <a:cs typeface="Montserrat"/>
                <a:sym typeface="Montserrat"/>
              </a:rPr>
              <a:t>First, we need to import then </a:t>
            </a:r>
            <a:r>
              <a:rPr b="1" lang="en" sz="1000">
                <a:solidFill>
                  <a:schemeClr val="dk1"/>
                </a:solidFill>
                <a:latin typeface="Montserrat"/>
                <a:ea typeface="Montserrat"/>
                <a:cs typeface="Montserrat"/>
                <a:sym typeface="Montserrat"/>
              </a:rPr>
              <a:t>check the datasets</a:t>
            </a:r>
            <a:r>
              <a:rPr lang="en" sz="1000">
                <a:solidFill>
                  <a:schemeClr val="dk1"/>
                </a:solidFill>
                <a:latin typeface="Montserrat"/>
                <a:ea typeface="Montserrat"/>
                <a:cs typeface="Montserrat"/>
                <a:sym typeface="Montserrat"/>
              </a:rPr>
              <a:t>, is it cleaned? Are all the data types correct? Can we create new variable/feature engineering?</a:t>
            </a:r>
            <a:endParaRPr sz="1000">
              <a:solidFill>
                <a:schemeClr val="dk1"/>
              </a:solidFill>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 sz="1000">
                <a:solidFill>
                  <a:schemeClr val="dk1"/>
                </a:solidFill>
                <a:latin typeface="Montserrat"/>
                <a:ea typeface="Montserrat"/>
                <a:cs typeface="Montserrat"/>
                <a:sym typeface="Montserrat"/>
              </a:rPr>
              <a:t>Then, we need to </a:t>
            </a:r>
            <a:r>
              <a:rPr b="1" lang="en" sz="1000">
                <a:solidFill>
                  <a:schemeClr val="dk1"/>
                </a:solidFill>
                <a:latin typeface="Montserrat"/>
                <a:ea typeface="Montserrat"/>
                <a:cs typeface="Montserrat"/>
                <a:sym typeface="Montserrat"/>
              </a:rPr>
              <a:t>blend/join the datasets</a:t>
            </a:r>
            <a:r>
              <a:rPr lang="en" sz="1000">
                <a:solidFill>
                  <a:schemeClr val="dk1"/>
                </a:solidFill>
                <a:latin typeface="Montserrat"/>
                <a:ea typeface="Montserrat"/>
                <a:cs typeface="Montserrat"/>
                <a:sym typeface="Montserrat"/>
              </a:rPr>
              <a:t> so the variables between each dataset can be aggregated across datasets given, in example we can aggregate variable from dataset A grouped by variable from dataset B.</a:t>
            </a:r>
            <a:endParaRPr sz="1000">
              <a:solidFill>
                <a:schemeClr val="dk1"/>
              </a:solidFill>
              <a:latin typeface="Montserrat"/>
              <a:ea typeface="Montserrat"/>
              <a:cs typeface="Montserrat"/>
              <a:sym typeface="Montserrat"/>
            </a:endParaRPr>
          </a:p>
        </p:txBody>
      </p:sp>
      <p:sp>
        <p:nvSpPr>
          <p:cNvPr id="136" name="Google Shape;136;p27"/>
          <p:cNvSpPr txBox="1"/>
          <p:nvPr>
            <p:ph idx="1" type="body"/>
          </p:nvPr>
        </p:nvSpPr>
        <p:spPr>
          <a:xfrm>
            <a:off x="6719075" y="1679611"/>
            <a:ext cx="2060700" cy="2948100"/>
          </a:xfrm>
          <a:prstGeom prst="rect">
            <a:avLst/>
          </a:prstGeom>
          <a:solidFill>
            <a:srgbClr val="D8E6FC"/>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b="1" lang="en" sz="1200">
                <a:solidFill>
                  <a:schemeClr val="dk1"/>
                </a:solidFill>
                <a:latin typeface="Montserrat"/>
                <a:ea typeface="Montserrat"/>
                <a:cs typeface="Montserrat"/>
                <a:sym typeface="Montserrat"/>
              </a:rPr>
              <a:t>LAYOUT &amp; FINALIZE THE DASHBOARDS</a:t>
            </a:r>
            <a:endParaRPr b="1" sz="1200">
              <a:solidFill>
                <a:schemeClr val="dk1"/>
              </a:solidFill>
              <a:latin typeface="Montserrat"/>
              <a:ea typeface="Montserrat"/>
              <a:cs typeface="Montserrat"/>
              <a:sym typeface="Montserrat"/>
            </a:endParaRPr>
          </a:p>
          <a:p>
            <a:pPr indent="0" lvl="0" marL="0" rtl="0" algn="l">
              <a:lnSpc>
                <a:spcPct val="100000"/>
              </a:lnSpc>
              <a:spcBef>
                <a:spcPts val="1200"/>
              </a:spcBef>
              <a:spcAft>
                <a:spcPts val="0"/>
              </a:spcAft>
              <a:buSzPts val="1800"/>
              <a:buNone/>
            </a:pPr>
            <a:r>
              <a:rPr lang="en" sz="1000">
                <a:solidFill>
                  <a:schemeClr val="dk1"/>
                </a:solidFill>
                <a:latin typeface="Montserrat"/>
                <a:ea typeface="Montserrat"/>
                <a:cs typeface="Montserrat"/>
                <a:sym typeface="Montserrat"/>
              </a:rPr>
              <a:t>After all visualizations are ready, then we can start layouting the dashboards.</a:t>
            </a:r>
            <a:endParaRPr sz="1000">
              <a:solidFill>
                <a:schemeClr val="dk1"/>
              </a:solidFill>
              <a:latin typeface="Montserrat"/>
              <a:ea typeface="Montserrat"/>
              <a:cs typeface="Montserrat"/>
              <a:sym typeface="Montserrat"/>
            </a:endParaRPr>
          </a:p>
          <a:p>
            <a:pPr indent="0" lvl="0" marL="0" rtl="0" algn="l">
              <a:lnSpc>
                <a:spcPct val="100000"/>
              </a:lnSpc>
              <a:spcBef>
                <a:spcPts val="1000"/>
              </a:spcBef>
              <a:spcAft>
                <a:spcPts val="0"/>
              </a:spcAft>
              <a:buSzPts val="1800"/>
              <a:buNone/>
            </a:pPr>
            <a:r>
              <a:rPr lang="en" sz="1000">
                <a:solidFill>
                  <a:schemeClr val="dk1"/>
                </a:solidFill>
                <a:latin typeface="Montserrat"/>
                <a:ea typeface="Montserrat"/>
                <a:cs typeface="Montserrat"/>
                <a:sym typeface="Montserrat"/>
              </a:rPr>
              <a:t>We also </a:t>
            </a:r>
            <a:r>
              <a:rPr b="1" lang="en" sz="1000">
                <a:solidFill>
                  <a:schemeClr val="dk1"/>
                </a:solidFill>
                <a:latin typeface="Montserrat"/>
                <a:ea typeface="Montserrat"/>
                <a:cs typeface="Montserrat"/>
                <a:sym typeface="Montserrat"/>
              </a:rPr>
              <a:t>create filters</a:t>
            </a:r>
            <a:r>
              <a:rPr lang="en" sz="1000">
                <a:solidFill>
                  <a:schemeClr val="dk1"/>
                </a:solidFill>
                <a:latin typeface="Montserrat"/>
                <a:ea typeface="Montserrat"/>
                <a:cs typeface="Montserrat"/>
                <a:sym typeface="Montserrat"/>
              </a:rPr>
              <a:t> to ease using the dashboard.</a:t>
            </a:r>
            <a:endParaRPr sz="1000">
              <a:solidFill>
                <a:schemeClr val="dk1"/>
              </a:solidFill>
              <a:latin typeface="Montserrat"/>
              <a:ea typeface="Montserrat"/>
              <a:cs typeface="Montserrat"/>
              <a:sym typeface="Montserrat"/>
            </a:endParaRPr>
          </a:p>
          <a:p>
            <a:pPr indent="0" lvl="0" marL="0" rtl="0" algn="l">
              <a:lnSpc>
                <a:spcPct val="100000"/>
              </a:lnSpc>
              <a:spcBef>
                <a:spcPts val="1000"/>
              </a:spcBef>
              <a:spcAft>
                <a:spcPts val="1000"/>
              </a:spcAft>
              <a:buSzPts val="1800"/>
              <a:buNone/>
            </a:pPr>
            <a:r>
              <a:rPr lang="en" sz="1000">
                <a:solidFill>
                  <a:schemeClr val="dk1"/>
                </a:solidFill>
                <a:latin typeface="Montserrat"/>
                <a:ea typeface="Montserrat"/>
                <a:cs typeface="Montserrat"/>
                <a:sym typeface="Montserrat"/>
              </a:rPr>
              <a:t>All charts and visualizations also can be used as filter for the others</a:t>
            </a:r>
            <a:r>
              <a:rPr b="1" lang="en" sz="1000">
                <a:solidFill>
                  <a:schemeClr val="dk1"/>
                </a:solidFill>
                <a:latin typeface="Montserrat"/>
                <a:ea typeface="Montserrat"/>
                <a:cs typeface="Montserrat"/>
                <a:sym typeface="Montserrat"/>
              </a:rPr>
              <a:t>(cross-filtering)</a:t>
            </a:r>
            <a:r>
              <a:rPr lang="en" sz="1000">
                <a:solidFill>
                  <a:schemeClr val="dk1"/>
                </a:solidFill>
                <a:latin typeface="Montserrat"/>
                <a:ea typeface="Montserrat"/>
                <a:cs typeface="Montserrat"/>
                <a:sym typeface="Montserrat"/>
              </a:rPr>
              <a:t> to make the dashboards more interactive.</a:t>
            </a:r>
            <a:endParaRPr sz="1000">
              <a:solidFill>
                <a:schemeClr val="dk1"/>
              </a:solidFill>
              <a:latin typeface="Montserrat"/>
              <a:ea typeface="Montserrat"/>
              <a:cs typeface="Montserrat"/>
              <a:sym typeface="Montserrat"/>
            </a:endParaRPr>
          </a:p>
        </p:txBody>
      </p:sp>
      <p:sp>
        <p:nvSpPr>
          <p:cNvPr id="137" name="Google Shape;137;p27"/>
          <p:cNvSpPr txBox="1"/>
          <p:nvPr/>
        </p:nvSpPr>
        <p:spPr>
          <a:xfrm>
            <a:off x="364250" y="1222130"/>
            <a:ext cx="324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2060"/>
                </a:solidFill>
                <a:latin typeface="Montserrat Black"/>
                <a:ea typeface="Montserrat Black"/>
                <a:cs typeface="Montserrat Black"/>
                <a:sym typeface="Montserrat Black"/>
              </a:rPr>
              <a:t>1</a:t>
            </a:r>
            <a:endParaRPr b="0" i="0" sz="3000" u="none" cap="none" strike="noStrike">
              <a:solidFill>
                <a:srgbClr val="002060"/>
              </a:solidFill>
              <a:latin typeface="Montserrat Black"/>
              <a:ea typeface="Montserrat Black"/>
              <a:cs typeface="Montserrat Black"/>
              <a:sym typeface="Montserrat Black"/>
            </a:endParaRPr>
          </a:p>
        </p:txBody>
      </p:sp>
      <p:sp>
        <p:nvSpPr>
          <p:cNvPr id="138" name="Google Shape;138;p27"/>
          <p:cNvSpPr txBox="1"/>
          <p:nvPr/>
        </p:nvSpPr>
        <p:spPr>
          <a:xfrm>
            <a:off x="2482525" y="1222130"/>
            <a:ext cx="324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2060"/>
                </a:solidFill>
                <a:latin typeface="Montserrat Black"/>
                <a:ea typeface="Montserrat Black"/>
                <a:cs typeface="Montserrat Black"/>
                <a:sym typeface="Montserrat Black"/>
              </a:rPr>
              <a:t>2</a:t>
            </a:r>
            <a:endParaRPr b="0" i="0" sz="3000" u="none" cap="none" strike="noStrike">
              <a:solidFill>
                <a:srgbClr val="002060"/>
              </a:solidFill>
              <a:latin typeface="Montserrat Black"/>
              <a:ea typeface="Montserrat Black"/>
              <a:cs typeface="Montserrat Black"/>
              <a:sym typeface="Montserrat Black"/>
            </a:endParaRPr>
          </a:p>
        </p:txBody>
      </p:sp>
      <p:sp>
        <p:nvSpPr>
          <p:cNvPr id="139" name="Google Shape;139;p27"/>
          <p:cNvSpPr txBox="1"/>
          <p:nvPr/>
        </p:nvSpPr>
        <p:spPr>
          <a:xfrm>
            <a:off x="4600800" y="1222130"/>
            <a:ext cx="324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2060"/>
                </a:solidFill>
                <a:latin typeface="Montserrat Black"/>
                <a:ea typeface="Montserrat Black"/>
                <a:cs typeface="Montserrat Black"/>
                <a:sym typeface="Montserrat Black"/>
              </a:rPr>
              <a:t>3</a:t>
            </a:r>
            <a:endParaRPr b="0" i="0" sz="3000" u="none" cap="none" strike="noStrike">
              <a:solidFill>
                <a:srgbClr val="002060"/>
              </a:solidFill>
              <a:latin typeface="Montserrat Black"/>
              <a:ea typeface="Montserrat Black"/>
              <a:cs typeface="Montserrat Black"/>
              <a:sym typeface="Montserrat Black"/>
            </a:endParaRPr>
          </a:p>
        </p:txBody>
      </p:sp>
      <p:sp>
        <p:nvSpPr>
          <p:cNvPr id="140" name="Google Shape;140;p27"/>
          <p:cNvSpPr txBox="1"/>
          <p:nvPr/>
        </p:nvSpPr>
        <p:spPr>
          <a:xfrm>
            <a:off x="6719075" y="1222130"/>
            <a:ext cx="324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2060"/>
                </a:solidFill>
                <a:latin typeface="Montserrat Black"/>
                <a:ea typeface="Montserrat Black"/>
                <a:cs typeface="Montserrat Black"/>
                <a:sym typeface="Montserrat Black"/>
              </a:rPr>
              <a:t>4</a:t>
            </a:r>
            <a:endParaRPr b="0" i="0" sz="3000" u="none" cap="none" strike="noStrike">
              <a:solidFill>
                <a:srgbClr val="002060"/>
              </a:solidFill>
              <a:latin typeface="Montserrat Black"/>
              <a:ea typeface="Montserrat Black"/>
              <a:cs typeface="Montserrat Black"/>
              <a:sym typeface="Montserrat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4" name="Shape 144"/>
        <p:cNvGrpSpPr/>
        <p:nvPr/>
      </p:nvGrpSpPr>
      <p:grpSpPr>
        <a:xfrm>
          <a:off x="0" y="0"/>
          <a:ext cx="0" cy="0"/>
          <a:chOff x="0" y="0"/>
          <a:chExt cx="0" cy="0"/>
        </a:xfrm>
      </p:grpSpPr>
      <p:pic>
        <p:nvPicPr>
          <p:cNvPr id="145" name="Google Shape;145;p28"/>
          <p:cNvPicPr preferRelativeResize="0"/>
          <p:nvPr/>
        </p:nvPicPr>
        <p:blipFill rotWithShape="1">
          <a:blip r:embed="rId3">
            <a:alphaModFix/>
          </a:blip>
          <a:srcRect b="0" l="0" r="0" t="0"/>
          <a:stretch/>
        </p:blipFill>
        <p:spPr>
          <a:xfrm>
            <a:off x="1718855" y="1099155"/>
            <a:ext cx="5746852" cy="3141303"/>
          </a:xfrm>
          <a:prstGeom prst="rect">
            <a:avLst/>
          </a:prstGeom>
          <a:noFill/>
          <a:ln>
            <a:noFill/>
          </a:ln>
        </p:spPr>
      </p:pic>
      <p:sp>
        <p:nvSpPr>
          <p:cNvPr id="146" name="Google Shape;146;p28"/>
          <p:cNvSpPr/>
          <p:nvPr/>
        </p:nvSpPr>
        <p:spPr>
          <a:xfrm>
            <a:off x="7514311" y="308445"/>
            <a:ext cx="399175" cy="423069"/>
          </a:xfrm>
          <a:custGeom>
            <a:rect b="b" l="l" r="r" t="t"/>
            <a:pathLst>
              <a:path extrusionOk="0" h="11721" w="11059">
                <a:moveTo>
                  <a:pt x="1418" y="693"/>
                </a:moveTo>
                <a:lnTo>
                  <a:pt x="1418" y="1387"/>
                </a:lnTo>
                <a:lnTo>
                  <a:pt x="725" y="1387"/>
                </a:lnTo>
                <a:lnTo>
                  <a:pt x="725" y="693"/>
                </a:lnTo>
                <a:close/>
                <a:moveTo>
                  <a:pt x="9011" y="693"/>
                </a:moveTo>
                <a:lnTo>
                  <a:pt x="9011" y="1387"/>
                </a:lnTo>
                <a:lnTo>
                  <a:pt x="8349" y="1387"/>
                </a:lnTo>
                <a:lnTo>
                  <a:pt x="8349" y="693"/>
                </a:lnTo>
                <a:close/>
                <a:moveTo>
                  <a:pt x="7656" y="1324"/>
                </a:moveTo>
                <a:lnTo>
                  <a:pt x="7656" y="1670"/>
                </a:lnTo>
                <a:cubicBezTo>
                  <a:pt x="7656" y="1891"/>
                  <a:pt x="7813" y="2048"/>
                  <a:pt x="8034" y="2048"/>
                </a:cubicBezTo>
                <a:lnTo>
                  <a:pt x="8381" y="2048"/>
                </a:lnTo>
                <a:lnTo>
                  <a:pt x="8381" y="4222"/>
                </a:lnTo>
                <a:cubicBezTo>
                  <a:pt x="8255" y="4253"/>
                  <a:pt x="8160" y="4316"/>
                  <a:pt x="8034" y="4411"/>
                </a:cubicBezTo>
                <a:cubicBezTo>
                  <a:pt x="7845" y="4243"/>
                  <a:pt x="7614" y="4159"/>
                  <a:pt x="7369" y="4159"/>
                </a:cubicBezTo>
                <a:cubicBezTo>
                  <a:pt x="7246" y="4159"/>
                  <a:pt x="7120" y="4180"/>
                  <a:pt x="6994" y="4222"/>
                </a:cubicBezTo>
                <a:lnTo>
                  <a:pt x="6994" y="3088"/>
                </a:lnTo>
                <a:cubicBezTo>
                  <a:pt x="6994" y="2552"/>
                  <a:pt x="6522" y="2080"/>
                  <a:pt x="5986" y="2080"/>
                </a:cubicBezTo>
                <a:cubicBezTo>
                  <a:pt x="5419" y="2080"/>
                  <a:pt x="4947" y="2552"/>
                  <a:pt x="4947" y="3088"/>
                </a:cubicBezTo>
                <a:lnTo>
                  <a:pt x="4947" y="6459"/>
                </a:lnTo>
                <a:lnTo>
                  <a:pt x="4789" y="6301"/>
                </a:lnTo>
                <a:cubicBezTo>
                  <a:pt x="4600" y="6097"/>
                  <a:pt x="4340" y="5994"/>
                  <a:pt x="4076" y="5994"/>
                </a:cubicBezTo>
                <a:cubicBezTo>
                  <a:pt x="3812" y="5994"/>
                  <a:pt x="3545" y="6097"/>
                  <a:pt x="3340" y="6301"/>
                </a:cubicBezTo>
                <a:cubicBezTo>
                  <a:pt x="2962" y="6679"/>
                  <a:pt x="2962" y="7341"/>
                  <a:pt x="3340" y="7751"/>
                </a:cubicBezTo>
                <a:lnTo>
                  <a:pt x="3812" y="8223"/>
                </a:lnTo>
                <a:lnTo>
                  <a:pt x="2111" y="8223"/>
                </a:lnTo>
                <a:lnTo>
                  <a:pt x="2111" y="7908"/>
                </a:lnTo>
                <a:cubicBezTo>
                  <a:pt x="2111" y="7719"/>
                  <a:pt x="1954" y="7561"/>
                  <a:pt x="1765" y="7561"/>
                </a:cubicBezTo>
                <a:lnTo>
                  <a:pt x="1418" y="7561"/>
                </a:lnTo>
                <a:lnTo>
                  <a:pt x="1418" y="2048"/>
                </a:lnTo>
                <a:lnTo>
                  <a:pt x="1765" y="2048"/>
                </a:lnTo>
                <a:cubicBezTo>
                  <a:pt x="1954" y="2048"/>
                  <a:pt x="2111" y="1891"/>
                  <a:pt x="2111" y="1670"/>
                </a:cubicBezTo>
                <a:lnTo>
                  <a:pt x="2111" y="1324"/>
                </a:lnTo>
                <a:close/>
                <a:moveTo>
                  <a:pt x="1418" y="8255"/>
                </a:moveTo>
                <a:lnTo>
                  <a:pt x="1418" y="8948"/>
                </a:lnTo>
                <a:lnTo>
                  <a:pt x="725" y="8948"/>
                </a:lnTo>
                <a:lnTo>
                  <a:pt x="725" y="8255"/>
                </a:lnTo>
                <a:close/>
                <a:moveTo>
                  <a:pt x="5955" y="2836"/>
                </a:moveTo>
                <a:cubicBezTo>
                  <a:pt x="6144" y="2836"/>
                  <a:pt x="6301" y="2993"/>
                  <a:pt x="6301" y="3182"/>
                </a:cubicBezTo>
                <a:lnTo>
                  <a:pt x="6301" y="6616"/>
                </a:lnTo>
                <a:cubicBezTo>
                  <a:pt x="6301" y="6805"/>
                  <a:pt x="6459" y="6963"/>
                  <a:pt x="6648" y="6963"/>
                </a:cubicBezTo>
                <a:cubicBezTo>
                  <a:pt x="6837" y="6963"/>
                  <a:pt x="6994" y="6805"/>
                  <a:pt x="6994" y="6616"/>
                </a:cubicBezTo>
                <a:lnTo>
                  <a:pt x="6994" y="5230"/>
                </a:lnTo>
                <a:cubicBezTo>
                  <a:pt x="6994" y="5041"/>
                  <a:pt x="7152" y="4884"/>
                  <a:pt x="7372" y="4884"/>
                </a:cubicBezTo>
                <a:cubicBezTo>
                  <a:pt x="7561" y="4884"/>
                  <a:pt x="7719" y="5041"/>
                  <a:pt x="7719" y="5230"/>
                </a:cubicBezTo>
                <a:lnTo>
                  <a:pt x="7719" y="6616"/>
                </a:lnTo>
                <a:cubicBezTo>
                  <a:pt x="7719" y="6805"/>
                  <a:pt x="7876" y="6963"/>
                  <a:pt x="8066" y="6963"/>
                </a:cubicBezTo>
                <a:cubicBezTo>
                  <a:pt x="8255" y="6963"/>
                  <a:pt x="8412" y="6805"/>
                  <a:pt x="8412" y="6616"/>
                </a:cubicBezTo>
                <a:lnTo>
                  <a:pt x="8412" y="5230"/>
                </a:lnTo>
                <a:cubicBezTo>
                  <a:pt x="8412" y="5041"/>
                  <a:pt x="8570" y="4884"/>
                  <a:pt x="8790" y="4884"/>
                </a:cubicBezTo>
                <a:cubicBezTo>
                  <a:pt x="8979" y="4884"/>
                  <a:pt x="9137" y="5041"/>
                  <a:pt x="9137" y="5230"/>
                </a:cubicBezTo>
                <a:lnTo>
                  <a:pt x="9137" y="6616"/>
                </a:lnTo>
                <a:cubicBezTo>
                  <a:pt x="9137" y="6805"/>
                  <a:pt x="9294" y="6963"/>
                  <a:pt x="9483" y="6963"/>
                </a:cubicBezTo>
                <a:cubicBezTo>
                  <a:pt x="9672" y="6963"/>
                  <a:pt x="9830" y="6805"/>
                  <a:pt x="9830" y="6616"/>
                </a:cubicBezTo>
                <a:lnTo>
                  <a:pt x="9830" y="5955"/>
                </a:lnTo>
                <a:cubicBezTo>
                  <a:pt x="9704" y="5703"/>
                  <a:pt x="9861" y="5545"/>
                  <a:pt x="10019" y="5545"/>
                </a:cubicBezTo>
                <a:cubicBezTo>
                  <a:pt x="10239" y="5545"/>
                  <a:pt x="10397" y="5703"/>
                  <a:pt x="10397" y="5892"/>
                </a:cubicBezTo>
                <a:lnTo>
                  <a:pt x="10397" y="7057"/>
                </a:lnTo>
                <a:cubicBezTo>
                  <a:pt x="10397" y="8003"/>
                  <a:pt x="10176" y="8885"/>
                  <a:pt x="9830" y="9672"/>
                </a:cubicBezTo>
                <a:lnTo>
                  <a:pt x="6144" y="9672"/>
                </a:lnTo>
                <a:lnTo>
                  <a:pt x="3812" y="7372"/>
                </a:lnTo>
                <a:cubicBezTo>
                  <a:pt x="3686" y="7246"/>
                  <a:pt x="3686" y="6994"/>
                  <a:pt x="3812" y="6900"/>
                </a:cubicBezTo>
                <a:cubicBezTo>
                  <a:pt x="3875" y="6837"/>
                  <a:pt x="3962" y="6805"/>
                  <a:pt x="4049" y="6805"/>
                </a:cubicBezTo>
                <a:cubicBezTo>
                  <a:pt x="4135" y="6805"/>
                  <a:pt x="4222" y="6837"/>
                  <a:pt x="4285" y="6900"/>
                </a:cubicBezTo>
                <a:lnTo>
                  <a:pt x="5010" y="7593"/>
                </a:lnTo>
                <a:cubicBezTo>
                  <a:pt x="5075" y="7659"/>
                  <a:pt x="5163" y="7690"/>
                  <a:pt x="5251" y="7690"/>
                </a:cubicBezTo>
                <a:cubicBezTo>
                  <a:pt x="5415" y="7690"/>
                  <a:pt x="5577" y="7578"/>
                  <a:pt x="5577" y="7372"/>
                </a:cubicBezTo>
                <a:lnTo>
                  <a:pt x="5577" y="3182"/>
                </a:lnTo>
                <a:cubicBezTo>
                  <a:pt x="5577" y="2993"/>
                  <a:pt x="5734" y="2836"/>
                  <a:pt x="5955" y="2836"/>
                </a:cubicBezTo>
                <a:close/>
                <a:moveTo>
                  <a:pt x="9672" y="10302"/>
                </a:moveTo>
                <a:lnTo>
                  <a:pt x="9672" y="10680"/>
                </a:lnTo>
                <a:cubicBezTo>
                  <a:pt x="9704" y="10869"/>
                  <a:pt x="9546" y="11027"/>
                  <a:pt x="9357" y="11027"/>
                </a:cubicBezTo>
                <a:lnTo>
                  <a:pt x="6616" y="11027"/>
                </a:lnTo>
                <a:cubicBezTo>
                  <a:pt x="6396" y="11027"/>
                  <a:pt x="6238" y="10869"/>
                  <a:pt x="6238" y="10680"/>
                </a:cubicBezTo>
                <a:lnTo>
                  <a:pt x="6238" y="10302"/>
                </a:lnTo>
                <a:close/>
                <a:moveTo>
                  <a:pt x="347" y="0"/>
                </a:moveTo>
                <a:cubicBezTo>
                  <a:pt x="158" y="0"/>
                  <a:pt x="0" y="158"/>
                  <a:pt x="0" y="347"/>
                </a:cubicBezTo>
                <a:lnTo>
                  <a:pt x="0" y="1733"/>
                </a:lnTo>
                <a:cubicBezTo>
                  <a:pt x="0" y="1922"/>
                  <a:pt x="158" y="2080"/>
                  <a:pt x="347" y="2080"/>
                </a:cubicBezTo>
                <a:lnTo>
                  <a:pt x="693" y="2080"/>
                </a:lnTo>
                <a:lnTo>
                  <a:pt x="693" y="7593"/>
                </a:lnTo>
                <a:lnTo>
                  <a:pt x="347" y="7593"/>
                </a:lnTo>
                <a:cubicBezTo>
                  <a:pt x="158" y="7593"/>
                  <a:pt x="0" y="7751"/>
                  <a:pt x="0" y="7940"/>
                </a:cubicBezTo>
                <a:lnTo>
                  <a:pt x="0" y="9326"/>
                </a:lnTo>
                <a:cubicBezTo>
                  <a:pt x="0" y="9515"/>
                  <a:pt x="158" y="9672"/>
                  <a:pt x="347" y="9672"/>
                </a:cubicBezTo>
                <a:lnTo>
                  <a:pt x="1733" y="9672"/>
                </a:lnTo>
                <a:cubicBezTo>
                  <a:pt x="1922" y="9672"/>
                  <a:pt x="2080" y="9515"/>
                  <a:pt x="2080" y="9326"/>
                </a:cubicBezTo>
                <a:lnTo>
                  <a:pt x="2080" y="8979"/>
                </a:lnTo>
                <a:lnTo>
                  <a:pt x="4442" y="8979"/>
                </a:lnTo>
                <a:lnTo>
                  <a:pt x="5577" y="10113"/>
                </a:lnTo>
                <a:lnTo>
                  <a:pt x="5577" y="10712"/>
                </a:lnTo>
                <a:cubicBezTo>
                  <a:pt x="5577" y="11248"/>
                  <a:pt x="6049" y="11720"/>
                  <a:pt x="6616" y="11720"/>
                </a:cubicBezTo>
                <a:lnTo>
                  <a:pt x="9357" y="11720"/>
                </a:lnTo>
                <a:cubicBezTo>
                  <a:pt x="9924" y="11720"/>
                  <a:pt x="10397" y="11248"/>
                  <a:pt x="10397" y="10712"/>
                </a:cubicBezTo>
                <a:lnTo>
                  <a:pt x="10397" y="10113"/>
                </a:lnTo>
                <a:cubicBezTo>
                  <a:pt x="10806" y="9200"/>
                  <a:pt x="11058" y="8160"/>
                  <a:pt x="11058" y="7026"/>
                </a:cubicBezTo>
                <a:lnTo>
                  <a:pt x="11058" y="5892"/>
                </a:lnTo>
                <a:cubicBezTo>
                  <a:pt x="11058" y="5325"/>
                  <a:pt x="10617" y="4884"/>
                  <a:pt x="10019" y="4884"/>
                </a:cubicBezTo>
                <a:cubicBezTo>
                  <a:pt x="9924" y="4884"/>
                  <a:pt x="9767" y="4915"/>
                  <a:pt x="9641" y="4947"/>
                </a:cubicBezTo>
                <a:cubicBezTo>
                  <a:pt x="9546" y="4632"/>
                  <a:pt x="9326" y="4379"/>
                  <a:pt x="9011" y="4253"/>
                </a:cubicBezTo>
                <a:lnTo>
                  <a:pt x="9011" y="2080"/>
                </a:lnTo>
                <a:lnTo>
                  <a:pt x="9357" y="2080"/>
                </a:lnTo>
                <a:cubicBezTo>
                  <a:pt x="9546" y="2080"/>
                  <a:pt x="9735" y="1922"/>
                  <a:pt x="9735" y="1733"/>
                </a:cubicBezTo>
                <a:lnTo>
                  <a:pt x="9735" y="347"/>
                </a:lnTo>
                <a:cubicBezTo>
                  <a:pt x="9735" y="158"/>
                  <a:pt x="9546" y="0"/>
                  <a:pt x="9357" y="0"/>
                </a:cubicBezTo>
                <a:lnTo>
                  <a:pt x="7971" y="0"/>
                </a:lnTo>
                <a:cubicBezTo>
                  <a:pt x="7782" y="0"/>
                  <a:pt x="7624" y="158"/>
                  <a:pt x="7624" y="347"/>
                </a:cubicBezTo>
                <a:lnTo>
                  <a:pt x="7624" y="693"/>
                </a:lnTo>
                <a:lnTo>
                  <a:pt x="2080" y="693"/>
                </a:lnTo>
                <a:lnTo>
                  <a:pt x="2080" y="347"/>
                </a:lnTo>
                <a:cubicBezTo>
                  <a:pt x="2080" y="158"/>
                  <a:pt x="1922"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7" name="Google Shape;147;p28"/>
          <p:cNvSpPr txBox="1"/>
          <p:nvPr>
            <p:ph type="title"/>
          </p:nvPr>
        </p:nvSpPr>
        <p:spPr>
          <a:xfrm>
            <a:off x="1230513" y="212463"/>
            <a:ext cx="6283800" cy="61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sz="2400">
                <a:latin typeface="Montserrat Black"/>
                <a:ea typeface="Montserrat Black"/>
                <a:cs typeface="Montserrat Black"/>
                <a:sym typeface="Montserrat Black"/>
              </a:rPr>
              <a:t>How will user(s) use the dashboard?</a:t>
            </a:r>
            <a:endParaRPr sz="2400">
              <a:latin typeface="Montserrat Black"/>
              <a:ea typeface="Montserrat Black"/>
              <a:cs typeface="Montserrat Black"/>
              <a:sym typeface="Montserrat Black"/>
            </a:endParaRPr>
          </a:p>
        </p:txBody>
      </p:sp>
      <p:sp>
        <p:nvSpPr>
          <p:cNvPr id="148" name="Google Shape;148;p28"/>
          <p:cNvSpPr/>
          <p:nvPr/>
        </p:nvSpPr>
        <p:spPr>
          <a:xfrm>
            <a:off x="1708375" y="1418771"/>
            <a:ext cx="3904170" cy="481588"/>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8"/>
          <p:cNvSpPr/>
          <p:nvPr/>
        </p:nvSpPr>
        <p:spPr>
          <a:xfrm>
            <a:off x="5609900" y="1425237"/>
            <a:ext cx="1827126" cy="460284"/>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8"/>
          <p:cNvSpPr txBox="1"/>
          <p:nvPr/>
        </p:nvSpPr>
        <p:spPr>
          <a:xfrm>
            <a:off x="118229" y="984318"/>
            <a:ext cx="1415700" cy="153885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3. Scorecards</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Give quick insights from the key metrics in the business such as: number of customers, number of sellers, number of orders and overall avg orders per customer, including the percent difference from the last year.</a:t>
            </a:r>
            <a:endParaRPr b="0" i="0" sz="800" u="none" cap="none" strike="noStrike">
              <a:solidFill>
                <a:srgbClr val="000000"/>
              </a:solidFill>
              <a:latin typeface="Montserrat"/>
              <a:ea typeface="Montserrat"/>
              <a:cs typeface="Montserrat"/>
              <a:sym typeface="Montserrat"/>
            </a:endParaRPr>
          </a:p>
        </p:txBody>
      </p:sp>
      <p:sp>
        <p:nvSpPr>
          <p:cNvPr id="151" name="Google Shape;151;p28"/>
          <p:cNvSpPr txBox="1"/>
          <p:nvPr/>
        </p:nvSpPr>
        <p:spPr>
          <a:xfrm>
            <a:off x="7587044" y="2070127"/>
            <a:ext cx="1300800" cy="104641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2. Control Filter</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Filter the data for more detailed preferences. On this dashboard, users can filter based on time-period, city and state</a:t>
            </a:r>
            <a:endParaRPr b="0" i="0" sz="800" u="none" cap="none" strike="noStrike">
              <a:solidFill>
                <a:srgbClr val="000000"/>
              </a:solidFill>
              <a:latin typeface="Montserrat"/>
              <a:ea typeface="Montserrat"/>
              <a:cs typeface="Montserrat"/>
              <a:sym typeface="Montserrat"/>
            </a:endParaRPr>
          </a:p>
        </p:txBody>
      </p:sp>
      <p:sp>
        <p:nvSpPr>
          <p:cNvPr id="152" name="Google Shape;152;p28"/>
          <p:cNvSpPr/>
          <p:nvPr/>
        </p:nvSpPr>
        <p:spPr>
          <a:xfrm>
            <a:off x="1708225" y="1099155"/>
            <a:ext cx="5728800" cy="326082"/>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8"/>
          <p:cNvSpPr txBox="1"/>
          <p:nvPr/>
        </p:nvSpPr>
        <p:spPr>
          <a:xfrm>
            <a:off x="7587044" y="979875"/>
            <a:ext cx="1300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1. Dashboard Title</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Give information such as: what kind of dashboard, team/ person in charge, and data last updated time</a:t>
            </a:r>
            <a:endParaRPr b="0" i="0" sz="800" u="none" cap="none" strike="noStrike">
              <a:solidFill>
                <a:srgbClr val="000000"/>
              </a:solidFill>
              <a:latin typeface="Montserrat"/>
              <a:ea typeface="Montserrat"/>
              <a:cs typeface="Montserrat"/>
              <a:sym typeface="Montserrat"/>
            </a:endParaRPr>
          </a:p>
        </p:txBody>
      </p:sp>
      <p:sp>
        <p:nvSpPr>
          <p:cNvPr id="154" name="Google Shape;154;p28"/>
          <p:cNvSpPr txBox="1"/>
          <p:nvPr/>
        </p:nvSpPr>
        <p:spPr>
          <a:xfrm>
            <a:off x="7141964" y="1002763"/>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1</a:t>
            </a:r>
            <a:endParaRPr b="1" i="0" sz="1200" u="none" cap="none" strike="noStrike">
              <a:solidFill>
                <a:srgbClr val="FF0000"/>
              </a:solidFill>
              <a:latin typeface="Arial"/>
              <a:ea typeface="Arial"/>
              <a:cs typeface="Arial"/>
              <a:sym typeface="Arial"/>
            </a:endParaRPr>
          </a:p>
        </p:txBody>
      </p:sp>
      <p:sp>
        <p:nvSpPr>
          <p:cNvPr id="155" name="Google Shape;155;p28"/>
          <p:cNvSpPr txBox="1"/>
          <p:nvPr/>
        </p:nvSpPr>
        <p:spPr>
          <a:xfrm>
            <a:off x="7149164" y="1348495"/>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2</a:t>
            </a:r>
            <a:endParaRPr b="1" i="0" sz="1200" u="none" cap="none" strike="noStrike">
              <a:solidFill>
                <a:srgbClr val="FF0000"/>
              </a:solidFill>
              <a:latin typeface="Arial"/>
              <a:ea typeface="Arial"/>
              <a:cs typeface="Arial"/>
              <a:sym typeface="Arial"/>
            </a:endParaRPr>
          </a:p>
        </p:txBody>
      </p:sp>
      <p:sp>
        <p:nvSpPr>
          <p:cNvPr id="156" name="Google Shape;156;p28"/>
          <p:cNvSpPr txBox="1"/>
          <p:nvPr/>
        </p:nvSpPr>
        <p:spPr>
          <a:xfrm>
            <a:off x="1699196" y="1370344"/>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3</a:t>
            </a:r>
            <a:endParaRPr b="1" i="0" sz="1200" u="none" cap="none" strike="noStrike">
              <a:solidFill>
                <a:srgbClr val="FF0000"/>
              </a:solidFill>
              <a:latin typeface="Arial"/>
              <a:ea typeface="Arial"/>
              <a:cs typeface="Arial"/>
              <a:sym typeface="Arial"/>
            </a:endParaRPr>
          </a:p>
        </p:txBody>
      </p:sp>
      <p:sp>
        <p:nvSpPr>
          <p:cNvPr id="157" name="Google Shape;157;p28"/>
          <p:cNvSpPr txBox="1"/>
          <p:nvPr/>
        </p:nvSpPr>
        <p:spPr>
          <a:xfrm>
            <a:off x="1701841" y="1836036"/>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4</a:t>
            </a:r>
            <a:endParaRPr b="1" i="0" sz="1200" u="none" cap="none" strike="noStrike">
              <a:solidFill>
                <a:srgbClr val="FF0000"/>
              </a:solidFill>
              <a:latin typeface="Arial"/>
              <a:ea typeface="Arial"/>
              <a:cs typeface="Arial"/>
              <a:sym typeface="Arial"/>
            </a:endParaRPr>
          </a:p>
        </p:txBody>
      </p:sp>
      <p:sp>
        <p:nvSpPr>
          <p:cNvPr id="158" name="Google Shape;158;p28"/>
          <p:cNvSpPr txBox="1"/>
          <p:nvPr/>
        </p:nvSpPr>
        <p:spPr>
          <a:xfrm>
            <a:off x="112811" y="2573211"/>
            <a:ext cx="1415700" cy="92329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4. Number of Orders Based on Total Payment Group</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To find which payment value group has the most number of orders</a:t>
            </a:r>
            <a:endParaRPr b="0" i="0" sz="800" u="none" cap="none" strike="noStrike">
              <a:solidFill>
                <a:srgbClr val="000000"/>
              </a:solidFill>
              <a:latin typeface="Montserrat"/>
              <a:ea typeface="Montserrat"/>
              <a:cs typeface="Montserrat"/>
              <a:sym typeface="Montserrat"/>
            </a:endParaRPr>
          </a:p>
        </p:txBody>
      </p:sp>
      <p:sp>
        <p:nvSpPr>
          <p:cNvPr id="159" name="Google Shape;159;p28"/>
          <p:cNvSpPr/>
          <p:nvPr/>
        </p:nvSpPr>
        <p:spPr>
          <a:xfrm>
            <a:off x="1733933" y="1900359"/>
            <a:ext cx="2908656" cy="1224096"/>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8"/>
          <p:cNvSpPr/>
          <p:nvPr/>
        </p:nvSpPr>
        <p:spPr>
          <a:xfrm>
            <a:off x="4642965" y="1896810"/>
            <a:ext cx="2788874" cy="1224877"/>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8"/>
          <p:cNvSpPr/>
          <p:nvPr/>
        </p:nvSpPr>
        <p:spPr>
          <a:xfrm>
            <a:off x="1727979" y="3124455"/>
            <a:ext cx="2908656" cy="1156800"/>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8"/>
          <p:cNvSpPr/>
          <p:nvPr/>
        </p:nvSpPr>
        <p:spPr>
          <a:xfrm>
            <a:off x="4642965" y="3110399"/>
            <a:ext cx="2782921" cy="1170856"/>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8"/>
          <p:cNvSpPr txBox="1"/>
          <p:nvPr/>
        </p:nvSpPr>
        <p:spPr>
          <a:xfrm>
            <a:off x="1704306" y="3124455"/>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5</a:t>
            </a:r>
            <a:endParaRPr b="1" i="0" sz="1200" u="none" cap="none" strike="noStrike">
              <a:solidFill>
                <a:srgbClr val="FF0000"/>
              </a:solidFill>
              <a:latin typeface="Arial"/>
              <a:ea typeface="Arial"/>
              <a:cs typeface="Arial"/>
              <a:sym typeface="Arial"/>
            </a:endParaRPr>
          </a:p>
        </p:txBody>
      </p:sp>
      <p:sp>
        <p:nvSpPr>
          <p:cNvPr id="164" name="Google Shape;164;p28"/>
          <p:cNvSpPr txBox="1"/>
          <p:nvPr/>
        </p:nvSpPr>
        <p:spPr>
          <a:xfrm>
            <a:off x="4635430" y="1941404"/>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6</a:t>
            </a:r>
            <a:endParaRPr b="1" i="0" sz="1200" u="none" cap="none" strike="noStrike">
              <a:solidFill>
                <a:srgbClr val="FF0000"/>
              </a:solidFill>
              <a:latin typeface="Arial"/>
              <a:ea typeface="Arial"/>
              <a:cs typeface="Arial"/>
              <a:sym typeface="Arial"/>
            </a:endParaRPr>
          </a:p>
        </p:txBody>
      </p:sp>
      <p:sp>
        <p:nvSpPr>
          <p:cNvPr id="165" name="Google Shape;165;p28"/>
          <p:cNvSpPr txBox="1"/>
          <p:nvPr/>
        </p:nvSpPr>
        <p:spPr>
          <a:xfrm>
            <a:off x="4629339" y="3083524"/>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7</a:t>
            </a:r>
            <a:endParaRPr b="1" i="0" sz="1200" u="none" cap="none" strike="noStrike">
              <a:solidFill>
                <a:srgbClr val="FF0000"/>
              </a:solidFill>
              <a:latin typeface="Arial"/>
              <a:ea typeface="Arial"/>
              <a:cs typeface="Arial"/>
              <a:sym typeface="Arial"/>
            </a:endParaRPr>
          </a:p>
        </p:txBody>
      </p:sp>
      <p:sp>
        <p:nvSpPr>
          <p:cNvPr id="166" name="Google Shape;166;p28"/>
          <p:cNvSpPr txBox="1"/>
          <p:nvPr/>
        </p:nvSpPr>
        <p:spPr>
          <a:xfrm>
            <a:off x="7587044" y="3268174"/>
            <a:ext cx="1415700" cy="153885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4-7. Charts &amp; Visualizations</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Deep dive in more detail by looking into the charts and visualizations. From the titles and subtitles on each charts, we can understand how the metrics and numbers are calculated.</a:t>
            </a:r>
            <a:endParaRPr b="0" i="0" sz="800" u="none" cap="none" strike="noStrike">
              <a:solidFill>
                <a:srgbClr val="000000"/>
              </a:solidFill>
              <a:latin typeface="Montserrat"/>
              <a:ea typeface="Montserrat"/>
              <a:cs typeface="Montserrat"/>
              <a:sym typeface="Montserrat"/>
            </a:endParaRPr>
          </a:p>
        </p:txBody>
      </p:sp>
      <p:sp>
        <p:nvSpPr>
          <p:cNvPr id="167" name="Google Shape;167;p28"/>
          <p:cNvSpPr txBox="1"/>
          <p:nvPr/>
        </p:nvSpPr>
        <p:spPr>
          <a:xfrm>
            <a:off x="118229" y="3521204"/>
            <a:ext cx="1415700" cy="92329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5. Number of Orders Based on Customer State and City</a:t>
            </a:r>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To find which state per city has the highest of total orders</a:t>
            </a:r>
            <a:endParaRPr b="0" i="0" sz="800" u="none" cap="none" strike="noStrike">
              <a:solidFill>
                <a:srgbClr val="000000"/>
              </a:solidFill>
              <a:latin typeface="Montserrat"/>
              <a:ea typeface="Montserrat"/>
              <a:cs typeface="Montserrat"/>
              <a:sym typeface="Montserrat"/>
            </a:endParaRPr>
          </a:p>
        </p:txBody>
      </p:sp>
      <p:sp>
        <p:nvSpPr>
          <p:cNvPr id="168" name="Google Shape;168;p28"/>
          <p:cNvSpPr txBox="1"/>
          <p:nvPr/>
        </p:nvSpPr>
        <p:spPr>
          <a:xfrm>
            <a:off x="1847722" y="4407190"/>
            <a:ext cx="2064133"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6. Top 10 Product Category</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To find the top 10 product category based on total delivered orders</a:t>
            </a:r>
            <a:endParaRPr b="0" i="0" sz="800" u="none" cap="none" strike="noStrike">
              <a:solidFill>
                <a:srgbClr val="000000"/>
              </a:solidFill>
              <a:latin typeface="Montserrat"/>
              <a:ea typeface="Montserrat"/>
              <a:cs typeface="Montserrat"/>
              <a:sym typeface="Montserrat"/>
            </a:endParaRPr>
          </a:p>
        </p:txBody>
      </p:sp>
      <p:sp>
        <p:nvSpPr>
          <p:cNvPr id="169" name="Google Shape;169;p28"/>
          <p:cNvSpPr txBox="1"/>
          <p:nvPr/>
        </p:nvSpPr>
        <p:spPr>
          <a:xfrm>
            <a:off x="4732989" y="4357291"/>
            <a:ext cx="2225629"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7. Average Orders per Customer</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To find the average orders based on customer in each city</a:t>
            </a:r>
            <a:endParaRPr/>
          </a:p>
        </p:txBody>
      </p:sp>
      <p:sp>
        <p:nvSpPr>
          <p:cNvPr id="170" name="Google Shape;170;p28">
            <a:hlinkClick r:id="rId4"/>
          </p:cNvPr>
          <p:cNvSpPr txBox="1"/>
          <p:nvPr/>
        </p:nvSpPr>
        <p:spPr>
          <a:xfrm>
            <a:off x="3613500" y="665541"/>
            <a:ext cx="1917000" cy="4110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Link to Dashboard</a:t>
            </a:r>
            <a:endParaRPr b="1" i="0" sz="1200" u="none" cap="none" strike="noStrike">
              <a:solidFill>
                <a:srgbClr val="FFFFFF"/>
              </a:solidFill>
              <a:latin typeface="Montserrat"/>
              <a:ea typeface="Montserrat"/>
              <a:cs typeface="Montserrat"/>
              <a:sym typeface="Montserrat"/>
            </a:endParaRPr>
          </a:p>
        </p:txBody>
      </p:sp>
      <p:grpSp>
        <p:nvGrpSpPr>
          <p:cNvPr id="171" name="Google Shape;171;p28"/>
          <p:cNvGrpSpPr/>
          <p:nvPr/>
        </p:nvGrpSpPr>
        <p:grpSpPr>
          <a:xfrm>
            <a:off x="3599416" y="781462"/>
            <a:ext cx="166473" cy="141497"/>
            <a:chOff x="4660325" y="1866850"/>
            <a:chExt cx="68350" cy="58100"/>
          </a:xfrm>
        </p:grpSpPr>
        <p:sp>
          <p:nvSpPr>
            <p:cNvPr id="172" name="Google Shape;172;p28"/>
            <p:cNvSpPr/>
            <p:nvPr/>
          </p:nvSpPr>
          <p:spPr>
            <a:xfrm>
              <a:off x="4660325" y="1866850"/>
              <a:ext cx="37700" cy="58100"/>
            </a:xfrm>
            <a:custGeom>
              <a:rect b="b" l="l" r="r" t="t"/>
              <a:pathLst>
                <a:path extrusionOk="0" h="2324" w="1508">
                  <a:moveTo>
                    <a:pt x="346" y="1"/>
                  </a:moveTo>
                  <a:lnTo>
                    <a:pt x="0" y="354"/>
                  </a:lnTo>
                  <a:lnTo>
                    <a:pt x="815" y="1162"/>
                  </a:lnTo>
                  <a:lnTo>
                    <a:pt x="0" y="1977"/>
                  </a:lnTo>
                  <a:lnTo>
                    <a:pt x="346" y="2323"/>
                  </a:lnTo>
                  <a:lnTo>
                    <a:pt x="1508" y="1162"/>
                  </a:lnTo>
                  <a:lnTo>
                    <a:pt x="346"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8"/>
            <p:cNvSpPr/>
            <p:nvPr/>
          </p:nvSpPr>
          <p:spPr>
            <a:xfrm>
              <a:off x="4690975" y="1866850"/>
              <a:ext cx="37700" cy="58100"/>
            </a:xfrm>
            <a:custGeom>
              <a:rect b="b" l="l" r="r" t="t"/>
              <a:pathLst>
                <a:path extrusionOk="0" h="2324" w="1508">
                  <a:moveTo>
                    <a:pt x="346" y="1"/>
                  </a:moveTo>
                  <a:lnTo>
                    <a:pt x="0" y="354"/>
                  </a:lnTo>
                  <a:lnTo>
                    <a:pt x="808" y="1162"/>
                  </a:lnTo>
                  <a:lnTo>
                    <a:pt x="0" y="1977"/>
                  </a:lnTo>
                  <a:lnTo>
                    <a:pt x="346" y="2323"/>
                  </a:lnTo>
                  <a:lnTo>
                    <a:pt x="1508" y="1162"/>
                  </a:lnTo>
                  <a:lnTo>
                    <a:pt x="346"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8"/>
          <p:cNvGrpSpPr/>
          <p:nvPr/>
        </p:nvGrpSpPr>
        <p:grpSpPr>
          <a:xfrm flipH="1">
            <a:off x="5378091" y="781462"/>
            <a:ext cx="166473" cy="141497"/>
            <a:chOff x="4660325" y="1866850"/>
            <a:chExt cx="68350" cy="58100"/>
          </a:xfrm>
        </p:grpSpPr>
        <p:sp>
          <p:nvSpPr>
            <p:cNvPr id="175" name="Google Shape;175;p28"/>
            <p:cNvSpPr/>
            <p:nvPr/>
          </p:nvSpPr>
          <p:spPr>
            <a:xfrm>
              <a:off x="4660325" y="1866850"/>
              <a:ext cx="37700" cy="58100"/>
            </a:xfrm>
            <a:custGeom>
              <a:rect b="b" l="l" r="r" t="t"/>
              <a:pathLst>
                <a:path extrusionOk="0" h="2324" w="1508">
                  <a:moveTo>
                    <a:pt x="346" y="1"/>
                  </a:moveTo>
                  <a:lnTo>
                    <a:pt x="0" y="354"/>
                  </a:lnTo>
                  <a:lnTo>
                    <a:pt x="815" y="1162"/>
                  </a:lnTo>
                  <a:lnTo>
                    <a:pt x="0" y="1977"/>
                  </a:lnTo>
                  <a:lnTo>
                    <a:pt x="346" y="2323"/>
                  </a:lnTo>
                  <a:lnTo>
                    <a:pt x="1508" y="1162"/>
                  </a:lnTo>
                  <a:lnTo>
                    <a:pt x="346"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8"/>
            <p:cNvSpPr/>
            <p:nvPr/>
          </p:nvSpPr>
          <p:spPr>
            <a:xfrm>
              <a:off x="4690975" y="1866850"/>
              <a:ext cx="37700" cy="58100"/>
            </a:xfrm>
            <a:custGeom>
              <a:rect b="b" l="l" r="r" t="t"/>
              <a:pathLst>
                <a:path extrusionOk="0" h="2324" w="1508">
                  <a:moveTo>
                    <a:pt x="346" y="1"/>
                  </a:moveTo>
                  <a:lnTo>
                    <a:pt x="0" y="354"/>
                  </a:lnTo>
                  <a:lnTo>
                    <a:pt x="808" y="1162"/>
                  </a:lnTo>
                  <a:lnTo>
                    <a:pt x="0" y="1977"/>
                  </a:lnTo>
                  <a:lnTo>
                    <a:pt x="346" y="2323"/>
                  </a:lnTo>
                  <a:lnTo>
                    <a:pt x="1508" y="1162"/>
                  </a:lnTo>
                  <a:lnTo>
                    <a:pt x="346"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28"/>
          <p:cNvSpPr txBox="1"/>
          <p:nvPr/>
        </p:nvSpPr>
        <p:spPr>
          <a:xfrm>
            <a:off x="3534200" y="105825"/>
            <a:ext cx="20757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ctr">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Looker Studio Dashboard</a:t>
            </a:r>
            <a:endParaRPr b="0" i="0" sz="1200" u="none" cap="none" strike="noStrike">
              <a:solidFill>
                <a:schemeClr val="dk1"/>
              </a:solidFill>
              <a:latin typeface="Lexend ExtraLight"/>
              <a:ea typeface="Lexend ExtraLight"/>
              <a:cs typeface="Lexend ExtraLight"/>
              <a:sym typeface="Lexend Extra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1" name="Shape 181"/>
        <p:cNvGrpSpPr/>
        <p:nvPr/>
      </p:nvGrpSpPr>
      <p:grpSpPr>
        <a:xfrm>
          <a:off x="0" y="0"/>
          <a:ext cx="0" cy="0"/>
          <a:chOff x="0" y="0"/>
          <a:chExt cx="0" cy="0"/>
        </a:xfrm>
      </p:grpSpPr>
      <p:sp>
        <p:nvSpPr>
          <p:cNvPr id="182" name="Google Shape;182;p29"/>
          <p:cNvSpPr txBox="1"/>
          <p:nvPr/>
        </p:nvSpPr>
        <p:spPr>
          <a:xfrm>
            <a:off x="301800" y="323325"/>
            <a:ext cx="33249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Looker Studio Dashboard - Findings/Insights #1</a:t>
            </a:r>
            <a:endParaRPr b="0" i="0" sz="1200" u="none" cap="none" strike="noStrike">
              <a:solidFill>
                <a:schemeClr val="dk1"/>
              </a:solidFill>
              <a:latin typeface="Lexend ExtraLight"/>
              <a:ea typeface="Lexend ExtraLight"/>
              <a:cs typeface="Lexend ExtraLight"/>
              <a:sym typeface="Lexend ExtraLight"/>
            </a:endParaRPr>
          </a:p>
        </p:txBody>
      </p:sp>
      <p:sp>
        <p:nvSpPr>
          <p:cNvPr id="183" name="Google Shape;183;p29"/>
          <p:cNvSpPr txBox="1"/>
          <p:nvPr/>
        </p:nvSpPr>
        <p:spPr>
          <a:xfrm>
            <a:off x="6588575" y="323325"/>
            <a:ext cx="20757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r">
              <a:lnSpc>
                <a:spcPct val="80000"/>
              </a:lnSpc>
              <a:spcBef>
                <a:spcPts val="0"/>
              </a:spcBef>
              <a:spcAft>
                <a:spcPts val="0"/>
              </a:spcAft>
              <a:buClr>
                <a:srgbClr val="000000"/>
              </a:buClr>
              <a:buSzPct val="100000"/>
              <a:buFont typeface="Arial"/>
              <a:buNone/>
            </a:pPr>
            <a:r>
              <a:t/>
            </a:r>
            <a:endParaRPr b="0" i="0" sz="1200" u="none" cap="none" strike="noStrike">
              <a:solidFill>
                <a:schemeClr val="dk1"/>
              </a:solidFill>
              <a:latin typeface="Lexend ExtraLight"/>
              <a:ea typeface="Lexend ExtraLight"/>
              <a:cs typeface="Lexend ExtraLight"/>
              <a:sym typeface="Lexend ExtraLight"/>
            </a:endParaRPr>
          </a:p>
        </p:txBody>
      </p:sp>
      <p:pic>
        <p:nvPicPr>
          <p:cNvPr id="184" name="Google Shape;184;p29"/>
          <p:cNvPicPr preferRelativeResize="0"/>
          <p:nvPr/>
        </p:nvPicPr>
        <p:blipFill rotWithShape="1">
          <a:blip r:embed="rId3">
            <a:alphaModFix/>
          </a:blip>
          <a:srcRect b="0" l="0" r="0" t="0"/>
          <a:stretch/>
        </p:blipFill>
        <p:spPr>
          <a:xfrm>
            <a:off x="780521" y="743625"/>
            <a:ext cx="7582958" cy="1124107"/>
          </a:xfrm>
          <a:prstGeom prst="rect">
            <a:avLst/>
          </a:prstGeom>
          <a:noFill/>
          <a:ln>
            <a:noFill/>
          </a:ln>
        </p:spPr>
      </p:pic>
      <p:sp>
        <p:nvSpPr>
          <p:cNvPr id="185" name="Google Shape;185;p29"/>
          <p:cNvSpPr txBox="1"/>
          <p:nvPr/>
        </p:nvSpPr>
        <p:spPr>
          <a:xfrm>
            <a:off x="440268" y="2007832"/>
            <a:ext cx="8224008" cy="2812343"/>
          </a:xfrm>
          <a:prstGeom prst="rect">
            <a:avLst/>
          </a:prstGeom>
          <a:noFill/>
          <a:ln>
            <a:noFill/>
          </a:ln>
        </p:spPr>
        <p:txBody>
          <a:bodyPr anchorCtr="0" anchor="t" bIns="91425" lIns="91425" spcFirstLastPara="1" rIns="91425" wrap="square" tIns="91425">
            <a:normAutofit fontScale="90000" lnSpcReduction="10000"/>
          </a:bodyPr>
          <a:lstStyle/>
          <a:p>
            <a:pPr indent="0" lvl="0" marL="0" marR="0" rtl="0" algn="just">
              <a:lnSpc>
                <a:spcPct val="100000"/>
              </a:lnSpc>
              <a:spcBef>
                <a:spcPts val="0"/>
              </a:spcBef>
              <a:spcAft>
                <a:spcPts val="0"/>
              </a:spcAft>
              <a:buClr>
                <a:schemeClr val="dk1"/>
              </a:buClr>
              <a:buSzPct val="60439"/>
              <a:buFont typeface="Arial"/>
              <a:buNone/>
            </a:pPr>
            <a:r>
              <a:rPr b="0" i="0" lang="en" sz="1820" u="none" cap="none" strike="noStrike">
                <a:solidFill>
                  <a:schemeClr val="dk1"/>
                </a:solidFill>
                <a:latin typeface="Montserrat"/>
                <a:ea typeface="Montserrat"/>
                <a:cs typeface="Montserrat"/>
                <a:sym typeface="Montserrat"/>
              </a:rPr>
              <a:t>For the past year since its launch in 2021 with Last update data until January 2022 we got with the following summary :</a:t>
            </a:r>
            <a:endParaRPr/>
          </a:p>
          <a:p>
            <a:pPr indent="0" lvl="0" marL="0" marR="0" rtl="0" algn="just">
              <a:lnSpc>
                <a:spcPct val="100000"/>
              </a:lnSpc>
              <a:spcBef>
                <a:spcPts val="0"/>
              </a:spcBef>
              <a:spcAft>
                <a:spcPts val="0"/>
              </a:spcAft>
              <a:buClr>
                <a:schemeClr val="dk1"/>
              </a:buClr>
              <a:buSzPct val="60439"/>
              <a:buFont typeface="Arial"/>
              <a:buNone/>
            </a:pPr>
            <a:r>
              <a:rPr b="0" i="0" lang="en" sz="1820" u="none" cap="none" strike="noStrike">
                <a:solidFill>
                  <a:schemeClr val="dk1"/>
                </a:solidFill>
                <a:latin typeface="Montserrat"/>
                <a:ea typeface="Montserrat"/>
                <a:cs typeface="Montserrat"/>
                <a:sym typeface="Montserrat"/>
              </a:rPr>
              <a:t>1. Total customer is 48022 with increasing customer 16.1% from last year. </a:t>
            </a:r>
            <a:endParaRPr/>
          </a:p>
          <a:p>
            <a:pPr indent="0" lvl="0" marL="0" marR="0" rtl="0" algn="just">
              <a:lnSpc>
                <a:spcPct val="100000"/>
              </a:lnSpc>
              <a:spcBef>
                <a:spcPts val="0"/>
              </a:spcBef>
              <a:spcAft>
                <a:spcPts val="0"/>
              </a:spcAft>
              <a:buClr>
                <a:schemeClr val="dk1"/>
              </a:buClr>
              <a:buSzPct val="60439"/>
              <a:buFont typeface="Arial"/>
              <a:buNone/>
            </a:pPr>
            <a:r>
              <a:rPr b="0" i="0" lang="en" sz="1820" u="none" cap="none" strike="noStrike">
                <a:solidFill>
                  <a:schemeClr val="dk1"/>
                </a:solidFill>
                <a:latin typeface="Montserrat"/>
                <a:ea typeface="Montserrat"/>
                <a:cs typeface="Montserrat"/>
                <a:sym typeface="Montserrat"/>
              </a:rPr>
              <a:t>2. Total sellers is 1771 with increasing sellers 7.9% from last year. </a:t>
            </a:r>
            <a:endParaRPr/>
          </a:p>
          <a:p>
            <a:pPr indent="0" lvl="0" marL="0" marR="0" rtl="0" algn="just">
              <a:lnSpc>
                <a:spcPct val="100000"/>
              </a:lnSpc>
              <a:spcBef>
                <a:spcPts val="0"/>
              </a:spcBef>
              <a:spcAft>
                <a:spcPts val="0"/>
              </a:spcAft>
              <a:buClr>
                <a:schemeClr val="dk1"/>
              </a:buClr>
              <a:buSzPct val="60439"/>
              <a:buFont typeface="Arial"/>
              <a:buNone/>
            </a:pPr>
            <a:r>
              <a:rPr b="0" i="0" lang="en" sz="1820" u="none" cap="none" strike="noStrike">
                <a:solidFill>
                  <a:schemeClr val="dk1"/>
                </a:solidFill>
                <a:latin typeface="Montserrat"/>
                <a:ea typeface="Montserrat"/>
                <a:cs typeface="Montserrat"/>
                <a:sym typeface="Montserrat"/>
              </a:rPr>
              <a:t>3. Total orders is 49544 with increasing orders 16.2% from last year.</a:t>
            </a:r>
            <a:endParaRPr/>
          </a:p>
          <a:p>
            <a:pPr indent="0" lvl="0" marL="0" marR="0" rtl="0" algn="just">
              <a:lnSpc>
                <a:spcPct val="100000"/>
              </a:lnSpc>
              <a:spcBef>
                <a:spcPts val="0"/>
              </a:spcBef>
              <a:spcAft>
                <a:spcPts val="0"/>
              </a:spcAft>
              <a:buClr>
                <a:schemeClr val="dk1"/>
              </a:buClr>
              <a:buSzPct val="60439"/>
              <a:buFont typeface="Arial"/>
              <a:buNone/>
            </a:pPr>
            <a:r>
              <a:rPr b="0" i="0" lang="en" sz="1820" u="none" cap="none" strike="noStrike">
                <a:solidFill>
                  <a:schemeClr val="dk1"/>
                </a:solidFill>
                <a:latin typeface="Montserrat"/>
                <a:ea typeface="Montserrat"/>
                <a:cs typeface="Montserrat"/>
                <a:sym typeface="Montserrat"/>
              </a:rPr>
              <a:t>4. Average orders per customer is 1.03 without any significant increase from last year.</a:t>
            </a:r>
            <a:endParaRPr/>
          </a:p>
          <a:p>
            <a:pPr indent="0" lvl="0" marL="0" marR="0" rtl="0" algn="just">
              <a:lnSpc>
                <a:spcPct val="100000"/>
              </a:lnSpc>
              <a:spcBef>
                <a:spcPts val="0"/>
              </a:spcBef>
              <a:spcAft>
                <a:spcPts val="0"/>
              </a:spcAft>
              <a:buClr>
                <a:schemeClr val="dk1"/>
              </a:buClr>
              <a:buSzPct val="60439"/>
              <a:buFont typeface="Arial"/>
              <a:buNone/>
            </a:pPr>
            <a:r>
              <a:t/>
            </a:r>
            <a:endParaRPr b="0" i="0" sz="182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ct val="60439"/>
              <a:buFont typeface="Arial"/>
              <a:buNone/>
            </a:pPr>
            <a:r>
              <a:rPr b="0" i="0" lang="en" sz="1820" u="none" cap="none" strike="noStrike">
                <a:solidFill>
                  <a:schemeClr val="dk1"/>
                </a:solidFill>
                <a:latin typeface="Montserrat"/>
                <a:ea typeface="Montserrat"/>
                <a:cs typeface="Montserrat"/>
                <a:sym typeface="Montserrat"/>
              </a:rPr>
              <a:t>Based on the results of existing data, the increase in the number of customers greatly affects the number of sellers and the total orders which can increase the company's revenue.</a:t>
            </a:r>
            <a:endParaRPr/>
          </a:p>
          <a:p>
            <a:pPr indent="0" lvl="0" marL="0" marR="0" rtl="0" algn="just">
              <a:lnSpc>
                <a:spcPct val="100000"/>
              </a:lnSpc>
              <a:spcBef>
                <a:spcPts val="0"/>
              </a:spcBef>
              <a:spcAft>
                <a:spcPts val="0"/>
              </a:spcAft>
              <a:buClr>
                <a:schemeClr val="dk1"/>
              </a:buClr>
              <a:buSzPct val="60439"/>
              <a:buFont typeface="Arial"/>
              <a:buNone/>
            </a:pPr>
            <a:r>
              <a:t/>
            </a:r>
            <a:endParaRPr b="0" i="0" sz="1820" u="none" cap="none" strike="noStrike">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9" name="Shape 189"/>
        <p:cNvGrpSpPr/>
        <p:nvPr/>
      </p:nvGrpSpPr>
      <p:grpSpPr>
        <a:xfrm>
          <a:off x="0" y="0"/>
          <a:ext cx="0" cy="0"/>
          <a:chOff x="0" y="0"/>
          <a:chExt cx="0" cy="0"/>
        </a:xfrm>
      </p:grpSpPr>
      <p:sp>
        <p:nvSpPr>
          <p:cNvPr id="190" name="Google Shape;190;p30"/>
          <p:cNvSpPr txBox="1"/>
          <p:nvPr>
            <p:ph type="title"/>
          </p:nvPr>
        </p:nvSpPr>
        <p:spPr>
          <a:xfrm>
            <a:off x="440266" y="3454309"/>
            <a:ext cx="8236466" cy="1607153"/>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Clr>
                <a:schemeClr val="dk1"/>
              </a:buClr>
              <a:buSzPct val="60439"/>
              <a:buFont typeface="Arial"/>
              <a:buNone/>
            </a:pPr>
            <a:r>
              <a:rPr lang="en" sz="1820">
                <a:latin typeface="Montserrat"/>
                <a:ea typeface="Montserrat"/>
                <a:cs typeface="Montserrat"/>
                <a:sym typeface="Montserrat"/>
              </a:rPr>
              <a:t>For the past year since its launch in 2021, we got the highest total orders is 15400 with the total payment range of 101-200. So that we can focus on orders that have a total payment around 101-200 and we can also consider at payment around 51-100 as a second place with a slight difference.</a:t>
            </a:r>
            <a:br>
              <a:rPr lang="en" sz="1820">
                <a:latin typeface="Montserrat"/>
                <a:ea typeface="Montserrat"/>
                <a:cs typeface="Montserrat"/>
                <a:sym typeface="Montserrat"/>
              </a:rPr>
            </a:br>
            <a:r>
              <a:rPr lang="en" sz="1820">
                <a:latin typeface="Montserrat"/>
                <a:ea typeface="Montserrat"/>
                <a:cs typeface="Montserrat"/>
                <a:sym typeface="Montserrat"/>
              </a:rPr>
              <a:t>From existing graphic there are 134 orders with a total payment &lt;0 which indicates a loss for the company.</a:t>
            </a:r>
            <a:endParaRPr sz="1820">
              <a:latin typeface="Montserrat"/>
              <a:ea typeface="Montserrat"/>
              <a:cs typeface="Montserrat"/>
              <a:sym typeface="Montserrat"/>
            </a:endParaRPr>
          </a:p>
        </p:txBody>
      </p:sp>
      <p:sp>
        <p:nvSpPr>
          <p:cNvPr id="191" name="Google Shape;191;p30"/>
          <p:cNvSpPr txBox="1"/>
          <p:nvPr/>
        </p:nvSpPr>
        <p:spPr>
          <a:xfrm>
            <a:off x="301800" y="323325"/>
            <a:ext cx="33249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Looker Studio Dashboard - Findings/Insights #2</a:t>
            </a:r>
            <a:endParaRPr b="0" i="0" sz="1200" u="none" cap="none" strike="noStrike">
              <a:solidFill>
                <a:schemeClr val="dk1"/>
              </a:solidFill>
              <a:latin typeface="Lexend ExtraLight"/>
              <a:ea typeface="Lexend ExtraLight"/>
              <a:cs typeface="Lexend ExtraLight"/>
              <a:sym typeface="Lexend ExtraLight"/>
            </a:endParaRPr>
          </a:p>
        </p:txBody>
      </p:sp>
      <p:pic>
        <p:nvPicPr>
          <p:cNvPr id="192" name="Google Shape;192;p30"/>
          <p:cNvPicPr preferRelativeResize="0"/>
          <p:nvPr/>
        </p:nvPicPr>
        <p:blipFill rotWithShape="1">
          <a:blip r:embed="rId3">
            <a:alphaModFix/>
          </a:blip>
          <a:srcRect b="0" l="0" r="0" t="0"/>
          <a:stretch/>
        </p:blipFill>
        <p:spPr>
          <a:xfrm>
            <a:off x="2519633" y="727612"/>
            <a:ext cx="4104733" cy="2602610"/>
          </a:xfrm>
          <a:prstGeom prst="rect">
            <a:avLst/>
          </a:prstGeom>
          <a:noFill/>
          <a:ln>
            <a:noFill/>
          </a:ln>
        </p:spPr>
      </p:pic>
      <p:sp>
        <p:nvSpPr>
          <p:cNvPr id="193" name="Google Shape;193;p30"/>
          <p:cNvSpPr/>
          <p:nvPr/>
        </p:nvSpPr>
        <p:spPr>
          <a:xfrm>
            <a:off x="2861734" y="1727202"/>
            <a:ext cx="496712" cy="1422400"/>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0"/>
          <p:cNvSpPr/>
          <p:nvPr/>
        </p:nvSpPr>
        <p:spPr>
          <a:xfrm>
            <a:off x="6011333" y="2639472"/>
            <a:ext cx="496712" cy="510130"/>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8" name="Shape 198"/>
        <p:cNvGrpSpPr/>
        <p:nvPr/>
      </p:nvGrpSpPr>
      <p:grpSpPr>
        <a:xfrm>
          <a:off x="0" y="0"/>
          <a:ext cx="0" cy="0"/>
          <a:chOff x="0" y="0"/>
          <a:chExt cx="0" cy="0"/>
        </a:xfrm>
      </p:grpSpPr>
      <p:sp>
        <p:nvSpPr>
          <p:cNvPr id="199" name="Google Shape;199;p31"/>
          <p:cNvSpPr txBox="1"/>
          <p:nvPr>
            <p:ph type="title"/>
          </p:nvPr>
        </p:nvSpPr>
        <p:spPr>
          <a:xfrm>
            <a:off x="453766" y="3517282"/>
            <a:ext cx="8236466" cy="1404674"/>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Clr>
                <a:schemeClr val="dk1"/>
              </a:buClr>
              <a:buSzPct val="60439"/>
              <a:buFont typeface="Arial"/>
              <a:buNone/>
            </a:pPr>
            <a:r>
              <a:rPr lang="en" sz="1820">
                <a:latin typeface="Montserrat"/>
                <a:ea typeface="Montserrat"/>
                <a:cs typeface="Montserrat"/>
                <a:sym typeface="Montserrat"/>
              </a:rPr>
              <a:t>Since samba commerce launch, the highest total orders were in the city of Sao Paulo as many as 7020 orders which were in the SP state which had a total order is 19648. Based on this data, we can see that the best market opportunity lies with Sao Paulo to campaign and attract more customers for business growth.</a:t>
            </a:r>
            <a:endParaRPr/>
          </a:p>
        </p:txBody>
      </p:sp>
      <p:sp>
        <p:nvSpPr>
          <p:cNvPr id="200" name="Google Shape;200;p31"/>
          <p:cNvSpPr txBox="1"/>
          <p:nvPr/>
        </p:nvSpPr>
        <p:spPr>
          <a:xfrm>
            <a:off x="301800" y="323325"/>
            <a:ext cx="33249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Looker Studio Dashboard - Findings/Insights #3</a:t>
            </a:r>
            <a:endParaRPr b="0" i="0" sz="1200" u="none" cap="none" strike="noStrike">
              <a:solidFill>
                <a:schemeClr val="dk1"/>
              </a:solidFill>
              <a:latin typeface="Lexend ExtraLight"/>
              <a:ea typeface="Lexend ExtraLight"/>
              <a:cs typeface="Lexend ExtraLight"/>
              <a:sym typeface="Lexend ExtraLight"/>
            </a:endParaRPr>
          </a:p>
        </p:txBody>
      </p:sp>
      <p:grpSp>
        <p:nvGrpSpPr>
          <p:cNvPr id="201" name="Google Shape;201;p31"/>
          <p:cNvGrpSpPr/>
          <p:nvPr/>
        </p:nvGrpSpPr>
        <p:grpSpPr>
          <a:xfrm>
            <a:off x="2041970" y="651150"/>
            <a:ext cx="5087060" cy="2657846"/>
            <a:chOff x="2041970" y="651150"/>
            <a:chExt cx="5087060" cy="2657846"/>
          </a:xfrm>
        </p:grpSpPr>
        <p:sp>
          <p:nvSpPr>
            <p:cNvPr id="202" name="Google Shape;202;p31"/>
            <p:cNvSpPr/>
            <p:nvPr/>
          </p:nvSpPr>
          <p:spPr>
            <a:xfrm>
              <a:off x="2041970" y="651150"/>
              <a:ext cx="5087060" cy="2286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03" name="Google Shape;203;p31"/>
            <p:cNvPicPr preferRelativeResize="0"/>
            <p:nvPr/>
          </p:nvPicPr>
          <p:blipFill rotWithShape="1">
            <a:blip r:embed="rId3">
              <a:alphaModFix/>
            </a:blip>
            <a:srcRect b="0" l="0" r="0" t="0"/>
            <a:stretch/>
          </p:blipFill>
          <p:spPr>
            <a:xfrm>
              <a:off x="3857525" y="651150"/>
              <a:ext cx="1428949" cy="228632"/>
            </a:xfrm>
            <a:prstGeom prst="rect">
              <a:avLst/>
            </a:prstGeom>
            <a:noFill/>
            <a:ln>
              <a:noFill/>
            </a:ln>
          </p:spPr>
        </p:pic>
        <p:pic>
          <p:nvPicPr>
            <p:cNvPr id="204" name="Google Shape;204;p31"/>
            <p:cNvPicPr preferRelativeResize="0"/>
            <p:nvPr/>
          </p:nvPicPr>
          <p:blipFill rotWithShape="1">
            <a:blip r:embed="rId4">
              <a:alphaModFix/>
            </a:blip>
            <a:srcRect b="0" l="0" r="0" t="0"/>
            <a:stretch/>
          </p:blipFill>
          <p:spPr>
            <a:xfrm>
              <a:off x="2041970" y="879782"/>
              <a:ext cx="5087060" cy="2429214"/>
            </a:xfrm>
            <a:prstGeom prst="rect">
              <a:avLst/>
            </a:prstGeom>
            <a:noFill/>
            <a:ln>
              <a:noFill/>
            </a:ln>
          </p:spPr>
        </p:pic>
      </p:grpSp>
      <p:sp>
        <p:nvSpPr>
          <p:cNvPr id="205" name="Google Shape;205;p31"/>
          <p:cNvSpPr/>
          <p:nvPr/>
        </p:nvSpPr>
        <p:spPr>
          <a:xfrm>
            <a:off x="3036712" y="1470026"/>
            <a:ext cx="982132" cy="1838970"/>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1"/>
          <p:cNvSpPr/>
          <p:nvPr/>
        </p:nvSpPr>
        <p:spPr>
          <a:xfrm>
            <a:off x="2041970" y="1678311"/>
            <a:ext cx="5060060" cy="322292"/>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3520432"/>
            <a:ext cx="8520600" cy="1412812"/>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SzPct val="60439"/>
              <a:buNone/>
            </a:pPr>
            <a:r>
              <a:rPr lang="en" sz="1820">
                <a:latin typeface="Montserrat"/>
                <a:ea typeface="Montserrat"/>
                <a:cs typeface="Montserrat"/>
                <a:sym typeface="Montserrat"/>
              </a:rPr>
              <a:t>Since its launch last year, the top 10 product categories were ordered the most with bed table baths being the most ordered product with a total of 5052.</a:t>
            </a:r>
            <a:br>
              <a:rPr lang="en" sz="1820">
                <a:latin typeface="Montserrat"/>
                <a:ea typeface="Montserrat"/>
                <a:cs typeface="Montserrat"/>
                <a:sym typeface="Montserrat"/>
              </a:rPr>
            </a:br>
            <a:r>
              <a:rPr lang="en" sz="1820">
                <a:latin typeface="Montserrat"/>
                <a:ea typeface="Montserrat"/>
                <a:cs typeface="Montserrat"/>
                <a:sym typeface="Montserrat"/>
              </a:rPr>
              <a:t>We can focus more on the 10 products category in order to increase the number of orders and revenue for business growth. </a:t>
            </a:r>
            <a:endParaRPr/>
          </a:p>
        </p:txBody>
      </p:sp>
      <p:sp>
        <p:nvSpPr>
          <p:cNvPr id="212" name="Google Shape;212;p32"/>
          <p:cNvSpPr txBox="1"/>
          <p:nvPr/>
        </p:nvSpPr>
        <p:spPr>
          <a:xfrm>
            <a:off x="301800" y="323325"/>
            <a:ext cx="33249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Looker Studio Dashboard - Findings/Insights #4</a:t>
            </a:r>
            <a:endParaRPr b="0" i="0" sz="1200" u="none" cap="none" strike="noStrike">
              <a:solidFill>
                <a:schemeClr val="dk1"/>
              </a:solidFill>
              <a:latin typeface="Lexend ExtraLight"/>
              <a:ea typeface="Lexend ExtraLight"/>
              <a:cs typeface="Lexend ExtraLight"/>
              <a:sym typeface="Lexend ExtraLight"/>
            </a:endParaRPr>
          </a:p>
        </p:txBody>
      </p:sp>
      <p:pic>
        <p:nvPicPr>
          <p:cNvPr id="213" name="Google Shape;213;p32"/>
          <p:cNvPicPr preferRelativeResize="0"/>
          <p:nvPr/>
        </p:nvPicPr>
        <p:blipFill rotWithShape="1">
          <a:blip r:embed="rId3">
            <a:alphaModFix/>
          </a:blip>
          <a:srcRect b="0" l="0" r="0" t="0"/>
          <a:stretch/>
        </p:blipFill>
        <p:spPr>
          <a:xfrm>
            <a:off x="2178040" y="598568"/>
            <a:ext cx="4787920" cy="2777334"/>
          </a:xfrm>
          <a:prstGeom prst="rect">
            <a:avLst/>
          </a:prstGeom>
          <a:noFill/>
          <a:ln>
            <a:noFill/>
          </a:ln>
        </p:spPr>
      </p:pic>
      <p:sp>
        <p:nvSpPr>
          <p:cNvPr id="214" name="Google Shape;214;p32"/>
          <p:cNvSpPr/>
          <p:nvPr/>
        </p:nvSpPr>
        <p:spPr>
          <a:xfrm>
            <a:off x="2722809" y="1436727"/>
            <a:ext cx="496800" cy="1422300"/>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