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 SemiBold"/>
      <p:regular r:id="rId12"/>
      <p:bold r:id="rId13"/>
      <p:italic r:id="rId14"/>
      <p:boldItalic r:id="rId15"/>
    </p:embeddedFont>
    <p:embeddedFont>
      <p:font typeface="Raleway"/>
      <p:regular r:id="rId16"/>
      <p:bold r:id="rId17"/>
      <p:italic r:id="rId18"/>
      <p:boldItalic r:id="rId19"/>
    </p:embeddedFont>
    <p:embeddedFont>
      <p:font typeface="Barlow Light"/>
      <p:regular r:id="rId20"/>
      <p:bold r:id="rId21"/>
      <p:italic r:id="rId22"/>
      <p:boldItalic r:id="rId23"/>
    </p:embeddedFont>
    <p:embeddedFont>
      <p:font typeface="Barlow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Light-regular.fntdata"/><Relationship Id="rId22" Type="http://schemas.openxmlformats.org/officeDocument/2006/relationships/font" Target="fonts/BarlowLight-italic.fntdata"/><Relationship Id="rId21" Type="http://schemas.openxmlformats.org/officeDocument/2006/relationships/font" Target="fonts/BarlowLight-bold.fntdata"/><Relationship Id="rId24" Type="http://schemas.openxmlformats.org/officeDocument/2006/relationships/font" Target="fonts/Barlow-regular.fntdata"/><Relationship Id="rId23" Type="http://schemas.openxmlformats.org/officeDocument/2006/relationships/font" Target="fonts/Barlow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italic.fntdata"/><Relationship Id="rId25" Type="http://schemas.openxmlformats.org/officeDocument/2006/relationships/font" Target="fonts/Barlow-bold.fntdata"/><Relationship Id="rId27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SemiBold-bold.fntdata"/><Relationship Id="rId12" Type="http://schemas.openxmlformats.org/officeDocument/2006/relationships/font" Target="fonts/RalewaySemiBold-regular.fntdata"/><Relationship Id="rId15" Type="http://schemas.openxmlformats.org/officeDocument/2006/relationships/font" Target="fonts/RalewaySemiBold-boldItalic.fntdata"/><Relationship Id="rId14" Type="http://schemas.openxmlformats.org/officeDocument/2006/relationships/font" Target="fonts/RalewaySemiBold-italic.fntdata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620bbb036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620bbb03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we are team #, and our names are: ….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I will talk a little bit about our business thesis. our customer is ….  our project sponsor is Scott Stanford. Next, our potential product is a</a:t>
            </a:r>
            <a:r>
              <a:rPr lang="en"/>
              <a:t>...</a:t>
            </a:r>
            <a:r>
              <a:rPr lang="en"/>
              <a:t> , including </a:t>
            </a:r>
            <a:r>
              <a:rPr lang="en"/>
              <a:t>...</a:t>
            </a:r>
            <a:r>
              <a:rPr lang="en"/>
              <a:t>. . </a:t>
            </a:r>
            <a:r>
              <a:rPr lang="en"/>
              <a:t>I will pass it down to Luis, who is going to talk tou you guys about background research</a:t>
            </a:r>
            <a:r>
              <a:rPr lang="en"/>
              <a:t>  </a:t>
            </a:r>
            <a:r>
              <a:rPr b="1" lang="en"/>
              <a:t>Juan P</a:t>
            </a:r>
            <a:endParaRPr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doc(project description) and explain why you are making this project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B5DD"/>
                </a:solidFill>
                <a:latin typeface="Barlow"/>
                <a:ea typeface="Barlow"/>
                <a:cs typeface="Barlow"/>
                <a:sym typeface="Barlow"/>
              </a:rPr>
              <a:t>innovation</a:t>
            </a:r>
            <a:r>
              <a:rPr b="1" lang="en" sz="12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b="1" lang="en" sz="1200">
                <a:solidFill>
                  <a:srgbClr val="00B5DD"/>
                </a:solidFill>
                <a:latin typeface="Barlow"/>
                <a:ea typeface="Barlow"/>
                <a:cs typeface="Barlow"/>
                <a:sym typeface="Barlow"/>
              </a:rPr>
              <a:t>investment</a:t>
            </a:r>
            <a:r>
              <a:rPr b="1" lang="en" sz="12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and </a:t>
            </a:r>
            <a:r>
              <a:rPr b="1" lang="en" sz="1200">
                <a:solidFill>
                  <a:srgbClr val="00B5DD"/>
                </a:solidFill>
                <a:latin typeface="Barlow"/>
                <a:ea typeface="Barlow"/>
                <a:cs typeface="Barlow"/>
                <a:sym typeface="Barlow"/>
              </a:rPr>
              <a:t>return on investment </a:t>
            </a: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on a massive scale for AAL and their partners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https://www.boldbi.com/blog/data-visualization-importance-and-benefits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f036d1400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f036d140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simple because haven’t talked to sponsor. Python, pandas and friendly UI interface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b1b29c0ed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b1b29c0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5.jpg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 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our Team </a:t>
            </a:r>
            <a:endParaRPr/>
          </a:p>
        </p:txBody>
      </p:sp>
      <p:sp>
        <p:nvSpPr>
          <p:cNvPr id="344" name="Google Shape;344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5" name="Google Shape;3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6" name="Google Shape;346;p1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Luis Alarcon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>
                <a:latin typeface="Barlow"/>
                <a:ea typeface="Barlow"/>
                <a:cs typeface="Barlow"/>
                <a:sym typeface="Barlow"/>
              </a:rPr>
              <a:t>CSCE 22’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47" name="Google Shape;347;p13"/>
          <p:cNvPicPr preferRelativeResize="0"/>
          <p:nvPr/>
        </p:nvPicPr>
        <p:blipFill rotWithShape="1">
          <a:blip r:embed="rId4">
            <a:alphaModFix/>
          </a:blip>
          <a:srcRect b="219" l="0" r="0" t="219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8" name="Google Shape;348;p1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Santana Gonzales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ITDE 23’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49" name="Google Shape;349;p13"/>
          <p:cNvPicPr preferRelativeResize="0"/>
          <p:nvPr/>
        </p:nvPicPr>
        <p:blipFill rotWithShape="1">
          <a:blip r:embed="rId5">
            <a:alphaModFix/>
          </a:blip>
          <a:srcRect b="4800" l="0" r="0" t="4791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0" name="Google Shape;350;p1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Juan Perez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ISEN 21’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51" name="Google Shape;35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2" name="Google Shape;352;p1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Mualla Argin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CPSC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23’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Thesis</a:t>
            </a:r>
            <a:endParaRPr/>
          </a:p>
        </p:txBody>
      </p:sp>
      <p:sp>
        <p:nvSpPr>
          <p:cNvPr id="358" name="Google Shape;358;p14"/>
          <p:cNvSpPr txBox="1"/>
          <p:nvPr>
            <p:ph idx="1" type="body"/>
          </p:nvPr>
        </p:nvSpPr>
        <p:spPr>
          <a:xfrm>
            <a:off x="457200" y="1919550"/>
            <a:ext cx="7928700" cy="25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customer: Army Futures Command / Army Applications Laboratory (AAL)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product: A basket of metrics that reflect AAL’s value of contributions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ROI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Capability development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Changes to business culture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Growth of national security innovation base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9" name="Google Shape;359;p14"/>
          <p:cNvSpPr txBox="1"/>
          <p:nvPr>
            <p:ph idx="2" type="body"/>
          </p:nvPr>
        </p:nvSpPr>
        <p:spPr>
          <a:xfrm>
            <a:off x="457200" y="4265975"/>
            <a:ext cx="8229600" cy="62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360" name="Google Shape;360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1" name="Google Shape;361;p14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62" name="Google Shape;362;p14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Research</a:t>
            </a:r>
            <a:endParaRPr/>
          </a:p>
        </p:txBody>
      </p:sp>
      <p:sp>
        <p:nvSpPr>
          <p:cNvPr id="393" name="Google Shape;393;p15"/>
          <p:cNvSpPr txBox="1"/>
          <p:nvPr>
            <p:ph idx="1" type="body"/>
          </p:nvPr>
        </p:nvSpPr>
        <p:spPr>
          <a:xfrm>
            <a:off x="593625" y="26729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Qualitative vs </a:t>
            </a:r>
            <a:r>
              <a:rPr lang="en"/>
              <a:t>Quantitative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AAL has a lot of data gathered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Little feedback post project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5" name="Google Shape;395;p15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396" name="Google Shape;396;p15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8" name="Google Shape;418;p15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419" name="Google Shape;419;p15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420" name="Google Shape;420;p15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15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15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23" name="Google Shape;423;p15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424" name="Google Shape;424;p15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5" name="Google Shape;425;p15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26" name="Google Shape;426;p15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" name="Google Shape;427;p15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15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15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15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15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15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15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15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15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15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15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15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15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15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15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15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15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15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15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15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15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5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5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5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5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5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5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5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5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5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5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458;p15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15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15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15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15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15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15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15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15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15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15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15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15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15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15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15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15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15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15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15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15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15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15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15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15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485;p15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486;p15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15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15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15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90" name="Google Shape;490;p15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491" name="Google Shape;491;p15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492" name="Google Shape;492;p15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3" name="Google Shape;493;p15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4" name="Google Shape;494;p15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5" name="Google Shape;495;p15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6" name="Google Shape;496;p15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97" name="Google Shape;497;p15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15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15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00" name="Google Shape;500;p15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9" name="Google Shape;529;p15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530" name="Google Shape;530;p1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1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1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5" name="Google Shape;535;p15"/>
          <p:cNvSpPr txBox="1"/>
          <p:nvPr/>
        </p:nvSpPr>
        <p:spPr>
          <a:xfrm>
            <a:off x="593625" y="2052600"/>
            <a:ext cx="348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 Light"/>
                <a:ea typeface="Barlow Light"/>
                <a:cs typeface="Barlow Light"/>
                <a:sym typeface="Barlow Light"/>
              </a:rPr>
              <a:t>How is innovation measured?</a:t>
            </a:r>
            <a:endParaRPr sz="20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6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We will help </a:t>
            </a:r>
            <a:r>
              <a:rPr lang="en" sz="2000"/>
              <a:t>AAL </a:t>
            </a:r>
            <a:r>
              <a:rPr lang="en" sz="2000"/>
              <a:t>make better decisions based on data</a:t>
            </a:r>
            <a:r>
              <a:rPr lang="en" sz="2000"/>
              <a:t> gathered pre, during and </a:t>
            </a:r>
            <a:r>
              <a:rPr lang="en" sz="2000"/>
              <a:t>post project.</a:t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The DoD’s budget in 2020 was $714</a:t>
            </a:r>
            <a:r>
              <a:rPr b="1" lang="en" sz="170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700"/>
              <a:t>billion.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Where does that money go? Was it spent well?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Our product will better communicate to the user where initial investment went and what it is valued at the end</a:t>
            </a:r>
            <a:endParaRPr sz="1700"/>
          </a:p>
        </p:txBody>
      </p:sp>
      <p:sp>
        <p:nvSpPr>
          <p:cNvPr id="541" name="Google Shape;541;p1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</a:t>
            </a:r>
            <a:endParaRPr/>
          </a:p>
        </p:txBody>
      </p:sp>
      <p:sp>
        <p:nvSpPr>
          <p:cNvPr id="542" name="Google Shape;542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3" name="Google Shape;543;p16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544" name="Google Shape;544;p16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7" name="Google Shape;587;p16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588" name="Google Shape;588;p16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16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16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16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16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6" name="Google Shape;596;p16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7" name="Google Shape;647;p16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648" name="Google Shape;648;p16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16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16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6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6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16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16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16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16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16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16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16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16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16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16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16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16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16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16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16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8" name="Google Shape;668;p16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5866407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5848921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5914777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3825908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3808424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3864395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Design </a:t>
            </a:r>
            <a:endParaRPr/>
          </a:p>
        </p:txBody>
      </p:sp>
      <p:sp>
        <p:nvSpPr>
          <p:cNvPr id="680" name="Google Shape;680;p17"/>
          <p:cNvSpPr txBox="1"/>
          <p:nvPr>
            <p:ph idx="1" type="body"/>
          </p:nvPr>
        </p:nvSpPr>
        <p:spPr>
          <a:xfrm>
            <a:off x="457200" y="2017950"/>
            <a:ext cx="65142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>
                <a:solidFill>
                  <a:schemeClr val="accent1"/>
                </a:solidFill>
              </a:rPr>
              <a:t>Simple </a:t>
            </a:r>
            <a:r>
              <a:rPr lang="en"/>
              <a:t>&amp; </a:t>
            </a:r>
            <a:r>
              <a:rPr lang="en">
                <a:solidFill>
                  <a:schemeClr val="accent1"/>
                </a:solidFill>
              </a:rPr>
              <a:t>Intuitive </a:t>
            </a:r>
            <a:r>
              <a:rPr lang="en"/>
              <a:t>User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Immediate access to relevant info</a:t>
            </a:r>
            <a:endParaRPr/>
          </a:p>
        </p:txBody>
      </p:sp>
      <p:sp>
        <p:nvSpPr>
          <p:cNvPr id="681" name="Google Shape;681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2" name="Google Shape;6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100" y="605600"/>
            <a:ext cx="1998050" cy="13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8"/>
          <p:cNvSpPr txBox="1"/>
          <p:nvPr>
            <p:ph type="title"/>
          </p:nvPr>
        </p:nvSpPr>
        <p:spPr>
          <a:xfrm>
            <a:off x="1350775" y="2068325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688" name="Google Shape;688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