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Barlow ExtraBold"/>
      <p:bold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ExtraBold-boldItalic.fntdata"/><Relationship Id="rId25" Type="http://schemas.openxmlformats.org/officeDocument/2006/relationships/font" Target="fonts/BarlowExtraBold-bold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SemiBold-italic.fntdata"/><Relationship Id="rId18" Type="http://schemas.openxmlformats.org/officeDocument/2006/relationships/font" Target="fonts/Raleway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234ee21cc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f234ee21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they manage the different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he measures innovation at his position in the National Security Innovation Network &amp; On Campus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Texas A&amp;M Faculty - specifically professors that have work in data science realm (comp sci + stats profs)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are planning on taking a trip to Army Applications Lab in Austin.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b1b29c0e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b1b29c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 are team #, and our names are: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234ee21cc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234ee21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e011b00fc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e011b00f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2436016a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2436016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e011b00fc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e011b00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conducted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36d140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36d1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</a:t>
            </a:r>
            <a:r>
              <a:rPr lang="en"/>
              <a:t>Addressable</a:t>
            </a:r>
            <a:r>
              <a:rPr lang="en"/>
              <a:t> Market  TAM  (the whole potential market)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Startups like clubhouse can benefit from our innovation metrics dashboard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Serviceable Available Market SAM (reachable market)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Coritech Services (electrical control systems debugging)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Czero (mechanical engineering firm)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Fermata Energy (accelerates adoption of EV)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Serviceable Obtainable Market SOM (local, target market)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Army Organizations like the Army Applications Laboratory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5" Type="http://schemas.openxmlformats.org/officeDocument/2006/relationships/hyperlink" Target="https://aal.army/our-tea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Customer Plan</a:t>
            </a:r>
            <a:endParaRPr/>
          </a:p>
        </p:txBody>
      </p:sp>
      <p:sp>
        <p:nvSpPr>
          <p:cNvPr id="717" name="Google Shape;717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8" name="Google Shape;7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650" y="1266025"/>
            <a:ext cx="4549275" cy="30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 txBox="1"/>
          <p:nvPr>
            <p:ph idx="1" type="body"/>
          </p:nvPr>
        </p:nvSpPr>
        <p:spPr>
          <a:xfrm>
            <a:off x="255675" y="1519700"/>
            <a:ext cx="4242900" cy="350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Jim Rabuck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Southwest Regional Director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Andy Riise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University Program Director, Texas A&amp;M University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Texas A&amp;M Faculty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Army Applications Lab </a:t>
            </a:r>
            <a:endParaRPr sz="20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2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25" name="Google Shape;72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3"/>
          <p:cNvSpPr txBox="1"/>
          <p:nvPr>
            <p:ph type="title"/>
          </p:nvPr>
        </p:nvSpPr>
        <p:spPr>
          <a:xfrm>
            <a:off x="318200" y="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731" name="Google Shape;731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23"/>
          <p:cNvSpPr txBox="1"/>
          <p:nvPr/>
        </p:nvSpPr>
        <p:spPr>
          <a:xfrm>
            <a:off x="482500" y="878150"/>
            <a:ext cx="816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https://aal.army/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https://aal.army/what-we-do/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5"/>
              </a:rPr>
              <a:t>https://aal.army/our-team/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latin typeface="Barlow"/>
                <a:ea typeface="Barlow"/>
                <a:cs typeface="Barlow"/>
                <a:sym typeface="Barlow"/>
              </a:rPr>
              <a:t>CSCE 22’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Our team will create a basket of metrics that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of innovation projects</a:t>
            </a:r>
            <a:endParaRPr sz="19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61" name="Google Shape;361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0" y="3495720"/>
            <a:ext cx="4867001" cy="1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393" name="Google Shape;393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15"/>
          <p:cNvSpPr txBox="1"/>
          <p:nvPr>
            <p:ph idx="1" type="body"/>
          </p:nvPr>
        </p:nvSpPr>
        <p:spPr>
          <a:xfrm>
            <a:off x="457200" y="1579575"/>
            <a:ext cx="5770500" cy="30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 6 month contract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Companies that need a proof of concept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Have the opportunity to continue into MVP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Longer contracts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ALL creates MVP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Company is connected to the DoD</a:t>
            </a:r>
            <a:endParaRPr/>
          </a:p>
        </p:txBody>
      </p:sp>
      <p:pic>
        <p:nvPicPr>
          <p:cNvPr id="395" name="Google Shape;3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326" y="1088561"/>
            <a:ext cx="3363925" cy="29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project</a:t>
            </a:r>
            <a:endParaRPr/>
          </a:p>
        </p:txBody>
      </p:sp>
      <p:sp>
        <p:nvSpPr>
          <p:cNvPr id="401" name="Google Shape;401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16"/>
          <p:cNvSpPr txBox="1"/>
          <p:nvPr>
            <p:ph idx="1" type="body"/>
          </p:nvPr>
        </p:nvSpPr>
        <p:spPr>
          <a:xfrm>
            <a:off x="457200" y="1957750"/>
            <a:ext cx="5640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Cohort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Partnering up with companies in a </a:t>
            </a:r>
            <a:r>
              <a:rPr lang="en"/>
              <a:t>incubator/hackathon fashion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Fire Faster Cohort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Problem: automating the reloading of a howitzer.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Takes too much man power </a:t>
            </a:r>
            <a:endParaRPr/>
          </a:p>
        </p:txBody>
      </p:sp>
      <p:pic>
        <p:nvPicPr>
          <p:cNvPr id="403" name="Google Shape;4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100" y="770125"/>
            <a:ext cx="2741100" cy="213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Product Description</a:t>
            </a:r>
            <a:endParaRPr sz="4700"/>
          </a:p>
        </p:txBody>
      </p:sp>
      <p:sp>
        <p:nvSpPr>
          <p:cNvPr id="409" name="Google Shape;409;p17"/>
          <p:cNvSpPr txBox="1"/>
          <p:nvPr>
            <p:ph idx="1" type="body"/>
          </p:nvPr>
        </p:nvSpPr>
        <p:spPr>
          <a:xfrm>
            <a:off x="457200" y="1957750"/>
            <a:ext cx="5226000" cy="245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Backend and analytics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Taking price, time, products used and comparing them across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Have the op</a:t>
            </a:r>
            <a:r>
              <a:rPr lang="en"/>
              <a:t>portunity to continue into MVP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Frontend and </a:t>
            </a:r>
            <a:r>
              <a:rPr lang="en"/>
              <a:t>dashboard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Simple and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Key component</a:t>
            </a:r>
            <a:endParaRPr/>
          </a:p>
        </p:txBody>
      </p:sp>
      <p:sp>
        <p:nvSpPr>
          <p:cNvPr id="410" name="Google Shape;410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00" y="1984538"/>
            <a:ext cx="3141300" cy="2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Interviews Conducted</a:t>
            </a:r>
            <a:endParaRPr sz="4200"/>
          </a:p>
        </p:txBody>
      </p:sp>
      <p:sp>
        <p:nvSpPr>
          <p:cNvPr id="417" name="Google Shape;417;p18"/>
          <p:cNvSpPr txBox="1"/>
          <p:nvPr>
            <p:ph idx="1" type="body"/>
          </p:nvPr>
        </p:nvSpPr>
        <p:spPr>
          <a:xfrm>
            <a:off x="457200" y="1822775"/>
            <a:ext cx="6600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Scott Stanford		</a:t>
            </a:r>
            <a:r>
              <a:rPr lang="en"/>
              <a:t>Eric Pribyla		</a:t>
            </a:r>
            <a:r>
              <a:rPr lang="en"/>
              <a:t>Dr. Casey Perley</a:t>
            </a:r>
            <a:endParaRPr/>
          </a:p>
          <a:p>
            <a:pPr indent="457200" lvl="0" marL="13716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18"/>
          <p:cNvGrpSpPr/>
          <p:nvPr/>
        </p:nvGrpSpPr>
        <p:grpSpPr>
          <a:xfrm>
            <a:off x="7134485" y="3007540"/>
            <a:ext cx="1590916" cy="1705539"/>
            <a:chOff x="2183550" y="65875"/>
            <a:chExt cx="4483981" cy="4807045"/>
          </a:xfrm>
        </p:grpSpPr>
        <p:sp>
          <p:nvSpPr>
            <p:cNvPr id="420" name="Google Shape;420;p18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442;p1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43" name="Google Shape;443;p1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44" name="Google Shape;444;p1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7" name="Google Shape;447;p1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48" name="Google Shape;448;p1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449;p1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0" name="Google Shape;450;p1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1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1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4" name="Google Shape;514;p1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15" name="Google Shape;515;p1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16" name="Google Shape;516;p1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1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1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1" name="Google Shape;521;p1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4" name="Google Shape;524;p18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1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59" name="Google Shape;5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287" y="2412938"/>
            <a:ext cx="1499352" cy="14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48" y="2431637"/>
            <a:ext cx="1460975" cy="1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473" y="2461262"/>
            <a:ext cx="1363925" cy="13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Insights about AAL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Role with the Army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Contracts </a:t>
            </a:r>
            <a:r>
              <a:rPr lang="en" sz="2000"/>
              <a:t>available</a:t>
            </a:r>
            <a:r>
              <a:rPr lang="en" sz="2000"/>
              <a:t> through AAL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Insights about our Solution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Possible</a:t>
            </a:r>
            <a:r>
              <a:rPr lang="en" sz="2000"/>
              <a:t> measures </a:t>
            </a:r>
            <a:r>
              <a:rPr lang="en" sz="2000"/>
              <a:t>of success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Getting our product started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7" name="Google Shape;567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568" name="Google Shape;568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9" name="Google Shape;569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570" name="Google Shape;570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3" name="Google Shape;613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14" name="Google Shape;614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2" name="Google Shape;622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3" name="Google Shape;673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674" name="Google Shape;674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4" name="Google Shape;694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706" name="Google Shape;706;p20"/>
          <p:cNvSpPr txBox="1"/>
          <p:nvPr>
            <p:ph idx="1" type="body"/>
          </p:nvPr>
        </p:nvSpPr>
        <p:spPr>
          <a:xfrm>
            <a:off x="263725" y="1297975"/>
            <a:ext cx="4242900" cy="35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Total Addressable Market (TAM)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External Startups</a:t>
            </a:r>
            <a:r>
              <a:rPr lang="en" sz="2000">
                <a:solidFill>
                  <a:schemeClr val="accent1"/>
                </a:solidFill>
              </a:rPr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Serviceable Available Market (SAM)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Commercial Partners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Serviceable Obtainable Market (SOM)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Internal Army Organizations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707" name="Google Shape;70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625" y="944350"/>
            <a:ext cx="3692400" cy="3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0"/>
          <p:cNvSpPr txBox="1"/>
          <p:nvPr/>
        </p:nvSpPr>
        <p:spPr>
          <a:xfrm>
            <a:off x="6530150" y="1040000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32D"/>
                </a:solidFill>
                <a:latin typeface="Barlow"/>
                <a:ea typeface="Barlow"/>
                <a:cs typeface="Barlow"/>
                <a:sym typeface="Barlow"/>
              </a:rPr>
              <a:t>TAM</a:t>
            </a:r>
            <a:endParaRPr b="1">
              <a:solidFill>
                <a:srgbClr val="2023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0" name="Google Shape;710;p20"/>
          <p:cNvSpPr txBox="1"/>
          <p:nvPr/>
        </p:nvSpPr>
        <p:spPr>
          <a:xfrm>
            <a:off x="6530150" y="1611625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32D"/>
                </a:solidFill>
                <a:latin typeface="Barlow"/>
                <a:ea typeface="Barlow"/>
                <a:cs typeface="Barlow"/>
                <a:sym typeface="Barlow"/>
              </a:rPr>
              <a:t>SAM</a:t>
            </a:r>
            <a:endParaRPr b="1">
              <a:solidFill>
                <a:srgbClr val="2023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1" name="Google Shape;711;p20"/>
          <p:cNvSpPr txBox="1"/>
          <p:nvPr/>
        </p:nvSpPr>
        <p:spPr>
          <a:xfrm>
            <a:off x="6478875" y="3981025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SOM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