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Barlow ExtraBold"/>
      <p:bold r:id="rId31"/>
      <p:boldItalic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ExtraBold-bold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6.xml"/><Relationship Id="rId32" Type="http://schemas.openxmlformats.org/officeDocument/2006/relationships/font" Target="fonts/BarlowExtraBold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8.xml"/><Relationship Id="rId34" Type="http://schemas.openxmlformats.org/officeDocument/2006/relationships/font" Target="fonts/BarlowLight-bold.fntdata"/><Relationship Id="rId15" Type="http://schemas.openxmlformats.org/officeDocument/2006/relationships/slide" Target="slides/slide11.xml"/><Relationship Id="rId37" Type="http://schemas.openxmlformats.org/officeDocument/2006/relationships/font" Target="fonts/Barlow-regular.fntdata"/><Relationship Id="rId14" Type="http://schemas.openxmlformats.org/officeDocument/2006/relationships/slide" Target="slides/slide10.xml"/><Relationship Id="rId36" Type="http://schemas.openxmlformats.org/officeDocument/2006/relationships/font" Target="fonts/Barlow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-italic.fntdata"/><Relationship Id="rId16" Type="http://schemas.openxmlformats.org/officeDocument/2006/relationships/slide" Target="slides/slide12.xml"/><Relationship Id="rId38" Type="http://schemas.openxmlformats.org/officeDocument/2006/relationships/font" Target="fonts/Barlow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fd9da5ec8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fd9da5ec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fea88c584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fea88c58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fea88c584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fea88c58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fea88c584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efea88c58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fd9da5ec8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efd9da5ec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Key Partners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Who are the key partners and the suppliers needed to make the business model work?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key resources are we acquiring from them?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key activities do they perform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CASCOM - U.S. Army combined arms support command (trains army &amp;civilians)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LRPF -  Long Range Precision Fires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NETWORK - Ask Perley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NGCV - Next Generation Combat Vehicles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PNT  - Positioning, Navigation and Timing. ... Navigation is the ability to determine current and desired position and apply corrections to course, orientation, and speed to attain a desired position anywhere around the world, from surface to surface and from surface to space.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983e3dc67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983e3dc6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983e3dc67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983e3dc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trip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a bit more on ranking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integrated with more helpful features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cb1b29c0e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cb1b29c0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f234ee21cc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f234ee21c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we are team #, and our names are: 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234ee21cc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234ee21c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Juan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983e3dc6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983e3dc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thought AAL had a lot of data, and we just had to go over all of the data and sort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we </a:t>
            </a:r>
            <a:r>
              <a:rPr lang="en"/>
              <a:t>discovered</a:t>
            </a:r>
            <a:r>
              <a:rPr lang="en"/>
              <a:t> they didn’t have a lot of data, and they data they had was not really useful for us (no metrics for ROI)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fd49ac7b1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fd49ac7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62cdc2eb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62cdc2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62cdc2eb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f62cdc2e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number of customer interviews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fd49ac7b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fd49ac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al.army/" TargetMode="External"/><Relationship Id="rId4" Type="http://schemas.openxmlformats.org/officeDocument/2006/relationships/hyperlink" Target="https://aal.army/what-we-do/" TargetMode="External"/><Relationship Id="rId5" Type="http://schemas.openxmlformats.org/officeDocument/2006/relationships/hyperlink" Target="https://aal.army/our-team/" TargetMode="External"/><Relationship Id="rId6" Type="http://schemas.openxmlformats.org/officeDocument/2006/relationships/hyperlink" Target="https://www.mckinsey.com/business-functions/strategy-and-corporate-finance/our-insights/how-to-take-the-measure-of-innov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for AAL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sp>
        <p:nvSpPr>
          <p:cNvPr id="580" name="Google Shape;580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21"/>
          <p:cNvSpPr txBox="1"/>
          <p:nvPr>
            <p:ph idx="1" type="body"/>
          </p:nvPr>
        </p:nvSpPr>
        <p:spPr>
          <a:xfrm>
            <a:off x="457200" y="2276800"/>
            <a:ext cx="6672900" cy="2466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We return the 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power of choice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 to our customers by measuring the 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innovative success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  of their investment mid project. </a:t>
            </a: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82" name="Google Shape;5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675" y="298300"/>
            <a:ext cx="1251925" cy="133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Primary Example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Army Application Laboratory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Type 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Business to Business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Description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Business that are invested in research and development projects that are interested in measuring the innovative success through KPIs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8" name="Google Shape;588;p22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Segments</a:t>
            </a:r>
            <a:endParaRPr/>
          </a:p>
        </p:txBody>
      </p:sp>
      <p:sp>
        <p:nvSpPr>
          <p:cNvPr id="589" name="Google Shape;589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157" y="1455500"/>
            <a:ext cx="3984218" cy="20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3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Physical Channels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Word of mouth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Tech Conferences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Online Channels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Email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Website </a:t>
            </a:r>
            <a:endParaRPr sz="2000"/>
          </a:p>
        </p:txBody>
      </p:sp>
      <p:sp>
        <p:nvSpPr>
          <p:cNvPr id="596" name="Google Shape;596;p23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597" name="Google Shape;597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8" name="Google Shape;5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973" y="697628"/>
            <a:ext cx="4088229" cy="37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Subscription Based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Monthly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Yearly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Prices based on size of business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More data will require more service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Value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The ability to catch a project to fail is saving millions of dollars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4" name="Google Shape;604;p24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Streams</a:t>
            </a:r>
            <a:endParaRPr/>
          </a:p>
        </p:txBody>
      </p:sp>
      <p:sp>
        <p:nvSpPr>
          <p:cNvPr id="605" name="Google Shape;605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6" name="Google Shape;6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132" y="197825"/>
            <a:ext cx="2631818" cy="16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5"/>
          <p:cNvSpPr txBox="1"/>
          <p:nvPr>
            <p:ph idx="1" type="body"/>
          </p:nvPr>
        </p:nvSpPr>
        <p:spPr>
          <a:xfrm>
            <a:off x="457200" y="1586250"/>
            <a:ext cx="68310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Army Applications Laboratory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U.S. Army Combined Arms Support Command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Long Range Precision Fires Cross Functional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Next Generation Combat Vehicles Cross Functional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and more..</a:t>
            </a:r>
            <a:endParaRPr sz="2000"/>
          </a:p>
        </p:txBody>
      </p:sp>
      <p:sp>
        <p:nvSpPr>
          <p:cNvPr id="612" name="Google Shape;612;p25"/>
          <p:cNvSpPr txBox="1"/>
          <p:nvPr>
            <p:ph type="title"/>
          </p:nvPr>
        </p:nvSpPr>
        <p:spPr>
          <a:xfrm>
            <a:off x="457200" y="605600"/>
            <a:ext cx="7665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Partners</a:t>
            </a:r>
            <a:endParaRPr/>
          </a:p>
        </p:txBody>
      </p:sp>
      <p:sp>
        <p:nvSpPr>
          <p:cNvPr id="613" name="Google Shape;613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4" name="Google Shape;6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525" y="200950"/>
            <a:ext cx="1892000" cy="18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</a:t>
            </a:r>
            <a:endParaRPr/>
          </a:p>
        </p:txBody>
      </p:sp>
      <p:sp>
        <p:nvSpPr>
          <p:cNvPr id="620" name="Google Shape;620;p26"/>
          <p:cNvSpPr txBox="1"/>
          <p:nvPr>
            <p:ph idx="1" type="body"/>
          </p:nvPr>
        </p:nvSpPr>
        <p:spPr>
          <a:xfrm>
            <a:off x="457200" y="1995750"/>
            <a:ext cx="72147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a basket of KPIs that should be tracked by AAL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document for tracking those metrics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metrics to a tool/dashboard that’s easy to use </a:t>
            </a:r>
            <a:endParaRPr/>
          </a:p>
        </p:txBody>
      </p:sp>
      <p:sp>
        <p:nvSpPr>
          <p:cNvPr id="621" name="Google Shape;621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2" name="Google Shape;6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675" y="181350"/>
            <a:ext cx="2238000" cy="159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628" name="Google Shape;628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9" name="Google Shape;629;p27"/>
          <p:cNvGrpSpPr/>
          <p:nvPr/>
        </p:nvGrpSpPr>
        <p:grpSpPr>
          <a:xfrm>
            <a:off x="6373954" y="1887734"/>
            <a:ext cx="2297431" cy="2787028"/>
            <a:chOff x="2533225" y="322726"/>
            <a:chExt cx="3925890" cy="4762523"/>
          </a:xfrm>
        </p:grpSpPr>
        <p:sp>
          <p:nvSpPr>
            <p:cNvPr id="630" name="Google Shape;630;p27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3" name="Google Shape;673;p2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74" name="Google Shape;674;p2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2" name="Google Shape;682;p27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3" name="Google Shape;733;p2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734" name="Google Shape;734;p2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4" name="Google Shape;754;p27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1" name="Google Shape;761;p27"/>
          <p:cNvSpPr txBox="1"/>
          <p:nvPr>
            <p:ph idx="1" type="body"/>
          </p:nvPr>
        </p:nvSpPr>
        <p:spPr>
          <a:xfrm>
            <a:off x="-3004375" y="0"/>
            <a:ext cx="72147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Trip to Army Applications Laboratory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companies based on previously determined KPIs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 integrated with more features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"/>
          <p:cNvSpPr txBox="1"/>
          <p:nvPr>
            <p:ph type="title"/>
          </p:nvPr>
        </p:nvSpPr>
        <p:spPr>
          <a:xfrm>
            <a:off x="1350775" y="206832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767" name="Google Shape;767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 txBox="1"/>
          <p:nvPr>
            <p:ph type="title"/>
          </p:nvPr>
        </p:nvSpPr>
        <p:spPr>
          <a:xfrm>
            <a:off x="543250" y="600100"/>
            <a:ext cx="3648000" cy="6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773" name="Google Shape;773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29"/>
          <p:cNvSpPr txBox="1"/>
          <p:nvPr/>
        </p:nvSpPr>
        <p:spPr>
          <a:xfrm>
            <a:off x="488700" y="1833000"/>
            <a:ext cx="81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</a:t>
            </a:r>
            <a:r>
              <a:rPr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https://aal.army/what-we-do/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https://aal.army/our-team/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https://www.mckinsey.com/business-functions/strategy-and-corporate-finance/our-insights/how-to-take-the-measure-of-innovation</a:t>
            </a:r>
            <a:r>
              <a:rPr lang="en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344" name="Google Shape;344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Luis Alarcon</a:t>
            </a:r>
            <a:br>
              <a:rPr lang="en" sz="1200">
                <a:latin typeface="Barlow"/>
                <a:ea typeface="Barlow"/>
                <a:cs typeface="Barlow"/>
                <a:sym typeface="Barlow"/>
              </a:rPr>
            </a:br>
            <a:r>
              <a:rPr lang="en" sz="1200">
                <a:latin typeface="Barlow"/>
                <a:ea typeface="Barlow"/>
                <a:cs typeface="Barlow"/>
                <a:sym typeface="Barlow"/>
              </a:rPr>
              <a:t>CSCE 22’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 rotWithShape="1">
          <a:blip r:embed="rId4">
            <a:alphaModFix/>
          </a:blip>
          <a:srcRect b="219" l="0" r="0" t="219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8" name="Google Shape;348;p1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Santana Gonzales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ITDE 23’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9" name="Google Shape;349;p13"/>
          <p:cNvPicPr preferRelativeResize="0"/>
          <p:nvPr/>
        </p:nvPicPr>
        <p:blipFill rotWithShape="1">
          <a:blip r:embed="rId5">
            <a:alphaModFix/>
          </a:blip>
          <a:srcRect b="4800" l="0" r="0" t="4791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Juan Perez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ISEN 21’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Mualla Argin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CPSC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23’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Thesis</a:t>
            </a:r>
            <a:endParaRPr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Our team will identify KPIs that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Army Applications Lab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can use to evaluate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success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of innovation projects</a:t>
            </a:r>
            <a:endParaRPr/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0" name="Google Shape;360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61" name="Google Shape;361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7" name="Google Shape;3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650" y="3495720"/>
            <a:ext cx="4867001" cy="14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Roadmap</a:t>
            </a:r>
            <a:endParaRPr/>
          </a:p>
        </p:txBody>
      </p:sp>
      <p:sp>
        <p:nvSpPr>
          <p:cNvPr id="393" name="Google Shape;393;p15"/>
          <p:cNvSpPr txBox="1"/>
          <p:nvPr>
            <p:ph idx="1" type="body"/>
          </p:nvPr>
        </p:nvSpPr>
        <p:spPr>
          <a:xfrm>
            <a:off x="457200" y="1995750"/>
            <a:ext cx="65004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data provided by AAL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</a:t>
            </a:r>
            <a:r>
              <a:rPr lang="en"/>
              <a:t> AAL’s data and find metrics to evaluate innovation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metrics into an user-friendly tool </a:t>
            </a:r>
            <a:endParaRPr/>
          </a:p>
        </p:txBody>
      </p:sp>
      <p:sp>
        <p:nvSpPr>
          <p:cNvPr id="394" name="Google Shape;394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175" y="301475"/>
            <a:ext cx="2334861" cy="16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5"/>
          <p:cNvSpPr txBox="1"/>
          <p:nvPr/>
        </p:nvSpPr>
        <p:spPr>
          <a:xfrm>
            <a:off x="6804425" y="610800"/>
            <a:ext cx="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457200" y="305575"/>
            <a:ext cx="44643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Key Interview - 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Raleway"/>
                <a:ea typeface="Raleway"/>
                <a:cs typeface="Raleway"/>
                <a:sym typeface="Raleway"/>
              </a:rPr>
              <a:t>Dr. Casey Perley</a:t>
            </a:r>
            <a:endParaRPr b="1"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16"/>
          <p:cNvSpPr txBox="1"/>
          <p:nvPr>
            <p:ph idx="1" type="body"/>
          </p:nvPr>
        </p:nvSpPr>
        <p:spPr>
          <a:xfrm>
            <a:off x="457200" y="1688300"/>
            <a:ext cx="7494000" cy="29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Expertise</a:t>
            </a:r>
            <a:r>
              <a:rPr lang="en" sz="2000"/>
              <a:t>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Director of Technical Insights &amp; Analysis at AAL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Insights</a:t>
            </a:r>
            <a:r>
              <a:rPr lang="en" sz="2000"/>
              <a:t>: 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Provides real data from AAL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Give key feedback on AAL ‘wants’ in the product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Constraints on metrics and concerns for bias in data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300" y="412950"/>
            <a:ext cx="29718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"/>
          <p:cNvSpPr txBox="1"/>
          <p:nvPr>
            <p:ph type="title"/>
          </p:nvPr>
        </p:nvSpPr>
        <p:spPr>
          <a:xfrm>
            <a:off x="457200" y="310750"/>
            <a:ext cx="5640900" cy="11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Key Interviews - </a:t>
            </a:r>
            <a:r>
              <a:rPr b="1" lang="en" sz="4400">
                <a:latin typeface="Raleway"/>
                <a:ea typeface="Raleway"/>
                <a:cs typeface="Raleway"/>
                <a:sym typeface="Raleway"/>
              </a:rPr>
              <a:t>Chris Curran</a:t>
            </a:r>
            <a:endParaRPr b="1"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0" name="Google Shape;410;p17"/>
          <p:cNvSpPr txBox="1"/>
          <p:nvPr>
            <p:ph idx="1" type="body"/>
          </p:nvPr>
        </p:nvSpPr>
        <p:spPr>
          <a:xfrm>
            <a:off x="457200" y="1688300"/>
            <a:ext cx="5188200" cy="29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Expertise</a:t>
            </a:r>
            <a:r>
              <a:rPr lang="en" sz="2000"/>
              <a:t>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Former CTO of PwC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TAMU Entrepreneurship Professor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Insights</a:t>
            </a:r>
            <a:r>
              <a:rPr lang="en" sz="2000"/>
              <a:t>: 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Push to get more general info about AAL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Breaking metrics into categories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Consolidating product to a MVP</a:t>
            </a:r>
            <a:endParaRPr sz="2000"/>
          </a:p>
        </p:txBody>
      </p:sp>
      <p:sp>
        <p:nvSpPr>
          <p:cNvPr id="411" name="Google Shape;411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900" y="160813"/>
            <a:ext cx="1858125" cy="14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 txBox="1"/>
          <p:nvPr>
            <p:ph type="title"/>
          </p:nvPr>
        </p:nvSpPr>
        <p:spPr>
          <a:xfrm>
            <a:off x="457200" y="310750"/>
            <a:ext cx="5640900" cy="11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Key Interviews - </a:t>
            </a:r>
            <a:r>
              <a:rPr b="1" lang="en" sz="4400">
                <a:latin typeface="Raleway"/>
                <a:ea typeface="Raleway"/>
                <a:cs typeface="Raleway"/>
                <a:sym typeface="Raleway"/>
              </a:rPr>
              <a:t>Chad Lewis</a:t>
            </a:r>
            <a:endParaRPr b="1"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8" name="Google Shape;418;p18"/>
          <p:cNvSpPr txBox="1"/>
          <p:nvPr>
            <p:ph idx="1" type="body"/>
          </p:nvPr>
        </p:nvSpPr>
        <p:spPr>
          <a:xfrm>
            <a:off x="457200" y="1688300"/>
            <a:ext cx="7150800" cy="29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Expertise</a:t>
            </a:r>
            <a:r>
              <a:rPr lang="en" sz="2000"/>
              <a:t>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President and Cofounder of Peak Nano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Insights</a:t>
            </a:r>
            <a:r>
              <a:rPr lang="en" sz="2000"/>
              <a:t>: 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Defining clear expectations for projects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Measuring project success via milestones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19" name="Google Shape;419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575" y="310750"/>
            <a:ext cx="16954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Number of Customer Interviews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26" name="Google Shape;426;p19"/>
          <p:cNvSpPr txBox="1"/>
          <p:nvPr>
            <p:ph idx="1" type="body"/>
          </p:nvPr>
        </p:nvSpPr>
        <p:spPr>
          <a:xfrm>
            <a:off x="457200" y="1822775"/>
            <a:ext cx="58152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 we have 10 customer interviews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Most Recently: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1800"/>
              <a:t>Dr. Casey Perley, </a:t>
            </a:r>
            <a:r>
              <a:rPr lang="en" sz="1800"/>
              <a:t>Chris Curran, Chad Lewis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Planned Interviews: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Jim Rabuck, Blake Petty , Trip to AAL</a:t>
            </a:r>
            <a:endParaRPr sz="1800"/>
          </a:p>
        </p:txBody>
      </p:sp>
      <p:sp>
        <p:nvSpPr>
          <p:cNvPr id="427" name="Google Shape;42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8" name="Google Shape;428;p19"/>
          <p:cNvGrpSpPr/>
          <p:nvPr/>
        </p:nvGrpSpPr>
        <p:grpSpPr>
          <a:xfrm>
            <a:off x="6911581" y="117286"/>
            <a:ext cx="1920937" cy="2059338"/>
            <a:chOff x="2183550" y="65875"/>
            <a:chExt cx="4483981" cy="4807045"/>
          </a:xfrm>
        </p:grpSpPr>
        <p:sp>
          <p:nvSpPr>
            <p:cNvPr id="429" name="Google Shape;429;p19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1" name="Google Shape;451;p19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52" name="Google Shape;452;p19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53" name="Google Shape;453;p19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56" name="Google Shape;456;p19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57" name="Google Shape;457;p19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8" name="Google Shape;458;p19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59" name="Google Shape;459;p19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9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9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9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9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9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9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9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9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9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9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9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9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9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9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9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9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9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19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9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9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19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19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9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9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19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19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19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19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19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3" name="Google Shape;523;p19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24" name="Google Shape;524;p19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25" name="Google Shape;525;p19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19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19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19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19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0" name="Google Shape;530;p19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19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19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33" name="Google Shape;533;p19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2" name="Google Shape;562;p19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63" name="Google Shape;563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0"/>
          <p:cNvSpPr txBox="1"/>
          <p:nvPr>
            <p:ph type="title"/>
          </p:nvPr>
        </p:nvSpPr>
        <p:spPr>
          <a:xfrm>
            <a:off x="929675" y="2463275"/>
            <a:ext cx="708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Model Canvas</a:t>
            </a:r>
            <a:endParaRPr/>
          </a:p>
        </p:txBody>
      </p:sp>
      <p:pic>
        <p:nvPicPr>
          <p:cNvPr id="573" name="Google Shape;573;p20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173325" y="237100"/>
            <a:ext cx="8797348" cy="4669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/>
            </a:outerShdw>
          </a:effectLst>
        </p:spPr>
      </p:pic>
      <p:sp>
        <p:nvSpPr>
          <p:cNvPr id="574" name="Google Shape;574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