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 SemiBold"/>
      <p:regular r:id="rId24"/>
      <p:bold r:id="rId25"/>
      <p:italic r:id="rId26"/>
      <p:boldItalic r:id="rId27"/>
    </p:embeddedFont>
    <p:embeddedFont>
      <p:font typeface="Raleway"/>
      <p:regular r:id="rId28"/>
      <p:bold r:id="rId29"/>
      <p:italic r:id="rId30"/>
      <p:boldItalic r:id="rId31"/>
    </p:embeddedFont>
    <p:embeddedFont>
      <p:font typeface="Barlow ExtraBold"/>
      <p:bold r:id="rId32"/>
      <p:boldItalic r:id="rId33"/>
    </p:embeddedFont>
    <p:embeddedFont>
      <p:font typeface="Barlow Light"/>
      <p:regular r:id="rId34"/>
      <p:bold r:id="rId35"/>
      <p:italic r:id="rId36"/>
      <p:boldItalic r:id="rId37"/>
    </p:embeddedFont>
    <p:embeddedFont>
      <p:font typeface="Barl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ualla Arg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italic.fntdata"/><Relationship Id="rId20" Type="http://schemas.openxmlformats.org/officeDocument/2006/relationships/slide" Target="slides/slide15.xml"/><Relationship Id="rId41" Type="http://schemas.openxmlformats.org/officeDocument/2006/relationships/font" Target="fonts/Barlow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italic.fntdata"/><Relationship Id="rId25" Type="http://schemas.openxmlformats.org/officeDocument/2006/relationships/font" Target="fonts/RalewaySemiBold-bold.fntdata"/><Relationship Id="rId28" Type="http://schemas.openxmlformats.org/officeDocument/2006/relationships/font" Target="fonts/Raleway-regular.fntdata"/><Relationship Id="rId27" Type="http://schemas.openxmlformats.org/officeDocument/2006/relationships/font" Target="fonts/Raleway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Barlow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ExtraBold-bold.fntdata"/><Relationship Id="rId13" Type="http://schemas.openxmlformats.org/officeDocument/2006/relationships/slide" Target="slides/slide8.xml"/><Relationship Id="rId35" Type="http://schemas.openxmlformats.org/officeDocument/2006/relationships/font" Target="fonts/BarlowLight-bold.fntdata"/><Relationship Id="rId12" Type="http://schemas.openxmlformats.org/officeDocument/2006/relationships/slide" Target="slides/slide7.xml"/><Relationship Id="rId34" Type="http://schemas.openxmlformats.org/officeDocument/2006/relationships/font" Target="fonts/BarlowLight-regular.fntdata"/><Relationship Id="rId15" Type="http://schemas.openxmlformats.org/officeDocument/2006/relationships/slide" Target="slides/slide10.xml"/><Relationship Id="rId37" Type="http://schemas.openxmlformats.org/officeDocument/2006/relationships/font" Target="fonts/Barlow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Light-italic.fntdata"/><Relationship Id="rId17" Type="http://schemas.openxmlformats.org/officeDocument/2006/relationships/slide" Target="slides/slide12.xml"/><Relationship Id="rId39" Type="http://schemas.openxmlformats.org/officeDocument/2006/relationships/font" Target="fonts/Barlow-bold.fntdata"/><Relationship Id="rId16" Type="http://schemas.openxmlformats.org/officeDocument/2006/relationships/slide" Target="slides/slide11.xml"/><Relationship Id="rId38" Type="http://schemas.openxmlformats.org/officeDocument/2006/relationships/font" Target="fonts/Barl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1-30T16:09:37.821">
    <p:pos x="6000" y="0"/>
    <p:text>Delete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1-30T16:09:14.772">
    <p:pos x="6000" y="0"/>
    <p:text>Delete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3a368c08b_0_4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03a368c08b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02efa73807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02efa7380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Santana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02b206a55d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02b206a55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Santana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03a368c08b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03a368c08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Mualla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03a368c08b_0_5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03a368c08b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03a368c08b_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03a368c08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03a368c08b_2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03a368c08b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fb834cb01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fb834cb0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Mualla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f234ee21cc_3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f234ee21cc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620bbb036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620bbb0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3a368c08b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3a368c0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d8d56945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d8d5694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2f14e90e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2f14e9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Juan</a:t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2f14e90ed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02f14e90e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Mualla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03a368c08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03a368c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2efa73807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2efa7380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techlinkcenter.org/news/technology-readiness-level-dod/" TargetMode="External"/><Relationship Id="rId10" Type="http://schemas.openxmlformats.org/officeDocument/2006/relationships/hyperlink" Target="https://api.army.mil/e2/c/downloads/404585.pdf" TargetMode="External"/><Relationship Id="rId13" Type="http://schemas.openxmlformats.org/officeDocument/2006/relationships/hyperlink" Target="https://web.p.ebscohost.com/ehost/pdfviewer/pdfviewer?vid=1&amp;sid=733765cb-c6f3-41fa-a84e-183770ded929%40redis" TargetMode="External"/><Relationship Id="rId12" Type="http://schemas.openxmlformats.org/officeDocument/2006/relationships/hyperlink" Target="http://citeseerx.ist.psu.edu/viewdoc/download?doi=10.1.1.562.3338&amp;rep=rep1&amp;type=pdf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al.army/" TargetMode="External"/><Relationship Id="rId4" Type="http://schemas.openxmlformats.org/officeDocument/2006/relationships/hyperlink" Target="https://aal.army/what-we-do/" TargetMode="External"/><Relationship Id="rId9" Type="http://schemas.openxmlformats.org/officeDocument/2006/relationships/hyperlink" Target="https://www.sbir.gov/sites/default/files/1_outreach-ipc_report.pdf" TargetMode="External"/><Relationship Id="rId14" Type="http://schemas.openxmlformats.org/officeDocument/2006/relationships/hyperlink" Target="https://ieeexplore.ieee.org/abstract/document/5747634?casa_token=Edk3oouYmDQAAAAA:3IYlZpDAiK2bQm-MwLGd7m0TD-HKSncHVqSVcO8DEPfRac2MJbj0GquqcA32k3PVcuL2r4lJFA" TargetMode="External"/><Relationship Id="rId5" Type="http://schemas.openxmlformats.org/officeDocument/2006/relationships/hyperlink" Target="https://aal.army/our-team/" TargetMode="External"/><Relationship Id="rId6" Type="http://schemas.openxmlformats.org/officeDocument/2006/relationships/hyperlink" Target="https://www.mckinsey.com/business-functions/strategy-and-corporate-finance/our-insights/how-to-take-the-measure-of-innovation" TargetMode="External"/><Relationship Id="rId7" Type="http://schemas.openxmlformats.org/officeDocument/2006/relationships/hyperlink" Target="https://venturewell.org/venture-development-framework/" TargetMode="External"/><Relationship Id="rId8" Type="http://schemas.openxmlformats.org/officeDocument/2006/relationships/hyperlink" Target="https://scholarworks.alaska.edu/handle/11122/563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for AAL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1"/>
          <p:cNvSpPr txBox="1"/>
          <p:nvPr>
            <p:ph type="title"/>
          </p:nvPr>
        </p:nvSpPr>
        <p:spPr>
          <a:xfrm>
            <a:off x="441075" y="0"/>
            <a:ext cx="6100800" cy="11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Customer Discovery -</a:t>
            </a:r>
            <a:endParaRPr sz="4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Industry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710" name="Google Shape;710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1" name="Google Shape;7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575" y="705800"/>
            <a:ext cx="6174725" cy="457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2"/>
          <p:cNvSpPr txBox="1"/>
          <p:nvPr>
            <p:ph type="title"/>
          </p:nvPr>
        </p:nvSpPr>
        <p:spPr>
          <a:xfrm>
            <a:off x="457200" y="529350"/>
            <a:ext cx="6100800" cy="11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Customer Discovery -</a:t>
            </a:r>
            <a:endParaRPr sz="4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Industry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717" name="Google Shape;717;p22"/>
          <p:cNvSpPr txBox="1"/>
          <p:nvPr>
            <p:ph idx="1" type="body"/>
          </p:nvPr>
        </p:nvSpPr>
        <p:spPr>
          <a:xfrm>
            <a:off x="457200" y="1833500"/>
            <a:ext cx="6440700" cy="31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Kedar Pavgi - NSIN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Push to talk to more project managers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Chad Lewis - Peak Nano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Measuring progress using milestones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Dr. Biswas - Entrepreneurship at TAMU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Push to track TRL’s for each project</a:t>
            </a:r>
            <a:endParaRPr sz="1800"/>
          </a:p>
        </p:txBody>
      </p:sp>
      <p:sp>
        <p:nvSpPr>
          <p:cNvPr id="718" name="Google Shape;718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9" name="Google Shape;7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200" y="-161375"/>
            <a:ext cx="1941301" cy="19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3"/>
          <p:cNvSpPr txBox="1"/>
          <p:nvPr>
            <p:ph type="title"/>
          </p:nvPr>
        </p:nvSpPr>
        <p:spPr>
          <a:xfrm>
            <a:off x="457200" y="503625"/>
            <a:ext cx="6100800" cy="11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Customer Discovery -</a:t>
            </a:r>
            <a:endParaRPr sz="4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Research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725" name="Google Shape;725;p23"/>
          <p:cNvSpPr txBox="1"/>
          <p:nvPr>
            <p:ph idx="1" type="body"/>
          </p:nvPr>
        </p:nvSpPr>
        <p:spPr>
          <a:xfrm>
            <a:off x="457200" y="1822775"/>
            <a:ext cx="6440700" cy="31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McKinsey &amp; Company </a:t>
            </a:r>
            <a:r>
              <a:rPr b="1" lang="en" sz="800">
                <a:latin typeface="Barlow"/>
                <a:ea typeface="Barlow"/>
                <a:cs typeface="Barlow"/>
                <a:sym typeface="Barlow"/>
              </a:rPr>
              <a:t>1</a:t>
            </a:r>
            <a:endParaRPr b="1" sz="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Established KPIs for innovation and success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Institute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 of Electrical and Electronics Engineers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800">
                <a:latin typeface="Barlow"/>
                <a:ea typeface="Barlow"/>
                <a:cs typeface="Barlow"/>
                <a:sym typeface="Barlow"/>
              </a:rPr>
              <a:t>9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TRL assessments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TRL Stages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VentureWell </a:t>
            </a:r>
            <a:r>
              <a:rPr b="1" lang="en" sz="800">
                <a:latin typeface="Barlow"/>
                <a:ea typeface="Barlow"/>
                <a:cs typeface="Barlow"/>
                <a:sym typeface="Barlow"/>
              </a:rPr>
              <a:t>2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Tangible progression indicators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 Framework for innovation success</a:t>
            </a:r>
            <a:endParaRPr sz="1800"/>
          </a:p>
        </p:txBody>
      </p:sp>
      <p:sp>
        <p:nvSpPr>
          <p:cNvPr id="726" name="Google Shape;726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7" name="Google Shape;7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01" y="209300"/>
            <a:ext cx="1973299" cy="14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4"/>
          <p:cNvSpPr txBox="1"/>
          <p:nvPr>
            <p:ph type="title"/>
          </p:nvPr>
        </p:nvSpPr>
        <p:spPr>
          <a:xfrm>
            <a:off x="457200" y="605600"/>
            <a:ext cx="61560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 sz="2800"/>
          </a:p>
        </p:txBody>
      </p:sp>
      <p:sp>
        <p:nvSpPr>
          <p:cNvPr id="733" name="Google Shape;733;p24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AAL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Main Customer Segments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AAL vs Industry Norm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AAL’s pain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Interviews </a:t>
            </a:r>
            <a:endParaRPr/>
          </a:p>
        </p:txBody>
      </p:sp>
      <p:sp>
        <p:nvSpPr>
          <p:cNvPr id="734" name="Google Shape;734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5" name="Google Shape;7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204" y="-402525"/>
            <a:ext cx="2640882" cy="26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"/>
          <p:cNvSpPr txBox="1"/>
          <p:nvPr>
            <p:ph type="title"/>
          </p:nvPr>
        </p:nvSpPr>
        <p:spPr>
          <a:xfrm>
            <a:off x="1031550" y="679675"/>
            <a:ext cx="7080900" cy="75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741" name="Google Shape;741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2" name="Google Shape;7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327" y="1653400"/>
            <a:ext cx="2983351" cy="298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Approach</a:t>
            </a:r>
            <a:endParaRPr/>
          </a:p>
        </p:txBody>
      </p:sp>
      <p:sp>
        <p:nvSpPr>
          <p:cNvPr id="748" name="Google Shape;748;p26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AAL the </a:t>
            </a:r>
            <a:r>
              <a:rPr lang="en"/>
              <a:t>necessary</a:t>
            </a:r>
            <a:r>
              <a:rPr lang="en"/>
              <a:t> methods to gather the right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their employees and program managers to use the proper </a:t>
            </a:r>
            <a:r>
              <a:rPr lang="en"/>
              <a:t>tools</a:t>
            </a:r>
            <a:r>
              <a:rPr lang="en"/>
              <a:t> and methods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the proper metrics and score projects accurately</a:t>
            </a:r>
            <a:endParaRPr/>
          </a:p>
        </p:txBody>
      </p:sp>
      <p:sp>
        <p:nvSpPr>
          <p:cNvPr id="749" name="Google Shape;749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0" name="Google Shape;7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500" y="152400"/>
            <a:ext cx="2741100" cy="173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 txBox="1"/>
          <p:nvPr>
            <p:ph type="title"/>
          </p:nvPr>
        </p:nvSpPr>
        <p:spPr>
          <a:xfrm>
            <a:off x="464625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Framework</a:t>
            </a:r>
            <a:endParaRPr/>
          </a:p>
        </p:txBody>
      </p:sp>
      <p:sp>
        <p:nvSpPr>
          <p:cNvPr id="756" name="Google Shape;756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27"/>
          <p:cNvSpPr txBox="1"/>
          <p:nvPr/>
        </p:nvSpPr>
        <p:spPr>
          <a:xfrm>
            <a:off x="389325" y="2164900"/>
            <a:ext cx="3146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Our </a:t>
            </a:r>
            <a:r>
              <a:rPr b="1" lang="en" sz="2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3 steps</a:t>
            </a:r>
            <a:r>
              <a:rPr lang="en" sz="2000">
                <a:latin typeface="Barlow Light"/>
                <a:ea typeface="Barlow Light"/>
                <a:cs typeface="Barlow Light"/>
                <a:sym typeface="Barlow Light"/>
              </a:rPr>
              <a:t> to track and measure the success of innovation within your organization</a:t>
            </a:r>
            <a:endParaRPr sz="2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58" name="Google Shape;758;p27"/>
          <p:cNvSpPr txBox="1"/>
          <p:nvPr/>
        </p:nvSpPr>
        <p:spPr>
          <a:xfrm>
            <a:off x="4274929" y="1333588"/>
            <a:ext cx="300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Standardization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Quantitative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Analysis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59" name="Google Shape;759;p27"/>
          <p:cNvSpPr/>
          <p:nvPr/>
        </p:nvSpPr>
        <p:spPr>
          <a:xfrm>
            <a:off x="4174675" y="467466"/>
            <a:ext cx="4362300" cy="4208700"/>
          </a:xfrm>
          <a:prstGeom prst="pie">
            <a:avLst>
              <a:gd fmla="val 0" name="adj1"/>
              <a:gd fmla="val 8437582" name="adj2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7"/>
          <p:cNvSpPr/>
          <p:nvPr/>
        </p:nvSpPr>
        <p:spPr>
          <a:xfrm rot="5400000">
            <a:off x="4251650" y="390666"/>
            <a:ext cx="4208700" cy="4362300"/>
          </a:xfrm>
          <a:prstGeom prst="pie">
            <a:avLst>
              <a:gd fmla="val 3036799" name="adj1"/>
              <a:gd fmla="val 10777195" name="adj2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7"/>
          <p:cNvSpPr/>
          <p:nvPr/>
        </p:nvSpPr>
        <p:spPr>
          <a:xfrm rot="10800000">
            <a:off x="4174850" y="467337"/>
            <a:ext cx="4362300" cy="4208700"/>
          </a:xfrm>
          <a:prstGeom prst="pie">
            <a:avLst>
              <a:gd fmla="val 5374927" name="adj1"/>
              <a:gd fmla="val 12918434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7"/>
          <p:cNvSpPr txBox="1"/>
          <p:nvPr/>
        </p:nvSpPr>
        <p:spPr>
          <a:xfrm>
            <a:off x="6358025" y="1764700"/>
            <a:ext cx="20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Qualitative Tracking</a:t>
            </a:r>
            <a:endParaRPr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3" name="Google Shape;763;p27"/>
          <p:cNvSpPr txBox="1"/>
          <p:nvPr/>
        </p:nvSpPr>
        <p:spPr>
          <a:xfrm>
            <a:off x="4655050" y="3489300"/>
            <a:ext cx="34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Evaluation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4" name="Google Shape;764;p27"/>
          <p:cNvSpPr txBox="1"/>
          <p:nvPr/>
        </p:nvSpPr>
        <p:spPr>
          <a:xfrm>
            <a:off x="4274925" y="1764700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Standardization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8"/>
          <p:cNvSpPr txBox="1"/>
          <p:nvPr>
            <p:ph type="title"/>
          </p:nvPr>
        </p:nvSpPr>
        <p:spPr>
          <a:xfrm>
            <a:off x="578650" y="2163000"/>
            <a:ext cx="57609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Questions?</a:t>
            </a:r>
            <a:endParaRPr sz="5600"/>
          </a:p>
        </p:txBody>
      </p:sp>
      <p:sp>
        <p:nvSpPr>
          <p:cNvPr id="770" name="Google Shape;770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1" name="Google Shape;771;p28"/>
          <p:cNvGrpSpPr/>
          <p:nvPr/>
        </p:nvGrpSpPr>
        <p:grpSpPr>
          <a:xfrm>
            <a:off x="5599395" y="937218"/>
            <a:ext cx="3049631" cy="3699528"/>
            <a:chOff x="2533225" y="322726"/>
            <a:chExt cx="3925890" cy="4762523"/>
          </a:xfrm>
        </p:grpSpPr>
        <p:sp>
          <p:nvSpPr>
            <p:cNvPr id="772" name="Google Shape;772;p28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8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5" name="Google Shape;815;p28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4" name="Google Shape;824;p28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5" name="Google Shape;875;p28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876" name="Google Shape;876;p28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6" name="Google Shape;896;p28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9"/>
          <p:cNvSpPr txBox="1"/>
          <p:nvPr>
            <p:ph type="title"/>
          </p:nvPr>
        </p:nvSpPr>
        <p:spPr>
          <a:xfrm>
            <a:off x="543250" y="600100"/>
            <a:ext cx="3648000" cy="6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908" name="Google Shape;908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9" name="Google Shape;909;p29"/>
          <p:cNvSpPr txBox="1"/>
          <p:nvPr/>
        </p:nvSpPr>
        <p:spPr>
          <a:xfrm>
            <a:off x="488700" y="1833000"/>
            <a:ext cx="8166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Light"/>
                <a:ea typeface="Barlow Light"/>
                <a:cs typeface="Barlow Light"/>
                <a:sym typeface="Barlow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https://aal.army/what-we-do/</a:t>
            </a:r>
            <a:endParaRPr sz="11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Light"/>
                <a:ea typeface="Barlow Light"/>
                <a:cs typeface="Barlow Light"/>
                <a:sym typeface="Barlow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https://aal.army/our-team/</a:t>
            </a:r>
            <a:endParaRPr sz="11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Research Articles: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https://www.mckinsey.com/business-functions/strategy-and-corporate-finance/our-insights/how-to-take-the-measure-of-innovation</a:t>
            </a: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100" u="sng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https://venturewell.org/venture-development-framework/</a:t>
            </a:r>
            <a:endParaRPr sz="1100" u="sng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https://scholarworks.alaska.edu/handle/11122/5635</a:t>
            </a:r>
            <a:endParaRPr sz="1100" u="sng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https://www.sbir.gov/sites/default/files/1_outreach-ipc_report.pdf</a:t>
            </a:r>
            <a:endParaRPr sz="1100" u="sng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https://api.army.mil/e2/c/downloads/404585.pdf</a:t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https://techlinkcenter.org/news/technology-readiness-level-dod/</a:t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http://citeseerx.ist.psu.edu/viewdoc/download?doi=10.1.1.562.3338&amp;rep=rep1&amp;type=pdf</a:t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https://web.p.ebscohost.com/ehost/pdfviewer/pdfviewer?vid=1&amp;sid=733765cb-c6f3-41fa-a84e-183770ded929%40redis</a:t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14"/>
              </a:rPr>
              <a:t>https://ieeexplore.ieee.org/abstract/document/5747634?casa_token=Edk3oouYmDQAAAAA:3IYlZpDAiK2bQm-MwLGd7m0TD-HKSncHVqSVcO8DEPfRac2MJbj0GquqcA32k3PVcuL2r4lJFA</a:t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 </a:t>
            </a:r>
            <a:endParaRPr/>
          </a:p>
        </p:txBody>
      </p:sp>
      <p:sp>
        <p:nvSpPr>
          <p:cNvPr id="344" name="Google Shape;344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6" name="Google Shape;346;p1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Luis Alarcon</a:t>
            </a:r>
            <a:br>
              <a:rPr lang="en" sz="1200">
                <a:latin typeface="Barlow"/>
                <a:ea typeface="Barlow"/>
                <a:cs typeface="Barlow"/>
                <a:sym typeface="Barlow"/>
              </a:rPr>
            </a:br>
            <a:r>
              <a:rPr lang="en" sz="1200">
                <a:latin typeface="Barlow"/>
                <a:ea typeface="Barlow"/>
                <a:cs typeface="Barlow"/>
                <a:sym typeface="Barlow"/>
              </a:rPr>
              <a:t>CSCE 22’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7" name="Google Shape;347;p13"/>
          <p:cNvPicPr preferRelativeResize="0"/>
          <p:nvPr/>
        </p:nvPicPr>
        <p:blipFill rotWithShape="1">
          <a:blip r:embed="rId4">
            <a:alphaModFix/>
          </a:blip>
          <a:srcRect b="219" l="0" r="0" t="219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8" name="Google Shape;348;p1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Santana Gonzales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ITDE 23’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9" name="Google Shape;349;p13"/>
          <p:cNvPicPr preferRelativeResize="0"/>
          <p:nvPr/>
        </p:nvPicPr>
        <p:blipFill rotWithShape="1">
          <a:blip r:embed="rId5">
            <a:alphaModFix/>
          </a:blip>
          <a:srcRect b="4800" l="0" r="0" t="4791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0" name="Google Shape;350;p1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Juan Perez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ISEN 21’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51" name="Google Shape;35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2" name="Google Shape;352;p1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Mualla Argin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CPSC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23’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457200" y="605600"/>
            <a:ext cx="56409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58" name="Google Shape;358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14"/>
          <p:cNvPicPr preferRelativeResize="0"/>
          <p:nvPr/>
        </p:nvPicPr>
        <p:blipFill rotWithShape="1">
          <a:blip r:embed="rId3">
            <a:alphaModFix/>
          </a:blip>
          <a:srcRect b="4315" l="7024" r="11859" t="0"/>
          <a:stretch/>
        </p:blipFill>
        <p:spPr>
          <a:xfrm>
            <a:off x="6522700" y="361000"/>
            <a:ext cx="1991025" cy="130435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0" name="Google Shape;360;p14"/>
          <p:cNvSpPr txBox="1"/>
          <p:nvPr>
            <p:ph idx="1" type="body"/>
          </p:nvPr>
        </p:nvSpPr>
        <p:spPr>
          <a:xfrm>
            <a:off x="457200" y="1614600"/>
            <a:ext cx="5911800" cy="191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There is no agreed-upon way to determine if innovation activities are creating real value for the DoD/Army.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Basket of metrics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that reflect potential  success of AAL’s companies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Tool to monitor</a:t>
            </a:r>
            <a:r>
              <a:rPr lang="en"/>
              <a:t> these metrics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 txBox="1"/>
          <p:nvPr>
            <p:ph type="title"/>
          </p:nvPr>
        </p:nvSpPr>
        <p:spPr>
          <a:xfrm>
            <a:off x="457200" y="605600"/>
            <a:ext cx="56409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Thoughts </a:t>
            </a:r>
            <a:endParaRPr/>
          </a:p>
        </p:txBody>
      </p:sp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145900" y="1316550"/>
            <a:ext cx="5911800" cy="34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Barlow"/>
              <a:buChar char="●"/>
            </a:pP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Assumptions: 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AAL would have reliable and enough data to create KPIs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AAL would collect the same data for every project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AAL project managers c</a:t>
            </a:r>
            <a:r>
              <a:rPr lang="en" sz="1600"/>
              <a:t>an tell their customers what to do and how to do it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Barlow"/>
              <a:buChar char="●"/>
            </a:pP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Approach: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Clean AAL’s data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 KPIs from  data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Present it with a dashboard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800" y="366700"/>
            <a:ext cx="1814224" cy="22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Thesis</a:t>
            </a:r>
            <a:endParaRPr/>
          </a:p>
        </p:txBody>
      </p:sp>
      <p:sp>
        <p:nvSpPr>
          <p:cNvPr id="374" name="Google Shape;374;p16"/>
          <p:cNvSpPr txBox="1"/>
          <p:nvPr>
            <p:ph idx="1" type="body"/>
          </p:nvPr>
        </p:nvSpPr>
        <p:spPr>
          <a:xfrm>
            <a:off x="1104600" y="2339700"/>
            <a:ext cx="6934800" cy="9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ExtraBold"/>
                <a:ea typeface="Barlow ExtraBold"/>
                <a:cs typeface="Barlow ExtraBold"/>
                <a:sym typeface="Barlow ExtraBold"/>
              </a:rPr>
              <a:t>Our team will identify KPIs that the </a:t>
            </a:r>
            <a:r>
              <a:rPr lang="en" sz="1900">
                <a:solidFill>
                  <a:schemeClr val="accen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Army Applications Lab</a:t>
            </a:r>
            <a:r>
              <a:rPr lang="en" sz="1900">
                <a:latin typeface="Barlow ExtraBold"/>
                <a:ea typeface="Barlow ExtraBold"/>
                <a:cs typeface="Barlow ExtraBold"/>
                <a:sym typeface="Barlow ExtraBold"/>
              </a:rPr>
              <a:t> can use to evaluate the </a:t>
            </a:r>
            <a:r>
              <a:rPr lang="en" sz="1900">
                <a:solidFill>
                  <a:schemeClr val="accen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success </a:t>
            </a:r>
            <a:r>
              <a:rPr lang="en" sz="1900">
                <a:latin typeface="Barlow ExtraBold"/>
                <a:ea typeface="Barlow ExtraBold"/>
                <a:cs typeface="Barlow ExtraBold"/>
                <a:sym typeface="Barlow ExtraBold"/>
              </a:rPr>
              <a:t>of innovation projects</a:t>
            </a:r>
            <a:endParaRPr/>
          </a:p>
        </p:txBody>
      </p:sp>
      <p:sp>
        <p:nvSpPr>
          <p:cNvPr id="375" name="Google Shape;375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6" name="Google Shape;376;p16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77" name="Google Shape;377;p16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3" name="Google Shape;4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507" y="3183397"/>
            <a:ext cx="5596986" cy="17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 txBox="1"/>
          <p:nvPr>
            <p:ph type="title"/>
          </p:nvPr>
        </p:nvSpPr>
        <p:spPr>
          <a:xfrm>
            <a:off x="1213275" y="570350"/>
            <a:ext cx="6636900" cy="8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Discovery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409" name="Google Shape;409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0" name="Google Shape;410;p17"/>
          <p:cNvGrpSpPr/>
          <p:nvPr/>
        </p:nvGrpSpPr>
        <p:grpSpPr>
          <a:xfrm>
            <a:off x="3231973" y="1809450"/>
            <a:ext cx="2680075" cy="2873171"/>
            <a:chOff x="2183550" y="65875"/>
            <a:chExt cx="4483981" cy="4807045"/>
          </a:xfrm>
        </p:grpSpPr>
        <p:sp>
          <p:nvSpPr>
            <p:cNvPr id="411" name="Google Shape;411;p17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3" name="Google Shape;433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34" name="Google Shape;434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35" name="Google Shape;435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8" name="Google Shape;438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39" name="Google Shape;439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0" name="Google Shape;440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1" name="Google Shape;441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5" name="Google Shape;505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506" name="Google Shape;506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507" name="Google Shape;507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9" name="Google Shape;509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0" name="Google Shape;510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12" name="Google Shape;512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15" name="Google Shape;515;p17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4" name="Google Shape;544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45" name="Google Shape;545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"/>
          <p:cNvSpPr txBox="1"/>
          <p:nvPr>
            <p:ph type="title"/>
          </p:nvPr>
        </p:nvSpPr>
        <p:spPr>
          <a:xfrm>
            <a:off x="457200" y="605600"/>
            <a:ext cx="7557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Interviews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●"/>
            </a:pPr>
            <a:r>
              <a:rPr b="1" lang="en" sz="18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35 </a:t>
            </a: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Interviews Completed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100+ Cold Calls/Emails/Linkedin Requests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●"/>
            </a:pPr>
            <a:r>
              <a:rPr b="1" lang="en" sz="18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15</a:t>
            </a:r>
            <a:r>
              <a:rPr lang="en" sz="1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articles 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5" name="Google Shape;555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18"/>
          <p:cNvSpPr txBox="1"/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2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557" name="Google Shape;557;p18"/>
          <p:cNvGrpSpPr/>
          <p:nvPr/>
        </p:nvGrpSpPr>
        <p:grpSpPr>
          <a:xfrm>
            <a:off x="6373954" y="1887734"/>
            <a:ext cx="2297431" cy="2787028"/>
            <a:chOff x="2533225" y="322726"/>
            <a:chExt cx="3925890" cy="4762523"/>
          </a:xfrm>
        </p:grpSpPr>
        <p:sp>
          <p:nvSpPr>
            <p:cNvPr id="558" name="Google Shape;558;p18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1" name="Google Shape;601;p18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602" name="Google Shape;602;p18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8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0" name="Google Shape;610;p18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1" name="Google Shape;661;p18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662" name="Google Shape;662;p18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2" name="Google Shape;682;p18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9"/>
          <p:cNvSpPr txBox="1"/>
          <p:nvPr>
            <p:ph type="title"/>
          </p:nvPr>
        </p:nvSpPr>
        <p:spPr>
          <a:xfrm>
            <a:off x="457200" y="89375"/>
            <a:ext cx="5901600" cy="116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Customer Discovery -</a:t>
            </a:r>
            <a:endParaRPr sz="4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AAL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694" name="Google Shape;694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5" name="Google Shape;695;p19"/>
          <p:cNvPicPr preferRelativeResize="0"/>
          <p:nvPr/>
        </p:nvPicPr>
        <p:blipFill rotWithShape="1">
          <a:blip r:embed="rId4">
            <a:alphaModFix/>
          </a:blip>
          <a:srcRect b="0" l="1540" r="1550" t="0"/>
          <a:stretch/>
        </p:blipFill>
        <p:spPr>
          <a:xfrm>
            <a:off x="7910275" y="518613"/>
            <a:ext cx="738750" cy="12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5750" y="825825"/>
            <a:ext cx="5701350" cy="442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0"/>
          <p:cNvSpPr txBox="1"/>
          <p:nvPr>
            <p:ph type="title"/>
          </p:nvPr>
        </p:nvSpPr>
        <p:spPr>
          <a:xfrm>
            <a:off x="457200" y="518625"/>
            <a:ext cx="5901600" cy="116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Customer Discovery -</a:t>
            </a:r>
            <a:endParaRPr sz="4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AAL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702" name="Google Shape;702;p20"/>
          <p:cNvSpPr txBox="1"/>
          <p:nvPr>
            <p:ph idx="1" type="body"/>
          </p:nvPr>
        </p:nvSpPr>
        <p:spPr>
          <a:xfrm>
            <a:off x="457200" y="1822775"/>
            <a:ext cx="6600000" cy="31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Dr. Perley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Key insights to AAL and on current data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Feedback on our metrics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Project Managers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AAL / Team interactions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AAL’s Contracting information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Cohesion throughout PMs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COL Whisham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Push for future metrics</a:t>
            </a:r>
            <a:endParaRPr sz="1800"/>
          </a:p>
        </p:txBody>
      </p:sp>
      <p:sp>
        <p:nvSpPr>
          <p:cNvPr id="703" name="Google Shape;703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4" name="Google Shape;704;p20"/>
          <p:cNvPicPr preferRelativeResize="0"/>
          <p:nvPr/>
        </p:nvPicPr>
        <p:blipFill rotWithShape="1">
          <a:blip r:embed="rId3">
            <a:alphaModFix/>
          </a:blip>
          <a:srcRect b="0" l="1540" r="1550" t="0"/>
          <a:stretch/>
        </p:blipFill>
        <p:spPr>
          <a:xfrm>
            <a:off x="7910275" y="518613"/>
            <a:ext cx="738750" cy="12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