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Barlow Ligh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BarlowLight-bold.fntdata"/><Relationship Id="rId14" Type="http://schemas.openxmlformats.org/officeDocument/2006/relationships/font" Target="fonts/BarlowLight-regular.fntdata"/><Relationship Id="rId17" Type="http://schemas.openxmlformats.org/officeDocument/2006/relationships/font" Target="fonts/BarlowLight-boldItalic.fntdata"/><Relationship Id="rId16" Type="http://schemas.openxmlformats.org/officeDocument/2006/relationships/font" Target="fonts/Barlow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caused a loss of a million dollars , resulted in a loss of a million dollars . During initial stages of project tracking, there was a million dollar . I can help the army save a million dollars , so we can add a million dollars to the budget rather than losing a million dollars.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5be1bb5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5be1bb5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AAL oversees over 100 projects, working with a variety of software,hardware, and small companies. Due to the varying platforms of innovation it is difficult to find one single metric to define innovation in all projects. Hence, AAL currently makes decisions based on the off ramp </a:t>
            </a:r>
            <a:r>
              <a:rPr lang="en">
                <a:solidFill>
                  <a:schemeClr val="dk1"/>
                </a:solidFill>
              </a:rPr>
              <a:t>status of the project and attendance in meeting. An offramped project is a </a:t>
            </a:r>
            <a:r>
              <a:rPr lang="en" sz="1400">
                <a:solidFill>
                  <a:schemeClr val="dk1"/>
                </a:solidFill>
                <a:latin typeface="Barlow Light"/>
                <a:ea typeface="Barlow Light"/>
                <a:cs typeface="Barlow Light"/>
                <a:sym typeface="Barlow Light"/>
              </a:rPr>
              <a:t> project that received  funding but did not get bought or transitioned.</a:t>
            </a:r>
            <a:endParaRPr sz="14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be1bb5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be1bb5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be wondering where do we come into play? </a:t>
            </a:r>
            <a:r>
              <a:rPr lang="en">
                <a:solidFill>
                  <a:schemeClr val="dk1"/>
                </a:solidFill>
              </a:rPr>
              <a:t>Due to the varying platforms of innovation it is difficult to find one single metric to define innovation in all projects. In fact, one metric is not enough to measure innovation. Hence, AAL has prompted us to search and discover new metrics that can be utilized in their evaluation of projects. They currently believe they are doing projects faster and cheaper than the army was doing before but they need a way to show it. As a result, we have created a solution that is simple and that will help them measure their projects quantitatively.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306182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306182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90500" rtl="0" algn="l">
              <a:lnSpc>
                <a:spcPct val="166666"/>
              </a:lnSpc>
              <a:spcBef>
                <a:spcPts val="0"/>
              </a:spcBef>
              <a:spcAft>
                <a:spcPts val="0"/>
              </a:spcAft>
              <a:buNone/>
            </a:pPr>
            <a:r>
              <a:rPr lang="en" sz="1350">
                <a:solidFill>
                  <a:schemeClr val="dk1"/>
                </a:solidFill>
                <a:highlight>
                  <a:srgbClr val="FFFFFF"/>
                </a:highlight>
              </a:rPr>
              <a:t>The Army Applications Laboratory exist to implement new ways for the Army and industry to work together. They show Army problem owners how to apply and adopt these new ways of working and connect them with commercial solvers. And we make sure people from industry have the access, transparency, and capital to scale their solutions into the Army.</a:t>
            </a:r>
            <a:endParaRPr sz="1350">
              <a:solidFill>
                <a:schemeClr val="dk1"/>
              </a:solidFill>
              <a:latin typeface="Roboto"/>
              <a:ea typeface="Roboto"/>
              <a:cs typeface="Roboto"/>
              <a:sym typeface="Roboto"/>
            </a:endParaRPr>
          </a:p>
          <a:p>
            <a:pPr indent="0" lvl="0" marL="190500" rtl="0" algn="l">
              <a:lnSpc>
                <a:spcPct val="166666"/>
              </a:lnSpc>
              <a:spcBef>
                <a:spcPts val="0"/>
              </a:spcBef>
              <a:spcAft>
                <a:spcPts val="0"/>
              </a:spcAft>
              <a:buNone/>
            </a:pPr>
            <a:r>
              <a:t/>
            </a:r>
            <a:endParaRPr sz="1350">
              <a:solidFill>
                <a:schemeClr val="dk1"/>
              </a:solidFill>
              <a:latin typeface="Roboto"/>
              <a:ea typeface="Roboto"/>
              <a:cs typeface="Roboto"/>
              <a:sym typeface="Roboto"/>
            </a:endParaRPr>
          </a:p>
          <a:p>
            <a:pPr indent="0" lvl="0" marL="190500" rtl="0" algn="l">
              <a:lnSpc>
                <a:spcPct val="166666"/>
              </a:lnSpc>
              <a:spcBef>
                <a:spcPts val="0"/>
              </a:spcBef>
              <a:spcAft>
                <a:spcPts val="0"/>
              </a:spcAft>
              <a:buClr>
                <a:schemeClr val="dk1"/>
              </a:buClr>
              <a:buSzPts val="1100"/>
              <a:buFont typeface="Arial"/>
              <a:buNone/>
            </a:pPr>
            <a:r>
              <a:rPr lang="en" sz="1350">
                <a:solidFill>
                  <a:schemeClr val="dk1"/>
                </a:solidFill>
                <a:latin typeface="Roboto"/>
                <a:ea typeface="Roboto"/>
                <a:cs typeface="Roboto"/>
                <a:sym typeface="Roboto"/>
              </a:rPr>
              <a:t>AAL is a fairly new company that has less than three years of experience. In the past three years AAL has been working towards better project management and decreasing the misallocation of budget. Through this, the AAL aims to add another million dollars to budget rather than a million dollar casualty.</a:t>
            </a:r>
            <a:endParaRPr sz="1350">
              <a:solidFill>
                <a:schemeClr val="dk1"/>
              </a:solidFill>
              <a:latin typeface="Roboto"/>
              <a:ea typeface="Roboto"/>
              <a:cs typeface="Roboto"/>
              <a:sym typeface="Roboto"/>
            </a:endParaRPr>
          </a:p>
          <a:p>
            <a:pPr indent="0" lvl="0" marL="0" marR="190500" rtl="0" algn="l">
              <a:lnSpc>
                <a:spcPct val="115000"/>
              </a:lnSpc>
              <a:spcBef>
                <a:spcPts val="0"/>
              </a:spcBef>
              <a:spcAft>
                <a:spcPts val="0"/>
              </a:spcAft>
              <a:buClr>
                <a:schemeClr val="dk1"/>
              </a:buClr>
              <a:buSzPts val="1100"/>
              <a:buFont typeface="Arial"/>
              <a:buNone/>
            </a:pPr>
            <a:r>
              <a:t/>
            </a:r>
            <a:endParaRPr sz="135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 is AAL</a:t>
            </a:r>
            <a:endParaRPr/>
          </a:p>
        </p:txBody>
      </p:sp>
      <p:sp>
        <p:nvSpPr>
          <p:cNvPr id="55" name="Google Shape;55;p13"/>
          <p:cNvSpPr txBox="1"/>
          <p:nvPr>
            <p:ph idx="1" type="subTitle"/>
          </p:nvPr>
        </p:nvSpPr>
        <p:spPr>
          <a:xfrm>
            <a:off x="311700" y="2834125"/>
            <a:ext cx="8520600" cy="1805100"/>
          </a:xfrm>
          <a:prstGeom prst="rect">
            <a:avLst/>
          </a:prstGeom>
        </p:spPr>
        <p:txBody>
          <a:bodyPr anchorCtr="0" anchor="t" bIns="91425" lIns="91425" spcFirstLastPara="1" rIns="91425" wrap="square" tIns="91425">
            <a:normAutofit/>
          </a:bodyPr>
          <a:lstStyle/>
          <a:p>
            <a:pPr indent="-406400" lvl="0" marL="457200" rtl="0" algn="ctr">
              <a:spcBef>
                <a:spcPts val="0"/>
              </a:spcBef>
              <a:spcAft>
                <a:spcPts val="0"/>
              </a:spcAft>
              <a:buSzPts val="2800"/>
              <a:buChar char="●"/>
            </a:pPr>
            <a:r>
              <a:rPr lang="en"/>
              <a:t>Helps startups get contracts with army</a:t>
            </a:r>
            <a:endParaRPr/>
          </a:p>
          <a:p>
            <a:pPr indent="-406400" lvl="0" marL="457200" rtl="0" algn="ctr">
              <a:spcBef>
                <a:spcPts val="0"/>
              </a:spcBef>
              <a:spcAft>
                <a:spcPts val="0"/>
              </a:spcAft>
              <a:buSzPts val="2800"/>
              <a:buChar char="●"/>
            </a:pPr>
            <a:r>
              <a:rPr lang="en"/>
              <a:t>Mention numbers (1.2m </a:t>
            </a:r>
            <a:r>
              <a:rPr lang="en"/>
              <a:t>worth in losses)</a:t>
            </a:r>
            <a:endParaRPr/>
          </a:p>
          <a:p>
            <a:pPr indent="-406400" lvl="0" marL="457200" rtl="0" algn="ctr">
              <a:spcBef>
                <a:spcPts val="0"/>
              </a:spcBef>
              <a:spcAft>
                <a:spcPts val="0"/>
              </a:spcAft>
              <a:buSzPts val="2800"/>
              <a:buChar char="●"/>
            </a:pPr>
            <a:r>
              <a:rPr lang="en"/>
              <a:t>Mention it’s a fairly new company 3 years old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Explain what off ramped means </a:t>
            </a:r>
            <a:endParaRPr/>
          </a:p>
          <a:p>
            <a:pPr indent="-342900" lvl="0" marL="457200" rtl="0" algn="l">
              <a:spcBef>
                <a:spcPts val="0"/>
              </a:spcBef>
              <a:spcAft>
                <a:spcPts val="0"/>
              </a:spcAft>
              <a:buSzPts val="1800"/>
              <a:buChar char="●"/>
            </a:pPr>
            <a:r>
              <a:rPr lang="en"/>
              <a:t>Relate the complexity of AAL. Small companies, projects from software, hardware, and other.</a:t>
            </a:r>
            <a:endParaRPr/>
          </a:p>
          <a:p>
            <a:pPr indent="-342900" lvl="0" marL="457200" rtl="0" algn="l">
              <a:spcBef>
                <a:spcPts val="0"/>
              </a:spcBef>
              <a:spcAft>
                <a:spcPts val="0"/>
              </a:spcAft>
              <a:buSzPts val="1800"/>
              <a:buChar char="●"/>
            </a:pPr>
            <a:r>
              <a:rPr lang="en"/>
              <a:t>Explain that they work with small companies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do we come in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AAL asked for a concrete form of measuring their projects</a:t>
            </a:r>
            <a:endParaRPr/>
          </a:p>
          <a:p>
            <a:pPr indent="-342900" lvl="0" marL="457200" rtl="0" algn="l">
              <a:spcBef>
                <a:spcPts val="0"/>
              </a:spcBef>
              <a:spcAft>
                <a:spcPts val="0"/>
              </a:spcAft>
              <a:buSzPts val="1800"/>
              <a:buChar char="●"/>
            </a:pPr>
            <a:r>
              <a:rPr lang="en"/>
              <a:t>They believe they are doing projects faster and cheaper than before but need a way to show it</a:t>
            </a:r>
            <a:endParaRPr/>
          </a:p>
          <a:p>
            <a:pPr indent="-342900" lvl="0" marL="457200" rtl="0" algn="l">
              <a:spcBef>
                <a:spcPts val="0"/>
              </a:spcBef>
              <a:spcAft>
                <a:spcPts val="0"/>
              </a:spcAft>
              <a:buSzPts val="1800"/>
              <a:buChar char="●"/>
            </a:pPr>
            <a:r>
              <a:rPr lang="en"/>
              <a:t>We have created a solution that is simple and will help them measure their projects quantitatively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