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Barlow ExtraBold"/>
      <p:bold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ExtraBold-bold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6.xml"/><Relationship Id="rId32" Type="http://schemas.openxmlformats.org/officeDocument/2006/relationships/font" Target="fonts/Barlow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8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1.xml"/><Relationship Id="rId37" Type="http://schemas.openxmlformats.org/officeDocument/2006/relationships/font" Target="fonts/Barlow-regular.fntdata"/><Relationship Id="rId14" Type="http://schemas.openxmlformats.org/officeDocument/2006/relationships/slide" Target="slides/slide10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italic.fntdata"/><Relationship Id="rId16" Type="http://schemas.openxmlformats.org/officeDocument/2006/relationships/slide" Target="slides/slide12.xml"/><Relationship Id="rId38" Type="http://schemas.openxmlformats.org/officeDocument/2006/relationships/font" Target="fonts/Barl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fea88c584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fea88c5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fea88c584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fea88c58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fea88c584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fea88c58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efea88c584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efea88c58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Resources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important assets required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Finance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Raising Money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Line of Credit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Physical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Manufacturing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Machines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Vehicles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Intellectual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Patents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People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Customer Lists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Human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Software Engineers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fd9da5ec8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fd9da5e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Partners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Who are the key partners and the suppliers needed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resources are we acquiring from them?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activities do they perform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CASCOM - U.S. Army combined arms support command (trains army &amp;civilians)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LRPF -  Long Range Precision Fires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 - Ask Perley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NGCV - Next Generation Combat Vehicles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PNT  - Positioning, Navigation and Timing. ... Navigation is the ability to determine current and desired position and apply corrections to course, orientation, and speed to attain a desired position anywhere around the world, from surface to surface and from surface to space.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fd9da5ec8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fd9da5ec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Activities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important things the company must do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Production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Supply Chain Management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Problem Solving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Consulting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Engineering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fd9da5ec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fd9da5e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Cost Structure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costs to operate the business model 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important costs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expensive resources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b1b29c0e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b1b29c0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f234ee21cc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f234ee21c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we are team #, and our names are: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234ee21cc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234ee21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Original: </a:t>
            </a:r>
            <a:r>
              <a:rPr lang="en" sz="1000">
                <a:solidFill>
                  <a:schemeClr val="dk1"/>
                </a:solidFill>
              </a:rPr>
              <a:t>Our team will create a basket of metrics that the </a:t>
            </a:r>
            <a:r>
              <a:rPr lang="en" sz="1000">
                <a:solidFill>
                  <a:srgbClr val="FF0000"/>
                </a:solidFill>
              </a:rPr>
              <a:t>Army Applications Lab</a:t>
            </a:r>
            <a:r>
              <a:rPr lang="en" sz="1000">
                <a:solidFill>
                  <a:schemeClr val="dk1"/>
                </a:solidFill>
              </a:rPr>
              <a:t> can use to evaluate the </a:t>
            </a:r>
            <a:r>
              <a:rPr lang="en" sz="1000">
                <a:solidFill>
                  <a:srgbClr val="FF0000"/>
                </a:solidFill>
              </a:rPr>
              <a:t>success</a:t>
            </a:r>
            <a:r>
              <a:rPr lang="en" sz="1000">
                <a:solidFill>
                  <a:schemeClr val="dk1"/>
                </a:solidFill>
              </a:rPr>
              <a:t> of innovation projects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fd49ac7b1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fd49ac7b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KPI -&gt; key performance indicators (or important metrics). They vary depending on the industry.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R&amp;D spending to new product sales ratio -&gt; how many new $ of gross margin am i generating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Product to margin conversion -&gt; ratio of gross margin to new-product sales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number of customer interviews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fd49ac7b1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fd49ac7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efd49ac7b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efd49ac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fd9da5ec8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fd9da5ec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fea88c584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efea88c58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5" Type="http://schemas.openxmlformats.org/officeDocument/2006/relationships/hyperlink" Target="https://aal.army/our-team/" TargetMode="External"/><Relationship Id="rId6" Type="http://schemas.openxmlformats.org/officeDocument/2006/relationships/hyperlink" Target="https://www.mckinsey.com/business-functions/strategy-and-corporate-finance/our-insights/how-to-take-the-measure-of-innov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for AAL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Physical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Word of mouth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Tech Conferences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Online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Email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Website </a:t>
            </a:r>
            <a:endParaRPr sz="2000"/>
          </a:p>
        </p:txBody>
      </p:sp>
      <p:sp>
        <p:nvSpPr>
          <p:cNvPr id="580" name="Google Shape;580;p21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Channels</a:t>
            </a:r>
            <a:endParaRPr/>
          </a:p>
        </p:txBody>
      </p:sp>
      <p:sp>
        <p:nvSpPr>
          <p:cNvPr id="581" name="Google Shape;581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2" name="Google Shape;5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73" y="697628"/>
            <a:ext cx="4088229" cy="37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Get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Week trial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Keep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Constant updates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Grow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Referral programs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8" name="Google Shape;588;p22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Customer Relationship</a:t>
            </a:r>
            <a:endParaRPr/>
          </a:p>
        </p:txBody>
      </p:sp>
      <p:sp>
        <p:nvSpPr>
          <p:cNvPr id="589" name="Google Shape;58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688" y="1455500"/>
            <a:ext cx="4483813" cy="3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Subscription Based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Monthly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Yearly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Prices based on size of business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More data will require more service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Value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The ability to catch a project to fail is saving millions of dollars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6" name="Google Shape;596;p23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Revenue Streams</a:t>
            </a:r>
            <a:endParaRPr/>
          </a:p>
        </p:txBody>
      </p:sp>
      <p:sp>
        <p:nvSpPr>
          <p:cNvPr id="597" name="Google Shape;597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Finance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Cloud Storage for Data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Intellectual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AAL dataset and case study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Human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Software Engineers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3" name="Google Shape;603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Key Resources</a:t>
            </a:r>
            <a:endParaRPr/>
          </a:p>
        </p:txBody>
      </p:sp>
      <p:sp>
        <p:nvSpPr>
          <p:cNvPr id="604" name="Google Shape;60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5" name="Google Shape;6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625" y="329900"/>
            <a:ext cx="1358400" cy="1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 txBox="1"/>
          <p:nvPr>
            <p:ph idx="1" type="body"/>
          </p:nvPr>
        </p:nvSpPr>
        <p:spPr>
          <a:xfrm>
            <a:off x="457200" y="1586250"/>
            <a:ext cx="68310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Army Applications Laboratory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U.S. Army Combined Arms Support Command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Long Range Precision Fires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Next Generation Combat Vehicles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and more..</a:t>
            </a:r>
            <a:endParaRPr sz="2000"/>
          </a:p>
        </p:txBody>
      </p:sp>
      <p:sp>
        <p:nvSpPr>
          <p:cNvPr id="611" name="Google Shape;611;p25"/>
          <p:cNvSpPr txBox="1"/>
          <p:nvPr>
            <p:ph type="title"/>
          </p:nvPr>
        </p:nvSpPr>
        <p:spPr>
          <a:xfrm>
            <a:off x="457200" y="605600"/>
            <a:ext cx="7665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Key Partners</a:t>
            </a:r>
            <a:endParaRPr/>
          </a:p>
        </p:txBody>
      </p:sp>
      <p:sp>
        <p:nvSpPr>
          <p:cNvPr id="612" name="Google Shape;612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Google Shape;6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525" y="200950"/>
            <a:ext cx="1892000" cy="1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"/>
          <p:cNvSpPr txBox="1"/>
          <p:nvPr>
            <p:ph idx="1" type="body"/>
          </p:nvPr>
        </p:nvSpPr>
        <p:spPr>
          <a:xfrm>
            <a:off x="457200" y="1409700"/>
            <a:ext cx="56409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Meet with Dr.Perley to go over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Meet with Data Scientist/</a:t>
            </a:r>
            <a:r>
              <a:rPr lang="en" sz="2000"/>
              <a:t>Statisticians</a:t>
            </a:r>
            <a:r>
              <a:rPr lang="en" sz="2000"/>
              <a:t> to understand which models are best for this </a:t>
            </a:r>
            <a:r>
              <a:rPr lang="en" sz="2000"/>
              <a:t>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Get advice from fellow UI Designers and Software Developers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User Research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9" name="Google Shape;619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Key Activities</a:t>
            </a:r>
            <a:endParaRPr/>
          </a:p>
        </p:txBody>
      </p:sp>
      <p:sp>
        <p:nvSpPr>
          <p:cNvPr id="620" name="Google Shape;620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725" y="223625"/>
            <a:ext cx="1681550" cy="16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7"/>
          <p:cNvSpPr txBox="1"/>
          <p:nvPr>
            <p:ph idx="1" type="body"/>
          </p:nvPr>
        </p:nvSpPr>
        <p:spPr>
          <a:xfrm>
            <a:off x="457200" y="1534200"/>
            <a:ext cx="5640900" cy="36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Initial cost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Cost of hiring developers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Cost of hiring UI Designers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Maintenance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Hosting dashboard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Cost of cloud service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7" name="Google Shape;627;p2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Cost Structure</a:t>
            </a:r>
            <a:endParaRPr/>
          </a:p>
        </p:txBody>
      </p:sp>
      <p:sp>
        <p:nvSpPr>
          <p:cNvPr id="628" name="Google Shape;628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9" name="Google Shape;629;p27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630" name="Google Shape;630;p27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3" name="Google Shape;673;p2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74" name="Google Shape;674;p2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2" name="Google Shape;682;p27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3" name="Google Shape;733;p2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34" name="Google Shape;734;p2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27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8"/>
          <p:cNvSpPr txBox="1"/>
          <p:nvPr>
            <p:ph type="title"/>
          </p:nvPr>
        </p:nvSpPr>
        <p:spPr>
          <a:xfrm>
            <a:off x="1350775" y="20683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66" name="Google Shape;766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"/>
          <p:cNvSpPr txBox="1"/>
          <p:nvPr>
            <p:ph type="title"/>
          </p:nvPr>
        </p:nvSpPr>
        <p:spPr>
          <a:xfrm>
            <a:off x="318200" y="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772" name="Google Shape;772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29"/>
          <p:cNvSpPr txBox="1"/>
          <p:nvPr/>
        </p:nvSpPr>
        <p:spPr>
          <a:xfrm>
            <a:off x="482500" y="878150"/>
            <a:ext cx="81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https://aal.army/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https://aal.army/what-we-do/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5"/>
              </a:rPr>
              <a:t>https://aal.army/our-team/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6"/>
              </a:rPr>
              <a:t>https://www.mckinsey.com/business-functions/strategy-and-corporate-finance/our-insights/how-to-take-the-measure-of-innovation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1300">
                <a:latin typeface="Barlow"/>
                <a:ea typeface="Barlow"/>
                <a:cs typeface="Barlow"/>
                <a:sym typeface="Barlow"/>
              </a:rPr>
              <a:t>CSCE 22’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Our team will identify KPIs that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of innovation projects</a:t>
            </a:r>
            <a:endParaRPr sz="19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0" name="Google Shape;360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61" name="Google Shape;361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7" name="Google Shape;3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50" y="3495720"/>
            <a:ext cx="4867001" cy="14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457200" y="605600"/>
            <a:ext cx="5640900" cy="7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KPIs in Innovation</a:t>
            </a:r>
            <a:endParaRPr/>
          </a:p>
        </p:txBody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15"/>
          <p:cNvSpPr txBox="1"/>
          <p:nvPr>
            <p:ph idx="1" type="body"/>
          </p:nvPr>
        </p:nvSpPr>
        <p:spPr>
          <a:xfrm>
            <a:off x="457200" y="1822775"/>
            <a:ext cx="66000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McKinsey &amp; Co. KPIs for innovation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R&amp;D spending to new-product sales ratio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Gross margin to new-product sales ratio</a:t>
            </a:r>
            <a:endParaRPr/>
          </a:p>
        </p:txBody>
      </p:sp>
      <p:pic>
        <p:nvPicPr>
          <p:cNvPr id="396" name="Google Shape;3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925" y="385550"/>
            <a:ext cx="1954150" cy="19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Number of Customer Interviews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02" name="Google Shape;402;p16"/>
          <p:cNvSpPr txBox="1"/>
          <p:nvPr>
            <p:ph idx="1" type="body"/>
          </p:nvPr>
        </p:nvSpPr>
        <p:spPr>
          <a:xfrm>
            <a:off x="457200" y="1822775"/>
            <a:ext cx="66000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 we have 5 customer interviews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Most Recently: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Andy Riise and Dr. Perley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Planned Interviews: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Chris Curran, Kedar </a:t>
            </a:r>
            <a:r>
              <a:rPr lang="en" sz="1800"/>
              <a:t>Pavgi</a:t>
            </a:r>
            <a:r>
              <a:rPr lang="en" sz="1800"/>
              <a:t>, &amp; Jim Rabuck</a:t>
            </a:r>
            <a:endParaRPr sz="1800"/>
          </a:p>
        </p:txBody>
      </p:sp>
      <p:sp>
        <p:nvSpPr>
          <p:cNvPr id="403" name="Google Shape;403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>
            <a:off x="6911581" y="117286"/>
            <a:ext cx="1920937" cy="2059338"/>
            <a:chOff x="2183550" y="65875"/>
            <a:chExt cx="4483981" cy="4807045"/>
          </a:xfrm>
        </p:grpSpPr>
        <p:sp>
          <p:nvSpPr>
            <p:cNvPr id="405" name="Google Shape;405;p16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7" name="Google Shape;427;p1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28" name="Google Shape;428;p1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29" name="Google Shape;429;p1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2" name="Google Shape;432;p1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33" name="Google Shape;433;p1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1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5" name="Google Shape;435;p1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9" name="Google Shape;499;p1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00" name="Google Shape;500;p1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01" name="Google Shape;501;p1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1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1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06" name="Google Shape;506;p1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09" name="Google Shape;509;p16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16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39" name="Google Shape;539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549" name="Google Shape;549;p17"/>
          <p:cNvSpPr txBox="1"/>
          <p:nvPr>
            <p:ph idx="1" type="body"/>
          </p:nvPr>
        </p:nvSpPr>
        <p:spPr>
          <a:xfrm>
            <a:off x="457200" y="1995750"/>
            <a:ext cx="29931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Consulting Industry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Selling </a:t>
            </a:r>
            <a:r>
              <a:rPr lang="en">
                <a:solidFill>
                  <a:schemeClr val="accent1"/>
                </a:solidFill>
              </a:rPr>
              <a:t>information </a:t>
            </a:r>
            <a:r>
              <a:rPr lang="en"/>
              <a:t>to a business with the promise of </a:t>
            </a:r>
            <a:r>
              <a:rPr lang="en">
                <a:solidFill>
                  <a:schemeClr val="accent1"/>
                </a:solidFill>
              </a:rPr>
              <a:t>improving </a:t>
            </a:r>
            <a:r>
              <a:rPr lang="en"/>
              <a:t>the business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7"/>
          <p:cNvSpPr txBox="1"/>
          <p:nvPr>
            <p:ph idx="2" type="body"/>
          </p:nvPr>
        </p:nvSpPr>
        <p:spPr>
          <a:xfrm>
            <a:off x="3857600" y="1995750"/>
            <a:ext cx="30753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Digital Industry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lang="en">
                <a:solidFill>
                  <a:schemeClr val="accent1"/>
                </a:solidFill>
              </a:rPr>
              <a:t>marketing </a:t>
            </a:r>
            <a:r>
              <a:rPr lang="en"/>
              <a:t>and </a:t>
            </a:r>
            <a:r>
              <a:rPr lang="en">
                <a:solidFill>
                  <a:schemeClr val="accent1"/>
                </a:solidFill>
              </a:rPr>
              <a:t>operating </a:t>
            </a:r>
            <a:r>
              <a:rPr lang="en"/>
              <a:t>out of the </a:t>
            </a:r>
            <a:r>
              <a:rPr lang="en">
                <a:solidFill>
                  <a:schemeClr val="accent1"/>
                </a:solidFill>
              </a:rPr>
              <a:t>virtual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world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875" y="193800"/>
            <a:ext cx="1906300" cy="1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 txBox="1"/>
          <p:nvPr>
            <p:ph type="title"/>
          </p:nvPr>
        </p:nvSpPr>
        <p:spPr>
          <a:xfrm>
            <a:off x="929675" y="2463275"/>
            <a:ext cx="708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Model Canvas</a:t>
            </a:r>
            <a:endParaRPr/>
          </a:p>
        </p:txBody>
      </p:sp>
      <p:pic>
        <p:nvPicPr>
          <p:cNvPr id="558" name="Google Shape;558;p18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152400" y="152400"/>
            <a:ext cx="8797348" cy="4669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</a:effectLst>
        </p:spPr>
      </p:pic>
      <p:sp>
        <p:nvSpPr>
          <p:cNvPr id="559" name="Google Shape;559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Value Proposition</a:t>
            </a:r>
            <a:endParaRPr/>
          </a:p>
        </p:txBody>
      </p:sp>
      <p:sp>
        <p:nvSpPr>
          <p:cNvPr id="565" name="Google Shape;565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19"/>
          <p:cNvSpPr txBox="1"/>
          <p:nvPr>
            <p:ph idx="1" type="body"/>
          </p:nvPr>
        </p:nvSpPr>
        <p:spPr>
          <a:xfrm>
            <a:off x="457200" y="2276800"/>
            <a:ext cx="6672900" cy="2466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We return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power of choice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to our customers by measuring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innovative success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 of their investment mid 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project.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0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Primary Example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Army Application Laboratory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Type 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to Business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Description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that are invested in research and development projects that are interested in measuring the innovative success through KPIs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2" name="Google Shape;572;p20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Customer Segments</a:t>
            </a:r>
            <a:endParaRPr/>
          </a:p>
        </p:txBody>
      </p:sp>
      <p:sp>
        <p:nvSpPr>
          <p:cNvPr id="573" name="Google Shape;573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54" y="1688300"/>
            <a:ext cx="4627673" cy="1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