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 SemiBold"/>
      <p:regular r:id="rId23"/>
      <p:bold r:id="rId24"/>
      <p:italic r:id="rId25"/>
      <p:boldItalic r:id="rId26"/>
    </p:embeddedFont>
    <p:embeddedFont>
      <p:font typeface="Raleway"/>
      <p:regular r:id="rId27"/>
      <p:bold r:id="rId28"/>
      <p:italic r:id="rId29"/>
      <p:boldItalic r:id="rId30"/>
    </p:embeddedFont>
    <p:embeddedFont>
      <p:font typeface="Barlow ExtraBold"/>
      <p:bold r:id="rId31"/>
      <p:boldItalic r:id="rId32"/>
    </p:embeddedFont>
    <p:embeddedFont>
      <p:font typeface="Barlow Light"/>
      <p:regular r:id="rId33"/>
      <p:bold r:id="rId34"/>
      <p:italic r:id="rId35"/>
      <p:boldItalic r:id="rId36"/>
    </p:embeddedFont>
    <p:embeddedFont>
      <p:font typeface="Barlow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SemiBold-bold.fntdata"/><Relationship Id="rId23" Type="http://schemas.openxmlformats.org/officeDocument/2006/relationships/font" Target="fonts/Raleway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SemiBold-boldItalic.fntdata"/><Relationship Id="rId25" Type="http://schemas.openxmlformats.org/officeDocument/2006/relationships/font" Target="fonts/RalewaySemiBold-italic.fntdata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ExtraBold-bold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Light-regular.fntdata"/><Relationship Id="rId10" Type="http://schemas.openxmlformats.org/officeDocument/2006/relationships/slide" Target="slides/slide6.xml"/><Relationship Id="rId32" Type="http://schemas.openxmlformats.org/officeDocument/2006/relationships/font" Target="fonts/BarlowExtraBold-boldItalic.fntdata"/><Relationship Id="rId13" Type="http://schemas.openxmlformats.org/officeDocument/2006/relationships/slide" Target="slides/slide9.xml"/><Relationship Id="rId35" Type="http://schemas.openxmlformats.org/officeDocument/2006/relationships/font" Target="fonts/BarlowLight-italic.fntdata"/><Relationship Id="rId12" Type="http://schemas.openxmlformats.org/officeDocument/2006/relationships/slide" Target="slides/slide8.xml"/><Relationship Id="rId34" Type="http://schemas.openxmlformats.org/officeDocument/2006/relationships/font" Target="fonts/BarlowLight-bold.fntdata"/><Relationship Id="rId15" Type="http://schemas.openxmlformats.org/officeDocument/2006/relationships/slide" Target="slides/slide11.xml"/><Relationship Id="rId37" Type="http://schemas.openxmlformats.org/officeDocument/2006/relationships/font" Target="fonts/Barlow-regular.fntdata"/><Relationship Id="rId14" Type="http://schemas.openxmlformats.org/officeDocument/2006/relationships/slide" Target="slides/slide10.xml"/><Relationship Id="rId36" Type="http://schemas.openxmlformats.org/officeDocument/2006/relationships/font" Target="fonts/BarlowLight-boldItalic.fntdata"/><Relationship Id="rId17" Type="http://schemas.openxmlformats.org/officeDocument/2006/relationships/slide" Target="slides/slide13.xml"/><Relationship Id="rId39" Type="http://schemas.openxmlformats.org/officeDocument/2006/relationships/font" Target="fonts/Barlow-italic.fntdata"/><Relationship Id="rId16" Type="http://schemas.openxmlformats.org/officeDocument/2006/relationships/slide" Target="slides/slide12.xml"/><Relationship Id="rId38" Type="http://schemas.openxmlformats.org/officeDocument/2006/relationships/font" Target="fonts/Barlow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fea88c584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fea88c58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efea88c584_1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efea88c58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efea88c584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efea88c58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efea88c584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efea88c58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Key Resources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●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What are the most important assets required to make the business model work?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Finance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Raising Money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Line of Credit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Physical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Manufacturing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Machines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Vehicles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Intellectual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Patents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People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Customer Lists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Human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Software Engineers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fd9da5ec8_0_1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fd9da5ec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Key Partners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●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Who are the key partners and the suppliers needed to make the business model work?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What key resources are we acquiring from them?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What key activities do they perform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CASCOM - U.S. Army combined arms support command (trains army &amp;civilians)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LRPF -  Long Range Precision Fires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NETWORK - Ask Perley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NGCV - Next Generation Combat Vehicles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PNT  - Positioning, Navigation and Timing. ... Navigation is the ability to determine current and desired position and apply corrections to course, orientation, and speed to attain a desired position anywhere around the world, from surface to surface and from surface to space.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efd9da5ec8_0_2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efd9da5ec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Key Activities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●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What are the most important things the company must do to make the business model work?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Production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Supply Chain Management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Problem Solving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Consulting 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Engineering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efd9da5ec8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efd9da5e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Cost Structure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●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What are the costs to operate the business model ?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What are the most important costs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048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○"/>
            </a:pPr>
            <a:r>
              <a:rPr lang="en" sz="1200">
                <a:solidFill>
                  <a:srgbClr val="3A3F50"/>
                </a:solidFill>
                <a:latin typeface="Barlow Light"/>
                <a:ea typeface="Barlow Light"/>
                <a:cs typeface="Barlow Light"/>
                <a:sym typeface="Barlow Light"/>
              </a:rPr>
              <a:t>What are the most expensive resources</a:t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cb1b29c0ed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cb1b29c0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f234ee21cc_3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f234ee21cc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620bbb036_0_1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620bbb03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Hello, we are team #, and our names are: ….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234ee21cc_3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234ee21c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Juan</a:t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efd49ac7b1_2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efd49ac7b1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Raw material -&gt; code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Retail -&gt; Our website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Customer -&gt; AAl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number of customer interviews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efd49ac7b1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efd49ac7b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efd49ac7b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efd49ac7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fd9da5ec8_0_28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fd9da5ec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efea88c584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efea88c58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A3F50"/>
              </a:buClr>
              <a:buSzPts val="1200"/>
              <a:buFont typeface="Barlow Light"/>
              <a:buChar char="■"/>
            </a:pPr>
            <a:r>
              <a:t/>
            </a:r>
            <a:endParaRPr sz="1200">
              <a:solidFill>
                <a:srgbClr val="3A3F5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al.army/" TargetMode="External"/><Relationship Id="rId4" Type="http://schemas.openxmlformats.org/officeDocument/2006/relationships/hyperlink" Target="https://aal.army/what-we-do/" TargetMode="External"/><Relationship Id="rId5" Type="http://schemas.openxmlformats.org/officeDocument/2006/relationships/hyperlink" Target="https://aal.army/our-team/" TargetMode="External"/><Relationship Id="rId6" Type="http://schemas.openxmlformats.org/officeDocument/2006/relationships/hyperlink" Target="https://www.mckinsey.com/business-functions/strategy-and-corporate-finance/our-insights/how-to-take-the-measure-of-innov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5.jp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for AAL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1"/>
          <p:cNvSpPr txBox="1"/>
          <p:nvPr>
            <p:ph idx="1" type="body"/>
          </p:nvPr>
        </p:nvSpPr>
        <p:spPr>
          <a:xfrm>
            <a:off x="457200" y="1455500"/>
            <a:ext cx="56409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Physical Channels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Word of mouth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Tech Conferences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Online Channels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Email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Website </a:t>
            </a:r>
            <a:endParaRPr sz="2000"/>
          </a:p>
        </p:txBody>
      </p:sp>
      <p:sp>
        <p:nvSpPr>
          <p:cNvPr id="580" name="Google Shape;580;p21"/>
          <p:cNvSpPr txBox="1"/>
          <p:nvPr>
            <p:ph type="title"/>
          </p:nvPr>
        </p:nvSpPr>
        <p:spPr>
          <a:xfrm>
            <a:off x="457200" y="605600"/>
            <a:ext cx="8068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Channels</a:t>
            </a:r>
            <a:endParaRPr/>
          </a:p>
        </p:txBody>
      </p:sp>
      <p:sp>
        <p:nvSpPr>
          <p:cNvPr id="581" name="Google Shape;581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2" name="Google Shape;5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973" y="697628"/>
            <a:ext cx="4088229" cy="374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2"/>
          <p:cNvSpPr txBox="1"/>
          <p:nvPr>
            <p:ph idx="1" type="body"/>
          </p:nvPr>
        </p:nvSpPr>
        <p:spPr>
          <a:xfrm>
            <a:off x="457200" y="1455500"/>
            <a:ext cx="56409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Get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Week trial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Keep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Constant updates 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Grow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Referral programs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88" name="Google Shape;588;p22"/>
          <p:cNvSpPr txBox="1"/>
          <p:nvPr>
            <p:ph type="title"/>
          </p:nvPr>
        </p:nvSpPr>
        <p:spPr>
          <a:xfrm>
            <a:off x="457200" y="605600"/>
            <a:ext cx="8068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Customer Relationship</a:t>
            </a:r>
            <a:endParaRPr/>
          </a:p>
        </p:txBody>
      </p:sp>
      <p:sp>
        <p:nvSpPr>
          <p:cNvPr id="589" name="Google Shape;589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0" name="Google Shape;5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688" y="1455500"/>
            <a:ext cx="4483813" cy="30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3"/>
          <p:cNvSpPr txBox="1"/>
          <p:nvPr>
            <p:ph idx="1" type="body"/>
          </p:nvPr>
        </p:nvSpPr>
        <p:spPr>
          <a:xfrm>
            <a:off x="457200" y="1455500"/>
            <a:ext cx="56409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Subscription Based 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Monthly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Yearly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Prices based on size of business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More data will require more service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Value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The ability to catch a project to fail is saving millions of dollars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96" name="Google Shape;596;p23"/>
          <p:cNvSpPr txBox="1"/>
          <p:nvPr>
            <p:ph type="title"/>
          </p:nvPr>
        </p:nvSpPr>
        <p:spPr>
          <a:xfrm>
            <a:off x="457200" y="605600"/>
            <a:ext cx="8068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Revenue Streams</a:t>
            </a:r>
            <a:endParaRPr/>
          </a:p>
        </p:txBody>
      </p:sp>
      <p:sp>
        <p:nvSpPr>
          <p:cNvPr id="597" name="Google Shape;597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4"/>
          <p:cNvSpPr txBox="1"/>
          <p:nvPr>
            <p:ph idx="1" type="body"/>
          </p:nvPr>
        </p:nvSpPr>
        <p:spPr>
          <a:xfrm>
            <a:off x="457200" y="1455500"/>
            <a:ext cx="56409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Finance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Cloud Storage for Data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Intellectual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AAL dataset and case study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Human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Software Engineers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03" name="Google Shape;603;p2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Key Resources</a:t>
            </a:r>
            <a:endParaRPr/>
          </a:p>
        </p:txBody>
      </p:sp>
      <p:sp>
        <p:nvSpPr>
          <p:cNvPr id="604" name="Google Shape;604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5" name="Google Shape;6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0625" y="329900"/>
            <a:ext cx="1358400" cy="13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5"/>
          <p:cNvSpPr txBox="1"/>
          <p:nvPr>
            <p:ph idx="1" type="body"/>
          </p:nvPr>
        </p:nvSpPr>
        <p:spPr>
          <a:xfrm>
            <a:off x="457200" y="1586250"/>
            <a:ext cx="68310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Army Applications Laboratory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U.S. Army Combined Arms Support Command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Long Range Precision Fires Cross Functional Team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Next Generation Combat Vehicles Cross Functional Team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and more..</a:t>
            </a:r>
            <a:endParaRPr sz="2000"/>
          </a:p>
        </p:txBody>
      </p:sp>
      <p:sp>
        <p:nvSpPr>
          <p:cNvPr id="611" name="Google Shape;611;p25"/>
          <p:cNvSpPr txBox="1"/>
          <p:nvPr>
            <p:ph type="title"/>
          </p:nvPr>
        </p:nvSpPr>
        <p:spPr>
          <a:xfrm>
            <a:off x="457200" y="605600"/>
            <a:ext cx="7665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Key Partners</a:t>
            </a:r>
            <a:endParaRPr/>
          </a:p>
        </p:txBody>
      </p:sp>
      <p:sp>
        <p:nvSpPr>
          <p:cNvPr id="612" name="Google Shape;612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3" name="Google Shape;6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525" y="200950"/>
            <a:ext cx="1892000" cy="18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6"/>
          <p:cNvSpPr txBox="1"/>
          <p:nvPr>
            <p:ph idx="1" type="body"/>
          </p:nvPr>
        </p:nvSpPr>
        <p:spPr>
          <a:xfrm>
            <a:off x="457200" y="1409700"/>
            <a:ext cx="56409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Meet with Dr.Perley to go over dataset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Meet with Data Scientist/</a:t>
            </a:r>
            <a:r>
              <a:rPr lang="en" sz="2000"/>
              <a:t>Statisticians</a:t>
            </a:r>
            <a:r>
              <a:rPr lang="en" sz="2000"/>
              <a:t> to understand which models are best for this </a:t>
            </a:r>
            <a:r>
              <a:rPr lang="en" sz="2000"/>
              <a:t>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Get advice from fellow UI Designers and Software Developers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User Research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19" name="Google Shape;619;p2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Key Activities</a:t>
            </a:r>
            <a:endParaRPr/>
          </a:p>
        </p:txBody>
      </p:sp>
      <p:sp>
        <p:nvSpPr>
          <p:cNvPr id="620" name="Google Shape;620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1" name="Google Shape;6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725" y="223625"/>
            <a:ext cx="1681550" cy="16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7"/>
          <p:cNvSpPr txBox="1"/>
          <p:nvPr>
            <p:ph idx="1" type="body"/>
          </p:nvPr>
        </p:nvSpPr>
        <p:spPr>
          <a:xfrm>
            <a:off x="457200" y="1534200"/>
            <a:ext cx="5640900" cy="36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Initial cost 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Cost of hiring developers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Cost of hiring UI Designers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Maintenance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Hosting dashboard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Cost of cloud service 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7" name="Google Shape;627;p2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Cost Structure</a:t>
            </a:r>
            <a:endParaRPr/>
          </a:p>
        </p:txBody>
      </p:sp>
      <p:sp>
        <p:nvSpPr>
          <p:cNvPr id="628" name="Google Shape;628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9" name="Google Shape;629;p27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630" name="Google Shape;630;p27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7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7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7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3" name="Google Shape;673;p27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674" name="Google Shape;674;p27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2" name="Google Shape;682;p27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3" name="Google Shape;733;p27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734" name="Google Shape;734;p27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7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7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7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27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27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7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7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4" name="Google Shape;754;p27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8"/>
          <p:cNvSpPr txBox="1"/>
          <p:nvPr>
            <p:ph type="title"/>
          </p:nvPr>
        </p:nvSpPr>
        <p:spPr>
          <a:xfrm>
            <a:off x="1350775" y="2068325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766" name="Google Shape;766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9"/>
          <p:cNvSpPr txBox="1"/>
          <p:nvPr>
            <p:ph type="title"/>
          </p:nvPr>
        </p:nvSpPr>
        <p:spPr>
          <a:xfrm>
            <a:off x="543250" y="600100"/>
            <a:ext cx="3648000" cy="66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772" name="Google Shape;772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3" name="Google Shape;773;p29"/>
          <p:cNvSpPr txBox="1"/>
          <p:nvPr/>
        </p:nvSpPr>
        <p:spPr>
          <a:xfrm>
            <a:off x="488700" y="1833000"/>
            <a:ext cx="816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https://aal.army/</a:t>
            </a:r>
            <a:r>
              <a:rPr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https://aal.army/what-we-do/</a:t>
            </a:r>
            <a:endParaRPr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https://aal.army/our-team/</a:t>
            </a:r>
            <a:endParaRPr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https://www.mckinsey.com/business-functions/strategy-and-corporate-finance/our-insights/how-to-take-the-measure-of-innovation</a:t>
            </a:r>
            <a:r>
              <a:rPr lang="en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>
              <a:solidFill>
                <a:schemeClr val="accen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our Team </a:t>
            </a:r>
            <a:endParaRPr/>
          </a:p>
        </p:txBody>
      </p:sp>
      <p:sp>
        <p:nvSpPr>
          <p:cNvPr id="344" name="Google Shape;344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5" name="Google Shape;34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6" name="Google Shape;346;p13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Luis Alarcon</a:t>
            </a: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r>
              <a:rPr lang="en" sz="1300">
                <a:latin typeface="Barlow"/>
                <a:ea typeface="Barlow"/>
                <a:cs typeface="Barlow"/>
                <a:sym typeface="Barlow"/>
              </a:rPr>
              <a:t>CSCE 22’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47" name="Google Shape;347;p13"/>
          <p:cNvPicPr preferRelativeResize="0"/>
          <p:nvPr/>
        </p:nvPicPr>
        <p:blipFill rotWithShape="1">
          <a:blip r:embed="rId4">
            <a:alphaModFix/>
          </a:blip>
          <a:srcRect b="219" l="0" r="0" t="219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48" name="Google Shape;348;p13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Santana Gonzales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ITDE 23’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49" name="Google Shape;349;p13"/>
          <p:cNvPicPr preferRelativeResize="0"/>
          <p:nvPr/>
        </p:nvPicPr>
        <p:blipFill rotWithShape="1">
          <a:blip r:embed="rId5">
            <a:alphaModFix/>
          </a:blip>
          <a:srcRect b="4800" l="0" r="0" t="4791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0" name="Google Shape;350;p13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Juan Perez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ISEN 21’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51" name="Google Shape;35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52" name="Google Shape;352;p13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Mualla Argin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CPSC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23’ 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br>
              <a:rPr lang="en">
                <a:latin typeface="Barlow"/>
                <a:ea typeface="Barlow"/>
                <a:cs typeface="Barlow"/>
                <a:sym typeface="Barlow"/>
              </a:rPr>
            </a:br>
            <a:endParaRPr sz="8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Thesis</a:t>
            </a:r>
            <a:endParaRPr/>
          </a:p>
        </p:txBody>
      </p:sp>
      <p:sp>
        <p:nvSpPr>
          <p:cNvPr id="358" name="Google Shape;358;p14"/>
          <p:cNvSpPr txBox="1"/>
          <p:nvPr>
            <p:ph idx="1" type="body"/>
          </p:nvPr>
        </p:nvSpPr>
        <p:spPr>
          <a:xfrm>
            <a:off x="1104600" y="2339700"/>
            <a:ext cx="6934800" cy="9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Our team will identify KPIs that the </a:t>
            </a:r>
            <a:r>
              <a:rPr lang="en" sz="1900">
                <a:solidFill>
                  <a:srgbClr val="FF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Army Applications Lab</a:t>
            </a:r>
            <a:r>
              <a:rPr lang="en" sz="19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 can use to evaluate the </a:t>
            </a:r>
            <a:r>
              <a:rPr lang="en" sz="1900">
                <a:solidFill>
                  <a:srgbClr val="FF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success</a:t>
            </a:r>
            <a:r>
              <a:rPr lang="en" sz="1900">
                <a:solidFill>
                  <a:srgbClr val="000000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 of innovation projects</a:t>
            </a:r>
            <a:endParaRPr/>
          </a:p>
        </p:txBody>
      </p:sp>
      <p:sp>
        <p:nvSpPr>
          <p:cNvPr id="359" name="Google Shape;359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0" name="Google Shape;360;p14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61" name="Google Shape;361;p14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7" name="Google Shape;3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650" y="3495720"/>
            <a:ext cx="4867001" cy="14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 txBox="1"/>
          <p:nvPr>
            <p:ph type="title"/>
          </p:nvPr>
        </p:nvSpPr>
        <p:spPr>
          <a:xfrm>
            <a:off x="457200" y="605600"/>
            <a:ext cx="5640900" cy="7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Chain</a:t>
            </a:r>
            <a:endParaRPr/>
          </a:p>
        </p:txBody>
      </p:sp>
      <p:sp>
        <p:nvSpPr>
          <p:cNvPr id="393" name="Google Shape;393;p15"/>
          <p:cNvSpPr txBox="1"/>
          <p:nvPr>
            <p:ph idx="1" type="body"/>
          </p:nvPr>
        </p:nvSpPr>
        <p:spPr>
          <a:xfrm>
            <a:off x="1104600" y="2339700"/>
            <a:ext cx="6934800" cy="9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4" name="Google Shape;394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" name="Google Shape;3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989" y="2665575"/>
            <a:ext cx="5208701" cy="2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3850" y="2309537"/>
            <a:ext cx="1529075" cy="15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5376" y="1143400"/>
            <a:ext cx="2606449" cy="14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Number of Customer Interviews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403" name="Google Shape;403;p16"/>
          <p:cNvSpPr txBox="1"/>
          <p:nvPr>
            <p:ph idx="1" type="body"/>
          </p:nvPr>
        </p:nvSpPr>
        <p:spPr>
          <a:xfrm>
            <a:off x="457200" y="1822775"/>
            <a:ext cx="66000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far we have 6 customer interviews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Most Recently: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Andy Riise, Dr. Perley, and Kedar Pavgi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Planned Interviews: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Chris Curran, Jim Rabuck, and other faculty and industry experts</a:t>
            </a:r>
            <a:endParaRPr sz="1800"/>
          </a:p>
        </p:txBody>
      </p:sp>
      <p:sp>
        <p:nvSpPr>
          <p:cNvPr id="404" name="Google Shape;404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5" name="Google Shape;405;p16"/>
          <p:cNvGrpSpPr/>
          <p:nvPr/>
        </p:nvGrpSpPr>
        <p:grpSpPr>
          <a:xfrm>
            <a:off x="6911581" y="117286"/>
            <a:ext cx="1920937" cy="2059338"/>
            <a:chOff x="2183550" y="65875"/>
            <a:chExt cx="4483981" cy="4807045"/>
          </a:xfrm>
        </p:grpSpPr>
        <p:sp>
          <p:nvSpPr>
            <p:cNvPr id="406" name="Google Shape;406;p16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8" name="Google Shape;428;p16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429" name="Google Shape;429;p16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430" name="Google Shape;430;p16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16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16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3" name="Google Shape;433;p16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434" name="Google Shape;434;p16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5" name="Google Shape;435;p16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6" name="Google Shape;436;p16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16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16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16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16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16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16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16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16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16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16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16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6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6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6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6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6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6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6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6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6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6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8" name="Google Shape;458;p16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16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16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16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16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16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16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16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16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6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6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16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16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16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16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16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16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16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16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16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16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16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16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16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485;p16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16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16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16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16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16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16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16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16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16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16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16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16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16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16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00" name="Google Shape;500;p16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501" name="Google Shape;501;p16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502" name="Google Shape;502;p16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3" name="Google Shape;503;p16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4" name="Google Shape;504;p16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5" name="Google Shape;505;p16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6" name="Google Shape;506;p16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07" name="Google Shape;507;p16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16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16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10" name="Google Shape;510;p16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6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9" name="Google Shape;539;p16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540" name="Google Shape;540;p16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6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Interviews</a:t>
            </a:r>
            <a:endParaRPr/>
          </a:p>
        </p:txBody>
      </p:sp>
      <p:sp>
        <p:nvSpPr>
          <p:cNvPr id="550" name="Google Shape;550;p17"/>
          <p:cNvSpPr txBox="1"/>
          <p:nvPr>
            <p:ph idx="1" type="body"/>
          </p:nvPr>
        </p:nvSpPr>
        <p:spPr>
          <a:xfrm>
            <a:off x="457200" y="1995750"/>
            <a:ext cx="3400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Dr. Casey Perley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Director of Technical Insights and Analysis at AAL</a:t>
            </a:r>
            <a:endParaRPr b="1" sz="12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Work to get us more data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Give key feedback on where our project is going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Different R.O.Is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7"/>
          <p:cNvSpPr txBox="1"/>
          <p:nvPr>
            <p:ph idx="2" type="body"/>
          </p:nvPr>
        </p:nvSpPr>
        <p:spPr>
          <a:xfrm>
            <a:off x="4425525" y="1957750"/>
            <a:ext cx="30753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Kedar Pavgi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National Program Director at NSIN</a:t>
            </a:r>
            <a:endParaRPr b="1" sz="12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Army Futures Command and CFTs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Proxy Metrics for projects in progress</a:t>
            </a:r>
            <a:endParaRPr sz="1700"/>
          </a:p>
        </p:txBody>
      </p:sp>
      <p:sp>
        <p:nvSpPr>
          <p:cNvPr id="552" name="Google Shape;552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8"/>
          <p:cNvSpPr txBox="1"/>
          <p:nvPr>
            <p:ph type="title"/>
          </p:nvPr>
        </p:nvSpPr>
        <p:spPr>
          <a:xfrm>
            <a:off x="929675" y="2463275"/>
            <a:ext cx="708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Model Canvas</a:t>
            </a:r>
            <a:endParaRPr/>
          </a:p>
        </p:txBody>
      </p:sp>
      <p:pic>
        <p:nvPicPr>
          <p:cNvPr id="558" name="Google Shape;558;p18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152400" y="152400"/>
            <a:ext cx="8797348" cy="46693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0"/>
              </a:schemeClr>
            </a:outerShdw>
          </a:effectLst>
        </p:spPr>
      </p:pic>
      <p:sp>
        <p:nvSpPr>
          <p:cNvPr id="559" name="Google Shape;559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9"/>
          <p:cNvSpPr txBox="1"/>
          <p:nvPr>
            <p:ph type="title"/>
          </p:nvPr>
        </p:nvSpPr>
        <p:spPr>
          <a:xfrm>
            <a:off x="457200" y="605600"/>
            <a:ext cx="8068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. Value Proposition</a:t>
            </a:r>
            <a:endParaRPr/>
          </a:p>
        </p:txBody>
      </p:sp>
      <p:sp>
        <p:nvSpPr>
          <p:cNvPr id="565" name="Google Shape;565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6" name="Google Shape;566;p19"/>
          <p:cNvSpPr txBox="1"/>
          <p:nvPr>
            <p:ph idx="1" type="body"/>
          </p:nvPr>
        </p:nvSpPr>
        <p:spPr>
          <a:xfrm>
            <a:off x="457200" y="2276800"/>
            <a:ext cx="6672900" cy="2466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We return the </a:t>
            </a:r>
            <a:r>
              <a:rPr b="1" lang="en" sz="2000">
                <a:solidFill>
                  <a:srgbClr val="000000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power of choice</a:t>
            </a: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 to our customers by measuring the </a:t>
            </a:r>
            <a:r>
              <a:rPr b="1" lang="en" sz="2000">
                <a:solidFill>
                  <a:srgbClr val="000000"/>
                </a:solidFill>
                <a:highlight>
                  <a:schemeClr val="lt1"/>
                </a:highlight>
                <a:latin typeface="Barlow"/>
                <a:ea typeface="Barlow"/>
                <a:cs typeface="Barlow"/>
                <a:sym typeface="Barlow"/>
              </a:rPr>
              <a:t>innovative success</a:t>
            </a: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  of their investment mid </a:t>
            </a: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project. </a:t>
            </a:r>
            <a:endParaRPr sz="20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0"/>
          <p:cNvSpPr txBox="1"/>
          <p:nvPr>
            <p:ph idx="1" type="body"/>
          </p:nvPr>
        </p:nvSpPr>
        <p:spPr>
          <a:xfrm>
            <a:off x="457200" y="1455500"/>
            <a:ext cx="56409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Primary Example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Army Application Laboratory 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Type  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Business to Business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Description</a:t>
            </a:r>
            <a:endParaRPr sz="2000">
              <a:solidFill>
                <a:schemeClr val="accent1"/>
              </a:solidFill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▸"/>
            </a:pPr>
            <a:r>
              <a:rPr lang="en" sz="2000"/>
              <a:t>Business that are invested in research and development projects that are interested in measuring the innovative success through KPIs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72" name="Google Shape;572;p20"/>
          <p:cNvSpPr txBox="1"/>
          <p:nvPr>
            <p:ph type="title"/>
          </p:nvPr>
        </p:nvSpPr>
        <p:spPr>
          <a:xfrm>
            <a:off x="457200" y="605600"/>
            <a:ext cx="80688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Customer Segments</a:t>
            </a:r>
            <a:endParaRPr/>
          </a:p>
        </p:txBody>
      </p:sp>
      <p:sp>
        <p:nvSpPr>
          <p:cNvPr id="573" name="Google Shape;573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4" name="Google Shape;5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754" y="1688300"/>
            <a:ext cx="4627673" cy="13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