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 SemiBold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Barlow ExtraBold"/>
      <p:bold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ExtraBold-boldItalic.fntdata"/><Relationship Id="rId30" Type="http://schemas.openxmlformats.org/officeDocument/2006/relationships/font" Target="fonts/BarlowExtraBold-bold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.fntdata"/><Relationship Id="rId10" Type="http://schemas.openxmlformats.org/officeDocument/2006/relationships/slide" Target="slides/slide6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1.xml"/><Relationship Id="rId37" Type="http://schemas.openxmlformats.org/officeDocument/2006/relationships/font" Target="fonts/Barlow-bold.fntdata"/><Relationship Id="rId14" Type="http://schemas.openxmlformats.org/officeDocument/2006/relationships/slide" Target="slides/slide10.xml"/><Relationship Id="rId36" Type="http://schemas.openxmlformats.org/officeDocument/2006/relationships/font" Target="fonts/Barlow-regular.fntdata"/><Relationship Id="rId17" Type="http://schemas.openxmlformats.org/officeDocument/2006/relationships/slide" Target="slides/slide13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fea88c584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fea88c58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fea88c584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fea88c58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fea88c584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fea88c58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Resources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assets required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Finance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Raising Money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Line of Credit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Physical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Manufacturing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Machines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Intellectual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Patents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People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Customer Lists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Human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Software Engineers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fd9da5ec8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fd9da5e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Partners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Who are the key partners and the suppliers needed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resources are we acquiring from them?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activities do they perform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CASCOM - U.S. Army combined arms support command (trains army &amp;civilians)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LRPF -  Long Range Precision Fires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- Ask Perley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NGCV - Next Generation Combat 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PNT  - Positioning, Navigation and Timing. ... Navigation is the ability to determine current and desired position and apply corrections to course, orientation, and speed to attain a desired position anywhere around the world, from surface to surface and from surface to space.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b834cb01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fb834cb0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b834cb01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b834cb0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b834cb01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fb834cb0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234ee21cc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234ee21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number of customer interviews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fd49ac7b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fd49ac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b834cb0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b834cb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fea88c584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fea88c5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ea88c584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fea88c5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Get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Week trial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Keep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Constant updates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Grow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Referral programs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9" name="Google Shape;579;p21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Customer Relationship</a:t>
            </a:r>
            <a:endParaRPr/>
          </a:p>
        </p:txBody>
      </p:sp>
      <p:sp>
        <p:nvSpPr>
          <p:cNvPr id="580" name="Google Shape;580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1" name="Google Shape;5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88" y="1455500"/>
            <a:ext cx="4483813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Subscription Based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Monthly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Yearly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Prices based on size of business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More data will require more service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Value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 ability to catch a project to fail is saving millions of dollars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7" name="Google Shape;587;p22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Revenue Streams</a:t>
            </a:r>
            <a:endParaRPr/>
          </a:p>
        </p:txBody>
      </p:sp>
      <p:sp>
        <p:nvSpPr>
          <p:cNvPr id="588" name="Google Shape;588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Finance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Cloud Storage for Data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Intellectual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AAL dataset and case study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Human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Software Engineers, UI Designers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Key Resources</a:t>
            </a:r>
            <a:endParaRPr/>
          </a:p>
        </p:txBody>
      </p:sp>
      <p:sp>
        <p:nvSpPr>
          <p:cNvPr id="595" name="Google Shape;595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625" y="329900"/>
            <a:ext cx="1358400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 txBox="1"/>
          <p:nvPr>
            <p:ph idx="1" type="body"/>
          </p:nvPr>
        </p:nvSpPr>
        <p:spPr>
          <a:xfrm>
            <a:off x="457200" y="1586250"/>
            <a:ext cx="6831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Army Applications Laboratory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U.S. Army Combined Arms Support Command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Long Range Precision Fires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Next Generation Combat Vehicles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and more..</a:t>
            </a:r>
            <a:endParaRPr sz="2000"/>
          </a:p>
        </p:txBody>
      </p:sp>
      <p:sp>
        <p:nvSpPr>
          <p:cNvPr id="602" name="Google Shape;602;p24"/>
          <p:cNvSpPr txBox="1"/>
          <p:nvPr>
            <p:ph type="title"/>
          </p:nvPr>
        </p:nvSpPr>
        <p:spPr>
          <a:xfrm>
            <a:off x="457200" y="605600"/>
            <a:ext cx="7665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Key Partners</a:t>
            </a:r>
            <a:endParaRPr/>
          </a:p>
        </p:txBody>
      </p:sp>
      <p:sp>
        <p:nvSpPr>
          <p:cNvPr id="603" name="Google Shape;603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25" y="200950"/>
            <a:ext cx="1892000" cy="1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Future Interviews :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AAL PMs, Consulting Firms, Dr. Biswas, Adam Blandford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Validate the use of Project Management software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Smart sheets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Microsoft Project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Discuss current metrics with Dr.Perley</a:t>
            </a:r>
            <a:endParaRPr/>
          </a:p>
        </p:txBody>
      </p:sp>
      <p:sp>
        <p:nvSpPr>
          <p:cNvPr id="610" name="Google Shape;610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75" y="152400"/>
            <a:ext cx="68780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22" name="Google Shape;622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628" name="Google Shape;628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28"/>
          <p:cNvSpPr txBox="1"/>
          <p:nvPr/>
        </p:nvSpPr>
        <p:spPr>
          <a:xfrm>
            <a:off x="488700" y="1833000"/>
            <a:ext cx="81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 sz="1200">
                <a:latin typeface="Barlow"/>
                <a:ea typeface="Barlow"/>
                <a:cs typeface="Barlow"/>
                <a:sym typeface="Barlow"/>
              </a:rPr>
            </a:br>
            <a:r>
              <a:rPr lang="en" sz="12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of innovation projects</a:t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1" name="Google Shape;361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0" y="3495720"/>
            <a:ext cx="4867001" cy="1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Number of Customer Interviews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457200" y="1822775"/>
            <a:ext cx="6600000" cy="31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we have 17 customer interviews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Most Recently: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COL Jay Whisham</a:t>
            </a:r>
            <a:r>
              <a:rPr lang="en" sz="1800"/>
              <a:t>, </a:t>
            </a:r>
            <a:r>
              <a:rPr lang="en" sz="1800"/>
              <a:t>Arthur Trevethan,</a:t>
            </a:r>
            <a:r>
              <a:rPr lang="en" sz="1800"/>
              <a:t> </a:t>
            </a:r>
            <a:r>
              <a:rPr lang="en" sz="1800"/>
              <a:t>Adin Pfeuffer, and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Dr. Chung</a:t>
            </a:r>
            <a:endParaRPr sz="1800"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6911581" y="117286"/>
            <a:ext cx="1920937" cy="2059338"/>
            <a:chOff x="2183550" y="65875"/>
            <a:chExt cx="4483981" cy="4807045"/>
          </a:xfrm>
        </p:grpSpPr>
        <p:sp>
          <p:nvSpPr>
            <p:cNvPr id="396" name="Google Shape;396;p15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8" name="Google Shape;418;p15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19" name="Google Shape;419;p15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20" name="Google Shape;420;p15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5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3" name="Google Shape;423;p15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4" name="Google Shape;424;p15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15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6" name="Google Shape;426;p15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5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5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5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5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5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5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5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5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5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5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5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5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5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5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5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5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5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5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5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0" name="Google Shape;490;p15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91" name="Google Shape;491;p15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92" name="Google Shape;492;p15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15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15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97" name="Google Shape;497;p15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0" name="Google Shape;500;p15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9" name="Google Shape;529;p15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30" name="Google Shape;530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Interviews</a:t>
            </a:r>
            <a:endParaRPr/>
          </a:p>
        </p:txBody>
      </p:sp>
      <p:sp>
        <p:nvSpPr>
          <p:cNvPr id="540" name="Google Shape;540;p16"/>
          <p:cNvSpPr txBox="1"/>
          <p:nvPr>
            <p:ph idx="1" type="body"/>
          </p:nvPr>
        </p:nvSpPr>
        <p:spPr>
          <a:xfrm>
            <a:off x="457200" y="1995750"/>
            <a:ext cx="3400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COL Jay Whisham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Director of  AAL</a:t>
            </a:r>
            <a:endParaRPr b="1" sz="12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Liked the rubric idea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Rating and Ranking project success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More insights to AAL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6"/>
          <p:cNvSpPr txBox="1"/>
          <p:nvPr>
            <p:ph idx="2" type="body"/>
          </p:nvPr>
        </p:nvSpPr>
        <p:spPr>
          <a:xfrm>
            <a:off x="4425525" y="1957750"/>
            <a:ext cx="32682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Adin Pfeuffer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Vice President of Programs  at Peak Nano</a:t>
            </a:r>
            <a:endParaRPr b="1" sz="12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Mentioned existing PM tools such as Smart Sheets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Further </a:t>
            </a:r>
            <a:r>
              <a:rPr lang="en" sz="1700"/>
              <a:t>reinforced</a:t>
            </a:r>
            <a:r>
              <a:rPr lang="en" sz="1700"/>
              <a:t> measuring milestones</a:t>
            </a:r>
            <a:endParaRPr sz="1700"/>
          </a:p>
        </p:txBody>
      </p:sp>
      <p:sp>
        <p:nvSpPr>
          <p:cNvPr id="542" name="Google Shape;54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 txBox="1"/>
          <p:nvPr>
            <p:ph type="title"/>
          </p:nvPr>
        </p:nvSpPr>
        <p:spPr>
          <a:xfrm>
            <a:off x="929675" y="2463275"/>
            <a:ext cx="708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Model Canvas</a:t>
            </a:r>
            <a:endParaRPr/>
          </a:p>
        </p:txBody>
      </p:sp>
      <p:pic>
        <p:nvPicPr>
          <p:cNvPr id="548" name="Google Shape;548;p17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52400" y="152400"/>
            <a:ext cx="8797348" cy="4669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</p:pic>
      <p:sp>
        <p:nvSpPr>
          <p:cNvPr id="549" name="Google Shape;54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555" name="Google Shape;555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18"/>
          <p:cNvSpPr txBox="1"/>
          <p:nvPr>
            <p:ph idx="1" type="body"/>
          </p:nvPr>
        </p:nvSpPr>
        <p:spPr>
          <a:xfrm>
            <a:off x="457200" y="2276800"/>
            <a:ext cx="6672900" cy="246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We return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power of choice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to our customers by measuring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innovative success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 of their investment mid project.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7" name="Google Shape;5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75" y="298300"/>
            <a:ext cx="1251925" cy="133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Primary Example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Army Application Laboratory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Type 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to Business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Description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that are invested in research and development projects that are interested in measuring the innovative success through KPIs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3" name="Google Shape;563;p19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Customer Segments</a:t>
            </a:r>
            <a:endParaRPr/>
          </a:p>
        </p:txBody>
      </p:sp>
      <p:sp>
        <p:nvSpPr>
          <p:cNvPr id="564" name="Google Shape;56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4" y="1688300"/>
            <a:ext cx="4627673" cy="1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0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Physical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Word of mouth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Tech Conferences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Online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Website </a:t>
            </a:r>
            <a:endParaRPr sz="2000"/>
          </a:p>
        </p:txBody>
      </p:sp>
      <p:sp>
        <p:nvSpPr>
          <p:cNvPr id="571" name="Google Shape;571;p20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Channels</a:t>
            </a:r>
            <a:endParaRPr/>
          </a:p>
        </p:txBody>
      </p:sp>
      <p:sp>
        <p:nvSpPr>
          <p:cNvPr id="572" name="Google Shape;57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3" y="697628"/>
            <a:ext cx="4088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