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 SemiBold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Barlow ExtraBold"/>
      <p:bold r:id="rId38"/>
      <p:boldItalic r:id="rId39"/>
    </p:embeddedFont>
    <p:embeddedFont>
      <p:font typeface="Barlow Light"/>
      <p:regular r:id="rId40"/>
      <p:bold r:id="rId41"/>
      <p:italic r:id="rId42"/>
      <p:boldItalic r:id="rId43"/>
    </p:embeddedFont>
    <p:embeddedFont>
      <p:font typeface="Barl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9AC323-1AB3-4991-80C3-2AD0BB7FFD53}">
  <a:tblStyle styleId="{059AC323-1AB3-4991-80C3-2AD0BB7FF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regular.fntdata"/><Relationship Id="rId20" Type="http://schemas.openxmlformats.org/officeDocument/2006/relationships/slide" Target="slides/slide15.xml"/><Relationship Id="rId42" Type="http://schemas.openxmlformats.org/officeDocument/2006/relationships/font" Target="fonts/BarlowLight-italic.fntdata"/><Relationship Id="rId41" Type="http://schemas.openxmlformats.org/officeDocument/2006/relationships/font" Target="fonts/BarlowLight-bold.fntdata"/><Relationship Id="rId22" Type="http://schemas.openxmlformats.org/officeDocument/2006/relationships/slide" Target="slides/slide17.xml"/><Relationship Id="rId44" Type="http://schemas.openxmlformats.org/officeDocument/2006/relationships/font" Target="fonts/Barlow-regular.fntdata"/><Relationship Id="rId21" Type="http://schemas.openxmlformats.org/officeDocument/2006/relationships/slide" Target="slides/slide16.xml"/><Relationship Id="rId43" Type="http://schemas.openxmlformats.org/officeDocument/2006/relationships/font" Target="fonts/BarlowLight-boldItalic.fntdata"/><Relationship Id="rId24" Type="http://schemas.openxmlformats.org/officeDocument/2006/relationships/slide" Target="slides/slide19.xml"/><Relationship Id="rId46" Type="http://schemas.openxmlformats.org/officeDocument/2006/relationships/font" Target="fonts/Barlow-italic.fntdata"/><Relationship Id="rId23" Type="http://schemas.openxmlformats.org/officeDocument/2006/relationships/slide" Target="slides/slide18.xml"/><Relationship Id="rId45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Barl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Barlow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5cd5ebde6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5cd5ebd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fd49ac7b1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fd49ac7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b834cb0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fb834cb0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Luis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5c0d1a7ba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5c0d1a7b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Luis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b431dd54370192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b431dd5437019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Santana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b834cb010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b834cb0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ba52c9ceb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ba52c9c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Santana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5c0d1a7ba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5c0d1a7b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Santana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5cd5ebde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5cd5ebd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5cd5ebde6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5cd5ebde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Addressable Market  TAM  (the whole potential market)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Startups like clubhouse can benefit from our innovation metrics dashboard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Serviceable Available Market SAM (reachable market)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Coritech Services (electrical control systems debugging)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Czero (mechanical engineering firm)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Fermata Energy (accelerates adoption of EV)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Serviceable Obtainable Market SOM (local, target market)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Army Organizations like the Army Applications Laboratory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5cd5ebde6_1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5cd5ebde6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05cd5ebde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05cd5ebd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5cd5ebde6_1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05cd5ebde6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5bf62fc89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5bf62fc8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552fa161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552fa16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cd5ebde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5cd5eb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5c0d1a7b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5c0d1a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baa65569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baa6556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Juan</a:t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5c0d1a7b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5c0d1a7b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5bf62fc8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5bf62f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A3F50"/>
                </a:solidFill>
              </a:rPr>
              <a:t>Santana</a:t>
            </a:r>
            <a:endParaRPr>
              <a:solidFill>
                <a:srgbClr val="3A3F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5c0d1a7ba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5c0d1a7b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A3F50"/>
                </a:solidFill>
              </a:rPr>
              <a:t>Santana</a:t>
            </a:r>
            <a:endParaRPr>
              <a:solidFill>
                <a:srgbClr val="3A3F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5cd5ebde6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5cd5ebde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techlinkcenter.org/news/technology-readiness-level-dod/" TargetMode="External"/><Relationship Id="rId10" Type="http://schemas.openxmlformats.org/officeDocument/2006/relationships/hyperlink" Target="https://api.army.mil/e2/c/downloads/404585.pdf" TargetMode="External"/><Relationship Id="rId13" Type="http://schemas.openxmlformats.org/officeDocument/2006/relationships/hyperlink" Target="https://web.p.ebscohost.com/ehost/pdfviewer/pdfviewer?vid=1&amp;sid=733765cb-c6f3-41fa-a84e-183770ded929%40redis" TargetMode="External"/><Relationship Id="rId12" Type="http://schemas.openxmlformats.org/officeDocument/2006/relationships/hyperlink" Target="http://citeseerx.ist.psu.edu/viewdoc/download?doi=10.1.1.562.3338&amp;rep=rep1&amp;type=pdf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al.army/" TargetMode="External"/><Relationship Id="rId4" Type="http://schemas.openxmlformats.org/officeDocument/2006/relationships/hyperlink" Target="https://aal.army/what-we-do/" TargetMode="External"/><Relationship Id="rId9" Type="http://schemas.openxmlformats.org/officeDocument/2006/relationships/hyperlink" Target="https://www.sbir.gov/sites/default/files/1_outreach-ipc_report.pdf" TargetMode="External"/><Relationship Id="rId14" Type="http://schemas.openxmlformats.org/officeDocument/2006/relationships/hyperlink" Target="https://ieeexplore.ieee.org/abstract/document/5747634?casa_token=Edk3oouYmDQAAAAA:3IYlZpDAiK2bQm-MwLGd7m0TD-HKSncHVqSVcO8DEPfRac2MJbj0GquqcA32k3PVcuL2r4lJFA" TargetMode="External"/><Relationship Id="rId5" Type="http://schemas.openxmlformats.org/officeDocument/2006/relationships/hyperlink" Target="https://aal.army/our-team/" TargetMode="External"/><Relationship Id="rId6" Type="http://schemas.openxmlformats.org/officeDocument/2006/relationships/hyperlink" Target="https://www.mckinsey.com/business-functions/strategy-and-corporate-finance/our-insights/how-to-take-the-measure-of-innovation" TargetMode="External"/><Relationship Id="rId7" Type="http://schemas.openxmlformats.org/officeDocument/2006/relationships/hyperlink" Target="https://venturewell.org/venture-development-framework/" TargetMode="External"/><Relationship Id="rId8" Type="http://schemas.openxmlformats.org/officeDocument/2006/relationships/hyperlink" Target="https://scholarworks.alaska.edu/handle/11122/563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IaxSjG6roqwJNWREqh-LgZt_cHMhaoBg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0461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for AAL </a:t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1076325" y="3279900"/>
            <a:ext cx="19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Final presentation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3" name="Google Shape;443;p21"/>
          <p:cNvGraphicFramePr/>
          <p:nvPr/>
        </p:nvGraphicFramePr>
        <p:xfrm>
          <a:off x="287488" y="-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{059AC323-1AB3-4991-80C3-2AD0BB7FFD53}</a:tableStyleId>
              </a:tblPr>
              <a:tblGrid>
                <a:gridCol w="1660525"/>
                <a:gridCol w="1660525"/>
                <a:gridCol w="1638325"/>
                <a:gridCol w="1682725"/>
                <a:gridCol w="1660525"/>
              </a:tblGrid>
              <a:tr h="1209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Partners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Army Applications Laboratory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Activities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Get feedback from AAL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Value Proposition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Measure the potential success of their ongoing  innovation projects.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strike="sngStrike">
                          <a:solidFill>
                            <a:schemeClr val="accent4"/>
                          </a:solidFill>
                        </a:rPr>
                        <a:t>We will help AAL make better decisions based on data gathered pre, during and post project.</a:t>
                      </a:r>
                      <a:endParaRPr sz="1200" strike="sng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Customer Relationships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Free trials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Constant updates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Referral Programs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Customer Segments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Business that are invested in research and development projects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4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Resources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Finance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Cloud Storage for Data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Intellectual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AAL dataset and case study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dk1"/>
                          </a:solidFill>
                        </a:rPr>
                        <a:t>Human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Software Engineers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Channels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Physical Channels:</a:t>
                      </a:r>
                      <a:endParaRPr sz="12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Word of mouth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Tech Conferences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Online Channels:</a:t>
                      </a:r>
                      <a:endParaRPr sz="12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Email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Website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9259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Costs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Initial cost </a:t>
                      </a:r>
                      <a:endParaRPr sz="1200" u="sng"/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Cost of hiring developers </a:t>
                      </a:r>
                      <a:endParaRPr sz="1200"/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Cost of hiring UI Designers</a:t>
                      </a:r>
                      <a:endParaRPr sz="1200"/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Yearly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Maintenance</a:t>
                      </a:r>
                      <a:endParaRPr sz="1200" u="sng"/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Hosting dashboard</a:t>
                      </a:r>
                      <a:endParaRPr sz="1200"/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Cost of cloud service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Revenue Streams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Subscription Based </a:t>
                      </a:r>
                      <a:endParaRPr sz="1200"/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Monthly</a:t>
                      </a:r>
                      <a:endParaRPr sz="1200"/>
                    </a:p>
                    <a:p>
                      <a:pPr indent="-1905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Yearly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type="title"/>
          </p:nvPr>
        </p:nvSpPr>
        <p:spPr>
          <a:xfrm>
            <a:off x="464625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Framework</a:t>
            </a:r>
            <a:endParaRPr/>
          </a:p>
        </p:txBody>
      </p:sp>
      <p:sp>
        <p:nvSpPr>
          <p:cNvPr id="449" name="Google Shape;449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2"/>
          <p:cNvSpPr txBox="1"/>
          <p:nvPr/>
        </p:nvSpPr>
        <p:spPr>
          <a:xfrm>
            <a:off x="389325" y="2164900"/>
            <a:ext cx="314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Our </a:t>
            </a:r>
            <a:r>
              <a:rPr b="1" lang="en" sz="2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3 steps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 to track and 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measure the success of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innovation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 within your organization</a:t>
            </a:r>
            <a:endParaRPr sz="2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4274929" y="1333588"/>
            <a:ext cx="300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Standardization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Quantitative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Analysis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4174675" y="467466"/>
            <a:ext cx="4362300" cy="4208700"/>
          </a:xfrm>
          <a:prstGeom prst="pie">
            <a:avLst>
              <a:gd fmla="val 0" name="adj1"/>
              <a:gd fmla="val 8437582" name="adj2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 rot="5400000">
            <a:off x="4251650" y="390666"/>
            <a:ext cx="4208700" cy="4362300"/>
          </a:xfrm>
          <a:prstGeom prst="pie">
            <a:avLst>
              <a:gd fmla="val 3036799" name="adj1"/>
              <a:gd fmla="val 10777195" name="adj2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 rot="10800000">
            <a:off x="4174850" y="467337"/>
            <a:ext cx="4362300" cy="4208700"/>
          </a:xfrm>
          <a:prstGeom prst="pie">
            <a:avLst>
              <a:gd fmla="val 5374927" name="adj1"/>
              <a:gd fmla="val 12918434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 txBox="1"/>
          <p:nvPr/>
        </p:nvSpPr>
        <p:spPr>
          <a:xfrm>
            <a:off x="6358025" y="1764700"/>
            <a:ext cx="20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Qualitative Tracking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6" name="Google Shape;456;p22"/>
          <p:cNvSpPr txBox="1"/>
          <p:nvPr/>
        </p:nvSpPr>
        <p:spPr>
          <a:xfrm>
            <a:off x="4655050" y="3489300"/>
            <a:ext cx="34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Evaluation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4274925" y="1764700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Standardization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Standardization</a:t>
            </a:r>
            <a:endParaRPr/>
          </a:p>
        </p:txBody>
      </p:sp>
      <p:sp>
        <p:nvSpPr>
          <p:cNvPr id="463" name="Google Shape;463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23"/>
          <p:cNvSpPr txBox="1"/>
          <p:nvPr>
            <p:ph idx="1" type="body"/>
          </p:nvPr>
        </p:nvSpPr>
        <p:spPr>
          <a:xfrm>
            <a:off x="216825" y="1926350"/>
            <a:ext cx="7973100" cy="217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Implementation</a:t>
            </a: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p</a:t>
            </a: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olicies that will apply to the entirety of the Program Managers to aide in the cohesion and team analysis of projects across the board.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Initial trainings for software and check ups to ensure cohesion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Require microsoft project from every company on all contracts 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 the same metrics/scoring system across all projects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65" name="Google Shape;4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675" y="298300"/>
            <a:ext cx="1251925" cy="133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075" y="498600"/>
            <a:ext cx="9144000" cy="392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>
            <p:ph type="title"/>
          </p:nvPr>
        </p:nvSpPr>
        <p:spPr>
          <a:xfrm>
            <a:off x="457200" y="605600"/>
            <a:ext cx="76911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Quantitative Tracking</a:t>
            </a:r>
            <a:endParaRPr/>
          </a:p>
        </p:txBody>
      </p:sp>
      <p:sp>
        <p:nvSpPr>
          <p:cNvPr id="477" name="Google Shape;477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25"/>
          <p:cNvSpPr txBox="1"/>
          <p:nvPr>
            <p:ph idx="1" type="body"/>
          </p:nvPr>
        </p:nvSpPr>
        <p:spPr>
          <a:xfrm>
            <a:off x="224225" y="1933750"/>
            <a:ext cx="7973100" cy="217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To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accurately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measure each project, we have created a success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monitoring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tool that each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manager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should use on each project.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Touch points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Investments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Milestones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etc.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79" name="Google Shape;4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275" y="161225"/>
            <a:ext cx="1466525" cy="1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5" name="Google Shape;4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50" y="152400"/>
            <a:ext cx="63870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457200" y="605600"/>
            <a:ext cx="79575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Data Evaluation</a:t>
            </a:r>
            <a:endParaRPr/>
          </a:p>
        </p:txBody>
      </p:sp>
      <p:sp>
        <p:nvSpPr>
          <p:cNvPr id="491" name="Google Shape;491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27"/>
          <p:cNvSpPr txBox="1"/>
          <p:nvPr>
            <p:ph idx="2" type="body"/>
          </p:nvPr>
        </p:nvSpPr>
        <p:spPr>
          <a:xfrm>
            <a:off x="531322" y="1688300"/>
            <a:ext cx="6234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Direct </a:t>
            </a:r>
            <a:r>
              <a:rPr lang="en"/>
              <a:t>measurement</a:t>
            </a:r>
            <a:r>
              <a:rPr lang="en"/>
              <a:t> of the quantitative </a:t>
            </a:r>
            <a:r>
              <a:rPr lang="en"/>
              <a:t>success</a:t>
            </a:r>
            <a:r>
              <a:rPr lang="en"/>
              <a:t> tool.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Simple dashboard: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Running total of the projects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Shows past project </a:t>
            </a:r>
            <a:r>
              <a:rPr lang="en"/>
              <a:t>success</a:t>
            </a:r>
            <a:r>
              <a:rPr lang="en"/>
              <a:t> scores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Project success scores can be linked to companies to see company performance over time.</a:t>
            </a:r>
            <a:endParaRPr/>
          </a:p>
        </p:txBody>
      </p:sp>
      <p:pic>
        <p:nvPicPr>
          <p:cNvPr id="493" name="Google Shape;4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049" y="319326"/>
            <a:ext cx="1368975" cy="13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88" y="282550"/>
            <a:ext cx="8344226" cy="4578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505" name="Google Shape;505;p29"/>
          <p:cNvSpPr txBox="1"/>
          <p:nvPr>
            <p:ph idx="1" type="body"/>
          </p:nvPr>
        </p:nvSpPr>
        <p:spPr>
          <a:xfrm>
            <a:off x="457200" y="1995750"/>
            <a:ext cx="29931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Consultants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Selling </a:t>
            </a:r>
            <a:r>
              <a:rPr lang="en">
                <a:solidFill>
                  <a:schemeClr val="accent1"/>
                </a:solidFill>
              </a:rPr>
              <a:t>processes </a:t>
            </a:r>
            <a:r>
              <a:rPr lang="en"/>
              <a:t>to a company with the promise of </a:t>
            </a:r>
            <a:r>
              <a:rPr lang="en">
                <a:solidFill>
                  <a:schemeClr val="accent1"/>
                </a:solidFill>
              </a:rPr>
              <a:t>improving </a:t>
            </a:r>
            <a:r>
              <a:rPr lang="en"/>
              <a:t>their business</a:t>
            </a:r>
            <a:endParaRPr/>
          </a:p>
        </p:txBody>
      </p:sp>
      <p:sp>
        <p:nvSpPr>
          <p:cNvPr id="506" name="Google Shape;506;p29"/>
          <p:cNvSpPr txBox="1"/>
          <p:nvPr>
            <p:ph idx="2" type="body"/>
          </p:nvPr>
        </p:nvSpPr>
        <p:spPr>
          <a:xfrm>
            <a:off x="3857600" y="1995750"/>
            <a:ext cx="30753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Project 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Management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Tools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Offers an </a:t>
            </a:r>
            <a:r>
              <a:rPr lang="en">
                <a:solidFill>
                  <a:schemeClr val="accent1"/>
                </a:solidFill>
              </a:rPr>
              <a:t>incomplete </a:t>
            </a:r>
            <a:r>
              <a:rPr lang="en"/>
              <a:t>solution to </a:t>
            </a:r>
            <a:r>
              <a:rPr lang="en">
                <a:solidFill>
                  <a:schemeClr val="accent1"/>
                </a:solidFill>
              </a:rPr>
              <a:t>R&amp;D </a:t>
            </a:r>
            <a:r>
              <a:rPr lang="en"/>
              <a:t>entities</a:t>
            </a:r>
            <a:endParaRPr/>
          </a:p>
        </p:txBody>
      </p:sp>
      <p:sp>
        <p:nvSpPr>
          <p:cNvPr id="507" name="Google Shape;507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875" y="193800"/>
            <a:ext cx="1906300" cy="1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sp>
        <p:nvSpPr>
          <p:cNvPr id="514" name="Google Shape;514;p30"/>
          <p:cNvSpPr txBox="1"/>
          <p:nvPr>
            <p:ph idx="1" type="body"/>
          </p:nvPr>
        </p:nvSpPr>
        <p:spPr>
          <a:xfrm>
            <a:off x="263725" y="1297975"/>
            <a:ext cx="4242900" cy="35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Total Addressable Market (TAM)</a:t>
            </a:r>
            <a:endParaRPr sz="2000">
              <a:solidFill>
                <a:schemeClr val="accen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</a:pPr>
            <a:r>
              <a:rPr lang="en" sz="2000"/>
              <a:t>Startups</a:t>
            </a:r>
            <a:r>
              <a:rPr lang="en" sz="2000">
                <a:solidFill>
                  <a:schemeClr val="accent1"/>
                </a:solidFill>
              </a:rPr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Serviceable Available Market (SAM)</a:t>
            </a:r>
            <a:endParaRPr sz="2000">
              <a:solidFill>
                <a:schemeClr val="accen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</a:pPr>
            <a:r>
              <a:rPr lang="en" sz="2000"/>
              <a:t>R &amp; D startups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>
                <a:solidFill>
                  <a:schemeClr val="accent1"/>
                </a:solidFill>
              </a:rPr>
              <a:t>Serviceable Obtainable Market (SOM)</a:t>
            </a:r>
            <a:endParaRPr sz="2000">
              <a:solidFill>
                <a:schemeClr val="accen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</a:pPr>
            <a:r>
              <a:rPr lang="en" sz="2000"/>
              <a:t>Internal Army Organizations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15" name="Google Shape;515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625" y="944350"/>
            <a:ext cx="3692400" cy="3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0"/>
          <p:cNvSpPr txBox="1"/>
          <p:nvPr/>
        </p:nvSpPr>
        <p:spPr>
          <a:xfrm>
            <a:off x="6530150" y="1040000"/>
            <a:ext cx="5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32D"/>
                </a:solidFill>
                <a:latin typeface="Barlow"/>
                <a:ea typeface="Barlow"/>
                <a:cs typeface="Barlow"/>
                <a:sym typeface="Barlow"/>
              </a:rPr>
              <a:t>TAM</a:t>
            </a:r>
            <a:endParaRPr b="1">
              <a:solidFill>
                <a:srgbClr val="2023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8" name="Google Shape;518;p30"/>
          <p:cNvSpPr txBox="1"/>
          <p:nvPr/>
        </p:nvSpPr>
        <p:spPr>
          <a:xfrm>
            <a:off x="6530150" y="1611625"/>
            <a:ext cx="5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32D"/>
                </a:solidFill>
                <a:latin typeface="Barlow"/>
                <a:ea typeface="Barlow"/>
                <a:cs typeface="Barlow"/>
                <a:sym typeface="Barlow"/>
              </a:rPr>
              <a:t>SAM</a:t>
            </a:r>
            <a:endParaRPr b="1">
              <a:solidFill>
                <a:srgbClr val="2023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9" name="Google Shape;519;p30"/>
          <p:cNvSpPr txBox="1"/>
          <p:nvPr/>
        </p:nvSpPr>
        <p:spPr>
          <a:xfrm>
            <a:off x="6478875" y="3981025"/>
            <a:ext cx="5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SOM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7" name="Google Shape;347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 sz="1200">
                <a:latin typeface="Barlow"/>
                <a:ea typeface="Barlow"/>
                <a:cs typeface="Barlow"/>
                <a:sym typeface="Barlow"/>
              </a:rPr>
            </a:br>
            <a:r>
              <a:rPr lang="en" sz="1200">
                <a:latin typeface="Barlow"/>
                <a:ea typeface="Barlow"/>
                <a:cs typeface="Barlow"/>
                <a:sym typeface="Barlow"/>
              </a:rPr>
              <a:t>CSCE 22’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8" name="Google Shape;348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9" name="Google Shape;349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0" name="Google Shape;350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1" name="Google Shape;351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2" name="Google Shape;35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3" name="Google Shape;353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type="title"/>
          </p:nvPr>
        </p:nvSpPr>
        <p:spPr>
          <a:xfrm>
            <a:off x="457200" y="605600"/>
            <a:ext cx="2896200" cy="5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1"/>
          <p:cNvSpPr txBox="1"/>
          <p:nvPr>
            <p:ph idx="1" type="body"/>
          </p:nvPr>
        </p:nvSpPr>
        <p:spPr>
          <a:xfrm>
            <a:off x="457200" y="1777000"/>
            <a:ext cx="32574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Commercial Use: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Incubators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Academic Institutions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Venture Capital Firms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Non-Profits</a:t>
            </a:r>
            <a:endParaRPr/>
          </a:p>
        </p:txBody>
      </p:sp>
      <p:sp>
        <p:nvSpPr>
          <p:cNvPr id="526" name="Google Shape;526;p31"/>
          <p:cNvSpPr txBox="1"/>
          <p:nvPr>
            <p:ph idx="2" type="body"/>
          </p:nvPr>
        </p:nvSpPr>
        <p:spPr>
          <a:xfrm>
            <a:off x="4467600" y="1777000"/>
            <a:ext cx="35790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D.o.D. Use: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DevCom - Army Research Laboratory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Army Applications Laboratory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Projects onboarded in the future</a:t>
            </a:r>
            <a:endParaRPr/>
          </a:p>
        </p:txBody>
      </p:sp>
      <p:sp>
        <p:nvSpPr>
          <p:cNvPr id="527" name="Google Shape;527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675" y="211025"/>
            <a:ext cx="1273350" cy="12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type="title"/>
          </p:nvPr>
        </p:nvSpPr>
        <p:spPr>
          <a:xfrm>
            <a:off x="457200" y="605600"/>
            <a:ext cx="62007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534" name="Google Shape;534;p32"/>
          <p:cNvSpPr txBox="1"/>
          <p:nvPr>
            <p:ph idx="1" type="body"/>
          </p:nvPr>
        </p:nvSpPr>
        <p:spPr>
          <a:xfrm>
            <a:off x="457200" y="1450375"/>
            <a:ext cx="7035300" cy="354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Soft Skills: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Presentation skills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Technical Communication skills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Hard Skills: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Lean </a:t>
            </a:r>
            <a:r>
              <a:rPr lang="en"/>
              <a:t>Launch</a:t>
            </a:r>
            <a:r>
              <a:rPr lang="en"/>
              <a:t> Methodology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Mission model canvas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Pivoting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Product research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Customer discovery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6" name="Google Shape;5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050" y="292474"/>
            <a:ext cx="1708976" cy="170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3"/>
          <p:cNvSpPr txBox="1"/>
          <p:nvPr>
            <p:ph type="title"/>
          </p:nvPr>
        </p:nvSpPr>
        <p:spPr>
          <a:xfrm>
            <a:off x="457200" y="605600"/>
            <a:ext cx="36957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 sz="1800"/>
          </a:p>
        </p:txBody>
      </p:sp>
      <p:sp>
        <p:nvSpPr>
          <p:cNvPr id="542" name="Google Shape;542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33"/>
          <p:cNvSpPr txBox="1"/>
          <p:nvPr>
            <p:ph idx="1" type="body"/>
          </p:nvPr>
        </p:nvSpPr>
        <p:spPr>
          <a:xfrm>
            <a:off x="457200" y="1410075"/>
            <a:ext cx="73110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AAL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Follow up to implement this framework to their 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Research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Look up how to integrate TRLs into the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Tool Improvements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Improve dashboard graphics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Update weighting system for the metrics</a:t>
            </a:r>
            <a:endParaRPr/>
          </a:p>
        </p:txBody>
      </p:sp>
      <p:pic>
        <p:nvPicPr>
          <p:cNvPr id="544" name="Google Shape;5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075" y="315575"/>
            <a:ext cx="1999050" cy="9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4"/>
          <p:cNvSpPr txBox="1"/>
          <p:nvPr>
            <p:ph type="title"/>
          </p:nvPr>
        </p:nvSpPr>
        <p:spPr>
          <a:xfrm>
            <a:off x="578650" y="2163000"/>
            <a:ext cx="57609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Questions?</a:t>
            </a:r>
            <a:endParaRPr sz="5600"/>
          </a:p>
        </p:txBody>
      </p:sp>
      <p:sp>
        <p:nvSpPr>
          <p:cNvPr id="550" name="Google Shape;550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1" name="Google Shape;551;p34"/>
          <p:cNvGrpSpPr/>
          <p:nvPr/>
        </p:nvGrpSpPr>
        <p:grpSpPr>
          <a:xfrm>
            <a:off x="5599395" y="937218"/>
            <a:ext cx="3049631" cy="3699528"/>
            <a:chOff x="2533225" y="322726"/>
            <a:chExt cx="3925890" cy="4762523"/>
          </a:xfrm>
        </p:grpSpPr>
        <p:sp>
          <p:nvSpPr>
            <p:cNvPr id="552" name="Google Shape;552;p34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5" name="Google Shape;595;p34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596" name="Google Shape;596;p34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34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34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5" name="Google Shape;655;p34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656" name="Google Shape;656;p34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34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34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4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4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34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4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34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6" name="Google Shape;676;p34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5"/>
          <p:cNvSpPr txBox="1"/>
          <p:nvPr>
            <p:ph type="title"/>
          </p:nvPr>
        </p:nvSpPr>
        <p:spPr>
          <a:xfrm>
            <a:off x="543250" y="600100"/>
            <a:ext cx="3648000" cy="6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688" name="Google Shape;688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35"/>
          <p:cNvSpPr txBox="1"/>
          <p:nvPr/>
        </p:nvSpPr>
        <p:spPr>
          <a:xfrm>
            <a:off x="488700" y="1532325"/>
            <a:ext cx="8166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</a:t>
            </a:r>
            <a:r>
              <a:rPr lang="en" sz="11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Barlow Light"/>
                <a:ea typeface="Barlow Light"/>
                <a:cs typeface="Barlow Light"/>
                <a:sym typeface="Barlow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https://aal.army/what-we-do/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uFill>
                  <a:noFill/>
                </a:uFill>
                <a:latin typeface="Barlow Light"/>
                <a:ea typeface="Barlow Light"/>
                <a:cs typeface="Barlow Light"/>
                <a:sym typeface="Barlow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https://aal.army/our-team/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Research Articles: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https://www.mckinsey.com/business-functions/strategy-and-corporate-finance/our-insights/how-to-take-the-measure-of-innovation</a:t>
            </a: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100" u="sng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https://venturewell.org/venture-development-framework/</a:t>
            </a:r>
            <a:endParaRPr sz="1100" u="sng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https://scholarworks.alaska.edu/handle/11122/5635</a:t>
            </a:r>
            <a:endParaRPr sz="1100" u="sng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https://www.sbir.gov/sites/default/files/1_outreach-ipc_report.pdf</a:t>
            </a:r>
            <a:endParaRPr sz="1100" u="sng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https://api.army.mil/e2/c/downloads/404585.pdf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https://techlinkcenter.org/news/technology-readiness-level-dod/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http://citeseerx.ist.psu.edu/viewdoc/download?doi=10.1.1.562.3338&amp;rep=rep1&amp;type=pdf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https://web.p.ebscohost.com/ehost/pdfviewer/pdfviewer?vid=1&amp;sid=733765cb-c6f3-41fa-a84e-183770ded929%40redis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 Light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14"/>
              </a:rPr>
              <a:t>https://ieeexplore.ieee.org/abstract/document/5747634?casa_token=Edk3oouYmDQAAAAA:3IYlZpDAiK2bQm-MwLGd7m0TD-HKSncHVqSVcO8DEPfRac2MJbj0GquqcA32k3PVcuL2r4lJFA</a:t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14" title="final-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05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457200" y="605600"/>
            <a:ext cx="56409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65" name="Google Shape;365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457200" y="1614600"/>
            <a:ext cx="5640900" cy="334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There is no agreed-upon way to determine if innovation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activities are creating real value for the DoD/Army.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Basket of metrics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that reflect potential  success of AAL’s companies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▸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Tool to monitor</a:t>
            </a:r>
            <a:r>
              <a:rPr lang="en"/>
              <a:t> these metrics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7" name="Google Shape;367;p15"/>
          <p:cNvPicPr preferRelativeResize="0"/>
          <p:nvPr/>
        </p:nvPicPr>
        <p:blipFill rotWithShape="1">
          <a:blip r:embed="rId3">
            <a:alphaModFix/>
          </a:blip>
          <a:srcRect b="0" l="20525" r="8132" t="0"/>
          <a:stretch/>
        </p:blipFill>
        <p:spPr>
          <a:xfrm>
            <a:off x="6764550" y="87050"/>
            <a:ext cx="1950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Our team will identify KPIs that the </a:t>
            </a:r>
            <a:r>
              <a:rPr lang="en" sz="1900">
                <a:solidFill>
                  <a:schemeClr val="accen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Army Applications Lab</a:t>
            </a: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 can use to evaluate the </a:t>
            </a:r>
            <a:r>
              <a:rPr lang="en" sz="1900">
                <a:solidFill>
                  <a:schemeClr val="accen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success </a:t>
            </a: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of innovation projects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76" name="Google Shape;376;p16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2" name="Google Shape;4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7" y="3183397"/>
            <a:ext cx="5596986" cy="1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/>
          <p:nvPr>
            <p:ph type="title"/>
          </p:nvPr>
        </p:nvSpPr>
        <p:spPr>
          <a:xfrm>
            <a:off x="457200" y="605600"/>
            <a:ext cx="56409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r>
              <a:rPr lang="en"/>
              <a:t> </a:t>
            </a:r>
            <a:endParaRPr/>
          </a:p>
        </p:txBody>
      </p:sp>
      <p:sp>
        <p:nvSpPr>
          <p:cNvPr id="408" name="Google Shape;408;p17"/>
          <p:cNvSpPr txBox="1"/>
          <p:nvPr>
            <p:ph idx="1" type="body"/>
          </p:nvPr>
        </p:nvSpPr>
        <p:spPr>
          <a:xfrm>
            <a:off x="145900" y="1316550"/>
            <a:ext cx="5911800" cy="34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Assumptions: 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AAL would have reliable and enough data to create KPIs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AAL would collect the same data for every project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AAL project managers can tell their customers what to do and how to do it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Barlow"/>
              <a:buChar char="▸"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Approach: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Clean AAL’s data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Create KPIs from data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</a:pPr>
            <a:r>
              <a:rPr lang="en" sz="1600"/>
              <a:t>Present it with a dashboard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800" y="366700"/>
            <a:ext cx="1814224" cy="22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"/>
          <p:cNvSpPr txBox="1"/>
          <p:nvPr>
            <p:ph type="title"/>
          </p:nvPr>
        </p:nvSpPr>
        <p:spPr>
          <a:xfrm>
            <a:off x="457200" y="518625"/>
            <a:ext cx="5901600" cy="11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Customer Interviews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16" name="Google Shape;416;p18"/>
          <p:cNvSpPr txBox="1"/>
          <p:nvPr>
            <p:ph idx="1" type="body"/>
          </p:nvPr>
        </p:nvSpPr>
        <p:spPr>
          <a:xfrm>
            <a:off x="5665200" y="2050925"/>
            <a:ext cx="26040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Army Applications Lab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17145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Current </a:t>
            </a:r>
            <a:r>
              <a:rPr lang="en" sz="1800"/>
              <a:t>recorded</a:t>
            </a:r>
            <a:r>
              <a:rPr lang="en" sz="1800"/>
              <a:t> data</a:t>
            </a:r>
            <a:endParaRPr sz="1800"/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Complexity of Project types</a:t>
            </a:r>
            <a:endParaRPr sz="1800"/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Cohesion amongst PMs</a:t>
            </a:r>
            <a:endParaRPr sz="1800"/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Push for future metrics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7" name="Google Shape;41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18"/>
          <p:cNvPicPr preferRelativeResize="0"/>
          <p:nvPr/>
        </p:nvPicPr>
        <p:blipFill rotWithShape="1">
          <a:blip r:embed="rId3">
            <a:alphaModFix/>
          </a:blip>
          <a:srcRect b="0" l="1540" r="1550" t="0"/>
          <a:stretch/>
        </p:blipFill>
        <p:spPr>
          <a:xfrm>
            <a:off x="6777875" y="1366750"/>
            <a:ext cx="378625" cy="6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624" y="1211763"/>
            <a:ext cx="839151" cy="8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8"/>
          <p:cNvSpPr txBox="1"/>
          <p:nvPr>
            <p:ph idx="1" type="body"/>
          </p:nvPr>
        </p:nvSpPr>
        <p:spPr>
          <a:xfrm>
            <a:off x="3061200" y="2050925"/>
            <a:ext cx="26040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Research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17145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TRL Assessment and stages</a:t>
            </a:r>
            <a:endParaRPr sz="1800"/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Build a Framework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21" name="Google Shape;4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9972" y="1341075"/>
            <a:ext cx="886441" cy="7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8"/>
          <p:cNvSpPr txBox="1"/>
          <p:nvPr>
            <p:ph idx="1" type="body"/>
          </p:nvPr>
        </p:nvSpPr>
        <p:spPr>
          <a:xfrm>
            <a:off x="457200" y="2050925"/>
            <a:ext cx="2604000" cy="29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Industry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17145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Industry norms</a:t>
            </a:r>
            <a:endParaRPr sz="1800"/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Tangible milest</a:t>
            </a:r>
            <a:r>
              <a:rPr lang="en" sz="1800"/>
              <a:t>ones</a:t>
            </a:r>
            <a:endParaRPr sz="1800"/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Speak with more PMs</a:t>
            </a:r>
            <a:endParaRPr sz="1800"/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Assess Tech. Readiness Levels (TRLs)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 txBox="1"/>
          <p:nvPr>
            <p:ph type="title"/>
          </p:nvPr>
        </p:nvSpPr>
        <p:spPr>
          <a:xfrm>
            <a:off x="457200" y="605600"/>
            <a:ext cx="5640900" cy="6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Approach</a:t>
            </a:r>
            <a:endParaRPr/>
          </a:p>
        </p:txBody>
      </p:sp>
      <p:sp>
        <p:nvSpPr>
          <p:cNvPr id="428" name="Google Shape;428;p19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Give AAL the necessary methods to gather the right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Train their employees and project managers to use the tools and methods we create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Track the metrics and score projects congruently </a:t>
            </a:r>
            <a:endParaRPr/>
          </a:p>
        </p:txBody>
      </p:sp>
      <p:sp>
        <p:nvSpPr>
          <p:cNvPr id="429" name="Google Shape;429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500" y="195189"/>
            <a:ext cx="2365524" cy="15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/>
          <p:nvPr>
            <p:ph type="title"/>
          </p:nvPr>
        </p:nvSpPr>
        <p:spPr>
          <a:xfrm>
            <a:off x="929675" y="2463275"/>
            <a:ext cx="708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Model Canvas</a:t>
            </a:r>
            <a:endParaRPr/>
          </a:p>
        </p:txBody>
      </p:sp>
      <p:pic>
        <p:nvPicPr>
          <p:cNvPr id="436" name="Google Shape;436;p20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152400" y="152400"/>
            <a:ext cx="8797348" cy="4669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</a:effectLst>
        </p:spPr>
      </p:pic>
      <p:sp>
        <p:nvSpPr>
          <p:cNvPr id="437" name="Google Shape;437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