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 SemiBold"/>
      <p:regular r:id="rId20"/>
      <p:bold r:id="rId21"/>
      <p:italic r:id="rId22"/>
      <p:boldItalic r:id="rId23"/>
    </p:embeddedFont>
    <p:embeddedFont>
      <p:font typeface="Raleway"/>
      <p:regular r:id="rId24"/>
      <p:bold r:id="rId25"/>
      <p:italic r:id="rId26"/>
      <p:boldItalic r:id="rId27"/>
    </p:embeddedFont>
    <p:embeddedFont>
      <p:font typeface="Barlow ExtraBold"/>
      <p:bold r:id="rId28"/>
      <p:boldItalic r:id="rId29"/>
    </p:embeddedFont>
    <p:embeddedFont>
      <p:font typeface="Barlow Light"/>
      <p:regular r:id="rId30"/>
      <p:bold r:id="rId31"/>
      <p:italic r:id="rId32"/>
      <p:boldItalic r:id="rId33"/>
    </p:embeddedFont>
    <p:embeddedFont>
      <p:font typeface="Barlow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SemiBold-regular.fntdata"/><Relationship Id="rId22" Type="http://schemas.openxmlformats.org/officeDocument/2006/relationships/font" Target="fonts/RalewaySemiBold-italic.fntdata"/><Relationship Id="rId21" Type="http://schemas.openxmlformats.org/officeDocument/2006/relationships/font" Target="fonts/RalewaySemiBold-bold.fntdata"/><Relationship Id="rId24" Type="http://schemas.openxmlformats.org/officeDocument/2006/relationships/font" Target="fonts/Raleway-regular.fntdata"/><Relationship Id="rId23" Type="http://schemas.openxmlformats.org/officeDocument/2006/relationships/font" Target="fonts/RalewaySemi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BarlowExtraBold-bold.fntdata"/><Relationship Id="rId27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Extra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Light-bold.fntdata"/><Relationship Id="rId30" Type="http://schemas.openxmlformats.org/officeDocument/2006/relationships/font" Target="fonts/BarlowLight-regular.fntdata"/><Relationship Id="rId11" Type="http://schemas.openxmlformats.org/officeDocument/2006/relationships/slide" Target="slides/slide7.xml"/><Relationship Id="rId33" Type="http://schemas.openxmlformats.org/officeDocument/2006/relationships/font" Target="fonts/Barlow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BarlowLight-italic.fntdata"/><Relationship Id="rId13" Type="http://schemas.openxmlformats.org/officeDocument/2006/relationships/slide" Target="slides/slide9.xml"/><Relationship Id="rId35" Type="http://schemas.openxmlformats.org/officeDocument/2006/relationships/font" Target="fonts/Barlow-bold.fntdata"/><Relationship Id="rId12" Type="http://schemas.openxmlformats.org/officeDocument/2006/relationships/slide" Target="slides/slide8.xml"/><Relationship Id="rId34" Type="http://schemas.openxmlformats.org/officeDocument/2006/relationships/font" Target="fonts/Barlow-regular.fntdata"/><Relationship Id="rId15" Type="http://schemas.openxmlformats.org/officeDocument/2006/relationships/slide" Target="slides/slide11.xml"/><Relationship Id="rId37" Type="http://schemas.openxmlformats.org/officeDocument/2006/relationships/font" Target="fonts/Barlow-boldItalic.fntdata"/><Relationship Id="rId14" Type="http://schemas.openxmlformats.org/officeDocument/2006/relationships/slide" Target="slides/slide10.xml"/><Relationship Id="rId36" Type="http://schemas.openxmlformats.org/officeDocument/2006/relationships/font" Target="fonts/Barlow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fba52c9ceb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fba52c9ce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Sanatana: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 up with dashboard in excel and add picture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fbaa655693_1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fbaa655693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Santana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fbaa655693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fbaa65569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Mualla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fb834cb010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fb834cb01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Mualla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fb834cb010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fb834cb0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f234ee21cc_3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f234ee21cc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620bbb036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c620bbb03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d8d56945e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d8d56945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633ceb0e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0633ceb0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AAL oversees over 9 projects. Ther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fbaa655693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fbaa6556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Juan</a:t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fd49ac7b1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efd49ac7b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fb834cb010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fb834cb0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Luis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b431dd543701928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b431dd54370192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b834cb010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fb834cb01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Santana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al.army/" TargetMode="External"/><Relationship Id="rId4" Type="http://schemas.openxmlformats.org/officeDocument/2006/relationships/hyperlink" Target="https://aal.army/what-we-do/" TargetMode="External"/><Relationship Id="rId5" Type="http://schemas.openxmlformats.org/officeDocument/2006/relationships/hyperlink" Target="https://aal.army/our-team/" TargetMode="External"/><Relationship Id="rId6" Type="http://schemas.openxmlformats.org/officeDocument/2006/relationships/hyperlink" Target="https://www.mckinsey.com/business-functions/strategy-and-corporate-finance/our-insights/how-to-take-the-measure-of-innov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1.jpg"/><Relationship Id="rId6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/>
          <p:nvPr>
            <p:ph type="ctrTitle"/>
          </p:nvPr>
        </p:nvSpPr>
        <p:spPr>
          <a:xfrm>
            <a:off x="1076325" y="1863600"/>
            <a:ext cx="40461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 for AAL </a:t>
            </a:r>
            <a:endParaRPr/>
          </a:p>
        </p:txBody>
      </p:sp>
      <p:sp>
        <p:nvSpPr>
          <p:cNvPr id="339" name="Google Shape;339;p12"/>
          <p:cNvSpPr txBox="1"/>
          <p:nvPr/>
        </p:nvSpPr>
        <p:spPr>
          <a:xfrm>
            <a:off x="1076325" y="3279900"/>
            <a:ext cx="19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MVP presentation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1"/>
          <p:cNvSpPr txBox="1"/>
          <p:nvPr>
            <p:ph type="title"/>
          </p:nvPr>
        </p:nvSpPr>
        <p:spPr>
          <a:xfrm>
            <a:off x="457200" y="605600"/>
            <a:ext cx="79575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Data Evaluation</a:t>
            </a:r>
            <a:endParaRPr/>
          </a:p>
        </p:txBody>
      </p:sp>
      <p:sp>
        <p:nvSpPr>
          <p:cNvPr id="452" name="Google Shape;452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3" name="Google Shape;453;p21"/>
          <p:cNvSpPr txBox="1"/>
          <p:nvPr>
            <p:ph idx="2" type="body"/>
          </p:nvPr>
        </p:nvSpPr>
        <p:spPr>
          <a:xfrm>
            <a:off x="531322" y="1688300"/>
            <a:ext cx="6234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Direct </a:t>
            </a:r>
            <a:r>
              <a:rPr lang="en"/>
              <a:t>measurement</a:t>
            </a:r>
            <a:r>
              <a:rPr lang="en"/>
              <a:t> of the quantitative </a:t>
            </a:r>
            <a:r>
              <a:rPr lang="en"/>
              <a:t>success</a:t>
            </a:r>
            <a:r>
              <a:rPr lang="en"/>
              <a:t> tool.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Simple dashboard: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Running total of the projects process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Shows past project </a:t>
            </a:r>
            <a:r>
              <a:rPr lang="en"/>
              <a:t>success</a:t>
            </a:r>
            <a:r>
              <a:rPr lang="en"/>
              <a:t> scores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Project success scores can be linked to companies to see company performance over time.</a:t>
            </a:r>
            <a:endParaRPr/>
          </a:p>
        </p:txBody>
      </p:sp>
      <p:pic>
        <p:nvPicPr>
          <p:cNvPr id="454" name="Google Shape;4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049" y="319326"/>
            <a:ext cx="1368975" cy="13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2"/>
          <p:cNvSpPr txBox="1"/>
          <p:nvPr>
            <p:ph type="title"/>
          </p:nvPr>
        </p:nvSpPr>
        <p:spPr>
          <a:xfrm>
            <a:off x="457200" y="605600"/>
            <a:ext cx="5124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Competitive Advantage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2"/>
          <p:cNvSpPr txBox="1"/>
          <p:nvPr>
            <p:ph idx="1" type="body"/>
          </p:nvPr>
        </p:nvSpPr>
        <p:spPr>
          <a:xfrm>
            <a:off x="457200" y="1995750"/>
            <a:ext cx="32289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Advantages: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Cohesion amongst project managers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Clear data tracking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Future predictions of project success or failures</a:t>
            </a:r>
            <a:endParaRPr/>
          </a:p>
        </p:txBody>
      </p:sp>
      <p:sp>
        <p:nvSpPr>
          <p:cNvPr id="461" name="Google Shape;461;p22"/>
          <p:cNvSpPr txBox="1"/>
          <p:nvPr>
            <p:ph idx="2" type="body"/>
          </p:nvPr>
        </p:nvSpPr>
        <p:spPr>
          <a:xfrm>
            <a:off x="4037100" y="1995750"/>
            <a:ext cx="35709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Results: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Better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Scoring that can predict </a:t>
            </a:r>
            <a:r>
              <a:rPr lang="en"/>
              <a:t>weak points</a:t>
            </a:r>
            <a:r>
              <a:rPr lang="en"/>
              <a:t> </a:t>
            </a:r>
            <a:r>
              <a:rPr lang="en"/>
              <a:t>amongst</a:t>
            </a:r>
            <a:r>
              <a:rPr lang="en"/>
              <a:t> a project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 cohesive database that can be used for </a:t>
            </a:r>
            <a:r>
              <a:rPr lang="en"/>
              <a:t>future</a:t>
            </a:r>
            <a:r>
              <a:rPr lang="en"/>
              <a:t> prediction models</a:t>
            </a:r>
            <a:endParaRPr/>
          </a:p>
        </p:txBody>
      </p:sp>
      <p:sp>
        <p:nvSpPr>
          <p:cNvPr id="462" name="Google Shape;462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3" name="Google Shape;4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3050" y="433510"/>
            <a:ext cx="2133222" cy="1426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</a:t>
            </a:r>
            <a:r>
              <a:rPr lang="en"/>
              <a:t> Use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3"/>
          <p:cNvSpPr txBox="1"/>
          <p:nvPr>
            <p:ph idx="1" type="body"/>
          </p:nvPr>
        </p:nvSpPr>
        <p:spPr>
          <a:xfrm>
            <a:off x="457200" y="1983150"/>
            <a:ext cx="32574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Commercial Use:</a:t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Barlow"/>
              <a:buChar char="➢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Incubators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Academic Institutions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Venture Capital Firms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Non-Profits</a:t>
            </a:r>
            <a:endParaRPr/>
          </a:p>
        </p:txBody>
      </p:sp>
      <p:sp>
        <p:nvSpPr>
          <p:cNvPr id="470" name="Google Shape;470;p23"/>
          <p:cNvSpPr txBox="1"/>
          <p:nvPr>
            <p:ph idx="2" type="body"/>
          </p:nvPr>
        </p:nvSpPr>
        <p:spPr>
          <a:xfrm>
            <a:off x="3921925" y="1995750"/>
            <a:ext cx="35790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D.o.D. Use:</a:t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DevCom - Army Research Laboratory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Army Applications Laboratory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Projects onboarded in the future</a:t>
            </a:r>
            <a:endParaRPr/>
          </a:p>
        </p:txBody>
      </p:sp>
      <p:sp>
        <p:nvSpPr>
          <p:cNvPr id="471" name="Google Shape;471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●"/>
            </a:pPr>
            <a:r>
              <a:rPr lang="en"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Complete remaining interviews</a:t>
            </a:r>
            <a:endParaRPr b="1"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</a:pPr>
            <a:r>
              <a:rPr b="1"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25</a:t>
            </a:r>
            <a:r>
              <a:rPr lang="en"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Interviews Completed, </a:t>
            </a:r>
            <a:r>
              <a:rPr b="1"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10 </a:t>
            </a:r>
            <a:r>
              <a:rPr lang="en"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Interviews Planned</a:t>
            </a:r>
            <a:endParaRPr sz="1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●"/>
            </a:pPr>
            <a:r>
              <a:rPr lang="en"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Discuss MVP with Dr.Perley</a:t>
            </a:r>
            <a:endParaRPr sz="1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</a:pPr>
            <a:r>
              <a:rPr lang="en"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Get feedback </a:t>
            </a:r>
            <a:endParaRPr sz="1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77" name="Google Shape;477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24"/>
          <p:cNvSpPr txBox="1"/>
          <p:nvPr/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7BB9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Next Steps:</a:t>
            </a:r>
            <a:endParaRPr sz="4800">
              <a:solidFill>
                <a:srgbClr val="007BB9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79" name="Google Shape;479;p24"/>
          <p:cNvSpPr txBox="1"/>
          <p:nvPr/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 sz="12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480" name="Google Shape;480;p24"/>
          <p:cNvGrpSpPr/>
          <p:nvPr/>
        </p:nvGrpSpPr>
        <p:grpSpPr>
          <a:xfrm>
            <a:off x="6373954" y="1887734"/>
            <a:ext cx="2297431" cy="2787028"/>
            <a:chOff x="2533225" y="322726"/>
            <a:chExt cx="3925890" cy="4762523"/>
          </a:xfrm>
        </p:grpSpPr>
        <p:sp>
          <p:nvSpPr>
            <p:cNvPr id="481" name="Google Shape;481;p24"/>
            <p:cNvSpPr/>
            <p:nvPr/>
          </p:nvSpPr>
          <p:spPr>
            <a:xfrm>
              <a:off x="3796336" y="2589414"/>
              <a:ext cx="682110" cy="393573"/>
            </a:xfrm>
            <a:custGeom>
              <a:rect b="b" l="l" r="r" t="t"/>
              <a:pathLst>
                <a:path extrusionOk="0" h="393573" w="68211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3809355" y="2149168"/>
              <a:ext cx="705962" cy="408622"/>
            </a:xfrm>
            <a:custGeom>
              <a:rect b="b" l="l" r="r" t="t"/>
              <a:pathLst>
                <a:path extrusionOk="0" h="408622" w="705962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4162289" y="2390151"/>
              <a:ext cx="329177" cy="571404"/>
            </a:xfrm>
            <a:custGeom>
              <a:rect b="b" l="l" r="r" t="t"/>
              <a:pathLst>
                <a:path extrusionOk="0" h="571404" w="329177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833207" y="2390151"/>
              <a:ext cx="329081" cy="571404"/>
            </a:xfrm>
            <a:custGeom>
              <a:rect b="b" l="l" r="r" t="t"/>
              <a:pathLst>
                <a:path extrusionOk="0" h="571404" w="329081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3833207" y="2390151"/>
              <a:ext cx="329081" cy="287940"/>
            </a:xfrm>
            <a:custGeom>
              <a:rect b="b" l="l" r="r" t="t"/>
              <a:pathLst>
                <a:path extrusionOk="0" h="287940" w="329081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4162289" y="2390151"/>
              <a:ext cx="329177" cy="287940"/>
            </a:xfrm>
            <a:custGeom>
              <a:rect b="b" l="l" r="r" t="t"/>
              <a:pathLst>
                <a:path extrusionOk="0" h="287940" w="329177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3809355" y="2353479"/>
              <a:ext cx="352933" cy="307181"/>
            </a:xfrm>
            <a:custGeom>
              <a:rect b="b" l="l" r="r" t="t"/>
              <a:pathLst>
                <a:path extrusionOk="0" h="307181" w="352933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4162289" y="2353479"/>
              <a:ext cx="353029" cy="307181"/>
            </a:xfrm>
            <a:custGeom>
              <a:rect b="b" l="l" r="r" t="t"/>
              <a:pathLst>
                <a:path extrusionOk="0" h="307181" w="353029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4379054" y="3098705"/>
              <a:ext cx="1297601" cy="763520"/>
            </a:xfrm>
            <a:custGeom>
              <a:rect b="b" l="l" r="r" t="t"/>
              <a:pathLst>
                <a:path extrusionOk="0" h="763520" w="1297601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4481013" y="322726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5530597" y="3624781"/>
              <a:ext cx="70985" cy="153066"/>
            </a:xfrm>
            <a:custGeom>
              <a:rect b="b" l="l" r="r" t="t"/>
              <a:pathLst>
                <a:path extrusionOk="0" h="153066" w="70985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4467139" y="329893"/>
              <a:ext cx="65379" cy="96678"/>
            </a:xfrm>
            <a:custGeom>
              <a:rect b="b" l="l" r="r" t="t"/>
              <a:pathLst>
                <a:path extrusionOk="0" h="96678" w="65379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4423901" y="351343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4414398" y="357753"/>
              <a:ext cx="1171599" cy="3426525"/>
            </a:xfrm>
            <a:custGeom>
              <a:rect b="b" l="l" r="r" t="t"/>
              <a:pathLst>
                <a:path extrusionOk="0" h="3426525" w="1171599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4479777" y="459022"/>
              <a:ext cx="1041506" cy="3182614"/>
            </a:xfrm>
            <a:custGeom>
              <a:rect b="b" l="l" r="r" t="t"/>
              <a:pathLst>
                <a:path extrusionOk="0" h="3182614" w="1041506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4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rect b="b" l="l" r="r" t="t"/>
              <a:pathLst>
                <a:path extrusionOk="0" h="80859" w="46533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4988272" y="730303"/>
              <a:ext cx="23851" cy="30807"/>
            </a:xfrm>
            <a:custGeom>
              <a:rect b="b" l="l" r="r" t="t"/>
              <a:pathLst>
                <a:path extrusionOk="0" h="30807" w="23851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5609185" y="1342555"/>
              <a:ext cx="26417" cy="145526"/>
            </a:xfrm>
            <a:custGeom>
              <a:rect b="b" l="l" r="r" t="t"/>
              <a:pathLst>
                <a:path extrusionOk="0" h="145526" w="26417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5609185" y="1517667"/>
              <a:ext cx="26417" cy="145530"/>
            </a:xfrm>
            <a:custGeom>
              <a:rect b="b" l="l" r="r" t="t"/>
              <a:pathLst>
                <a:path extrusionOk="0" h="145530" w="26417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4598943" y="668398"/>
              <a:ext cx="778468" cy="1303739"/>
            </a:xfrm>
            <a:custGeom>
              <a:rect b="b" l="l" r="r" t="t"/>
              <a:pathLst>
                <a:path extrusionOk="0" h="1303739" w="778468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4598943" y="1688145"/>
              <a:ext cx="778468" cy="1303647"/>
            </a:xfrm>
            <a:custGeom>
              <a:rect b="b" l="l" r="r" t="t"/>
              <a:pathLst>
                <a:path extrusionOk="0" h="1303647" w="778468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4599323" y="2707876"/>
              <a:ext cx="778184" cy="892902"/>
            </a:xfrm>
            <a:custGeom>
              <a:rect b="b" l="l" r="r" t="t"/>
              <a:pathLst>
                <a:path extrusionOk="0" h="892902" w="778184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4781159" y="1048176"/>
              <a:ext cx="416151" cy="544252"/>
            </a:xfrm>
            <a:custGeom>
              <a:rect b="b" l="l" r="r" t="t"/>
              <a:pathLst>
                <a:path extrusionOk="0" h="544252" w="416151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4812185" y="2127070"/>
              <a:ext cx="353313" cy="495871"/>
            </a:xfrm>
            <a:custGeom>
              <a:rect b="b" l="l" r="r" t="t"/>
              <a:pathLst>
                <a:path extrusionOk="0" h="495871" w="353313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4825774" y="2064110"/>
              <a:ext cx="326421" cy="236124"/>
            </a:xfrm>
            <a:custGeom>
              <a:rect b="b" l="l" r="r" t="t"/>
              <a:pathLst>
                <a:path extrusionOk="0" h="236124" w="326421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4803918" y="3156860"/>
              <a:ext cx="410711" cy="349715"/>
            </a:xfrm>
            <a:custGeom>
              <a:rect b="b" l="l" r="r" t="t"/>
              <a:pathLst>
                <a:path extrusionOk="0" h="349715" w="410711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4593051" y="480769"/>
              <a:ext cx="842423" cy="783621"/>
            </a:xfrm>
            <a:custGeom>
              <a:rect b="b" l="l" r="r" t="t"/>
              <a:pathLst>
                <a:path extrusionOk="0" h="783621" w="842423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4315759" y="484198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4419530" y="544206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4523395" y="604308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4627166" y="66431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4730936" y="72441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4834707" y="78442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4938478" y="84452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5042248" y="904537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4316519" y="69355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4420290" y="753661"/>
              <a:ext cx="103865" cy="97152"/>
            </a:xfrm>
            <a:custGeom>
              <a:rect b="b" l="l" r="r" t="t"/>
              <a:pathLst>
                <a:path extrusionOk="0" h="97152" w="103865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4524441" y="81366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4627926" y="873771"/>
              <a:ext cx="103770" cy="97187"/>
            </a:xfrm>
            <a:custGeom>
              <a:rect b="b" l="l" r="r" t="t"/>
              <a:pathLst>
                <a:path extrusionOk="0" h="97187" w="10377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4731697" y="93377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4835467" y="99388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4939238" y="1053889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5043008" y="111399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4" name="Google Shape;524;p24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525" name="Google Shape;525;p24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rect b="b" l="l" r="r" t="t"/>
                <a:pathLst>
                  <a:path extrusionOk="0" h="97152" w="103865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4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4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rect b="b" l="l" r="r" t="t"/>
                <a:pathLst>
                  <a:path extrusionOk="0" h="97187" w="10377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4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24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3" name="Google Shape;533;p24"/>
            <p:cNvSpPr/>
            <p:nvPr/>
          </p:nvSpPr>
          <p:spPr>
            <a:xfrm>
              <a:off x="5776434" y="3835950"/>
              <a:ext cx="422399" cy="244506"/>
            </a:xfrm>
            <a:custGeom>
              <a:rect b="b" l="l" r="r" t="t"/>
              <a:pathLst>
                <a:path extrusionOk="0" h="244506" w="422399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5919927" y="3349699"/>
              <a:ext cx="376785" cy="648842"/>
            </a:xfrm>
            <a:custGeom>
              <a:rect b="b" l="l" r="r" t="t"/>
              <a:pathLst>
                <a:path extrusionOk="0" h="648842" w="376785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5821952" y="3404277"/>
              <a:ext cx="376880" cy="648747"/>
            </a:xfrm>
            <a:custGeom>
              <a:rect b="b" l="l" r="r" t="t"/>
              <a:pathLst>
                <a:path extrusionOk="0" h="648747" w="37688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6151700" y="3513243"/>
              <a:ext cx="145012" cy="539781"/>
            </a:xfrm>
            <a:custGeom>
              <a:rect b="b" l="l" r="r" t="t"/>
              <a:pathLst>
                <a:path extrusionOk="0" h="539781" w="145012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5869087" y="3349699"/>
              <a:ext cx="97973" cy="104584"/>
            </a:xfrm>
            <a:custGeom>
              <a:rect b="b" l="l" r="r" t="t"/>
              <a:pathLst>
                <a:path extrusionOk="0" h="104584" w="97973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5939787" y="3382376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6031584" y="3326084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5273451" y="4003686"/>
              <a:ext cx="608559" cy="352234"/>
            </a:xfrm>
            <a:custGeom>
              <a:rect b="b" l="l" r="r" t="t"/>
              <a:pathLst>
                <a:path extrusionOk="0" h="352234" w="608559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5480232" y="3303313"/>
              <a:ext cx="542799" cy="934592"/>
            </a:xfrm>
            <a:custGeom>
              <a:rect b="b" l="l" r="r" t="t"/>
              <a:pathLst>
                <a:path extrusionOk="0" h="934592" w="542799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rgbClr val="007B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5339115" y="3381894"/>
              <a:ext cx="542894" cy="934592"/>
            </a:xfrm>
            <a:custGeom>
              <a:rect b="b" l="l" r="r" t="t"/>
              <a:pathLst>
                <a:path extrusionOk="0" h="934592" w="542894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5814160" y="3538961"/>
              <a:ext cx="208871" cy="777525"/>
            </a:xfrm>
            <a:custGeom>
              <a:rect b="b" l="l" r="r" t="t"/>
              <a:pathLst>
                <a:path extrusionOk="0" h="777525" w="208871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5406965" y="3303313"/>
              <a:ext cx="141116" cy="150685"/>
            </a:xfrm>
            <a:custGeom>
              <a:rect b="b" l="l" r="r" t="t"/>
              <a:pathLst>
                <a:path extrusionOk="0" h="150685" w="141116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7B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5508835" y="3350470"/>
              <a:ext cx="203454" cy="206683"/>
            </a:xfrm>
            <a:custGeom>
              <a:rect b="b" l="l" r="r" t="t"/>
              <a:pathLst>
                <a:path extrusionOk="0" h="206683" w="203454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5641209" y="3269779"/>
              <a:ext cx="203454" cy="206316"/>
            </a:xfrm>
            <a:custGeom>
              <a:rect b="b" l="l" r="r" t="t"/>
              <a:pathLst>
                <a:path extrusionOk="0" h="206316" w="203454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3370326" y="2746576"/>
              <a:ext cx="431236" cy="248888"/>
            </a:xfrm>
            <a:custGeom>
              <a:rect b="b" l="l" r="r" t="t"/>
              <a:pathLst>
                <a:path extrusionOk="0" h="248888" w="431236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3388571" y="2474923"/>
              <a:ext cx="435798" cy="252221"/>
            </a:xfrm>
            <a:custGeom>
              <a:rect b="b" l="l" r="r" t="t"/>
              <a:pathLst>
                <a:path extrusionOk="0" h="252221" w="435798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3606470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3403301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3403301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4"/>
            <p:cNvSpPr/>
            <p:nvPr/>
          </p:nvSpPr>
          <p:spPr>
            <a:xfrm>
              <a:off x="3606470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3388571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3606470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6048784" y="4120462"/>
              <a:ext cx="389804" cy="224885"/>
            </a:xfrm>
            <a:custGeom>
              <a:rect b="b" l="l" r="r" t="t"/>
              <a:pathLst>
                <a:path extrusionOk="0" h="224885" w="389804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6065699" y="3875193"/>
              <a:ext cx="393415" cy="227647"/>
            </a:xfrm>
            <a:custGeom>
              <a:rect b="b" l="l" r="r" t="t"/>
              <a:pathLst>
                <a:path extrusionOk="0" h="227647" w="393415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6262407" y="4009401"/>
              <a:ext cx="183404" cy="318420"/>
            </a:xfrm>
            <a:custGeom>
              <a:rect b="b" l="l" r="r" t="t"/>
              <a:pathLst>
                <a:path extrusionOk="0" h="318420" w="183404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6079003" y="4009401"/>
              <a:ext cx="183403" cy="318420"/>
            </a:xfrm>
            <a:custGeom>
              <a:rect b="b" l="l" r="r" t="t"/>
              <a:pathLst>
                <a:path extrusionOk="0" h="318420" w="183403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6079003" y="4009401"/>
              <a:ext cx="183403" cy="160496"/>
            </a:xfrm>
            <a:custGeom>
              <a:rect b="b" l="l" r="r" t="t"/>
              <a:pathLst>
                <a:path extrusionOk="0" h="160496" w="183403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6262407" y="4009401"/>
              <a:ext cx="183404" cy="160496"/>
            </a:xfrm>
            <a:custGeom>
              <a:rect b="b" l="l" r="r" t="t"/>
              <a:pathLst>
                <a:path extrusionOk="0" h="160496" w="183404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6065699" y="3989017"/>
              <a:ext cx="196707" cy="171164"/>
            </a:xfrm>
            <a:custGeom>
              <a:rect b="b" l="l" r="r" t="t"/>
              <a:pathLst>
                <a:path extrusionOk="0" h="171164" w="196707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6262407" y="3989017"/>
              <a:ext cx="196708" cy="171164"/>
            </a:xfrm>
            <a:custGeom>
              <a:rect b="b" l="l" r="r" t="t"/>
              <a:pathLst>
                <a:path extrusionOk="0" h="171164" w="196708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3676221" y="3054710"/>
              <a:ext cx="439504" cy="254317"/>
            </a:xfrm>
            <a:custGeom>
              <a:rect b="b" l="l" r="r" t="t"/>
              <a:pathLst>
                <a:path extrusionOk="0" h="254317" w="439504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3825510" y="2548837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3723640" y="2605606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4066691" y="2719049"/>
              <a:ext cx="150904" cy="561498"/>
            </a:xfrm>
            <a:custGeom>
              <a:rect b="b" l="l" r="r" t="t"/>
              <a:pathLst>
                <a:path extrusionOk="0" h="561498" w="150904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3772674" y="2548837"/>
              <a:ext cx="101869" cy="108775"/>
            </a:xfrm>
            <a:custGeom>
              <a:rect b="b" l="l" r="r" t="t"/>
              <a:pathLst>
                <a:path extrusionOk="0" h="108775" w="101869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3846226" y="258352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3941824" y="252456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533225" y="4605761"/>
              <a:ext cx="828643" cy="479488"/>
            </a:xfrm>
            <a:custGeom>
              <a:rect b="b" l="l" r="r" t="t"/>
              <a:pathLst>
                <a:path extrusionOk="0" h="479488" w="828643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599924" y="3049662"/>
              <a:ext cx="198618" cy="433482"/>
            </a:xfrm>
            <a:custGeom>
              <a:rect b="b" l="l" r="r" t="t"/>
              <a:pathLst>
                <a:path extrusionOk="0" h="433482" w="198618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2627967" y="2871431"/>
              <a:ext cx="142827" cy="275330"/>
            </a:xfrm>
            <a:custGeom>
              <a:rect b="b" l="l" r="r" t="t"/>
              <a:pathLst>
                <a:path extrusionOk="0" h="275330" w="142827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2942472" y="4777576"/>
              <a:ext cx="307903" cy="173671"/>
            </a:xfrm>
            <a:custGeom>
              <a:rect b="b" l="l" r="r" t="t"/>
              <a:pathLst>
                <a:path extrusionOk="0" h="173671" w="307903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2947261" y="4806358"/>
              <a:ext cx="303072" cy="144889"/>
            </a:xfrm>
            <a:custGeom>
              <a:rect b="b" l="l" r="r" t="t"/>
              <a:pathLst>
                <a:path extrusionOk="0" h="144889" w="303072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2717232" y="4676188"/>
              <a:ext cx="307831" cy="173712"/>
            </a:xfrm>
            <a:custGeom>
              <a:rect b="b" l="l" r="r" t="t"/>
              <a:pathLst>
                <a:path extrusionOk="0" h="173712" w="307831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2722045" y="4705011"/>
              <a:ext cx="303068" cy="144889"/>
            </a:xfrm>
            <a:custGeom>
              <a:rect b="b" l="l" r="r" t="t"/>
              <a:pathLst>
                <a:path extrusionOk="0" h="144889" w="303068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2717265" y="3551725"/>
              <a:ext cx="450461" cy="1274557"/>
            </a:xfrm>
            <a:custGeom>
              <a:rect b="b" l="l" r="r" t="t"/>
              <a:pathLst>
                <a:path extrusionOk="0" h="1274557" w="450461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2775050" y="2505974"/>
              <a:ext cx="327076" cy="524521"/>
            </a:xfrm>
            <a:custGeom>
              <a:rect b="b" l="l" r="r" t="t"/>
              <a:pathLst>
                <a:path extrusionOk="0" h="524521" w="327076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2667800" y="2877512"/>
              <a:ext cx="502799" cy="834581"/>
            </a:xfrm>
            <a:custGeom>
              <a:rect b="b" l="l" r="r" t="t"/>
              <a:pathLst>
                <a:path extrusionOk="0" h="834581" w="502799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3024379" y="2981457"/>
              <a:ext cx="633923" cy="498110"/>
            </a:xfrm>
            <a:custGeom>
              <a:rect b="b" l="l" r="r" t="t"/>
              <a:pathLst>
                <a:path extrusionOk="0" h="498110" w="633923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3001678" y="2971210"/>
              <a:ext cx="194366" cy="284908"/>
            </a:xfrm>
            <a:custGeom>
              <a:rect b="b" l="l" r="r" t="t"/>
              <a:pathLst>
                <a:path extrusionOk="0" h="284908" w="194366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2785215" y="2483249"/>
              <a:ext cx="317013" cy="350275"/>
            </a:xfrm>
            <a:custGeom>
              <a:rect b="b" l="l" r="r" t="t"/>
              <a:pathLst>
                <a:path extrusionOk="0" h="350275" w="317013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3466812" y="3201065"/>
              <a:ext cx="95905" cy="84340"/>
            </a:xfrm>
            <a:custGeom>
              <a:rect b="b" l="l" r="r" t="t"/>
              <a:pathLst>
                <a:path extrusionOk="0" h="84340" w="95905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4" name="Google Shape;584;p24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585" name="Google Shape;585;p24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rect b="b" l="l" r="r" t="t"/>
                <a:pathLst>
                  <a:path extrusionOk="0" h="159820" w="275954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24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rect b="b" l="l" r="r" t="t"/>
                <a:pathLst>
                  <a:path extrusionOk="0" h="6572" w="7697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4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rect b="b" l="l" r="r" t="t"/>
                <a:pathLst>
                  <a:path extrusionOk="0" h="6286" w="6081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24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rect b="b" l="l" r="r" t="t"/>
                <a:pathLst>
                  <a:path extrusionOk="0" h="159768" w="275954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24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24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4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4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24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rect b="b" l="l" r="r" t="t"/>
                <a:pathLst>
                  <a:path extrusionOk="0" h="8583" w="11593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24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rect b="b" l="l" r="r" t="t"/>
                <a:pathLst>
                  <a:path extrusionOk="0" h="7715" w="10739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rect b="b" l="l" r="r" t="t"/>
                <a:pathLst>
                  <a:path extrusionOk="0" h="7810" w="10738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4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rect b="b" l="l" r="r" t="t"/>
                <a:pathLst>
                  <a:path extrusionOk="0" h="159785" w="275954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24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24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4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rect b="b" l="l" r="r" t="t"/>
                <a:pathLst>
                  <a:path extrusionOk="0" h="3619" w="6461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4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rect b="b" l="l" r="r" t="t"/>
                <a:pathLst>
                  <a:path extrusionOk="0" h="1547" w="2668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5" name="Google Shape;605;p24"/>
            <p:cNvSpPr/>
            <p:nvPr/>
          </p:nvSpPr>
          <p:spPr>
            <a:xfrm>
              <a:off x="3497758" y="3222825"/>
              <a:ext cx="163253" cy="135636"/>
            </a:xfrm>
            <a:custGeom>
              <a:rect b="b" l="l" r="r" t="t"/>
              <a:pathLst>
                <a:path extrusionOk="0" h="135636" w="163253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5866407" y="1508477"/>
              <a:ext cx="336298" cy="520294"/>
            </a:xfrm>
            <a:custGeom>
              <a:rect b="b" l="l" r="r" t="t"/>
              <a:pathLst>
                <a:path extrusionOk="0" h="520294" w="336298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5848921" y="1535134"/>
              <a:ext cx="307985" cy="495867"/>
            </a:xfrm>
            <a:custGeom>
              <a:rect b="b" l="l" r="r" t="t"/>
              <a:pathLst>
                <a:path extrusionOk="0" h="495867" w="307985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5914777" y="1634489"/>
              <a:ext cx="176087" cy="297735"/>
            </a:xfrm>
            <a:custGeom>
              <a:rect b="b" l="l" r="r" t="t"/>
              <a:pathLst>
                <a:path extrusionOk="0" h="297735" w="176087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3825908" y="830009"/>
              <a:ext cx="336307" cy="520393"/>
            </a:xfrm>
            <a:custGeom>
              <a:rect b="b" l="l" r="r" t="t"/>
              <a:pathLst>
                <a:path extrusionOk="0" h="520393" w="336307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3808424" y="856397"/>
              <a:ext cx="307985" cy="495973"/>
            </a:xfrm>
            <a:custGeom>
              <a:rect b="b" l="l" r="r" t="t"/>
              <a:pathLst>
                <a:path extrusionOk="0" h="495973" w="307985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3864395" y="989404"/>
              <a:ext cx="196042" cy="250697"/>
            </a:xfrm>
            <a:custGeom>
              <a:rect b="b" l="l" r="r" t="t"/>
              <a:pathLst>
                <a:path extrusionOk="0" h="250697" w="196042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5"/>
          <p:cNvSpPr txBox="1"/>
          <p:nvPr>
            <p:ph type="title"/>
          </p:nvPr>
        </p:nvSpPr>
        <p:spPr>
          <a:xfrm>
            <a:off x="1350775" y="2068325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617" name="Google Shape;617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6"/>
          <p:cNvSpPr txBox="1"/>
          <p:nvPr>
            <p:ph type="title"/>
          </p:nvPr>
        </p:nvSpPr>
        <p:spPr>
          <a:xfrm>
            <a:off x="543250" y="600100"/>
            <a:ext cx="3648000" cy="66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623" name="Google Shape;623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4" name="Google Shape;624;p26"/>
          <p:cNvSpPr txBox="1"/>
          <p:nvPr/>
        </p:nvSpPr>
        <p:spPr>
          <a:xfrm>
            <a:off x="488700" y="1833000"/>
            <a:ext cx="816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https://aal.army/</a:t>
            </a:r>
            <a:r>
              <a:rPr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https://aal.army/what-we-do/</a:t>
            </a:r>
            <a:endParaRPr>
              <a:solidFill>
                <a:schemeClr val="accen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https://aal.army/our-team/</a:t>
            </a:r>
            <a:endParaRPr>
              <a:solidFill>
                <a:schemeClr val="accen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https://www.mckinsey.com/business-functions/strategy-and-corporate-finance/our-insights/how-to-take-the-measure-of-innovation</a:t>
            </a:r>
            <a:r>
              <a:rPr lang="en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>
              <a:solidFill>
                <a:schemeClr val="accen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our Team </a:t>
            </a:r>
            <a:endParaRPr/>
          </a:p>
        </p:txBody>
      </p:sp>
      <p:sp>
        <p:nvSpPr>
          <p:cNvPr id="345" name="Google Shape;345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6" name="Google Shape;34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47" name="Google Shape;347;p13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Luis Alarcon</a:t>
            </a:r>
            <a:br>
              <a:rPr lang="en" sz="1200">
                <a:latin typeface="Barlow"/>
                <a:ea typeface="Barlow"/>
                <a:cs typeface="Barlow"/>
                <a:sym typeface="Barlow"/>
              </a:rPr>
            </a:br>
            <a:r>
              <a:rPr lang="en" sz="1200">
                <a:latin typeface="Barlow"/>
                <a:ea typeface="Barlow"/>
                <a:cs typeface="Barlow"/>
                <a:sym typeface="Barlow"/>
              </a:rPr>
              <a:t>CSCE 22’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48" name="Google Shape;348;p13"/>
          <p:cNvPicPr preferRelativeResize="0"/>
          <p:nvPr/>
        </p:nvPicPr>
        <p:blipFill rotWithShape="1">
          <a:blip r:embed="rId4">
            <a:alphaModFix/>
          </a:blip>
          <a:srcRect b="219" l="0" r="0" t="219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49" name="Google Shape;349;p13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Santana Gonzales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ITDE 23’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50" name="Google Shape;350;p13"/>
          <p:cNvPicPr preferRelativeResize="0"/>
          <p:nvPr/>
        </p:nvPicPr>
        <p:blipFill rotWithShape="1">
          <a:blip r:embed="rId5">
            <a:alphaModFix/>
          </a:blip>
          <a:srcRect b="4800" l="0" r="0" t="4791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1" name="Google Shape;351;p13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Juan Perez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ISEN 21’ 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52" name="Google Shape;35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3" name="Google Shape;353;p13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Mualla Argin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CPSC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23’ 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 txBox="1"/>
          <p:nvPr>
            <p:ph type="title"/>
          </p:nvPr>
        </p:nvSpPr>
        <p:spPr>
          <a:xfrm>
            <a:off x="457200" y="605600"/>
            <a:ext cx="5640900" cy="6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Problem</a:t>
            </a:r>
            <a:endParaRPr/>
          </a:p>
        </p:txBody>
      </p:sp>
      <p:sp>
        <p:nvSpPr>
          <p:cNvPr id="359" name="Google Shape;359;p14"/>
          <p:cNvSpPr txBox="1"/>
          <p:nvPr>
            <p:ph idx="1" type="body"/>
          </p:nvPr>
        </p:nvSpPr>
        <p:spPr>
          <a:xfrm>
            <a:off x="457200" y="1965775"/>
            <a:ext cx="6465000" cy="26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>
                <a:latin typeface="Barlow"/>
                <a:ea typeface="Barlow"/>
                <a:cs typeface="Barlow"/>
                <a:sym typeface="Barlow"/>
              </a:rPr>
              <a:t>Over </a:t>
            </a:r>
            <a:r>
              <a:rPr b="1" lang="en" sz="2600">
                <a:latin typeface="Barlow"/>
                <a:ea typeface="Barlow"/>
                <a:cs typeface="Barlow"/>
                <a:sym typeface="Barlow"/>
              </a:rPr>
              <a:t>$1,200,000 lost</a:t>
            </a:r>
            <a:r>
              <a:rPr lang="en" sz="2600">
                <a:latin typeface="Barlow"/>
                <a:ea typeface="Barlow"/>
                <a:cs typeface="Barlow"/>
                <a:sym typeface="Barlow"/>
              </a:rPr>
              <a:t> in “off ramped” projects.</a:t>
            </a:r>
            <a:endParaRPr sz="2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Barlow Light"/>
              <a:buChar char="➢"/>
            </a:pPr>
            <a:r>
              <a:rPr lang="en" sz="2200">
                <a:solidFill>
                  <a:srgbClr val="000000"/>
                </a:solidFill>
              </a:rPr>
              <a:t>9 projects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Barlow Light"/>
              <a:buChar char="➢"/>
            </a:pPr>
            <a:r>
              <a:rPr lang="en" sz="2200">
                <a:solidFill>
                  <a:srgbClr val="000000"/>
                </a:solidFill>
              </a:rPr>
              <a:t>3 years </a:t>
            </a:r>
            <a:endParaRPr sz="2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6236950" y="462475"/>
            <a:ext cx="17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***Missing picture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62" name="Google Shape;3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837" y="462475"/>
            <a:ext cx="2454321" cy="1516698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3" name="Google Shape;363;p14"/>
          <p:cNvSpPr/>
          <p:nvPr/>
        </p:nvSpPr>
        <p:spPr>
          <a:xfrm rot="5400000">
            <a:off x="4569875" y="2505025"/>
            <a:ext cx="1225800" cy="1592400"/>
          </a:xfrm>
          <a:prstGeom prst="bentUpArrow">
            <a:avLst>
              <a:gd fmla="val 25000" name="adj1"/>
              <a:gd fmla="val 2353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2"/>
              </a:gs>
            </a:gsLst>
            <a:lin ang="16198662" scaled="0"/>
          </a:gra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lt1"/>
              </a:highlight>
            </a:endParaRPr>
          </a:p>
        </p:txBody>
      </p:sp>
      <p:sp>
        <p:nvSpPr>
          <p:cNvPr id="364" name="Google Shape;364;p14"/>
          <p:cNvSpPr txBox="1"/>
          <p:nvPr/>
        </p:nvSpPr>
        <p:spPr>
          <a:xfrm>
            <a:off x="6202275" y="3159175"/>
            <a:ext cx="245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 project that received a funding but did not get bought or transitioned.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5"/>
          <p:cNvSpPr txBox="1"/>
          <p:nvPr>
            <p:ph type="title"/>
          </p:nvPr>
        </p:nvSpPr>
        <p:spPr>
          <a:xfrm>
            <a:off x="457200" y="605600"/>
            <a:ext cx="5640900" cy="6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Problem</a:t>
            </a:r>
            <a:endParaRPr/>
          </a:p>
        </p:txBody>
      </p:sp>
      <p:sp>
        <p:nvSpPr>
          <p:cNvPr id="370" name="Google Shape;370;p15"/>
          <p:cNvSpPr txBox="1"/>
          <p:nvPr>
            <p:ph idx="1" type="body"/>
          </p:nvPr>
        </p:nvSpPr>
        <p:spPr>
          <a:xfrm>
            <a:off x="457200" y="1965775"/>
            <a:ext cx="6465000" cy="26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>
                <a:latin typeface="Barlow"/>
                <a:ea typeface="Barlow"/>
                <a:cs typeface="Barlow"/>
                <a:sym typeface="Barlow"/>
              </a:rPr>
              <a:t>Over </a:t>
            </a:r>
            <a:r>
              <a:rPr b="1" lang="en" sz="2600">
                <a:latin typeface="Barlow"/>
                <a:ea typeface="Barlow"/>
                <a:cs typeface="Barlow"/>
                <a:sym typeface="Barlow"/>
              </a:rPr>
              <a:t>$1,200,000 lost</a:t>
            </a:r>
            <a:r>
              <a:rPr lang="en" sz="2600">
                <a:latin typeface="Barlow"/>
                <a:ea typeface="Barlow"/>
                <a:cs typeface="Barlow"/>
                <a:sym typeface="Barlow"/>
              </a:rPr>
              <a:t> in “off ramped” projects.</a:t>
            </a:r>
            <a:endParaRPr sz="2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Barlow Light"/>
              <a:buChar char="➢"/>
            </a:pPr>
            <a:r>
              <a:rPr lang="en" sz="2200">
                <a:solidFill>
                  <a:srgbClr val="000000"/>
                </a:solidFill>
              </a:rPr>
              <a:t>100+</a:t>
            </a:r>
            <a:r>
              <a:rPr lang="en" sz="2200">
                <a:solidFill>
                  <a:srgbClr val="000000"/>
                </a:solidFill>
              </a:rPr>
              <a:t> projects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Barlow Light"/>
              <a:buChar char="➢"/>
            </a:pPr>
            <a:r>
              <a:rPr lang="en" sz="2200">
                <a:solidFill>
                  <a:srgbClr val="000000"/>
                </a:solidFill>
              </a:rPr>
              <a:t>3 years </a:t>
            </a:r>
            <a:endParaRPr sz="2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15"/>
          <p:cNvSpPr txBox="1"/>
          <p:nvPr/>
        </p:nvSpPr>
        <p:spPr>
          <a:xfrm>
            <a:off x="6236950" y="462475"/>
            <a:ext cx="17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***Missing picture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73" name="Google Shape;3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837" y="462475"/>
            <a:ext cx="2454321" cy="1516698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4" name="Google Shape;374;p15"/>
          <p:cNvSpPr/>
          <p:nvPr/>
        </p:nvSpPr>
        <p:spPr>
          <a:xfrm rot="5400000">
            <a:off x="4569875" y="2505025"/>
            <a:ext cx="1225800" cy="1592400"/>
          </a:xfrm>
          <a:prstGeom prst="bentUpArrow">
            <a:avLst>
              <a:gd fmla="val 25000" name="adj1"/>
              <a:gd fmla="val 23530" name="adj2"/>
              <a:gd fmla="val 25000" name="adj3"/>
            </a:avLst>
          </a:prstGeom>
          <a:gradFill>
            <a:gsLst>
              <a:gs pos="0">
                <a:schemeClr val="accent1"/>
              </a:gs>
              <a:gs pos="50000">
                <a:schemeClr val="accent1"/>
              </a:gs>
              <a:gs pos="100000">
                <a:schemeClr val="accent2"/>
              </a:gs>
            </a:gsLst>
            <a:lin ang="16198662" scaled="0"/>
          </a:gra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lt1"/>
              </a:highlight>
            </a:endParaRPr>
          </a:p>
        </p:txBody>
      </p:sp>
      <p:sp>
        <p:nvSpPr>
          <p:cNvPr id="375" name="Google Shape;375;p15"/>
          <p:cNvSpPr txBox="1"/>
          <p:nvPr/>
        </p:nvSpPr>
        <p:spPr>
          <a:xfrm>
            <a:off x="6202275" y="3159175"/>
            <a:ext cx="245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 project that received a funding but did not get bought or transitioned.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Thesis</a:t>
            </a:r>
            <a:endParaRPr/>
          </a:p>
        </p:txBody>
      </p:sp>
      <p:sp>
        <p:nvSpPr>
          <p:cNvPr id="381" name="Google Shape;381;p16"/>
          <p:cNvSpPr txBox="1"/>
          <p:nvPr>
            <p:ph idx="1" type="body"/>
          </p:nvPr>
        </p:nvSpPr>
        <p:spPr>
          <a:xfrm>
            <a:off x="1104600" y="2339700"/>
            <a:ext cx="6934800" cy="92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Barlow ExtraBold"/>
                <a:ea typeface="Barlow ExtraBold"/>
                <a:cs typeface="Barlow ExtraBold"/>
                <a:sym typeface="Barlow ExtraBold"/>
              </a:rPr>
              <a:t>Our team will identify KPIs that the </a:t>
            </a:r>
            <a:r>
              <a:rPr lang="en" sz="1900">
                <a:solidFill>
                  <a:schemeClr val="accen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Army Applications Lab</a:t>
            </a:r>
            <a:r>
              <a:rPr lang="en" sz="1900">
                <a:latin typeface="Barlow ExtraBold"/>
                <a:ea typeface="Barlow ExtraBold"/>
                <a:cs typeface="Barlow ExtraBold"/>
                <a:sym typeface="Barlow ExtraBold"/>
              </a:rPr>
              <a:t> can use to evaluate the </a:t>
            </a:r>
            <a:r>
              <a:rPr lang="en" sz="1900">
                <a:solidFill>
                  <a:schemeClr val="accent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success </a:t>
            </a:r>
            <a:r>
              <a:rPr lang="en" sz="1900">
                <a:latin typeface="Barlow ExtraBold"/>
                <a:ea typeface="Barlow ExtraBold"/>
                <a:cs typeface="Barlow ExtraBold"/>
                <a:sym typeface="Barlow ExtraBold"/>
              </a:rPr>
              <a:t>of innovation projects</a:t>
            </a:r>
            <a:endParaRPr/>
          </a:p>
        </p:txBody>
      </p:sp>
      <p:sp>
        <p:nvSpPr>
          <p:cNvPr id="382" name="Google Shape;382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3" name="Google Shape;383;p16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84" name="Google Shape;384;p16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6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0" name="Google Shape;4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507" y="3183397"/>
            <a:ext cx="5596986" cy="17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7"/>
          <p:cNvSpPr txBox="1"/>
          <p:nvPr>
            <p:ph type="title"/>
          </p:nvPr>
        </p:nvSpPr>
        <p:spPr>
          <a:xfrm>
            <a:off x="464625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 Framework</a:t>
            </a:r>
            <a:endParaRPr/>
          </a:p>
        </p:txBody>
      </p:sp>
      <p:sp>
        <p:nvSpPr>
          <p:cNvPr id="416" name="Google Shape;416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17"/>
          <p:cNvSpPr txBox="1"/>
          <p:nvPr/>
        </p:nvSpPr>
        <p:spPr>
          <a:xfrm>
            <a:off x="389325" y="2164900"/>
            <a:ext cx="3146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Our </a:t>
            </a:r>
            <a:r>
              <a:rPr b="1" lang="en" sz="20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3 steps</a:t>
            </a:r>
            <a:r>
              <a:rPr lang="en" sz="2000">
                <a:latin typeface="Barlow Light"/>
                <a:ea typeface="Barlow Light"/>
                <a:cs typeface="Barlow Light"/>
                <a:sym typeface="Barlow Light"/>
              </a:rPr>
              <a:t> to track and </a:t>
            </a:r>
            <a:r>
              <a:rPr lang="en" sz="2000">
                <a:latin typeface="Barlow Light"/>
                <a:ea typeface="Barlow Light"/>
                <a:cs typeface="Barlow Light"/>
                <a:sym typeface="Barlow Light"/>
              </a:rPr>
              <a:t>measure the success of</a:t>
            </a:r>
            <a:r>
              <a:rPr lang="en" sz="2000"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" sz="2000">
                <a:latin typeface="Barlow Light"/>
                <a:ea typeface="Barlow Light"/>
                <a:cs typeface="Barlow Light"/>
                <a:sym typeface="Barlow Light"/>
              </a:rPr>
              <a:t>innovation</a:t>
            </a:r>
            <a:r>
              <a:rPr lang="en" sz="2000">
                <a:latin typeface="Barlow Light"/>
                <a:ea typeface="Barlow Light"/>
                <a:cs typeface="Barlow Light"/>
                <a:sym typeface="Barlow Light"/>
              </a:rPr>
              <a:t> within your organization</a:t>
            </a:r>
            <a:endParaRPr sz="20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8" name="Google Shape;418;p17"/>
          <p:cNvSpPr txBox="1"/>
          <p:nvPr/>
        </p:nvSpPr>
        <p:spPr>
          <a:xfrm>
            <a:off x="4274929" y="1333588"/>
            <a:ext cx="300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AutoNum type="arabicPeriod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Standardization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AutoNum type="arabicPeriod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Quantitative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AutoNum type="arabicPeriod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Analysis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9" name="Google Shape;419;p17"/>
          <p:cNvSpPr/>
          <p:nvPr/>
        </p:nvSpPr>
        <p:spPr>
          <a:xfrm>
            <a:off x="4174675" y="467466"/>
            <a:ext cx="4362300" cy="4208700"/>
          </a:xfrm>
          <a:prstGeom prst="pie">
            <a:avLst>
              <a:gd fmla="val 0" name="adj1"/>
              <a:gd fmla="val 8437582" name="adj2"/>
            </a:avLst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7"/>
          <p:cNvSpPr/>
          <p:nvPr/>
        </p:nvSpPr>
        <p:spPr>
          <a:xfrm rot="5400000">
            <a:off x="4251650" y="390666"/>
            <a:ext cx="4208700" cy="4362300"/>
          </a:xfrm>
          <a:prstGeom prst="pie">
            <a:avLst>
              <a:gd fmla="val 3036799" name="adj1"/>
              <a:gd fmla="val 10777195" name="adj2"/>
            </a:avLst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7"/>
          <p:cNvSpPr/>
          <p:nvPr/>
        </p:nvSpPr>
        <p:spPr>
          <a:xfrm rot="10800000">
            <a:off x="4174850" y="467337"/>
            <a:ext cx="4362300" cy="4208700"/>
          </a:xfrm>
          <a:prstGeom prst="pie">
            <a:avLst>
              <a:gd fmla="val 5374927" name="adj1"/>
              <a:gd fmla="val 12918434" name="adj2"/>
            </a:avLst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7"/>
          <p:cNvSpPr txBox="1"/>
          <p:nvPr/>
        </p:nvSpPr>
        <p:spPr>
          <a:xfrm>
            <a:off x="6358025" y="1764700"/>
            <a:ext cx="20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Qualitative Tracking</a:t>
            </a:r>
            <a:endParaRPr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3" name="Google Shape;423;p17"/>
          <p:cNvSpPr txBox="1"/>
          <p:nvPr/>
        </p:nvSpPr>
        <p:spPr>
          <a:xfrm>
            <a:off x="4655050" y="3489300"/>
            <a:ext cx="34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Data Evaluation</a:t>
            </a:r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24" name="Google Shape;424;p17"/>
          <p:cNvSpPr txBox="1"/>
          <p:nvPr/>
        </p:nvSpPr>
        <p:spPr>
          <a:xfrm>
            <a:off x="4274925" y="1764700"/>
            <a:ext cx="20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Standardization</a:t>
            </a:r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8"/>
          <p:cNvSpPr txBox="1"/>
          <p:nvPr>
            <p:ph type="title"/>
          </p:nvPr>
        </p:nvSpPr>
        <p:spPr>
          <a:xfrm>
            <a:off x="457200" y="605600"/>
            <a:ext cx="80688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"/>
              <a:t>Standardization</a:t>
            </a:r>
            <a:endParaRPr/>
          </a:p>
        </p:txBody>
      </p:sp>
      <p:sp>
        <p:nvSpPr>
          <p:cNvPr id="430" name="Google Shape;430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18"/>
          <p:cNvSpPr txBox="1"/>
          <p:nvPr>
            <p:ph idx="1" type="body"/>
          </p:nvPr>
        </p:nvSpPr>
        <p:spPr>
          <a:xfrm>
            <a:off x="216825" y="1926350"/>
            <a:ext cx="7973100" cy="217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Implementation</a:t>
            </a:r>
            <a:r>
              <a:rPr lang="en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p</a:t>
            </a:r>
            <a:r>
              <a:rPr lang="en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olicies that will apply to the entirety of the Program Managers to aide in the cohesion and team analysis of projects across the board.</a:t>
            </a:r>
            <a:endParaRPr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"/>
              <a:buChar char="▸"/>
            </a:pPr>
            <a:r>
              <a:rPr lang="en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Initial trainings for software and check ups to ensure cohesion</a:t>
            </a:r>
            <a:endParaRPr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"/>
              <a:buChar char="▸"/>
            </a:pPr>
            <a:r>
              <a:rPr lang="en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Require microsoft project from every company on all contracts </a:t>
            </a:r>
            <a:endParaRPr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"/>
              <a:buChar char="▸"/>
            </a:pPr>
            <a:r>
              <a:rPr lang="en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Use the same metrics/scoring system across all projects</a:t>
            </a:r>
            <a:endParaRPr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32" name="Google Shape;4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5675" y="298300"/>
            <a:ext cx="1251925" cy="1339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9"/>
          <p:cNvSpPr txBox="1"/>
          <p:nvPr>
            <p:ph type="title"/>
          </p:nvPr>
        </p:nvSpPr>
        <p:spPr>
          <a:xfrm>
            <a:off x="457200" y="605600"/>
            <a:ext cx="76911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Quantitative Tracking</a:t>
            </a:r>
            <a:endParaRPr/>
          </a:p>
        </p:txBody>
      </p:sp>
      <p:sp>
        <p:nvSpPr>
          <p:cNvPr id="438" name="Google Shape;438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19"/>
          <p:cNvSpPr txBox="1"/>
          <p:nvPr>
            <p:ph idx="1" type="body"/>
          </p:nvPr>
        </p:nvSpPr>
        <p:spPr>
          <a:xfrm>
            <a:off x="216825" y="1926350"/>
            <a:ext cx="7973100" cy="217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To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accurately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measure each project, we have created a success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monitoring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tool that each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manager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should use on each project.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▸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Touch points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▸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Investments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▸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Milestones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▸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etc.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40" name="Google Shape;4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2275" y="161225"/>
            <a:ext cx="1466525" cy="14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6" name="Google Shape;4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450" y="152400"/>
            <a:ext cx="638708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