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303" r:id="rId3"/>
    <p:sldId id="304" r:id="rId4"/>
    <p:sldId id="263" r:id="rId5"/>
    <p:sldId id="264" r:id="rId6"/>
    <p:sldId id="302" r:id="rId7"/>
    <p:sldId id="587" r:id="rId8"/>
    <p:sldId id="305" r:id="rId9"/>
    <p:sldId id="1104" r:id="rId10"/>
    <p:sldId id="288" r:id="rId11"/>
    <p:sldId id="1018" r:id="rId12"/>
    <p:sldId id="267" r:id="rId13"/>
    <p:sldId id="299" r:id="rId14"/>
    <p:sldId id="292" r:id="rId15"/>
    <p:sldId id="568" r:id="rId16"/>
    <p:sldId id="569" r:id="rId17"/>
    <p:sldId id="571" r:id="rId18"/>
    <p:sldId id="572" r:id="rId19"/>
    <p:sldId id="573" r:id="rId20"/>
    <p:sldId id="574" r:id="rId21"/>
    <p:sldId id="575" r:id="rId22"/>
    <p:sldId id="576" r:id="rId23"/>
    <p:sldId id="577" r:id="rId24"/>
    <p:sldId id="294" r:id="rId25"/>
    <p:sldId id="295" r:id="rId26"/>
    <p:sldId id="298" r:id="rId27"/>
    <p:sldId id="453" r:id="rId28"/>
    <p:sldId id="439" r:id="rId29"/>
    <p:sldId id="440" r:id="rId30"/>
    <p:sldId id="435" r:id="rId31"/>
    <p:sldId id="427" r:id="rId32"/>
    <p:sldId id="430" r:id="rId33"/>
    <p:sldId id="431" r:id="rId34"/>
    <p:sldId id="429" r:id="rId35"/>
    <p:sldId id="319" r:id="rId36"/>
    <p:sldId id="332" r:id="rId37"/>
    <p:sldId id="328" r:id="rId38"/>
    <p:sldId id="438" r:id="rId39"/>
    <p:sldId id="1099" r:id="rId40"/>
    <p:sldId id="1103" r:id="rId41"/>
  </p:sldIdLst>
  <p:sldSz cx="9144000" cy="6858000" type="screen4x3"/>
  <p:notesSz cx="7077075" cy="93630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8"/>
    <p:restoredTop sz="78368" autoAdjust="0"/>
  </p:normalViewPr>
  <p:slideViewPr>
    <p:cSldViewPr>
      <p:cViewPr varScale="1">
        <p:scale>
          <a:sx n="68" d="100"/>
          <a:sy n="68" d="100"/>
        </p:scale>
        <p:origin x="11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21" d="1250"/>
        <a:sy n="1221" d="1250"/>
      </p:scale>
      <p:origin x="0" y="-4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6CC706-14BE-421F-A68D-30545BE32605}"/>
              </a:ext>
            </a:extLst>
          </p:cNvPr>
          <p:cNvSpPr>
            <a:spLocks noGrp="1"/>
          </p:cNvSpPr>
          <p:nvPr>
            <p:ph type="hdr" sz="quarter"/>
          </p:nvPr>
        </p:nvSpPr>
        <p:spPr>
          <a:xfrm>
            <a:off x="0" y="0"/>
            <a:ext cx="3066733" cy="469780"/>
          </a:xfrm>
          <a:prstGeom prst="rect">
            <a:avLst/>
          </a:prstGeom>
        </p:spPr>
        <p:txBody>
          <a:bodyPr vert="horz" wrap="square" lIns="93936" tIns="46968" rIns="93936" bIns="46968"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8A956D8-4D39-4D16-A950-CE64628277D7}"/>
              </a:ext>
            </a:extLst>
          </p:cNvPr>
          <p:cNvSpPr>
            <a:spLocks noGrp="1"/>
          </p:cNvSpPr>
          <p:nvPr>
            <p:ph type="dt" sz="quarter" idx="1"/>
          </p:nvPr>
        </p:nvSpPr>
        <p:spPr>
          <a:xfrm>
            <a:off x="4008705" y="0"/>
            <a:ext cx="3066733" cy="469780"/>
          </a:xfrm>
          <a:prstGeom prst="rect">
            <a:avLst/>
          </a:prstGeom>
        </p:spPr>
        <p:txBody>
          <a:bodyPr vert="horz" wrap="square" lIns="93936" tIns="46968" rIns="93936" bIns="46968" numCol="1" anchor="t" anchorCtr="0" compatLnSpc="1">
            <a:prstTxWarp prst="textNoShape">
              <a:avLst/>
            </a:prstTxWarp>
          </a:bodyPr>
          <a:lstStyle>
            <a:lvl1pPr algn="r">
              <a:defRPr sz="1200"/>
            </a:lvl1pPr>
          </a:lstStyle>
          <a:p>
            <a:pPr>
              <a:defRPr/>
            </a:pPr>
            <a:fld id="{5B7C0BF9-0231-4735-B5BF-2987A4823C2C}" type="datetimeFigureOut">
              <a:rPr lang="en-US" altLang="en-US"/>
              <a:pPr>
                <a:defRPr/>
              </a:pPr>
              <a:t>1/14/2022</a:t>
            </a:fld>
            <a:endParaRPr lang="en-US" altLang="en-US"/>
          </a:p>
        </p:txBody>
      </p:sp>
      <p:sp>
        <p:nvSpPr>
          <p:cNvPr id="4" name="Footer Placeholder 3">
            <a:extLst>
              <a:ext uri="{FF2B5EF4-FFF2-40B4-BE49-F238E27FC236}">
                <a16:creationId xmlns:a16="http://schemas.microsoft.com/office/drawing/2014/main" id="{476C74EF-2D63-4C02-9EB4-AD70868981A9}"/>
              </a:ext>
            </a:extLst>
          </p:cNvPr>
          <p:cNvSpPr>
            <a:spLocks noGrp="1"/>
          </p:cNvSpPr>
          <p:nvPr>
            <p:ph type="ftr" sz="quarter" idx="2"/>
          </p:nvPr>
        </p:nvSpPr>
        <p:spPr>
          <a:xfrm>
            <a:off x="0" y="8893297"/>
            <a:ext cx="3066733" cy="469779"/>
          </a:xfrm>
          <a:prstGeom prst="rect">
            <a:avLst/>
          </a:prstGeom>
        </p:spPr>
        <p:txBody>
          <a:bodyPr vert="horz" wrap="square" lIns="93936" tIns="46968" rIns="93936" bIns="46968"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E4A08107-51CB-404E-9619-F6D409B79D73}"/>
              </a:ext>
            </a:extLst>
          </p:cNvPr>
          <p:cNvSpPr>
            <a:spLocks noGrp="1"/>
          </p:cNvSpPr>
          <p:nvPr>
            <p:ph type="sldNum" sz="quarter" idx="3"/>
          </p:nvPr>
        </p:nvSpPr>
        <p:spPr>
          <a:xfrm>
            <a:off x="4008705" y="8893297"/>
            <a:ext cx="3066733" cy="469779"/>
          </a:xfrm>
          <a:prstGeom prst="rect">
            <a:avLst/>
          </a:prstGeom>
        </p:spPr>
        <p:txBody>
          <a:bodyPr vert="horz" wrap="square" lIns="93936" tIns="46968" rIns="93936" bIns="46968" numCol="1" anchor="b" anchorCtr="0" compatLnSpc="1">
            <a:prstTxWarp prst="textNoShape">
              <a:avLst/>
            </a:prstTxWarp>
          </a:bodyPr>
          <a:lstStyle>
            <a:lvl1pPr algn="r">
              <a:defRPr sz="1200"/>
            </a:lvl1pPr>
          </a:lstStyle>
          <a:p>
            <a:fld id="{BD1B8FA0-376C-412F-AC08-3694BD5679C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54BC9BF-068A-4856-ABEA-8F3C558CFC28}"/>
              </a:ext>
            </a:extLst>
          </p:cNvPr>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28675" name="Rectangle 3">
            <a:extLst>
              <a:ext uri="{FF2B5EF4-FFF2-40B4-BE49-F238E27FC236}">
                <a16:creationId xmlns:a16="http://schemas.microsoft.com/office/drawing/2014/main" id="{1B1E11E5-9304-40B3-9352-178BFC229906}"/>
              </a:ext>
            </a:extLst>
          </p:cNvPr>
          <p:cNvSpPr>
            <a:spLocks noGrp="1" noChangeArrowheads="1"/>
          </p:cNvSpPr>
          <p:nvPr>
            <p:ph type="dt" idx="1"/>
          </p:nvPr>
        </p:nvSpPr>
        <p:spPr bwMode="auto">
          <a:xfrm>
            <a:off x="4010342"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5364" name="Rectangle 4">
            <a:extLst>
              <a:ext uri="{FF2B5EF4-FFF2-40B4-BE49-F238E27FC236}">
                <a16:creationId xmlns:a16="http://schemas.microsoft.com/office/drawing/2014/main" id="{C58013DE-87EF-4DC4-B5A4-6AC50AE1AE56}"/>
              </a:ext>
            </a:extLst>
          </p:cNvPr>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a:extLst>
              <a:ext uri="{FF2B5EF4-FFF2-40B4-BE49-F238E27FC236}">
                <a16:creationId xmlns:a16="http://schemas.microsoft.com/office/drawing/2014/main" id="{68D4D7B2-064E-40E5-A555-70FFB248C4F0}"/>
              </a:ext>
            </a:extLst>
          </p:cNvPr>
          <p:cNvSpPr>
            <a:spLocks noGrp="1" noChangeArrowheads="1"/>
          </p:cNvSpPr>
          <p:nvPr>
            <p:ph type="body" sz="quarter" idx="3"/>
          </p:nvPr>
        </p:nvSpPr>
        <p:spPr bwMode="auto">
          <a:xfrm>
            <a:off x="943610" y="4447461"/>
            <a:ext cx="5189855"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a:extLst>
              <a:ext uri="{FF2B5EF4-FFF2-40B4-BE49-F238E27FC236}">
                <a16:creationId xmlns:a16="http://schemas.microsoft.com/office/drawing/2014/main" id="{85B4BFEE-039A-4B6B-8A06-38CE87E45FFD}"/>
              </a:ext>
            </a:extLst>
          </p:cNvPr>
          <p:cNvSpPr>
            <a:spLocks noGrp="1" noChangeArrowheads="1"/>
          </p:cNvSpPr>
          <p:nvPr>
            <p:ph type="ftr" sz="quarter" idx="4"/>
          </p:nvPr>
        </p:nvSpPr>
        <p:spPr bwMode="auto">
          <a:xfrm>
            <a:off x="0" y="8894921"/>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28679" name="Rectangle 7">
            <a:extLst>
              <a:ext uri="{FF2B5EF4-FFF2-40B4-BE49-F238E27FC236}">
                <a16:creationId xmlns:a16="http://schemas.microsoft.com/office/drawing/2014/main" id="{2F7246BD-58CA-4E88-A916-A9F7BEAC79BB}"/>
              </a:ext>
            </a:extLst>
          </p:cNvPr>
          <p:cNvSpPr>
            <a:spLocks noGrp="1" noChangeArrowheads="1"/>
          </p:cNvSpPr>
          <p:nvPr>
            <p:ph type="sldNum" sz="quarter" idx="5"/>
          </p:nvPr>
        </p:nvSpPr>
        <p:spPr bwMode="auto">
          <a:xfrm>
            <a:off x="4010342" y="8894921"/>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eaLnBrk="1" hangingPunct="1">
              <a:defRPr sz="1200"/>
            </a:lvl1pPr>
          </a:lstStyle>
          <a:p>
            <a:fld id="{D25CFE10-3CA4-4099-B0EA-AB3850EEC6F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59A186E5-4090-4D17-B80E-28F166D54408}"/>
              </a:ext>
            </a:extLst>
          </p:cNvPr>
          <p:cNvSpPr>
            <a:spLocks noGrp="1" noRot="1" noChangeAspect="1" noChangeArrowheads="1" noTextEdit="1"/>
          </p:cNvSpPr>
          <p:nvPr>
            <p:ph type="sldImg"/>
          </p:nvPr>
        </p:nvSpPr>
        <p:spPr>
          <a:ln/>
        </p:spPr>
      </p:sp>
      <p:sp>
        <p:nvSpPr>
          <p:cNvPr id="18434" name="Notes Placeholder 2">
            <a:extLst>
              <a:ext uri="{FF2B5EF4-FFF2-40B4-BE49-F238E27FC236}">
                <a16:creationId xmlns:a16="http://schemas.microsoft.com/office/drawing/2014/main" id="{D8C53072-88C2-48CD-AC08-E2C3E24C3F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DE0507F3-1AF5-45DA-AEB2-C9C9B4EE34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63233" indent="-293551">
              <a:defRPr sz="2500">
                <a:solidFill>
                  <a:schemeClr val="tx1"/>
                </a:solidFill>
                <a:latin typeface="Arial" panose="020B0604020202020204" pitchFamily="34" charset="0"/>
                <a:ea typeface="ＭＳ Ｐゴシック" panose="020B0600070205080204" pitchFamily="34" charset="-128"/>
              </a:defRPr>
            </a:lvl2pPr>
            <a:lvl3pPr marL="1174204" indent="-234841">
              <a:defRPr sz="2500">
                <a:solidFill>
                  <a:schemeClr val="tx1"/>
                </a:solidFill>
                <a:latin typeface="Arial" panose="020B0604020202020204" pitchFamily="34" charset="0"/>
                <a:ea typeface="ＭＳ Ｐゴシック" panose="020B0600070205080204" pitchFamily="34" charset="-128"/>
              </a:defRPr>
            </a:lvl3pPr>
            <a:lvl4pPr marL="1643885" indent="-234841">
              <a:defRPr sz="2500">
                <a:solidFill>
                  <a:schemeClr val="tx1"/>
                </a:solidFill>
                <a:latin typeface="Arial" panose="020B0604020202020204" pitchFamily="34" charset="0"/>
                <a:ea typeface="ＭＳ Ｐゴシック" panose="020B0600070205080204" pitchFamily="34" charset="-128"/>
              </a:defRPr>
            </a:lvl4pPr>
            <a:lvl5pPr marL="2113567" indent="-234841">
              <a:defRPr sz="2500">
                <a:solidFill>
                  <a:schemeClr val="tx1"/>
                </a:solidFill>
                <a:latin typeface="Arial" panose="020B0604020202020204" pitchFamily="34" charset="0"/>
                <a:ea typeface="ＭＳ Ｐゴシック" panose="020B0600070205080204" pitchFamily="34" charset="-128"/>
              </a:defRPr>
            </a:lvl5pPr>
            <a:lvl6pPr marL="2583249"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052930"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522612"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3992293"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2DB2CBCB-FD6C-46A7-8A60-CB84DB0DF838}" type="slidenum">
              <a:rPr lang="en-US" altLang="en-US" sz="120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FDE00247-10F0-4618-A764-B8DB05ECDDF0}"/>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437A9B94-0850-4F97-A3C9-0A000D43B3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1505D3B6-3777-4B0D-AE82-27CEAB1813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ＭＳ Ｐゴシック" panose="020B0600070205080204" pitchFamily="34" charset="-128"/>
              </a:defRPr>
            </a:lvl1pPr>
            <a:lvl2pPr marL="763233" indent="-293551">
              <a:defRPr sz="2500">
                <a:solidFill>
                  <a:schemeClr val="tx1"/>
                </a:solidFill>
                <a:latin typeface="Arial" panose="020B0604020202020204" pitchFamily="34" charset="0"/>
                <a:ea typeface="ＭＳ Ｐゴシック" panose="020B0600070205080204" pitchFamily="34" charset="-128"/>
              </a:defRPr>
            </a:lvl2pPr>
            <a:lvl3pPr marL="1174204" indent="-234841">
              <a:defRPr sz="2500">
                <a:solidFill>
                  <a:schemeClr val="tx1"/>
                </a:solidFill>
                <a:latin typeface="Arial" panose="020B0604020202020204" pitchFamily="34" charset="0"/>
                <a:ea typeface="ＭＳ Ｐゴシック" panose="020B0600070205080204" pitchFamily="34" charset="-128"/>
              </a:defRPr>
            </a:lvl3pPr>
            <a:lvl4pPr marL="1643885" indent="-234841">
              <a:defRPr sz="2500">
                <a:solidFill>
                  <a:schemeClr val="tx1"/>
                </a:solidFill>
                <a:latin typeface="Arial" panose="020B0604020202020204" pitchFamily="34" charset="0"/>
                <a:ea typeface="ＭＳ Ｐゴシック" panose="020B0600070205080204" pitchFamily="34" charset="-128"/>
              </a:defRPr>
            </a:lvl4pPr>
            <a:lvl5pPr marL="2113567" indent="-234841">
              <a:defRPr sz="2500">
                <a:solidFill>
                  <a:schemeClr val="tx1"/>
                </a:solidFill>
                <a:latin typeface="Arial" panose="020B0604020202020204" pitchFamily="34" charset="0"/>
                <a:ea typeface="ＭＳ Ｐゴシック" panose="020B0600070205080204" pitchFamily="34" charset="-128"/>
              </a:defRPr>
            </a:lvl5pPr>
            <a:lvl6pPr marL="2583249"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6pPr>
            <a:lvl7pPr marL="3052930"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7pPr>
            <a:lvl8pPr marL="3522612"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8pPr>
            <a:lvl9pPr marL="3992293" indent="-234841" eaLnBrk="0" fontAlgn="base" hangingPunct="0">
              <a:spcBef>
                <a:spcPct val="0"/>
              </a:spcBef>
              <a:spcAft>
                <a:spcPct val="0"/>
              </a:spcAft>
              <a:defRPr sz="2500">
                <a:solidFill>
                  <a:schemeClr val="tx1"/>
                </a:solidFill>
                <a:latin typeface="Arial" panose="020B0604020202020204" pitchFamily="34" charset="0"/>
                <a:ea typeface="ＭＳ Ｐゴシック" panose="020B0600070205080204" pitchFamily="34" charset="-128"/>
              </a:defRPr>
            </a:lvl9pPr>
          </a:lstStyle>
          <a:p>
            <a:fld id="{C360FEE7-AE19-4D4B-8B3C-A2BBE7F5D7A9}" type="slidenum">
              <a:rPr lang="en-US" altLang="en-US" sz="1200"/>
              <a:pPr/>
              <a:t>6</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055">
            <a:extLst>
              <a:ext uri="{FF2B5EF4-FFF2-40B4-BE49-F238E27FC236}">
                <a16:creationId xmlns:a16="http://schemas.microsoft.com/office/drawing/2014/main" id="{D657A353-01E6-420C-B920-C43EA0122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64864" indent="-293551">
              <a:defRPr sz="2500">
                <a:solidFill>
                  <a:schemeClr val="tx1"/>
                </a:solidFill>
                <a:latin typeface="Arial" panose="020B0604020202020204" pitchFamily="34" charset="0"/>
                <a:ea typeface="MS PGothic" panose="020B0600070205080204" pitchFamily="34" charset="-128"/>
              </a:defRPr>
            </a:lvl2pPr>
            <a:lvl3pPr marL="1177466" indent="-234841">
              <a:defRPr sz="2500">
                <a:solidFill>
                  <a:schemeClr val="tx1"/>
                </a:solidFill>
                <a:latin typeface="Arial" panose="020B0604020202020204" pitchFamily="34" charset="0"/>
                <a:ea typeface="MS PGothic" panose="020B0600070205080204" pitchFamily="34" charset="-128"/>
              </a:defRPr>
            </a:lvl3pPr>
            <a:lvl4pPr marL="1648778" indent="-234841">
              <a:defRPr sz="2500">
                <a:solidFill>
                  <a:schemeClr val="tx1"/>
                </a:solidFill>
                <a:latin typeface="Arial" panose="020B0604020202020204" pitchFamily="34" charset="0"/>
                <a:ea typeface="MS PGothic" panose="020B0600070205080204" pitchFamily="34" charset="-128"/>
              </a:defRPr>
            </a:lvl4pPr>
            <a:lvl5pPr marL="2121722" indent="-234841">
              <a:defRPr sz="2500">
                <a:solidFill>
                  <a:schemeClr val="tx1"/>
                </a:solidFill>
                <a:latin typeface="Arial" panose="020B0604020202020204" pitchFamily="34" charset="0"/>
                <a:ea typeface="MS PGothic" panose="020B0600070205080204" pitchFamily="34" charset="-128"/>
              </a:defRPr>
            </a:lvl5pPr>
            <a:lvl6pPr marL="2591403"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061085"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30766"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00448"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6F564E1B-638B-4749-9925-3E763A062DDE}" type="slidenum">
              <a:rPr lang="en-GB" altLang="en-US" sz="1200"/>
              <a:pPr/>
              <a:t>19</a:t>
            </a:fld>
            <a:endParaRPr lang="en-GB" altLang="en-US" sz="1200"/>
          </a:p>
        </p:txBody>
      </p:sp>
      <p:sp>
        <p:nvSpPr>
          <p:cNvPr id="135171" name="Rectangle 2">
            <a:extLst>
              <a:ext uri="{FF2B5EF4-FFF2-40B4-BE49-F238E27FC236}">
                <a16:creationId xmlns:a16="http://schemas.microsoft.com/office/drawing/2014/main" id="{DC4BDDFB-580C-49FD-9D25-536C6952F632}"/>
              </a:ext>
            </a:extLst>
          </p:cNvPr>
          <p:cNvSpPr>
            <a:spLocks noChangeArrowheads="1" noTextEdit="1"/>
          </p:cNvSpPr>
          <p:nvPr>
            <p:ph type="sldImg"/>
          </p:nvPr>
        </p:nvSpPr>
        <p:spPr>
          <a:xfrm>
            <a:off x="1131888" y="633413"/>
            <a:ext cx="4989512" cy="3741737"/>
          </a:xfrm>
          <a:ln/>
        </p:spPr>
      </p:sp>
      <p:sp>
        <p:nvSpPr>
          <p:cNvPr id="135172" name="Rectangle 3">
            <a:extLst>
              <a:ext uri="{FF2B5EF4-FFF2-40B4-BE49-F238E27FC236}">
                <a16:creationId xmlns:a16="http://schemas.microsoft.com/office/drawing/2014/main" id="{6F5F1A79-83B7-4B65-9221-C71EDF92B71C}"/>
              </a:ext>
            </a:extLst>
          </p:cNvPr>
          <p:cNvSpPr>
            <a:spLocks noGrp="1" noChangeArrowheads="1"/>
          </p:cNvSpPr>
          <p:nvPr>
            <p:ph type="body" idx="1"/>
          </p:nvPr>
        </p:nvSpPr>
        <p:spPr>
          <a:xfrm>
            <a:off x="1086136" y="4527113"/>
            <a:ext cx="5075180" cy="44393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08" tIns="46303" rIns="92608" bIns="46303"/>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055">
            <a:extLst>
              <a:ext uri="{FF2B5EF4-FFF2-40B4-BE49-F238E27FC236}">
                <a16:creationId xmlns:a16="http://schemas.microsoft.com/office/drawing/2014/main" id="{E9DAC727-63D2-4868-B9BD-AA758275D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64864" indent="-293551">
              <a:defRPr sz="2500">
                <a:solidFill>
                  <a:schemeClr val="tx1"/>
                </a:solidFill>
                <a:latin typeface="Arial" panose="020B0604020202020204" pitchFamily="34" charset="0"/>
                <a:ea typeface="MS PGothic" panose="020B0600070205080204" pitchFamily="34" charset="-128"/>
              </a:defRPr>
            </a:lvl2pPr>
            <a:lvl3pPr marL="1177466" indent="-234841">
              <a:defRPr sz="2500">
                <a:solidFill>
                  <a:schemeClr val="tx1"/>
                </a:solidFill>
                <a:latin typeface="Arial" panose="020B0604020202020204" pitchFamily="34" charset="0"/>
                <a:ea typeface="MS PGothic" panose="020B0600070205080204" pitchFamily="34" charset="-128"/>
              </a:defRPr>
            </a:lvl3pPr>
            <a:lvl4pPr marL="1648778" indent="-234841">
              <a:defRPr sz="2500">
                <a:solidFill>
                  <a:schemeClr val="tx1"/>
                </a:solidFill>
                <a:latin typeface="Arial" panose="020B0604020202020204" pitchFamily="34" charset="0"/>
                <a:ea typeface="MS PGothic" panose="020B0600070205080204" pitchFamily="34" charset="-128"/>
              </a:defRPr>
            </a:lvl4pPr>
            <a:lvl5pPr marL="2121722" indent="-234841">
              <a:defRPr sz="2500">
                <a:solidFill>
                  <a:schemeClr val="tx1"/>
                </a:solidFill>
                <a:latin typeface="Arial" panose="020B0604020202020204" pitchFamily="34" charset="0"/>
                <a:ea typeface="MS PGothic" panose="020B0600070205080204" pitchFamily="34" charset="-128"/>
              </a:defRPr>
            </a:lvl5pPr>
            <a:lvl6pPr marL="2591403"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061085"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30766"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00448" indent="-234841"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AFFEE930-10C4-47A7-ACDD-E2751BAA2B76}" type="slidenum">
              <a:rPr lang="en-GB" altLang="en-US" sz="1200"/>
              <a:pPr/>
              <a:t>20</a:t>
            </a:fld>
            <a:endParaRPr lang="en-GB" altLang="en-US" sz="1200"/>
          </a:p>
        </p:txBody>
      </p:sp>
      <p:sp>
        <p:nvSpPr>
          <p:cNvPr id="137219" name="Rectangle 2">
            <a:extLst>
              <a:ext uri="{FF2B5EF4-FFF2-40B4-BE49-F238E27FC236}">
                <a16:creationId xmlns:a16="http://schemas.microsoft.com/office/drawing/2014/main" id="{01F2E8E5-0A75-41E0-A1F0-3AA675EDA0AA}"/>
              </a:ext>
            </a:extLst>
          </p:cNvPr>
          <p:cNvSpPr>
            <a:spLocks noChangeArrowheads="1" noTextEdit="1"/>
          </p:cNvSpPr>
          <p:nvPr>
            <p:ph type="sldImg"/>
          </p:nvPr>
        </p:nvSpPr>
        <p:spPr>
          <a:xfrm>
            <a:off x="1554163" y="739775"/>
            <a:ext cx="4189412" cy="3141663"/>
          </a:xfrm>
          <a:ln w="12700" cap="flat"/>
        </p:spPr>
      </p:sp>
      <p:sp>
        <p:nvSpPr>
          <p:cNvPr id="137220" name="Rectangle 3">
            <a:extLst>
              <a:ext uri="{FF2B5EF4-FFF2-40B4-BE49-F238E27FC236}">
                <a16:creationId xmlns:a16="http://schemas.microsoft.com/office/drawing/2014/main" id="{E54174F9-420D-43EC-B4DD-FAFD865DC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71" tIns="47287" rIns="94571" bIns="47287"/>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9B780544-A1B2-D745-9B4A-416090C446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a:extLst>
              <a:ext uri="{FF2B5EF4-FFF2-40B4-BE49-F238E27FC236}">
                <a16:creationId xmlns:a16="http://schemas.microsoft.com/office/drawing/2014/main" id="{8AE3B748-523D-4546-ABAC-25C1D918EA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90F135B9-92A1-8941-814C-B216308B01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63233" indent="-293551">
              <a:defRPr>
                <a:solidFill>
                  <a:schemeClr val="tx1"/>
                </a:solidFill>
                <a:latin typeface="Arial" panose="020B0604020202020204" pitchFamily="34" charset="0"/>
                <a:ea typeface="ＭＳ Ｐゴシック" panose="020B0600070205080204" pitchFamily="34" charset="-128"/>
              </a:defRPr>
            </a:lvl2pPr>
            <a:lvl3pPr marL="1174204" indent="-234841">
              <a:defRPr>
                <a:solidFill>
                  <a:schemeClr val="tx1"/>
                </a:solidFill>
                <a:latin typeface="Arial" panose="020B0604020202020204" pitchFamily="34" charset="0"/>
                <a:ea typeface="ＭＳ Ｐゴシック" panose="020B0600070205080204" pitchFamily="34" charset="-128"/>
              </a:defRPr>
            </a:lvl3pPr>
            <a:lvl4pPr marL="1643885" indent="-234841">
              <a:defRPr>
                <a:solidFill>
                  <a:schemeClr val="tx1"/>
                </a:solidFill>
                <a:latin typeface="Arial" panose="020B0604020202020204" pitchFamily="34" charset="0"/>
                <a:ea typeface="ＭＳ Ｐゴシック" panose="020B0600070205080204" pitchFamily="34" charset="-128"/>
              </a:defRPr>
            </a:lvl4pPr>
            <a:lvl5pPr marL="2113567" indent="-234841">
              <a:defRPr>
                <a:solidFill>
                  <a:schemeClr val="tx1"/>
                </a:solidFill>
                <a:latin typeface="Arial" panose="020B0604020202020204" pitchFamily="34" charset="0"/>
                <a:ea typeface="ＭＳ Ｐゴシック" panose="020B0600070205080204" pitchFamily="34" charset="-128"/>
              </a:defRPr>
            </a:lvl5pPr>
            <a:lvl6pPr marL="2583249" indent="-234841" defTabSz="469682"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052930" indent="-234841" defTabSz="469682"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522612" indent="-234841" defTabSz="469682"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92293" indent="-234841" defTabSz="469682"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3A3724-E490-9F42-AF76-91867AE5D6BD}" type="slidenum">
              <a:rPr lang="en-US" altLang="en-US">
                <a:latin typeface="Calibri" panose="020F0502020204030204" pitchFamily="34" charset="0"/>
              </a:rPr>
              <a:pPr/>
              <a:t>32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B2698E9-0A0A-458E-A146-13C55D0F70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38F372-FEE0-4276-A954-FCA26E052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C40C811-F957-4D26-80CC-BBA568427BEF}"/>
              </a:ext>
            </a:extLst>
          </p:cNvPr>
          <p:cNvSpPr>
            <a:spLocks noGrp="1" noChangeArrowheads="1"/>
          </p:cNvSpPr>
          <p:nvPr>
            <p:ph type="sldNum" sz="quarter" idx="12"/>
          </p:nvPr>
        </p:nvSpPr>
        <p:spPr>
          <a:ln/>
        </p:spPr>
        <p:txBody>
          <a:bodyPr/>
          <a:lstStyle>
            <a:lvl1pPr>
              <a:defRPr/>
            </a:lvl1pPr>
          </a:lstStyle>
          <a:p>
            <a:fld id="{FE95A6D2-CDAB-42F8-A55F-5A919A90D482}" type="slidenum">
              <a:rPr lang="en-US" altLang="en-US"/>
              <a:pPr/>
              <a:t>‹#›</a:t>
            </a:fld>
            <a:endParaRPr lang="en-US" altLang="en-US"/>
          </a:p>
        </p:txBody>
      </p:sp>
    </p:spTree>
    <p:extLst>
      <p:ext uri="{BB962C8B-B14F-4D97-AF65-F5344CB8AC3E}">
        <p14:creationId xmlns:p14="http://schemas.microsoft.com/office/powerpoint/2010/main" val="264103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778368-D316-4D22-9944-2D1D74BF3D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416362-76C4-4552-BEB9-1CB2E3863D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49BD82-7FB5-43C4-B8B4-B282E927A590}"/>
              </a:ext>
            </a:extLst>
          </p:cNvPr>
          <p:cNvSpPr>
            <a:spLocks noGrp="1" noChangeArrowheads="1"/>
          </p:cNvSpPr>
          <p:nvPr>
            <p:ph type="sldNum" sz="quarter" idx="12"/>
          </p:nvPr>
        </p:nvSpPr>
        <p:spPr>
          <a:ln/>
        </p:spPr>
        <p:txBody>
          <a:bodyPr/>
          <a:lstStyle>
            <a:lvl1pPr>
              <a:defRPr/>
            </a:lvl1pPr>
          </a:lstStyle>
          <a:p>
            <a:fld id="{AD774476-3E75-4A44-AA8B-48DF312B536D}" type="slidenum">
              <a:rPr lang="en-US" altLang="en-US"/>
              <a:pPr/>
              <a:t>‹#›</a:t>
            </a:fld>
            <a:endParaRPr lang="en-US" altLang="en-US"/>
          </a:p>
        </p:txBody>
      </p:sp>
    </p:spTree>
    <p:extLst>
      <p:ext uri="{BB962C8B-B14F-4D97-AF65-F5344CB8AC3E}">
        <p14:creationId xmlns:p14="http://schemas.microsoft.com/office/powerpoint/2010/main" val="416306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A5E3F3E-CF82-4E0E-BB37-A4CA3466D7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C4307D-CCC1-4C94-9D2A-13F6872ED0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515BA9-E027-449C-9EB5-95F3B7C279BC}"/>
              </a:ext>
            </a:extLst>
          </p:cNvPr>
          <p:cNvSpPr>
            <a:spLocks noGrp="1" noChangeArrowheads="1"/>
          </p:cNvSpPr>
          <p:nvPr>
            <p:ph type="sldNum" sz="quarter" idx="12"/>
          </p:nvPr>
        </p:nvSpPr>
        <p:spPr>
          <a:ln/>
        </p:spPr>
        <p:txBody>
          <a:bodyPr/>
          <a:lstStyle>
            <a:lvl1pPr>
              <a:defRPr/>
            </a:lvl1pPr>
          </a:lstStyle>
          <a:p>
            <a:fld id="{6F72C1AF-29D5-462A-88F8-9472F73E70C0}" type="slidenum">
              <a:rPr lang="en-US" altLang="en-US"/>
              <a:pPr/>
              <a:t>‹#›</a:t>
            </a:fld>
            <a:endParaRPr lang="en-US" altLang="en-US"/>
          </a:p>
        </p:txBody>
      </p:sp>
    </p:spTree>
    <p:extLst>
      <p:ext uri="{BB962C8B-B14F-4D97-AF65-F5344CB8AC3E}">
        <p14:creationId xmlns:p14="http://schemas.microsoft.com/office/powerpoint/2010/main" val="631721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83AD9788-CC3B-4201-A0DC-DBE91237D7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8A5622E-61DA-41C8-A522-8DFB937AFB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EE9AE2E-84A0-455A-B34F-9E3B751E569E}"/>
              </a:ext>
            </a:extLst>
          </p:cNvPr>
          <p:cNvSpPr>
            <a:spLocks noGrp="1" noChangeArrowheads="1"/>
          </p:cNvSpPr>
          <p:nvPr>
            <p:ph type="sldNum" sz="quarter" idx="12"/>
          </p:nvPr>
        </p:nvSpPr>
        <p:spPr>
          <a:ln/>
        </p:spPr>
        <p:txBody>
          <a:bodyPr/>
          <a:lstStyle>
            <a:lvl1pPr>
              <a:defRPr/>
            </a:lvl1pPr>
          </a:lstStyle>
          <a:p>
            <a:fld id="{02B32B47-D2E7-48AA-A52C-D99AF5F3F9D0}" type="slidenum">
              <a:rPr lang="en-US" altLang="en-US"/>
              <a:pPr/>
              <a:t>‹#›</a:t>
            </a:fld>
            <a:endParaRPr lang="en-US" altLang="en-US"/>
          </a:p>
        </p:txBody>
      </p:sp>
    </p:spTree>
    <p:extLst>
      <p:ext uri="{BB962C8B-B14F-4D97-AF65-F5344CB8AC3E}">
        <p14:creationId xmlns:p14="http://schemas.microsoft.com/office/powerpoint/2010/main" val="112068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D12E5E52-A583-4F23-B873-3A6D8CAC0EDB}"/>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A50D46E-14A8-4F87-8349-B5C156C673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8BD2CC4-E73B-4B28-94E8-6275CB7D7A28}"/>
              </a:ext>
            </a:extLst>
          </p:cNvPr>
          <p:cNvSpPr>
            <a:spLocks noGrp="1" noChangeArrowheads="1"/>
          </p:cNvSpPr>
          <p:nvPr>
            <p:ph type="sldNum" sz="quarter" idx="12"/>
          </p:nvPr>
        </p:nvSpPr>
        <p:spPr>
          <a:ln/>
        </p:spPr>
        <p:txBody>
          <a:bodyPr/>
          <a:lstStyle>
            <a:lvl1pPr>
              <a:defRPr/>
            </a:lvl1pPr>
          </a:lstStyle>
          <a:p>
            <a:fld id="{DB3BE535-7FB9-479D-869B-BFB4110198A6}" type="slidenum">
              <a:rPr lang="en-US" altLang="en-US"/>
              <a:pPr/>
              <a:t>‹#›</a:t>
            </a:fld>
            <a:endParaRPr lang="en-US" altLang="en-US"/>
          </a:p>
        </p:txBody>
      </p:sp>
    </p:spTree>
    <p:extLst>
      <p:ext uri="{BB962C8B-B14F-4D97-AF65-F5344CB8AC3E}">
        <p14:creationId xmlns:p14="http://schemas.microsoft.com/office/powerpoint/2010/main" val="353719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EC65463-344F-4E87-92EF-60462DAE2B3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2D569B-AC7D-4361-AEB0-38C2CB39F4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9275D7B-0A46-4574-B4F0-4DA961038B15}"/>
              </a:ext>
            </a:extLst>
          </p:cNvPr>
          <p:cNvSpPr>
            <a:spLocks noGrp="1" noChangeArrowheads="1"/>
          </p:cNvSpPr>
          <p:nvPr>
            <p:ph type="sldNum" sz="quarter" idx="12"/>
          </p:nvPr>
        </p:nvSpPr>
        <p:spPr>
          <a:ln/>
        </p:spPr>
        <p:txBody>
          <a:bodyPr/>
          <a:lstStyle>
            <a:lvl1pPr>
              <a:defRPr/>
            </a:lvl1pPr>
          </a:lstStyle>
          <a:p>
            <a:fld id="{63BA2AB9-1C94-4978-A068-A6F75F211F11}" type="slidenum">
              <a:rPr lang="en-US" altLang="en-US"/>
              <a:pPr/>
              <a:t>‹#›</a:t>
            </a:fld>
            <a:endParaRPr lang="en-US" altLang="en-US"/>
          </a:p>
        </p:txBody>
      </p:sp>
    </p:spTree>
    <p:extLst>
      <p:ext uri="{BB962C8B-B14F-4D97-AF65-F5344CB8AC3E}">
        <p14:creationId xmlns:p14="http://schemas.microsoft.com/office/powerpoint/2010/main" val="423357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26005BC-0C60-4341-BFB9-D7E688526C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3CA2794-A093-4633-ABE8-F5689786B6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F6328F-F81B-4FD0-A5CB-DA5744AA2F14}"/>
              </a:ext>
            </a:extLst>
          </p:cNvPr>
          <p:cNvSpPr>
            <a:spLocks noGrp="1" noChangeArrowheads="1"/>
          </p:cNvSpPr>
          <p:nvPr>
            <p:ph type="sldNum" sz="quarter" idx="12"/>
          </p:nvPr>
        </p:nvSpPr>
        <p:spPr>
          <a:ln/>
        </p:spPr>
        <p:txBody>
          <a:bodyPr/>
          <a:lstStyle>
            <a:lvl1pPr>
              <a:defRPr/>
            </a:lvl1pPr>
          </a:lstStyle>
          <a:p>
            <a:fld id="{E4D661F1-487D-40B4-A7C2-A8B77A27EC7D}" type="slidenum">
              <a:rPr lang="en-US" altLang="en-US"/>
              <a:pPr/>
              <a:t>‹#›</a:t>
            </a:fld>
            <a:endParaRPr lang="en-US" altLang="en-US"/>
          </a:p>
        </p:txBody>
      </p:sp>
    </p:spTree>
    <p:extLst>
      <p:ext uri="{BB962C8B-B14F-4D97-AF65-F5344CB8AC3E}">
        <p14:creationId xmlns:p14="http://schemas.microsoft.com/office/powerpoint/2010/main" val="300919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57A028B-3AE5-438F-905D-A29224FBA4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9FB162A-E31A-4BBB-AD60-E810D31A4A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087FEFE-099B-424A-85B5-0EBA8634A521}"/>
              </a:ext>
            </a:extLst>
          </p:cNvPr>
          <p:cNvSpPr>
            <a:spLocks noGrp="1" noChangeArrowheads="1"/>
          </p:cNvSpPr>
          <p:nvPr>
            <p:ph type="sldNum" sz="quarter" idx="12"/>
          </p:nvPr>
        </p:nvSpPr>
        <p:spPr>
          <a:ln/>
        </p:spPr>
        <p:txBody>
          <a:bodyPr/>
          <a:lstStyle>
            <a:lvl1pPr>
              <a:defRPr/>
            </a:lvl1pPr>
          </a:lstStyle>
          <a:p>
            <a:fld id="{E9B07CCE-EA82-4321-942A-F81FC21889E1}" type="slidenum">
              <a:rPr lang="en-US" altLang="en-US"/>
              <a:pPr/>
              <a:t>‹#›</a:t>
            </a:fld>
            <a:endParaRPr lang="en-US" altLang="en-US"/>
          </a:p>
        </p:txBody>
      </p:sp>
    </p:spTree>
    <p:extLst>
      <p:ext uri="{BB962C8B-B14F-4D97-AF65-F5344CB8AC3E}">
        <p14:creationId xmlns:p14="http://schemas.microsoft.com/office/powerpoint/2010/main" val="24523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5EED4D4-4925-4D59-BFF4-A90E37F8579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50726F0-CBA4-4204-96B1-2CF90FB00E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AE5AA8D-EAC8-4852-8FD7-2A5748EE4B26}"/>
              </a:ext>
            </a:extLst>
          </p:cNvPr>
          <p:cNvSpPr>
            <a:spLocks noGrp="1" noChangeArrowheads="1"/>
          </p:cNvSpPr>
          <p:nvPr>
            <p:ph type="sldNum" sz="quarter" idx="12"/>
          </p:nvPr>
        </p:nvSpPr>
        <p:spPr>
          <a:ln/>
        </p:spPr>
        <p:txBody>
          <a:bodyPr/>
          <a:lstStyle>
            <a:lvl1pPr>
              <a:defRPr/>
            </a:lvl1pPr>
          </a:lstStyle>
          <a:p>
            <a:fld id="{4C349922-940B-4CC4-82E7-4BF99719C34D}" type="slidenum">
              <a:rPr lang="en-US" altLang="en-US"/>
              <a:pPr/>
              <a:t>‹#›</a:t>
            </a:fld>
            <a:endParaRPr lang="en-US" altLang="en-US"/>
          </a:p>
        </p:txBody>
      </p:sp>
    </p:spTree>
    <p:extLst>
      <p:ext uri="{BB962C8B-B14F-4D97-AF65-F5344CB8AC3E}">
        <p14:creationId xmlns:p14="http://schemas.microsoft.com/office/powerpoint/2010/main" val="319978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FF3AC3-71A8-4BB2-B7D6-962A431B0FF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CB5039C-A626-404C-ABA1-9BCEBDA073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E4DA263-2BE0-467C-9197-F6D87C9FBBFA}"/>
              </a:ext>
            </a:extLst>
          </p:cNvPr>
          <p:cNvSpPr>
            <a:spLocks noGrp="1" noChangeArrowheads="1"/>
          </p:cNvSpPr>
          <p:nvPr>
            <p:ph type="sldNum" sz="quarter" idx="12"/>
          </p:nvPr>
        </p:nvSpPr>
        <p:spPr>
          <a:ln/>
        </p:spPr>
        <p:txBody>
          <a:bodyPr/>
          <a:lstStyle>
            <a:lvl1pPr>
              <a:defRPr/>
            </a:lvl1pPr>
          </a:lstStyle>
          <a:p>
            <a:fld id="{DE5331F7-9F88-415E-AB8D-CB08FB2FD904}" type="slidenum">
              <a:rPr lang="en-US" altLang="en-US"/>
              <a:pPr/>
              <a:t>‹#›</a:t>
            </a:fld>
            <a:endParaRPr lang="en-US" altLang="en-US"/>
          </a:p>
        </p:txBody>
      </p:sp>
    </p:spTree>
    <p:extLst>
      <p:ext uri="{BB962C8B-B14F-4D97-AF65-F5344CB8AC3E}">
        <p14:creationId xmlns:p14="http://schemas.microsoft.com/office/powerpoint/2010/main" val="226387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E73CCF-E776-452C-9943-EED57DC2FC0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285982C-F8DC-4104-92FB-341BDB126C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255A4C0-7A06-408D-BC8F-84C30FD03F9B}"/>
              </a:ext>
            </a:extLst>
          </p:cNvPr>
          <p:cNvSpPr>
            <a:spLocks noGrp="1" noChangeArrowheads="1"/>
          </p:cNvSpPr>
          <p:nvPr>
            <p:ph type="sldNum" sz="quarter" idx="12"/>
          </p:nvPr>
        </p:nvSpPr>
        <p:spPr>
          <a:ln/>
        </p:spPr>
        <p:txBody>
          <a:bodyPr/>
          <a:lstStyle>
            <a:lvl1pPr>
              <a:defRPr/>
            </a:lvl1pPr>
          </a:lstStyle>
          <a:p>
            <a:fld id="{9D0D2ACE-E6D3-41A4-8243-B609A623A9F2}" type="slidenum">
              <a:rPr lang="en-US" altLang="en-US"/>
              <a:pPr/>
              <a:t>‹#›</a:t>
            </a:fld>
            <a:endParaRPr lang="en-US" altLang="en-US"/>
          </a:p>
        </p:txBody>
      </p:sp>
    </p:spTree>
    <p:extLst>
      <p:ext uri="{BB962C8B-B14F-4D97-AF65-F5344CB8AC3E}">
        <p14:creationId xmlns:p14="http://schemas.microsoft.com/office/powerpoint/2010/main" val="385137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87CBB10-7617-4C1B-9CB2-1C8E1E41DF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21BFC7C-30D9-47C2-95C8-960FD4585E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1B165D5-ACBF-4CB7-84D4-CDB1BB59E69E}"/>
              </a:ext>
            </a:extLst>
          </p:cNvPr>
          <p:cNvSpPr>
            <a:spLocks noGrp="1" noChangeArrowheads="1"/>
          </p:cNvSpPr>
          <p:nvPr>
            <p:ph type="sldNum" sz="quarter" idx="12"/>
          </p:nvPr>
        </p:nvSpPr>
        <p:spPr>
          <a:ln/>
        </p:spPr>
        <p:txBody>
          <a:bodyPr/>
          <a:lstStyle>
            <a:lvl1pPr>
              <a:defRPr/>
            </a:lvl1pPr>
          </a:lstStyle>
          <a:p>
            <a:fld id="{D0359BBF-0786-4E23-9DEC-7344B10A48DA}" type="slidenum">
              <a:rPr lang="en-US" altLang="en-US"/>
              <a:pPr/>
              <a:t>‹#›</a:t>
            </a:fld>
            <a:endParaRPr lang="en-US" altLang="en-US"/>
          </a:p>
        </p:txBody>
      </p:sp>
    </p:spTree>
    <p:extLst>
      <p:ext uri="{BB962C8B-B14F-4D97-AF65-F5344CB8AC3E}">
        <p14:creationId xmlns:p14="http://schemas.microsoft.com/office/powerpoint/2010/main" val="429140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2AB6DD2-C360-4854-AACF-4AA4CC24C1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BE9D802-E21D-4F2E-A62A-A991D53A5C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1B2865-3B6B-4255-A5CD-81FDEC14A675}"/>
              </a:ext>
            </a:extLst>
          </p:cNvPr>
          <p:cNvSpPr>
            <a:spLocks noGrp="1" noChangeArrowheads="1"/>
          </p:cNvSpPr>
          <p:nvPr>
            <p:ph type="sldNum" sz="quarter" idx="12"/>
          </p:nvPr>
        </p:nvSpPr>
        <p:spPr>
          <a:ln/>
        </p:spPr>
        <p:txBody>
          <a:bodyPr/>
          <a:lstStyle>
            <a:lvl1pPr>
              <a:defRPr/>
            </a:lvl1pPr>
          </a:lstStyle>
          <a:p>
            <a:fld id="{0B04BA5D-B711-419E-9483-3F71FD03882C}" type="slidenum">
              <a:rPr lang="en-US" altLang="en-US"/>
              <a:pPr/>
              <a:t>‹#›</a:t>
            </a:fld>
            <a:endParaRPr lang="en-US" altLang="en-US"/>
          </a:p>
        </p:txBody>
      </p:sp>
    </p:spTree>
    <p:extLst>
      <p:ext uri="{BB962C8B-B14F-4D97-AF65-F5344CB8AC3E}">
        <p14:creationId xmlns:p14="http://schemas.microsoft.com/office/powerpoint/2010/main" val="330817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7FFFEEF-D98C-4F76-852F-4DAD2357443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5E18907-0810-4CDB-AE59-8955DA6B018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CFE9C61-D876-4AC1-B850-9332C9C17A7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5004D21A-F5C7-4231-A5C2-7239013C521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801BD04-9348-4124-8D08-4D7733FB47A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fld id="{F482CA13-CEBF-4D19-B64F-0762F95D0AE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000">
          <a:solidFill>
            <a:schemeClr val="tx2"/>
          </a:solidFill>
          <a:latin typeface="+mj-lt"/>
          <a:ea typeface="ＭＳ Ｐゴシック" pitchFamily="-111" charset="-128"/>
          <a:cs typeface="ＭＳ Ｐゴシック" pitchFamily="-111" charset="-128"/>
        </a:defRPr>
      </a:lvl1pPr>
      <a:lvl2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2pPr>
      <a:lvl3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3pPr>
      <a:lvl4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4pPr>
      <a:lvl5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30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20000"/>
        </a:spcAft>
        <a:buChar char="–"/>
        <a:defRPr sz="28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7.wmf"/><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wmf"/><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EC09F02B-274F-4F5F-B6E5-4DC8213B79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695E2C5A-6627-4282-834E-663490996AA9}" type="slidenum">
              <a:rPr lang="en-US" altLang="en-US" sz="1400"/>
              <a:pPr>
                <a:spcBef>
                  <a:spcPct val="0"/>
                </a:spcBef>
                <a:spcAft>
                  <a:spcPct val="0"/>
                </a:spcAft>
                <a:buFontTx/>
                <a:buNone/>
              </a:pPr>
              <a:t>1</a:t>
            </a:fld>
            <a:endParaRPr lang="en-US" altLang="en-US" sz="1400"/>
          </a:p>
        </p:txBody>
      </p:sp>
      <p:sp>
        <p:nvSpPr>
          <p:cNvPr id="17410" name="Rectangle 2">
            <a:extLst>
              <a:ext uri="{FF2B5EF4-FFF2-40B4-BE49-F238E27FC236}">
                <a16:creationId xmlns:a16="http://schemas.microsoft.com/office/drawing/2014/main" id="{2A892EE6-1E8F-4481-BA1A-E453ECE62282}"/>
              </a:ext>
            </a:extLst>
          </p:cNvPr>
          <p:cNvSpPr>
            <a:spLocks noGrp="1" noChangeArrowheads="1"/>
          </p:cNvSpPr>
          <p:nvPr>
            <p:ph type="ctrTitle"/>
          </p:nvPr>
        </p:nvSpPr>
        <p:spPr>
          <a:xfrm>
            <a:off x="228600" y="990600"/>
            <a:ext cx="8686800" cy="1847850"/>
          </a:xfrm>
        </p:spPr>
        <p:txBody>
          <a:bodyPr/>
          <a:lstStyle/>
          <a:p>
            <a:pPr eaLnBrk="1" hangingPunct="1"/>
            <a:r>
              <a:rPr lang="en-US" altLang="en-US" dirty="0">
                <a:ea typeface="ＭＳ Ｐゴシック" panose="020B0600070205080204" pitchFamily="34" charset="-128"/>
              </a:rPr>
              <a:t>Introduction to Risk Assessment</a:t>
            </a:r>
            <a:br>
              <a:rPr lang="en-US" altLang="en-US" dirty="0">
                <a:ea typeface="ＭＳ Ｐゴシック" panose="020B0600070205080204" pitchFamily="34" charset="-128"/>
              </a:rPr>
            </a:br>
            <a:r>
              <a:rPr lang="en-US" altLang="en-US" sz="2800" dirty="0">
                <a:ea typeface="ＭＳ Ｐゴシック" panose="020B0600070205080204" pitchFamily="34" charset="-128"/>
              </a:rPr>
              <a:t>Basic Concepts</a:t>
            </a:r>
            <a:endParaRPr lang="en-US" altLang="en-US" sz="2400" dirty="0">
              <a:ea typeface="ＭＳ Ｐゴシック" panose="020B0600070205080204" pitchFamily="34" charset="-128"/>
            </a:endParaRPr>
          </a:p>
        </p:txBody>
      </p:sp>
      <p:sp>
        <p:nvSpPr>
          <p:cNvPr id="17411" name="Rectangle 3">
            <a:extLst>
              <a:ext uri="{FF2B5EF4-FFF2-40B4-BE49-F238E27FC236}">
                <a16:creationId xmlns:a16="http://schemas.microsoft.com/office/drawing/2014/main" id="{E43DC356-D4B5-409C-9369-1AEEE2561914}"/>
              </a:ext>
            </a:extLst>
          </p:cNvPr>
          <p:cNvSpPr>
            <a:spLocks noGrp="1" noChangeArrowheads="1"/>
          </p:cNvSpPr>
          <p:nvPr>
            <p:ph type="subTitle" idx="1"/>
          </p:nvPr>
        </p:nvSpPr>
        <p:spPr>
          <a:xfrm>
            <a:off x="1219200" y="4114800"/>
            <a:ext cx="6553200" cy="1905000"/>
          </a:xfrm>
        </p:spPr>
        <p:txBody>
          <a:bodyPr/>
          <a:lstStyle/>
          <a:p>
            <a:pPr eaLnBrk="1" hangingPunct="1"/>
            <a:r>
              <a:rPr lang="en-US" altLang="en-US" dirty="0">
                <a:ea typeface="ＭＳ Ｐゴシック" panose="020B0600070205080204" pitchFamily="34" charset="-128"/>
              </a:rPr>
              <a:t>Unit 1B</a:t>
            </a:r>
          </a:p>
          <a:p>
            <a:pPr eaLnBrk="1" hangingPunct="1"/>
            <a:r>
              <a:rPr lang="en-US" altLang="en-US" dirty="0">
                <a:ea typeface="ＭＳ Ｐゴシック" panose="020B0600070205080204" pitchFamily="34" charset="-128"/>
              </a:rPr>
              <a:t>Risk Analysis</a:t>
            </a:r>
            <a:br>
              <a:rPr lang="en-US" altLang="en-US" dirty="0">
                <a:ea typeface="ＭＳ Ｐゴシック" panose="020B0600070205080204" pitchFamily="34" charset="-128"/>
              </a:rPr>
            </a:br>
            <a:r>
              <a:rPr lang="en-US" altLang="en-US" dirty="0">
                <a:ea typeface="ＭＳ Ｐゴシック" panose="020B0600070205080204" pitchFamily="34" charset="-128"/>
              </a:rPr>
              <a:t>in Safety Engineering</a:t>
            </a:r>
          </a:p>
          <a:p>
            <a:pPr eaLnBrk="1" hangingPunct="1"/>
            <a:r>
              <a:rPr lang="en-US" altLang="en-US" sz="2000" dirty="0">
                <a:ea typeface="ＭＳ Ｐゴシック" panose="020B0600070205080204" pitchFamily="34" charset="-128"/>
              </a:rPr>
              <a:t>Spring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80DF342C-8BBE-482F-AA12-292F6C193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4D12DF47-CE94-47C3-8227-DBE51A71D6F3}" type="slidenum">
              <a:rPr lang="en-US" altLang="en-US" sz="1400"/>
              <a:pPr>
                <a:spcBef>
                  <a:spcPct val="0"/>
                </a:spcBef>
                <a:spcAft>
                  <a:spcPct val="0"/>
                </a:spcAft>
                <a:buFontTx/>
                <a:buNone/>
              </a:pPr>
              <a:t>10</a:t>
            </a:fld>
            <a:endParaRPr lang="en-US" altLang="en-US" sz="1400"/>
          </a:p>
        </p:txBody>
      </p:sp>
      <p:sp>
        <p:nvSpPr>
          <p:cNvPr id="50178" name="Rectangle 2">
            <a:extLst>
              <a:ext uri="{FF2B5EF4-FFF2-40B4-BE49-F238E27FC236}">
                <a16:creationId xmlns:a16="http://schemas.microsoft.com/office/drawing/2014/main" id="{C940FE04-B3C5-44FC-AC96-0A23DE44535A}"/>
              </a:ext>
            </a:extLst>
          </p:cNvPr>
          <p:cNvSpPr>
            <a:spLocks noGrp="1" noChangeArrowheads="1"/>
          </p:cNvSpPr>
          <p:nvPr>
            <p:ph type="title"/>
          </p:nvPr>
        </p:nvSpPr>
        <p:spPr>
          <a:xfrm>
            <a:off x="457200" y="76200"/>
            <a:ext cx="8229600" cy="1143000"/>
          </a:xfrm>
        </p:spPr>
        <p:txBody>
          <a:bodyPr/>
          <a:lstStyle/>
          <a:p>
            <a:pPr eaLnBrk="1" hangingPunct="1"/>
            <a:r>
              <a:rPr lang="en-US" altLang="en-US" dirty="0">
                <a:ea typeface="ＭＳ Ｐゴシック" panose="020B0600070205080204" pitchFamily="34" charset="-128"/>
              </a:rPr>
              <a:t>Risk Reduction and Management</a:t>
            </a:r>
          </a:p>
        </p:txBody>
      </p:sp>
      <p:sp>
        <p:nvSpPr>
          <p:cNvPr id="50179" name="Rectangle 3">
            <a:extLst>
              <a:ext uri="{FF2B5EF4-FFF2-40B4-BE49-F238E27FC236}">
                <a16:creationId xmlns:a16="http://schemas.microsoft.com/office/drawing/2014/main" id="{46CD3C7B-ABCF-4C0F-BC53-74D5D21519BF}"/>
              </a:ext>
            </a:extLst>
          </p:cNvPr>
          <p:cNvSpPr>
            <a:spLocks noGrp="1" noChangeArrowheads="1"/>
          </p:cNvSpPr>
          <p:nvPr>
            <p:ph type="body" idx="1"/>
          </p:nvPr>
        </p:nvSpPr>
        <p:spPr>
          <a:xfrm>
            <a:off x="228600" y="1219200"/>
            <a:ext cx="8610600" cy="5562600"/>
          </a:xfrm>
        </p:spPr>
        <p:txBody>
          <a:bodyPr/>
          <a:lstStyle/>
          <a:p>
            <a:pPr eaLnBrk="1" hangingPunct="1">
              <a:spcAft>
                <a:spcPts val="1363"/>
              </a:spcAft>
            </a:pPr>
            <a:r>
              <a:rPr lang="en-US" altLang="en-US" sz="2400" dirty="0">
                <a:ea typeface="ＭＳ Ｐゴシック" panose="020B0600070205080204" pitchFamily="34" charset="-128"/>
              </a:rPr>
              <a:t>Risk must first be measured or analyzed and categorized.</a:t>
            </a:r>
          </a:p>
          <a:p>
            <a:pPr eaLnBrk="1" hangingPunct="1">
              <a:spcAft>
                <a:spcPts val="1363"/>
              </a:spcAft>
            </a:pPr>
            <a:r>
              <a:rPr lang="en-US" altLang="en-US" sz="2400" dirty="0">
                <a:ea typeface="ＭＳ Ｐゴシック" panose="020B0600070205080204" pitchFamily="34" charset="-128"/>
              </a:rPr>
              <a:t>If risk is high, reduce risk within acceptable levels/ranges and then manage the reduced risk.</a:t>
            </a:r>
          </a:p>
          <a:p>
            <a:pPr eaLnBrk="1" hangingPunct="1">
              <a:spcAft>
                <a:spcPts val="3363"/>
              </a:spcAft>
            </a:pPr>
            <a:r>
              <a:rPr lang="en-US" altLang="en-US" sz="2400" dirty="0">
                <a:ea typeface="ＭＳ Ｐゴシック" panose="020B0600070205080204" pitchFamily="34" charset="-128"/>
              </a:rPr>
              <a:t>Ex: How do you manage the risk of combustion/fire?</a:t>
            </a:r>
          </a:p>
          <a:p>
            <a:pPr eaLnBrk="1" hangingPunct="1">
              <a:spcAft>
                <a:spcPts val="3363"/>
              </a:spcAft>
            </a:pPr>
            <a:endParaRPr lang="en-US" altLang="en-US" sz="2400" dirty="0">
              <a:ea typeface="ＭＳ Ｐゴシック" panose="020B0600070205080204" pitchFamily="34" charset="-128"/>
            </a:endParaRPr>
          </a:p>
          <a:p>
            <a:pPr eaLnBrk="1" hangingPunct="1">
              <a:spcAft>
                <a:spcPts val="3363"/>
              </a:spcAft>
            </a:pPr>
            <a:r>
              <a:rPr lang="en-US" altLang="en-US" sz="2400" dirty="0">
                <a:ea typeface="ＭＳ Ｐゴシック" panose="020B0600070205080204" pitchFamily="34" charset="-128"/>
              </a:rPr>
              <a:t>Risk management is a continuous process.</a:t>
            </a:r>
          </a:p>
          <a:p>
            <a:pPr eaLnBrk="1" hangingPunct="1">
              <a:spcAft>
                <a:spcPts val="3363"/>
              </a:spcAft>
            </a:pPr>
            <a:endParaRPr lang="en-US" altLang="en-US" sz="2400" dirty="0">
              <a:ea typeface="ＭＳ Ｐゴシック" panose="020B0600070205080204" pitchFamily="34" charset="-128"/>
            </a:endParaRPr>
          </a:p>
          <a:p>
            <a:pPr eaLnBrk="1" hangingPunct="1">
              <a:spcAft>
                <a:spcPts val="3363"/>
              </a:spcAft>
            </a:pPr>
            <a:endParaRPr lang="en-US" altLang="en-US" sz="2400" dirty="0">
              <a:ea typeface="ＭＳ Ｐゴシック" panose="020B0600070205080204" pitchFamily="34" charset="-128"/>
            </a:endParaRPr>
          </a:p>
          <a:p>
            <a:pPr marL="0" indent="0" eaLnBrk="1" hangingPunct="1">
              <a:spcAft>
                <a:spcPts val="3363"/>
              </a:spcAft>
              <a:buNone/>
            </a:pPr>
            <a:br>
              <a:rPr lang="en-US" altLang="en-US" sz="2400" dirty="0">
                <a:ea typeface="ＭＳ Ｐゴシック" panose="020B0600070205080204" pitchFamily="34" charset="-128"/>
              </a:rPr>
            </a:b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eaLnBrk="1" hangingPunct="1"/>
            <a:endParaRPr lang="en-US" altLang="en-US" sz="2400" dirty="0">
              <a:ea typeface="ＭＳ Ｐゴシック" panose="020B0600070205080204" pitchFamily="34" charset="-128"/>
            </a:endParaRPr>
          </a:p>
        </p:txBody>
      </p:sp>
      <p:sp>
        <p:nvSpPr>
          <p:cNvPr id="50180" name="TextBox 1">
            <a:extLst>
              <a:ext uri="{FF2B5EF4-FFF2-40B4-BE49-F238E27FC236}">
                <a16:creationId xmlns:a16="http://schemas.microsoft.com/office/drawing/2014/main" id="{51B35D4F-88CB-4092-A057-65724F3A3A22}"/>
              </a:ext>
            </a:extLst>
          </p:cNvPr>
          <p:cNvSpPr txBox="1">
            <a:spLocks noChangeArrowheads="1"/>
          </p:cNvSpPr>
          <p:nvPr/>
        </p:nvSpPr>
        <p:spPr bwMode="auto">
          <a:xfrm>
            <a:off x="1447800" y="3439510"/>
            <a:ext cx="67746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342900" indent="-342900" eaLnBrk="1" hangingPunct="1">
              <a:spcBef>
                <a:spcPct val="0"/>
              </a:spcBef>
              <a:spcAft>
                <a:spcPct val="0"/>
              </a:spcAft>
            </a:pPr>
            <a:r>
              <a:rPr lang="en-US" altLang="en-US" sz="2000" dirty="0"/>
              <a:t>Concentration &lt; LFL (lower flammability limit)</a:t>
            </a:r>
          </a:p>
          <a:p>
            <a:pPr marL="342900" indent="-342900" eaLnBrk="1" hangingPunct="1">
              <a:spcBef>
                <a:spcPct val="0"/>
              </a:spcBef>
              <a:spcAft>
                <a:spcPct val="0"/>
              </a:spcAft>
            </a:pPr>
            <a:r>
              <a:rPr lang="en-US" altLang="en-US" sz="2000" dirty="0"/>
              <a:t>Ignition energy &lt; MIE (minimum ignition energy)</a:t>
            </a:r>
          </a:p>
          <a:p>
            <a:pPr marL="342900" indent="-342900" eaLnBrk="1" hangingPunct="1">
              <a:spcBef>
                <a:spcPct val="0"/>
              </a:spcBef>
              <a:spcAft>
                <a:spcPct val="0"/>
              </a:spcAft>
            </a:pPr>
            <a:r>
              <a:rPr lang="en-US" altLang="en-US" sz="2000" dirty="0"/>
              <a:t>Oxidizer &lt; MOC (minimum oxygen concentration)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reeform 2">
            <a:extLst>
              <a:ext uri="{FF2B5EF4-FFF2-40B4-BE49-F238E27FC236}">
                <a16:creationId xmlns:a16="http://schemas.microsoft.com/office/drawing/2014/main" id="{30ED442D-C060-4E2F-AF36-A43231978156}"/>
              </a:ext>
            </a:extLst>
          </p:cNvPr>
          <p:cNvSpPr>
            <a:spLocks/>
          </p:cNvSpPr>
          <p:nvPr/>
        </p:nvSpPr>
        <p:spPr bwMode="auto">
          <a:xfrm>
            <a:off x="1244600" y="2854325"/>
            <a:ext cx="7396163" cy="2093913"/>
          </a:xfrm>
          <a:custGeom>
            <a:avLst/>
            <a:gdLst>
              <a:gd name="T0" fmla="*/ 2147483646 w 18635"/>
              <a:gd name="T1" fmla="*/ 2147483646 h 5280"/>
              <a:gd name="T2" fmla="*/ 2147483646 w 18635"/>
              <a:gd name="T3" fmla="*/ 2147483646 h 5280"/>
              <a:gd name="T4" fmla="*/ 2147483646 w 18635"/>
              <a:gd name="T5" fmla="*/ 2147483646 h 5280"/>
              <a:gd name="T6" fmla="*/ 2147483646 w 18635"/>
              <a:gd name="T7" fmla="*/ 2147483646 h 5280"/>
              <a:gd name="T8" fmla="*/ 2147483646 w 18635"/>
              <a:gd name="T9" fmla="*/ 2147483646 h 5280"/>
              <a:gd name="T10" fmla="*/ 2147483646 w 18635"/>
              <a:gd name="T11" fmla="*/ 2147483646 h 5280"/>
              <a:gd name="T12" fmla="*/ 2147483646 w 18635"/>
              <a:gd name="T13" fmla="*/ 2147483646 h 5280"/>
              <a:gd name="T14" fmla="*/ 2147483646 w 18635"/>
              <a:gd name="T15" fmla="*/ 2147483646 h 5280"/>
              <a:gd name="T16" fmla="*/ 2147483646 w 18635"/>
              <a:gd name="T17" fmla="*/ 2147483646 h 5280"/>
              <a:gd name="T18" fmla="*/ 2147483646 w 18635"/>
              <a:gd name="T19" fmla="*/ 2147483646 h 5280"/>
              <a:gd name="T20" fmla="*/ 2147483646 w 18635"/>
              <a:gd name="T21" fmla="*/ 2147483646 h 5280"/>
              <a:gd name="T22" fmla="*/ 2147483646 w 18635"/>
              <a:gd name="T23" fmla="*/ 2147483646 h 5280"/>
              <a:gd name="T24" fmla="*/ 2147483646 w 18635"/>
              <a:gd name="T25" fmla="*/ 2147483646 h 5280"/>
              <a:gd name="T26" fmla="*/ 2147483646 w 18635"/>
              <a:gd name="T27" fmla="*/ 2147483646 h 5280"/>
              <a:gd name="T28" fmla="*/ 2147483646 w 18635"/>
              <a:gd name="T29" fmla="*/ 2147483646 h 5280"/>
              <a:gd name="T30" fmla="*/ 2147483646 w 18635"/>
              <a:gd name="T31" fmla="*/ 2147483646 h 5280"/>
              <a:gd name="T32" fmla="*/ 2147483646 w 18635"/>
              <a:gd name="T33" fmla="*/ 2147483646 h 5280"/>
              <a:gd name="T34" fmla="*/ 2147483646 w 18635"/>
              <a:gd name="T35" fmla="*/ 2147483646 h 5280"/>
              <a:gd name="T36" fmla="*/ 2147483646 w 18635"/>
              <a:gd name="T37" fmla="*/ 2147483646 h 5280"/>
              <a:gd name="T38" fmla="*/ 2147483646 w 18635"/>
              <a:gd name="T39" fmla="*/ 2147483646 h 5280"/>
              <a:gd name="T40" fmla="*/ 2147483646 w 18635"/>
              <a:gd name="T41" fmla="*/ 2147483646 h 5280"/>
              <a:gd name="T42" fmla="*/ 2147483646 w 18635"/>
              <a:gd name="T43" fmla="*/ 2147483646 h 5280"/>
              <a:gd name="T44" fmla="*/ 2147483646 w 18635"/>
              <a:gd name="T45" fmla="*/ 2147483646 h 5280"/>
              <a:gd name="T46" fmla="*/ 2147483646 w 18635"/>
              <a:gd name="T47" fmla="*/ 2147483646 h 5280"/>
              <a:gd name="T48" fmla="*/ 2147483646 w 18635"/>
              <a:gd name="T49" fmla="*/ 2147483646 h 5280"/>
              <a:gd name="T50" fmla="*/ 2147483646 w 18635"/>
              <a:gd name="T51" fmla="*/ 2147483646 h 5280"/>
              <a:gd name="T52" fmla="*/ 2147483646 w 18635"/>
              <a:gd name="T53" fmla="*/ 2147483646 h 5280"/>
              <a:gd name="T54" fmla="*/ 2147483646 w 18635"/>
              <a:gd name="T55" fmla="*/ 2147483646 h 5280"/>
              <a:gd name="T56" fmla="*/ 2147483646 w 18635"/>
              <a:gd name="T57" fmla="*/ 2147483646 h 5280"/>
              <a:gd name="T58" fmla="*/ 2147483646 w 18635"/>
              <a:gd name="T59" fmla="*/ 2147483646 h 5280"/>
              <a:gd name="T60" fmla="*/ 2147483646 w 18635"/>
              <a:gd name="T61" fmla="*/ 2147483646 h 5280"/>
              <a:gd name="T62" fmla="*/ 2147483646 w 18635"/>
              <a:gd name="T63" fmla="*/ 2147483646 h 5280"/>
              <a:gd name="T64" fmla="*/ 2147483646 w 18635"/>
              <a:gd name="T65" fmla="*/ 2147483646 h 5280"/>
              <a:gd name="T66" fmla="*/ 2147483646 w 18635"/>
              <a:gd name="T67" fmla="*/ 2147483646 h 5280"/>
              <a:gd name="T68" fmla="*/ 2147483646 w 18635"/>
              <a:gd name="T69" fmla="*/ 2147483646 h 5280"/>
              <a:gd name="T70" fmla="*/ 2147483646 w 18635"/>
              <a:gd name="T71" fmla="*/ 2147483646 h 5280"/>
              <a:gd name="T72" fmla="*/ 2147483646 w 18635"/>
              <a:gd name="T73" fmla="*/ 2147483646 h 5280"/>
              <a:gd name="T74" fmla="*/ 2147483646 w 18635"/>
              <a:gd name="T75" fmla="*/ 2147483646 h 5280"/>
              <a:gd name="T76" fmla="*/ 2147483646 w 18635"/>
              <a:gd name="T77" fmla="*/ 2147483646 h 5280"/>
              <a:gd name="T78" fmla="*/ 2147483646 w 18635"/>
              <a:gd name="T79" fmla="*/ 2147483646 h 5280"/>
              <a:gd name="T80" fmla="*/ 2147483646 w 18635"/>
              <a:gd name="T81" fmla="*/ 2147483646 h 5280"/>
              <a:gd name="T82" fmla="*/ 2147483646 w 18635"/>
              <a:gd name="T83" fmla="*/ 2147483646 h 5280"/>
              <a:gd name="T84" fmla="*/ 2147483646 w 18635"/>
              <a:gd name="T85" fmla="*/ 2147483646 h 5280"/>
              <a:gd name="T86" fmla="*/ 2147483646 w 18635"/>
              <a:gd name="T87" fmla="*/ 2147483646 h 5280"/>
              <a:gd name="T88" fmla="*/ 2147483646 w 18635"/>
              <a:gd name="T89" fmla="*/ 2147483646 h 5280"/>
              <a:gd name="T90" fmla="*/ 2147483646 w 18635"/>
              <a:gd name="T91" fmla="*/ 2147483646 h 5280"/>
              <a:gd name="T92" fmla="*/ 2147483646 w 18635"/>
              <a:gd name="T93" fmla="*/ 0 h 5280"/>
              <a:gd name="T94" fmla="*/ 2147483646 w 18635"/>
              <a:gd name="T95" fmla="*/ 2147483646 h 5280"/>
              <a:gd name="T96" fmla="*/ 2147483646 w 18635"/>
              <a:gd name="T97" fmla="*/ 2147483646 h 5280"/>
              <a:gd name="T98" fmla="*/ 2147483646 w 18635"/>
              <a:gd name="T99" fmla="*/ 2147483646 h 5280"/>
              <a:gd name="T100" fmla="*/ 2147483646 w 18635"/>
              <a:gd name="T101" fmla="*/ 2147483646 h 5280"/>
              <a:gd name="T102" fmla="*/ 2147483646 w 18635"/>
              <a:gd name="T103" fmla="*/ 2147483646 h 5280"/>
              <a:gd name="T104" fmla="*/ 2147483646 w 18635"/>
              <a:gd name="T105" fmla="*/ 2147483646 h 5280"/>
              <a:gd name="T106" fmla="*/ 2147483646 w 18635"/>
              <a:gd name="T107" fmla="*/ 2147483646 h 52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635"/>
              <a:gd name="T163" fmla="*/ 0 h 5280"/>
              <a:gd name="T164" fmla="*/ 18635 w 18635"/>
              <a:gd name="T165" fmla="*/ 5280 h 528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635" h="5280">
                <a:moveTo>
                  <a:pt x="2684" y="4442"/>
                </a:moveTo>
                <a:lnTo>
                  <a:pt x="2489" y="4442"/>
                </a:lnTo>
                <a:lnTo>
                  <a:pt x="3074" y="5280"/>
                </a:lnTo>
                <a:lnTo>
                  <a:pt x="3659" y="4442"/>
                </a:lnTo>
                <a:lnTo>
                  <a:pt x="3464" y="4442"/>
                </a:lnTo>
                <a:lnTo>
                  <a:pt x="3464" y="4361"/>
                </a:lnTo>
                <a:lnTo>
                  <a:pt x="3461" y="4289"/>
                </a:lnTo>
                <a:lnTo>
                  <a:pt x="3458" y="4220"/>
                </a:lnTo>
                <a:lnTo>
                  <a:pt x="3453" y="4158"/>
                </a:lnTo>
                <a:lnTo>
                  <a:pt x="3446" y="4099"/>
                </a:lnTo>
                <a:lnTo>
                  <a:pt x="3438" y="4042"/>
                </a:lnTo>
                <a:lnTo>
                  <a:pt x="3428" y="3990"/>
                </a:lnTo>
                <a:lnTo>
                  <a:pt x="3416" y="3941"/>
                </a:lnTo>
                <a:lnTo>
                  <a:pt x="3404" y="3894"/>
                </a:lnTo>
                <a:lnTo>
                  <a:pt x="3390" y="3850"/>
                </a:lnTo>
                <a:lnTo>
                  <a:pt x="3374" y="3808"/>
                </a:lnTo>
                <a:lnTo>
                  <a:pt x="3358" y="3769"/>
                </a:lnTo>
                <a:lnTo>
                  <a:pt x="3342" y="3734"/>
                </a:lnTo>
                <a:lnTo>
                  <a:pt x="3328" y="3702"/>
                </a:lnTo>
                <a:lnTo>
                  <a:pt x="3313" y="3674"/>
                </a:lnTo>
                <a:lnTo>
                  <a:pt x="3299" y="3648"/>
                </a:lnTo>
                <a:lnTo>
                  <a:pt x="3286" y="3623"/>
                </a:lnTo>
                <a:lnTo>
                  <a:pt x="3271" y="3597"/>
                </a:lnTo>
                <a:lnTo>
                  <a:pt x="3255" y="3567"/>
                </a:lnTo>
                <a:lnTo>
                  <a:pt x="3236" y="3535"/>
                </a:lnTo>
                <a:lnTo>
                  <a:pt x="3215" y="3502"/>
                </a:lnTo>
                <a:lnTo>
                  <a:pt x="3192" y="3468"/>
                </a:lnTo>
                <a:lnTo>
                  <a:pt x="3165" y="3431"/>
                </a:lnTo>
                <a:lnTo>
                  <a:pt x="3135" y="3394"/>
                </a:lnTo>
                <a:lnTo>
                  <a:pt x="3103" y="3358"/>
                </a:lnTo>
                <a:lnTo>
                  <a:pt x="3071" y="3323"/>
                </a:lnTo>
                <a:lnTo>
                  <a:pt x="3053" y="3306"/>
                </a:lnTo>
                <a:lnTo>
                  <a:pt x="4170" y="3306"/>
                </a:lnTo>
                <a:lnTo>
                  <a:pt x="4457" y="3316"/>
                </a:lnTo>
                <a:lnTo>
                  <a:pt x="4604" y="3332"/>
                </a:lnTo>
                <a:lnTo>
                  <a:pt x="4687" y="3375"/>
                </a:lnTo>
                <a:lnTo>
                  <a:pt x="4756" y="3409"/>
                </a:lnTo>
                <a:lnTo>
                  <a:pt x="4812" y="3438"/>
                </a:lnTo>
                <a:lnTo>
                  <a:pt x="4856" y="3463"/>
                </a:lnTo>
                <a:lnTo>
                  <a:pt x="4890" y="3483"/>
                </a:lnTo>
                <a:lnTo>
                  <a:pt x="4917" y="3500"/>
                </a:lnTo>
                <a:lnTo>
                  <a:pt x="4941" y="3514"/>
                </a:lnTo>
                <a:lnTo>
                  <a:pt x="4963" y="3530"/>
                </a:lnTo>
                <a:lnTo>
                  <a:pt x="4986" y="3546"/>
                </a:lnTo>
                <a:lnTo>
                  <a:pt x="5007" y="3562"/>
                </a:lnTo>
                <a:lnTo>
                  <a:pt x="5028" y="3579"/>
                </a:lnTo>
                <a:lnTo>
                  <a:pt x="5046" y="3595"/>
                </a:lnTo>
                <a:lnTo>
                  <a:pt x="5064" y="3611"/>
                </a:lnTo>
                <a:lnTo>
                  <a:pt x="5080" y="3626"/>
                </a:lnTo>
                <a:lnTo>
                  <a:pt x="5094" y="3642"/>
                </a:lnTo>
                <a:lnTo>
                  <a:pt x="5107" y="3657"/>
                </a:lnTo>
                <a:lnTo>
                  <a:pt x="5120" y="3672"/>
                </a:lnTo>
                <a:lnTo>
                  <a:pt x="5132" y="3690"/>
                </a:lnTo>
                <a:lnTo>
                  <a:pt x="5145" y="3709"/>
                </a:lnTo>
                <a:lnTo>
                  <a:pt x="5159" y="3730"/>
                </a:lnTo>
                <a:lnTo>
                  <a:pt x="5172" y="3753"/>
                </a:lnTo>
                <a:lnTo>
                  <a:pt x="5187" y="3778"/>
                </a:lnTo>
                <a:lnTo>
                  <a:pt x="5201" y="3804"/>
                </a:lnTo>
                <a:lnTo>
                  <a:pt x="5215" y="3831"/>
                </a:lnTo>
                <a:lnTo>
                  <a:pt x="5229" y="3855"/>
                </a:lnTo>
                <a:lnTo>
                  <a:pt x="5240" y="3878"/>
                </a:lnTo>
                <a:lnTo>
                  <a:pt x="5250" y="3898"/>
                </a:lnTo>
                <a:lnTo>
                  <a:pt x="5258" y="3918"/>
                </a:lnTo>
                <a:lnTo>
                  <a:pt x="5265" y="3936"/>
                </a:lnTo>
                <a:lnTo>
                  <a:pt x="5272" y="3954"/>
                </a:lnTo>
                <a:lnTo>
                  <a:pt x="5279" y="3975"/>
                </a:lnTo>
                <a:lnTo>
                  <a:pt x="5285" y="4000"/>
                </a:lnTo>
                <a:lnTo>
                  <a:pt x="5291" y="4027"/>
                </a:lnTo>
                <a:lnTo>
                  <a:pt x="5297" y="4058"/>
                </a:lnTo>
                <a:lnTo>
                  <a:pt x="5303" y="4096"/>
                </a:lnTo>
                <a:lnTo>
                  <a:pt x="5308" y="4143"/>
                </a:lnTo>
                <a:lnTo>
                  <a:pt x="5313" y="4199"/>
                </a:lnTo>
                <a:lnTo>
                  <a:pt x="5317" y="4267"/>
                </a:lnTo>
                <a:lnTo>
                  <a:pt x="5319" y="4348"/>
                </a:lnTo>
                <a:lnTo>
                  <a:pt x="5319" y="4442"/>
                </a:lnTo>
                <a:lnTo>
                  <a:pt x="5125" y="4442"/>
                </a:lnTo>
                <a:lnTo>
                  <a:pt x="5709" y="5280"/>
                </a:lnTo>
                <a:lnTo>
                  <a:pt x="6294" y="4442"/>
                </a:lnTo>
                <a:lnTo>
                  <a:pt x="6099" y="4442"/>
                </a:lnTo>
                <a:lnTo>
                  <a:pt x="6098" y="4333"/>
                </a:lnTo>
                <a:lnTo>
                  <a:pt x="6095" y="4236"/>
                </a:lnTo>
                <a:lnTo>
                  <a:pt x="6090" y="4148"/>
                </a:lnTo>
                <a:lnTo>
                  <a:pt x="6084" y="4068"/>
                </a:lnTo>
                <a:lnTo>
                  <a:pt x="6077" y="3995"/>
                </a:lnTo>
                <a:lnTo>
                  <a:pt x="6066" y="3927"/>
                </a:lnTo>
                <a:lnTo>
                  <a:pt x="6055" y="3866"/>
                </a:lnTo>
                <a:lnTo>
                  <a:pt x="6041" y="3808"/>
                </a:lnTo>
                <a:lnTo>
                  <a:pt x="6027" y="3755"/>
                </a:lnTo>
                <a:lnTo>
                  <a:pt x="6011" y="3704"/>
                </a:lnTo>
                <a:lnTo>
                  <a:pt x="5994" y="3657"/>
                </a:lnTo>
                <a:lnTo>
                  <a:pt x="5975" y="3612"/>
                </a:lnTo>
                <a:lnTo>
                  <a:pt x="5957" y="3571"/>
                </a:lnTo>
                <a:lnTo>
                  <a:pt x="5938" y="3533"/>
                </a:lnTo>
                <a:lnTo>
                  <a:pt x="5920" y="3497"/>
                </a:lnTo>
                <a:lnTo>
                  <a:pt x="5903" y="3464"/>
                </a:lnTo>
                <a:lnTo>
                  <a:pt x="5886" y="3432"/>
                </a:lnTo>
                <a:lnTo>
                  <a:pt x="5867" y="3398"/>
                </a:lnTo>
                <a:lnTo>
                  <a:pt x="5847" y="3361"/>
                </a:lnTo>
                <a:lnTo>
                  <a:pt x="5823" y="3322"/>
                </a:lnTo>
                <a:lnTo>
                  <a:pt x="5797" y="3283"/>
                </a:lnTo>
                <a:lnTo>
                  <a:pt x="5771" y="3242"/>
                </a:lnTo>
                <a:lnTo>
                  <a:pt x="5740" y="3201"/>
                </a:lnTo>
                <a:lnTo>
                  <a:pt x="5707" y="3159"/>
                </a:lnTo>
                <a:lnTo>
                  <a:pt x="5671" y="3117"/>
                </a:lnTo>
                <a:lnTo>
                  <a:pt x="5634" y="3079"/>
                </a:lnTo>
                <a:lnTo>
                  <a:pt x="5598" y="3044"/>
                </a:lnTo>
                <a:lnTo>
                  <a:pt x="5561" y="3010"/>
                </a:lnTo>
                <a:lnTo>
                  <a:pt x="5524" y="2978"/>
                </a:lnTo>
                <a:lnTo>
                  <a:pt x="5486" y="2948"/>
                </a:lnTo>
                <a:lnTo>
                  <a:pt x="5449" y="2920"/>
                </a:lnTo>
                <a:lnTo>
                  <a:pt x="5413" y="2893"/>
                </a:lnTo>
                <a:lnTo>
                  <a:pt x="5375" y="2867"/>
                </a:lnTo>
                <a:lnTo>
                  <a:pt x="5333" y="2841"/>
                </a:lnTo>
                <a:lnTo>
                  <a:pt x="5299" y="2820"/>
                </a:lnTo>
                <a:lnTo>
                  <a:pt x="6347" y="2820"/>
                </a:lnTo>
                <a:lnTo>
                  <a:pt x="6756" y="2833"/>
                </a:lnTo>
                <a:lnTo>
                  <a:pt x="6964" y="2856"/>
                </a:lnTo>
                <a:lnTo>
                  <a:pt x="7086" y="2917"/>
                </a:lnTo>
                <a:lnTo>
                  <a:pt x="7183" y="2967"/>
                </a:lnTo>
                <a:lnTo>
                  <a:pt x="7262" y="3010"/>
                </a:lnTo>
                <a:lnTo>
                  <a:pt x="7325" y="3044"/>
                </a:lnTo>
                <a:lnTo>
                  <a:pt x="7375" y="3072"/>
                </a:lnTo>
                <a:lnTo>
                  <a:pt x="7414" y="3097"/>
                </a:lnTo>
                <a:lnTo>
                  <a:pt x="7447" y="3117"/>
                </a:lnTo>
                <a:lnTo>
                  <a:pt x="7479" y="3139"/>
                </a:lnTo>
                <a:lnTo>
                  <a:pt x="7511" y="3163"/>
                </a:lnTo>
                <a:lnTo>
                  <a:pt x="7542" y="3186"/>
                </a:lnTo>
                <a:lnTo>
                  <a:pt x="7571" y="3209"/>
                </a:lnTo>
                <a:lnTo>
                  <a:pt x="7598" y="3233"/>
                </a:lnTo>
                <a:lnTo>
                  <a:pt x="7623" y="3255"/>
                </a:lnTo>
                <a:lnTo>
                  <a:pt x="7646" y="3277"/>
                </a:lnTo>
                <a:lnTo>
                  <a:pt x="7667" y="3299"/>
                </a:lnTo>
                <a:lnTo>
                  <a:pt x="7685" y="3320"/>
                </a:lnTo>
                <a:lnTo>
                  <a:pt x="7702" y="3343"/>
                </a:lnTo>
                <a:lnTo>
                  <a:pt x="7721" y="3367"/>
                </a:lnTo>
                <a:lnTo>
                  <a:pt x="7739" y="3396"/>
                </a:lnTo>
                <a:lnTo>
                  <a:pt x="7759" y="3426"/>
                </a:lnTo>
                <a:lnTo>
                  <a:pt x="7778" y="3458"/>
                </a:lnTo>
                <a:lnTo>
                  <a:pt x="7798" y="3494"/>
                </a:lnTo>
                <a:lnTo>
                  <a:pt x="7819" y="3530"/>
                </a:lnTo>
                <a:lnTo>
                  <a:pt x="7838" y="3568"/>
                </a:lnTo>
                <a:lnTo>
                  <a:pt x="7858" y="3604"/>
                </a:lnTo>
                <a:lnTo>
                  <a:pt x="7874" y="3637"/>
                </a:lnTo>
                <a:lnTo>
                  <a:pt x="7889" y="3665"/>
                </a:lnTo>
                <a:lnTo>
                  <a:pt x="7900" y="3692"/>
                </a:lnTo>
                <a:lnTo>
                  <a:pt x="7911" y="3719"/>
                </a:lnTo>
                <a:lnTo>
                  <a:pt x="7920" y="3746"/>
                </a:lnTo>
                <a:lnTo>
                  <a:pt x="7930" y="3775"/>
                </a:lnTo>
                <a:lnTo>
                  <a:pt x="7939" y="3810"/>
                </a:lnTo>
                <a:lnTo>
                  <a:pt x="7949" y="3849"/>
                </a:lnTo>
                <a:lnTo>
                  <a:pt x="7957" y="3893"/>
                </a:lnTo>
                <a:lnTo>
                  <a:pt x="7965" y="3948"/>
                </a:lnTo>
                <a:lnTo>
                  <a:pt x="7972" y="4014"/>
                </a:lnTo>
                <a:lnTo>
                  <a:pt x="7979" y="4095"/>
                </a:lnTo>
                <a:lnTo>
                  <a:pt x="7984" y="4193"/>
                </a:lnTo>
                <a:lnTo>
                  <a:pt x="7987" y="4307"/>
                </a:lnTo>
                <a:lnTo>
                  <a:pt x="7988" y="4442"/>
                </a:lnTo>
                <a:lnTo>
                  <a:pt x="7793" y="4442"/>
                </a:lnTo>
                <a:lnTo>
                  <a:pt x="8378" y="5280"/>
                </a:lnTo>
                <a:lnTo>
                  <a:pt x="8962" y="4442"/>
                </a:lnTo>
                <a:lnTo>
                  <a:pt x="8767" y="4442"/>
                </a:lnTo>
                <a:lnTo>
                  <a:pt x="8766" y="4294"/>
                </a:lnTo>
                <a:lnTo>
                  <a:pt x="8763" y="4161"/>
                </a:lnTo>
                <a:lnTo>
                  <a:pt x="8756" y="4045"/>
                </a:lnTo>
                <a:lnTo>
                  <a:pt x="8749" y="3940"/>
                </a:lnTo>
                <a:lnTo>
                  <a:pt x="8738" y="3846"/>
                </a:lnTo>
                <a:lnTo>
                  <a:pt x="8726" y="3763"/>
                </a:lnTo>
                <a:lnTo>
                  <a:pt x="8711" y="3687"/>
                </a:lnTo>
                <a:lnTo>
                  <a:pt x="8695" y="3619"/>
                </a:lnTo>
                <a:lnTo>
                  <a:pt x="8678" y="3555"/>
                </a:lnTo>
                <a:lnTo>
                  <a:pt x="8658" y="3496"/>
                </a:lnTo>
                <a:lnTo>
                  <a:pt x="8639" y="3440"/>
                </a:lnTo>
                <a:lnTo>
                  <a:pt x="8618" y="3387"/>
                </a:lnTo>
                <a:lnTo>
                  <a:pt x="8596" y="3338"/>
                </a:lnTo>
                <a:lnTo>
                  <a:pt x="8573" y="3291"/>
                </a:lnTo>
                <a:lnTo>
                  <a:pt x="8551" y="3246"/>
                </a:lnTo>
                <a:lnTo>
                  <a:pt x="8527" y="3203"/>
                </a:lnTo>
                <a:lnTo>
                  <a:pt x="8504" y="3159"/>
                </a:lnTo>
                <a:lnTo>
                  <a:pt x="8478" y="3113"/>
                </a:lnTo>
                <a:lnTo>
                  <a:pt x="8451" y="3066"/>
                </a:lnTo>
                <a:lnTo>
                  <a:pt x="8423" y="3018"/>
                </a:lnTo>
                <a:lnTo>
                  <a:pt x="8392" y="2969"/>
                </a:lnTo>
                <a:lnTo>
                  <a:pt x="8359" y="2920"/>
                </a:lnTo>
                <a:lnTo>
                  <a:pt x="8323" y="2871"/>
                </a:lnTo>
                <a:lnTo>
                  <a:pt x="8285" y="2822"/>
                </a:lnTo>
                <a:lnTo>
                  <a:pt x="8244" y="2776"/>
                </a:lnTo>
                <a:lnTo>
                  <a:pt x="8201" y="2730"/>
                </a:lnTo>
                <a:lnTo>
                  <a:pt x="8157" y="2687"/>
                </a:lnTo>
                <a:lnTo>
                  <a:pt x="8113" y="2647"/>
                </a:lnTo>
                <a:lnTo>
                  <a:pt x="8068" y="2609"/>
                </a:lnTo>
                <a:lnTo>
                  <a:pt x="8021" y="2572"/>
                </a:lnTo>
                <a:lnTo>
                  <a:pt x="7976" y="2537"/>
                </a:lnTo>
                <a:lnTo>
                  <a:pt x="7929" y="2504"/>
                </a:lnTo>
                <a:lnTo>
                  <a:pt x="7881" y="2471"/>
                </a:lnTo>
                <a:lnTo>
                  <a:pt x="7830" y="2437"/>
                </a:lnTo>
                <a:lnTo>
                  <a:pt x="7773" y="2402"/>
                </a:lnTo>
                <a:lnTo>
                  <a:pt x="7707" y="2365"/>
                </a:lnTo>
                <a:lnTo>
                  <a:pt x="7632" y="2323"/>
                </a:lnTo>
                <a:lnTo>
                  <a:pt x="7543" y="2277"/>
                </a:lnTo>
                <a:lnTo>
                  <a:pt x="7439" y="2223"/>
                </a:lnTo>
                <a:lnTo>
                  <a:pt x="7241" y="2124"/>
                </a:lnTo>
                <a:lnTo>
                  <a:pt x="8280" y="2124"/>
                </a:lnTo>
                <a:lnTo>
                  <a:pt x="8864" y="2143"/>
                </a:lnTo>
                <a:lnTo>
                  <a:pt x="9163" y="2176"/>
                </a:lnTo>
                <a:lnTo>
                  <a:pt x="9335" y="2263"/>
                </a:lnTo>
                <a:lnTo>
                  <a:pt x="9475" y="2336"/>
                </a:lnTo>
                <a:lnTo>
                  <a:pt x="9587" y="2396"/>
                </a:lnTo>
                <a:lnTo>
                  <a:pt x="9678" y="2445"/>
                </a:lnTo>
                <a:lnTo>
                  <a:pt x="9748" y="2485"/>
                </a:lnTo>
                <a:lnTo>
                  <a:pt x="9804" y="2520"/>
                </a:lnTo>
                <a:lnTo>
                  <a:pt x="9852" y="2550"/>
                </a:lnTo>
                <a:lnTo>
                  <a:pt x="9898" y="2582"/>
                </a:lnTo>
                <a:lnTo>
                  <a:pt x="9943" y="2615"/>
                </a:lnTo>
                <a:lnTo>
                  <a:pt x="9987" y="2648"/>
                </a:lnTo>
                <a:lnTo>
                  <a:pt x="10029" y="2681"/>
                </a:lnTo>
                <a:lnTo>
                  <a:pt x="10067" y="2714"/>
                </a:lnTo>
                <a:lnTo>
                  <a:pt x="10104" y="2746"/>
                </a:lnTo>
                <a:lnTo>
                  <a:pt x="10135" y="2778"/>
                </a:lnTo>
                <a:lnTo>
                  <a:pt x="10165" y="2809"/>
                </a:lnTo>
                <a:lnTo>
                  <a:pt x="10191" y="2839"/>
                </a:lnTo>
                <a:lnTo>
                  <a:pt x="10216" y="2871"/>
                </a:lnTo>
                <a:lnTo>
                  <a:pt x="10242" y="2907"/>
                </a:lnTo>
                <a:lnTo>
                  <a:pt x="10269" y="2947"/>
                </a:lnTo>
                <a:lnTo>
                  <a:pt x="10297" y="2990"/>
                </a:lnTo>
                <a:lnTo>
                  <a:pt x="10325" y="3038"/>
                </a:lnTo>
                <a:lnTo>
                  <a:pt x="10354" y="3087"/>
                </a:lnTo>
                <a:lnTo>
                  <a:pt x="10382" y="3139"/>
                </a:lnTo>
                <a:lnTo>
                  <a:pt x="10411" y="3193"/>
                </a:lnTo>
                <a:lnTo>
                  <a:pt x="10438" y="3245"/>
                </a:lnTo>
                <a:lnTo>
                  <a:pt x="10461" y="3291"/>
                </a:lnTo>
                <a:lnTo>
                  <a:pt x="10482" y="3333"/>
                </a:lnTo>
                <a:lnTo>
                  <a:pt x="10499" y="3371"/>
                </a:lnTo>
                <a:lnTo>
                  <a:pt x="10514" y="3409"/>
                </a:lnTo>
                <a:lnTo>
                  <a:pt x="10528" y="3447"/>
                </a:lnTo>
                <a:lnTo>
                  <a:pt x="10541" y="3490"/>
                </a:lnTo>
                <a:lnTo>
                  <a:pt x="10555" y="3539"/>
                </a:lnTo>
                <a:lnTo>
                  <a:pt x="10568" y="3594"/>
                </a:lnTo>
                <a:lnTo>
                  <a:pt x="10580" y="3659"/>
                </a:lnTo>
                <a:lnTo>
                  <a:pt x="10591" y="3736"/>
                </a:lnTo>
                <a:lnTo>
                  <a:pt x="10602" y="3832"/>
                </a:lnTo>
                <a:lnTo>
                  <a:pt x="10611" y="3947"/>
                </a:lnTo>
                <a:lnTo>
                  <a:pt x="10618" y="4087"/>
                </a:lnTo>
                <a:lnTo>
                  <a:pt x="10623" y="4250"/>
                </a:lnTo>
                <a:lnTo>
                  <a:pt x="10624" y="4442"/>
                </a:lnTo>
                <a:lnTo>
                  <a:pt x="10430" y="4442"/>
                </a:lnTo>
                <a:lnTo>
                  <a:pt x="11014" y="5280"/>
                </a:lnTo>
                <a:lnTo>
                  <a:pt x="11599" y="4442"/>
                </a:lnTo>
                <a:lnTo>
                  <a:pt x="11404" y="4442"/>
                </a:lnTo>
                <a:lnTo>
                  <a:pt x="11404" y="3857"/>
                </a:lnTo>
                <a:lnTo>
                  <a:pt x="11327" y="3273"/>
                </a:lnTo>
                <a:lnTo>
                  <a:pt x="11112" y="2844"/>
                </a:lnTo>
                <a:lnTo>
                  <a:pt x="10821" y="2319"/>
                </a:lnTo>
                <a:lnTo>
                  <a:pt x="10352" y="1929"/>
                </a:lnTo>
                <a:lnTo>
                  <a:pt x="10020" y="1734"/>
                </a:lnTo>
                <a:lnTo>
                  <a:pt x="9514" y="1482"/>
                </a:lnTo>
                <a:lnTo>
                  <a:pt x="11340" y="1482"/>
                </a:lnTo>
                <a:lnTo>
                  <a:pt x="13233" y="1482"/>
                </a:lnTo>
                <a:lnTo>
                  <a:pt x="13701" y="1539"/>
                </a:lnTo>
                <a:lnTo>
                  <a:pt x="13916" y="1598"/>
                </a:lnTo>
                <a:lnTo>
                  <a:pt x="14331" y="1739"/>
                </a:lnTo>
                <a:lnTo>
                  <a:pt x="14421" y="1765"/>
                </a:lnTo>
                <a:lnTo>
                  <a:pt x="14754" y="1915"/>
                </a:lnTo>
                <a:lnTo>
                  <a:pt x="15162" y="2172"/>
                </a:lnTo>
                <a:lnTo>
                  <a:pt x="15420" y="2430"/>
                </a:lnTo>
                <a:lnTo>
                  <a:pt x="15519" y="2629"/>
                </a:lnTo>
                <a:lnTo>
                  <a:pt x="15573" y="3033"/>
                </a:lnTo>
                <a:lnTo>
                  <a:pt x="15573" y="3565"/>
                </a:lnTo>
                <a:lnTo>
                  <a:pt x="15378" y="3565"/>
                </a:lnTo>
                <a:lnTo>
                  <a:pt x="15963" y="4403"/>
                </a:lnTo>
                <a:lnTo>
                  <a:pt x="16547" y="3565"/>
                </a:lnTo>
                <a:lnTo>
                  <a:pt x="16352" y="3565"/>
                </a:lnTo>
                <a:lnTo>
                  <a:pt x="16352" y="2981"/>
                </a:lnTo>
                <a:lnTo>
                  <a:pt x="16275" y="2397"/>
                </a:lnTo>
                <a:lnTo>
                  <a:pt x="16061" y="1968"/>
                </a:lnTo>
                <a:lnTo>
                  <a:pt x="15651" y="1559"/>
                </a:lnTo>
                <a:lnTo>
                  <a:pt x="15124" y="1228"/>
                </a:lnTo>
                <a:lnTo>
                  <a:pt x="14695" y="1033"/>
                </a:lnTo>
                <a:lnTo>
                  <a:pt x="14500" y="975"/>
                </a:lnTo>
                <a:lnTo>
                  <a:pt x="17796" y="975"/>
                </a:lnTo>
                <a:lnTo>
                  <a:pt x="17796" y="1169"/>
                </a:lnTo>
                <a:lnTo>
                  <a:pt x="18635" y="585"/>
                </a:lnTo>
                <a:lnTo>
                  <a:pt x="17796" y="0"/>
                </a:lnTo>
                <a:lnTo>
                  <a:pt x="17796" y="195"/>
                </a:lnTo>
                <a:lnTo>
                  <a:pt x="0" y="195"/>
                </a:lnTo>
                <a:lnTo>
                  <a:pt x="0" y="3647"/>
                </a:lnTo>
                <a:lnTo>
                  <a:pt x="1880" y="3647"/>
                </a:lnTo>
                <a:lnTo>
                  <a:pt x="2081" y="3653"/>
                </a:lnTo>
                <a:lnTo>
                  <a:pt x="2183" y="3665"/>
                </a:lnTo>
                <a:lnTo>
                  <a:pt x="2242" y="3695"/>
                </a:lnTo>
                <a:lnTo>
                  <a:pt x="2289" y="3719"/>
                </a:lnTo>
                <a:lnTo>
                  <a:pt x="2329" y="3740"/>
                </a:lnTo>
                <a:lnTo>
                  <a:pt x="2359" y="3757"/>
                </a:lnTo>
                <a:lnTo>
                  <a:pt x="2384" y="3770"/>
                </a:lnTo>
                <a:lnTo>
                  <a:pt x="2403" y="3783"/>
                </a:lnTo>
                <a:lnTo>
                  <a:pt x="2419" y="3793"/>
                </a:lnTo>
                <a:lnTo>
                  <a:pt x="2435" y="3804"/>
                </a:lnTo>
                <a:lnTo>
                  <a:pt x="2450" y="3815"/>
                </a:lnTo>
                <a:lnTo>
                  <a:pt x="2466" y="3827"/>
                </a:lnTo>
                <a:lnTo>
                  <a:pt x="2479" y="3838"/>
                </a:lnTo>
                <a:lnTo>
                  <a:pt x="2493" y="3849"/>
                </a:lnTo>
                <a:lnTo>
                  <a:pt x="2505" y="3860"/>
                </a:lnTo>
                <a:lnTo>
                  <a:pt x="2516" y="3871"/>
                </a:lnTo>
                <a:lnTo>
                  <a:pt x="2526" y="3882"/>
                </a:lnTo>
                <a:lnTo>
                  <a:pt x="2536" y="3892"/>
                </a:lnTo>
                <a:lnTo>
                  <a:pt x="2544" y="3903"/>
                </a:lnTo>
                <a:lnTo>
                  <a:pt x="2553" y="3915"/>
                </a:lnTo>
                <a:lnTo>
                  <a:pt x="2563" y="3929"/>
                </a:lnTo>
                <a:lnTo>
                  <a:pt x="2571" y="3943"/>
                </a:lnTo>
                <a:lnTo>
                  <a:pt x="2581" y="3959"/>
                </a:lnTo>
                <a:lnTo>
                  <a:pt x="2591" y="3976"/>
                </a:lnTo>
                <a:lnTo>
                  <a:pt x="2601" y="3995"/>
                </a:lnTo>
                <a:lnTo>
                  <a:pt x="2611" y="4013"/>
                </a:lnTo>
                <a:lnTo>
                  <a:pt x="2620" y="4031"/>
                </a:lnTo>
                <a:lnTo>
                  <a:pt x="2629" y="4047"/>
                </a:lnTo>
                <a:lnTo>
                  <a:pt x="2635" y="4061"/>
                </a:lnTo>
                <a:lnTo>
                  <a:pt x="2641" y="4074"/>
                </a:lnTo>
                <a:lnTo>
                  <a:pt x="2646" y="4087"/>
                </a:lnTo>
                <a:lnTo>
                  <a:pt x="2651" y="4100"/>
                </a:lnTo>
                <a:lnTo>
                  <a:pt x="2656" y="4115"/>
                </a:lnTo>
                <a:lnTo>
                  <a:pt x="2661" y="4132"/>
                </a:lnTo>
                <a:lnTo>
                  <a:pt x="2664" y="4150"/>
                </a:lnTo>
                <a:lnTo>
                  <a:pt x="2669" y="4172"/>
                </a:lnTo>
                <a:lnTo>
                  <a:pt x="2673" y="4199"/>
                </a:lnTo>
                <a:lnTo>
                  <a:pt x="2677" y="4232"/>
                </a:lnTo>
                <a:lnTo>
                  <a:pt x="2679" y="4272"/>
                </a:lnTo>
                <a:lnTo>
                  <a:pt x="2682" y="4319"/>
                </a:lnTo>
                <a:lnTo>
                  <a:pt x="2684" y="4376"/>
                </a:lnTo>
                <a:lnTo>
                  <a:pt x="2684" y="4442"/>
                </a:lnTo>
              </a:path>
            </a:pathLst>
          </a:custGeom>
          <a:solidFill>
            <a:srgbClr val="F83B08"/>
          </a:solidFill>
          <a:ln w="3175">
            <a:solidFill>
              <a:srgbClr val="000000"/>
            </a:solidFill>
            <a:prstDash val="solid"/>
            <a:round/>
            <a:headEnd/>
            <a:tailEnd/>
          </a:ln>
        </p:spPr>
        <p:txBody>
          <a:bodyPr/>
          <a:lstStyle/>
          <a:p>
            <a:endParaRPr lang="en-US"/>
          </a:p>
        </p:txBody>
      </p:sp>
      <p:sp>
        <p:nvSpPr>
          <p:cNvPr id="393219" name="Text Box 3">
            <a:extLst>
              <a:ext uri="{FF2B5EF4-FFF2-40B4-BE49-F238E27FC236}">
                <a16:creationId xmlns:a16="http://schemas.microsoft.com/office/drawing/2014/main" id="{98039745-A2CE-465B-BDEA-345BD4374206}"/>
              </a:ext>
            </a:extLst>
          </p:cNvPr>
          <p:cNvSpPr txBox="1">
            <a:spLocks noChangeArrowheads="1"/>
          </p:cNvSpPr>
          <p:nvPr/>
        </p:nvSpPr>
        <p:spPr bwMode="auto">
          <a:xfrm>
            <a:off x="1262063" y="4005263"/>
            <a:ext cx="827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AVOID</a:t>
            </a:r>
            <a:endParaRPr lang="en-US" altLang="en-US" sz="900"/>
          </a:p>
        </p:txBody>
      </p:sp>
      <p:sp>
        <p:nvSpPr>
          <p:cNvPr id="393220" name="Text Box 4">
            <a:extLst>
              <a:ext uri="{FF2B5EF4-FFF2-40B4-BE49-F238E27FC236}">
                <a16:creationId xmlns:a16="http://schemas.microsoft.com/office/drawing/2014/main" id="{41D73879-F502-4BB6-A8D2-DF2B580E46DD}"/>
              </a:ext>
            </a:extLst>
          </p:cNvPr>
          <p:cNvSpPr txBox="1">
            <a:spLocks noChangeArrowheads="1"/>
          </p:cNvSpPr>
          <p:nvPr/>
        </p:nvSpPr>
        <p:spPr bwMode="auto">
          <a:xfrm>
            <a:off x="2181225" y="3876675"/>
            <a:ext cx="1139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PREVENT</a:t>
            </a:r>
            <a:endParaRPr lang="en-US" altLang="en-US" sz="900"/>
          </a:p>
        </p:txBody>
      </p:sp>
      <p:sp>
        <p:nvSpPr>
          <p:cNvPr id="393221" name="Text Box 5">
            <a:extLst>
              <a:ext uri="{FF2B5EF4-FFF2-40B4-BE49-F238E27FC236}">
                <a16:creationId xmlns:a16="http://schemas.microsoft.com/office/drawing/2014/main" id="{BD95C1EF-C7C9-404E-807A-45BD2A7232FE}"/>
              </a:ext>
            </a:extLst>
          </p:cNvPr>
          <p:cNvSpPr txBox="1">
            <a:spLocks noChangeArrowheads="1"/>
          </p:cNvSpPr>
          <p:nvPr/>
        </p:nvSpPr>
        <p:spPr bwMode="auto">
          <a:xfrm>
            <a:off x="3095625" y="3676650"/>
            <a:ext cx="1187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CONTROL</a:t>
            </a:r>
            <a:endParaRPr lang="en-US" altLang="en-US" sz="900"/>
          </a:p>
        </p:txBody>
      </p:sp>
      <p:sp>
        <p:nvSpPr>
          <p:cNvPr id="393222" name="Text Box 6">
            <a:extLst>
              <a:ext uri="{FF2B5EF4-FFF2-40B4-BE49-F238E27FC236}">
                <a16:creationId xmlns:a16="http://schemas.microsoft.com/office/drawing/2014/main" id="{AF5FCBB4-227E-402A-8159-A3E5CF879EFC}"/>
              </a:ext>
            </a:extLst>
          </p:cNvPr>
          <p:cNvSpPr txBox="1">
            <a:spLocks noChangeArrowheads="1"/>
          </p:cNvSpPr>
          <p:nvPr/>
        </p:nvSpPr>
        <p:spPr bwMode="auto">
          <a:xfrm>
            <a:off x="3971925" y="3376613"/>
            <a:ext cx="115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MITIGATE</a:t>
            </a:r>
            <a:endParaRPr lang="en-US" altLang="en-US" sz="900" b="1"/>
          </a:p>
        </p:txBody>
      </p:sp>
      <p:sp>
        <p:nvSpPr>
          <p:cNvPr id="393223" name="Text Box 7">
            <a:extLst>
              <a:ext uri="{FF2B5EF4-FFF2-40B4-BE49-F238E27FC236}">
                <a16:creationId xmlns:a16="http://schemas.microsoft.com/office/drawing/2014/main" id="{81275414-1C87-43B4-A923-50F9CBFEE381}"/>
              </a:ext>
            </a:extLst>
          </p:cNvPr>
          <p:cNvSpPr txBox="1">
            <a:spLocks noChangeArrowheads="1"/>
          </p:cNvSpPr>
          <p:nvPr/>
        </p:nvSpPr>
        <p:spPr bwMode="auto">
          <a:xfrm>
            <a:off x="5791200" y="3124200"/>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TRANSFER</a:t>
            </a:r>
            <a:endParaRPr lang="en-US" altLang="en-US" sz="900" b="1"/>
          </a:p>
        </p:txBody>
      </p:sp>
      <p:sp>
        <p:nvSpPr>
          <p:cNvPr id="393224" name="Text Box 8">
            <a:extLst>
              <a:ext uri="{FF2B5EF4-FFF2-40B4-BE49-F238E27FC236}">
                <a16:creationId xmlns:a16="http://schemas.microsoft.com/office/drawing/2014/main" id="{298E9222-9D7C-4CB0-9E62-5B77127A69BB}"/>
              </a:ext>
            </a:extLst>
          </p:cNvPr>
          <p:cNvSpPr txBox="1">
            <a:spLocks noChangeArrowheads="1"/>
          </p:cNvSpPr>
          <p:nvPr/>
        </p:nvSpPr>
        <p:spPr bwMode="auto">
          <a:xfrm>
            <a:off x="7419975" y="2914650"/>
            <a:ext cx="938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RETAIN</a:t>
            </a:r>
            <a:endParaRPr lang="en-US" altLang="en-US" sz="900" b="1"/>
          </a:p>
        </p:txBody>
      </p:sp>
      <p:sp>
        <p:nvSpPr>
          <p:cNvPr id="393225" name="Text Box 9">
            <a:extLst>
              <a:ext uri="{FF2B5EF4-FFF2-40B4-BE49-F238E27FC236}">
                <a16:creationId xmlns:a16="http://schemas.microsoft.com/office/drawing/2014/main" id="{8432867E-723F-41C8-A37F-C01A2135DA91}"/>
              </a:ext>
            </a:extLst>
          </p:cNvPr>
          <p:cNvSpPr txBox="1">
            <a:spLocks noChangeArrowheads="1"/>
          </p:cNvSpPr>
          <p:nvPr/>
        </p:nvSpPr>
        <p:spPr bwMode="auto">
          <a:xfrm>
            <a:off x="6905625" y="4581525"/>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INSURANCE</a:t>
            </a:r>
            <a:endParaRPr lang="en-US" altLang="en-US" sz="900"/>
          </a:p>
        </p:txBody>
      </p:sp>
      <p:sp>
        <p:nvSpPr>
          <p:cNvPr id="393226" name="Text Box 10">
            <a:extLst>
              <a:ext uri="{FF2B5EF4-FFF2-40B4-BE49-F238E27FC236}">
                <a16:creationId xmlns:a16="http://schemas.microsoft.com/office/drawing/2014/main" id="{B4816EFB-4B61-44A4-8F8C-992884DEB3D7}"/>
              </a:ext>
            </a:extLst>
          </p:cNvPr>
          <p:cNvSpPr txBox="1">
            <a:spLocks noChangeArrowheads="1"/>
          </p:cNvSpPr>
          <p:nvPr/>
        </p:nvSpPr>
        <p:spPr bwMode="auto">
          <a:xfrm>
            <a:off x="284163" y="3333750"/>
            <a:ext cx="973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b="1"/>
              <a:t>KNOWN</a:t>
            </a:r>
          </a:p>
          <a:p>
            <a:pPr algn="ctr"/>
            <a:r>
              <a:rPr lang="en-US" altLang="en-US" sz="1600" b="1"/>
              <a:t>RISKS</a:t>
            </a:r>
          </a:p>
        </p:txBody>
      </p:sp>
      <p:sp>
        <p:nvSpPr>
          <p:cNvPr id="393227" name="Rectangle 11">
            <a:extLst>
              <a:ext uri="{FF2B5EF4-FFF2-40B4-BE49-F238E27FC236}">
                <a16:creationId xmlns:a16="http://schemas.microsoft.com/office/drawing/2014/main" id="{1F8CC9DE-CFF2-4C6E-A60D-C2AD4CA919E2}"/>
              </a:ext>
            </a:extLst>
          </p:cNvPr>
          <p:cNvSpPr>
            <a:spLocks noChangeArrowheads="1"/>
          </p:cNvSpPr>
          <p:nvPr/>
        </p:nvSpPr>
        <p:spPr bwMode="auto">
          <a:xfrm>
            <a:off x="2233613" y="1881188"/>
            <a:ext cx="3082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INTOLERABLE (DESIGN OUT)</a:t>
            </a:r>
            <a:endParaRPr lang="en-US" altLang="en-US" sz="900" b="1"/>
          </a:p>
        </p:txBody>
      </p:sp>
      <p:sp>
        <p:nvSpPr>
          <p:cNvPr id="393228" name="Rectangle 12">
            <a:extLst>
              <a:ext uri="{FF2B5EF4-FFF2-40B4-BE49-F238E27FC236}">
                <a16:creationId xmlns:a16="http://schemas.microsoft.com/office/drawing/2014/main" id="{6447FEBF-754C-4C0D-8AC2-D5745E289997}"/>
              </a:ext>
            </a:extLst>
          </p:cNvPr>
          <p:cNvSpPr>
            <a:spLocks noChangeArrowheads="1"/>
          </p:cNvSpPr>
          <p:nvPr/>
        </p:nvSpPr>
        <p:spPr bwMode="auto">
          <a:xfrm>
            <a:off x="6381750" y="1871663"/>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RESIDUAL</a:t>
            </a:r>
            <a:endParaRPr lang="en-US" altLang="en-US" sz="900" b="1"/>
          </a:p>
        </p:txBody>
      </p:sp>
      <p:sp>
        <p:nvSpPr>
          <p:cNvPr id="393229" name="Line 13">
            <a:extLst>
              <a:ext uri="{FF2B5EF4-FFF2-40B4-BE49-F238E27FC236}">
                <a16:creationId xmlns:a16="http://schemas.microsoft.com/office/drawing/2014/main" id="{5BB0345B-FA90-4404-9445-6EEE0A3A0781}"/>
              </a:ext>
            </a:extLst>
          </p:cNvPr>
          <p:cNvSpPr>
            <a:spLocks noChangeShapeType="1"/>
          </p:cNvSpPr>
          <p:nvPr/>
        </p:nvSpPr>
        <p:spPr bwMode="auto">
          <a:xfrm>
            <a:off x="1277938" y="2211388"/>
            <a:ext cx="7258050" cy="0"/>
          </a:xfrm>
          <a:prstGeom prst="line">
            <a:avLst/>
          </a:prstGeom>
          <a:noFill/>
          <a:ln w="38100">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24">
            <a:extLst>
              <a:ext uri="{FF2B5EF4-FFF2-40B4-BE49-F238E27FC236}">
                <a16:creationId xmlns:a16="http://schemas.microsoft.com/office/drawing/2014/main" id="{91DD7D36-21F8-421A-93F3-7375AAFF730A}"/>
              </a:ext>
            </a:extLst>
          </p:cNvPr>
          <p:cNvGrpSpPr>
            <a:grpSpLocks/>
          </p:cNvGrpSpPr>
          <p:nvPr/>
        </p:nvGrpSpPr>
        <p:grpSpPr bwMode="auto">
          <a:xfrm>
            <a:off x="5399088" y="1858963"/>
            <a:ext cx="1963737" cy="1836737"/>
            <a:chOff x="5468938" y="1835149"/>
            <a:chExt cx="1008062" cy="1837376"/>
          </a:xfrm>
        </p:grpSpPr>
        <p:sp>
          <p:nvSpPr>
            <p:cNvPr id="166934" name="AutoShape 14">
              <a:extLst>
                <a:ext uri="{FF2B5EF4-FFF2-40B4-BE49-F238E27FC236}">
                  <a16:creationId xmlns:a16="http://schemas.microsoft.com/office/drawing/2014/main" id="{F499F4EB-8FC6-46F3-A102-AC9A1886663A}"/>
                </a:ext>
              </a:extLst>
            </p:cNvPr>
            <p:cNvSpPr>
              <a:spLocks noChangeArrowheads="1"/>
            </p:cNvSpPr>
            <p:nvPr/>
          </p:nvSpPr>
          <p:spPr bwMode="auto">
            <a:xfrm>
              <a:off x="5864225" y="3482025"/>
              <a:ext cx="168010" cy="190500"/>
            </a:xfrm>
            <a:prstGeom prst="triangle">
              <a:avLst>
                <a:gd name="adj" fmla="val 50000"/>
              </a:avLst>
            </a:prstGeom>
            <a:solidFill>
              <a:srgbClr val="0033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6935" name="AutoShape 15">
              <a:extLst>
                <a:ext uri="{FF2B5EF4-FFF2-40B4-BE49-F238E27FC236}">
                  <a16:creationId xmlns:a16="http://schemas.microsoft.com/office/drawing/2014/main" id="{D1E3E99C-4209-416A-9EC7-9A7EC6D65CDA}"/>
                </a:ext>
              </a:extLst>
            </p:cNvPr>
            <p:cNvSpPr>
              <a:spLocks noChangeArrowheads="1"/>
            </p:cNvSpPr>
            <p:nvPr/>
          </p:nvSpPr>
          <p:spPr bwMode="auto">
            <a:xfrm flipH="1" flipV="1">
              <a:off x="5864224" y="2796225"/>
              <a:ext cx="168010" cy="190500"/>
            </a:xfrm>
            <a:prstGeom prst="triangle">
              <a:avLst>
                <a:gd name="adj" fmla="val 50000"/>
              </a:avLst>
            </a:prstGeom>
            <a:solidFill>
              <a:srgbClr val="0033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6936" name="Text Box 16">
              <a:extLst>
                <a:ext uri="{FF2B5EF4-FFF2-40B4-BE49-F238E27FC236}">
                  <a16:creationId xmlns:a16="http://schemas.microsoft.com/office/drawing/2014/main" id="{AC44D775-CABD-494D-8702-3A24AB603FC5}"/>
                </a:ext>
              </a:extLst>
            </p:cNvPr>
            <p:cNvSpPr txBox="1">
              <a:spLocks noChangeArrowheads="1"/>
            </p:cNvSpPr>
            <p:nvPr/>
          </p:nvSpPr>
          <p:spPr bwMode="auto">
            <a:xfrm>
              <a:off x="5468938" y="2262824"/>
              <a:ext cx="10080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b="1"/>
                <a:t>Risk Acceptable to Company</a:t>
              </a:r>
              <a:endParaRPr lang="en-US" altLang="en-US" sz="1600"/>
            </a:p>
          </p:txBody>
        </p:sp>
        <p:sp>
          <p:nvSpPr>
            <p:cNvPr id="166937" name="Line 17">
              <a:extLst>
                <a:ext uri="{FF2B5EF4-FFF2-40B4-BE49-F238E27FC236}">
                  <a16:creationId xmlns:a16="http://schemas.microsoft.com/office/drawing/2014/main" id="{009E3A78-C77A-4A8F-8BC1-1824AF500F66}"/>
                </a:ext>
              </a:extLst>
            </p:cNvPr>
            <p:cNvSpPr>
              <a:spLocks noChangeShapeType="1"/>
            </p:cNvSpPr>
            <p:nvPr/>
          </p:nvSpPr>
          <p:spPr bwMode="auto">
            <a:xfrm flipV="1">
              <a:off x="5951538" y="1835149"/>
              <a:ext cx="0" cy="5381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6927" name="Rectangle 18">
            <a:extLst>
              <a:ext uri="{FF2B5EF4-FFF2-40B4-BE49-F238E27FC236}">
                <a16:creationId xmlns:a16="http://schemas.microsoft.com/office/drawing/2014/main" id="{F645B639-E3C1-4C2C-8938-11DA66ABE5DB}"/>
              </a:ext>
            </a:extLst>
          </p:cNvPr>
          <p:cNvSpPr>
            <a:spLocks noGrp="1" noChangeArrowheads="1"/>
          </p:cNvSpPr>
          <p:nvPr>
            <p:ph type="title"/>
          </p:nvPr>
        </p:nvSpPr>
        <p:spPr bwMode="auto">
          <a:xfrm>
            <a:off x="228600" y="152400"/>
            <a:ext cx="8229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Tahoma" panose="020B0604030504040204" pitchFamily="34" charset="0"/>
                <a:cs typeface="Tahoma" panose="020B0604030504040204" pitchFamily="34" charset="0"/>
              </a:rPr>
              <a:t>Risk Management Strategies</a:t>
            </a:r>
          </a:p>
        </p:txBody>
      </p:sp>
      <p:sp>
        <p:nvSpPr>
          <p:cNvPr id="393235" name="Rectangle 19">
            <a:extLst>
              <a:ext uri="{FF2B5EF4-FFF2-40B4-BE49-F238E27FC236}">
                <a16:creationId xmlns:a16="http://schemas.microsoft.com/office/drawing/2014/main" id="{09BF9CE0-9871-4045-9AAF-F87A2FB0DEB9}"/>
              </a:ext>
            </a:extLst>
          </p:cNvPr>
          <p:cNvSpPr>
            <a:spLocks noChangeArrowheads="1"/>
          </p:cNvSpPr>
          <p:nvPr/>
        </p:nvSpPr>
        <p:spPr bwMode="auto">
          <a:xfrm>
            <a:off x="1176338" y="1371600"/>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HIGH RISKS</a:t>
            </a:r>
            <a:endParaRPr lang="en-US" altLang="en-US" sz="900" b="1">
              <a:solidFill>
                <a:schemeClr val="bg1"/>
              </a:solidFill>
            </a:endParaRPr>
          </a:p>
        </p:txBody>
      </p:sp>
      <p:sp>
        <p:nvSpPr>
          <p:cNvPr id="393236" name="Rectangle 20">
            <a:extLst>
              <a:ext uri="{FF2B5EF4-FFF2-40B4-BE49-F238E27FC236}">
                <a16:creationId xmlns:a16="http://schemas.microsoft.com/office/drawing/2014/main" id="{75A60BC8-C1BB-4385-9271-1AE06D1206F7}"/>
              </a:ext>
            </a:extLst>
          </p:cNvPr>
          <p:cNvSpPr>
            <a:spLocks noChangeArrowheads="1"/>
          </p:cNvSpPr>
          <p:nvPr/>
        </p:nvSpPr>
        <p:spPr bwMode="auto">
          <a:xfrm>
            <a:off x="7242175" y="1371600"/>
            <a:ext cx="1335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a:t>LOW RISKS</a:t>
            </a:r>
            <a:endParaRPr lang="en-US" altLang="en-US" sz="900" b="1"/>
          </a:p>
        </p:txBody>
      </p:sp>
      <p:sp>
        <p:nvSpPr>
          <p:cNvPr id="166930" name="Slide Number Placeholder 5">
            <a:extLst>
              <a:ext uri="{FF2B5EF4-FFF2-40B4-BE49-F238E27FC236}">
                <a16:creationId xmlns:a16="http://schemas.microsoft.com/office/drawing/2014/main" id="{C6E72598-5152-4F8E-81C6-72A93B6525A7}"/>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7090C5-D714-416E-8B9B-BEBFABF4D9E5}" type="slidenum">
              <a:rPr lang="en-US" altLang="en-US" sz="1600" b="1">
                <a:solidFill>
                  <a:srgbClr val="003399"/>
                </a:solidFill>
              </a:rPr>
              <a:pPr/>
              <a:t>11</a:t>
            </a:fld>
            <a:endParaRPr lang="en-US" altLang="en-US" sz="1600" b="1">
              <a:solidFill>
                <a:srgbClr val="003399"/>
              </a:solidFill>
            </a:endParaRPr>
          </a:p>
        </p:txBody>
      </p:sp>
      <p:sp>
        <p:nvSpPr>
          <p:cNvPr id="26" name="Rectangle 12">
            <a:extLst>
              <a:ext uri="{FF2B5EF4-FFF2-40B4-BE49-F238E27FC236}">
                <a16:creationId xmlns:a16="http://schemas.microsoft.com/office/drawing/2014/main" id="{332506EF-1C50-40BF-8D91-233B6E50A0AC}"/>
              </a:ext>
            </a:extLst>
          </p:cNvPr>
          <p:cNvSpPr>
            <a:spLocks noChangeArrowheads="1"/>
          </p:cNvSpPr>
          <p:nvPr/>
        </p:nvSpPr>
        <p:spPr bwMode="auto">
          <a:xfrm>
            <a:off x="381000" y="5715000"/>
            <a:ext cx="7840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WHAT ABOUT THE </a:t>
            </a:r>
            <a:r>
              <a:rPr lang="en-US" altLang="en-US" sz="1600" b="1" i="1" u="sng"/>
              <a:t>UNKNOWN RISKS </a:t>
            </a:r>
            <a:r>
              <a:rPr lang="en-US" altLang="en-US" sz="1600" b="1" i="1"/>
              <a:t>OR THE “</a:t>
            </a:r>
            <a:r>
              <a:rPr lang="en-US" altLang="en-US" sz="1600" b="1" i="1" u="sng"/>
              <a:t>LATENT DESIGN DEFECTS</a:t>
            </a:r>
            <a:r>
              <a:rPr lang="en-US" altLang="en-US" sz="1600" b="1" i="1"/>
              <a:t>” ?</a:t>
            </a:r>
            <a:endParaRPr lang="en-US" altLang="en-US" sz="900"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3226"/>
                                        </p:tgtEl>
                                        <p:attrNameLst>
                                          <p:attrName>style.visibility</p:attrName>
                                        </p:attrNameLst>
                                      </p:cBhvr>
                                      <p:to>
                                        <p:strVal val="visible"/>
                                      </p:to>
                                    </p:set>
                                    <p:animEffect transition="in" filter="box(in)">
                                      <p:cBhvr>
                                        <p:cTn id="7" dur="500"/>
                                        <p:tgtEl>
                                          <p:spTgt spid="393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3229"/>
                                        </p:tgtEl>
                                        <p:attrNameLst>
                                          <p:attrName>style.visibility</p:attrName>
                                        </p:attrNameLst>
                                      </p:cBhvr>
                                      <p:to>
                                        <p:strVal val="visible"/>
                                      </p:to>
                                    </p:set>
                                    <p:animEffect transition="in" filter="box(in)">
                                      <p:cBhvr>
                                        <p:cTn id="12" dur="500"/>
                                        <p:tgtEl>
                                          <p:spTgt spid="393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393235"/>
                                        </p:tgtEl>
                                        <p:attrNameLst>
                                          <p:attrName>style.visibility</p:attrName>
                                        </p:attrNameLst>
                                      </p:cBhvr>
                                      <p:to>
                                        <p:strVal val="visible"/>
                                      </p:to>
                                    </p:set>
                                    <p:anim calcmode="lin" valueType="num">
                                      <p:cBhvr>
                                        <p:cTn id="17" dur="500" fill="hold"/>
                                        <p:tgtEl>
                                          <p:spTgt spid="393235"/>
                                        </p:tgtEl>
                                        <p:attrNameLst>
                                          <p:attrName>ppt_w</p:attrName>
                                        </p:attrNameLst>
                                      </p:cBhvr>
                                      <p:tavLst>
                                        <p:tav tm="0">
                                          <p:val>
                                            <p:strVal val="4*#ppt_w"/>
                                          </p:val>
                                        </p:tav>
                                        <p:tav tm="100000">
                                          <p:val>
                                            <p:strVal val="#ppt_w"/>
                                          </p:val>
                                        </p:tav>
                                      </p:tavLst>
                                    </p:anim>
                                    <p:anim calcmode="lin" valueType="num">
                                      <p:cBhvr>
                                        <p:cTn id="18" dur="500" fill="hold"/>
                                        <p:tgtEl>
                                          <p:spTgt spid="393235"/>
                                        </p:tgtEl>
                                        <p:attrNameLst>
                                          <p:attrName>ppt_h</p:attrName>
                                        </p:attrNameLst>
                                      </p:cBhvr>
                                      <p:tavLst>
                                        <p:tav tm="0">
                                          <p:val>
                                            <p:strVal val="4*#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393236"/>
                                        </p:tgtEl>
                                        <p:attrNameLst>
                                          <p:attrName>style.visibility</p:attrName>
                                        </p:attrNameLst>
                                      </p:cBhvr>
                                      <p:to>
                                        <p:strVal val="visible"/>
                                      </p:to>
                                    </p:set>
                                    <p:anim calcmode="lin" valueType="num">
                                      <p:cBhvr>
                                        <p:cTn id="23" dur="500" fill="hold"/>
                                        <p:tgtEl>
                                          <p:spTgt spid="393236"/>
                                        </p:tgtEl>
                                        <p:attrNameLst>
                                          <p:attrName>ppt_w</p:attrName>
                                        </p:attrNameLst>
                                      </p:cBhvr>
                                      <p:tavLst>
                                        <p:tav tm="0">
                                          <p:val>
                                            <p:strVal val="4*#ppt_w"/>
                                          </p:val>
                                        </p:tav>
                                        <p:tav tm="100000">
                                          <p:val>
                                            <p:strVal val="#ppt_w"/>
                                          </p:val>
                                        </p:tav>
                                      </p:tavLst>
                                    </p:anim>
                                    <p:anim calcmode="lin" valueType="num">
                                      <p:cBhvr>
                                        <p:cTn id="24" dur="500" fill="hold"/>
                                        <p:tgtEl>
                                          <p:spTgt spid="393236"/>
                                        </p:tgtEl>
                                        <p:attrNameLst>
                                          <p:attrName>ppt_h</p:attrName>
                                        </p:attrNameLst>
                                      </p:cBhvr>
                                      <p:tavLst>
                                        <p:tav tm="0">
                                          <p:val>
                                            <p:strVal val="4*#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393219"/>
                                        </p:tgtEl>
                                        <p:attrNameLst>
                                          <p:attrName>style.visibility</p:attrName>
                                        </p:attrNameLst>
                                      </p:cBhvr>
                                      <p:to>
                                        <p:strVal val="visible"/>
                                      </p:to>
                                    </p:set>
                                    <p:anim calcmode="lin" valueType="num">
                                      <p:cBhvr>
                                        <p:cTn id="29" dur="500" fill="hold"/>
                                        <p:tgtEl>
                                          <p:spTgt spid="393219"/>
                                        </p:tgtEl>
                                        <p:attrNameLst>
                                          <p:attrName>ppt_w</p:attrName>
                                        </p:attrNameLst>
                                      </p:cBhvr>
                                      <p:tavLst>
                                        <p:tav tm="0">
                                          <p:val>
                                            <p:fltVal val="0"/>
                                          </p:val>
                                        </p:tav>
                                        <p:tav tm="100000">
                                          <p:val>
                                            <p:strVal val="#ppt_w"/>
                                          </p:val>
                                        </p:tav>
                                      </p:tavLst>
                                    </p:anim>
                                    <p:anim calcmode="lin" valueType="num">
                                      <p:cBhvr>
                                        <p:cTn id="30" dur="500" fill="hold"/>
                                        <p:tgtEl>
                                          <p:spTgt spid="393219"/>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93220"/>
                                        </p:tgtEl>
                                        <p:attrNameLst>
                                          <p:attrName>style.visibility</p:attrName>
                                        </p:attrNameLst>
                                      </p:cBhvr>
                                      <p:to>
                                        <p:strVal val="visible"/>
                                      </p:to>
                                    </p:set>
                                    <p:animEffect transition="in" filter="box(in)">
                                      <p:cBhvr>
                                        <p:cTn id="35" dur="500"/>
                                        <p:tgtEl>
                                          <p:spTgt spid="3932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93221"/>
                                        </p:tgtEl>
                                        <p:attrNameLst>
                                          <p:attrName>style.visibility</p:attrName>
                                        </p:attrNameLst>
                                      </p:cBhvr>
                                      <p:to>
                                        <p:strVal val="visible"/>
                                      </p:to>
                                    </p:set>
                                    <p:animEffect transition="in" filter="box(in)">
                                      <p:cBhvr>
                                        <p:cTn id="40" dur="500"/>
                                        <p:tgtEl>
                                          <p:spTgt spid="3932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393222"/>
                                        </p:tgtEl>
                                        <p:attrNameLst>
                                          <p:attrName>style.visibility</p:attrName>
                                        </p:attrNameLst>
                                      </p:cBhvr>
                                      <p:to>
                                        <p:strVal val="visible"/>
                                      </p:to>
                                    </p:set>
                                    <p:animEffect transition="in" filter="box(in)">
                                      <p:cBhvr>
                                        <p:cTn id="45" dur="500"/>
                                        <p:tgtEl>
                                          <p:spTgt spid="3932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93223"/>
                                        </p:tgtEl>
                                        <p:attrNameLst>
                                          <p:attrName>style.visibility</p:attrName>
                                        </p:attrNameLst>
                                      </p:cBhvr>
                                      <p:to>
                                        <p:strVal val="visible"/>
                                      </p:to>
                                    </p:set>
                                    <p:animEffect transition="in" filter="box(in)">
                                      <p:cBhvr>
                                        <p:cTn id="50" dur="500"/>
                                        <p:tgtEl>
                                          <p:spTgt spid="3932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93225"/>
                                        </p:tgtEl>
                                        <p:attrNameLst>
                                          <p:attrName>style.visibility</p:attrName>
                                        </p:attrNameLst>
                                      </p:cBhvr>
                                      <p:to>
                                        <p:strVal val="visible"/>
                                      </p:to>
                                    </p:set>
                                    <p:animEffect transition="in" filter="box(in)">
                                      <p:cBhvr>
                                        <p:cTn id="55" dur="500"/>
                                        <p:tgtEl>
                                          <p:spTgt spid="39322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393224"/>
                                        </p:tgtEl>
                                        <p:attrNameLst>
                                          <p:attrName>style.visibility</p:attrName>
                                        </p:attrNameLst>
                                      </p:cBhvr>
                                      <p:to>
                                        <p:strVal val="visible"/>
                                      </p:to>
                                    </p:set>
                                    <p:anim calcmode="lin" valueType="num">
                                      <p:cBhvr>
                                        <p:cTn id="60" dur="500" fill="hold"/>
                                        <p:tgtEl>
                                          <p:spTgt spid="393224"/>
                                        </p:tgtEl>
                                        <p:attrNameLst>
                                          <p:attrName>ppt_w</p:attrName>
                                        </p:attrNameLst>
                                      </p:cBhvr>
                                      <p:tavLst>
                                        <p:tav tm="0">
                                          <p:val>
                                            <p:fltVal val="0"/>
                                          </p:val>
                                        </p:tav>
                                        <p:tav tm="100000">
                                          <p:val>
                                            <p:strVal val="#ppt_w"/>
                                          </p:val>
                                        </p:tav>
                                      </p:tavLst>
                                    </p:anim>
                                    <p:anim calcmode="lin" valueType="num">
                                      <p:cBhvr>
                                        <p:cTn id="61" dur="500" fill="hold"/>
                                        <p:tgtEl>
                                          <p:spTgt spid="393224"/>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box(in)">
                                      <p:cBhvr>
                                        <p:cTn id="66" dur="500"/>
                                        <p:tgtEl>
                                          <p:spTgt spid="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393227"/>
                                        </p:tgtEl>
                                        <p:attrNameLst>
                                          <p:attrName>style.visibility</p:attrName>
                                        </p:attrNameLst>
                                      </p:cBhvr>
                                      <p:to>
                                        <p:strVal val="visible"/>
                                      </p:to>
                                    </p:set>
                                    <p:animEffect transition="in" filter="box(in)">
                                      <p:cBhvr>
                                        <p:cTn id="71" dur="500"/>
                                        <p:tgtEl>
                                          <p:spTgt spid="39322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393228"/>
                                        </p:tgtEl>
                                        <p:attrNameLst>
                                          <p:attrName>style.visibility</p:attrName>
                                        </p:attrNameLst>
                                      </p:cBhvr>
                                      <p:to>
                                        <p:strVal val="visible"/>
                                      </p:to>
                                    </p:set>
                                    <p:animEffect transition="in" filter="box(in)">
                                      <p:cBhvr>
                                        <p:cTn id="76" dur="500"/>
                                        <p:tgtEl>
                                          <p:spTgt spid="39322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ox(in)">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autoUpdateAnimBg="0"/>
      <p:bldP spid="393220" grpId="0" autoUpdateAnimBg="0"/>
      <p:bldP spid="393221" grpId="0" autoUpdateAnimBg="0"/>
      <p:bldP spid="393222" grpId="0" autoUpdateAnimBg="0"/>
      <p:bldP spid="393223" grpId="0" autoUpdateAnimBg="0"/>
      <p:bldP spid="393224" grpId="0" autoUpdateAnimBg="0"/>
      <p:bldP spid="393225" grpId="0" autoUpdateAnimBg="0"/>
      <p:bldP spid="393226" grpId="0" autoUpdateAnimBg="0"/>
      <p:bldP spid="393227" grpId="0" autoUpdateAnimBg="0"/>
      <p:bldP spid="393228" grpId="0" autoUpdateAnimBg="0"/>
      <p:bldP spid="393235" grpId="0" autoUpdateAnimBg="0"/>
      <p:bldP spid="393236" grpId="0" autoUpdateAnimBg="0"/>
      <p:bldP spid="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a:extLst>
              <a:ext uri="{FF2B5EF4-FFF2-40B4-BE49-F238E27FC236}">
                <a16:creationId xmlns:a16="http://schemas.microsoft.com/office/drawing/2014/main" id="{B92E541D-D930-4C78-9A67-C564F62C59A7}"/>
              </a:ext>
            </a:extLst>
          </p:cNvPr>
          <p:cNvSpPr>
            <a:spLocks noGrp="1"/>
          </p:cNvSpPr>
          <p:nvPr>
            <p:ph type="sldNum" sz="quarter" idx="12"/>
          </p:nvPr>
        </p:nvSpPr>
        <p:spPr>
          <a:xfrm>
            <a:off x="7010400" y="6096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5BD3920F-8E80-454F-83C6-47F1CC274364}" type="slidenum">
              <a:rPr lang="en-US" altLang="en-US" sz="1400"/>
              <a:pPr>
                <a:spcBef>
                  <a:spcPct val="0"/>
                </a:spcBef>
                <a:spcAft>
                  <a:spcPct val="0"/>
                </a:spcAft>
                <a:buFontTx/>
                <a:buNone/>
              </a:pPr>
              <a:t>12</a:t>
            </a:fld>
            <a:endParaRPr lang="en-US" altLang="en-US" sz="1400"/>
          </a:p>
        </p:txBody>
      </p:sp>
      <p:sp>
        <p:nvSpPr>
          <p:cNvPr id="57346" name="Rectangle 2">
            <a:extLst>
              <a:ext uri="{FF2B5EF4-FFF2-40B4-BE49-F238E27FC236}">
                <a16:creationId xmlns:a16="http://schemas.microsoft.com/office/drawing/2014/main" id="{1A0338AE-8755-41CC-931E-D68C37A0494F}"/>
              </a:ext>
            </a:extLst>
          </p:cNvPr>
          <p:cNvSpPr>
            <a:spLocks noGrp="1" noChangeArrowheads="1"/>
          </p:cNvSpPr>
          <p:nvPr>
            <p:ph type="title"/>
          </p:nvPr>
        </p:nvSpPr>
        <p:spPr>
          <a:xfrm>
            <a:off x="457200" y="0"/>
            <a:ext cx="8229600" cy="609600"/>
          </a:xfrm>
        </p:spPr>
        <p:txBody>
          <a:bodyPr/>
          <a:lstStyle/>
          <a:p>
            <a:pPr eaLnBrk="1" hangingPunct="1"/>
            <a:r>
              <a:rPr lang="en-US" altLang="en-US" sz="3800">
                <a:solidFill>
                  <a:schemeClr val="tx1"/>
                </a:solidFill>
                <a:ea typeface="ＭＳ Ｐゴシック" panose="020B0600070205080204" pitchFamily="34" charset="-128"/>
              </a:rPr>
              <a:t>Risk Communication &amp; Governance</a:t>
            </a:r>
          </a:p>
        </p:txBody>
      </p:sp>
      <p:sp>
        <p:nvSpPr>
          <p:cNvPr id="57347" name="Rectangle 3">
            <a:extLst>
              <a:ext uri="{FF2B5EF4-FFF2-40B4-BE49-F238E27FC236}">
                <a16:creationId xmlns:a16="http://schemas.microsoft.com/office/drawing/2014/main" id="{FCF1F4B4-9251-4F2B-AE4B-7AC06FF45878}"/>
              </a:ext>
            </a:extLst>
          </p:cNvPr>
          <p:cNvSpPr>
            <a:spLocks noGrp="1" noChangeArrowheads="1"/>
          </p:cNvSpPr>
          <p:nvPr>
            <p:ph type="body" idx="1"/>
          </p:nvPr>
        </p:nvSpPr>
        <p:spPr>
          <a:xfrm>
            <a:off x="381000" y="1219200"/>
            <a:ext cx="8305800" cy="6172200"/>
          </a:xfrm>
        </p:spPr>
        <p:txBody>
          <a:bodyPr/>
          <a:lstStyle/>
          <a:p>
            <a:pPr eaLnBrk="1" hangingPunct="1">
              <a:spcAft>
                <a:spcPts val="25"/>
              </a:spcAft>
            </a:pPr>
            <a:r>
              <a:rPr lang="en-US" altLang="en-US" sz="2000" i="1" dirty="0">
                <a:ea typeface="ＭＳ Ｐゴシック" panose="020B0600070205080204" pitchFamily="34" charset="-128"/>
              </a:rPr>
              <a:t>Risk communication refers to the activity of transferring, exchanging, deliberating, and sharing data, information, uncertainties, and knowledge about risk, results of risk assessment, decisions, and risk management among the decision makers, analysts, plant personnel, and stakeholders including the public.</a:t>
            </a:r>
          </a:p>
          <a:p>
            <a:pPr eaLnBrk="1" hangingPunct="1">
              <a:spcAft>
                <a:spcPts val="25"/>
              </a:spcAft>
            </a:pPr>
            <a:r>
              <a:rPr lang="en-US" altLang="en-US" sz="2000" dirty="0">
                <a:ea typeface="ＭＳ Ｐゴシック" panose="020B0600070205080204" pitchFamily="34" charset="-128"/>
              </a:rPr>
              <a:t>Share information about:</a:t>
            </a:r>
          </a:p>
          <a:p>
            <a:pPr lvl="1" eaLnBrk="1" hangingPunct="1">
              <a:lnSpc>
                <a:spcPct val="80000"/>
              </a:lnSpc>
              <a:spcAft>
                <a:spcPct val="30000"/>
              </a:spcAft>
              <a:buFontTx/>
              <a:buChar char="•"/>
            </a:pPr>
            <a:r>
              <a:rPr lang="en-US" altLang="en-US" sz="2000" dirty="0">
                <a:ea typeface="ＭＳ Ｐゴシック" panose="020B0600070205080204" pitchFamily="34" charset="-128"/>
              </a:rPr>
              <a:t>Nature of the Risk → characteristics and level of hazard, severity, and dynamic behavior of risk</a:t>
            </a:r>
          </a:p>
          <a:p>
            <a:pPr lvl="1" eaLnBrk="1" hangingPunct="1">
              <a:lnSpc>
                <a:spcPct val="80000"/>
              </a:lnSpc>
              <a:spcAft>
                <a:spcPct val="30000"/>
              </a:spcAft>
              <a:buFontTx/>
              <a:buChar char="•"/>
            </a:pPr>
            <a:r>
              <a:rPr lang="en-US" altLang="en-US" sz="2000" dirty="0">
                <a:ea typeface="ＭＳ Ｐゴシック" panose="020B0600070205080204" pitchFamily="34" charset="-128"/>
              </a:rPr>
              <a:t>Nature of the Benefits → benefits vs risk, including direct and indirect benefits, are clarified in qualitative and quantitative terms</a:t>
            </a:r>
          </a:p>
          <a:p>
            <a:pPr lvl="1" eaLnBrk="1" hangingPunct="1">
              <a:lnSpc>
                <a:spcPct val="80000"/>
              </a:lnSpc>
              <a:spcAft>
                <a:spcPct val="30000"/>
              </a:spcAft>
              <a:buFontTx/>
              <a:buChar char="•"/>
            </a:pPr>
            <a:r>
              <a:rPr lang="en-US" altLang="en-US" sz="2000" dirty="0">
                <a:ea typeface="ＭＳ Ｐゴシック" panose="020B0600070205080204" pitchFamily="34" charset="-128"/>
              </a:rPr>
              <a:t>Credibility: Characterization of uncertainties → in methods, models, and expertise used to assess risk</a:t>
            </a:r>
          </a:p>
          <a:p>
            <a:pPr lvl="1" eaLnBrk="1" hangingPunct="1">
              <a:lnSpc>
                <a:spcPct val="80000"/>
              </a:lnSpc>
              <a:buFontTx/>
              <a:buChar char="•"/>
            </a:pPr>
            <a:r>
              <a:rPr lang="en-US" altLang="en-US" sz="2000" dirty="0">
                <a:ea typeface="ＭＳ Ｐゴシック" panose="020B0600070205080204" pitchFamily="34" charset="-128"/>
              </a:rPr>
              <a:t>Confidence/trust: Risk management options → to arrive at a strategy, policy, or regulation &amp; actions to Manage Residual Risk &amp; Uncertainties throughout system life cycle</a:t>
            </a:r>
          </a:p>
          <a:p>
            <a:pPr eaLnBrk="1" hangingPunct="1">
              <a:lnSpc>
                <a:spcPct val="80000"/>
              </a:lnSpc>
            </a:pPr>
            <a:r>
              <a:rPr lang="en-US" altLang="en-US" sz="2200" i="1" dirty="0">
                <a:ea typeface="ＭＳ Ｐゴシック" panose="020B0600070205080204" pitchFamily="34" charset="-128"/>
              </a:rPr>
              <a:t>Risk governance refers to the rules, policies or mechanisms by which decisions about risk are taken and implemented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D2FF08E5-4655-443F-B044-D909C0B98174}"/>
              </a:ext>
            </a:extLst>
          </p:cNvPr>
          <p:cNvSpPr>
            <a:spLocks noGrp="1" noChangeArrowheads="1"/>
          </p:cNvSpPr>
          <p:nvPr>
            <p:ph type="title"/>
          </p:nvPr>
        </p:nvSpPr>
        <p:spPr>
          <a:xfrm>
            <a:off x="228600" y="30480"/>
            <a:ext cx="8534400" cy="609600"/>
          </a:xfrm>
        </p:spPr>
        <p:txBody>
          <a:bodyPr/>
          <a:lstStyle/>
          <a:p>
            <a:r>
              <a:rPr lang="en-US" altLang="en-US" sz="3400" dirty="0">
                <a:ea typeface="ＭＳ Ｐゴシック" panose="020B0600070205080204" pitchFamily="34" charset="-128"/>
              </a:rPr>
              <a:t>System RA Steps</a:t>
            </a:r>
          </a:p>
        </p:txBody>
      </p:sp>
      <p:sp>
        <p:nvSpPr>
          <p:cNvPr id="47106" name="Content Placeholder 2">
            <a:extLst>
              <a:ext uri="{FF2B5EF4-FFF2-40B4-BE49-F238E27FC236}">
                <a16:creationId xmlns:a16="http://schemas.microsoft.com/office/drawing/2014/main" id="{F62AFFD2-5C21-4298-96E8-4D5966B2665D}"/>
              </a:ext>
            </a:extLst>
          </p:cNvPr>
          <p:cNvSpPr>
            <a:spLocks noGrp="1" noChangeArrowheads="1"/>
          </p:cNvSpPr>
          <p:nvPr>
            <p:ph idx="1"/>
          </p:nvPr>
        </p:nvSpPr>
        <p:spPr>
          <a:xfrm>
            <a:off x="152400" y="914400"/>
            <a:ext cx="8534400" cy="5943600"/>
          </a:xfrm>
        </p:spPr>
        <p:txBody>
          <a:bodyPr/>
          <a:lstStyle/>
          <a:p>
            <a:r>
              <a:rPr lang="en-US" altLang="en-US" sz="2400" dirty="0">
                <a:ea typeface="ＭＳ Ｐゴシック" panose="020B0600070205080204" pitchFamily="34" charset="-128"/>
              </a:rPr>
              <a:t>Identify and characterize </a:t>
            </a:r>
            <a:r>
              <a:rPr lang="en-US" altLang="en-US" sz="2400" u="sng" dirty="0">
                <a:ea typeface="ＭＳ Ｐゴシック" panose="020B0600070205080204" pitchFamily="34" charset="-128"/>
              </a:rPr>
              <a:t>hazards</a:t>
            </a:r>
          </a:p>
          <a:p>
            <a:r>
              <a:rPr lang="en-US" altLang="en-US" sz="2400" dirty="0">
                <a:ea typeface="ＭＳ Ｐゴシック" panose="020B0600070205080204" pitchFamily="34" charset="-128"/>
              </a:rPr>
              <a:t>Develop </a:t>
            </a:r>
            <a:r>
              <a:rPr lang="en-US" altLang="en-US" sz="2400" u="sng" dirty="0">
                <a:ea typeface="ＭＳ Ｐゴシック" panose="020B0600070205080204" pitchFamily="34" charset="-128"/>
              </a:rPr>
              <a:t>scenarios</a:t>
            </a:r>
            <a:r>
              <a:rPr lang="en-US" altLang="en-US" sz="2400" dirty="0">
                <a:ea typeface="ＭＳ Ｐゴシック" panose="020B0600070205080204" pitchFamily="34" charset="-128"/>
              </a:rPr>
              <a:t> of upset events, conditions</a:t>
            </a:r>
          </a:p>
          <a:p>
            <a:r>
              <a:rPr lang="en-US" altLang="en-US" sz="2400" dirty="0">
                <a:ea typeface="ＭＳ Ｐゴシック" panose="020B0600070205080204" pitchFamily="34" charset="-128"/>
              </a:rPr>
              <a:t>Assess </a:t>
            </a:r>
            <a:r>
              <a:rPr lang="en-US" altLang="en-US" sz="2400" u="sng" dirty="0">
                <a:ea typeface="ＭＳ Ｐゴシック" panose="020B0600070205080204" pitchFamily="34" charset="-128"/>
              </a:rPr>
              <a:t>risk</a:t>
            </a:r>
            <a:r>
              <a:rPr lang="en-US" altLang="en-US" sz="2400" dirty="0">
                <a:ea typeface="ＭＳ Ｐゴシック" panose="020B0600070205080204" pitchFamily="34" charset="-128"/>
              </a:rPr>
              <a:t> and represent in risk profiles</a:t>
            </a:r>
          </a:p>
          <a:p>
            <a:r>
              <a:rPr lang="en-US" altLang="en-US" sz="2400" dirty="0">
                <a:ea typeface="ＭＳ Ｐゴシック" panose="020B0600070205080204" pitchFamily="34" charset="-128"/>
              </a:rPr>
              <a:t>Categorize, </a:t>
            </a:r>
            <a:r>
              <a:rPr lang="en-US" altLang="en-US" sz="2400" u="sng" dirty="0">
                <a:ea typeface="ＭＳ Ｐゴシック" panose="020B0600070205080204" pitchFamily="34" charset="-128"/>
              </a:rPr>
              <a:t>prioritize</a:t>
            </a:r>
            <a:r>
              <a:rPr lang="en-US" altLang="en-US" sz="2400" dirty="0">
                <a:ea typeface="ＭＳ Ｐゴシック" panose="020B0600070205080204" pitchFamily="34" charset="-128"/>
              </a:rPr>
              <a:t> contributions to the overall risk</a:t>
            </a:r>
          </a:p>
          <a:p>
            <a:r>
              <a:rPr lang="en-US" altLang="en-US" sz="2400" dirty="0">
                <a:ea typeface="ＭＳ Ｐゴシック" panose="020B0600070205080204" pitchFamily="34" charset="-128"/>
              </a:rPr>
              <a:t>Reduce risk, </a:t>
            </a:r>
            <a:r>
              <a:rPr lang="en-US" altLang="en-US" sz="2400" u="sng" dirty="0">
                <a:ea typeface="ＭＳ Ｐゴシック" panose="020B0600070205080204" pitchFamily="34" charset="-128"/>
              </a:rPr>
              <a:t>Manage</a:t>
            </a:r>
            <a:r>
              <a:rPr lang="en-US" altLang="en-US" sz="2400" dirty="0">
                <a:ea typeface="ＭＳ Ｐゴシック" panose="020B0600070205080204" pitchFamily="34" charset="-128"/>
              </a:rPr>
              <a:t> risk within acceptable ranges</a:t>
            </a:r>
          </a:p>
          <a:p>
            <a:r>
              <a:rPr lang="en-US" altLang="en-US" sz="2400" u="sng" dirty="0">
                <a:ea typeface="ＭＳ Ｐゴシック" panose="020B0600070205080204" pitchFamily="34" charset="-128"/>
              </a:rPr>
              <a:t>Communicate</a:t>
            </a:r>
            <a:r>
              <a:rPr lang="en-US" altLang="en-US" sz="2400" dirty="0">
                <a:ea typeface="ＭＳ Ｐゴシック" panose="020B0600070205080204" pitchFamily="34" charset="-128"/>
              </a:rPr>
              <a:t> risk with personnel and stakeholders</a:t>
            </a:r>
          </a:p>
          <a:p>
            <a:r>
              <a:rPr lang="en-US" altLang="en-US" sz="2400" u="sng" dirty="0">
                <a:ea typeface="ＭＳ Ｐゴシック" panose="020B0600070205080204" pitchFamily="34" charset="-128"/>
              </a:rPr>
              <a:t>Train/retrain</a:t>
            </a:r>
            <a:r>
              <a:rPr lang="en-US" altLang="en-US" sz="2400" dirty="0">
                <a:ea typeface="ＭＳ Ｐゴシック" panose="020B0600070205080204" pitchFamily="34" charset="-128"/>
              </a:rPr>
              <a:t> personnel, educate/update stakeholders</a:t>
            </a:r>
          </a:p>
          <a:p>
            <a:r>
              <a:rPr lang="en-US" altLang="en-US" sz="2400" u="sng" dirty="0">
                <a:ea typeface="ＭＳ Ｐゴシック" panose="020B0600070205080204" pitchFamily="34" charset="-128"/>
              </a:rPr>
              <a:t>Monitor, measure</a:t>
            </a:r>
            <a:r>
              <a:rPr lang="en-US" altLang="en-US" sz="2400" dirty="0">
                <a:ea typeface="ＭＳ Ｐゴシック" panose="020B0600070205080204" pitchFamily="34" charset="-128"/>
              </a:rPr>
              <a:t> system &amp; organization, find trends</a:t>
            </a:r>
          </a:p>
          <a:p>
            <a:r>
              <a:rPr lang="en-US" altLang="en-US" sz="2400" dirty="0">
                <a:ea typeface="ＭＳ Ｐゴシック" panose="020B0600070205080204" pitchFamily="34" charset="-128"/>
              </a:rPr>
              <a:t>Continually </a:t>
            </a:r>
            <a:r>
              <a:rPr lang="en-US" altLang="en-US" sz="2400" u="sng" dirty="0">
                <a:ea typeface="ＭＳ Ｐゴシック" panose="020B0600070205080204" pitchFamily="34" charset="-128"/>
              </a:rPr>
              <a:t>update</a:t>
            </a:r>
            <a:r>
              <a:rPr lang="en-US" altLang="en-US" sz="2400" dirty="0">
                <a:ea typeface="ＭＳ Ｐゴシック" panose="020B0600070205080204" pitchFamily="34" charset="-128"/>
              </a:rPr>
              <a:t> system data and parameters</a:t>
            </a:r>
          </a:p>
          <a:p>
            <a:r>
              <a:rPr lang="en-US" altLang="en-US" sz="2400" dirty="0">
                <a:ea typeface="ＭＳ Ｐゴシック" panose="020B0600070205080204" pitchFamily="34" charset="-128"/>
              </a:rPr>
              <a:t>Update behavior </a:t>
            </a:r>
            <a:r>
              <a:rPr lang="en-US" altLang="en-US" sz="2400" u="sng" dirty="0">
                <a:ea typeface="ＭＳ Ｐゴシック" panose="020B0600070205080204" pitchFamily="34" charset="-128"/>
              </a:rPr>
              <a:t>predictions</a:t>
            </a:r>
            <a:r>
              <a:rPr lang="en-US" altLang="en-US" sz="2400" dirty="0">
                <a:ea typeface="ＭＳ Ｐゴシック" panose="020B0600070205080204" pitchFamily="34" charset="-128"/>
              </a:rPr>
              <a:t> of components and system</a:t>
            </a:r>
          </a:p>
          <a:p>
            <a:endParaRPr lang="en-US" altLang="en-US" sz="2400" dirty="0">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DD36CEB3-4636-4F4B-B74E-48EB6973EFB8}"/>
              </a:ext>
            </a:extLst>
          </p:cNvPr>
          <p:cNvSpPr>
            <a:spLocks noGrp="1"/>
          </p:cNvSpPr>
          <p:nvPr>
            <p:ph type="sldNum" sz="quarter" idx="12"/>
          </p:nvPr>
        </p:nvSpPr>
        <p:spPr>
          <a:xfrm>
            <a:off x="6858000" y="59436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416DBE13-589C-40D3-8EF8-0DA0D748F27F}" type="slidenum">
              <a:rPr lang="en-US" altLang="en-US" sz="1400"/>
              <a:pPr>
                <a:spcBef>
                  <a:spcPct val="0"/>
                </a:spcBef>
                <a:spcAft>
                  <a:spcPct val="0"/>
                </a:spcAft>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a:extLst>
              <a:ext uri="{FF2B5EF4-FFF2-40B4-BE49-F238E27FC236}">
                <a16:creationId xmlns:a16="http://schemas.microsoft.com/office/drawing/2014/main" id="{95300709-3249-43BF-8878-87B3C1BAF0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F9045802-95C8-4B72-B97A-5AF57AF86515}" type="slidenum">
              <a:rPr lang="en-US" altLang="en-US" sz="1400"/>
              <a:pPr>
                <a:spcBef>
                  <a:spcPct val="0"/>
                </a:spcBef>
                <a:spcAft>
                  <a:spcPct val="0"/>
                </a:spcAft>
                <a:buFontTx/>
                <a:buNone/>
              </a:pPr>
              <a:t>14</a:t>
            </a:fld>
            <a:endParaRPr lang="en-US" altLang="en-US" sz="1400"/>
          </a:p>
        </p:txBody>
      </p:sp>
      <p:sp>
        <p:nvSpPr>
          <p:cNvPr id="48130" name="Rectangle 7">
            <a:extLst>
              <a:ext uri="{FF2B5EF4-FFF2-40B4-BE49-F238E27FC236}">
                <a16:creationId xmlns:a16="http://schemas.microsoft.com/office/drawing/2014/main" id="{172A8833-4926-477D-8445-2D7C4715B49C}"/>
              </a:ext>
            </a:extLst>
          </p:cNvPr>
          <p:cNvSpPr>
            <a:spLocks noGrp="1" noChangeArrowheads="1"/>
          </p:cNvSpPr>
          <p:nvPr>
            <p:ph type="title"/>
          </p:nvPr>
        </p:nvSpPr>
        <p:spPr>
          <a:xfrm>
            <a:off x="76200" y="0"/>
            <a:ext cx="9067800" cy="914400"/>
          </a:xfrm>
        </p:spPr>
        <p:txBody>
          <a:bodyPr/>
          <a:lstStyle/>
          <a:p>
            <a:pPr eaLnBrk="1" hangingPunct="1"/>
            <a:r>
              <a:rPr lang="en-US" altLang="en-US" sz="3400">
                <a:ea typeface="ＭＳ Ｐゴシック" panose="020B0600070205080204" pitchFamily="34" charset="-128"/>
              </a:rPr>
              <a:t>Risk Assessment, Management, Communication</a:t>
            </a:r>
          </a:p>
        </p:txBody>
      </p:sp>
      <p:sp>
        <p:nvSpPr>
          <p:cNvPr id="48131" name="Rectangle 8">
            <a:extLst>
              <a:ext uri="{FF2B5EF4-FFF2-40B4-BE49-F238E27FC236}">
                <a16:creationId xmlns:a16="http://schemas.microsoft.com/office/drawing/2014/main" id="{DC44E1E4-FF60-4B7D-9FE4-1E9E9EDAAC23}"/>
              </a:ext>
            </a:extLst>
          </p:cNvPr>
          <p:cNvSpPr>
            <a:spLocks noChangeArrowheads="1"/>
          </p:cNvSpPr>
          <p:nvPr/>
        </p:nvSpPr>
        <p:spPr bwMode="auto">
          <a:xfrm>
            <a:off x="95368" y="2555265"/>
            <a:ext cx="1828800" cy="1516586"/>
          </a:xfrm>
          <a:prstGeom prst="rect">
            <a:avLst/>
          </a:prstGeom>
          <a:solidFill>
            <a:schemeClr val="accent2">
              <a:alpha val="25098"/>
            </a:schemeClr>
          </a:solidFill>
          <a:ln w="9525">
            <a:solidFill>
              <a:schemeClr val="bg1"/>
            </a:solidFill>
            <a:miter lim="800000"/>
            <a:headEnd/>
            <a:tailEnd/>
          </a:ln>
        </p:spPr>
        <p:txBody>
          <a:bodyPr wrap="none" anchor="ct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1800" dirty="0"/>
              <a:t>Estimations of</a:t>
            </a:r>
          </a:p>
          <a:p>
            <a:pPr algn="ctr" eaLnBrk="1" hangingPunct="1">
              <a:spcBef>
                <a:spcPct val="0"/>
              </a:spcBef>
              <a:spcAft>
                <a:spcPct val="0"/>
              </a:spcAft>
              <a:buFontTx/>
              <a:buNone/>
            </a:pPr>
            <a:r>
              <a:rPr lang="en-US" altLang="en-US" sz="2000" dirty="0"/>
              <a:t>probabilities</a:t>
            </a:r>
            <a:r>
              <a:rPr lang="en-US" altLang="en-US" sz="1800" dirty="0"/>
              <a:t> and</a:t>
            </a:r>
          </a:p>
          <a:p>
            <a:pPr algn="ctr" eaLnBrk="1" hangingPunct="1">
              <a:spcBef>
                <a:spcPct val="0"/>
              </a:spcBef>
              <a:spcAft>
                <a:spcPct val="0"/>
              </a:spcAft>
              <a:buFontTx/>
              <a:buNone/>
            </a:pPr>
            <a:r>
              <a:rPr lang="en-US" altLang="en-US" sz="1800" dirty="0"/>
              <a:t>consequences</a:t>
            </a:r>
            <a:endParaRPr lang="en-US" altLang="en-US" sz="1600" dirty="0"/>
          </a:p>
        </p:txBody>
      </p:sp>
      <p:sp>
        <p:nvSpPr>
          <p:cNvPr id="48132" name="Rectangle 9">
            <a:extLst>
              <a:ext uri="{FF2B5EF4-FFF2-40B4-BE49-F238E27FC236}">
                <a16:creationId xmlns:a16="http://schemas.microsoft.com/office/drawing/2014/main" id="{BC5D0D6E-FDAA-4BE3-B78B-6D74EDEAF252}"/>
              </a:ext>
            </a:extLst>
          </p:cNvPr>
          <p:cNvSpPr>
            <a:spLocks noChangeArrowheads="1"/>
          </p:cNvSpPr>
          <p:nvPr/>
        </p:nvSpPr>
        <p:spPr bwMode="auto">
          <a:xfrm>
            <a:off x="7010400" y="2333592"/>
            <a:ext cx="1905000" cy="1600200"/>
          </a:xfrm>
          <a:prstGeom prst="rect">
            <a:avLst/>
          </a:prstGeom>
          <a:solidFill>
            <a:srgbClr val="FF0000">
              <a:alpha val="25098"/>
            </a:srgbClr>
          </a:solidFill>
          <a:ln w="9525">
            <a:solidFill>
              <a:schemeClr val="bg1"/>
            </a:solidFill>
            <a:miter lim="800000"/>
            <a:headEnd/>
            <a:tailEnd/>
          </a:ln>
        </p:spPr>
        <p:txBody>
          <a:bodyPr wrap="none" anchor="ct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000" dirty="0"/>
              <a:t> Evaluation, </a:t>
            </a:r>
          </a:p>
          <a:p>
            <a:pPr algn="ctr" eaLnBrk="1" hangingPunct="1">
              <a:spcBef>
                <a:spcPct val="0"/>
              </a:spcBef>
              <a:spcAft>
                <a:spcPct val="0"/>
              </a:spcAft>
              <a:buFontTx/>
              <a:buNone/>
            </a:pPr>
            <a:r>
              <a:rPr lang="en-US" altLang="en-US" sz="2000" dirty="0"/>
              <a:t>minimization,</a:t>
            </a:r>
          </a:p>
          <a:p>
            <a:pPr algn="ctr" eaLnBrk="1" hangingPunct="1">
              <a:spcBef>
                <a:spcPct val="0"/>
              </a:spcBef>
              <a:spcAft>
                <a:spcPct val="0"/>
              </a:spcAft>
              <a:buFontTx/>
              <a:buNone/>
            </a:pPr>
            <a:r>
              <a:rPr lang="en-US" altLang="en-US" sz="2000" dirty="0"/>
              <a:t>and control of</a:t>
            </a:r>
          </a:p>
          <a:p>
            <a:pPr algn="ctr" eaLnBrk="1" hangingPunct="1">
              <a:spcBef>
                <a:spcPct val="0"/>
              </a:spcBef>
              <a:spcAft>
                <a:spcPct val="0"/>
              </a:spcAft>
              <a:buFontTx/>
              <a:buNone/>
            </a:pPr>
            <a:r>
              <a:rPr lang="en-US" altLang="en-US" sz="2000" dirty="0"/>
              <a:t>risk within </a:t>
            </a:r>
          </a:p>
          <a:p>
            <a:pPr algn="ctr" eaLnBrk="1" hangingPunct="1">
              <a:spcBef>
                <a:spcPct val="0"/>
              </a:spcBef>
              <a:spcAft>
                <a:spcPct val="0"/>
              </a:spcAft>
              <a:buFontTx/>
              <a:buNone/>
            </a:pPr>
            <a:r>
              <a:rPr lang="en-US" altLang="en-US" sz="2000" dirty="0"/>
              <a:t>acceptable limits</a:t>
            </a:r>
            <a:endParaRPr lang="en-US" altLang="en-US" sz="1600" dirty="0"/>
          </a:p>
        </p:txBody>
      </p:sp>
      <p:sp>
        <p:nvSpPr>
          <p:cNvPr id="41989" name="Rectangle 10">
            <a:extLst>
              <a:ext uri="{FF2B5EF4-FFF2-40B4-BE49-F238E27FC236}">
                <a16:creationId xmlns:a16="http://schemas.microsoft.com/office/drawing/2014/main" id="{42FBDEC3-9071-4F85-A165-3D6C0C56F31C}"/>
              </a:ext>
            </a:extLst>
          </p:cNvPr>
          <p:cNvSpPr>
            <a:spLocks noChangeArrowheads="1"/>
          </p:cNvSpPr>
          <p:nvPr/>
        </p:nvSpPr>
        <p:spPr bwMode="auto">
          <a:xfrm>
            <a:off x="1905000" y="5588883"/>
            <a:ext cx="5334000" cy="1130943"/>
          </a:xfrm>
          <a:prstGeom prst="rect">
            <a:avLst/>
          </a:prstGeom>
          <a:solidFill>
            <a:schemeClr val="accent1">
              <a:lumMod val="75000"/>
              <a:alpha val="34901"/>
            </a:schemeClr>
          </a:solidFill>
          <a:ln w="9525">
            <a:solidFill>
              <a:schemeClr val="bg1"/>
            </a:solidFill>
            <a:miter lim="800000"/>
            <a:headEnd/>
            <a:tailEnd/>
          </a:ln>
        </p:spPr>
        <p:txBody>
          <a:bodyPr wrap="none" anchor="ctr"/>
          <a:lstStyle/>
          <a:p>
            <a:pPr algn="ctr" eaLnBrk="1" hangingPunct="1">
              <a:defRPr/>
            </a:pPr>
            <a:r>
              <a:rPr lang="en-US" sz="2000" dirty="0">
                <a:latin typeface="Arial" charset="0"/>
                <a:ea typeface="ＭＳ Ｐゴシック" charset="0"/>
                <a:cs typeface="ＭＳ Ｐゴシック" charset="0"/>
              </a:rPr>
              <a:t>Exchange, share, discuss, deliberate the risk</a:t>
            </a:r>
          </a:p>
          <a:p>
            <a:pPr algn="ctr" eaLnBrk="1" hangingPunct="1">
              <a:defRPr/>
            </a:pPr>
            <a:r>
              <a:rPr lang="en-US" sz="2000" dirty="0">
                <a:latin typeface="Arial" charset="0"/>
                <a:ea typeface="ＭＳ Ｐゴシック" charset="0"/>
                <a:cs typeface="ＭＳ Ｐゴシック" charset="0"/>
              </a:rPr>
              <a:t>and consequence analysis &amp; major decisions </a:t>
            </a:r>
            <a:br>
              <a:rPr lang="en-US" sz="2000" dirty="0">
                <a:latin typeface="Arial" charset="0"/>
                <a:ea typeface="ＭＳ Ｐゴシック" charset="0"/>
                <a:cs typeface="ＭＳ Ｐゴシック" charset="0"/>
              </a:rPr>
            </a:br>
            <a:r>
              <a:rPr lang="en-US" sz="2000" dirty="0">
                <a:latin typeface="Arial" charset="0"/>
                <a:ea typeface="ＭＳ Ｐゴシック" charset="0"/>
                <a:cs typeface="ＭＳ Ｐゴシック" charset="0"/>
              </a:rPr>
              <a:t>with Stakeholders  </a:t>
            </a:r>
          </a:p>
        </p:txBody>
      </p:sp>
      <p:sp>
        <p:nvSpPr>
          <p:cNvPr id="48134" name="Rectangle 11">
            <a:extLst>
              <a:ext uri="{FF2B5EF4-FFF2-40B4-BE49-F238E27FC236}">
                <a16:creationId xmlns:a16="http://schemas.microsoft.com/office/drawing/2014/main" id="{8243A558-4D23-4B85-A8B6-2406E6DCCADC}"/>
              </a:ext>
            </a:extLst>
          </p:cNvPr>
          <p:cNvSpPr>
            <a:spLocks noChangeArrowheads="1"/>
          </p:cNvSpPr>
          <p:nvPr/>
        </p:nvSpPr>
        <p:spPr bwMode="auto">
          <a:xfrm>
            <a:off x="6778625" y="6629400"/>
            <a:ext cx="2289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200"/>
              <a:t>(adapted from Modarres, RAE)</a:t>
            </a:r>
          </a:p>
        </p:txBody>
      </p:sp>
      <p:grpSp>
        <p:nvGrpSpPr>
          <p:cNvPr id="48135" name="Group 8">
            <a:extLst>
              <a:ext uri="{FF2B5EF4-FFF2-40B4-BE49-F238E27FC236}">
                <a16:creationId xmlns:a16="http://schemas.microsoft.com/office/drawing/2014/main" id="{E01AD77E-7328-483F-A286-C14210EE8627}"/>
              </a:ext>
            </a:extLst>
          </p:cNvPr>
          <p:cNvGrpSpPr>
            <a:grpSpLocks/>
          </p:cNvGrpSpPr>
          <p:nvPr/>
        </p:nvGrpSpPr>
        <p:grpSpPr bwMode="auto">
          <a:xfrm>
            <a:off x="1447800" y="1026391"/>
            <a:ext cx="6019800" cy="4724400"/>
            <a:chOff x="1219200" y="990600"/>
            <a:chExt cx="6400800" cy="5867400"/>
          </a:xfrm>
        </p:grpSpPr>
        <p:sp>
          <p:nvSpPr>
            <p:cNvPr id="48136" name="Oval 4">
              <a:extLst>
                <a:ext uri="{FF2B5EF4-FFF2-40B4-BE49-F238E27FC236}">
                  <a16:creationId xmlns:a16="http://schemas.microsoft.com/office/drawing/2014/main" id="{23A91D16-7852-4618-ACC3-D29F8DB1DA3C}"/>
                </a:ext>
              </a:extLst>
            </p:cNvPr>
            <p:cNvSpPr>
              <a:spLocks noChangeArrowheads="1"/>
            </p:cNvSpPr>
            <p:nvPr/>
          </p:nvSpPr>
          <p:spPr bwMode="auto">
            <a:xfrm>
              <a:off x="1219200" y="990600"/>
              <a:ext cx="2828925" cy="2762250"/>
            </a:xfrm>
            <a:prstGeom prst="ellipse">
              <a:avLst/>
            </a:prstGeom>
            <a:solidFill>
              <a:srgbClr val="333399">
                <a:alpha val="25098"/>
              </a:srgbClr>
            </a:solidFill>
            <a:ln w="9525">
              <a:solidFill>
                <a:schemeClr val="bg1"/>
              </a:solidFill>
              <a:round/>
              <a:headEnd/>
              <a:tailEnd/>
            </a:ln>
          </p:spPr>
          <p:txBody>
            <a:bodyPr anchor="ct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400"/>
                <a:t>Risk </a:t>
              </a:r>
            </a:p>
            <a:p>
              <a:pPr algn="ctr" eaLnBrk="1" hangingPunct="1">
                <a:spcBef>
                  <a:spcPct val="0"/>
                </a:spcBef>
                <a:spcAft>
                  <a:spcPct val="0"/>
                </a:spcAft>
                <a:buFontTx/>
                <a:buNone/>
              </a:pPr>
              <a:r>
                <a:rPr lang="en-US" altLang="en-US" sz="2400"/>
                <a:t>Assessment</a:t>
              </a:r>
            </a:p>
          </p:txBody>
        </p:sp>
        <p:sp>
          <p:nvSpPr>
            <p:cNvPr id="48137" name="Oval 5">
              <a:extLst>
                <a:ext uri="{FF2B5EF4-FFF2-40B4-BE49-F238E27FC236}">
                  <a16:creationId xmlns:a16="http://schemas.microsoft.com/office/drawing/2014/main" id="{9206DC40-F45B-4941-ACD7-1364DCF2A7C2}"/>
                </a:ext>
              </a:extLst>
            </p:cNvPr>
            <p:cNvSpPr>
              <a:spLocks noChangeArrowheads="1"/>
            </p:cNvSpPr>
            <p:nvPr/>
          </p:nvSpPr>
          <p:spPr bwMode="auto">
            <a:xfrm>
              <a:off x="4791075" y="990600"/>
              <a:ext cx="2828925" cy="2762250"/>
            </a:xfrm>
            <a:prstGeom prst="ellipse">
              <a:avLst/>
            </a:prstGeom>
            <a:solidFill>
              <a:srgbClr val="FF0000">
                <a:alpha val="25098"/>
              </a:srgbClr>
            </a:solidFill>
            <a:ln w="9525">
              <a:solidFill>
                <a:schemeClr val="bg1"/>
              </a:solidFill>
              <a:round/>
              <a:headEnd/>
              <a:tailEnd/>
            </a:ln>
          </p:spPr>
          <p:txBody>
            <a:bodyPr anchor="ct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spcAft>
                  <a:spcPct val="0"/>
                </a:spcAft>
                <a:buFontTx/>
                <a:buNone/>
              </a:pPr>
              <a:r>
                <a:rPr lang="en-US" altLang="en-US" sz="2400"/>
                <a:t>Risk &amp; Uncertainty </a:t>
              </a:r>
            </a:p>
            <a:p>
              <a:pPr algn="ctr" eaLnBrk="1" hangingPunct="1">
                <a:spcBef>
                  <a:spcPct val="0"/>
                </a:spcBef>
                <a:spcAft>
                  <a:spcPct val="0"/>
                </a:spcAft>
                <a:buFontTx/>
                <a:buNone/>
              </a:pPr>
              <a:r>
                <a:rPr lang="en-US" altLang="en-US" sz="2200"/>
                <a:t>Management</a:t>
              </a:r>
            </a:p>
          </p:txBody>
        </p:sp>
        <p:sp>
          <p:nvSpPr>
            <p:cNvPr id="12" name="Oval 6">
              <a:extLst>
                <a:ext uri="{FF2B5EF4-FFF2-40B4-BE49-F238E27FC236}">
                  <a16:creationId xmlns:a16="http://schemas.microsoft.com/office/drawing/2014/main" id="{99EA3B0F-A220-4295-BAD7-C607CB4EBD77}"/>
                </a:ext>
              </a:extLst>
            </p:cNvPr>
            <p:cNvSpPr>
              <a:spLocks noChangeArrowheads="1"/>
            </p:cNvSpPr>
            <p:nvPr/>
          </p:nvSpPr>
          <p:spPr bwMode="auto">
            <a:xfrm>
              <a:off x="2743442" y="3809949"/>
              <a:ext cx="3276358" cy="3048051"/>
            </a:xfrm>
            <a:prstGeom prst="ellipse">
              <a:avLst/>
            </a:prstGeom>
            <a:solidFill>
              <a:schemeClr val="accent1">
                <a:lumMod val="75000"/>
                <a:alpha val="34901"/>
              </a:schemeClr>
            </a:solidFill>
            <a:ln w="9525">
              <a:solidFill>
                <a:schemeClr val="bg1"/>
              </a:solidFill>
              <a:round/>
              <a:headEnd/>
              <a:tailEnd/>
            </a:ln>
          </p:spPr>
          <p:txBody>
            <a:bodyPr anchor="ctr"/>
            <a:lstStyle/>
            <a:p>
              <a:pPr algn="ctr" eaLnBrk="1" hangingPunct="1">
                <a:defRPr/>
              </a:pPr>
              <a:r>
                <a:rPr lang="en-US" sz="2200" dirty="0">
                  <a:latin typeface="Arial" charset="0"/>
                  <a:ea typeface="ＭＳ Ｐゴシック" charset="0"/>
                  <a:cs typeface="ＭＳ Ｐゴシック" charset="0"/>
                </a:rPr>
                <a:t>Risk Communication&amp; Governance Framework</a:t>
              </a:r>
            </a:p>
          </p:txBody>
        </p:sp>
        <p:sp>
          <p:nvSpPr>
            <p:cNvPr id="13" name="Oval 12">
              <a:extLst>
                <a:ext uri="{FF2B5EF4-FFF2-40B4-BE49-F238E27FC236}">
                  <a16:creationId xmlns:a16="http://schemas.microsoft.com/office/drawing/2014/main" id="{CCBEBA67-DE34-4446-8486-9080C8D321D8}"/>
                </a:ext>
              </a:extLst>
            </p:cNvPr>
            <p:cNvSpPr>
              <a:spLocks noChangeArrowheads="1"/>
            </p:cNvSpPr>
            <p:nvPr/>
          </p:nvSpPr>
          <p:spPr bwMode="auto">
            <a:xfrm>
              <a:off x="3390780" y="2371724"/>
              <a:ext cx="2057642" cy="2056350"/>
            </a:xfrm>
            <a:prstGeom prst="ellipse">
              <a:avLst/>
            </a:prstGeom>
            <a:solidFill>
              <a:srgbClr val="C00000"/>
            </a:solidFill>
            <a:ln w="9525">
              <a:solidFill>
                <a:srgbClr val="C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dirty="0">
                  <a:solidFill>
                    <a:schemeClr val="bg1"/>
                  </a:solidFill>
                  <a:latin typeface="+mn-lt"/>
                  <a:ea typeface="ＭＳ Ｐゴシック" charset="0"/>
                  <a:cs typeface="ＭＳ Ｐゴシック" charset="0"/>
                </a:rPr>
                <a:t>Decision Making </a:t>
              </a:r>
              <a:r>
                <a:rPr lang="en-US" sz="1900" dirty="0">
                  <a:solidFill>
                    <a:schemeClr val="bg1"/>
                  </a:solidFill>
                  <a:latin typeface="+mn-lt"/>
                  <a:ea typeface="ＭＳ Ｐゴシック" charset="0"/>
                  <a:cs typeface="ＭＳ Ｐゴシック" charset="0"/>
                </a:rPr>
                <a:t>Under </a:t>
              </a:r>
              <a:r>
                <a:rPr lang="en-US" sz="1800" dirty="0">
                  <a:solidFill>
                    <a:schemeClr val="bg1"/>
                  </a:solidFill>
                  <a:latin typeface="+mn-lt"/>
                  <a:ea typeface="ＭＳ Ｐゴシック" charset="0"/>
                  <a:cs typeface="ＭＳ Ｐゴシック" charset="0"/>
                </a:rPr>
                <a:t>Uncertainty</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2F1691C-BC0C-4CBB-ACC8-A8D450566ED8}"/>
              </a:ext>
            </a:extLst>
          </p:cNvPr>
          <p:cNvSpPr>
            <a:spLocks noGrp="1" noChangeArrowheads="1"/>
          </p:cNvSpPr>
          <p:nvPr>
            <p:ph type="title"/>
          </p:nvPr>
        </p:nvSpPr>
        <p:spPr bwMode="auto">
          <a:xfrm>
            <a:off x="1628775" y="163512"/>
            <a:ext cx="56388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en-US" sz="3200" dirty="0">
                <a:solidFill>
                  <a:schemeClr val="tx1"/>
                </a:solidFill>
                <a:latin typeface="Tahoma" panose="020B0604030504040204" pitchFamily="34" charset="0"/>
                <a:cs typeface="Tahoma" panose="020B0604030504040204" pitchFamily="34" charset="0"/>
              </a:rPr>
              <a:t>What is loss?</a:t>
            </a:r>
          </a:p>
        </p:txBody>
      </p:sp>
      <p:pic>
        <p:nvPicPr>
          <p:cNvPr id="526339" name="Picture 3">
            <a:extLst>
              <a:ext uri="{FF2B5EF4-FFF2-40B4-BE49-F238E27FC236}">
                <a16:creationId xmlns:a16="http://schemas.microsoft.com/office/drawing/2014/main" id="{CA8D2A27-D89B-40BB-9339-E593C8D48BC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752600"/>
            <a:ext cx="13906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4">
            <a:extLst>
              <a:ext uri="{FF2B5EF4-FFF2-40B4-BE49-F238E27FC236}">
                <a16:creationId xmlns:a16="http://schemas.microsoft.com/office/drawing/2014/main" id="{DE1408F7-E6FD-4D29-B109-8622985A11E9}"/>
              </a:ext>
            </a:extLst>
          </p:cNvPr>
          <p:cNvSpPr>
            <a:spLocks noChangeArrowheads="1"/>
          </p:cNvSpPr>
          <p:nvPr/>
        </p:nvSpPr>
        <p:spPr bwMode="auto">
          <a:xfrm>
            <a:off x="5413375" y="5821363"/>
            <a:ext cx="742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b="1"/>
              <a:t>MONTH</a:t>
            </a:r>
          </a:p>
        </p:txBody>
      </p:sp>
      <p:grpSp>
        <p:nvGrpSpPr>
          <p:cNvPr id="2" name="Group 5">
            <a:extLst>
              <a:ext uri="{FF2B5EF4-FFF2-40B4-BE49-F238E27FC236}">
                <a16:creationId xmlns:a16="http://schemas.microsoft.com/office/drawing/2014/main" id="{3F26DBFC-0A03-4506-98A2-3E0081D4F57D}"/>
              </a:ext>
            </a:extLst>
          </p:cNvPr>
          <p:cNvGrpSpPr>
            <a:grpSpLocks/>
          </p:cNvGrpSpPr>
          <p:nvPr/>
        </p:nvGrpSpPr>
        <p:grpSpPr bwMode="auto">
          <a:xfrm>
            <a:off x="4267200" y="4343400"/>
            <a:ext cx="1981200" cy="1447800"/>
            <a:chOff x="2688" y="2736"/>
            <a:chExt cx="1248" cy="912"/>
          </a:xfrm>
        </p:grpSpPr>
        <p:sp>
          <p:nvSpPr>
            <p:cNvPr id="128342" name="Rectangle 6">
              <a:extLst>
                <a:ext uri="{FF2B5EF4-FFF2-40B4-BE49-F238E27FC236}">
                  <a16:creationId xmlns:a16="http://schemas.microsoft.com/office/drawing/2014/main" id="{22C08A2E-696D-4B6D-8AC3-32814BDC2C88}"/>
                </a:ext>
              </a:extLst>
            </p:cNvPr>
            <p:cNvSpPr>
              <a:spLocks noChangeArrowheads="1"/>
            </p:cNvSpPr>
            <p:nvPr/>
          </p:nvSpPr>
          <p:spPr bwMode="auto">
            <a:xfrm>
              <a:off x="2688" y="27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b="1"/>
                <a:t>$</a:t>
              </a:r>
            </a:p>
          </p:txBody>
        </p:sp>
        <p:grpSp>
          <p:nvGrpSpPr>
            <p:cNvPr id="128343" name="Group 7">
              <a:extLst>
                <a:ext uri="{FF2B5EF4-FFF2-40B4-BE49-F238E27FC236}">
                  <a16:creationId xmlns:a16="http://schemas.microsoft.com/office/drawing/2014/main" id="{CECD1706-019C-4938-B167-AA9FF1D93A59}"/>
                </a:ext>
              </a:extLst>
            </p:cNvPr>
            <p:cNvGrpSpPr>
              <a:grpSpLocks/>
            </p:cNvGrpSpPr>
            <p:nvPr/>
          </p:nvGrpSpPr>
          <p:grpSpPr bwMode="auto">
            <a:xfrm>
              <a:off x="2880" y="2736"/>
              <a:ext cx="1056" cy="912"/>
              <a:chOff x="2880" y="2736"/>
              <a:chExt cx="1056" cy="912"/>
            </a:xfrm>
          </p:grpSpPr>
          <p:sp>
            <p:nvSpPr>
              <p:cNvPr id="128344" name="Line 8">
                <a:extLst>
                  <a:ext uri="{FF2B5EF4-FFF2-40B4-BE49-F238E27FC236}">
                    <a16:creationId xmlns:a16="http://schemas.microsoft.com/office/drawing/2014/main" id="{2245E500-2325-4184-8FB0-8B41DE9389AF}"/>
                  </a:ext>
                </a:extLst>
              </p:cNvPr>
              <p:cNvSpPr>
                <a:spLocks noChangeShapeType="1"/>
              </p:cNvSpPr>
              <p:nvPr/>
            </p:nvSpPr>
            <p:spPr bwMode="auto">
              <a:xfrm>
                <a:off x="2880" y="2787"/>
                <a:ext cx="0" cy="8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345" name="Line 9">
                <a:extLst>
                  <a:ext uri="{FF2B5EF4-FFF2-40B4-BE49-F238E27FC236}">
                    <a16:creationId xmlns:a16="http://schemas.microsoft.com/office/drawing/2014/main" id="{912405A2-C85B-468F-947E-F389F78AF7B4}"/>
                  </a:ext>
                </a:extLst>
              </p:cNvPr>
              <p:cNvSpPr>
                <a:spLocks noChangeShapeType="1"/>
              </p:cNvSpPr>
              <p:nvPr/>
            </p:nvSpPr>
            <p:spPr bwMode="auto">
              <a:xfrm>
                <a:off x="2880" y="3648"/>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346" name="Line 10">
                <a:extLst>
                  <a:ext uri="{FF2B5EF4-FFF2-40B4-BE49-F238E27FC236}">
                    <a16:creationId xmlns:a16="http://schemas.microsoft.com/office/drawing/2014/main" id="{EB30837F-9E8D-4E8D-AB4D-7506A70315A4}"/>
                  </a:ext>
                </a:extLst>
              </p:cNvPr>
              <p:cNvSpPr>
                <a:spLocks noChangeShapeType="1"/>
              </p:cNvSpPr>
              <p:nvPr/>
            </p:nvSpPr>
            <p:spPr bwMode="auto">
              <a:xfrm>
                <a:off x="2999" y="2858"/>
                <a:ext cx="205" cy="108"/>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347" name="Line 11">
                <a:extLst>
                  <a:ext uri="{FF2B5EF4-FFF2-40B4-BE49-F238E27FC236}">
                    <a16:creationId xmlns:a16="http://schemas.microsoft.com/office/drawing/2014/main" id="{551B0B8E-0137-43ED-A0F9-D73F59C5230E}"/>
                  </a:ext>
                </a:extLst>
              </p:cNvPr>
              <p:cNvSpPr>
                <a:spLocks noChangeShapeType="1"/>
              </p:cNvSpPr>
              <p:nvPr/>
            </p:nvSpPr>
            <p:spPr bwMode="auto">
              <a:xfrm>
                <a:off x="3204" y="2966"/>
                <a:ext cx="424" cy="111"/>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348" name="Line 12">
                <a:extLst>
                  <a:ext uri="{FF2B5EF4-FFF2-40B4-BE49-F238E27FC236}">
                    <a16:creationId xmlns:a16="http://schemas.microsoft.com/office/drawing/2014/main" id="{DC934C70-C3BA-457C-9D48-1D8FC2C31873}"/>
                  </a:ext>
                </a:extLst>
              </p:cNvPr>
              <p:cNvSpPr>
                <a:spLocks noChangeShapeType="1"/>
              </p:cNvSpPr>
              <p:nvPr/>
            </p:nvSpPr>
            <p:spPr bwMode="auto">
              <a:xfrm>
                <a:off x="3628" y="3077"/>
                <a:ext cx="44" cy="239"/>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349" name="Line 13">
                <a:extLst>
                  <a:ext uri="{FF2B5EF4-FFF2-40B4-BE49-F238E27FC236}">
                    <a16:creationId xmlns:a16="http://schemas.microsoft.com/office/drawing/2014/main" id="{3366C6D8-27D8-494B-844B-DA3CB34868CB}"/>
                  </a:ext>
                </a:extLst>
              </p:cNvPr>
              <p:cNvSpPr>
                <a:spLocks noChangeShapeType="1"/>
              </p:cNvSpPr>
              <p:nvPr/>
            </p:nvSpPr>
            <p:spPr bwMode="auto">
              <a:xfrm>
                <a:off x="3672" y="3316"/>
                <a:ext cx="264" cy="116"/>
              </a:xfrm>
              <a:prstGeom prst="line">
                <a:avLst/>
              </a:prstGeom>
              <a:noFill/>
              <a:ln w="508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350" name="Rectangle 14">
                <a:extLst>
                  <a:ext uri="{FF2B5EF4-FFF2-40B4-BE49-F238E27FC236}">
                    <a16:creationId xmlns:a16="http://schemas.microsoft.com/office/drawing/2014/main" id="{BD8765EE-EC2D-4EC4-A73F-EBFDC928DA9A}"/>
                  </a:ext>
                </a:extLst>
              </p:cNvPr>
              <p:cNvSpPr>
                <a:spLocks noChangeArrowheads="1"/>
              </p:cNvSpPr>
              <p:nvPr/>
            </p:nvSpPr>
            <p:spPr bwMode="auto">
              <a:xfrm>
                <a:off x="3196" y="2736"/>
                <a:ext cx="7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b="1"/>
                  <a:t>PROFITS</a:t>
                </a:r>
              </a:p>
            </p:txBody>
          </p:sp>
          <p:sp>
            <p:nvSpPr>
              <p:cNvPr id="128351" name="Rectangle 15">
                <a:extLst>
                  <a:ext uri="{FF2B5EF4-FFF2-40B4-BE49-F238E27FC236}">
                    <a16:creationId xmlns:a16="http://schemas.microsoft.com/office/drawing/2014/main" id="{4C39356C-C5F3-4FBA-B453-BB3A9B25C3E9}"/>
                  </a:ext>
                </a:extLst>
              </p:cNvPr>
              <p:cNvSpPr>
                <a:spLocks noChangeArrowheads="1"/>
              </p:cNvSpPr>
              <p:nvPr/>
            </p:nvSpPr>
            <p:spPr bwMode="auto">
              <a:xfrm>
                <a:off x="2965" y="3006"/>
                <a:ext cx="113" cy="638"/>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28352" name="Rectangle 16">
                <a:extLst>
                  <a:ext uri="{FF2B5EF4-FFF2-40B4-BE49-F238E27FC236}">
                    <a16:creationId xmlns:a16="http://schemas.microsoft.com/office/drawing/2014/main" id="{12009B5E-93E0-444A-98D0-5C126CE46FEB}"/>
                  </a:ext>
                </a:extLst>
              </p:cNvPr>
              <p:cNvSpPr>
                <a:spLocks noChangeArrowheads="1"/>
              </p:cNvSpPr>
              <p:nvPr/>
            </p:nvSpPr>
            <p:spPr bwMode="auto">
              <a:xfrm>
                <a:off x="3208" y="3044"/>
                <a:ext cx="115" cy="600"/>
              </a:xfrm>
              <a:prstGeom prst="rect">
                <a:avLst/>
              </a:prstGeom>
              <a:solidFill>
                <a:srgbClr val="6699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28353" name="Rectangle 17">
                <a:extLst>
                  <a:ext uri="{FF2B5EF4-FFF2-40B4-BE49-F238E27FC236}">
                    <a16:creationId xmlns:a16="http://schemas.microsoft.com/office/drawing/2014/main" id="{8C3B343C-200B-4146-B8EB-AF0C8D9A50A7}"/>
                  </a:ext>
                </a:extLst>
              </p:cNvPr>
              <p:cNvSpPr>
                <a:spLocks noChangeArrowheads="1"/>
              </p:cNvSpPr>
              <p:nvPr/>
            </p:nvSpPr>
            <p:spPr bwMode="auto">
              <a:xfrm>
                <a:off x="3453" y="3222"/>
                <a:ext cx="113" cy="422"/>
              </a:xfrm>
              <a:prstGeom prst="rect">
                <a:avLst/>
              </a:prstGeom>
              <a:solidFill>
                <a:srgbClr val="FFFF00"/>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grpSp>
      <p:pic>
        <p:nvPicPr>
          <p:cNvPr id="526354" name="Picture 18">
            <a:extLst>
              <a:ext uri="{FF2B5EF4-FFF2-40B4-BE49-F238E27FC236}">
                <a16:creationId xmlns:a16="http://schemas.microsoft.com/office/drawing/2014/main" id="{28D06F7C-2964-447A-A62E-9DA5F39FE90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62188"/>
            <a:ext cx="646113"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355" name="Picture 19">
            <a:extLst>
              <a:ext uri="{FF2B5EF4-FFF2-40B4-BE49-F238E27FC236}">
                <a16:creationId xmlns:a16="http://schemas.microsoft.com/office/drawing/2014/main" id="{991E94D1-A5FC-432C-8F83-41E2C0D77CC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68375"/>
            <a:ext cx="1066800"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49">
            <a:extLst>
              <a:ext uri="{FF2B5EF4-FFF2-40B4-BE49-F238E27FC236}">
                <a16:creationId xmlns:a16="http://schemas.microsoft.com/office/drawing/2014/main" id="{427084F2-119D-4DA9-8EA5-0C4CE0BDFB75}"/>
              </a:ext>
            </a:extLst>
          </p:cNvPr>
          <p:cNvGrpSpPr>
            <a:grpSpLocks/>
          </p:cNvGrpSpPr>
          <p:nvPr/>
        </p:nvGrpSpPr>
        <p:grpSpPr bwMode="auto">
          <a:xfrm>
            <a:off x="304800" y="3154363"/>
            <a:ext cx="3811588" cy="2808287"/>
            <a:chOff x="192" y="1987"/>
            <a:chExt cx="2401" cy="1769"/>
          </a:xfrm>
        </p:grpSpPr>
        <p:sp>
          <p:nvSpPr>
            <p:cNvPr id="128338" name="Freeform 21">
              <a:extLst>
                <a:ext uri="{FF2B5EF4-FFF2-40B4-BE49-F238E27FC236}">
                  <a16:creationId xmlns:a16="http://schemas.microsoft.com/office/drawing/2014/main" id="{DCBBBFD0-7287-4AD8-805F-A8D925299622}"/>
                </a:ext>
              </a:extLst>
            </p:cNvPr>
            <p:cNvSpPr>
              <a:spLocks/>
            </p:cNvSpPr>
            <p:nvPr/>
          </p:nvSpPr>
          <p:spPr bwMode="auto">
            <a:xfrm>
              <a:off x="1217" y="1987"/>
              <a:ext cx="1208" cy="881"/>
            </a:xfrm>
            <a:custGeom>
              <a:avLst/>
              <a:gdLst>
                <a:gd name="T0" fmla="*/ 868 w 1208"/>
                <a:gd name="T1" fmla="*/ 579 h 881"/>
                <a:gd name="T2" fmla="*/ 944 w 1208"/>
                <a:gd name="T3" fmla="*/ 556 h 881"/>
                <a:gd name="T4" fmla="*/ 1002 w 1208"/>
                <a:gd name="T5" fmla="*/ 542 h 881"/>
                <a:gd name="T6" fmla="*/ 1061 w 1208"/>
                <a:gd name="T7" fmla="*/ 487 h 881"/>
                <a:gd name="T8" fmla="*/ 1102 w 1208"/>
                <a:gd name="T9" fmla="*/ 452 h 881"/>
                <a:gd name="T10" fmla="*/ 1151 w 1208"/>
                <a:gd name="T11" fmla="*/ 409 h 881"/>
                <a:gd name="T12" fmla="*/ 1180 w 1208"/>
                <a:gd name="T13" fmla="*/ 367 h 881"/>
                <a:gd name="T14" fmla="*/ 1205 w 1208"/>
                <a:gd name="T15" fmla="*/ 335 h 881"/>
                <a:gd name="T16" fmla="*/ 1205 w 1208"/>
                <a:gd name="T17" fmla="*/ 268 h 881"/>
                <a:gd name="T18" fmla="*/ 1183 w 1208"/>
                <a:gd name="T19" fmla="*/ 228 h 881"/>
                <a:gd name="T20" fmla="*/ 1170 w 1208"/>
                <a:gd name="T21" fmla="*/ 169 h 881"/>
                <a:gd name="T22" fmla="*/ 1116 w 1208"/>
                <a:gd name="T23" fmla="*/ 129 h 881"/>
                <a:gd name="T24" fmla="*/ 1057 w 1208"/>
                <a:gd name="T25" fmla="*/ 92 h 881"/>
                <a:gd name="T26" fmla="*/ 1027 w 1208"/>
                <a:gd name="T27" fmla="*/ 23 h 881"/>
                <a:gd name="T28" fmla="*/ 939 w 1208"/>
                <a:gd name="T29" fmla="*/ 4 h 881"/>
                <a:gd name="T30" fmla="*/ 888 w 1208"/>
                <a:gd name="T31" fmla="*/ 26 h 881"/>
                <a:gd name="T32" fmla="*/ 817 w 1208"/>
                <a:gd name="T33" fmla="*/ 19 h 881"/>
                <a:gd name="T34" fmla="*/ 783 w 1208"/>
                <a:gd name="T35" fmla="*/ 34 h 881"/>
                <a:gd name="T36" fmla="*/ 745 w 1208"/>
                <a:gd name="T37" fmla="*/ 40 h 881"/>
                <a:gd name="T38" fmla="*/ 715 w 1208"/>
                <a:gd name="T39" fmla="*/ 41 h 881"/>
                <a:gd name="T40" fmla="*/ 654 w 1208"/>
                <a:gd name="T41" fmla="*/ 58 h 881"/>
                <a:gd name="T42" fmla="*/ 628 w 1208"/>
                <a:gd name="T43" fmla="*/ 93 h 881"/>
                <a:gd name="T44" fmla="*/ 608 w 1208"/>
                <a:gd name="T45" fmla="*/ 146 h 881"/>
                <a:gd name="T46" fmla="*/ 570 w 1208"/>
                <a:gd name="T47" fmla="*/ 188 h 881"/>
                <a:gd name="T48" fmla="*/ 516 w 1208"/>
                <a:gd name="T49" fmla="*/ 195 h 881"/>
                <a:gd name="T50" fmla="*/ 440 w 1208"/>
                <a:gd name="T51" fmla="*/ 218 h 881"/>
                <a:gd name="T52" fmla="*/ 373 w 1208"/>
                <a:gd name="T53" fmla="*/ 262 h 881"/>
                <a:gd name="T54" fmla="*/ 303 w 1208"/>
                <a:gd name="T55" fmla="*/ 279 h 881"/>
                <a:gd name="T56" fmla="*/ 234 w 1208"/>
                <a:gd name="T57" fmla="*/ 333 h 881"/>
                <a:gd name="T58" fmla="*/ 200 w 1208"/>
                <a:gd name="T59" fmla="*/ 366 h 881"/>
                <a:gd name="T60" fmla="*/ 179 w 1208"/>
                <a:gd name="T61" fmla="*/ 387 h 881"/>
                <a:gd name="T62" fmla="*/ 174 w 1208"/>
                <a:gd name="T63" fmla="*/ 436 h 881"/>
                <a:gd name="T64" fmla="*/ 164 w 1208"/>
                <a:gd name="T65" fmla="*/ 483 h 881"/>
                <a:gd name="T66" fmla="*/ 111 w 1208"/>
                <a:gd name="T67" fmla="*/ 539 h 881"/>
                <a:gd name="T68" fmla="*/ 76 w 1208"/>
                <a:gd name="T69" fmla="*/ 581 h 881"/>
                <a:gd name="T70" fmla="*/ 78 w 1208"/>
                <a:gd name="T71" fmla="*/ 645 h 881"/>
                <a:gd name="T72" fmla="*/ 51 w 1208"/>
                <a:gd name="T73" fmla="*/ 688 h 881"/>
                <a:gd name="T74" fmla="*/ 26 w 1208"/>
                <a:gd name="T75" fmla="*/ 731 h 881"/>
                <a:gd name="T76" fmla="*/ 35 w 1208"/>
                <a:gd name="T77" fmla="*/ 800 h 881"/>
                <a:gd name="T78" fmla="*/ 22 w 1208"/>
                <a:gd name="T79" fmla="*/ 838 h 881"/>
                <a:gd name="T80" fmla="*/ 0 w 1208"/>
                <a:gd name="T81" fmla="*/ 871 h 881"/>
                <a:gd name="T82" fmla="*/ 65 w 1208"/>
                <a:gd name="T83" fmla="*/ 877 h 881"/>
                <a:gd name="T84" fmla="*/ 125 w 1208"/>
                <a:gd name="T85" fmla="*/ 858 h 881"/>
                <a:gd name="T86" fmla="*/ 174 w 1208"/>
                <a:gd name="T87" fmla="*/ 830 h 881"/>
                <a:gd name="T88" fmla="*/ 223 w 1208"/>
                <a:gd name="T89" fmla="*/ 815 h 881"/>
                <a:gd name="T90" fmla="*/ 283 w 1208"/>
                <a:gd name="T91" fmla="*/ 800 h 881"/>
                <a:gd name="T92" fmla="*/ 394 w 1208"/>
                <a:gd name="T93" fmla="*/ 765 h 881"/>
                <a:gd name="T94" fmla="*/ 532 w 1208"/>
                <a:gd name="T95" fmla="*/ 720 h 881"/>
                <a:gd name="T96" fmla="*/ 669 w 1208"/>
                <a:gd name="T97" fmla="*/ 672 h 881"/>
                <a:gd name="T98" fmla="*/ 783 w 1208"/>
                <a:gd name="T99" fmla="*/ 631 h 881"/>
                <a:gd name="T100" fmla="*/ 847 w 1208"/>
                <a:gd name="T101" fmla="*/ 609 h 8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08"/>
                <a:gd name="T154" fmla="*/ 0 h 881"/>
                <a:gd name="T155" fmla="*/ 1208 w 1208"/>
                <a:gd name="T156" fmla="*/ 881 h 88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08" h="881">
                  <a:moveTo>
                    <a:pt x="854" y="606"/>
                  </a:moveTo>
                  <a:lnTo>
                    <a:pt x="855" y="604"/>
                  </a:lnTo>
                  <a:lnTo>
                    <a:pt x="857" y="598"/>
                  </a:lnTo>
                  <a:lnTo>
                    <a:pt x="861" y="589"/>
                  </a:lnTo>
                  <a:lnTo>
                    <a:pt x="868" y="579"/>
                  </a:lnTo>
                  <a:lnTo>
                    <a:pt x="877" y="570"/>
                  </a:lnTo>
                  <a:lnTo>
                    <a:pt x="889" y="561"/>
                  </a:lnTo>
                  <a:lnTo>
                    <a:pt x="905" y="556"/>
                  </a:lnTo>
                  <a:lnTo>
                    <a:pt x="925" y="555"/>
                  </a:lnTo>
                  <a:lnTo>
                    <a:pt x="944" y="556"/>
                  </a:lnTo>
                  <a:lnTo>
                    <a:pt x="959" y="556"/>
                  </a:lnTo>
                  <a:lnTo>
                    <a:pt x="971" y="556"/>
                  </a:lnTo>
                  <a:lnTo>
                    <a:pt x="981" y="553"/>
                  </a:lnTo>
                  <a:lnTo>
                    <a:pt x="991" y="549"/>
                  </a:lnTo>
                  <a:lnTo>
                    <a:pt x="1002" y="542"/>
                  </a:lnTo>
                  <a:lnTo>
                    <a:pt x="1015" y="534"/>
                  </a:lnTo>
                  <a:lnTo>
                    <a:pt x="1030" y="522"/>
                  </a:lnTo>
                  <a:lnTo>
                    <a:pt x="1045" y="510"/>
                  </a:lnTo>
                  <a:lnTo>
                    <a:pt x="1054" y="498"/>
                  </a:lnTo>
                  <a:lnTo>
                    <a:pt x="1061" y="487"/>
                  </a:lnTo>
                  <a:lnTo>
                    <a:pt x="1065" y="477"/>
                  </a:lnTo>
                  <a:lnTo>
                    <a:pt x="1070" y="469"/>
                  </a:lnTo>
                  <a:lnTo>
                    <a:pt x="1076" y="461"/>
                  </a:lnTo>
                  <a:lnTo>
                    <a:pt x="1086" y="455"/>
                  </a:lnTo>
                  <a:lnTo>
                    <a:pt x="1102" y="452"/>
                  </a:lnTo>
                  <a:lnTo>
                    <a:pt x="1118" y="447"/>
                  </a:lnTo>
                  <a:lnTo>
                    <a:pt x="1130" y="440"/>
                  </a:lnTo>
                  <a:lnTo>
                    <a:pt x="1139" y="430"/>
                  </a:lnTo>
                  <a:lnTo>
                    <a:pt x="1146" y="420"/>
                  </a:lnTo>
                  <a:lnTo>
                    <a:pt x="1151" y="409"/>
                  </a:lnTo>
                  <a:lnTo>
                    <a:pt x="1155" y="398"/>
                  </a:lnTo>
                  <a:lnTo>
                    <a:pt x="1160" y="387"/>
                  </a:lnTo>
                  <a:lnTo>
                    <a:pt x="1166" y="378"/>
                  </a:lnTo>
                  <a:lnTo>
                    <a:pt x="1173" y="372"/>
                  </a:lnTo>
                  <a:lnTo>
                    <a:pt x="1180" y="367"/>
                  </a:lnTo>
                  <a:lnTo>
                    <a:pt x="1188" y="363"/>
                  </a:lnTo>
                  <a:lnTo>
                    <a:pt x="1195" y="360"/>
                  </a:lnTo>
                  <a:lnTo>
                    <a:pt x="1200" y="355"/>
                  </a:lnTo>
                  <a:lnTo>
                    <a:pt x="1204" y="346"/>
                  </a:lnTo>
                  <a:lnTo>
                    <a:pt x="1205" y="335"/>
                  </a:lnTo>
                  <a:lnTo>
                    <a:pt x="1202" y="319"/>
                  </a:lnTo>
                  <a:lnTo>
                    <a:pt x="1200" y="301"/>
                  </a:lnTo>
                  <a:lnTo>
                    <a:pt x="1201" y="288"/>
                  </a:lnTo>
                  <a:lnTo>
                    <a:pt x="1203" y="277"/>
                  </a:lnTo>
                  <a:lnTo>
                    <a:pt x="1205" y="268"/>
                  </a:lnTo>
                  <a:lnTo>
                    <a:pt x="1207" y="262"/>
                  </a:lnTo>
                  <a:lnTo>
                    <a:pt x="1206" y="254"/>
                  </a:lnTo>
                  <a:lnTo>
                    <a:pt x="1202" y="247"/>
                  </a:lnTo>
                  <a:lnTo>
                    <a:pt x="1192" y="238"/>
                  </a:lnTo>
                  <a:lnTo>
                    <a:pt x="1183" y="228"/>
                  </a:lnTo>
                  <a:lnTo>
                    <a:pt x="1177" y="217"/>
                  </a:lnTo>
                  <a:lnTo>
                    <a:pt x="1174" y="205"/>
                  </a:lnTo>
                  <a:lnTo>
                    <a:pt x="1174" y="193"/>
                  </a:lnTo>
                  <a:lnTo>
                    <a:pt x="1173" y="181"/>
                  </a:lnTo>
                  <a:lnTo>
                    <a:pt x="1170" y="169"/>
                  </a:lnTo>
                  <a:lnTo>
                    <a:pt x="1165" y="157"/>
                  </a:lnTo>
                  <a:lnTo>
                    <a:pt x="1155" y="146"/>
                  </a:lnTo>
                  <a:lnTo>
                    <a:pt x="1143" y="138"/>
                  </a:lnTo>
                  <a:lnTo>
                    <a:pt x="1130" y="133"/>
                  </a:lnTo>
                  <a:lnTo>
                    <a:pt x="1116" y="129"/>
                  </a:lnTo>
                  <a:lnTo>
                    <a:pt x="1103" y="126"/>
                  </a:lnTo>
                  <a:lnTo>
                    <a:pt x="1090" y="123"/>
                  </a:lnTo>
                  <a:lnTo>
                    <a:pt x="1077" y="117"/>
                  </a:lnTo>
                  <a:lnTo>
                    <a:pt x="1066" y="107"/>
                  </a:lnTo>
                  <a:lnTo>
                    <a:pt x="1057" y="92"/>
                  </a:lnTo>
                  <a:lnTo>
                    <a:pt x="1056" y="88"/>
                  </a:lnTo>
                  <a:lnTo>
                    <a:pt x="1054" y="76"/>
                  </a:lnTo>
                  <a:lnTo>
                    <a:pt x="1049" y="59"/>
                  </a:lnTo>
                  <a:lnTo>
                    <a:pt x="1041" y="41"/>
                  </a:lnTo>
                  <a:lnTo>
                    <a:pt x="1027" y="23"/>
                  </a:lnTo>
                  <a:lnTo>
                    <a:pt x="1007" y="9"/>
                  </a:lnTo>
                  <a:lnTo>
                    <a:pt x="980" y="0"/>
                  </a:lnTo>
                  <a:lnTo>
                    <a:pt x="944" y="0"/>
                  </a:lnTo>
                  <a:lnTo>
                    <a:pt x="942" y="1"/>
                  </a:lnTo>
                  <a:lnTo>
                    <a:pt x="939" y="4"/>
                  </a:lnTo>
                  <a:lnTo>
                    <a:pt x="932" y="8"/>
                  </a:lnTo>
                  <a:lnTo>
                    <a:pt x="924" y="13"/>
                  </a:lnTo>
                  <a:lnTo>
                    <a:pt x="914" y="18"/>
                  </a:lnTo>
                  <a:lnTo>
                    <a:pt x="902" y="22"/>
                  </a:lnTo>
                  <a:lnTo>
                    <a:pt x="888" y="26"/>
                  </a:lnTo>
                  <a:lnTo>
                    <a:pt x="873" y="28"/>
                  </a:lnTo>
                  <a:lnTo>
                    <a:pt x="856" y="28"/>
                  </a:lnTo>
                  <a:lnTo>
                    <a:pt x="841" y="25"/>
                  </a:lnTo>
                  <a:lnTo>
                    <a:pt x="828" y="22"/>
                  </a:lnTo>
                  <a:lnTo>
                    <a:pt x="817" y="19"/>
                  </a:lnTo>
                  <a:lnTo>
                    <a:pt x="808" y="18"/>
                  </a:lnTo>
                  <a:lnTo>
                    <a:pt x="800" y="19"/>
                  </a:lnTo>
                  <a:lnTo>
                    <a:pt x="792" y="24"/>
                  </a:lnTo>
                  <a:lnTo>
                    <a:pt x="785" y="34"/>
                  </a:lnTo>
                  <a:lnTo>
                    <a:pt x="783" y="34"/>
                  </a:lnTo>
                  <a:lnTo>
                    <a:pt x="778" y="35"/>
                  </a:lnTo>
                  <a:lnTo>
                    <a:pt x="771" y="36"/>
                  </a:lnTo>
                  <a:lnTo>
                    <a:pt x="763" y="37"/>
                  </a:lnTo>
                  <a:lnTo>
                    <a:pt x="753" y="39"/>
                  </a:lnTo>
                  <a:lnTo>
                    <a:pt x="745" y="40"/>
                  </a:lnTo>
                  <a:lnTo>
                    <a:pt x="738" y="41"/>
                  </a:lnTo>
                  <a:lnTo>
                    <a:pt x="733" y="41"/>
                  </a:lnTo>
                  <a:lnTo>
                    <a:pt x="729" y="41"/>
                  </a:lnTo>
                  <a:lnTo>
                    <a:pt x="723" y="41"/>
                  </a:lnTo>
                  <a:lnTo>
                    <a:pt x="715" y="41"/>
                  </a:lnTo>
                  <a:lnTo>
                    <a:pt x="705" y="42"/>
                  </a:lnTo>
                  <a:lnTo>
                    <a:pt x="694" y="44"/>
                  </a:lnTo>
                  <a:lnTo>
                    <a:pt x="682" y="47"/>
                  </a:lnTo>
                  <a:lnTo>
                    <a:pt x="669" y="52"/>
                  </a:lnTo>
                  <a:lnTo>
                    <a:pt x="654" y="58"/>
                  </a:lnTo>
                  <a:lnTo>
                    <a:pt x="647" y="62"/>
                  </a:lnTo>
                  <a:lnTo>
                    <a:pt x="641" y="68"/>
                  </a:lnTo>
                  <a:lnTo>
                    <a:pt x="636" y="76"/>
                  </a:lnTo>
                  <a:lnTo>
                    <a:pt x="632" y="84"/>
                  </a:lnTo>
                  <a:lnTo>
                    <a:pt x="628" y="93"/>
                  </a:lnTo>
                  <a:lnTo>
                    <a:pt x="624" y="103"/>
                  </a:lnTo>
                  <a:lnTo>
                    <a:pt x="621" y="114"/>
                  </a:lnTo>
                  <a:lnTo>
                    <a:pt x="617" y="125"/>
                  </a:lnTo>
                  <a:lnTo>
                    <a:pt x="613" y="136"/>
                  </a:lnTo>
                  <a:lnTo>
                    <a:pt x="608" y="146"/>
                  </a:lnTo>
                  <a:lnTo>
                    <a:pt x="603" y="157"/>
                  </a:lnTo>
                  <a:lnTo>
                    <a:pt x="596" y="166"/>
                  </a:lnTo>
                  <a:lnTo>
                    <a:pt x="589" y="174"/>
                  </a:lnTo>
                  <a:lnTo>
                    <a:pt x="580" y="182"/>
                  </a:lnTo>
                  <a:lnTo>
                    <a:pt x="570" y="188"/>
                  </a:lnTo>
                  <a:lnTo>
                    <a:pt x="557" y="193"/>
                  </a:lnTo>
                  <a:lnTo>
                    <a:pt x="554" y="193"/>
                  </a:lnTo>
                  <a:lnTo>
                    <a:pt x="545" y="193"/>
                  </a:lnTo>
                  <a:lnTo>
                    <a:pt x="532" y="193"/>
                  </a:lnTo>
                  <a:lnTo>
                    <a:pt x="516" y="195"/>
                  </a:lnTo>
                  <a:lnTo>
                    <a:pt x="498" y="196"/>
                  </a:lnTo>
                  <a:lnTo>
                    <a:pt x="481" y="199"/>
                  </a:lnTo>
                  <a:lnTo>
                    <a:pt x="465" y="204"/>
                  </a:lnTo>
                  <a:lnTo>
                    <a:pt x="452" y="210"/>
                  </a:lnTo>
                  <a:lnTo>
                    <a:pt x="440" y="218"/>
                  </a:lnTo>
                  <a:lnTo>
                    <a:pt x="428" y="227"/>
                  </a:lnTo>
                  <a:lnTo>
                    <a:pt x="414" y="237"/>
                  </a:lnTo>
                  <a:lnTo>
                    <a:pt x="401" y="246"/>
                  </a:lnTo>
                  <a:lnTo>
                    <a:pt x="387" y="254"/>
                  </a:lnTo>
                  <a:lnTo>
                    <a:pt x="373" y="262"/>
                  </a:lnTo>
                  <a:lnTo>
                    <a:pt x="358" y="267"/>
                  </a:lnTo>
                  <a:lnTo>
                    <a:pt x="344" y="271"/>
                  </a:lnTo>
                  <a:lnTo>
                    <a:pt x="330" y="273"/>
                  </a:lnTo>
                  <a:lnTo>
                    <a:pt x="316" y="275"/>
                  </a:lnTo>
                  <a:lnTo>
                    <a:pt x="303" y="279"/>
                  </a:lnTo>
                  <a:lnTo>
                    <a:pt x="290" y="283"/>
                  </a:lnTo>
                  <a:lnTo>
                    <a:pt x="277" y="291"/>
                  </a:lnTo>
                  <a:lnTo>
                    <a:pt x="263" y="301"/>
                  </a:lnTo>
                  <a:lnTo>
                    <a:pt x="249" y="315"/>
                  </a:lnTo>
                  <a:lnTo>
                    <a:pt x="234" y="333"/>
                  </a:lnTo>
                  <a:lnTo>
                    <a:pt x="227" y="343"/>
                  </a:lnTo>
                  <a:lnTo>
                    <a:pt x="219" y="350"/>
                  </a:lnTo>
                  <a:lnTo>
                    <a:pt x="213" y="357"/>
                  </a:lnTo>
                  <a:lnTo>
                    <a:pt x="206" y="362"/>
                  </a:lnTo>
                  <a:lnTo>
                    <a:pt x="200" y="366"/>
                  </a:lnTo>
                  <a:lnTo>
                    <a:pt x="195" y="370"/>
                  </a:lnTo>
                  <a:lnTo>
                    <a:pt x="191" y="374"/>
                  </a:lnTo>
                  <a:lnTo>
                    <a:pt x="186" y="378"/>
                  </a:lnTo>
                  <a:lnTo>
                    <a:pt x="182" y="382"/>
                  </a:lnTo>
                  <a:lnTo>
                    <a:pt x="179" y="387"/>
                  </a:lnTo>
                  <a:lnTo>
                    <a:pt x="177" y="394"/>
                  </a:lnTo>
                  <a:lnTo>
                    <a:pt x="175" y="401"/>
                  </a:lnTo>
                  <a:lnTo>
                    <a:pt x="174" y="411"/>
                  </a:lnTo>
                  <a:lnTo>
                    <a:pt x="174" y="422"/>
                  </a:lnTo>
                  <a:lnTo>
                    <a:pt x="174" y="436"/>
                  </a:lnTo>
                  <a:lnTo>
                    <a:pt x="176" y="452"/>
                  </a:lnTo>
                  <a:lnTo>
                    <a:pt x="175" y="454"/>
                  </a:lnTo>
                  <a:lnTo>
                    <a:pt x="173" y="461"/>
                  </a:lnTo>
                  <a:lnTo>
                    <a:pt x="169" y="471"/>
                  </a:lnTo>
                  <a:lnTo>
                    <a:pt x="164" y="483"/>
                  </a:lnTo>
                  <a:lnTo>
                    <a:pt x="157" y="496"/>
                  </a:lnTo>
                  <a:lnTo>
                    <a:pt x="148" y="509"/>
                  </a:lnTo>
                  <a:lnTo>
                    <a:pt x="137" y="521"/>
                  </a:lnTo>
                  <a:lnTo>
                    <a:pt x="124" y="531"/>
                  </a:lnTo>
                  <a:lnTo>
                    <a:pt x="111" y="539"/>
                  </a:lnTo>
                  <a:lnTo>
                    <a:pt x="100" y="548"/>
                  </a:lnTo>
                  <a:lnTo>
                    <a:pt x="91" y="555"/>
                  </a:lnTo>
                  <a:lnTo>
                    <a:pt x="84" y="562"/>
                  </a:lnTo>
                  <a:lnTo>
                    <a:pt x="79" y="571"/>
                  </a:lnTo>
                  <a:lnTo>
                    <a:pt x="76" y="581"/>
                  </a:lnTo>
                  <a:lnTo>
                    <a:pt x="76" y="592"/>
                  </a:lnTo>
                  <a:lnTo>
                    <a:pt x="79" y="606"/>
                  </a:lnTo>
                  <a:lnTo>
                    <a:pt x="82" y="621"/>
                  </a:lnTo>
                  <a:lnTo>
                    <a:pt x="81" y="634"/>
                  </a:lnTo>
                  <a:lnTo>
                    <a:pt x="78" y="645"/>
                  </a:lnTo>
                  <a:lnTo>
                    <a:pt x="73" y="656"/>
                  </a:lnTo>
                  <a:lnTo>
                    <a:pt x="67" y="665"/>
                  </a:lnTo>
                  <a:lnTo>
                    <a:pt x="61" y="673"/>
                  </a:lnTo>
                  <a:lnTo>
                    <a:pt x="56" y="681"/>
                  </a:lnTo>
                  <a:lnTo>
                    <a:pt x="51" y="688"/>
                  </a:lnTo>
                  <a:lnTo>
                    <a:pt x="47" y="696"/>
                  </a:lnTo>
                  <a:lnTo>
                    <a:pt x="42" y="703"/>
                  </a:lnTo>
                  <a:lnTo>
                    <a:pt x="36" y="711"/>
                  </a:lnTo>
                  <a:lnTo>
                    <a:pt x="31" y="721"/>
                  </a:lnTo>
                  <a:lnTo>
                    <a:pt x="26" y="731"/>
                  </a:lnTo>
                  <a:lnTo>
                    <a:pt x="24" y="743"/>
                  </a:lnTo>
                  <a:lnTo>
                    <a:pt x="25" y="757"/>
                  </a:lnTo>
                  <a:lnTo>
                    <a:pt x="29" y="773"/>
                  </a:lnTo>
                  <a:lnTo>
                    <a:pt x="33" y="788"/>
                  </a:lnTo>
                  <a:lnTo>
                    <a:pt x="35" y="800"/>
                  </a:lnTo>
                  <a:lnTo>
                    <a:pt x="35" y="810"/>
                  </a:lnTo>
                  <a:lnTo>
                    <a:pt x="34" y="819"/>
                  </a:lnTo>
                  <a:lnTo>
                    <a:pt x="31" y="826"/>
                  </a:lnTo>
                  <a:lnTo>
                    <a:pt x="26" y="832"/>
                  </a:lnTo>
                  <a:lnTo>
                    <a:pt x="22" y="838"/>
                  </a:lnTo>
                  <a:lnTo>
                    <a:pt x="17" y="845"/>
                  </a:lnTo>
                  <a:lnTo>
                    <a:pt x="12" y="852"/>
                  </a:lnTo>
                  <a:lnTo>
                    <a:pt x="6" y="859"/>
                  </a:lnTo>
                  <a:lnTo>
                    <a:pt x="1" y="866"/>
                  </a:lnTo>
                  <a:lnTo>
                    <a:pt x="0" y="871"/>
                  </a:lnTo>
                  <a:lnTo>
                    <a:pt x="2" y="875"/>
                  </a:lnTo>
                  <a:lnTo>
                    <a:pt x="11" y="878"/>
                  </a:lnTo>
                  <a:lnTo>
                    <a:pt x="26" y="880"/>
                  </a:lnTo>
                  <a:lnTo>
                    <a:pt x="51" y="879"/>
                  </a:lnTo>
                  <a:lnTo>
                    <a:pt x="65" y="877"/>
                  </a:lnTo>
                  <a:lnTo>
                    <a:pt x="78" y="875"/>
                  </a:lnTo>
                  <a:lnTo>
                    <a:pt x="91" y="872"/>
                  </a:lnTo>
                  <a:lnTo>
                    <a:pt x="103" y="867"/>
                  </a:lnTo>
                  <a:lnTo>
                    <a:pt x="114" y="863"/>
                  </a:lnTo>
                  <a:lnTo>
                    <a:pt x="125" y="858"/>
                  </a:lnTo>
                  <a:lnTo>
                    <a:pt x="135" y="852"/>
                  </a:lnTo>
                  <a:lnTo>
                    <a:pt x="146" y="846"/>
                  </a:lnTo>
                  <a:lnTo>
                    <a:pt x="155" y="841"/>
                  </a:lnTo>
                  <a:lnTo>
                    <a:pt x="165" y="835"/>
                  </a:lnTo>
                  <a:lnTo>
                    <a:pt x="174" y="830"/>
                  </a:lnTo>
                  <a:lnTo>
                    <a:pt x="184" y="825"/>
                  </a:lnTo>
                  <a:lnTo>
                    <a:pt x="193" y="821"/>
                  </a:lnTo>
                  <a:lnTo>
                    <a:pt x="203" y="818"/>
                  </a:lnTo>
                  <a:lnTo>
                    <a:pt x="213" y="816"/>
                  </a:lnTo>
                  <a:lnTo>
                    <a:pt x="223" y="815"/>
                  </a:lnTo>
                  <a:lnTo>
                    <a:pt x="230" y="814"/>
                  </a:lnTo>
                  <a:lnTo>
                    <a:pt x="239" y="812"/>
                  </a:lnTo>
                  <a:lnTo>
                    <a:pt x="252" y="809"/>
                  </a:lnTo>
                  <a:lnTo>
                    <a:pt x="266" y="805"/>
                  </a:lnTo>
                  <a:lnTo>
                    <a:pt x="283" y="800"/>
                  </a:lnTo>
                  <a:lnTo>
                    <a:pt x="302" y="795"/>
                  </a:lnTo>
                  <a:lnTo>
                    <a:pt x="323" y="788"/>
                  </a:lnTo>
                  <a:lnTo>
                    <a:pt x="345" y="782"/>
                  </a:lnTo>
                  <a:lnTo>
                    <a:pt x="369" y="774"/>
                  </a:lnTo>
                  <a:lnTo>
                    <a:pt x="394" y="765"/>
                  </a:lnTo>
                  <a:lnTo>
                    <a:pt x="420" y="757"/>
                  </a:lnTo>
                  <a:lnTo>
                    <a:pt x="448" y="748"/>
                  </a:lnTo>
                  <a:lnTo>
                    <a:pt x="475" y="739"/>
                  </a:lnTo>
                  <a:lnTo>
                    <a:pt x="503" y="729"/>
                  </a:lnTo>
                  <a:lnTo>
                    <a:pt x="532" y="720"/>
                  </a:lnTo>
                  <a:lnTo>
                    <a:pt x="560" y="710"/>
                  </a:lnTo>
                  <a:lnTo>
                    <a:pt x="587" y="700"/>
                  </a:lnTo>
                  <a:lnTo>
                    <a:pt x="615" y="690"/>
                  </a:lnTo>
                  <a:lnTo>
                    <a:pt x="643" y="681"/>
                  </a:lnTo>
                  <a:lnTo>
                    <a:pt x="669" y="672"/>
                  </a:lnTo>
                  <a:lnTo>
                    <a:pt x="695" y="663"/>
                  </a:lnTo>
                  <a:lnTo>
                    <a:pt x="719" y="654"/>
                  </a:lnTo>
                  <a:lnTo>
                    <a:pt x="742" y="646"/>
                  </a:lnTo>
                  <a:lnTo>
                    <a:pt x="764" y="639"/>
                  </a:lnTo>
                  <a:lnTo>
                    <a:pt x="783" y="631"/>
                  </a:lnTo>
                  <a:lnTo>
                    <a:pt x="800" y="626"/>
                  </a:lnTo>
                  <a:lnTo>
                    <a:pt x="816" y="620"/>
                  </a:lnTo>
                  <a:lnTo>
                    <a:pt x="829" y="615"/>
                  </a:lnTo>
                  <a:lnTo>
                    <a:pt x="840" y="612"/>
                  </a:lnTo>
                  <a:lnTo>
                    <a:pt x="847" y="609"/>
                  </a:lnTo>
                  <a:lnTo>
                    <a:pt x="853" y="607"/>
                  </a:lnTo>
                  <a:lnTo>
                    <a:pt x="854" y="606"/>
                  </a:lnTo>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128339" name="Group 348">
              <a:extLst>
                <a:ext uri="{FF2B5EF4-FFF2-40B4-BE49-F238E27FC236}">
                  <a16:creationId xmlns:a16="http://schemas.microsoft.com/office/drawing/2014/main" id="{78D5398C-BD92-433F-9134-AC87FF5290B4}"/>
                </a:ext>
              </a:extLst>
            </p:cNvPr>
            <p:cNvGrpSpPr>
              <a:grpSpLocks/>
            </p:cNvGrpSpPr>
            <p:nvPr/>
          </p:nvGrpSpPr>
          <p:grpSpPr bwMode="auto">
            <a:xfrm>
              <a:off x="192" y="2160"/>
              <a:ext cx="2401" cy="1596"/>
              <a:chOff x="192" y="2160"/>
              <a:chExt cx="2401" cy="1596"/>
            </a:xfrm>
          </p:grpSpPr>
          <p:graphicFrame>
            <p:nvGraphicFramePr>
              <p:cNvPr id="128340" name="Object 20">
                <a:extLst>
                  <a:ext uri="{FF2B5EF4-FFF2-40B4-BE49-F238E27FC236}">
                    <a16:creationId xmlns:a16="http://schemas.microsoft.com/office/drawing/2014/main" id="{448D2B58-8EF9-44F5-B662-930B119270EB}"/>
                  </a:ext>
                </a:extLst>
              </p:cNvPr>
              <p:cNvGraphicFramePr>
                <a:graphicFrameLocks/>
              </p:cNvGraphicFramePr>
              <p:nvPr/>
            </p:nvGraphicFramePr>
            <p:xfrm>
              <a:off x="192" y="2544"/>
              <a:ext cx="1603" cy="1212"/>
            </p:xfrm>
            <a:graphic>
              <a:graphicData uri="http://schemas.openxmlformats.org/presentationml/2006/ole">
                <mc:AlternateContent xmlns:mc="http://schemas.openxmlformats.org/markup-compatibility/2006">
                  <mc:Choice xmlns:v="urn:schemas-microsoft-com:vml" Requires="v">
                    <p:oleObj spid="_x0000_s1029" name="Bitmap Image" r:id="rId6" imgW="3133333" imgH="2809524" progId="Paint.Picture">
                      <p:embed/>
                    </p:oleObj>
                  </mc:Choice>
                  <mc:Fallback>
                    <p:oleObj name="Bitmap Image" r:id="rId6" imgW="3133333" imgH="2809524" progId="Paint.Picture">
                      <p:embed/>
                      <p:pic>
                        <p:nvPicPr>
                          <p:cNvPr id="128340" name="Object 20">
                            <a:extLst>
                              <a:ext uri="{FF2B5EF4-FFF2-40B4-BE49-F238E27FC236}">
                                <a16:creationId xmlns:a16="http://schemas.microsoft.com/office/drawing/2014/main" id="{448D2B58-8EF9-44F5-B662-930B119270E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2544"/>
                            <a:ext cx="1603" cy="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341" name="Freeform 22">
                <a:extLst>
                  <a:ext uri="{FF2B5EF4-FFF2-40B4-BE49-F238E27FC236}">
                    <a16:creationId xmlns:a16="http://schemas.microsoft.com/office/drawing/2014/main" id="{6EF798CB-2803-4BC8-B132-1C923D01B405}"/>
                  </a:ext>
                </a:extLst>
              </p:cNvPr>
              <p:cNvSpPr>
                <a:spLocks/>
              </p:cNvSpPr>
              <p:nvPr/>
            </p:nvSpPr>
            <p:spPr bwMode="auto">
              <a:xfrm>
                <a:off x="1457" y="2160"/>
                <a:ext cx="1136" cy="804"/>
              </a:xfrm>
              <a:custGeom>
                <a:avLst/>
                <a:gdLst>
                  <a:gd name="T0" fmla="*/ 816 w 1136"/>
                  <a:gd name="T1" fmla="*/ 528 h 804"/>
                  <a:gd name="T2" fmla="*/ 887 w 1136"/>
                  <a:gd name="T3" fmla="*/ 507 h 804"/>
                  <a:gd name="T4" fmla="*/ 942 w 1136"/>
                  <a:gd name="T5" fmla="*/ 494 h 804"/>
                  <a:gd name="T6" fmla="*/ 997 w 1136"/>
                  <a:gd name="T7" fmla="*/ 444 h 804"/>
                  <a:gd name="T8" fmla="*/ 1036 w 1136"/>
                  <a:gd name="T9" fmla="*/ 412 h 804"/>
                  <a:gd name="T10" fmla="*/ 1082 w 1136"/>
                  <a:gd name="T11" fmla="*/ 373 h 804"/>
                  <a:gd name="T12" fmla="*/ 1109 w 1136"/>
                  <a:gd name="T13" fmla="*/ 334 h 804"/>
                  <a:gd name="T14" fmla="*/ 1133 w 1136"/>
                  <a:gd name="T15" fmla="*/ 305 h 804"/>
                  <a:gd name="T16" fmla="*/ 1133 w 1136"/>
                  <a:gd name="T17" fmla="*/ 244 h 804"/>
                  <a:gd name="T18" fmla="*/ 1112 w 1136"/>
                  <a:gd name="T19" fmla="*/ 208 h 804"/>
                  <a:gd name="T20" fmla="*/ 1100 w 1136"/>
                  <a:gd name="T21" fmla="*/ 154 h 804"/>
                  <a:gd name="T22" fmla="*/ 1049 w 1136"/>
                  <a:gd name="T23" fmla="*/ 117 h 804"/>
                  <a:gd name="T24" fmla="*/ 993 w 1136"/>
                  <a:gd name="T25" fmla="*/ 83 h 804"/>
                  <a:gd name="T26" fmla="*/ 965 w 1136"/>
                  <a:gd name="T27" fmla="*/ 20 h 804"/>
                  <a:gd name="T28" fmla="*/ 882 w 1136"/>
                  <a:gd name="T29" fmla="*/ 3 h 804"/>
                  <a:gd name="T30" fmla="*/ 835 w 1136"/>
                  <a:gd name="T31" fmla="*/ 23 h 804"/>
                  <a:gd name="T32" fmla="*/ 768 w 1136"/>
                  <a:gd name="T33" fmla="*/ 17 h 804"/>
                  <a:gd name="T34" fmla="*/ 736 w 1136"/>
                  <a:gd name="T35" fmla="*/ 31 h 804"/>
                  <a:gd name="T36" fmla="*/ 700 w 1136"/>
                  <a:gd name="T37" fmla="*/ 36 h 804"/>
                  <a:gd name="T38" fmla="*/ 672 w 1136"/>
                  <a:gd name="T39" fmla="*/ 37 h 804"/>
                  <a:gd name="T40" fmla="*/ 614 w 1136"/>
                  <a:gd name="T41" fmla="*/ 52 h 804"/>
                  <a:gd name="T42" fmla="*/ 590 w 1136"/>
                  <a:gd name="T43" fmla="*/ 84 h 804"/>
                  <a:gd name="T44" fmla="*/ 571 w 1136"/>
                  <a:gd name="T45" fmla="*/ 133 h 804"/>
                  <a:gd name="T46" fmla="*/ 535 w 1136"/>
                  <a:gd name="T47" fmla="*/ 171 h 804"/>
                  <a:gd name="T48" fmla="*/ 485 w 1136"/>
                  <a:gd name="T49" fmla="*/ 177 h 804"/>
                  <a:gd name="T50" fmla="*/ 413 w 1136"/>
                  <a:gd name="T51" fmla="*/ 198 h 804"/>
                  <a:gd name="T52" fmla="*/ 350 w 1136"/>
                  <a:gd name="T53" fmla="*/ 239 h 804"/>
                  <a:gd name="T54" fmla="*/ 284 w 1136"/>
                  <a:gd name="T55" fmla="*/ 254 h 804"/>
                  <a:gd name="T56" fmla="*/ 220 w 1136"/>
                  <a:gd name="T57" fmla="*/ 303 h 804"/>
                  <a:gd name="T58" fmla="*/ 188 w 1136"/>
                  <a:gd name="T59" fmla="*/ 333 h 804"/>
                  <a:gd name="T60" fmla="*/ 168 w 1136"/>
                  <a:gd name="T61" fmla="*/ 353 h 804"/>
                  <a:gd name="T62" fmla="*/ 163 w 1136"/>
                  <a:gd name="T63" fmla="*/ 397 h 804"/>
                  <a:gd name="T64" fmla="*/ 154 w 1136"/>
                  <a:gd name="T65" fmla="*/ 440 h 804"/>
                  <a:gd name="T66" fmla="*/ 104 w 1136"/>
                  <a:gd name="T67" fmla="*/ 491 h 804"/>
                  <a:gd name="T68" fmla="*/ 71 w 1136"/>
                  <a:gd name="T69" fmla="*/ 530 h 804"/>
                  <a:gd name="T70" fmla="*/ 73 w 1136"/>
                  <a:gd name="T71" fmla="*/ 588 h 804"/>
                  <a:gd name="T72" fmla="*/ 47 w 1136"/>
                  <a:gd name="T73" fmla="*/ 627 h 804"/>
                  <a:gd name="T74" fmla="*/ 24 w 1136"/>
                  <a:gd name="T75" fmla="*/ 667 h 804"/>
                  <a:gd name="T76" fmla="*/ 32 w 1136"/>
                  <a:gd name="T77" fmla="*/ 730 h 804"/>
                  <a:gd name="T78" fmla="*/ 20 w 1136"/>
                  <a:gd name="T79" fmla="*/ 764 h 804"/>
                  <a:gd name="T80" fmla="*/ 0 w 1136"/>
                  <a:gd name="T81" fmla="*/ 794 h 804"/>
                  <a:gd name="T82" fmla="*/ 61 w 1136"/>
                  <a:gd name="T83" fmla="*/ 800 h 804"/>
                  <a:gd name="T84" fmla="*/ 117 w 1136"/>
                  <a:gd name="T85" fmla="*/ 782 h 804"/>
                  <a:gd name="T86" fmla="*/ 163 w 1136"/>
                  <a:gd name="T87" fmla="*/ 757 h 804"/>
                  <a:gd name="T88" fmla="*/ 209 w 1136"/>
                  <a:gd name="T89" fmla="*/ 743 h 804"/>
                  <a:gd name="T90" fmla="*/ 266 w 1136"/>
                  <a:gd name="T91" fmla="*/ 730 h 804"/>
                  <a:gd name="T92" fmla="*/ 370 w 1136"/>
                  <a:gd name="T93" fmla="*/ 698 h 804"/>
                  <a:gd name="T94" fmla="*/ 500 w 1136"/>
                  <a:gd name="T95" fmla="*/ 657 h 804"/>
                  <a:gd name="T96" fmla="*/ 629 w 1136"/>
                  <a:gd name="T97" fmla="*/ 613 h 804"/>
                  <a:gd name="T98" fmla="*/ 736 w 1136"/>
                  <a:gd name="T99" fmla="*/ 575 h 804"/>
                  <a:gd name="T100" fmla="*/ 796 w 1136"/>
                  <a:gd name="T101" fmla="*/ 555 h 8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6"/>
                  <a:gd name="T154" fmla="*/ 0 h 804"/>
                  <a:gd name="T155" fmla="*/ 1136 w 1136"/>
                  <a:gd name="T156" fmla="*/ 804 h 8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6" h="804">
                    <a:moveTo>
                      <a:pt x="803" y="552"/>
                    </a:moveTo>
                    <a:lnTo>
                      <a:pt x="803" y="551"/>
                    </a:lnTo>
                    <a:lnTo>
                      <a:pt x="805" y="545"/>
                    </a:lnTo>
                    <a:lnTo>
                      <a:pt x="809" y="537"/>
                    </a:lnTo>
                    <a:lnTo>
                      <a:pt x="816" y="528"/>
                    </a:lnTo>
                    <a:lnTo>
                      <a:pt x="824" y="520"/>
                    </a:lnTo>
                    <a:lnTo>
                      <a:pt x="835" y="511"/>
                    </a:lnTo>
                    <a:lnTo>
                      <a:pt x="851" y="507"/>
                    </a:lnTo>
                    <a:lnTo>
                      <a:pt x="869" y="506"/>
                    </a:lnTo>
                    <a:lnTo>
                      <a:pt x="887" y="507"/>
                    </a:lnTo>
                    <a:lnTo>
                      <a:pt x="901" y="507"/>
                    </a:lnTo>
                    <a:lnTo>
                      <a:pt x="913" y="507"/>
                    </a:lnTo>
                    <a:lnTo>
                      <a:pt x="922" y="504"/>
                    </a:lnTo>
                    <a:lnTo>
                      <a:pt x="931" y="500"/>
                    </a:lnTo>
                    <a:lnTo>
                      <a:pt x="942" y="494"/>
                    </a:lnTo>
                    <a:lnTo>
                      <a:pt x="954" y="487"/>
                    </a:lnTo>
                    <a:lnTo>
                      <a:pt x="968" y="476"/>
                    </a:lnTo>
                    <a:lnTo>
                      <a:pt x="982" y="465"/>
                    </a:lnTo>
                    <a:lnTo>
                      <a:pt x="991" y="454"/>
                    </a:lnTo>
                    <a:lnTo>
                      <a:pt x="997" y="444"/>
                    </a:lnTo>
                    <a:lnTo>
                      <a:pt x="1001" y="435"/>
                    </a:lnTo>
                    <a:lnTo>
                      <a:pt x="1006" y="427"/>
                    </a:lnTo>
                    <a:lnTo>
                      <a:pt x="1011" y="420"/>
                    </a:lnTo>
                    <a:lnTo>
                      <a:pt x="1021" y="415"/>
                    </a:lnTo>
                    <a:lnTo>
                      <a:pt x="1036" y="412"/>
                    </a:lnTo>
                    <a:lnTo>
                      <a:pt x="1051" y="407"/>
                    </a:lnTo>
                    <a:lnTo>
                      <a:pt x="1062" y="401"/>
                    </a:lnTo>
                    <a:lnTo>
                      <a:pt x="1071" y="392"/>
                    </a:lnTo>
                    <a:lnTo>
                      <a:pt x="1077" y="383"/>
                    </a:lnTo>
                    <a:lnTo>
                      <a:pt x="1082" y="373"/>
                    </a:lnTo>
                    <a:lnTo>
                      <a:pt x="1086" y="363"/>
                    </a:lnTo>
                    <a:lnTo>
                      <a:pt x="1090" y="353"/>
                    </a:lnTo>
                    <a:lnTo>
                      <a:pt x="1096" y="344"/>
                    </a:lnTo>
                    <a:lnTo>
                      <a:pt x="1103" y="339"/>
                    </a:lnTo>
                    <a:lnTo>
                      <a:pt x="1109" y="334"/>
                    </a:lnTo>
                    <a:lnTo>
                      <a:pt x="1117" y="331"/>
                    </a:lnTo>
                    <a:lnTo>
                      <a:pt x="1123" y="328"/>
                    </a:lnTo>
                    <a:lnTo>
                      <a:pt x="1128" y="323"/>
                    </a:lnTo>
                    <a:lnTo>
                      <a:pt x="1132" y="315"/>
                    </a:lnTo>
                    <a:lnTo>
                      <a:pt x="1133" y="305"/>
                    </a:lnTo>
                    <a:lnTo>
                      <a:pt x="1130" y="291"/>
                    </a:lnTo>
                    <a:lnTo>
                      <a:pt x="1128" y="274"/>
                    </a:lnTo>
                    <a:lnTo>
                      <a:pt x="1129" y="262"/>
                    </a:lnTo>
                    <a:lnTo>
                      <a:pt x="1131" y="252"/>
                    </a:lnTo>
                    <a:lnTo>
                      <a:pt x="1133" y="244"/>
                    </a:lnTo>
                    <a:lnTo>
                      <a:pt x="1135" y="239"/>
                    </a:lnTo>
                    <a:lnTo>
                      <a:pt x="1134" y="231"/>
                    </a:lnTo>
                    <a:lnTo>
                      <a:pt x="1130" y="225"/>
                    </a:lnTo>
                    <a:lnTo>
                      <a:pt x="1120" y="217"/>
                    </a:lnTo>
                    <a:lnTo>
                      <a:pt x="1112" y="208"/>
                    </a:lnTo>
                    <a:lnTo>
                      <a:pt x="1106" y="198"/>
                    </a:lnTo>
                    <a:lnTo>
                      <a:pt x="1103" y="187"/>
                    </a:lnTo>
                    <a:lnTo>
                      <a:pt x="1103" y="176"/>
                    </a:lnTo>
                    <a:lnTo>
                      <a:pt x="1103" y="165"/>
                    </a:lnTo>
                    <a:lnTo>
                      <a:pt x="1100" y="154"/>
                    </a:lnTo>
                    <a:lnTo>
                      <a:pt x="1095" y="143"/>
                    </a:lnTo>
                    <a:lnTo>
                      <a:pt x="1086" y="133"/>
                    </a:lnTo>
                    <a:lnTo>
                      <a:pt x="1074" y="125"/>
                    </a:lnTo>
                    <a:lnTo>
                      <a:pt x="1062" y="121"/>
                    </a:lnTo>
                    <a:lnTo>
                      <a:pt x="1049" y="117"/>
                    </a:lnTo>
                    <a:lnTo>
                      <a:pt x="1037" y="114"/>
                    </a:lnTo>
                    <a:lnTo>
                      <a:pt x="1024" y="112"/>
                    </a:lnTo>
                    <a:lnTo>
                      <a:pt x="1012" y="106"/>
                    </a:lnTo>
                    <a:lnTo>
                      <a:pt x="1002" y="97"/>
                    </a:lnTo>
                    <a:lnTo>
                      <a:pt x="993" y="83"/>
                    </a:lnTo>
                    <a:lnTo>
                      <a:pt x="993" y="80"/>
                    </a:lnTo>
                    <a:lnTo>
                      <a:pt x="991" y="69"/>
                    </a:lnTo>
                    <a:lnTo>
                      <a:pt x="986" y="53"/>
                    </a:lnTo>
                    <a:lnTo>
                      <a:pt x="978" y="37"/>
                    </a:lnTo>
                    <a:lnTo>
                      <a:pt x="965" y="20"/>
                    </a:lnTo>
                    <a:lnTo>
                      <a:pt x="946" y="8"/>
                    </a:lnTo>
                    <a:lnTo>
                      <a:pt x="921" y="0"/>
                    </a:lnTo>
                    <a:lnTo>
                      <a:pt x="887" y="0"/>
                    </a:lnTo>
                    <a:lnTo>
                      <a:pt x="885" y="0"/>
                    </a:lnTo>
                    <a:lnTo>
                      <a:pt x="882" y="3"/>
                    </a:lnTo>
                    <a:lnTo>
                      <a:pt x="876" y="7"/>
                    </a:lnTo>
                    <a:lnTo>
                      <a:pt x="868" y="11"/>
                    </a:lnTo>
                    <a:lnTo>
                      <a:pt x="859" y="16"/>
                    </a:lnTo>
                    <a:lnTo>
                      <a:pt x="848" y="20"/>
                    </a:lnTo>
                    <a:lnTo>
                      <a:pt x="835" y="23"/>
                    </a:lnTo>
                    <a:lnTo>
                      <a:pt x="820" y="25"/>
                    </a:lnTo>
                    <a:lnTo>
                      <a:pt x="804" y="25"/>
                    </a:lnTo>
                    <a:lnTo>
                      <a:pt x="790" y="22"/>
                    </a:lnTo>
                    <a:lnTo>
                      <a:pt x="778" y="20"/>
                    </a:lnTo>
                    <a:lnTo>
                      <a:pt x="768" y="17"/>
                    </a:lnTo>
                    <a:lnTo>
                      <a:pt x="759" y="16"/>
                    </a:lnTo>
                    <a:lnTo>
                      <a:pt x="752" y="17"/>
                    </a:lnTo>
                    <a:lnTo>
                      <a:pt x="744" y="21"/>
                    </a:lnTo>
                    <a:lnTo>
                      <a:pt x="738" y="31"/>
                    </a:lnTo>
                    <a:lnTo>
                      <a:pt x="736" y="31"/>
                    </a:lnTo>
                    <a:lnTo>
                      <a:pt x="731" y="31"/>
                    </a:lnTo>
                    <a:lnTo>
                      <a:pt x="725" y="32"/>
                    </a:lnTo>
                    <a:lnTo>
                      <a:pt x="717" y="33"/>
                    </a:lnTo>
                    <a:lnTo>
                      <a:pt x="708" y="35"/>
                    </a:lnTo>
                    <a:lnTo>
                      <a:pt x="700" y="36"/>
                    </a:lnTo>
                    <a:lnTo>
                      <a:pt x="693" y="37"/>
                    </a:lnTo>
                    <a:lnTo>
                      <a:pt x="689" y="37"/>
                    </a:lnTo>
                    <a:lnTo>
                      <a:pt x="685" y="37"/>
                    </a:lnTo>
                    <a:lnTo>
                      <a:pt x="679" y="37"/>
                    </a:lnTo>
                    <a:lnTo>
                      <a:pt x="672" y="37"/>
                    </a:lnTo>
                    <a:lnTo>
                      <a:pt x="662" y="38"/>
                    </a:lnTo>
                    <a:lnTo>
                      <a:pt x="652" y="40"/>
                    </a:lnTo>
                    <a:lnTo>
                      <a:pt x="641" y="42"/>
                    </a:lnTo>
                    <a:lnTo>
                      <a:pt x="629" y="47"/>
                    </a:lnTo>
                    <a:lnTo>
                      <a:pt x="614" y="52"/>
                    </a:lnTo>
                    <a:lnTo>
                      <a:pt x="608" y="56"/>
                    </a:lnTo>
                    <a:lnTo>
                      <a:pt x="602" y="62"/>
                    </a:lnTo>
                    <a:lnTo>
                      <a:pt x="598" y="69"/>
                    </a:lnTo>
                    <a:lnTo>
                      <a:pt x="594" y="76"/>
                    </a:lnTo>
                    <a:lnTo>
                      <a:pt x="590" y="84"/>
                    </a:lnTo>
                    <a:lnTo>
                      <a:pt x="586" y="93"/>
                    </a:lnTo>
                    <a:lnTo>
                      <a:pt x="583" y="104"/>
                    </a:lnTo>
                    <a:lnTo>
                      <a:pt x="580" y="114"/>
                    </a:lnTo>
                    <a:lnTo>
                      <a:pt x="576" y="124"/>
                    </a:lnTo>
                    <a:lnTo>
                      <a:pt x="571" y="133"/>
                    </a:lnTo>
                    <a:lnTo>
                      <a:pt x="567" y="143"/>
                    </a:lnTo>
                    <a:lnTo>
                      <a:pt x="560" y="151"/>
                    </a:lnTo>
                    <a:lnTo>
                      <a:pt x="553" y="158"/>
                    </a:lnTo>
                    <a:lnTo>
                      <a:pt x="545" y="166"/>
                    </a:lnTo>
                    <a:lnTo>
                      <a:pt x="535" y="171"/>
                    </a:lnTo>
                    <a:lnTo>
                      <a:pt x="523" y="176"/>
                    </a:lnTo>
                    <a:lnTo>
                      <a:pt x="520" y="176"/>
                    </a:lnTo>
                    <a:lnTo>
                      <a:pt x="512" y="176"/>
                    </a:lnTo>
                    <a:lnTo>
                      <a:pt x="500" y="176"/>
                    </a:lnTo>
                    <a:lnTo>
                      <a:pt x="485" y="177"/>
                    </a:lnTo>
                    <a:lnTo>
                      <a:pt x="468" y="178"/>
                    </a:lnTo>
                    <a:lnTo>
                      <a:pt x="452" y="181"/>
                    </a:lnTo>
                    <a:lnTo>
                      <a:pt x="437" y="186"/>
                    </a:lnTo>
                    <a:lnTo>
                      <a:pt x="425" y="191"/>
                    </a:lnTo>
                    <a:lnTo>
                      <a:pt x="413" y="198"/>
                    </a:lnTo>
                    <a:lnTo>
                      <a:pt x="402" y="207"/>
                    </a:lnTo>
                    <a:lnTo>
                      <a:pt x="389" y="216"/>
                    </a:lnTo>
                    <a:lnTo>
                      <a:pt x="377" y="224"/>
                    </a:lnTo>
                    <a:lnTo>
                      <a:pt x="363" y="231"/>
                    </a:lnTo>
                    <a:lnTo>
                      <a:pt x="350" y="239"/>
                    </a:lnTo>
                    <a:lnTo>
                      <a:pt x="336" y="243"/>
                    </a:lnTo>
                    <a:lnTo>
                      <a:pt x="323" y="247"/>
                    </a:lnTo>
                    <a:lnTo>
                      <a:pt x="310" y="249"/>
                    </a:lnTo>
                    <a:lnTo>
                      <a:pt x="297" y="250"/>
                    </a:lnTo>
                    <a:lnTo>
                      <a:pt x="284" y="254"/>
                    </a:lnTo>
                    <a:lnTo>
                      <a:pt x="272" y="258"/>
                    </a:lnTo>
                    <a:lnTo>
                      <a:pt x="260" y="265"/>
                    </a:lnTo>
                    <a:lnTo>
                      <a:pt x="247" y="274"/>
                    </a:lnTo>
                    <a:lnTo>
                      <a:pt x="234" y="287"/>
                    </a:lnTo>
                    <a:lnTo>
                      <a:pt x="220" y="303"/>
                    </a:lnTo>
                    <a:lnTo>
                      <a:pt x="213" y="312"/>
                    </a:lnTo>
                    <a:lnTo>
                      <a:pt x="205" y="319"/>
                    </a:lnTo>
                    <a:lnTo>
                      <a:pt x="200" y="325"/>
                    </a:lnTo>
                    <a:lnTo>
                      <a:pt x="193" y="330"/>
                    </a:lnTo>
                    <a:lnTo>
                      <a:pt x="188" y="333"/>
                    </a:lnTo>
                    <a:lnTo>
                      <a:pt x="183" y="337"/>
                    </a:lnTo>
                    <a:lnTo>
                      <a:pt x="179" y="341"/>
                    </a:lnTo>
                    <a:lnTo>
                      <a:pt x="174" y="344"/>
                    </a:lnTo>
                    <a:lnTo>
                      <a:pt x="171" y="348"/>
                    </a:lnTo>
                    <a:lnTo>
                      <a:pt x="168" y="353"/>
                    </a:lnTo>
                    <a:lnTo>
                      <a:pt x="166" y="359"/>
                    </a:lnTo>
                    <a:lnTo>
                      <a:pt x="164" y="365"/>
                    </a:lnTo>
                    <a:lnTo>
                      <a:pt x="163" y="375"/>
                    </a:lnTo>
                    <a:lnTo>
                      <a:pt x="163" y="385"/>
                    </a:lnTo>
                    <a:lnTo>
                      <a:pt x="163" y="397"/>
                    </a:lnTo>
                    <a:lnTo>
                      <a:pt x="165" y="412"/>
                    </a:lnTo>
                    <a:lnTo>
                      <a:pt x="164" y="414"/>
                    </a:lnTo>
                    <a:lnTo>
                      <a:pt x="162" y="420"/>
                    </a:lnTo>
                    <a:lnTo>
                      <a:pt x="158" y="429"/>
                    </a:lnTo>
                    <a:lnTo>
                      <a:pt x="154" y="440"/>
                    </a:lnTo>
                    <a:lnTo>
                      <a:pt x="147" y="452"/>
                    </a:lnTo>
                    <a:lnTo>
                      <a:pt x="139" y="464"/>
                    </a:lnTo>
                    <a:lnTo>
                      <a:pt x="128" y="475"/>
                    </a:lnTo>
                    <a:lnTo>
                      <a:pt x="116" y="484"/>
                    </a:lnTo>
                    <a:lnTo>
                      <a:pt x="104" y="491"/>
                    </a:lnTo>
                    <a:lnTo>
                      <a:pt x="94" y="500"/>
                    </a:lnTo>
                    <a:lnTo>
                      <a:pt x="85" y="506"/>
                    </a:lnTo>
                    <a:lnTo>
                      <a:pt x="78" y="512"/>
                    </a:lnTo>
                    <a:lnTo>
                      <a:pt x="74" y="521"/>
                    </a:lnTo>
                    <a:lnTo>
                      <a:pt x="71" y="530"/>
                    </a:lnTo>
                    <a:lnTo>
                      <a:pt x="71" y="540"/>
                    </a:lnTo>
                    <a:lnTo>
                      <a:pt x="74" y="552"/>
                    </a:lnTo>
                    <a:lnTo>
                      <a:pt x="77" y="566"/>
                    </a:lnTo>
                    <a:lnTo>
                      <a:pt x="76" y="578"/>
                    </a:lnTo>
                    <a:lnTo>
                      <a:pt x="73" y="588"/>
                    </a:lnTo>
                    <a:lnTo>
                      <a:pt x="68" y="598"/>
                    </a:lnTo>
                    <a:lnTo>
                      <a:pt x="63" y="606"/>
                    </a:lnTo>
                    <a:lnTo>
                      <a:pt x="57" y="614"/>
                    </a:lnTo>
                    <a:lnTo>
                      <a:pt x="52" y="621"/>
                    </a:lnTo>
                    <a:lnTo>
                      <a:pt x="47" y="627"/>
                    </a:lnTo>
                    <a:lnTo>
                      <a:pt x="44" y="635"/>
                    </a:lnTo>
                    <a:lnTo>
                      <a:pt x="39" y="641"/>
                    </a:lnTo>
                    <a:lnTo>
                      <a:pt x="33" y="648"/>
                    </a:lnTo>
                    <a:lnTo>
                      <a:pt x="29" y="657"/>
                    </a:lnTo>
                    <a:lnTo>
                      <a:pt x="24" y="667"/>
                    </a:lnTo>
                    <a:lnTo>
                      <a:pt x="22" y="677"/>
                    </a:lnTo>
                    <a:lnTo>
                      <a:pt x="23" y="690"/>
                    </a:lnTo>
                    <a:lnTo>
                      <a:pt x="27" y="705"/>
                    </a:lnTo>
                    <a:lnTo>
                      <a:pt x="31" y="719"/>
                    </a:lnTo>
                    <a:lnTo>
                      <a:pt x="32" y="730"/>
                    </a:lnTo>
                    <a:lnTo>
                      <a:pt x="32" y="739"/>
                    </a:lnTo>
                    <a:lnTo>
                      <a:pt x="31" y="747"/>
                    </a:lnTo>
                    <a:lnTo>
                      <a:pt x="29" y="753"/>
                    </a:lnTo>
                    <a:lnTo>
                      <a:pt x="24" y="759"/>
                    </a:lnTo>
                    <a:lnTo>
                      <a:pt x="20" y="764"/>
                    </a:lnTo>
                    <a:lnTo>
                      <a:pt x="15" y="771"/>
                    </a:lnTo>
                    <a:lnTo>
                      <a:pt x="11" y="777"/>
                    </a:lnTo>
                    <a:lnTo>
                      <a:pt x="5" y="783"/>
                    </a:lnTo>
                    <a:lnTo>
                      <a:pt x="0" y="790"/>
                    </a:lnTo>
                    <a:lnTo>
                      <a:pt x="0" y="794"/>
                    </a:lnTo>
                    <a:lnTo>
                      <a:pt x="1" y="798"/>
                    </a:lnTo>
                    <a:lnTo>
                      <a:pt x="10" y="801"/>
                    </a:lnTo>
                    <a:lnTo>
                      <a:pt x="24" y="803"/>
                    </a:lnTo>
                    <a:lnTo>
                      <a:pt x="47" y="802"/>
                    </a:lnTo>
                    <a:lnTo>
                      <a:pt x="61" y="800"/>
                    </a:lnTo>
                    <a:lnTo>
                      <a:pt x="73" y="798"/>
                    </a:lnTo>
                    <a:lnTo>
                      <a:pt x="85" y="795"/>
                    </a:lnTo>
                    <a:lnTo>
                      <a:pt x="96" y="791"/>
                    </a:lnTo>
                    <a:lnTo>
                      <a:pt x="107" y="787"/>
                    </a:lnTo>
                    <a:lnTo>
                      <a:pt x="117" y="782"/>
                    </a:lnTo>
                    <a:lnTo>
                      <a:pt x="126" y="777"/>
                    </a:lnTo>
                    <a:lnTo>
                      <a:pt x="137" y="771"/>
                    </a:lnTo>
                    <a:lnTo>
                      <a:pt x="145" y="767"/>
                    </a:lnTo>
                    <a:lnTo>
                      <a:pt x="155" y="761"/>
                    </a:lnTo>
                    <a:lnTo>
                      <a:pt x="163" y="757"/>
                    </a:lnTo>
                    <a:lnTo>
                      <a:pt x="173" y="752"/>
                    </a:lnTo>
                    <a:lnTo>
                      <a:pt x="181" y="749"/>
                    </a:lnTo>
                    <a:lnTo>
                      <a:pt x="190" y="746"/>
                    </a:lnTo>
                    <a:lnTo>
                      <a:pt x="200" y="744"/>
                    </a:lnTo>
                    <a:lnTo>
                      <a:pt x="209" y="743"/>
                    </a:lnTo>
                    <a:lnTo>
                      <a:pt x="216" y="742"/>
                    </a:lnTo>
                    <a:lnTo>
                      <a:pt x="224" y="740"/>
                    </a:lnTo>
                    <a:lnTo>
                      <a:pt x="236" y="738"/>
                    </a:lnTo>
                    <a:lnTo>
                      <a:pt x="250" y="734"/>
                    </a:lnTo>
                    <a:lnTo>
                      <a:pt x="266" y="730"/>
                    </a:lnTo>
                    <a:lnTo>
                      <a:pt x="283" y="725"/>
                    </a:lnTo>
                    <a:lnTo>
                      <a:pt x="303" y="719"/>
                    </a:lnTo>
                    <a:lnTo>
                      <a:pt x="324" y="713"/>
                    </a:lnTo>
                    <a:lnTo>
                      <a:pt x="346" y="706"/>
                    </a:lnTo>
                    <a:lnTo>
                      <a:pt x="370" y="698"/>
                    </a:lnTo>
                    <a:lnTo>
                      <a:pt x="394" y="690"/>
                    </a:lnTo>
                    <a:lnTo>
                      <a:pt x="421" y="682"/>
                    </a:lnTo>
                    <a:lnTo>
                      <a:pt x="446" y="674"/>
                    </a:lnTo>
                    <a:lnTo>
                      <a:pt x="472" y="665"/>
                    </a:lnTo>
                    <a:lnTo>
                      <a:pt x="500" y="657"/>
                    </a:lnTo>
                    <a:lnTo>
                      <a:pt x="526" y="647"/>
                    </a:lnTo>
                    <a:lnTo>
                      <a:pt x="551" y="638"/>
                    </a:lnTo>
                    <a:lnTo>
                      <a:pt x="578" y="629"/>
                    </a:lnTo>
                    <a:lnTo>
                      <a:pt x="604" y="621"/>
                    </a:lnTo>
                    <a:lnTo>
                      <a:pt x="629" y="613"/>
                    </a:lnTo>
                    <a:lnTo>
                      <a:pt x="653" y="604"/>
                    </a:lnTo>
                    <a:lnTo>
                      <a:pt x="676" y="596"/>
                    </a:lnTo>
                    <a:lnTo>
                      <a:pt x="697" y="589"/>
                    </a:lnTo>
                    <a:lnTo>
                      <a:pt x="718" y="583"/>
                    </a:lnTo>
                    <a:lnTo>
                      <a:pt x="736" y="575"/>
                    </a:lnTo>
                    <a:lnTo>
                      <a:pt x="752" y="571"/>
                    </a:lnTo>
                    <a:lnTo>
                      <a:pt x="767" y="565"/>
                    </a:lnTo>
                    <a:lnTo>
                      <a:pt x="779" y="561"/>
                    </a:lnTo>
                    <a:lnTo>
                      <a:pt x="789" y="558"/>
                    </a:lnTo>
                    <a:lnTo>
                      <a:pt x="796" y="555"/>
                    </a:lnTo>
                    <a:lnTo>
                      <a:pt x="802" y="553"/>
                    </a:lnTo>
                    <a:lnTo>
                      <a:pt x="803" y="552"/>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pic>
        <p:nvPicPr>
          <p:cNvPr id="526359" name="Picture 23">
            <a:extLst>
              <a:ext uri="{FF2B5EF4-FFF2-40B4-BE49-F238E27FC236}">
                <a16:creationId xmlns:a16="http://schemas.microsoft.com/office/drawing/2014/main" id="{B443F5A7-9CA9-43E6-A545-38FEBB6B413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960438"/>
            <a:ext cx="19812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6360" name="Rectangle 24">
            <a:extLst>
              <a:ext uri="{FF2B5EF4-FFF2-40B4-BE49-F238E27FC236}">
                <a16:creationId xmlns:a16="http://schemas.microsoft.com/office/drawing/2014/main" id="{829E6146-23E6-43F3-8196-A205B62BDA25}"/>
              </a:ext>
            </a:extLst>
          </p:cNvPr>
          <p:cNvSpPr>
            <a:spLocks noChangeArrowheads="1"/>
          </p:cNvSpPr>
          <p:nvPr/>
        </p:nvSpPr>
        <p:spPr bwMode="auto">
          <a:xfrm>
            <a:off x="1905000" y="5943600"/>
            <a:ext cx="4757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003399"/>
                </a:solidFill>
              </a:rPr>
              <a:t>A net reduction in value or appeal</a:t>
            </a:r>
          </a:p>
        </p:txBody>
      </p:sp>
      <p:grpSp>
        <p:nvGrpSpPr>
          <p:cNvPr id="6" name="Group 25">
            <a:extLst>
              <a:ext uri="{FF2B5EF4-FFF2-40B4-BE49-F238E27FC236}">
                <a16:creationId xmlns:a16="http://schemas.microsoft.com/office/drawing/2014/main" id="{333F72FE-13E1-48B7-BA43-18C3A0D10740}"/>
              </a:ext>
            </a:extLst>
          </p:cNvPr>
          <p:cNvGrpSpPr>
            <a:grpSpLocks/>
          </p:cNvGrpSpPr>
          <p:nvPr/>
        </p:nvGrpSpPr>
        <p:grpSpPr bwMode="auto">
          <a:xfrm>
            <a:off x="6858000" y="4038600"/>
            <a:ext cx="1677988" cy="1373188"/>
            <a:chOff x="4320" y="2544"/>
            <a:chExt cx="1057" cy="865"/>
          </a:xfrm>
        </p:grpSpPr>
        <p:sp>
          <p:nvSpPr>
            <p:cNvPr id="128016" name="Freeform 26">
              <a:extLst>
                <a:ext uri="{FF2B5EF4-FFF2-40B4-BE49-F238E27FC236}">
                  <a16:creationId xmlns:a16="http://schemas.microsoft.com/office/drawing/2014/main" id="{E99B7B3B-2133-4D00-AA88-6B7D7B3A6C02}"/>
                </a:ext>
              </a:extLst>
            </p:cNvPr>
            <p:cNvSpPr>
              <a:spLocks/>
            </p:cNvSpPr>
            <p:nvPr/>
          </p:nvSpPr>
          <p:spPr bwMode="auto">
            <a:xfrm>
              <a:off x="4526" y="2611"/>
              <a:ext cx="145" cy="145"/>
            </a:xfrm>
            <a:custGeom>
              <a:avLst/>
              <a:gdLst>
                <a:gd name="T0" fmla="*/ 0 w 145"/>
                <a:gd name="T1" fmla="*/ 44 h 145"/>
                <a:gd name="T2" fmla="*/ 33 w 145"/>
                <a:gd name="T3" fmla="*/ 0 h 145"/>
                <a:gd name="T4" fmla="*/ 76 w 145"/>
                <a:gd name="T5" fmla="*/ 3 h 145"/>
                <a:gd name="T6" fmla="*/ 122 w 145"/>
                <a:gd name="T7" fmla="*/ 13 h 145"/>
                <a:gd name="T8" fmla="*/ 144 w 145"/>
                <a:gd name="T9" fmla="*/ 33 h 145"/>
                <a:gd name="T10" fmla="*/ 107 w 145"/>
                <a:gd name="T11" fmla="*/ 144 h 145"/>
                <a:gd name="T12" fmla="*/ 0 w 145"/>
                <a:gd name="T13" fmla="*/ 44 h 145"/>
                <a:gd name="T14" fmla="*/ 0 60000 65536"/>
                <a:gd name="T15" fmla="*/ 0 60000 65536"/>
                <a:gd name="T16" fmla="*/ 0 60000 65536"/>
                <a:gd name="T17" fmla="*/ 0 60000 65536"/>
                <a:gd name="T18" fmla="*/ 0 60000 65536"/>
                <a:gd name="T19" fmla="*/ 0 60000 65536"/>
                <a:gd name="T20" fmla="*/ 0 60000 65536"/>
                <a:gd name="T21" fmla="*/ 0 w 145"/>
                <a:gd name="T22" fmla="*/ 0 h 145"/>
                <a:gd name="T23" fmla="*/ 145 w 145"/>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45">
                  <a:moveTo>
                    <a:pt x="0" y="44"/>
                  </a:moveTo>
                  <a:lnTo>
                    <a:pt x="33" y="0"/>
                  </a:lnTo>
                  <a:lnTo>
                    <a:pt x="76" y="3"/>
                  </a:lnTo>
                  <a:lnTo>
                    <a:pt x="122" y="13"/>
                  </a:lnTo>
                  <a:lnTo>
                    <a:pt x="144" y="33"/>
                  </a:lnTo>
                  <a:lnTo>
                    <a:pt x="107" y="144"/>
                  </a:lnTo>
                  <a:lnTo>
                    <a:pt x="0" y="44"/>
                  </a:lnTo>
                </a:path>
              </a:pathLst>
            </a:custGeom>
            <a:solidFill>
              <a:srgbClr val="CC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17" name="Freeform 27">
              <a:extLst>
                <a:ext uri="{FF2B5EF4-FFF2-40B4-BE49-F238E27FC236}">
                  <a16:creationId xmlns:a16="http://schemas.microsoft.com/office/drawing/2014/main" id="{43B832E6-107B-44F1-8D02-B66A26DA2A91}"/>
                </a:ext>
              </a:extLst>
            </p:cNvPr>
            <p:cNvSpPr>
              <a:spLocks/>
            </p:cNvSpPr>
            <p:nvPr/>
          </p:nvSpPr>
          <p:spPr bwMode="auto">
            <a:xfrm>
              <a:off x="4526" y="2609"/>
              <a:ext cx="36" cy="48"/>
            </a:xfrm>
            <a:custGeom>
              <a:avLst/>
              <a:gdLst>
                <a:gd name="T0" fmla="*/ 34 w 36"/>
                <a:gd name="T1" fmla="*/ 0 h 48"/>
                <a:gd name="T2" fmla="*/ 33 w 36"/>
                <a:gd name="T3" fmla="*/ 0 h 48"/>
                <a:gd name="T4" fmla="*/ 0 w 36"/>
                <a:gd name="T5" fmla="*/ 45 h 48"/>
                <a:gd name="T6" fmla="*/ 1 w 36"/>
                <a:gd name="T7" fmla="*/ 47 h 48"/>
                <a:gd name="T8" fmla="*/ 35 w 36"/>
                <a:gd name="T9" fmla="*/ 1 h 48"/>
                <a:gd name="T10" fmla="*/ 34 w 36"/>
                <a:gd name="T11" fmla="*/ 2 h 48"/>
                <a:gd name="T12" fmla="*/ 34 w 36"/>
                <a:gd name="T13" fmla="*/ 0 h 48"/>
                <a:gd name="T14" fmla="*/ 33 w 36"/>
                <a:gd name="T15" fmla="*/ 0 h 48"/>
                <a:gd name="T16" fmla="*/ 33 w 36"/>
                <a:gd name="T17" fmla="*/ 0 h 48"/>
                <a:gd name="T18" fmla="*/ 34 w 36"/>
                <a:gd name="T19" fmla="*/ 0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8"/>
                <a:gd name="T32" fmla="*/ 36 w 3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8">
                  <a:moveTo>
                    <a:pt x="34" y="0"/>
                  </a:moveTo>
                  <a:lnTo>
                    <a:pt x="33" y="0"/>
                  </a:lnTo>
                  <a:lnTo>
                    <a:pt x="0" y="45"/>
                  </a:lnTo>
                  <a:lnTo>
                    <a:pt x="1" y="47"/>
                  </a:lnTo>
                  <a:lnTo>
                    <a:pt x="35" y="1"/>
                  </a:lnTo>
                  <a:lnTo>
                    <a:pt x="34" y="2"/>
                  </a:lnTo>
                  <a:lnTo>
                    <a:pt x="34" y="0"/>
                  </a:lnTo>
                  <a:lnTo>
                    <a:pt x="33" y="0"/>
                  </a:lnTo>
                  <a:lnTo>
                    <a:pt x="3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18" name="Freeform 28">
              <a:extLst>
                <a:ext uri="{FF2B5EF4-FFF2-40B4-BE49-F238E27FC236}">
                  <a16:creationId xmlns:a16="http://schemas.microsoft.com/office/drawing/2014/main" id="{4F76A135-085B-4CAB-9E00-3A5D14DCF155}"/>
                </a:ext>
              </a:extLst>
            </p:cNvPr>
            <p:cNvSpPr>
              <a:spLocks/>
            </p:cNvSpPr>
            <p:nvPr/>
          </p:nvSpPr>
          <p:spPr bwMode="auto">
            <a:xfrm>
              <a:off x="4560" y="2609"/>
              <a:ext cx="44" cy="17"/>
            </a:xfrm>
            <a:custGeom>
              <a:avLst/>
              <a:gdLst>
                <a:gd name="T0" fmla="*/ 43 w 44"/>
                <a:gd name="T1" fmla="*/ 9 h 17"/>
                <a:gd name="T2" fmla="*/ 42 w 44"/>
                <a:gd name="T3" fmla="*/ 9 h 17"/>
                <a:gd name="T4" fmla="*/ 0 w 44"/>
                <a:gd name="T5" fmla="*/ 0 h 17"/>
                <a:gd name="T6" fmla="*/ 0 w 44"/>
                <a:gd name="T7" fmla="*/ 6 h 17"/>
                <a:gd name="T8" fmla="*/ 42 w 44"/>
                <a:gd name="T9" fmla="*/ 16 h 17"/>
                <a:gd name="T10" fmla="*/ 42 w 44"/>
                <a:gd name="T11" fmla="*/ 16 h 17"/>
                <a:gd name="T12" fmla="*/ 43 w 44"/>
                <a:gd name="T13" fmla="*/ 9 h 17"/>
                <a:gd name="T14" fmla="*/ 43 w 44"/>
                <a:gd name="T15" fmla="*/ 9 h 17"/>
                <a:gd name="T16" fmla="*/ 42 w 44"/>
                <a:gd name="T17" fmla="*/ 9 h 17"/>
                <a:gd name="T18" fmla="*/ 43 w 44"/>
                <a:gd name="T19" fmla="*/ 9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17"/>
                <a:gd name="T32" fmla="*/ 44 w 44"/>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17">
                  <a:moveTo>
                    <a:pt x="43" y="9"/>
                  </a:moveTo>
                  <a:lnTo>
                    <a:pt x="42" y="9"/>
                  </a:lnTo>
                  <a:lnTo>
                    <a:pt x="0" y="0"/>
                  </a:lnTo>
                  <a:lnTo>
                    <a:pt x="0" y="6"/>
                  </a:lnTo>
                  <a:lnTo>
                    <a:pt x="42" y="16"/>
                  </a:lnTo>
                  <a:lnTo>
                    <a:pt x="43" y="9"/>
                  </a:lnTo>
                  <a:lnTo>
                    <a:pt x="42" y="9"/>
                  </a:lnTo>
                  <a:lnTo>
                    <a:pt x="43" y="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19" name="Freeform 29">
              <a:extLst>
                <a:ext uri="{FF2B5EF4-FFF2-40B4-BE49-F238E27FC236}">
                  <a16:creationId xmlns:a16="http://schemas.microsoft.com/office/drawing/2014/main" id="{0A7404D8-3DAC-4B9B-80CB-E25E9C062002}"/>
                </a:ext>
              </a:extLst>
            </p:cNvPr>
            <p:cNvSpPr>
              <a:spLocks/>
            </p:cNvSpPr>
            <p:nvPr/>
          </p:nvSpPr>
          <p:spPr bwMode="auto">
            <a:xfrm>
              <a:off x="4603" y="2613"/>
              <a:ext cx="47" cy="17"/>
            </a:xfrm>
            <a:custGeom>
              <a:avLst/>
              <a:gdLst>
                <a:gd name="T0" fmla="*/ 46 w 47"/>
                <a:gd name="T1" fmla="*/ 13 h 17"/>
                <a:gd name="T2" fmla="*/ 45 w 47"/>
                <a:gd name="T3" fmla="*/ 13 h 17"/>
                <a:gd name="T4" fmla="*/ 0 w 47"/>
                <a:gd name="T5" fmla="*/ 0 h 17"/>
                <a:gd name="T6" fmla="*/ 0 w 47"/>
                <a:gd name="T7" fmla="*/ 2 h 17"/>
                <a:gd name="T8" fmla="*/ 45 w 47"/>
                <a:gd name="T9" fmla="*/ 16 h 17"/>
                <a:gd name="T10" fmla="*/ 44 w 47"/>
                <a:gd name="T11" fmla="*/ 15 h 17"/>
                <a:gd name="T12" fmla="*/ 46 w 47"/>
                <a:gd name="T13" fmla="*/ 13 h 17"/>
                <a:gd name="T14" fmla="*/ 46 w 47"/>
                <a:gd name="T15" fmla="*/ 13 h 17"/>
                <a:gd name="T16" fmla="*/ 45 w 47"/>
                <a:gd name="T17" fmla="*/ 13 h 17"/>
                <a:gd name="T18" fmla="*/ 46 w 47"/>
                <a:gd name="T19" fmla="*/ 1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7"/>
                <a:gd name="T32" fmla="*/ 47 w 4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7">
                  <a:moveTo>
                    <a:pt x="46" y="13"/>
                  </a:moveTo>
                  <a:lnTo>
                    <a:pt x="45" y="13"/>
                  </a:lnTo>
                  <a:lnTo>
                    <a:pt x="0" y="0"/>
                  </a:lnTo>
                  <a:lnTo>
                    <a:pt x="0" y="2"/>
                  </a:lnTo>
                  <a:lnTo>
                    <a:pt x="45" y="16"/>
                  </a:lnTo>
                  <a:lnTo>
                    <a:pt x="44" y="15"/>
                  </a:lnTo>
                  <a:lnTo>
                    <a:pt x="46" y="13"/>
                  </a:lnTo>
                  <a:lnTo>
                    <a:pt x="45" y="13"/>
                  </a:lnTo>
                  <a:lnTo>
                    <a:pt x="46"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0" name="Freeform 30">
              <a:extLst>
                <a:ext uri="{FF2B5EF4-FFF2-40B4-BE49-F238E27FC236}">
                  <a16:creationId xmlns:a16="http://schemas.microsoft.com/office/drawing/2014/main" id="{DBBD9C36-D12A-4AC4-8695-56677A2E0BC1}"/>
                </a:ext>
              </a:extLst>
            </p:cNvPr>
            <p:cNvSpPr>
              <a:spLocks/>
            </p:cNvSpPr>
            <p:nvPr/>
          </p:nvSpPr>
          <p:spPr bwMode="auto">
            <a:xfrm>
              <a:off x="4647" y="2624"/>
              <a:ext cx="25" cy="22"/>
            </a:xfrm>
            <a:custGeom>
              <a:avLst/>
              <a:gdLst>
                <a:gd name="T0" fmla="*/ 23 w 25"/>
                <a:gd name="T1" fmla="*/ 20 h 22"/>
                <a:gd name="T2" fmla="*/ 23 w 25"/>
                <a:gd name="T3" fmla="*/ 19 h 22"/>
                <a:gd name="T4" fmla="*/ 1 w 25"/>
                <a:gd name="T5" fmla="*/ 0 h 22"/>
                <a:gd name="T6" fmla="*/ 0 w 25"/>
                <a:gd name="T7" fmla="*/ 1 h 22"/>
                <a:gd name="T8" fmla="*/ 22 w 25"/>
                <a:gd name="T9" fmla="*/ 21 h 22"/>
                <a:gd name="T10" fmla="*/ 22 w 25"/>
                <a:gd name="T11" fmla="*/ 20 h 22"/>
                <a:gd name="T12" fmla="*/ 23 w 25"/>
                <a:gd name="T13" fmla="*/ 20 h 22"/>
                <a:gd name="T14" fmla="*/ 24 w 25"/>
                <a:gd name="T15" fmla="*/ 20 h 22"/>
                <a:gd name="T16" fmla="*/ 23 w 25"/>
                <a:gd name="T17" fmla="*/ 19 h 22"/>
                <a:gd name="T18" fmla="*/ 23 w 25"/>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2"/>
                <a:gd name="T32" fmla="*/ 25 w 2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2">
                  <a:moveTo>
                    <a:pt x="23" y="20"/>
                  </a:moveTo>
                  <a:lnTo>
                    <a:pt x="23" y="19"/>
                  </a:lnTo>
                  <a:lnTo>
                    <a:pt x="1" y="0"/>
                  </a:lnTo>
                  <a:lnTo>
                    <a:pt x="0" y="1"/>
                  </a:lnTo>
                  <a:lnTo>
                    <a:pt x="22" y="21"/>
                  </a:lnTo>
                  <a:lnTo>
                    <a:pt x="22" y="20"/>
                  </a:lnTo>
                  <a:lnTo>
                    <a:pt x="23" y="20"/>
                  </a:lnTo>
                  <a:lnTo>
                    <a:pt x="24" y="20"/>
                  </a:lnTo>
                  <a:lnTo>
                    <a:pt x="23" y="19"/>
                  </a:lnTo>
                  <a:lnTo>
                    <a:pt x="23" y="2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1" name="Freeform 31">
              <a:extLst>
                <a:ext uri="{FF2B5EF4-FFF2-40B4-BE49-F238E27FC236}">
                  <a16:creationId xmlns:a16="http://schemas.microsoft.com/office/drawing/2014/main" id="{E2E769BD-A0B0-4E0A-ABC2-BB9D110FF989}"/>
                </a:ext>
              </a:extLst>
            </p:cNvPr>
            <p:cNvSpPr>
              <a:spLocks/>
            </p:cNvSpPr>
            <p:nvPr/>
          </p:nvSpPr>
          <p:spPr bwMode="auto">
            <a:xfrm>
              <a:off x="4633" y="2645"/>
              <a:ext cx="39" cy="113"/>
            </a:xfrm>
            <a:custGeom>
              <a:avLst/>
              <a:gdLst>
                <a:gd name="T0" fmla="*/ 0 w 39"/>
                <a:gd name="T1" fmla="*/ 111 h 113"/>
                <a:gd name="T2" fmla="*/ 1 w 39"/>
                <a:gd name="T3" fmla="*/ 110 h 113"/>
                <a:gd name="T4" fmla="*/ 38 w 39"/>
                <a:gd name="T5" fmla="*/ 0 h 113"/>
                <a:gd name="T6" fmla="*/ 36 w 39"/>
                <a:gd name="T7" fmla="*/ 0 h 113"/>
                <a:gd name="T8" fmla="*/ 0 w 39"/>
                <a:gd name="T9" fmla="*/ 109 h 113"/>
                <a:gd name="T10" fmla="*/ 1 w 39"/>
                <a:gd name="T11" fmla="*/ 109 h 113"/>
                <a:gd name="T12" fmla="*/ 0 w 39"/>
                <a:gd name="T13" fmla="*/ 111 h 113"/>
                <a:gd name="T14" fmla="*/ 1 w 39"/>
                <a:gd name="T15" fmla="*/ 112 h 113"/>
                <a:gd name="T16" fmla="*/ 1 w 39"/>
                <a:gd name="T17" fmla="*/ 110 h 113"/>
                <a:gd name="T18" fmla="*/ 0 w 39"/>
                <a:gd name="T19" fmla="*/ 111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113"/>
                <a:gd name="T32" fmla="*/ 39 w 39"/>
                <a:gd name="T33" fmla="*/ 113 h 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113">
                  <a:moveTo>
                    <a:pt x="0" y="111"/>
                  </a:moveTo>
                  <a:lnTo>
                    <a:pt x="1" y="110"/>
                  </a:lnTo>
                  <a:lnTo>
                    <a:pt x="38" y="0"/>
                  </a:lnTo>
                  <a:lnTo>
                    <a:pt x="36" y="0"/>
                  </a:lnTo>
                  <a:lnTo>
                    <a:pt x="0" y="109"/>
                  </a:lnTo>
                  <a:lnTo>
                    <a:pt x="1" y="109"/>
                  </a:lnTo>
                  <a:lnTo>
                    <a:pt x="0" y="111"/>
                  </a:lnTo>
                  <a:lnTo>
                    <a:pt x="1" y="112"/>
                  </a:lnTo>
                  <a:lnTo>
                    <a:pt x="1" y="110"/>
                  </a:lnTo>
                  <a:lnTo>
                    <a:pt x="0" y="11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2" name="Freeform 32">
              <a:extLst>
                <a:ext uri="{FF2B5EF4-FFF2-40B4-BE49-F238E27FC236}">
                  <a16:creationId xmlns:a16="http://schemas.microsoft.com/office/drawing/2014/main" id="{CC5A1BD0-04B6-477E-95F9-D6D8513BEFF2}"/>
                </a:ext>
              </a:extLst>
            </p:cNvPr>
            <p:cNvSpPr>
              <a:spLocks/>
            </p:cNvSpPr>
            <p:nvPr/>
          </p:nvSpPr>
          <p:spPr bwMode="auto">
            <a:xfrm>
              <a:off x="4526" y="2654"/>
              <a:ext cx="110" cy="104"/>
            </a:xfrm>
            <a:custGeom>
              <a:avLst/>
              <a:gdLst>
                <a:gd name="T0" fmla="*/ 0 w 110"/>
                <a:gd name="T1" fmla="*/ 0 h 104"/>
                <a:gd name="T2" fmla="*/ 0 w 110"/>
                <a:gd name="T3" fmla="*/ 1 h 104"/>
                <a:gd name="T4" fmla="*/ 107 w 110"/>
                <a:gd name="T5" fmla="*/ 103 h 104"/>
                <a:gd name="T6" fmla="*/ 109 w 110"/>
                <a:gd name="T7" fmla="*/ 101 h 104"/>
                <a:gd name="T8" fmla="*/ 1 w 110"/>
                <a:gd name="T9" fmla="*/ 0 h 104"/>
                <a:gd name="T10" fmla="*/ 1 w 110"/>
                <a:gd name="T11" fmla="*/ 1 h 104"/>
                <a:gd name="T12" fmla="*/ 0 w 110"/>
                <a:gd name="T13" fmla="*/ 0 h 104"/>
                <a:gd name="T14" fmla="*/ 0 w 110"/>
                <a:gd name="T15" fmla="*/ 0 h 104"/>
                <a:gd name="T16" fmla="*/ 0 w 110"/>
                <a:gd name="T17" fmla="*/ 1 h 104"/>
                <a:gd name="T18" fmla="*/ 0 w 110"/>
                <a:gd name="T19" fmla="*/ 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104"/>
                <a:gd name="T32" fmla="*/ 110 w 110"/>
                <a:gd name="T33" fmla="*/ 104 h 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104">
                  <a:moveTo>
                    <a:pt x="0" y="0"/>
                  </a:moveTo>
                  <a:lnTo>
                    <a:pt x="0" y="1"/>
                  </a:lnTo>
                  <a:lnTo>
                    <a:pt x="107" y="103"/>
                  </a:lnTo>
                  <a:lnTo>
                    <a:pt x="109" y="101"/>
                  </a:lnTo>
                  <a:lnTo>
                    <a:pt x="1" y="0"/>
                  </a:lnTo>
                  <a:lnTo>
                    <a:pt x="1" y="1"/>
                  </a:lnTo>
                  <a:lnTo>
                    <a:pt x="0" y="0"/>
                  </a:lnTo>
                  <a:lnTo>
                    <a:pt x="0" y="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3" name="Freeform 33">
              <a:extLst>
                <a:ext uri="{FF2B5EF4-FFF2-40B4-BE49-F238E27FC236}">
                  <a16:creationId xmlns:a16="http://schemas.microsoft.com/office/drawing/2014/main" id="{10469E57-5A99-4C97-BAA7-7F3389CB1297}"/>
                </a:ext>
              </a:extLst>
            </p:cNvPr>
            <p:cNvSpPr>
              <a:spLocks/>
            </p:cNvSpPr>
            <p:nvPr/>
          </p:nvSpPr>
          <p:spPr bwMode="auto">
            <a:xfrm>
              <a:off x="4446" y="2644"/>
              <a:ext cx="198" cy="378"/>
            </a:xfrm>
            <a:custGeom>
              <a:avLst/>
              <a:gdLst>
                <a:gd name="T0" fmla="*/ 197 w 198"/>
                <a:gd name="T1" fmla="*/ 97 h 378"/>
                <a:gd name="T2" fmla="*/ 73 w 198"/>
                <a:gd name="T3" fmla="*/ 0 h 378"/>
                <a:gd name="T4" fmla="*/ 28 w 198"/>
                <a:gd name="T5" fmla="*/ 56 h 378"/>
                <a:gd name="T6" fmla="*/ 20 w 198"/>
                <a:gd name="T7" fmla="*/ 74 h 378"/>
                <a:gd name="T8" fmla="*/ 0 w 198"/>
                <a:gd name="T9" fmla="*/ 159 h 378"/>
                <a:gd name="T10" fmla="*/ 2 w 198"/>
                <a:gd name="T11" fmla="*/ 177 h 378"/>
                <a:gd name="T12" fmla="*/ 4 w 198"/>
                <a:gd name="T13" fmla="*/ 192 h 378"/>
                <a:gd name="T14" fmla="*/ 7 w 198"/>
                <a:gd name="T15" fmla="*/ 205 h 378"/>
                <a:gd name="T16" fmla="*/ 9 w 198"/>
                <a:gd name="T17" fmla="*/ 217 h 378"/>
                <a:gd name="T18" fmla="*/ 12 w 198"/>
                <a:gd name="T19" fmla="*/ 228 h 378"/>
                <a:gd name="T20" fmla="*/ 16 w 198"/>
                <a:gd name="T21" fmla="*/ 236 h 378"/>
                <a:gd name="T22" fmla="*/ 18 w 198"/>
                <a:gd name="T23" fmla="*/ 243 h 378"/>
                <a:gd name="T24" fmla="*/ 21 w 198"/>
                <a:gd name="T25" fmla="*/ 249 h 378"/>
                <a:gd name="T26" fmla="*/ 24 w 198"/>
                <a:gd name="T27" fmla="*/ 254 h 378"/>
                <a:gd name="T28" fmla="*/ 27 w 198"/>
                <a:gd name="T29" fmla="*/ 258 h 378"/>
                <a:gd name="T30" fmla="*/ 29 w 198"/>
                <a:gd name="T31" fmla="*/ 261 h 378"/>
                <a:gd name="T32" fmla="*/ 31 w 198"/>
                <a:gd name="T33" fmla="*/ 263 h 378"/>
                <a:gd name="T34" fmla="*/ 32 w 198"/>
                <a:gd name="T35" fmla="*/ 264 h 378"/>
                <a:gd name="T36" fmla="*/ 34 w 198"/>
                <a:gd name="T37" fmla="*/ 265 h 378"/>
                <a:gd name="T38" fmla="*/ 35 w 198"/>
                <a:gd name="T39" fmla="*/ 266 h 378"/>
                <a:gd name="T40" fmla="*/ 35 w 198"/>
                <a:gd name="T41" fmla="*/ 266 h 378"/>
                <a:gd name="T42" fmla="*/ 135 w 198"/>
                <a:gd name="T43" fmla="*/ 377 h 378"/>
                <a:gd name="T44" fmla="*/ 197 w 198"/>
                <a:gd name="T45" fmla="*/ 97 h 3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8"/>
                <a:gd name="T70" fmla="*/ 0 h 378"/>
                <a:gd name="T71" fmla="*/ 198 w 198"/>
                <a:gd name="T72" fmla="*/ 378 h 3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8" h="378">
                  <a:moveTo>
                    <a:pt x="197" y="97"/>
                  </a:moveTo>
                  <a:lnTo>
                    <a:pt x="73" y="0"/>
                  </a:lnTo>
                  <a:lnTo>
                    <a:pt x="28" y="56"/>
                  </a:lnTo>
                  <a:lnTo>
                    <a:pt x="20" y="74"/>
                  </a:lnTo>
                  <a:lnTo>
                    <a:pt x="0" y="159"/>
                  </a:lnTo>
                  <a:lnTo>
                    <a:pt x="2" y="177"/>
                  </a:lnTo>
                  <a:lnTo>
                    <a:pt x="4" y="192"/>
                  </a:lnTo>
                  <a:lnTo>
                    <a:pt x="7" y="205"/>
                  </a:lnTo>
                  <a:lnTo>
                    <a:pt x="9" y="217"/>
                  </a:lnTo>
                  <a:lnTo>
                    <a:pt x="12" y="228"/>
                  </a:lnTo>
                  <a:lnTo>
                    <a:pt x="16" y="236"/>
                  </a:lnTo>
                  <a:lnTo>
                    <a:pt x="18" y="243"/>
                  </a:lnTo>
                  <a:lnTo>
                    <a:pt x="21" y="249"/>
                  </a:lnTo>
                  <a:lnTo>
                    <a:pt x="24" y="254"/>
                  </a:lnTo>
                  <a:lnTo>
                    <a:pt x="27" y="258"/>
                  </a:lnTo>
                  <a:lnTo>
                    <a:pt x="29" y="261"/>
                  </a:lnTo>
                  <a:lnTo>
                    <a:pt x="31" y="263"/>
                  </a:lnTo>
                  <a:lnTo>
                    <a:pt x="32" y="264"/>
                  </a:lnTo>
                  <a:lnTo>
                    <a:pt x="34" y="265"/>
                  </a:lnTo>
                  <a:lnTo>
                    <a:pt x="35" y="266"/>
                  </a:lnTo>
                  <a:lnTo>
                    <a:pt x="135" y="377"/>
                  </a:lnTo>
                  <a:lnTo>
                    <a:pt x="197" y="97"/>
                  </a:lnTo>
                </a:path>
              </a:pathLst>
            </a:custGeom>
            <a:solidFill>
              <a:srgbClr val="FF00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4" name="Freeform 34">
              <a:extLst>
                <a:ext uri="{FF2B5EF4-FFF2-40B4-BE49-F238E27FC236}">
                  <a16:creationId xmlns:a16="http://schemas.microsoft.com/office/drawing/2014/main" id="{68ABE598-F327-4C83-AABD-BA4301A9D11B}"/>
                </a:ext>
              </a:extLst>
            </p:cNvPr>
            <p:cNvSpPr>
              <a:spLocks/>
            </p:cNvSpPr>
            <p:nvPr/>
          </p:nvSpPr>
          <p:spPr bwMode="auto">
            <a:xfrm>
              <a:off x="4519" y="2643"/>
              <a:ext cx="126" cy="101"/>
            </a:xfrm>
            <a:custGeom>
              <a:avLst/>
              <a:gdLst>
                <a:gd name="T0" fmla="*/ 1 w 126"/>
                <a:gd name="T1" fmla="*/ 2 h 101"/>
                <a:gd name="T2" fmla="*/ 0 w 126"/>
                <a:gd name="T3" fmla="*/ 2 h 101"/>
                <a:gd name="T4" fmla="*/ 124 w 126"/>
                <a:gd name="T5" fmla="*/ 100 h 101"/>
                <a:gd name="T6" fmla="*/ 125 w 126"/>
                <a:gd name="T7" fmla="*/ 98 h 101"/>
                <a:gd name="T8" fmla="*/ 1 w 126"/>
                <a:gd name="T9" fmla="*/ 0 h 101"/>
                <a:gd name="T10" fmla="*/ 0 w 126"/>
                <a:gd name="T11" fmla="*/ 0 h 101"/>
                <a:gd name="T12" fmla="*/ 1 w 126"/>
                <a:gd name="T13" fmla="*/ 0 h 101"/>
                <a:gd name="T14" fmla="*/ 0 w 126"/>
                <a:gd name="T15" fmla="*/ 0 h 101"/>
                <a:gd name="T16" fmla="*/ 0 w 126"/>
                <a:gd name="T17" fmla="*/ 0 h 101"/>
                <a:gd name="T18" fmla="*/ 1 w 126"/>
                <a:gd name="T19" fmla="*/ 2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01"/>
                <a:gd name="T32" fmla="*/ 126 w 126"/>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01">
                  <a:moveTo>
                    <a:pt x="1" y="2"/>
                  </a:moveTo>
                  <a:lnTo>
                    <a:pt x="0" y="2"/>
                  </a:lnTo>
                  <a:lnTo>
                    <a:pt x="124" y="100"/>
                  </a:lnTo>
                  <a:lnTo>
                    <a:pt x="125" y="98"/>
                  </a:lnTo>
                  <a:lnTo>
                    <a:pt x="1" y="0"/>
                  </a:lnTo>
                  <a:lnTo>
                    <a:pt x="0" y="0"/>
                  </a:lnTo>
                  <a:lnTo>
                    <a:pt x="1" y="0"/>
                  </a:lnTo>
                  <a:lnTo>
                    <a:pt x="0" y="0"/>
                  </a:lnTo>
                  <a:lnTo>
                    <a:pt x="1"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5" name="Freeform 35">
              <a:extLst>
                <a:ext uri="{FF2B5EF4-FFF2-40B4-BE49-F238E27FC236}">
                  <a16:creationId xmlns:a16="http://schemas.microsoft.com/office/drawing/2014/main" id="{90541BCD-EC5E-474C-8EFD-EC6244223A36}"/>
                </a:ext>
              </a:extLst>
            </p:cNvPr>
            <p:cNvSpPr>
              <a:spLocks/>
            </p:cNvSpPr>
            <p:nvPr/>
          </p:nvSpPr>
          <p:spPr bwMode="auto">
            <a:xfrm>
              <a:off x="4474" y="2643"/>
              <a:ext cx="48" cy="59"/>
            </a:xfrm>
            <a:custGeom>
              <a:avLst/>
              <a:gdLst>
                <a:gd name="T0" fmla="*/ 1 w 48"/>
                <a:gd name="T1" fmla="*/ 58 h 59"/>
                <a:gd name="T2" fmla="*/ 1 w 48"/>
                <a:gd name="T3" fmla="*/ 58 h 59"/>
                <a:gd name="T4" fmla="*/ 47 w 48"/>
                <a:gd name="T5" fmla="*/ 1 h 59"/>
                <a:gd name="T6" fmla="*/ 45 w 48"/>
                <a:gd name="T7" fmla="*/ 0 h 59"/>
                <a:gd name="T8" fmla="*/ 0 w 48"/>
                <a:gd name="T9" fmla="*/ 56 h 59"/>
                <a:gd name="T10" fmla="*/ 0 w 48"/>
                <a:gd name="T11" fmla="*/ 56 h 59"/>
                <a:gd name="T12" fmla="*/ 0 w 48"/>
                <a:gd name="T13" fmla="*/ 56 h 59"/>
                <a:gd name="T14" fmla="*/ 0 w 48"/>
                <a:gd name="T15" fmla="*/ 56 h 59"/>
                <a:gd name="T16" fmla="*/ 0 w 48"/>
                <a:gd name="T17" fmla="*/ 56 h 59"/>
                <a:gd name="T18" fmla="*/ 1 w 48"/>
                <a:gd name="T19" fmla="*/ 58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59"/>
                <a:gd name="T32" fmla="*/ 48 w 48"/>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59">
                  <a:moveTo>
                    <a:pt x="1" y="58"/>
                  </a:moveTo>
                  <a:lnTo>
                    <a:pt x="1" y="58"/>
                  </a:lnTo>
                  <a:lnTo>
                    <a:pt x="47" y="1"/>
                  </a:lnTo>
                  <a:lnTo>
                    <a:pt x="45" y="0"/>
                  </a:lnTo>
                  <a:lnTo>
                    <a:pt x="0" y="56"/>
                  </a:lnTo>
                  <a:lnTo>
                    <a:pt x="1" y="5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6" name="Freeform 36">
              <a:extLst>
                <a:ext uri="{FF2B5EF4-FFF2-40B4-BE49-F238E27FC236}">
                  <a16:creationId xmlns:a16="http://schemas.microsoft.com/office/drawing/2014/main" id="{C0ADAAF2-F066-4FAE-BDDA-D528AEC73E4A}"/>
                </a:ext>
              </a:extLst>
            </p:cNvPr>
            <p:cNvSpPr>
              <a:spLocks/>
            </p:cNvSpPr>
            <p:nvPr/>
          </p:nvSpPr>
          <p:spPr bwMode="auto">
            <a:xfrm>
              <a:off x="4466" y="2700"/>
              <a:ext cx="17" cy="20"/>
            </a:xfrm>
            <a:custGeom>
              <a:avLst/>
              <a:gdLst>
                <a:gd name="T0" fmla="*/ 3 w 17"/>
                <a:gd name="T1" fmla="*/ 19 h 20"/>
                <a:gd name="T2" fmla="*/ 3 w 17"/>
                <a:gd name="T3" fmla="*/ 19 h 20"/>
                <a:gd name="T4" fmla="*/ 16 w 17"/>
                <a:gd name="T5" fmla="*/ 1 h 20"/>
                <a:gd name="T6" fmla="*/ 13 w 17"/>
                <a:gd name="T7" fmla="*/ 0 h 20"/>
                <a:gd name="T8" fmla="*/ 0 w 17"/>
                <a:gd name="T9" fmla="*/ 18 h 20"/>
                <a:gd name="T10" fmla="*/ 0 w 17"/>
                <a:gd name="T11" fmla="*/ 18 h 20"/>
                <a:gd name="T12" fmla="*/ 0 w 17"/>
                <a:gd name="T13" fmla="*/ 18 h 20"/>
                <a:gd name="T14" fmla="*/ 0 w 17"/>
                <a:gd name="T15" fmla="*/ 18 h 20"/>
                <a:gd name="T16" fmla="*/ 0 w 17"/>
                <a:gd name="T17" fmla="*/ 18 h 20"/>
                <a:gd name="T18" fmla="*/ 3 w 17"/>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0"/>
                <a:gd name="T32" fmla="*/ 17 w 17"/>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0">
                  <a:moveTo>
                    <a:pt x="3" y="19"/>
                  </a:moveTo>
                  <a:lnTo>
                    <a:pt x="3" y="19"/>
                  </a:lnTo>
                  <a:lnTo>
                    <a:pt x="16" y="1"/>
                  </a:lnTo>
                  <a:lnTo>
                    <a:pt x="13" y="0"/>
                  </a:lnTo>
                  <a:lnTo>
                    <a:pt x="0" y="18"/>
                  </a:lnTo>
                  <a:lnTo>
                    <a:pt x="3" y="1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7" name="Freeform 37">
              <a:extLst>
                <a:ext uri="{FF2B5EF4-FFF2-40B4-BE49-F238E27FC236}">
                  <a16:creationId xmlns:a16="http://schemas.microsoft.com/office/drawing/2014/main" id="{045BE8AA-D1CF-4E06-9449-ABBA3672EB94}"/>
                </a:ext>
              </a:extLst>
            </p:cNvPr>
            <p:cNvSpPr>
              <a:spLocks/>
            </p:cNvSpPr>
            <p:nvPr/>
          </p:nvSpPr>
          <p:spPr bwMode="auto">
            <a:xfrm>
              <a:off x="4445" y="2718"/>
              <a:ext cx="23" cy="87"/>
            </a:xfrm>
            <a:custGeom>
              <a:avLst/>
              <a:gdLst>
                <a:gd name="T0" fmla="*/ 1 w 23"/>
                <a:gd name="T1" fmla="*/ 85 h 87"/>
                <a:gd name="T2" fmla="*/ 1 w 23"/>
                <a:gd name="T3" fmla="*/ 86 h 87"/>
                <a:gd name="T4" fmla="*/ 22 w 23"/>
                <a:gd name="T5" fmla="*/ 0 h 87"/>
                <a:gd name="T6" fmla="*/ 20 w 23"/>
                <a:gd name="T7" fmla="*/ 0 h 87"/>
                <a:gd name="T8" fmla="*/ 0 w 23"/>
                <a:gd name="T9" fmla="*/ 85 h 87"/>
                <a:gd name="T10" fmla="*/ 0 w 23"/>
                <a:gd name="T11" fmla="*/ 86 h 87"/>
                <a:gd name="T12" fmla="*/ 0 w 23"/>
                <a:gd name="T13" fmla="*/ 85 h 87"/>
                <a:gd name="T14" fmla="*/ 0 w 23"/>
                <a:gd name="T15" fmla="*/ 85 h 87"/>
                <a:gd name="T16" fmla="*/ 0 w 23"/>
                <a:gd name="T17" fmla="*/ 86 h 87"/>
                <a:gd name="T18" fmla="*/ 1 w 23"/>
                <a:gd name="T19" fmla="*/ 85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87"/>
                <a:gd name="T32" fmla="*/ 23 w 23"/>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87">
                  <a:moveTo>
                    <a:pt x="1" y="85"/>
                  </a:moveTo>
                  <a:lnTo>
                    <a:pt x="1" y="86"/>
                  </a:lnTo>
                  <a:lnTo>
                    <a:pt x="22" y="0"/>
                  </a:lnTo>
                  <a:lnTo>
                    <a:pt x="20" y="0"/>
                  </a:lnTo>
                  <a:lnTo>
                    <a:pt x="0" y="85"/>
                  </a:lnTo>
                  <a:lnTo>
                    <a:pt x="0" y="86"/>
                  </a:lnTo>
                  <a:lnTo>
                    <a:pt x="0" y="85"/>
                  </a:lnTo>
                  <a:lnTo>
                    <a:pt x="0" y="86"/>
                  </a:lnTo>
                  <a:lnTo>
                    <a:pt x="1" y="8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8" name="Freeform 38">
              <a:extLst>
                <a:ext uri="{FF2B5EF4-FFF2-40B4-BE49-F238E27FC236}">
                  <a16:creationId xmlns:a16="http://schemas.microsoft.com/office/drawing/2014/main" id="{E265A6F5-B9E6-4750-B200-48FCB66ECF5A}"/>
                </a:ext>
              </a:extLst>
            </p:cNvPr>
            <p:cNvSpPr>
              <a:spLocks/>
            </p:cNvSpPr>
            <p:nvPr/>
          </p:nvSpPr>
          <p:spPr bwMode="auto">
            <a:xfrm>
              <a:off x="4445" y="2803"/>
              <a:ext cx="38" cy="109"/>
            </a:xfrm>
            <a:custGeom>
              <a:avLst/>
              <a:gdLst>
                <a:gd name="T0" fmla="*/ 37 w 38"/>
                <a:gd name="T1" fmla="*/ 106 h 109"/>
                <a:gd name="T2" fmla="*/ 36 w 38"/>
                <a:gd name="T3" fmla="*/ 105 h 109"/>
                <a:gd name="T4" fmla="*/ 36 w 38"/>
                <a:gd name="T5" fmla="*/ 105 h 109"/>
                <a:gd name="T6" fmla="*/ 35 w 38"/>
                <a:gd name="T7" fmla="*/ 105 h 109"/>
                <a:gd name="T8" fmla="*/ 34 w 38"/>
                <a:gd name="T9" fmla="*/ 104 h 109"/>
                <a:gd name="T10" fmla="*/ 33 w 38"/>
                <a:gd name="T11" fmla="*/ 103 h 109"/>
                <a:gd name="T12" fmla="*/ 31 w 38"/>
                <a:gd name="T13" fmla="*/ 101 h 109"/>
                <a:gd name="T14" fmla="*/ 28 w 38"/>
                <a:gd name="T15" fmla="*/ 98 h 109"/>
                <a:gd name="T16" fmla="*/ 26 w 38"/>
                <a:gd name="T17" fmla="*/ 94 h 109"/>
                <a:gd name="T18" fmla="*/ 23 w 38"/>
                <a:gd name="T19" fmla="*/ 89 h 109"/>
                <a:gd name="T20" fmla="*/ 20 w 38"/>
                <a:gd name="T21" fmla="*/ 83 h 109"/>
                <a:gd name="T22" fmla="*/ 17 w 38"/>
                <a:gd name="T23" fmla="*/ 76 h 109"/>
                <a:gd name="T24" fmla="*/ 14 w 38"/>
                <a:gd name="T25" fmla="*/ 68 h 109"/>
                <a:gd name="T26" fmla="*/ 11 w 38"/>
                <a:gd name="T27" fmla="*/ 57 h 109"/>
                <a:gd name="T28" fmla="*/ 8 w 38"/>
                <a:gd name="T29" fmla="*/ 46 h 109"/>
                <a:gd name="T30" fmla="*/ 6 w 38"/>
                <a:gd name="T31" fmla="*/ 32 h 109"/>
                <a:gd name="T32" fmla="*/ 3 w 38"/>
                <a:gd name="T33" fmla="*/ 17 h 109"/>
                <a:gd name="T34" fmla="*/ 1 w 38"/>
                <a:gd name="T35" fmla="*/ 0 h 109"/>
                <a:gd name="T36" fmla="*/ 0 w 38"/>
                <a:gd name="T37" fmla="*/ 0 h 109"/>
                <a:gd name="T38" fmla="*/ 1 w 38"/>
                <a:gd name="T39" fmla="*/ 17 h 109"/>
                <a:gd name="T40" fmla="*/ 4 w 38"/>
                <a:gd name="T41" fmla="*/ 33 h 109"/>
                <a:gd name="T42" fmla="*/ 7 w 38"/>
                <a:gd name="T43" fmla="*/ 46 h 109"/>
                <a:gd name="T44" fmla="*/ 10 w 38"/>
                <a:gd name="T45" fmla="*/ 58 h 109"/>
                <a:gd name="T46" fmla="*/ 12 w 38"/>
                <a:gd name="T47" fmla="*/ 68 h 109"/>
                <a:gd name="T48" fmla="*/ 16 w 38"/>
                <a:gd name="T49" fmla="*/ 77 h 109"/>
                <a:gd name="T50" fmla="*/ 18 w 38"/>
                <a:gd name="T51" fmla="*/ 84 h 109"/>
                <a:gd name="T52" fmla="*/ 21 w 38"/>
                <a:gd name="T53" fmla="*/ 90 h 109"/>
                <a:gd name="T54" fmla="*/ 25 w 38"/>
                <a:gd name="T55" fmla="*/ 95 h 109"/>
                <a:gd name="T56" fmla="*/ 27 w 38"/>
                <a:gd name="T57" fmla="*/ 99 h 109"/>
                <a:gd name="T58" fmla="*/ 29 w 38"/>
                <a:gd name="T59" fmla="*/ 102 h 109"/>
                <a:gd name="T60" fmla="*/ 31 w 38"/>
                <a:gd name="T61" fmla="*/ 104 h 109"/>
                <a:gd name="T62" fmla="*/ 33 w 38"/>
                <a:gd name="T63" fmla="*/ 106 h 109"/>
                <a:gd name="T64" fmla="*/ 34 w 38"/>
                <a:gd name="T65" fmla="*/ 107 h 109"/>
                <a:gd name="T66" fmla="*/ 35 w 38"/>
                <a:gd name="T67" fmla="*/ 108 h 109"/>
                <a:gd name="T68" fmla="*/ 36 w 38"/>
                <a:gd name="T69" fmla="*/ 108 h 109"/>
                <a:gd name="T70" fmla="*/ 35 w 38"/>
                <a:gd name="T71" fmla="*/ 107 h 109"/>
                <a:gd name="T72" fmla="*/ 37 w 38"/>
                <a:gd name="T73" fmla="*/ 106 h 1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
                <a:gd name="T112" fmla="*/ 0 h 109"/>
                <a:gd name="T113" fmla="*/ 38 w 38"/>
                <a:gd name="T114" fmla="*/ 109 h 1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 h="109">
                  <a:moveTo>
                    <a:pt x="37" y="106"/>
                  </a:moveTo>
                  <a:lnTo>
                    <a:pt x="36" y="105"/>
                  </a:lnTo>
                  <a:lnTo>
                    <a:pt x="35" y="105"/>
                  </a:lnTo>
                  <a:lnTo>
                    <a:pt x="34" y="104"/>
                  </a:lnTo>
                  <a:lnTo>
                    <a:pt x="33" y="103"/>
                  </a:lnTo>
                  <a:lnTo>
                    <a:pt x="31" y="101"/>
                  </a:lnTo>
                  <a:lnTo>
                    <a:pt x="28" y="98"/>
                  </a:lnTo>
                  <a:lnTo>
                    <a:pt x="26" y="94"/>
                  </a:lnTo>
                  <a:lnTo>
                    <a:pt x="23" y="89"/>
                  </a:lnTo>
                  <a:lnTo>
                    <a:pt x="20" y="83"/>
                  </a:lnTo>
                  <a:lnTo>
                    <a:pt x="17" y="76"/>
                  </a:lnTo>
                  <a:lnTo>
                    <a:pt x="14" y="68"/>
                  </a:lnTo>
                  <a:lnTo>
                    <a:pt x="11" y="57"/>
                  </a:lnTo>
                  <a:lnTo>
                    <a:pt x="8" y="46"/>
                  </a:lnTo>
                  <a:lnTo>
                    <a:pt x="6" y="32"/>
                  </a:lnTo>
                  <a:lnTo>
                    <a:pt x="3" y="17"/>
                  </a:lnTo>
                  <a:lnTo>
                    <a:pt x="1" y="0"/>
                  </a:lnTo>
                  <a:lnTo>
                    <a:pt x="0" y="0"/>
                  </a:lnTo>
                  <a:lnTo>
                    <a:pt x="1" y="17"/>
                  </a:lnTo>
                  <a:lnTo>
                    <a:pt x="4" y="33"/>
                  </a:lnTo>
                  <a:lnTo>
                    <a:pt x="7" y="46"/>
                  </a:lnTo>
                  <a:lnTo>
                    <a:pt x="10" y="58"/>
                  </a:lnTo>
                  <a:lnTo>
                    <a:pt x="12" y="68"/>
                  </a:lnTo>
                  <a:lnTo>
                    <a:pt x="16" y="77"/>
                  </a:lnTo>
                  <a:lnTo>
                    <a:pt x="18" y="84"/>
                  </a:lnTo>
                  <a:lnTo>
                    <a:pt x="21" y="90"/>
                  </a:lnTo>
                  <a:lnTo>
                    <a:pt x="25" y="95"/>
                  </a:lnTo>
                  <a:lnTo>
                    <a:pt x="27" y="99"/>
                  </a:lnTo>
                  <a:lnTo>
                    <a:pt x="29" y="102"/>
                  </a:lnTo>
                  <a:lnTo>
                    <a:pt x="31" y="104"/>
                  </a:lnTo>
                  <a:lnTo>
                    <a:pt x="33" y="106"/>
                  </a:lnTo>
                  <a:lnTo>
                    <a:pt x="34" y="107"/>
                  </a:lnTo>
                  <a:lnTo>
                    <a:pt x="35" y="108"/>
                  </a:lnTo>
                  <a:lnTo>
                    <a:pt x="36" y="108"/>
                  </a:lnTo>
                  <a:lnTo>
                    <a:pt x="35" y="107"/>
                  </a:lnTo>
                  <a:lnTo>
                    <a:pt x="37" y="10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29" name="Freeform 39">
              <a:extLst>
                <a:ext uri="{FF2B5EF4-FFF2-40B4-BE49-F238E27FC236}">
                  <a16:creationId xmlns:a16="http://schemas.microsoft.com/office/drawing/2014/main" id="{E90F3F8B-820F-4FD9-90A2-1137F28A12FD}"/>
                </a:ext>
              </a:extLst>
            </p:cNvPr>
            <p:cNvSpPr>
              <a:spLocks/>
            </p:cNvSpPr>
            <p:nvPr/>
          </p:nvSpPr>
          <p:spPr bwMode="auto">
            <a:xfrm>
              <a:off x="4482" y="2910"/>
              <a:ext cx="101" cy="113"/>
            </a:xfrm>
            <a:custGeom>
              <a:avLst/>
              <a:gdLst>
                <a:gd name="T0" fmla="*/ 98 w 101"/>
                <a:gd name="T1" fmla="*/ 110 h 113"/>
                <a:gd name="T2" fmla="*/ 99 w 101"/>
                <a:gd name="T3" fmla="*/ 110 h 113"/>
                <a:gd name="T4" fmla="*/ 1 w 101"/>
                <a:gd name="T5" fmla="*/ 0 h 113"/>
                <a:gd name="T6" fmla="*/ 0 w 101"/>
                <a:gd name="T7" fmla="*/ 1 h 113"/>
                <a:gd name="T8" fmla="*/ 98 w 101"/>
                <a:gd name="T9" fmla="*/ 112 h 113"/>
                <a:gd name="T10" fmla="*/ 100 w 101"/>
                <a:gd name="T11" fmla="*/ 111 h 113"/>
                <a:gd name="T12" fmla="*/ 98 w 101"/>
                <a:gd name="T13" fmla="*/ 110 h 113"/>
                <a:gd name="T14" fmla="*/ 0 60000 65536"/>
                <a:gd name="T15" fmla="*/ 0 60000 65536"/>
                <a:gd name="T16" fmla="*/ 0 60000 65536"/>
                <a:gd name="T17" fmla="*/ 0 60000 65536"/>
                <a:gd name="T18" fmla="*/ 0 60000 65536"/>
                <a:gd name="T19" fmla="*/ 0 60000 65536"/>
                <a:gd name="T20" fmla="*/ 0 60000 65536"/>
                <a:gd name="T21" fmla="*/ 0 w 101"/>
                <a:gd name="T22" fmla="*/ 0 h 113"/>
                <a:gd name="T23" fmla="*/ 101 w 101"/>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13">
                  <a:moveTo>
                    <a:pt x="98" y="110"/>
                  </a:moveTo>
                  <a:lnTo>
                    <a:pt x="99" y="110"/>
                  </a:lnTo>
                  <a:lnTo>
                    <a:pt x="1" y="0"/>
                  </a:lnTo>
                  <a:lnTo>
                    <a:pt x="0" y="1"/>
                  </a:lnTo>
                  <a:lnTo>
                    <a:pt x="98" y="112"/>
                  </a:lnTo>
                  <a:lnTo>
                    <a:pt x="100" y="111"/>
                  </a:lnTo>
                  <a:lnTo>
                    <a:pt x="98" y="1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0" name="Freeform 40">
              <a:extLst>
                <a:ext uri="{FF2B5EF4-FFF2-40B4-BE49-F238E27FC236}">
                  <a16:creationId xmlns:a16="http://schemas.microsoft.com/office/drawing/2014/main" id="{1E4B4704-5F1B-4F7F-86A6-AF49099ABEAC}"/>
                </a:ext>
              </a:extLst>
            </p:cNvPr>
            <p:cNvSpPr>
              <a:spLocks/>
            </p:cNvSpPr>
            <p:nvPr/>
          </p:nvSpPr>
          <p:spPr bwMode="auto">
            <a:xfrm>
              <a:off x="4581" y="2740"/>
              <a:ext cx="65" cy="282"/>
            </a:xfrm>
            <a:custGeom>
              <a:avLst/>
              <a:gdLst>
                <a:gd name="T0" fmla="*/ 62 w 65"/>
                <a:gd name="T1" fmla="*/ 1 h 282"/>
                <a:gd name="T2" fmla="*/ 61 w 65"/>
                <a:gd name="T3" fmla="*/ 0 h 282"/>
                <a:gd name="T4" fmla="*/ 0 w 65"/>
                <a:gd name="T5" fmla="*/ 280 h 282"/>
                <a:gd name="T6" fmla="*/ 1 w 65"/>
                <a:gd name="T7" fmla="*/ 281 h 282"/>
                <a:gd name="T8" fmla="*/ 63 w 65"/>
                <a:gd name="T9" fmla="*/ 1 h 282"/>
                <a:gd name="T10" fmla="*/ 63 w 65"/>
                <a:gd name="T11" fmla="*/ 0 h 282"/>
                <a:gd name="T12" fmla="*/ 63 w 65"/>
                <a:gd name="T13" fmla="*/ 1 h 282"/>
                <a:gd name="T14" fmla="*/ 64 w 65"/>
                <a:gd name="T15" fmla="*/ 0 h 282"/>
                <a:gd name="T16" fmla="*/ 63 w 65"/>
                <a:gd name="T17" fmla="*/ 0 h 282"/>
                <a:gd name="T18" fmla="*/ 62 w 65"/>
                <a:gd name="T19" fmla="*/ 1 h 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282"/>
                <a:gd name="T32" fmla="*/ 65 w 65"/>
                <a:gd name="T33" fmla="*/ 282 h 2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282">
                  <a:moveTo>
                    <a:pt x="62" y="1"/>
                  </a:moveTo>
                  <a:lnTo>
                    <a:pt x="61" y="0"/>
                  </a:lnTo>
                  <a:lnTo>
                    <a:pt x="0" y="280"/>
                  </a:lnTo>
                  <a:lnTo>
                    <a:pt x="1" y="281"/>
                  </a:lnTo>
                  <a:lnTo>
                    <a:pt x="63" y="1"/>
                  </a:lnTo>
                  <a:lnTo>
                    <a:pt x="63" y="0"/>
                  </a:lnTo>
                  <a:lnTo>
                    <a:pt x="63" y="1"/>
                  </a:lnTo>
                  <a:lnTo>
                    <a:pt x="64" y="0"/>
                  </a:lnTo>
                  <a:lnTo>
                    <a:pt x="63" y="0"/>
                  </a:lnTo>
                  <a:lnTo>
                    <a:pt x="62"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1" name="Freeform 41">
              <a:extLst>
                <a:ext uri="{FF2B5EF4-FFF2-40B4-BE49-F238E27FC236}">
                  <a16:creationId xmlns:a16="http://schemas.microsoft.com/office/drawing/2014/main" id="{D1A2D30A-3DF0-4099-9196-1BEFC078C6B0}"/>
                </a:ext>
              </a:extLst>
            </p:cNvPr>
            <p:cNvSpPr>
              <a:spLocks/>
            </p:cNvSpPr>
            <p:nvPr/>
          </p:nvSpPr>
          <p:spPr bwMode="auto">
            <a:xfrm>
              <a:off x="4456" y="2850"/>
              <a:ext cx="134" cy="170"/>
            </a:xfrm>
            <a:custGeom>
              <a:avLst/>
              <a:gdLst>
                <a:gd name="T0" fmla="*/ 101 w 134"/>
                <a:gd name="T1" fmla="*/ 98 h 170"/>
                <a:gd name="T2" fmla="*/ 0 w 134"/>
                <a:gd name="T3" fmla="*/ 0 h 170"/>
                <a:gd name="T4" fmla="*/ 4 w 134"/>
                <a:gd name="T5" fmla="*/ 14 h 170"/>
                <a:gd name="T6" fmla="*/ 17 w 134"/>
                <a:gd name="T7" fmla="*/ 50 h 170"/>
                <a:gd name="T8" fmla="*/ 124 w 134"/>
                <a:gd name="T9" fmla="*/ 169 h 170"/>
                <a:gd name="T10" fmla="*/ 133 w 134"/>
                <a:gd name="T11" fmla="*/ 109 h 170"/>
                <a:gd name="T12" fmla="*/ 101 w 134"/>
                <a:gd name="T13" fmla="*/ 98 h 170"/>
                <a:gd name="T14" fmla="*/ 0 60000 65536"/>
                <a:gd name="T15" fmla="*/ 0 60000 65536"/>
                <a:gd name="T16" fmla="*/ 0 60000 65536"/>
                <a:gd name="T17" fmla="*/ 0 60000 65536"/>
                <a:gd name="T18" fmla="*/ 0 60000 65536"/>
                <a:gd name="T19" fmla="*/ 0 60000 65536"/>
                <a:gd name="T20" fmla="*/ 0 60000 65536"/>
                <a:gd name="T21" fmla="*/ 0 w 134"/>
                <a:gd name="T22" fmla="*/ 0 h 170"/>
                <a:gd name="T23" fmla="*/ 134 w 134"/>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 h="170">
                  <a:moveTo>
                    <a:pt x="101" y="98"/>
                  </a:moveTo>
                  <a:lnTo>
                    <a:pt x="0" y="0"/>
                  </a:lnTo>
                  <a:lnTo>
                    <a:pt x="4" y="14"/>
                  </a:lnTo>
                  <a:lnTo>
                    <a:pt x="17" y="50"/>
                  </a:lnTo>
                  <a:lnTo>
                    <a:pt x="124" y="169"/>
                  </a:lnTo>
                  <a:lnTo>
                    <a:pt x="133" y="109"/>
                  </a:lnTo>
                  <a:lnTo>
                    <a:pt x="101" y="98"/>
                  </a:lnTo>
                </a:path>
              </a:pathLst>
            </a:custGeom>
            <a:solidFill>
              <a:srgbClr val="FF00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2" name="Line 42">
              <a:extLst>
                <a:ext uri="{FF2B5EF4-FFF2-40B4-BE49-F238E27FC236}">
                  <a16:creationId xmlns:a16="http://schemas.microsoft.com/office/drawing/2014/main" id="{D4DD9E12-1835-441F-A049-2B321011A8C7}"/>
                </a:ext>
              </a:extLst>
            </p:cNvPr>
            <p:cNvSpPr>
              <a:spLocks noChangeShapeType="1"/>
            </p:cNvSpPr>
            <p:nvPr/>
          </p:nvSpPr>
          <p:spPr bwMode="auto">
            <a:xfrm flipH="1" flipV="1">
              <a:off x="4487" y="2767"/>
              <a:ext cx="77" cy="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a:p>
          </p:txBody>
        </p:sp>
        <p:sp>
          <p:nvSpPr>
            <p:cNvPr id="128033" name="Freeform 43">
              <a:extLst>
                <a:ext uri="{FF2B5EF4-FFF2-40B4-BE49-F238E27FC236}">
                  <a16:creationId xmlns:a16="http://schemas.microsoft.com/office/drawing/2014/main" id="{F0DAF892-DF41-48DE-BACC-B22210D8E5D2}"/>
                </a:ext>
              </a:extLst>
            </p:cNvPr>
            <p:cNvSpPr>
              <a:spLocks/>
            </p:cNvSpPr>
            <p:nvPr/>
          </p:nvSpPr>
          <p:spPr bwMode="auto">
            <a:xfrm>
              <a:off x="4486" y="2767"/>
              <a:ext cx="79" cy="89"/>
            </a:xfrm>
            <a:custGeom>
              <a:avLst/>
              <a:gdLst>
                <a:gd name="T0" fmla="*/ 0 w 79"/>
                <a:gd name="T1" fmla="*/ 0 h 89"/>
                <a:gd name="T2" fmla="*/ 0 w 79"/>
                <a:gd name="T3" fmla="*/ 1 h 89"/>
                <a:gd name="T4" fmla="*/ 76 w 79"/>
                <a:gd name="T5" fmla="*/ 88 h 89"/>
                <a:gd name="T6" fmla="*/ 78 w 79"/>
                <a:gd name="T7" fmla="*/ 86 h 89"/>
                <a:gd name="T8" fmla="*/ 1 w 79"/>
                <a:gd name="T9" fmla="*/ 0 h 89"/>
                <a:gd name="T10" fmla="*/ 0 w 79"/>
                <a:gd name="T11" fmla="*/ 0 h 89"/>
                <a:gd name="T12" fmla="*/ 0 60000 65536"/>
                <a:gd name="T13" fmla="*/ 0 60000 65536"/>
                <a:gd name="T14" fmla="*/ 0 60000 65536"/>
                <a:gd name="T15" fmla="*/ 0 60000 65536"/>
                <a:gd name="T16" fmla="*/ 0 60000 65536"/>
                <a:gd name="T17" fmla="*/ 0 60000 65536"/>
                <a:gd name="T18" fmla="*/ 0 w 79"/>
                <a:gd name="T19" fmla="*/ 0 h 89"/>
                <a:gd name="T20" fmla="*/ 79 w 79"/>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79" h="89">
                  <a:moveTo>
                    <a:pt x="0" y="0"/>
                  </a:moveTo>
                  <a:lnTo>
                    <a:pt x="0" y="1"/>
                  </a:lnTo>
                  <a:lnTo>
                    <a:pt x="76" y="88"/>
                  </a:lnTo>
                  <a:lnTo>
                    <a:pt x="78" y="86"/>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4" name="Freeform 44">
              <a:extLst>
                <a:ext uri="{FF2B5EF4-FFF2-40B4-BE49-F238E27FC236}">
                  <a16:creationId xmlns:a16="http://schemas.microsoft.com/office/drawing/2014/main" id="{4E75B89B-2B18-4D4D-8090-F3A3050D087A}"/>
                </a:ext>
              </a:extLst>
            </p:cNvPr>
            <p:cNvSpPr>
              <a:spLocks/>
            </p:cNvSpPr>
            <p:nvPr/>
          </p:nvSpPr>
          <p:spPr bwMode="auto">
            <a:xfrm>
              <a:off x="4320" y="3112"/>
              <a:ext cx="1057" cy="297"/>
            </a:xfrm>
            <a:custGeom>
              <a:avLst/>
              <a:gdLst>
                <a:gd name="T0" fmla="*/ 522 w 1057"/>
                <a:gd name="T1" fmla="*/ 44 h 297"/>
                <a:gd name="T2" fmla="*/ 544 w 1057"/>
                <a:gd name="T3" fmla="*/ 50 h 297"/>
                <a:gd name="T4" fmla="*/ 567 w 1057"/>
                <a:gd name="T5" fmla="*/ 54 h 297"/>
                <a:gd name="T6" fmla="*/ 595 w 1057"/>
                <a:gd name="T7" fmla="*/ 59 h 297"/>
                <a:gd name="T8" fmla="*/ 623 w 1057"/>
                <a:gd name="T9" fmla="*/ 62 h 297"/>
                <a:gd name="T10" fmla="*/ 651 w 1057"/>
                <a:gd name="T11" fmla="*/ 65 h 297"/>
                <a:gd name="T12" fmla="*/ 679 w 1057"/>
                <a:gd name="T13" fmla="*/ 68 h 297"/>
                <a:gd name="T14" fmla="*/ 707 w 1057"/>
                <a:gd name="T15" fmla="*/ 73 h 297"/>
                <a:gd name="T16" fmla="*/ 738 w 1057"/>
                <a:gd name="T17" fmla="*/ 78 h 297"/>
                <a:gd name="T18" fmla="*/ 769 w 1057"/>
                <a:gd name="T19" fmla="*/ 82 h 297"/>
                <a:gd name="T20" fmla="*/ 800 w 1057"/>
                <a:gd name="T21" fmla="*/ 85 h 297"/>
                <a:gd name="T22" fmla="*/ 830 w 1057"/>
                <a:gd name="T23" fmla="*/ 87 h 297"/>
                <a:gd name="T24" fmla="*/ 862 w 1057"/>
                <a:gd name="T25" fmla="*/ 89 h 297"/>
                <a:gd name="T26" fmla="*/ 887 w 1057"/>
                <a:gd name="T27" fmla="*/ 93 h 297"/>
                <a:gd name="T28" fmla="*/ 909 w 1057"/>
                <a:gd name="T29" fmla="*/ 101 h 297"/>
                <a:gd name="T30" fmla="*/ 940 w 1057"/>
                <a:gd name="T31" fmla="*/ 101 h 297"/>
                <a:gd name="T32" fmla="*/ 972 w 1057"/>
                <a:gd name="T33" fmla="*/ 101 h 297"/>
                <a:gd name="T34" fmla="*/ 1002 w 1057"/>
                <a:gd name="T35" fmla="*/ 105 h 297"/>
                <a:gd name="T36" fmla="*/ 1028 w 1057"/>
                <a:gd name="T37" fmla="*/ 117 h 297"/>
                <a:gd name="T38" fmla="*/ 1046 w 1057"/>
                <a:gd name="T39" fmla="*/ 143 h 297"/>
                <a:gd name="T40" fmla="*/ 1054 w 1057"/>
                <a:gd name="T41" fmla="*/ 178 h 297"/>
                <a:gd name="T42" fmla="*/ 1054 w 1057"/>
                <a:gd name="T43" fmla="*/ 213 h 297"/>
                <a:gd name="T44" fmla="*/ 1038 w 1057"/>
                <a:gd name="T45" fmla="*/ 245 h 297"/>
                <a:gd name="T46" fmla="*/ 1003 w 1057"/>
                <a:gd name="T47" fmla="*/ 263 h 297"/>
                <a:gd name="T48" fmla="*/ 962 w 1057"/>
                <a:gd name="T49" fmla="*/ 262 h 297"/>
                <a:gd name="T50" fmla="*/ 919 w 1057"/>
                <a:gd name="T51" fmla="*/ 255 h 297"/>
                <a:gd name="T52" fmla="*/ 873 w 1057"/>
                <a:gd name="T53" fmla="*/ 250 h 297"/>
                <a:gd name="T54" fmla="*/ 826 w 1057"/>
                <a:gd name="T55" fmla="*/ 245 h 297"/>
                <a:gd name="T56" fmla="*/ 773 w 1057"/>
                <a:gd name="T57" fmla="*/ 239 h 297"/>
                <a:gd name="T58" fmla="*/ 720 w 1057"/>
                <a:gd name="T59" fmla="*/ 242 h 297"/>
                <a:gd name="T60" fmla="*/ 671 w 1057"/>
                <a:gd name="T61" fmla="*/ 254 h 297"/>
                <a:gd name="T62" fmla="*/ 650 w 1057"/>
                <a:gd name="T63" fmla="*/ 283 h 297"/>
                <a:gd name="T64" fmla="*/ 616 w 1057"/>
                <a:gd name="T65" fmla="*/ 293 h 297"/>
                <a:gd name="T66" fmla="*/ 581 w 1057"/>
                <a:gd name="T67" fmla="*/ 295 h 297"/>
                <a:gd name="T68" fmla="*/ 545 w 1057"/>
                <a:gd name="T69" fmla="*/ 290 h 297"/>
                <a:gd name="T70" fmla="*/ 508 w 1057"/>
                <a:gd name="T71" fmla="*/ 277 h 297"/>
                <a:gd name="T72" fmla="*/ 471 w 1057"/>
                <a:gd name="T73" fmla="*/ 264 h 297"/>
                <a:gd name="T74" fmla="*/ 439 w 1057"/>
                <a:gd name="T75" fmla="*/ 257 h 297"/>
                <a:gd name="T76" fmla="*/ 412 w 1057"/>
                <a:gd name="T77" fmla="*/ 257 h 297"/>
                <a:gd name="T78" fmla="*/ 389 w 1057"/>
                <a:gd name="T79" fmla="*/ 249 h 297"/>
                <a:gd name="T80" fmla="*/ 366 w 1057"/>
                <a:gd name="T81" fmla="*/ 221 h 297"/>
                <a:gd name="T82" fmla="*/ 343 w 1057"/>
                <a:gd name="T83" fmla="*/ 192 h 297"/>
                <a:gd name="T84" fmla="*/ 317 w 1057"/>
                <a:gd name="T85" fmla="*/ 171 h 297"/>
                <a:gd name="T86" fmla="*/ 294 w 1057"/>
                <a:gd name="T87" fmla="*/ 169 h 297"/>
                <a:gd name="T88" fmla="*/ 270 w 1057"/>
                <a:gd name="T89" fmla="*/ 169 h 297"/>
                <a:gd name="T90" fmla="*/ 251 w 1057"/>
                <a:gd name="T91" fmla="*/ 162 h 297"/>
                <a:gd name="T92" fmla="*/ 232 w 1057"/>
                <a:gd name="T93" fmla="*/ 153 h 297"/>
                <a:gd name="T94" fmla="*/ 195 w 1057"/>
                <a:gd name="T95" fmla="*/ 141 h 297"/>
                <a:gd name="T96" fmla="*/ 156 w 1057"/>
                <a:gd name="T97" fmla="*/ 139 h 297"/>
                <a:gd name="T98" fmla="*/ 118 w 1057"/>
                <a:gd name="T99" fmla="*/ 138 h 297"/>
                <a:gd name="T100" fmla="*/ 81 w 1057"/>
                <a:gd name="T101" fmla="*/ 132 h 297"/>
                <a:gd name="T102" fmla="*/ 46 w 1057"/>
                <a:gd name="T103" fmla="*/ 115 h 297"/>
                <a:gd name="T104" fmla="*/ 23 w 1057"/>
                <a:gd name="T105" fmla="*/ 98 h 297"/>
                <a:gd name="T106" fmla="*/ 2 w 1057"/>
                <a:gd name="T107" fmla="*/ 78 h 297"/>
                <a:gd name="T108" fmla="*/ 4 w 1057"/>
                <a:gd name="T109" fmla="*/ 54 h 297"/>
                <a:gd name="T110" fmla="*/ 17 w 1057"/>
                <a:gd name="T111" fmla="*/ 39 h 297"/>
                <a:gd name="T112" fmla="*/ 36 w 1057"/>
                <a:gd name="T113" fmla="*/ 28 h 297"/>
                <a:gd name="T114" fmla="*/ 521 w 1057"/>
                <a:gd name="T115" fmla="*/ 2 h 297"/>
                <a:gd name="T116" fmla="*/ 511 w 1057"/>
                <a:gd name="T117" fmla="*/ 22 h 297"/>
                <a:gd name="T118" fmla="*/ 503 w 1057"/>
                <a:gd name="T119" fmla="*/ 41 h 2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57"/>
                <a:gd name="T181" fmla="*/ 0 h 297"/>
                <a:gd name="T182" fmla="*/ 1057 w 1057"/>
                <a:gd name="T183" fmla="*/ 297 h 29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57" h="297">
                  <a:moveTo>
                    <a:pt x="504" y="43"/>
                  </a:moveTo>
                  <a:lnTo>
                    <a:pt x="508" y="43"/>
                  </a:lnTo>
                  <a:lnTo>
                    <a:pt x="511" y="43"/>
                  </a:lnTo>
                  <a:lnTo>
                    <a:pt x="515" y="43"/>
                  </a:lnTo>
                  <a:lnTo>
                    <a:pt x="519" y="44"/>
                  </a:lnTo>
                  <a:lnTo>
                    <a:pt x="522" y="44"/>
                  </a:lnTo>
                  <a:lnTo>
                    <a:pt x="526" y="45"/>
                  </a:lnTo>
                  <a:lnTo>
                    <a:pt x="529" y="46"/>
                  </a:lnTo>
                  <a:lnTo>
                    <a:pt x="533" y="47"/>
                  </a:lnTo>
                  <a:lnTo>
                    <a:pt x="537" y="47"/>
                  </a:lnTo>
                  <a:lnTo>
                    <a:pt x="540" y="48"/>
                  </a:lnTo>
                  <a:lnTo>
                    <a:pt x="544" y="50"/>
                  </a:lnTo>
                  <a:lnTo>
                    <a:pt x="548" y="50"/>
                  </a:lnTo>
                  <a:lnTo>
                    <a:pt x="551" y="51"/>
                  </a:lnTo>
                  <a:lnTo>
                    <a:pt x="555" y="52"/>
                  </a:lnTo>
                  <a:lnTo>
                    <a:pt x="558" y="53"/>
                  </a:lnTo>
                  <a:lnTo>
                    <a:pt x="562" y="54"/>
                  </a:lnTo>
                  <a:lnTo>
                    <a:pt x="567" y="54"/>
                  </a:lnTo>
                  <a:lnTo>
                    <a:pt x="572" y="55"/>
                  </a:lnTo>
                  <a:lnTo>
                    <a:pt x="576" y="56"/>
                  </a:lnTo>
                  <a:lnTo>
                    <a:pt x="581" y="57"/>
                  </a:lnTo>
                  <a:lnTo>
                    <a:pt x="586" y="57"/>
                  </a:lnTo>
                  <a:lnTo>
                    <a:pt x="590" y="58"/>
                  </a:lnTo>
                  <a:lnTo>
                    <a:pt x="595" y="59"/>
                  </a:lnTo>
                  <a:lnTo>
                    <a:pt x="600" y="60"/>
                  </a:lnTo>
                  <a:lnTo>
                    <a:pt x="605" y="60"/>
                  </a:lnTo>
                  <a:lnTo>
                    <a:pt x="609" y="60"/>
                  </a:lnTo>
                  <a:lnTo>
                    <a:pt x="614" y="61"/>
                  </a:lnTo>
                  <a:lnTo>
                    <a:pt x="618" y="61"/>
                  </a:lnTo>
                  <a:lnTo>
                    <a:pt x="623" y="62"/>
                  </a:lnTo>
                  <a:lnTo>
                    <a:pt x="627" y="63"/>
                  </a:lnTo>
                  <a:lnTo>
                    <a:pt x="632" y="63"/>
                  </a:lnTo>
                  <a:lnTo>
                    <a:pt x="637" y="63"/>
                  </a:lnTo>
                  <a:lnTo>
                    <a:pt x="642" y="64"/>
                  </a:lnTo>
                  <a:lnTo>
                    <a:pt x="646" y="64"/>
                  </a:lnTo>
                  <a:lnTo>
                    <a:pt x="651" y="65"/>
                  </a:lnTo>
                  <a:lnTo>
                    <a:pt x="655" y="65"/>
                  </a:lnTo>
                  <a:lnTo>
                    <a:pt x="660" y="66"/>
                  </a:lnTo>
                  <a:lnTo>
                    <a:pt x="665" y="66"/>
                  </a:lnTo>
                  <a:lnTo>
                    <a:pt x="669" y="67"/>
                  </a:lnTo>
                  <a:lnTo>
                    <a:pt x="674" y="68"/>
                  </a:lnTo>
                  <a:lnTo>
                    <a:pt x="679" y="68"/>
                  </a:lnTo>
                  <a:lnTo>
                    <a:pt x="683" y="69"/>
                  </a:lnTo>
                  <a:lnTo>
                    <a:pt x="688" y="70"/>
                  </a:lnTo>
                  <a:lnTo>
                    <a:pt x="693" y="70"/>
                  </a:lnTo>
                  <a:lnTo>
                    <a:pt x="698" y="71"/>
                  </a:lnTo>
                  <a:lnTo>
                    <a:pt x="702" y="72"/>
                  </a:lnTo>
                  <a:lnTo>
                    <a:pt x="707" y="73"/>
                  </a:lnTo>
                  <a:lnTo>
                    <a:pt x="712" y="73"/>
                  </a:lnTo>
                  <a:lnTo>
                    <a:pt x="717" y="74"/>
                  </a:lnTo>
                  <a:lnTo>
                    <a:pt x="722" y="75"/>
                  </a:lnTo>
                  <a:lnTo>
                    <a:pt x="727" y="76"/>
                  </a:lnTo>
                  <a:lnTo>
                    <a:pt x="733" y="77"/>
                  </a:lnTo>
                  <a:lnTo>
                    <a:pt x="738" y="78"/>
                  </a:lnTo>
                  <a:lnTo>
                    <a:pt x="743" y="79"/>
                  </a:lnTo>
                  <a:lnTo>
                    <a:pt x="748" y="79"/>
                  </a:lnTo>
                  <a:lnTo>
                    <a:pt x="753" y="80"/>
                  </a:lnTo>
                  <a:lnTo>
                    <a:pt x="759" y="81"/>
                  </a:lnTo>
                  <a:lnTo>
                    <a:pt x="764" y="81"/>
                  </a:lnTo>
                  <a:lnTo>
                    <a:pt x="769" y="82"/>
                  </a:lnTo>
                  <a:lnTo>
                    <a:pt x="774" y="82"/>
                  </a:lnTo>
                  <a:lnTo>
                    <a:pt x="779" y="83"/>
                  </a:lnTo>
                  <a:lnTo>
                    <a:pt x="784" y="83"/>
                  </a:lnTo>
                  <a:lnTo>
                    <a:pt x="790" y="84"/>
                  </a:lnTo>
                  <a:lnTo>
                    <a:pt x="795" y="84"/>
                  </a:lnTo>
                  <a:lnTo>
                    <a:pt x="800" y="85"/>
                  </a:lnTo>
                  <a:lnTo>
                    <a:pt x="805" y="85"/>
                  </a:lnTo>
                  <a:lnTo>
                    <a:pt x="810" y="85"/>
                  </a:lnTo>
                  <a:lnTo>
                    <a:pt x="815" y="86"/>
                  </a:lnTo>
                  <a:lnTo>
                    <a:pt x="820" y="86"/>
                  </a:lnTo>
                  <a:lnTo>
                    <a:pt x="825" y="87"/>
                  </a:lnTo>
                  <a:lnTo>
                    <a:pt x="830" y="87"/>
                  </a:lnTo>
                  <a:lnTo>
                    <a:pt x="836" y="87"/>
                  </a:lnTo>
                  <a:lnTo>
                    <a:pt x="841" y="88"/>
                  </a:lnTo>
                  <a:lnTo>
                    <a:pt x="846" y="88"/>
                  </a:lnTo>
                  <a:lnTo>
                    <a:pt x="851" y="88"/>
                  </a:lnTo>
                  <a:lnTo>
                    <a:pt x="856" y="89"/>
                  </a:lnTo>
                  <a:lnTo>
                    <a:pt x="862" y="89"/>
                  </a:lnTo>
                  <a:lnTo>
                    <a:pt x="867" y="89"/>
                  </a:lnTo>
                  <a:lnTo>
                    <a:pt x="872" y="89"/>
                  </a:lnTo>
                  <a:lnTo>
                    <a:pt x="877" y="89"/>
                  </a:lnTo>
                  <a:lnTo>
                    <a:pt x="881" y="90"/>
                  </a:lnTo>
                  <a:lnTo>
                    <a:pt x="884" y="91"/>
                  </a:lnTo>
                  <a:lnTo>
                    <a:pt x="887" y="93"/>
                  </a:lnTo>
                  <a:lnTo>
                    <a:pt x="891" y="95"/>
                  </a:lnTo>
                  <a:lnTo>
                    <a:pt x="894" y="97"/>
                  </a:lnTo>
                  <a:lnTo>
                    <a:pt x="898" y="98"/>
                  </a:lnTo>
                  <a:lnTo>
                    <a:pt x="901" y="100"/>
                  </a:lnTo>
                  <a:lnTo>
                    <a:pt x="904" y="101"/>
                  </a:lnTo>
                  <a:lnTo>
                    <a:pt x="909" y="101"/>
                  </a:lnTo>
                  <a:lnTo>
                    <a:pt x="914" y="101"/>
                  </a:lnTo>
                  <a:lnTo>
                    <a:pt x="919" y="101"/>
                  </a:lnTo>
                  <a:lnTo>
                    <a:pt x="924" y="101"/>
                  </a:lnTo>
                  <a:lnTo>
                    <a:pt x="929" y="101"/>
                  </a:lnTo>
                  <a:lnTo>
                    <a:pt x="935" y="101"/>
                  </a:lnTo>
                  <a:lnTo>
                    <a:pt x="940" y="101"/>
                  </a:lnTo>
                  <a:lnTo>
                    <a:pt x="945" y="101"/>
                  </a:lnTo>
                  <a:lnTo>
                    <a:pt x="951" y="101"/>
                  </a:lnTo>
                  <a:lnTo>
                    <a:pt x="956" y="101"/>
                  </a:lnTo>
                  <a:lnTo>
                    <a:pt x="962" y="101"/>
                  </a:lnTo>
                  <a:lnTo>
                    <a:pt x="967" y="101"/>
                  </a:lnTo>
                  <a:lnTo>
                    <a:pt x="972" y="101"/>
                  </a:lnTo>
                  <a:lnTo>
                    <a:pt x="978" y="101"/>
                  </a:lnTo>
                  <a:lnTo>
                    <a:pt x="983" y="101"/>
                  </a:lnTo>
                  <a:lnTo>
                    <a:pt x="988" y="102"/>
                  </a:lnTo>
                  <a:lnTo>
                    <a:pt x="993" y="103"/>
                  </a:lnTo>
                  <a:lnTo>
                    <a:pt x="998" y="104"/>
                  </a:lnTo>
                  <a:lnTo>
                    <a:pt x="1002" y="105"/>
                  </a:lnTo>
                  <a:lnTo>
                    <a:pt x="1007" y="106"/>
                  </a:lnTo>
                  <a:lnTo>
                    <a:pt x="1012" y="108"/>
                  </a:lnTo>
                  <a:lnTo>
                    <a:pt x="1016" y="110"/>
                  </a:lnTo>
                  <a:lnTo>
                    <a:pt x="1020" y="112"/>
                  </a:lnTo>
                  <a:lnTo>
                    <a:pt x="1025" y="114"/>
                  </a:lnTo>
                  <a:lnTo>
                    <a:pt x="1028" y="117"/>
                  </a:lnTo>
                  <a:lnTo>
                    <a:pt x="1032" y="120"/>
                  </a:lnTo>
                  <a:lnTo>
                    <a:pt x="1035" y="124"/>
                  </a:lnTo>
                  <a:lnTo>
                    <a:pt x="1038" y="128"/>
                  </a:lnTo>
                  <a:lnTo>
                    <a:pt x="1041" y="133"/>
                  </a:lnTo>
                  <a:lnTo>
                    <a:pt x="1043" y="137"/>
                  </a:lnTo>
                  <a:lnTo>
                    <a:pt x="1046" y="143"/>
                  </a:lnTo>
                  <a:lnTo>
                    <a:pt x="1047" y="149"/>
                  </a:lnTo>
                  <a:lnTo>
                    <a:pt x="1049" y="154"/>
                  </a:lnTo>
                  <a:lnTo>
                    <a:pt x="1051" y="160"/>
                  </a:lnTo>
                  <a:lnTo>
                    <a:pt x="1052" y="166"/>
                  </a:lnTo>
                  <a:lnTo>
                    <a:pt x="1053" y="172"/>
                  </a:lnTo>
                  <a:lnTo>
                    <a:pt x="1054" y="178"/>
                  </a:lnTo>
                  <a:lnTo>
                    <a:pt x="1055" y="184"/>
                  </a:lnTo>
                  <a:lnTo>
                    <a:pt x="1056" y="190"/>
                  </a:lnTo>
                  <a:lnTo>
                    <a:pt x="1056" y="196"/>
                  </a:lnTo>
                  <a:lnTo>
                    <a:pt x="1056" y="202"/>
                  </a:lnTo>
                  <a:lnTo>
                    <a:pt x="1055" y="208"/>
                  </a:lnTo>
                  <a:lnTo>
                    <a:pt x="1054" y="213"/>
                  </a:lnTo>
                  <a:lnTo>
                    <a:pt x="1053" y="219"/>
                  </a:lnTo>
                  <a:lnTo>
                    <a:pt x="1051" y="225"/>
                  </a:lnTo>
                  <a:lnTo>
                    <a:pt x="1049" y="230"/>
                  </a:lnTo>
                  <a:lnTo>
                    <a:pt x="1047" y="235"/>
                  </a:lnTo>
                  <a:lnTo>
                    <a:pt x="1043" y="239"/>
                  </a:lnTo>
                  <a:lnTo>
                    <a:pt x="1038" y="245"/>
                  </a:lnTo>
                  <a:lnTo>
                    <a:pt x="1033" y="250"/>
                  </a:lnTo>
                  <a:lnTo>
                    <a:pt x="1027" y="254"/>
                  </a:lnTo>
                  <a:lnTo>
                    <a:pt x="1022" y="257"/>
                  </a:lnTo>
                  <a:lnTo>
                    <a:pt x="1015" y="260"/>
                  </a:lnTo>
                  <a:lnTo>
                    <a:pt x="1009" y="262"/>
                  </a:lnTo>
                  <a:lnTo>
                    <a:pt x="1003" y="263"/>
                  </a:lnTo>
                  <a:lnTo>
                    <a:pt x="996" y="264"/>
                  </a:lnTo>
                  <a:lnTo>
                    <a:pt x="990" y="264"/>
                  </a:lnTo>
                  <a:lnTo>
                    <a:pt x="983" y="264"/>
                  </a:lnTo>
                  <a:lnTo>
                    <a:pt x="976" y="264"/>
                  </a:lnTo>
                  <a:lnTo>
                    <a:pt x="969" y="263"/>
                  </a:lnTo>
                  <a:lnTo>
                    <a:pt x="962" y="262"/>
                  </a:lnTo>
                  <a:lnTo>
                    <a:pt x="956" y="261"/>
                  </a:lnTo>
                  <a:lnTo>
                    <a:pt x="949" y="260"/>
                  </a:lnTo>
                  <a:lnTo>
                    <a:pt x="943" y="259"/>
                  </a:lnTo>
                  <a:lnTo>
                    <a:pt x="935" y="257"/>
                  </a:lnTo>
                  <a:lnTo>
                    <a:pt x="927" y="256"/>
                  </a:lnTo>
                  <a:lnTo>
                    <a:pt x="919" y="255"/>
                  </a:lnTo>
                  <a:lnTo>
                    <a:pt x="911" y="254"/>
                  </a:lnTo>
                  <a:lnTo>
                    <a:pt x="903" y="253"/>
                  </a:lnTo>
                  <a:lnTo>
                    <a:pt x="896" y="252"/>
                  </a:lnTo>
                  <a:lnTo>
                    <a:pt x="888" y="251"/>
                  </a:lnTo>
                  <a:lnTo>
                    <a:pt x="880" y="251"/>
                  </a:lnTo>
                  <a:lnTo>
                    <a:pt x="873" y="250"/>
                  </a:lnTo>
                  <a:lnTo>
                    <a:pt x="865" y="250"/>
                  </a:lnTo>
                  <a:lnTo>
                    <a:pt x="857" y="249"/>
                  </a:lnTo>
                  <a:lnTo>
                    <a:pt x="849" y="248"/>
                  </a:lnTo>
                  <a:lnTo>
                    <a:pt x="842" y="248"/>
                  </a:lnTo>
                  <a:lnTo>
                    <a:pt x="834" y="247"/>
                  </a:lnTo>
                  <a:lnTo>
                    <a:pt x="826" y="245"/>
                  </a:lnTo>
                  <a:lnTo>
                    <a:pt x="818" y="244"/>
                  </a:lnTo>
                  <a:lnTo>
                    <a:pt x="809" y="242"/>
                  </a:lnTo>
                  <a:lnTo>
                    <a:pt x="800" y="241"/>
                  </a:lnTo>
                  <a:lnTo>
                    <a:pt x="791" y="240"/>
                  </a:lnTo>
                  <a:lnTo>
                    <a:pt x="782" y="239"/>
                  </a:lnTo>
                  <a:lnTo>
                    <a:pt x="773" y="239"/>
                  </a:lnTo>
                  <a:lnTo>
                    <a:pt x="764" y="239"/>
                  </a:lnTo>
                  <a:lnTo>
                    <a:pt x="756" y="239"/>
                  </a:lnTo>
                  <a:lnTo>
                    <a:pt x="747" y="239"/>
                  </a:lnTo>
                  <a:lnTo>
                    <a:pt x="738" y="240"/>
                  </a:lnTo>
                  <a:lnTo>
                    <a:pt x="729" y="241"/>
                  </a:lnTo>
                  <a:lnTo>
                    <a:pt x="720" y="242"/>
                  </a:lnTo>
                  <a:lnTo>
                    <a:pt x="711" y="243"/>
                  </a:lnTo>
                  <a:lnTo>
                    <a:pt x="702" y="245"/>
                  </a:lnTo>
                  <a:lnTo>
                    <a:pt x="693" y="247"/>
                  </a:lnTo>
                  <a:lnTo>
                    <a:pt x="684" y="249"/>
                  </a:lnTo>
                  <a:lnTo>
                    <a:pt x="676" y="251"/>
                  </a:lnTo>
                  <a:lnTo>
                    <a:pt x="671" y="254"/>
                  </a:lnTo>
                  <a:lnTo>
                    <a:pt x="668" y="257"/>
                  </a:lnTo>
                  <a:lnTo>
                    <a:pt x="664" y="263"/>
                  </a:lnTo>
                  <a:lnTo>
                    <a:pt x="661" y="268"/>
                  </a:lnTo>
                  <a:lnTo>
                    <a:pt x="658" y="274"/>
                  </a:lnTo>
                  <a:lnTo>
                    <a:pt x="654" y="279"/>
                  </a:lnTo>
                  <a:lnTo>
                    <a:pt x="650" y="283"/>
                  </a:lnTo>
                  <a:lnTo>
                    <a:pt x="646" y="286"/>
                  </a:lnTo>
                  <a:lnTo>
                    <a:pt x="640" y="288"/>
                  </a:lnTo>
                  <a:lnTo>
                    <a:pt x="634" y="290"/>
                  </a:lnTo>
                  <a:lnTo>
                    <a:pt x="628" y="291"/>
                  </a:lnTo>
                  <a:lnTo>
                    <a:pt x="622" y="292"/>
                  </a:lnTo>
                  <a:lnTo>
                    <a:pt x="616" y="293"/>
                  </a:lnTo>
                  <a:lnTo>
                    <a:pt x="611" y="294"/>
                  </a:lnTo>
                  <a:lnTo>
                    <a:pt x="605" y="295"/>
                  </a:lnTo>
                  <a:lnTo>
                    <a:pt x="599" y="295"/>
                  </a:lnTo>
                  <a:lnTo>
                    <a:pt x="592" y="296"/>
                  </a:lnTo>
                  <a:lnTo>
                    <a:pt x="587" y="296"/>
                  </a:lnTo>
                  <a:lnTo>
                    <a:pt x="581" y="295"/>
                  </a:lnTo>
                  <a:lnTo>
                    <a:pt x="575" y="295"/>
                  </a:lnTo>
                  <a:lnTo>
                    <a:pt x="569" y="294"/>
                  </a:lnTo>
                  <a:lnTo>
                    <a:pt x="563" y="294"/>
                  </a:lnTo>
                  <a:lnTo>
                    <a:pt x="557" y="292"/>
                  </a:lnTo>
                  <a:lnTo>
                    <a:pt x="551" y="292"/>
                  </a:lnTo>
                  <a:lnTo>
                    <a:pt x="545" y="290"/>
                  </a:lnTo>
                  <a:lnTo>
                    <a:pt x="538" y="288"/>
                  </a:lnTo>
                  <a:lnTo>
                    <a:pt x="532" y="286"/>
                  </a:lnTo>
                  <a:lnTo>
                    <a:pt x="526" y="284"/>
                  </a:lnTo>
                  <a:lnTo>
                    <a:pt x="520" y="282"/>
                  </a:lnTo>
                  <a:lnTo>
                    <a:pt x="513" y="280"/>
                  </a:lnTo>
                  <a:lnTo>
                    <a:pt x="508" y="277"/>
                  </a:lnTo>
                  <a:lnTo>
                    <a:pt x="502" y="275"/>
                  </a:lnTo>
                  <a:lnTo>
                    <a:pt x="495" y="273"/>
                  </a:lnTo>
                  <a:lnTo>
                    <a:pt x="489" y="270"/>
                  </a:lnTo>
                  <a:lnTo>
                    <a:pt x="483" y="268"/>
                  </a:lnTo>
                  <a:lnTo>
                    <a:pt x="477" y="266"/>
                  </a:lnTo>
                  <a:lnTo>
                    <a:pt x="471" y="264"/>
                  </a:lnTo>
                  <a:lnTo>
                    <a:pt x="465" y="261"/>
                  </a:lnTo>
                  <a:lnTo>
                    <a:pt x="459" y="260"/>
                  </a:lnTo>
                  <a:lnTo>
                    <a:pt x="452" y="258"/>
                  </a:lnTo>
                  <a:lnTo>
                    <a:pt x="448" y="257"/>
                  </a:lnTo>
                  <a:lnTo>
                    <a:pt x="444" y="257"/>
                  </a:lnTo>
                  <a:lnTo>
                    <a:pt x="439" y="257"/>
                  </a:lnTo>
                  <a:lnTo>
                    <a:pt x="434" y="257"/>
                  </a:lnTo>
                  <a:lnTo>
                    <a:pt x="430" y="257"/>
                  </a:lnTo>
                  <a:lnTo>
                    <a:pt x="425" y="257"/>
                  </a:lnTo>
                  <a:lnTo>
                    <a:pt x="421" y="257"/>
                  </a:lnTo>
                  <a:lnTo>
                    <a:pt x="416" y="257"/>
                  </a:lnTo>
                  <a:lnTo>
                    <a:pt x="412" y="257"/>
                  </a:lnTo>
                  <a:lnTo>
                    <a:pt x="408" y="257"/>
                  </a:lnTo>
                  <a:lnTo>
                    <a:pt x="403" y="256"/>
                  </a:lnTo>
                  <a:lnTo>
                    <a:pt x="399" y="255"/>
                  </a:lnTo>
                  <a:lnTo>
                    <a:pt x="396" y="254"/>
                  </a:lnTo>
                  <a:lnTo>
                    <a:pt x="392" y="252"/>
                  </a:lnTo>
                  <a:lnTo>
                    <a:pt x="389" y="249"/>
                  </a:lnTo>
                  <a:lnTo>
                    <a:pt x="386" y="247"/>
                  </a:lnTo>
                  <a:lnTo>
                    <a:pt x="381" y="242"/>
                  </a:lnTo>
                  <a:lnTo>
                    <a:pt x="377" y="237"/>
                  </a:lnTo>
                  <a:lnTo>
                    <a:pt x="374" y="232"/>
                  </a:lnTo>
                  <a:lnTo>
                    <a:pt x="370" y="227"/>
                  </a:lnTo>
                  <a:lnTo>
                    <a:pt x="366" y="221"/>
                  </a:lnTo>
                  <a:lnTo>
                    <a:pt x="362" y="216"/>
                  </a:lnTo>
                  <a:lnTo>
                    <a:pt x="358" y="211"/>
                  </a:lnTo>
                  <a:lnTo>
                    <a:pt x="355" y="206"/>
                  </a:lnTo>
                  <a:lnTo>
                    <a:pt x="351" y="201"/>
                  </a:lnTo>
                  <a:lnTo>
                    <a:pt x="347" y="197"/>
                  </a:lnTo>
                  <a:lnTo>
                    <a:pt x="343" y="192"/>
                  </a:lnTo>
                  <a:lnTo>
                    <a:pt x="339" y="187"/>
                  </a:lnTo>
                  <a:lnTo>
                    <a:pt x="335" y="184"/>
                  </a:lnTo>
                  <a:lnTo>
                    <a:pt x="330" y="180"/>
                  </a:lnTo>
                  <a:lnTo>
                    <a:pt x="326" y="176"/>
                  </a:lnTo>
                  <a:lnTo>
                    <a:pt x="321" y="173"/>
                  </a:lnTo>
                  <a:lnTo>
                    <a:pt x="317" y="171"/>
                  </a:lnTo>
                  <a:lnTo>
                    <a:pt x="314" y="170"/>
                  </a:lnTo>
                  <a:lnTo>
                    <a:pt x="310" y="169"/>
                  </a:lnTo>
                  <a:lnTo>
                    <a:pt x="307" y="169"/>
                  </a:lnTo>
                  <a:lnTo>
                    <a:pt x="302" y="169"/>
                  </a:lnTo>
                  <a:lnTo>
                    <a:pt x="299" y="169"/>
                  </a:lnTo>
                  <a:lnTo>
                    <a:pt x="294" y="169"/>
                  </a:lnTo>
                  <a:lnTo>
                    <a:pt x="290" y="169"/>
                  </a:lnTo>
                  <a:lnTo>
                    <a:pt x="286" y="170"/>
                  </a:lnTo>
                  <a:lnTo>
                    <a:pt x="282" y="170"/>
                  </a:lnTo>
                  <a:lnTo>
                    <a:pt x="278" y="170"/>
                  </a:lnTo>
                  <a:lnTo>
                    <a:pt x="273" y="170"/>
                  </a:lnTo>
                  <a:lnTo>
                    <a:pt x="270" y="169"/>
                  </a:lnTo>
                  <a:lnTo>
                    <a:pt x="266" y="168"/>
                  </a:lnTo>
                  <a:lnTo>
                    <a:pt x="262" y="167"/>
                  </a:lnTo>
                  <a:lnTo>
                    <a:pt x="258" y="165"/>
                  </a:lnTo>
                  <a:lnTo>
                    <a:pt x="255" y="164"/>
                  </a:lnTo>
                  <a:lnTo>
                    <a:pt x="253" y="163"/>
                  </a:lnTo>
                  <a:lnTo>
                    <a:pt x="251" y="162"/>
                  </a:lnTo>
                  <a:lnTo>
                    <a:pt x="248" y="161"/>
                  </a:lnTo>
                  <a:lnTo>
                    <a:pt x="245" y="160"/>
                  </a:lnTo>
                  <a:lnTo>
                    <a:pt x="243" y="159"/>
                  </a:lnTo>
                  <a:lnTo>
                    <a:pt x="241" y="157"/>
                  </a:lnTo>
                  <a:lnTo>
                    <a:pt x="238" y="156"/>
                  </a:lnTo>
                  <a:lnTo>
                    <a:pt x="232" y="153"/>
                  </a:lnTo>
                  <a:lnTo>
                    <a:pt x="226" y="150"/>
                  </a:lnTo>
                  <a:lnTo>
                    <a:pt x="220" y="148"/>
                  </a:lnTo>
                  <a:lnTo>
                    <a:pt x="214" y="146"/>
                  </a:lnTo>
                  <a:lnTo>
                    <a:pt x="207" y="144"/>
                  </a:lnTo>
                  <a:lnTo>
                    <a:pt x="201" y="143"/>
                  </a:lnTo>
                  <a:lnTo>
                    <a:pt x="195" y="141"/>
                  </a:lnTo>
                  <a:lnTo>
                    <a:pt x="188" y="140"/>
                  </a:lnTo>
                  <a:lnTo>
                    <a:pt x="182" y="140"/>
                  </a:lnTo>
                  <a:lnTo>
                    <a:pt x="176" y="140"/>
                  </a:lnTo>
                  <a:lnTo>
                    <a:pt x="169" y="139"/>
                  </a:lnTo>
                  <a:lnTo>
                    <a:pt x="163" y="139"/>
                  </a:lnTo>
                  <a:lnTo>
                    <a:pt x="156" y="139"/>
                  </a:lnTo>
                  <a:lnTo>
                    <a:pt x="150" y="139"/>
                  </a:lnTo>
                  <a:lnTo>
                    <a:pt x="143" y="138"/>
                  </a:lnTo>
                  <a:lnTo>
                    <a:pt x="137" y="138"/>
                  </a:lnTo>
                  <a:lnTo>
                    <a:pt x="130" y="138"/>
                  </a:lnTo>
                  <a:lnTo>
                    <a:pt x="124" y="138"/>
                  </a:lnTo>
                  <a:lnTo>
                    <a:pt x="118" y="138"/>
                  </a:lnTo>
                  <a:lnTo>
                    <a:pt x="111" y="137"/>
                  </a:lnTo>
                  <a:lnTo>
                    <a:pt x="105" y="137"/>
                  </a:lnTo>
                  <a:lnTo>
                    <a:pt x="99" y="136"/>
                  </a:lnTo>
                  <a:lnTo>
                    <a:pt x="93" y="135"/>
                  </a:lnTo>
                  <a:lnTo>
                    <a:pt x="86" y="134"/>
                  </a:lnTo>
                  <a:lnTo>
                    <a:pt x="81" y="132"/>
                  </a:lnTo>
                  <a:lnTo>
                    <a:pt x="75" y="130"/>
                  </a:lnTo>
                  <a:lnTo>
                    <a:pt x="69" y="128"/>
                  </a:lnTo>
                  <a:lnTo>
                    <a:pt x="63" y="126"/>
                  </a:lnTo>
                  <a:lnTo>
                    <a:pt x="57" y="123"/>
                  </a:lnTo>
                  <a:lnTo>
                    <a:pt x="52" y="119"/>
                  </a:lnTo>
                  <a:lnTo>
                    <a:pt x="46" y="115"/>
                  </a:lnTo>
                  <a:lnTo>
                    <a:pt x="41" y="111"/>
                  </a:lnTo>
                  <a:lnTo>
                    <a:pt x="38" y="108"/>
                  </a:lnTo>
                  <a:lnTo>
                    <a:pt x="35" y="106"/>
                  </a:lnTo>
                  <a:lnTo>
                    <a:pt x="31" y="103"/>
                  </a:lnTo>
                  <a:lnTo>
                    <a:pt x="27" y="101"/>
                  </a:lnTo>
                  <a:lnTo>
                    <a:pt x="23" y="98"/>
                  </a:lnTo>
                  <a:lnTo>
                    <a:pt x="19" y="95"/>
                  </a:lnTo>
                  <a:lnTo>
                    <a:pt x="15" y="92"/>
                  </a:lnTo>
                  <a:lnTo>
                    <a:pt x="11" y="89"/>
                  </a:lnTo>
                  <a:lnTo>
                    <a:pt x="8" y="85"/>
                  </a:lnTo>
                  <a:lnTo>
                    <a:pt x="4" y="82"/>
                  </a:lnTo>
                  <a:lnTo>
                    <a:pt x="2" y="78"/>
                  </a:lnTo>
                  <a:lnTo>
                    <a:pt x="0" y="74"/>
                  </a:lnTo>
                  <a:lnTo>
                    <a:pt x="0" y="70"/>
                  </a:lnTo>
                  <a:lnTo>
                    <a:pt x="0" y="66"/>
                  </a:lnTo>
                  <a:lnTo>
                    <a:pt x="1" y="61"/>
                  </a:lnTo>
                  <a:lnTo>
                    <a:pt x="3" y="57"/>
                  </a:lnTo>
                  <a:lnTo>
                    <a:pt x="4" y="54"/>
                  </a:lnTo>
                  <a:lnTo>
                    <a:pt x="6" y="52"/>
                  </a:lnTo>
                  <a:lnTo>
                    <a:pt x="8" y="49"/>
                  </a:lnTo>
                  <a:lnTo>
                    <a:pt x="10" y="47"/>
                  </a:lnTo>
                  <a:lnTo>
                    <a:pt x="12" y="44"/>
                  </a:lnTo>
                  <a:lnTo>
                    <a:pt x="15" y="41"/>
                  </a:lnTo>
                  <a:lnTo>
                    <a:pt x="17" y="39"/>
                  </a:lnTo>
                  <a:lnTo>
                    <a:pt x="20" y="37"/>
                  </a:lnTo>
                  <a:lnTo>
                    <a:pt x="23" y="35"/>
                  </a:lnTo>
                  <a:lnTo>
                    <a:pt x="26" y="32"/>
                  </a:lnTo>
                  <a:lnTo>
                    <a:pt x="29" y="30"/>
                  </a:lnTo>
                  <a:lnTo>
                    <a:pt x="33" y="29"/>
                  </a:lnTo>
                  <a:lnTo>
                    <a:pt x="36" y="28"/>
                  </a:lnTo>
                  <a:lnTo>
                    <a:pt x="39" y="27"/>
                  </a:lnTo>
                  <a:lnTo>
                    <a:pt x="43" y="26"/>
                  </a:lnTo>
                  <a:lnTo>
                    <a:pt x="46" y="26"/>
                  </a:lnTo>
                  <a:lnTo>
                    <a:pt x="522" y="0"/>
                  </a:lnTo>
                  <a:lnTo>
                    <a:pt x="521" y="2"/>
                  </a:lnTo>
                  <a:lnTo>
                    <a:pt x="520" y="3"/>
                  </a:lnTo>
                  <a:lnTo>
                    <a:pt x="519" y="6"/>
                  </a:lnTo>
                  <a:lnTo>
                    <a:pt x="517" y="10"/>
                  </a:lnTo>
                  <a:lnTo>
                    <a:pt x="515" y="13"/>
                  </a:lnTo>
                  <a:lnTo>
                    <a:pt x="513" y="17"/>
                  </a:lnTo>
                  <a:lnTo>
                    <a:pt x="511" y="22"/>
                  </a:lnTo>
                  <a:lnTo>
                    <a:pt x="509" y="25"/>
                  </a:lnTo>
                  <a:lnTo>
                    <a:pt x="507" y="29"/>
                  </a:lnTo>
                  <a:lnTo>
                    <a:pt x="506" y="33"/>
                  </a:lnTo>
                  <a:lnTo>
                    <a:pt x="505" y="36"/>
                  </a:lnTo>
                  <a:lnTo>
                    <a:pt x="504" y="39"/>
                  </a:lnTo>
                  <a:lnTo>
                    <a:pt x="503" y="41"/>
                  </a:lnTo>
                  <a:lnTo>
                    <a:pt x="503" y="42"/>
                  </a:lnTo>
                  <a:lnTo>
                    <a:pt x="504" y="43"/>
                  </a:lnTo>
                </a:path>
              </a:pathLst>
            </a:custGeom>
            <a:solidFill>
              <a:srgbClr val="6666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5" name="Freeform 45">
              <a:extLst>
                <a:ext uri="{FF2B5EF4-FFF2-40B4-BE49-F238E27FC236}">
                  <a16:creationId xmlns:a16="http://schemas.microsoft.com/office/drawing/2014/main" id="{C57D5084-7091-45D3-BE97-CEC9E2BEDEDC}"/>
                </a:ext>
              </a:extLst>
            </p:cNvPr>
            <p:cNvSpPr>
              <a:spLocks/>
            </p:cNvSpPr>
            <p:nvPr/>
          </p:nvSpPr>
          <p:spPr bwMode="auto">
            <a:xfrm>
              <a:off x="5206" y="3050"/>
              <a:ext cx="102" cy="266"/>
            </a:xfrm>
            <a:custGeom>
              <a:avLst/>
              <a:gdLst>
                <a:gd name="T0" fmla="*/ 5 w 102"/>
                <a:gd name="T1" fmla="*/ 181 h 266"/>
                <a:gd name="T2" fmla="*/ 3 w 102"/>
                <a:gd name="T3" fmla="*/ 169 h 266"/>
                <a:gd name="T4" fmla="*/ 1 w 102"/>
                <a:gd name="T5" fmla="*/ 156 h 266"/>
                <a:gd name="T6" fmla="*/ 0 w 102"/>
                <a:gd name="T7" fmla="*/ 151 h 266"/>
                <a:gd name="T8" fmla="*/ 1 w 102"/>
                <a:gd name="T9" fmla="*/ 162 h 266"/>
                <a:gd name="T10" fmla="*/ 8 w 102"/>
                <a:gd name="T11" fmla="*/ 197 h 266"/>
                <a:gd name="T12" fmla="*/ 13 w 102"/>
                <a:gd name="T13" fmla="*/ 227 h 266"/>
                <a:gd name="T14" fmla="*/ 16 w 102"/>
                <a:gd name="T15" fmla="*/ 244 h 266"/>
                <a:gd name="T16" fmla="*/ 17 w 102"/>
                <a:gd name="T17" fmla="*/ 252 h 266"/>
                <a:gd name="T18" fmla="*/ 18 w 102"/>
                <a:gd name="T19" fmla="*/ 256 h 266"/>
                <a:gd name="T20" fmla="*/ 20 w 102"/>
                <a:gd name="T21" fmla="*/ 260 h 266"/>
                <a:gd name="T22" fmla="*/ 27 w 102"/>
                <a:gd name="T23" fmla="*/ 264 h 266"/>
                <a:gd name="T24" fmla="*/ 39 w 102"/>
                <a:gd name="T25" fmla="*/ 265 h 266"/>
                <a:gd name="T26" fmla="*/ 54 w 102"/>
                <a:gd name="T27" fmla="*/ 263 h 266"/>
                <a:gd name="T28" fmla="*/ 70 w 102"/>
                <a:gd name="T29" fmla="*/ 261 h 266"/>
                <a:gd name="T30" fmla="*/ 84 w 102"/>
                <a:gd name="T31" fmla="*/ 258 h 266"/>
                <a:gd name="T32" fmla="*/ 91 w 102"/>
                <a:gd name="T33" fmla="*/ 252 h 266"/>
                <a:gd name="T34" fmla="*/ 96 w 102"/>
                <a:gd name="T35" fmla="*/ 237 h 266"/>
                <a:gd name="T36" fmla="*/ 99 w 102"/>
                <a:gd name="T37" fmla="*/ 214 h 266"/>
                <a:gd name="T38" fmla="*/ 100 w 102"/>
                <a:gd name="T39" fmla="*/ 189 h 266"/>
                <a:gd name="T40" fmla="*/ 101 w 102"/>
                <a:gd name="T41" fmla="*/ 165 h 266"/>
                <a:gd name="T42" fmla="*/ 99 w 102"/>
                <a:gd name="T43" fmla="*/ 135 h 266"/>
                <a:gd name="T44" fmla="*/ 99 w 102"/>
                <a:gd name="T45" fmla="*/ 102 h 266"/>
                <a:gd name="T46" fmla="*/ 98 w 102"/>
                <a:gd name="T47" fmla="*/ 87 h 266"/>
                <a:gd name="T48" fmla="*/ 99 w 102"/>
                <a:gd name="T49" fmla="*/ 79 h 266"/>
                <a:gd name="T50" fmla="*/ 99 w 102"/>
                <a:gd name="T51" fmla="*/ 69 h 266"/>
                <a:gd name="T52" fmla="*/ 98 w 102"/>
                <a:gd name="T53" fmla="*/ 46 h 266"/>
                <a:gd name="T54" fmla="*/ 97 w 102"/>
                <a:gd name="T55" fmla="*/ 33 h 266"/>
                <a:gd name="T56" fmla="*/ 97 w 102"/>
                <a:gd name="T57" fmla="*/ 21 h 266"/>
                <a:gd name="T58" fmla="*/ 96 w 102"/>
                <a:gd name="T59" fmla="*/ 11 h 266"/>
                <a:gd name="T60" fmla="*/ 92 w 102"/>
                <a:gd name="T61" fmla="*/ 3 h 266"/>
                <a:gd name="T62" fmla="*/ 86 w 102"/>
                <a:gd name="T63" fmla="*/ 0 h 266"/>
                <a:gd name="T64" fmla="*/ 62 w 102"/>
                <a:gd name="T65" fmla="*/ 0 h 266"/>
                <a:gd name="T66" fmla="*/ 40 w 102"/>
                <a:gd name="T67" fmla="*/ 0 h 266"/>
                <a:gd name="T68" fmla="*/ 26 w 102"/>
                <a:gd name="T69" fmla="*/ 1 h 266"/>
                <a:gd name="T70" fmla="*/ 19 w 102"/>
                <a:gd name="T71" fmla="*/ 6 h 266"/>
                <a:gd name="T72" fmla="*/ 14 w 102"/>
                <a:gd name="T73" fmla="*/ 16 h 266"/>
                <a:gd name="T74" fmla="*/ 9 w 102"/>
                <a:gd name="T75" fmla="*/ 43 h 266"/>
                <a:gd name="T76" fmla="*/ 4 w 102"/>
                <a:gd name="T77" fmla="*/ 86 h 266"/>
                <a:gd name="T78" fmla="*/ 3 w 102"/>
                <a:gd name="T79" fmla="*/ 125 h 266"/>
                <a:gd name="T80" fmla="*/ 4 w 102"/>
                <a:gd name="T81" fmla="*/ 156 h 266"/>
                <a:gd name="T82" fmla="*/ 5 w 102"/>
                <a:gd name="T83" fmla="*/ 177 h 266"/>
                <a:gd name="T84" fmla="*/ 6 w 102"/>
                <a:gd name="T85" fmla="*/ 185 h 26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266"/>
                <a:gd name="T131" fmla="*/ 102 w 102"/>
                <a:gd name="T132" fmla="*/ 266 h 26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266">
                  <a:moveTo>
                    <a:pt x="6" y="185"/>
                  </a:moveTo>
                  <a:lnTo>
                    <a:pt x="6" y="184"/>
                  </a:lnTo>
                  <a:lnTo>
                    <a:pt x="5" y="181"/>
                  </a:lnTo>
                  <a:lnTo>
                    <a:pt x="4" y="178"/>
                  </a:lnTo>
                  <a:lnTo>
                    <a:pt x="4" y="174"/>
                  </a:lnTo>
                  <a:lnTo>
                    <a:pt x="3" y="169"/>
                  </a:lnTo>
                  <a:lnTo>
                    <a:pt x="2" y="165"/>
                  </a:lnTo>
                  <a:lnTo>
                    <a:pt x="1" y="160"/>
                  </a:lnTo>
                  <a:lnTo>
                    <a:pt x="1" y="156"/>
                  </a:lnTo>
                  <a:lnTo>
                    <a:pt x="0" y="153"/>
                  </a:lnTo>
                  <a:lnTo>
                    <a:pt x="0" y="151"/>
                  </a:lnTo>
                  <a:lnTo>
                    <a:pt x="0" y="152"/>
                  </a:lnTo>
                  <a:lnTo>
                    <a:pt x="1" y="156"/>
                  </a:lnTo>
                  <a:lnTo>
                    <a:pt x="1" y="162"/>
                  </a:lnTo>
                  <a:lnTo>
                    <a:pt x="3" y="172"/>
                  </a:lnTo>
                  <a:lnTo>
                    <a:pt x="6" y="185"/>
                  </a:lnTo>
                  <a:lnTo>
                    <a:pt x="8" y="197"/>
                  </a:lnTo>
                  <a:lnTo>
                    <a:pt x="10" y="209"/>
                  </a:lnTo>
                  <a:lnTo>
                    <a:pt x="12" y="219"/>
                  </a:lnTo>
                  <a:lnTo>
                    <a:pt x="13" y="227"/>
                  </a:lnTo>
                  <a:lnTo>
                    <a:pt x="14" y="234"/>
                  </a:lnTo>
                  <a:lnTo>
                    <a:pt x="16" y="239"/>
                  </a:lnTo>
                  <a:lnTo>
                    <a:pt x="16" y="244"/>
                  </a:lnTo>
                  <a:lnTo>
                    <a:pt x="16" y="248"/>
                  </a:lnTo>
                  <a:lnTo>
                    <a:pt x="17" y="250"/>
                  </a:lnTo>
                  <a:lnTo>
                    <a:pt x="17" y="252"/>
                  </a:lnTo>
                  <a:lnTo>
                    <a:pt x="17" y="254"/>
                  </a:lnTo>
                  <a:lnTo>
                    <a:pt x="18" y="255"/>
                  </a:lnTo>
                  <a:lnTo>
                    <a:pt x="18" y="256"/>
                  </a:lnTo>
                  <a:lnTo>
                    <a:pt x="19" y="258"/>
                  </a:lnTo>
                  <a:lnTo>
                    <a:pt x="20" y="260"/>
                  </a:lnTo>
                  <a:lnTo>
                    <a:pt x="21" y="262"/>
                  </a:lnTo>
                  <a:lnTo>
                    <a:pt x="24" y="263"/>
                  </a:lnTo>
                  <a:lnTo>
                    <a:pt x="27" y="264"/>
                  </a:lnTo>
                  <a:lnTo>
                    <a:pt x="30" y="265"/>
                  </a:lnTo>
                  <a:lnTo>
                    <a:pt x="34" y="265"/>
                  </a:lnTo>
                  <a:lnTo>
                    <a:pt x="39" y="265"/>
                  </a:lnTo>
                  <a:lnTo>
                    <a:pt x="44" y="265"/>
                  </a:lnTo>
                  <a:lnTo>
                    <a:pt x="49" y="264"/>
                  </a:lnTo>
                  <a:lnTo>
                    <a:pt x="54" y="263"/>
                  </a:lnTo>
                  <a:lnTo>
                    <a:pt x="60" y="263"/>
                  </a:lnTo>
                  <a:lnTo>
                    <a:pt x="65" y="262"/>
                  </a:lnTo>
                  <a:lnTo>
                    <a:pt x="70" y="261"/>
                  </a:lnTo>
                  <a:lnTo>
                    <a:pt x="75" y="260"/>
                  </a:lnTo>
                  <a:lnTo>
                    <a:pt x="80" y="258"/>
                  </a:lnTo>
                  <a:lnTo>
                    <a:pt x="84" y="258"/>
                  </a:lnTo>
                  <a:lnTo>
                    <a:pt x="87" y="256"/>
                  </a:lnTo>
                  <a:lnTo>
                    <a:pt x="89" y="255"/>
                  </a:lnTo>
                  <a:lnTo>
                    <a:pt x="91" y="252"/>
                  </a:lnTo>
                  <a:lnTo>
                    <a:pt x="93" y="248"/>
                  </a:lnTo>
                  <a:lnTo>
                    <a:pt x="94" y="243"/>
                  </a:lnTo>
                  <a:lnTo>
                    <a:pt x="96" y="237"/>
                  </a:lnTo>
                  <a:lnTo>
                    <a:pt x="97" y="230"/>
                  </a:lnTo>
                  <a:lnTo>
                    <a:pt x="98" y="222"/>
                  </a:lnTo>
                  <a:lnTo>
                    <a:pt x="99" y="214"/>
                  </a:lnTo>
                  <a:lnTo>
                    <a:pt x="99" y="206"/>
                  </a:lnTo>
                  <a:lnTo>
                    <a:pt x="100" y="198"/>
                  </a:lnTo>
                  <a:lnTo>
                    <a:pt x="100" y="189"/>
                  </a:lnTo>
                  <a:lnTo>
                    <a:pt x="101" y="181"/>
                  </a:lnTo>
                  <a:lnTo>
                    <a:pt x="101" y="173"/>
                  </a:lnTo>
                  <a:lnTo>
                    <a:pt x="101" y="165"/>
                  </a:lnTo>
                  <a:lnTo>
                    <a:pt x="101" y="158"/>
                  </a:lnTo>
                  <a:lnTo>
                    <a:pt x="100" y="152"/>
                  </a:lnTo>
                  <a:lnTo>
                    <a:pt x="99" y="135"/>
                  </a:lnTo>
                  <a:lnTo>
                    <a:pt x="99" y="121"/>
                  </a:lnTo>
                  <a:lnTo>
                    <a:pt x="99" y="110"/>
                  </a:lnTo>
                  <a:lnTo>
                    <a:pt x="99" y="102"/>
                  </a:lnTo>
                  <a:lnTo>
                    <a:pt x="98" y="95"/>
                  </a:lnTo>
                  <a:lnTo>
                    <a:pt x="98" y="90"/>
                  </a:lnTo>
                  <a:lnTo>
                    <a:pt x="98" y="87"/>
                  </a:lnTo>
                  <a:lnTo>
                    <a:pt x="99" y="84"/>
                  </a:lnTo>
                  <a:lnTo>
                    <a:pt x="99" y="82"/>
                  </a:lnTo>
                  <a:lnTo>
                    <a:pt x="99" y="79"/>
                  </a:lnTo>
                  <a:lnTo>
                    <a:pt x="99" y="77"/>
                  </a:lnTo>
                  <a:lnTo>
                    <a:pt x="99" y="73"/>
                  </a:lnTo>
                  <a:lnTo>
                    <a:pt x="99" y="69"/>
                  </a:lnTo>
                  <a:lnTo>
                    <a:pt x="99" y="63"/>
                  </a:lnTo>
                  <a:lnTo>
                    <a:pt x="98" y="56"/>
                  </a:lnTo>
                  <a:lnTo>
                    <a:pt x="98" y="46"/>
                  </a:lnTo>
                  <a:lnTo>
                    <a:pt x="97" y="41"/>
                  </a:lnTo>
                  <a:lnTo>
                    <a:pt x="97" y="37"/>
                  </a:lnTo>
                  <a:lnTo>
                    <a:pt x="97" y="33"/>
                  </a:lnTo>
                  <a:lnTo>
                    <a:pt x="97" y="29"/>
                  </a:lnTo>
                  <a:lnTo>
                    <a:pt x="97" y="25"/>
                  </a:lnTo>
                  <a:lnTo>
                    <a:pt x="97" y="21"/>
                  </a:lnTo>
                  <a:lnTo>
                    <a:pt x="97" y="18"/>
                  </a:lnTo>
                  <a:lnTo>
                    <a:pt x="96" y="14"/>
                  </a:lnTo>
                  <a:lnTo>
                    <a:pt x="96" y="11"/>
                  </a:lnTo>
                  <a:lnTo>
                    <a:pt x="95" y="8"/>
                  </a:lnTo>
                  <a:lnTo>
                    <a:pt x="94" y="6"/>
                  </a:lnTo>
                  <a:lnTo>
                    <a:pt x="92" y="3"/>
                  </a:lnTo>
                  <a:lnTo>
                    <a:pt x="90" y="2"/>
                  </a:lnTo>
                  <a:lnTo>
                    <a:pt x="88" y="0"/>
                  </a:lnTo>
                  <a:lnTo>
                    <a:pt x="86" y="0"/>
                  </a:lnTo>
                  <a:lnTo>
                    <a:pt x="83" y="0"/>
                  </a:lnTo>
                  <a:lnTo>
                    <a:pt x="72" y="0"/>
                  </a:lnTo>
                  <a:lnTo>
                    <a:pt x="62" y="0"/>
                  </a:lnTo>
                  <a:lnTo>
                    <a:pt x="53" y="0"/>
                  </a:lnTo>
                  <a:lnTo>
                    <a:pt x="46" y="0"/>
                  </a:lnTo>
                  <a:lnTo>
                    <a:pt x="40" y="0"/>
                  </a:lnTo>
                  <a:lnTo>
                    <a:pt x="35" y="0"/>
                  </a:lnTo>
                  <a:lnTo>
                    <a:pt x="30" y="1"/>
                  </a:lnTo>
                  <a:lnTo>
                    <a:pt x="26" y="1"/>
                  </a:lnTo>
                  <a:lnTo>
                    <a:pt x="23" y="2"/>
                  </a:lnTo>
                  <a:lnTo>
                    <a:pt x="21" y="4"/>
                  </a:lnTo>
                  <a:lnTo>
                    <a:pt x="19" y="6"/>
                  </a:lnTo>
                  <a:lnTo>
                    <a:pt x="17" y="9"/>
                  </a:lnTo>
                  <a:lnTo>
                    <a:pt x="16" y="12"/>
                  </a:lnTo>
                  <a:lnTo>
                    <a:pt x="14" y="16"/>
                  </a:lnTo>
                  <a:lnTo>
                    <a:pt x="13" y="22"/>
                  </a:lnTo>
                  <a:lnTo>
                    <a:pt x="12" y="28"/>
                  </a:lnTo>
                  <a:lnTo>
                    <a:pt x="9" y="43"/>
                  </a:lnTo>
                  <a:lnTo>
                    <a:pt x="7" y="58"/>
                  </a:lnTo>
                  <a:lnTo>
                    <a:pt x="6" y="72"/>
                  </a:lnTo>
                  <a:lnTo>
                    <a:pt x="4" y="86"/>
                  </a:lnTo>
                  <a:lnTo>
                    <a:pt x="4" y="100"/>
                  </a:lnTo>
                  <a:lnTo>
                    <a:pt x="3" y="112"/>
                  </a:lnTo>
                  <a:lnTo>
                    <a:pt x="3" y="125"/>
                  </a:lnTo>
                  <a:lnTo>
                    <a:pt x="3" y="136"/>
                  </a:lnTo>
                  <a:lnTo>
                    <a:pt x="3" y="146"/>
                  </a:lnTo>
                  <a:lnTo>
                    <a:pt x="4" y="156"/>
                  </a:lnTo>
                  <a:lnTo>
                    <a:pt x="4" y="164"/>
                  </a:lnTo>
                  <a:lnTo>
                    <a:pt x="4" y="171"/>
                  </a:lnTo>
                  <a:lnTo>
                    <a:pt x="5" y="177"/>
                  </a:lnTo>
                  <a:lnTo>
                    <a:pt x="5" y="181"/>
                  </a:lnTo>
                  <a:lnTo>
                    <a:pt x="6" y="183"/>
                  </a:lnTo>
                  <a:lnTo>
                    <a:pt x="6" y="18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6" name="Freeform 46">
              <a:extLst>
                <a:ext uri="{FF2B5EF4-FFF2-40B4-BE49-F238E27FC236}">
                  <a16:creationId xmlns:a16="http://schemas.microsoft.com/office/drawing/2014/main" id="{4642B7AF-2D86-4186-B2AB-15621394100B}"/>
                </a:ext>
              </a:extLst>
            </p:cNvPr>
            <p:cNvSpPr>
              <a:spLocks/>
            </p:cNvSpPr>
            <p:nvPr/>
          </p:nvSpPr>
          <p:spPr bwMode="auto">
            <a:xfrm>
              <a:off x="4548" y="3038"/>
              <a:ext cx="134" cy="252"/>
            </a:xfrm>
            <a:custGeom>
              <a:avLst/>
              <a:gdLst>
                <a:gd name="T0" fmla="*/ 34 w 134"/>
                <a:gd name="T1" fmla="*/ 10 h 252"/>
                <a:gd name="T2" fmla="*/ 29 w 134"/>
                <a:gd name="T3" fmla="*/ 29 h 252"/>
                <a:gd name="T4" fmla="*/ 23 w 134"/>
                <a:gd name="T5" fmla="*/ 46 h 252"/>
                <a:gd name="T6" fmla="*/ 19 w 134"/>
                <a:gd name="T7" fmla="*/ 61 h 252"/>
                <a:gd name="T8" fmla="*/ 15 w 134"/>
                <a:gd name="T9" fmla="*/ 75 h 252"/>
                <a:gd name="T10" fmla="*/ 12 w 134"/>
                <a:gd name="T11" fmla="*/ 87 h 252"/>
                <a:gd name="T12" fmla="*/ 10 w 134"/>
                <a:gd name="T13" fmla="*/ 98 h 252"/>
                <a:gd name="T14" fmla="*/ 7 w 134"/>
                <a:gd name="T15" fmla="*/ 109 h 252"/>
                <a:gd name="T16" fmla="*/ 6 w 134"/>
                <a:gd name="T17" fmla="*/ 118 h 252"/>
                <a:gd name="T18" fmla="*/ 5 w 134"/>
                <a:gd name="T19" fmla="*/ 127 h 252"/>
                <a:gd name="T20" fmla="*/ 4 w 134"/>
                <a:gd name="T21" fmla="*/ 136 h 252"/>
                <a:gd name="T22" fmla="*/ 3 w 134"/>
                <a:gd name="T23" fmla="*/ 145 h 252"/>
                <a:gd name="T24" fmla="*/ 3 w 134"/>
                <a:gd name="T25" fmla="*/ 154 h 252"/>
                <a:gd name="T26" fmla="*/ 2 w 134"/>
                <a:gd name="T27" fmla="*/ 163 h 252"/>
                <a:gd name="T28" fmla="*/ 1 w 134"/>
                <a:gd name="T29" fmla="*/ 173 h 252"/>
                <a:gd name="T30" fmla="*/ 1 w 134"/>
                <a:gd name="T31" fmla="*/ 184 h 252"/>
                <a:gd name="T32" fmla="*/ 0 w 134"/>
                <a:gd name="T33" fmla="*/ 195 h 252"/>
                <a:gd name="T34" fmla="*/ 0 w 134"/>
                <a:gd name="T35" fmla="*/ 206 h 252"/>
                <a:gd name="T36" fmla="*/ 0 w 134"/>
                <a:gd name="T37" fmla="*/ 214 h 252"/>
                <a:gd name="T38" fmla="*/ 0 w 134"/>
                <a:gd name="T39" fmla="*/ 220 h 252"/>
                <a:gd name="T40" fmla="*/ 1 w 134"/>
                <a:gd name="T41" fmla="*/ 225 h 252"/>
                <a:gd name="T42" fmla="*/ 4 w 134"/>
                <a:gd name="T43" fmla="*/ 229 h 252"/>
                <a:gd name="T44" fmla="*/ 7 w 134"/>
                <a:gd name="T45" fmla="*/ 233 h 252"/>
                <a:gd name="T46" fmla="*/ 12 w 134"/>
                <a:gd name="T47" fmla="*/ 236 h 252"/>
                <a:gd name="T48" fmla="*/ 22 w 134"/>
                <a:gd name="T49" fmla="*/ 241 h 252"/>
                <a:gd name="T50" fmla="*/ 32 w 134"/>
                <a:gd name="T51" fmla="*/ 245 h 252"/>
                <a:gd name="T52" fmla="*/ 39 w 134"/>
                <a:gd name="T53" fmla="*/ 248 h 252"/>
                <a:gd name="T54" fmla="*/ 43 w 134"/>
                <a:gd name="T55" fmla="*/ 250 h 252"/>
                <a:gd name="T56" fmla="*/ 46 w 134"/>
                <a:gd name="T57" fmla="*/ 251 h 252"/>
                <a:gd name="T58" fmla="*/ 48 w 134"/>
                <a:gd name="T59" fmla="*/ 251 h 252"/>
                <a:gd name="T60" fmla="*/ 50 w 134"/>
                <a:gd name="T61" fmla="*/ 250 h 252"/>
                <a:gd name="T62" fmla="*/ 53 w 134"/>
                <a:gd name="T63" fmla="*/ 250 h 252"/>
                <a:gd name="T64" fmla="*/ 60 w 134"/>
                <a:gd name="T65" fmla="*/ 251 h 252"/>
                <a:gd name="T66" fmla="*/ 69 w 134"/>
                <a:gd name="T67" fmla="*/ 250 h 252"/>
                <a:gd name="T68" fmla="*/ 76 w 134"/>
                <a:gd name="T69" fmla="*/ 249 h 252"/>
                <a:gd name="T70" fmla="*/ 80 w 134"/>
                <a:gd name="T71" fmla="*/ 246 h 252"/>
                <a:gd name="T72" fmla="*/ 84 w 134"/>
                <a:gd name="T73" fmla="*/ 242 h 252"/>
                <a:gd name="T74" fmla="*/ 87 w 134"/>
                <a:gd name="T75" fmla="*/ 238 h 252"/>
                <a:gd name="T76" fmla="*/ 89 w 134"/>
                <a:gd name="T77" fmla="*/ 234 h 252"/>
                <a:gd name="T78" fmla="*/ 90 w 134"/>
                <a:gd name="T79" fmla="*/ 230 h 252"/>
                <a:gd name="T80" fmla="*/ 101 w 134"/>
                <a:gd name="T81" fmla="*/ 203 h 252"/>
                <a:gd name="T82" fmla="*/ 116 w 134"/>
                <a:gd name="T83" fmla="*/ 160 h 252"/>
                <a:gd name="T84" fmla="*/ 125 w 134"/>
                <a:gd name="T85" fmla="*/ 128 h 252"/>
                <a:gd name="T86" fmla="*/ 131 w 134"/>
                <a:gd name="T87" fmla="*/ 106 h 252"/>
                <a:gd name="T88" fmla="*/ 133 w 134"/>
                <a:gd name="T89" fmla="*/ 90 h 252"/>
                <a:gd name="T90" fmla="*/ 133 w 134"/>
                <a:gd name="T91" fmla="*/ 81 h 252"/>
                <a:gd name="T92" fmla="*/ 131 w 134"/>
                <a:gd name="T93" fmla="*/ 76 h 252"/>
                <a:gd name="T94" fmla="*/ 130 w 134"/>
                <a:gd name="T95" fmla="*/ 74 h 252"/>
                <a:gd name="T96" fmla="*/ 129 w 134"/>
                <a:gd name="T97" fmla="*/ 72 h 252"/>
                <a:gd name="T98" fmla="*/ 121 w 134"/>
                <a:gd name="T99" fmla="*/ 66 h 252"/>
                <a:gd name="T100" fmla="*/ 109 w 134"/>
                <a:gd name="T101" fmla="*/ 55 h 252"/>
                <a:gd name="T102" fmla="*/ 93 w 134"/>
                <a:gd name="T103" fmla="*/ 42 h 252"/>
                <a:gd name="T104" fmla="*/ 76 w 134"/>
                <a:gd name="T105" fmla="*/ 29 h 252"/>
                <a:gd name="T106" fmla="*/ 59 w 134"/>
                <a:gd name="T107" fmla="*/ 16 h 252"/>
                <a:gd name="T108" fmla="*/ 46 w 134"/>
                <a:gd name="T109" fmla="*/ 6 h 252"/>
                <a:gd name="T110" fmla="*/ 39 w 134"/>
                <a:gd name="T111" fmla="*/ 0 h 2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4"/>
                <a:gd name="T169" fmla="*/ 0 h 252"/>
                <a:gd name="T170" fmla="*/ 134 w 134"/>
                <a:gd name="T171" fmla="*/ 252 h 2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4" h="252">
                  <a:moveTo>
                    <a:pt x="38" y="0"/>
                  </a:moveTo>
                  <a:lnTo>
                    <a:pt x="34" y="10"/>
                  </a:lnTo>
                  <a:lnTo>
                    <a:pt x="31" y="19"/>
                  </a:lnTo>
                  <a:lnTo>
                    <a:pt x="29" y="29"/>
                  </a:lnTo>
                  <a:lnTo>
                    <a:pt x="26" y="38"/>
                  </a:lnTo>
                  <a:lnTo>
                    <a:pt x="23" y="46"/>
                  </a:lnTo>
                  <a:lnTo>
                    <a:pt x="21" y="54"/>
                  </a:lnTo>
                  <a:lnTo>
                    <a:pt x="19" y="61"/>
                  </a:lnTo>
                  <a:lnTo>
                    <a:pt x="17" y="68"/>
                  </a:lnTo>
                  <a:lnTo>
                    <a:pt x="15" y="75"/>
                  </a:lnTo>
                  <a:lnTo>
                    <a:pt x="14" y="81"/>
                  </a:lnTo>
                  <a:lnTo>
                    <a:pt x="12" y="87"/>
                  </a:lnTo>
                  <a:lnTo>
                    <a:pt x="11" y="93"/>
                  </a:lnTo>
                  <a:lnTo>
                    <a:pt x="10" y="98"/>
                  </a:lnTo>
                  <a:lnTo>
                    <a:pt x="9" y="104"/>
                  </a:lnTo>
                  <a:lnTo>
                    <a:pt x="7" y="109"/>
                  </a:lnTo>
                  <a:lnTo>
                    <a:pt x="7" y="114"/>
                  </a:lnTo>
                  <a:lnTo>
                    <a:pt x="6" y="118"/>
                  </a:lnTo>
                  <a:lnTo>
                    <a:pt x="6" y="123"/>
                  </a:lnTo>
                  <a:lnTo>
                    <a:pt x="5" y="127"/>
                  </a:lnTo>
                  <a:lnTo>
                    <a:pt x="4" y="132"/>
                  </a:lnTo>
                  <a:lnTo>
                    <a:pt x="4" y="136"/>
                  </a:lnTo>
                  <a:lnTo>
                    <a:pt x="4" y="140"/>
                  </a:lnTo>
                  <a:lnTo>
                    <a:pt x="3" y="145"/>
                  </a:lnTo>
                  <a:lnTo>
                    <a:pt x="3" y="149"/>
                  </a:lnTo>
                  <a:lnTo>
                    <a:pt x="3" y="154"/>
                  </a:lnTo>
                  <a:lnTo>
                    <a:pt x="2" y="158"/>
                  </a:lnTo>
                  <a:lnTo>
                    <a:pt x="2" y="163"/>
                  </a:lnTo>
                  <a:lnTo>
                    <a:pt x="1" y="168"/>
                  </a:lnTo>
                  <a:lnTo>
                    <a:pt x="1" y="173"/>
                  </a:lnTo>
                  <a:lnTo>
                    <a:pt x="1" y="178"/>
                  </a:lnTo>
                  <a:lnTo>
                    <a:pt x="1" y="184"/>
                  </a:lnTo>
                  <a:lnTo>
                    <a:pt x="1" y="189"/>
                  </a:lnTo>
                  <a:lnTo>
                    <a:pt x="0" y="195"/>
                  </a:lnTo>
                  <a:lnTo>
                    <a:pt x="0" y="201"/>
                  </a:lnTo>
                  <a:lnTo>
                    <a:pt x="0" y="206"/>
                  </a:lnTo>
                  <a:lnTo>
                    <a:pt x="0" y="210"/>
                  </a:lnTo>
                  <a:lnTo>
                    <a:pt x="0" y="214"/>
                  </a:lnTo>
                  <a:lnTo>
                    <a:pt x="0" y="217"/>
                  </a:lnTo>
                  <a:lnTo>
                    <a:pt x="0" y="220"/>
                  </a:lnTo>
                  <a:lnTo>
                    <a:pt x="1" y="223"/>
                  </a:lnTo>
                  <a:lnTo>
                    <a:pt x="1" y="225"/>
                  </a:lnTo>
                  <a:lnTo>
                    <a:pt x="3" y="228"/>
                  </a:lnTo>
                  <a:lnTo>
                    <a:pt x="4" y="229"/>
                  </a:lnTo>
                  <a:lnTo>
                    <a:pt x="6" y="231"/>
                  </a:lnTo>
                  <a:lnTo>
                    <a:pt x="7" y="233"/>
                  </a:lnTo>
                  <a:lnTo>
                    <a:pt x="10" y="234"/>
                  </a:lnTo>
                  <a:lnTo>
                    <a:pt x="12" y="236"/>
                  </a:lnTo>
                  <a:lnTo>
                    <a:pt x="15" y="238"/>
                  </a:lnTo>
                  <a:lnTo>
                    <a:pt x="22" y="241"/>
                  </a:lnTo>
                  <a:lnTo>
                    <a:pt x="28" y="244"/>
                  </a:lnTo>
                  <a:lnTo>
                    <a:pt x="32" y="245"/>
                  </a:lnTo>
                  <a:lnTo>
                    <a:pt x="36" y="247"/>
                  </a:lnTo>
                  <a:lnTo>
                    <a:pt x="39" y="248"/>
                  </a:lnTo>
                  <a:lnTo>
                    <a:pt x="41" y="250"/>
                  </a:lnTo>
                  <a:lnTo>
                    <a:pt x="43" y="250"/>
                  </a:lnTo>
                  <a:lnTo>
                    <a:pt x="45" y="251"/>
                  </a:lnTo>
                  <a:lnTo>
                    <a:pt x="46" y="251"/>
                  </a:lnTo>
                  <a:lnTo>
                    <a:pt x="47" y="251"/>
                  </a:lnTo>
                  <a:lnTo>
                    <a:pt x="48" y="251"/>
                  </a:lnTo>
                  <a:lnTo>
                    <a:pt x="49" y="250"/>
                  </a:lnTo>
                  <a:lnTo>
                    <a:pt x="50" y="250"/>
                  </a:lnTo>
                  <a:lnTo>
                    <a:pt x="51" y="250"/>
                  </a:lnTo>
                  <a:lnTo>
                    <a:pt x="53" y="250"/>
                  </a:lnTo>
                  <a:lnTo>
                    <a:pt x="55" y="250"/>
                  </a:lnTo>
                  <a:lnTo>
                    <a:pt x="60" y="251"/>
                  </a:lnTo>
                  <a:lnTo>
                    <a:pt x="65" y="251"/>
                  </a:lnTo>
                  <a:lnTo>
                    <a:pt x="69" y="250"/>
                  </a:lnTo>
                  <a:lnTo>
                    <a:pt x="72" y="250"/>
                  </a:lnTo>
                  <a:lnTo>
                    <a:pt x="76" y="249"/>
                  </a:lnTo>
                  <a:lnTo>
                    <a:pt x="78" y="247"/>
                  </a:lnTo>
                  <a:lnTo>
                    <a:pt x="80" y="246"/>
                  </a:lnTo>
                  <a:lnTo>
                    <a:pt x="82" y="244"/>
                  </a:lnTo>
                  <a:lnTo>
                    <a:pt x="84" y="242"/>
                  </a:lnTo>
                  <a:lnTo>
                    <a:pt x="86" y="241"/>
                  </a:lnTo>
                  <a:lnTo>
                    <a:pt x="87" y="238"/>
                  </a:lnTo>
                  <a:lnTo>
                    <a:pt x="88" y="237"/>
                  </a:lnTo>
                  <a:lnTo>
                    <a:pt x="89" y="234"/>
                  </a:lnTo>
                  <a:lnTo>
                    <a:pt x="90" y="232"/>
                  </a:lnTo>
                  <a:lnTo>
                    <a:pt x="90" y="230"/>
                  </a:lnTo>
                  <a:lnTo>
                    <a:pt x="91" y="228"/>
                  </a:lnTo>
                  <a:lnTo>
                    <a:pt x="101" y="203"/>
                  </a:lnTo>
                  <a:lnTo>
                    <a:pt x="109" y="180"/>
                  </a:lnTo>
                  <a:lnTo>
                    <a:pt x="116" y="160"/>
                  </a:lnTo>
                  <a:lnTo>
                    <a:pt x="121" y="143"/>
                  </a:lnTo>
                  <a:lnTo>
                    <a:pt x="125" y="128"/>
                  </a:lnTo>
                  <a:lnTo>
                    <a:pt x="128" y="116"/>
                  </a:lnTo>
                  <a:lnTo>
                    <a:pt x="131" y="106"/>
                  </a:lnTo>
                  <a:lnTo>
                    <a:pt x="132" y="97"/>
                  </a:lnTo>
                  <a:lnTo>
                    <a:pt x="133" y="90"/>
                  </a:lnTo>
                  <a:lnTo>
                    <a:pt x="133" y="85"/>
                  </a:lnTo>
                  <a:lnTo>
                    <a:pt x="133" y="81"/>
                  </a:lnTo>
                  <a:lnTo>
                    <a:pt x="132" y="78"/>
                  </a:lnTo>
                  <a:lnTo>
                    <a:pt x="131" y="76"/>
                  </a:lnTo>
                  <a:lnTo>
                    <a:pt x="131" y="75"/>
                  </a:lnTo>
                  <a:lnTo>
                    <a:pt x="130" y="74"/>
                  </a:lnTo>
                  <a:lnTo>
                    <a:pt x="130" y="73"/>
                  </a:lnTo>
                  <a:lnTo>
                    <a:pt x="129" y="72"/>
                  </a:lnTo>
                  <a:lnTo>
                    <a:pt x="126" y="69"/>
                  </a:lnTo>
                  <a:lnTo>
                    <a:pt x="121" y="66"/>
                  </a:lnTo>
                  <a:lnTo>
                    <a:pt x="116" y="60"/>
                  </a:lnTo>
                  <a:lnTo>
                    <a:pt x="109" y="55"/>
                  </a:lnTo>
                  <a:lnTo>
                    <a:pt x="101" y="49"/>
                  </a:lnTo>
                  <a:lnTo>
                    <a:pt x="93" y="42"/>
                  </a:lnTo>
                  <a:lnTo>
                    <a:pt x="84" y="35"/>
                  </a:lnTo>
                  <a:lnTo>
                    <a:pt x="76" y="29"/>
                  </a:lnTo>
                  <a:lnTo>
                    <a:pt x="67" y="22"/>
                  </a:lnTo>
                  <a:lnTo>
                    <a:pt x="59" y="16"/>
                  </a:lnTo>
                  <a:lnTo>
                    <a:pt x="52" y="11"/>
                  </a:lnTo>
                  <a:lnTo>
                    <a:pt x="46" y="6"/>
                  </a:lnTo>
                  <a:lnTo>
                    <a:pt x="42" y="3"/>
                  </a:lnTo>
                  <a:lnTo>
                    <a:pt x="39" y="0"/>
                  </a:lnTo>
                  <a:lnTo>
                    <a:pt x="3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7" name="Freeform 47">
              <a:extLst>
                <a:ext uri="{FF2B5EF4-FFF2-40B4-BE49-F238E27FC236}">
                  <a16:creationId xmlns:a16="http://schemas.microsoft.com/office/drawing/2014/main" id="{1C44057C-0C76-4BD7-A111-50FD4718631B}"/>
                </a:ext>
              </a:extLst>
            </p:cNvPr>
            <p:cNvSpPr>
              <a:spLocks/>
            </p:cNvSpPr>
            <p:nvPr/>
          </p:nvSpPr>
          <p:spPr bwMode="auto">
            <a:xfrm>
              <a:off x="4625" y="3093"/>
              <a:ext cx="57" cy="188"/>
            </a:xfrm>
            <a:custGeom>
              <a:avLst/>
              <a:gdLst>
                <a:gd name="T0" fmla="*/ 31 w 57"/>
                <a:gd name="T1" fmla="*/ 11 h 188"/>
                <a:gd name="T2" fmla="*/ 28 w 57"/>
                <a:gd name="T3" fmla="*/ 21 h 188"/>
                <a:gd name="T4" fmla="*/ 25 w 57"/>
                <a:gd name="T5" fmla="*/ 32 h 188"/>
                <a:gd name="T6" fmla="*/ 23 w 57"/>
                <a:gd name="T7" fmla="*/ 43 h 188"/>
                <a:gd name="T8" fmla="*/ 20 w 57"/>
                <a:gd name="T9" fmla="*/ 54 h 188"/>
                <a:gd name="T10" fmla="*/ 16 w 57"/>
                <a:gd name="T11" fmla="*/ 64 h 188"/>
                <a:gd name="T12" fmla="*/ 13 w 57"/>
                <a:gd name="T13" fmla="*/ 75 h 188"/>
                <a:gd name="T14" fmla="*/ 11 w 57"/>
                <a:gd name="T15" fmla="*/ 86 h 188"/>
                <a:gd name="T16" fmla="*/ 8 w 57"/>
                <a:gd name="T17" fmla="*/ 96 h 188"/>
                <a:gd name="T18" fmla="*/ 5 w 57"/>
                <a:gd name="T19" fmla="*/ 108 h 188"/>
                <a:gd name="T20" fmla="*/ 3 w 57"/>
                <a:gd name="T21" fmla="*/ 118 h 188"/>
                <a:gd name="T22" fmla="*/ 1 w 57"/>
                <a:gd name="T23" fmla="*/ 129 h 188"/>
                <a:gd name="T24" fmla="*/ 0 w 57"/>
                <a:gd name="T25" fmla="*/ 140 h 188"/>
                <a:gd name="T26" fmla="*/ 0 w 57"/>
                <a:gd name="T27" fmla="*/ 151 h 188"/>
                <a:gd name="T28" fmla="*/ 0 w 57"/>
                <a:gd name="T29" fmla="*/ 163 h 188"/>
                <a:gd name="T30" fmla="*/ 0 w 57"/>
                <a:gd name="T31" fmla="*/ 174 h 188"/>
                <a:gd name="T32" fmla="*/ 5 w 57"/>
                <a:gd name="T33" fmla="*/ 187 h 188"/>
                <a:gd name="T34" fmla="*/ 8 w 57"/>
                <a:gd name="T35" fmla="*/ 183 h 188"/>
                <a:gd name="T36" fmla="*/ 10 w 57"/>
                <a:gd name="T37" fmla="*/ 179 h 188"/>
                <a:gd name="T38" fmla="*/ 12 w 57"/>
                <a:gd name="T39" fmla="*/ 175 h 188"/>
                <a:gd name="T40" fmla="*/ 13 w 57"/>
                <a:gd name="T41" fmla="*/ 171 h 188"/>
                <a:gd name="T42" fmla="*/ 32 w 57"/>
                <a:gd name="T43" fmla="*/ 123 h 188"/>
                <a:gd name="T44" fmla="*/ 44 w 57"/>
                <a:gd name="T45" fmla="*/ 86 h 188"/>
                <a:gd name="T46" fmla="*/ 51 w 57"/>
                <a:gd name="T47" fmla="*/ 59 h 188"/>
                <a:gd name="T48" fmla="*/ 55 w 57"/>
                <a:gd name="T49" fmla="*/ 40 h 188"/>
                <a:gd name="T50" fmla="*/ 56 w 57"/>
                <a:gd name="T51" fmla="*/ 28 h 188"/>
                <a:gd name="T52" fmla="*/ 55 w 57"/>
                <a:gd name="T53" fmla="*/ 21 h 188"/>
                <a:gd name="T54" fmla="*/ 54 w 57"/>
                <a:gd name="T55" fmla="*/ 18 h 188"/>
                <a:gd name="T56" fmla="*/ 53 w 57"/>
                <a:gd name="T57" fmla="*/ 16 h 188"/>
                <a:gd name="T58" fmla="*/ 51 w 57"/>
                <a:gd name="T59" fmla="*/ 14 h 188"/>
                <a:gd name="T60" fmla="*/ 47 w 57"/>
                <a:gd name="T61" fmla="*/ 11 h 188"/>
                <a:gd name="T62" fmla="*/ 41 w 57"/>
                <a:gd name="T63" fmla="*/ 6 h 188"/>
                <a:gd name="T64" fmla="*/ 33 w 57"/>
                <a:gd name="T65" fmla="*/ 0 h 1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
                <a:gd name="T100" fmla="*/ 0 h 188"/>
                <a:gd name="T101" fmla="*/ 57 w 57"/>
                <a:gd name="T102" fmla="*/ 188 h 1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 h="188">
                  <a:moveTo>
                    <a:pt x="32" y="6"/>
                  </a:moveTo>
                  <a:lnTo>
                    <a:pt x="31" y="11"/>
                  </a:lnTo>
                  <a:lnTo>
                    <a:pt x="30" y="16"/>
                  </a:lnTo>
                  <a:lnTo>
                    <a:pt x="28" y="21"/>
                  </a:lnTo>
                  <a:lnTo>
                    <a:pt x="27" y="27"/>
                  </a:lnTo>
                  <a:lnTo>
                    <a:pt x="25" y="32"/>
                  </a:lnTo>
                  <a:lnTo>
                    <a:pt x="24" y="37"/>
                  </a:lnTo>
                  <a:lnTo>
                    <a:pt x="23" y="43"/>
                  </a:lnTo>
                  <a:lnTo>
                    <a:pt x="21" y="48"/>
                  </a:lnTo>
                  <a:lnTo>
                    <a:pt x="20" y="54"/>
                  </a:lnTo>
                  <a:lnTo>
                    <a:pt x="18" y="59"/>
                  </a:lnTo>
                  <a:lnTo>
                    <a:pt x="16" y="64"/>
                  </a:lnTo>
                  <a:lnTo>
                    <a:pt x="15" y="70"/>
                  </a:lnTo>
                  <a:lnTo>
                    <a:pt x="13" y="75"/>
                  </a:lnTo>
                  <a:lnTo>
                    <a:pt x="12" y="81"/>
                  </a:lnTo>
                  <a:lnTo>
                    <a:pt x="11" y="86"/>
                  </a:lnTo>
                  <a:lnTo>
                    <a:pt x="9" y="91"/>
                  </a:lnTo>
                  <a:lnTo>
                    <a:pt x="8" y="96"/>
                  </a:lnTo>
                  <a:lnTo>
                    <a:pt x="7" y="102"/>
                  </a:lnTo>
                  <a:lnTo>
                    <a:pt x="5" y="108"/>
                  </a:lnTo>
                  <a:lnTo>
                    <a:pt x="4" y="113"/>
                  </a:lnTo>
                  <a:lnTo>
                    <a:pt x="3" y="118"/>
                  </a:lnTo>
                  <a:lnTo>
                    <a:pt x="3" y="124"/>
                  </a:lnTo>
                  <a:lnTo>
                    <a:pt x="1" y="129"/>
                  </a:lnTo>
                  <a:lnTo>
                    <a:pt x="1" y="135"/>
                  </a:lnTo>
                  <a:lnTo>
                    <a:pt x="0" y="140"/>
                  </a:lnTo>
                  <a:lnTo>
                    <a:pt x="0" y="146"/>
                  </a:lnTo>
                  <a:lnTo>
                    <a:pt x="0" y="151"/>
                  </a:lnTo>
                  <a:lnTo>
                    <a:pt x="0" y="157"/>
                  </a:lnTo>
                  <a:lnTo>
                    <a:pt x="0" y="163"/>
                  </a:lnTo>
                  <a:lnTo>
                    <a:pt x="0" y="168"/>
                  </a:lnTo>
                  <a:lnTo>
                    <a:pt x="0" y="174"/>
                  </a:lnTo>
                  <a:lnTo>
                    <a:pt x="0" y="180"/>
                  </a:lnTo>
                  <a:lnTo>
                    <a:pt x="5" y="187"/>
                  </a:lnTo>
                  <a:lnTo>
                    <a:pt x="6" y="185"/>
                  </a:lnTo>
                  <a:lnTo>
                    <a:pt x="8" y="183"/>
                  </a:lnTo>
                  <a:lnTo>
                    <a:pt x="9" y="181"/>
                  </a:lnTo>
                  <a:lnTo>
                    <a:pt x="10" y="179"/>
                  </a:lnTo>
                  <a:lnTo>
                    <a:pt x="11" y="177"/>
                  </a:lnTo>
                  <a:lnTo>
                    <a:pt x="12" y="175"/>
                  </a:lnTo>
                  <a:lnTo>
                    <a:pt x="13" y="173"/>
                  </a:lnTo>
                  <a:lnTo>
                    <a:pt x="13" y="171"/>
                  </a:lnTo>
                  <a:lnTo>
                    <a:pt x="23" y="145"/>
                  </a:lnTo>
                  <a:lnTo>
                    <a:pt x="32" y="123"/>
                  </a:lnTo>
                  <a:lnTo>
                    <a:pt x="38" y="103"/>
                  </a:lnTo>
                  <a:lnTo>
                    <a:pt x="44" y="86"/>
                  </a:lnTo>
                  <a:lnTo>
                    <a:pt x="48" y="71"/>
                  </a:lnTo>
                  <a:lnTo>
                    <a:pt x="51" y="59"/>
                  </a:lnTo>
                  <a:lnTo>
                    <a:pt x="53" y="49"/>
                  </a:lnTo>
                  <a:lnTo>
                    <a:pt x="55" y="40"/>
                  </a:lnTo>
                  <a:lnTo>
                    <a:pt x="56" y="33"/>
                  </a:lnTo>
                  <a:lnTo>
                    <a:pt x="56" y="28"/>
                  </a:lnTo>
                  <a:lnTo>
                    <a:pt x="56" y="24"/>
                  </a:lnTo>
                  <a:lnTo>
                    <a:pt x="55" y="21"/>
                  </a:lnTo>
                  <a:lnTo>
                    <a:pt x="54" y="19"/>
                  </a:lnTo>
                  <a:lnTo>
                    <a:pt x="54" y="18"/>
                  </a:lnTo>
                  <a:lnTo>
                    <a:pt x="53" y="17"/>
                  </a:lnTo>
                  <a:lnTo>
                    <a:pt x="53" y="16"/>
                  </a:lnTo>
                  <a:lnTo>
                    <a:pt x="52" y="15"/>
                  </a:lnTo>
                  <a:lnTo>
                    <a:pt x="51" y="14"/>
                  </a:lnTo>
                  <a:lnTo>
                    <a:pt x="50" y="13"/>
                  </a:lnTo>
                  <a:lnTo>
                    <a:pt x="47" y="11"/>
                  </a:lnTo>
                  <a:lnTo>
                    <a:pt x="44" y="9"/>
                  </a:lnTo>
                  <a:lnTo>
                    <a:pt x="41" y="6"/>
                  </a:lnTo>
                  <a:lnTo>
                    <a:pt x="37" y="3"/>
                  </a:lnTo>
                  <a:lnTo>
                    <a:pt x="33" y="0"/>
                  </a:lnTo>
                  <a:lnTo>
                    <a:pt x="32" y="6"/>
                  </a:lnTo>
                </a:path>
              </a:pathLst>
            </a:custGeom>
            <a:solidFill>
              <a:srgbClr val="26262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8" name="Freeform 48">
              <a:extLst>
                <a:ext uri="{FF2B5EF4-FFF2-40B4-BE49-F238E27FC236}">
                  <a16:creationId xmlns:a16="http://schemas.microsoft.com/office/drawing/2014/main" id="{0E27B8D2-723E-4CF5-A69D-599466422732}"/>
                </a:ext>
              </a:extLst>
            </p:cNvPr>
            <p:cNvSpPr>
              <a:spLocks/>
            </p:cNvSpPr>
            <p:nvPr/>
          </p:nvSpPr>
          <p:spPr bwMode="auto">
            <a:xfrm>
              <a:off x="4625" y="3099"/>
              <a:ext cx="34" cy="176"/>
            </a:xfrm>
            <a:custGeom>
              <a:avLst/>
              <a:gdLst>
                <a:gd name="T0" fmla="*/ 2 w 34"/>
                <a:gd name="T1" fmla="*/ 174 h 176"/>
                <a:gd name="T2" fmla="*/ 1 w 34"/>
                <a:gd name="T3" fmla="*/ 162 h 176"/>
                <a:gd name="T4" fmla="*/ 1 w 34"/>
                <a:gd name="T5" fmla="*/ 151 h 176"/>
                <a:gd name="T6" fmla="*/ 2 w 34"/>
                <a:gd name="T7" fmla="*/ 140 h 176"/>
                <a:gd name="T8" fmla="*/ 3 w 34"/>
                <a:gd name="T9" fmla="*/ 129 h 176"/>
                <a:gd name="T10" fmla="*/ 4 w 34"/>
                <a:gd name="T11" fmla="*/ 118 h 176"/>
                <a:gd name="T12" fmla="*/ 6 w 34"/>
                <a:gd name="T13" fmla="*/ 108 h 176"/>
                <a:gd name="T14" fmla="*/ 8 w 34"/>
                <a:gd name="T15" fmla="*/ 96 h 176"/>
                <a:gd name="T16" fmla="*/ 11 w 34"/>
                <a:gd name="T17" fmla="*/ 86 h 176"/>
                <a:gd name="T18" fmla="*/ 13 w 34"/>
                <a:gd name="T19" fmla="*/ 75 h 176"/>
                <a:gd name="T20" fmla="*/ 16 w 34"/>
                <a:gd name="T21" fmla="*/ 65 h 176"/>
                <a:gd name="T22" fmla="*/ 19 w 34"/>
                <a:gd name="T23" fmla="*/ 54 h 176"/>
                <a:gd name="T24" fmla="*/ 22 w 34"/>
                <a:gd name="T25" fmla="*/ 43 h 176"/>
                <a:gd name="T26" fmla="*/ 25 w 34"/>
                <a:gd name="T27" fmla="*/ 32 h 176"/>
                <a:gd name="T28" fmla="*/ 28 w 34"/>
                <a:gd name="T29" fmla="*/ 21 h 176"/>
                <a:gd name="T30" fmla="*/ 30 w 34"/>
                <a:gd name="T31" fmla="*/ 11 h 176"/>
                <a:gd name="T32" fmla="*/ 33 w 34"/>
                <a:gd name="T33" fmla="*/ 0 h 176"/>
                <a:gd name="T34" fmla="*/ 30 w 34"/>
                <a:gd name="T35" fmla="*/ 5 h 176"/>
                <a:gd name="T36" fmla="*/ 27 w 34"/>
                <a:gd name="T37" fmla="*/ 15 h 176"/>
                <a:gd name="T38" fmla="*/ 24 w 34"/>
                <a:gd name="T39" fmla="*/ 26 h 176"/>
                <a:gd name="T40" fmla="*/ 22 w 34"/>
                <a:gd name="T41" fmla="*/ 37 h 176"/>
                <a:gd name="T42" fmla="*/ 19 w 34"/>
                <a:gd name="T43" fmla="*/ 48 h 176"/>
                <a:gd name="T44" fmla="*/ 16 w 34"/>
                <a:gd name="T45" fmla="*/ 59 h 176"/>
                <a:gd name="T46" fmla="*/ 13 w 34"/>
                <a:gd name="T47" fmla="*/ 69 h 176"/>
                <a:gd name="T48" fmla="*/ 11 w 34"/>
                <a:gd name="T49" fmla="*/ 80 h 176"/>
                <a:gd name="T50" fmla="*/ 8 w 34"/>
                <a:gd name="T51" fmla="*/ 91 h 176"/>
                <a:gd name="T52" fmla="*/ 5 w 34"/>
                <a:gd name="T53" fmla="*/ 102 h 176"/>
                <a:gd name="T54" fmla="*/ 4 w 34"/>
                <a:gd name="T55" fmla="*/ 112 h 176"/>
                <a:gd name="T56" fmla="*/ 2 w 34"/>
                <a:gd name="T57" fmla="*/ 124 h 176"/>
                <a:gd name="T58" fmla="*/ 1 w 34"/>
                <a:gd name="T59" fmla="*/ 135 h 176"/>
                <a:gd name="T60" fmla="*/ 0 w 34"/>
                <a:gd name="T61" fmla="*/ 146 h 176"/>
                <a:gd name="T62" fmla="*/ 0 w 34"/>
                <a:gd name="T63" fmla="*/ 157 h 176"/>
                <a:gd name="T64" fmla="*/ 0 w 34"/>
                <a:gd name="T65" fmla="*/ 168 h 176"/>
                <a:gd name="T66" fmla="*/ 1 w 34"/>
                <a:gd name="T67" fmla="*/ 175 h 176"/>
                <a:gd name="T68" fmla="*/ 1 w 34"/>
                <a:gd name="T69" fmla="*/ 174 h 176"/>
                <a:gd name="T70" fmla="*/ 2 w 34"/>
                <a:gd name="T71" fmla="*/ 174 h 1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
                <a:gd name="T109" fmla="*/ 0 h 176"/>
                <a:gd name="T110" fmla="*/ 34 w 34"/>
                <a:gd name="T111" fmla="*/ 176 h 1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 h="176">
                  <a:moveTo>
                    <a:pt x="2" y="174"/>
                  </a:moveTo>
                  <a:lnTo>
                    <a:pt x="2" y="174"/>
                  </a:lnTo>
                  <a:lnTo>
                    <a:pt x="2" y="168"/>
                  </a:lnTo>
                  <a:lnTo>
                    <a:pt x="1" y="162"/>
                  </a:lnTo>
                  <a:lnTo>
                    <a:pt x="1" y="157"/>
                  </a:lnTo>
                  <a:lnTo>
                    <a:pt x="1" y="151"/>
                  </a:lnTo>
                  <a:lnTo>
                    <a:pt x="1" y="146"/>
                  </a:lnTo>
                  <a:lnTo>
                    <a:pt x="2" y="140"/>
                  </a:lnTo>
                  <a:lnTo>
                    <a:pt x="2" y="135"/>
                  </a:lnTo>
                  <a:lnTo>
                    <a:pt x="3" y="129"/>
                  </a:lnTo>
                  <a:lnTo>
                    <a:pt x="4" y="124"/>
                  </a:lnTo>
                  <a:lnTo>
                    <a:pt x="4" y="118"/>
                  </a:lnTo>
                  <a:lnTo>
                    <a:pt x="5" y="113"/>
                  </a:lnTo>
                  <a:lnTo>
                    <a:pt x="6" y="108"/>
                  </a:lnTo>
                  <a:lnTo>
                    <a:pt x="7" y="102"/>
                  </a:lnTo>
                  <a:lnTo>
                    <a:pt x="8" y="96"/>
                  </a:lnTo>
                  <a:lnTo>
                    <a:pt x="9" y="91"/>
                  </a:lnTo>
                  <a:lnTo>
                    <a:pt x="11" y="86"/>
                  </a:lnTo>
                  <a:lnTo>
                    <a:pt x="12" y="81"/>
                  </a:lnTo>
                  <a:lnTo>
                    <a:pt x="13" y="75"/>
                  </a:lnTo>
                  <a:lnTo>
                    <a:pt x="15" y="70"/>
                  </a:lnTo>
                  <a:lnTo>
                    <a:pt x="16" y="65"/>
                  </a:lnTo>
                  <a:lnTo>
                    <a:pt x="17" y="59"/>
                  </a:lnTo>
                  <a:lnTo>
                    <a:pt x="19" y="54"/>
                  </a:lnTo>
                  <a:lnTo>
                    <a:pt x="20" y="48"/>
                  </a:lnTo>
                  <a:lnTo>
                    <a:pt x="22" y="43"/>
                  </a:lnTo>
                  <a:lnTo>
                    <a:pt x="23" y="38"/>
                  </a:lnTo>
                  <a:lnTo>
                    <a:pt x="25" y="32"/>
                  </a:lnTo>
                  <a:lnTo>
                    <a:pt x="26" y="27"/>
                  </a:lnTo>
                  <a:lnTo>
                    <a:pt x="28" y="21"/>
                  </a:lnTo>
                  <a:lnTo>
                    <a:pt x="29" y="16"/>
                  </a:lnTo>
                  <a:lnTo>
                    <a:pt x="30" y="11"/>
                  </a:lnTo>
                  <a:lnTo>
                    <a:pt x="31" y="6"/>
                  </a:lnTo>
                  <a:lnTo>
                    <a:pt x="33" y="0"/>
                  </a:lnTo>
                  <a:lnTo>
                    <a:pt x="31" y="0"/>
                  </a:lnTo>
                  <a:lnTo>
                    <a:pt x="30" y="5"/>
                  </a:lnTo>
                  <a:lnTo>
                    <a:pt x="28" y="10"/>
                  </a:lnTo>
                  <a:lnTo>
                    <a:pt x="27" y="15"/>
                  </a:lnTo>
                  <a:lnTo>
                    <a:pt x="26" y="21"/>
                  </a:lnTo>
                  <a:lnTo>
                    <a:pt x="24" y="26"/>
                  </a:lnTo>
                  <a:lnTo>
                    <a:pt x="23" y="32"/>
                  </a:lnTo>
                  <a:lnTo>
                    <a:pt x="22" y="37"/>
                  </a:lnTo>
                  <a:lnTo>
                    <a:pt x="20" y="43"/>
                  </a:lnTo>
                  <a:lnTo>
                    <a:pt x="19" y="48"/>
                  </a:lnTo>
                  <a:lnTo>
                    <a:pt x="17" y="53"/>
                  </a:lnTo>
                  <a:lnTo>
                    <a:pt x="16" y="59"/>
                  </a:lnTo>
                  <a:lnTo>
                    <a:pt x="15" y="64"/>
                  </a:lnTo>
                  <a:lnTo>
                    <a:pt x="13" y="69"/>
                  </a:lnTo>
                  <a:lnTo>
                    <a:pt x="12" y="75"/>
                  </a:lnTo>
                  <a:lnTo>
                    <a:pt x="11" y="80"/>
                  </a:lnTo>
                  <a:lnTo>
                    <a:pt x="9" y="86"/>
                  </a:lnTo>
                  <a:lnTo>
                    <a:pt x="8" y="91"/>
                  </a:lnTo>
                  <a:lnTo>
                    <a:pt x="6" y="96"/>
                  </a:lnTo>
                  <a:lnTo>
                    <a:pt x="5" y="102"/>
                  </a:lnTo>
                  <a:lnTo>
                    <a:pt x="4" y="107"/>
                  </a:lnTo>
                  <a:lnTo>
                    <a:pt x="4" y="112"/>
                  </a:lnTo>
                  <a:lnTo>
                    <a:pt x="2" y="118"/>
                  </a:lnTo>
                  <a:lnTo>
                    <a:pt x="2" y="124"/>
                  </a:lnTo>
                  <a:lnTo>
                    <a:pt x="1" y="129"/>
                  </a:lnTo>
                  <a:lnTo>
                    <a:pt x="1" y="135"/>
                  </a:lnTo>
                  <a:lnTo>
                    <a:pt x="0" y="140"/>
                  </a:lnTo>
                  <a:lnTo>
                    <a:pt x="0" y="146"/>
                  </a:lnTo>
                  <a:lnTo>
                    <a:pt x="0" y="151"/>
                  </a:lnTo>
                  <a:lnTo>
                    <a:pt x="0" y="157"/>
                  </a:lnTo>
                  <a:lnTo>
                    <a:pt x="0" y="162"/>
                  </a:lnTo>
                  <a:lnTo>
                    <a:pt x="0" y="168"/>
                  </a:lnTo>
                  <a:lnTo>
                    <a:pt x="1" y="174"/>
                  </a:lnTo>
                  <a:lnTo>
                    <a:pt x="1" y="175"/>
                  </a:lnTo>
                  <a:lnTo>
                    <a:pt x="1" y="174"/>
                  </a:lnTo>
                  <a:lnTo>
                    <a:pt x="1" y="175"/>
                  </a:lnTo>
                  <a:lnTo>
                    <a:pt x="2" y="17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39" name="Freeform 49">
              <a:extLst>
                <a:ext uri="{FF2B5EF4-FFF2-40B4-BE49-F238E27FC236}">
                  <a16:creationId xmlns:a16="http://schemas.microsoft.com/office/drawing/2014/main" id="{8FB247D4-7B9B-4113-A14B-8FC0F52CA244}"/>
                </a:ext>
              </a:extLst>
            </p:cNvPr>
            <p:cNvSpPr>
              <a:spLocks/>
            </p:cNvSpPr>
            <p:nvPr/>
          </p:nvSpPr>
          <p:spPr bwMode="auto">
            <a:xfrm>
              <a:off x="4625" y="3273"/>
              <a:ext cx="17" cy="17"/>
            </a:xfrm>
            <a:custGeom>
              <a:avLst/>
              <a:gdLst>
                <a:gd name="T0" fmla="*/ 11 w 17"/>
                <a:gd name="T1" fmla="*/ 12 h 17"/>
                <a:gd name="T2" fmla="*/ 16 w 17"/>
                <a:gd name="T3" fmla="*/ 12 h 17"/>
                <a:gd name="T4" fmla="*/ 4 w 17"/>
                <a:gd name="T5" fmla="*/ 0 h 17"/>
                <a:gd name="T6" fmla="*/ 0 w 17"/>
                <a:gd name="T7" fmla="*/ 1 h 17"/>
                <a:gd name="T8" fmla="*/ 11 w 17"/>
                <a:gd name="T9" fmla="*/ 14 h 17"/>
                <a:gd name="T10" fmla="*/ 16 w 17"/>
                <a:gd name="T11" fmla="*/ 14 h 17"/>
                <a:gd name="T12" fmla="*/ 11 w 17"/>
                <a:gd name="T13" fmla="*/ 14 h 17"/>
                <a:gd name="T14" fmla="*/ 12 w 17"/>
                <a:gd name="T15" fmla="*/ 16 h 17"/>
                <a:gd name="T16" fmla="*/ 16 w 17"/>
                <a:gd name="T17" fmla="*/ 14 h 17"/>
                <a:gd name="T18" fmla="*/ 11 w 17"/>
                <a:gd name="T19" fmla="*/ 1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1" y="12"/>
                  </a:moveTo>
                  <a:lnTo>
                    <a:pt x="16" y="12"/>
                  </a:lnTo>
                  <a:lnTo>
                    <a:pt x="4" y="0"/>
                  </a:lnTo>
                  <a:lnTo>
                    <a:pt x="0" y="1"/>
                  </a:lnTo>
                  <a:lnTo>
                    <a:pt x="11" y="14"/>
                  </a:lnTo>
                  <a:lnTo>
                    <a:pt x="16" y="14"/>
                  </a:lnTo>
                  <a:lnTo>
                    <a:pt x="11" y="14"/>
                  </a:lnTo>
                  <a:lnTo>
                    <a:pt x="12" y="16"/>
                  </a:lnTo>
                  <a:lnTo>
                    <a:pt x="16" y="14"/>
                  </a:lnTo>
                  <a:lnTo>
                    <a:pt x="11" y="1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0" name="Freeform 50">
              <a:extLst>
                <a:ext uri="{FF2B5EF4-FFF2-40B4-BE49-F238E27FC236}">
                  <a16:creationId xmlns:a16="http://schemas.microsoft.com/office/drawing/2014/main" id="{BEF734CD-DEE6-442B-B14D-1F10DAD2FA3A}"/>
                </a:ext>
              </a:extLst>
            </p:cNvPr>
            <p:cNvSpPr>
              <a:spLocks/>
            </p:cNvSpPr>
            <p:nvPr/>
          </p:nvSpPr>
          <p:spPr bwMode="auto">
            <a:xfrm>
              <a:off x="4631" y="3265"/>
              <a:ext cx="17" cy="17"/>
            </a:xfrm>
            <a:custGeom>
              <a:avLst/>
              <a:gdLst>
                <a:gd name="T0" fmla="*/ 13 w 17"/>
                <a:gd name="T1" fmla="*/ 0 h 17"/>
                <a:gd name="T2" fmla="*/ 13 w 17"/>
                <a:gd name="T3" fmla="*/ 0 h 17"/>
                <a:gd name="T4" fmla="*/ 12 w 17"/>
                <a:gd name="T5" fmla="*/ 1 h 17"/>
                <a:gd name="T6" fmla="*/ 11 w 17"/>
                <a:gd name="T7" fmla="*/ 3 h 17"/>
                <a:gd name="T8" fmla="*/ 9 w 17"/>
                <a:gd name="T9" fmla="*/ 5 h 17"/>
                <a:gd name="T10" fmla="*/ 8 w 17"/>
                <a:gd name="T11" fmla="*/ 7 h 17"/>
                <a:gd name="T12" fmla="*/ 7 w 17"/>
                <a:gd name="T13" fmla="*/ 9 h 17"/>
                <a:gd name="T14" fmla="*/ 4 w 17"/>
                <a:gd name="T15" fmla="*/ 11 h 17"/>
                <a:gd name="T16" fmla="*/ 2 w 17"/>
                <a:gd name="T17" fmla="*/ 13 h 17"/>
                <a:gd name="T18" fmla="*/ 0 w 17"/>
                <a:gd name="T19" fmla="*/ 14 h 17"/>
                <a:gd name="T20" fmla="*/ 2 w 17"/>
                <a:gd name="T21" fmla="*/ 16 h 17"/>
                <a:gd name="T22" fmla="*/ 4 w 17"/>
                <a:gd name="T23" fmla="*/ 14 h 17"/>
                <a:gd name="T24" fmla="*/ 7 w 17"/>
                <a:gd name="T25" fmla="*/ 12 h 17"/>
                <a:gd name="T26" fmla="*/ 8 w 17"/>
                <a:gd name="T27" fmla="*/ 10 h 17"/>
                <a:gd name="T28" fmla="*/ 10 w 17"/>
                <a:gd name="T29" fmla="*/ 8 h 17"/>
                <a:gd name="T30" fmla="*/ 12 w 17"/>
                <a:gd name="T31" fmla="*/ 6 h 17"/>
                <a:gd name="T32" fmla="*/ 13 w 17"/>
                <a:gd name="T33" fmla="*/ 4 h 17"/>
                <a:gd name="T34" fmla="*/ 14 w 17"/>
                <a:gd name="T35" fmla="*/ 2 h 17"/>
                <a:gd name="T36" fmla="*/ 16 w 17"/>
                <a:gd name="T37" fmla="*/ 0 h 17"/>
                <a:gd name="T38" fmla="*/ 16 w 17"/>
                <a:gd name="T39" fmla="*/ 0 h 17"/>
                <a:gd name="T40" fmla="*/ 13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3" y="0"/>
                  </a:moveTo>
                  <a:lnTo>
                    <a:pt x="13" y="0"/>
                  </a:lnTo>
                  <a:lnTo>
                    <a:pt x="12" y="1"/>
                  </a:lnTo>
                  <a:lnTo>
                    <a:pt x="11" y="3"/>
                  </a:lnTo>
                  <a:lnTo>
                    <a:pt x="9" y="5"/>
                  </a:lnTo>
                  <a:lnTo>
                    <a:pt x="8" y="7"/>
                  </a:lnTo>
                  <a:lnTo>
                    <a:pt x="7" y="9"/>
                  </a:lnTo>
                  <a:lnTo>
                    <a:pt x="4" y="11"/>
                  </a:lnTo>
                  <a:lnTo>
                    <a:pt x="2" y="13"/>
                  </a:lnTo>
                  <a:lnTo>
                    <a:pt x="0" y="14"/>
                  </a:lnTo>
                  <a:lnTo>
                    <a:pt x="2" y="16"/>
                  </a:lnTo>
                  <a:lnTo>
                    <a:pt x="4" y="14"/>
                  </a:lnTo>
                  <a:lnTo>
                    <a:pt x="7" y="12"/>
                  </a:lnTo>
                  <a:lnTo>
                    <a:pt x="8" y="10"/>
                  </a:lnTo>
                  <a:lnTo>
                    <a:pt x="10" y="8"/>
                  </a:lnTo>
                  <a:lnTo>
                    <a:pt x="12" y="6"/>
                  </a:lnTo>
                  <a:lnTo>
                    <a:pt x="13" y="4"/>
                  </a:lnTo>
                  <a:lnTo>
                    <a:pt x="14" y="2"/>
                  </a:lnTo>
                  <a:lnTo>
                    <a:pt x="16" y="0"/>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1" name="Freeform 51">
              <a:extLst>
                <a:ext uri="{FF2B5EF4-FFF2-40B4-BE49-F238E27FC236}">
                  <a16:creationId xmlns:a16="http://schemas.microsoft.com/office/drawing/2014/main" id="{6F2C225D-27AE-442F-AF8D-8AD96BD17D97}"/>
                </a:ext>
              </a:extLst>
            </p:cNvPr>
            <p:cNvSpPr>
              <a:spLocks/>
            </p:cNvSpPr>
            <p:nvPr/>
          </p:nvSpPr>
          <p:spPr bwMode="auto">
            <a:xfrm>
              <a:off x="4639" y="3110"/>
              <a:ext cx="43" cy="157"/>
            </a:xfrm>
            <a:custGeom>
              <a:avLst/>
              <a:gdLst>
                <a:gd name="T0" fmla="*/ 37 w 43"/>
                <a:gd name="T1" fmla="*/ 0 h 157"/>
                <a:gd name="T2" fmla="*/ 37 w 43"/>
                <a:gd name="T3" fmla="*/ 0 h 157"/>
                <a:gd name="T4" fmla="*/ 37 w 43"/>
                <a:gd name="T5" fmla="*/ 1 h 157"/>
                <a:gd name="T6" fmla="*/ 38 w 43"/>
                <a:gd name="T7" fmla="*/ 2 h 157"/>
                <a:gd name="T8" fmla="*/ 39 w 43"/>
                <a:gd name="T9" fmla="*/ 3 h 157"/>
                <a:gd name="T10" fmla="*/ 39 w 43"/>
                <a:gd name="T11" fmla="*/ 5 h 157"/>
                <a:gd name="T12" fmla="*/ 40 w 43"/>
                <a:gd name="T13" fmla="*/ 8 h 157"/>
                <a:gd name="T14" fmla="*/ 40 w 43"/>
                <a:gd name="T15" fmla="*/ 12 h 157"/>
                <a:gd name="T16" fmla="*/ 40 w 43"/>
                <a:gd name="T17" fmla="*/ 17 h 157"/>
                <a:gd name="T18" fmla="*/ 39 w 43"/>
                <a:gd name="T19" fmla="*/ 23 h 157"/>
                <a:gd name="T20" fmla="*/ 38 w 43"/>
                <a:gd name="T21" fmla="*/ 32 h 157"/>
                <a:gd name="T22" fmla="*/ 36 w 43"/>
                <a:gd name="T23" fmla="*/ 42 h 157"/>
                <a:gd name="T24" fmla="*/ 33 w 43"/>
                <a:gd name="T25" fmla="*/ 54 h 157"/>
                <a:gd name="T26" fmla="*/ 28 w 43"/>
                <a:gd name="T27" fmla="*/ 70 h 157"/>
                <a:gd name="T28" fmla="*/ 23 w 43"/>
                <a:gd name="T29" fmla="*/ 87 h 157"/>
                <a:gd name="T30" fmla="*/ 17 w 43"/>
                <a:gd name="T31" fmla="*/ 106 h 157"/>
                <a:gd name="T32" fmla="*/ 9 w 43"/>
                <a:gd name="T33" fmla="*/ 129 h 157"/>
                <a:gd name="T34" fmla="*/ 0 w 43"/>
                <a:gd name="T35" fmla="*/ 155 h 157"/>
                <a:gd name="T36" fmla="*/ 1 w 43"/>
                <a:gd name="T37" fmla="*/ 156 h 157"/>
                <a:gd name="T38" fmla="*/ 11 w 43"/>
                <a:gd name="T39" fmla="*/ 130 h 157"/>
                <a:gd name="T40" fmla="*/ 18 w 43"/>
                <a:gd name="T41" fmla="*/ 107 h 157"/>
                <a:gd name="T42" fmla="*/ 25 w 43"/>
                <a:gd name="T43" fmla="*/ 87 h 157"/>
                <a:gd name="T44" fmla="*/ 30 w 43"/>
                <a:gd name="T45" fmla="*/ 70 h 157"/>
                <a:gd name="T46" fmla="*/ 34 w 43"/>
                <a:gd name="T47" fmla="*/ 55 h 157"/>
                <a:gd name="T48" fmla="*/ 37 w 43"/>
                <a:gd name="T49" fmla="*/ 43 h 157"/>
                <a:gd name="T50" fmla="*/ 40 w 43"/>
                <a:gd name="T51" fmla="*/ 32 h 157"/>
                <a:gd name="T52" fmla="*/ 41 w 43"/>
                <a:gd name="T53" fmla="*/ 24 h 157"/>
                <a:gd name="T54" fmla="*/ 42 w 43"/>
                <a:gd name="T55" fmla="*/ 17 h 157"/>
                <a:gd name="T56" fmla="*/ 42 w 43"/>
                <a:gd name="T57" fmla="*/ 12 h 157"/>
                <a:gd name="T58" fmla="*/ 42 w 43"/>
                <a:gd name="T59" fmla="*/ 7 h 157"/>
                <a:gd name="T60" fmla="*/ 41 w 43"/>
                <a:gd name="T61" fmla="*/ 4 h 157"/>
                <a:gd name="T62" fmla="*/ 40 w 43"/>
                <a:gd name="T63" fmla="*/ 2 h 157"/>
                <a:gd name="T64" fmla="*/ 40 w 43"/>
                <a:gd name="T65" fmla="*/ 1 h 157"/>
                <a:gd name="T66" fmla="*/ 39 w 43"/>
                <a:gd name="T67" fmla="*/ 0 h 157"/>
                <a:gd name="T68" fmla="*/ 39 w 43"/>
                <a:gd name="T69" fmla="*/ 0 h 157"/>
                <a:gd name="T70" fmla="*/ 39 w 43"/>
                <a:gd name="T71" fmla="*/ 0 h 157"/>
                <a:gd name="T72" fmla="*/ 37 w 43"/>
                <a:gd name="T73" fmla="*/ 0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
                <a:gd name="T112" fmla="*/ 0 h 157"/>
                <a:gd name="T113" fmla="*/ 43 w 43"/>
                <a:gd name="T114" fmla="*/ 157 h 1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 h="157">
                  <a:moveTo>
                    <a:pt x="37" y="0"/>
                  </a:moveTo>
                  <a:lnTo>
                    <a:pt x="37" y="0"/>
                  </a:lnTo>
                  <a:lnTo>
                    <a:pt x="37" y="1"/>
                  </a:lnTo>
                  <a:lnTo>
                    <a:pt x="38" y="2"/>
                  </a:lnTo>
                  <a:lnTo>
                    <a:pt x="39" y="3"/>
                  </a:lnTo>
                  <a:lnTo>
                    <a:pt x="39" y="5"/>
                  </a:lnTo>
                  <a:lnTo>
                    <a:pt x="40" y="8"/>
                  </a:lnTo>
                  <a:lnTo>
                    <a:pt x="40" y="12"/>
                  </a:lnTo>
                  <a:lnTo>
                    <a:pt x="40" y="17"/>
                  </a:lnTo>
                  <a:lnTo>
                    <a:pt x="39" y="23"/>
                  </a:lnTo>
                  <a:lnTo>
                    <a:pt x="38" y="32"/>
                  </a:lnTo>
                  <a:lnTo>
                    <a:pt x="36" y="42"/>
                  </a:lnTo>
                  <a:lnTo>
                    <a:pt x="33" y="54"/>
                  </a:lnTo>
                  <a:lnTo>
                    <a:pt x="28" y="70"/>
                  </a:lnTo>
                  <a:lnTo>
                    <a:pt x="23" y="87"/>
                  </a:lnTo>
                  <a:lnTo>
                    <a:pt x="17" y="106"/>
                  </a:lnTo>
                  <a:lnTo>
                    <a:pt x="9" y="129"/>
                  </a:lnTo>
                  <a:lnTo>
                    <a:pt x="0" y="155"/>
                  </a:lnTo>
                  <a:lnTo>
                    <a:pt x="1" y="156"/>
                  </a:lnTo>
                  <a:lnTo>
                    <a:pt x="11" y="130"/>
                  </a:lnTo>
                  <a:lnTo>
                    <a:pt x="18" y="107"/>
                  </a:lnTo>
                  <a:lnTo>
                    <a:pt x="25" y="87"/>
                  </a:lnTo>
                  <a:lnTo>
                    <a:pt x="30" y="70"/>
                  </a:lnTo>
                  <a:lnTo>
                    <a:pt x="34" y="55"/>
                  </a:lnTo>
                  <a:lnTo>
                    <a:pt x="37" y="43"/>
                  </a:lnTo>
                  <a:lnTo>
                    <a:pt x="40" y="32"/>
                  </a:lnTo>
                  <a:lnTo>
                    <a:pt x="41" y="24"/>
                  </a:lnTo>
                  <a:lnTo>
                    <a:pt x="42" y="17"/>
                  </a:lnTo>
                  <a:lnTo>
                    <a:pt x="42" y="12"/>
                  </a:lnTo>
                  <a:lnTo>
                    <a:pt x="42" y="7"/>
                  </a:lnTo>
                  <a:lnTo>
                    <a:pt x="41" y="4"/>
                  </a:lnTo>
                  <a:lnTo>
                    <a:pt x="40" y="2"/>
                  </a:lnTo>
                  <a:lnTo>
                    <a:pt x="40" y="1"/>
                  </a:lnTo>
                  <a:lnTo>
                    <a:pt x="39" y="0"/>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2" name="Freeform 52">
              <a:extLst>
                <a:ext uri="{FF2B5EF4-FFF2-40B4-BE49-F238E27FC236}">
                  <a16:creationId xmlns:a16="http://schemas.microsoft.com/office/drawing/2014/main" id="{573D686C-C6EF-4C1B-AF12-AE6BB26F3F70}"/>
                </a:ext>
              </a:extLst>
            </p:cNvPr>
            <p:cNvSpPr>
              <a:spLocks/>
            </p:cNvSpPr>
            <p:nvPr/>
          </p:nvSpPr>
          <p:spPr bwMode="auto">
            <a:xfrm>
              <a:off x="4658" y="3092"/>
              <a:ext cx="23" cy="20"/>
            </a:xfrm>
            <a:custGeom>
              <a:avLst/>
              <a:gdLst>
                <a:gd name="T0" fmla="*/ 1 w 23"/>
                <a:gd name="T1" fmla="*/ 1 h 20"/>
                <a:gd name="T2" fmla="*/ 0 w 23"/>
                <a:gd name="T3" fmla="*/ 2 h 20"/>
                <a:gd name="T4" fmla="*/ 4 w 23"/>
                <a:gd name="T5" fmla="*/ 5 h 20"/>
                <a:gd name="T6" fmla="*/ 8 w 23"/>
                <a:gd name="T7" fmla="*/ 9 h 20"/>
                <a:gd name="T8" fmla="*/ 12 w 23"/>
                <a:gd name="T9" fmla="*/ 11 h 20"/>
                <a:gd name="T10" fmla="*/ 14 w 23"/>
                <a:gd name="T11" fmla="*/ 14 h 20"/>
                <a:gd name="T12" fmla="*/ 17 w 23"/>
                <a:gd name="T13" fmla="*/ 16 h 20"/>
                <a:gd name="T14" fmla="*/ 18 w 23"/>
                <a:gd name="T15" fmla="*/ 17 h 20"/>
                <a:gd name="T16" fmla="*/ 20 w 23"/>
                <a:gd name="T17" fmla="*/ 19 h 20"/>
                <a:gd name="T18" fmla="*/ 20 w 23"/>
                <a:gd name="T19" fmla="*/ 19 h 20"/>
                <a:gd name="T20" fmla="*/ 22 w 23"/>
                <a:gd name="T21" fmla="*/ 18 h 20"/>
                <a:gd name="T22" fmla="*/ 21 w 23"/>
                <a:gd name="T23" fmla="*/ 17 h 20"/>
                <a:gd name="T24" fmla="*/ 20 w 23"/>
                <a:gd name="T25" fmla="*/ 16 h 20"/>
                <a:gd name="T26" fmla="*/ 18 w 23"/>
                <a:gd name="T27" fmla="*/ 14 h 20"/>
                <a:gd name="T28" fmla="*/ 15 w 23"/>
                <a:gd name="T29" fmla="*/ 12 h 20"/>
                <a:gd name="T30" fmla="*/ 12 w 23"/>
                <a:gd name="T31" fmla="*/ 10 h 20"/>
                <a:gd name="T32" fmla="*/ 9 w 23"/>
                <a:gd name="T33" fmla="*/ 7 h 20"/>
                <a:gd name="T34" fmla="*/ 5 w 23"/>
                <a:gd name="T35" fmla="*/ 4 h 20"/>
                <a:gd name="T36" fmla="*/ 1 w 23"/>
                <a:gd name="T37" fmla="*/ 0 h 20"/>
                <a:gd name="T38" fmla="*/ 0 w 23"/>
                <a:gd name="T39" fmla="*/ 1 h 20"/>
                <a:gd name="T40" fmla="*/ 1 w 23"/>
                <a:gd name="T41" fmla="*/ 0 h 20"/>
                <a:gd name="T42" fmla="*/ 0 w 23"/>
                <a:gd name="T43" fmla="*/ 0 h 20"/>
                <a:gd name="T44" fmla="*/ 0 w 23"/>
                <a:gd name="T45" fmla="*/ 1 h 20"/>
                <a:gd name="T46" fmla="*/ 1 w 23"/>
                <a:gd name="T47" fmla="*/ 1 h 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20"/>
                <a:gd name="T74" fmla="*/ 23 w 23"/>
                <a:gd name="T75" fmla="*/ 20 h 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20">
                  <a:moveTo>
                    <a:pt x="1" y="1"/>
                  </a:moveTo>
                  <a:lnTo>
                    <a:pt x="0" y="2"/>
                  </a:lnTo>
                  <a:lnTo>
                    <a:pt x="4" y="5"/>
                  </a:lnTo>
                  <a:lnTo>
                    <a:pt x="8" y="9"/>
                  </a:lnTo>
                  <a:lnTo>
                    <a:pt x="12" y="11"/>
                  </a:lnTo>
                  <a:lnTo>
                    <a:pt x="14" y="14"/>
                  </a:lnTo>
                  <a:lnTo>
                    <a:pt x="17" y="16"/>
                  </a:lnTo>
                  <a:lnTo>
                    <a:pt x="18" y="17"/>
                  </a:lnTo>
                  <a:lnTo>
                    <a:pt x="20" y="19"/>
                  </a:lnTo>
                  <a:lnTo>
                    <a:pt x="22" y="18"/>
                  </a:lnTo>
                  <a:lnTo>
                    <a:pt x="21" y="17"/>
                  </a:lnTo>
                  <a:lnTo>
                    <a:pt x="20" y="16"/>
                  </a:lnTo>
                  <a:lnTo>
                    <a:pt x="18" y="14"/>
                  </a:lnTo>
                  <a:lnTo>
                    <a:pt x="15" y="12"/>
                  </a:lnTo>
                  <a:lnTo>
                    <a:pt x="12" y="10"/>
                  </a:lnTo>
                  <a:lnTo>
                    <a:pt x="9" y="7"/>
                  </a:lnTo>
                  <a:lnTo>
                    <a:pt x="5" y="4"/>
                  </a:lnTo>
                  <a:lnTo>
                    <a:pt x="1" y="0"/>
                  </a:lnTo>
                  <a:lnTo>
                    <a:pt x="0" y="1"/>
                  </a:lnTo>
                  <a:lnTo>
                    <a:pt x="1" y="0"/>
                  </a:lnTo>
                  <a:lnTo>
                    <a:pt x="0" y="0"/>
                  </a:lnTo>
                  <a:lnTo>
                    <a:pt x="0" y="1"/>
                  </a:lnTo>
                  <a:lnTo>
                    <a:pt x="1"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3" name="Freeform 53">
              <a:extLst>
                <a:ext uri="{FF2B5EF4-FFF2-40B4-BE49-F238E27FC236}">
                  <a16:creationId xmlns:a16="http://schemas.microsoft.com/office/drawing/2014/main" id="{9A3E62B7-7F7B-4C93-BEA4-C5A177896B56}"/>
                </a:ext>
              </a:extLst>
            </p:cNvPr>
            <p:cNvSpPr>
              <a:spLocks/>
            </p:cNvSpPr>
            <p:nvPr/>
          </p:nvSpPr>
          <p:spPr bwMode="auto">
            <a:xfrm>
              <a:off x="4657" y="3093"/>
              <a:ext cx="17" cy="17"/>
            </a:xfrm>
            <a:custGeom>
              <a:avLst/>
              <a:gdLst>
                <a:gd name="T0" fmla="*/ 11 w 17"/>
                <a:gd name="T1" fmla="*/ 16 h 17"/>
                <a:gd name="T2" fmla="*/ 11 w 17"/>
                <a:gd name="T3" fmla="*/ 16 h 17"/>
                <a:gd name="T4" fmla="*/ 16 w 17"/>
                <a:gd name="T5" fmla="*/ 0 h 17"/>
                <a:gd name="T6" fmla="*/ 4 w 17"/>
                <a:gd name="T7" fmla="*/ 0 h 17"/>
                <a:gd name="T8" fmla="*/ 0 w 17"/>
                <a:gd name="T9" fmla="*/ 16 h 17"/>
                <a:gd name="T10" fmla="*/ 0 w 17"/>
                <a:gd name="T11" fmla="*/ 14 h 17"/>
                <a:gd name="T12" fmla="*/ 11 w 17"/>
                <a:gd name="T13" fmla="*/ 16 h 17"/>
                <a:gd name="T14" fmla="*/ 11 w 17"/>
                <a:gd name="T15" fmla="*/ 16 h 17"/>
                <a:gd name="T16" fmla="*/ 11 w 17"/>
                <a:gd name="T17" fmla="*/ 1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7"/>
                <a:gd name="T29" fmla="*/ 17 w 1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7">
                  <a:moveTo>
                    <a:pt x="11" y="16"/>
                  </a:moveTo>
                  <a:lnTo>
                    <a:pt x="11" y="16"/>
                  </a:lnTo>
                  <a:lnTo>
                    <a:pt x="16" y="0"/>
                  </a:lnTo>
                  <a:lnTo>
                    <a:pt x="4" y="0"/>
                  </a:lnTo>
                  <a:lnTo>
                    <a:pt x="0" y="16"/>
                  </a:lnTo>
                  <a:lnTo>
                    <a:pt x="0" y="14"/>
                  </a:lnTo>
                  <a:lnTo>
                    <a:pt x="1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4" name="Freeform 54">
              <a:extLst>
                <a:ext uri="{FF2B5EF4-FFF2-40B4-BE49-F238E27FC236}">
                  <a16:creationId xmlns:a16="http://schemas.microsoft.com/office/drawing/2014/main" id="{32013E6E-70BA-4CEC-A6FD-0CCFE95B187A}"/>
                </a:ext>
              </a:extLst>
            </p:cNvPr>
            <p:cNvSpPr>
              <a:spLocks/>
            </p:cNvSpPr>
            <p:nvPr/>
          </p:nvSpPr>
          <p:spPr bwMode="auto">
            <a:xfrm>
              <a:off x="4631" y="2730"/>
              <a:ext cx="717" cy="571"/>
            </a:xfrm>
            <a:custGeom>
              <a:avLst/>
              <a:gdLst>
                <a:gd name="T0" fmla="*/ 28 w 717"/>
                <a:gd name="T1" fmla="*/ 13 h 571"/>
                <a:gd name="T2" fmla="*/ 139 w 717"/>
                <a:gd name="T3" fmla="*/ 58 h 571"/>
                <a:gd name="T4" fmla="*/ 518 w 717"/>
                <a:gd name="T5" fmla="*/ 126 h 571"/>
                <a:gd name="T6" fmla="*/ 579 w 717"/>
                <a:gd name="T7" fmla="*/ 9 h 571"/>
                <a:gd name="T8" fmla="*/ 665 w 717"/>
                <a:gd name="T9" fmla="*/ 46 h 571"/>
                <a:gd name="T10" fmla="*/ 670 w 717"/>
                <a:gd name="T11" fmla="*/ 109 h 571"/>
                <a:gd name="T12" fmla="*/ 678 w 717"/>
                <a:gd name="T13" fmla="*/ 101 h 571"/>
                <a:gd name="T14" fmla="*/ 682 w 717"/>
                <a:gd name="T15" fmla="*/ 98 h 571"/>
                <a:gd name="T16" fmla="*/ 683 w 717"/>
                <a:gd name="T17" fmla="*/ 98 h 571"/>
                <a:gd name="T18" fmla="*/ 683 w 717"/>
                <a:gd name="T19" fmla="*/ 100 h 571"/>
                <a:gd name="T20" fmla="*/ 684 w 717"/>
                <a:gd name="T21" fmla="*/ 104 h 571"/>
                <a:gd name="T22" fmla="*/ 686 w 717"/>
                <a:gd name="T23" fmla="*/ 108 h 571"/>
                <a:gd name="T24" fmla="*/ 687 w 717"/>
                <a:gd name="T25" fmla="*/ 111 h 571"/>
                <a:gd name="T26" fmla="*/ 685 w 717"/>
                <a:gd name="T27" fmla="*/ 117 h 571"/>
                <a:gd name="T28" fmla="*/ 680 w 717"/>
                <a:gd name="T29" fmla="*/ 127 h 571"/>
                <a:gd name="T30" fmla="*/ 677 w 717"/>
                <a:gd name="T31" fmla="*/ 136 h 571"/>
                <a:gd name="T32" fmla="*/ 677 w 717"/>
                <a:gd name="T33" fmla="*/ 144 h 571"/>
                <a:gd name="T34" fmla="*/ 677 w 717"/>
                <a:gd name="T35" fmla="*/ 149 h 571"/>
                <a:gd name="T36" fmla="*/ 677 w 717"/>
                <a:gd name="T37" fmla="*/ 154 h 571"/>
                <a:gd name="T38" fmla="*/ 678 w 717"/>
                <a:gd name="T39" fmla="*/ 157 h 571"/>
                <a:gd name="T40" fmla="*/ 679 w 717"/>
                <a:gd name="T41" fmla="*/ 159 h 571"/>
                <a:gd name="T42" fmla="*/ 707 w 717"/>
                <a:gd name="T43" fmla="*/ 150 h 571"/>
                <a:gd name="T44" fmla="*/ 715 w 717"/>
                <a:gd name="T45" fmla="*/ 240 h 571"/>
                <a:gd name="T46" fmla="*/ 679 w 717"/>
                <a:gd name="T47" fmla="*/ 319 h 571"/>
                <a:gd name="T48" fmla="*/ 681 w 717"/>
                <a:gd name="T49" fmla="*/ 348 h 571"/>
                <a:gd name="T50" fmla="*/ 683 w 717"/>
                <a:gd name="T51" fmla="*/ 373 h 571"/>
                <a:gd name="T52" fmla="*/ 686 w 717"/>
                <a:gd name="T53" fmla="*/ 394 h 571"/>
                <a:gd name="T54" fmla="*/ 688 w 717"/>
                <a:gd name="T55" fmla="*/ 412 h 571"/>
                <a:gd name="T56" fmla="*/ 691 w 717"/>
                <a:gd name="T57" fmla="*/ 426 h 571"/>
                <a:gd name="T58" fmla="*/ 694 w 717"/>
                <a:gd name="T59" fmla="*/ 437 h 571"/>
                <a:gd name="T60" fmla="*/ 696 w 717"/>
                <a:gd name="T61" fmla="*/ 447 h 571"/>
                <a:gd name="T62" fmla="*/ 698 w 717"/>
                <a:gd name="T63" fmla="*/ 454 h 571"/>
                <a:gd name="T64" fmla="*/ 700 w 717"/>
                <a:gd name="T65" fmla="*/ 459 h 571"/>
                <a:gd name="T66" fmla="*/ 701 w 717"/>
                <a:gd name="T67" fmla="*/ 463 h 571"/>
                <a:gd name="T68" fmla="*/ 701 w 717"/>
                <a:gd name="T69" fmla="*/ 467 h 571"/>
                <a:gd name="T70" fmla="*/ 701 w 717"/>
                <a:gd name="T71" fmla="*/ 470 h 571"/>
                <a:gd name="T72" fmla="*/ 699 w 717"/>
                <a:gd name="T73" fmla="*/ 474 h 571"/>
                <a:gd name="T74" fmla="*/ 696 w 717"/>
                <a:gd name="T75" fmla="*/ 477 h 571"/>
                <a:gd name="T76" fmla="*/ 692 w 717"/>
                <a:gd name="T77" fmla="*/ 482 h 571"/>
                <a:gd name="T78" fmla="*/ 687 w 717"/>
                <a:gd name="T79" fmla="*/ 488 h 571"/>
                <a:gd name="T80" fmla="*/ 676 w 717"/>
                <a:gd name="T81" fmla="*/ 505 h 571"/>
                <a:gd name="T82" fmla="*/ 668 w 717"/>
                <a:gd name="T83" fmla="*/ 524 h 571"/>
                <a:gd name="T84" fmla="*/ 663 w 717"/>
                <a:gd name="T85" fmla="*/ 543 h 571"/>
                <a:gd name="T86" fmla="*/ 660 w 717"/>
                <a:gd name="T87" fmla="*/ 559 h 571"/>
                <a:gd name="T88" fmla="*/ 658 w 717"/>
                <a:gd name="T89" fmla="*/ 568 h 571"/>
                <a:gd name="T90" fmla="*/ 657 w 717"/>
                <a:gd name="T91" fmla="*/ 568 h 571"/>
                <a:gd name="T92" fmla="*/ 655 w 717"/>
                <a:gd name="T93" fmla="*/ 554 h 571"/>
                <a:gd name="T94" fmla="*/ 653 w 717"/>
                <a:gd name="T95" fmla="*/ 525 h 571"/>
                <a:gd name="T96" fmla="*/ 650 w 717"/>
                <a:gd name="T97" fmla="*/ 492 h 571"/>
                <a:gd name="T98" fmla="*/ 646 w 717"/>
                <a:gd name="T99" fmla="*/ 469 h 571"/>
                <a:gd name="T100" fmla="*/ 640 w 717"/>
                <a:gd name="T101" fmla="*/ 454 h 571"/>
                <a:gd name="T102" fmla="*/ 635 w 717"/>
                <a:gd name="T103" fmla="*/ 446 h 571"/>
                <a:gd name="T104" fmla="*/ 630 w 717"/>
                <a:gd name="T105" fmla="*/ 443 h 571"/>
                <a:gd name="T106" fmla="*/ 626 w 717"/>
                <a:gd name="T107" fmla="*/ 443 h 571"/>
                <a:gd name="T108" fmla="*/ 623 w 717"/>
                <a:gd name="T109" fmla="*/ 444 h 571"/>
                <a:gd name="T110" fmla="*/ 622 w 717"/>
                <a:gd name="T111" fmla="*/ 445 h 571"/>
                <a:gd name="T112" fmla="*/ 557 w 717"/>
                <a:gd name="T113" fmla="*/ 404 h 571"/>
                <a:gd name="T114" fmla="*/ 597 w 717"/>
                <a:gd name="T115" fmla="*/ 365 h 571"/>
                <a:gd name="T116" fmla="*/ 573 w 717"/>
                <a:gd name="T117" fmla="*/ 327 h 571"/>
                <a:gd name="T118" fmla="*/ 553 w 717"/>
                <a:gd name="T119" fmla="*/ 313 h 571"/>
                <a:gd name="T120" fmla="*/ 236 w 717"/>
                <a:gd name="T121" fmla="*/ 186 h 571"/>
                <a:gd name="T122" fmla="*/ 16 w 717"/>
                <a:gd name="T123" fmla="*/ 134 h 571"/>
                <a:gd name="T124" fmla="*/ 10 w 717"/>
                <a:gd name="T125" fmla="*/ 43 h 5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7"/>
                <a:gd name="T190" fmla="*/ 0 h 571"/>
                <a:gd name="T191" fmla="*/ 717 w 717"/>
                <a:gd name="T192" fmla="*/ 571 h 5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7" h="571">
                  <a:moveTo>
                    <a:pt x="10" y="43"/>
                  </a:moveTo>
                  <a:lnTo>
                    <a:pt x="28" y="13"/>
                  </a:lnTo>
                  <a:lnTo>
                    <a:pt x="67" y="3"/>
                  </a:lnTo>
                  <a:lnTo>
                    <a:pt x="139" y="58"/>
                  </a:lnTo>
                  <a:lnTo>
                    <a:pt x="436" y="140"/>
                  </a:lnTo>
                  <a:lnTo>
                    <a:pt x="518" y="126"/>
                  </a:lnTo>
                  <a:lnTo>
                    <a:pt x="522" y="61"/>
                  </a:lnTo>
                  <a:lnTo>
                    <a:pt x="579" y="9"/>
                  </a:lnTo>
                  <a:lnTo>
                    <a:pt x="615" y="0"/>
                  </a:lnTo>
                  <a:lnTo>
                    <a:pt x="665" y="46"/>
                  </a:lnTo>
                  <a:lnTo>
                    <a:pt x="664" y="115"/>
                  </a:lnTo>
                  <a:lnTo>
                    <a:pt x="670" y="109"/>
                  </a:lnTo>
                  <a:lnTo>
                    <a:pt x="675" y="104"/>
                  </a:lnTo>
                  <a:lnTo>
                    <a:pt x="678" y="101"/>
                  </a:lnTo>
                  <a:lnTo>
                    <a:pt x="680" y="99"/>
                  </a:lnTo>
                  <a:lnTo>
                    <a:pt x="682" y="98"/>
                  </a:lnTo>
                  <a:lnTo>
                    <a:pt x="683" y="98"/>
                  </a:lnTo>
                  <a:lnTo>
                    <a:pt x="683" y="99"/>
                  </a:lnTo>
                  <a:lnTo>
                    <a:pt x="683" y="100"/>
                  </a:lnTo>
                  <a:lnTo>
                    <a:pt x="684" y="102"/>
                  </a:lnTo>
                  <a:lnTo>
                    <a:pt x="684" y="104"/>
                  </a:lnTo>
                  <a:lnTo>
                    <a:pt x="685" y="106"/>
                  </a:lnTo>
                  <a:lnTo>
                    <a:pt x="686" y="108"/>
                  </a:lnTo>
                  <a:lnTo>
                    <a:pt x="687" y="110"/>
                  </a:lnTo>
                  <a:lnTo>
                    <a:pt x="687" y="111"/>
                  </a:lnTo>
                  <a:lnTo>
                    <a:pt x="688" y="111"/>
                  </a:lnTo>
                  <a:lnTo>
                    <a:pt x="685" y="117"/>
                  </a:lnTo>
                  <a:lnTo>
                    <a:pt x="682" y="122"/>
                  </a:lnTo>
                  <a:lnTo>
                    <a:pt x="680" y="127"/>
                  </a:lnTo>
                  <a:lnTo>
                    <a:pt x="679" y="132"/>
                  </a:lnTo>
                  <a:lnTo>
                    <a:pt x="677" y="136"/>
                  </a:lnTo>
                  <a:lnTo>
                    <a:pt x="677" y="140"/>
                  </a:lnTo>
                  <a:lnTo>
                    <a:pt x="677" y="144"/>
                  </a:lnTo>
                  <a:lnTo>
                    <a:pt x="677" y="147"/>
                  </a:lnTo>
                  <a:lnTo>
                    <a:pt x="677" y="149"/>
                  </a:lnTo>
                  <a:lnTo>
                    <a:pt x="677" y="152"/>
                  </a:lnTo>
                  <a:lnTo>
                    <a:pt x="677" y="154"/>
                  </a:lnTo>
                  <a:lnTo>
                    <a:pt x="678" y="156"/>
                  </a:lnTo>
                  <a:lnTo>
                    <a:pt x="678" y="157"/>
                  </a:lnTo>
                  <a:lnTo>
                    <a:pt x="679" y="158"/>
                  </a:lnTo>
                  <a:lnTo>
                    <a:pt x="679" y="159"/>
                  </a:lnTo>
                  <a:lnTo>
                    <a:pt x="707" y="150"/>
                  </a:lnTo>
                  <a:lnTo>
                    <a:pt x="716" y="149"/>
                  </a:lnTo>
                  <a:lnTo>
                    <a:pt x="715" y="240"/>
                  </a:lnTo>
                  <a:lnTo>
                    <a:pt x="686" y="279"/>
                  </a:lnTo>
                  <a:lnTo>
                    <a:pt x="679" y="319"/>
                  </a:lnTo>
                  <a:lnTo>
                    <a:pt x="680" y="334"/>
                  </a:lnTo>
                  <a:lnTo>
                    <a:pt x="681" y="348"/>
                  </a:lnTo>
                  <a:lnTo>
                    <a:pt x="682" y="361"/>
                  </a:lnTo>
                  <a:lnTo>
                    <a:pt x="683" y="373"/>
                  </a:lnTo>
                  <a:lnTo>
                    <a:pt x="684" y="384"/>
                  </a:lnTo>
                  <a:lnTo>
                    <a:pt x="686" y="394"/>
                  </a:lnTo>
                  <a:lnTo>
                    <a:pt x="687" y="404"/>
                  </a:lnTo>
                  <a:lnTo>
                    <a:pt x="688" y="412"/>
                  </a:lnTo>
                  <a:lnTo>
                    <a:pt x="690" y="419"/>
                  </a:lnTo>
                  <a:lnTo>
                    <a:pt x="691" y="426"/>
                  </a:lnTo>
                  <a:lnTo>
                    <a:pt x="693" y="432"/>
                  </a:lnTo>
                  <a:lnTo>
                    <a:pt x="694" y="437"/>
                  </a:lnTo>
                  <a:lnTo>
                    <a:pt x="695" y="442"/>
                  </a:lnTo>
                  <a:lnTo>
                    <a:pt x="696" y="447"/>
                  </a:lnTo>
                  <a:lnTo>
                    <a:pt x="697" y="450"/>
                  </a:lnTo>
                  <a:lnTo>
                    <a:pt x="698" y="454"/>
                  </a:lnTo>
                  <a:lnTo>
                    <a:pt x="699" y="457"/>
                  </a:lnTo>
                  <a:lnTo>
                    <a:pt x="700" y="459"/>
                  </a:lnTo>
                  <a:lnTo>
                    <a:pt x="701" y="461"/>
                  </a:lnTo>
                  <a:lnTo>
                    <a:pt x="701" y="463"/>
                  </a:lnTo>
                  <a:lnTo>
                    <a:pt x="701" y="465"/>
                  </a:lnTo>
                  <a:lnTo>
                    <a:pt x="701" y="467"/>
                  </a:lnTo>
                  <a:lnTo>
                    <a:pt x="701" y="469"/>
                  </a:lnTo>
                  <a:lnTo>
                    <a:pt x="701" y="470"/>
                  </a:lnTo>
                  <a:lnTo>
                    <a:pt x="700" y="472"/>
                  </a:lnTo>
                  <a:lnTo>
                    <a:pt x="699" y="474"/>
                  </a:lnTo>
                  <a:lnTo>
                    <a:pt x="698" y="476"/>
                  </a:lnTo>
                  <a:lnTo>
                    <a:pt x="696" y="477"/>
                  </a:lnTo>
                  <a:lnTo>
                    <a:pt x="695" y="480"/>
                  </a:lnTo>
                  <a:lnTo>
                    <a:pt x="692" y="482"/>
                  </a:lnTo>
                  <a:lnTo>
                    <a:pt x="690" y="485"/>
                  </a:lnTo>
                  <a:lnTo>
                    <a:pt x="687" y="488"/>
                  </a:lnTo>
                  <a:lnTo>
                    <a:pt x="681" y="496"/>
                  </a:lnTo>
                  <a:lnTo>
                    <a:pt x="676" y="505"/>
                  </a:lnTo>
                  <a:lnTo>
                    <a:pt x="672" y="514"/>
                  </a:lnTo>
                  <a:lnTo>
                    <a:pt x="668" y="524"/>
                  </a:lnTo>
                  <a:lnTo>
                    <a:pt x="666" y="534"/>
                  </a:lnTo>
                  <a:lnTo>
                    <a:pt x="663" y="543"/>
                  </a:lnTo>
                  <a:lnTo>
                    <a:pt x="661" y="551"/>
                  </a:lnTo>
                  <a:lnTo>
                    <a:pt x="660" y="559"/>
                  </a:lnTo>
                  <a:lnTo>
                    <a:pt x="659" y="564"/>
                  </a:lnTo>
                  <a:lnTo>
                    <a:pt x="658" y="568"/>
                  </a:lnTo>
                  <a:lnTo>
                    <a:pt x="658" y="570"/>
                  </a:lnTo>
                  <a:lnTo>
                    <a:pt x="657" y="568"/>
                  </a:lnTo>
                  <a:lnTo>
                    <a:pt x="656" y="563"/>
                  </a:lnTo>
                  <a:lnTo>
                    <a:pt x="655" y="554"/>
                  </a:lnTo>
                  <a:lnTo>
                    <a:pt x="655" y="542"/>
                  </a:lnTo>
                  <a:lnTo>
                    <a:pt x="653" y="525"/>
                  </a:lnTo>
                  <a:lnTo>
                    <a:pt x="652" y="507"/>
                  </a:lnTo>
                  <a:lnTo>
                    <a:pt x="650" y="492"/>
                  </a:lnTo>
                  <a:lnTo>
                    <a:pt x="648" y="479"/>
                  </a:lnTo>
                  <a:lnTo>
                    <a:pt x="646" y="469"/>
                  </a:lnTo>
                  <a:lnTo>
                    <a:pt x="643" y="460"/>
                  </a:lnTo>
                  <a:lnTo>
                    <a:pt x="640" y="454"/>
                  </a:lnTo>
                  <a:lnTo>
                    <a:pt x="638" y="450"/>
                  </a:lnTo>
                  <a:lnTo>
                    <a:pt x="635" y="446"/>
                  </a:lnTo>
                  <a:lnTo>
                    <a:pt x="632" y="444"/>
                  </a:lnTo>
                  <a:lnTo>
                    <a:pt x="630" y="443"/>
                  </a:lnTo>
                  <a:lnTo>
                    <a:pt x="628" y="443"/>
                  </a:lnTo>
                  <a:lnTo>
                    <a:pt x="626" y="443"/>
                  </a:lnTo>
                  <a:lnTo>
                    <a:pt x="624" y="444"/>
                  </a:lnTo>
                  <a:lnTo>
                    <a:pt x="623" y="444"/>
                  </a:lnTo>
                  <a:lnTo>
                    <a:pt x="622" y="445"/>
                  </a:lnTo>
                  <a:lnTo>
                    <a:pt x="571" y="436"/>
                  </a:lnTo>
                  <a:lnTo>
                    <a:pt x="557" y="404"/>
                  </a:lnTo>
                  <a:lnTo>
                    <a:pt x="580" y="374"/>
                  </a:lnTo>
                  <a:lnTo>
                    <a:pt x="597" y="365"/>
                  </a:lnTo>
                  <a:lnTo>
                    <a:pt x="604" y="343"/>
                  </a:lnTo>
                  <a:lnTo>
                    <a:pt x="573" y="327"/>
                  </a:lnTo>
                  <a:lnTo>
                    <a:pt x="565" y="342"/>
                  </a:lnTo>
                  <a:lnTo>
                    <a:pt x="553" y="313"/>
                  </a:lnTo>
                  <a:lnTo>
                    <a:pt x="234" y="248"/>
                  </a:lnTo>
                  <a:lnTo>
                    <a:pt x="236" y="186"/>
                  </a:lnTo>
                  <a:lnTo>
                    <a:pt x="48" y="179"/>
                  </a:lnTo>
                  <a:lnTo>
                    <a:pt x="16" y="134"/>
                  </a:lnTo>
                  <a:lnTo>
                    <a:pt x="0" y="61"/>
                  </a:lnTo>
                  <a:lnTo>
                    <a:pt x="10" y="43"/>
                  </a:lnTo>
                </a:path>
              </a:pathLst>
            </a:custGeom>
            <a:solidFill>
              <a:srgbClr val="3333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5" name="Freeform 55">
              <a:extLst>
                <a:ext uri="{FF2B5EF4-FFF2-40B4-BE49-F238E27FC236}">
                  <a16:creationId xmlns:a16="http://schemas.microsoft.com/office/drawing/2014/main" id="{465110EA-AE99-437B-8A6F-C1DF2B210E60}"/>
                </a:ext>
              </a:extLst>
            </p:cNvPr>
            <p:cNvSpPr>
              <a:spLocks/>
            </p:cNvSpPr>
            <p:nvPr/>
          </p:nvSpPr>
          <p:spPr bwMode="auto">
            <a:xfrm>
              <a:off x="4640" y="2742"/>
              <a:ext cx="20" cy="33"/>
            </a:xfrm>
            <a:custGeom>
              <a:avLst/>
              <a:gdLst>
                <a:gd name="T0" fmla="*/ 17 w 20"/>
                <a:gd name="T1" fmla="*/ 0 h 33"/>
                <a:gd name="T2" fmla="*/ 17 w 20"/>
                <a:gd name="T3" fmla="*/ 0 h 33"/>
                <a:gd name="T4" fmla="*/ 0 w 20"/>
                <a:gd name="T5" fmla="*/ 31 h 33"/>
                <a:gd name="T6" fmla="*/ 1 w 20"/>
                <a:gd name="T7" fmla="*/ 32 h 33"/>
                <a:gd name="T8" fmla="*/ 19 w 20"/>
                <a:gd name="T9" fmla="*/ 1 h 33"/>
                <a:gd name="T10" fmla="*/ 18 w 20"/>
                <a:gd name="T11" fmla="*/ 2 h 33"/>
                <a:gd name="T12" fmla="*/ 19 w 20"/>
                <a:gd name="T13" fmla="*/ 1 h 33"/>
                <a:gd name="T14" fmla="*/ 19 w 20"/>
                <a:gd name="T15" fmla="*/ 0 h 33"/>
                <a:gd name="T16" fmla="*/ 18 w 20"/>
                <a:gd name="T17" fmla="*/ 0 h 33"/>
                <a:gd name="T18" fmla="*/ 17 w 20"/>
                <a:gd name="T19" fmla="*/ 0 h 33"/>
                <a:gd name="T20" fmla="*/ 17 w 20"/>
                <a:gd name="T21" fmla="*/ 0 h 33"/>
                <a:gd name="T22" fmla="*/ 17 w 20"/>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33"/>
                <a:gd name="T38" fmla="*/ 20 w 20"/>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33">
                  <a:moveTo>
                    <a:pt x="17" y="0"/>
                  </a:moveTo>
                  <a:lnTo>
                    <a:pt x="17" y="0"/>
                  </a:lnTo>
                  <a:lnTo>
                    <a:pt x="0" y="31"/>
                  </a:lnTo>
                  <a:lnTo>
                    <a:pt x="1" y="32"/>
                  </a:lnTo>
                  <a:lnTo>
                    <a:pt x="19" y="1"/>
                  </a:lnTo>
                  <a:lnTo>
                    <a:pt x="18" y="2"/>
                  </a:lnTo>
                  <a:lnTo>
                    <a:pt x="19" y="1"/>
                  </a:lnTo>
                  <a:lnTo>
                    <a:pt x="19" y="0"/>
                  </a:lnTo>
                  <a:lnTo>
                    <a:pt x="18" y="0"/>
                  </a:lnTo>
                  <a:lnTo>
                    <a:pt x="1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6" name="Freeform 56">
              <a:extLst>
                <a:ext uri="{FF2B5EF4-FFF2-40B4-BE49-F238E27FC236}">
                  <a16:creationId xmlns:a16="http://schemas.microsoft.com/office/drawing/2014/main" id="{974A7BDD-C6E7-49AA-8FC4-F942D2CA7EA2}"/>
                </a:ext>
              </a:extLst>
            </p:cNvPr>
            <p:cNvSpPr>
              <a:spLocks/>
            </p:cNvSpPr>
            <p:nvPr/>
          </p:nvSpPr>
          <p:spPr bwMode="auto">
            <a:xfrm>
              <a:off x="4658" y="2733"/>
              <a:ext cx="41" cy="17"/>
            </a:xfrm>
            <a:custGeom>
              <a:avLst/>
              <a:gdLst>
                <a:gd name="T0" fmla="*/ 39 w 41"/>
                <a:gd name="T1" fmla="*/ 0 h 17"/>
                <a:gd name="T2" fmla="*/ 38 w 41"/>
                <a:gd name="T3" fmla="*/ 0 h 17"/>
                <a:gd name="T4" fmla="*/ 0 w 41"/>
                <a:gd name="T5" fmla="*/ 13 h 17"/>
                <a:gd name="T6" fmla="*/ 0 w 41"/>
                <a:gd name="T7" fmla="*/ 16 h 17"/>
                <a:gd name="T8" fmla="*/ 39 w 41"/>
                <a:gd name="T9" fmla="*/ 2 h 17"/>
                <a:gd name="T10" fmla="*/ 38 w 41"/>
                <a:gd name="T11" fmla="*/ 2 h 17"/>
                <a:gd name="T12" fmla="*/ 39 w 41"/>
                <a:gd name="T13" fmla="*/ 2 h 17"/>
                <a:gd name="T14" fmla="*/ 40 w 41"/>
                <a:gd name="T15" fmla="*/ 2 h 17"/>
                <a:gd name="T16" fmla="*/ 40 w 41"/>
                <a:gd name="T17" fmla="*/ 1 h 17"/>
                <a:gd name="T18" fmla="*/ 39 w 41"/>
                <a:gd name="T19" fmla="*/ 0 h 17"/>
                <a:gd name="T20" fmla="*/ 38 w 41"/>
                <a:gd name="T21" fmla="*/ 0 h 17"/>
                <a:gd name="T22" fmla="*/ 39 w 41"/>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17"/>
                <a:gd name="T38" fmla="*/ 41 w 41"/>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17">
                  <a:moveTo>
                    <a:pt x="39" y="0"/>
                  </a:moveTo>
                  <a:lnTo>
                    <a:pt x="38" y="0"/>
                  </a:lnTo>
                  <a:lnTo>
                    <a:pt x="0" y="13"/>
                  </a:lnTo>
                  <a:lnTo>
                    <a:pt x="0" y="16"/>
                  </a:lnTo>
                  <a:lnTo>
                    <a:pt x="39" y="2"/>
                  </a:lnTo>
                  <a:lnTo>
                    <a:pt x="38" y="2"/>
                  </a:lnTo>
                  <a:lnTo>
                    <a:pt x="39" y="2"/>
                  </a:lnTo>
                  <a:lnTo>
                    <a:pt x="40" y="2"/>
                  </a:lnTo>
                  <a:lnTo>
                    <a:pt x="40" y="1"/>
                  </a:lnTo>
                  <a:lnTo>
                    <a:pt x="39" y="0"/>
                  </a:lnTo>
                  <a:lnTo>
                    <a:pt x="38" y="0"/>
                  </a:lnTo>
                  <a:lnTo>
                    <a:pt x="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7" name="Freeform 57">
              <a:extLst>
                <a:ext uri="{FF2B5EF4-FFF2-40B4-BE49-F238E27FC236}">
                  <a16:creationId xmlns:a16="http://schemas.microsoft.com/office/drawing/2014/main" id="{5C5D9F6E-C39D-481A-94B0-DD7FE34F1C81}"/>
                </a:ext>
              </a:extLst>
            </p:cNvPr>
            <p:cNvSpPr>
              <a:spLocks/>
            </p:cNvSpPr>
            <p:nvPr/>
          </p:nvSpPr>
          <p:spPr bwMode="auto">
            <a:xfrm>
              <a:off x="4697" y="2733"/>
              <a:ext cx="74" cy="57"/>
            </a:xfrm>
            <a:custGeom>
              <a:avLst/>
              <a:gdLst>
                <a:gd name="T0" fmla="*/ 72 w 74"/>
                <a:gd name="T1" fmla="*/ 53 h 57"/>
                <a:gd name="T2" fmla="*/ 72 w 74"/>
                <a:gd name="T3" fmla="*/ 54 h 57"/>
                <a:gd name="T4" fmla="*/ 0 w 74"/>
                <a:gd name="T5" fmla="*/ 0 h 57"/>
                <a:gd name="T6" fmla="*/ 0 w 74"/>
                <a:gd name="T7" fmla="*/ 1 h 57"/>
                <a:gd name="T8" fmla="*/ 71 w 74"/>
                <a:gd name="T9" fmla="*/ 55 h 57"/>
                <a:gd name="T10" fmla="*/ 71 w 74"/>
                <a:gd name="T11" fmla="*/ 56 h 57"/>
                <a:gd name="T12" fmla="*/ 71 w 74"/>
                <a:gd name="T13" fmla="*/ 55 h 57"/>
                <a:gd name="T14" fmla="*/ 72 w 74"/>
                <a:gd name="T15" fmla="*/ 55 h 57"/>
                <a:gd name="T16" fmla="*/ 73 w 74"/>
                <a:gd name="T17" fmla="*/ 55 h 57"/>
                <a:gd name="T18" fmla="*/ 73 w 74"/>
                <a:gd name="T19" fmla="*/ 54 h 57"/>
                <a:gd name="T20" fmla="*/ 72 w 74"/>
                <a:gd name="T21" fmla="*/ 54 h 57"/>
                <a:gd name="T22" fmla="*/ 72 w 74"/>
                <a:gd name="T23" fmla="*/ 53 h 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57"/>
                <a:gd name="T38" fmla="*/ 74 w 74"/>
                <a:gd name="T39" fmla="*/ 57 h 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57">
                  <a:moveTo>
                    <a:pt x="72" y="53"/>
                  </a:moveTo>
                  <a:lnTo>
                    <a:pt x="72" y="54"/>
                  </a:lnTo>
                  <a:lnTo>
                    <a:pt x="0" y="0"/>
                  </a:lnTo>
                  <a:lnTo>
                    <a:pt x="0" y="1"/>
                  </a:lnTo>
                  <a:lnTo>
                    <a:pt x="71" y="55"/>
                  </a:lnTo>
                  <a:lnTo>
                    <a:pt x="71" y="56"/>
                  </a:lnTo>
                  <a:lnTo>
                    <a:pt x="71" y="55"/>
                  </a:lnTo>
                  <a:lnTo>
                    <a:pt x="72" y="55"/>
                  </a:lnTo>
                  <a:lnTo>
                    <a:pt x="73" y="55"/>
                  </a:lnTo>
                  <a:lnTo>
                    <a:pt x="73" y="54"/>
                  </a:lnTo>
                  <a:lnTo>
                    <a:pt x="72" y="54"/>
                  </a:lnTo>
                  <a:lnTo>
                    <a:pt x="72" y="5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8" name="Freeform 58">
              <a:extLst>
                <a:ext uri="{FF2B5EF4-FFF2-40B4-BE49-F238E27FC236}">
                  <a16:creationId xmlns:a16="http://schemas.microsoft.com/office/drawing/2014/main" id="{8E816D88-91E3-41F7-AE95-3D501E9C5CBE}"/>
                </a:ext>
              </a:extLst>
            </p:cNvPr>
            <p:cNvSpPr>
              <a:spLocks/>
            </p:cNvSpPr>
            <p:nvPr/>
          </p:nvSpPr>
          <p:spPr bwMode="auto">
            <a:xfrm>
              <a:off x="4769" y="2787"/>
              <a:ext cx="301" cy="85"/>
            </a:xfrm>
            <a:custGeom>
              <a:avLst/>
              <a:gdLst>
                <a:gd name="T0" fmla="*/ 298 w 301"/>
                <a:gd name="T1" fmla="*/ 82 h 85"/>
                <a:gd name="T2" fmla="*/ 299 w 301"/>
                <a:gd name="T3" fmla="*/ 82 h 85"/>
                <a:gd name="T4" fmla="*/ 0 w 301"/>
                <a:gd name="T5" fmla="*/ 0 h 85"/>
                <a:gd name="T6" fmla="*/ 0 w 301"/>
                <a:gd name="T7" fmla="*/ 2 h 85"/>
                <a:gd name="T8" fmla="*/ 298 w 301"/>
                <a:gd name="T9" fmla="*/ 84 h 85"/>
                <a:gd name="T10" fmla="*/ 299 w 301"/>
                <a:gd name="T11" fmla="*/ 84 h 85"/>
                <a:gd name="T12" fmla="*/ 298 w 301"/>
                <a:gd name="T13" fmla="*/ 84 h 85"/>
                <a:gd name="T14" fmla="*/ 299 w 301"/>
                <a:gd name="T15" fmla="*/ 84 h 85"/>
                <a:gd name="T16" fmla="*/ 300 w 301"/>
                <a:gd name="T17" fmla="*/ 83 h 85"/>
                <a:gd name="T18" fmla="*/ 300 w 301"/>
                <a:gd name="T19" fmla="*/ 82 h 85"/>
                <a:gd name="T20" fmla="*/ 299 w 301"/>
                <a:gd name="T21" fmla="*/ 82 h 85"/>
                <a:gd name="T22" fmla="*/ 298 w 301"/>
                <a:gd name="T23" fmla="*/ 82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1"/>
                <a:gd name="T37" fmla="*/ 0 h 85"/>
                <a:gd name="T38" fmla="*/ 301 w 301"/>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1" h="85">
                  <a:moveTo>
                    <a:pt x="298" y="82"/>
                  </a:moveTo>
                  <a:lnTo>
                    <a:pt x="299" y="82"/>
                  </a:lnTo>
                  <a:lnTo>
                    <a:pt x="0" y="0"/>
                  </a:lnTo>
                  <a:lnTo>
                    <a:pt x="0" y="2"/>
                  </a:lnTo>
                  <a:lnTo>
                    <a:pt x="298" y="84"/>
                  </a:lnTo>
                  <a:lnTo>
                    <a:pt x="299" y="84"/>
                  </a:lnTo>
                  <a:lnTo>
                    <a:pt x="298" y="84"/>
                  </a:lnTo>
                  <a:lnTo>
                    <a:pt x="299" y="84"/>
                  </a:lnTo>
                  <a:lnTo>
                    <a:pt x="300" y="83"/>
                  </a:lnTo>
                  <a:lnTo>
                    <a:pt x="300" y="82"/>
                  </a:lnTo>
                  <a:lnTo>
                    <a:pt x="299" y="82"/>
                  </a:lnTo>
                  <a:lnTo>
                    <a:pt x="298" y="8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49" name="Freeform 59">
              <a:extLst>
                <a:ext uri="{FF2B5EF4-FFF2-40B4-BE49-F238E27FC236}">
                  <a16:creationId xmlns:a16="http://schemas.microsoft.com/office/drawing/2014/main" id="{4B2E8F6C-E43B-4481-B6A4-4A53F3263F2C}"/>
                </a:ext>
              </a:extLst>
            </p:cNvPr>
            <p:cNvSpPr>
              <a:spLocks/>
            </p:cNvSpPr>
            <p:nvPr/>
          </p:nvSpPr>
          <p:spPr bwMode="auto">
            <a:xfrm>
              <a:off x="5067" y="2855"/>
              <a:ext cx="85" cy="17"/>
            </a:xfrm>
            <a:custGeom>
              <a:avLst/>
              <a:gdLst>
                <a:gd name="T0" fmla="*/ 82 w 85"/>
                <a:gd name="T1" fmla="*/ 1 h 17"/>
                <a:gd name="T2" fmla="*/ 82 w 85"/>
                <a:gd name="T3" fmla="*/ 0 h 17"/>
                <a:gd name="T4" fmla="*/ 0 w 85"/>
                <a:gd name="T5" fmla="*/ 14 h 17"/>
                <a:gd name="T6" fmla="*/ 0 w 85"/>
                <a:gd name="T7" fmla="*/ 16 h 17"/>
                <a:gd name="T8" fmla="*/ 83 w 85"/>
                <a:gd name="T9" fmla="*/ 2 h 17"/>
                <a:gd name="T10" fmla="*/ 84 w 85"/>
                <a:gd name="T11" fmla="*/ 1 h 17"/>
                <a:gd name="T12" fmla="*/ 83 w 85"/>
                <a:gd name="T13" fmla="*/ 2 h 17"/>
                <a:gd name="T14" fmla="*/ 84 w 85"/>
                <a:gd name="T15" fmla="*/ 1 h 17"/>
                <a:gd name="T16" fmla="*/ 84 w 85"/>
                <a:gd name="T17" fmla="*/ 0 h 17"/>
                <a:gd name="T18" fmla="*/ 83 w 85"/>
                <a:gd name="T19" fmla="*/ 0 h 17"/>
                <a:gd name="T20" fmla="*/ 82 w 85"/>
                <a:gd name="T21" fmla="*/ 0 h 17"/>
                <a:gd name="T22" fmla="*/ 82 w 85"/>
                <a:gd name="T23" fmla="*/ 1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5"/>
                <a:gd name="T37" fmla="*/ 0 h 17"/>
                <a:gd name="T38" fmla="*/ 85 w 85"/>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5" h="17">
                  <a:moveTo>
                    <a:pt x="82" y="1"/>
                  </a:moveTo>
                  <a:lnTo>
                    <a:pt x="82" y="0"/>
                  </a:lnTo>
                  <a:lnTo>
                    <a:pt x="0" y="14"/>
                  </a:lnTo>
                  <a:lnTo>
                    <a:pt x="0" y="16"/>
                  </a:lnTo>
                  <a:lnTo>
                    <a:pt x="83" y="2"/>
                  </a:lnTo>
                  <a:lnTo>
                    <a:pt x="84" y="1"/>
                  </a:lnTo>
                  <a:lnTo>
                    <a:pt x="83" y="2"/>
                  </a:lnTo>
                  <a:lnTo>
                    <a:pt x="84" y="1"/>
                  </a:lnTo>
                  <a:lnTo>
                    <a:pt x="84" y="0"/>
                  </a:lnTo>
                  <a:lnTo>
                    <a:pt x="83" y="0"/>
                  </a:lnTo>
                  <a:lnTo>
                    <a:pt x="82" y="0"/>
                  </a:lnTo>
                  <a:lnTo>
                    <a:pt x="82"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0" name="Freeform 60">
              <a:extLst>
                <a:ext uri="{FF2B5EF4-FFF2-40B4-BE49-F238E27FC236}">
                  <a16:creationId xmlns:a16="http://schemas.microsoft.com/office/drawing/2014/main" id="{1C815293-7704-4382-8F7C-918EF000E32D}"/>
                </a:ext>
              </a:extLst>
            </p:cNvPr>
            <p:cNvSpPr>
              <a:spLocks/>
            </p:cNvSpPr>
            <p:nvPr/>
          </p:nvSpPr>
          <p:spPr bwMode="auto">
            <a:xfrm>
              <a:off x="5148" y="2790"/>
              <a:ext cx="17" cy="68"/>
            </a:xfrm>
            <a:custGeom>
              <a:avLst/>
              <a:gdLst>
                <a:gd name="T0" fmla="*/ 10 w 17"/>
                <a:gd name="T1" fmla="*/ 0 h 68"/>
                <a:gd name="T2" fmla="*/ 10 w 17"/>
                <a:gd name="T3" fmla="*/ 0 h 68"/>
                <a:gd name="T4" fmla="*/ 0 w 17"/>
                <a:gd name="T5" fmla="*/ 67 h 68"/>
                <a:gd name="T6" fmla="*/ 5 w 17"/>
                <a:gd name="T7" fmla="*/ 67 h 68"/>
                <a:gd name="T8" fmla="*/ 16 w 17"/>
                <a:gd name="T9" fmla="*/ 0 h 68"/>
                <a:gd name="T10" fmla="*/ 14 w 17"/>
                <a:gd name="T11" fmla="*/ 1 h 68"/>
                <a:gd name="T12" fmla="*/ 16 w 17"/>
                <a:gd name="T13" fmla="*/ 0 h 68"/>
                <a:gd name="T14" fmla="*/ 14 w 17"/>
                <a:gd name="T15" fmla="*/ 0 h 68"/>
                <a:gd name="T16" fmla="*/ 12 w 17"/>
                <a:gd name="T17" fmla="*/ 0 h 68"/>
                <a:gd name="T18" fmla="*/ 10 w 17"/>
                <a:gd name="T19" fmla="*/ 0 h 68"/>
                <a:gd name="T20" fmla="*/ 10 w 17"/>
                <a:gd name="T21" fmla="*/ 0 h 68"/>
                <a:gd name="T22" fmla="*/ 10 w 17"/>
                <a:gd name="T23" fmla="*/ 0 h 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68"/>
                <a:gd name="T38" fmla="*/ 17 w 17"/>
                <a:gd name="T39" fmla="*/ 68 h 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68">
                  <a:moveTo>
                    <a:pt x="10" y="0"/>
                  </a:moveTo>
                  <a:lnTo>
                    <a:pt x="10" y="0"/>
                  </a:lnTo>
                  <a:lnTo>
                    <a:pt x="0" y="67"/>
                  </a:lnTo>
                  <a:lnTo>
                    <a:pt x="5" y="67"/>
                  </a:lnTo>
                  <a:lnTo>
                    <a:pt x="16" y="0"/>
                  </a:lnTo>
                  <a:lnTo>
                    <a:pt x="14" y="1"/>
                  </a:lnTo>
                  <a:lnTo>
                    <a:pt x="16" y="0"/>
                  </a:lnTo>
                  <a:lnTo>
                    <a:pt x="14" y="0"/>
                  </a:lnTo>
                  <a:lnTo>
                    <a:pt x="12" y="0"/>
                  </a:lnTo>
                  <a:lnTo>
                    <a:pt x="1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1" name="Freeform 61">
              <a:extLst>
                <a:ext uri="{FF2B5EF4-FFF2-40B4-BE49-F238E27FC236}">
                  <a16:creationId xmlns:a16="http://schemas.microsoft.com/office/drawing/2014/main" id="{272E01DD-ED4D-494D-8753-C6AB7509F0D8}"/>
                </a:ext>
              </a:extLst>
            </p:cNvPr>
            <p:cNvSpPr>
              <a:spLocks/>
            </p:cNvSpPr>
            <p:nvPr/>
          </p:nvSpPr>
          <p:spPr bwMode="auto">
            <a:xfrm>
              <a:off x="5153" y="2738"/>
              <a:ext cx="59" cy="55"/>
            </a:xfrm>
            <a:custGeom>
              <a:avLst/>
              <a:gdLst>
                <a:gd name="T0" fmla="*/ 56 w 59"/>
                <a:gd name="T1" fmla="*/ 0 h 55"/>
                <a:gd name="T2" fmla="*/ 56 w 59"/>
                <a:gd name="T3" fmla="*/ 0 h 55"/>
                <a:gd name="T4" fmla="*/ 0 w 59"/>
                <a:gd name="T5" fmla="*/ 52 h 55"/>
                <a:gd name="T6" fmla="*/ 1 w 59"/>
                <a:gd name="T7" fmla="*/ 54 h 55"/>
                <a:gd name="T8" fmla="*/ 57 w 59"/>
                <a:gd name="T9" fmla="*/ 1 h 55"/>
                <a:gd name="T10" fmla="*/ 57 w 59"/>
                <a:gd name="T11" fmla="*/ 1 h 55"/>
                <a:gd name="T12" fmla="*/ 57 w 59"/>
                <a:gd name="T13" fmla="*/ 1 h 55"/>
                <a:gd name="T14" fmla="*/ 58 w 59"/>
                <a:gd name="T15" fmla="*/ 0 h 55"/>
                <a:gd name="T16" fmla="*/ 57 w 59"/>
                <a:gd name="T17" fmla="*/ 0 h 55"/>
                <a:gd name="T18" fmla="*/ 57 w 59"/>
                <a:gd name="T19" fmla="*/ 0 h 55"/>
                <a:gd name="T20" fmla="*/ 56 w 59"/>
                <a:gd name="T21" fmla="*/ 0 h 55"/>
                <a:gd name="T22" fmla="*/ 56 w 59"/>
                <a:gd name="T23" fmla="*/ 0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55"/>
                <a:gd name="T38" fmla="*/ 59 w 59"/>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55">
                  <a:moveTo>
                    <a:pt x="56" y="0"/>
                  </a:moveTo>
                  <a:lnTo>
                    <a:pt x="56" y="0"/>
                  </a:lnTo>
                  <a:lnTo>
                    <a:pt x="0" y="52"/>
                  </a:lnTo>
                  <a:lnTo>
                    <a:pt x="1" y="54"/>
                  </a:lnTo>
                  <a:lnTo>
                    <a:pt x="57" y="1"/>
                  </a:lnTo>
                  <a:lnTo>
                    <a:pt x="58" y="0"/>
                  </a:lnTo>
                  <a:lnTo>
                    <a:pt x="57" y="0"/>
                  </a:lnTo>
                  <a:lnTo>
                    <a:pt x="5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2" name="Freeform 62">
              <a:extLst>
                <a:ext uri="{FF2B5EF4-FFF2-40B4-BE49-F238E27FC236}">
                  <a16:creationId xmlns:a16="http://schemas.microsoft.com/office/drawing/2014/main" id="{92301CBB-025C-4F87-9D55-87FBC7F46209}"/>
                </a:ext>
              </a:extLst>
            </p:cNvPr>
            <p:cNvSpPr>
              <a:spLocks/>
            </p:cNvSpPr>
            <p:nvPr/>
          </p:nvSpPr>
          <p:spPr bwMode="auto">
            <a:xfrm>
              <a:off x="5209" y="2729"/>
              <a:ext cx="39" cy="17"/>
            </a:xfrm>
            <a:custGeom>
              <a:avLst/>
              <a:gdLst>
                <a:gd name="T0" fmla="*/ 37 w 39"/>
                <a:gd name="T1" fmla="*/ 0 h 17"/>
                <a:gd name="T2" fmla="*/ 36 w 39"/>
                <a:gd name="T3" fmla="*/ 0 h 17"/>
                <a:gd name="T4" fmla="*/ 0 w 39"/>
                <a:gd name="T5" fmla="*/ 13 h 17"/>
                <a:gd name="T6" fmla="*/ 0 w 39"/>
                <a:gd name="T7" fmla="*/ 16 h 17"/>
                <a:gd name="T8" fmla="*/ 37 w 39"/>
                <a:gd name="T9" fmla="*/ 2 h 17"/>
                <a:gd name="T10" fmla="*/ 36 w 39"/>
                <a:gd name="T11" fmla="*/ 2 h 17"/>
                <a:gd name="T12" fmla="*/ 37 w 39"/>
                <a:gd name="T13" fmla="*/ 2 h 17"/>
                <a:gd name="T14" fmla="*/ 38 w 39"/>
                <a:gd name="T15" fmla="*/ 1 h 17"/>
                <a:gd name="T16" fmla="*/ 38 w 39"/>
                <a:gd name="T17" fmla="*/ 1 h 17"/>
                <a:gd name="T18" fmla="*/ 37 w 39"/>
                <a:gd name="T19" fmla="*/ 0 h 17"/>
                <a:gd name="T20" fmla="*/ 36 w 39"/>
                <a:gd name="T21" fmla="*/ 0 h 17"/>
                <a:gd name="T22" fmla="*/ 37 w 39"/>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7"/>
                <a:gd name="T38" fmla="*/ 39 w 39"/>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7">
                  <a:moveTo>
                    <a:pt x="37" y="0"/>
                  </a:moveTo>
                  <a:lnTo>
                    <a:pt x="36" y="0"/>
                  </a:lnTo>
                  <a:lnTo>
                    <a:pt x="0" y="13"/>
                  </a:lnTo>
                  <a:lnTo>
                    <a:pt x="0" y="16"/>
                  </a:lnTo>
                  <a:lnTo>
                    <a:pt x="37" y="2"/>
                  </a:lnTo>
                  <a:lnTo>
                    <a:pt x="36" y="2"/>
                  </a:lnTo>
                  <a:lnTo>
                    <a:pt x="37" y="2"/>
                  </a:lnTo>
                  <a:lnTo>
                    <a:pt x="38" y="1"/>
                  </a:lnTo>
                  <a:lnTo>
                    <a:pt x="37" y="0"/>
                  </a:lnTo>
                  <a:lnTo>
                    <a:pt x="36" y="0"/>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3" name="Freeform 63">
              <a:extLst>
                <a:ext uri="{FF2B5EF4-FFF2-40B4-BE49-F238E27FC236}">
                  <a16:creationId xmlns:a16="http://schemas.microsoft.com/office/drawing/2014/main" id="{A1D7F846-8C08-49AA-8423-5EB5BDE588C2}"/>
                </a:ext>
              </a:extLst>
            </p:cNvPr>
            <p:cNvSpPr>
              <a:spLocks/>
            </p:cNvSpPr>
            <p:nvPr/>
          </p:nvSpPr>
          <p:spPr bwMode="auto">
            <a:xfrm>
              <a:off x="5247" y="2729"/>
              <a:ext cx="51" cy="49"/>
            </a:xfrm>
            <a:custGeom>
              <a:avLst/>
              <a:gdLst>
                <a:gd name="T0" fmla="*/ 50 w 51"/>
                <a:gd name="T1" fmla="*/ 47 h 49"/>
                <a:gd name="T2" fmla="*/ 49 w 51"/>
                <a:gd name="T3" fmla="*/ 46 h 49"/>
                <a:gd name="T4" fmla="*/ 1 w 51"/>
                <a:gd name="T5" fmla="*/ 0 h 49"/>
                <a:gd name="T6" fmla="*/ 0 w 51"/>
                <a:gd name="T7" fmla="*/ 1 h 49"/>
                <a:gd name="T8" fmla="*/ 48 w 51"/>
                <a:gd name="T9" fmla="*/ 47 h 49"/>
                <a:gd name="T10" fmla="*/ 48 w 51"/>
                <a:gd name="T11" fmla="*/ 47 h 49"/>
                <a:gd name="T12" fmla="*/ 48 w 51"/>
                <a:gd name="T13" fmla="*/ 47 h 49"/>
                <a:gd name="T14" fmla="*/ 49 w 51"/>
                <a:gd name="T15" fmla="*/ 48 h 49"/>
                <a:gd name="T16" fmla="*/ 49 w 51"/>
                <a:gd name="T17" fmla="*/ 47 h 49"/>
                <a:gd name="T18" fmla="*/ 50 w 51"/>
                <a:gd name="T19" fmla="*/ 47 h 49"/>
                <a:gd name="T20" fmla="*/ 49 w 51"/>
                <a:gd name="T21" fmla="*/ 46 h 49"/>
                <a:gd name="T22" fmla="*/ 50 w 51"/>
                <a:gd name="T23" fmla="*/ 47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
                <a:gd name="T37" fmla="*/ 0 h 49"/>
                <a:gd name="T38" fmla="*/ 51 w 51"/>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 h="49">
                  <a:moveTo>
                    <a:pt x="50" y="47"/>
                  </a:moveTo>
                  <a:lnTo>
                    <a:pt x="49" y="46"/>
                  </a:lnTo>
                  <a:lnTo>
                    <a:pt x="1" y="0"/>
                  </a:lnTo>
                  <a:lnTo>
                    <a:pt x="0" y="1"/>
                  </a:lnTo>
                  <a:lnTo>
                    <a:pt x="48" y="47"/>
                  </a:lnTo>
                  <a:lnTo>
                    <a:pt x="49" y="48"/>
                  </a:lnTo>
                  <a:lnTo>
                    <a:pt x="49" y="47"/>
                  </a:lnTo>
                  <a:lnTo>
                    <a:pt x="50" y="47"/>
                  </a:lnTo>
                  <a:lnTo>
                    <a:pt x="49" y="46"/>
                  </a:lnTo>
                  <a:lnTo>
                    <a:pt x="50" y="4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4" name="Freeform 64">
              <a:extLst>
                <a:ext uri="{FF2B5EF4-FFF2-40B4-BE49-F238E27FC236}">
                  <a16:creationId xmlns:a16="http://schemas.microsoft.com/office/drawing/2014/main" id="{8E456A71-CAC8-4EAA-A3F1-13E163599490}"/>
                </a:ext>
              </a:extLst>
            </p:cNvPr>
            <p:cNvSpPr>
              <a:spLocks/>
            </p:cNvSpPr>
            <p:nvPr/>
          </p:nvSpPr>
          <p:spPr bwMode="auto">
            <a:xfrm>
              <a:off x="5252" y="3172"/>
              <a:ext cx="35" cy="84"/>
            </a:xfrm>
            <a:custGeom>
              <a:avLst/>
              <a:gdLst>
                <a:gd name="T0" fmla="*/ 0 w 35"/>
                <a:gd name="T1" fmla="*/ 4 h 84"/>
                <a:gd name="T2" fmla="*/ 1 w 35"/>
                <a:gd name="T3" fmla="*/ 3 h 84"/>
                <a:gd name="T4" fmla="*/ 1 w 35"/>
                <a:gd name="T5" fmla="*/ 3 h 84"/>
                <a:gd name="T6" fmla="*/ 2 w 35"/>
                <a:gd name="T7" fmla="*/ 3 h 84"/>
                <a:gd name="T8" fmla="*/ 3 w 35"/>
                <a:gd name="T9" fmla="*/ 3 h 84"/>
                <a:gd name="T10" fmla="*/ 5 w 35"/>
                <a:gd name="T11" fmla="*/ 2 h 84"/>
                <a:gd name="T12" fmla="*/ 6 w 35"/>
                <a:gd name="T13" fmla="*/ 2 h 84"/>
                <a:gd name="T14" fmla="*/ 8 w 35"/>
                <a:gd name="T15" fmla="*/ 2 h 84"/>
                <a:gd name="T16" fmla="*/ 11 w 35"/>
                <a:gd name="T17" fmla="*/ 3 h 84"/>
                <a:gd name="T18" fmla="*/ 13 w 35"/>
                <a:gd name="T19" fmla="*/ 5 h 84"/>
                <a:gd name="T20" fmla="*/ 16 w 35"/>
                <a:gd name="T21" fmla="*/ 8 h 84"/>
                <a:gd name="T22" fmla="*/ 18 w 35"/>
                <a:gd name="T23" fmla="*/ 12 h 84"/>
                <a:gd name="T24" fmla="*/ 21 w 35"/>
                <a:gd name="T25" fmla="*/ 19 h 84"/>
                <a:gd name="T26" fmla="*/ 24 w 35"/>
                <a:gd name="T27" fmla="*/ 27 h 84"/>
                <a:gd name="T28" fmla="*/ 26 w 35"/>
                <a:gd name="T29" fmla="*/ 37 h 84"/>
                <a:gd name="T30" fmla="*/ 28 w 35"/>
                <a:gd name="T31" fmla="*/ 50 h 84"/>
                <a:gd name="T32" fmla="*/ 30 w 35"/>
                <a:gd name="T33" fmla="*/ 65 h 84"/>
                <a:gd name="T34" fmla="*/ 32 w 35"/>
                <a:gd name="T35" fmla="*/ 83 h 84"/>
                <a:gd name="T36" fmla="*/ 34 w 35"/>
                <a:gd name="T37" fmla="*/ 83 h 84"/>
                <a:gd name="T38" fmla="*/ 32 w 35"/>
                <a:gd name="T39" fmla="*/ 65 h 84"/>
                <a:gd name="T40" fmla="*/ 30 w 35"/>
                <a:gd name="T41" fmla="*/ 49 h 84"/>
                <a:gd name="T42" fmla="*/ 28 w 35"/>
                <a:gd name="T43" fmla="*/ 37 h 84"/>
                <a:gd name="T44" fmla="*/ 25 w 35"/>
                <a:gd name="T45" fmla="*/ 26 h 84"/>
                <a:gd name="T46" fmla="*/ 23 w 35"/>
                <a:gd name="T47" fmla="*/ 18 h 84"/>
                <a:gd name="T48" fmla="*/ 20 w 35"/>
                <a:gd name="T49" fmla="*/ 12 h 84"/>
                <a:gd name="T50" fmla="*/ 17 w 35"/>
                <a:gd name="T51" fmla="*/ 7 h 84"/>
                <a:gd name="T52" fmla="*/ 15 w 35"/>
                <a:gd name="T53" fmla="*/ 3 h 84"/>
                <a:gd name="T54" fmla="*/ 11 w 35"/>
                <a:gd name="T55" fmla="*/ 1 h 84"/>
                <a:gd name="T56" fmla="*/ 9 w 35"/>
                <a:gd name="T57" fmla="*/ 0 h 84"/>
                <a:gd name="T58" fmla="*/ 6 w 35"/>
                <a:gd name="T59" fmla="*/ 0 h 84"/>
                <a:gd name="T60" fmla="*/ 4 w 35"/>
                <a:gd name="T61" fmla="*/ 0 h 84"/>
                <a:gd name="T62" fmla="*/ 3 w 35"/>
                <a:gd name="T63" fmla="*/ 0 h 84"/>
                <a:gd name="T64" fmla="*/ 1 w 35"/>
                <a:gd name="T65" fmla="*/ 1 h 84"/>
                <a:gd name="T66" fmla="*/ 0 w 35"/>
                <a:gd name="T67" fmla="*/ 2 h 84"/>
                <a:gd name="T68" fmla="*/ 0 w 35"/>
                <a:gd name="T69" fmla="*/ 2 h 84"/>
                <a:gd name="T70" fmla="*/ 0 w 35"/>
                <a:gd name="T71" fmla="*/ 2 h 84"/>
                <a:gd name="T72" fmla="*/ 0 w 35"/>
                <a:gd name="T73" fmla="*/ 4 h 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5"/>
                <a:gd name="T112" fmla="*/ 0 h 84"/>
                <a:gd name="T113" fmla="*/ 35 w 35"/>
                <a:gd name="T114" fmla="*/ 84 h 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5" h="84">
                  <a:moveTo>
                    <a:pt x="0" y="4"/>
                  </a:moveTo>
                  <a:lnTo>
                    <a:pt x="1" y="3"/>
                  </a:lnTo>
                  <a:lnTo>
                    <a:pt x="2" y="3"/>
                  </a:lnTo>
                  <a:lnTo>
                    <a:pt x="3" y="3"/>
                  </a:lnTo>
                  <a:lnTo>
                    <a:pt x="5" y="2"/>
                  </a:lnTo>
                  <a:lnTo>
                    <a:pt x="6" y="2"/>
                  </a:lnTo>
                  <a:lnTo>
                    <a:pt x="8" y="2"/>
                  </a:lnTo>
                  <a:lnTo>
                    <a:pt x="11" y="3"/>
                  </a:lnTo>
                  <a:lnTo>
                    <a:pt x="13" y="5"/>
                  </a:lnTo>
                  <a:lnTo>
                    <a:pt x="16" y="8"/>
                  </a:lnTo>
                  <a:lnTo>
                    <a:pt x="18" y="12"/>
                  </a:lnTo>
                  <a:lnTo>
                    <a:pt x="21" y="19"/>
                  </a:lnTo>
                  <a:lnTo>
                    <a:pt x="24" y="27"/>
                  </a:lnTo>
                  <a:lnTo>
                    <a:pt x="26" y="37"/>
                  </a:lnTo>
                  <a:lnTo>
                    <a:pt x="28" y="50"/>
                  </a:lnTo>
                  <a:lnTo>
                    <a:pt x="30" y="65"/>
                  </a:lnTo>
                  <a:lnTo>
                    <a:pt x="32" y="83"/>
                  </a:lnTo>
                  <a:lnTo>
                    <a:pt x="34" y="83"/>
                  </a:lnTo>
                  <a:lnTo>
                    <a:pt x="32" y="65"/>
                  </a:lnTo>
                  <a:lnTo>
                    <a:pt x="30" y="49"/>
                  </a:lnTo>
                  <a:lnTo>
                    <a:pt x="28" y="37"/>
                  </a:lnTo>
                  <a:lnTo>
                    <a:pt x="25" y="26"/>
                  </a:lnTo>
                  <a:lnTo>
                    <a:pt x="23" y="18"/>
                  </a:lnTo>
                  <a:lnTo>
                    <a:pt x="20" y="12"/>
                  </a:lnTo>
                  <a:lnTo>
                    <a:pt x="17" y="7"/>
                  </a:lnTo>
                  <a:lnTo>
                    <a:pt x="15" y="3"/>
                  </a:lnTo>
                  <a:lnTo>
                    <a:pt x="11" y="1"/>
                  </a:lnTo>
                  <a:lnTo>
                    <a:pt x="9" y="0"/>
                  </a:lnTo>
                  <a:lnTo>
                    <a:pt x="6" y="0"/>
                  </a:lnTo>
                  <a:lnTo>
                    <a:pt x="4" y="0"/>
                  </a:lnTo>
                  <a:lnTo>
                    <a:pt x="3" y="0"/>
                  </a:lnTo>
                  <a:lnTo>
                    <a:pt x="1" y="1"/>
                  </a:lnTo>
                  <a:lnTo>
                    <a:pt x="0" y="2"/>
                  </a:lnTo>
                  <a:lnTo>
                    <a:pt x="0"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5" name="Freeform 65">
              <a:extLst>
                <a:ext uri="{FF2B5EF4-FFF2-40B4-BE49-F238E27FC236}">
                  <a16:creationId xmlns:a16="http://schemas.microsoft.com/office/drawing/2014/main" id="{C7C6A4E4-A1E7-4297-BEB3-AC4DD04BFED9}"/>
                </a:ext>
              </a:extLst>
            </p:cNvPr>
            <p:cNvSpPr>
              <a:spLocks/>
            </p:cNvSpPr>
            <p:nvPr/>
          </p:nvSpPr>
          <p:spPr bwMode="auto">
            <a:xfrm>
              <a:off x="5203" y="3165"/>
              <a:ext cx="51" cy="17"/>
            </a:xfrm>
            <a:custGeom>
              <a:avLst/>
              <a:gdLst>
                <a:gd name="T0" fmla="*/ 0 w 51"/>
                <a:gd name="T1" fmla="*/ 1 h 17"/>
                <a:gd name="T2" fmla="*/ 0 w 51"/>
                <a:gd name="T3" fmla="*/ 2 h 17"/>
                <a:gd name="T4" fmla="*/ 49 w 51"/>
                <a:gd name="T5" fmla="*/ 16 h 17"/>
                <a:gd name="T6" fmla="*/ 50 w 51"/>
                <a:gd name="T7" fmla="*/ 12 h 17"/>
                <a:gd name="T8" fmla="*/ 1 w 51"/>
                <a:gd name="T9" fmla="*/ 0 h 17"/>
                <a:gd name="T10" fmla="*/ 1 w 51"/>
                <a:gd name="T11" fmla="*/ 0 h 17"/>
                <a:gd name="T12" fmla="*/ 0 w 51"/>
                <a:gd name="T13" fmla="*/ 1 h 17"/>
                <a:gd name="T14" fmla="*/ 0 60000 65536"/>
                <a:gd name="T15" fmla="*/ 0 60000 65536"/>
                <a:gd name="T16" fmla="*/ 0 60000 65536"/>
                <a:gd name="T17" fmla="*/ 0 60000 65536"/>
                <a:gd name="T18" fmla="*/ 0 60000 65536"/>
                <a:gd name="T19" fmla="*/ 0 60000 65536"/>
                <a:gd name="T20" fmla="*/ 0 60000 65536"/>
                <a:gd name="T21" fmla="*/ 0 w 51"/>
                <a:gd name="T22" fmla="*/ 0 h 17"/>
                <a:gd name="T23" fmla="*/ 51 w 5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7">
                  <a:moveTo>
                    <a:pt x="0" y="1"/>
                  </a:moveTo>
                  <a:lnTo>
                    <a:pt x="0" y="2"/>
                  </a:lnTo>
                  <a:lnTo>
                    <a:pt x="49" y="16"/>
                  </a:lnTo>
                  <a:lnTo>
                    <a:pt x="50" y="12"/>
                  </a:lnTo>
                  <a:lnTo>
                    <a:pt x="1"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6" name="Freeform 66">
              <a:extLst>
                <a:ext uri="{FF2B5EF4-FFF2-40B4-BE49-F238E27FC236}">
                  <a16:creationId xmlns:a16="http://schemas.microsoft.com/office/drawing/2014/main" id="{E1D10770-000C-4C80-AC6D-3C56590BCB33}"/>
                </a:ext>
              </a:extLst>
            </p:cNvPr>
            <p:cNvSpPr>
              <a:spLocks/>
            </p:cNvSpPr>
            <p:nvPr/>
          </p:nvSpPr>
          <p:spPr bwMode="auto">
            <a:xfrm>
              <a:off x="5187" y="3134"/>
              <a:ext cx="17" cy="34"/>
            </a:xfrm>
            <a:custGeom>
              <a:avLst/>
              <a:gdLst>
                <a:gd name="T0" fmla="*/ 0 w 17"/>
                <a:gd name="T1" fmla="*/ 0 h 34"/>
                <a:gd name="T2" fmla="*/ 0 w 17"/>
                <a:gd name="T3" fmla="*/ 1 h 34"/>
                <a:gd name="T4" fmla="*/ 14 w 17"/>
                <a:gd name="T5" fmla="*/ 33 h 34"/>
                <a:gd name="T6" fmla="*/ 16 w 17"/>
                <a:gd name="T7" fmla="*/ 32 h 34"/>
                <a:gd name="T8" fmla="*/ 1 w 17"/>
                <a:gd name="T9" fmla="*/ 0 h 34"/>
                <a:gd name="T10" fmla="*/ 1 w 17"/>
                <a:gd name="T11" fmla="*/ 1 h 34"/>
                <a:gd name="T12" fmla="*/ 1 w 17"/>
                <a:gd name="T13" fmla="*/ 0 h 34"/>
                <a:gd name="T14" fmla="*/ 1 w 17"/>
                <a:gd name="T15" fmla="*/ 0 h 34"/>
                <a:gd name="T16" fmla="*/ 0 w 17"/>
                <a:gd name="T17" fmla="*/ 0 h 34"/>
                <a:gd name="T18" fmla="*/ 0 w 17"/>
                <a:gd name="T19" fmla="*/ 0 h 34"/>
                <a:gd name="T20" fmla="*/ 0 w 17"/>
                <a:gd name="T21" fmla="*/ 1 h 34"/>
                <a:gd name="T22" fmla="*/ 0 w 17"/>
                <a:gd name="T23" fmla="*/ 0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4"/>
                <a:gd name="T38" fmla="*/ 17 w 17"/>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4">
                  <a:moveTo>
                    <a:pt x="0" y="0"/>
                  </a:moveTo>
                  <a:lnTo>
                    <a:pt x="0" y="1"/>
                  </a:lnTo>
                  <a:lnTo>
                    <a:pt x="14" y="33"/>
                  </a:lnTo>
                  <a:lnTo>
                    <a:pt x="16" y="32"/>
                  </a:lnTo>
                  <a:lnTo>
                    <a:pt x="1" y="0"/>
                  </a:lnTo>
                  <a:lnTo>
                    <a:pt x="1" y="1"/>
                  </a:lnTo>
                  <a:lnTo>
                    <a:pt x="1" y="0"/>
                  </a:lnTo>
                  <a:lnTo>
                    <a:pt x="0" y="0"/>
                  </a:lnTo>
                  <a:lnTo>
                    <a:pt x="0" y="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7" name="Freeform 67">
              <a:extLst>
                <a:ext uri="{FF2B5EF4-FFF2-40B4-BE49-F238E27FC236}">
                  <a16:creationId xmlns:a16="http://schemas.microsoft.com/office/drawing/2014/main" id="{741CFAA9-80E4-4983-9B17-027D0DC9E116}"/>
                </a:ext>
              </a:extLst>
            </p:cNvPr>
            <p:cNvSpPr>
              <a:spLocks/>
            </p:cNvSpPr>
            <p:nvPr/>
          </p:nvSpPr>
          <p:spPr bwMode="auto">
            <a:xfrm>
              <a:off x="5188" y="3103"/>
              <a:ext cx="25" cy="34"/>
            </a:xfrm>
            <a:custGeom>
              <a:avLst/>
              <a:gdLst>
                <a:gd name="T0" fmla="*/ 22 w 25"/>
                <a:gd name="T1" fmla="*/ 0 h 34"/>
                <a:gd name="T2" fmla="*/ 22 w 25"/>
                <a:gd name="T3" fmla="*/ 0 h 34"/>
                <a:gd name="T4" fmla="*/ 0 w 25"/>
                <a:gd name="T5" fmla="*/ 31 h 34"/>
                <a:gd name="T6" fmla="*/ 1 w 25"/>
                <a:gd name="T7" fmla="*/ 33 h 34"/>
                <a:gd name="T8" fmla="*/ 24 w 25"/>
                <a:gd name="T9" fmla="*/ 1 h 34"/>
                <a:gd name="T10" fmla="*/ 23 w 25"/>
                <a:gd name="T11" fmla="*/ 2 h 34"/>
                <a:gd name="T12" fmla="*/ 24 w 25"/>
                <a:gd name="T13" fmla="*/ 1 h 34"/>
                <a:gd name="T14" fmla="*/ 24 w 25"/>
                <a:gd name="T15" fmla="*/ 1 h 34"/>
                <a:gd name="T16" fmla="*/ 24 w 25"/>
                <a:gd name="T17" fmla="*/ 0 h 34"/>
                <a:gd name="T18" fmla="*/ 23 w 25"/>
                <a:gd name="T19" fmla="*/ 0 h 34"/>
                <a:gd name="T20" fmla="*/ 22 w 25"/>
                <a:gd name="T21" fmla="*/ 0 h 34"/>
                <a:gd name="T22" fmla="*/ 22 w 25"/>
                <a:gd name="T23" fmla="*/ 0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34"/>
                <a:gd name="T38" fmla="*/ 25 w 25"/>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34">
                  <a:moveTo>
                    <a:pt x="22" y="0"/>
                  </a:moveTo>
                  <a:lnTo>
                    <a:pt x="22" y="0"/>
                  </a:lnTo>
                  <a:lnTo>
                    <a:pt x="0" y="31"/>
                  </a:lnTo>
                  <a:lnTo>
                    <a:pt x="1" y="33"/>
                  </a:lnTo>
                  <a:lnTo>
                    <a:pt x="24" y="1"/>
                  </a:lnTo>
                  <a:lnTo>
                    <a:pt x="23" y="2"/>
                  </a:lnTo>
                  <a:lnTo>
                    <a:pt x="24" y="1"/>
                  </a:lnTo>
                  <a:lnTo>
                    <a:pt x="24" y="0"/>
                  </a:lnTo>
                  <a:lnTo>
                    <a:pt x="23" y="0"/>
                  </a:lnTo>
                  <a:lnTo>
                    <a:pt x="2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8" name="Freeform 68">
              <a:extLst>
                <a:ext uri="{FF2B5EF4-FFF2-40B4-BE49-F238E27FC236}">
                  <a16:creationId xmlns:a16="http://schemas.microsoft.com/office/drawing/2014/main" id="{17CA8550-D5A4-42C1-88DF-ED6A38A63AB5}"/>
                </a:ext>
              </a:extLst>
            </p:cNvPr>
            <p:cNvSpPr>
              <a:spLocks/>
            </p:cNvSpPr>
            <p:nvPr/>
          </p:nvSpPr>
          <p:spPr bwMode="auto">
            <a:xfrm>
              <a:off x="5211" y="3095"/>
              <a:ext cx="20" cy="17"/>
            </a:xfrm>
            <a:custGeom>
              <a:avLst/>
              <a:gdLst>
                <a:gd name="T0" fmla="*/ 17 w 20"/>
                <a:gd name="T1" fmla="*/ 0 h 17"/>
                <a:gd name="T2" fmla="*/ 17 w 20"/>
                <a:gd name="T3" fmla="*/ 0 h 17"/>
                <a:gd name="T4" fmla="*/ 0 w 20"/>
                <a:gd name="T5" fmla="*/ 12 h 17"/>
                <a:gd name="T6" fmla="*/ 0 w 20"/>
                <a:gd name="T7" fmla="*/ 16 h 17"/>
                <a:gd name="T8" fmla="*/ 18 w 20"/>
                <a:gd name="T9" fmla="*/ 2 h 17"/>
                <a:gd name="T10" fmla="*/ 19 w 20"/>
                <a:gd name="T11" fmla="*/ 2 h 17"/>
                <a:gd name="T12" fmla="*/ 18 w 20"/>
                <a:gd name="T13" fmla="*/ 2 h 17"/>
                <a:gd name="T14" fmla="*/ 19 w 20"/>
                <a:gd name="T15" fmla="*/ 2 h 17"/>
                <a:gd name="T16" fmla="*/ 19 w 20"/>
                <a:gd name="T17" fmla="*/ 0 h 17"/>
                <a:gd name="T18" fmla="*/ 18 w 20"/>
                <a:gd name="T19" fmla="*/ 0 h 17"/>
                <a:gd name="T20" fmla="*/ 17 w 20"/>
                <a:gd name="T21" fmla="*/ 0 h 17"/>
                <a:gd name="T22" fmla="*/ 17 w 2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7"/>
                <a:gd name="T38" fmla="*/ 20 w 2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7">
                  <a:moveTo>
                    <a:pt x="17" y="0"/>
                  </a:moveTo>
                  <a:lnTo>
                    <a:pt x="17" y="0"/>
                  </a:lnTo>
                  <a:lnTo>
                    <a:pt x="0" y="12"/>
                  </a:lnTo>
                  <a:lnTo>
                    <a:pt x="0" y="16"/>
                  </a:lnTo>
                  <a:lnTo>
                    <a:pt x="18" y="2"/>
                  </a:lnTo>
                  <a:lnTo>
                    <a:pt x="19" y="2"/>
                  </a:lnTo>
                  <a:lnTo>
                    <a:pt x="18" y="2"/>
                  </a:lnTo>
                  <a:lnTo>
                    <a:pt x="19" y="2"/>
                  </a:lnTo>
                  <a:lnTo>
                    <a:pt x="19" y="0"/>
                  </a:lnTo>
                  <a:lnTo>
                    <a:pt x="18" y="0"/>
                  </a:lnTo>
                  <a:lnTo>
                    <a:pt x="1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59" name="Freeform 69">
              <a:extLst>
                <a:ext uri="{FF2B5EF4-FFF2-40B4-BE49-F238E27FC236}">
                  <a16:creationId xmlns:a16="http://schemas.microsoft.com/office/drawing/2014/main" id="{E45B1B6E-4507-421D-9D62-8CFBEE8BCB67}"/>
                </a:ext>
              </a:extLst>
            </p:cNvPr>
            <p:cNvSpPr>
              <a:spLocks/>
            </p:cNvSpPr>
            <p:nvPr/>
          </p:nvSpPr>
          <p:spPr bwMode="auto">
            <a:xfrm>
              <a:off x="5227" y="3072"/>
              <a:ext cx="17" cy="24"/>
            </a:xfrm>
            <a:custGeom>
              <a:avLst/>
              <a:gdLst>
                <a:gd name="T0" fmla="*/ 14 w 17"/>
                <a:gd name="T1" fmla="*/ 2 h 24"/>
                <a:gd name="T2" fmla="*/ 13 w 17"/>
                <a:gd name="T3" fmla="*/ 0 h 24"/>
                <a:gd name="T4" fmla="*/ 0 w 17"/>
                <a:gd name="T5" fmla="*/ 22 h 24"/>
                <a:gd name="T6" fmla="*/ 3 w 17"/>
                <a:gd name="T7" fmla="*/ 23 h 24"/>
                <a:gd name="T8" fmla="*/ 16 w 17"/>
                <a:gd name="T9" fmla="*/ 1 h 24"/>
                <a:gd name="T10" fmla="*/ 15 w 17"/>
                <a:gd name="T11" fmla="*/ 0 h 24"/>
                <a:gd name="T12" fmla="*/ 16 w 17"/>
                <a:gd name="T13" fmla="*/ 1 h 24"/>
                <a:gd name="T14" fmla="*/ 16 w 17"/>
                <a:gd name="T15" fmla="*/ 0 h 24"/>
                <a:gd name="T16" fmla="*/ 14 w 17"/>
                <a:gd name="T17" fmla="*/ 0 h 24"/>
                <a:gd name="T18" fmla="*/ 14 w 17"/>
                <a:gd name="T19" fmla="*/ 0 h 24"/>
                <a:gd name="T20" fmla="*/ 13 w 17"/>
                <a:gd name="T21" fmla="*/ 0 h 24"/>
                <a:gd name="T22" fmla="*/ 14 w 17"/>
                <a:gd name="T23" fmla="*/ 2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24"/>
                <a:gd name="T38" fmla="*/ 17 w 17"/>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24">
                  <a:moveTo>
                    <a:pt x="14" y="2"/>
                  </a:moveTo>
                  <a:lnTo>
                    <a:pt x="13" y="0"/>
                  </a:lnTo>
                  <a:lnTo>
                    <a:pt x="0" y="22"/>
                  </a:lnTo>
                  <a:lnTo>
                    <a:pt x="3" y="23"/>
                  </a:lnTo>
                  <a:lnTo>
                    <a:pt x="16" y="1"/>
                  </a:lnTo>
                  <a:lnTo>
                    <a:pt x="15" y="0"/>
                  </a:lnTo>
                  <a:lnTo>
                    <a:pt x="16" y="1"/>
                  </a:lnTo>
                  <a:lnTo>
                    <a:pt x="16" y="0"/>
                  </a:lnTo>
                  <a:lnTo>
                    <a:pt x="14" y="0"/>
                  </a:lnTo>
                  <a:lnTo>
                    <a:pt x="13" y="0"/>
                  </a:lnTo>
                  <a:lnTo>
                    <a:pt x="14"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0" name="Freeform 70">
              <a:extLst>
                <a:ext uri="{FF2B5EF4-FFF2-40B4-BE49-F238E27FC236}">
                  <a16:creationId xmlns:a16="http://schemas.microsoft.com/office/drawing/2014/main" id="{3847F225-6C82-485F-A463-64E685509442}"/>
                </a:ext>
              </a:extLst>
            </p:cNvPr>
            <p:cNvSpPr>
              <a:spLocks/>
            </p:cNvSpPr>
            <p:nvPr/>
          </p:nvSpPr>
          <p:spPr bwMode="auto">
            <a:xfrm>
              <a:off x="5204" y="3057"/>
              <a:ext cx="33" cy="18"/>
            </a:xfrm>
            <a:custGeom>
              <a:avLst/>
              <a:gdLst>
                <a:gd name="T0" fmla="*/ 1 w 33"/>
                <a:gd name="T1" fmla="*/ 1 h 18"/>
                <a:gd name="T2" fmla="*/ 0 w 33"/>
                <a:gd name="T3" fmla="*/ 1 h 18"/>
                <a:gd name="T4" fmla="*/ 31 w 33"/>
                <a:gd name="T5" fmla="*/ 17 h 18"/>
                <a:gd name="T6" fmla="*/ 32 w 33"/>
                <a:gd name="T7" fmla="*/ 14 h 18"/>
                <a:gd name="T8" fmla="*/ 1 w 33"/>
                <a:gd name="T9" fmla="*/ 0 h 18"/>
                <a:gd name="T10" fmla="*/ 0 w 33"/>
                <a:gd name="T11" fmla="*/ 0 h 18"/>
                <a:gd name="T12" fmla="*/ 1 w 33"/>
                <a:gd name="T13" fmla="*/ 0 h 18"/>
                <a:gd name="T14" fmla="*/ 0 w 33"/>
                <a:gd name="T15" fmla="*/ 0 h 18"/>
                <a:gd name="T16" fmla="*/ 0 w 33"/>
                <a:gd name="T17" fmla="*/ 0 h 18"/>
                <a:gd name="T18" fmla="*/ 0 w 33"/>
                <a:gd name="T19" fmla="*/ 1 h 18"/>
                <a:gd name="T20" fmla="*/ 0 w 33"/>
                <a:gd name="T21" fmla="*/ 1 h 18"/>
                <a:gd name="T22" fmla="*/ 1 w 33"/>
                <a:gd name="T23" fmla="*/ 1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18"/>
                <a:gd name="T38" fmla="*/ 33 w 3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18">
                  <a:moveTo>
                    <a:pt x="1" y="1"/>
                  </a:moveTo>
                  <a:lnTo>
                    <a:pt x="0" y="1"/>
                  </a:lnTo>
                  <a:lnTo>
                    <a:pt x="31" y="17"/>
                  </a:lnTo>
                  <a:lnTo>
                    <a:pt x="32" y="14"/>
                  </a:lnTo>
                  <a:lnTo>
                    <a:pt x="1" y="0"/>
                  </a:lnTo>
                  <a:lnTo>
                    <a:pt x="0" y="0"/>
                  </a:lnTo>
                  <a:lnTo>
                    <a:pt x="1" y="0"/>
                  </a:lnTo>
                  <a:lnTo>
                    <a:pt x="0" y="0"/>
                  </a:lnTo>
                  <a:lnTo>
                    <a:pt x="0" y="1"/>
                  </a:lnTo>
                  <a:lnTo>
                    <a:pt x="1"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1" name="Freeform 71">
              <a:extLst>
                <a:ext uri="{FF2B5EF4-FFF2-40B4-BE49-F238E27FC236}">
                  <a16:creationId xmlns:a16="http://schemas.microsoft.com/office/drawing/2014/main" id="{9E0CA8F3-E5B0-47EA-A81E-96752162FF0D}"/>
                </a:ext>
              </a:extLst>
            </p:cNvPr>
            <p:cNvSpPr>
              <a:spLocks/>
            </p:cNvSpPr>
            <p:nvPr/>
          </p:nvSpPr>
          <p:spPr bwMode="auto">
            <a:xfrm>
              <a:off x="5196" y="3057"/>
              <a:ext cx="17" cy="18"/>
            </a:xfrm>
            <a:custGeom>
              <a:avLst/>
              <a:gdLst>
                <a:gd name="T0" fmla="*/ 0 w 17"/>
                <a:gd name="T1" fmla="*/ 16 h 18"/>
                <a:gd name="T2" fmla="*/ 2 w 17"/>
                <a:gd name="T3" fmla="*/ 16 h 18"/>
                <a:gd name="T4" fmla="*/ 16 w 17"/>
                <a:gd name="T5" fmla="*/ 0 h 18"/>
                <a:gd name="T6" fmla="*/ 13 w 17"/>
                <a:gd name="T7" fmla="*/ 0 h 18"/>
                <a:gd name="T8" fmla="*/ 0 w 17"/>
                <a:gd name="T9" fmla="*/ 15 h 18"/>
                <a:gd name="T10" fmla="*/ 2 w 17"/>
                <a:gd name="T11" fmla="*/ 15 h 18"/>
                <a:gd name="T12" fmla="*/ 0 w 17"/>
                <a:gd name="T13" fmla="*/ 15 h 18"/>
                <a:gd name="T14" fmla="*/ 0 w 17"/>
                <a:gd name="T15" fmla="*/ 16 h 18"/>
                <a:gd name="T16" fmla="*/ 0 w 17"/>
                <a:gd name="T17" fmla="*/ 17 h 18"/>
                <a:gd name="T18" fmla="*/ 1 w 17"/>
                <a:gd name="T19" fmla="*/ 17 h 18"/>
                <a:gd name="T20" fmla="*/ 2 w 17"/>
                <a:gd name="T21" fmla="*/ 16 h 18"/>
                <a:gd name="T22" fmla="*/ 0 w 17"/>
                <a:gd name="T23" fmla="*/ 1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8"/>
                <a:gd name="T38" fmla="*/ 17 w 17"/>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8">
                  <a:moveTo>
                    <a:pt x="0" y="16"/>
                  </a:moveTo>
                  <a:lnTo>
                    <a:pt x="2" y="16"/>
                  </a:lnTo>
                  <a:lnTo>
                    <a:pt x="16" y="0"/>
                  </a:lnTo>
                  <a:lnTo>
                    <a:pt x="13" y="0"/>
                  </a:lnTo>
                  <a:lnTo>
                    <a:pt x="0" y="15"/>
                  </a:lnTo>
                  <a:lnTo>
                    <a:pt x="2" y="15"/>
                  </a:lnTo>
                  <a:lnTo>
                    <a:pt x="0" y="15"/>
                  </a:lnTo>
                  <a:lnTo>
                    <a:pt x="0" y="16"/>
                  </a:lnTo>
                  <a:lnTo>
                    <a:pt x="0" y="17"/>
                  </a:lnTo>
                  <a:lnTo>
                    <a:pt x="1" y="17"/>
                  </a:lnTo>
                  <a:lnTo>
                    <a:pt x="2" y="16"/>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2" name="Freeform 72">
              <a:extLst>
                <a:ext uri="{FF2B5EF4-FFF2-40B4-BE49-F238E27FC236}">
                  <a16:creationId xmlns:a16="http://schemas.microsoft.com/office/drawing/2014/main" id="{F3BADB9E-CCDA-4E75-AC50-235FF64D311D}"/>
                </a:ext>
              </a:extLst>
            </p:cNvPr>
            <p:cNvSpPr>
              <a:spLocks/>
            </p:cNvSpPr>
            <p:nvPr/>
          </p:nvSpPr>
          <p:spPr bwMode="auto">
            <a:xfrm>
              <a:off x="5184" y="3042"/>
              <a:ext cx="17" cy="32"/>
            </a:xfrm>
            <a:custGeom>
              <a:avLst/>
              <a:gdLst>
                <a:gd name="T0" fmla="*/ 0 w 17"/>
                <a:gd name="T1" fmla="*/ 2 h 32"/>
                <a:gd name="T2" fmla="*/ 0 w 17"/>
                <a:gd name="T3" fmla="*/ 1 h 32"/>
                <a:gd name="T4" fmla="*/ 14 w 17"/>
                <a:gd name="T5" fmla="*/ 31 h 32"/>
                <a:gd name="T6" fmla="*/ 16 w 17"/>
                <a:gd name="T7" fmla="*/ 30 h 32"/>
                <a:gd name="T8" fmla="*/ 2 w 17"/>
                <a:gd name="T9" fmla="*/ 0 h 32"/>
                <a:gd name="T10" fmla="*/ 1 w 17"/>
                <a:gd name="T11" fmla="*/ 0 h 32"/>
                <a:gd name="T12" fmla="*/ 2 w 17"/>
                <a:gd name="T13" fmla="*/ 0 h 32"/>
                <a:gd name="T14" fmla="*/ 1 w 17"/>
                <a:gd name="T15" fmla="*/ 0 h 32"/>
                <a:gd name="T16" fmla="*/ 0 w 17"/>
                <a:gd name="T17" fmla="*/ 0 h 32"/>
                <a:gd name="T18" fmla="*/ 0 w 17"/>
                <a:gd name="T19" fmla="*/ 0 h 32"/>
                <a:gd name="T20" fmla="*/ 0 w 17"/>
                <a:gd name="T21" fmla="*/ 1 h 32"/>
                <a:gd name="T22" fmla="*/ 0 w 17"/>
                <a:gd name="T23" fmla="*/ 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32"/>
                <a:gd name="T38" fmla="*/ 17 w 17"/>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32">
                  <a:moveTo>
                    <a:pt x="0" y="2"/>
                  </a:moveTo>
                  <a:lnTo>
                    <a:pt x="0" y="1"/>
                  </a:lnTo>
                  <a:lnTo>
                    <a:pt x="14" y="31"/>
                  </a:lnTo>
                  <a:lnTo>
                    <a:pt x="16" y="30"/>
                  </a:lnTo>
                  <a:lnTo>
                    <a:pt x="2" y="0"/>
                  </a:lnTo>
                  <a:lnTo>
                    <a:pt x="1" y="0"/>
                  </a:lnTo>
                  <a:lnTo>
                    <a:pt x="2" y="0"/>
                  </a:lnTo>
                  <a:lnTo>
                    <a:pt x="1" y="0"/>
                  </a:lnTo>
                  <a:lnTo>
                    <a:pt x="0" y="0"/>
                  </a:lnTo>
                  <a:lnTo>
                    <a:pt x="0" y="1"/>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3" name="Freeform 73">
              <a:extLst>
                <a:ext uri="{FF2B5EF4-FFF2-40B4-BE49-F238E27FC236}">
                  <a16:creationId xmlns:a16="http://schemas.microsoft.com/office/drawing/2014/main" id="{1DF5BE01-4964-4063-99BC-6BACD5FCD5BD}"/>
                </a:ext>
              </a:extLst>
            </p:cNvPr>
            <p:cNvSpPr>
              <a:spLocks/>
            </p:cNvSpPr>
            <p:nvPr/>
          </p:nvSpPr>
          <p:spPr bwMode="auto">
            <a:xfrm>
              <a:off x="4865" y="2977"/>
              <a:ext cx="320" cy="70"/>
            </a:xfrm>
            <a:custGeom>
              <a:avLst/>
              <a:gdLst>
                <a:gd name="T0" fmla="*/ 0 w 320"/>
                <a:gd name="T1" fmla="*/ 1 h 70"/>
                <a:gd name="T2" fmla="*/ 0 w 320"/>
                <a:gd name="T3" fmla="*/ 2 h 70"/>
                <a:gd name="T4" fmla="*/ 318 w 320"/>
                <a:gd name="T5" fmla="*/ 69 h 70"/>
                <a:gd name="T6" fmla="*/ 319 w 320"/>
                <a:gd name="T7" fmla="*/ 66 h 70"/>
                <a:gd name="T8" fmla="*/ 1 w 320"/>
                <a:gd name="T9" fmla="*/ 0 h 70"/>
                <a:gd name="T10" fmla="*/ 1 w 320"/>
                <a:gd name="T11" fmla="*/ 1 h 70"/>
                <a:gd name="T12" fmla="*/ 1 w 320"/>
                <a:gd name="T13" fmla="*/ 0 h 70"/>
                <a:gd name="T14" fmla="*/ 0 w 320"/>
                <a:gd name="T15" fmla="*/ 0 h 70"/>
                <a:gd name="T16" fmla="*/ 0 w 320"/>
                <a:gd name="T17" fmla="*/ 0 h 70"/>
                <a:gd name="T18" fmla="*/ 0 w 320"/>
                <a:gd name="T19" fmla="*/ 1 h 70"/>
                <a:gd name="T20" fmla="*/ 0 w 320"/>
                <a:gd name="T21" fmla="*/ 2 h 70"/>
                <a:gd name="T22" fmla="*/ 0 w 320"/>
                <a:gd name="T23" fmla="*/ 1 h 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0"/>
                <a:gd name="T37" fmla="*/ 0 h 70"/>
                <a:gd name="T38" fmla="*/ 320 w 320"/>
                <a:gd name="T39" fmla="*/ 70 h 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0" h="70">
                  <a:moveTo>
                    <a:pt x="0" y="1"/>
                  </a:moveTo>
                  <a:lnTo>
                    <a:pt x="0" y="2"/>
                  </a:lnTo>
                  <a:lnTo>
                    <a:pt x="318" y="69"/>
                  </a:lnTo>
                  <a:lnTo>
                    <a:pt x="319" y="66"/>
                  </a:lnTo>
                  <a:lnTo>
                    <a:pt x="1" y="0"/>
                  </a:lnTo>
                  <a:lnTo>
                    <a:pt x="1" y="1"/>
                  </a:lnTo>
                  <a:lnTo>
                    <a:pt x="1" y="0"/>
                  </a:lnTo>
                  <a:lnTo>
                    <a:pt x="0" y="0"/>
                  </a:lnTo>
                  <a:lnTo>
                    <a:pt x="0" y="1"/>
                  </a:lnTo>
                  <a:lnTo>
                    <a:pt x="0" y="2"/>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4" name="Freeform 74">
              <a:extLst>
                <a:ext uri="{FF2B5EF4-FFF2-40B4-BE49-F238E27FC236}">
                  <a16:creationId xmlns:a16="http://schemas.microsoft.com/office/drawing/2014/main" id="{E85CE7F1-5FC5-4753-A4EF-F2A1110D2332}"/>
                </a:ext>
              </a:extLst>
            </p:cNvPr>
            <p:cNvSpPr>
              <a:spLocks/>
            </p:cNvSpPr>
            <p:nvPr/>
          </p:nvSpPr>
          <p:spPr bwMode="auto">
            <a:xfrm>
              <a:off x="4865" y="2915"/>
              <a:ext cx="17" cy="64"/>
            </a:xfrm>
            <a:custGeom>
              <a:avLst/>
              <a:gdLst>
                <a:gd name="T0" fmla="*/ 12 w 17"/>
                <a:gd name="T1" fmla="*/ 2 h 64"/>
                <a:gd name="T2" fmla="*/ 7 w 17"/>
                <a:gd name="T3" fmla="*/ 0 h 64"/>
                <a:gd name="T4" fmla="*/ 0 w 17"/>
                <a:gd name="T5" fmla="*/ 63 h 64"/>
                <a:gd name="T6" fmla="*/ 7 w 17"/>
                <a:gd name="T7" fmla="*/ 63 h 64"/>
                <a:gd name="T8" fmla="*/ 16 w 17"/>
                <a:gd name="T9" fmla="*/ 0 h 64"/>
                <a:gd name="T10" fmla="*/ 12 w 17"/>
                <a:gd name="T11" fmla="*/ 0 h 64"/>
                <a:gd name="T12" fmla="*/ 16 w 17"/>
                <a:gd name="T13" fmla="*/ 0 h 64"/>
                <a:gd name="T14" fmla="*/ 14 w 17"/>
                <a:gd name="T15" fmla="*/ 0 h 64"/>
                <a:gd name="T16" fmla="*/ 12 w 17"/>
                <a:gd name="T17" fmla="*/ 0 h 64"/>
                <a:gd name="T18" fmla="*/ 8 w 17"/>
                <a:gd name="T19" fmla="*/ 0 h 64"/>
                <a:gd name="T20" fmla="*/ 7 w 17"/>
                <a:gd name="T21" fmla="*/ 0 h 64"/>
                <a:gd name="T22" fmla="*/ 12 w 17"/>
                <a:gd name="T23" fmla="*/ 2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64"/>
                <a:gd name="T38" fmla="*/ 17 w 17"/>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64">
                  <a:moveTo>
                    <a:pt x="12" y="2"/>
                  </a:moveTo>
                  <a:lnTo>
                    <a:pt x="7" y="0"/>
                  </a:lnTo>
                  <a:lnTo>
                    <a:pt x="0" y="63"/>
                  </a:lnTo>
                  <a:lnTo>
                    <a:pt x="7" y="63"/>
                  </a:lnTo>
                  <a:lnTo>
                    <a:pt x="16" y="0"/>
                  </a:lnTo>
                  <a:lnTo>
                    <a:pt x="12" y="0"/>
                  </a:lnTo>
                  <a:lnTo>
                    <a:pt x="16" y="0"/>
                  </a:lnTo>
                  <a:lnTo>
                    <a:pt x="14" y="0"/>
                  </a:lnTo>
                  <a:lnTo>
                    <a:pt x="12" y="0"/>
                  </a:lnTo>
                  <a:lnTo>
                    <a:pt x="8" y="0"/>
                  </a:lnTo>
                  <a:lnTo>
                    <a:pt x="7" y="0"/>
                  </a:lnTo>
                  <a:lnTo>
                    <a:pt x="12"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5" name="Freeform 75">
              <a:extLst>
                <a:ext uri="{FF2B5EF4-FFF2-40B4-BE49-F238E27FC236}">
                  <a16:creationId xmlns:a16="http://schemas.microsoft.com/office/drawing/2014/main" id="{BB90E1C4-D7E9-4D4A-899A-5D17382AEC5B}"/>
                </a:ext>
              </a:extLst>
            </p:cNvPr>
            <p:cNvSpPr>
              <a:spLocks/>
            </p:cNvSpPr>
            <p:nvPr/>
          </p:nvSpPr>
          <p:spPr bwMode="auto">
            <a:xfrm>
              <a:off x="4678" y="2909"/>
              <a:ext cx="190" cy="17"/>
            </a:xfrm>
            <a:custGeom>
              <a:avLst/>
              <a:gdLst>
                <a:gd name="T0" fmla="*/ 0 w 190"/>
                <a:gd name="T1" fmla="*/ 3 h 17"/>
                <a:gd name="T2" fmla="*/ 0 w 190"/>
                <a:gd name="T3" fmla="*/ 3 h 17"/>
                <a:gd name="T4" fmla="*/ 189 w 190"/>
                <a:gd name="T5" fmla="*/ 16 h 17"/>
                <a:gd name="T6" fmla="*/ 189 w 190"/>
                <a:gd name="T7" fmla="*/ 12 h 17"/>
                <a:gd name="T8" fmla="*/ 0 w 190"/>
                <a:gd name="T9" fmla="*/ 0 h 17"/>
                <a:gd name="T10" fmla="*/ 1 w 190"/>
                <a:gd name="T11" fmla="*/ 0 h 17"/>
                <a:gd name="T12" fmla="*/ 0 w 190"/>
                <a:gd name="T13" fmla="*/ 0 h 17"/>
                <a:gd name="T14" fmla="*/ 0 w 190"/>
                <a:gd name="T15" fmla="*/ 0 h 17"/>
                <a:gd name="T16" fmla="*/ 0 w 190"/>
                <a:gd name="T17" fmla="*/ 1 h 17"/>
                <a:gd name="T18" fmla="*/ 0 w 190"/>
                <a:gd name="T19" fmla="*/ 3 h 17"/>
                <a:gd name="T20" fmla="*/ 0 w 190"/>
                <a:gd name="T21" fmla="*/ 3 h 17"/>
                <a:gd name="T22" fmla="*/ 0 w 190"/>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0"/>
                <a:gd name="T37" fmla="*/ 0 h 17"/>
                <a:gd name="T38" fmla="*/ 190 w 19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0" h="17">
                  <a:moveTo>
                    <a:pt x="0" y="3"/>
                  </a:moveTo>
                  <a:lnTo>
                    <a:pt x="0" y="3"/>
                  </a:lnTo>
                  <a:lnTo>
                    <a:pt x="189" y="16"/>
                  </a:lnTo>
                  <a:lnTo>
                    <a:pt x="189" y="12"/>
                  </a:lnTo>
                  <a:lnTo>
                    <a:pt x="0" y="0"/>
                  </a:lnTo>
                  <a:lnTo>
                    <a:pt x="1" y="0"/>
                  </a:lnTo>
                  <a:lnTo>
                    <a:pt x="0" y="0"/>
                  </a:lnTo>
                  <a:lnTo>
                    <a:pt x="0" y="1"/>
                  </a:lnTo>
                  <a:lnTo>
                    <a:pt x="0"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6" name="Freeform 76">
              <a:extLst>
                <a:ext uri="{FF2B5EF4-FFF2-40B4-BE49-F238E27FC236}">
                  <a16:creationId xmlns:a16="http://schemas.microsoft.com/office/drawing/2014/main" id="{D6EB050E-C26F-4A54-9964-CBA3A329EF55}"/>
                </a:ext>
              </a:extLst>
            </p:cNvPr>
            <p:cNvSpPr>
              <a:spLocks/>
            </p:cNvSpPr>
            <p:nvPr/>
          </p:nvSpPr>
          <p:spPr bwMode="auto">
            <a:xfrm>
              <a:off x="4646" y="2863"/>
              <a:ext cx="35" cy="49"/>
            </a:xfrm>
            <a:custGeom>
              <a:avLst/>
              <a:gdLst>
                <a:gd name="T0" fmla="*/ 0 w 35"/>
                <a:gd name="T1" fmla="*/ 1 h 49"/>
                <a:gd name="T2" fmla="*/ 0 w 35"/>
                <a:gd name="T3" fmla="*/ 1 h 49"/>
                <a:gd name="T4" fmla="*/ 32 w 35"/>
                <a:gd name="T5" fmla="*/ 48 h 49"/>
                <a:gd name="T6" fmla="*/ 34 w 35"/>
                <a:gd name="T7" fmla="*/ 46 h 49"/>
                <a:gd name="T8" fmla="*/ 1 w 35"/>
                <a:gd name="T9" fmla="*/ 0 h 49"/>
                <a:gd name="T10" fmla="*/ 1 w 35"/>
                <a:gd name="T11" fmla="*/ 0 h 49"/>
                <a:gd name="T12" fmla="*/ 1 w 35"/>
                <a:gd name="T13" fmla="*/ 0 h 49"/>
                <a:gd name="T14" fmla="*/ 0 w 35"/>
                <a:gd name="T15" fmla="*/ 0 h 49"/>
                <a:gd name="T16" fmla="*/ 0 w 35"/>
                <a:gd name="T17" fmla="*/ 0 h 49"/>
                <a:gd name="T18" fmla="*/ 0 w 35"/>
                <a:gd name="T19" fmla="*/ 0 h 49"/>
                <a:gd name="T20" fmla="*/ 0 w 35"/>
                <a:gd name="T21" fmla="*/ 1 h 49"/>
                <a:gd name="T22" fmla="*/ 0 w 35"/>
                <a:gd name="T23" fmla="*/ 1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49"/>
                <a:gd name="T38" fmla="*/ 35 w 35"/>
                <a:gd name="T39" fmla="*/ 49 h 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49">
                  <a:moveTo>
                    <a:pt x="0" y="1"/>
                  </a:moveTo>
                  <a:lnTo>
                    <a:pt x="0" y="1"/>
                  </a:lnTo>
                  <a:lnTo>
                    <a:pt x="32" y="48"/>
                  </a:lnTo>
                  <a:lnTo>
                    <a:pt x="34" y="46"/>
                  </a:lnTo>
                  <a:lnTo>
                    <a:pt x="1" y="0"/>
                  </a:lnTo>
                  <a:lnTo>
                    <a:pt x="0"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7" name="Freeform 77">
              <a:extLst>
                <a:ext uri="{FF2B5EF4-FFF2-40B4-BE49-F238E27FC236}">
                  <a16:creationId xmlns:a16="http://schemas.microsoft.com/office/drawing/2014/main" id="{FA2BCA5A-5D35-4884-ADC1-88E073CD9943}"/>
                </a:ext>
              </a:extLst>
            </p:cNvPr>
            <p:cNvSpPr>
              <a:spLocks/>
            </p:cNvSpPr>
            <p:nvPr/>
          </p:nvSpPr>
          <p:spPr bwMode="auto">
            <a:xfrm>
              <a:off x="4630" y="2790"/>
              <a:ext cx="18" cy="75"/>
            </a:xfrm>
            <a:custGeom>
              <a:avLst/>
              <a:gdLst>
                <a:gd name="T0" fmla="*/ 0 w 18"/>
                <a:gd name="T1" fmla="*/ 0 h 75"/>
                <a:gd name="T2" fmla="*/ 0 w 18"/>
                <a:gd name="T3" fmla="*/ 1 h 75"/>
                <a:gd name="T4" fmla="*/ 15 w 18"/>
                <a:gd name="T5" fmla="*/ 74 h 75"/>
                <a:gd name="T6" fmla="*/ 17 w 18"/>
                <a:gd name="T7" fmla="*/ 73 h 75"/>
                <a:gd name="T8" fmla="*/ 1 w 18"/>
                <a:gd name="T9" fmla="*/ 0 h 75"/>
                <a:gd name="T10" fmla="*/ 1 w 18"/>
                <a:gd name="T11" fmla="*/ 1 h 75"/>
                <a:gd name="T12" fmla="*/ 1 w 18"/>
                <a:gd name="T13" fmla="*/ 0 h 75"/>
                <a:gd name="T14" fmla="*/ 1 w 18"/>
                <a:gd name="T15" fmla="*/ 0 h 75"/>
                <a:gd name="T16" fmla="*/ 0 w 18"/>
                <a:gd name="T17" fmla="*/ 0 h 75"/>
                <a:gd name="T18" fmla="*/ 0 w 18"/>
                <a:gd name="T19" fmla="*/ 0 h 75"/>
                <a:gd name="T20" fmla="*/ 0 w 18"/>
                <a:gd name="T21" fmla="*/ 1 h 75"/>
                <a:gd name="T22" fmla="*/ 0 w 18"/>
                <a:gd name="T23" fmla="*/ 0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75"/>
                <a:gd name="T38" fmla="*/ 18 w 18"/>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75">
                  <a:moveTo>
                    <a:pt x="0" y="0"/>
                  </a:moveTo>
                  <a:lnTo>
                    <a:pt x="0" y="1"/>
                  </a:lnTo>
                  <a:lnTo>
                    <a:pt x="15" y="74"/>
                  </a:lnTo>
                  <a:lnTo>
                    <a:pt x="17" y="73"/>
                  </a:lnTo>
                  <a:lnTo>
                    <a:pt x="1" y="0"/>
                  </a:lnTo>
                  <a:lnTo>
                    <a:pt x="1" y="1"/>
                  </a:lnTo>
                  <a:lnTo>
                    <a:pt x="1" y="0"/>
                  </a:lnTo>
                  <a:lnTo>
                    <a:pt x="0" y="0"/>
                  </a:lnTo>
                  <a:lnTo>
                    <a:pt x="0" y="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8" name="Freeform 78">
              <a:extLst>
                <a:ext uri="{FF2B5EF4-FFF2-40B4-BE49-F238E27FC236}">
                  <a16:creationId xmlns:a16="http://schemas.microsoft.com/office/drawing/2014/main" id="{1CD646FF-D363-4987-B66C-53B970E9C42E}"/>
                </a:ext>
              </a:extLst>
            </p:cNvPr>
            <p:cNvSpPr>
              <a:spLocks/>
            </p:cNvSpPr>
            <p:nvPr/>
          </p:nvSpPr>
          <p:spPr bwMode="auto">
            <a:xfrm>
              <a:off x="4631" y="2772"/>
              <a:ext cx="17" cy="21"/>
            </a:xfrm>
            <a:custGeom>
              <a:avLst/>
              <a:gdLst>
                <a:gd name="T0" fmla="*/ 14 w 17"/>
                <a:gd name="T1" fmla="*/ 0 h 21"/>
                <a:gd name="T2" fmla="*/ 14 w 17"/>
                <a:gd name="T3" fmla="*/ 0 h 21"/>
                <a:gd name="T4" fmla="*/ 0 w 17"/>
                <a:gd name="T5" fmla="*/ 19 h 21"/>
                <a:gd name="T6" fmla="*/ 1 w 17"/>
                <a:gd name="T7" fmla="*/ 20 h 21"/>
                <a:gd name="T8" fmla="*/ 16 w 17"/>
                <a:gd name="T9" fmla="*/ 1 h 21"/>
                <a:gd name="T10" fmla="*/ 16 w 17"/>
                <a:gd name="T11" fmla="*/ 1 h 21"/>
                <a:gd name="T12" fmla="*/ 16 w 17"/>
                <a:gd name="T13" fmla="*/ 1 h 21"/>
                <a:gd name="T14" fmla="*/ 16 w 17"/>
                <a:gd name="T15" fmla="*/ 0 h 21"/>
                <a:gd name="T16" fmla="*/ 16 w 17"/>
                <a:gd name="T17" fmla="*/ 0 h 21"/>
                <a:gd name="T18" fmla="*/ 14 w 17"/>
                <a:gd name="T19" fmla="*/ 0 h 21"/>
                <a:gd name="T20" fmla="*/ 14 w 17"/>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1"/>
                <a:gd name="T35" fmla="*/ 17 w 17"/>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1">
                  <a:moveTo>
                    <a:pt x="14" y="0"/>
                  </a:moveTo>
                  <a:lnTo>
                    <a:pt x="14" y="0"/>
                  </a:lnTo>
                  <a:lnTo>
                    <a:pt x="0" y="19"/>
                  </a:lnTo>
                  <a:lnTo>
                    <a:pt x="1" y="20"/>
                  </a:lnTo>
                  <a:lnTo>
                    <a:pt x="16" y="1"/>
                  </a:lnTo>
                  <a:lnTo>
                    <a:pt x="16" y="0"/>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69" name="Freeform 79">
              <a:extLst>
                <a:ext uri="{FF2B5EF4-FFF2-40B4-BE49-F238E27FC236}">
                  <a16:creationId xmlns:a16="http://schemas.microsoft.com/office/drawing/2014/main" id="{EB7A569D-8A7F-4748-AE52-F1703087F049}"/>
                </a:ext>
              </a:extLst>
            </p:cNvPr>
            <p:cNvSpPr>
              <a:spLocks/>
            </p:cNvSpPr>
            <p:nvPr/>
          </p:nvSpPr>
          <p:spPr bwMode="auto">
            <a:xfrm>
              <a:off x="4870" y="2949"/>
              <a:ext cx="324" cy="120"/>
            </a:xfrm>
            <a:custGeom>
              <a:avLst/>
              <a:gdLst>
                <a:gd name="T0" fmla="*/ 1 w 324"/>
                <a:gd name="T1" fmla="*/ 22 h 120"/>
                <a:gd name="T2" fmla="*/ 277 w 324"/>
                <a:gd name="T3" fmla="*/ 65 h 120"/>
                <a:gd name="T4" fmla="*/ 288 w 324"/>
                <a:gd name="T5" fmla="*/ 63 h 120"/>
                <a:gd name="T6" fmla="*/ 292 w 324"/>
                <a:gd name="T7" fmla="*/ 58 h 120"/>
                <a:gd name="T8" fmla="*/ 293 w 324"/>
                <a:gd name="T9" fmla="*/ 49 h 120"/>
                <a:gd name="T10" fmla="*/ 300 w 324"/>
                <a:gd name="T11" fmla="*/ 0 h 120"/>
                <a:gd name="T12" fmla="*/ 316 w 324"/>
                <a:gd name="T13" fmla="*/ 7 h 120"/>
                <a:gd name="T14" fmla="*/ 323 w 324"/>
                <a:gd name="T15" fmla="*/ 87 h 120"/>
                <a:gd name="T16" fmla="*/ 313 w 324"/>
                <a:gd name="T17" fmla="*/ 119 h 120"/>
                <a:gd name="T18" fmla="*/ 0 w 324"/>
                <a:gd name="T19" fmla="*/ 35 h 120"/>
                <a:gd name="T20" fmla="*/ 1 w 324"/>
                <a:gd name="T21" fmla="*/ 22 h 1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4"/>
                <a:gd name="T34" fmla="*/ 0 h 120"/>
                <a:gd name="T35" fmla="*/ 324 w 324"/>
                <a:gd name="T36" fmla="*/ 120 h 1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4" h="120">
                  <a:moveTo>
                    <a:pt x="1" y="22"/>
                  </a:moveTo>
                  <a:lnTo>
                    <a:pt x="277" y="65"/>
                  </a:lnTo>
                  <a:lnTo>
                    <a:pt x="288" y="63"/>
                  </a:lnTo>
                  <a:lnTo>
                    <a:pt x="292" y="58"/>
                  </a:lnTo>
                  <a:lnTo>
                    <a:pt x="293" y="49"/>
                  </a:lnTo>
                  <a:lnTo>
                    <a:pt x="300" y="0"/>
                  </a:lnTo>
                  <a:lnTo>
                    <a:pt x="316" y="7"/>
                  </a:lnTo>
                  <a:lnTo>
                    <a:pt x="323" y="87"/>
                  </a:lnTo>
                  <a:lnTo>
                    <a:pt x="313" y="119"/>
                  </a:lnTo>
                  <a:lnTo>
                    <a:pt x="0" y="35"/>
                  </a:lnTo>
                  <a:lnTo>
                    <a:pt x="1" y="2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0" name="Freeform 80">
              <a:extLst>
                <a:ext uri="{FF2B5EF4-FFF2-40B4-BE49-F238E27FC236}">
                  <a16:creationId xmlns:a16="http://schemas.microsoft.com/office/drawing/2014/main" id="{BC9BB984-CC50-4A80-BEF2-337F8F4C4A9F}"/>
                </a:ext>
              </a:extLst>
            </p:cNvPr>
            <p:cNvSpPr>
              <a:spLocks/>
            </p:cNvSpPr>
            <p:nvPr/>
          </p:nvSpPr>
          <p:spPr bwMode="auto">
            <a:xfrm>
              <a:off x="4668" y="3006"/>
              <a:ext cx="194" cy="65"/>
            </a:xfrm>
            <a:custGeom>
              <a:avLst/>
              <a:gdLst>
                <a:gd name="T0" fmla="*/ 21 w 194"/>
                <a:gd name="T1" fmla="*/ 28 h 65"/>
                <a:gd name="T2" fmla="*/ 181 w 194"/>
                <a:gd name="T3" fmla="*/ 64 h 65"/>
                <a:gd name="T4" fmla="*/ 193 w 194"/>
                <a:gd name="T5" fmla="*/ 11 h 65"/>
                <a:gd name="T6" fmla="*/ 0 w 194"/>
                <a:gd name="T7" fmla="*/ 0 h 65"/>
                <a:gd name="T8" fmla="*/ 21 w 194"/>
                <a:gd name="T9" fmla="*/ 28 h 65"/>
                <a:gd name="T10" fmla="*/ 0 60000 65536"/>
                <a:gd name="T11" fmla="*/ 0 60000 65536"/>
                <a:gd name="T12" fmla="*/ 0 60000 65536"/>
                <a:gd name="T13" fmla="*/ 0 60000 65536"/>
                <a:gd name="T14" fmla="*/ 0 60000 65536"/>
                <a:gd name="T15" fmla="*/ 0 w 194"/>
                <a:gd name="T16" fmla="*/ 0 h 65"/>
                <a:gd name="T17" fmla="*/ 194 w 194"/>
                <a:gd name="T18" fmla="*/ 65 h 65"/>
              </a:gdLst>
              <a:ahLst/>
              <a:cxnLst>
                <a:cxn ang="T10">
                  <a:pos x="T0" y="T1"/>
                </a:cxn>
                <a:cxn ang="T11">
                  <a:pos x="T2" y="T3"/>
                </a:cxn>
                <a:cxn ang="T12">
                  <a:pos x="T4" y="T5"/>
                </a:cxn>
                <a:cxn ang="T13">
                  <a:pos x="T6" y="T7"/>
                </a:cxn>
                <a:cxn ang="T14">
                  <a:pos x="T8" y="T9"/>
                </a:cxn>
              </a:cxnLst>
              <a:rect l="T15" t="T16" r="T17" b="T18"/>
              <a:pathLst>
                <a:path w="194" h="65">
                  <a:moveTo>
                    <a:pt x="21" y="28"/>
                  </a:moveTo>
                  <a:lnTo>
                    <a:pt x="181" y="64"/>
                  </a:lnTo>
                  <a:lnTo>
                    <a:pt x="193" y="11"/>
                  </a:lnTo>
                  <a:lnTo>
                    <a:pt x="0" y="0"/>
                  </a:lnTo>
                  <a:lnTo>
                    <a:pt x="21" y="2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1" name="Freeform 81">
              <a:extLst>
                <a:ext uri="{FF2B5EF4-FFF2-40B4-BE49-F238E27FC236}">
                  <a16:creationId xmlns:a16="http://schemas.microsoft.com/office/drawing/2014/main" id="{E187EC7E-4303-4F06-B200-10692DC1E048}"/>
                </a:ext>
              </a:extLst>
            </p:cNvPr>
            <p:cNvSpPr>
              <a:spLocks/>
            </p:cNvSpPr>
            <p:nvPr/>
          </p:nvSpPr>
          <p:spPr bwMode="auto">
            <a:xfrm>
              <a:off x="4688" y="3034"/>
              <a:ext cx="164" cy="38"/>
            </a:xfrm>
            <a:custGeom>
              <a:avLst/>
              <a:gdLst>
                <a:gd name="T0" fmla="*/ 161 w 164"/>
                <a:gd name="T1" fmla="*/ 35 h 38"/>
                <a:gd name="T2" fmla="*/ 162 w 164"/>
                <a:gd name="T3" fmla="*/ 35 h 38"/>
                <a:gd name="T4" fmla="*/ 0 w 164"/>
                <a:gd name="T5" fmla="*/ 0 h 38"/>
                <a:gd name="T6" fmla="*/ 0 w 164"/>
                <a:gd name="T7" fmla="*/ 1 h 38"/>
                <a:gd name="T8" fmla="*/ 161 w 164"/>
                <a:gd name="T9" fmla="*/ 37 h 38"/>
                <a:gd name="T10" fmla="*/ 163 w 164"/>
                <a:gd name="T11" fmla="*/ 36 h 38"/>
                <a:gd name="T12" fmla="*/ 161 w 164"/>
                <a:gd name="T13" fmla="*/ 37 h 38"/>
                <a:gd name="T14" fmla="*/ 162 w 164"/>
                <a:gd name="T15" fmla="*/ 37 h 38"/>
                <a:gd name="T16" fmla="*/ 163 w 164"/>
                <a:gd name="T17" fmla="*/ 36 h 38"/>
                <a:gd name="T18" fmla="*/ 163 w 164"/>
                <a:gd name="T19" fmla="*/ 35 h 38"/>
                <a:gd name="T20" fmla="*/ 162 w 164"/>
                <a:gd name="T21" fmla="*/ 35 h 38"/>
                <a:gd name="T22" fmla="*/ 161 w 164"/>
                <a:gd name="T23" fmla="*/ 35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4"/>
                <a:gd name="T37" fmla="*/ 0 h 38"/>
                <a:gd name="T38" fmla="*/ 164 w 164"/>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4" h="38">
                  <a:moveTo>
                    <a:pt x="161" y="35"/>
                  </a:moveTo>
                  <a:lnTo>
                    <a:pt x="162" y="35"/>
                  </a:lnTo>
                  <a:lnTo>
                    <a:pt x="0" y="0"/>
                  </a:lnTo>
                  <a:lnTo>
                    <a:pt x="0" y="1"/>
                  </a:lnTo>
                  <a:lnTo>
                    <a:pt x="161" y="37"/>
                  </a:lnTo>
                  <a:lnTo>
                    <a:pt x="163" y="36"/>
                  </a:lnTo>
                  <a:lnTo>
                    <a:pt x="161" y="37"/>
                  </a:lnTo>
                  <a:lnTo>
                    <a:pt x="162" y="37"/>
                  </a:lnTo>
                  <a:lnTo>
                    <a:pt x="163" y="36"/>
                  </a:lnTo>
                  <a:lnTo>
                    <a:pt x="163" y="35"/>
                  </a:lnTo>
                  <a:lnTo>
                    <a:pt x="162" y="35"/>
                  </a:lnTo>
                  <a:lnTo>
                    <a:pt x="161" y="3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2" name="Freeform 82">
              <a:extLst>
                <a:ext uri="{FF2B5EF4-FFF2-40B4-BE49-F238E27FC236}">
                  <a16:creationId xmlns:a16="http://schemas.microsoft.com/office/drawing/2014/main" id="{F91B74FB-5AF1-4DDC-9276-7BC5BB5DD67A}"/>
                </a:ext>
              </a:extLst>
            </p:cNvPr>
            <p:cNvSpPr>
              <a:spLocks/>
            </p:cNvSpPr>
            <p:nvPr/>
          </p:nvSpPr>
          <p:spPr bwMode="auto">
            <a:xfrm>
              <a:off x="4849" y="3017"/>
              <a:ext cx="17" cy="54"/>
            </a:xfrm>
            <a:custGeom>
              <a:avLst/>
              <a:gdLst>
                <a:gd name="T0" fmla="*/ 15 w 17"/>
                <a:gd name="T1" fmla="*/ 2 h 54"/>
                <a:gd name="T2" fmla="*/ 14 w 17"/>
                <a:gd name="T3" fmla="*/ 0 h 54"/>
                <a:gd name="T4" fmla="*/ 0 w 17"/>
                <a:gd name="T5" fmla="*/ 52 h 54"/>
                <a:gd name="T6" fmla="*/ 2 w 17"/>
                <a:gd name="T7" fmla="*/ 53 h 54"/>
                <a:gd name="T8" fmla="*/ 16 w 17"/>
                <a:gd name="T9" fmla="*/ 1 h 54"/>
                <a:gd name="T10" fmla="*/ 15 w 17"/>
                <a:gd name="T11" fmla="*/ 0 h 54"/>
                <a:gd name="T12" fmla="*/ 16 w 17"/>
                <a:gd name="T13" fmla="*/ 1 h 54"/>
                <a:gd name="T14" fmla="*/ 16 w 17"/>
                <a:gd name="T15" fmla="*/ 0 h 54"/>
                <a:gd name="T16" fmla="*/ 15 w 17"/>
                <a:gd name="T17" fmla="*/ 0 h 54"/>
                <a:gd name="T18" fmla="*/ 14 w 17"/>
                <a:gd name="T19" fmla="*/ 0 h 54"/>
                <a:gd name="T20" fmla="*/ 14 w 17"/>
                <a:gd name="T21" fmla="*/ 0 h 54"/>
                <a:gd name="T22" fmla="*/ 15 w 17"/>
                <a:gd name="T23" fmla="*/ 2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54"/>
                <a:gd name="T38" fmla="*/ 17 w 17"/>
                <a:gd name="T39" fmla="*/ 54 h 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54">
                  <a:moveTo>
                    <a:pt x="15" y="2"/>
                  </a:moveTo>
                  <a:lnTo>
                    <a:pt x="14" y="0"/>
                  </a:lnTo>
                  <a:lnTo>
                    <a:pt x="0" y="52"/>
                  </a:lnTo>
                  <a:lnTo>
                    <a:pt x="2" y="53"/>
                  </a:lnTo>
                  <a:lnTo>
                    <a:pt x="16" y="1"/>
                  </a:lnTo>
                  <a:lnTo>
                    <a:pt x="15" y="0"/>
                  </a:lnTo>
                  <a:lnTo>
                    <a:pt x="16" y="1"/>
                  </a:lnTo>
                  <a:lnTo>
                    <a:pt x="16" y="0"/>
                  </a:lnTo>
                  <a:lnTo>
                    <a:pt x="15" y="0"/>
                  </a:lnTo>
                  <a:lnTo>
                    <a:pt x="14" y="0"/>
                  </a:lnTo>
                  <a:lnTo>
                    <a:pt x="15"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3" name="Freeform 83">
              <a:extLst>
                <a:ext uri="{FF2B5EF4-FFF2-40B4-BE49-F238E27FC236}">
                  <a16:creationId xmlns:a16="http://schemas.microsoft.com/office/drawing/2014/main" id="{D0AE8259-D2DA-42C0-90F9-0502F5264567}"/>
                </a:ext>
              </a:extLst>
            </p:cNvPr>
            <p:cNvSpPr>
              <a:spLocks/>
            </p:cNvSpPr>
            <p:nvPr/>
          </p:nvSpPr>
          <p:spPr bwMode="auto">
            <a:xfrm>
              <a:off x="4667" y="3005"/>
              <a:ext cx="195" cy="17"/>
            </a:xfrm>
            <a:custGeom>
              <a:avLst/>
              <a:gdLst>
                <a:gd name="T0" fmla="*/ 1 w 195"/>
                <a:gd name="T1" fmla="*/ 0 h 17"/>
                <a:gd name="T2" fmla="*/ 0 w 195"/>
                <a:gd name="T3" fmla="*/ 2 h 17"/>
                <a:gd name="T4" fmla="*/ 194 w 195"/>
                <a:gd name="T5" fmla="*/ 16 h 17"/>
                <a:gd name="T6" fmla="*/ 194 w 195"/>
                <a:gd name="T7" fmla="*/ 13 h 17"/>
                <a:gd name="T8" fmla="*/ 0 w 195"/>
                <a:gd name="T9" fmla="*/ 0 h 17"/>
                <a:gd name="T10" fmla="*/ 0 w 195"/>
                <a:gd name="T11" fmla="*/ 2 h 17"/>
                <a:gd name="T12" fmla="*/ 0 w 195"/>
                <a:gd name="T13" fmla="*/ 0 h 17"/>
                <a:gd name="T14" fmla="*/ 0 w 195"/>
                <a:gd name="T15" fmla="*/ 0 h 17"/>
                <a:gd name="T16" fmla="*/ 0 w 195"/>
                <a:gd name="T17" fmla="*/ 1 h 17"/>
                <a:gd name="T18" fmla="*/ 0 w 195"/>
                <a:gd name="T19" fmla="*/ 2 h 17"/>
                <a:gd name="T20" fmla="*/ 0 w 195"/>
                <a:gd name="T21" fmla="*/ 2 h 17"/>
                <a:gd name="T22" fmla="*/ 1 w 19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5"/>
                <a:gd name="T37" fmla="*/ 0 h 17"/>
                <a:gd name="T38" fmla="*/ 195 w 195"/>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5" h="17">
                  <a:moveTo>
                    <a:pt x="1" y="0"/>
                  </a:moveTo>
                  <a:lnTo>
                    <a:pt x="0" y="2"/>
                  </a:lnTo>
                  <a:lnTo>
                    <a:pt x="194" y="16"/>
                  </a:lnTo>
                  <a:lnTo>
                    <a:pt x="194" y="13"/>
                  </a:lnTo>
                  <a:lnTo>
                    <a:pt x="0" y="0"/>
                  </a:lnTo>
                  <a:lnTo>
                    <a:pt x="0" y="2"/>
                  </a:lnTo>
                  <a:lnTo>
                    <a:pt x="0" y="0"/>
                  </a:lnTo>
                  <a:lnTo>
                    <a:pt x="0" y="1"/>
                  </a:lnTo>
                  <a:lnTo>
                    <a:pt x="0" y="2"/>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4" name="Freeform 84">
              <a:extLst>
                <a:ext uri="{FF2B5EF4-FFF2-40B4-BE49-F238E27FC236}">
                  <a16:creationId xmlns:a16="http://schemas.microsoft.com/office/drawing/2014/main" id="{17DFA899-F664-42DC-B606-A501DD2206FD}"/>
                </a:ext>
              </a:extLst>
            </p:cNvPr>
            <p:cNvSpPr>
              <a:spLocks/>
            </p:cNvSpPr>
            <p:nvPr/>
          </p:nvSpPr>
          <p:spPr bwMode="auto">
            <a:xfrm>
              <a:off x="4667" y="3005"/>
              <a:ext cx="24" cy="32"/>
            </a:xfrm>
            <a:custGeom>
              <a:avLst/>
              <a:gdLst>
                <a:gd name="T0" fmla="*/ 22 w 24"/>
                <a:gd name="T1" fmla="*/ 29 h 32"/>
                <a:gd name="T2" fmla="*/ 23 w 24"/>
                <a:gd name="T3" fmla="*/ 29 h 32"/>
                <a:gd name="T4" fmla="*/ 1 w 24"/>
                <a:gd name="T5" fmla="*/ 0 h 32"/>
                <a:gd name="T6" fmla="*/ 0 w 24"/>
                <a:gd name="T7" fmla="*/ 1 h 32"/>
                <a:gd name="T8" fmla="*/ 21 w 24"/>
                <a:gd name="T9" fmla="*/ 31 h 32"/>
                <a:gd name="T10" fmla="*/ 21 w 24"/>
                <a:gd name="T11" fmla="*/ 31 h 32"/>
                <a:gd name="T12" fmla="*/ 21 w 24"/>
                <a:gd name="T13" fmla="*/ 31 h 32"/>
                <a:gd name="T14" fmla="*/ 22 w 24"/>
                <a:gd name="T15" fmla="*/ 31 h 32"/>
                <a:gd name="T16" fmla="*/ 23 w 24"/>
                <a:gd name="T17" fmla="*/ 31 h 32"/>
                <a:gd name="T18" fmla="*/ 23 w 24"/>
                <a:gd name="T19" fmla="*/ 30 h 32"/>
                <a:gd name="T20" fmla="*/ 23 w 24"/>
                <a:gd name="T21" fmla="*/ 29 h 32"/>
                <a:gd name="T22" fmla="*/ 22 w 24"/>
                <a:gd name="T23" fmla="*/ 29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
                <a:gd name="T37" fmla="*/ 0 h 32"/>
                <a:gd name="T38" fmla="*/ 24 w 24"/>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 h="32">
                  <a:moveTo>
                    <a:pt x="22" y="29"/>
                  </a:moveTo>
                  <a:lnTo>
                    <a:pt x="23" y="29"/>
                  </a:lnTo>
                  <a:lnTo>
                    <a:pt x="1" y="0"/>
                  </a:lnTo>
                  <a:lnTo>
                    <a:pt x="0" y="1"/>
                  </a:lnTo>
                  <a:lnTo>
                    <a:pt x="21" y="31"/>
                  </a:lnTo>
                  <a:lnTo>
                    <a:pt x="22" y="31"/>
                  </a:lnTo>
                  <a:lnTo>
                    <a:pt x="23" y="31"/>
                  </a:lnTo>
                  <a:lnTo>
                    <a:pt x="23" y="30"/>
                  </a:lnTo>
                  <a:lnTo>
                    <a:pt x="23" y="29"/>
                  </a:lnTo>
                  <a:lnTo>
                    <a:pt x="22" y="2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5" name="Freeform 85">
              <a:extLst>
                <a:ext uri="{FF2B5EF4-FFF2-40B4-BE49-F238E27FC236}">
                  <a16:creationId xmlns:a16="http://schemas.microsoft.com/office/drawing/2014/main" id="{9CBAAAEB-A9CE-4F28-97B0-D1BE4A8A171B}"/>
                </a:ext>
              </a:extLst>
            </p:cNvPr>
            <p:cNvSpPr>
              <a:spLocks/>
            </p:cNvSpPr>
            <p:nvPr/>
          </p:nvSpPr>
          <p:spPr bwMode="auto">
            <a:xfrm>
              <a:off x="4723" y="2556"/>
              <a:ext cx="297" cy="160"/>
            </a:xfrm>
            <a:custGeom>
              <a:avLst/>
              <a:gdLst>
                <a:gd name="T0" fmla="*/ 106 w 297"/>
                <a:gd name="T1" fmla="*/ 159 h 160"/>
                <a:gd name="T2" fmla="*/ 0 w 297"/>
                <a:gd name="T3" fmla="*/ 87 h 160"/>
                <a:gd name="T4" fmla="*/ 44 w 297"/>
                <a:gd name="T5" fmla="*/ 17 h 160"/>
                <a:gd name="T6" fmla="*/ 87 w 297"/>
                <a:gd name="T7" fmla="*/ 0 h 160"/>
                <a:gd name="T8" fmla="*/ 115 w 297"/>
                <a:gd name="T9" fmla="*/ 29 h 160"/>
                <a:gd name="T10" fmla="*/ 227 w 297"/>
                <a:gd name="T11" fmla="*/ 54 h 160"/>
                <a:gd name="T12" fmla="*/ 296 w 297"/>
                <a:gd name="T13" fmla="*/ 110 h 160"/>
                <a:gd name="T14" fmla="*/ 240 w 297"/>
                <a:gd name="T15" fmla="*/ 117 h 160"/>
                <a:gd name="T16" fmla="*/ 106 w 297"/>
                <a:gd name="T17" fmla="*/ 159 h 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7"/>
                <a:gd name="T28" fmla="*/ 0 h 160"/>
                <a:gd name="T29" fmla="*/ 297 w 297"/>
                <a:gd name="T30" fmla="*/ 160 h 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7" h="160">
                  <a:moveTo>
                    <a:pt x="106" y="159"/>
                  </a:moveTo>
                  <a:lnTo>
                    <a:pt x="0" y="87"/>
                  </a:lnTo>
                  <a:lnTo>
                    <a:pt x="44" y="17"/>
                  </a:lnTo>
                  <a:lnTo>
                    <a:pt x="87" y="0"/>
                  </a:lnTo>
                  <a:lnTo>
                    <a:pt x="115" y="29"/>
                  </a:lnTo>
                  <a:lnTo>
                    <a:pt x="227" y="54"/>
                  </a:lnTo>
                  <a:lnTo>
                    <a:pt x="296" y="110"/>
                  </a:lnTo>
                  <a:lnTo>
                    <a:pt x="240" y="117"/>
                  </a:lnTo>
                  <a:lnTo>
                    <a:pt x="106" y="15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6" name="Freeform 86">
              <a:extLst>
                <a:ext uri="{FF2B5EF4-FFF2-40B4-BE49-F238E27FC236}">
                  <a16:creationId xmlns:a16="http://schemas.microsoft.com/office/drawing/2014/main" id="{ED497962-2677-423F-B504-430F78823AAF}"/>
                </a:ext>
              </a:extLst>
            </p:cNvPr>
            <p:cNvSpPr>
              <a:spLocks/>
            </p:cNvSpPr>
            <p:nvPr/>
          </p:nvSpPr>
          <p:spPr bwMode="auto">
            <a:xfrm>
              <a:off x="4757" y="2556"/>
              <a:ext cx="431" cy="120"/>
            </a:xfrm>
            <a:custGeom>
              <a:avLst/>
              <a:gdLst>
                <a:gd name="T0" fmla="*/ 211 w 431"/>
                <a:gd name="T1" fmla="*/ 115 h 120"/>
                <a:gd name="T2" fmla="*/ 206 w 431"/>
                <a:gd name="T3" fmla="*/ 111 h 120"/>
                <a:gd name="T4" fmla="*/ 201 w 431"/>
                <a:gd name="T5" fmla="*/ 109 h 120"/>
                <a:gd name="T6" fmla="*/ 196 w 431"/>
                <a:gd name="T7" fmla="*/ 105 h 120"/>
                <a:gd name="T8" fmla="*/ 192 w 431"/>
                <a:gd name="T9" fmla="*/ 99 h 120"/>
                <a:gd name="T10" fmla="*/ 190 w 431"/>
                <a:gd name="T11" fmla="*/ 92 h 120"/>
                <a:gd name="T12" fmla="*/ 187 w 431"/>
                <a:gd name="T13" fmla="*/ 84 h 120"/>
                <a:gd name="T14" fmla="*/ 185 w 431"/>
                <a:gd name="T15" fmla="*/ 78 h 120"/>
                <a:gd name="T16" fmla="*/ 182 w 431"/>
                <a:gd name="T17" fmla="*/ 71 h 120"/>
                <a:gd name="T18" fmla="*/ 175 w 431"/>
                <a:gd name="T19" fmla="*/ 62 h 120"/>
                <a:gd name="T20" fmla="*/ 167 w 431"/>
                <a:gd name="T21" fmla="*/ 56 h 120"/>
                <a:gd name="T22" fmla="*/ 158 w 431"/>
                <a:gd name="T23" fmla="*/ 52 h 120"/>
                <a:gd name="T24" fmla="*/ 148 w 431"/>
                <a:gd name="T25" fmla="*/ 52 h 120"/>
                <a:gd name="T26" fmla="*/ 138 w 431"/>
                <a:gd name="T27" fmla="*/ 52 h 120"/>
                <a:gd name="T28" fmla="*/ 127 w 431"/>
                <a:gd name="T29" fmla="*/ 52 h 120"/>
                <a:gd name="T30" fmla="*/ 115 w 431"/>
                <a:gd name="T31" fmla="*/ 53 h 120"/>
                <a:gd name="T32" fmla="*/ 103 w 431"/>
                <a:gd name="T33" fmla="*/ 54 h 120"/>
                <a:gd name="T34" fmla="*/ 92 w 431"/>
                <a:gd name="T35" fmla="*/ 56 h 120"/>
                <a:gd name="T36" fmla="*/ 80 w 431"/>
                <a:gd name="T37" fmla="*/ 57 h 120"/>
                <a:gd name="T38" fmla="*/ 69 w 431"/>
                <a:gd name="T39" fmla="*/ 58 h 120"/>
                <a:gd name="T40" fmla="*/ 58 w 431"/>
                <a:gd name="T41" fmla="*/ 59 h 120"/>
                <a:gd name="T42" fmla="*/ 47 w 431"/>
                <a:gd name="T43" fmla="*/ 61 h 120"/>
                <a:gd name="T44" fmla="*/ 38 w 431"/>
                <a:gd name="T45" fmla="*/ 61 h 120"/>
                <a:gd name="T46" fmla="*/ 29 w 431"/>
                <a:gd name="T47" fmla="*/ 62 h 120"/>
                <a:gd name="T48" fmla="*/ 22 w 431"/>
                <a:gd name="T49" fmla="*/ 62 h 120"/>
                <a:gd name="T50" fmla="*/ 16 w 431"/>
                <a:gd name="T51" fmla="*/ 61 h 120"/>
                <a:gd name="T52" fmla="*/ 11 w 431"/>
                <a:gd name="T53" fmla="*/ 59 h 120"/>
                <a:gd name="T54" fmla="*/ 8 w 431"/>
                <a:gd name="T55" fmla="*/ 57 h 120"/>
                <a:gd name="T56" fmla="*/ 0 w 431"/>
                <a:gd name="T57" fmla="*/ 33 h 120"/>
                <a:gd name="T58" fmla="*/ 52 w 431"/>
                <a:gd name="T59" fmla="*/ 0 h 120"/>
                <a:gd name="T60" fmla="*/ 430 w 431"/>
                <a:gd name="T61" fmla="*/ 48 h 120"/>
                <a:gd name="T62" fmla="*/ 225 w 431"/>
                <a:gd name="T63" fmla="*/ 116 h 1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1"/>
                <a:gd name="T97" fmla="*/ 0 h 120"/>
                <a:gd name="T98" fmla="*/ 431 w 431"/>
                <a:gd name="T99" fmla="*/ 120 h 1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1" h="120">
                  <a:moveTo>
                    <a:pt x="213" y="119"/>
                  </a:moveTo>
                  <a:lnTo>
                    <a:pt x="211" y="115"/>
                  </a:lnTo>
                  <a:lnTo>
                    <a:pt x="208" y="112"/>
                  </a:lnTo>
                  <a:lnTo>
                    <a:pt x="206" y="111"/>
                  </a:lnTo>
                  <a:lnTo>
                    <a:pt x="204" y="109"/>
                  </a:lnTo>
                  <a:lnTo>
                    <a:pt x="201" y="109"/>
                  </a:lnTo>
                  <a:lnTo>
                    <a:pt x="199" y="107"/>
                  </a:lnTo>
                  <a:lnTo>
                    <a:pt x="196" y="105"/>
                  </a:lnTo>
                  <a:lnTo>
                    <a:pt x="193" y="102"/>
                  </a:lnTo>
                  <a:lnTo>
                    <a:pt x="192" y="99"/>
                  </a:lnTo>
                  <a:lnTo>
                    <a:pt x="191" y="96"/>
                  </a:lnTo>
                  <a:lnTo>
                    <a:pt x="190" y="92"/>
                  </a:lnTo>
                  <a:lnTo>
                    <a:pt x="188" y="89"/>
                  </a:lnTo>
                  <a:lnTo>
                    <a:pt x="187" y="84"/>
                  </a:lnTo>
                  <a:lnTo>
                    <a:pt x="186" y="81"/>
                  </a:lnTo>
                  <a:lnTo>
                    <a:pt x="185" y="78"/>
                  </a:lnTo>
                  <a:lnTo>
                    <a:pt x="184" y="76"/>
                  </a:lnTo>
                  <a:lnTo>
                    <a:pt x="182" y="71"/>
                  </a:lnTo>
                  <a:lnTo>
                    <a:pt x="179" y="66"/>
                  </a:lnTo>
                  <a:lnTo>
                    <a:pt x="175" y="62"/>
                  </a:lnTo>
                  <a:lnTo>
                    <a:pt x="171" y="59"/>
                  </a:lnTo>
                  <a:lnTo>
                    <a:pt x="167" y="56"/>
                  </a:lnTo>
                  <a:lnTo>
                    <a:pt x="163" y="54"/>
                  </a:lnTo>
                  <a:lnTo>
                    <a:pt x="158" y="52"/>
                  </a:lnTo>
                  <a:lnTo>
                    <a:pt x="153" y="52"/>
                  </a:lnTo>
                  <a:lnTo>
                    <a:pt x="148" y="52"/>
                  </a:lnTo>
                  <a:lnTo>
                    <a:pt x="143" y="52"/>
                  </a:lnTo>
                  <a:lnTo>
                    <a:pt x="138" y="52"/>
                  </a:lnTo>
                  <a:lnTo>
                    <a:pt x="132" y="52"/>
                  </a:lnTo>
                  <a:lnTo>
                    <a:pt x="127" y="52"/>
                  </a:lnTo>
                  <a:lnTo>
                    <a:pt x="121" y="52"/>
                  </a:lnTo>
                  <a:lnTo>
                    <a:pt x="115" y="53"/>
                  </a:lnTo>
                  <a:lnTo>
                    <a:pt x="109" y="53"/>
                  </a:lnTo>
                  <a:lnTo>
                    <a:pt x="103" y="54"/>
                  </a:lnTo>
                  <a:lnTo>
                    <a:pt x="98" y="55"/>
                  </a:lnTo>
                  <a:lnTo>
                    <a:pt x="92" y="56"/>
                  </a:lnTo>
                  <a:lnTo>
                    <a:pt x="86" y="56"/>
                  </a:lnTo>
                  <a:lnTo>
                    <a:pt x="80" y="57"/>
                  </a:lnTo>
                  <a:lnTo>
                    <a:pt x="74" y="58"/>
                  </a:lnTo>
                  <a:lnTo>
                    <a:pt x="69" y="58"/>
                  </a:lnTo>
                  <a:lnTo>
                    <a:pt x="63" y="59"/>
                  </a:lnTo>
                  <a:lnTo>
                    <a:pt x="58" y="59"/>
                  </a:lnTo>
                  <a:lnTo>
                    <a:pt x="52" y="60"/>
                  </a:lnTo>
                  <a:lnTo>
                    <a:pt x="47" y="61"/>
                  </a:lnTo>
                  <a:lnTo>
                    <a:pt x="42" y="61"/>
                  </a:lnTo>
                  <a:lnTo>
                    <a:pt x="38" y="61"/>
                  </a:lnTo>
                  <a:lnTo>
                    <a:pt x="33" y="62"/>
                  </a:lnTo>
                  <a:lnTo>
                    <a:pt x="29" y="62"/>
                  </a:lnTo>
                  <a:lnTo>
                    <a:pt x="25" y="62"/>
                  </a:lnTo>
                  <a:lnTo>
                    <a:pt x="22" y="62"/>
                  </a:lnTo>
                  <a:lnTo>
                    <a:pt x="19" y="61"/>
                  </a:lnTo>
                  <a:lnTo>
                    <a:pt x="16" y="61"/>
                  </a:lnTo>
                  <a:lnTo>
                    <a:pt x="13" y="60"/>
                  </a:lnTo>
                  <a:lnTo>
                    <a:pt x="11" y="59"/>
                  </a:lnTo>
                  <a:lnTo>
                    <a:pt x="9" y="59"/>
                  </a:lnTo>
                  <a:lnTo>
                    <a:pt x="8" y="57"/>
                  </a:lnTo>
                  <a:lnTo>
                    <a:pt x="7" y="56"/>
                  </a:lnTo>
                  <a:lnTo>
                    <a:pt x="0" y="33"/>
                  </a:lnTo>
                  <a:lnTo>
                    <a:pt x="9" y="17"/>
                  </a:lnTo>
                  <a:lnTo>
                    <a:pt x="52" y="0"/>
                  </a:lnTo>
                  <a:lnTo>
                    <a:pt x="249" y="19"/>
                  </a:lnTo>
                  <a:lnTo>
                    <a:pt x="430" y="48"/>
                  </a:lnTo>
                  <a:lnTo>
                    <a:pt x="405" y="92"/>
                  </a:lnTo>
                  <a:lnTo>
                    <a:pt x="225" y="116"/>
                  </a:lnTo>
                  <a:lnTo>
                    <a:pt x="213" y="119"/>
                  </a:lnTo>
                </a:path>
              </a:pathLst>
            </a:custGeom>
            <a:solidFill>
              <a:srgbClr val="99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7" name="Freeform 87">
              <a:extLst>
                <a:ext uri="{FF2B5EF4-FFF2-40B4-BE49-F238E27FC236}">
                  <a16:creationId xmlns:a16="http://schemas.microsoft.com/office/drawing/2014/main" id="{3C4FCECF-0819-47C2-B891-20F8D60E54DA}"/>
                </a:ext>
              </a:extLst>
            </p:cNvPr>
            <p:cNvSpPr>
              <a:spLocks/>
            </p:cNvSpPr>
            <p:nvPr/>
          </p:nvSpPr>
          <p:spPr bwMode="auto">
            <a:xfrm>
              <a:off x="4675" y="2623"/>
              <a:ext cx="232" cy="135"/>
            </a:xfrm>
            <a:custGeom>
              <a:avLst/>
              <a:gdLst>
                <a:gd name="T0" fmla="*/ 224 w 232"/>
                <a:gd name="T1" fmla="*/ 65 h 135"/>
                <a:gd name="T2" fmla="*/ 224 w 232"/>
                <a:gd name="T3" fmla="*/ 62 h 135"/>
                <a:gd name="T4" fmla="*/ 223 w 232"/>
                <a:gd name="T5" fmla="*/ 58 h 135"/>
                <a:gd name="T6" fmla="*/ 221 w 232"/>
                <a:gd name="T7" fmla="*/ 54 h 135"/>
                <a:gd name="T8" fmla="*/ 219 w 232"/>
                <a:gd name="T9" fmla="*/ 49 h 135"/>
                <a:gd name="T10" fmla="*/ 217 w 232"/>
                <a:gd name="T11" fmla="*/ 46 h 135"/>
                <a:gd name="T12" fmla="*/ 214 w 232"/>
                <a:gd name="T13" fmla="*/ 42 h 135"/>
                <a:gd name="T14" fmla="*/ 211 w 232"/>
                <a:gd name="T15" fmla="*/ 39 h 135"/>
                <a:gd name="T16" fmla="*/ 207 w 232"/>
                <a:gd name="T17" fmla="*/ 36 h 135"/>
                <a:gd name="T18" fmla="*/ 206 w 232"/>
                <a:gd name="T19" fmla="*/ 35 h 135"/>
                <a:gd name="T20" fmla="*/ 203 w 232"/>
                <a:gd name="T21" fmla="*/ 34 h 135"/>
                <a:gd name="T22" fmla="*/ 202 w 232"/>
                <a:gd name="T23" fmla="*/ 33 h 135"/>
                <a:gd name="T24" fmla="*/ 200 w 232"/>
                <a:gd name="T25" fmla="*/ 31 h 135"/>
                <a:gd name="T26" fmla="*/ 198 w 232"/>
                <a:gd name="T27" fmla="*/ 31 h 135"/>
                <a:gd name="T28" fmla="*/ 196 w 232"/>
                <a:gd name="T29" fmla="*/ 30 h 135"/>
                <a:gd name="T30" fmla="*/ 194 w 232"/>
                <a:gd name="T31" fmla="*/ 28 h 135"/>
                <a:gd name="T32" fmla="*/ 192 w 232"/>
                <a:gd name="T33" fmla="*/ 28 h 135"/>
                <a:gd name="T34" fmla="*/ 186 w 232"/>
                <a:gd name="T35" fmla="*/ 24 h 135"/>
                <a:gd name="T36" fmla="*/ 179 w 232"/>
                <a:gd name="T37" fmla="*/ 21 h 135"/>
                <a:gd name="T38" fmla="*/ 173 w 232"/>
                <a:gd name="T39" fmla="*/ 20 h 135"/>
                <a:gd name="T40" fmla="*/ 166 w 232"/>
                <a:gd name="T41" fmla="*/ 19 h 135"/>
                <a:gd name="T42" fmla="*/ 160 w 232"/>
                <a:gd name="T43" fmla="*/ 19 h 135"/>
                <a:gd name="T44" fmla="*/ 153 w 232"/>
                <a:gd name="T45" fmla="*/ 19 h 135"/>
                <a:gd name="T46" fmla="*/ 147 w 232"/>
                <a:gd name="T47" fmla="*/ 20 h 135"/>
                <a:gd name="T48" fmla="*/ 140 w 232"/>
                <a:gd name="T49" fmla="*/ 21 h 135"/>
                <a:gd name="T50" fmla="*/ 133 w 232"/>
                <a:gd name="T51" fmla="*/ 23 h 135"/>
                <a:gd name="T52" fmla="*/ 127 w 232"/>
                <a:gd name="T53" fmla="*/ 24 h 135"/>
                <a:gd name="T54" fmla="*/ 120 w 232"/>
                <a:gd name="T55" fmla="*/ 25 h 135"/>
                <a:gd name="T56" fmla="*/ 113 w 232"/>
                <a:gd name="T57" fmla="*/ 26 h 135"/>
                <a:gd name="T58" fmla="*/ 107 w 232"/>
                <a:gd name="T59" fmla="*/ 26 h 135"/>
                <a:gd name="T60" fmla="*/ 100 w 232"/>
                <a:gd name="T61" fmla="*/ 26 h 135"/>
                <a:gd name="T62" fmla="*/ 94 w 232"/>
                <a:gd name="T63" fmla="*/ 25 h 135"/>
                <a:gd name="T64" fmla="*/ 87 w 232"/>
                <a:gd name="T65" fmla="*/ 24 h 135"/>
                <a:gd name="T66" fmla="*/ 85 w 232"/>
                <a:gd name="T67" fmla="*/ 23 h 135"/>
                <a:gd name="T68" fmla="*/ 82 w 232"/>
                <a:gd name="T69" fmla="*/ 21 h 135"/>
                <a:gd name="T70" fmla="*/ 80 w 232"/>
                <a:gd name="T71" fmla="*/ 20 h 135"/>
                <a:gd name="T72" fmla="*/ 78 w 232"/>
                <a:gd name="T73" fmla="*/ 19 h 135"/>
                <a:gd name="T74" fmla="*/ 76 w 232"/>
                <a:gd name="T75" fmla="*/ 17 h 135"/>
                <a:gd name="T76" fmla="*/ 74 w 232"/>
                <a:gd name="T77" fmla="*/ 15 h 135"/>
                <a:gd name="T78" fmla="*/ 72 w 232"/>
                <a:gd name="T79" fmla="*/ 13 h 135"/>
                <a:gd name="T80" fmla="*/ 69 w 232"/>
                <a:gd name="T81" fmla="*/ 11 h 135"/>
                <a:gd name="T82" fmla="*/ 62 w 232"/>
                <a:gd name="T83" fmla="*/ 0 h 135"/>
                <a:gd name="T84" fmla="*/ 0 w 232"/>
                <a:gd name="T85" fmla="*/ 94 h 135"/>
                <a:gd name="T86" fmla="*/ 19 w 232"/>
                <a:gd name="T87" fmla="*/ 134 h 135"/>
                <a:gd name="T88" fmla="*/ 231 w 232"/>
                <a:gd name="T89" fmla="*/ 69 h 135"/>
                <a:gd name="T90" fmla="*/ 224 w 232"/>
                <a:gd name="T91" fmla="*/ 65 h 13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32"/>
                <a:gd name="T139" fmla="*/ 0 h 135"/>
                <a:gd name="T140" fmla="*/ 232 w 232"/>
                <a:gd name="T141" fmla="*/ 135 h 13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32" h="135">
                  <a:moveTo>
                    <a:pt x="224" y="65"/>
                  </a:moveTo>
                  <a:lnTo>
                    <a:pt x="224" y="62"/>
                  </a:lnTo>
                  <a:lnTo>
                    <a:pt x="223" y="58"/>
                  </a:lnTo>
                  <a:lnTo>
                    <a:pt x="221" y="54"/>
                  </a:lnTo>
                  <a:lnTo>
                    <a:pt x="219" y="49"/>
                  </a:lnTo>
                  <a:lnTo>
                    <a:pt x="217" y="46"/>
                  </a:lnTo>
                  <a:lnTo>
                    <a:pt x="214" y="42"/>
                  </a:lnTo>
                  <a:lnTo>
                    <a:pt x="211" y="39"/>
                  </a:lnTo>
                  <a:lnTo>
                    <a:pt x="207" y="36"/>
                  </a:lnTo>
                  <a:lnTo>
                    <a:pt x="206" y="35"/>
                  </a:lnTo>
                  <a:lnTo>
                    <a:pt x="203" y="34"/>
                  </a:lnTo>
                  <a:lnTo>
                    <a:pt x="202" y="33"/>
                  </a:lnTo>
                  <a:lnTo>
                    <a:pt x="200" y="31"/>
                  </a:lnTo>
                  <a:lnTo>
                    <a:pt x="198" y="31"/>
                  </a:lnTo>
                  <a:lnTo>
                    <a:pt x="196" y="30"/>
                  </a:lnTo>
                  <a:lnTo>
                    <a:pt x="194" y="28"/>
                  </a:lnTo>
                  <a:lnTo>
                    <a:pt x="192" y="28"/>
                  </a:lnTo>
                  <a:lnTo>
                    <a:pt x="186" y="24"/>
                  </a:lnTo>
                  <a:lnTo>
                    <a:pt x="179" y="21"/>
                  </a:lnTo>
                  <a:lnTo>
                    <a:pt x="173" y="20"/>
                  </a:lnTo>
                  <a:lnTo>
                    <a:pt x="166" y="19"/>
                  </a:lnTo>
                  <a:lnTo>
                    <a:pt x="160" y="19"/>
                  </a:lnTo>
                  <a:lnTo>
                    <a:pt x="153" y="19"/>
                  </a:lnTo>
                  <a:lnTo>
                    <a:pt x="147" y="20"/>
                  </a:lnTo>
                  <a:lnTo>
                    <a:pt x="140" y="21"/>
                  </a:lnTo>
                  <a:lnTo>
                    <a:pt x="133" y="23"/>
                  </a:lnTo>
                  <a:lnTo>
                    <a:pt x="127" y="24"/>
                  </a:lnTo>
                  <a:lnTo>
                    <a:pt x="120" y="25"/>
                  </a:lnTo>
                  <a:lnTo>
                    <a:pt x="113" y="26"/>
                  </a:lnTo>
                  <a:lnTo>
                    <a:pt x="107" y="26"/>
                  </a:lnTo>
                  <a:lnTo>
                    <a:pt x="100" y="26"/>
                  </a:lnTo>
                  <a:lnTo>
                    <a:pt x="94" y="25"/>
                  </a:lnTo>
                  <a:lnTo>
                    <a:pt x="87" y="24"/>
                  </a:lnTo>
                  <a:lnTo>
                    <a:pt x="85" y="23"/>
                  </a:lnTo>
                  <a:lnTo>
                    <a:pt x="82" y="21"/>
                  </a:lnTo>
                  <a:lnTo>
                    <a:pt x="80" y="20"/>
                  </a:lnTo>
                  <a:lnTo>
                    <a:pt x="78" y="19"/>
                  </a:lnTo>
                  <a:lnTo>
                    <a:pt x="76" y="17"/>
                  </a:lnTo>
                  <a:lnTo>
                    <a:pt x="74" y="15"/>
                  </a:lnTo>
                  <a:lnTo>
                    <a:pt x="72" y="13"/>
                  </a:lnTo>
                  <a:lnTo>
                    <a:pt x="69" y="11"/>
                  </a:lnTo>
                  <a:lnTo>
                    <a:pt x="62" y="0"/>
                  </a:lnTo>
                  <a:lnTo>
                    <a:pt x="0" y="94"/>
                  </a:lnTo>
                  <a:lnTo>
                    <a:pt x="19" y="134"/>
                  </a:lnTo>
                  <a:lnTo>
                    <a:pt x="231" y="69"/>
                  </a:lnTo>
                  <a:lnTo>
                    <a:pt x="224" y="65"/>
                  </a:lnTo>
                </a:path>
              </a:pathLst>
            </a:custGeom>
            <a:solidFill>
              <a:srgbClr val="CC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8" name="Freeform 88">
              <a:extLst>
                <a:ext uri="{FF2B5EF4-FFF2-40B4-BE49-F238E27FC236}">
                  <a16:creationId xmlns:a16="http://schemas.microsoft.com/office/drawing/2014/main" id="{3DC4CD56-20B6-4B24-86AC-C60A082B421B}"/>
                </a:ext>
              </a:extLst>
            </p:cNvPr>
            <p:cNvSpPr>
              <a:spLocks/>
            </p:cNvSpPr>
            <p:nvPr/>
          </p:nvSpPr>
          <p:spPr bwMode="auto">
            <a:xfrm>
              <a:off x="4584" y="2545"/>
              <a:ext cx="662" cy="538"/>
            </a:xfrm>
            <a:custGeom>
              <a:avLst/>
              <a:gdLst>
                <a:gd name="T0" fmla="*/ 430 w 662"/>
                <a:gd name="T1" fmla="*/ 345 h 538"/>
                <a:gd name="T2" fmla="*/ 371 w 662"/>
                <a:gd name="T3" fmla="*/ 345 h 538"/>
                <a:gd name="T4" fmla="*/ 279 w 662"/>
                <a:gd name="T5" fmla="*/ 344 h 538"/>
                <a:gd name="T6" fmla="*/ 182 w 662"/>
                <a:gd name="T7" fmla="*/ 344 h 538"/>
                <a:gd name="T8" fmla="*/ 109 w 662"/>
                <a:gd name="T9" fmla="*/ 344 h 538"/>
                <a:gd name="T10" fmla="*/ 84 w 662"/>
                <a:gd name="T11" fmla="*/ 346 h 538"/>
                <a:gd name="T12" fmla="*/ 81 w 662"/>
                <a:gd name="T13" fmla="*/ 342 h 538"/>
                <a:gd name="T14" fmla="*/ 71 w 662"/>
                <a:gd name="T15" fmla="*/ 312 h 538"/>
                <a:gd name="T16" fmla="*/ 55 w 662"/>
                <a:gd name="T17" fmla="*/ 257 h 538"/>
                <a:gd name="T18" fmla="*/ 58 w 662"/>
                <a:gd name="T19" fmla="*/ 245 h 538"/>
                <a:gd name="T20" fmla="*/ 72 w 662"/>
                <a:gd name="T21" fmla="*/ 211 h 538"/>
                <a:gd name="T22" fmla="*/ 105 w 662"/>
                <a:gd name="T23" fmla="*/ 182 h 538"/>
                <a:gd name="T24" fmla="*/ 103 w 662"/>
                <a:gd name="T25" fmla="*/ 171 h 538"/>
                <a:gd name="T26" fmla="*/ 113 w 662"/>
                <a:gd name="T27" fmla="*/ 155 h 538"/>
                <a:gd name="T28" fmla="*/ 153 w 662"/>
                <a:gd name="T29" fmla="*/ 88 h 538"/>
                <a:gd name="T30" fmla="*/ 196 w 662"/>
                <a:gd name="T31" fmla="*/ 28 h 538"/>
                <a:gd name="T32" fmla="*/ 231 w 662"/>
                <a:gd name="T33" fmla="*/ 20 h 538"/>
                <a:gd name="T34" fmla="*/ 272 w 662"/>
                <a:gd name="T35" fmla="*/ 24 h 538"/>
                <a:gd name="T36" fmla="*/ 345 w 662"/>
                <a:gd name="T37" fmla="*/ 32 h 538"/>
                <a:gd name="T38" fmla="*/ 406 w 662"/>
                <a:gd name="T39" fmla="*/ 39 h 538"/>
                <a:gd name="T40" fmla="*/ 460 w 662"/>
                <a:gd name="T41" fmla="*/ 46 h 538"/>
                <a:gd name="T42" fmla="*/ 511 w 662"/>
                <a:gd name="T43" fmla="*/ 53 h 538"/>
                <a:gd name="T44" fmla="*/ 565 w 662"/>
                <a:gd name="T45" fmla="*/ 62 h 538"/>
                <a:gd name="T46" fmla="*/ 654 w 662"/>
                <a:gd name="T47" fmla="*/ 87 h 538"/>
                <a:gd name="T48" fmla="*/ 643 w 662"/>
                <a:gd name="T49" fmla="*/ 73 h 538"/>
                <a:gd name="T50" fmla="*/ 623 w 662"/>
                <a:gd name="T51" fmla="*/ 55 h 538"/>
                <a:gd name="T52" fmla="*/ 584 w 662"/>
                <a:gd name="T53" fmla="*/ 44 h 538"/>
                <a:gd name="T54" fmla="*/ 511 w 662"/>
                <a:gd name="T55" fmla="*/ 29 h 538"/>
                <a:gd name="T56" fmla="*/ 420 w 662"/>
                <a:gd name="T57" fmla="*/ 15 h 538"/>
                <a:gd name="T58" fmla="*/ 330 w 662"/>
                <a:gd name="T59" fmla="*/ 4 h 538"/>
                <a:gd name="T60" fmla="*/ 257 w 662"/>
                <a:gd name="T61" fmla="*/ 0 h 538"/>
                <a:gd name="T62" fmla="*/ 214 w 662"/>
                <a:gd name="T63" fmla="*/ 4 h 538"/>
                <a:gd name="T64" fmla="*/ 188 w 662"/>
                <a:gd name="T65" fmla="*/ 9 h 538"/>
                <a:gd name="T66" fmla="*/ 171 w 662"/>
                <a:gd name="T67" fmla="*/ 24 h 538"/>
                <a:gd name="T68" fmla="*/ 152 w 662"/>
                <a:gd name="T69" fmla="*/ 52 h 538"/>
                <a:gd name="T70" fmla="*/ 136 w 662"/>
                <a:gd name="T71" fmla="*/ 75 h 538"/>
                <a:gd name="T72" fmla="*/ 105 w 662"/>
                <a:gd name="T73" fmla="*/ 122 h 538"/>
                <a:gd name="T74" fmla="*/ 101 w 662"/>
                <a:gd name="T75" fmla="*/ 127 h 538"/>
                <a:gd name="T76" fmla="*/ 83 w 662"/>
                <a:gd name="T77" fmla="*/ 150 h 538"/>
                <a:gd name="T78" fmla="*/ 54 w 662"/>
                <a:gd name="T79" fmla="*/ 192 h 538"/>
                <a:gd name="T80" fmla="*/ 50 w 662"/>
                <a:gd name="T81" fmla="*/ 200 h 538"/>
                <a:gd name="T82" fmla="*/ 35 w 662"/>
                <a:gd name="T83" fmla="*/ 228 h 538"/>
                <a:gd name="T84" fmla="*/ 11 w 662"/>
                <a:gd name="T85" fmla="*/ 285 h 538"/>
                <a:gd name="T86" fmla="*/ 4 w 662"/>
                <a:gd name="T87" fmla="*/ 302 h 538"/>
                <a:gd name="T88" fmla="*/ 0 w 662"/>
                <a:gd name="T89" fmla="*/ 337 h 538"/>
                <a:gd name="T90" fmla="*/ 0 w 662"/>
                <a:gd name="T91" fmla="*/ 369 h 538"/>
                <a:gd name="T92" fmla="*/ 0 w 662"/>
                <a:gd name="T93" fmla="*/ 406 h 538"/>
                <a:gd name="T94" fmla="*/ 15 w 662"/>
                <a:gd name="T95" fmla="*/ 455 h 538"/>
                <a:gd name="T96" fmla="*/ 595 w 662"/>
                <a:gd name="T97" fmla="*/ 421 h 538"/>
                <a:gd name="T98" fmla="*/ 601 w 662"/>
                <a:gd name="T99" fmla="*/ 435 h 538"/>
                <a:gd name="T100" fmla="*/ 602 w 662"/>
                <a:gd name="T101" fmla="*/ 451 h 538"/>
                <a:gd name="T102" fmla="*/ 601 w 662"/>
                <a:gd name="T103" fmla="*/ 468 h 538"/>
                <a:gd name="T104" fmla="*/ 601 w 662"/>
                <a:gd name="T105" fmla="*/ 489 h 538"/>
                <a:gd name="T106" fmla="*/ 602 w 662"/>
                <a:gd name="T107" fmla="*/ 510 h 538"/>
                <a:gd name="T108" fmla="*/ 607 w 662"/>
                <a:gd name="T109" fmla="*/ 527 h 538"/>
                <a:gd name="T110" fmla="*/ 617 w 662"/>
                <a:gd name="T111" fmla="*/ 530 h 538"/>
                <a:gd name="T112" fmla="*/ 625 w 662"/>
                <a:gd name="T113" fmla="*/ 511 h 538"/>
                <a:gd name="T114" fmla="*/ 625 w 662"/>
                <a:gd name="T115" fmla="*/ 475 h 538"/>
                <a:gd name="T116" fmla="*/ 620 w 662"/>
                <a:gd name="T117" fmla="*/ 439 h 538"/>
                <a:gd name="T118" fmla="*/ 618 w 662"/>
                <a:gd name="T119" fmla="*/ 413 h 538"/>
                <a:gd name="T120" fmla="*/ 610 w 662"/>
                <a:gd name="T121" fmla="*/ 406 h 538"/>
                <a:gd name="T122" fmla="*/ 623 w 662"/>
                <a:gd name="T123" fmla="*/ 390 h 538"/>
                <a:gd name="T124" fmla="*/ 630 w 662"/>
                <a:gd name="T125" fmla="*/ 382 h 5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2"/>
                <a:gd name="T190" fmla="*/ 0 h 538"/>
                <a:gd name="T191" fmla="*/ 662 w 662"/>
                <a:gd name="T192" fmla="*/ 538 h 5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2" h="538">
                  <a:moveTo>
                    <a:pt x="630" y="369"/>
                  </a:moveTo>
                  <a:lnTo>
                    <a:pt x="585" y="349"/>
                  </a:lnTo>
                  <a:lnTo>
                    <a:pt x="439" y="345"/>
                  </a:lnTo>
                  <a:lnTo>
                    <a:pt x="438" y="345"/>
                  </a:lnTo>
                  <a:lnTo>
                    <a:pt x="435" y="345"/>
                  </a:lnTo>
                  <a:lnTo>
                    <a:pt x="430" y="345"/>
                  </a:lnTo>
                  <a:lnTo>
                    <a:pt x="424" y="345"/>
                  </a:lnTo>
                  <a:lnTo>
                    <a:pt x="416" y="345"/>
                  </a:lnTo>
                  <a:lnTo>
                    <a:pt x="406" y="345"/>
                  </a:lnTo>
                  <a:lnTo>
                    <a:pt x="395" y="345"/>
                  </a:lnTo>
                  <a:lnTo>
                    <a:pt x="384" y="345"/>
                  </a:lnTo>
                  <a:lnTo>
                    <a:pt x="371" y="345"/>
                  </a:lnTo>
                  <a:lnTo>
                    <a:pt x="357" y="345"/>
                  </a:lnTo>
                  <a:lnTo>
                    <a:pt x="343" y="345"/>
                  </a:lnTo>
                  <a:lnTo>
                    <a:pt x="327" y="344"/>
                  </a:lnTo>
                  <a:lnTo>
                    <a:pt x="312" y="344"/>
                  </a:lnTo>
                  <a:lnTo>
                    <a:pt x="296" y="344"/>
                  </a:lnTo>
                  <a:lnTo>
                    <a:pt x="279" y="344"/>
                  </a:lnTo>
                  <a:lnTo>
                    <a:pt x="262" y="344"/>
                  </a:lnTo>
                  <a:lnTo>
                    <a:pt x="246" y="344"/>
                  </a:lnTo>
                  <a:lnTo>
                    <a:pt x="230" y="344"/>
                  </a:lnTo>
                  <a:lnTo>
                    <a:pt x="213" y="344"/>
                  </a:lnTo>
                  <a:lnTo>
                    <a:pt x="198" y="344"/>
                  </a:lnTo>
                  <a:lnTo>
                    <a:pt x="182" y="344"/>
                  </a:lnTo>
                  <a:lnTo>
                    <a:pt x="168" y="344"/>
                  </a:lnTo>
                  <a:lnTo>
                    <a:pt x="154" y="344"/>
                  </a:lnTo>
                  <a:lnTo>
                    <a:pt x="141" y="344"/>
                  </a:lnTo>
                  <a:lnTo>
                    <a:pt x="129" y="344"/>
                  </a:lnTo>
                  <a:lnTo>
                    <a:pt x="118" y="344"/>
                  </a:lnTo>
                  <a:lnTo>
                    <a:pt x="109" y="344"/>
                  </a:lnTo>
                  <a:lnTo>
                    <a:pt x="101" y="344"/>
                  </a:lnTo>
                  <a:lnTo>
                    <a:pt x="94" y="345"/>
                  </a:lnTo>
                  <a:lnTo>
                    <a:pt x="89" y="345"/>
                  </a:lnTo>
                  <a:lnTo>
                    <a:pt x="86" y="345"/>
                  </a:lnTo>
                  <a:lnTo>
                    <a:pt x="85" y="345"/>
                  </a:lnTo>
                  <a:lnTo>
                    <a:pt x="84" y="346"/>
                  </a:lnTo>
                  <a:lnTo>
                    <a:pt x="83" y="346"/>
                  </a:lnTo>
                  <a:lnTo>
                    <a:pt x="82" y="346"/>
                  </a:lnTo>
                  <a:lnTo>
                    <a:pt x="81" y="344"/>
                  </a:lnTo>
                  <a:lnTo>
                    <a:pt x="81" y="342"/>
                  </a:lnTo>
                  <a:lnTo>
                    <a:pt x="80" y="339"/>
                  </a:lnTo>
                  <a:lnTo>
                    <a:pt x="79" y="336"/>
                  </a:lnTo>
                  <a:lnTo>
                    <a:pt x="77" y="331"/>
                  </a:lnTo>
                  <a:lnTo>
                    <a:pt x="76" y="326"/>
                  </a:lnTo>
                  <a:lnTo>
                    <a:pt x="74" y="320"/>
                  </a:lnTo>
                  <a:lnTo>
                    <a:pt x="71" y="312"/>
                  </a:lnTo>
                  <a:lnTo>
                    <a:pt x="69" y="303"/>
                  </a:lnTo>
                  <a:lnTo>
                    <a:pt x="66" y="293"/>
                  </a:lnTo>
                  <a:lnTo>
                    <a:pt x="63" y="282"/>
                  </a:lnTo>
                  <a:lnTo>
                    <a:pt x="59" y="271"/>
                  </a:lnTo>
                  <a:lnTo>
                    <a:pt x="56" y="263"/>
                  </a:lnTo>
                  <a:lnTo>
                    <a:pt x="55" y="257"/>
                  </a:lnTo>
                  <a:lnTo>
                    <a:pt x="54" y="253"/>
                  </a:lnTo>
                  <a:lnTo>
                    <a:pt x="54" y="250"/>
                  </a:lnTo>
                  <a:lnTo>
                    <a:pt x="54" y="248"/>
                  </a:lnTo>
                  <a:lnTo>
                    <a:pt x="55" y="247"/>
                  </a:lnTo>
                  <a:lnTo>
                    <a:pt x="56" y="246"/>
                  </a:lnTo>
                  <a:lnTo>
                    <a:pt x="58" y="245"/>
                  </a:lnTo>
                  <a:lnTo>
                    <a:pt x="60" y="243"/>
                  </a:lnTo>
                  <a:lnTo>
                    <a:pt x="62" y="241"/>
                  </a:lnTo>
                  <a:lnTo>
                    <a:pt x="64" y="236"/>
                  </a:lnTo>
                  <a:lnTo>
                    <a:pt x="67" y="230"/>
                  </a:lnTo>
                  <a:lnTo>
                    <a:pt x="69" y="222"/>
                  </a:lnTo>
                  <a:lnTo>
                    <a:pt x="72" y="211"/>
                  </a:lnTo>
                  <a:lnTo>
                    <a:pt x="74" y="198"/>
                  </a:lnTo>
                  <a:lnTo>
                    <a:pt x="106" y="193"/>
                  </a:lnTo>
                  <a:lnTo>
                    <a:pt x="106" y="190"/>
                  </a:lnTo>
                  <a:lnTo>
                    <a:pt x="105" y="187"/>
                  </a:lnTo>
                  <a:lnTo>
                    <a:pt x="105" y="182"/>
                  </a:lnTo>
                  <a:lnTo>
                    <a:pt x="104" y="178"/>
                  </a:lnTo>
                  <a:lnTo>
                    <a:pt x="104" y="175"/>
                  </a:lnTo>
                  <a:lnTo>
                    <a:pt x="103" y="172"/>
                  </a:lnTo>
                  <a:lnTo>
                    <a:pt x="103" y="171"/>
                  </a:lnTo>
                  <a:lnTo>
                    <a:pt x="104" y="170"/>
                  </a:lnTo>
                  <a:lnTo>
                    <a:pt x="105" y="169"/>
                  </a:lnTo>
                  <a:lnTo>
                    <a:pt x="106" y="167"/>
                  </a:lnTo>
                  <a:lnTo>
                    <a:pt x="107" y="164"/>
                  </a:lnTo>
                  <a:lnTo>
                    <a:pt x="110" y="160"/>
                  </a:lnTo>
                  <a:lnTo>
                    <a:pt x="113" y="155"/>
                  </a:lnTo>
                  <a:lnTo>
                    <a:pt x="117" y="149"/>
                  </a:lnTo>
                  <a:lnTo>
                    <a:pt x="122" y="140"/>
                  </a:lnTo>
                  <a:lnTo>
                    <a:pt x="128" y="130"/>
                  </a:lnTo>
                  <a:lnTo>
                    <a:pt x="135" y="118"/>
                  </a:lnTo>
                  <a:lnTo>
                    <a:pt x="143" y="104"/>
                  </a:lnTo>
                  <a:lnTo>
                    <a:pt x="153" y="88"/>
                  </a:lnTo>
                  <a:lnTo>
                    <a:pt x="164" y="70"/>
                  </a:lnTo>
                  <a:lnTo>
                    <a:pt x="177" y="49"/>
                  </a:lnTo>
                  <a:lnTo>
                    <a:pt x="181" y="42"/>
                  </a:lnTo>
                  <a:lnTo>
                    <a:pt x="186" y="37"/>
                  </a:lnTo>
                  <a:lnTo>
                    <a:pt x="191" y="32"/>
                  </a:lnTo>
                  <a:lnTo>
                    <a:pt x="196" y="28"/>
                  </a:lnTo>
                  <a:lnTo>
                    <a:pt x="201" y="25"/>
                  </a:lnTo>
                  <a:lnTo>
                    <a:pt x="207" y="23"/>
                  </a:lnTo>
                  <a:lnTo>
                    <a:pt x="212" y="22"/>
                  </a:lnTo>
                  <a:lnTo>
                    <a:pt x="218" y="20"/>
                  </a:lnTo>
                  <a:lnTo>
                    <a:pt x="225" y="20"/>
                  </a:lnTo>
                  <a:lnTo>
                    <a:pt x="231" y="20"/>
                  </a:lnTo>
                  <a:lnTo>
                    <a:pt x="238" y="20"/>
                  </a:lnTo>
                  <a:lnTo>
                    <a:pt x="244" y="20"/>
                  </a:lnTo>
                  <a:lnTo>
                    <a:pt x="251" y="21"/>
                  </a:lnTo>
                  <a:lnTo>
                    <a:pt x="258" y="22"/>
                  </a:lnTo>
                  <a:lnTo>
                    <a:pt x="265" y="23"/>
                  </a:lnTo>
                  <a:lnTo>
                    <a:pt x="272" y="24"/>
                  </a:lnTo>
                  <a:lnTo>
                    <a:pt x="285" y="25"/>
                  </a:lnTo>
                  <a:lnTo>
                    <a:pt x="298" y="27"/>
                  </a:lnTo>
                  <a:lnTo>
                    <a:pt x="310" y="28"/>
                  </a:lnTo>
                  <a:lnTo>
                    <a:pt x="322" y="29"/>
                  </a:lnTo>
                  <a:lnTo>
                    <a:pt x="333" y="31"/>
                  </a:lnTo>
                  <a:lnTo>
                    <a:pt x="345" y="32"/>
                  </a:lnTo>
                  <a:lnTo>
                    <a:pt x="356" y="33"/>
                  </a:lnTo>
                  <a:lnTo>
                    <a:pt x="366" y="34"/>
                  </a:lnTo>
                  <a:lnTo>
                    <a:pt x="376" y="36"/>
                  </a:lnTo>
                  <a:lnTo>
                    <a:pt x="387" y="37"/>
                  </a:lnTo>
                  <a:lnTo>
                    <a:pt x="396" y="38"/>
                  </a:lnTo>
                  <a:lnTo>
                    <a:pt x="406" y="39"/>
                  </a:lnTo>
                  <a:lnTo>
                    <a:pt x="415" y="41"/>
                  </a:lnTo>
                  <a:lnTo>
                    <a:pt x="424" y="41"/>
                  </a:lnTo>
                  <a:lnTo>
                    <a:pt x="434" y="43"/>
                  </a:lnTo>
                  <a:lnTo>
                    <a:pt x="442" y="44"/>
                  </a:lnTo>
                  <a:lnTo>
                    <a:pt x="451" y="45"/>
                  </a:lnTo>
                  <a:lnTo>
                    <a:pt x="460" y="46"/>
                  </a:lnTo>
                  <a:lnTo>
                    <a:pt x="469" y="47"/>
                  </a:lnTo>
                  <a:lnTo>
                    <a:pt x="477" y="48"/>
                  </a:lnTo>
                  <a:lnTo>
                    <a:pt x="486" y="49"/>
                  </a:lnTo>
                  <a:lnTo>
                    <a:pt x="494" y="50"/>
                  </a:lnTo>
                  <a:lnTo>
                    <a:pt x="503" y="52"/>
                  </a:lnTo>
                  <a:lnTo>
                    <a:pt x="511" y="53"/>
                  </a:lnTo>
                  <a:lnTo>
                    <a:pt x="520" y="54"/>
                  </a:lnTo>
                  <a:lnTo>
                    <a:pt x="529" y="56"/>
                  </a:lnTo>
                  <a:lnTo>
                    <a:pt x="537" y="57"/>
                  </a:lnTo>
                  <a:lnTo>
                    <a:pt x="546" y="59"/>
                  </a:lnTo>
                  <a:lnTo>
                    <a:pt x="555" y="60"/>
                  </a:lnTo>
                  <a:lnTo>
                    <a:pt x="565" y="62"/>
                  </a:lnTo>
                  <a:lnTo>
                    <a:pt x="574" y="63"/>
                  </a:lnTo>
                  <a:lnTo>
                    <a:pt x="584" y="65"/>
                  </a:lnTo>
                  <a:lnTo>
                    <a:pt x="661" y="128"/>
                  </a:lnTo>
                  <a:lnTo>
                    <a:pt x="654" y="88"/>
                  </a:lnTo>
                  <a:lnTo>
                    <a:pt x="654" y="87"/>
                  </a:lnTo>
                  <a:lnTo>
                    <a:pt x="653" y="85"/>
                  </a:lnTo>
                  <a:lnTo>
                    <a:pt x="651" y="84"/>
                  </a:lnTo>
                  <a:lnTo>
                    <a:pt x="650" y="82"/>
                  </a:lnTo>
                  <a:lnTo>
                    <a:pt x="648" y="79"/>
                  </a:lnTo>
                  <a:lnTo>
                    <a:pt x="646" y="76"/>
                  </a:lnTo>
                  <a:lnTo>
                    <a:pt x="643" y="73"/>
                  </a:lnTo>
                  <a:lnTo>
                    <a:pt x="640" y="69"/>
                  </a:lnTo>
                  <a:lnTo>
                    <a:pt x="637" y="66"/>
                  </a:lnTo>
                  <a:lnTo>
                    <a:pt x="634" y="63"/>
                  </a:lnTo>
                  <a:lnTo>
                    <a:pt x="631" y="60"/>
                  </a:lnTo>
                  <a:lnTo>
                    <a:pt x="627" y="57"/>
                  </a:lnTo>
                  <a:lnTo>
                    <a:pt x="623" y="55"/>
                  </a:lnTo>
                  <a:lnTo>
                    <a:pt x="620" y="53"/>
                  </a:lnTo>
                  <a:lnTo>
                    <a:pt x="616" y="51"/>
                  </a:lnTo>
                  <a:lnTo>
                    <a:pt x="610" y="50"/>
                  </a:lnTo>
                  <a:lnTo>
                    <a:pt x="602" y="47"/>
                  </a:lnTo>
                  <a:lnTo>
                    <a:pt x="594" y="45"/>
                  </a:lnTo>
                  <a:lnTo>
                    <a:pt x="584" y="44"/>
                  </a:lnTo>
                  <a:lnTo>
                    <a:pt x="574" y="41"/>
                  </a:lnTo>
                  <a:lnTo>
                    <a:pt x="563" y="39"/>
                  </a:lnTo>
                  <a:lnTo>
                    <a:pt x="550" y="37"/>
                  </a:lnTo>
                  <a:lnTo>
                    <a:pt x="538" y="34"/>
                  </a:lnTo>
                  <a:lnTo>
                    <a:pt x="524" y="32"/>
                  </a:lnTo>
                  <a:lnTo>
                    <a:pt x="511" y="29"/>
                  </a:lnTo>
                  <a:lnTo>
                    <a:pt x="496" y="27"/>
                  </a:lnTo>
                  <a:lnTo>
                    <a:pt x="481" y="25"/>
                  </a:lnTo>
                  <a:lnTo>
                    <a:pt x="466" y="22"/>
                  </a:lnTo>
                  <a:lnTo>
                    <a:pt x="451" y="20"/>
                  </a:lnTo>
                  <a:lnTo>
                    <a:pt x="435" y="18"/>
                  </a:lnTo>
                  <a:lnTo>
                    <a:pt x="420" y="15"/>
                  </a:lnTo>
                  <a:lnTo>
                    <a:pt x="405" y="13"/>
                  </a:lnTo>
                  <a:lnTo>
                    <a:pt x="389" y="11"/>
                  </a:lnTo>
                  <a:lnTo>
                    <a:pt x="374" y="9"/>
                  </a:lnTo>
                  <a:lnTo>
                    <a:pt x="359" y="8"/>
                  </a:lnTo>
                  <a:lnTo>
                    <a:pt x="344" y="6"/>
                  </a:lnTo>
                  <a:lnTo>
                    <a:pt x="330" y="4"/>
                  </a:lnTo>
                  <a:lnTo>
                    <a:pt x="316" y="3"/>
                  </a:lnTo>
                  <a:lnTo>
                    <a:pt x="303" y="2"/>
                  </a:lnTo>
                  <a:lnTo>
                    <a:pt x="290" y="1"/>
                  </a:lnTo>
                  <a:lnTo>
                    <a:pt x="278" y="0"/>
                  </a:lnTo>
                  <a:lnTo>
                    <a:pt x="268" y="0"/>
                  </a:lnTo>
                  <a:lnTo>
                    <a:pt x="257" y="0"/>
                  </a:lnTo>
                  <a:lnTo>
                    <a:pt x="248" y="0"/>
                  </a:lnTo>
                  <a:lnTo>
                    <a:pt x="240" y="0"/>
                  </a:lnTo>
                  <a:lnTo>
                    <a:pt x="233" y="1"/>
                  </a:lnTo>
                  <a:lnTo>
                    <a:pt x="227" y="1"/>
                  </a:lnTo>
                  <a:lnTo>
                    <a:pt x="220" y="3"/>
                  </a:lnTo>
                  <a:lnTo>
                    <a:pt x="214" y="4"/>
                  </a:lnTo>
                  <a:lnTo>
                    <a:pt x="209" y="5"/>
                  </a:lnTo>
                  <a:lnTo>
                    <a:pt x="204" y="6"/>
                  </a:lnTo>
                  <a:lnTo>
                    <a:pt x="199" y="6"/>
                  </a:lnTo>
                  <a:lnTo>
                    <a:pt x="195" y="7"/>
                  </a:lnTo>
                  <a:lnTo>
                    <a:pt x="192" y="9"/>
                  </a:lnTo>
                  <a:lnTo>
                    <a:pt x="188" y="9"/>
                  </a:lnTo>
                  <a:lnTo>
                    <a:pt x="185" y="11"/>
                  </a:lnTo>
                  <a:lnTo>
                    <a:pt x="182" y="13"/>
                  </a:lnTo>
                  <a:lnTo>
                    <a:pt x="179" y="15"/>
                  </a:lnTo>
                  <a:lnTo>
                    <a:pt x="176" y="17"/>
                  </a:lnTo>
                  <a:lnTo>
                    <a:pt x="173" y="20"/>
                  </a:lnTo>
                  <a:lnTo>
                    <a:pt x="171" y="24"/>
                  </a:lnTo>
                  <a:lnTo>
                    <a:pt x="168" y="28"/>
                  </a:lnTo>
                  <a:lnTo>
                    <a:pt x="165" y="32"/>
                  </a:lnTo>
                  <a:lnTo>
                    <a:pt x="161" y="38"/>
                  </a:lnTo>
                  <a:lnTo>
                    <a:pt x="158" y="44"/>
                  </a:lnTo>
                  <a:lnTo>
                    <a:pt x="155" y="48"/>
                  </a:lnTo>
                  <a:lnTo>
                    <a:pt x="152" y="52"/>
                  </a:lnTo>
                  <a:lnTo>
                    <a:pt x="149" y="56"/>
                  </a:lnTo>
                  <a:lnTo>
                    <a:pt x="147" y="59"/>
                  </a:lnTo>
                  <a:lnTo>
                    <a:pt x="145" y="63"/>
                  </a:lnTo>
                  <a:lnTo>
                    <a:pt x="142" y="66"/>
                  </a:lnTo>
                  <a:lnTo>
                    <a:pt x="139" y="70"/>
                  </a:lnTo>
                  <a:lnTo>
                    <a:pt x="136" y="75"/>
                  </a:lnTo>
                  <a:lnTo>
                    <a:pt x="133" y="80"/>
                  </a:lnTo>
                  <a:lnTo>
                    <a:pt x="129" y="86"/>
                  </a:lnTo>
                  <a:lnTo>
                    <a:pt x="124" y="93"/>
                  </a:lnTo>
                  <a:lnTo>
                    <a:pt x="119" y="101"/>
                  </a:lnTo>
                  <a:lnTo>
                    <a:pt x="113" y="111"/>
                  </a:lnTo>
                  <a:lnTo>
                    <a:pt x="105" y="122"/>
                  </a:lnTo>
                  <a:lnTo>
                    <a:pt x="105" y="123"/>
                  </a:lnTo>
                  <a:lnTo>
                    <a:pt x="104" y="123"/>
                  </a:lnTo>
                  <a:lnTo>
                    <a:pt x="103" y="124"/>
                  </a:lnTo>
                  <a:lnTo>
                    <a:pt x="103" y="125"/>
                  </a:lnTo>
                  <a:lnTo>
                    <a:pt x="101" y="127"/>
                  </a:lnTo>
                  <a:lnTo>
                    <a:pt x="100" y="128"/>
                  </a:lnTo>
                  <a:lnTo>
                    <a:pt x="98" y="131"/>
                  </a:lnTo>
                  <a:lnTo>
                    <a:pt x="95" y="134"/>
                  </a:lnTo>
                  <a:lnTo>
                    <a:pt x="92" y="138"/>
                  </a:lnTo>
                  <a:lnTo>
                    <a:pt x="88" y="143"/>
                  </a:lnTo>
                  <a:lnTo>
                    <a:pt x="83" y="150"/>
                  </a:lnTo>
                  <a:lnTo>
                    <a:pt x="78" y="157"/>
                  </a:lnTo>
                  <a:lnTo>
                    <a:pt x="72" y="166"/>
                  </a:lnTo>
                  <a:lnTo>
                    <a:pt x="64" y="177"/>
                  </a:lnTo>
                  <a:lnTo>
                    <a:pt x="56" y="189"/>
                  </a:lnTo>
                  <a:lnTo>
                    <a:pt x="55" y="190"/>
                  </a:lnTo>
                  <a:lnTo>
                    <a:pt x="54" y="192"/>
                  </a:lnTo>
                  <a:lnTo>
                    <a:pt x="54" y="193"/>
                  </a:lnTo>
                  <a:lnTo>
                    <a:pt x="53" y="193"/>
                  </a:lnTo>
                  <a:lnTo>
                    <a:pt x="52" y="195"/>
                  </a:lnTo>
                  <a:lnTo>
                    <a:pt x="51" y="196"/>
                  </a:lnTo>
                  <a:lnTo>
                    <a:pt x="51" y="198"/>
                  </a:lnTo>
                  <a:lnTo>
                    <a:pt x="50" y="200"/>
                  </a:lnTo>
                  <a:lnTo>
                    <a:pt x="49" y="202"/>
                  </a:lnTo>
                  <a:lnTo>
                    <a:pt x="47" y="206"/>
                  </a:lnTo>
                  <a:lnTo>
                    <a:pt x="45" y="210"/>
                  </a:lnTo>
                  <a:lnTo>
                    <a:pt x="42" y="215"/>
                  </a:lnTo>
                  <a:lnTo>
                    <a:pt x="39" y="221"/>
                  </a:lnTo>
                  <a:lnTo>
                    <a:pt x="35" y="228"/>
                  </a:lnTo>
                  <a:lnTo>
                    <a:pt x="31" y="237"/>
                  </a:lnTo>
                  <a:lnTo>
                    <a:pt x="26" y="247"/>
                  </a:lnTo>
                  <a:lnTo>
                    <a:pt x="12" y="282"/>
                  </a:lnTo>
                  <a:lnTo>
                    <a:pt x="12" y="283"/>
                  </a:lnTo>
                  <a:lnTo>
                    <a:pt x="11" y="283"/>
                  </a:lnTo>
                  <a:lnTo>
                    <a:pt x="11" y="285"/>
                  </a:lnTo>
                  <a:lnTo>
                    <a:pt x="10" y="286"/>
                  </a:lnTo>
                  <a:lnTo>
                    <a:pt x="9" y="289"/>
                  </a:lnTo>
                  <a:lnTo>
                    <a:pt x="8" y="291"/>
                  </a:lnTo>
                  <a:lnTo>
                    <a:pt x="6" y="295"/>
                  </a:lnTo>
                  <a:lnTo>
                    <a:pt x="5" y="298"/>
                  </a:lnTo>
                  <a:lnTo>
                    <a:pt x="4" y="302"/>
                  </a:lnTo>
                  <a:lnTo>
                    <a:pt x="3" y="307"/>
                  </a:lnTo>
                  <a:lnTo>
                    <a:pt x="2" y="312"/>
                  </a:lnTo>
                  <a:lnTo>
                    <a:pt x="1" y="317"/>
                  </a:lnTo>
                  <a:lnTo>
                    <a:pt x="0" y="324"/>
                  </a:lnTo>
                  <a:lnTo>
                    <a:pt x="0" y="330"/>
                  </a:lnTo>
                  <a:lnTo>
                    <a:pt x="0" y="337"/>
                  </a:lnTo>
                  <a:lnTo>
                    <a:pt x="0" y="345"/>
                  </a:lnTo>
                  <a:lnTo>
                    <a:pt x="0" y="349"/>
                  </a:lnTo>
                  <a:lnTo>
                    <a:pt x="0" y="353"/>
                  </a:lnTo>
                  <a:lnTo>
                    <a:pt x="0" y="358"/>
                  </a:lnTo>
                  <a:lnTo>
                    <a:pt x="0" y="363"/>
                  </a:lnTo>
                  <a:lnTo>
                    <a:pt x="0" y="369"/>
                  </a:lnTo>
                  <a:lnTo>
                    <a:pt x="0" y="374"/>
                  </a:lnTo>
                  <a:lnTo>
                    <a:pt x="0" y="381"/>
                  </a:lnTo>
                  <a:lnTo>
                    <a:pt x="0" y="387"/>
                  </a:lnTo>
                  <a:lnTo>
                    <a:pt x="0" y="393"/>
                  </a:lnTo>
                  <a:lnTo>
                    <a:pt x="0" y="400"/>
                  </a:lnTo>
                  <a:lnTo>
                    <a:pt x="0" y="406"/>
                  </a:lnTo>
                  <a:lnTo>
                    <a:pt x="0" y="413"/>
                  </a:lnTo>
                  <a:lnTo>
                    <a:pt x="0" y="420"/>
                  </a:lnTo>
                  <a:lnTo>
                    <a:pt x="0" y="428"/>
                  </a:lnTo>
                  <a:lnTo>
                    <a:pt x="0" y="435"/>
                  </a:lnTo>
                  <a:lnTo>
                    <a:pt x="0" y="441"/>
                  </a:lnTo>
                  <a:lnTo>
                    <a:pt x="15" y="455"/>
                  </a:lnTo>
                  <a:lnTo>
                    <a:pt x="80" y="481"/>
                  </a:lnTo>
                  <a:lnTo>
                    <a:pt x="291" y="479"/>
                  </a:lnTo>
                  <a:lnTo>
                    <a:pt x="299" y="440"/>
                  </a:lnTo>
                  <a:lnTo>
                    <a:pt x="301" y="390"/>
                  </a:lnTo>
                  <a:lnTo>
                    <a:pt x="579" y="409"/>
                  </a:lnTo>
                  <a:lnTo>
                    <a:pt x="595" y="421"/>
                  </a:lnTo>
                  <a:lnTo>
                    <a:pt x="596" y="423"/>
                  </a:lnTo>
                  <a:lnTo>
                    <a:pt x="598" y="425"/>
                  </a:lnTo>
                  <a:lnTo>
                    <a:pt x="599" y="428"/>
                  </a:lnTo>
                  <a:lnTo>
                    <a:pt x="600" y="430"/>
                  </a:lnTo>
                  <a:lnTo>
                    <a:pt x="601" y="433"/>
                  </a:lnTo>
                  <a:lnTo>
                    <a:pt x="601" y="435"/>
                  </a:lnTo>
                  <a:lnTo>
                    <a:pt x="602" y="438"/>
                  </a:lnTo>
                  <a:lnTo>
                    <a:pt x="602" y="441"/>
                  </a:lnTo>
                  <a:lnTo>
                    <a:pt x="602" y="443"/>
                  </a:lnTo>
                  <a:lnTo>
                    <a:pt x="602" y="445"/>
                  </a:lnTo>
                  <a:lnTo>
                    <a:pt x="602" y="448"/>
                  </a:lnTo>
                  <a:lnTo>
                    <a:pt x="602" y="451"/>
                  </a:lnTo>
                  <a:lnTo>
                    <a:pt x="602" y="453"/>
                  </a:lnTo>
                  <a:lnTo>
                    <a:pt x="602" y="456"/>
                  </a:lnTo>
                  <a:lnTo>
                    <a:pt x="601" y="458"/>
                  </a:lnTo>
                  <a:lnTo>
                    <a:pt x="601" y="460"/>
                  </a:lnTo>
                  <a:lnTo>
                    <a:pt x="601" y="464"/>
                  </a:lnTo>
                  <a:lnTo>
                    <a:pt x="601" y="468"/>
                  </a:lnTo>
                  <a:lnTo>
                    <a:pt x="601" y="472"/>
                  </a:lnTo>
                  <a:lnTo>
                    <a:pt x="601" y="475"/>
                  </a:lnTo>
                  <a:lnTo>
                    <a:pt x="601" y="479"/>
                  </a:lnTo>
                  <a:lnTo>
                    <a:pt x="601" y="482"/>
                  </a:lnTo>
                  <a:lnTo>
                    <a:pt x="601" y="486"/>
                  </a:lnTo>
                  <a:lnTo>
                    <a:pt x="601" y="489"/>
                  </a:lnTo>
                  <a:lnTo>
                    <a:pt x="601" y="493"/>
                  </a:lnTo>
                  <a:lnTo>
                    <a:pt x="601" y="496"/>
                  </a:lnTo>
                  <a:lnTo>
                    <a:pt x="602" y="500"/>
                  </a:lnTo>
                  <a:lnTo>
                    <a:pt x="602" y="503"/>
                  </a:lnTo>
                  <a:lnTo>
                    <a:pt x="602" y="507"/>
                  </a:lnTo>
                  <a:lnTo>
                    <a:pt x="602" y="510"/>
                  </a:lnTo>
                  <a:lnTo>
                    <a:pt x="603" y="514"/>
                  </a:lnTo>
                  <a:lnTo>
                    <a:pt x="604" y="517"/>
                  </a:lnTo>
                  <a:lnTo>
                    <a:pt x="604" y="520"/>
                  </a:lnTo>
                  <a:lnTo>
                    <a:pt x="605" y="523"/>
                  </a:lnTo>
                  <a:lnTo>
                    <a:pt x="606" y="525"/>
                  </a:lnTo>
                  <a:lnTo>
                    <a:pt x="607" y="527"/>
                  </a:lnTo>
                  <a:lnTo>
                    <a:pt x="609" y="530"/>
                  </a:lnTo>
                  <a:lnTo>
                    <a:pt x="611" y="532"/>
                  </a:lnTo>
                  <a:lnTo>
                    <a:pt x="612" y="534"/>
                  </a:lnTo>
                  <a:lnTo>
                    <a:pt x="614" y="537"/>
                  </a:lnTo>
                  <a:lnTo>
                    <a:pt x="615" y="533"/>
                  </a:lnTo>
                  <a:lnTo>
                    <a:pt x="617" y="530"/>
                  </a:lnTo>
                  <a:lnTo>
                    <a:pt x="618" y="527"/>
                  </a:lnTo>
                  <a:lnTo>
                    <a:pt x="620" y="524"/>
                  </a:lnTo>
                  <a:lnTo>
                    <a:pt x="622" y="521"/>
                  </a:lnTo>
                  <a:lnTo>
                    <a:pt x="623" y="518"/>
                  </a:lnTo>
                  <a:lnTo>
                    <a:pt x="625" y="514"/>
                  </a:lnTo>
                  <a:lnTo>
                    <a:pt x="625" y="511"/>
                  </a:lnTo>
                  <a:lnTo>
                    <a:pt x="626" y="505"/>
                  </a:lnTo>
                  <a:lnTo>
                    <a:pt x="626" y="499"/>
                  </a:lnTo>
                  <a:lnTo>
                    <a:pt x="626" y="493"/>
                  </a:lnTo>
                  <a:lnTo>
                    <a:pt x="626" y="487"/>
                  </a:lnTo>
                  <a:lnTo>
                    <a:pt x="625" y="481"/>
                  </a:lnTo>
                  <a:lnTo>
                    <a:pt x="625" y="475"/>
                  </a:lnTo>
                  <a:lnTo>
                    <a:pt x="624" y="469"/>
                  </a:lnTo>
                  <a:lnTo>
                    <a:pt x="623" y="463"/>
                  </a:lnTo>
                  <a:lnTo>
                    <a:pt x="622" y="457"/>
                  </a:lnTo>
                  <a:lnTo>
                    <a:pt x="622" y="451"/>
                  </a:lnTo>
                  <a:lnTo>
                    <a:pt x="621" y="445"/>
                  </a:lnTo>
                  <a:lnTo>
                    <a:pt x="620" y="439"/>
                  </a:lnTo>
                  <a:lnTo>
                    <a:pt x="620" y="433"/>
                  </a:lnTo>
                  <a:lnTo>
                    <a:pt x="619" y="427"/>
                  </a:lnTo>
                  <a:lnTo>
                    <a:pt x="619" y="421"/>
                  </a:lnTo>
                  <a:lnTo>
                    <a:pt x="618" y="415"/>
                  </a:lnTo>
                  <a:lnTo>
                    <a:pt x="618" y="414"/>
                  </a:lnTo>
                  <a:lnTo>
                    <a:pt x="618" y="413"/>
                  </a:lnTo>
                  <a:lnTo>
                    <a:pt x="617" y="412"/>
                  </a:lnTo>
                  <a:lnTo>
                    <a:pt x="617" y="410"/>
                  </a:lnTo>
                  <a:lnTo>
                    <a:pt x="615" y="409"/>
                  </a:lnTo>
                  <a:lnTo>
                    <a:pt x="614" y="407"/>
                  </a:lnTo>
                  <a:lnTo>
                    <a:pt x="612" y="406"/>
                  </a:lnTo>
                  <a:lnTo>
                    <a:pt x="610" y="406"/>
                  </a:lnTo>
                  <a:lnTo>
                    <a:pt x="612" y="403"/>
                  </a:lnTo>
                  <a:lnTo>
                    <a:pt x="614" y="400"/>
                  </a:lnTo>
                  <a:lnTo>
                    <a:pt x="616" y="397"/>
                  </a:lnTo>
                  <a:lnTo>
                    <a:pt x="618" y="395"/>
                  </a:lnTo>
                  <a:lnTo>
                    <a:pt x="621" y="393"/>
                  </a:lnTo>
                  <a:lnTo>
                    <a:pt x="623" y="390"/>
                  </a:lnTo>
                  <a:lnTo>
                    <a:pt x="624" y="387"/>
                  </a:lnTo>
                  <a:lnTo>
                    <a:pt x="625" y="383"/>
                  </a:lnTo>
                  <a:lnTo>
                    <a:pt x="625" y="384"/>
                  </a:lnTo>
                  <a:lnTo>
                    <a:pt x="626" y="384"/>
                  </a:lnTo>
                  <a:lnTo>
                    <a:pt x="628" y="383"/>
                  </a:lnTo>
                  <a:lnTo>
                    <a:pt x="630" y="382"/>
                  </a:lnTo>
                  <a:lnTo>
                    <a:pt x="632" y="381"/>
                  </a:lnTo>
                  <a:lnTo>
                    <a:pt x="634" y="379"/>
                  </a:lnTo>
                  <a:lnTo>
                    <a:pt x="636" y="378"/>
                  </a:lnTo>
                  <a:lnTo>
                    <a:pt x="638" y="377"/>
                  </a:lnTo>
                  <a:lnTo>
                    <a:pt x="630" y="369"/>
                  </a:lnTo>
                </a:path>
              </a:pathLst>
            </a:custGeom>
            <a:solidFill>
              <a:srgbClr val="FF00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79" name="Freeform 89">
              <a:extLst>
                <a:ext uri="{FF2B5EF4-FFF2-40B4-BE49-F238E27FC236}">
                  <a16:creationId xmlns:a16="http://schemas.microsoft.com/office/drawing/2014/main" id="{3522FC85-77C9-4B2B-92E3-ACEDE64A6E24}"/>
                </a:ext>
              </a:extLst>
            </p:cNvPr>
            <p:cNvSpPr>
              <a:spLocks/>
            </p:cNvSpPr>
            <p:nvPr/>
          </p:nvSpPr>
          <p:spPr bwMode="auto">
            <a:xfrm>
              <a:off x="5169" y="2894"/>
              <a:ext cx="46" cy="22"/>
            </a:xfrm>
            <a:custGeom>
              <a:avLst/>
              <a:gdLst>
                <a:gd name="T0" fmla="*/ 0 w 46"/>
                <a:gd name="T1" fmla="*/ 1 h 22"/>
                <a:gd name="T2" fmla="*/ 0 w 46"/>
                <a:gd name="T3" fmla="*/ 1 h 22"/>
                <a:gd name="T4" fmla="*/ 44 w 46"/>
                <a:gd name="T5" fmla="*/ 21 h 22"/>
                <a:gd name="T6" fmla="*/ 45 w 46"/>
                <a:gd name="T7" fmla="*/ 18 h 22"/>
                <a:gd name="T8" fmla="*/ 1 w 46"/>
                <a:gd name="T9" fmla="*/ 0 h 22"/>
                <a:gd name="T10" fmla="*/ 0 w 46"/>
                <a:gd name="T11" fmla="*/ 0 h 22"/>
                <a:gd name="T12" fmla="*/ 1 w 46"/>
                <a:gd name="T13" fmla="*/ 0 h 22"/>
                <a:gd name="T14" fmla="*/ 0 w 46"/>
                <a:gd name="T15" fmla="*/ 0 h 22"/>
                <a:gd name="T16" fmla="*/ 0 w 46"/>
                <a:gd name="T17" fmla="*/ 0 h 22"/>
                <a:gd name="T18" fmla="*/ 0 w 46"/>
                <a:gd name="T19" fmla="*/ 1 h 22"/>
                <a:gd name="T20" fmla="*/ 0 w 46"/>
                <a:gd name="T21" fmla="*/ 1 h 22"/>
                <a:gd name="T22" fmla="*/ 0 w 46"/>
                <a:gd name="T23" fmla="*/ 1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22"/>
                <a:gd name="T38" fmla="*/ 46 w 46"/>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22">
                  <a:moveTo>
                    <a:pt x="0" y="1"/>
                  </a:moveTo>
                  <a:lnTo>
                    <a:pt x="0" y="1"/>
                  </a:lnTo>
                  <a:lnTo>
                    <a:pt x="44" y="21"/>
                  </a:lnTo>
                  <a:lnTo>
                    <a:pt x="45" y="18"/>
                  </a:lnTo>
                  <a:lnTo>
                    <a:pt x="1" y="0"/>
                  </a:lnTo>
                  <a:lnTo>
                    <a:pt x="0" y="0"/>
                  </a:lnTo>
                  <a:lnTo>
                    <a:pt x="1" y="0"/>
                  </a:lnTo>
                  <a:lnTo>
                    <a:pt x="0"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0" name="Freeform 90">
              <a:extLst>
                <a:ext uri="{FF2B5EF4-FFF2-40B4-BE49-F238E27FC236}">
                  <a16:creationId xmlns:a16="http://schemas.microsoft.com/office/drawing/2014/main" id="{460EBD94-9948-4813-BC78-5411B8FFC4E2}"/>
                </a:ext>
              </a:extLst>
            </p:cNvPr>
            <p:cNvSpPr>
              <a:spLocks/>
            </p:cNvSpPr>
            <p:nvPr/>
          </p:nvSpPr>
          <p:spPr bwMode="auto">
            <a:xfrm>
              <a:off x="5021" y="2889"/>
              <a:ext cx="150" cy="17"/>
            </a:xfrm>
            <a:custGeom>
              <a:avLst/>
              <a:gdLst>
                <a:gd name="T0" fmla="*/ 1 w 150"/>
                <a:gd name="T1" fmla="*/ 4 h 17"/>
                <a:gd name="T2" fmla="*/ 1 w 150"/>
                <a:gd name="T3" fmla="*/ 4 h 17"/>
                <a:gd name="T4" fmla="*/ 149 w 150"/>
                <a:gd name="T5" fmla="*/ 16 h 17"/>
                <a:gd name="T6" fmla="*/ 149 w 150"/>
                <a:gd name="T7" fmla="*/ 11 h 17"/>
                <a:gd name="T8" fmla="*/ 1 w 150"/>
                <a:gd name="T9" fmla="*/ 0 h 17"/>
                <a:gd name="T10" fmla="*/ 1 w 150"/>
                <a:gd name="T11" fmla="*/ 0 h 17"/>
                <a:gd name="T12" fmla="*/ 1 w 150"/>
                <a:gd name="T13" fmla="*/ 0 h 17"/>
                <a:gd name="T14" fmla="*/ 0 w 150"/>
                <a:gd name="T15" fmla="*/ 0 h 17"/>
                <a:gd name="T16" fmla="*/ 0 w 150"/>
                <a:gd name="T17" fmla="*/ 2 h 17"/>
                <a:gd name="T18" fmla="*/ 0 w 150"/>
                <a:gd name="T19" fmla="*/ 4 h 17"/>
                <a:gd name="T20" fmla="*/ 1 w 150"/>
                <a:gd name="T21" fmla="*/ 4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0"/>
                <a:gd name="T34" fmla="*/ 0 h 17"/>
                <a:gd name="T35" fmla="*/ 150 w 150"/>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0" h="17">
                  <a:moveTo>
                    <a:pt x="1" y="4"/>
                  </a:moveTo>
                  <a:lnTo>
                    <a:pt x="1" y="4"/>
                  </a:lnTo>
                  <a:lnTo>
                    <a:pt x="149" y="16"/>
                  </a:lnTo>
                  <a:lnTo>
                    <a:pt x="149" y="11"/>
                  </a:lnTo>
                  <a:lnTo>
                    <a:pt x="1" y="0"/>
                  </a:lnTo>
                  <a:lnTo>
                    <a:pt x="0" y="0"/>
                  </a:lnTo>
                  <a:lnTo>
                    <a:pt x="0" y="2"/>
                  </a:lnTo>
                  <a:lnTo>
                    <a:pt x="0" y="4"/>
                  </a:lnTo>
                  <a:lnTo>
                    <a:pt x="1"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1" name="Freeform 91">
              <a:extLst>
                <a:ext uri="{FF2B5EF4-FFF2-40B4-BE49-F238E27FC236}">
                  <a16:creationId xmlns:a16="http://schemas.microsoft.com/office/drawing/2014/main" id="{05E63562-4A8C-40ED-A866-736446152E5B}"/>
                </a:ext>
              </a:extLst>
            </p:cNvPr>
            <p:cNvSpPr>
              <a:spLocks/>
            </p:cNvSpPr>
            <p:nvPr/>
          </p:nvSpPr>
          <p:spPr bwMode="auto">
            <a:xfrm>
              <a:off x="4669" y="2888"/>
              <a:ext cx="355" cy="17"/>
            </a:xfrm>
            <a:custGeom>
              <a:avLst/>
              <a:gdLst>
                <a:gd name="T0" fmla="*/ 1 w 355"/>
                <a:gd name="T1" fmla="*/ 16 h 17"/>
                <a:gd name="T2" fmla="*/ 5 w 355"/>
                <a:gd name="T3" fmla="*/ 13 h 17"/>
                <a:gd name="T4" fmla="*/ 16 w 355"/>
                <a:gd name="T5" fmla="*/ 13 h 17"/>
                <a:gd name="T6" fmla="*/ 34 w 355"/>
                <a:gd name="T7" fmla="*/ 11 h 17"/>
                <a:gd name="T8" fmla="*/ 56 w 355"/>
                <a:gd name="T9" fmla="*/ 11 h 17"/>
                <a:gd name="T10" fmla="*/ 83 w 355"/>
                <a:gd name="T11" fmla="*/ 11 h 17"/>
                <a:gd name="T12" fmla="*/ 113 w 355"/>
                <a:gd name="T13" fmla="*/ 11 h 17"/>
                <a:gd name="T14" fmla="*/ 145 w 355"/>
                <a:gd name="T15" fmla="*/ 11 h 17"/>
                <a:gd name="T16" fmla="*/ 177 w 355"/>
                <a:gd name="T17" fmla="*/ 11 h 17"/>
                <a:gd name="T18" fmla="*/ 211 w 355"/>
                <a:gd name="T19" fmla="*/ 13 h 17"/>
                <a:gd name="T20" fmla="*/ 242 w 355"/>
                <a:gd name="T21" fmla="*/ 13 h 17"/>
                <a:gd name="T22" fmla="*/ 272 w 355"/>
                <a:gd name="T23" fmla="*/ 13 h 17"/>
                <a:gd name="T24" fmla="*/ 299 w 355"/>
                <a:gd name="T25" fmla="*/ 16 h 17"/>
                <a:gd name="T26" fmla="*/ 321 w 355"/>
                <a:gd name="T27" fmla="*/ 16 h 17"/>
                <a:gd name="T28" fmla="*/ 338 w 355"/>
                <a:gd name="T29" fmla="*/ 16 h 17"/>
                <a:gd name="T30" fmla="*/ 349 w 355"/>
                <a:gd name="T31" fmla="*/ 16 h 17"/>
                <a:gd name="T32" fmla="*/ 354 w 355"/>
                <a:gd name="T33" fmla="*/ 16 h 17"/>
                <a:gd name="T34" fmla="*/ 352 w 355"/>
                <a:gd name="T35" fmla="*/ 6 h 17"/>
                <a:gd name="T36" fmla="*/ 345 w 355"/>
                <a:gd name="T37" fmla="*/ 6 h 17"/>
                <a:gd name="T38" fmla="*/ 330 w 355"/>
                <a:gd name="T39" fmla="*/ 4 h 17"/>
                <a:gd name="T40" fmla="*/ 310 w 355"/>
                <a:gd name="T41" fmla="*/ 4 h 17"/>
                <a:gd name="T42" fmla="*/ 286 w 355"/>
                <a:gd name="T43" fmla="*/ 4 h 17"/>
                <a:gd name="T44" fmla="*/ 257 w 355"/>
                <a:gd name="T45" fmla="*/ 4 h 17"/>
                <a:gd name="T46" fmla="*/ 227 w 355"/>
                <a:gd name="T47" fmla="*/ 2 h 17"/>
                <a:gd name="T48" fmla="*/ 194 w 355"/>
                <a:gd name="T49" fmla="*/ 0 h 17"/>
                <a:gd name="T50" fmla="*/ 161 w 355"/>
                <a:gd name="T51" fmla="*/ 0 h 17"/>
                <a:gd name="T52" fmla="*/ 129 w 355"/>
                <a:gd name="T53" fmla="*/ 0 h 17"/>
                <a:gd name="T54" fmla="*/ 97 w 355"/>
                <a:gd name="T55" fmla="*/ 0 h 17"/>
                <a:gd name="T56" fmla="*/ 69 w 355"/>
                <a:gd name="T57" fmla="*/ 0 h 17"/>
                <a:gd name="T58" fmla="*/ 44 w 355"/>
                <a:gd name="T59" fmla="*/ 0 h 17"/>
                <a:gd name="T60" fmla="*/ 24 w 355"/>
                <a:gd name="T61" fmla="*/ 2 h 17"/>
                <a:gd name="T62" fmla="*/ 9 w 355"/>
                <a:gd name="T63" fmla="*/ 4 h 17"/>
                <a:gd name="T64" fmla="*/ 1 w 355"/>
                <a:gd name="T65" fmla="*/ 4 h 17"/>
                <a:gd name="T66" fmla="*/ 0 w 355"/>
                <a:gd name="T67" fmla="*/ 6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5"/>
                <a:gd name="T103" fmla="*/ 0 h 17"/>
                <a:gd name="T104" fmla="*/ 355 w 355"/>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5" h="17">
                  <a:moveTo>
                    <a:pt x="1" y="16"/>
                  </a:moveTo>
                  <a:lnTo>
                    <a:pt x="1" y="16"/>
                  </a:lnTo>
                  <a:lnTo>
                    <a:pt x="5" y="13"/>
                  </a:lnTo>
                  <a:lnTo>
                    <a:pt x="9" y="13"/>
                  </a:lnTo>
                  <a:lnTo>
                    <a:pt x="16" y="13"/>
                  </a:lnTo>
                  <a:lnTo>
                    <a:pt x="24" y="13"/>
                  </a:lnTo>
                  <a:lnTo>
                    <a:pt x="34" y="11"/>
                  </a:lnTo>
                  <a:lnTo>
                    <a:pt x="44" y="11"/>
                  </a:lnTo>
                  <a:lnTo>
                    <a:pt x="56" y="11"/>
                  </a:lnTo>
                  <a:lnTo>
                    <a:pt x="69" y="11"/>
                  </a:lnTo>
                  <a:lnTo>
                    <a:pt x="83" y="11"/>
                  </a:lnTo>
                  <a:lnTo>
                    <a:pt x="97" y="11"/>
                  </a:lnTo>
                  <a:lnTo>
                    <a:pt x="113" y="11"/>
                  </a:lnTo>
                  <a:lnTo>
                    <a:pt x="129" y="11"/>
                  </a:lnTo>
                  <a:lnTo>
                    <a:pt x="145" y="11"/>
                  </a:lnTo>
                  <a:lnTo>
                    <a:pt x="161" y="11"/>
                  </a:lnTo>
                  <a:lnTo>
                    <a:pt x="177" y="11"/>
                  </a:lnTo>
                  <a:lnTo>
                    <a:pt x="194" y="11"/>
                  </a:lnTo>
                  <a:lnTo>
                    <a:pt x="211" y="13"/>
                  </a:lnTo>
                  <a:lnTo>
                    <a:pt x="227" y="13"/>
                  </a:lnTo>
                  <a:lnTo>
                    <a:pt x="242" y="13"/>
                  </a:lnTo>
                  <a:lnTo>
                    <a:pt x="257" y="13"/>
                  </a:lnTo>
                  <a:lnTo>
                    <a:pt x="272" y="13"/>
                  </a:lnTo>
                  <a:lnTo>
                    <a:pt x="286" y="13"/>
                  </a:lnTo>
                  <a:lnTo>
                    <a:pt x="299" y="16"/>
                  </a:lnTo>
                  <a:lnTo>
                    <a:pt x="310" y="16"/>
                  </a:lnTo>
                  <a:lnTo>
                    <a:pt x="321" y="16"/>
                  </a:lnTo>
                  <a:lnTo>
                    <a:pt x="330" y="16"/>
                  </a:lnTo>
                  <a:lnTo>
                    <a:pt x="338" y="16"/>
                  </a:lnTo>
                  <a:lnTo>
                    <a:pt x="345" y="16"/>
                  </a:lnTo>
                  <a:lnTo>
                    <a:pt x="349" y="16"/>
                  </a:lnTo>
                  <a:lnTo>
                    <a:pt x="352" y="16"/>
                  </a:lnTo>
                  <a:lnTo>
                    <a:pt x="354" y="16"/>
                  </a:lnTo>
                  <a:lnTo>
                    <a:pt x="354" y="6"/>
                  </a:lnTo>
                  <a:lnTo>
                    <a:pt x="352" y="6"/>
                  </a:lnTo>
                  <a:lnTo>
                    <a:pt x="349" y="6"/>
                  </a:lnTo>
                  <a:lnTo>
                    <a:pt x="345" y="6"/>
                  </a:lnTo>
                  <a:lnTo>
                    <a:pt x="338" y="6"/>
                  </a:lnTo>
                  <a:lnTo>
                    <a:pt x="330" y="4"/>
                  </a:lnTo>
                  <a:lnTo>
                    <a:pt x="321" y="4"/>
                  </a:lnTo>
                  <a:lnTo>
                    <a:pt x="310" y="4"/>
                  </a:lnTo>
                  <a:lnTo>
                    <a:pt x="299" y="4"/>
                  </a:lnTo>
                  <a:lnTo>
                    <a:pt x="286" y="4"/>
                  </a:lnTo>
                  <a:lnTo>
                    <a:pt x="272" y="4"/>
                  </a:lnTo>
                  <a:lnTo>
                    <a:pt x="257" y="4"/>
                  </a:lnTo>
                  <a:lnTo>
                    <a:pt x="242" y="2"/>
                  </a:lnTo>
                  <a:lnTo>
                    <a:pt x="227" y="2"/>
                  </a:lnTo>
                  <a:lnTo>
                    <a:pt x="211" y="2"/>
                  </a:lnTo>
                  <a:lnTo>
                    <a:pt x="194" y="0"/>
                  </a:lnTo>
                  <a:lnTo>
                    <a:pt x="177" y="0"/>
                  </a:lnTo>
                  <a:lnTo>
                    <a:pt x="161" y="0"/>
                  </a:lnTo>
                  <a:lnTo>
                    <a:pt x="145" y="0"/>
                  </a:lnTo>
                  <a:lnTo>
                    <a:pt x="129" y="0"/>
                  </a:lnTo>
                  <a:lnTo>
                    <a:pt x="113" y="0"/>
                  </a:lnTo>
                  <a:lnTo>
                    <a:pt x="97" y="0"/>
                  </a:lnTo>
                  <a:lnTo>
                    <a:pt x="83" y="0"/>
                  </a:lnTo>
                  <a:lnTo>
                    <a:pt x="69" y="0"/>
                  </a:lnTo>
                  <a:lnTo>
                    <a:pt x="56" y="0"/>
                  </a:lnTo>
                  <a:lnTo>
                    <a:pt x="44" y="0"/>
                  </a:lnTo>
                  <a:lnTo>
                    <a:pt x="34" y="0"/>
                  </a:lnTo>
                  <a:lnTo>
                    <a:pt x="24" y="2"/>
                  </a:lnTo>
                  <a:lnTo>
                    <a:pt x="16" y="2"/>
                  </a:lnTo>
                  <a:lnTo>
                    <a:pt x="9" y="4"/>
                  </a:lnTo>
                  <a:lnTo>
                    <a:pt x="5" y="4"/>
                  </a:lnTo>
                  <a:lnTo>
                    <a:pt x="1" y="4"/>
                  </a:lnTo>
                  <a:lnTo>
                    <a:pt x="0" y="6"/>
                  </a:lnTo>
                  <a:lnTo>
                    <a:pt x="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2" name="Freeform 92">
              <a:extLst>
                <a:ext uri="{FF2B5EF4-FFF2-40B4-BE49-F238E27FC236}">
                  <a16:creationId xmlns:a16="http://schemas.microsoft.com/office/drawing/2014/main" id="{05C1A94D-EDC1-4613-BF3F-764F9B13AB44}"/>
                </a:ext>
              </a:extLst>
            </p:cNvPr>
            <p:cNvSpPr>
              <a:spLocks/>
            </p:cNvSpPr>
            <p:nvPr/>
          </p:nvSpPr>
          <p:spPr bwMode="auto">
            <a:xfrm>
              <a:off x="4646" y="2826"/>
              <a:ext cx="25" cy="68"/>
            </a:xfrm>
            <a:custGeom>
              <a:avLst/>
              <a:gdLst>
                <a:gd name="T0" fmla="*/ 0 w 25"/>
                <a:gd name="T1" fmla="*/ 0 h 68"/>
                <a:gd name="T2" fmla="*/ 0 w 25"/>
                <a:gd name="T3" fmla="*/ 0 h 68"/>
                <a:gd name="T4" fmla="*/ 3 w 25"/>
                <a:gd name="T5" fmla="*/ 11 h 68"/>
                <a:gd name="T6" fmla="*/ 6 w 25"/>
                <a:gd name="T7" fmla="*/ 22 h 68"/>
                <a:gd name="T8" fmla="*/ 9 w 25"/>
                <a:gd name="T9" fmla="*/ 31 h 68"/>
                <a:gd name="T10" fmla="*/ 11 w 25"/>
                <a:gd name="T11" fmla="*/ 38 h 68"/>
                <a:gd name="T12" fmla="*/ 13 w 25"/>
                <a:gd name="T13" fmla="*/ 45 h 68"/>
                <a:gd name="T14" fmla="*/ 14 w 25"/>
                <a:gd name="T15" fmla="*/ 51 h 68"/>
                <a:gd name="T16" fmla="*/ 16 w 25"/>
                <a:gd name="T17" fmla="*/ 55 h 68"/>
                <a:gd name="T18" fmla="*/ 17 w 25"/>
                <a:gd name="T19" fmla="*/ 59 h 68"/>
                <a:gd name="T20" fmla="*/ 18 w 25"/>
                <a:gd name="T21" fmla="*/ 62 h 68"/>
                <a:gd name="T22" fmla="*/ 19 w 25"/>
                <a:gd name="T23" fmla="*/ 64 h 68"/>
                <a:gd name="T24" fmla="*/ 19 w 25"/>
                <a:gd name="T25" fmla="*/ 65 h 68"/>
                <a:gd name="T26" fmla="*/ 20 w 25"/>
                <a:gd name="T27" fmla="*/ 66 h 68"/>
                <a:gd name="T28" fmla="*/ 21 w 25"/>
                <a:gd name="T29" fmla="*/ 67 h 68"/>
                <a:gd name="T30" fmla="*/ 22 w 25"/>
                <a:gd name="T31" fmla="*/ 67 h 68"/>
                <a:gd name="T32" fmla="*/ 23 w 25"/>
                <a:gd name="T33" fmla="*/ 66 h 68"/>
                <a:gd name="T34" fmla="*/ 24 w 25"/>
                <a:gd name="T35" fmla="*/ 65 h 68"/>
                <a:gd name="T36" fmla="*/ 22 w 25"/>
                <a:gd name="T37" fmla="*/ 63 h 68"/>
                <a:gd name="T38" fmla="*/ 22 w 25"/>
                <a:gd name="T39" fmla="*/ 64 h 68"/>
                <a:gd name="T40" fmla="*/ 22 w 25"/>
                <a:gd name="T41" fmla="*/ 65 h 68"/>
                <a:gd name="T42" fmla="*/ 21 w 25"/>
                <a:gd name="T43" fmla="*/ 65 h 68"/>
                <a:gd name="T44" fmla="*/ 21 w 25"/>
                <a:gd name="T45" fmla="*/ 65 h 68"/>
                <a:gd name="T46" fmla="*/ 20 w 25"/>
                <a:gd name="T47" fmla="*/ 64 h 68"/>
                <a:gd name="T48" fmla="*/ 20 w 25"/>
                <a:gd name="T49" fmla="*/ 63 h 68"/>
                <a:gd name="T50" fmla="*/ 20 w 25"/>
                <a:gd name="T51" fmla="*/ 61 h 68"/>
                <a:gd name="T52" fmla="*/ 19 w 25"/>
                <a:gd name="T53" fmla="*/ 58 h 68"/>
                <a:gd name="T54" fmla="*/ 17 w 25"/>
                <a:gd name="T55" fmla="*/ 55 h 68"/>
                <a:gd name="T56" fmla="*/ 16 w 25"/>
                <a:gd name="T57" fmla="*/ 50 h 68"/>
                <a:gd name="T58" fmla="*/ 14 w 25"/>
                <a:gd name="T59" fmla="*/ 44 h 68"/>
                <a:gd name="T60" fmla="*/ 13 w 25"/>
                <a:gd name="T61" fmla="*/ 38 h 68"/>
                <a:gd name="T62" fmla="*/ 10 w 25"/>
                <a:gd name="T63" fmla="*/ 30 h 68"/>
                <a:gd name="T64" fmla="*/ 8 w 25"/>
                <a:gd name="T65" fmla="*/ 21 h 68"/>
                <a:gd name="T66" fmla="*/ 5 w 25"/>
                <a:gd name="T67" fmla="*/ 11 h 68"/>
                <a:gd name="T68" fmla="*/ 1 w 25"/>
                <a:gd name="T69" fmla="*/ 0 h 68"/>
                <a:gd name="T70" fmla="*/ 1 w 25"/>
                <a:gd name="T71" fmla="*/ 0 h 68"/>
                <a:gd name="T72" fmla="*/ 0 w 25"/>
                <a:gd name="T73" fmla="*/ 0 h 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
                <a:gd name="T112" fmla="*/ 0 h 68"/>
                <a:gd name="T113" fmla="*/ 25 w 25"/>
                <a:gd name="T114" fmla="*/ 68 h 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 h="68">
                  <a:moveTo>
                    <a:pt x="0" y="0"/>
                  </a:moveTo>
                  <a:lnTo>
                    <a:pt x="0" y="0"/>
                  </a:lnTo>
                  <a:lnTo>
                    <a:pt x="3" y="11"/>
                  </a:lnTo>
                  <a:lnTo>
                    <a:pt x="6" y="22"/>
                  </a:lnTo>
                  <a:lnTo>
                    <a:pt x="9" y="31"/>
                  </a:lnTo>
                  <a:lnTo>
                    <a:pt x="11" y="38"/>
                  </a:lnTo>
                  <a:lnTo>
                    <a:pt x="13" y="45"/>
                  </a:lnTo>
                  <a:lnTo>
                    <a:pt x="14" y="51"/>
                  </a:lnTo>
                  <a:lnTo>
                    <a:pt x="16" y="55"/>
                  </a:lnTo>
                  <a:lnTo>
                    <a:pt x="17" y="59"/>
                  </a:lnTo>
                  <a:lnTo>
                    <a:pt x="18" y="62"/>
                  </a:lnTo>
                  <a:lnTo>
                    <a:pt x="19" y="64"/>
                  </a:lnTo>
                  <a:lnTo>
                    <a:pt x="19" y="65"/>
                  </a:lnTo>
                  <a:lnTo>
                    <a:pt x="20" y="66"/>
                  </a:lnTo>
                  <a:lnTo>
                    <a:pt x="21" y="67"/>
                  </a:lnTo>
                  <a:lnTo>
                    <a:pt x="22" y="67"/>
                  </a:lnTo>
                  <a:lnTo>
                    <a:pt x="23" y="66"/>
                  </a:lnTo>
                  <a:lnTo>
                    <a:pt x="24" y="65"/>
                  </a:lnTo>
                  <a:lnTo>
                    <a:pt x="22" y="63"/>
                  </a:lnTo>
                  <a:lnTo>
                    <a:pt x="22" y="64"/>
                  </a:lnTo>
                  <a:lnTo>
                    <a:pt x="22" y="65"/>
                  </a:lnTo>
                  <a:lnTo>
                    <a:pt x="21" y="65"/>
                  </a:lnTo>
                  <a:lnTo>
                    <a:pt x="20" y="64"/>
                  </a:lnTo>
                  <a:lnTo>
                    <a:pt x="20" y="63"/>
                  </a:lnTo>
                  <a:lnTo>
                    <a:pt x="20" y="61"/>
                  </a:lnTo>
                  <a:lnTo>
                    <a:pt x="19" y="58"/>
                  </a:lnTo>
                  <a:lnTo>
                    <a:pt x="17" y="55"/>
                  </a:lnTo>
                  <a:lnTo>
                    <a:pt x="16" y="50"/>
                  </a:lnTo>
                  <a:lnTo>
                    <a:pt x="14" y="44"/>
                  </a:lnTo>
                  <a:lnTo>
                    <a:pt x="13" y="38"/>
                  </a:lnTo>
                  <a:lnTo>
                    <a:pt x="10" y="30"/>
                  </a:lnTo>
                  <a:lnTo>
                    <a:pt x="8" y="21"/>
                  </a:lnTo>
                  <a:lnTo>
                    <a:pt x="5" y="11"/>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3" name="Freeform 93">
              <a:extLst>
                <a:ext uri="{FF2B5EF4-FFF2-40B4-BE49-F238E27FC236}">
                  <a16:creationId xmlns:a16="http://schemas.microsoft.com/office/drawing/2014/main" id="{087F6520-91C2-4B51-9B64-029D711E625F}"/>
                </a:ext>
              </a:extLst>
            </p:cNvPr>
            <p:cNvSpPr>
              <a:spLocks/>
            </p:cNvSpPr>
            <p:nvPr/>
          </p:nvSpPr>
          <p:spPr bwMode="auto">
            <a:xfrm>
              <a:off x="4637" y="2742"/>
              <a:ext cx="23" cy="86"/>
            </a:xfrm>
            <a:custGeom>
              <a:avLst/>
              <a:gdLst>
                <a:gd name="T0" fmla="*/ 21 w 23"/>
                <a:gd name="T1" fmla="*/ 0 h 86"/>
                <a:gd name="T2" fmla="*/ 20 w 23"/>
                <a:gd name="T3" fmla="*/ 0 h 86"/>
                <a:gd name="T4" fmla="*/ 17 w 23"/>
                <a:gd name="T5" fmla="*/ 14 h 86"/>
                <a:gd name="T6" fmla="*/ 15 w 23"/>
                <a:gd name="T7" fmla="*/ 25 h 86"/>
                <a:gd name="T8" fmla="*/ 13 w 23"/>
                <a:gd name="T9" fmla="*/ 33 h 86"/>
                <a:gd name="T10" fmla="*/ 10 w 23"/>
                <a:gd name="T11" fmla="*/ 38 h 86"/>
                <a:gd name="T12" fmla="*/ 8 w 23"/>
                <a:gd name="T13" fmla="*/ 43 h 86"/>
                <a:gd name="T14" fmla="*/ 6 w 23"/>
                <a:gd name="T15" fmla="*/ 45 h 86"/>
                <a:gd name="T16" fmla="*/ 4 w 23"/>
                <a:gd name="T17" fmla="*/ 47 h 86"/>
                <a:gd name="T18" fmla="*/ 3 w 23"/>
                <a:gd name="T19" fmla="*/ 48 h 86"/>
                <a:gd name="T20" fmla="*/ 1 w 23"/>
                <a:gd name="T21" fmla="*/ 49 h 86"/>
                <a:gd name="T22" fmla="*/ 0 w 23"/>
                <a:gd name="T23" fmla="*/ 50 h 86"/>
                <a:gd name="T24" fmla="*/ 0 w 23"/>
                <a:gd name="T25" fmla="*/ 52 h 86"/>
                <a:gd name="T26" fmla="*/ 0 w 23"/>
                <a:gd name="T27" fmla="*/ 55 h 86"/>
                <a:gd name="T28" fmla="*/ 1 w 23"/>
                <a:gd name="T29" fmla="*/ 60 h 86"/>
                <a:gd name="T30" fmla="*/ 3 w 23"/>
                <a:gd name="T31" fmla="*/ 66 h 86"/>
                <a:gd name="T32" fmla="*/ 5 w 23"/>
                <a:gd name="T33" fmla="*/ 74 h 86"/>
                <a:gd name="T34" fmla="*/ 8 w 23"/>
                <a:gd name="T35" fmla="*/ 85 h 86"/>
                <a:gd name="T36" fmla="*/ 10 w 23"/>
                <a:gd name="T37" fmla="*/ 84 h 86"/>
                <a:gd name="T38" fmla="*/ 7 w 23"/>
                <a:gd name="T39" fmla="*/ 73 h 86"/>
                <a:gd name="T40" fmla="*/ 4 w 23"/>
                <a:gd name="T41" fmla="*/ 65 h 86"/>
                <a:gd name="T42" fmla="*/ 3 w 23"/>
                <a:gd name="T43" fmla="*/ 59 h 86"/>
                <a:gd name="T44" fmla="*/ 1 w 23"/>
                <a:gd name="T45" fmla="*/ 55 h 86"/>
                <a:gd name="T46" fmla="*/ 1 w 23"/>
                <a:gd name="T47" fmla="*/ 52 h 86"/>
                <a:gd name="T48" fmla="*/ 2 w 23"/>
                <a:gd name="T49" fmla="*/ 51 h 86"/>
                <a:gd name="T50" fmla="*/ 2 w 23"/>
                <a:gd name="T51" fmla="*/ 50 h 86"/>
                <a:gd name="T52" fmla="*/ 3 w 23"/>
                <a:gd name="T53" fmla="*/ 49 h 86"/>
                <a:gd name="T54" fmla="*/ 5 w 23"/>
                <a:gd name="T55" fmla="*/ 48 h 86"/>
                <a:gd name="T56" fmla="*/ 7 w 23"/>
                <a:gd name="T57" fmla="*/ 46 h 86"/>
                <a:gd name="T58" fmla="*/ 9 w 23"/>
                <a:gd name="T59" fmla="*/ 43 h 86"/>
                <a:gd name="T60" fmla="*/ 12 w 23"/>
                <a:gd name="T61" fmla="*/ 39 h 86"/>
                <a:gd name="T62" fmla="*/ 14 w 23"/>
                <a:gd name="T63" fmla="*/ 33 h 86"/>
                <a:gd name="T64" fmla="*/ 17 w 23"/>
                <a:gd name="T65" fmla="*/ 25 h 86"/>
                <a:gd name="T66" fmla="*/ 19 w 23"/>
                <a:gd name="T67" fmla="*/ 14 h 86"/>
                <a:gd name="T68" fmla="*/ 22 w 23"/>
                <a:gd name="T69" fmla="*/ 1 h 86"/>
                <a:gd name="T70" fmla="*/ 21 w 23"/>
                <a:gd name="T71" fmla="*/ 2 h 86"/>
                <a:gd name="T72" fmla="*/ 21 w 23"/>
                <a:gd name="T73" fmla="*/ 0 h 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86"/>
                <a:gd name="T113" fmla="*/ 23 w 23"/>
                <a:gd name="T114" fmla="*/ 86 h 8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86">
                  <a:moveTo>
                    <a:pt x="21" y="0"/>
                  </a:moveTo>
                  <a:lnTo>
                    <a:pt x="20" y="0"/>
                  </a:lnTo>
                  <a:lnTo>
                    <a:pt x="17" y="14"/>
                  </a:lnTo>
                  <a:lnTo>
                    <a:pt x="15" y="25"/>
                  </a:lnTo>
                  <a:lnTo>
                    <a:pt x="13" y="33"/>
                  </a:lnTo>
                  <a:lnTo>
                    <a:pt x="10" y="38"/>
                  </a:lnTo>
                  <a:lnTo>
                    <a:pt x="8" y="43"/>
                  </a:lnTo>
                  <a:lnTo>
                    <a:pt x="6" y="45"/>
                  </a:lnTo>
                  <a:lnTo>
                    <a:pt x="4" y="47"/>
                  </a:lnTo>
                  <a:lnTo>
                    <a:pt x="3" y="48"/>
                  </a:lnTo>
                  <a:lnTo>
                    <a:pt x="1" y="49"/>
                  </a:lnTo>
                  <a:lnTo>
                    <a:pt x="0" y="50"/>
                  </a:lnTo>
                  <a:lnTo>
                    <a:pt x="0" y="52"/>
                  </a:lnTo>
                  <a:lnTo>
                    <a:pt x="0" y="55"/>
                  </a:lnTo>
                  <a:lnTo>
                    <a:pt x="1" y="60"/>
                  </a:lnTo>
                  <a:lnTo>
                    <a:pt x="3" y="66"/>
                  </a:lnTo>
                  <a:lnTo>
                    <a:pt x="5" y="74"/>
                  </a:lnTo>
                  <a:lnTo>
                    <a:pt x="8" y="85"/>
                  </a:lnTo>
                  <a:lnTo>
                    <a:pt x="10" y="84"/>
                  </a:lnTo>
                  <a:lnTo>
                    <a:pt x="7" y="73"/>
                  </a:lnTo>
                  <a:lnTo>
                    <a:pt x="4" y="65"/>
                  </a:lnTo>
                  <a:lnTo>
                    <a:pt x="3" y="59"/>
                  </a:lnTo>
                  <a:lnTo>
                    <a:pt x="1" y="55"/>
                  </a:lnTo>
                  <a:lnTo>
                    <a:pt x="1" y="52"/>
                  </a:lnTo>
                  <a:lnTo>
                    <a:pt x="2" y="51"/>
                  </a:lnTo>
                  <a:lnTo>
                    <a:pt x="2" y="50"/>
                  </a:lnTo>
                  <a:lnTo>
                    <a:pt x="3" y="49"/>
                  </a:lnTo>
                  <a:lnTo>
                    <a:pt x="5" y="48"/>
                  </a:lnTo>
                  <a:lnTo>
                    <a:pt x="7" y="46"/>
                  </a:lnTo>
                  <a:lnTo>
                    <a:pt x="9" y="43"/>
                  </a:lnTo>
                  <a:lnTo>
                    <a:pt x="12" y="39"/>
                  </a:lnTo>
                  <a:lnTo>
                    <a:pt x="14" y="33"/>
                  </a:lnTo>
                  <a:lnTo>
                    <a:pt x="17" y="25"/>
                  </a:lnTo>
                  <a:lnTo>
                    <a:pt x="19" y="14"/>
                  </a:lnTo>
                  <a:lnTo>
                    <a:pt x="22" y="1"/>
                  </a:lnTo>
                  <a:lnTo>
                    <a:pt x="21" y="2"/>
                  </a:lnTo>
                  <a:lnTo>
                    <a:pt x="2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4" name="Freeform 94">
              <a:extLst>
                <a:ext uri="{FF2B5EF4-FFF2-40B4-BE49-F238E27FC236}">
                  <a16:creationId xmlns:a16="http://schemas.microsoft.com/office/drawing/2014/main" id="{76A0236A-F5C5-461F-98C5-C366F4FFEE3A}"/>
                </a:ext>
              </a:extLst>
            </p:cNvPr>
            <p:cNvSpPr>
              <a:spLocks/>
            </p:cNvSpPr>
            <p:nvPr/>
          </p:nvSpPr>
          <p:spPr bwMode="auto">
            <a:xfrm>
              <a:off x="4658" y="2738"/>
              <a:ext cx="34" cy="17"/>
            </a:xfrm>
            <a:custGeom>
              <a:avLst/>
              <a:gdLst>
                <a:gd name="T0" fmla="*/ 31 w 34"/>
                <a:gd name="T1" fmla="*/ 2 h 17"/>
                <a:gd name="T2" fmla="*/ 32 w 34"/>
                <a:gd name="T3" fmla="*/ 0 h 17"/>
                <a:gd name="T4" fmla="*/ 0 w 34"/>
                <a:gd name="T5" fmla="*/ 10 h 17"/>
                <a:gd name="T6" fmla="*/ 0 w 34"/>
                <a:gd name="T7" fmla="*/ 16 h 17"/>
                <a:gd name="T8" fmla="*/ 32 w 34"/>
                <a:gd name="T9" fmla="*/ 4 h 17"/>
                <a:gd name="T10" fmla="*/ 33 w 34"/>
                <a:gd name="T11" fmla="*/ 1 h 17"/>
                <a:gd name="T12" fmla="*/ 31 w 34"/>
                <a:gd name="T13" fmla="*/ 2 h 17"/>
                <a:gd name="T14" fmla="*/ 0 60000 65536"/>
                <a:gd name="T15" fmla="*/ 0 60000 65536"/>
                <a:gd name="T16" fmla="*/ 0 60000 65536"/>
                <a:gd name="T17" fmla="*/ 0 60000 65536"/>
                <a:gd name="T18" fmla="*/ 0 60000 65536"/>
                <a:gd name="T19" fmla="*/ 0 60000 65536"/>
                <a:gd name="T20" fmla="*/ 0 60000 65536"/>
                <a:gd name="T21" fmla="*/ 0 w 34"/>
                <a:gd name="T22" fmla="*/ 0 h 17"/>
                <a:gd name="T23" fmla="*/ 34 w 3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7">
                  <a:moveTo>
                    <a:pt x="31" y="2"/>
                  </a:moveTo>
                  <a:lnTo>
                    <a:pt x="32" y="0"/>
                  </a:lnTo>
                  <a:lnTo>
                    <a:pt x="0" y="10"/>
                  </a:lnTo>
                  <a:lnTo>
                    <a:pt x="0" y="16"/>
                  </a:lnTo>
                  <a:lnTo>
                    <a:pt x="32" y="4"/>
                  </a:lnTo>
                  <a:lnTo>
                    <a:pt x="33" y="1"/>
                  </a:lnTo>
                  <a:lnTo>
                    <a:pt x="31"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5" name="Freeform 95">
              <a:extLst>
                <a:ext uri="{FF2B5EF4-FFF2-40B4-BE49-F238E27FC236}">
                  <a16:creationId xmlns:a16="http://schemas.microsoft.com/office/drawing/2014/main" id="{0B6FCEAF-9446-45E5-BB64-AC419AED221F}"/>
                </a:ext>
              </a:extLst>
            </p:cNvPr>
            <p:cNvSpPr>
              <a:spLocks/>
            </p:cNvSpPr>
            <p:nvPr/>
          </p:nvSpPr>
          <p:spPr bwMode="auto">
            <a:xfrm>
              <a:off x="4686" y="2716"/>
              <a:ext cx="17" cy="23"/>
            </a:xfrm>
            <a:custGeom>
              <a:avLst/>
              <a:gdLst>
                <a:gd name="T0" fmla="*/ 1 w 17"/>
                <a:gd name="T1" fmla="*/ 0 h 23"/>
                <a:gd name="T2" fmla="*/ 0 w 17"/>
                <a:gd name="T3" fmla="*/ 0 h 23"/>
                <a:gd name="T4" fmla="*/ 1 w 17"/>
                <a:gd name="T5" fmla="*/ 1 h 23"/>
                <a:gd name="T6" fmla="*/ 1 w 17"/>
                <a:gd name="T7" fmla="*/ 3 h 23"/>
                <a:gd name="T8" fmla="*/ 3 w 17"/>
                <a:gd name="T9" fmla="*/ 7 h 23"/>
                <a:gd name="T10" fmla="*/ 6 w 17"/>
                <a:gd name="T11" fmla="*/ 11 h 23"/>
                <a:gd name="T12" fmla="*/ 7 w 17"/>
                <a:gd name="T13" fmla="*/ 15 h 23"/>
                <a:gd name="T14" fmla="*/ 9 w 17"/>
                <a:gd name="T15" fmla="*/ 18 h 23"/>
                <a:gd name="T16" fmla="*/ 9 w 17"/>
                <a:gd name="T17" fmla="*/ 21 h 23"/>
                <a:gd name="T18" fmla="*/ 11 w 17"/>
                <a:gd name="T19" fmla="*/ 22 h 23"/>
                <a:gd name="T20" fmla="*/ 16 w 17"/>
                <a:gd name="T21" fmla="*/ 21 h 23"/>
                <a:gd name="T22" fmla="*/ 16 w 17"/>
                <a:gd name="T23" fmla="*/ 20 h 23"/>
                <a:gd name="T24" fmla="*/ 14 w 17"/>
                <a:gd name="T25" fmla="*/ 18 h 23"/>
                <a:gd name="T26" fmla="*/ 13 w 17"/>
                <a:gd name="T27" fmla="*/ 14 h 23"/>
                <a:gd name="T28" fmla="*/ 11 w 17"/>
                <a:gd name="T29" fmla="*/ 10 h 23"/>
                <a:gd name="T30" fmla="*/ 9 w 17"/>
                <a:gd name="T31" fmla="*/ 6 h 23"/>
                <a:gd name="T32" fmla="*/ 7 w 17"/>
                <a:gd name="T33" fmla="*/ 3 h 23"/>
                <a:gd name="T34" fmla="*/ 6 w 17"/>
                <a:gd name="T35" fmla="*/ 0 h 23"/>
                <a:gd name="T36" fmla="*/ 6 w 17"/>
                <a:gd name="T37" fmla="*/ 0 h 23"/>
                <a:gd name="T38" fmla="*/ 4 w 17"/>
                <a:gd name="T39" fmla="*/ 0 h 23"/>
                <a:gd name="T40" fmla="*/ 1 w 17"/>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23"/>
                <a:gd name="T65" fmla="*/ 17 w 17"/>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23">
                  <a:moveTo>
                    <a:pt x="1" y="0"/>
                  </a:moveTo>
                  <a:lnTo>
                    <a:pt x="0" y="0"/>
                  </a:lnTo>
                  <a:lnTo>
                    <a:pt x="1" y="1"/>
                  </a:lnTo>
                  <a:lnTo>
                    <a:pt x="1" y="3"/>
                  </a:lnTo>
                  <a:lnTo>
                    <a:pt x="3" y="7"/>
                  </a:lnTo>
                  <a:lnTo>
                    <a:pt x="6" y="11"/>
                  </a:lnTo>
                  <a:lnTo>
                    <a:pt x="7" y="15"/>
                  </a:lnTo>
                  <a:lnTo>
                    <a:pt x="9" y="18"/>
                  </a:lnTo>
                  <a:lnTo>
                    <a:pt x="9" y="21"/>
                  </a:lnTo>
                  <a:lnTo>
                    <a:pt x="11" y="22"/>
                  </a:lnTo>
                  <a:lnTo>
                    <a:pt x="16" y="21"/>
                  </a:lnTo>
                  <a:lnTo>
                    <a:pt x="16" y="20"/>
                  </a:lnTo>
                  <a:lnTo>
                    <a:pt x="14" y="18"/>
                  </a:lnTo>
                  <a:lnTo>
                    <a:pt x="13" y="14"/>
                  </a:lnTo>
                  <a:lnTo>
                    <a:pt x="11" y="10"/>
                  </a:lnTo>
                  <a:lnTo>
                    <a:pt x="9" y="6"/>
                  </a:lnTo>
                  <a:lnTo>
                    <a:pt x="7" y="3"/>
                  </a:lnTo>
                  <a:lnTo>
                    <a:pt x="6" y="0"/>
                  </a:lnTo>
                  <a:lnTo>
                    <a:pt x="4" y="0"/>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6" name="Freeform 96">
              <a:extLst>
                <a:ext uri="{FF2B5EF4-FFF2-40B4-BE49-F238E27FC236}">
                  <a16:creationId xmlns:a16="http://schemas.microsoft.com/office/drawing/2014/main" id="{86F6CADE-678E-4F43-9CEE-627C8B704ED2}"/>
                </a:ext>
              </a:extLst>
            </p:cNvPr>
            <p:cNvSpPr>
              <a:spLocks/>
            </p:cNvSpPr>
            <p:nvPr/>
          </p:nvSpPr>
          <p:spPr bwMode="auto">
            <a:xfrm>
              <a:off x="4687" y="2593"/>
              <a:ext cx="77" cy="125"/>
            </a:xfrm>
            <a:custGeom>
              <a:avLst/>
              <a:gdLst>
                <a:gd name="T0" fmla="*/ 74 w 77"/>
                <a:gd name="T1" fmla="*/ 0 h 125"/>
                <a:gd name="T2" fmla="*/ 74 w 77"/>
                <a:gd name="T3" fmla="*/ 0 h 125"/>
                <a:gd name="T4" fmla="*/ 61 w 77"/>
                <a:gd name="T5" fmla="*/ 20 h 125"/>
                <a:gd name="T6" fmla="*/ 50 w 77"/>
                <a:gd name="T7" fmla="*/ 39 h 125"/>
                <a:gd name="T8" fmla="*/ 40 w 77"/>
                <a:gd name="T9" fmla="*/ 55 h 125"/>
                <a:gd name="T10" fmla="*/ 32 w 77"/>
                <a:gd name="T11" fmla="*/ 69 h 125"/>
                <a:gd name="T12" fmla="*/ 24 w 77"/>
                <a:gd name="T13" fmla="*/ 81 h 125"/>
                <a:gd name="T14" fmla="*/ 19 w 77"/>
                <a:gd name="T15" fmla="*/ 91 h 125"/>
                <a:gd name="T16" fmla="*/ 13 w 77"/>
                <a:gd name="T17" fmla="*/ 100 h 125"/>
                <a:gd name="T18" fmla="*/ 9 w 77"/>
                <a:gd name="T19" fmla="*/ 106 h 125"/>
                <a:gd name="T20" fmla="*/ 6 w 77"/>
                <a:gd name="T21" fmla="*/ 111 h 125"/>
                <a:gd name="T22" fmla="*/ 4 w 77"/>
                <a:gd name="T23" fmla="*/ 115 h 125"/>
                <a:gd name="T24" fmla="*/ 2 w 77"/>
                <a:gd name="T25" fmla="*/ 118 h 125"/>
                <a:gd name="T26" fmla="*/ 1 w 77"/>
                <a:gd name="T27" fmla="*/ 120 h 125"/>
                <a:gd name="T28" fmla="*/ 0 w 77"/>
                <a:gd name="T29" fmla="*/ 121 h 125"/>
                <a:gd name="T30" fmla="*/ 0 w 77"/>
                <a:gd name="T31" fmla="*/ 122 h 125"/>
                <a:gd name="T32" fmla="*/ 0 w 77"/>
                <a:gd name="T33" fmla="*/ 122 h 125"/>
                <a:gd name="T34" fmla="*/ 0 w 77"/>
                <a:gd name="T35" fmla="*/ 123 h 125"/>
                <a:gd name="T36" fmla="*/ 1 w 77"/>
                <a:gd name="T37" fmla="*/ 124 h 125"/>
                <a:gd name="T38" fmla="*/ 1 w 77"/>
                <a:gd name="T39" fmla="*/ 124 h 125"/>
                <a:gd name="T40" fmla="*/ 1 w 77"/>
                <a:gd name="T41" fmla="*/ 123 h 125"/>
                <a:gd name="T42" fmla="*/ 1 w 77"/>
                <a:gd name="T43" fmla="*/ 123 h 125"/>
                <a:gd name="T44" fmla="*/ 2 w 77"/>
                <a:gd name="T45" fmla="*/ 121 h 125"/>
                <a:gd name="T46" fmla="*/ 3 w 77"/>
                <a:gd name="T47" fmla="*/ 119 h 125"/>
                <a:gd name="T48" fmla="*/ 5 w 77"/>
                <a:gd name="T49" fmla="*/ 116 h 125"/>
                <a:gd name="T50" fmla="*/ 7 w 77"/>
                <a:gd name="T51" fmla="*/ 112 h 125"/>
                <a:gd name="T52" fmla="*/ 11 w 77"/>
                <a:gd name="T53" fmla="*/ 107 h 125"/>
                <a:gd name="T54" fmla="*/ 15 w 77"/>
                <a:gd name="T55" fmla="*/ 101 h 125"/>
                <a:gd name="T56" fmla="*/ 20 w 77"/>
                <a:gd name="T57" fmla="*/ 92 h 125"/>
                <a:gd name="T58" fmla="*/ 26 w 77"/>
                <a:gd name="T59" fmla="*/ 82 h 125"/>
                <a:gd name="T60" fmla="*/ 33 w 77"/>
                <a:gd name="T61" fmla="*/ 70 h 125"/>
                <a:gd name="T62" fmla="*/ 42 w 77"/>
                <a:gd name="T63" fmla="*/ 56 h 125"/>
                <a:gd name="T64" fmla="*/ 51 w 77"/>
                <a:gd name="T65" fmla="*/ 40 h 125"/>
                <a:gd name="T66" fmla="*/ 63 w 77"/>
                <a:gd name="T67" fmla="*/ 22 h 125"/>
                <a:gd name="T68" fmla="*/ 76 w 77"/>
                <a:gd name="T69" fmla="*/ 0 h 125"/>
                <a:gd name="T70" fmla="*/ 76 w 77"/>
                <a:gd name="T71" fmla="*/ 0 h 125"/>
                <a:gd name="T72" fmla="*/ 74 w 77"/>
                <a:gd name="T73" fmla="*/ 0 h 1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7"/>
                <a:gd name="T112" fmla="*/ 0 h 125"/>
                <a:gd name="T113" fmla="*/ 77 w 77"/>
                <a:gd name="T114" fmla="*/ 125 h 1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7" h="125">
                  <a:moveTo>
                    <a:pt x="74" y="0"/>
                  </a:moveTo>
                  <a:lnTo>
                    <a:pt x="74" y="0"/>
                  </a:lnTo>
                  <a:lnTo>
                    <a:pt x="61" y="20"/>
                  </a:lnTo>
                  <a:lnTo>
                    <a:pt x="50" y="39"/>
                  </a:lnTo>
                  <a:lnTo>
                    <a:pt x="40" y="55"/>
                  </a:lnTo>
                  <a:lnTo>
                    <a:pt x="32" y="69"/>
                  </a:lnTo>
                  <a:lnTo>
                    <a:pt x="24" y="81"/>
                  </a:lnTo>
                  <a:lnTo>
                    <a:pt x="19" y="91"/>
                  </a:lnTo>
                  <a:lnTo>
                    <a:pt x="13" y="100"/>
                  </a:lnTo>
                  <a:lnTo>
                    <a:pt x="9" y="106"/>
                  </a:lnTo>
                  <a:lnTo>
                    <a:pt x="6" y="111"/>
                  </a:lnTo>
                  <a:lnTo>
                    <a:pt x="4" y="115"/>
                  </a:lnTo>
                  <a:lnTo>
                    <a:pt x="2" y="118"/>
                  </a:lnTo>
                  <a:lnTo>
                    <a:pt x="1" y="120"/>
                  </a:lnTo>
                  <a:lnTo>
                    <a:pt x="0" y="121"/>
                  </a:lnTo>
                  <a:lnTo>
                    <a:pt x="0" y="122"/>
                  </a:lnTo>
                  <a:lnTo>
                    <a:pt x="0" y="123"/>
                  </a:lnTo>
                  <a:lnTo>
                    <a:pt x="1" y="124"/>
                  </a:lnTo>
                  <a:lnTo>
                    <a:pt x="1" y="123"/>
                  </a:lnTo>
                  <a:lnTo>
                    <a:pt x="2" y="121"/>
                  </a:lnTo>
                  <a:lnTo>
                    <a:pt x="3" y="119"/>
                  </a:lnTo>
                  <a:lnTo>
                    <a:pt x="5" y="116"/>
                  </a:lnTo>
                  <a:lnTo>
                    <a:pt x="7" y="112"/>
                  </a:lnTo>
                  <a:lnTo>
                    <a:pt x="11" y="107"/>
                  </a:lnTo>
                  <a:lnTo>
                    <a:pt x="15" y="101"/>
                  </a:lnTo>
                  <a:lnTo>
                    <a:pt x="20" y="92"/>
                  </a:lnTo>
                  <a:lnTo>
                    <a:pt x="26" y="82"/>
                  </a:lnTo>
                  <a:lnTo>
                    <a:pt x="33" y="70"/>
                  </a:lnTo>
                  <a:lnTo>
                    <a:pt x="42" y="56"/>
                  </a:lnTo>
                  <a:lnTo>
                    <a:pt x="51" y="40"/>
                  </a:lnTo>
                  <a:lnTo>
                    <a:pt x="63" y="22"/>
                  </a:lnTo>
                  <a:lnTo>
                    <a:pt x="76" y="0"/>
                  </a:lnTo>
                  <a:lnTo>
                    <a:pt x="7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7" name="Freeform 97">
              <a:extLst>
                <a:ext uri="{FF2B5EF4-FFF2-40B4-BE49-F238E27FC236}">
                  <a16:creationId xmlns:a16="http://schemas.microsoft.com/office/drawing/2014/main" id="{6371A7A1-8169-4B24-A23D-BEA7D63F802D}"/>
                </a:ext>
              </a:extLst>
            </p:cNvPr>
            <p:cNvSpPr>
              <a:spLocks/>
            </p:cNvSpPr>
            <p:nvPr/>
          </p:nvSpPr>
          <p:spPr bwMode="auto">
            <a:xfrm>
              <a:off x="4761" y="2564"/>
              <a:ext cx="96" cy="31"/>
            </a:xfrm>
            <a:custGeom>
              <a:avLst/>
              <a:gdLst>
                <a:gd name="T0" fmla="*/ 95 w 96"/>
                <a:gd name="T1" fmla="*/ 3 h 31"/>
                <a:gd name="T2" fmla="*/ 95 w 96"/>
                <a:gd name="T3" fmla="*/ 3 h 31"/>
                <a:gd name="T4" fmla="*/ 88 w 96"/>
                <a:gd name="T5" fmla="*/ 3 h 31"/>
                <a:gd name="T6" fmla="*/ 81 w 96"/>
                <a:gd name="T7" fmla="*/ 1 h 31"/>
                <a:gd name="T8" fmla="*/ 74 w 96"/>
                <a:gd name="T9" fmla="*/ 1 h 31"/>
                <a:gd name="T10" fmla="*/ 67 w 96"/>
                <a:gd name="T11" fmla="*/ 0 h 31"/>
                <a:gd name="T12" fmla="*/ 61 w 96"/>
                <a:gd name="T13" fmla="*/ 0 h 31"/>
                <a:gd name="T14" fmla="*/ 54 w 96"/>
                <a:gd name="T15" fmla="*/ 0 h 31"/>
                <a:gd name="T16" fmla="*/ 48 w 96"/>
                <a:gd name="T17" fmla="*/ 0 h 31"/>
                <a:gd name="T18" fmla="*/ 42 w 96"/>
                <a:gd name="T19" fmla="*/ 0 h 31"/>
                <a:gd name="T20" fmla="*/ 36 w 96"/>
                <a:gd name="T21" fmla="*/ 1 h 31"/>
                <a:gd name="T22" fmla="*/ 30 w 96"/>
                <a:gd name="T23" fmla="*/ 3 h 31"/>
                <a:gd name="T24" fmla="*/ 24 w 96"/>
                <a:gd name="T25" fmla="*/ 5 h 31"/>
                <a:gd name="T26" fmla="*/ 19 w 96"/>
                <a:gd name="T27" fmla="*/ 8 h 31"/>
                <a:gd name="T28" fmla="*/ 14 w 96"/>
                <a:gd name="T29" fmla="*/ 12 h 31"/>
                <a:gd name="T30" fmla="*/ 8 w 96"/>
                <a:gd name="T31" fmla="*/ 16 h 31"/>
                <a:gd name="T32" fmla="*/ 4 w 96"/>
                <a:gd name="T33" fmla="*/ 22 h 31"/>
                <a:gd name="T34" fmla="*/ 0 w 96"/>
                <a:gd name="T35" fmla="*/ 29 h 31"/>
                <a:gd name="T36" fmla="*/ 1 w 96"/>
                <a:gd name="T37" fmla="*/ 30 h 31"/>
                <a:gd name="T38" fmla="*/ 5 w 96"/>
                <a:gd name="T39" fmla="*/ 23 h 31"/>
                <a:gd name="T40" fmla="*/ 10 w 96"/>
                <a:gd name="T41" fmla="*/ 18 h 31"/>
                <a:gd name="T42" fmla="*/ 14 w 96"/>
                <a:gd name="T43" fmla="*/ 13 h 31"/>
                <a:gd name="T44" fmla="*/ 20 w 96"/>
                <a:gd name="T45" fmla="*/ 9 h 31"/>
                <a:gd name="T46" fmla="*/ 25 w 96"/>
                <a:gd name="T47" fmla="*/ 7 h 31"/>
                <a:gd name="T48" fmla="*/ 30 w 96"/>
                <a:gd name="T49" fmla="*/ 5 h 31"/>
                <a:gd name="T50" fmla="*/ 36 w 96"/>
                <a:gd name="T51" fmla="*/ 3 h 31"/>
                <a:gd name="T52" fmla="*/ 42 w 96"/>
                <a:gd name="T53" fmla="*/ 2 h 31"/>
                <a:gd name="T54" fmla="*/ 48 w 96"/>
                <a:gd name="T55" fmla="*/ 1 h 31"/>
                <a:gd name="T56" fmla="*/ 54 w 96"/>
                <a:gd name="T57" fmla="*/ 1 h 31"/>
                <a:gd name="T58" fmla="*/ 61 w 96"/>
                <a:gd name="T59" fmla="*/ 1 h 31"/>
                <a:gd name="T60" fmla="*/ 67 w 96"/>
                <a:gd name="T61" fmla="*/ 2 h 31"/>
                <a:gd name="T62" fmla="*/ 74 w 96"/>
                <a:gd name="T63" fmla="*/ 3 h 31"/>
                <a:gd name="T64" fmla="*/ 81 w 96"/>
                <a:gd name="T65" fmla="*/ 3 h 31"/>
                <a:gd name="T66" fmla="*/ 88 w 96"/>
                <a:gd name="T67" fmla="*/ 4 h 31"/>
                <a:gd name="T68" fmla="*/ 95 w 96"/>
                <a:gd name="T69" fmla="*/ 5 h 31"/>
                <a:gd name="T70" fmla="*/ 95 w 96"/>
                <a:gd name="T71" fmla="*/ 5 h 31"/>
                <a:gd name="T72" fmla="*/ 95 w 96"/>
                <a:gd name="T73" fmla="*/ 3 h 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31"/>
                <a:gd name="T113" fmla="*/ 96 w 96"/>
                <a:gd name="T114" fmla="*/ 31 h 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31">
                  <a:moveTo>
                    <a:pt x="95" y="3"/>
                  </a:moveTo>
                  <a:lnTo>
                    <a:pt x="95" y="3"/>
                  </a:lnTo>
                  <a:lnTo>
                    <a:pt x="88" y="3"/>
                  </a:lnTo>
                  <a:lnTo>
                    <a:pt x="81" y="1"/>
                  </a:lnTo>
                  <a:lnTo>
                    <a:pt x="74" y="1"/>
                  </a:lnTo>
                  <a:lnTo>
                    <a:pt x="67" y="0"/>
                  </a:lnTo>
                  <a:lnTo>
                    <a:pt x="61" y="0"/>
                  </a:lnTo>
                  <a:lnTo>
                    <a:pt x="54" y="0"/>
                  </a:lnTo>
                  <a:lnTo>
                    <a:pt x="48" y="0"/>
                  </a:lnTo>
                  <a:lnTo>
                    <a:pt x="42" y="0"/>
                  </a:lnTo>
                  <a:lnTo>
                    <a:pt x="36" y="1"/>
                  </a:lnTo>
                  <a:lnTo>
                    <a:pt x="30" y="3"/>
                  </a:lnTo>
                  <a:lnTo>
                    <a:pt x="24" y="5"/>
                  </a:lnTo>
                  <a:lnTo>
                    <a:pt x="19" y="8"/>
                  </a:lnTo>
                  <a:lnTo>
                    <a:pt x="14" y="12"/>
                  </a:lnTo>
                  <a:lnTo>
                    <a:pt x="8" y="16"/>
                  </a:lnTo>
                  <a:lnTo>
                    <a:pt x="4" y="22"/>
                  </a:lnTo>
                  <a:lnTo>
                    <a:pt x="0" y="29"/>
                  </a:lnTo>
                  <a:lnTo>
                    <a:pt x="1" y="30"/>
                  </a:lnTo>
                  <a:lnTo>
                    <a:pt x="5" y="23"/>
                  </a:lnTo>
                  <a:lnTo>
                    <a:pt x="10" y="18"/>
                  </a:lnTo>
                  <a:lnTo>
                    <a:pt x="14" y="13"/>
                  </a:lnTo>
                  <a:lnTo>
                    <a:pt x="20" y="9"/>
                  </a:lnTo>
                  <a:lnTo>
                    <a:pt x="25" y="7"/>
                  </a:lnTo>
                  <a:lnTo>
                    <a:pt x="30" y="5"/>
                  </a:lnTo>
                  <a:lnTo>
                    <a:pt x="36" y="3"/>
                  </a:lnTo>
                  <a:lnTo>
                    <a:pt x="42" y="2"/>
                  </a:lnTo>
                  <a:lnTo>
                    <a:pt x="48" y="1"/>
                  </a:lnTo>
                  <a:lnTo>
                    <a:pt x="54" y="1"/>
                  </a:lnTo>
                  <a:lnTo>
                    <a:pt x="61" y="1"/>
                  </a:lnTo>
                  <a:lnTo>
                    <a:pt x="67" y="2"/>
                  </a:lnTo>
                  <a:lnTo>
                    <a:pt x="74" y="3"/>
                  </a:lnTo>
                  <a:lnTo>
                    <a:pt x="81" y="3"/>
                  </a:lnTo>
                  <a:lnTo>
                    <a:pt x="88" y="4"/>
                  </a:lnTo>
                  <a:lnTo>
                    <a:pt x="95" y="5"/>
                  </a:lnTo>
                  <a:lnTo>
                    <a:pt x="95"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8" name="Freeform 98">
              <a:extLst>
                <a:ext uri="{FF2B5EF4-FFF2-40B4-BE49-F238E27FC236}">
                  <a16:creationId xmlns:a16="http://schemas.microsoft.com/office/drawing/2014/main" id="{DB0D6557-BC54-48A3-B31E-B772D22153E2}"/>
                </a:ext>
              </a:extLst>
            </p:cNvPr>
            <p:cNvSpPr>
              <a:spLocks/>
            </p:cNvSpPr>
            <p:nvPr/>
          </p:nvSpPr>
          <p:spPr bwMode="auto">
            <a:xfrm>
              <a:off x="4856" y="2568"/>
              <a:ext cx="314" cy="44"/>
            </a:xfrm>
            <a:custGeom>
              <a:avLst/>
              <a:gdLst>
                <a:gd name="T0" fmla="*/ 313 w 314"/>
                <a:gd name="T1" fmla="*/ 41 h 44"/>
                <a:gd name="T2" fmla="*/ 293 w 314"/>
                <a:gd name="T3" fmla="*/ 37 h 44"/>
                <a:gd name="T4" fmla="*/ 275 w 314"/>
                <a:gd name="T5" fmla="*/ 34 h 44"/>
                <a:gd name="T6" fmla="*/ 257 w 314"/>
                <a:gd name="T7" fmla="*/ 31 h 44"/>
                <a:gd name="T8" fmla="*/ 240 w 314"/>
                <a:gd name="T9" fmla="*/ 29 h 44"/>
                <a:gd name="T10" fmla="*/ 223 w 314"/>
                <a:gd name="T11" fmla="*/ 26 h 44"/>
                <a:gd name="T12" fmla="*/ 205 w 314"/>
                <a:gd name="T13" fmla="*/ 24 h 44"/>
                <a:gd name="T14" fmla="*/ 188 w 314"/>
                <a:gd name="T15" fmla="*/ 22 h 44"/>
                <a:gd name="T16" fmla="*/ 171 w 314"/>
                <a:gd name="T17" fmla="*/ 20 h 44"/>
                <a:gd name="T18" fmla="*/ 153 w 314"/>
                <a:gd name="T19" fmla="*/ 17 h 44"/>
                <a:gd name="T20" fmla="*/ 134 w 314"/>
                <a:gd name="T21" fmla="*/ 15 h 44"/>
                <a:gd name="T22" fmla="*/ 115 w 314"/>
                <a:gd name="T23" fmla="*/ 13 h 44"/>
                <a:gd name="T24" fmla="*/ 94 w 314"/>
                <a:gd name="T25" fmla="*/ 11 h 44"/>
                <a:gd name="T26" fmla="*/ 73 w 314"/>
                <a:gd name="T27" fmla="*/ 8 h 44"/>
                <a:gd name="T28" fmla="*/ 50 w 314"/>
                <a:gd name="T29" fmla="*/ 5 h 44"/>
                <a:gd name="T30" fmla="*/ 26 w 314"/>
                <a:gd name="T31" fmla="*/ 2 h 44"/>
                <a:gd name="T32" fmla="*/ 0 w 314"/>
                <a:gd name="T33" fmla="*/ 0 h 44"/>
                <a:gd name="T34" fmla="*/ 13 w 314"/>
                <a:gd name="T35" fmla="*/ 3 h 44"/>
                <a:gd name="T36" fmla="*/ 38 w 314"/>
                <a:gd name="T37" fmla="*/ 6 h 44"/>
                <a:gd name="T38" fmla="*/ 61 w 314"/>
                <a:gd name="T39" fmla="*/ 9 h 44"/>
                <a:gd name="T40" fmla="*/ 84 w 314"/>
                <a:gd name="T41" fmla="*/ 11 h 44"/>
                <a:gd name="T42" fmla="*/ 104 w 314"/>
                <a:gd name="T43" fmla="*/ 14 h 44"/>
                <a:gd name="T44" fmla="*/ 124 w 314"/>
                <a:gd name="T45" fmla="*/ 16 h 44"/>
                <a:gd name="T46" fmla="*/ 143 w 314"/>
                <a:gd name="T47" fmla="*/ 18 h 44"/>
                <a:gd name="T48" fmla="*/ 162 w 314"/>
                <a:gd name="T49" fmla="*/ 20 h 44"/>
                <a:gd name="T50" fmla="*/ 179 w 314"/>
                <a:gd name="T51" fmla="*/ 22 h 44"/>
                <a:gd name="T52" fmla="*/ 197 w 314"/>
                <a:gd name="T53" fmla="*/ 25 h 44"/>
                <a:gd name="T54" fmla="*/ 214 w 314"/>
                <a:gd name="T55" fmla="*/ 27 h 44"/>
                <a:gd name="T56" fmla="*/ 231 w 314"/>
                <a:gd name="T57" fmla="*/ 29 h 44"/>
                <a:gd name="T58" fmla="*/ 248 w 314"/>
                <a:gd name="T59" fmla="*/ 32 h 44"/>
                <a:gd name="T60" fmla="*/ 266 w 314"/>
                <a:gd name="T61" fmla="*/ 35 h 44"/>
                <a:gd name="T62" fmla="*/ 284 w 314"/>
                <a:gd name="T63" fmla="*/ 38 h 44"/>
                <a:gd name="T64" fmla="*/ 302 w 314"/>
                <a:gd name="T65" fmla="*/ 41 h 44"/>
                <a:gd name="T66" fmla="*/ 312 w 314"/>
                <a:gd name="T67" fmla="*/ 43 h 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4"/>
                <a:gd name="T103" fmla="*/ 0 h 44"/>
                <a:gd name="T104" fmla="*/ 314 w 314"/>
                <a:gd name="T105" fmla="*/ 44 h 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4" h="44">
                  <a:moveTo>
                    <a:pt x="313" y="41"/>
                  </a:moveTo>
                  <a:lnTo>
                    <a:pt x="313" y="41"/>
                  </a:lnTo>
                  <a:lnTo>
                    <a:pt x="303" y="39"/>
                  </a:lnTo>
                  <a:lnTo>
                    <a:pt x="293" y="37"/>
                  </a:lnTo>
                  <a:lnTo>
                    <a:pt x="284" y="36"/>
                  </a:lnTo>
                  <a:lnTo>
                    <a:pt x="275" y="34"/>
                  </a:lnTo>
                  <a:lnTo>
                    <a:pt x="266" y="33"/>
                  </a:lnTo>
                  <a:lnTo>
                    <a:pt x="257" y="31"/>
                  </a:lnTo>
                  <a:lnTo>
                    <a:pt x="249" y="30"/>
                  </a:lnTo>
                  <a:lnTo>
                    <a:pt x="240" y="29"/>
                  </a:lnTo>
                  <a:lnTo>
                    <a:pt x="231" y="28"/>
                  </a:lnTo>
                  <a:lnTo>
                    <a:pt x="223" y="26"/>
                  </a:lnTo>
                  <a:lnTo>
                    <a:pt x="214" y="25"/>
                  </a:lnTo>
                  <a:lnTo>
                    <a:pt x="205" y="24"/>
                  </a:lnTo>
                  <a:lnTo>
                    <a:pt x="197" y="23"/>
                  </a:lnTo>
                  <a:lnTo>
                    <a:pt x="188" y="22"/>
                  </a:lnTo>
                  <a:lnTo>
                    <a:pt x="179" y="21"/>
                  </a:lnTo>
                  <a:lnTo>
                    <a:pt x="171" y="20"/>
                  </a:lnTo>
                  <a:lnTo>
                    <a:pt x="162" y="19"/>
                  </a:lnTo>
                  <a:lnTo>
                    <a:pt x="153" y="17"/>
                  </a:lnTo>
                  <a:lnTo>
                    <a:pt x="143" y="16"/>
                  </a:lnTo>
                  <a:lnTo>
                    <a:pt x="134" y="15"/>
                  </a:lnTo>
                  <a:lnTo>
                    <a:pt x="124" y="14"/>
                  </a:lnTo>
                  <a:lnTo>
                    <a:pt x="115" y="13"/>
                  </a:lnTo>
                  <a:lnTo>
                    <a:pt x="104" y="11"/>
                  </a:lnTo>
                  <a:lnTo>
                    <a:pt x="94" y="11"/>
                  </a:lnTo>
                  <a:lnTo>
                    <a:pt x="84" y="9"/>
                  </a:lnTo>
                  <a:lnTo>
                    <a:pt x="73" y="8"/>
                  </a:lnTo>
                  <a:lnTo>
                    <a:pt x="61" y="7"/>
                  </a:lnTo>
                  <a:lnTo>
                    <a:pt x="50" y="5"/>
                  </a:lnTo>
                  <a:lnTo>
                    <a:pt x="38" y="4"/>
                  </a:lnTo>
                  <a:lnTo>
                    <a:pt x="26" y="2"/>
                  </a:lnTo>
                  <a:lnTo>
                    <a:pt x="13" y="1"/>
                  </a:lnTo>
                  <a:lnTo>
                    <a:pt x="0" y="0"/>
                  </a:lnTo>
                  <a:lnTo>
                    <a:pt x="0" y="2"/>
                  </a:lnTo>
                  <a:lnTo>
                    <a:pt x="13" y="3"/>
                  </a:lnTo>
                  <a:lnTo>
                    <a:pt x="26" y="5"/>
                  </a:lnTo>
                  <a:lnTo>
                    <a:pt x="38" y="6"/>
                  </a:lnTo>
                  <a:lnTo>
                    <a:pt x="50" y="8"/>
                  </a:lnTo>
                  <a:lnTo>
                    <a:pt x="61" y="9"/>
                  </a:lnTo>
                  <a:lnTo>
                    <a:pt x="73" y="10"/>
                  </a:lnTo>
                  <a:lnTo>
                    <a:pt x="84" y="11"/>
                  </a:lnTo>
                  <a:lnTo>
                    <a:pt x="94" y="12"/>
                  </a:lnTo>
                  <a:lnTo>
                    <a:pt x="104" y="14"/>
                  </a:lnTo>
                  <a:lnTo>
                    <a:pt x="115" y="15"/>
                  </a:lnTo>
                  <a:lnTo>
                    <a:pt x="124" y="16"/>
                  </a:lnTo>
                  <a:lnTo>
                    <a:pt x="134" y="17"/>
                  </a:lnTo>
                  <a:lnTo>
                    <a:pt x="143" y="18"/>
                  </a:lnTo>
                  <a:lnTo>
                    <a:pt x="153" y="19"/>
                  </a:lnTo>
                  <a:lnTo>
                    <a:pt x="162" y="20"/>
                  </a:lnTo>
                  <a:lnTo>
                    <a:pt x="171" y="21"/>
                  </a:lnTo>
                  <a:lnTo>
                    <a:pt x="179" y="22"/>
                  </a:lnTo>
                  <a:lnTo>
                    <a:pt x="188" y="24"/>
                  </a:lnTo>
                  <a:lnTo>
                    <a:pt x="197" y="25"/>
                  </a:lnTo>
                  <a:lnTo>
                    <a:pt x="205" y="26"/>
                  </a:lnTo>
                  <a:lnTo>
                    <a:pt x="214" y="27"/>
                  </a:lnTo>
                  <a:lnTo>
                    <a:pt x="222" y="28"/>
                  </a:lnTo>
                  <a:lnTo>
                    <a:pt x="231" y="29"/>
                  </a:lnTo>
                  <a:lnTo>
                    <a:pt x="239" y="31"/>
                  </a:lnTo>
                  <a:lnTo>
                    <a:pt x="248" y="32"/>
                  </a:lnTo>
                  <a:lnTo>
                    <a:pt x="257" y="34"/>
                  </a:lnTo>
                  <a:lnTo>
                    <a:pt x="266" y="35"/>
                  </a:lnTo>
                  <a:lnTo>
                    <a:pt x="275" y="37"/>
                  </a:lnTo>
                  <a:lnTo>
                    <a:pt x="284" y="38"/>
                  </a:lnTo>
                  <a:lnTo>
                    <a:pt x="293" y="39"/>
                  </a:lnTo>
                  <a:lnTo>
                    <a:pt x="302" y="41"/>
                  </a:lnTo>
                  <a:lnTo>
                    <a:pt x="312" y="43"/>
                  </a:lnTo>
                  <a:lnTo>
                    <a:pt x="313" y="4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89" name="Freeform 99">
              <a:extLst>
                <a:ext uri="{FF2B5EF4-FFF2-40B4-BE49-F238E27FC236}">
                  <a16:creationId xmlns:a16="http://schemas.microsoft.com/office/drawing/2014/main" id="{B4C5BE9A-845C-49DC-A184-1A19E6B9E713}"/>
                </a:ext>
              </a:extLst>
            </p:cNvPr>
            <p:cNvSpPr>
              <a:spLocks/>
            </p:cNvSpPr>
            <p:nvPr/>
          </p:nvSpPr>
          <p:spPr bwMode="auto">
            <a:xfrm>
              <a:off x="5168" y="2609"/>
              <a:ext cx="79" cy="66"/>
            </a:xfrm>
            <a:custGeom>
              <a:avLst/>
              <a:gdLst>
                <a:gd name="T0" fmla="*/ 76 w 79"/>
                <a:gd name="T1" fmla="*/ 64 h 66"/>
                <a:gd name="T2" fmla="*/ 77 w 79"/>
                <a:gd name="T3" fmla="*/ 63 h 66"/>
                <a:gd name="T4" fmla="*/ 0 w 79"/>
                <a:gd name="T5" fmla="*/ 0 h 66"/>
                <a:gd name="T6" fmla="*/ 0 w 79"/>
                <a:gd name="T7" fmla="*/ 1 h 66"/>
                <a:gd name="T8" fmla="*/ 76 w 79"/>
                <a:gd name="T9" fmla="*/ 65 h 66"/>
                <a:gd name="T10" fmla="*/ 78 w 79"/>
                <a:gd name="T11" fmla="*/ 63 h 66"/>
                <a:gd name="T12" fmla="*/ 76 w 79"/>
                <a:gd name="T13" fmla="*/ 64 h 66"/>
                <a:gd name="T14" fmla="*/ 0 60000 65536"/>
                <a:gd name="T15" fmla="*/ 0 60000 65536"/>
                <a:gd name="T16" fmla="*/ 0 60000 65536"/>
                <a:gd name="T17" fmla="*/ 0 60000 65536"/>
                <a:gd name="T18" fmla="*/ 0 60000 65536"/>
                <a:gd name="T19" fmla="*/ 0 60000 65536"/>
                <a:gd name="T20" fmla="*/ 0 60000 65536"/>
                <a:gd name="T21" fmla="*/ 0 w 79"/>
                <a:gd name="T22" fmla="*/ 0 h 66"/>
                <a:gd name="T23" fmla="*/ 79 w 79"/>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66">
                  <a:moveTo>
                    <a:pt x="76" y="64"/>
                  </a:moveTo>
                  <a:lnTo>
                    <a:pt x="77" y="63"/>
                  </a:lnTo>
                  <a:lnTo>
                    <a:pt x="0" y="0"/>
                  </a:lnTo>
                  <a:lnTo>
                    <a:pt x="0" y="1"/>
                  </a:lnTo>
                  <a:lnTo>
                    <a:pt x="76" y="65"/>
                  </a:lnTo>
                  <a:lnTo>
                    <a:pt x="78" y="63"/>
                  </a:lnTo>
                  <a:lnTo>
                    <a:pt x="76" y="6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0" name="Freeform 100">
              <a:extLst>
                <a:ext uri="{FF2B5EF4-FFF2-40B4-BE49-F238E27FC236}">
                  <a16:creationId xmlns:a16="http://schemas.microsoft.com/office/drawing/2014/main" id="{043C0FD4-CF6C-41A3-B37D-066084C9C66C}"/>
                </a:ext>
              </a:extLst>
            </p:cNvPr>
            <p:cNvSpPr>
              <a:spLocks/>
            </p:cNvSpPr>
            <p:nvPr/>
          </p:nvSpPr>
          <p:spPr bwMode="auto">
            <a:xfrm>
              <a:off x="5237" y="2633"/>
              <a:ext cx="17" cy="41"/>
            </a:xfrm>
            <a:custGeom>
              <a:avLst/>
              <a:gdLst>
                <a:gd name="T0" fmla="*/ 0 w 17"/>
                <a:gd name="T1" fmla="*/ 1 h 41"/>
                <a:gd name="T2" fmla="*/ 0 w 17"/>
                <a:gd name="T3" fmla="*/ 1 h 41"/>
                <a:gd name="T4" fmla="*/ 12 w 17"/>
                <a:gd name="T5" fmla="*/ 40 h 41"/>
                <a:gd name="T6" fmla="*/ 16 w 17"/>
                <a:gd name="T7" fmla="*/ 39 h 41"/>
                <a:gd name="T8" fmla="*/ 3 w 17"/>
                <a:gd name="T9" fmla="*/ 0 h 41"/>
                <a:gd name="T10" fmla="*/ 3 w 17"/>
                <a:gd name="T11" fmla="*/ 0 h 41"/>
                <a:gd name="T12" fmla="*/ 3 w 17"/>
                <a:gd name="T13" fmla="*/ 0 h 41"/>
                <a:gd name="T14" fmla="*/ 2 w 17"/>
                <a:gd name="T15" fmla="*/ 0 h 41"/>
                <a:gd name="T16" fmla="*/ 1 w 17"/>
                <a:gd name="T17" fmla="*/ 0 h 41"/>
                <a:gd name="T18" fmla="*/ 0 w 17"/>
                <a:gd name="T19" fmla="*/ 0 h 41"/>
                <a:gd name="T20" fmla="*/ 0 w 17"/>
                <a:gd name="T21" fmla="*/ 1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1"/>
                <a:gd name="T35" fmla="*/ 17 w 17"/>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1">
                  <a:moveTo>
                    <a:pt x="0" y="1"/>
                  </a:moveTo>
                  <a:lnTo>
                    <a:pt x="0" y="1"/>
                  </a:lnTo>
                  <a:lnTo>
                    <a:pt x="12" y="40"/>
                  </a:lnTo>
                  <a:lnTo>
                    <a:pt x="16" y="39"/>
                  </a:lnTo>
                  <a:lnTo>
                    <a:pt x="3" y="0"/>
                  </a:lnTo>
                  <a:lnTo>
                    <a:pt x="2" y="0"/>
                  </a:lnTo>
                  <a:lnTo>
                    <a:pt x="1" y="0"/>
                  </a:lnTo>
                  <a:lnTo>
                    <a:pt x="0"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1" name="Freeform 101">
              <a:extLst>
                <a:ext uri="{FF2B5EF4-FFF2-40B4-BE49-F238E27FC236}">
                  <a16:creationId xmlns:a16="http://schemas.microsoft.com/office/drawing/2014/main" id="{BC82BD45-8B83-4A6B-9B3C-0CF805ED3B58}"/>
                </a:ext>
              </a:extLst>
            </p:cNvPr>
            <p:cNvSpPr>
              <a:spLocks/>
            </p:cNvSpPr>
            <p:nvPr/>
          </p:nvSpPr>
          <p:spPr bwMode="auto">
            <a:xfrm>
              <a:off x="5199" y="2596"/>
              <a:ext cx="42" cy="40"/>
            </a:xfrm>
            <a:custGeom>
              <a:avLst/>
              <a:gdLst>
                <a:gd name="T0" fmla="*/ 0 w 42"/>
                <a:gd name="T1" fmla="*/ 1 h 40"/>
                <a:gd name="T2" fmla="*/ 0 w 42"/>
                <a:gd name="T3" fmla="*/ 1 h 40"/>
                <a:gd name="T4" fmla="*/ 4 w 42"/>
                <a:gd name="T5" fmla="*/ 3 h 40"/>
                <a:gd name="T6" fmla="*/ 7 w 42"/>
                <a:gd name="T7" fmla="*/ 5 h 40"/>
                <a:gd name="T8" fmla="*/ 11 w 42"/>
                <a:gd name="T9" fmla="*/ 7 h 40"/>
                <a:gd name="T10" fmla="*/ 15 w 42"/>
                <a:gd name="T11" fmla="*/ 10 h 40"/>
                <a:gd name="T12" fmla="*/ 18 w 42"/>
                <a:gd name="T13" fmla="*/ 13 h 40"/>
                <a:gd name="T14" fmla="*/ 22 w 42"/>
                <a:gd name="T15" fmla="*/ 16 h 40"/>
                <a:gd name="T16" fmla="*/ 25 w 42"/>
                <a:gd name="T17" fmla="*/ 19 h 40"/>
                <a:gd name="T18" fmla="*/ 27 w 42"/>
                <a:gd name="T19" fmla="*/ 23 h 40"/>
                <a:gd name="T20" fmla="*/ 30 w 42"/>
                <a:gd name="T21" fmla="*/ 26 h 40"/>
                <a:gd name="T22" fmla="*/ 32 w 42"/>
                <a:gd name="T23" fmla="*/ 29 h 40"/>
                <a:gd name="T24" fmla="*/ 34 w 42"/>
                <a:gd name="T25" fmla="*/ 31 h 40"/>
                <a:gd name="T26" fmla="*/ 36 w 42"/>
                <a:gd name="T27" fmla="*/ 34 h 40"/>
                <a:gd name="T28" fmla="*/ 37 w 42"/>
                <a:gd name="T29" fmla="*/ 35 h 40"/>
                <a:gd name="T30" fmla="*/ 38 w 42"/>
                <a:gd name="T31" fmla="*/ 38 h 40"/>
                <a:gd name="T32" fmla="*/ 39 w 42"/>
                <a:gd name="T33" fmla="*/ 39 h 40"/>
                <a:gd name="T34" fmla="*/ 39 w 42"/>
                <a:gd name="T35" fmla="*/ 39 h 40"/>
                <a:gd name="T36" fmla="*/ 41 w 42"/>
                <a:gd name="T37" fmla="*/ 38 h 40"/>
                <a:gd name="T38" fmla="*/ 40 w 42"/>
                <a:gd name="T39" fmla="*/ 37 h 40"/>
                <a:gd name="T40" fmla="*/ 40 w 42"/>
                <a:gd name="T41" fmla="*/ 36 h 40"/>
                <a:gd name="T42" fmla="*/ 39 w 42"/>
                <a:gd name="T43" fmla="*/ 35 h 40"/>
                <a:gd name="T44" fmla="*/ 37 w 42"/>
                <a:gd name="T45" fmla="*/ 33 h 40"/>
                <a:gd name="T46" fmla="*/ 36 w 42"/>
                <a:gd name="T47" fmla="*/ 30 h 40"/>
                <a:gd name="T48" fmla="*/ 34 w 42"/>
                <a:gd name="T49" fmla="*/ 28 h 40"/>
                <a:gd name="T50" fmla="*/ 31 w 42"/>
                <a:gd name="T51" fmla="*/ 24 h 40"/>
                <a:gd name="T52" fmla="*/ 29 w 42"/>
                <a:gd name="T53" fmla="*/ 21 h 40"/>
                <a:gd name="T54" fmla="*/ 26 w 42"/>
                <a:gd name="T55" fmla="*/ 18 h 40"/>
                <a:gd name="T56" fmla="*/ 23 w 42"/>
                <a:gd name="T57" fmla="*/ 14 h 40"/>
                <a:gd name="T58" fmla="*/ 19 w 42"/>
                <a:gd name="T59" fmla="*/ 11 h 40"/>
                <a:gd name="T60" fmla="*/ 16 w 42"/>
                <a:gd name="T61" fmla="*/ 8 h 40"/>
                <a:gd name="T62" fmla="*/ 12 w 42"/>
                <a:gd name="T63" fmla="*/ 6 h 40"/>
                <a:gd name="T64" fmla="*/ 8 w 42"/>
                <a:gd name="T65" fmla="*/ 3 h 40"/>
                <a:gd name="T66" fmla="*/ 4 w 42"/>
                <a:gd name="T67" fmla="*/ 1 h 40"/>
                <a:gd name="T68" fmla="*/ 0 w 42"/>
                <a:gd name="T69" fmla="*/ 0 h 40"/>
                <a:gd name="T70" fmla="*/ 0 w 42"/>
                <a:gd name="T71" fmla="*/ 0 h 40"/>
                <a:gd name="T72" fmla="*/ 0 w 42"/>
                <a:gd name="T73" fmla="*/ 1 h 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
                <a:gd name="T112" fmla="*/ 0 h 40"/>
                <a:gd name="T113" fmla="*/ 42 w 42"/>
                <a:gd name="T114" fmla="*/ 40 h 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 h="40">
                  <a:moveTo>
                    <a:pt x="0" y="1"/>
                  </a:moveTo>
                  <a:lnTo>
                    <a:pt x="0" y="1"/>
                  </a:lnTo>
                  <a:lnTo>
                    <a:pt x="4" y="3"/>
                  </a:lnTo>
                  <a:lnTo>
                    <a:pt x="7" y="5"/>
                  </a:lnTo>
                  <a:lnTo>
                    <a:pt x="11" y="7"/>
                  </a:lnTo>
                  <a:lnTo>
                    <a:pt x="15" y="10"/>
                  </a:lnTo>
                  <a:lnTo>
                    <a:pt x="18" y="13"/>
                  </a:lnTo>
                  <a:lnTo>
                    <a:pt x="22" y="16"/>
                  </a:lnTo>
                  <a:lnTo>
                    <a:pt x="25" y="19"/>
                  </a:lnTo>
                  <a:lnTo>
                    <a:pt x="27" y="23"/>
                  </a:lnTo>
                  <a:lnTo>
                    <a:pt x="30" y="26"/>
                  </a:lnTo>
                  <a:lnTo>
                    <a:pt x="32" y="29"/>
                  </a:lnTo>
                  <a:lnTo>
                    <a:pt x="34" y="31"/>
                  </a:lnTo>
                  <a:lnTo>
                    <a:pt x="36" y="34"/>
                  </a:lnTo>
                  <a:lnTo>
                    <a:pt x="37" y="35"/>
                  </a:lnTo>
                  <a:lnTo>
                    <a:pt x="38" y="38"/>
                  </a:lnTo>
                  <a:lnTo>
                    <a:pt x="39" y="39"/>
                  </a:lnTo>
                  <a:lnTo>
                    <a:pt x="41" y="38"/>
                  </a:lnTo>
                  <a:lnTo>
                    <a:pt x="40" y="37"/>
                  </a:lnTo>
                  <a:lnTo>
                    <a:pt x="40" y="36"/>
                  </a:lnTo>
                  <a:lnTo>
                    <a:pt x="39" y="35"/>
                  </a:lnTo>
                  <a:lnTo>
                    <a:pt x="37" y="33"/>
                  </a:lnTo>
                  <a:lnTo>
                    <a:pt x="36" y="30"/>
                  </a:lnTo>
                  <a:lnTo>
                    <a:pt x="34" y="28"/>
                  </a:lnTo>
                  <a:lnTo>
                    <a:pt x="31" y="24"/>
                  </a:lnTo>
                  <a:lnTo>
                    <a:pt x="29" y="21"/>
                  </a:lnTo>
                  <a:lnTo>
                    <a:pt x="26" y="18"/>
                  </a:lnTo>
                  <a:lnTo>
                    <a:pt x="23" y="14"/>
                  </a:lnTo>
                  <a:lnTo>
                    <a:pt x="19" y="11"/>
                  </a:lnTo>
                  <a:lnTo>
                    <a:pt x="16" y="8"/>
                  </a:lnTo>
                  <a:lnTo>
                    <a:pt x="12" y="6"/>
                  </a:lnTo>
                  <a:lnTo>
                    <a:pt x="8" y="3"/>
                  </a:lnTo>
                  <a:lnTo>
                    <a:pt x="4" y="1"/>
                  </a:lnTo>
                  <a:lnTo>
                    <a:pt x="0"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2" name="Freeform 102">
              <a:extLst>
                <a:ext uri="{FF2B5EF4-FFF2-40B4-BE49-F238E27FC236}">
                  <a16:creationId xmlns:a16="http://schemas.microsoft.com/office/drawing/2014/main" id="{1583D241-3DF5-44D7-90BD-DF52ED89AF65}"/>
                </a:ext>
              </a:extLst>
            </p:cNvPr>
            <p:cNvSpPr>
              <a:spLocks/>
            </p:cNvSpPr>
            <p:nvPr/>
          </p:nvSpPr>
          <p:spPr bwMode="auto">
            <a:xfrm>
              <a:off x="4812" y="2544"/>
              <a:ext cx="389" cy="55"/>
            </a:xfrm>
            <a:custGeom>
              <a:avLst/>
              <a:gdLst>
                <a:gd name="T0" fmla="*/ 0 w 389"/>
                <a:gd name="T1" fmla="*/ 3 h 55"/>
                <a:gd name="T2" fmla="*/ 12 w 389"/>
                <a:gd name="T3" fmla="*/ 2 h 55"/>
                <a:gd name="T4" fmla="*/ 30 w 389"/>
                <a:gd name="T5" fmla="*/ 2 h 55"/>
                <a:gd name="T6" fmla="*/ 51 w 389"/>
                <a:gd name="T7" fmla="*/ 2 h 55"/>
                <a:gd name="T8" fmla="*/ 75 w 389"/>
                <a:gd name="T9" fmla="*/ 4 h 55"/>
                <a:gd name="T10" fmla="*/ 102 w 389"/>
                <a:gd name="T11" fmla="*/ 6 h 55"/>
                <a:gd name="T12" fmla="*/ 131 w 389"/>
                <a:gd name="T13" fmla="*/ 10 h 55"/>
                <a:gd name="T14" fmla="*/ 161 w 389"/>
                <a:gd name="T15" fmla="*/ 13 h 55"/>
                <a:gd name="T16" fmla="*/ 192 w 389"/>
                <a:gd name="T17" fmla="*/ 17 h 55"/>
                <a:gd name="T18" fmla="*/ 223 w 389"/>
                <a:gd name="T19" fmla="*/ 22 h 55"/>
                <a:gd name="T20" fmla="*/ 253 w 389"/>
                <a:gd name="T21" fmla="*/ 27 h 55"/>
                <a:gd name="T22" fmla="*/ 282 w 389"/>
                <a:gd name="T23" fmla="*/ 31 h 55"/>
                <a:gd name="T24" fmla="*/ 309 w 389"/>
                <a:gd name="T25" fmla="*/ 36 h 55"/>
                <a:gd name="T26" fmla="*/ 334 w 389"/>
                <a:gd name="T27" fmla="*/ 41 h 55"/>
                <a:gd name="T28" fmla="*/ 356 w 389"/>
                <a:gd name="T29" fmla="*/ 46 h 55"/>
                <a:gd name="T30" fmla="*/ 373 w 389"/>
                <a:gd name="T31" fmla="*/ 50 h 55"/>
                <a:gd name="T32" fmla="*/ 387 w 389"/>
                <a:gd name="T33" fmla="*/ 54 h 55"/>
                <a:gd name="T34" fmla="*/ 381 w 389"/>
                <a:gd name="T35" fmla="*/ 50 h 55"/>
                <a:gd name="T36" fmla="*/ 365 w 389"/>
                <a:gd name="T37" fmla="*/ 46 h 55"/>
                <a:gd name="T38" fmla="*/ 346 w 389"/>
                <a:gd name="T39" fmla="*/ 41 h 55"/>
                <a:gd name="T40" fmla="*/ 322 w 389"/>
                <a:gd name="T41" fmla="*/ 37 h 55"/>
                <a:gd name="T42" fmla="*/ 296 w 389"/>
                <a:gd name="T43" fmla="*/ 32 h 55"/>
                <a:gd name="T44" fmla="*/ 268 w 389"/>
                <a:gd name="T45" fmla="*/ 27 h 55"/>
                <a:gd name="T46" fmla="*/ 238 w 389"/>
                <a:gd name="T47" fmla="*/ 22 h 55"/>
                <a:gd name="T48" fmla="*/ 208 w 389"/>
                <a:gd name="T49" fmla="*/ 18 h 55"/>
                <a:gd name="T50" fmla="*/ 177 w 389"/>
                <a:gd name="T51" fmla="*/ 13 h 55"/>
                <a:gd name="T52" fmla="*/ 146 w 389"/>
                <a:gd name="T53" fmla="*/ 10 h 55"/>
                <a:gd name="T54" fmla="*/ 116 w 389"/>
                <a:gd name="T55" fmla="*/ 6 h 55"/>
                <a:gd name="T56" fmla="*/ 89 w 389"/>
                <a:gd name="T57" fmla="*/ 3 h 55"/>
                <a:gd name="T58" fmla="*/ 63 w 389"/>
                <a:gd name="T59" fmla="*/ 1 h 55"/>
                <a:gd name="T60" fmla="*/ 40 w 389"/>
                <a:gd name="T61" fmla="*/ 0 h 55"/>
                <a:gd name="T62" fmla="*/ 20 w 389"/>
                <a:gd name="T63" fmla="*/ 0 h 55"/>
                <a:gd name="T64" fmla="*/ 6 w 389"/>
                <a:gd name="T65" fmla="*/ 0 h 55"/>
                <a:gd name="T66" fmla="*/ 0 w 389"/>
                <a:gd name="T67" fmla="*/ 1 h 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9"/>
                <a:gd name="T103" fmla="*/ 0 h 55"/>
                <a:gd name="T104" fmla="*/ 389 w 389"/>
                <a:gd name="T105" fmla="*/ 55 h 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9" h="55">
                  <a:moveTo>
                    <a:pt x="0" y="3"/>
                  </a:moveTo>
                  <a:lnTo>
                    <a:pt x="0" y="3"/>
                  </a:lnTo>
                  <a:lnTo>
                    <a:pt x="6" y="3"/>
                  </a:lnTo>
                  <a:lnTo>
                    <a:pt x="12" y="2"/>
                  </a:lnTo>
                  <a:lnTo>
                    <a:pt x="20" y="2"/>
                  </a:lnTo>
                  <a:lnTo>
                    <a:pt x="30" y="2"/>
                  </a:lnTo>
                  <a:lnTo>
                    <a:pt x="40" y="2"/>
                  </a:lnTo>
                  <a:lnTo>
                    <a:pt x="51" y="2"/>
                  </a:lnTo>
                  <a:lnTo>
                    <a:pt x="63" y="3"/>
                  </a:lnTo>
                  <a:lnTo>
                    <a:pt x="75" y="4"/>
                  </a:lnTo>
                  <a:lnTo>
                    <a:pt x="89" y="5"/>
                  </a:lnTo>
                  <a:lnTo>
                    <a:pt x="102" y="6"/>
                  </a:lnTo>
                  <a:lnTo>
                    <a:pt x="116" y="8"/>
                  </a:lnTo>
                  <a:lnTo>
                    <a:pt x="131" y="10"/>
                  </a:lnTo>
                  <a:lnTo>
                    <a:pt x="146" y="11"/>
                  </a:lnTo>
                  <a:lnTo>
                    <a:pt x="161" y="13"/>
                  </a:lnTo>
                  <a:lnTo>
                    <a:pt x="177" y="15"/>
                  </a:lnTo>
                  <a:lnTo>
                    <a:pt x="192" y="17"/>
                  </a:lnTo>
                  <a:lnTo>
                    <a:pt x="207" y="20"/>
                  </a:lnTo>
                  <a:lnTo>
                    <a:pt x="223" y="22"/>
                  </a:lnTo>
                  <a:lnTo>
                    <a:pt x="238" y="24"/>
                  </a:lnTo>
                  <a:lnTo>
                    <a:pt x="253" y="27"/>
                  </a:lnTo>
                  <a:lnTo>
                    <a:pt x="268" y="29"/>
                  </a:lnTo>
                  <a:lnTo>
                    <a:pt x="282" y="31"/>
                  </a:lnTo>
                  <a:lnTo>
                    <a:pt x="296" y="34"/>
                  </a:lnTo>
                  <a:lnTo>
                    <a:pt x="309" y="36"/>
                  </a:lnTo>
                  <a:lnTo>
                    <a:pt x="322" y="39"/>
                  </a:lnTo>
                  <a:lnTo>
                    <a:pt x="334" y="41"/>
                  </a:lnTo>
                  <a:lnTo>
                    <a:pt x="345" y="43"/>
                  </a:lnTo>
                  <a:lnTo>
                    <a:pt x="356" y="46"/>
                  </a:lnTo>
                  <a:lnTo>
                    <a:pt x="365" y="48"/>
                  </a:lnTo>
                  <a:lnTo>
                    <a:pt x="373" y="50"/>
                  </a:lnTo>
                  <a:lnTo>
                    <a:pt x="381" y="52"/>
                  </a:lnTo>
                  <a:lnTo>
                    <a:pt x="387" y="54"/>
                  </a:lnTo>
                  <a:lnTo>
                    <a:pt x="388" y="52"/>
                  </a:lnTo>
                  <a:lnTo>
                    <a:pt x="381" y="50"/>
                  </a:lnTo>
                  <a:lnTo>
                    <a:pt x="374" y="48"/>
                  </a:lnTo>
                  <a:lnTo>
                    <a:pt x="365" y="46"/>
                  </a:lnTo>
                  <a:lnTo>
                    <a:pt x="356" y="43"/>
                  </a:lnTo>
                  <a:lnTo>
                    <a:pt x="346" y="41"/>
                  </a:lnTo>
                  <a:lnTo>
                    <a:pt x="334" y="39"/>
                  </a:lnTo>
                  <a:lnTo>
                    <a:pt x="322" y="37"/>
                  </a:lnTo>
                  <a:lnTo>
                    <a:pt x="309" y="34"/>
                  </a:lnTo>
                  <a:lnTo>
                    <a:pt x="296" y="32"/>
                  </a:lnTo>
                  <a:lnTo>
                    <a:pt x="282" y="30"/>
                  </a:lnTo>
                  <a:lnTo>
                    <a:pt x="268" y="27"/>
                  </a:lnTo>
                  <a:lnTo>
                    <a:pt x="253" y="25"/>
                  </a:lnTo>
                  <a:lnTo>
                    <a:pt x="238" y="22"/>
                  </a:lnTo>
                  <a:lnTo>
                    <a:pt x="223" y="20"/>
                  </a:lnTo>
                  <a:lnTo>
                    <a:pt x="208" y="18"/>
                  </a:lnTo>
                  <a:lnTo>
                    <a:pt x="192" y="15"/>
                  </a:lnTo>
                  <a:lnTo>
                    <a:pt x="177" y="13"/>
                  </a:lnTo>
                  <a:lnTo>
                    <a:pt x="161" y="11"/>
                  </a:lnTo>
                  <a:lnTo>
                    <a:pt x="146" y="10"/>
                  </a:lnTo>
                  <a:lnTo>
                    <a:pt x="131" y="8"/>
                  </a:lnTo>
                  <a:lnTo>
                    <a:pt x="116" y="6"/>
                  </a:lnTo>
                  <a:lnTo>
                    <a:pt x="102" y="4"/>
                  </a:lnTo>
                  <a:lnTo>
                    <a:pt x="89" y="3"/>
                  </a:lnTo>
                  <a:lnTo>
                    <a:pt x="75" y="2"/>
                  </a:lnTo>
                  <a:lnTo>
                    <a:pt x="63" y="1"/>
                  </a:lnTo>
                  <a:lnTo>
                    <a:pt x="51" y="0"/>
                  </a:lnTo>
                  <a:lnTo>
                    <a:pt x="40" y="0"/>
                  </a:lnTo>
                  <a:lnTo>
                    <a:pt x="30" y="0"/>
                  </a:lnTo>
                  <a:lnTo>
                    <a:pt x="20" y="0"/>
                  </a:lnTo>
                  <a:lnTo>
                    <a:pt x="12" y="0"/>
                  </a:lnTo>
                  <a:lnTo>
                    <a:pt x="6" y="0"/>
                  </a:lnTo>
                  <a:lnTo>
                    <a:pt x="0" y="1"/>
                  </a:lnTo>
                  <a:lnTo>
                    <a:pt x="0"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3" name="Freeform 103">
              <a:extLst>
                <a:ext uri="{FF2B5EF4-FFF2-40B4-BE49-F238E27FC236}">
                  <a16:creationId xmlns:a16="http://schemas.microsoft.com/office/drawing/2014/main" id="{C00F74DD-ABDA-4CFB-98B9-C4E27A9972B6}"/>
                </a:ext>
              </a:extLst>
            </p:cNvPr>
            <p:cNvSpPr>
              <a:spLocks/>
            </p:cNvSpPr>
            <p:nvPr/>
          </p:nvSpPr>
          <p:spPr bwMode="auto">
            <a:xfrm>
              <a:off x="4748" y="2546"/>
              <a:ext cx="65" cy="33"/>
            </a:xfrm>
            <a:custGeom>
              <a:avLst/>
              <a:gdLst>
                <a:gd name="T0" fmla="*/ 1 w 65"/>
                <a:gd name="T1" fmla="*/ 32 h 33"/>
                <a:gd name="T2" fmla="*/ 1 w 65"/>
                <a:gd name="T3" fmla="*/ 32 h 33"/>
                <a:gd name="T4" fmla="*/ 4 w 65"/>
                <a:gd name="T5" fmla="*/ 27 h 33"/>
                <a:gd name="T6" fmla="*/ 7 w 65"/>
                <a:gd name="T7" fmla="*/ 23 h 33"/>
                <a:gd name="T8" fmla="*/ 10 w 65"/>
                <a:gd name="T9" fmla="*/ 20 h 33"/>
                <a:gd name="T10" fmla="*/ 13 w 65"/>
                <a:gd name="T11" fmla="*/ 17 h 33"/>
                <a:gd name="T12" fmla="*/ 15 w 65"/>
                <a:gd name="T13" fmla="*/ 15 h 33"/>
                <a:gd name="T14" fmla="*/ 18 w 65"/>
                <a:gd name="T15" fmla="*/ 13 h 33"/>
                <a:gd name="T16" fmla="*/ 21 w 65"/>
                <a:gd name="T17" fmla="*/ 11 h 33"/>
                <a:gd name="T18" fmla="*/ 24 w 65"/>
                <a:gd name="T19" fmla="*/ 10 h 33"/>
                <a:gd name="T20" fmla="*/ 27 w 65"/>
                <a:gd name="T21" fmla="*/ 9 h 33"/>
                <a:gd name="T22" fmla="*/ 31 w 65"/>
                <a:gd name="T23" fmla="*/ 8 h 33"/>
                <a:gd name="T24" fmla="*/ 36 w 65"/>
                <a:gd name="T25" fmla="*/ 6 h 33"/>
                <a:gd name="T26" fmla="*/ 40 w 65"/>
                <a:gd name="T27" fmla="*/ 6 h 33"/>
                <a:gd name="T28" fmla="*/ 45 w 65"/>
                <a:gd name="T29" fmla="*/ 5 h 33"/>
                <a:gd name="T30" fmla="*/ 51 w 65"/>
                <a:gd name="T31" fmla="*/ 4 h 33"/>
                <a:gd name="T32" fmla="*/ 57 w 65"/>
                <a:gd name="T33" fmla="*/ 3 h 33"/>
                <a:gd name="T34" fmla="*/ 64 w 65"/>
                <a:gd name="T35" fmla="*/ 2 h 33"/>
                <a:gd name="T36" fmla="*/ 63 w 65"/>
                <a:gd name="T37" fmla="*/ 0 h 33"/>
                <a:gd name="T38" fmla="*/ 56 w 65"/>
                <a:gd name="T39" fmla="*/ 1 h 33"/>
                <a:gd name="T40" fmla="*/ 50 w 65"/>
                <a:gd name="T41" fmla="*/ 2 h 33"/>
                <a:gd name="T42" fmla="*/ 44 w 65"/>
                <a:gd name="T43" fmla="*/ 3 h 33"/>
                <a:gd name="T44" fmla="*/ 39 w 65"/>
                <a:gd name="T45" fmla="*/ 4 h 33"/>
                <a:gd name="T46" fmla="*/ 35 w 65"/>
                <a:gd name="T47" fmla="*/ 5 h 33"/>
                <a:gd name="T48" fmla="*/ 31 w 65"/>
                <a:gd name="T49" fmla="*/ 6 h 33"/>
                <a:gd name="T50" fmla="*/ 27 w 65"/>
                <a:gd name="T51" fmla="*/ 6 h 33"/>
                <a:gd name="T52" fmla="*/ 24 w 65"/>
                <a:gd name="T53" fmla="*/ 8 h 33"/>
                <a:gd name="T54" fmla="*/ 20 w 65"/>
                <a:gd name="T55" fmla="*/ 9 h 33"/>
                <a:gd name="T56" fmla="*/ 17 w 65"/>
                <a:gd name="T57" fmla="*/ 11 h 33"/>
                <a:gd name="T58" fmla="*/ 14 w 65"/>
                <a:gd name="T59" fmla="*/ 13 h 33"/>
                <a:gd name="T60" fmla="*/ 11 w 65"/>
                <a:gd name="T61" fmla="*/ 16 h 33"/>
                <a:gd name="T62" fmla="*/ 8 w 65"/>
                <a:gd name="T63" fmla="*/ 19 h 33"/>
                <a:gd name="T64" fmla="*/ 5 w 65"/>
                <a:gd name="T65" fmla="*/ 22 h 33"/>
                <a:gd name="T66" fmla="*/ 3 w 65"/>
                <a:gd name="T67" fmla="*/ 26 h 33"/>
                <a:gd name="T68" fmla="*/ 0 w 65"/>
                <a:gd name="T69" fmla="*/ 31 h 33"/>
                <a:gd name="T70" fmla="*/ 0 w 65"/>
                <a:gd name="T71" fmla="*/ 31 h 33"/>
                <a:gd name="T72" fmla="*/ 1 w 65"/>
                <a:gd name="T73" fmla="*/ 32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5"/>
                <a:gd name="T112" fmla="*/ 0 h 33"/>
                <a:gd name="T113" fmla="*/ 65 w 65"/>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5" h="33">
                  <a:moveTo>
                    <a:pt x="1" y="32"/>
                  </a:moveTo>
                  <a:lnTo>
                    <a:pt x="1" y="32"/>
                  </a:lnTo>
                  <a:lnTo>
                    <a:pt x="4" y="27"/>
                  </a:lnTo>
                  <a:lnTo>
                    <a:pt x="7" y="23"/>
                  </a:lnTo>
                  <a:lnTo>
                    <a:pt x="10" y="20"/>
                  </a:lnTo>
                  <a:lnTo>
                    <a:pt x="13" y="17"/>
                  </a:lnTo>
                  <a:lnTo>
                    <a:pt x="15" y="15"/>
                  </a:lnTo>
                  <a:lnTo>
                    <a:pt x="18" y="13"/>
                  </a:lnTo>
                  <a:lnTo>
                    <a:pt x="21" y="11"/>
                  </a:lnTo>
                  <a:lnTo>
                    <a:pt x="24" y="10"/>
                  </a:lnTo>
                  <a:lnTo>
                    <a:pt x="27" y="9"/>
                  </a:lnTo>
                  <a:lnTo>
                    <a:pt x="31" y="8"/>
                  </a:lnTo>
                  <a:lnTo>
                    <a:pt x="36" y="6"/>
                  </a:lnTo>
                  <a:lnTo>
                    <a:pt x="40" y="6"/>
                  </a:lnTo>
                  <a:lnTo>
                    <a:pt x="45" y="5"/>
                  </a:lnTo>
                  <a:lnTo>
                    <a:pt x="51" y="4"/>
                  </a:lnTo>
                  <a:lnTo>
                    <a:pt x="57" y="3"/>
                  </a:lnTo>
                  <a:lnTo>
                    <a:pt x="64" y="2"/>
                  </a:lnTo>
                  <a:lnTo>
                    <a:pt x="63" y="0"/>
                  </a:lnTo>
                  <a:lnTo>
                    <a:pt x="56" y="1"/>
                  </a:lnTo>
                  <a:lnTo>
                    <a:pt x="50" y="2"/>
                  </a:lnTo>
                  <a:lnTo>
                    <a:pt x="44" y="3"/>
                  </a:lnTo>
                  <a:lnTo>
                    <a:pt x="39" y="4"/>
                  </a:lnTo>
                  <a:lnTo>
                    <a:pt x="35" y="5"/>
                  </a:lnTo>
                  <a:lnTo>
                    <a:pt x="31" y="6"/>
                  </a:lnTo>
                  <a:lnTo>
                    <a:pt x="27" y="6"/>
                  </a:lnTo>
                  <a:lnTo>
                    <a:pt x="24" y="8"/>
                  </a:lnTo>
                  <a:lnTo>
                    <a:pt x="20" y="9"/>
                  </a:lnTo>
                  <a:lnTo>
                    <a:pt x="17" y="11"/>
                  </a:lnTo>
                  <a:lnTo>
                    <a:pt x="14" y="13"/>
                  </a:lnTo>
                  <a:lnTo>
                    <a:pt x="11" y="16"/>
                  </a:lnTo>
                  <a:lnTo>
                    <a:pt x="8" y="19"/>
                  </a:lnTo>
                  <a:lnTo>
                    <a:pt x="5" y="22"/>
                  </a:lnTo>
                  <a:lnTo>
                    <a:pt x="3" y="26"/>
                  </a:lnTo>
                  <a:lnTo>
                    <a:pt x="0" y="31"/>
                  </a:lnTo>
                  <a:lnTo>
                    <a:pt x="1" y="3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4" name="Freeform 104">
              <a:extLst>
                <a:ext uri="{FF2B5EF4-FFF2-40B4-BE49-F238E27FC236}">
                  <a16:creationId xmlns:a16="http://schemas.microsoft.com/office/drawing/2014/main" id="{A4D8555C-F188-425F-8FFD-579751756BE0}"/>
                </a:ext>
              </a:extLst>
            </p:cNvPr>
            <p:cNvSpPr>
              <a:spLocks/>
            </p:cNvSpPr>
            <p:nvPr/>
          </p:nvSpPr>
          <p:spPr bwMode="auto">
            <a:xfrm>
              <a:off x="4690" y="2577"/>
              <a:ext cx="62" cy="92"/>
            </a:xfrm>
            <a:custGeom>
              <a:avLst/>
              <a:gdLst>
                <a:gd name="T0" fmla="*/ 1 w 62"/>
                <a:gd name="T1" fmla="*/ 91 h 92"/>
                <a:gd name="T2" fmla="*/ 1 w 62"/>
                <a:gd name="T3" fmla="*/ 91 h 92"/>
                <a:gd name="T4" fmla="*/ 8 w 62"/>
                <a:gd name="T5" fmla="*/ 80 h 92"/>
                <a:gd name="T6" fmla="*/ 14 w 62"/>
                <a:gd name="T7" fmla="*/ 70 h 92"/>
                <a:gd name="T8" fmla="*/ 19 w 62"/>
                <a:gd name="T9" fmla="*/ 61 h 92"/>
                <a:gd name="T10" fmla="*/ 24 w 62"/>
                <a:gd name="T11" fmla="*/ 55 h 92"/>
                <a:gd name="T12" fmla="*/ 28 w 62"/>
                <a:gd name="T13" fmla="*/ 48 h 92"/>
                <a:gd name="T14" fmla="*/ 32 w 62"/>
                <a:gd name="T15" fmla="*/ 43 h 92"/>
                <a:gd name="T16" fmla="*/ 35 w 62"/>
                <a:gd name="T17" fmla="*/ 39 h 92"/>
                <a:gd name="T18" fmla="*/ 37 w 62"/>
                <a:gd name="T19" fmla="*/ 35 h 92"/>
                <a:gd name="T20" fmla="*/ 40 w 62"/>
                <a:gd name="T21" fmla="*/ 31 h 92"/>
                <a:gd name="T22" fmla="*/ 42 w 62"/>
                <a:gd name="T23" fmla="*/ 28 h 92"/>
                <a:gd name="T24" fmla="*/ 45 w 62"/>
                <a:gd name="T25" fmla="*/ 24 h 92"/>
                <a:gd name="T26" fmla="*/ 47 w 62"/>
                <a:gd name="T27" fmla="*/ 21 h 92"/>
                <a:gd name="T28" fmla="*/ 50 w 62"/>
                <a:gd name="T29" fmla="*/ 16 h 92"/>
                <a:gd name="T30" fmla="*/ 53 w 62"/>
                <a:gd name="T31" fmla="*/ 12 h 92"/>
                <a:gd name="T32" fmla="*/ 56 w 62"/>
                <a:gd name="T33" fmla="*/ 7 h 92"/>
                <a:gd name="T34" fmla="*/ 61 w 62"/>
                <a:gd name="T35" fmla="*/ 0 h 92"/>
                <a:gd name="T36" fmla="*/ 59 w 62"/>
                <a:gd name="T37" fmla="*/ 0 h 92"/>
                <a:gd name="T38" fmla="*/ 55 w 62"/>
                <a:gd name="T39" fmla="*/ 6 h 92"/>
                <a:gd name="T40" fmla="*/ 52 w 62"/>
                <a:gd name="T41" fmla="*/ 11 h 92"/>
                <a:gd name="T42" fmla="*/ 49 w 62"/>
                <a:gd name="T43" fmla="*/ 16 h 92"/>
                <a:gd name="T44" fmla="*/ 46 w 62"/>
                <a:gd name="T45" fmla="*/ 20 h 92"/>
                <a:gd name="T46" fmla="*/ 44 w 62"/>
                <a:gd name="T47" fmla="*/ 23 h 92"/>
                <a:gd name="T48" fmla="*/ 41 w 62"/>
                <a:gd name="T49" fmla="*/ 27 h 92"/>
                <a:gd name="T50" fmla="*/ 39 w 62"/>
                <a:gd name="T51" fmla="*/ 30 h 92"/>
                <a:gd name="T52" fmla="*/ 36 w 62"/>
                <a:gd name="T53" fmla="*/ 34 h 92"/>
                <a:gd name="T54" fmla="*/ 34 w 62"/>
                <a:gd name="T55" fmla="*/ 38 h 92"/>
                <a:gd name="T56" fmla="*/ 31 w 62"/>
                <a:gd name="T57" fmla="*/ 42 h 92"/>
                <a:gd name="T58" fmla="*/ 27 w 62"/>
                <a:gd name="T59" fmla="*/ 48 h 92"/>
                <a:gd name="T60" fmla="*/ 23 w 62"/>
                <a:gd name="T61" fmla="*/ 54 h 92"/>
                <a:gd name="T62" fmla="*/ 18 w 62"/>
                <a:gd name="T63" fmla="*/ 61 h 92"/>
                <a:gd name="T64" fmla="*/ 13 w 62"/>
                <a:gd name="T65" fmla="*/ 69 h 92"/>
                <a:gd name="T66" fmla="*/ 6 w 62"/>
                <a:gd name="T67" fmla="*/ 78 h 92"/>
                <a:gd name="T68" fmla="*/ 0 w 62"/>
                <a:gd name="T69" fmla="*/ 90 h 92"/>
                <a:gd name="T70" fmla="*/ 0 w 62"/>
                <a:gd name="T71" fmla="*/ 90 h 92"/>
                <a:gd name="T72" fmla="*/ 1 w 62"/>
                <a:gd name="T73" fmla="*/ 91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
                <a:gd name="T112" fmla="*/ 0 h 92"/>
                <a:gd name="T113" fmla="*/ 62 w 62"/>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 h="92">
                  <a:moveTo>
                    <a:pt x="1" y="91"/>
                  </a:moveTo>
                  <a:lnTo>
                    <a:pt x="1" y="91"/>
                  </a:lnTo>
                  <a:lnTo>
                    <a:pt x="8" y="80"/>
                  </a:lnTo>
                  <a:lnTo>
                    <a:pt x="14" y="70"/>
                  </a:lnTo>
                  <a:lnTo>
                    <a:pt x="19" y="61"/>
                  </a:lnTo>
                  <a:lnTo>
                    <a:pt x="24" y="55"/>
                  </a:lnTo>
                  <a:lnTo>
                    <a:pt x="28" y="48"/>
                  </a:lnTo>
                  <a:lnTo>
                    <a:pt x="32" y="43"/>
                  </a:lnTo>
                  <a:lnTo>
                    <a:pt x="35" y="39"/>
                  </a:lnTo>
                  <a:lnTo>
                    <a:pt x="37" y="35"/>
                  </a:lnTo>
                  <a:lnTo>
                    <a:pt x="40" y="31"/>
                  </a:lnTo>
                  <a:lnTo>
                    <a:pt x="42" y="28"/>
                  </a:lnTo>
                  <a:lnTo>
                    <a:pt x="45" y="24"/>
                  </a:lnTo>
                  <a:lnTo>
                    <a:pt x="47" y="21"/>
                  </a:lnTo>
                  <a:lnTo>
                    <a:pt x="50" y="16"/>
                  </a:lnTo>
                  <a:lnTo>
                    <a:pt x="53" y="12"/>
                  </a:lnTo>
                  <a:lnTo>
                    <a:pt x="56" y="7"/>
                  </a:lnTo>
                  <a:lnTo>
                    <a:pt x="61" y="0"/>
                  </a:lnTo>
                  <a:lnTo>
                    <a:pt x="59" y="0"/>
                  </a:lnTo>
                  <a:lnTo>
                    <a:pt x="55" y="6"/>
                  </a:lnTo>
                  <a:lnTo>
                    <a:pt x="52" y="11"/>
                  </a:lnTo>
                  <a:lnTo>
                    <a:pt x="49" y="16"/>
                  </a:lnTo>
                  <a:lnTo>
                    <a:pt x="46" y="20"/>
                  </a:lnTo>
                  <a:lnTo>
                    <a:pt x="44" y="23"/>
                  </a:lnTo>
                  <a:lnTo>
                    <a:pt x="41" y="27"/>
                  </a:lnTo>
                  <a:lnTo>
                    <a:pt x="39" y="30"/>
                  </a:lnTo>
                  <a:lnTo>
                    <a:pt x="36" y="34"/>
                  </a:lnTo>
                  <a:lnTo>
                    <a:pt x="34" y="38"/>
                  </a:lnTo>
                  <a:lnTo>
                    <a:pt x="31" y="42"/>
                  </a:lnTo>
                  <a:lnTo>
                    <a:pt x="27" y="48"/>
                  </a:lnTo>
                  <a:lnTo>
                    <a:pt x="23" y="54"/>
                  </a:lnTo>
                  <a:lnTo>
                    <a:pt x="18" y="61"/>
                  </a:lnTo>
                  <a:lnTo>
                    <a:pt x="13" y="69"/>
                  </a:lnTo>
                  <a:lnTo>
                    <a:pt x="6" y="78"/>
                  </a:lnTo>
                  <a:lnTo>
                    <a:pt x="0" y="90"/>
                  </a:lnTo>
                  <a:lnTo>
                    <a:pt x="1" y="9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5" name="Freeform 105">
              <a:extLst>
                <a:ext uri="{FF2B5EF4-FFF2-40B4-BE49-F238E27FC236}">
                  <a16:creationId xmlns:a16="http://schemas.microsoft.com/office/drawing/2014/main" id="{36A9F079-F006-41A7-AEAF-2C7C4B26491E}"/>
                </a:ext>
              </a:extLst>
            </p:cNvPr>
            <p:cNvSpPr>
              <a:spLocks/>
            </p:cNvSpPr>
            <p:nvPr/>
          </p:nvSpPr>
          <p:spPr bwMode="auto">
            <a:xfrm>
              <a:off x="4641" y="2667"/>
              <a:ext cx="51" cy="69"/>
            </a:xfrm>
            <a:custGeom>
              <a:avLst/>
              <a:gdLst>
                <a:gd name="T0" fmla="*/ 1 w 51"/>
                <a:gd name="T1" fmla="*/ 68 h 69"/>
                <a:gd name="T2" fmla="*/ 1 w 51"/>
                <a:gd name="T3" fmla="*/ 68 h 69"/>
                <a:gd name="T4" fmla="*/ 9 w 51"/>
                <a:gd name="T5" fmla="*/ 55 h 69"/>
                <a:gd name="T6" fmla="*/ 16 w 51"/>
                <a:gd name="T7" fmla="*/ 45 h 69"/>
                <a:gd name="T8" fmla="*/ 22 w 51"/>
                <a:gd name="T9" fmla="*/ 36 h 69"/>
                <a:gd name="T10" fmla="*/ 28 w 51"/>
                <a:gd name="T11" fmla="*/ 28 h 69"/>
                <a:gd name="T12" fmla="*/ 32 w 51"/>
                <a:gd name="T13" fmla="*/ 22 h 69"/>
                <a:gd name="T14" fmla="*/ 36 w 51"/>
                <a:gd name="T15" fmla="*/ 17 h 69"/>
                <a:gd name="T16" fmla="*/ 39 w 51"/>
                <a:gd name="T17" fmla="*/ 13 h 69"/>
                <a:gd name="T18" fmla="*/ 42 w 51"/>
                <a:gd name="T19" fmla="*/ 10 h 69"/>
                <a:gd name="T20" fmla="*/ 44 w 51"/>
                <a:gd name="T21" fmla="*/ 7 h 69"/>
                <a:gd name="T22" fmla="*/ 45 w 51"/>
                <a:gd name="T23" fmla="*/ 5 h 69"/>
                <a:gd name="T24" fmla="*/ 46 w 51"/>
                <a:gd name="T25" fmla="*/ 4 h 69"/>
                <a:gd name="T26" fmla="*/ 48 w 51"/>
                <a:gd name="T27" fmla="*/ 3 h 69"/>
                <a:gd name="T28" fmla="*/ 48 w 51"/>
                <a:gd name="T29" fmla="*/ 2 h 69"/>
                <a:gd name="T30" fmla="*/ 49 w 51"/>
                <a:gd name="T31" fmla="*/ 2 h 69"/>
                <a:gd name="T32" fmla="*/ 49 w 51"/>
                <a:gd name="T33" fmla="*/ 1 h 69"/>
                <a:gd name="T34" fmla="*/ 50 w 51"/>
                <a:gd name="T35" fmla="*/ 0 h 69"/>
                <a:gd name="T36" fmla="*/ 48 w 51"/>
                <a:gd name="T37" fmla="*/ 0 h 69"/>
                <a:gd name="T38" fmla="*/ 48 w 51"/>
                <a:gd name="T39" fmla="*/ 0 h 69"/>
                <a:gd name="T40" fmla="*/ 47 w 51"/>
                <a:gd name="T41" fmla="*/ 0 h 69"/>
                <a:gd name="T42" fmla="*/ 47 w 51"/>
                <a:gd name="T43" fmla="*/ 1 h 69"/>
                <a:gd name="T44" fmla="*/ 46 w 51"/>
                <a:gd name="T45" fmla="*/ 2 h 69"/>
                <a:gd name="T46" fmla="*/ 45 w 51"/>
                <a:gd name="T47" fmla="*/ 3 h 69"/>
                <a:gd name="T48" fmla="*/ 44 w 51"/>
                <a:gd name="T49" fmla="*/ 4 h 69"/>
                <a:gd name="T50" fmla="*/ 43 w 51"/>
                <a:gd name="T51" fmla="*/ 6 h 69"/>
                <a:gd name="T52" fmla="*/ 40 w 51"/>
                <a:gd name="T53" fmla="*/ 8 h 69"/>
                <a:gd name="T54" fmla="*/ 38 w 51"/>
                <a:gd name="T55" fmla="*/ 12 h 69"/>
                <a:gd name="T56" fmla="*/ 35 w 51"/>
                <a:gd name="T57" fmla="*/ 15 h 69"/>
                <a:gd name="T58" fmla="*/ 31 w 51"/>
                <a:gd name="T59" fmla="*/ 21 h 69"/>
                <a:gd name="T60" fmla="*/ 26 w 51"/>
                <a:gd name="T61" fmla="*/ 27 h 69"/>
                <a:gd name="T62" fmla="*/ 21 w 51"/>
                <a:gd name="T63" fmla="*/ 35 h 69"/>
                <a:gd name="T64" fmla="*/ 15 w 51"/>
                <a:gd name="T65" fmla="*/ 44 h 69"/>
                <a:gd name="T66" fmla="*/ 8 w 51"/>
                <a:gd name="T67" fmla="*/ 54 h 69"/>
                <a:gd name="T68" fmla="*/ 0 w 51"/>
                <a:gd name="T69" fmla="*/ 66 h 69"/>
                <a:gd name="T70" fmla="*/ 0 w 51"/>
                <a:gd name="T71" fmla="*/ 66 h 69"/>
                <a:gd name="T72" fmla="*/ 1 w 51"/>
                <a:gd name="T73" fmla="*/ 68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69"/>
                <a:gd name="T113" fmla="*/ 51 w 51"/>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69">
                  <a:moveTo>
                    <a:pt x="1" y="68"/>
                  </a:moveTo>
                  <a:lnTo>
                    <a:pt x="1" y="68"/>
                  </a:lnTo>
                  <a:lnTo>
                    <a:pt x="9" y="55"/>
                  </a:lnTo>
                  <a:lnTo>
                    <a:pt x="16" y="45"/>
                  </a:lnTo>
                  <a:lnTo>
                    <a:pt x="22" y="36"/>
                  </a:lnTo>
                  <a:lnTo>
                    <a:pt x="28" y="28"/>
                  </a:lnTo>
                  <a:lnTo>
                    <a:pt x="32" y="22"/>
                  </a:lnTo>
                  <a:lnTo>
                    <a:pt x="36" y="17"/>
                  </a:lnTo>
                  <a:lnTo>
                    <a:pt x="39" y="13"/>
                  </a:lnTo>
                  <a:lnTo>
                    <a:pt x="42" y="10"/>
                  </a:lnTo>
                  <a:lnTo>
                    <a:pt x="44" y="7"/>
                  </a:lnTo>
                  <a:lnTo>
                    <a:pt x="45" y="5"/>
                  </a:lnTo>
                  <a:lnTo>
                    <a:pt x="46" y="4"/>
                  </a:lnTo>
                  <a:lnTo>
                    <a:pt x="48" y="3"/>
                  </a:lnTo>
                  <a:lnTo>
                    <a:pt x="48" y="2"/>
                  </a:lnTo>
                  <a:lnTo>
                    <a:pt x="49" y="2"/>
                  </a:lnTo>
                  <a:lnTo>
                    <a:pt x="49" y="1"/>
                  </a:lnTo>
                  <a:lnTo>
                    <a:pt x="50" y="0"/>
                  </a:lnTo>
                  <a:lnTo>
                    <a:pt x="48" y="0"/>
                  </a:lnTo>
                  <a:lnTo>
                    <a:pt x="47" y="0"/>
                  </a:lnTo>
                  <a:lnTo>
                    <a:pt x="47" y="1"/>
                  </a:lnTo>
                  <a:lnTo>
                    <a:pt x="46" y="2"/>
                  </a:lnTo>
                  <a:lnTo>
                    <a:pt x="45" y="3"/>
                  </a:lnTo>
                  <a:lnTo>
                    <a:pt x="44" y="4"/>
                  </a:lnTo>
                  <a:lnTo>
                    <a:pt x="43" y="6"/>
                  </a:lnTo>
                  <a:lnTo>
                    <a:pt x="40" y="8"/>
                  </a:lnTo>
                  <a:lnTo>
                    <a:pt x="38" y="12"/>
                  </a:lnTo>
                  <a:lnTo>
                    <a:pt x="35" y="15"/>
                  </a:lnTo>
                  <a:lnTo>
                    <a:pt x="31" y="21"/>
                  </a:lnTo>
                  <a:lnTo>
                    <a:pt x="26" y="27"/>
                  </a:lnTo>
                  <a:lnTo>
                    <a:pt x="21" y="35"/>
                  </a:lnTo>
                  <a:lnTo>
                    <a:pt x="15" y="44"/>
                  </a:lnTo>
                  <a:lnTo>
                    <a:pt x="8" y="54"/>
                  </a:lnTo>
                  <a:lnTo>
                    <a:pt x="0" y="66"/>
                  </a:lnTo>
                  <a:lnTo>
                    <a:pt x="1" y="6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6" name="Freeform 106">
              <a:extLst>
                <a:ext uri="{FF2B5EF4-FFF2-40B4-BE49-F238E27FC236}">
                  <a16:creationId xmlns:a16="http://schemas.microsoft.com/office/drawing/2014/main" id="{9D45842A-0243-4EA2-858B-ED2E9868A7E2}"/>
                </a:ext>
              </a:extLst>
            </p:cNvPr>
            <p:cNvSpPr>
              <a:spLocks/>
            </p:cNvSpPr>
            <p:nvPr/>
          </p:nvSpPr>
          <p:spPr bwMode="auto">
            <a:xfrm>
              <a:off x="4609" y="2733"/>
              <a:ext cx="34" cy="62"/>
            </a:xfrm>
            <a:custGeom>
              <a:avLst/>
              <a:gdLst>
                <a:gd name="T0" fmla="*/ 1 w 34"/>
                <a:gd name="T1" fmla="*/ 60 h 62"/>
                <a:gd name="T2" fmla="*/ 1 w 34"/>
                <a:gd name="T3" fmla="*/ 60 h 62"/>
                <a:gd name="T4" fmla="*/ 7 w 34"/>
                <a:gd name="T5" fmla="*/ 50 h 62"/>
                <a:gd name="T6" fmla="*/ 11 w 34"/>
                <a:gd name="T7" fmla="*/ 41 h 62"/>
                <a:gd name="T8" fmla="*/ 15 w 34"/>
                <a:gd name="T9" fmla="*/ 33 h 62"/>
                <a:gd name="T10" fmla="*/ 18 w 34"/>
                <a:gd name="T11" fmla="*/ 27 h 62"/>
                <a:gd name="T12" fmla="*/ 21 w 34"/>
                <a:gd name="T13" fmla="*/ 22 h 62"/>
                <a:gd name="T14" fmla="*/ 23 w 34"/>
                <a:gd name="T15" fmla="*/ 17 h 62"/>
                <a:gd name="T16" fmla="*/ 25 w 34"/>
                <a:gd name="T17" fmla="*/ 14 h 62"/>
                <a:gd name="T18" fmla="*/ 26 w 34"/>
                <a:gd name="T19" fmla="*/ 11 h 62"/>
                <a:gd name="T20" fmla="*/ 27 w 34"/>
                <a:gd name="T21" fmla="*/ 10 h 62"/>
                <a:gd name="T22" fmla="*/ 28 w 34"/>
                <a:gd name="T23" fmla="*/ 8 h 62"/>
                <a:gd name="T24" fmla="*/ 29 w 34"/>
                <a:gd name="T25" fmla="*/ 7 h 62"/>
                <a:gd name="T26" fmla="*/ 29 w 34"/>
                <a:gd name="T27" fmla="*/ 6 h 62"/>
                <a:gd name="T28" fmla="*/ 30 w 34"/>
                <a:gd name="T29" fmla="*/ 4 h 62"/>
                <a:gd name="T30" fmla="*/ 31 w 34"/>
                <a:gd name="T31" fmla="*/ 3 h 62"/>
                <a:gd name="T32" fmla="*/ 31 w 34"/>
                <a:gd name="T33" fmla="*/ 2 h 62"/>
                <a:gd name="T34" fmla="*/ 33 w 34"/>
                <a:gd name="T35" fmla="*/ 1 h 62"/>
                <a:gd name="T36" fmla="*/ 31 w 34"/>
                <a:gd name="T37" fmla="*/ 0 h 62"/>
                <a:gd name="T38" fmla="*/ 30 w 34"/>
                <a:gd name="T39" fmla="*/ 1 h 62"/>
                <a:gd name="T40" fmla="*/ 29 w 34"/>
                <a:gd name="T41" fmla="*/ 3 h 62"/>
                <a:gd name="T42" fmla="*/ 29 w 34"/>
                <a:gd name="T43" fmla="*/ 3 h 62"/>
                <a:gd name="T44" fmla="*/ 28 w 34"/>
                <a:gd name="T45" fmla="*/ 4 h 62"/>
                <a:gd name="T46" fmla="*/ 27 w 34"/>
                <a:gd name="T47" fmla="*/ 6 h 62"/>
                <a:gd name="T48" fmla="*/ 26 w 34"/>
                <a:gd name="T49" fmla="*/ 7 h 62"/>
                <a:gd name="T50" fmla="*/ 25 w 34"/>
                <a:gd name="T51" fmla="*/ 8 h 62"/>
                <a:gd name="T52" fmla="*/ 24 w 34"/>
                <a:gd name="T53" fmla="*/ 10 h 62"/>
                <a:gd name="T54" fmla="*/ 23 w 34"/>
                <a:gd name="T55" fmla="*/ 13 h 62"/>
                <a:gd name="T56" fmla="*/ 21 w 34"/>
                <a:gd name="T57" fmla="*/ 17 h 62"/>
                <a:gd name="T58" fmla="*/ 19 w 34"/>
                <a:gd name="T59" fmla="*/ 21 h 62"/>
                <a:gd name="T60" fmla="*/ 17 w 34"/>
                <a:gd name="T61" fmla="*/ 26 h 62"/>
                <a:gd name="T62" fmla="*/ 13 w 34"/>
                <a:gd name="T63" fmla="*/ 32 h 62"/>
                <a:gd name="T64" fmla="*/ 10 w 34"/>
                <a:gd name="T65" fmla="*/ 40 h 62"/>
                <a:gd name="T66" fmla="*/ 5 w 34"/>
                <a:gd name="T67" fmla="*/ 49 h 62"/>
                <a:gd name="T68" fmla="*/ 0 w 34"/>
                <a:gd name="T69" fmla="*/ 59 h 62"/>
                <a:gd name="T70" fmla="*/ 0 w 34"/>
                <a:gd name="T71" fmla="*/ 59 h 62"/>
                <a:gd name="T72" fmla="*/ 0 w 34"/>
                <a:gd name="T73" fmla="*/ 59 h 62"/>
                <a:gd name="T74" fmla="*/ 0 w 34"/>
                <a:gd name="T75" fmla="*/ 60 h 62"/>
                <a:gd name="T76" fmla="*/ 0 w 34"/>
                <a:gd name="T77" fmla="*/ 60 h 62"/>
                <a:gd name="T78" fmla="*/ 1 w 34"/>
                <a:gd name="T79" fmla="*/ 61 h 62"/>
                <a:gd name="T80" fmla="*/ 1 w 34"/>
                <a:gd name="T81" fmla="*/ 60 h 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
                <a:gd name="T124" fmla="*/ 0 h 62"/>
                <a:gd name="T125" fmla="*/ 34 w 34"/>
                <a:gd name="T126" fmla="*/ 62 h 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 h="62">
                  <a:moveTo>
                    <a:pt x="1" y="60"/>
                  </a:moveTo>
                  <a:lnTo>
                    <a:pt x="1" y="60"/>
                  </a:lnTo>
                  <a:lnTo>
                    <a:pt x="7" y="50"/>
                  </a:lnTo>
                  <a:lnTo>
                    <a:pt x="11" y="41"/>
                  </a:lnTo>
                  <a:lnTo>
                    <a:pt x="15" y="33"/>
                  </a:lnTo>
                  <a:lnTo>
                    <a:pt x="18" y="27"/>
                  </a:lnTo>
                  <a:lnTo>
                    <a:pt x="21" y="22"/>
                  </a:lnTo>
                  <a:lnTo>
                    <a:pt x="23" y="17"/>
                  </a:lnTo>
                  <a:lnTo>
                    <a:pt x="25" y="14"/>
                  </a:lnTo>
                  <a:lnTo>
                    <a:pt x="26" y="11"/>
                  </a:lnTo>
                  <a:lnTo>
                    <a:pt x="27" y="10"/>
                  </a:lnTo>
                  <a:lnTo>
                    <a:pt x="28" y="8"/>
                  </a:lnTo>
                  <a:lnTo>
                    <a:pt x="29" y="7"/>
                  </a:lnTo>
                  <a:lnTo>
                    <a:pt x="29" y="6"/>
                  </a:lnTo>
                  <a:lnTo>
                    <a:pt x="30" y="4"/>
                  </a:lnTo>
                  <a:lnTo>
                    <a:pt x="31" y="3"/>
                  </a:lnTo>
                  <a:lnTo>
                    <a:pt x="31" y="2"/>
                  </a:lnTo>
                  <a:lnTo>
                    <a:pt x="33" y="1"/>
                  </a:lnTo>
                  <a:lnTo>
                    <a:pt x="31" y="0"/>
                  </a:lnTo>
                  <a:lnTo>
                    <a:pt x="30" y="1"/>
                  </a:lnTo>
                  <a:lnTo>
                    <a:pt x="29" y="3"/>
                  </a:lnTo>
                  <a:lnTo>
                    <a:pt x="28" y="4"/>
                  </a:lnTo>
                  <a:lnTo>
                    <a:pt x="27" y="6"/>
                  </a:lnTo>
                  <a:lnTo>
                    <a:pt x="26" y="7"/>
                  </a:lnTo>
                  <a:lnTo>
                    <a:pt x="25" y="8"/>
                  </a:lnTo>
                  <a:lnTo>
                    <a:pt x="24" y="10"/>
                  </a:lnTo>
                  <a:lnTo>
                    <a:pt x="23" y="13"/>
                  </a:lnTo>
                  <a:lnTo>
                    <a:pt x="21" y="17"/>
                  </a:lnTo>
                  <a:lnTo>
                    <a:pt x="19" y="21"/>
                  </a:lnTo>
                  <a:lnTo>
                    <a:pt x="17" y="26"/>
                  </a:lnTo>
                  <a:lnTo>
                    <a:pt x="13" y="32"/>
                  </a:lnTo>
                  <a:lnTo>
                    <a:pt x="10" y="40"/>
                  </a:lnTo>
                  <a:lnTo>
                    <a:pt x="5" y="49"/>
                  </a:lnTo>
                  <a:lnTo>
                    <a:pt x="0" y="59"/>
                  </a:lnTo>
                  <a:lnTo>
                    <a:pt x="0" y="60"/>
                  </a:lnTo>
                  <a:lnTo>
                    <a:pt x="1" y="61"/>
                  </a:lnTo>
                  <a:lnTo>
                    <a:pt x="1" y="6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7" name="Freeform 107">
              <a:extLst>
                <a:ext uri="{FF2B5EF4-FFF2-40B4-BE49-F238E27FC236}">
                  <a16:creationId xmlns:a16="http://schemas.microsoft.com/office/drawing/2014/main" id="{101FD140-1D5B-484B-BEA9-24B93645709C}"/>
                </a:ext>
              </a:extLst>
            </p:cNvPr>
            <p:cNvSpPr>
              <a:spLocks/>
            </p:cNvSpPr>
            <p:nvPr/>
          </p:nvSpPr>
          <p:spPr bwMode="auto">
            <a:xfrm>
              <a:off x="4597" y="2792"/>
              <a:ext cx="17" cy="37"/>
            </a:xfrm>
            <a:custGeom>
              <a:avLst/>
              <a:gdLst>
                <a:gd name="T0" fmla="*/ 1 w 17"/>
                <a:gd name="T1" fmla="*/ 35 h 37"/>
                <a:gd name="T2" fmla="*/ 1 w 17"/>
                <a:gd name="T3" fmla="*/ 35 h 37"/>
                <a:gd name="T4" fmla="*/ 16 w 17"/>
                <a:gd name="T5" fmla="*/ 1 h 37"/>
                <a:gd name="T6" fmla="*/ 14 w 17"/>
                <a:gd name="T7" fmla="*/ 0 h 37"/>
                <a:gd name="T8" fmla="*/ 0 w 17"/>
                <a:gd name="T9" fmla="*/ 34 h 37"/>
                <a:gd name="T10" fmla="*/ 0 w 17"/>
                <a:gd name="T11" fmla="*/ 34 h 37"/>
                <a:gd name="T12" fmla="*/ 0 w 17"/>
                <a:gd name="T13" fmla="*/ 34 h 37"/>
                <a:gd name="T14" fmla="*/ 0 w 17"/>
                <a:gd name="T15" fmla="*/ 35 h 37"/>
                <a:gd name="T16" fmla="*/ 0 w 17"/>
                <a:gd name="T17" fmla="*/ 36 h 37"/>
                <a:gd name="T18" fmla="*/ 1 w 17"/>
                <a:gd name="T19" fmla="*/ 36 h 37"/>
                <a:gd name="T20" fmla="*/ 1 w 17"/>
                <a:gd name="T21" fmla="*/ 35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37"/>
                <a:gd name="T35" fmla="*/ 17 w 17"/>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37">
                  <a:moveTo>
                    <a:pt x="1" y="35"/>
                  </a:moveTo>
                  <a:lnTo>
                    <a:pt x="1" y="35"/>
                  </a:lnTo>
                  <a:lnTo>
                    <a:pt x="16" y="1"/>
                  </a:lnTo>
                  <a:lnTo>
                    <a:pt x="14" y="0"/>
                  </a:lnTo>
                  <a:lnTo>
                    <a:pt x="0" y="34"/>
                  </a:lnTo>
                  <a:lnTo>
                    <a:pt x="0" y="35"/>
                  </a:lnTo>
                  <a:lnTo>
                    <a:pt x="0" y="36"/>
                  </a:lnTo>
                  <a:lnTo>
                    <a:pt x="1" y="36"/>
                  </a:lnTo>
                  <a:lnTo>
                    <a:pt x="1" y="3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8" name="Freeform 108">
              <a:extLst>
                <a:ext uri="{FF2B5EF4-FFF2-40B4-BE49-F238E27FC236}">
                  <a16:creationId xmlns:a16="http://schemas.microsoft.com/office/drawing/2014/main" id="{F1E571B1-954C-4812-9A8C-54DCD60B0C7B}"/>
                </a:ext>
              </a:extLst>
            </p:cNvPr>
            <p:cNvSpPr>
              <a:spLocks/>
            </p:cNvSpPr>
            <p:nvPr/>
          </p:nvSpPr>
          <p:spPr bwMode="auto">
            <a:xfrm>
              <a:off x="4583" y="2826"/>
              <a:ext cx="17" cy="65"/>
            </a:xfrm>
            <a:custGeom>
              <a:avLst/>
              <a:gdLst>
                <a:gd name="T0" fmla="*/ 2 w 17"/>
                <a:gd name="T1" fmla="*/ 64 h 65"/>
                <a:gd name="T2" fmla="*/ 2 w 17"/>
                <a:gd name="T3" fmla="*/ 64 h 65"/>
                <a:gd name="T4" fmla="*/ 2 w 17"/>
                <a:gd name="T5" fmla="*/ 56 h 65"/>
                <a:gd name="T6" fmla="*/ 2 w 17"/>
                <a:gd name="T7" fmla="*/ 49 h 65"/>
                <a:gd name="T8" fmla="*/ 2 w 17"/>
                <a:gd name="T9" fmla="*/ 42 h 65"/>
                <a:gd name="T10" fmla="*/ 3 w 17"/>
                <a:gd name="T11" fmla="*/ 36 h 65"/>
                <a:gd name="T12" fmla="*/ 4 w 17"/>
                <a:gd name="T13" fmla="*/ 30 h 65"/>
                <a:gd name="T14" fmla="*/ 5 w 17"/>
                <a:gd name="T15" fmla="*/ 25 h 65"/>
                <a:gd name="T16" fmla="*/ 7 w 17"/>
                <a:gd name="T17" fmla="*/ 20 h 65"/>
                <a:gd name="T18" fmla="*/ 8 w 17"/>
                <a:gd name="T19" fmla="*/ 16 h 65"/>
                <a:gd name="T20" fmla="*/ 9 w 17"/>
                <a:gd name="T21" fmla="*/ 13 h 65"/>
                <a:gd name="T22" fmla="*/ 11 w 17"/>
                <a:gd name="T23" fmla="*/ 9 h 65"/>
                <a:gd name="T24" fmla="*/ 12 w 17"/>
                <a:gd name="T25" fmla="*/ 7 h 65"/>
                <a:gd name="T26" fmla="*/ 13 w 17"/>
                <a:gd name="T27" fmla="*/ 4 h 65"/>
                <a:gd name="T28" fmla="*/ 14 w 17"/>
                <a:gd name="T29" fmla="*/ 3 h 65"/>
                <a:gd name="T30" fmla="*/ 15 w 17"/>
                <a:gd name="T31" fmla="*/ 2 h 65"/>
                <a:gd name="T32" fmla="*/ 15 w 17"/>
                <a:gd name="T33" fmla="*/ 1 h 65"/>
                <a:gd name="T34" fmla="*/ 16 w 17"/>
                <a:gd name="T35" fmla="*/ 0 h 65"/>
                <a:gd name="T36" fmla="*/ 14 w 17"/>
                <a:gd name="T37" fmla="*/ 0 h 65"/>
                <a:gd name="T38" fmla="*/ 14 w 17"/>
                <a:gd name="T39" fmla="*/ 0 h 65"/>
                <a:gd name="T40" fmla="*/ 13 w 17"/>
                <a:gd name="T41" fmla="*/ 0 h 65"/>
                <a:gd name="T42" fmla="*/ 13 w 17"/>
                <a:gd name="T43" fmla="*/ 2 h 65"/>
                <a:gd name="T44" fmla="*/ 11 w 17"/>
                <a:gd name="T45" fmla="*/ 3 h 65"/>
                <a:gd name="T46" fmla="*/ 10 w 17"/>
                <a:gd name="T47" fmla="*/ 6 h 65"/>
                <a:gd name="T48" fmla="*/ 9 w 17"/>
                <a:gd name="T49" fmla="*/ 8 h 65"/>
                <a:gd name="T50" fmla="*/ 8 w 17"/>
                <a:gd name="T51" fmla="*/ 12 h 65"/>
                <a:gd name="T52" fmla="*/ 6 w 17"/>
                <a:gd name="T53" fmla="*/ 15 h 65"/>
                <a:gd name="T54" fmla="*/ 5 w 17"/>
                <a:gd name="T55" fmla="*/ 20 h 65"/>
                <a:gd name="T56" fmla="*/ 3 w 17"/>
                <a:gd name="T57" fmla="*/ 24 h 65"/>
                <a:gd name="T58" fmla="*/ 2 w 17"/>
                <a:gd name="T59" fmla="*/ 29 h 65"/>
                <a:gd name="T60" fmla="*/ 1 w 17"/>
                <a:gd name="T61" fmla="*/ 35 h 65"/>
                <a:gd name="T62" fmla="*/ 0 w 17"/>
                <a:gd name="T63" fmla="*/ 42 h 65"/>
                <a:gd name="T64" fmla="*/ 0 w 17"/>
                <a:gd name="T65" fmla="*/ 49 h 65"/>
                <a:gd name="T66" fmla="*/ 0 w 17"/>
                <a:gd name="T67" fmla="*/ 56 h 65"/>
                <a:gd name="T68" fmla="*/ 0 w 17"/>
                <a:gd name="T69" fmla="*/ 64 h 65"/>
                <a:gd name="T70" fmla="*/ 0 w 17"/>
                <a:gd name="T71" fmla="*/ 64 h 65"/>
                <a:gd name="T72" fmla="*/ 2 w 17"/>
                <a:gd name="T73" fmla="*/ 64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65"/>
                <a:gd name="T113" fmla="*/ 17 w 17"/>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65">
                  <a:moveTo>
                    <a:pt x="2" y="64"/>
                  </a:moveTo>
                  <a:lnTo>
                    <a:pt x="2" y="64"/>
                  </a:lnTo>
                  <a:lnTo>
                    <a:pt x="2" y="56"/>
                  </a:lnTo>
                  <a:lnTo>
                    <a:pt x="2" y="49"/>
                  </a:lnTo>
                  <a:lnTo>
                    <a:pt x="2" y="42"/>
                  </a:lnTo>
                  <a:lnTo>
                    <a:pt x="3" y="36"/>
                  </a:lnTo>
                  <a:lnTo>
                    <a:pt x="4" y="30"/>
                  </a:lnTo>
                  <a:lnTo>
                    <a:pt x="5" y="25"/>
                  </a:lnTo>
                  <a:lnTo>
                    <a:pt x="7" y="20"/>
                  </a:lnTo>
                  <a:lnTo>
                    <a:pt x="8" y="16"/>
                  </a:lnTo>
                  <a:lnTo>
                    <a:pt x="9" y="13"/>
                  </a:lnTo>
                  <a:lnTo>
                    <a:pt x="11" y="9"/>
                  </a:lnTo>
                  <a:lnTo>
                    <a:pt x="12" y="7"/>
                  </a:lnTo>
                  <a:lnTo>
                    <a:pt x="13" y="4"/>
                  </a:lnTo>
                  <a:lnTo>
                    <a:pt x="14" y="3"/>
                  </a:lnTo>
                  <a:lnTo>
                    <a:pt x="15" y="2"/>
                  </a:lnTo>
                  <a:lnTo>
                    <a:pt x="15" y="1"/>
                  </a:lnTo>
                  <a:lnTo>
                    <a:pt x="16" y="0"/>
                  </a:lnTo>
                  <a:lnTo>
                    <a:pt x="14" y="0"/>
                  </a:lnTo>
                  <a:lnTo>
                    <a:pt x="13" y="0"/>
                  </a:lnTo>
                  <a:lnTo>
                    <a:pt x="13" y="2"/>
                  </a:lnTo>
                  <a:lnTo>
                    <a:pt x="11" y="3"/>
                  </a:lnTo>
                  <a:lnTo>
                    <a:pt x="10" y="6"/>
                  </a:lnTo>
                  <a:lnTo>
                    <a:pt x="9" y="8"/>
                  </a:lnTo>
                  <a:lnTo>
                    <a:pt x="8" y="12"/>
                  </a:lnTo>
                  <a:lnTo>
                    <a:pt x="6" y="15"/>
                  </a:lnTo>
                  <a:lnTo>
                    <a:pt x="5" y="20"/>
                  </a:lnTo>
                  <a:lnTo>
                    <a:pt x="3" y="24"/>
                  </a:lnTo>
                  <a:lnTo>
                    <a:pt x="2" y="29"/>
                  </a:lnTo>
                  <a:lnTo>
                    <a:pt x="1" y="35"/>
                  </a:lnTo>
                  <a:lnTo>
                    <a:pt x="0" y="42"/>
                  </a:lnTo>
                  <a:lnTo>
                    <a:pt x="0" y="49"/>
                  </a:lnTo>
                  <a:lnTo>
                    <a:pt x="0" y="56"/>
                  </a:lnTo>
                  <a:lnTo>
                    <a:pt x="0" y="64"/>
                  </a:lnTo>
                  <a:lnTo>
                    <a:pt x="2" y="6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099" name="Freeform 109">
              <a:extLst>
                <a:ext uri="{FF2B5EF4-FFF2-40B4-BE49-F238E27FC236}">
                  <a16:creationId xmlns:a16="http://schemas.microsoft.com/office/drawing/2014/main" id="{4F0FB1CF-C941-458F-898B-C9D68F28866C}"/>
                </a:ext>
              </a:extLst>
            </p:cNvPr>
            <p:cNvSpPr>
              <a:spLocks/>
            </p:cNvSpPr>
            <p:nvPr/>
          </p:nvSpPr>
          <p:spPr bwMode="auto">
            <a:xfrm>
              <a:off x="4583" y="2890"/>
              <a:ext cx="17" cy="98"/>
            </a:xfrm>
            <a:custGeom>
              <a:avLst/>
              <a:gdLst>
                <a:gd name="T0" fmla="*/ 9 w 17"/>
                <a:gd name="T1" fmla="*/ 95 h 98"/>
                <a:gd name="T2" fmla="*/ 11 w 17"/>
                <a:gd name="T3" fmla="*/ 96 h 98"/>
                <a:gd name="T4" fmla="*/ 11 w 17"/>
                <a:gd name="T5" fmla="*/ 89 h 98"/>
                <a:gd name="T6" fmla="*/ 11 w 17"/>
                <a:gd name="T7" fmla="*/ 82 h 98"/>
                <a:gd name="T8" fmla="*/ 13 w 17"/>
                <a:gd name="T9" fmla="*/ 75 h 98"/>
                <a:gd name="T10" fmla="*/ 13 w 17"/>
                <a:gd name="T11" fmla="*/ 68 h 98"/>
                <a:gd name="T12" fmla="*/ 13 w 17"/>
                <a:gd name="T13" fmla="*/ 61 h 98"/>
                <a:gd name="T14" fmla="*/ 16 w 17"/>
                <a:gd name="T15" fmla="*/ 54 h 98"/>
                <a:gd name="T16" fmla="*/ 16 w 17"/>
                <a:gd name="T17" fmla="*/ 47 h 98"/>
                <a:gd name="T18" fmla="*/ 16 w 17"/>
                <a:gd name="T19" fmla="*/ 41 h 98"/>
                <a:gd name="T20" fmla="*/ 16 w 17"/>
                <a:gd name="T21" fmla="*/ 35 h 98"/>
                <a:gd name="T22" fmla="*/ 16 w 17"/>
                <a:gd name="T23" fmla="*/ 29 h 98"/>
                <a:gd name="T24" fmla="*/ 16 w 17"/>
                <a:gd name="T25" fmla="*/ 23 h 98"/>
                <a:gd name="T26" fmla="*/ 16 w 17"/>
                <a:gd name="T27" fmla="*/ 18 h 98"/>
                <a:gd name="T28" fmla="*/ 16 w 17"/>
                <a:gd name="T29" fmla="*/ 12 h 98"/>
                <a:gd name="T30" fmla="*/ 13 w 17"/>
                <a:gd name="T31" fmla="*/ 8 h 98"/>
                <a:gd name="T32" fmla="*/ 13 w 17"/>
                <a:gd name="T33" fmla="*/ 3 h 98"/>
                <a:gd name="T34" fmla="*/ 11 w 17"/>
                <a:gd name="T35" fmla="*/ 0 h 98"/>
                <a:gd name="T36" fmla="*/ 2 w 17"/>
                <a:gd name="T37" fmla="*/ 0 h 98"/>
                <a:gd name="T38" fmla="*/ 2 w 17"/>
                <a:gd name="T39" fmla="*/ 3 h 98"/>
                <a:gd name="T40" fmla="*/ 2 w 17"/>
                <a:gd name="T41" fmla="*/ 8 h 98"/>
                <a:gd name="T42" fmla="*/ 4 w 17"/>
                <a:gd name="T43" fmla="*/ 12 h 98"/>
                <a:gd name="T44" fmla="*/ 4 w 17"/>
                <a:gd name="T45" fmla="*/ 18 h 98"/>
                <a:gd name="T46" fmla="*/ 4 w 17"/>
                <a:gd name="T47" fmla="*/ 23 h 98"/>
                <a:gd name="T48" fmla="*/ 4 w 17"/>
                <a:gd name="T49" fmla="*/ 29 h 98"/>
                <a:gd name="T50" fmla="*/ 4 w 17"/>
                <a:gd name="T51" fmla="*/ 35 h 98"/>
                <a:gd name="T52" fmla="*/ 4 w 17"/>
                <a:gd name="T53" fmla="*/ 41 h 98"/>
                <a:gd name="T54" fmla="*/ 4 w 17"/>
                <a:gd name="T55" fmla="*/ 47 h 98"/>
                <a:gd name="T56" fmla="*/ 4 w 17"/>
                <a:gd name="T57" fmla="*/ 54 h 98"/>
                <a:gd name="T58" fmla="*/ 2 w 17"/>
                <a:gd name="T59" fmla="*/ 61 h 98"/>
                <a:gd name="T60" fmla="*/ 2 w 17"/>
                <a:gd name="T61" fmla="*/ 68 h 98"/>
                <a:gd name="T62" fmla="*/ 2 w 17"/>
                <a:gd name="T63" fmla="*/ 75 h 98"/>
                <a:gd name="T64" fmla="*/ 2 w 17"/>
                <a:gd name="T65" fmla="*/ 82 h 98"/>
                <a:gd name="T66" fmla="*/ 2 w 17"/>
                <a:gd name="T67" fmla="*/ 89 h 98"/>
                <a:gd name="T68" fmla="*/ 0 w 17"/>
                <a:gd name="T69" fmla="*/ 96 h 98"/>
                <a:gd name="T70" fmla="*/ 2 w 17"/>
                <a:gd name="T71" fmla="*/ 97 h 98"/>
                <a:gd name="T72" fmla="*/ 9 w 17"/>
                <a:gd name="T73" fmla="*/ 95 h 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98"/>
                <a:gd name="T113" fmla="*/ 17 w 17"/>
                <a:gd name="T114" fmla="*/ 98 h 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98">
                  <a:moveTo>
                    <a:pt x="9" y="95"/>
                  </a:moveTo>
                  <a:lnTo>
                    <a:pt x="11" y="96"/>
                  </a:lnTo>
                  <a:lnTo>
                    <a:pt x="11" y="89"/>
                  </a:lnTo>
                  <a:lnTo>
                    <a:pt x="11" y="82"/>
                  </a:lnTo>
                  <a:lnTo>
                    <a:pt x="13" y="75"/>
                  </a:lnTo>
                  <a:lnTo>
                    <a:pt x="13" y="68"/>
                  </a:lnTo>
                  <a:lnTo>
                    <a:pt x="13" y="61"/>
                  </a:lnTo>
                  <a:lnTo>
                    <a:pt x="16" y="54"/>
                  </a:lnTo>
                  <a:lnTo>
                    <a:pt x="16" y="47"/>
                  </a:lnTo>
                  <a:lnTo>
                    <a:pt x="16" y="41"/>
                  </a:lnTo>
                  <a:lnTo>
                    <a:pt x="16" y="35"/>
                  </a:lnTo>
                  <a:lnTo>
                    <a:pt x="16" y="29"/>
                  </a:lnTo>
                  <a:lnTo>
                    <a:pt x="16" y="23"/>
                  </a:lnTo>
                  <a:lnTo>
                    <a:pt x="16" y="18"/>
                  </a:lnTo>
                  <a:lnTo>
                    <a:pt x="16" y="12"/>
                  </a:lnTo>
                  <a:lnTo>
                    <a:pt x="13" y="8"/>
                  </a:lnTo>
                  <a:lnTo>
                    <a:pt x="13" y="3"/>
                  </a:lnTo>
                  <a:lnTo>
                    <a:pt x="11" y="0"/>
                  </a:lnTo>
                  <a:lnTo>
                    <a:pt x="2" y="0"/>
                  </a:lnTo>
                  <a:lnTo>
                    <a:pt x="2" y="3"/>
                  </a:lnTo>
                  <a:lnTo>
                    <a:pt x="2" y="8"/>
                  </a:lnTo>
                  <a:lnTo>
                    <a:pt x="4" y="12"/>
                  </a:lnTo>
                  <a:lnTo>
                    <a:pt x="4" y="18"/>
                  </a:lnTo>
                  <a:lnTo>
                    <a:pt x="4" y="23"/>
                  </a:lnTo>
                  <a:lnTo>
                    <a:pt x="4" y="29"/>
                  </a:lnTo>
                  <a:lnTo>
                    <a:pt x="4" y="35"/>
                  </a:lnTo>
                  <a:lnTo>
                    <a:pt x="4" y="41"/>
                  </a:lnTo>
                  <a:lnTo>
                    <a:pt x="4" y="47"/>
                  </a:lnTo>
                  <a:lnTo>
                    <a:pt x="4" y="54"/>
                  </a:lnTo>
                  <a:lnTo>
                    <a:pt x="2" y="61"/>
                  </a:lnTo>
                  <a:lnTo>
                    <a:pt x="2" y="68"/>
                  </a:lnTo>
                  <a:lnTo>
                    <a:pt x="2" y="75"/>
                  </a:lnTo>
                  <a:lnTo>
                    <a:pt x="2" y="82"/>
                  </a:lnTo>
                  <a:lnTo>
                    <a:pt x="2" y="89"/>
                  </a:lnTo>
                  <a:lnTo>
                    <a:pt x="0" y="96"/>
                  </a:lnTo>
                  <a:lnTo>
                    <a:pt x="2" y="97"/>
                  </a:lnTo>
                  <a:lnTo>
                    <a:pt x="9" y="9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0" name="Freeform 110">
              <a:extLst>
                <a:ext uri="{FF2B5EF4-FFF2-40B4-BE49-F238E27FC236}">
                  <a16:creationId xmlns:a16="http://schemas.microsoft.com/office/drawing/2014/main" id="{D1FC875B-6D6A-4021-874C-51947653E663}"/>
                </a:ext>
              </a:extLst>
            </p:cNvPr>
            <p:cNvSpPr>
              <a:spLocks/>
            </p:cNvSpPr>
            <p:nvPr/>
          </p:nvSpPr>
          <p:spPr bwMode="auto">
            <a:xfrm>
              <a:off x="4584" y="2985"/>
              <a:ext cx="18" cy="17"/>
            </a:xfrm>
            <a:custGeom>
              <a:avLst/>
              <a:gdLst>
                <a:gd name="T0" fmla="*/ 16 w 18"/>
                <a:gd name="T1" fmla="*/ 13 h 17"/>
                <a:gd name="T2" fmla="*/ 17 w 18"/>
                <a:gd name="T3" fmla="*/ 14 h 17"/>
                <a:gd name="T4" fmla="*/ 1 w 18"/>
                <a:gd name="T5" fmla="*/ 0 h 17"/>
                <a:gd name="T6" fmla="*/ 0 w 18"/>
                <a:gd name="T7" fmla="*/ 1 h 17"/>
                <a:gd name="T8" fmla="*/ 15 w 18"/>
                <a:gd name="T9" fmla="*/ 15 h 17"/>
                <a:gd name="T10" fmla="*/ 16 w 18"/>
                <a:gd name="T11" fmla="*/ 16 h 17"/>
                <a:gd name="T12" fmla="*/ 16 w 18"/>
                <a:gd name="T13" fmla="*/ 13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6" y="13"/>
                  </a:moveTo>
                  <a:lnTo>
                    <a:pt x="17" y="14"/>
                  </a:lnTo>
                  <a:lnTo>
                    <a:pt x="1" y="0"/>
                  </a:lnTo>
                  <a:lnTo>
                    <a:pt x="0" y="1"/>
                  </a:lnTo>
                  <a:lnTo>
                    <a:pt x="15" y="15"/>
                  </a:lnTo>
                  <a:lnTo>
                    <a:pt x="16" y="16"/>
                  </a:lnTo>
                  <a:lnTo>
                    <a:pt x="16"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1" name="Freeform 111">
              <a:extLst>
                <a:ext uri="{FF2B5EF4-FFF2-40B4-BE49-F238E27FC236}">
                  <a16:creationId xmlns:a16="http://schemas.microsoft.com/office/drawing/2014/main" id="{48EA2A76-0B28-48BF-9509-3F0C54A23347}"/>
                </a:ext>
              </a:extLst>
            </p:cNvPr>
            <p:cNvSpPr>
              <a:spLocks/>
            </p:cNvSpPr>
            <p:nvPr/>
          </p:nvSpPr>
          <p:spPr bwMode="auto">
            <a:xfrm>
              <a:off x="4599" y="3000"/>
              <a:ext cx="67" cy="28"/>
            </a:xfrm>
            <a:custGeom>
              <a:avLst/>
              <a:gdLst>
                <a:gd name="T0" fmla="*/ 65 w 67"/>
                <a:gd name="T1" fmla="*/ 25 h 28"/>
                <a:gd name="T2" fmla="*/ 65 w 67"/>
                <a:gd name="T3" fmla="*/ 25 h 28"/>
                <a:gd name="T4" fmla="*/ 0 w 67"/>
                <a:gd name="T5" fmla="*/ 0 h 28"/>
                <a:gd name="T6" fmla="*/ 0 w 67"/>
                <a:gd name="T7" fmla="*/ 2 h 28"/>
                <a:gd name="T8" fmla="*/ 64 w 67"/>
                <a:gd name="T9" fmla="*/ 27 h 28"/>
                <a:gd name="T10" fmla="*/ 65 w 67"/>
                <a:gd name="T11" fmla="*/ 27 h 28"/>
                <a:gd name="T12" fmla="*/ 64 w 67"/>
                <a:gd name="T13" fmla="*/ 27 h 28"/>
                <a:gd name="T14" fmla="*/ 65 w 67"/>
                <a:gd name="T15" fmla="*/ 27 h 28"/>
                <a:gd name="T16" fmla="*/ 66 w 67"/>
                <a:gd name="T17" fmla="*/ 26 h 28"/>
                <a:gd name="T18" fmla="*/ 66 w 67"/>
                <a:gd name="T19" fmla="*/ 25 h 28"/>
                <a:gd name="T20" fmla="*/ 65 w 67"/>
                <a:gd name="T21" fmla="*/ 25 h 28"/>
                <a:gd name="T22" fmla="*/ 65 w 67"/>
                <a:gd name="T23" fmla="*/ 25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28"/>
                <a:gd name="T38" fmla="*/ 67 w 67"/>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28">
                  <a:moveTo>
                    <a:pt x="65" y="25"/>
                  </a:moveTo>
                  <a:lnTo>
                    <a:pt x="65" y="25"/>
                  </a:lnTo>
                  <a:lnTo>
                    <a:pt x="0" y="0"/>
                  </a:lnTo>
                  <a:lnTo>
                    <a:pt x="0" y="2"/>
                  </a:lnTo>
                  <a:lnTo>
                    <a:pt x="64" y="27"/>
                  </a:lnTo>
                  <a:lnTo>
                    <a:pt x="65" y="27"/>
                  </a:lnTo>
                  <a:lnTo>
                    <a:pt x="64" y="27"/>
                  </a:lnTo>
                  <a:lnTo>
                    <a:pt x="65" y="27"/>
                  </a:lnTo>
                  <a:lnTo>
                    <a:pt x="66" y="26"/>
                  </a:lnTo>
                  <a:lnTo>
                    <a:pt x="66" y="25"/>
                  </a:lnTo>
                  <a:lnTo>
                    <a:pt x="65" y="2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2" name="Freeform 112">
              <a:extLst>
                <a:ext uri="{FF2B5EF4-FFF2-40B4-BE49-F238E27FC236}">
                  <a16:creationId xmlns:a16="http://schemas.microsoft.com/office/drawing/2014/main" id="{BECC8D44-8496-4AEB-97B0-6A857B1DF7B1}"/>
                </a:ext>
              </a:extLst>
            </p:cNvPr>
            <p:cNvSpPr>
              <a:spLocks/>
            </p:cNvSpPr>
            <p:nvPr/>
          </p:nvSpPr>
          <p:spPr bwMode="auto">
            <a:xfrm>
              <a:off x="4664" y="3023"/>
              <a:ext cx="214" cy="17"/>
            </a:xfrm>
            <a:custGeom>
              <a:avLst/>
              <a:gdLst>
                <a:gd name="T0" fmla="*/ 211 w 214"/>
                <a:gd name="T1" fmla="*/ 3 h 17"/>
                <a:gd name="T2" fmla="*/ 211 w 214"/>
                <a:gd name="T3" fmla="*/ 0 h 17"/>
                <a:gd name="T4" fmla="*/ 0 w 214"/>
                <a:gd name="T5" fmla="*/ 8 h 17"/>
                <a:gd name="T6" fmla="*/ 0 w 214"/>
                <a:gd name="T7" fmla="*/ 16 h 17"/>
                <a:gd name="T8" fmla="*/ 211 w 214"/>
                <a:gd name="T9" fmla="*/ 8 h 17"/>
                <a:gd name="T10" fmla="*/ 213 w 214"/>
                <a:gd name="T11" fmla="*/ 5 h 17"/>
                <a:gd name="T12" fmla="*/ 211 w 214"/>
                <a:gd name="T13" fmla="*/ 8 h 17"/>
                <a:gd name="T14" fmla="*/ 212 w 214"/>
                <a:gd name="T15" fmla="*/ 7 h 17"/>
                <a:gd name="T16" fmla="*/ 213 w 214"/>
                <a:gd name="T17" fmla="*/ 3 h 17"/>
                <a:gd name="T18" fmla="*/ 212 w 214"/>
                <a:gd name="T19" fmla="*/ 1 h 17"/>
                <a:gd name="T20" fmla="*/ 211 w 214"/>
                <a:gd name="T21" fmla="*/ 0 h 17"/>
                <a:gd name="T22" fmla="*/ 211 w 214"/>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17"/>
                <a:gd name="T38" fmla="*/ 214 w 214"/>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17">
                  <a:moveTo>
                    <a:pt x="211" y="3"/>
                  </a:moveTo>
                  <a:lnTo>
                    <a:pt x="211" y="0"/>
                  </a:lnTo>
                  <a:lnTo>
                    <a:pt x="0" y="8"/>
                  </a:lnTo>
                  <a:lnTo>
                    <a:pt x="0" y="16"/>
                  </a:lnTo>
                  <a:lnTo>
                    <a:pt x="211" y="8"/>
                  </a:lnTo>
                  <a:lnTo>
                    <a:pt x="213" y="5"/>
                  </a:lnTo>
                  <a:lnTo>
                    <a:pt x="211" y="8"/>
                  </a:lnTo>
                  <a:lnTo>
                    <a:pt x="212" y="7"/>
                  </a:lnTo>
                  <a:lnTo>
                    <a:pt x="213" y="3"/>
                  </a:lnTo>
                  <a:lnTo>
                    <a:pt x="212" y="1"/>
                  </a:lnTo>
                  <a:lnTo>
                    <a:pt x="211" y="0"/>
                  </a:lnTo>
                  <a:lnTo>
                    <a:pt x="21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3" name="Freeform 113">
              <a:extLst>
                <a:ext uri="{FF2B5EF4-FFF2-40B4-BE49-F238E27FC236}">
                  <a16:creationId xmlns:a16="http://schemas.microsoft.com/office/drawing/2014/main" id="{EE743A3E-FA5E-4117-9D91-DB1C71F6A0D5}"/>
                </a:ext>
              </a:extLst>
            </p:cNvPr>
            <p:cNvSpPr>
              <a:spLocks/>
            </p:cNvSpPr>
            <p:nvPr/>
          </p:nvSpPr>
          <p:spPr bwMode="auto">
            <a:xfrm>
              <a:off x="4875" y="2983"/>
              <a:ext cx="17" cy="42"/>
            </a:xfrm>
            <a:custGeom>
              <a:avLst/>
              <a:gdLst>
                <a:gd name="T0" fmla="*/ 12 w 17"/>
                <a:gd name="T1" fmla="*/ 1 h 42"/>
                <a:gd name="T2" fmla="*/ 12 w 17"/>
                <a:gd name="T3" fmla="*/ 0 h 42"/>
                <a:gd name="T4" fmla="*/ 0 w 17"/>
                <a:gd name="T5" fmla="*/ 40 h 42"/>
                <a:gd name="T6" fmla="*/ 3 w 17"/>
                <a:gd name="T7" fmla="*/ 41 h 42"/>
                <a:gd name="T8" fmla="*/ 16 w 17"/>
                <a:gd name="T9" fmla="*/ 1 h 42"/>
                <a:gd name="T10" fmla="*/ 16 w 17"/>
                <a:gd name="T11" fmla="*/ 1 h 42"/>
                <a:gd name="T12" fmla="*/ 16 w 17"/>
                <a:gd name="T13" fmla="*/ 1 h 42"/>
                <a:gd name="T14" fmla="*/ 15 w 17"/>
                <a:gd name="T15" fmla="*/ 0 h 42"/>
                <a:gd name="T16" fmla="*/ 14 w 17"/>
                <a:gd name="T17" fmla="*/ 0 h 42"/>
                <a:gd name="T18" fmla="*/ 13 w 17"/>
                <a:gd name="T19" fmla="*/ 0 h 42"/>
                <a:gd name="T20" fmla="*/ 12 w 17"/>
                <a:gd name="T21" fmla="*/ 0 h 42"/>
                <a:gd name="T22" fmla="*/ 12 w 17"/>
                <a:gd name="T23" fmla="*/ 1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42"/>
                <a:gd name="T38" fmla="*/ 17 w 17"/>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42">
                  <a:moveTo>
                    <a:pt x="12" y="1"/>
                  </a:moveTo>
                  <a:lnTo>
                    <a:pt x="12" y="0"/>
                  </a:lnTo>
                  <a:lnTo>
                    <a:pt x="0" y="40"/>
                  </a:lnTo>
                  <a:lnTo>
                    <a:pt x="3" y="41"/>
                  </a:lnTo>
                  <a:lnTo>
                    <a:pt x="16" y="1"/>
                  </a:lnTo>
                  <a:lnTo>
                    <a:pt x="15" y="0"/>
                  </a:lnTo>
                  <a:lnTo>
                    <a:pt x="14" y="0"/>
                  </a:lnTo>
                  <a:lnTo>
                    <a:pt x="13" y="0"/>
                  </a:lnTo>
                  <a:lnTo>
                    <a:pt x="12" y="0"/>
                  </a:lnTo>
                  <a:lnTo>
                    <a:pt x="12"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4" name="Freeform 114">
              <a:extLst>
                <a:ext uri="{FF2B5EF4-FFF2-40B4-BE49-F238E27FC236}">
                  <a16:creationId xmlns:a16="http://schemas.microsoft.com/office/drawing/2014/main" id="{1EDA7DD9-6AFE-47FA-AD10-01C820AB4451}"/>
                </a:ext>
              </a:extLst>
            </p:cNvPr>
            <p:cNvSpPr>
              <a:spLocks/>
            </p:cNvSpPr>
            <p:nvPr/>
          </p:nvSpPr>
          <p:spPr bwMode="auto">
            <a:xfrm>
              <a:off x="4882" y="2933"/>
              <a:ext cx="17" cy="53"/>
            </a:xfrm>
            <a:custGeom>
              <a:avLst/>
              <a:gdLst>
                <a:gd name="T0" fmla="*/ 11 w 17"/>
                <a:gd name="T1" fmla="*/ 0 h 53"/>
                <a:gd name="T2" fmla="*/ 8 w 17"/>
                <a:gd name="T3" fmla="*/ 1 h 53"/>
                <a:gd name="T4" fmla="*/ 0 w 17"/>
                <a:gd name="T5" fmla="*/ 52 h 53"/>
                <a:gd name="T6" fmla="*/ 7 w 17"/>
                <a:gd name="T7" fmla="*/ 52 h 53"/>
                <a:gd name="T8" fmla="*/ 16 w 17"/>
                <a:gd name="T9" fmla="*/ 1 h 53"/>
                <a:gd name="T10" fmla="*/ 11 w 17"/>
                <a:gd name="T11" fmla="*/ 2 h 53"/>
                <a:gd name="T12" fmla="*/ 16 w 17"/>
                <a:gd name="T13" fmla="*/ 1 h 53"/>
                <a:gd name="T14" fmla="*/ 14 w 17"/>
                <a:gd name="T15" fmla="*/ 0 h 53"/>
                <a:gd name="T16" fmla="*/ 11 w 17"/>
                <a:gd name="T17" fmla="*/ 0 h 53"/>
                <a:gd name="T18" fmla="*/ 10 w 17"/>
                <a:gd name="T19" fmla="*/ 0 h 53"/>
                <a:gd name="T20" fmla="*/ 8 w 17"/>
                <a:gd name="T21" fmla="*/ 1 h 53"/>
                <a:gd name="T22" fmla="*/ 11 w 17"/>
                <a:gd name="T23" fmla="*/ 0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53"/>
                <a:gd name="T38" fmla="*/ 17 w 17"/>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53">
                  <a:moveTo>
                    <a:pt x="11" y="0"/>
                  </a:moveTo>
                  <a:lnTo>
                    <a:pt x="8" y="1"/>
                  </a:lnTo>
                  <a:lnTo>
                    <a:pt x="0" y="52"/>
                  </a:lnTo>
                  <a:lnTo>
                    <a:pt x="7" y="52"/>
                  </a:lnTo>
                  <a:lnTo>
                    <a:pt x="16" y="1"/>
                  </a:lnTo>
                  <a:lnTo>
                    <a:pt x="11" y="2"/>
                  </a:lnTo>
                  <a:lnTo>
                    <a:pt x="16" y="1"/>
                  </a:lnTo>
                  <a:lnTo>
                    <a:pt x="14" y="0"/>
                  </a:lnTo>
                  <a:lnTo>
                    <a:pt x="11" y="0"/>
                  </a:lnTo>
                  <a:lnTo>
                    <a:pt x="10" y="0"/>
                  </a:lnTo>
                  <a:lnTo>
                    <a:pt x="8" y="1"/>
                  </a:lnTo>
                  <a:lnTo>
                    <a:pt x="1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5" name="Freeform 115">
              <a:extLst>
                <a:ext uri="{FF2B5EF4-FFF2-40B4-BE49-F238E27FC236}">
                  <a16:creationId xmlns:a16="http://schemas.microsoft.com/office/drawing/2014/main" id="{D1DDA18C-307A-4AC0-BEAA-9172DE4107B3}"/>
                </a:ext>
              </a:extLst>
            </p:cNvPr>
            <p:cNvSpPr>
              <a:spLocks/>
            </p:cNvSpPr>
            <p:nvPr/>
          </p:nvSpPr>
          <p:spPr bwMode="auto">
            <a:xfrm>
              <a:off x="4885" y="2933"/>
              <a:ext cx="280" cy="23"/>
            </a:xfrm>
            <a:custGeom>
              <a:avLst/>
              <a:gdLst>
                <a:gd name="T0" fmla="*/ 278 w 280"/>
                <a:gd name="T1" fmla="*/ 20 h 23"/>
                <a:gd name="T2" fmla="*/ 278 w 280"/>
                <a:gd name="T3" fmla="*/ 19 h 23"/>
                <a:gd name="T4" fmla="*/ 0 w 280"/>
                <a:gd name="T5" fmla="*/ 0 h 23"/>
                <a:gd name="T6" fmla="*/ 0 w 280"/>
                <a:gd name="T7" fmla="*/ 2 h 23"/>
                <a:gd name="T8" fmla="*/ 278 w 280"/>
                <a:gd name="T9" fmla="*/ 22 h 23"/>
                <a:gd name="T10" fmla="*/ 277 w 280"/>
                <a:gd name="T11" fmla="*/ 22 h 23"/>
                <a:gd name="T12" fmla="*/ 278 w 280"/>
                <a:gd name="T13" fmla="*/ 22 h 23"/>
                <a:gd name="T14" fmla="*/ 279 w 280"/>
                <a:gd name="T15" fmla="*/ 22 h 23"/>
                <a:gd name="T16" fmla="*/ 279 w 280"/>
                <a:gd name="T17" fmla="*/ 21 h 23"/>
                <a:gd name="T18" fmla="*/ 279 w 280"/>
                <a:gd name="T19" fmla="*/ 20 h 23"/>
                <a:gd name="T20" fmla="*/ 278 w 280"/>
                <a:gd name="T21" fmla="*/ 19 h 23"/>
                <a:gd name="T22" fmla="*/ 278 w 280"/>
                <a:gd name="T23" fmla="*/ 2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0"/>
                <a:gd name="T37" fmla="*/ 0 h 23"/>
                <a:gd name="T38" fmla="*/ 280 w 280"/>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0" h="23">
                  <a:moveTo>
                    <a:pt x="278" y="20"/>
                  </a:moveTo>
                  <a:lnTo>
                    <a:pt x="278" y="19"/>
                  </a:lnTo>
                  <a:lnTo>
                    <a:pt x="0" y="0"/>
                  </a:lnTo>
                  <a:lnTo>
                    <a:pt x="0" y="2"/>
                  </a:lnTo>
                  <a:lnTo>
                    <a:pt x="278" y="22"/>
                  </a:lnTo>
                  <a:lnTo>
                    <a:pt x="277" y="22"/>
                  </a:lnTo>
                  <a:lnTo>
                    <a:pt x="278" y="22"/>
                  </a:lnTo>
                  <a:lnTo>
                    <a:pt x="279" y="22"/>
                  </a:lnTo>
                  <a:lnTo>
                    <a:pt x="279" y="21"/>
                  </a:lnTo>
                  <a:lnTo>
                    <a:pt x="279" y="20"/>
                  </a:lnTo>
                  <a:lnTo>
                    <a:pt x="278" y="19"/>
                  </a:lnTo>
                  <a:lnTo>
                    <a:pt x="278" y="2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6" name="Freeform 116">
              <a:extLst>
                <a:ext uri="{FF2B5EF4-FFF2-40B4-BE49-F238E27FC236}">
                  <a16:creationId xmlns:a16="http://schemas.microsoft.com/office/drawing/2014/main" id="{DFCD85CC-D733-4874-922C-8B15FF228BC4}"/>
                </a:ext>
              </a:extLst>
            </p:cNvPr>
            <p:cNvSpPr>
              <a:spLocks/>
            </p:cNvSpPr>
            <p:nvPr/>
          </p:nvSpPr>
          <p:spPr bwMode="auto">
            <a:xfrm>
              <a:off x="5164" y="2952"/>
              <a:ext cx="17" cy="17"/>
            </a:xfrm>
            <a:custGeom>
              <a:avLst/>
              <a:gdLst>
                <a:gd name="T0" fmla="*/ 15 w 17"/>
                <a:gd name="T1" fmla="*/ 13 h 17"/>
                <a:gd name="T2" fmla="*/ 15 w 17"/>
                <a:gd name="T3" fmla="*/ 13 h 17"/>
                <a:gd name="T4" fmla="*/ 0 w 17"/>
                <a:gd name="T5" fmla="*/ 0 h 17"/>
                <a:gd name="T6" fmla="*/ 0 w 17"/>
                <a:gd name="T7" fmla="*/ 2 h 17"/>
                <a:gd name="T8" fmla="*/ 14 w 17"/>
                <a:gd name="T9" fmla="*/ 16 h 17"/>
                <a:gd name="T10" fmla="*/ 14 w 17"/>
                <a:gd name="T11" fmla="*/ 16 h 17"/>
                <a:gd name="T12" fmla="*/ 14 w 17"/>
                <a:gd name="T13" fmla="*/ 16 h 17"/>
                <a:gd name="T14" fmla="*/ 15 w 17"/>
                <a:gd name="T15" fmla="*/ 16 h 17"/>
                <a:gd name="T16" fmla="*/ 15 w 17"/>
                <a:gd name="T17" fmla="*/ 14 h 17"/>
                <a:gd name="T18" fmla="*/ 16 w 17"/>
                <a:gd name="T19" fmla="*/ 14 h 17"/>
                <a:gd name="T20" fmla="*/ 15 w 17"/>
                <a:gd name="T21" fmla="*/ 13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5" y="13"/>
                  </a:moveTo>
                  <a:lnTo>
                    <a:pt x="15" y="13"/>
                  </a:lnTo>
                  <a:lnTo>
                    <a:pt x="0" y="0"/>
                  </a:lnTo>
                  <a:lnTo>
                    <a:pt x="0" y="2"/>
                  </a:lnTo>
                  <a:lnTo>
                    <a:pt x="14" y="16"/>
                  </a:lnTo>
                  <a:lnTo>
                    <a:pt x="15" y="16"/>
                  </a:lnTo>
                  <a:lnTo>
                    <a:pt x="15" y="14"/>
                  </a:lnTo>
                  <a:lnTo>
                    <a:pt x="16" y="14"/>
                  </a:lnTo>
                  <a:lnTo>
                    <a:pt x="15"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7" name="Freeform 117">
              <a:extLst>
                <a:ext uri="{FF2B5EF4-FFF2-40B4-BE49-F238E27FC236}">
                  <a16:creationId xmlns:a16="http://schemas.microsoft.com/office/drawing/2014/main" id="{18BD8507-F7B0-4FD4-8C39-07F09162E278}"/>
                </a:ext>
              </a:extLst>
            </p:cNvPr>
            <p:cNvSpPr>
              <a:spLocks/>
            </p:cNvSpPr>
            <p:nvPr/>
          </p:nvSpPr>
          <p:spPr bwMode="auto">
            <a:xfrm>
              <a:off x="5178" y="2965"/>
              <a:ext cx="17" cy="41"/>
            </a:xfrm>
            <a:custGeom>
              <a:avLst/>
              <a:gdLst>
                <a:gd name="T0" fmla="*/ 14 w 17"/>
                <a:gd name="T1" fmla="*/ 40 h 41"/>
                <a:gd name="T2" fmla="*/ 14 w 17"/>
                <a:gd name="T3" fmla="*/ 40 h 41"/>
                <a:gd name="T4" fmla="*/ 14 w 17"/>
                <a:gd name="T5" fmla="*/ 37 h 41"/>
                <a:gd name="T6" fmla="*/ 14 w 17"/>
                <a:gd name="T7" fmla="*/ 35 h 41"/>
                <a:gd name="T8" fmla="*/ 14 w 17"/>
                <a:gd name="T9" fmla="*/ 32 h 41"/>
                <a:gd name="T10" fmla="*/ 15 w 17"/>
                <a:gd name="T11" fmla="*/ 30 h 41"/>
                <a:gd name="T12" fmla="*/ 15 w 17"/>
                <a:gd name="T13" fmla="*/ 27 h 41"/>
                <a:gd name="T14" fmla="*/ 16 w 17"/>
                <a:gd name="T15" fmla="*/ 25 h 41"/>
                <a:gd name="T16" fmla="*/ 16 w 17"/>
                <a:gd name="T17" fmla="*/ 22 h 41"/>
                <a:gd name="T18" fmla="*/ 15 w 17"/>
                <a:gd name="T19" fmla="*/ 20 h 41"/>
                <a:gd name="T20" fmla="*/ 14 w 17"/>
                <a:gd name="T21" fmla="*/ 17 h 41"/>
                <a:gd name="T22" fmla="*/ 14 w 17"/>
                <a:gd name="T23" fmla="*/ 14 h 41"/>
                <a:gd name="T24" fmla="*/ 13 w 17"/>
                <a:gd name="T25" fmla="*/ 12 h 41"/>
                <a:gd name="T26" fmla="*/ 12 w 17"/>
                <a:gd name="T27" fmla="*/ 10 h 41"/>
                <a:gd name="T28" fmla="*/ 10 w 17"/>
                <a:gd name="T29" fmla="*/ 7 h 41"/>
                <a:gd name="T30" fmla="*/ 8 w 17"/>
                <a:gd name="T31" fmla="*/ 5 h 41"/>
                <a:gd name="T32" fmla="*/ 5 w 17"/>
                <a:gd name="T33" fmla="*/ 2 h 41"/>
                <a:gd name="T34" fmla="*/ 2 w 17"/>
                <a:gd name="T35" fmla="*/ 0 h 41"/>
                <a:gd name="T36" fmla="*/ 0 w 17"/>
                <a:gd name="T37" fmla="*/ 1 h 41"/>
                <a:gd name="T38" fmla="*/ 3 w 17"/>
                <a:gd name="T39" fmla="*/ 3 h 41"/>
                <a:gd name="T40" fmla="*/ 6 w 17"/>
                <a:gd name="T41" fmla="*/ 5 h 41"/>
                <a:gd name="T42" fmla="*/ 7 w 17"/>
                <a:gd name="T43" fmla="*/ 8 h 41"/>
                <a:gd name="T44" fmla="*/ 9 w 17"/>
                <a:gd name="T45" fmla="*/ 10 h 41"/>
                <a:gd name="T46" fmla="*/ 10 w 17"/>
                <a:gd name="T47" fmla="*/ 13 h 41"/>
                <a:gd name="T48" fmla="*/ 11 w 17"/>
                <a:gd name="T49" fmla="*/ 15 h 41"/>
                <a:gd name="T50" fmla="*/ 12 w 17"/>
                <a:gd name="T51" fmla="*/ 18 h 41"/>
                <a:gd name="T52" fmla="*/ 12 w 17"/>
                <a:gd name="T53" fmla="*/ 20 h 41"/>
                <a:gd name="T54" fmla="*/ 12 w 17"/>
                <a:gd name="T55" fmla="*/ 22 h 41"/>
                <a:gd name="T56" fmla="*/ 12 w 17"/>
                <a:gd name="T57" fmla="*/ 25 h 41"/>
                <a:gd name="T58" fmla="*/ 12 w 17"/>
                <a:gd name="T59" fmla="*/ 27 h 41"/>
                <a:gd name="T60" fmla="*/ 12 w 17"/>
                <a:gd name="T61" fmla="*/ 30 h 41"/>
                <a:gd name="T62" fmla="*/ 12 w 17"/>
                <a:gd name="T63" fmla="*/ 32 h 41"/>
                <a:gd name="T64" fmla="*/ 11 w 17"/>
                <a:gd name="T65" fmla="*/ 35 h 41"/>
                <a:gd name="T66" fmla="*/ 11 w 17"/>
                <a:gd name="T67" fmla="*/ 37 h 41"/>
                <a:gd name="T68" fmla="*/ 10 w 17"/>
                <a:gd name="T69" fmla="*/ 40 h 41"/>
                <a:gd name="T70" fmla="*/ 10 w 17"/>
                <a:gd name="T71" fmla="*/ 40 h 41"/>
                <a:gd name="T72" fmla="*/ 14 w 17"/>
                <a:gd name="T73" fmla="*/ 4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41"/>
                <a:gd name="T113" fmla="*/ 17 w 17"/>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41">
                  <a:moveTo>
                    <a:pt x="14" y="40"/>
                  </a:moveTo>
                  <a:lnTo>
                    <a:pt x="14" y="40"/>
                  </a:lnTo>
                  <a:lnTo>
                    <a:pt x="14" y="37"/>
                  </a:lnTo>
                  <a:lnTo>
                    <a:pt x="14" y="35"/>
                  </a:lnTo>
                  <a:lnTo>
                    <a:pt x="14" y="32"/>
                  </a:lnTo>
                  <a:lnTo>
                    <a:pt x="15" y="30"/>
                  </a:lnTo>
                  <a:lnTo>
                    <a:pt x="15" y="27"/>
                  </a:lnTo>
                  <a:lnTo>
                    <a:pt x="16" y="25"/>
                  </a:lnTo>
                  <a:lnTo>
                    <a:pt x="16" y="22"/>
                  </a:lnTo>
                  <a:lnTo>
                    <a:pt x="15" y="20"/>
                  </a:lnTo>
                  <a:lnTo>
                    <a:pt x="14" y="17"/>
                  </a:lnTo>
                  <a:lnTo>
                    <a:pt x="14" y="14"/>
                  </a:lnTo>
                  <a:lnTo>
                    <a:pt x="13" y="12"/>
                  </a:lnTo>
                  <a:lnTo>
                    <a:pt x="12" y="10"/>
                  </a:lnTo>
                  <a:lnTo>
                    <a:pt x="10" y="7"/>
                  </a:lnTo>
                  <a:lnTo>
                    <a:pt x="8" y="5"/>
                  </a:lnTo>
                  <a:lnTo>
                    <a:pt x="5" y="2"/>
                  </a:lnTo>
                  <a:lnTo>
                    <a:pt x="2" y="0"/>
                  </a:lnTo>
                  <a:lnTo>
                    <a:pt x="0" y="1"/>
                  </a:lnTo>
                  <a:lnTo>
                    <a:pt x="3" y="3"/>
                  </a:lnTo>
                  <a:lnTo>
                    <a:pt x="6" y="5"/>
                  </a:lnTo>
                  <a:lnTo>
                    <a:pt x="7" y="8"/>
                  </a:lnTo>
                  <a:lnTo>
                    <a:pt x="9" y="10"/>
                  </a:lnTo>
                  <a:lnTo>
                    <a:pt x="10" y="13"/>
                  </a:lnTo>
                  <a:lnTo>
                    <a:pt x="11" y="15"/>
                  </a:lnTo>
                  <a:lnTo>
                    <a:pt x="12" y="18"/>
                  </a:lnTo>
                  <a:lnTo>
                    <a:pt x="12" y="20"/>
                  </a:lnTo>
                  <a:lnTo>
                    <a:pt x="12" y="22"/>
                  </a:lnTo>
                  <a:lnTo>
                    <a:pt x="12" y="25"/>
                  </a:lnTo>
                  <a:lnTo>
                    <a:pt x="12" y="27"/>
                  </a:lnTo>
                  <a:lnTo>
                    <a:pt x="12" y="30"/>
                  </a:lnTo>
                  <a:lnTo>
                    <a:pt x="12" y="32"/>
                  </a:lnTo>
                  <a:lnTo>
                    <a:pt x="11" y="35"/>
                  </a:lnTo>
                  <a:lnTo>
                    <a:pt x="11" y="37"/>
                  </a:lnTo>
                  <a:lnTo>
                    <a:pt x="10" y="40"/>
                  </a:lnTo>
                  <a:lnTo>
                    <a:pt x="14" y="4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8" name="Freeform 118">
              <a:extLst>
                <a:ext uri="{FF2B5EF4-FFF2-40B4-BE49-F238E27FC236}">
                  <a16:creationId xmlns:a16="http://schemas.microsoft.com/office/drawing/2014/main" id="{6949B1EE-B34D-41E0-85B5-3B4035D947DF}"/>
                </a:ext>
              </a:extLst>
            </p:cNvPr>
            <p:cNvSpPr>
              <a:spLocks/>
            </p:cNvSpPr>
            <p:nvPr/>
          </p:nvSpPr>
          <p:spPr bwMode="auto">
            <a:xfrm>
              <a:off x="5184" y="3005"/>
              <a:ext cx="17" cy="58"/>
            </a:xfrm>
            <a:custGeom>
              <a:avLst/>
              <a:gdLst>
                <a:gd name="T0" fmla="*/ 16 w 17"/>
                <a:gd name="T1" fmla="*/ 56 h 58"/>
                <a:gd name="T2" fmla="*/ 16 w 17"/>
                <a:gd name="T3" fmla="*/ 56 h 58"/>
                <a:gd name="T4" fmla="*/ 14 w 17"/>
                <a:gd name="T5" fmla="*/ 53 h 58"/>
                <a:gd name="T6" fmla="*/ 13 w 17"/>
                <a:gd name="T7" fmla="*/ 49 h 58"/>
                <a:gd name="T8" fmla="*/ 12 w 17"/>
                <a:gd name="T9" fmla="*/ 46 h 58"/>
                <a:gd name="T10" fmla="*/ 9 w 17"/>
                <a:gd name="T11" fmla="*/ 42 h 58"/>
                <a:gd name="T12" fmla="*/ 9 w 17"/>
                <a:gd name="T13" fmla="*/ 39 h 58"/>
                <a:gd name="T14" fmla="*/ 8 w 17"/>
                <a:gd name="T15" fmla="*/ 35 h 58"/>
                <a:gd name="T16" fmla="*/ 8 w 17"/>
                <a:gd name="T17" fmla="*/ 32 h 58"/>
                <a:gd name="T18" fmla="*/ 7 w 17"/>
                <a:gd name="T19" fmla="*/ 28 h 58"/>
                <a:gd name="T20" fmla="*/ 7 w 17"/>
                <a:gd name="T21" fmla="*/ 25 h 58"/>
                <a:gd name="T22" fmla="*/ 7 w 17"/>
                <a:gd name="T23" fmla="*/ 21 h 58"/>
                <a:gd name="T24" fmla="*/ 6 w 17"/>
                <a:gd name="T25" fmla="*/ 18 h 58"/>
                <a:gd name="T26" fmla="*/ 7 w 17"/>
                <a:gd name="T27" fmla="*/ 14 h 58"/>
                <a:gd name="T28" fmla="*/ 7 w 17"/>
                <a:gd name="T29" fmla="*/ 11 h 58"/>
                <a:gd name="T30" fmla="*/ 7 w 17"/>
                <a:gd name="T31" fmla="*/ 7 h 58"/>
                <a:gd name="T32" fmla="*/ 7 w 17"/>
                <a:gd name="T33" fmla="*/ 3 h 58"/>
                <a:gd name="T34" fmla="*/ 8 w 17"/>
                <a:gd name="T35" fmla="*/ 0 h 58"/>
                <a:gd name="T36" fmla="*/ 2 w 17"/>
                <a:gd name="T37" fmla="*/ 0 h 58"/>
                <a:gd name="T38" fmla="*/ 2 w 17"/>
                <a:gd name="T39" fmla="*/ 3 h 58"/>
                <a:gd name="T40" fmla="*/ 1 w 17"/>
                <a:gd name="T41" fmla="*/ 7 h 58"/>
                <a:gd name="T42" fmla="*/ 1 w 17"/>
                <a:gd name="T43" fmla="*/ 11 h 58"/>
                <a:gd name="T44" fmla="*/ 1 w 17"/>
                <a:gd name="T45" fmla="*/ 14 h 58"/>
                <a:gd name="T46" fmla="*/ 0 w 17"/>
                <a:gd name="T47" fmla="*/ 18 h 58"/>
                <a:gd name="T48" fmla="*/ 1 w 17"/>
                <a:gd name="T49" fmla="*/ 21 h 58"/>
                <a:gd name="T50" fmla="*/ 1 w 17"/>
                <a:gd name="T51" fmla="*/ 25 h 58"/>
                <a:gd name="T52" fmla="*/ 2 w 17"/>
                <a:gd name="T53" fmla="*/ 28 h 58"/>
                <a:gd name="T54" fmla="*/ 2 w 17"/>
                <a:gd name="T55" fmla="*/ 32 h 58"/>
                <a:gd name="T56" fmla="*/ 3 w 17"/>
                <a:gd name="T57" fmla="*/ 35 h 58"/>
                <a:gd name="T58" fmla="*/ 3 w 17"/>
                <a:gd name="T59" fmla="*/ 39 h 58"/>
                <a:gd name="T60" fmla="*/ 4 w 17"/>
                <a:gd name="T61" fmla="*/ 42 h 58"/>
                <a:gd name="T62" fmla="*/ 6 w 17"/>
                <a:gd name="T63" fmla="*/ 46 h 58"/>
                <a:gd name="T64" fmla="*/ 7 w 17"/>
                <a:gd name="T65" fmla="*/ 50 h 58"/>
                <a:gd name="T66" fmla="*/ 8 w 17"/>
                <a:gd name="T67" fmla="*/ 53 h 58"/>
                <a:gd name="T68" fmla="*/ 9 w 17"/>
                <a:gd name="T69" fmla="*/ 57 h 58"/>
                <a:gd name="T70" fmla="*/ 9 w 17"/>
                <a:gd name="T71" fmla="*/ 57 h 58"/>
                <a:gd name="T72" fmla="*/ 16 w 17"/>
                <a:gd name="T73" fmla="*/ 56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58"/>
                <a:gd name="T113" fmla="*/ 17 w 17"/>
                <a:gd name="T114" fmla="*/ 58 h 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58">
                  <a:moveTo>
                    <a:pt x="16" y="56"/>
                  </a:moveTo>
                  <a:lnTo>
                    <a:pt x="16" y="56"/>
                  </a:lnTo>
                  <a:lnTo>
                    <a:pt x="14" y="53"/>
                  </a:lnTo>
                  <a:lnTo>
                    <a:pt x="13" y="49"/>
                  </a:lnTo>
                  <a:lnTo>
                    <a:pt x="12" y="46"/>
                  </a:lnTo>
                  <a:lnTo>
                    <a:pt x="9" y="42"/>
                  </a:lnTo>
                  <a:lnTo>
                    <a:pt x="9" y="39"/>
                  </a:lnTo>
                  <a:lnTo>
                    <a:pt x="8" y="35"/>
                  </a:lnTo>
                  <a:lnTo>
                    <a:pt x="8" y="32"/>
                  </a:lnTo>
                  <a:lnTo>
                    <a:pt x="7" y="28"/>
                  </a:lnTo>
                  <a:lnTo>
                    <a:pt x="7" y="25"/>
                  </a:lnTo>
                  <a:lnTo>
                    <a:pt x="7" y="21"/>
                  </a:lnTo>
                  <a:lnTo>
                    <a:pt x="6" y="18"/>
                  </a:lnTo>
                  <a:lnTo>
                    <a:pt x="7" y="14"/>
                  </a:lnTo>
                  <a:lnTo>
                    <a:pt x="7" y="11"/>
                  </a:lnTo>
                  <a:lnTo>
                    <a:pt x="7" y="7"/>
                  </a:lnTo>
                  <a:lnTo>
                    <a:pt x="7" y="3"/>
                  </a:lnTo>
                  <a:lnTo>
                    <a:pt x="8" y="0"/>
                  </a:lnTo>
                  <a:lnTo>
                    <a:pt x="2" y="0"/>
                  </a:lnTo>
                  <a:lnTo>
                    <a:pt x="2" y="3"/>
                  </a:lnTo>
                  <a:lnTo>
                    <a:pt x="1" y="7"/>
                  </a:lnTo>
                  <a:lnTo>
                    <a:pt x="1" y="11"/>
                  </a:lnTo>
                  <a:lnTo>
                    <a:pt x="1" y="14"/>
                  </a:lnTo>
                  <a:lnTo>
                    <a:pt x="0" y="18"/>
                  </a:lnTo>
                  <a:lnTo>
                    <a:pt x="1" y="21"/>
                  </a:lnTo>
                  <a:lnTo>
                    <a:pt x="1" y="25"/>
                  </a:lnTo>
                  <a:lnTo>
                    <a:pt x="2" y="28"/>
                  </a:lnTo>
                  <a:lnTo>
                    <a:pt x="2" y="32"/>
                  </a:lnTo>
                  <a:lnTo>
                    <a:pt x="3" y="35"/>
                  </a:lnTo>
                  <a:lnTo>
                    <a:pt x="3" y="39"/>
                  </a:lnTo>
                  <a:lnTo>
                    <a:pt x="4" y="42"/>
                  </a:lnTo>
                  <a:lnTo>
                    <a:pt x="6" y="46"/>
                  </a:lnTo>
                  <a:lnTo>
                    <a:pt x="7" y="50"/>
                  </a:lnTo>
                  <a:lnTo>
                    <a:pt x="8" y="53"/>
                  </a:lnTo>
                  <a:lnTo>
                    <a:pt x="9" y="57"/>
                  </a:lnTo>
                  <a:lnTo>
                    <a:pt x="16" y="5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09" name="Freeform 119">
              <a:extLst>
                <a:ext uri="{FF2B5EF4-FFF2-40B4-BE49-F238E27FC236}">
                  <a16:creationId xmlns:a16="http://schemas.microsoft.com/office/drawing/2014/main" id="{CD3934A7-C164-4BFE-BC69-9C848AA71F6A}"/>
                </a:ext>
              </a:extLst>
            </p:cNvPr>
            <p:cNvSpPr>
              <a:spLocks/>
            </p:cNvSpPr>
            <p:nvPr/>
          </p:nvSpPr>
          <p:spPr bwMode="auto">
            <a:xfrm>
              <a:off x="5186" y="3062"/>
              <a:ext cx="17" cy="22"/>
            </a:xfrm>
            <a:custGeom>
              <a:avLst/>
              <a:gdLst>
                <a:gd name="T0" fmla="*/ 14 w 17"/>
                <a:gd name="T1" fmla="*/ 19 h 22"/>
                <a:gd name="T2" fmla="*/ 16 w 17"/>
                <a:gd name="T3" fmla="*/ 19 h 22"/>
                <a:gd name="T4" fmla="*/ 13 w 17"/>
                <a:gd name="T5" fmla="*/ 16 h 22"/>
                <a:gd name="T6" fmla="*/ 11 w 17"/>
                <a:gd name="T7" fmla="*/ 14 h 22"/>
                <a:gd name="T8" fmla="*/ 9 w 17"/>
                <a:gd name="T9" fmla="*/ 12 h 22"/>
                <a:gd name="T10" fmla="*/ 7 w 17"/>
                <a:gd name="T11" fmla="*/ 9 h 22"/>
                <a:gd name="T12" fmla="*/ 5 w 17"/>
                <a:gd name="T13" fmla="*/ 7 h 22"/>
                <a:gd name="T14" fmla="*/ 4 w 17"/>
                <a:gd name="T15" fmla="*/ 4 h 22"/>
                <a:gd name="T16" fmla="*/ 2 w 17"/>
                <a:gd name="T17" fmla="*/ 2 h 22"/>
                <a:gd name="T18" fmla="*/ 2 w 17"/>
                <a:gd name="T19" fmla="*/ 0 h 22"/>
                <a:gd name="T20" fmla="*/ 0 w 17"/>
                <a:gd name="T21" fmla="*/ 0 h 22"/>
                <a:gd name="T22" fmla="*/ 0 w 17"/>
                <a:gd name="T23" fmla="*/ 3 h 22"/>
                <a:gd name="T24" fmla="*/ 1 w 17"/>
                <a:gd name="T25" fmla="*/ 6 h 22"/>
                <a:gd name="T26" fmla="*/ 3 w 17"/>
                <a:gd name="T27" fmla="*/ 8 h 22"/>
                <a:gd name="T28" fmla="*/ 5 w 17"/>
                <a:gd name="T29" fmla="*/ 10 h 22"/>
                <a:gd name="T30" fmla="*/ 7 w 17"/>
                <a:gd name="T31" fmla="*/ 13 h 22"/>
                <a:gd name="T32" fmla="*/ 9 w 17"/>
                <a:gd name="T33" fmla="*/ 16 h 22"/>
                <a:gd name="T34" fmla="*/ 12 w 17"/>
                <a:gd name="T35" fmla="*/ 18 h 22"/>
                <a:gd name="T36" fmla="*/ 14 w 17"/>
                <a:gd name="T37" fmla="*/ 20 h 22"/>
                <a:gd name="T38" fmla="*/ 16 w 17"/>
                <a:gd name="T39" fmla="*/ 20 h 22"/>
                <a:gd name="T40" fmla="*/ 14 w 17"/>
                <a:gd name="T41" fmla="*/ 20 h 22"/>
                <a:gd name="T42" fmla="*/ 15 w 17"/>
                <a:gd name="T43" fmla="*/ 21 h 22"/>
                <a:gd name="T44" fmla="*/ 16 w 17"/>
                <a:gd name="T45" fmla="*/ 20 h 22"/>
                <a:gd name="T46" fmla="*/ 16 w 17"/>
                <a:gd name="T47" fmla="*/ 19 h 22"/>
                <a:gd name="T48" fmla="*/ 16 w 17"/>
                <a:gd name="T49" fmla="*/ 19 h 22"/>
                <a:gd name="T50" fmla="*/ 14 w 17"/>
                <a:gd name="T51" fmla="*/ 19 h 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22"/>
                <a:gd name="T80" fmla="*/ 17 w 17"/>
                <a:gd name="T81" fmla="*/ 22 h 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22">
                  <a:moveTo>
                    <a:pt x="14" y="19"/>
                  </a:moveTo>
                  <a:lnTo>
                    <a:pt x="16" y="19"/>
                  </a:lnTo>
                  <a:lnTo>
                    <a:pt x="13" y="16"/>
                  </a:lnTo>
                  <a:lnTo>
                    <a:pt x="11" y="14"/>
                  </a:lnTo>
                  <a:lnTo>
                    <a:pt x="9" y="12"/>
                  </a:lnTo>
                  <a:lnTo>
                    <a:pt x="7" y="9"/>
                  </a:lnTo>
                  <a:lnTo>
                    <a:pt x="5" y="7"/>
                  </a:lnTo>
                  <a:lnTo>
                    <a:pt x="4" y="4"/>
                  </a:lnTo>
                  <a:lnTo>
                    <a:pt x="2" y="2"/>
                  </a:lnTo>
                  <a:lnTo>
                    <a:pt x="2" y="0"/>
                  </a:lnTo>
                  <a:lnTo>
                    <a:pt x="0" y="0"/>
                  </a:lnTo>
                  <a:lnTo>
                    <a:pt x="0" y="3"/>
                  </a:lnTo>
                  <a:lnTo>
                    <a:pt x="1" y="6"/>
                  </a:lnTo>
                  <a:lnTo>
                    <a:pt x="3" y="8"/>
                  </a:lnTo>
                  <a:lnTo>
                    <a:pt x="5" y="10"/>
                  </a:lnTo>
                  <a:lnTo>
                    <a:pt x="7" y="13"/>
                  </a:lnTo>
                  <a:lnTo>
                    <a:pt x="9" y="16"/>
                  </a:lnTo>
                  <a:lnTo>
                    <a:pt x="12" y="18"/>
                  </a:lnTo>
                  <a:lnTo>
                    <a:pt x="14" y="20"/>
                  </a:lnTo>
                  <a:lnTo>
                    <a:pt x="16" y="20"/>
                  </a:lnTo>
                  <a:lnTo>
                    <a:pt x="14" y="20"/>
                  </a:lnTo>
                  <a:lnTo>
                    <a:pt x="15" y="21"/>
                  </a:lnTo>
                  <a:lnTo>
                    <a:pt x="16" y="20"/>
                  </a:lnTo>
                  <a:lnTo>
                    <a:pt x="16" y="19"/>
                  </a:lnTo>
                  <a:lnTo>
                    <a:pt x="14" y="1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0" name="Freeform 120">
              <a:extLst>
                <a:ext uri="{FF2B5EF4-FFF2-40B4-BE49-F238E27FC236}">
                  <a16:creationId xmlns:a16="http://schemas.microsoft.com/office/drawing/2014/main" id="{7ACDEC55-09E8-4ABD-99B1-F4CB6501FFA5}"/>
                </a:ext>
              </a:extLst>
            </p:cNvPr>
            <p:cNvSpPr>
              <a:spLocks/>
            </p:cNvSpPr>
            <p:nvPr/>
          </p:nvSpPr>
          <p:spPr bwMode="auto">
            <a:xfrm>
              <a:off x="5197" y="3056"/>
              <a:ext cx="17" cy="27"/>
            </a:xfrm>
            <a:custGeom>
              <a:avLst/>
              <a:gdLst>
                <a:gd name="T0" fmla="*/ 13 w 17"/>
                <a:gd name="T1" fmla="*/ 0 h 27"/>
                <a:gd name="T2" fmla="*/ 13 w 17"/>
                <a:gd name="T3" fmla="*/ 0 h 27"/>
                <a:gd name="T4" fmla="*/ 13 w 17"/>
                <a:gd name="T5" fmla="*/ 3 h 27"/>
                <a:gd name="T6" fmla="*/ 11 w 17"/>
                <a:gd name="T7" fmla="*/ 6 h 27"/>
                <a:gd name="T8" fmla="*/ 9 w 17"/>
                <a:gd name="T9" fmla="*/ 9 h 27"/>
                <a:gd name="T10" fmla="*/ 7 w 17"/>
                <a:gd name="T11" fmla="*/ 12 h 27"/>
                <a:gd name="T12" fmla="*/ 5 w 17"/>
                <a:gd name="T13" fmla="*/ 15 h 27"/>
                <a:gd name="T14" fmla="*/ 3 w 17"/>
                <a:gd name="T15" fmla="*/ 18 h 27"/>
                <a:gd name="T16" fmla="*/ 1 w 17"/>
                <a:gd name="T17" fmla="*/ 21 h 27"/>
                <a:gd name="T18" fmla="*/ 0 w 17"/>
                <a:gd name="T19" fmla="*/ 25 h 27"/>
                <a:gd name="T20" fmla="*/ 1 w 17"/>
                <a:gd name="T21" fmla="*/ 26 h 27"/>
                <a:gd name="T22" fmla="*/ 3 w 17"/>
                <a:gd name="T23" fmla="*/ 22 h 27"/>
                <a:gd name="T24" fmla="*/ 4 w 17"/>
                <a:gd name="T25" fmla="*/ 19 h 27"/>
                <a:gd name="T26" fmla="*/ 7 w 17"/>
                <a:gd name="T27" fmla="*/ 16 h 27"/>
                <a:gd name="T28" fmla="*/ 9 w 17"/>
                <a:gd name="T29" fmla="*/ 13 h 27"/>
                <a:gd name="T30" fmla="*/ 11 w 17"/>
                <a:gd name="T31" fmla="*/ 10 h 27"/>
                <a:gd name="T32" fmla="*/ 13 w 17"/>
                <a:gd name="T33" fmla="*/ 7 h 27"/>
                <a:gd name="T34" fmla="*/ 15 w 17"/>
                <a:gd name="T35" fmla="*/ 3 h 27"/>
                <a:gd name="T36" fmla="*/ 16 w 17"/>
                <a:gd name="T37" fmla="*/ 0 h 27"/>
                <a:gd name="T38" fmla="*/ 16 w 17"/>
                <a:gd name="T39" fmla="*/ 0 h 27"/>
                <a:gd name="T40" fmla="*/ 13 w 17"/>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27"/>
                <a:gd name="T65" fmla="*/ 17 w 17"/>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27">
                  <a:moveTo>
                    <a:pt x="13" y="0"/>
                  </a:moveTo>
                  <a:lnTo>
                    <a:pt x="13" y="0"/>
                  </a:lnTo>
                  <a:lnTo>
                    <a:pt x="13" y="3"/>
                  </a:lnTo>
                  <a:lnTo>
                    <a:pt x="11" y="6"/>
                  </a:lnTo>
                  <a:lnTo>
                    <a:pt x="9" y="9"/>
                  </a:lnTo>
                  <a:lnTo>
                    <a:pt x="7" y="12"/>
                  </a:lnTo>
                  <a:lnTo>
                    <a:pt x="5" y="15"/>
                  </a:lnTo>
                  <a:lnTo>
                    <a:pt x="3" y="18"/>
                  </a:lnTo>
                  <a:lnTo>
                    <a:pt x="1" y="21"/>
                  </a:lnTo>
                  <a:lnTo>
                    <a:pt x="0" y="25"/>
                  </a:lnTo>
                  <a:lnTo>
                    <a:pt x="1" y="26"/>
                  </a:lnTo>
                  <a:lnTo>
                    <a:pt x="3" y="22"/>
                  </a:lnTo>
                  <a:lnTo>
                    <a:pt x="4" y="19"/>
                  </a:lnTo>
                  <a:lnTo>
                    <a:pt x="7" y="16"/>
                  </a:lnTo>
                  <a:lnTo>
                    <a:pt x="9" y="13"/>
                  </a:lnTo>
                  <a:lnTo>
                    <a:pt x="11" y="10"/>
                  </a:lnTo>
                  <a:lnTo>
                    <a:pt x="13" y="7"/>
                  </a:lnTo>
                  <a:lnTo>
                    <a:pt x="15" y="3"/>
                  </a:lnTo>
                  <a:lnTo>
                    <a:pt x="16" y="0"/>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1" name="Freeform 121">
              <a:extLst>
                <a:ext uri="{FF2B5EF4-FFF2-40B4-BE49-F238E27FC236}">
                  <a16:creationId xmlns:a16="http://schemas.microsoft.com/office/drawing/2014/main" id="{B09E3FA0-5C74-4981-B71A-812E57BBC0CB}"/>
                </a:ext>
              </a:extLst>
            </p:cNvPr>
            <p:cNvSpPr>
              <a:spLocks/>
            </p:cNvSpPr>
            <p:nvPr/>
          </p:nvSpPr>
          <p:spPr bwMode="auto">
            <a:xfrm>
              <a:off x="5202" y="2960"/>
              <a:ext cx="17" cy="97"/>
            </a:xfrm>
            <a:custGeom>
              <a:avLst/>
              <a:gdLst>
                <a:gd name="T0" fmla="*/ 0 w 17"/>
                <a:gd name="T1" fmla="*/ 0 h 97"/>
                <a:gd name="T2" fmla="*/ 0 w 17"/>
                <a:gd name="T3" fmla="*/ 0 h 97"/>
                <a:gd name="T4" fmla="*/ 0 w 17"/>
                <a:gd name="T5" fmla="*/ 6 h 97"/>
                <a:gd name="T6" fmla="*/ 0 w 17"/>
                <a:gd name="T7" fmla="*/ 12 h 97"/>
                <a:gd name="T8" fmla="*/ 1 w 17"/>
                <a:gd name="T9" fmla="*/ 18 h 97"/>
                <a:gd name="T10" fmla="*/ 2 w 17"/>
                <a:gd name="T11" fmla="*/ 24 h 97"/>
                <a:gd name="T12" fmla="*/ 4 w 17"/>
                <a:gd name="T13" fmla="*/ 30 h 97"/>
                <a:gd name="T14" fmla="*/ 5 w 17"/>
                <a:gd name="T15" fmla="*/ 36 h 97"/>
                <a:gd name="T16" fmla="*/ 6 w 17"/>
                <a:gd name="T17" fmla="*/ 42 h 97"/>
                <a:gd name="T18" fmla="*/ 8 w 17"/>
                <a:gd name="T19" fmla="*/ 48 h 97"/>
                <a:gd name="T20" fmla="*/ 9 w 17"/>
                <a:gd name="T21" fmla="*/ 54 h 97"/>
                <a:gd name="T22" fmla="*/ 10 w 17"/>
                <a:gd name="T23" fmla="*/ 59 h 97"/>
                <a:gd name="T24" fmla="*/ 11 w 17"/>
                <a:gd name="T25" fmla="*/ 65 h 97"/>
                <a:gd name="T26" fmla="*/ 12 w 17"/>
                <a:gd name="T27" fmla="*/ 71 h 97"/>
                <a:gd name="T28" fmla="*/ 12 w 17"/>
                <a:gd name="T29" fmla="*/ 77 h 97"/>
                <a:gd name="T30" fmla="*/ 12 w 17"/>
                <a:gd name="T31" fmla="*/ 83 h 97"/>
                <a:gd name="T32" fmla="*/ 12 w 17"/>
                <a:gd name="T33" fmla="*/ 89 h 97"/>
                <a:gd name="T34" fmla="*/ 11 w 17"/>
                <a:gd name="T35" fmla="*/ 96 h 97"/>
                <a:gd name="T36" fmla="*/ 14 w 17"/>
                <a:gd name="T37" fmla="*/ 96 h 97"/>
                <a:gd name="T38" fmla="*/ 15 w 17"/>
                <a:gd name="T39" fmla="*/ 89 h 97"/>
                <a:gd name="T40" fmla="*/ 16 w 17"/>
                <a:gd name="T41" fmla="*/ 83 h 97"/>
                <a:gd name="T42" fmla="*/ 16 w 17"/>
                <a:gd name="T43" fmla="*/ 77 h 97"/>
                <a:gd name="T44" fmla="*/ 15 w 17"/>
                <a:gd name="T45" fmla="*/ 71 h 97"/>
                <a:gd name="T46" fmla="*/ 14 w 17"/>
                <a:gd name="T47" fmla="*/ 65 h 97"/>
                <a:gd name="T48" fmla="*/ 13 w 17"/>
                <a:gd name="T49" fmla="*/ 59 h 97"/>
                <a:gd name="T50" fmla="*/ 12 w 17"/>
                <a:gd name="T51" fmla="*/ 53 h 97"/>
                <a:gd name="T52" fmla="*/ 11 w 17"/>
                <a:gd name="T53" fmla="*/ 48 h 97"/>
                <a:gd name="T54" fmla="*/ 10 w 17"/>
                <a:gd name="T55" fmla="*/ 41 h 97"/>
                <a:gd name="T56" fmla="*/ 8 w 17"/>
                <a:gd name="T57" fmla="*/ 35 h 97"/>
                <a:gd name="T58" fmla="*/ 6 w 17"/>
                <a:gd name="T59" fmla="*/ 30 h 97"/>
                <a:gd name="T60" fmla="*/ 6 w 17"/>
                <a:gd name="T61" fmla="*/ 24 h 97"/>
                <a:gd name="T62" fmla="*/ 4 w 17"/>
                <a:gd name="T63" fmla="*/ 18 h 97"/>
                <a:gd name="T64" fmla="*/ 4 w 17"/>
                <a:gd name="T65" fmla="*/ 12 h 97"/>
                <a:gd name="T66" fmla="*/ 3 w 17"/>
                <a:gd name="T67" fmla="*/ 6 h 97"/>
                <a:gd name="T68" fmla="*/ 3 w 17"/>
                <a:gd name="T69" fmla="*/ 0 h 97"/>
                <a:gd name="T70" fmla="*/ 3 w 17"/>
                <a:gd name="T71" fmla="*/ 0 h 97"/>
                <a:gd name="T72" fmla="*/ 0 w 17"/>
                <a:gd name="T73" fmla="*/ 0 h 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97"/>
                <a:gd name="T113" fmla="*/ 17 w 17"/>
                <a:gd name="T114" fmla="*/ 97 h 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97">
                  <a:moveTo>
                    <a:pt x="0" y="0"/>
                  </a:moveTo>
                  <a:lnTo>
                    <a:pt x="0" y="0"/>
                  </a:lnTo>
                  <a:lnTo>
                    <a:pt x="0" y="6"/>
                  </a:lnTo>
                  <a:lnTo>
                    <a:pt x="0" y="12"/>
                  </a:lnTo>
                  <a:lnTo>
                    <a:pt x="1" y="18"/>
                  </a:lnTo>
                  <a:lnTo>
                    <a:pt x="2" y="24"/>
                  </a:lnTo>
                  <a:lnTo>
                    <a:pt x="4" y="30"/>
                  </a:lnTo>
                  <a:lnTo>
                    <a:pt x="5" y="36"/>
                  </a:lnTo>
                  <a:lnTo>
                    <a:pt x="6" y="42"/>
                  </a:lnTo>
                  <a:lnTo>
                    <a:pt x="8" y="48"/>
                  </a:lnTo>
                  <a:lnTo>
                    <a:pt x="9" y="54"/>
                  </a:lnTo>
                  <a:lnTo>
                    <a:pt x="10" y="59"/>
                  </a:lnTo>
                  <a:lnTo>
                    <a:pt x="11" y="65"/>
                  </a:lnTo>
                  <a:lnTo>
                    <a:pt x="12" y="71"/>
                  </a:lnTo>
                  <a:lnTo>
                    <a:pt x="12" y="77"/>
                  </a:lnTo>
                  <a:lnTo>
                    <a:pt x="12" y="83"/>
                  </a:lnTo>
                  <a:lnTo>
                    <a:pt x="12" y="89"/>
                  </a:lnTo>
                  <a:lnTo>
                    <a:pt x="11" y="96"/>
                  </a:lnTo>
                  <a:lnTo>
                    <a:pt x="14" y="96"/>
                  </a:lnTo>
                  <a:lnTo>
                    <a:pt x="15" y="89"/>
                  </a:lnTo>
                  <a:lnTo>
                    <a:pt x="16" y="83"/>
                  </a:lnTo>
                  <a:lnTo>
                    <a:pt x="16" y="77"/>
                  </a:lnTo>
                  <a:lnTo>
                    <a:pt x="15" y="71"/>
                  </a:lnTo>
                  <a:lnTo>
                    <a:pt x="14" y="65"/>
                  </a:lnTo>
                  <a:lnTo>
                    <a:pt x="13" y="59"/>
                  </a:lnTo>
                  <a:lnTo>
                    <a:pt x="12" y="53"/>
                  </a:lnTo>
                  <a:lnTo>
                    <a:pt x="11" y="48"/>
                  </a:lnTo>
                  <a:lnTo>
                    <a:pt x="10" y="41"/>
                  </a:lnTo>
                  <a:lnTo>
                    <a:pt x="8" y="35"/>
                  </a:lnTo>
                  <a:lnTo>
                    <a:pt x="6" y="30"/>
                  </a:lnTo>
                  <a:lnTo>
                    <a:pt x="6" y="24"/>
                  </a:lnTo>
                  <a:lnTo>
                    <a:pt x="4" y="18"/>
                  </a:lnTo>
                  <a:lnTo>
                    <a:pt x="4" y="12"/>
                  </a:lnTo>
                  <a:lnTo>
                    <a:pt x="3" y="6"/>
                  </a:lnTo>
                  <a:lnTo>
                    <a:pt x="3"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2" name="Freeform 122">
              <a:extLst>
                <a:ext uri="{FF2B5EF4-FFF2-40B4-BE49-F238E27FC236}">
                  <a16:creationId xmlns:a16="http://schemas.microsoft.com/office/drawing/2014/main" id="{E65F005B-0E4C-4D74-8B54-52BFC736C8DA}"/>
                </a:ext>
              </a:extLst>
            </p:cNvPr>
            <p:cNvSpPr>
              <a:spLocks/>
            </p:cNvSpPr>
            <p:nvPr/>
          </p:nvSpPr>
          <p:spPr bwMode="auto">
            <a:xfrm>
              <a:off x="5194" y="2950"/>
              <a:ext cx="17" cy="17"/>
            </a:xfrm>
            <a:custGeom>
              <a:avLst/>
              <a:gdLst>
                <a:gd name="T0" fmla="*/ 0 w 17"/>
                <a:gd name="T1" fmla="*/ 0 h 17"/>
                <a:gd name="T2" fmla="*/ 1 w 17"/>
                <a:gd name="T3" fmla="*/ 2 h 17"/>
                <a:gd name="T4" fmla="*/ 3 w 17"/>
                <a:gd name="T5" fmla="*/ 3 h 17"/>
                <a:gd name="T6" fmla="*/ 6 w 17"/>
                <a:gd name="T7" fmla="*/ 4 h 17"/>
                <a:gd name="T8" fmla="*/ 8 w 17"/>
                <a:gd name="T9" fmla="*/ 6 h 17"/>
                <a:gd name="T10" fmla="*/ 9 w 17"/>
                <a:gd name="T11" fmla="*/ 9 h 17"/>
                <a:gd name="T12" fmla="*/ 11 w 17"/>
                <a:gd name="T13" fmla="*/ 11 h 17"/>
                <a:gd name="T14" fmla="*/ 11 w 17"/>
                <a:gd name="T15" fmla="*/ 13 h 17"/>
                <a:gd name="T16" fmla="*/ 12 w 17"/>
                <a:gd name="T17" fmla="*/ 14 h 17"/>
                <a:gd name="T18" fmla="*/ 12 w 17"/>
                <a:gd name="T19" fmla="*/ 16 h 17"/>
                <a:gd name="T20" fmla="*/ 16 w 17"/>
                <a:gd name="T21" fmla="*/ 16 h 17"/>
                <a:gd name="T22" fmla="*/ 15 w 17"/>
                <a:gd name="T23" fmla="*/ 13 h 17"/>
                <a:gd name="T24" fmla="*/ 14 w 17"/>
                <a:gd name="T25" fmla="*/ 11 h 17"/>
                <a:gd name="T26" fmla="*/ 13 w 17"/>
                <a:gd name="T27" fmla="*/ 9 h 17"/>
                <a:gd name="T28" fmla="*/ 11 w 17"/>
                <a:gd name="T29" fmla="*/ 6 h 17"/>
                <a:gd name="T30" fmla="*/ 9 w 17"/>
                <a:gd name="T31" fmla="*/ 4 h 17"/>
                <a:gd name="T32" fmla="*/ 7 w 17"/>
                <a:gd name="T33" fmla="*/ 2 h 17"/>
                <a:gd name="T34" fmla="*/ 4 w 17"/>
                <a:gd name="T35" fmla="*/ 0 h 17"/>
                <a:gd name="T36" fmla="*/ 1 w 17"/>
                <a:gd name="T37" fmla="*/ 0 h 17"/>
                <a:gd name="T38" fmla="*/ 2 w 17"/>
                <a:gd name="T39" fmla="*/ 2 h 17"/>
                <a:gd name="T40" fmla="*/ 1 w 17"/>
                <a:gd name="T41" fmla="*/ 0 h 17"/>
                <a:gd name="T42" fmla="*/ 0 w 17"/>
                <a:gd name="T43" fmla="*/ 0 h 17"/>
                <a:gd name="T44" fmla="*/ 0 w 17"/>
                <a:gd name="T45" fmla="*/ 0 h 17"/>
                <a:gd name="T46" fmla="*/ 0 w 17"/>
                <a:gd name="T47" fmla="*/ 2 h 17"/>
                <a:gd name="T48" fmla="*/ 1 w 17"/>
                <a:gd name="T49" fmla="*/ 2 h 17"/>
                <a:gd name="T50" fmla="*/ 0 w 17"/>
                <a:gd name="T51" fmla="*/ 0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0" y="0"/>
                  </a:moveTo>
                  <a:lnTo>
                    <a:pt x="1" y="2"/>
                  </a:lnTo>
                  <a:lnTo>
                    <a:pt x="3" y="3"/>
                  </a:lnTo>
                  <a:lnTo>
                    <a:pt x="6" y="4"/>
                  </a:lnTo>
                  <a:lnTo>
                    <a:pt x="8" y="6"/>
                  </a:lnTo>
                  <a:lnTo>
                    <a:pt x="9" y="9"/>
                  </a:lnTo>
                  <a:lnTo>
                    <a:pt x="11" y="11"/>
                  </a:lnTo>
                  <a:lnTo>
                    <a:pt x="11" y="13"/>
                  </a:lnTo>
                  <a:lnTo>
                    <a:pt x="12" y="14"/>
                  </a:lnTo>
                  <a:lnTo>
                    <a:pt x="12" y="16"/>
                  </a:lnTo>
                  <a:lnTo>
                    <a:pt x="16" y="16"/>
                  </a:lnTo>
                  <a:lnTo>
                    <a:pt x="15" y="13"/>
                  </a:lnTo>
                  <a:lnTo>
                    <a:pt x="14" y="11"/>
                  </a:lnTo>
                  <a:lnTo>
                    <a:pt x="13" y="9"/>
                  </a:lnTo>
                  <a:lnTo>
                    <a:pt x="11" y="6"/>
                  </a:lnTo>
                  <a:lnTo>
                    <a:pt x="9" y="4"/>
                  </a:lnTo>
                  <a:lnTo>
                    <a:pt x="7" y="2"/>
                  </a:lnTo>
                  <a:lnTo>
                    <a:pt x="4" y="0"/>
                  </a:lnTo>
                  <a:lnTo>
                    <a:pt x="1" y="0"/>
                  </a:lnTo>
                  <a:lnTo>
                    <a:pt x="2" y="2"/>
                  </a:lnTo>
                  <a:lnTo>
                    <a:pt x="1" y="0"/>
                  </a:lnTo>
                  <a:lnTo>
                    <a:pt x="0" y="0"/>
                  </a:lnTo>
                  <a:lnTo>
                    <a:pt x="0" y="2"/>
                  </a:lnTo>
                  <a:lnTo>
                    <a:pt x="1" y="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3" name="Freeform 123">
              <a:extLst>
                <a:ext uri="{FF2B5EF4-FFF2-40B4-BE49-F238E27FC236}">
                  <a16:creationId xmlns:a16="http://schemas.microsoft.com/office/drawing/2014/main" id="{33BE39B2-E60F-497A-921B-1B81331870BE}"/>
                </a:ext>
              </a:extLst>
            </p:cNvPr>
            <p:cNvSpPr>
              <a:spLocks/>
            </p:cNvSpPr>
            <p:nvPr/>
          </p:nvSpPr>
          <p:spPr bwMode="auto">
            <a:xfrm>
              <a:off x="5194" y="2928"/>
              <a:ext cx="17" cy="24"/>
            </a:xfrm>
            <a:custGeom>
              <a:avLst/>
              <a:gdLst>
                <a:gd name="T0" fmla="*/ 16 w 17"/>
                <a:gd name="T1" fmla="*/ 0 h 24"/>
                <a:gd name="T2" fmla="*/ 14 w 17"/>
                <a:gd name="T3" fmla="*/ 0 h 24"/>
                <a:gd name="T4" fmla="*/ 13 w 17"/>
                <a:gd name="T5" fmla="*/ 3 h 24"/>
                <a:gd name="T6" fmla="*/ 12 w 17"/>
                <a:gd name="T7" fmla="*/ 6 h 24"/>
                <a:gd name="T8" fmla="*/ 10 w 17"/>
                <a:gd name="T9" fmla="*/ 8 h 24"/>
                <a:gd name="T10" fmla="*/ 8 w 17"/>
                <a:gd name="T11" fmla="*/ 11 h 24"/>
                <a:gd name="T12" fmla="*/ 5 w 17"/>
                <a:gd name="T13" fmla="*/ 13 h 24"/>
                <a:gd name="T14" fmla="*/ 3 w 17"/>
                <a:gd name="T15" fmla="*/ 15 h 24"/>
                <a:gd name="T16" fmla="*/ 1 w 17"/>
                <a:gd name="T17" fmla="*/ 18 h 24"/>
                <a:gd name="T18" fmla="*/ 0 w 17"/>
                <a:gd name="T19" fmla="*/ 22 h 24"/>
                <a:gd name="T20" fmla="*/ 1 w 17"/>
                <a:gd name="T21" fmla="*/ 23 h 24"/>
                <a:gd name="T22" fmla="*/ 3 w 17"/>
                <a:gd name="T23" fmla="*/ 20 h 24"/>
                <a:gd name="T24" fmla="*/ 4 w 17"/>
                <a:gd name="T25" fmla="*/ 17 h 24"/>
                <a:gd name="T26" fmla="*/ 7 w 17"/>
                <a:gd name="T27" fmla="*/ 15 h 24"/>
                <a:gd name="T28" fmla="*/ 9 w 17"/>
                <a:gd name="T29" fmla="*/ 12 h 24"/>
                <a:gd name="T30" fmla="*/ 11 w 17"/>
                <a:gd name="T31" fmla="*/ 10 h 24"/>
                <a:gd name="T32" fmla="*/ 13 w 17"/>
                <a:gd name="T33" fmla="*/ 7 h 24"/>
                <a:gd name="T34" fmla="*/ 15 w 17"/>
                <a:gd name="T35" fmla="*/ 4 h 24"/>
                <a:gd name="T36" fmla="*/ 16 w 17"/>
                <a:gd name="T37" fmla="*/ 0 h 24"/>
                <a:gd name="T38" fmla="*/ 14 w 17"/>
                <a:gd name="T39" fmla="*/ 0 h 24"/>
                <a:gd name="T40" fmla="*/ 16 w 17"/>
                <a:gd name="T41" fmla="*/ 0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24"/>
                <a:gd name="T65" fmla="*/ 17 w 17"/>
                <a:gd name="T66" fmla="*/ 24 h 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24">
                  <a:moveTo>
                    <a:pt x="16" y="0"/>
                  </a:moveTo>
                  <a:lnTo>
                    <a:pt x="14" y="0"/>
                  </a:lnTo>
                  <a:lnTo>
                    <a:pt x="13" y="3"/>
                  </a:lnTo>
                  <a:lnTo>
                    <a:pt x="12" y="6"/>
                  </a:lnTo>
                  <a:lnTo>
                    <a:pt x="10" y="8"/>
                  </a:lnTo>
                  <a:lnTo>
                    <a:pt x="8" y="11"/>
                  </a:lnTo>
                  <a:lnTo>
                    <a:pt x="5" y="13"/>
                  </a:lnTo>
                  <a:lnTo>
                    <a:pt x="3" y="15"/>
                  </a:lnTo>
                  <a:lnTo>
                    <a:pt x="1" y="18"/>
                  </a:lnTo>
                  <a:lnTo>
                    <a:pt x="0" y="22"/>
                  </a:lnTo>
                  <a:lnTo>
                    <a:pt x="1" y="23"/>
                  </a:lnTo>
                  <a:lnTo>
                    <a:pt x="3" y="20"/>
                  </a:lnTo>
                  <a:lnTo>
                    <a:pt x="4" y="17"/>
                  </a:lnTo>
                  <a:lnTo>
                    <a:pt x="7" y="15"/>
                  </a:lnTo>
                  <a:lnTo>
                    <a:pt x="9" y="12"/>
                  </a:lnTo>
                  <a:lnTo>
                    <a:pt x="11" y="10"/>
                  </a:lnTo>
                  <a:lnTo>
                    <a:pt x="13" y="7"/>
                  </a:lnTo>
                  <a:lnTo>
                    <a:pt x="15" y="4"/>
                  </a:lnTo>
                  <a:lnTo>
                    <a:pt x="16" y="0"/>
                  </a:lnTo>
                  <a:lnTo>
                    <a:pt x="14" y="0"/>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4" name="Freeform 124">
              <a:extLst>
                <a:ext uri="{FF2B5EF4-FFF2-40B4-BE49-F238E27FC236}">
                  <a16:creationId xmlns:a16="http://schemas.microsoft.com/office/drawing/2014/main" id="{7782B8C8-46BB-45DD-9D94-74AC6B0BD2F1}"/>
                </a:ext>
              </a:extLst>
            </p:cNvPr>
            <p:cNvSpPr>
              <a:spLocks/>
            </p:cNvSpPr>
            <p:nvPr/>
          </p:nvSpPr>
          <p:spPr bwMode="auto">
            <a:xfrm>
              <a:off x="5208" y="2921"/>
              <a:ext cx="17" cy="17"/>
            </a:xfrm>
            <a:custGeom>
              <a:avLst/>
              <a:gdLst>
                <a:gd name="T0" fmla="*/ 14 w 17"/>
                <a:gd name="T1" fmla="*/ 3 h 17"/>
                <a:gd name="T2" fmla="*/ 14 w 17"/>
                <a:gd name="T3" fmla="*/ 0 h 17"/>
                <a:gd name="T4" fmla="*/ 12 w 17"/>
                <a:gd name="T5" fmla="*/ 2 h 17"/>
                <a:gd name="T6" fmla="*/ 10 w 17"/>
                <a:gd name="T7" fmla="*/ 5 h 17"/>
                <a:gd name="T8" fmla="*/ 8 w 17"/>
                <a:gd name="T9" fmla="*/ 7 h 17"/>
                <a:gd name="T10" fmla="*/ 6 w 17"/>
                <a:gd name="T11" fmla="*/ 9 h 17"/>
                <a:gd name="T12" fmla="*/ 4 w 17"/>
                <a:gd name="T13" fmla="*/ 10 h 17"/>
                <a:gd name="T14" fmla="*/ 2 w 17"/>
                <a:gd name="T15" fmla="*/ 11 h 17"/>
                <a:gd name="T16" fmla="*/ 1 w 17"/>
                <a:gd name="T17" fmla="*/ 12 h 17"/>
                <a:gd name="T18" fmla="*/ 2 w 17"/>
                <a:gd name="T19" fmla="*/ 12 h 17"/>
                <a:gd name="T20" fmla="*/ 0 w 17"/>
                <a:gd name="T21" fmla="*/ 12 h 17"/>
                <a:gd name="T22" fmla="*/ 1 w 17"/>
                <a:gd name="T23" fmla="*/ 16 h 17"/>
                <a:gd name="T24" fmla="*/ 2 w 17"/>
                <a:gd name="T25" fmla="*/ 16 h 17"/>
                <a:gd name="T26" fmla="*/ 4 w 17"/>
                <a:gd name="T27" fmla="*/ 15 h 17"/>
                <a:gd name="T28" fmla="*/ 6 w 17"/>
                <a:gd name="T29" fmla="*/ 12 h 17"/>
                <a:gd name="T30" fmla="*/ 9 w 17"/>
                <a:gd name="T31" fmla="*/ 10 h 17"/>
                <a:gd name="T32" fmla="*/ 11 w 17"/>
                <a:gd name="T33" fmla="*/ 7 h 17"/>
                <a:gd name="T34" fmla="*/ 13 w 17"/>
                <a:gd name="T35" fmla="*/ 5 h 17"/>
                <a:gd name="T36" fmla="*/ 15 w 17"/>
                <a:gd name="T37" fmla="*/ 3 h 17"/>
                <a:gd name="T38" fmla="*/ 15 w 17"/>
                <a:gd name="T39" fmla="*/ 0 h 17"/>
                <a:gd name="T40" fmla="*/ 15 w 17"/>
                <a:gd name="T41" fmla="*/ 3 h 17"/>
                <a:gd name="T42" fmla="*/ 16 w 17"/>
                <a:gd name="T43" fmla="*/ 2 h 17"/>
                <a:gd name="T44" fmla="*/ 15 w 17"/>
                <a:gd name="T45" fmla="*/ 0 h 17"/>
                <a:gd name="T46" fmla="*/ 15 w 17"/>
                <a:gd name="T47" fmla="*/ 0 h 17"/>
                <a:gd name="T48" fmla="*/ 14 w 17"/>
                <a:gd name="T49" fmla="*/ 0 h 17"/>
                <a:gd name="T50" fmla="*/ 14 w 17"/>
                <a:gd name="T51" fmla="*/ 3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14" y="3"/>
                  </a:moveTo>
                  <a:lnTo>
                    <a:pt x="14" y="0"/>
                  </a:lnTo>
                  <a:lnTo>
                    <a:pt x="12" y="2"/>
                  </a:lnTo>
                  <a:lnTo>
                    <a:pt x="10" y="5"/>
                  </a:lnTo>
                  <a:lnTo>
                    <a:pt x="8" y="7"/>
                  </a:lnTo>
                  <a:lnTo>
                    <a:pt x="6" y="9"/>
                  </a:lnTo>
                  <a:lnTo>
                    <a:pt x="4" y="10"/>
                  </a:lnTo>
                  <a:lnTo>
                    <a:pt x="2" y="11"/>
                  </a:lnTo>
                  <a:lnTo>
                    <a:pt x="1" y="12"/>
                  </a:lnTo>
                  <a:lnTo>
                    <a:pt x="2" y="12"/>
                  </a:lnTo>
                  <a:lnTo>
                    <a:pt x="0" y="12"/>
                  </a:lnTo>
                  <a:lnTo>
                    <a:pt x="1" y="16"/>
                  </a:lnTo>
                  <a:lnTo>
                    <a:pt x="2" y="16"/>
                  </a:lnTo>
                  <a:lnTo>
                    <a:pt x="4" y="15"/>
                  </a:lnTo>
                  <a:lnTo>
                    <a:pt x="6" y="12"/>
                  </a:lnTo>
                  <a:lnTo>
                    <a:pt x="9" y="10"/>
                  </a:lnTo>
                  <a:lnTo>
                    <a:pt x="11" y="7"/>
                  </a:lnTo>
                  <a:lnTo>
                    <a:pt x="13" y="5"/>
                  </a:lnTo>
                  <a:lnTo>
                    <a:pt x="15" y="3"/>
                  </a:lnTo>
                  <a:lnTo>
                    <a:pt x="15" y="0"/>
                  </a:lnTo>
                  <a:lnTo>
                    <a:pt x="15" y="3"/>
                  </a:lnTo>
                  <a:lnTo>
                    <a:pt x="16" y="2"/>
                  </a:lnTo>
                  <a:lnTo>
                    <a:pt x="15" y="0"/>
                  </a:lnTo>
                  <a:lnTo>
                    <a:pt x="14" y="0"/>
                  </a:lnTo>
                  <a:lnTo>
                    <a:pt x="14"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5" name="Freeform 125">
              <a:extLst>
                <a:ext uri="{FF2B5EF4-FFF2-40B4-BE49-F238E27FC236}">
                  <a16:creationId xmlns:a16="http://schemas.microsoft.com/office/drawing/2014/main" id="{C0842199-156E-4071-8EC4-5639C2E007E8}"/>
                </a:ext>
              </a:extLst>
            </p:cNvPr>
            <p:cNvSpPr>
              <a:spLocks/>
            </p:cNvSpPr>
            <p:nvPr/>
          </p:nvSpPr>
          <p:spPr bwMode="auto">
            <a:xfrm>
              <a:off x="5213" y="2913"/>
              <a:ext cx="17" cy="17"/>
            </a:xfrm>
            <a:custGeom>
              <a:avLst/>
              <a:gdLst>
                <a:gd name="T0" fmla="*/ 1 w 17"/>
                <a:gd name="T1" fmla="*/ 3 h 17"/>
                <a:gd name="T2" fmla="*/ 0 w 17"/>
                <a:gd name="T3" fmla="*/ 2 h 17"/>
                <a:gd name="T4" fmla="*/ 14 w 17"/>
                <a:gd name="T5" fmla="*/ 16 h 17"/>
                <a:gd name="T6" fmla="*/ 16 w 17"/>
                <a:gd name="T7" fmla="*/ 13 h 17"/>
                <a:gd name="T8" fmla="*/ 2 w 17"/>
                <a:gd name="T9" fmla="*/ 0 h 17"/>
                <a:gd name="T10" fmla="*/ 1 w 17"/>
                <a:gd name="T11" fmla="*/ 0 h 17"/>
                <a:gd name="T12" fmla="*/ 2 w 17"/>
                <a:gd name="T13" fmla="*/ 0 h 17"/>
                <a:gd name="T14" fmla="*/ 1 w 17"/>
                <a:gd name="T15" fmla="*/ 0 h 17"/>
                <a:gd name="T16" fmla="*/ 0 w 17"/>
                <a:gd name="T17" fmla="*/ 0 h 17"/>
                <a:gd name="T18" fmla="*/ 0 w 17"/>
                <a:gd name="T19" fmla="*/ 1 h 17"/>
                <a:gd name="T20" fmla="*/ 0 w 17"/>
                <a:gd name="T21" fmla="*/ 2 h 17"/>
                <a:gd name="T22" fmla="*/ 1 w 17"/>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 y="3"/>
                  </a:moveTo>
                  <a:lnTo>
                    <a:pt x="0" y="2"/>
                  </a:lnTo>
                  <a:lnTo>
                    <a:pt x="14" y="16"/>
                  </a:lnTo>
                  <a:lnTo>
                    <a:pt x="16" y="13"/>
                  </a:lnTo>
                  <a:lnTo>
                    <a:pt x="2" y="0"/>
                  </a:lnTo>
                  <a:lnTo>
                    <a:pt x="1" y="0"/>
                  </a:lnTo>
                  <a:lnTo>
                    <a:pt x="2" y="0"/>
                  </a:lnTo>
                  <a:lnTo>
                    <a:pt x="1" y="0"/>
                  </a:lnTo>
                  <a:lnTo>
                    <a:pt x="0" y="0"/>
                  </a:lnTo>
                  <a:lnTo>
                    <a:pt x="0" y="1"/>
                  </a:lnTo>
                  <a:lnTo>
                    <a:pt x="0" y="2"/>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6" name="Freeform 126">
              <a:extLst>
                <a:ext uri="{FF2B5EF4-FFF2-40B4-BE49-F238E27FC236}">
                  <a16:creationId xmlns:a16="http://schemas.microsoft.com/office/drawing/2014/main" id="{61CED19C-3808-49CF-8EB6-59D9342C5CF4}"/>
                </a:ext>
              </a:extLst>
            </p:cNvPr>
            <p:cNvSpPr>
              <a:spLocks/>
            </p:cNvSpPr>
            <p:nvPr/>
          </p:nvSpPr>
          <p:spPr bwMode="auto">
            <a:xfrm>
              <a:off x="4625" y="2828"/>
              <a:ext cx="17" cy="17"/>
            </a:xfrm>
            <a:custGeom>
              <a:avLst/>
              <a:gdLst>
                <a:gd name="T0" fmla="*/ 0 w 17"/>
                <a:gd name="T1" fmla="*/ 5 h 17"/>
                <a:gd name="T2" fmla="*/ 3 w 17"/>
                <a:gd name="T3" fmla="*/ 10 h 17"/>
                <a:gd name="T4" fmla="*/ 9 w 17"/>
                <a:gd name="T5" fmla="*/ 16 h 17"/>
                <a:gd name="T6" fmla="*/ 12 w 17"/>
                <a:gd name="T7" fmla="*/ 10 h 17"/>
                <a:gd name="T8" fmla="*/ 16 w 17"/>
                <a:gd name="T9" fmla="*/ 0 h 17"/>
                <a:gd name="T10" fmla="*/ 0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5"/>
                  </a:moveTo>
                  <a:lnTo>
                    <a:pt x="3" y="10"/>
                  </a:lnTo>
                  <a:lnTo>
                    <a:pt x="9" y="16"/>
                  </a:lnTo>
                  <a:lnTo>
                    <a:pt x="12" y="10"/>
                  </a:lnTo>
                  <a:lnTo>
                    <a:pt x="16" y="0"/>
                  </a:lnTo>
                  <a:lnTo>
                    <a:pt x="0" y="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7" name="Freeform 127">
              <a:extLst>
                <a:ext uri="{FF2B5EF4-FFF2-40B4-BE49-F238E27FC236}">
                  <a16:creationId xmlns:a16="http://schemas.microsoft.com/office/drawing/2014/main" id="{13D822B0-2543-4EDE-BDAB-2C64E60D7B9E}"/>
                </a:ext>
              </a:extLst>
            </p:cNvPr>
            <p:cNvSpPr>
              <a:spLocks/>
            </p:cNvSpPr>
            <p:nvPr/>
          </p:nvSpPr>
          <p:spPr bwMode="auto">
            <a:xfrm>
              <a:off x="4620" y="2806"/>
              <a:ext cx="17" cy="24"/>
            </a:xfrm>
            <a:custGeom>
              <a:avLst/>
              <a:gdLst>
                <a:gd name="T0" fmla="*/ 16 w 17"/>
                <a:gd name="T1" fmla="*/ 22 h 24"/>
                <a:gd name="T2" fmla="*/ 16 w 17"/>
                <a:gd name="T3" fmla="*/ 22 h 24"/>
                <a:gd name="T4" fmla="*/ 11 w 17"/>
                <a:gd name="T5" fmla="*/ 13 h 24"/>
                <a:gd name="T6" fmla="*/ 8 w 17"/>
                <a:gd name="T7" fmla="*/ 7 h 24"/>
                <a:gd name="T8" fmla="*/ 5 w 17"/>
                <a:gd name="T9" fmla="*/ 3 h 24"/>
                <a:gd name="T10" fmla="*/ 4 w 17"/>
                <a:gd name="T11" fmla="*/ 0 h 24"/>
                <a:gd name="T12" fmla="*/ 3 w 17"/>
                <a:gd name="T13" fmla="*/ 0 h 24"/>
                <a:gd name="T14" fmla="*/ 0 w 17"/>
                <a:gd name="T15" fmla="*/ 0 h 24"/>
                <a:gd name="T16" fmla="*/ 0 w 17"/>
                <a:gd name="T17" fmla="*/ 1 h 24"/>
                <a:gd name="T18" fmla="*/ 2 w 17"/>
                <a:gd name="T19" fmla="*/ 3 h 24"/>
                <a:gd name="T20" fmla="*/ 3 w 17"/>
                <a:gd name="T21" fmla="*/ 6 h 24"/>
                <a:gd name="T22" fmla="*/ 4 w 17"/>
                <a:gd name="T23" fmla="*/ 9 h 24"/>
                <a:gd name="T24" fmla="*/ 6 w 17"/>
                <a:gd name="T25" fmla="*/ 12 h 24"/>
                <a:gd name="T26" fmla="*/ 8 w 17"/>
                <a:gd name="T27" fmla="*/ 15 h 24"/>
                <a:gd name="T28" fmla="*/ 9 w 17"/>
                <a:gd name="T29" fmla="*/ 18 h 24"/>
                <a:gd name="T30" fmla="*/ 11 w 17"/>
                <a:gd name="T31" fmla="*/ 20 h 24"/>
                <a:gd name="T32" fmla="*/ 12 w 17"/>
                <a:gd name="T33" fmla="*/ 22 h 24"/>
                <a:gd name="T34" fmla="*/ 12 w 17"/>
                <a:gd name="T35" fmla="*/ 23 h 24"/>
                <a:gd name="T36" fmla="*/ 16 w 17"/>
                <a:gd name="T37" fmla="*/ 22 h 24"/>
                <a:gd name="T38" fmla="*/ 15 w 17"/>
                <a:gd name="T39" fmla="*/ 22 h 24"/>
                <a:gd name="T40" fmla="*/ 15 w 17"/>
                <a:gd name="T41" fmla="*/ 20 h 24"/>
                <a:gd name="T42" fmla="*/ 13 w 17"/>
                <a:gd name="T43" fmla="*/ 18 h 24"/>
                <a:gd name="T44" fmla="*/ 12 w 17"/>
                <a:gd name="T45" fmla="*/ 15 h 24"/>
                <a:gd name="T46" fmla="*/ 10 w 17"/>
                <a:gd name="T47" fmla="*/ 12 h 24"/>
                <a:gd name="T48" fmla="*/ 8 w 17"/>
                <a:gd name="T49" fmla="*/ 9 h 24"/>
                <a:gd name="T50" fmla="*/ 7 w 17"/>
                <a:gd name="T51" fmla="*/ 5 h 24"/>
                <a:gd name="T52" fmla="*/ 5 w 17"/>
                <a:gd name="T53" fmla="*/ 3 h 24"/>
                <a:gd name="T54" fmla="*/ 4 w 17"/>
                <a:gd name="T55" fmla="*/ 0 h 24"/>
                <a:gd name="T56" fmla="*/ 4 w 17"/>
                <a:gd name="T57" fmla="*/ 0 h 24"/>
                <a:gd name="T58" fmla="*/ 0 w 17"/>
                <a:gd name="T59" fmla="*/ 0 h 24"/>
                <a:gd name="T60" fmla="*/ 0 w 17"/>
                <a:gd name="T61" fmla="*/ 1 h 24"/>
                <a:gd name="T62" fmla="*/ 2 w 17"/>
                <a:gd name="T63" fmla="*/ 3 h 24"/>
                <a:gd name="T64" fmla="*/ 4 w 17"/>
                <a:gd name="T65" fmla="*/ 8 h 24"/>
                <a:gd name="T66" fmla="*/ 8 w 17"/>
                <a:gd name="T67" fmla="*/ 14 h 24"/>
                <a:gd name="T68" fmla="*/ 12 w 17"/>
                <a:gd name="T69" fmla="*/ 23 h 24"/>
                <a:gd name="T70" fmla="*/ 12 w 17"/>
                <a:gd name="T71" fmla="*/ 23 h 24"/>
                <a:gd name="T72" fmla="*/ 16 w 17"/>
                <a:gd name="T73" fmla="*/ 22 h 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24"/>
                <a:gd name="T113" fmla="*/ 17 w 17"/>
                <a:gd name="T114" fmla="*/ 24 h 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24">
                  <a:moveTo>
                    <a:pt x="16" y="22"/>
                  </a:moveTo>
                  <a:lnTo>
                    <a:pt x="16" y="22"/>
                  </a:lnTo>
                  <a:lnTo>
                    <a:pt x="11" y="13"/>
                  </a:lnTo>
                  <a:lnTo>
                    <a:pt x="8" y="7"/>
                  </a:lnTo>
                  <a:lnTo>
                    <a:pt x="5" y="3"/>
                  </a:lnTo>
                  <a:lnTo>
                    <a:pt x="4" y="0"/>
                  </a:lnTo>
                  <a:lnTo>
                    <a:pt x="3" y="0"/>
                  </a:lnTo>
                  <a:lnTo>
                    <a:pt x="0" y="0"/>
                  </a:lnTo>
                  <a:lnTo>
                    <a:pt x="0" y="1"/>
                  </a:lnTo>
                  <a:lnTo>
                    <a:pt x="2" y="3"/>
                  </a:lnTo>
                  <a:lnTo>
                    <a:pt x="3" y="6"/>
                  </a:lnTo>
                  <a:lnTo>
                    <a:pt x="4" y="9"/>
                  </a:lnTo>
                  <a:lnTo>
                    <a:pt x="6" y="12"/>
                  </a:lnTo>
                  <a:lnTo>
                    <a:pt x="8" y="15"/>
                  </a:lnTo>
                  <a:lnTo>
                    <a:pt x="9" y="18"/>
                  </a:lnTo>
                  <a:lnTo>
                    <a:pt x="11" y="20"/>
                  </a:lnTo>
                  <a:lnTo>
                    <a:pt x="12" y="22"/>
                  </a:lnTo>
                  <a:lnTo>
                    <a:pt x="12" y="23"/>
                  </a:lnTo>
                  <a:lnTo>
                    <a:pt x="16" y="22"/>
                  </a:lnTo>
                  <a:lnTo>
                    <a:pt x="15" y="22"/>
                  </a:lnTo>
                  <a:lnTo>
                    <a:pt x="15" y="20"/>
                  </a:lnTo>
                  <a:lnTo>
                    <a:pt x="13" y="18"/>
                  </a:lnTo>
                  <a:lnTo>
                    <a:pt x="12" y="15"/>
                  </a:lnTo>
                  <a:lnTo>
                    <a:pt x="10" y="12"/>
                  </a:lnTo>
                  <a:lnTo>
                    <a:pt x="8" y="9"/>
                  </a:lnTo>
                  <a:lnTo>
                    <a:pt x="7" y="5"/>
                  </a:lnTo>
                  <a:lnTo>
                    <a:pt x="5" y="3"/>
                  </a:lnTo>
                  <a:lnTo>
                    <a:pt x="4" y="0"/>
                  </a:lnTo>
                  <a:lnTo>
                    <a:pt x="0" y="0"/>
                  </a:lnTo>
                  <a:lnTo>
                    <a:pt x="0" y="1"/>
                  </a:lnTo>
                  <a:lnTo>
                    <a:pt x="2" y="3"/>
                  </a:lnTo>
                  <a:lnTo>
                    <a:pt x="4" y="8"/>
                  </a:lnTo>
                  <a:lnTo>
                    <a:pt x="8" y="14"/>
                  </a:lnTo>
                  <a:lnTo>
                    <a:pt x="12" y="23"/>
                  </a:lnTo>
                  <a:lnTo>
                    <a:pt x="16" y="2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8" name="Freeform 128">
              <a:extLst>
                <a:ext uri="{FF2B5EF4-FFF2-40B4-BE49-F238E27FC236}">
                  <a16:creationId xmlns:a16="http://schemas.microsoft.com/office/drawing/2014/main" id="{42F743A3-90B9-4FE3-AD29-01C5D493AE41}"/>
                </a:ext>
              </a:extLst>
            </p:cNvPr>
            <p:cNvSpPr>
              <a:spLocks/>
            </p:cNvSpPr>
            <p:nvPr/>
          </p:nvSpPr>
          <p:spPr bwMode="auto">
            <a:xfrm>
              <a:off x="4625" y="2828"/>
              <a:ext cx="32" cy="83"/>
            </a:xfrm>
            <a:custGeom>
              <a:avLst/>
              <a:gdLst>
                <a:gd name="T0" fmla="*/ 30 w 32"/>
                <a:gd name="T1" fmla="*/ 80 h 83"/>
                <a:gd name="T2" fmla="*/ 30 w 32"/>
                <a:gd name="T3" fmla="*/ 80 h 83"/>
                <a:gd name="T4" fmla="*/ 30 w 32"/>
                <a:gd name="T5" fmla="*/ 80 h 83"/>
                <a:gd name="T6" fmla="*/ 30 w 32"/>
                <a:gd name="T7" fmla="*/ 80 h 83"/>
                <a:gd name="T8" fmla="*/ 29 w 32"/>
                <a:gd name="T9" fmla="*/ 79 h 83"/>
                <a:gd name="T10" fmla="*/ 28 w 32"/>
                <a:gd name="T11" fmla="*/ 78 h 83"/>
                <a:gd name="T12" fmla="*/ 27 w 32"/>
                <a:gd name="T13" fmla="*/ 77 h 83"/>
                <a:gd name="T14" fmla="*/ 26 w 32"/>
                <a:gd name="T15" fmla="*/ 74 h 83"/>
                <a:gd name="T16" fmla="*/ 24 w 32"/>
                <a:gd name="T17" fmla="*/ 71 h 83"/>
                <a:gd name="T18" fmla="*/ 22 w 32"/>
                <a:gd name="T19" fmla="*/ 67 h 83"/>
                <a:gd name="T20" fmla="*/ 20 w 32"/>
                <a:gd name="T21" fmla="*/ 62 h 83"/>
                <a:gd name="T22" fmla="*/ 17 w 32"/>
                <a:gd name="T23" fmla="*/ 56 h 83"/>
                <a:gd name="T24" fmla="*/ 15 w 32"/>
                <a:gd name="T25" fmla="*/ 48 h 83"/>
                <a:gd name="T26" fmla="*/ 12 w 32"/>
                <a:gd name="T27" fmla="*/ 38 h 83"/>
                <a:gd name="T28" fmla="*/ 9 w 32"/>
                <a:gd name="T29" fmla="*/ 27 h 83"/>
                <a:gd name="T30" fmla="*/ 5 w 32"/>
                <a:gd name="T31" fmla="*/ 14 h 83"/>
                <a:gd name="T32" fmla="*/ 1 w 32"/>
                <a:gd name="T33" fmla="*/ 0 h 83"/>
                <a:gd name="T34" fmla="*/ 0 w 32"/>
                <a:gd name="T35" fmla="*/ 0 h 83"/>
                <a:gd name="T36" fmla="*/ 4 w 32"/>
                <a:gd name="T37" fmla="*/ 15 h 83"/>
                <a:gd name="T38" fmla="*/ 7 w 32"/>
                <a:gd name="T39" fmla="*/ 28 h 83"/>
                <a:gd name="T40" fmla="*/ 10 w 32"/>
                <a:gd name="T41" fmla="*/ 39 h 83"/>
                <a:gd name="T42" fmla="*/ 13 w 32"/>
                <a:gd name="T43" fmla="*/ 48 h 83"/>
                <a:gd name="T44" fmla="*/ 16 w 32"/>
                <a:gd name="T45" fmla="*/ 56 h 83"/>
                <a:gd name="T46" fmla="*/ 18 w 32"/>
                <a:gd name="T47" fmla="*/ 63 h 83"/>
                <a:gd name="T48" fmla="*/ 21 w 32"/>
                <a:gd name="T49" fmla="*/ 68 h 83"/>
                <a:gd name="T50" fmla="*/ 22 w 32"/>
                <a:gd name="T51" fmla="*/ 72 h 83"/>
                <a:gd name="T52" fmla="*/ 24 w 32"/>
                <a:gd name="T53" fmla="*/ 76 h 83"/>
                <a:gd name="T54" fmla="*/ 26 w 32"/>
                <a:gd name="T55" fmla="*/ 78 h 83"/>
                <a:gd name="T56" fmla="*/ 27 w 32"/>
                <a:gd name="T57" fmla="*/ 80 h 83"/>
                <a:gd name="T58" fmla="*/ 28 w 32"/>
                <a:gd name="T59" fmla="*/ 81 h 83"/>
                <a:gd name="T60" fmla="*/ 29 w 32"/>
                <a:gd name="T61" fmla="*/ 81 h 83"/>
                <a:gd name="T62" fmla="*/ 30 w 32"/>
                <a:gd name="T63" fmla="*/ 82 h 83"/>
                <a:gd name="T64" fmla="*/ 30 w 32"/>
                <a:gd name="T65" fmla="*/ 82 h 83"/>
                <a:gd name="T66" fmla="*/ 31 w 32"/>
                <a:gd name="T67" fmla="*/ 82 h 83"/>
                <a:gd name="T68" fmla="*/ 30 w 32"/>
                <a:gd name="T69" fmla="*/ 80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
                <a:gd name="T106" fmla="*/ 0 h 83"/>
                <a:gd name="T107" fmla="*/ 32 w 32"/>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 h="83">
                  <a:moveTo>
                    <a:pt x="30" y="80"/>
                  </a:moveTo>
                  <a:lnTo>
                    <a:pt x="30" y="80"/>
                  </a:lnTo>
                  <a:lnTo>
                    <a:pt x="29" y="79"/>
                  </a:lnTo>
                  <a:lnTo>
                    <a:pt x="28" y="78"/>
                  </a:lnTo>
                  <a:lnTo>
                    <a:pt x="27" y="77"/>
                  </a:lnTo>
                  <a:lnTo>
                    <a:pt x="26" y="74"/>
                  </a:lnTo>
                  <a:lnTo>
                    <a:pt x="24" y="71"/>
                  </a:lnTo>
                  <a:lnTo>
                    <a:pt x="22" y="67"/>
                  </a:lnTo>
                  <a:lnTo>
                    <a:pt x="20" y="62"/>
                  </a:lnTo>
                  <a:lnTo>
                    <a:pt x="17" y="56"/>
                  </a:lnTo>
                  <a:lnTo>
                    <a:pt x="15" y="48"/>
                  </a:lnTo>
                  <a:lnTo>
                    <a:pt x="12" y="38"/>
                  </a:lnTo>
                  <a:lnTo>
                    <a:pt x="9" y="27"/>
                  </a:lnTo>
                  <a:lnTo>
                    <a:pt x="5" y="14"/>
                  </a:lnTo>
                  <a:lnTo>
                    <a:pt x="1" y="0"/>
                  </a:lnTo>
                  <a:lnTo>
                    <a:pt x="0" y="0"/>
                  </a:lnTo>
                  <a:lnTo>
                    <a:pt x="4" y="15"/>
                  </a:lnTo>
                  <a:lnTo>
                    <a:pt x="7" y="28"/>
                  </a:lnTo>
                  <a:lnTo>
                    <a:pt x="10" y="39"/>
                  </a:lnTo>
                  <a:lnTo>
                    <a:pt x="13" y="48"/>
                  </a:lnTo>
                  <a:lnTo>
                    <a:pt x="16" y="56"/>
                  </a:lnTo>
                  <a:lnTo>
                    <a:pt x="18" y="63"/>
                  </a:lnTo>
                  <a:lnTo>
                    <a:pt x="21" y="68"/>
                  </a:lnTo>
                  <a:lnTo>
                    <a:pt x="22" y="72"/>
                  </a:lnTo>
                  <a:lnTo>
                    <a:pt x="24" y="76"/>
                  </a:lnTo>
                  <a:lnTo>
                    <a:pt x="26" y="78"/>
                  </a:lnTo>
                  <a:lnTo>
                    <a:pt x="27" y="80"/>
                  </a:lnTo>
                  <a:lnTo>
                    <a:pt x="28" y="81"/>
                  </a:lnTo>
                  <a:lnTo>
                    <a:pt x="29" y="81"/>
                  </a:lnTo>
                  <a:lnTo>
                    <a:pt x="30" y="82"/>
                  </a:lnTo>
                  <a:lnTo>
                    <a:pt x="31" y="82"/>
                  </a:lnTo>
                  <a:lnTo>
                    <a:pt x="30" y="8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19" name="Freeform 129">
              <a:extLst>
                <a:ext uri="{FF2B5EF4-FFF2-40B4-BE49-F238E27FC236}">
                  <a16:creationId xmlns:a16="http://schemas.microsoft.com/office/drawing/2014/main" id="{3AC508E0-1C2F-4932-B222-43777C9B3E4E}"/>
                </a:ext>
              </a:extLst>
            </p:cNvPr>
            <p:cNvSpPr>
              <a:spLocks/>
            </p:cNvSpPr>
            <p:nvPr/>
          </p:nvSpPr>
          <p:spPr bwMode="auto">
            <a:xfrm>
              <a:off x="4655" y="2907"/>
              <a:ext cx="17" cy="17"/>
            </a:xfrm>
            <a:custGeom>
              <a:avLst/>
              <a:gdLst>
                <a:gd name="T0" fmla="*/ 5 w 17"/>
                <a:gd name="T1" fmla="*/ 16 h 17"/>
                <a:gd name="T2" fmla="*/ 16 w 17"/>
                <a:gd name="T3" fmla="*/ 12 h 17"/>
                <a:gd name="T4" fmla="*/ 16 w 17"/>
                <a:gd name="T5" fmla="*/ 4 h 17"/>
                <a:gd name="T6" fmla="*/ 5 w 17"/>
                <a:gd name="T7" fmla="*/ 0 h 17"/>
                <a:gd name="T8" fmla="*/ 0 w 17"/>
                <a:gd name="T9" fmla="*/ 0 h 17"/>
                <a:gd name="T10" fmla="*/ 5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5" y="16"/>
                  </a:moveTo>
                  <a:lnTo>
                    <a:pt x="16" y="12"/>
                  </a:lnTo>
                  <a:lnTo>
                    <a:pt x="16" y="4"/>
                  </a:lnTo>
                  <a:lnTo>
                    <a:pt x="5" y="0"/>
                  </a:lnTo>
                  <a:lnTo>
                    <a:pt x="0" y="0"/>
                  </a:lnTo>
                  <a:lnTo>
                    <a:pt x="5"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0" name="Freeform 130">
              <a:extLst>
                <a:ext uri="{FF2B5EF4-FFF2-40B4-BE49-F238E27FC236}">
                  <a16:creationId xmlns:a16="http://schemas.microsoft.com/office/drawing/2014/main" id="{38AB9FAF-28EE-4531-BAC9-1FC6F96A39C7}"/>
                </a:ext>
              </a:extLst>
            </p:cNvPr>
            <p:cNvSpPr>
              <a:spLocks/>
            </p:cNvSpPr>
            <p:nvPr/>
          </p:nvSpPr>
          <p:spPr bwMode="auto">
            <a:xfrm>
              <a:off x="4655" y="2928"/>
              <a:ext cx="17" cy="17"/>
            </a:xfrm>
            <a:custGeom>
              <a:avLst/>
              <a:gdLst>
                <a:gd name="T0" fmla="*/ 16 w 17"/>
                <a:gd name="T1" fmla="*/ 16 h 17"/>
                <a:gd name="T2" fmla="*/ 12 w 17"/>
                <a:gd name="T3" fmla="*/ 5 h 17"/>
                <a:gd name="T4" fmla="*/ 9 w 17"/>
                <a:gd name="T5" fmla="*/ 0 h 17"/>
                <a:gd name="T6" fmla="*/ 3 w 17"/>
                <a:gd name="T7" fmla="*/ 0 h 17"/>
                <a:gd name="T8" fmla="*/ 0 w 17"/>
                <a:gd name="T9" fmla="*/ 5 h 17"/>
                <a:gd name="T10" fmla="*/ 16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16"/>
                  </a:moveTo>
                  <a:lnTo>
                    <a:pt x="12" y="5"/>
                  </a:lnTo>
                  <a:lnTo>
                    <a:pt x="9" y="0"/>
                  </a:lnTo>
                  <a:lnTo>
                    <a:pt x="3" y="0"/>
                  </a:lnTo>
                  <a:lnTo>
                    <a:pt x="0" y="5"/>
                  </a:lnTo>
                  <a:lnTo>
                    <a:pt x="16"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1" name="Freeform 131">
              <a:extLst>
                <a:ext uri="{FF2B5EF4-FFF2-40B4-BE49-F238E27FC236}">
                  <a16:creationId xmlns:a16="http://schemas.microsoft.com/office/drawing/2014/main" id="{1E92FCF9-4715-429B-8E3F-37307789479D}"/>
                </a:ext>
              </a:extLst>
            </p:cNvPr>
            <p:cNvSpPr>
              <a:spLocks/>
            </p:cNvSpPr>
            <p:nvPr/>
          </p:nvSpPr>
          <p:spPr bwMode="auto">
            <a:xfrm>
              <a:off x="4652" y="2928"/>
              <a:ext cx="17" cy="86"/>
            </a:xfrm>
            <a:custGeom>
              <a:avLst/>
              <a:gdLst>
                <a:gd name="T0" fmla="*/ 16 w 17"/>
                <a:gd name="T1" fmla="*/ 84 h 86"/>
                <a:gd name="T2" fmla="*/ 16 w 17"/>
                <a:gd name="T3" fmla="*/ 84 h 86"/>
                <a:gd name="T4" fmla="*/ 15 w 17"/>
                <a:gd name="T5" fmla="*/ 82 h 86"/>
                <a:gd name="T6" fmla="*/ 14 w 17"/>
                <a:gd name="T7" fmla="*/ 81 h 86"/>
                <a:gd name="T8" fmla="*/ 12 w 17"/>
                <a:gd name="T9" fmla="*/ 79 h 86"/>
                <a:gd name="T10" fmla="*/ 11 w 17"/>
                <a:gd name="T11" fmla="*/ 76 h 86"/>
                <a:gd name="T12" fmla="*/ 9 w 17"/>
                <a:gd name="T13" fmla="*/ 72 h 86"/>
                <a:gd name="T14" fmla="*/ 7 w 17"/>
                <a:gd name="T15" fmla="*/ 68 h 86"/>
                <a:gd name="T16" fmla="*/ 6 w 17"/>
                <a:gd name="T17" fmla="*/ 64 h 86"/>
                <a:gd name="T18" fmla="*/ 4 w 17"/>
                <a:gd name="T19" fmla="*/ 58 h 86"/>
                <a:gd name="T20" fmla="*/ 4 w 17"/>
                <a:gd name="T21" fmla="*/ 52 h 86"/>
                <a:gd name="T22" fmla="*/ 3 w 17"/>
                <a:gd name="T23" fmla="*/ 45 h 86"/>
                <a:gd name="T24" fmla="*/ 3 w 17"/>
                <a:gd name="T25" fmla="*/ 37 h 86"/>
                <a:gd name="T26" fmla="*/ 4 w 17"/>
                <a:gd name="T27" fmla="*/ 29 h 86"/>
                <a:gd name="T28" fmla="*/ 6 w 17"/>
                <a:gd name="T29" fmla="*/ 20 h 86"/>
                <a:gd name="T30" fmla="*/ 8 w 17"/>
                <a:gd name="T31" fmla="*/ 11 h 86"/>
                <a:gd name="T32" fmla="*/ 12 w 17"/>
                <a:gd name="T33" fmla="*/ 0 h 86"/>
                <a:gd name="T34" fmla="*/ 7 w 17"/>
                <a:gd name="T35" fmla="*/ 0 h 86"/>
                <a:gd name="T36" fmla="*/ 4 w 17"/>
                <a:gd name="T37" fmla="*/ 10 h 86"/>
                <a:gd name="T38" fmla="*/ 1 w 17"/>
                <a:gd name="T39" fmla="*/ 20 h 86"/>
                <a:gd name="T40" fmla="*/ 0 w 17"/>
                <a:gd name="T41" fmla="*/ 29 h 86"/>
                <a:gd name="T42" fmla="*/ 0 w 17"/>
                <a:gd name="T43" fmla="*/ 37 h 86"/>
                <a:gd name="T44" fmla="*/ 0 w 17"/>
                <a:gd name="T45" fmla="*/ 45 h 86"/>
                <a:gd name="T46" fmla="*/ 0 w 17"/>
                <a:gd name="T47" fmla="*/ 52 h 86"/>
                <a:gd name="T48" fmla="*/ 0 w 17"/>
                <a:gd name="T49" fmla="*/ 58 h 86"/>
                <a:gd name="T50" fmla="*/ 1 w 17"/>
                <a:gd name="T51" fmla="*/ 64 h 86"/>
                <a:gd name="T52" fmla="*/ 3 w 17"/>
                <a:gd name="T53" fmla="*/ 68 h 86"/>
                <a:gd name="T54" fmla="*/ 4 w 17"/>
                <a:gd name="T55" fmla="*/ 73 h 86"/>
                <a:gd name="T56" fmla="*/ 6 w 17"/>
                <a:gd name="T57" fmla="*/ 76 h 86"/>
                <a:gd name="T58" fmla="*/ 8 w 17"/>
                <a:gd name="T59" fmla="*/ 79 h 86"/>
                <a:gd name="T60" fmla="*/ 9 w 17"/>
                <a:gd name="T61" fmla="*/ 81 h 86"/>
                <a:gd name="T62" fmla="*/ 10 w 17"/>
                <a:gd name="T63" fmla="*/ 83 h 86"/>
                <a:gd name="T64" fmla="*/ 11 w 17"/>
                <a:gd name="T65" fmla="*/ 84 h 86"/>
                <a:gd name="T66" fmla="*/ 11 w 17"/>
                <a:gd name="T67" fmla="*/ 85 h 86"/>
                <a:gd name="T68" fmla="*/ 16 w 17"/>
                <a:gd name="T69" fmla="*/ 84 h 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
                <a:gd name="T106" fmla="*/ 0 h 86"/>
                <a:gd name="T107" fmla="*/ 17 w 17"/>
                <a:gd name="T108" fmla="*/ 86 h 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 h="86">
                  <a:moveTo>
                    <a:pt x="16" y="84"/>
                  </a:moveTo>
                  <a:lnTo>
                    <a:pt x="16" y="84"/>
                  </a:lnTo>
                  <a:lnTo>
                    <a:pt x="15" y="82"/>
                  </a:lnTo>
                  <a:lnTo>
                    <a:pt x="14" y="81"/>
                  </a:lnTo>
                  <a:lnTo>
                    <a:pt x="12" y="79"/>
                  </a:lnTo>
                  <a:lnTo>
                    <a:pt x="11" y="76"/>
                  </a:lnTo>
                  <a:lnTo>
                    <a:pt x="9" y="72"/>
                  </a:lnTo>
                  <a:lnTo>
                    <a:pt x="7" y="68"/>
                  </a:lnTo>
                  <a:lnTo>
                    <a:pt x="6" y="64"/>
                  </a:lnTo>
                  <a:lnTo>
                    <a:pt x="4" y="58"/>
                  </a:lnTo>
                  <a:lnTo>
                    <a:pt x="4" y="52"/>
                  </a:lnTo>
                  <a:lnTo>
                    <a:pt x="3" y="45"/>
                  </a:lnTo>
                  <a:lnTo>
                    <a:pt x="3" y="37"/>
                  </a:lnTo>
                  <a:lnTo>
                    <a:pt x="4" y="29"/>
                  </a:lnTo>
                  <a:lnTo>
                    <a:pt x="6" y="20"/>
                  </a:lnTo>
                  <a:lnTo>
                    <a:pt x="8" y="11"/>
                  </a:lnTo>
                  <a:lnTo>
                    <a:pt x="12" y="0"/>
                  </a:lnTo>
                  <a:lnTo>
                    <a:pt x="7" y="0"/>
                  </a:lnTo>
                  <a:lnTo>
                    <a:pt x="4" y="10"/>
                  </a:lnTo>
                  <a:lnTo>
                    <a:pt x="1" y="20"/>
                  </a:lnTo>
                  <a:lnTo>
                    <a:pt x="0" y="29"/>
                  </a:lnTo>
                  <a:lnTo>
                    <a:pt x="0" y="37"/>
                  </a:lnTo>
                  <a:lnTo>
                    <a:pt x="0" y="45"/>
                  </a:lnTo>
                  <a:lnTo>
                    <a:pt x="0" y="52"/>
                  </a:lnTo>
                  <a:lnTo>
                    <a:pt x="0" y="58"/>
                  </a:lnTo>
                  <a:lnTo>
                    <a:pt x="1" y="64"/>
                  </a:lnTo>
                  <a:lnTo>
                    <a:pt x="3" y="68"/>
                  </a:lnTo>
                  <a:lnTo>
                    <a:pt x="4" y="73"/>
                  </a:lnTo>
                  <a:lnTo>
                    <a:pt x="6" y="76"/>
                  </a:lnTo>
                  <a:lnTo>
                    <a:pt x="8" y="79"/>
                  </a:lnTo>
                  <a:lnTo>
                    <a:pt x="9" y="81"/>
                  </a:lnTo>
                  <a:lnTo>
                    <a:pt x="10" y="83"/>
                  </a:lnTo>
                  <a:lnTo>
                    <a:pt x="11" y="84"/>
                  </a:lnTo>
                  <a:lnTo>
                    <a:pt x="11" y="85"/>
                  </a:lnTo>
                  <a:lnTo>
                    <a:pt x="16" y="8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2" name="Freeform 132">
              <a:extLst>
                <a:ext uri="{FF2B5EF4-FFF2-40B4-BE49-F238E27FC236}">
                  <a16:creationId xmlns:a16="http://schemas.microsoft.com/office/drawing/2014/main" id="{5E5D8F8A-CDAD-4257-BF8D-6854B26C765E}"/>
                </a:ext>
              </a:extLst>
            </p:cNvPr>
            <p:cNvSpPr>
              <a:spLocks/>
            </p:cNvSpPr>
            <p:nvPr/>
          </p:nvSpPr>
          <p:spPr bwMode="auto">
            <a:xfrm>
              <a:off x="4656" y="3011"/>
              <a:ext cx="17" cy="17"/>
            </a:xfrm>
            <a:custGeom>
              <a:avLst/>
              <a:gdLst>
                <a:gd name="T0" fmla="*/ 0 w 17"/>
                <a:gd name="T1" fmla="*/ 10 h 17"/>
                <a:gd name="T2" fmla="*/ 3 w 17"/>
                <a:gd name="T3" fmla="*/ 16 h 17"/>
                <a:gd name="T4" fmla="*/ 12 w 17"/>
                <a:gd name="T5" fmla="*/ 16 h 17"/>
                <a:gd name="T6" fmla="*/ 16 w 17"/>
                <a:gd name="T7" fmla="*/ 5 h 17"/>
                <a:gd name="T8" fmla="*/ 16 w 17"/>
                <a:gd name="T9" fmla="*/ 0 h 17"/>
                <a:gd name="T10" fmla="*/ 0 w 17"/>
                <a:gd name="T11" fmla="*/ 1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10"/>
                  </a:moveTo>
                  <a:lnTo>
                    <a:pt x="3" y="16"/>
                  </a:lnTo>
                  <a:lnTo>
                    <a:pt x="12" y="16"/>
                  </a:lnTo>
                  <a:lnTo>
                    <a:pt x="16" y="5"/>
                  </a:lnTo>
                  <a:lnTo>
                    <a:pt x="16" y="0"/>
                  </a:lnTo>
                  <a:lnTo>
                    <a:pt x="0" y="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3" name="Freeform 133">
              <a:extLst>
                <a:ext uri="{FF2B5EF4-FFF2-40B4-BE49-F238E27FC236}">
                  <a16:creationId xmlns:a16="http://schemas.microsoft.com/office/drawing/2014/main" id="{F80118CE-CF24-4D24-93F1-60E3A93D4300}"/>
                </a:ext>
              </a:extLst>
            </p:cNvPr>
            <p:cNvSpPr>
              <a:spLocks/>
            </p:cNvSpPr>
            <p:nvPr/>
          </p:nvSpPr>
          <p:spPr bwMode="auto">
            <a:xfrm>
              <a:off x="4848" y="2893"/>
              <a:ext cx="39" cy="43"/>
            </a:xfrm>
            <a:custGeom>
              <a:avLst/>
              <a:gdLst>
                <a:gd name="T0" fmla="*/ 37 w 39"/>
                <a:gd name="T1" fmla="*/ 41 h 43"/>
                <a:gd name="T2" fmla="*/ 38 w 39"/>
                <a:gd name="T3" fmla="*/ 40 h 43"/>
                <a:gd name="T4" fmla="*/ 1 w 39"/>
                <a:gd name="T5" fmla="*/ 0 h 43"/>
                <a:gd name="T6" fmla="*/ 0 w 39"/>
                <a:gd name="T7" fmla="*/ 1 h 43"/>
                <a:gd name="T8" fmla="*/ 36 w 39"/>
                <a:gd name="T9" fmla="*/ 42 h 43"/>
                <a:gd name="T10" fmla="*/ 37 w 39"/>
                <a:gd name="T11" fmla="*/ 41 h 43"/>
                <a:gd name="T12" fmla="*/ 0 60000 65536"/>
                <a:gd name="T13" fmla="*/ 0 60000 65536"/>
                <a:gd name="T14" fmla="*/ 0 60000 65536"/>
                <a:gd name="T15" fmla="*/ 0 60000 65536"/>
                <a:gd name="T16" fmla="*/ 0 60000 65536"/>
                <a:gd name="T17" fmla="*/ 0 60000 65536"/>
                <a:gd name="T18" fmla="*/ 0 w 39"/>
                <a:gd name="T19" fmla="*/ 0 h 43"/>
                <a:gd name="T20" fmla="*/ 39 w 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39" h="43">
                  <a:moveTo>
                    <a:pt x="37" y="41"/>
                  </a:moveTo>
                  <a:lnTo>
                    <a:pt x="38" y="40"/>
                  </a:lnTo>
                  <a:lnTo>
                    <a:pt x="1" y="0"/>
                  </a:lnTo>
                  <a:lnTo>
                    <a:pt x="0" y="1"/>
                  </a:lnTo>
                  <a:lnTo>
                    <a:pt x="36" y="42"/>
                  </a:lnTo>
                  <a:lnTo>
                    <a:pt x="37" y="4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4" name="Freeform 134">
              <a:extLst>
                <a:ext uri="{FF2B5EF4-FFF2-40B4-BE49-F238E27FC236}">
                  <a16:creationId xmlns:a16="http://schemas.microsoft.com/office/drawing/2014/main" id="{F2A1B20C-6DA6-406E-9506-6E5AF7CE003B}"/>
                </a:ext>
              </a:extLst>
            </p:cNvPr>
            <p:cNvSpPr>
              <a:spLocks/>
            </p:cNvSpPr>
            <p:nvPr/>
          </p:nvSpPr>
          <p:spPr bwMode="auto">
            <a:xfrm>
              <a:off x="4826" y="2893"/>
              <a:ext cx="31" cy="33"/>
            </a:xfrm>
            <a:custGeom>
              <a:avLst/>
              <a:gdLst>
                <a:gd name="T0" fmla="*/ 29 w 31"/>
                <a:gd name="T1" fmla="*/ 31 h 33"/>
                <a:gd name="T2" fmla="*/ 30 w 31"/>
                <a:gd name="T3" fmla="*/ 30 h 33"/>
                <a:gd name="T4" fmla="*/ 1 w 31"/>
                <a:gd name="T5" fmla="*/ 0 h 33"/>
                <a:gd name="T6" fmla="*/ 0 w 31"/>
                <a:gd name="T7" fmla="*/ 1 h 33"/>
                <a:gd name="T8" fmla="*/ 28 w 31"/>
                <a:gd name="T9" fmla="*/ 32 h 33"/>
                <a:gd name="T10" fmla="*/ 29 w 31"/>
                <a:gd name="T11" fmla="*/ 31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29" y="31"/>
                  </a:moveTo>
                  <a:lnTo>
                    <a:pt x="30" y="30"/>
                  </a:lnTo>
                  <a:lnTo>
                    <a:pt x="1" y="0"/>
                  </a:lnTo>
                  <a:lnTo>
                    <a:pt x="0" y="1"/>
                  </a:lnTo>
                  <a:lnTo>
                    <a:pt x="28" y="32"/>
                  </a:lnTo>
                  <a:lnTo>
                    <a:pt x="29" y="3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5" name="Freeform 135">
              <a:extLst>
                <a:ext uri="{FF2B5EF4-FFF2-40B4-BE49-F238E27FC236}">
                  <a16:creationId xmlns:a16="http://schemas.microsoft.com/office/drawing/2014/main" id="{732E0FB9-8A22-4763-942B-D09DB3317A2B}"/>
                </a:ext>
              </a:extLst>
            </p:cNvPr>
            <p:cNvSpPr>
              <a:spLocks/>
            </p:cNvSpPr>
            <p:nvPr/>
          </p:nvSpPr>
          <p:spPr bwMode="auto">
            <a:xfrm>
              <a:off x="4678" y="2935"/>
              <a:ext cx="179" cy="82"/>
            </a:xfrm>
            <a:custGeom>
              <a:avLst/>
              <a:gdLst>
                <a:gd name="T0" fmla="*/ 0 w 179"/>
                <a:gd name="T1" fmla="*/ 60 h 82"/>
                <a:gd name="T2" fmla="*/ 0 w 179"/>
                <a:gd name="T3" fmla="*/ 61 h 82"/>
                <a:gd name="T4" fmla="*/ 0 w 179"/>
                <a:gd name="T5" fmla="*/ 51 h 82"/>
                <a:gd name="T6" fmla="*/ 0 w 179"/>
                <a:gd name="T7" fmla="*/ 38 h 82"/>
                <a:gd name="T8" fmla="*/ 0 w 179"/>
                <a:gd name="T9" fmla="*/ 29 h 82"/>
                <a:gd name="T10" fmla="*/ 0 w 179"/>
                <a:gd name="T11" fmla="*/ 21 h 82"/>
                <a:gd name="T12" fmla="*/ 0 w 179"/>
                <a:gd name="T13" fmla="*/ 15 h 82"/>
                <a:gd name="T14" fmla="*/ 0 w 179"/>
                <a:gd name="T15" fmla="*/ 11 h 82"/>
                <a:gd name="T16" fmla="*/ 1 w 179"/>
                <a:gd name="T17" fmla="*/ 9 h 82"/>
                <a:gd name="T18" fmla="*/ 1 w 179"/>
                <a:gd name="T19" fmla="*/ 8 h 82"/>
                <a:gd name="T20" fmla="*/ 3 w 179"/>
                <a:gd name="T21" fmla="*/ 7 h 82"/>
                <a:gd name="T22" fmla="*/ 6 w 179"/>
                <a:gd name="T23" fmla="*/ 5 h 82"/>
                <a:gd name="T24" fmla="*/ 8 w 179"/>
                <a:gd name="T25" fmla="*/ 4 h 82"/>
                <a:gd name="T26" fmla="*/ 11 w 179"/>
                <a:gd name="T27" fmla="*/ 4 h 82"/>
                <a:gd name="T28" fmla="*/ 25 w 179"/>
                <a:gd name="T29" fmla="*/ 3 h 82"/>
                <a:gd name="T30" fmla="*/ 50 w 179"/>
                <a:gd name="T31" fmla="*/ 2 h 82"/>
                <a:gd name="T32" fmla="*/ 70 w 179"/>
                <a:gd name="T33" fmla="*/ 1 h 82"/>
                <a:gd name="T34" fmla="*/ 88 w 179"/>
                <a:gd name="T35" fmla="*/ 0 h 82"/>
                <a:gd name="T36" fmla="*/ 102 w 179"/>
                <a:gd name="T37" fmla="*/ 0 h 82"/>
                <a:gd name="T38" fmla="*/ 115 w 179"/>
                <a:gd name="T39" fmla="*/ 0 h 82"/>
                <a:gd name="T40" fmla="*/ 125 w 179"/>
                <a:gd name="T41" fmla="*/ 0 h 82"/>
                <a:gd name="T42" fmla="*/ 133 w 179"/>
                <a:gd name="T43" fmla="*/ 0 h 82"/>
                <a:gd name="T44" fmla="*/ 139 w 179"/>
                <a:gd name="T45" fmla="*/ 0 h 82"/>
                <a:gd name="T46" fmla="*/ 144 w 179"/>
                <a:gd name="T47" fmla="*/ 0 h 82"/>
                <a:gd name="T48" fmla="*/ 148 w 179"/>
                <a:gd name="T49" fmla="*/ 1 h 82"/>
                <a:gd name="T50" fmla="*/ 151 w 179"/>
                <a:gd name="T51" fmla="*/ 1 h 82"/>
                <a:gd name="T52" fmla="*/ 154 w 179"/>
                <a:gd name="T53" fmla="*/ 2 h 82"/>
                <a:gd name="T54" fmla="*/ 157 w 179"/>
                <a:gd name="T55" fmla="*/ 2 h 82"/>
                <a:gd name="T56" fmla="*/ 160 w 179"/>
                <a:gd name="T57" fmla="*/ 3 h 82"/>
                <a:gd name="T58" fmla="*/ 163 w 179"/>
                <a:gd name="T59" fmla="*/ 3 h 82"/>
                <a:gd name="T60" fmla="*/ 170 w 179"/>
                <a:gd name="T61" fmla="*/ 3 h 82"/>
                <a:gd name="T62" fmla="*/ 175 w 179"/>
                <a:gd name="T63" fmla="*/ 9 h 82"/>
                <a:gd name="T64" fmla="*/ 176 w 179"/>
                <a:gd name="T65" fmla="*/ 16 h 82"/>
                <a:gd name="T66" fmla="*/ 176 w 179"/>
                <a:gd name="T67" fmla="*/ 24 h 82"/>
                <a:gd name="T68" fmla="*/ 177 w 179"/>
                <a:gd name="T69" fmla="*/ 28 h 82"/>
                <a:gd name="T70" fmla="*/ 177 w 179"/>
                <a:gd name="T71" fmla="*/ 33 h 82"/>
                <a:gd name="T72" fmla="*/ 178 w 179"/>
                <a:gd name="T73" fmla="*/ 41 h 82"/>
                <a:gd name="T74" fmla="*/ 178 w 179"/>
                <a:gd name="T75" fmla="*/ 49 h 82"/>
                <a:gd name="T76" fmla="*/ 177 w 179"/>
                <a:gd name="T77" fmla="*/ 58 h 82"/>
                <a:gd name="T78" fmla="*/ 176 w 179"/>
                <a:gd name="T79" fmla="*/ 67 h 82"/>
                <a:gd name="T80" fmla="*/ 174 w 179"/>
                <a:gd name="T81" fmla="*/ 73 h 82"/>
                <a:gd name="T82" fmla="*/ 172 w 179"/>
                <a:gd name="T83" fmla="*/ 77 h 82"/>
                <a:gd name="T84" fmla="*/ 156 w 179"/>
                <a:gd name="T85" fmla="*/ 78 h 82"/>
                <a:gd name="T86" fmla="*/ 130 w 179"/>
                <a:gd name="T87" fmla="*/ 78 h 82"/>
                <a:gd name="T88" fmla="*/ 107 w 179"/>
                <a:gd name="T89" fmla="*/ 79 h 82"/>
                <a:gd name="T90" fmla="*/ 88 w 179"/>
                <a:gd name="T91" fmla="*/ 80 h 82"/>
                <a:gd name="T92" fmla="*/ 72 w 179"/>
                <a:gd name="T93" fmla="*/ 80 h 82"/>
                <a:gd name="T94" fmla="*/ 58 w 179"/>
                <a:gd name="T95" fmla="*/ 81 h 82"/>
                <a:gd name="T96" fmla="*/ 47 w 179"/>
                <a:gd name="T97" fmla="*/ 81 h 82"/>
                <a:gd name="T98" fmla="*/ 39 w 179"/>
                <a:gd name="T99" fmla="*/ 81 h 82"/>
                <a:gd name="T100" fmla="*/ 32 w 179"/>
                <a:gd name="T101" fmla="*/ 81 h 82"/>
                <a:gd name="T102" fmla="*/ 26 w 179"/>
                <a:gd name="T103" fmla="*/ 81 h 82"/>
                <a:gd name="T104" fmla="*/ 23 w 179"/>
                <a:gd name="T105" fmla="*/ 80 h 82"/>
                <a:gd name="T106" fmla="*/ 20 w 179"/>
                <a:gd name="T107" fmla="*/ 80 h 82"/>
                <a:gd name="T108" fmla="*/ 17 w 179"/>
                <a:gd name="T109" fmla="*/ 80 h 82"/>
                <a:gd name="T110" fmla="*/ 15 w 179"/>
                <a:gd name="T111" fmla="*/ 79 h 82"/>
                <a:gd name="T112" fmla="*/ 13 w 179"/>
                <a:gd name="T113" fmla="*/ 79 h 82"/>
                <a:gd name="T114" fmla="*/ 10 w 179"/>
                <a:gd name="T115" fmla="*/ 78 h 82"/>
                <a:gd name="T116" fmla="*/ 6 w 179"/>
                <a:gd name="T117" fmla="*/ 78 h 82"/>
                <a:gd name="T118" fmla="*/ 3 w 179"/>
                <a:gd name="T119" fmla="*/ 76 h 82"/>
                <a:gd name="T120" fmla="*/ 1 w 179"/>
                <a:gd name="T121" fmla="*/ 74 h 82"/>
                <a:gd name="T122" fmla="*/ 1 w 179"/>
                <a:gd name="T123" fmla="*/ 73 h 82"/>
                <a:gd name="T124" fmla="*/ 0 w 179"/>
                <a:gd name="T125" fmla="*/ 59 h 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9"/>
                <a:gd name="T190" fmla="*/ 0 h 82"/>
                <a:gd name="T191" fmla="*/ 179 w 179"/>
                <a:gd name="T192" fmla="*/ 82 h 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9" h="82">
                  <a:moveTo>
                    <a:pt x="0" y="59"/>
                  </a:moveTo>
                  <a:lnTo>
                    <a:pt x="0" y="60"/>
                  </a:lnTo>
                  <a:lnTo>
                    <a:pt x="0" y="61"/>
                  </a:lnTo>
                  <a:lnTo>
                    <a:pt x="0" y="59"/>
                  </a:lnTo>
                  <a:lnTo>
                    <a:pt x="0" y="51"/>
                  </a:lnTo>
                  <a:lnTo>
                    <a:pt x="0" y="45"/>
                  </a:lnTo>
                  <a:lnTo>
                    <a:pt x="0" y="38"/>
                  </a:lnTo>
                  <a:lnTo>
                    <a:pt x="0" y="33"/>
                  </a:lnTo>
                  <a:lnTo>
                    <a:pt x="0" y="29"/>
                  </a:lnTo>
                  <a:lnTo>
                    <a:pt x="0" y="24"/>
                  </a:lnTo>
                  <a:lnTo>
                    <a:pt x="0" y="21"/>
                  </a:lnTo>
                  <a:lnTo>
                    <a:pt x="0" y="18"/>
                  </a:lnTo>
                  <a:lnTo>
                    <a:pt x="0" y="15"/>
                  </a:lnTo>
                  <a:lnTo>
                    <a:pt x="0" y="13"/>
                  </a:lnTo>
                  <a:lnTo>
                    <a:pt x="0" y="11"/>
                  </a:lnTo>
                  <a:lnTo>
                    <a:pt x="1" y="10"/>
                  </a:lnTo>
                  <a:lnTo>
                    <a:pt x="1" y="9"/>
                  </a:lnTo>
                  <a:lnTo>
                    <a:pt x="1" y="8"/>
                  </a:lnTo>
                  <a:lnTo>
                    <a:pt x="3" y="7"/>
                  </a:lnTo>
                  <a:lnTo>
                    <a:pt x="4" y="6"/>
                  </a:lnTo>
                  <a:lnTo>
                    <a:pt x="6" y="5"/>
                  </a:lnTo>
                  <a:lnTo>
                    <a:pt x="7" y="5"/>
                  </a:lnTo>
                  <a:lnTo>
                    <a:pt x="8" y="4"/>
                  </a:lnTo>
                  <a:lnTo>
                    <a:pt x="9" y="4"/>
                  </a:lnTo>
                  <a:lnTo>
                    <a:pt x="11" y="4"/>
                  </a:lnTo>
                  <a:lnTo>
                    <a:pt x="12" y="4"/>
                  </a:lnTo>
                  <a:lnTo>
                    <a:pt x="25" y="3"/>
                  </a:lnTo>
                  <a:lnTo>
                    <a:pt x="38" y="3"/>
                  </a:lnTo>
                  <a:lnTo>
                    <a:pt x="50" y="2"/>
                  </a:lnTo>
                  <a:lnTo>
                    <a:pt x="60" y="1"/>
                  </a:lnTo>
                  <a:lnTo>
                    <a:pt x="70" y="1"/>
                  </a:lnTo>
                  <a:lnTo>
                    <a:pt x="79" y="1"/>
                  </a:lnTo>
                  <a:lnTo>
                    <a:pt x="88" y="0"/>
                  </a:lnTo>
                  <a:lnTo>
                    <a:pt x="95" y="0"/>
                  </a:lnTo>
                  <a:lnTo>
                    <a:pt x="102" y="0"/>
                  </a:lnTo>
                  <a:lnTo>
                    <a:pt x="109" y="0"/>
                  </a:lnTo>
                  <a:lnTo>
                    <a:pt x="115" y="0"/>
                  </a:lnTo>
                  <a:lnTo>
                    <a:pt x="120" y="0"/>
                  </a:lnTo>
                  <a:lnTo>
                    <a:pt x="125" y="0"/>
                  </a:lnTo>
                  <a:lnTo>
                    <a:pt x="129" y="0"/>
                  </a:lnTo>
                  <a:lnTo>
                    <a:pt x="133" y="0"/>
                  </a:lnTo>
                  <a:lnTo>
                    <a:pt x="136" y="0"/>
                  </a:lnTo>
                  <a:lnTo>
                    <a:pt x="139" y="0"/>
                  </a:lnTo>
                  <a:lnTo>
                    <a:pt x="141" y="0"/>
                  </a:lnTo>
                  <a:lnTo>
                    <a:pt x="144" y="0"/>
                  </a:lnTo>
                  <a:lnTo>
                    <a:pt x="146" y="0"/>
                  </a:lnTo>
                  <a:lnTo>
                    <a:pt x="148" y="1"/>
                  </a:lnTo>
                  <a:lnTo>
                    <a:pt x="150" y="1"/>
                  </a:lnTo>
                  <a:lnTo>
                    <a:pt x="151" y="1"/>
                  </a:lnTo>
                  <a:lnTo>
                    <a:pt x="153" y="1"/>
                  </a:lnTo>
                  <a:lnTo>
                    <a:pt x="154" y="2"/>
                  </a:lnTo>
                  <a:lnTo>
                    <a:pt x="155" y="2"/>
                  </a:lnTo>
                  <a:lnTo>
                    <a:pt x="157" y="2"/>
                  </a:lnTo>
                  <a:lnTo>
                    <a:pt x="158" y="2"/>
                  </a:lnTo>
                  <a:lnTo>
                    <a:pt x="160" y="3"/>
                  </a:lnTo>
                  <a:lnTo>
                    <a:pt x="161" y="3"/>
                  </a:lnTo>
                  <a:lnTo>
                    <a:pt x="163" y="3"/>
                  </a:lnTo>
                  <a:lnTo>
                    <a:pt x="165" y="3"/>
                  </a:lnTo>
                  <a:lnTo>
                    <a:pt x="170" y="3"/>
                  </a:lnTo>
                  <a:lnTo>
                    <a:pt x="173" y="6"/>
                  </a:lnTo>
                  <a:lnTo>
                    <a:pt x="175" y="9"/>
                  </a:lnTo>
                  <a:lnTo>
                    <a:pt x="176" y="12"/>
                  </a:lnTo>
                  <a:lnTo>
                    <a:pt x="176" y="16"/>
                  </a:lnTo>
                  <a:lnTo>
                    <a:pt x="177" y="20"/>
                  </a:lnTo>
                  <a:lnTo>
                    <a:pt x="176" y="24"/>
                  </a:lnTo>
                  <a:lnTo>
                    <a:pt x="177" y="26"/>
                  </a:lnTo>
                  <a:lnTo>
                    <a:pt x="177" y="28"/>
                  </a:lnTo>
                  <a:lnTo>
                    <a:pt x="177" y="30"/>
                  </a:lnTo>
                  <a:lnTo>
                    <a:pt x="177" y="33"/>
                  </a:lnTo>
                  <a:lnTo>
                    <a:pt x="178" y="37"/>
                  </a:lnTo>
                  <a:lnTo>
                    <a:pt x="178" y="41"/>
                  </a:lnTo>
                  <a:lnTo>
                    <a:pt x="178" y="45"/>
                  </a:lnTo>
                  <a:lnTo>
                    <a:pt x="178" y="49"/>
                  </a:lnTo>
                  <a:lnTo>
                    <a:pt x="177" y="54"/>
                  </a:lnTo>
                  <a:lnTo>
                    <a:pt x="177" y="58"/>
                  </a:lnTo>
                  <a:lnTo>
                    <a:pt x="176" y="63"/>
                  </a:lnTo>
                  <a:lnTo>
                    <a:pt x="176" y="67"/>
                  </a:lnTo>
                  <a:lnTo>
                    <a:pt x="175" y="71"/>
                  </a:lnTo>
                  <a:lnTo>
                    <a:pt x="174" y="73"/>
                  </a:lnTo>
                  <a:lnTo>
                    <a:pt x="173" y="76"/>
                  </a:lnTo>
                  <a:lnTo>
                    <a:pt x="172" y="77"/>
                  </a:lnTo>
                  <a:lnTo>
                    <a:pt x="171" y="77"/>
                  </a:lnTo>
                  <a:lnTo>
                    <a:pt x="156" y="78"/>
                  </a:lnTo>
                  <a:lnTo>
                    <a:pt x="142" y="78"/>
                  </a:lnTo>
                  <a:lnTo>
                    <a:pt x="130" y="78"/>
                  </a:lnTo>
                  <a:lnTo>
                    <a:pt x="118" y="79"/>
                  </a:lnTo>
                  <a:lnTo>
                    <a:pt x="107" y="79"/>
                  </a:lnTo>
                  <a:lnTo>
                    <a:pt x="97" y="80"/>
                  </a:lnTo>
                  <a:lnTo>
                    <a:pt x="88" y="80"/>
                  </a:lnTo>
                  <a:lnTo>
                    <a:pt x="79" y="80"/>
                  </a:lnTo>
                  <a:lnTo>
                    <a:pt x="72" y="80"/>
                  </a:lnTo>
                  <a:lnTo>
                    <a:pt x="64" y="80"/>
                  </a:lnTo>
                  <a:lnTo>
                    <a:pt x="58" y="81"/>
                  </a:lnTo>
                  <a:lnTo>
                    <a:pt x="53" y="81"/>
                  </a:lnTo>
                  <a:lnTo>
                    <a:pt x="47" y="81"/>
                  </a:lnTo>
                  <a:lnTo>
                    <a:pt x="43" y="81"/>
                  </a:lnTo>
                  <a:lnTo>
                    <a:pt x="39" y="81"/>
                  </a:lnTo>
                  <a:lnTo>
                    <a:pt x="35" y="81"/>
                  </a:lnTo>
                  <a:lnTo>
                    <a:pt x="32" y="81"/>
                  </a:lnTo>
                  <a:lnTo>
                    <a:pt x="29" y="81"/>
                  </a:lnTo>
                  <a:lnTo>
                    <a:pt x="26" y="81"/>
                  </a:lnTo>
                  <a:lnTo>
                    <a:pt x="25" y="80"/>
                  </a:lnTo>
                  <a:lnTo>
                    <a:pt x="23" y="80"/>
                  </a:lnTo>
                  <a:lnTo>
                    <a:pt x="21" y="80"/>
                  </a:lnTo>
                  <a:lnTo>
                    <a:pt x="20" y="80"/>
                  </a:lnTo>
                  <a:lnTo>
                    <a:pt x="18" y="80"/>
                  </a:lnTo>
                  <a:lnTo>
                    <a:pt x="17" y="80"/>
                  </a:lnTo>
                  <a:lnTo>
                    <a:pt x="16" y="79"/>
                  </a:lnTo>
                  <a:lnTo>
                    <a:pt x="15" y="79"/>
                  </a:lnTo>
                  <a:lnTo>
                    <a:pt x="14" y="79"/>
                  </a:lnTo>
                  <a:lnTo>
                    <a:pt x="13" y="79"/>
                  </a:lnTo>
                  <a:lnTo>
                    <a:pt x="11" y="78"/>
                  </a:lnTo>
                  <a:lnTo>
                    <a:pt x="10" y="78"/>
                  </a:lnTo>
                  <a:lnTo>
                    <a:pt x="9" y="78"/>
                  </a:lnTo>
                  <a:lnTo>
                    <a:pt x="6" y="78"/>
                  </a:lnTo>
                  <a:lnTo>
                    <a:pt x="4" y="77"/>
                  </a:lnTo>
                  <a:lnTo>
                    <a:pt x="3" y="76"/>
                  </a:lnTo>
                  <a:lnTo>
                    <a:pt x="2" y="75"/>
                  </a:lnTo>
                  <a:lnTo>
                    <a:pt x="1" y="74"/>
                  </a:lnTo>
                  <a:lnTo>
                    <a:pt x="1" y="73"/>
                  </a:lnTo>
                  <a:lnTo>
                    <a:pt x="1" y="72"/>
                  </a:lnTo>
                  <a:lnTo>
                    <a:pt x="0" y="5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6" name="Freeform 136">
              <a:extLst>
                <a:ext uri="{FF2B5EF4-FFF2-40B4-BE49-F238E27FC236}">
                  <a16:creationId xmlns:a16="http://schemas.microsoft.com/office/drawing/2014/main" id="{6A6AFD93-8329-487D-BEF9-3E44FD382028}"/>
                </a:ext>
              </a:extLst>
            </p:cNvPr>
            <p:cNvSpPr>
              <a:spLocks/>
            </p:cNvSpPr>
            <p:nvPr/>
          </p:nvSpPr>
          <p:spPr bwMode="auto">
            <a:xfrm>
              <a:off x="4677" y="2995"/>
              <a:ext cx="17" cy="17"/>
            </a:xfrm>
            <a:custGeom>
              <a:avLst/>
              <a:gdLst>
                <a:gd name="T0" fmla="*/ 0 w 17"/>
                <a:gd name="T1" fmla="*/ 0 h 17"/>
                <a:gd name="T2" fmla="*/ 0 w 17"/>
                <a:gd name="T3" fmla="*/ 0 h 17"/>
                <a:gd name="T4" fmla="*/ 0 w 17"/>
                <a:gd name="T5" fmla="*/ 16 h 17"/>
                <a:gd name="T6" fmla="*/ 16 w 17"/>
                <a:gd name="T7" fmla="*/ 12 h 17"/>
                <a:gd name="T8" fmla="*/ 16 w 17"/>
                <a:gd name="T9" fmla="*/ 6 h 17"/>
                <a:gd name="T10" fmla="*/ 16 w 17"/>
                <a:gd name="T11" fmla="*/ 0 h 17"/>
                <a:gd name="T12" fmla="*/ 0 w 17"/>
                <a:gd name="T13" fmla="*/ 0 h 17"/>
                <a:gd name="T14" fmla="*/ 0 w 17"/>
                <a:gd name="T15" fmla="*/ 6 h 17"/>
                <a:gd name="T16" fmla="*/ 0 w 17"/>
                <a:gd name="T17" fmla="*/ 12 h 17"/>
                <a:gd name="T18" fmla="*/ 16 w 17"/>
                <a:gd name="T19" fmla="*/ 16 h 17"/>
                <a:gd name="T20" fmla="*/ 16 w 17"/>
                <a:gd name="T21" fmla="*/ 0 h 17"/>
                <a:gd name="T22" fmla="*/ 16 w 17"/>
                <a:gd name="T23" fmla="*/ 0 h 17"/>
                <a:gd name="T24" fmla="*/ 0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0"/>
                  </a:moveTo>
                  <a:lnTo>
                    <a:pt x="0" y="0"/>
                  </a:lnTo>
                  <a:lnTo>
                    <a:pt x="0" y="16"/>
                  </a:lnTo>
                  <a:lnTo>
                    <a:pt x="16" y="12"/>
                  </a:lnTo>
                  <a:lnTo>
                    <a:pt x="16" y="6"/>
                  </a:lnTo>
                  <a:lnTo>
                    <a:pt x="16" y="0"/>
                  </a:lnTo>
                  <a:lnTo>
                    <a:pt x="0" y="0"/>
                  </a:lnTo>
                  <a:lnTo>
                    <a:pt x="0" y="6"/>
                  </a:lnTo>
                  <a:lnTo>
                    <a:pt x="0" y="12"/>
                  </a:lnTo>
                  <a:lnTo>
                    <a:pt x="16" y="16"/>
                  </a:lnTo>
                  <a:lnTo>
                    <a:pt x="1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7" name="Freeform 137">
              <a:extLst>
                <a:ext uri="{FF2B5EF4-FFF2-40B4-BE49-F238E27FC236}">
                  <a16:creationId xmlns:a16="http://schemas.microsoft.com/office/drawing/2014/main" id="{017E4BA1-553F-47F4-9926-F660D81394B3}"/>
                </a:ext>
              </a:extLst>
            </p:cNvPr>
            <p:cNvSpPr>
              <a:spLocks/>
            </p:cNvSpPr>
            <p:nvPr/>
          </p:nvSpPr>
          <p:spPr bwMode="auto">
            <a:xfrm>
              <a:off x="4677" y="2943"/>
              <a:ext cx="17" cy="53"/>
            </a:xfrm>
            <a:custGeom>
              <a:avLst/>
              <a:gdLst>
                <a:gd name="T0" fmla="*/ 10 w 17"/>
                <a:gd name="T1" fmla="*/ 0 h 53"/>
                <a:gd name="T2" fmla="*/ 8 w 17"/>
                <a:gd name="T3" fmla="*/ 0 h 53"/>
                <a:gd name="T4" fmla="*/ 8 w 17"/>
                <a:gd name="T5" fmla="*/ 0 h 53"/>
                <a:gd name="T6" fmla="*/ 6 w 17"/>
                <a:gd name="T7" fmla="*/ 0 h 53"/>
                <a:gd name="T8" fmla="*/ 6 w 17"/>
                <a:gd name="T9" fmla="*/ 1 h 53"/>
                <a:gd name="T10" fmla="*/ 6 w 17"/>
                <a:gd name="T11" fmla="*/ 2 h 53"/>
                <a:gd name="T12" fmla="*/ 4 w 17"/>
                <a:gd name="T13" fmla="*/ 3 h 53"/>
                <a:gd name="T14" fmla="*/ 2 w 17"/>
                <a:gd name="T15" fmla="*/ 5 h 53"/>
                <a:gd name="T16" fmla="*/ 2 w 17"/>
                <a:gd name="T17" fmla="*/ 7 h 53"/>
                <a:gd name="T18" fmla="*/ 2 w 17"/>
                <a:gd name="T19" fmla="*/ 10 h 53"/>
                <a:gd name="T20" fmla="*/ 0 w 17"/>
                <a:gd name="T21" fmla="*/ 13 h 53"/>
                <a:gd name="T22" fmla="*/ 0 w 17"/>
                <a:gd name="T23" fmla="*/ 17 h 53"/>
                <a:gd name="T24" fmla="*/ 0 w 17"/>
                <a:gd name="T25" fmla="*/ 21 h 53"/>
                <a:gd name="T26" fmla="*/ 0 w 17"/>
                <a:gd name="T27" fmla="*/ 26 h 53"/>
                <a:gd name="T28" fmla="*/ 0 w 17"/>
                <a:gd name="T29" fmla="*/ 31 h 53"/>
                <a:gd name="T30" fmla="*/ 0 w 17"/>
                <a:gd name="T31" fmla="*/ 37 h 53"/>
                <a:gd name="T32" fmla="*/ 2 w 17"/>
                <a:gd name="T33" fmla="*/ 44 h 53"/>
                <a:gd name="T34" fmla="*/ 2 w 17"/>
                <a:gd name="T35" fmla="*/ 52 h 53"/>
                <a:gd name="T36" fmla="*/ 12 w 17"/>
                <a:gd name="T37" fmla="*/ 52 h 53"/>
                <a:gd name="T38" fmla="*/ 10 w 17"/>
                <a:gd name="T39" fmla="*/ 44 h 53"/>
                <a:gd name="T40" fmla="*/ 10 w 17"/>
                <a:gd name="T41" fmla="*/ 37 h 53"/>
                <a:gd name="T42" fmla="*/ 8 w 17"/>
                <a:gd name="T43" fmla="*/ 31 h 53"/>
                <a:gd name="T44" fmla="*/ 8 w 17"/>
                <a:gd name="T45" fmla="*/ 26 h 53"/>
                <a:gd name="T46" fmla="*/ 8 w 17"/>
                <a:gd name="T47" fmla="*/ 21 h 53"/>
                <a:gd name="T48" fmla="*/ 8 w 17"/>
                <a:gd name="T49" fmla="*/ 17 h 53"/>
                <a:gd name="T50" fmla="*/ 10 w 17"/>
                <a:gd name="T51" fmla="*/ 13 h 53"/>
                <a:gd name="T52" fmla="*/ 10 w 17"/>
                <a:gd name="T53" fmla="*/ 10 h 53"/>
                <a:gd name="T54" fmla="*/ 10 w 17"/>
                <a:gd name="T55" fmla="*/ 7 h 53"/>
                <a:gd name="T56" fmla="*/ 12 w 17"/>
                <a:gd name="T57" fmla="*/ 6 h 53"/>
                <a:gd name="T58" fmla="*/ 14 w 17"/>
                <a:gd name="T59" fmla="*/ 4 h 53"/>
                <a:gd name="T60" fmla="*/ 14 w 17"/>
                <a:gd name="T61" fmla="*/ 3 h 53"/>
                <a:gd name="T62" fmla="*/ 16 w 17"/>
                <a:gd name="T63" fmla="*/ 2 h 53"/>
                <a:gd name="T64" fmla="*/ 16 w 17"/>
                <a:gd name="T65" fmla="*/ 1 h 53"/>
                <a:gd name="T66" fmla="*/ 16 w 17"/>
                <a:gd name="T67" fmla="*/ 1 h 53"/>
                <a:gd name="T68" fmla="*/ 16 w 17"/>
                <a:gd name="T69" fmla="*/ 0 h 53"/>
                <a:gd name="T70" fmla="*/ 14 w 17"/>
                <a:gd name="T71" fmla="*/ 1 h 53"/>
                <a:gd name="T72" fmla="*/ 10 w 17"/>
                <a:gd name="T73" fmla="*/ 0 h 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53"/>
                <a:gd name="T113" fmla="*/ 17 w 17"/>
                <a:gd name="T114" fmla="*/ 53 h 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53">
                  <a:moveTo>
                    <a:pt x="10" y="0"/>
                  </a:moveTo>
                  <a:lnTo>
                    <a:pt x="8" y="0"/>
                  </a:lnTo>
                  <a:lnTo>
                    <a:pt x="6" y="0"/>
                  </a:lnTo>
                  <a:lnTo>
                    <a:pt x="6" y="1"/>
                  </a:lnTo>
                  <a:lnTo>
                    <a:pt x="6" y="2"/>
                  </a:lnTo>
                  <a:lnTo>
                    <a:pt x="4" y="3"/>
                  </a:lnTo>
                  <a:lnTo>
                    <a:pt x="2" y="5"/>
                  </a:lnTo>
                  <a:lnTo>
                    <a:pt x="2" y="7"/>
                  </a:lnTo>
                  <a:lnTo>
                    <a:pt x="2" y="10"/>
                  </a:lnTo>
                  <a:lnTo>
                    <a:pt x="0" y="13"/>
                  </a:lnTo>
                  <a:lnTo>
                    <a:pt x="0" y="17"/>
                  </a:lnTo>
                  <a:lnTo>
                    <a:pt x="0" y="21"/>
                  </a:lnTo>
                  <a:lnTo>
                    <a:pt x="0" y="26"/>
                  </a:lnTo>
                  <a:lnTo>
                    <a:pt x="0" y="31"/>
                  </a:lnTo>
                  <a:lnTo>
                    <a:pt x="0" y="37"/>
                  </a:lnTo>
                  <a:lnTo>
                    <a:pt x="2" y="44"/>
                  </a:lnTo>
                  <a:lnTo>
                    <a:pt x="2" y="52"/>
                  </a:lnTo>
                  <a:lnTo>
                    <a:pt x="12" y="52"/>
                  </a:lnTo>
                  <a:lnTo>
                    <a:pt x="10" y="44"/>
                  </a:lnTo>
                  <a:lnTo>
                    <a:pt x="10" y="37"/>
                  </a:lnTo>
                  <a:lnTo>
                    <a:pt x="8" y="31"/>
                  </a:lnTo>
                  <a:lnTo>
                    <a:pt x="8" y="26"/>
                  </a:lnTo>
                  <a:lnTo>
                    <a:pt x="8" y="21"/>
                  </a:lnTo>
                  <a:lnTo>
                    <a:pt x="8" y="17"/>
                  </a:lnTo>
                  <a:lnTo>
                    <a:pt x="10" y="13"/>
                  </a:lnTo>
                  <a:lnTo>
                    <a:pt x="10" y="10"/>
                  </a:lnTo>
                  <a:lnTo>
                    <a:pt x="10" y="7"/>
                  </a:lnTo>
                  <a:lnTo>
                    <a:pt x="12" y="6"/>
                  </a:lnTo>
                  <a:lnTo>
                    <a:pt x="14" y="4"/>
                  </a:lnTo>
                  <a:lnTo>
                    <a:pt x="14" y="3"/>
                  </a:lnTo>
                  <a:lnTo>
                    <a:pt x="16" y="2"/>
                  </a:lnTo>
                  <a:lnTo>
                    <a:pt x="16" y="1"/>
                  </a:lnTo>
                  <a:lnTo>
                    <a:pt x="16" y="0"/>
                  </a:lnTo>
                  <a:lnTo>
                    <a:pt x="14" y="1"/>
                  </a:lnTo>
                  <a:lnTo>
                    <a:pt x="1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8" name="Freeform 138">
              <a:extLst>
                <a:ext uri="{FF2B5EF4-FFF2-40B4-BE49-F238E27FC236}">
                  <a16:creationId xmlns:a16="http://schemas.microsoft.com/office/drawing/2014/main" id="{3F1EE4E2-66E0-4CB0-9560-4037B21B6BB1}"/>
                </a:ext>
              </a:extLst>
            </p:cNvPr>
            <p:cNvSpPr>
              <a:spLocks/>
            </p:cNvSpPr>
            <p:nvPr/>
          </p:nvSpPr>
          <p:spPr bwMode="auto">
            <a:xfrm>
              <a:off x="4680" y="2938"/>
              <a:ext cx="17" cy="17"/>
            </a:xfrm>
            <a:custGeom>
              <a:avLst/>
              <a:gdLst>
                <a:gd name="T0" fmla="*/ 16 w 17"/>
                <a:gd name="T1" fmla="*/ 0 h 17"/>
                <a:gd name="T2" fmla="*/ 16 w 17"/>
                <a:gd name="T3" fmla="*/ 0 h 17"/>
                <a:gd name="T4" fmla="*/ 14 w 17"/>
                <a:gd name="T5" fmla="*/ 0 h 17"/>
                <a:gd name="T6" fmla="*/ 12 w 17"/>
                <a:gd name="T7" fmla="*/ 0 h 17"/>
                <a:gd name="T8" fmla="*/ 10 w 17"/>
                <a:gd name="T9" fmla="*/ 1 h 17"/>
                <a:gd name="T10" fmla="*/ 8 w 17"/>
                <a:gd name="T11" fmla="*/ 1 h 17"/>
                <a:gd name="T12" fmla="*/ 6 w 17"/>
                <a:gd name="T13" fmla="*/ 3 h 17"/>
                <a:gd name="T14" fmla="*/ 4 w 17"/>
                <a:gd name="T15" fmla="*/ 4 h 17"/>
                <a:gd name="T16" fmla="*/ 2 w 17"/>
                <a:gd name="T17" fmla="*/ 8 h 17"/>
                <a:gd name="T18" fmla="*/ 0 w 17"/>
                <a:gd name="T19" fmla="*/ 11 h 17"/>
                <a:gd name="T20" fmla="*/ 1 w 17"/>
                <a:gd name="T21" fmla="*/ 16 h 17"/>
                <a:gd name="T22" fmla="*/ 3 w 17"/>
                <a:gd name="T23" fmla="*/ 12 h 17"/>
                <a:gd name="T24" fmla="*/ 5 w 17"/>
                <a:gd name="T25" fmla="*/ 10 h 17"/>
                <a:gd name="T26" fmla="*/ 7 w 17"/>
                <a:gd name="T27" fmla="*/ 8 h 17"/>
                <a:gd name="T28" fmla="*/ 9 w 17"/>
                <a:gd name="T29" fmla="*/ 6 h 17"/>
                <a:gd name="T30" fmla="*/ 11 w 17"/>
                <a:gd name="T31" fmla="*/ 5 h 17"/>
                <a:gd name="T32" fmla="*/ 12 w 17"/>
                <a:gd name="T33" fmla="*/ 5 h 17"/>
                <a:gd name="T34" fmla="*/ 14 w 17"/>
                <a:gd name="T35" fmla="*/ 4 h 17"/>
                <a:gd name="T36" fmla="*/ 16 w 17"/>
                <a:gd name="T37" fmla="*/ 4 h 17"/>
                <a:gd name="T38" fmla="*/ 16 w 17"/>
                <a:gd name="T39" fmla="*/ 4 h 17"/>
                <a:gd name="T40" fmla="*/ 16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6" y="0"/>
                  </a:moveTo>
                  <a:lnTo>
                    <a:pt x="16" y="0"/>
                  </a:lnTo>
                  <a:lnTo>
                    <a:pt x="14" y="0"/>
                  </a:lnTo>
                  <a:lnTo>
                    <a:pt x="12" y="0"/>
                  </a:lnTo>
                  <a:lnTo>
                    <a:pt x="10" y="1"/>
                  </a:lnTo>
                  <a:lnTo>
                    <a:pt x="8" y="1"/>
                  </a:lnTo>
                  <a:lnTo>
                    <a:pt x="6" y="3"/>
                  </a:lnTo>
                  <a:lnTo>
                    <a:pt x="4" y="4"/>
                  </a:lnTo>
                  <a:lnTo>
                    <a:pt x="2" y="8"/>
                  </a:lnTo>
                  <a:lnTo>
                    <a:pt x="0" y="11"/>
                  </a:lnTo>
                  <a:lnTo>
                    <a:pt x="1" y="16"/>
                  </a:lnTo>
                  <a:lnTo>
                    <a:pt x="3" y="12"/>
                  </a:lnTo>
                  <a:lnTo>
                    <a:pt x="5" y="10"/>
                  </a:lnTo>
                  <a:lnTo>
                    <a:pt x="7" y="8"/>
                  </a:lnTo>
                  <a:lnTo>
                    <a:pt x="9" y="6"/>
                  </a:lnTo>
                  <a:lnTo>
                    <a:pt x="11" y="5"/>
                  </a:lnTo>
                  <a:lnTo>
                    <a:pt x="12" y="5"/>
                  </a:lnTo>
                  <a:lnTo>
                    <a:pt x="14" y="4"/>
                  </a:lnTo>
                  <a:lnTo>
                    <a:pt x="16" y="4"/>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29" name="Freeform 139">
              <a:extLst>
                <a:ext uri="{FF2B5EF4-FFF2-40B4-BE49-F238E27FC236}">
                  <a16:creationId xmlns:a16="http://schemas.microsoft.com/office/drawing/2014/main" id="{EA92E3FB-F0AE-46DB-9C1E-3CE122206FE6}"/>
                </a:ext>
              </a:extLst>
            </p:cNvPr>
            <p:cNvSpPr>
              <a:spLocks/>
            </p:cNvSpPr>
            <p:nvPr/>
          </p:nvSpPr>
          <p:spPr bwMode="auto">
            <a:xfrm>
              <a:off x="4691" y="2934"/>
              <a:ext cx="154" cy="17"/>
            </a:xfrm>
            <a:custGeom>
              <a:avLst/>
              <a:gdLst>
                <a:gd name="T0" fmla="*/ 153 w 154"/>
                <a:gd name="T1" fmla="*/ 8 h 17"/>
                <a:gd name="T2" fmla="*/ 149 w 154"/>
                <a:gd name="T3" fmla="*/ 6 h 17"/>
                <a:gd name="T4" fmla="*/ 146 w 154"/>
                <a:gd name="T5" fmla="*/ 6 h 17"/>
                <a:gd name="T6" fmla="*/ 143 w 154"/>
                <a:gd name="T7" fmla="*/ 5 h 17"/>
                <a:gd name="T8" fmla="*/ 141 w 154"/>
                <a:gd name="T9" fmla="*/ 4 h 17"/>
                <a:gd name="T10" fmla="*/ 138 w 154"/>
                <a:gd name="T11" fmla="*/ 3 h 17"/>
                <a:gd name="T12" fmla="*/ 134 w 154"/>
                <a:gd name="T13" fmla="*/ 2 h 17"/>
                <a:gd name="T14" fmla="*/ 129 w 154"/>
                <a:gd name="T15" fmla="*/ 1 h 17"/>
                <a:gd name="T16" fmla="*/ 124 w 154"/>
                <a:gd name="T17" fmla="*/ 1 h 17"/>
                <a:gd name="T18" fmla="*/ 117 w 154"/>
                <a:gd name="T19" fmla="*/ 0 h 17"/>
                <a:gd name="T20" fmla="*/ 108 w 154"/>
                <a:gd name="T21" fmla="*/ 0 h 17"/>
                <a:gd name="T22" fmla="*/ 97 w 154"/>
                <a:gd name="T23" fmla="*/ 0 h 17"/>
                <a:gd name="T24" fmla="*/ 83 w 154"/>
                <a:gd name="T25" fmla="*/ 1 h 17"/>
                <a:gd name="T26" fmla="*/ 67 w 154"/>
                <a:gd name="T27" fmla="*/ 2 h 17"/>
                <a:gd name="T28" fmla="*/ 48 w 154"/>
                <a:gd name="T29" fmla="*/ 4 h 17"/>
                <a:gd name="T30" fmla="*/ 26 w 154"/>
                <a:gd name="T31" fmla="*/ 6 h 17"/>
                <a:gd name="T32" fmla="*/ 0 w 154"/>
                <a:gd name="T33" fmla="*/ 11 h 17"/>
                <a:gd name="T34" fmla="*/ 13 w 154"/>
                <a:gd name="T35" fmla="*/ 14 h 17"/>
                <a:gd name="T36" fmla="*/ 37 w 154"/>
                <a:gd name="T37" fmla="*/ 11 h 17"/>
                <a:gd name="T38" fmla="*/ 58 w 154"/>
                <a:gd name="T39" fmla="*/ 8 h 17"/>
                <a:gd name="T40" fmla="*/ 75 w 154"/>
                <a:gd name="T41" fmla="*/ 6 h 17"/>
                <a:gd name="T42" fmla="*/ 90 w 154"/>
                <a:gd name="T43" fmla="*/ 5 h 17"/>
                <a:gd name="T44" fmla="*/ 103 w 154"/>
                <a:gd name="T45" fmla="*/ 5 h 17"/>
                <a:gd name="T46" fmla="*/ 113 w 154"/>
                <a:gd name="T47" fmla="*/ 5 h 17"/>
                <a:gd name="T48" fmla="*/ 121 w 154"/>
                <a:gd name="T49" fmla="*/ 5 h 17"/>
                <a:gd name="T50" fmla="*/ 127 w 154"/>
                <a:gd name="T51" fmla="*/ 5 h 17"/>
                <a:gd name="T52" fmla="*/ 132 w 154"/>
                <a:gd name="T53" fmla="*/ 6 h 17"/>
                <a:gd name="T54" fmla="*/ 136 w 154"/>
                <a:gd name="T55" fmla="*/ 8 h 17"/>
                <a:gd name="T56" fmla="*/ 139 w 154"/>
                <a:gd name="T57" fmla="*/ 9 h 17"/>
                <a:gd name="T58" fmla="*/ 142 w 154"/>
                <a:gd name="T59" fmla="*/ 10 h 17"/>
                <a:gd name="T60" fmla="*/ 144 w 154"/>
                <a:gd name="T61" fmla="*/ 11 h 17"/>
                <a:gd name="T62" fmla="*/ 148 w 154"/>
                <a:gd name="T63" fmla="*/ 12 h 17"/>
                <a:gd name="T64" fmla="*/ 151 w 154"/>
                <a:gd name="T65" fmla="*/ 12 h 17"/>
                <a:gd name="T66" fmla="*/ 153 w 154"/>
                <a:gd name="T67" fmla="*/ 12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4"/>
                <a:gd name="T103" fmla="*/ 0 h 17"/>
                <a:gd name="T104" fmla="*/ 154 w 154"/>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4" h="17">
                  <a:moveTo>
                    <a:pt x="153" y="8"/>
                  </a:moveTo>
                  <a:lnTo>
                    <a:pt x="153" y="8"/>
                  </a:lnTo>
                  <a:lnTo>
                    <a:pt x="151" y="8"/>
                  </a:lnTo>
                  <a:lnTo>
                    <a:pt x="149" y="6"/>
                  </a:lnTo>
                  <a:lnTo>
                    <a:pt x="148" y="6"/>
                  </a:lnTo>
                  <a:lnTo>
                    <a:pt x="146" y="6"/>
                  </a:lnTo>
                  <a:lnTo>
                    <a:pt x="145" y="5"/>
                  </a:lnTo>
                  <a:lnTo>
                    <a:pt x="143" y="5"/>
                  </a:lnTo>
                  <a:lnTo>
                    <a:pt x="142" y="5"/>
                  </a:lnTo>
                  <a:lnTo>
                    <a:pt x="141" y="4"/>
                  </a:lnTo>
                  <a:lnTo>
                    <a:pt x="139" y="3"/>
                  </a:lnTo>
                  <a:lnTo>
                    <a:pt x="138" y="3"/>
                  </a:lnTo>
                  <a:lnTo>
                    <a:pt x="136" y="2"/>
                  </a:lnTo>
                  <a:lnTo>
                    <a:pt x="134" y="2"/>
                  </a:lnTo>
                  <a:lnTo>
                    <a:pt x="132" y="2"/>
                  </a:lnTo>
                  <a:lnTo>
                    <a:pt x="129" y="1"/>
                  </a:lnTo>
                  <a:lnTo>
                    <a:pt x="127" y="1"/>
                  </a:lnTo>
                  <a:lnTo>
                    <a:pt x="124" y="1"/>
                  </a:lnTo>
                  <a:lnTo>
                    <a:pt x="121" y="0"/>
                  </a:lnTo>
                  <a:lnTo>
                    <a:pt x="117" y="0"/>
                  </a:lnTo>
                  <a:lnTo>
                    <a:pt x="113" y="0"/>
                  </a:lnTo>
                  <a:lnTo>
                    <a:pt x="108" y="0"/>
                  </a:lnTo>
                  <a:lnTo>
                    <a:pt x="103" y="0"/>
                  </a:lnTo>
                  <a:lnTo>
                    <a:pt x="97" y="0"/>
                  </a:lnTo>
                  <a:lnTo>
                    <a:pt x="90" y="1"/>
                  </a:lnTo>
                  <a:lnTo>
                    <a:pt x="83" y="1"/>
                  </a:lnTo>
                  <a:lnTo>
                    <a:pt x="75" y="1"/>
                  </a:lnTo>
                  <a:lnTo>
                    <a:pt x="67" y="2"/>
                  </a:lnTo>
                  <a:lnTo>
                    <a:pt x="58" y="3"/>
                  </a:lnTo>
                  <a:lnTo>
                    <a:pt x="48" y="4"/>
                  </a:lnTo>
                  <a:lnTo>
                    <a:pt x="37" y="5"/>
                  </a:lnTo>
                  <a:lnTo>
                    <a:pt x="26" y="6"/>
                  </a:lnTo>
                  <a:lnTo>
                    <a:pt x="13" y="9"/>
                  </a:lnTo>
                  <a:lnTo>
                    <a:pt x="0" y="11"/>
                  </a:lnTo>
                  <a:lnTo>
                    <a:pt x="0" y="16"/>
                  </a:lnTo>
                  <a:lnTo>
                    <a:pt x="13" y="14"/>
                  </a:lnTo>
                  <a:lnTo>
                    <a:pt x="26" y="12"/>
                  </a:lnTo>
                  <a:lnTo>
                    <a:pt x="37" y="11"/>
                  </a:lnTo>
                  <a:lnTo>
                    <a:pt x="48" y="10"/>
                  </a:lnTo>
                  <a:lnTo>
                    <a:pt x="58" y="8"/>
                  </a:lnTo>
                  <a:lnTo>
                    <a:pt x="67" y="8"/>
                  </a:lnTo>
                  <a:lnTo>
                    <a:pt x="75" y="6"/>
                  </a:lnTo>
                  <a:lnTo>
                    <a:pt x="83" y="5"/>
                  </a:lnTo>
                  <a:lnTo>
                    <a:pt x="90" y="5"/>
                  </a:lnTo>
                  <a:lnTo>
                    <a:pt x="97" y="5"/>
                  </a:lnTo>
                  <a:lnTo>
                    <a:pt x="103" y="5"/>
                  </a:lnTo>
                  <a:lnTo>
                    <a:pt x="108" y="5"/>
                  </a:lnTo>
                  <a:lnTo>
                    <a:pt x="113" y="5"/>
                  </a:lnTo>
                  <a:lnTo>
                    <a:pt x="117" y="5"/>
                  </a:lnTo>
                  <a:lnTo>
                    <a:pt x="121" y="5"/>
                  </a:lnTo>
                  <a:lnTo>
                    <a:pt x="124" y="5"/>
                  </a:lnTo>
                  <a:lnTo>
                    <a:pt x="127" y="5"/>
                  </a:lnTo>
                  <a:lnTo>
                    <a:pt x="129" y="6"/>
                  </a:lnTo>
                  <a:lnTo>
                    <a:pt x="132" y="6"/>
                  </a:lnTo>
                  <a:lnTo>
                    <a:pt x="134" y="6"/>
                  </a:lnTo>
                  <a:lnTo>
                    <a:pt x="136" y="8"/>
                  </a:lnTo>
                  <a:lnTo>
                    <a:pt x="137" y="8"/>
                  </a:lnTo>
                  <a:lnTo>
                    <a:pt x="139" y="9"/>
                  </a:lnTo>
                  <a:lnTo>
                    <a:pt x="140" y="10"/>
                  </a:lnTo>
                  <a:lnTo>
                    <a:pt x="142" y="10"/>
                  </a:lnTo>
                  <a:lnTo>
                    <a:pt x="143" y="10"/>
                  </a:lnTo>
                  <a:lnTo>
                    <a:pt x="144" y="11"/>
                  </a:lnTo>
                  <a:lnTo>
                    <a:pt x="146" y="11"/>
                  </a:lnTo>
                  <a:lnTo>
                    <a:pt x="148" y="12"/>
                  </a:lnTo>
                  <a:lnTo>
                    <a:pt x="149" y="12"/>
                  </a:lnTo>
                  <a:lnTo>
                    <a:pt x="151" y="12"/>
                  </a:lnTo>
                  <a:lnTo>
                    <a:pt x="153" y="12"/>
                  </a:lnTo>
                  <a:lnTo>
                    <a:pt x="153"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0" name="Freeform 140">
              <a:extLst>
                <a:ext uri="{FF2B5EF4-FFF2-40B4-BE49-F238E27FC236}">
                  <a16:creationId xmlns:a16="http://schemas.microsoft.com/office/drawing/2014/main" id="{366A3AAF-DC14-4543-96D6-C4FBD4C4D46C}"/>
                </a:ext>
              </a:extLst>
            </p:cNvPr>
            <p:cNvSpPr>
              <a:spLocks/>
            </p:cNvSpPr>
            <p:nvPr/>
          </p:nvSpPr>
          <p:spPr bwMode="auto">
            <a:xfrm>
              <a:off x="4844" y="2938"/>
              <a:ext cx="17" cy="26"/>
            </a:xfrm>
            <a:custGeom>
              <a:avLst/>
              <a:gdLst>
                <a:gd name="T0" fmla="*/ 16 w 17"/>
                <a:gd name="T1" fmla="*/ 24 h 26"/>
                <a:gd name="T2" fmla="*/ 16 w 17"/>
                <a:gd name="T3" fmla="*/ 24 h 26"/>
                <a:gd name="T4" fmla="*/ 16 w 17"/>
                <a:gd name="T5" fmla="*/ 21 h 26"/>
                <a:gd name="T6" fmla="*/ 16 w 17"/>
                <a:gd name="T7" fmla="*/ 18 h 26"/>
                <a:gd name="T8" fmla="*/ 16 w 17"/>
                <a:gd name="T9" fmla="*/ 14 h 26"/>
                <a:gd name="T10" fmla="*/ 15 w 17"/>
                <a:gd name="T11" fmla="*/ 10 h 26"/>
                <a:gd name="T12" fmla="*/ 14 w 17"/>
                <a:gd name="T13" fmla="*/ 6 h 26"/>
                <a:gd name="T14" fmla="*/ 11 w 17"/>
                <a:gd name="T15" fmla="*/ 3 h 26"/>
                <a:gd name="T16" fmla="*/ 6 w 17"/>
                <a:gd name="T17" fmla="*/ 0 h 26"/>
                <a:gd name="T18" fmla="*/ 0 w 17"/>
                <a:gd name="T19" fmla="*/ 0 h 26"/>
                <a:gd name="T20" fmla="*/ 0 w 17"/>
                <a:gd name="T21" fmla="*/ 1 h 26"/>
                <a:gd name="T22" fmla="*/ 5 w 17"/>
                <a:gd name="T23" fmla="*/ 2 h 26"/>
                <a:gd name="T24" fmla="*/ 9 w 17"/>
                <a:gd name="T25" fmla="*/ 4 h 26"/>
                <a:gd name="T26" fmla="*/ 11 w 17"/>
                <a:gd name="T27" fmla="*/ 7 h 26"/>
                <a:gd name="T28" fmla="*/ 13 w 17"/>
                <a:gd name="T29" fmla="*/ 10 h 26"/>
                <a:gd name="T30" fmla="*/ 13 w 17"/>
                <a:gd name="T31" fmla="*/ 14 h 26"/>
                <a:gd name="T32" fmla="*/ 14 w 17"/>
                <a:gd name="T33" fmla="*/ 18 h 26"/>
                <a:gd name="T34" fmla="*/ 13 w 17"/>
                <a:gd name="T35" fmla="*/ 21 h 26"/>
                <a:gd name="T36" fmla="*/ 14 w 17"/>
                <a:gd name="T37" fmla="*/ 25 h 26"/>
                <a:gd name="T38" fmla="*/ 14 w 17"/>
                <a:gd name="T39" fmla="*/ 25 h 26"/>
                <a:gd name="T40" fmla="*/ 16 w 17"/>
                <a:gd name="T41" fmla="*/ 24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26"/>
                <a:gd name="T65" fmla="*/ 17 w 17"/>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26">
                  <a:moveTo>
                    <a:pt x="16" y="24"/>
                  </a:moveTo>
                  <a:lnTo>
                    <a:pt x="16" y="24"/>
                  </a:lnTo>
                  <a:lnTo>
                    <a:pt x="16" y="21"/>
                  </a:lnTo>
                  <a:lnTo>
                    <a:pt x="16" y="18"/>
                  </a:lnTo>
                  <a:lnTo>
                    <a:pt x="16" y="14"/>
                  </a:lnTo>
                  <a:lnTo>
                    <a:pt x="15" y="10"/>
                  </a:lnTo>
                  <a:lnTo>
                    <a:pt x="14" y="6"/>
                  </a:lnTo>
                  <a:lnTo>
                    <a:pt x="11" y="3"/>
                  </a:lnTo>
                  <a:lnTo>
                    <a:pt x="6" y="0"/>
                  </a:lnTo>
                  <a:lnTo>
                    <a:pt x="0" y="0"/>
                  </a:lnTo>
                  <a:lnTo>
                    <a:pt x="0" y="1"/>
                  </a:lnTo>
                  <a:lnTo>
                    <a:pt x="5" y="2"/>
                  </a:lnTo>
                  <a:lnTo>
                    <a:pt x="9" y="4"/>
                  </a:lnTo>
                  <a:lnTo>
                    <a:pt x="11" y="7"/>
                  </a:lnTo>
                  <a:lnTo>
                    <a:pt x="13" y="10"/>
                  </a:lnTo>
                  <a:lnTo>
                    <a:pt x="13" y="14"/>
                  </a:lnTo>
                  <a:lnTo>
                    <a:pt x="14" y="18"/>
                  </a:lnTo>
                  <a:lnTo>
                    <a:pt x="13" y="21"/>
                  </a:lnTo>
                  <a:lnTo>
                    <a:pt x="14" y="25"/>
                  </a:lnTo>
                  <a:lnTo>
                    <a:pt x="16"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1" name="Freeform 141">
              <a:extLst>
                <a:ext uri="{FF2B5EF4-FFF2-40B4-BE49-F238E27FC236}">
                  <a16:creationId xmlns:a16="http://schemas.microsoft.com/office/drawing/2014/main" id="{B5384945-75C6-43FC-8B1E-8AFA539E9C71}"/>
                </a:ext>
              </a:extLst>
            </p:cNvPr>
            <p:cNvSpPr>
              <a:spLocks/>
            </p:cNvSpPr>
            <p:nvPr/>
          </p:nvSpPr>
          <p:spPr bwMode="auto">
            <a:xfrm>
              <a:off x="4851" y="2962"/>
              <a:ext cx="17" cy="53"/>
            </a:xfrm>
            <a:custGeom>
              <a:avLst/>
              <a:gdLst>
                <a:gd name="T0" fmla="*/ 0 w 17"/>
                <a:gd name="T1" fmla="*/ 52 h 53"/>
                <a:gd name="T2" fmla="*/ 0 w 17"/>
                <a:gd name="T3" fmla="*/ 52 h 53"/>
                <a:gd name="T4" fmla="*/ 4 w 17"/>
                <a:gd name="T5" fmla="*/ 51 h 53"/>
                <a:gd name="T6" fmla="*/ 7 w 17"/>
                <a:gd name="T7" fmla="*/ 49 h 53"/>
                <a:gd name="T8" fmla="*/ 9 w 17"/>
                <a:gd name="T9" fmla="*/ 47 h 53"/>
                <a:gd name="T10" fmla="*/ 12 w 17"/>
                <a:gd name="T11" fmla="*/ 44 h 53"/>
                <a:gd name="T12" fmla="*/ 13 w 17"/>
                <a:gd name="T13" fmla="*/ 40 h 53"/>
                <a:gd name="T14" fmla="*/ 14 w 17"/>
                <a:gd name="T15" fmla="*/ 36 h 53"/>
                <a:gd name="T16" fmla="*/ 15 w 17"/>
                <a:gd name="T17" fmla="*/ 32 h 53"/>
                <a:gd name="T18" fmla="*/ 15 w 17"/>
                <a:gd name="T19" fmla="*/ 27 h 53"/>
                <a:gd name="T20" fmla="*/ 16 w 17"/>
                <a:gd name="T21" fmla="*/ 22 h 53"/>
                <a:gd name="T22" fmla="*/ 16 w 17"/>
                <a:gd name="T23" fmla="*/ 18 h 53"/>
                <a:gd name="T24" fmla="*/ 16 w 17"/>
                <a:gd name="T25" fmla="*/ 14 h 53"/>
                <a:gd name="T26" fmla="*/ 16 w 17"/>
                <a:gd name="T27" fmla="*/ 10 h 53"/>
                <a:gd name="T28" fmla="*/ 15 w 17"/>
                <a:gd name="T29" fmla="*/ 6 h 53"/>
                <a:gd name="T30" fmla="*/ 15 w 17"/>
                <a:gd name="T31" fmla="*/ 3 h 53"/>
                <a:gd name="T32" fmla="*/ 15 w 17"/>
                <a:gd name="T33" fmla="*/ 1 h 53"/>
                <a:gd name="T34" fmla="*/ 14 w 17"/>
                <a:gd name="T35" fmla="*/ 0 h 53"/>
                <a:gd name="T36" fmla="*/ 11 w 17"/>
                <a:gd name="T37" fmla="*/ 0 h 53"/>
                <a:gd name="T38" fmla="*/ 11 w 17"/>
                <a:gd name="T39" fmla="*/ 1 h 53"/>
                <a:gd name="T40" fmla="*/ 11 w 17"/>
                <a:gd name="T41" fmla="*/ 3 h 53"/>
                <a:gd name="T42" fmla="*/ 12 w 17"/>
                <a:gd name="T43" fmla="*/ 6 h 53"/>
                <a:gd name="T44" fmla="*/ 12 w 17"/>
                <a:gd name="T45" fmla="*/ 10 h 53"/>
                <a:gd name="T46" fmla="*/ 12 w 17"/>
                <a:gd name="T47" fmla="*/ 14 h 53"/>
                <a:gd name="T48" fmla="*/ 12 w 17"/>
                <a:gd name="T49" fmla="*/ 18 h 53"/>
                <a:gd name="T50" fmla="*/ 12 w 17"/>
                <a:gd name="T51" fmla="*/ 22 h 53"/>
                <a:gd name="T52" fmla="*/ 12 w 17"/>
                <a:gd name="T53" fmla="*/ 27 h 53"/>
                <a:gd name="T54" fmla="*/ 11 w 17"/>
                <a:gd name="T55" fmla="*/ 32 h 53"/>
                <a:gd name="T56" fmla="*/ 10 w 17"/>
                <a:gd name="T57" fmla="*/ 36 h 53"/>
                <a:gd name="T58" fmla="*/ 9 w 17"/>
                <a:gd name="T59" fmla="*/ 40 h 53"/>
                <a:gd name="T60" fmla="*/ 8 w 17"/>
                <a:gd name="T61" fmla="*/ 43 h 53"/>
                <a:gd name="T62" fmla="*/ 6 w 17"/>
                <a:gd name="T63" fmla="*/ 46 h 53"/>
                <a:gd name="T64" fmla="*/ 4 w 17"/>
                <a:gd name="T65" fmla="*/ 48 h 53"/>
                <a:gd name="T66" fmla="*/ 2 w 17"/>
                <a:gd name="T67" fmla="*/ 49 h 53"/>
                <a:gd name="T68" fmla="*/ 0 w 17"/>
                <a:gd name="T69" fmla="*/ 50 h 53"/>
                <a:gd name="T70" fmla="*/ 0 w 17"/>
                <a:gd name="T71" fmla="*/ 50 h 53"/>
                <a:gd name="T72" fmla="*/ 0 w 17"/>
                <a:gd name="T73" fmla="*/ 52 h 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53"/>
                <a:gd name="T113" fmla="*/ 17 w 17"/>
                <a:gd name="T114" fmla="*/ 53 h 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53">
                  <a:moveTo>
                    <a:pt x="0" y="52"/>
                  </a:moveTo>
                  <a:lnTo>
                    <a:pt x="0" y="52"/>
                  </a:lnTo>
                  <a:lnTo>
                    <a:pt x="4" y="51"/>
                  </a:lnTo>
                  <a:lnTo>
                    <a:pt x="7" y="49"/>
                  </a:lnTo>
                  <a:lnTo>
                    <a:pt x="9" y="47"/>
                  </a:lnTo>
                  <a:lnTo>
                    <a:pt x="12" y="44"/>
                  </a:lnTo>
                  <a:lnTo>
                    <a:pt x="13" y="40"/>
                  </a:lnTo>
                  <a:lnTo>
                    <a:pt x="14" y="36"/>
                  </a:lnTo>
                  <a:lnTo>
                    <a:pt x="15" y="32"/>
                  </a:lnTo>
                  <a:lnTo>
                    <a:pt x="15" y="27"/>
                  </a:lnTo>
                  <a:lnTo>
                    <a:pt x="16" y="22"/>
                  </a:lnTo>
                  <a:lnTo>
                    <a:pt x="16" y="18"/>
                  </a:lnTo>
                  <a:lnTo>
                    <a:pt x="16" y="14"/>
                  </a:lnTo>
                  <a:lnTo>
                    <a:pt x="16" y="10"/>
                  </a:lnTo>
                  <a:lnTo>
                    <a:pt x="15" y="6"/>
                  </a:lnTo>
                  <a:lnTo>
                    <a:pt x="15" y="3"/>
                  </a:lnTo>
                  <a:lnTo>
                    <a:pt x="15" y="1"/>
                  </a:lnTo>
                  <a:lnTo>
                    <a:pt x="14" y="0"/>
                  </a:lnTo>
                  <a:lnTo>
                    <a:pt x="11" y="0"/>
                  </a:lnTo>
                  <a:lnTo>
                    <a:pt x="11" y="1"/>
                  </a:lnTo>
                  <a:lnTo>
                    <a:pt x="11" y="3"/>
                  </a:lnTo>
                  <a:lnTo>
                    <a:pt x="12" y="6"/>
                  </a:lnTo>
                  <a:lnTo>
                    <a:pt x="12" y="10"/>
                  </a:lnTo>
                  <a:lnTo>
                    <a:pt x="12" y="14"/>
                  </a:lnTo>
                  <a:lnTo>
                    <a:pt x="12" y="18"/>
                  </a:lnTo>
                  <a:lnTo>
                    <a:pt x="12" y="22"/>
                  </a:lnTo>
                  <a:lnTo>
                    <a:pt x="12" y="27"/>
                  </a:lnTo>
                  <a:lnTo>
                    <a:pt x="11" y="32"/>
                  </a:lnTo>
                  <a:lnTo>
                    <a:pt x="10" y="36"/>
                  </a:lnTo>
                  <a:lnTo>
                    <a:pt x="9" y="40"/>
                  </a:lnTo>
                  <a:lnTo>
                    <a:pt x="8" y="43"/>
                  </a:lnTo>
                  <a:lnTo>
                    <a:pt x="6" y="46"/>
                  </a:lnTo>
                  <a:lnTo>
                    <a:pt x="4" y="48"/>
                  </a:lnTo>
                  <a:lnTo>
                    <a:pt x="2" y="49"/>
                  </a:lnTo>
                  <a:lnTo>
                    <a:pt x="0" y="50"/>
                  </a:lnTo>
                  <a:lnTo>
                    <a:pt x="0" y="5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2" name="Freeform 142">
              <a:extLst>
                <a:ext uri="{FF2B5EF4-FFF2-40B4-BE49-F238E27FC236}">
                  <a16:creationId xmlns:a16="http://schemas.microsoft.com/office/drawing/2014/main" id="{D688341F-9E37-4250-AEF8-AA886AC1021B}"/>
                </a:ext>
              </a:extLst>
            </p:cNvPr>
            <p:cNvSpPr>
              <a:spLocks/>
            </p:cNvSpPr>
            <p:nvPr/>
          </p:nvSpPr>
          <p:spPr bwMode="auto">
            <a:xfrm>
              <a:off x="4686" y="3013"/>
              <a:ext cx="166" cy="17"/>
            </a:xfrm>
            <a:custGeom>
              <a:avLst/>
              <a:gdLst>
                <a:gd name="T0" fmla="*/ 0 w 166"/>
                <a:gd name="T1" fmla="*/ 8 h 17"/>
                <a:gd name="T2" fmla="*/ 2 w 166"/>
                <a:gd name="T3" fmla="*/ 10 h 17"/>
                <a:gd name="T4" fmla="*/ 5 w 166"/>
                <a:gd name="T5" fmla="*/ 11 h 17"/>
                <a:gd name="T6" fmla="*/ 7 w 166"/>
                <a:gd name="T7" fmla="*/ 13 h 17"/>
                <a:gd name="T8" fmla="*/ 9 w 166"/>
                <a:gd name="T9" fmla="*/ 13 h 17"/>
                <a:gd name="T10" fmla="*/ 12 w 166"/>
                <a:gd name="T11" fmla="*/ 14 h 17"/>
                <a:gd name="T12" fmla="*/ 16 w 166"/>
                <a:gd name="T13" fmla="*/ 14 h 17"/>
                <a:gd name="T14" fmla="*/ 20 w 166"/>
                <a:gd name="T15" fmla="*/ 16 h 17"/>
                <a:gd name="T16" fmla="*/ 27 w 166"/>
                <a:gd name="T17" fmla="*/ 16 h 17"/>
                <a:gd name="T18" fmla="*/ 34 w 166"/>
                <a:gd name="T19" fmla="*/ 16 h 17"/>
                <a:gd name="T20" fmla="*/ 44 w 166"/>
                <a:gd name="T21" fmla="*/ 16 h 17"/>
                <a:gd name="T22" fmla="*/ 56 w 166"/>
                <a:gd name="T23" fmla="*/ 14 h 17"/>
                <a:gd name="T24" fmla="*/ 71 w 166"/>
                <a:gd name="T25" fmla="*/ 14 h 17"/>
                <a:gd name="T26" fmla="*/ 89 w 166"/>
                <a:gd name="T27" fmla="*/ 13 h 17"/>
                <a:gd name="T28" fmla="*/ 111 w 166"/>
                <a:gd name="T29" fmla="*/ 11 h 17"/>
                <a:gd name="T30" fmla="*/ 136 w 166"/>
                <a:gd name="T31" fmla="*/ 8 h 17"/>
                <a:gd name="T32" fmla="*/ 165 w 166"/>
                <a:gd name="T33" fmla="*/ 5 h 17"/>
                <a:gd name="T34" fmla="*/ 149 w 166"/>
                <a:gd name="T35" fmla="*/ 1 h 17"/>
                <a:gd name="T36" fmla="*/ 123 w 166"/>
                <a:gd name="T37" fmla="*/ 2 h 17"/>
                <a:gd name="T38" fmla="*/ 100 w 166"/>
                <a:gd name="T39" fmla="*/ 5 h 17"/>
                <a:gd name="T40" fmla="*/ 80 w 166"/>
                <a:gd name="T41" fmla="*/ 5 h 17"/>
                <a:gd name="T42" fmla="*/ 64 w 166"/>
                <a:gd name="T43" fmla="*/ 8 h 17"/>
                <a:gd name="T44" fmla="*/ 50 w 166"/>
                <a:gd name="T45" fmla="*/ 8 h 17"/>
                <a:gd name="T46" fmla="*/ 39 w 166"/>
                <a:gd name="T47" fmla="*/ 8 h 17"/>
                <a:gd name="T48" fmla="*/ 30 w 166"/>
                <a:gd name="T49" fmla="*/ 8 h 17"/>
                <a:gd name="T50" fmla="*/ 23 w 166"/>
                <a:gd name="T51" fmla="*/ 8 h 17"/>
                <a:gd name="T52" fmla="*/ 18 w 166"/>
                <a:gd name="T53" fmla="*/ 8 h 17"/>
                <a:gd name="T54" fmla="*/ 14 w 166"/>
                <a:gd name="T55" fmla="*/ 8 h 17"/>
                <a:gd name="T56" fmla="*/ 11 w 166"/>
                <a:gd name="T57" fmla="*/ 7 h 17"/>
                <a:gd name="T58" fmla="*/ 8 w 166"/>
                <a:gd name="T59" fmla="*/ 5 h 17"/>
                <a:gd name="T60" fmla="*/ 6 w 166"/>
                <a:gd name="T61" fmla="*/ 5 h 17"/>
                <a:gd name="T62" fmla="*/ 4 w 166"/>
                <a:gd name="T63" fmla="*/ 4 h 17"/>
                <a:gd name="T64" fmla="*/ 1 w 166"/>
                <a:gd name="T65" fmla="*/ 2 h 17"/>
                <a:gd name="T66" fmla="*/ 0 w 166"/>
                <a:gd name="T67" fmla="*/ 2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6"/>
                <a:gd name="T103" fmla="*/ 0 h 17"/>
                <a:gd name="T104" fmla="*/ 166 w 166"/>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6" h="17">
                  <a:moveTo>
                    <a:pt x="0" y="8"/>
                  </a:moveTo>
                  <a:lnTo>
                    <a:pt x="0" y="8"/>
                  </a:lnTo>
                  <a:lnTo>
                    <a:pt x="1" y="10"/>
                  </a:lnTo>
                  <a:lnTo>
                    <a:pt x="2" y="10"/>
                  </a:lnTo>
                  <a:lnTo>
                    <a:pt x="3" y="10"/>
                  </a:lnTo>
                  <a:lnTo>
                    <a:pt x="5" y="11"/>
                  </a:lnTo>
                  <a:lnTo>
                    <a:pt x="6" y="13"/>
                  </a:lnTo>
                  <a:lnTo>
                    <a:pt x="7" y="13"/>
                  </a:lnTo>
                  <a:lnTo>
                    <a:pt x="8" y="13"/>
                  </a:lnTo>
                  <a:lnTo>
                    <a:pt x="9" y="13"/>
                  </a:lnTo>
                  <a:lnTo>
                    <a:pt x="11" y="14"/>
                  </a:lnTo>
                  <a:lnTo>
                    <a:pt x="12" y="14"/>
                  </a:lnTo>
                  <a:lnTo>
                    <a:pt x="14" y="14"/>
                  </a:lnTo>
                  <a:lnTo>
                    <a:pt x="16" y="14"/>
                  </a:lnTo>
                  <a:lnTo>
                    <a:pt x="18" y="16"/>
                  </a:lnTo>
                  <a:lnTo>
                    <a:pt x="20" y="16"/>
                  </a:lnTo>
                  <a:lnTo>
                    <a:pt x="23" y="16"/>
                  </a:lnTo>
                  <a:lnTo>
                    <a:pt x="27" y="16"/>
                  </a:lnTo>
                  <a:lnTo>
                    <a:pt x="30" y="16"/>
                  </a:lnTo>
                  <a:lnTo>
                    <a:pt x="34" y="16"/>
                  </a:lnTo>
                  <a:lnTo>
                    <a:pt x="39" y="16"/>
                  </a:lnTo>
                  <a:lnTo>
                    <a:pt x="44" y="16"/>
                  </a:lnTo>
                  <a:lnTo>
                    <a:pt x="50" y="16"/>
                  </a:lnTo>
                  <a:lnTo>
                    <a:pt x="56" y="14"/>
                  </a:lnTo>
                  <a:lnTo>
                    <a:pt x="64" y="14"/>
                  </a:lnTo>
                  <a:lnTo>
                    <a:pt x="71" y="14"/>
                  </a:lnTo>
                  <a:lnTo>
                    <a:pt x="80" y="13"/>
                  </a:lnTo>
                  <a:lnTo>
                    <a:pt x="89" y="13"/>
                  </a:lnTo>
                  <a:lnTo>
                    <a:pt x="100" y="13"/>
                  </a:lnTo>
                  <a:lnTo>
                    <a:pt x="111" y="11"/>
                  </a:lnTo>
                  <a:lnTo>
                    <a:pt x="123" y="10"/>
                  </a:lnTo>
                  <a:lnTo>
                    <a:pt x="136" y="8"/>
                  </a:lnTo>
                  <a:lnTo>
                    <a:pt x="149" y="8"/>
                  </a:lnTo>
                  <a:lnTo>
                    <a:pt x="165" y="5"/>
                  </a:lnTo>
                  <a:lnTo>
                    <a:pt x="165" y="0"/>
                  </a:lnTo>
                  <a:lnTo>
                    <a:pt x="149" y="1"/>
                  </a:lnTo>
                  <a:lnTo>
                    <a:pt x="136" y="2"/>
                  </a:lnTo>
                  <a:lnTo>
                    <a:pt x="123" y="2"/>
                  </a:lnTo>
                  <a:lnTo>
                    <a:pt x="111" y="4"/>
                  </a:lnTo>
                  <a:lnTo>
                    <a:pt x="100" y="5"/>
                  </a:lnTo>
                  <a:lnTo>
                    <a:pt x="89" y="5"/>
                  </a:lnTo>
                  <a:lnTo>
                    <a:pt x="80" y="5"/>
                  </a:lnTo>
                  <a:lnTo>
                    <a:pt x="71" y="7"/>
                  </a:lnTo>
                  <a:lnTo>
                    <a:pt x="64" y="8"/>
                  </a:lnTo>
                  <a:lnTo>
                    <a:pt x="56" y="8"/>
                  </a:lnTo>
                  <a:lnTo>
                    <a:pt x="50" y="8"/>
                  </a:lnTo>
                  <a:lnTo>
                    <a:pt x="44" y="8"/>
                  </a:lnTo>
                  <a:lnTo>
                    <a:pt x="39" y="8"/>
                  </a:lnTo>
                  <a:lnTo>
                    <a:pt x="34" y="8"/>
                  </a:lnTo>
                  <a:lnTo>
                    <a:pt x="30" y="8"/>
                  </a:lnTo>
                  <a:lnTo>
                    <a:pt x="27" y="8"/>
                  </a:lnTo>
                  <a:lnTo>
                    <a:pt x="23" y="8"/>
                  </a:lnTo>
                  <a:lnTo>
                    <a:pt x="20" y="8"/>
                  </a:lnTo>
                  <a:lnTo>
                    <a:pt x="18" y="8"/>
                  </a:lnTo>
                  <a:lnTo>
                    <a:pt x="16" y="8"/>
                  </a:lnTo>
                  <a:lnTo>
                    <a:pt x="14" y="8"/>
                  </a:lnTo>
                  <a:lnTo>
                    <a:pt x="12" y="7"/>
                  </a:lnTo>
                  <a:lnTo>
                    <a:pt x="11" y="7"/>
                  </a:lnTo>
                  <a:lnTo>
                    <a:pt x="9" y="5"/>
                  </a:lnTo>
                  <a:lnTo>
                    <a:pt x="8" y="5"/>
                  </a:lnTo>
                  <a:lnTo>
                    <a:pt x="7" y="5"/>
                  </a:lnTo>
                  <a:lnTo>
                    <a:pt x="6" y="5"/>
                  </a:lnTo>
                  <a:lnTo>
                    <a:pt x="5" y="4"/>
                  </a:lnTo>
                  <a:lnTo>
                    <a:pt x="4" y="4"/>
                  </a:lnTo>
                  <a:lnTo>
                    <a:pt x="2" y="2"/>
                  </a:lnTo>
                  <a:lnTo>
                    <a:pt x="1" y="2"/>
                  </a:lnTo>
                  <a:lnTo>
                    <a:pt x="0" y="2"/>
                  </a:lnTo>
                  <a:lnTo>
                    <a:pt x="0"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3" name="Freeform 143">
              <a:extLst>
                <a:ext uri="{FF2B5EF4-FFF2-40B4-BE49-F238E27FC236}">
                  <a16:creationId xmlns:a16="http://schemas.microsoft.com/office/drawing/2014/main" id="{84C040BC-06E7-47B7-A93A-1279B4161BAE}"/>
                </a:ext>
              </a:extLst>
            </p:cNvPr>
            <p:cNvSpPr>
              <a:spLocks/>
            </p:cNvSpPr>
            <p:nvPr/>
          </p:nvSpPr>
          <p:spPr bwMode="auto">
            <a:xfrm>
              <a:off x="4678" y="3008"/>
              <a:ext cx="17" cy="17"/>
            </a:xfrm>
            <a:custGeom>
              <a:avLst/>
              <a:gdLst>
                <a:gd name="T0" fmla="*/ 0 w 17"/>
                <a:gd name="T1" fmla="*/ 0 h 17"/>
                <a:gd name="T2" fmla="*/ 0 w 17"/>
                <a:gd name="T3" fmla="*/ 1 h 17"/>
                <a:gd name="T4" fmla="*/ 0 w 17"/>
                <a:gd name="T5" fmla="*/ 1 h 17"/>
                <a:gd name="T6" fmla="*/ 0 w 17"/>
                <a:gd name="T7" fmla="*/ 3 h 17"/>
                <a:gd name="T8" fmla="*/ 1 w 17"/>
                <a:gd name="T9" fmla="*/ 5 h 17"/>
                <a:gd name="T10" fmla="*/ 2 w 17"/>
                <a:gd name="T11" fmla="*/ 8 h 17"/>
                <a:gd name="T12" fmla="*/ 4 w 17"/>
                <a:gd name="T13" fmla="*/ 10 h 17"/>
                <a:gd name="T14" fmla="*/ 7 w 17"/>
                <a:gd name="T15" fmla="*/ 13 h 17"/>
                <a:gd name="T16" fmla="*/ 11 w 17"/>
                <a:gd name="T17" fmla="*/ 15 h 17"/>
                <a:gd name="T18" fmla="*/ 16 w 17"/>
                <a:gd name="T19" fmla="*/ 16 h 17"/>
                <a:gd name="T20" fmla="*/ 16 w 17"/>
                <a:gd name="T21" fmla="*/ 12 h 17"/>
                <a:gd name="T22" fmla="*/ 11 w 17"/>
                <a:gd name="T23" fmla="*/ 10 h 17"/>
                <a:gd name="T24" fmla="*/ 9 w 17"/>
                <a:gd name="T25" fmla="*/ 9 h 17"/>
                <a:gd name="T26" fmla="*/ 6 w 17"/>
                <a:gd name="T27" fmla="*/ 7 h 17"/>
                <a:gd name="T28" fmla="*/ 4 w 17"/>
                <a:gd name="T29" fmla="*/ 4 h 17"/>
                <a:gd name="T30" fmla="*/ 3 w 17"/>
                <a:gd name="T31" fmla="*/ 3 h 17"/>
                <a:gd name="T32" fmla="*/ 3 w 17"/>
                <a:gd name="T33" fmla="*/ 1 h 17"/>
                <a:gd name="T34" fmla="*/ 2 w 17"/>
                <a:gd name="T35" fmla="*/ 0 h 17"/>
                <a:gd name="T36" fmla="*/ 2 w 17"/>
                <a:gd name="T37" fmla="*/ 0 h 17"/>
                <a:gd name="T38" fmla="*/ 2 w 17"/>
                <a:gd name="T39" fmla="*/ 0 h 17"/>
                <a:gd name="T40" fmla="*/ 0 w 17"/>
                <a:gd name="T41" fmla="*/ 0 h 17"/>
                <a:gd name="T42" fmla="*/ 0 w 17"/>
                <a:gd name="T43" fmla="*/ 0 h 17"/>
                <a:gd name="T44" fmla="*/ 0 w 17"/>
                <a:gd name="T45" fmla="*/ 1 h 17"/>
                <a:gd name="T46" fmla="*/ 0 w 17"/>
                <a:gd name="T47" fmla="*/ 0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
                <a:gd name="T73" fmla="*/ 0 h 17"/>
                <a:gd name="T74" fmla="*/ 17 w 17"/>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 h="17">
                  <a:moveTo>
                    <a:pt x="0" y="0"/>
                  </a:moveTo>
                  <a:lnTo>
                    <a:pt x="0" y="1"/>
                  </a:lnTo>
                  <a:lnTo>
                    <a:pt x="0" y="3"/>
                  </a:lnTo>
                  <a:lnTo>
                    <a:pt x="1" y="5"/>
                  </a:lnTo>
                  <a:lnTo>
                    <a:pt x="2" y="8"/>
                  </a:lnTo>
                  <a:lnTo>
                    <a:pt x="4" y="10"/>
                  </a:lnTo>
                  <a:lnTo>
                    <a:pt x="7" y="13"/>
                  </a:lnTo>
                  <a:lnTo>
                    <a:pt x="11" y="15"/>
                  </a:lnTo>
                  <a:lnTo>
                    <a:pt x="16" y="16"/>
                  </a:lnTo>
                  <a:lnTo>
                    <a:pt x="16" y="12"/>
                  </a:lnTo>
                  <a:lnTo>
                    <a:pt x="11" y="10"/>
                  </a:lnTo>
                  <a:lnTo>
                    <a:pt x="9" y="9"/>
                  </a:lnTo>
                  <a:lnTo>
                    <a:pt x="6" y="7"/>
                  </a:lnTo>
                  <a:lnTo>
                    <a:pt x="4" y="4"/>
                  </a:lnTo>
                  <a:lnTo>
                    <a:pt x="3" y="3"/>
                  </a:lnTo>
                  <a:lnTo>
                    <a:pt x="3" y="1"/>
                  </a:lnTo>
                  <a:lnTo>
                    <a:pt x="2" y="0"/>
                  </a:lnTo>
                  <a:lnTo>
                    <a:pt x="0" y="0"/>
                  </a:lnTo>
                  <a:lnTo>
                    <a:pt x="0" y="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4" name="Freeform 144">
              <a:extLst>
                <a:ext uri="{FF2B5EF4-FFF2-40B4-BE49-F238E27FC236}">
                  <a16:creationId xmlns:a16="http://schemas.microsoft.com/office/drawing/2014/main" id="{7C623354-38A3-4F3A-A9B2-DD28A9BAE1CE}"/>
                </a:ext>
              </a:extLst>
            </p:cNvPr>
            <p:cNvSpPr>
              <a:spLocks/>
            </p:cNvSpPr>
            <p:nvPr/>
          </p:nvSpPr>
          <p:spPr bwMode="auto">
            <a:xfrm>
              <a:off x="4677" y="2989"/>
              <a:ext cx="17" cy="20"/>
            </a:xfrm>
            <a:custGeom>
              <a:avLst/>
              <a:gdLst>
                <a:gd name="T0" fmla="*/ 11 w 17"/>
                <a:gd name="T1" fmla="*/ 5 h 20"/>
                <a:gd name="T2" fmla="*/ 0 w 17"/>
                <a:gd name="T3" fmla="*/ 5 h 20"/>
                <a:gd name="T4" fmla="*/ 4 w 17"/>
                <a:gd name="T5" fmla="*/ 19 h 20"/>
                <a:gd name="T6" fmla="*/ 13 w 17"/>
                <a:gd name="T7" fmla="*/ 19 h 20"/>
                <a:gd name="T8" fmla="*/ 11 w 17"/>
                <a:gd name="T9" fmla="*/ 5 h 20"/>
                <a:gd name="T10" fmla="*/ 0 w 17"/>
                <a:gd name="T11" fmla="*/ 5 h 20"/>
                <a:gd name="T12" fmla="*/ 11 w 17"/>
                <a:gd name="T13" fmla="*/ 5 h 20"/>
                <a:gd name="T14" fmla="*/ 16 w 17"/>
                <a:gd name="T15" fmla="*/ 0 h 20"/>
                <a:gd name="T16" fmla="*/ 0 w 17"/>
                <a:gd name="T17" fmla="*/ 5 h 20"/>
                <a:gd name="T18" fmla="*/ 11 w 17"/>
                <a:gd name="T19" fmla="*/ 5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0"/>
                <a:gd name="T32" fmla="*/ 17 w 17"/>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0">
                  <a:moveTo>
                    <a:pt x="11" y="5"/>
                  </a:moveTo>
                  <a:lnTo>
                    <a:pt x="0" y="5"/>
                  </a:lnTo>
                  <a:lnTo>
                    <a:pt x="4" y="19"/>
                  </a:lnTo>
                  <a:lnTo>
                    <a:pt x="13" y="19"/>
                  </a:lnTo>
                  <a:lnTo>
                    <a:pt x="11" y="5"/>
                  </a:lnTo>
                  <a:lnTo>
                    <a:pt x="0" y="5"/>
                  </a:lnTo>
                  <a:lnTo>
                    <a:pt x="11" y="5"/>
                  </a:lnTo>
                  <a:lnTo>
                    <a:pt x="16" y="0"/>
                  </a:lnTo>
                  <a:lnTo>
                    <a:pt x="0" y="5"/>
                  </a:lnTo>
                  <a:lnTo>
                    <a:pt x="11" y="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5" name="Freeform 145">
              <a:extLst>
                <a:ext uri="{FF2B5EF4-FFF2-40B4-BE49-F238E27FC236}">
                  <a16:creationId xmlns:a16="http://schemas.microsoft.com/office/drawing/2014/main" id="{C2379E20-A61C-45D5-B64D-C7B85ACB6EA4}"/>
                </a:ext>
              </a:extLst>
            </p:cNvPr>
            <p:cNvSpPr>
              <a:spLocks/>
            </p:cNvSpPr>
            <p:nvPr/>
          </p:nvSpPr>
          <p:spPr bwMode="auto">
            <a:xfrm>
              <a:off x="4691" y="2942"/>
              <a:ext cx="154" cy="69"/>
            </a:xfrm>
            <a:custGeom>
              <a:avLst/>
              <a:gdLst>
                <a:gd name="T0" fmla="*/ 0 w 154"/>
                <a:gd name="T1" fmla="*/ 50 h 69"/>
                <a:gd name="T2" fmla="*/ 0 w 154"/>
                <a:gd name="T3" fmla="*/ 51 h 69"/>
                <a:gd name="T4" fmla="*/ 0 w 154"/>
                <a:gd name="T5" fmla="*/ 43 h 69"/>
                <a:gd name="T6" fmla="*/ 0 w 154"/>
                <a:gd name="T7" fmla="*/ 32 h 69"/>
                <a:gd name="T8" fmla="*/ 0 w 154"/>
                <a:gd name="T9" fmla="*/ 24 h 69"/>
                <a:gd name="T10" fmla="*/ 0 w 154"/>
                <a:gd name="T11" fmla="*/ 17 h 69"/>
                <a:gd name="T12" fmla="*/ 0 w 154"/>
                <a:gd name="T13" fmla="*/ 12 h 69"/>
                <a:gd name="T14" fmla="*/ 0 w 154"/>
                <a:gd name="T15" fmla="*/ 9 h 69"/>
                <a:gd name="T16" fmla="*/ 1 w 154"/>
                <a:gd name="T17" fmla="*/ 8 h 69"/>
                <a:gd name="T18" fmla="*/ 1 w 154"/>
                <a:gd name="T19" fmla="*/ 6 h 69"/>
                <a:gd name="T20" fmla="*/ 2 w 154"/>
                <a:gd name="T21" fmla="*/ 6 h 69"/>
                <a:gd name="T22" fmla="*/ 4 w 154"/>
                <a:gd name="T23" fmla="*/ 4 h 69"/>
                <a:gd name="T24" fmla="*/ 7 w 154"/>
                <a:gd name="T25" fmla="*/ 3 h 69"/>
                <a:gd name="T26" fmla="*/ 9 w 154"/>
                <a:gd name="T27" fmla="*/ 3 h 69"/>
                <a:gd name="T28" fmla="*/ 33 w 154"/>
                <a:gd name="T29" fmla="*/ 2 h 69"/>
                <a:gd name="T30" fmla="*/ 68 w 154"/>
                <a:gd name="T31" fmla="*/ 0 h 69"/>
                <a:gd name="T32" fmla="*/ 94 w 154"/>
                <a:gd name="T33" fmla="*/ 0 h 69"/>
                <a:gd name="T34" fmla="*/ 111 w 154"/>
                <a:gd name="T35" fmla="*/ 0 h 69"/>
                <a:gd name="T36" fmla="*/ 122 w 154"/>
                <a:gd name="T37" fmla="*/ 0 h 69"/>
                <a:gd name="T38" fmla="*/ 129 w 154"/>
                <a:gd name="T39" fmla="*/ 0 h 69"/>
                <a:gd name="T40" fmla="*/ 134 w 154"/>
                <a:gd name="T41" fmla="*/ 1 h 69"/>
                <a:gd name="T42" fmla="*/ 139 w 154"/>
                <a:gd name="T43" fmla="*/ 2 h 69"/>
                <a:gd name="T44" fmla="*/ 146 w 154"/>
                <a:gd name="T45" fmla="*/ 3 h 69"/>
                <a:gd name="T46" fmla="*/ 151 w 154"/>
                <a:gd name="T47" fmla="*/ 7 h 69"/>
                <a:gd name="T48" fmla="*/ 152 w 154"/>
                <a:gd name="T49" fmla="*/ 14 h 69"/>
                <a:gd name="T50" fmla="*/ 152 w 154"/>
                <a:gd name="T51" fmla="*/ 20 h 69"/>
                <a:gd name="T52" fmla="*/ 152 w 154"/>
                <a:gd name="T53" fmla="*/ 24 h 69"/>
                <a:gd name="T54" fmla="*/ 153 w 154"/>
                <a:gd name="T55" fmla="*/ 28 h 69"/>
                <a:gd name="T56" fmla="*/ 153 w 154"/>
                <a:gd name="T57" fmla="*/ 34 h 69"/>
                <a:gd name="T58" fmla="*/ 153 w 154"/>
                <a:gd name="T59" fmla="*/ 42 h 69"/>
                <a:gd name="T60" fmla="*/ 152 w 154"/>
                <a:gd name="T61" fmla="*/ 49 h 69"/>
                <a:gd name="T62" fmla="*/ 151 w 154"/>
                <a:gd name="T63" fmla="*/ 56 h 69"/>
                <a:gd name="T64" fmla="*/ 150 w 154"/>
                <a:gd name="T65" fmla="*/ 62 h 69"/>
                <a:gd name="T66" fmla="*/ 148 w 154"/>
                <a:gd name="T67" fmla="*/ 65 h 69"/>
                <a:gd name="T68" fmla="*/ 123 w 154"/>
                <a:gd name="T69" fmla="*/ 66 h 69"/>
                <a:gd name="T70" fmla="*/ 83 w 154"/>
                <a:gd name="T71" fmla="*/ 67 h 69"/>
                <a:gd name="T72" fmla="*/ 55 w 154"/>
                <a:gd name="T73" fmla="*/ 68 h 69"/>
                <a:gd name="T74" fmla="*/ 36 w 154"/>
                <a:gd name="T75" fmla="*/ 68 h 69"/>
                <a:gd name="T76" fmla="*/ 25 w 154"/>
                <a:gd name="T77" fmla="*/ 68 h 69"/>
                <a:gd name="T78" fmla="*/ 18 w 154"/>
                <a:gd name="T79" fmla="*/ 67 h 69"/>
                <a:gd name="T80" fmla="*/ 14 w 154"/>
                <a:gd name="T81" fmla="*/ 67 h 69"/>
                <a:gd name="T82" fmla="*/ 9 w 154"/>
                <a:gd name="T83" fmla="*/ 66 h 69"/>
                <a:gd name="T84" fmla="*/ 5 w 154"/>
                <a:gd name="T85" fmla="*/ 65 h 69"/>
                <a:gd name="T86" fmla="*/ 2 w 154"/>
                <a:gd name="T87" fmla="*/ 64 h 69"/>
                <a:gd name="T88" fmla="*/ 1 w 154"/>
                <a:gd name="T89" fmla="*/ 62 h 69"/>
                <a:gd name="T90" fmla="*/ 0 w 154"/>
                <a:gd name="T91" fmla="*/ 61 h 69"/>
                <a:gd name="T92" fmla="*/ 0 w 154"/>
                <a:gd name="T93" fmla="*/ 49 h 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4"/>
                <a:gd name="T142" fmla="*/ 0 h 69"/>
                <a:gd name="T143" fmla="*/ 154 w 154"/>
                <a:gd name="T144" fmla="*/ 69 h 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4" h="69">
                  <a:moveTo>
                    <a:pt x="0" y="49"/>
                  </a:moveTo>
                  <a:lnTo>
                    <a:pt x="0" y="50"/>
                  </a:lnTo>
                  <a:lnTo>
                    <a:pt x="0" y="51"/>
                  </a:lnTo>
                  <a:lnTo>
                    <a:pt x="0" y="49"/>
                  </a:lnTo>
                  <a:lnTo>
                    <a:pt x="0" y="43"/>
                  </a:lnTo>
                  <a:lnTo>
                    <a:pt x="0" y="37"/>
                  </a:lnTo>
                  <a:lnTo>
                    <a:pt x="0" y="32"/>
                  </a:lnTo>
                  <a:lnTo>
                    <a:pt x="0" y="28"/>
                  </a:lnTo>
                  <a:lnTo>
                    <a:pt x="0" y="24"/>
                  </a:lnTo>
                  <a:lnTo>
                    <a:pt x="0" y="21"/>
                  </a:lnTo>
                  <a:lnTo>
                    <a:pt x="0" y="17"/>
                  </a:lnTo>
                  <a:lnTo>
                    <a:pt x="0" y="15"/>
                  </a:lnTo>
                  <a:lnTo>
                    <a:pt x="0" y="12"/>
                  </a:lnTo>
                  <a:lnTo>
                    <a:pt x="0" y="11"/>
                  </a:lnTo>
                  <a:lnTo>
                    <a:pt x="0" y="9"/>
                  </a:lnTo>
                  <a:lnTo>
                    <a:pt x="0" y="8"/>
                  </a:lnTo>
                  <a:lnTo>
                    <a:pt x="1" y="8"/>
                  </a:lnTo>
                  <a:lnTo>
                    <a:pt x="1" y="7"/>
                  </a:lnTo>
                  <a:lnTo>
                    <a:pt x="1" y="6"/>
                  </a:lnTo>
                  <a:lnTo>
                    <a:pt x="2" y="6"/>
                  </a:lnTo>
                  <a:lnTo>
                    <a:pt x="3" y="5"/>
                  </a:lnTo>
                  <a:lnTo>
                    <a:pt x="4" y="4"/>
                  </a:lnTo>
                  <a:lnTo>
                    <a:pt x="6" y="4"/>
                  </a:lnTo>
                  <a:lnTo>
                    <a:pt x="7" y="3"/>
                  </a:lnTo>
                  <a:lnTo>
                    <a:pt x="8" y="3"/>
                  </a:lnTo>
                  <a:lnTo>
                    <a:pt x="9" y="3"/>
                  </a:lnTo>
                  <a:lnTo>
                    <a:pt x="10" y="3"/>
                  </a:lnTo>
                  <a:lnTo>
                    <a:pt x="33" y="2"/>
                  </a:lnTo>
                  <a:lnTo>
                    <a:pt x="52" y="1"/>
                  </a:lnTo>
                  <a:lnTo>
                    <a:pt x="68" y="0"/>
                  </a:lnTo>
                  <a:lnTo>
                    <a:pt x="82" y="0"/>
                  </a:lnTo>
                  <a:lnTo>
                    <a:pt x="94" y="0"/>
                  </a:lnTo>
                  <a:lnTo>
                    <a:pt x="103" y="0"/>
                  </a:lnTo>
                  <a:lnTo>
                    <a:pt x="111" y="0"/>
                  </a:lnTo>
                  <a:lnTo>
                    <a:pt x="117" y="0"/>
                  </a:lnTo>
                  <a:lnTo>
                    <a:pt x="122" y="0"/>
                  </a:lnTo>
                  <a:lnTo>
                    <a:pt x="126" y="0"/>
                  </a:lnTo>
                  <a:lnTo>
                    <a:pt x="129" y="0"/>
                  </a:lnTo>
                  <a:lnTo>
                    <a:pt x="131" y="1"/>
                  </a:lnTo>
                  <a:lnTo>
                    <a:pt x="134" y="1"/>
                  </a:lnTo>
                  <a:lnTo>
                    <a:pt x="136" y="1"/>
                  </a:lnTo>
                  <a:lnTo>
                    <a:pt x="139" y="2"/>
                  </a:lnTo>
                  <a:lnTo>
                    <a:pt x="142" y="2"/>
                  </a:lnTo>
                  <a:lnTo>
                    <a:pt x="146" y="3"/>
                  </a:lnTo>
                  <a:lnTo>
                    <a:pt x="149" y="4"/>
                  </a:lnTo>
                  <a:lnTo>
                    <a:pt x="151" y="7"/>
                  </a:lnTo>
                  <a:lnTo>
                    <a:pt x="151" y="10"/>
                  </a:lnTo>
                  <a:lnTo>
                    <a:pt x="152" y="14"/>
                  </a:lnTo>
                  <a:lnTo>
                    <a:pt x="152" y="17"/>
                  </a:lnTo>
                  <a:lnTo>
                    <a:pt x="152" y="20"/>
                  </a:lnTo>
                  <a:lnTo>
                    <a:pt x="152" y="22"/>
                  </a:lnTo>
                  <a:lnTo>
                    <a:pt x="152" y="24"/>
                  </a:lnTo>
                  <a:lnTo>
                    <a:pt x="152" y="25"/>
                  </a:lnTo>
                  <a:lnTo>
                    <a:pt x="153" y="28"/>
                  </a:lnTo>
                  <a:lnTo>
                    <a:pt x="153" y="31"/>
                  </a:lnTo>
                  <a:lnTo>
                    <a:pt x="153" y="34"/>
                  </a:lnTo>
                  <a:lnTo>
                    <a:pt x="153" y="38"/>
                  </a:lnTo>
                  <a:lnTo>
                    <a:pt x="153" y="42"/>
                  </a:lnTo>
                  <a:lnTo>
                    <a:pt x="153" y="46"/>
                  </a:lnTo>
                  <a:lnTo>
                    <a:pt x="152" y="49"/>
                  </a:lnTo>
                  <a:lnTo>
                    <a:pt x="152" y="53"/>
                  </a:lnTo>
                  <a:lnTo>
                    <a:pt x="151" y="56"/>
                  </a:lnTo>
                  <a:lnTo>
                    <a:pt x="151" y="59"/>
                  </a:lnTo>
                  <a:lnTo>
                    <a:pt x="150" y="62"/>
                  </a:lnTo>
                  <a:lnTo>
                    <a:pt x="149" y="64"/>
                  </a:lnTo>
                  <a:lnTo>
                    <a:pt x="148" y="65"/>
                  </a:lnTo>
                  <a:lnTo>
                    <a:pt x="147" y="65"/>
                  </a:lnTo>
                  <a:lnTo>
                    <a:pt x="123" y="66"/>
                  </a:lnTo>
                  <a:lnTo>
                    <a:pt x="101" y="67"/>
                  </a:lnTo>
                  <a:lnTo>
                    <a:pt x="83" y="67"/>
                  </a:lnTo>
                  <a:lnTo>
                    <a:pt x="68" y="67"/>
                  </a:lnTo>
                  <a:lnTo>
                    <a:pt x="55" y="68"/>
                  </a:lnTo>
                  <a:lnTo>
                    <a:pt x="45" y="68"/>
                  </a:lnTo>
                  <a:lnTo>
                    <a:pt x="36" y="68"/>
                  </a:lnTo>
                  <a:lnTo>
                    <a:pt x="30" y="68"/>
                  </a:lnTo>
                  <a:lnTo>
                    <a:pt x="25" y="68"/>
                  </a:lnTo>
                  <a:lnTo>
                    <a:pt x="21" y="68"/>
                  </a:lnTo>
                  <a:lnTo>
                    <a:pt x="18" y="67"/>
                  </a:lnTo>
                  <a:lnTo>
                    <a:pt x="16" y="67"/>
                  </a:lnTo>
                  <a:lnTo>
                    <a:pt x="14" y="67"/>
                  </a:lnTo>
                  <a:lnTo>
                    <a:pt x="11" y="67"/>
                  </a:lnTo>
                  <a:lnTo>
                    <a:pt x="9" y="66"/>
                  </a:lnTo>
                  <a:lnTo>
                    <a:pt x="7" y="66"/>
                  </a:lnTo>
                  <a:lnTo>
                    <a:pt x="5" y="65"/>
                  </a:lnTo>
                  <a:lnTo>
                    <a:pt x="3" y="65"/>
                  </a:lnTo>
                  <a:lnTo>
                    <a:pt x="2" y="64"/>
                  </a:lnTo>
                  <a:lnTo>
                    <a:pt x="1" y="63"/>
                  </a:lnTo>
                  <a:lnTo>
                    <a:pt x="1" y="62"/>
                  </a:lnTo>
                  <a:lnTo>
                    <a:pt x="0" y="61"/>
                  </a:lnTo>
                  <a:lnTo>
                    <a:pt x="0" y="4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6" name="Freeform 146">
              <a:extLst>
                <a:ext uri="{FF2B5EF4-FFF2-40B4-BE49-F238E27FC236}">
                  <a16:creationId xmlns:a16="http://schemas.microsoft.com/office/drawing/2014/main" id="{C2E4E5C9-07A5-4E55-BE58-A4E43E28E021}"/>
                </a:ext>
              </a:extLst>
            </p:cNvPr>
            <p:cNvSpPr>
              <a:spLocks/>
            </p:cNvSpPr>
            <p:nvPr/>
          </p:nvSpPr>
          <p:spPr bwMode="auto">
            <a:xfrm>
              <a:off x="4691" y="2992"/>
              <a:ext cx="17" cy="17"/>
            </a:xfrm>
            <a:custGeom>
              <a:avLst/>
              <a:gdLst>
                <a:gd name="T0" fmla="*/ 0 w 17"/>
                <a:gd name="T1" fmla="*/ 0 h 17"/>
                <a:gd name="T2" fmla="*/ 0 w 17"/>
                <a:gd name="T3" fmla="*/ 0 h 17"/>
                <a:gd name="T4" fmla="*/ 0 w 17"/>
                <a:gd name="T5" fmla="*/ 16 h 17"/>
                <a:gd name="T6" fmla="*/ 16 w 17"/>
                <a:gd name="T7" fmla="*/ 16 h 17"/>
                <a:gd name="T8" fmla="*/ 16 w 17"/>
                <a:gd name="T9" fmla="*/ 8 h 17"/>
                <a:gd name="T10" fmla="*/ 16 w 17"/>
                <a:gd name="T11" fmla="*/ 0 h 17"/>
                <a:gd name="T12" fmla="*/ 0 w 17"/>
                <a:gd name="T13" fmla="*/ 0 h 17"/>
                <a:gd name="T14" fmla="*/ 0 w 17"/>
                <a:gd name="T15" fmla="*/ 8 h 17"/>
                <a:gd name="T16" fmla="*/ 0 w 17"/>
                <a:gd name="T17" fmla="*/ 16 h 17"/>
                <a:gd name="T18" fmla="*/ 16 w 17"/>
                <a:gd name="T19" fmla="*/ 16 h 17"/>
                <a:gd name="T20" fmla="*/ 16 w 17"/>
                <a:gd name="T21" fmla="*/ 0 h 17"/>
                <a:gd name="T22" fmla="*/ 16 w 17"/>
                <a:gd name="T23" fmla="*/ 0 h 17"/>
                <a:gd name="T24" fmla="*/ 0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0"/>
                  </a:moveTo>
                  <a:lnTo>
                    <a:pt x="0" y="0"/>
                  </a:lnTo>
                  <a:lnTo>
                    <a:pt x="0" y="16"/>
                  </a:lnTo>
                  <a:lnTo>
                    <a:pt x="16" y="16"/>
                  </a:lnTo>
                  <a:lnTo>
                    <a:pt x="16" y="8"/>
                  </a:lnTo>
                  <a:lnTo>
                    <a:pt x="16" y="0"/>
                  </a:lnTo>
                  <a:lnTo>
                    <a:pt x="0" y="0"/>
                  </a:lnTo>
                  <a:lnTo>
                    <a:pt x="0" y="8"/>
                  </a:lnTo>
                  <a:lnTo>
                    <a:pt x="0" y="16"/>
                  </a:lnTo>
                  <a:lnTo>
                    <a:pt x="16" y="16"/>
                  </a:lnTo>
                  <a:lnTo>
                    <a:pt x="16"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7" name="Freeform 147">
              <a:extLst>
                <a:ext uri="{FF2B5EF4-FFF2-40B4-BE49-F238E27FC236}">
                  <a16:creationId xmlns:a16="http://schemas.microsoft.com/office/drawing/2014/main" id="{1566AC19-4265-40DC-ACAA-6F72F1525282}"/>
                </a:ext>
              </a:extLst>
            </p:cNvPr>
            <p:cNvSpPr>
              <a:spLocks/>
            </p:cNvSpPr>
            <p:nvPr/>
          </p:nvSpPr>
          <p:spPr bwMode="auto">
            <a:xfrm>
              <a:off x="4691" y="2949"/>
              <a:ext cx="17" cy="44"/>
            </a:xfrm>
            <a:custGeom>
              <a:avLst/>
              <a:gdLst>
                <a:gd name="T0" fmla="*/ 8 w 17"/>
                <a:gd name="T1" fmla="*/ 0 h 44"/>
                <a:gd name="T2" fmla="*/ 6 w 17"/>
                <a:gd name="T3" fmla="*/ 0 h 44"/>
                <a:gd name="T4" fmla="*/ 6 w 17"/>
                <a:gd name="T5" fmla="*/ 0 h 44"/>
                <a:gd name="T6" fmla="*/ 6 w 17"/>
                <a:gd name="T7" fmla="*/ 0 h 44"/>
                <a:gd name="T8" fmla="*/ 4 w 17"/>
                <a:gd name="T9" fmla="*/ 1 h 44"/>
                <a:gd name="T10" fmla="*/ 4 w 17"/>
                <a:gd name="T11" fmla="*/ 2 h 44"/>
                <a:gd name="T12" fmla="*/ 4 w 17"/>
                <a:gd name="T13" fmla="*/ 3 h 44"/>
                <a:gd name="T14" fmla="*/ 2 w 17"/>
                <a:gd name="T15" fmla="*/ 4 h 44"/>
                <a:gd name="T16" fmla="*/ 2 w 17"/>
                <a:gd name="T17" fmla="*/ 6 h 44"/>
                <a:gd name="T18" fmla="*/ 0 w 17"/>
                <a:gd name="T19" fmla="*/ 8 h 44"/>
                <a:gd name="T20" fmla="*/ 0 w 17"/>
                <a:gd name="T21" fmla="*/ 11 h 44"/>
                <a:gd name="T22" fmla="*/ 0 w 17"/>
                <a:gd name="T23" fmla="*/ 14 h 44"/>
                <a:gd name="T24" fmla="*/ 0 w 17"/>
                <a:gd name="T25" fmla="*/ 17 h 44"/>
                <a:gd name="T26" fmla="*/ 0 w 17"/>
                <a:gd name="T27" fmla="*/ 21 h 44"/>
                <a:gd name="T28" fmla="*/ 0 w 17"/>
                <a:gd name="T29" fmla="*/ 25 h 44"/>
                <a:gd name="T30" fmla="*/ 0 w 17"/>
                <a:gd name="T31" fmla="*/ 31 h 44"/>
                <a:gd name="T32" fmla="*/ 0 w 17"/>
                <a:gd name="T33" fmla="*/ 37 h 44"/>
                <a:gd name="T34" fmla="*/ 2 w 17"/>
                <a:gd name="T35" fmla="*/ 43 h 44"/>
                <a:gd name="T36" fmla="*/ 10 w 17"/>
                <a:gd name="T37" fmla="*/ 43 h 44"/>
                <a:gd name="T38" fmla="*/ 10 w 17"/>
                <a:gd name="T39" fmla="*/ 37 h 44"/>
                <a:gd name="T40" fmla="*/ 8 w 17"/>
                <a:gd name="T41" fmla="*/ 31 h 44"/>
                <a:gd name="T42" fmla="*/ 8 w 17"/>
                <a:gd name="T43" fmla="*/ 25 h 44"/>
                <a:gd name="T44" fmla="*/ 8 w 17"/>
                <a:gd name="T45" fmla="*/ 21 h 44"/>
                <a:gd name="T46" fmla="*/ 8 w 17"/>
                <a:gd name="T47" fmla="*/ 17 h 44"/>
                <a:gd name="T48" fmla="*/ 8 w 17"/>
                <a:gd name="T49" fmla="*/ 14 h 44"/>
                <a:gd name="T50" fmla="*/ 10 w 17"/>
                <a:gd name="T51" fmla="*/ 11 h 44"/>
                <a:gd name="T52" fmla="*/ 10 w 17"/>
                <a:gd name="T53" fmla="*/ 8 h 44"/>
                <a:gd name="T54" fmla="*/ 10 w 17"/>
                <a:gd name="T55" fmla="*/ 6 h 44"/>
                <a:gd name="T56" fmla="*/ 12 w 17"/>
                <a:gd name="T57" fmla="*/ 5 h 44"/>
                <a:gd name="T58" fmla="*/ 12 w 17"/>
                <a:gd name="T59" fmla="*/ 3 h 44"/>
                <a:gd name="T60" fmla="*/ 12 w 17"/>
                <a:gd name="T61" fmla="*/ 2 h 44"/>
                <a:gd name="T62" fmla="*/ 14 w 17"/>
                <a:gd name="T63" fmla="*/ 1 h 44"/>
                <a:gd name="T64" fmla="*/ 16 w 17"/>
                <a:gd name="T65" fmla="*/ 1 h 44"/>
                <a:gd name="T66" fmla="*/ 16 w 17"/>
                <a:gd name="T67" fmla="*/ 0 h 44"/>
                <a:gd name="T68" fmla="*/ 16 w 17"/>
                <a:gd name="T69" fmla="*/ 0 h 44"/>
                <a:gd name="T70" fmla="*/ 12 w 17"/>
                <a:gd name="T71" fmla="*/ 1 h 44"/>
                <a:gd name="T72" fmla="*/ 8 w 17"/>
                <a:gd name="T73" fmla="*/ 0 h 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44"/>
                <a:gd name="T113" fmla="*/ 17 w 17"/>
                <a:gd name="T114" fmla="*/ 44 h 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44">
                  <a:moveTo>
                    <a:pt x="8" y="0"/>
                  </a:moveTo>
                  <a:lnTo>
                    <a:pt x="6" y="0"/>
                  </a:lnTo>
                  <a:lnTo>
                    <a:pt x="4" y="1"/>
                  </a:lnTo>
                  <a:lnTo>
                    <a:pt x="4" y="2"/>
                  </a:lnTo>
                  <a:lnTo>
                    <a:pt x="4" y="3"/>
                  </a:lnTo>
                  <a:lnTo>
                    <a:pt x="2" y="4"/>
                  </a:lnTo>
                  <a:lnTo>
                    <a:pt x="2" y="6"/>
                  </a:lnTo>
                  <a:lnTo>
                    <a:pt x="0" y="8"/>
                  </a:lnTo>
                  <a:lnTo>
                    <a:pt x="0" y="11"/>
                  </a:lnTo>
                  <a:lnTo>
                    <a:pt x="0" y="14"/>
                  </a:lnTo>
                  <a:lnTo>
                    <a:pt x="0" y="17"/>
                  </a:lnTo>
                  <a:lnTo>
                    <a:pt x="0" y="21"/>
                  </a:lnTo>
                  <a:lnTo>
                    <a:pt x="0" y="25"/>
                  </a:lnTo>
                  <a:lnTo>
                    <a:pt x="0" y="31"/>
                  </a:lnTo>
                  <a:lnTo>
                    <a:pt x="0" y="37"/>
                  </a:lnTo>
                  <a:lnTo>
                    <a:pt x="2" y="43"/>
                  </a:lnTo>
                  <a:lnTo>
                    <a:pt x="10" y="43"/>
                  </a:lnTo>
                  <a:lnTo>
                    <a:pt x="10" y="37"/>
                  </a:lnTo>
                  <a:lnTo>
                    <a:pt x="8" y="31"/>
                  </a:lnTo>
                  <a:lnTo>
                    <a:pt x="8" y="25"/>
                  </a:lnTo>
                  <a:lnTo>
                    <a:pt x="8" y="21"/>
                  </a:lnTo>
                  <a:lnTo>
                    <a:pt x="8" y="17"/>
                  </a:lnTo>
                  <a:lnTo>
                    <a:pt x="8" y="14"/>
                  </a:lnTo>
                  <a:lnTo>
                    <a:pt x="10" y="11"/>
                  </a:lnTo>
                  <a:lnTo>
                    <a:pt x="10" y="8"/>
                  </a:lnTo>
                  <a:lnTo>
                    <a:pt x="10" y="6"/>
                  </a:lnTo>
                  <a:lnTo>
                    <a:pt x="12" y="5"/>
                  </a:lnTo>
                  <a:lnTo>
                    <a:pt x="12" y="3"/>
                  </a:lnTo>
                  <a:lnTo>
                    <a:pt x="12" y="2"/>
                  </a:lnTo>
                  <a:lnTo>
                    <a:pt x="14" y="1"/>
                  </a:lnTo>
                  <a:lnTo>
                    <a:pt x="16" y="1"/>
                  </a:lnTo>
                  <a:lnTo>
                    <a:pt x="16" y="0"/>
                  </a:lnTo>
                  <a:lnTo>
                    <a:pt x="12" y="1"/>
                  </a:lnTo>
                  <a:lnTo>
                    <a:pt x="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8" name="Freeform 148">
              <a:extLst>
                <a:ext uri="{FF2B5EF4-FFF2-40B4-BE49-F238E27FC236}">
                  <a16:creationId xmlns:a16="http://schemas.microsoft.com/office/drawing/2014/main" id="{1E66132B-46F3-49C6-B89F-2CFC01D3DB34}"/>
                </a:ext>
              </a:extLst>
            </p:cNvPr>
            <p:cNvSpPr>
              <a:spLocks/>
            </p:cNvSpPr>
            <p:nvPr/>
          </p:nvSpPr>
          <p:spPr bwMode="auto">
            <a:xfrm>
              <a:off x="4692" y="2945"/>
              <a:ext cx="17" cy="17"/>
            </a:xfrm>
            <a:custGeom>
              <a:avLst/>
              <a:gdLst>
                <a:gd name="T0" fmla="*/ 16 w 17"/>
                <a:gd name="T1" fmla="*/ 0 h 17"/>
                <a:gd name="T2" fmla="*/ 16 w 17"/>
                <a:gd name="T3" fmla="*/ 0 h 17"/>
                <a:gd name="T4" fmla="*/ 14 w 17"/>
                <a:gd name="T5" fmla="*/ 0 h 17"/>
                <a:gd name="T6" fmla="*/ 12 w 17"/>
                <a:gd name="T7" fmla="*/ 0 h 17"/>
                <a:gd name="T8" fmla="*/ 10 w 17"/>
                <a:gd name="T9" fmla="*/ 1 h 17"/>
                <a:gd name="T10" fmla="*/ 8 w 17"/>
                <a:gd name="T11" fmla="*/ 2 h 17"/>
                <a:gd name="T12" fmla="*/ 6 w 17"/>
                <a:gd name="T13" fmla="*/ 4 h 17"/>
                <a:gd name="T14" fmla="*/ 3 w 17"/>
                <a:gd name="T15" fmla="*/ 5 h 17"/>
                <a:gd name="T16" fmla="*/ 2 w 17"/>
                <a:gd name="T17" fmla="*/ 8 h 17"/>
                <a:gd name="T18" fmla="*/ 0 w 17"/>
                <a:gd name="T19" fmla="*/ 12 h 17"/>
                <a:gd name="T20" fmla="*/ 1 w 17"/>
                <a:gd name="T21" fmla="*/ 16 h 17"/>
                <a:gd name="T22" fmla="*/ 3 w 17"/>
                <a:gd name="T23" fmla="*/ 13 h 17"/>
                <a:gd name="T24" fmla="*/ 5 w 17"/>
                <a:gd name="T25" fmla="*/ 12 h 17"/>
                <a:gd name="T26" fmla="*/ 7 w 17"/>
                <a:gd name="T27" fmla="*/ 10 h 17"/>
                <a:gd name="T28" fmla="*/ 9 w 17"/>
                <a:gd name="T29" fmla="*/ 8 h 17"/>
                <a:gd name="T30" fmla="*/ 10 w 17"/>
                <a:gd name="T31" fmla="*/ 6 h 17"/>
                <a:gd name="T32" fmla="*/ 12 w 17"/>
                <a:gd name="T33" fmla="*/ 6 h 17"/>
                <a:gd name="T34" fmla="*/ 14 w 17"/>
                <a:gd name="T35" fmla="*/ 5 h 17"/>
                <a:gd name="T36" fmla="*/ 16 w 17"/>
                <a:gd name="T37" fmla="*/ 5 h 17"/>
                <a:gd name="T38" fmla="*/ 16 w 17"/>
                <a:gd name="T39" fmla="*/ 5 h 17"/>
                <a:gd name="T40" fmla="*/ 16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6" y="0"/>
                  </a:moveTo>
                  <a:lnTo>
                    <a:pt x="16" y="0"/>
                  </a:lnTo>
                  <a:lnTo>
                    <a:pt x="14" y="0"/>
                  </a:lnTo>
                  <a:lnTo>
                    <a:pt x="12" y="0"/>
                  </a:lnTo>
                  <a:lnTo>
                    <a:pt x="10" y="1"/>
                  </a:lnTo>
                  <a:lnTo>
                    <a:pt x="8" y="2"/>
                  </a:lnTo>
                  <a:lnTo>
                    <a:pt x="6" y="4"/>
                  </a:lnTo>
                  <a:lnTo>
                    <a:pt x="3" y="5"/>
                  </a:lnTo>
                  <a:lnTo>
                    <a:pt x="2" y="8"/>
                  </a:lnTo>
                  <a:lnTo>
                    <a:pt x="0" y="12"/>
                  </a:lnTo>
                  <a:lnTo>
                    <a:pt x="1" y="16"/>
                  </a:lnTo>
                  <a:lnTo>
                    <a:pt x="3" y="13"/>
                  </a:lnTo>
                  <a:lnTo>
                    <a:pt x="5" y="12"/>
                  </a:lnTo>
                  <a:lnTo>
                    <a:pt x="7" y="10"/>
                  </a:lnTo>
                  <a:lnTo>
                    <a:pt x="9" y="8"/>
                  </a:lnTo>
                  <a:lnTo>
                    <a:pt x="10" y="6"/>
                  </a:lnTo>
                  <a:lnTo>
                    <a:pt x="12" y="6"/>
                  </a:lnTo>
                  <a:lnTo>
                    <a:pt x="14" y="5"/>
                  </a:lnTo>
                  <a:lnTo>
                    <a:pt x="16" y="5"/>
                  </a:lnTo>
                  <a:lnTo>
                    <a:pt x="1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39" name="Freeform 149">
              <a:extLst>
                <a:ext uri="{FF2B5EF4-FFF2-40B4-BE49-F238E27FC236}">
                  <a16:creationId xmlns:a16="http://schemas.microsoft.com/office/drawing/2014/main" id="{E035B10D-72F0-45BC-97F6-3C70E8FFA43E}"/>
                </a:ext>
              </a:extLst>
            </p:cNvPr>
            <p:cNvSpPr>
              <a:spLocks/>
            </p:cNvSpPr>
            <p:nvPr/>
          </p:nvSpPr>
          <p:spPr bwMode="auto">
            <a:xfrm>
              <a:off x="4702" y="2941"/>
              <a:ext cx="133" cy="17"/>
            </a:xfrm>
            <a:custGeom>
              <a:avLst/>
              <a:gdLst>
                <a:gd name="T0" fmla="*/ 132 w 133"/>
                <a:gd name="T1" fmla="*/ 7 h 17"/>
                <a:gd name="T2" fmla="*/ 132 w 133"/>
                <a:gd name="T3" fmla="*/ 7 h 17"/>
                <a:gd name="T4" fmla="*/ 128 w 133"/>
                <a:gd name="T5" fmla="*/ 7 h 17"/>
                <a:gd name="T6" fmla="*/ 126 w 133"/>
                <a:gd name="T7" fmla="*/ 6 h 17"/>
                <a:gd name="T8" fmla="*/ 123 w 133"/>
                <a:gd name="T9" fmla="*/ 4 h 17"/>
                <a:gd name="T10" fmla="*/ 121 w 133"/>
                <a:gd name="T11" fmla="*/ 4 h 17"/>
                <a:gd name="T12" fmla="*/ 118 w 133"/>
                <a:gd name="T13" fmla="*/ 3 h 17"/>
                <a:gd name="T14" fmla="*/ 115 w 133"/>
                <a:gd name="T15" fmla="*/ 2 h 17"/>
                <a:gd name="T16" fmla="*/ 111 w 133"/>
                <a:gd name="T17" fmla="*/ 2 h 17"/>
                <a:gd name="T18" fmla="*/ 107 w 133"/>
                <a:gd name="T19" fmla="*/ 1 h 17"/>
                <a:gd name="T20" fmla="*/ 101 w 133"/>
                <a:gd name="T21" fmla="*/ 0 h 17"/>
                <a:gd name="T22" fmla="*/ 93 w 133"/>
                <a:gd name="T23" fmla="*/ 0 h 17"/>
                <a:gd name="T24" fmla="*/ 83 w 133"/>
                <a:gd name="T25" fmla="*/ 0 h 17"/>
                <a:gd name="T26" fmla="*/ 72 w 133"/>
                <a:gd name="T27" fmla="*/ 1 h 17"/>
                <a:gd name="T28" fmla="*/ 58 w 133"/>
                <a:gd name="T29" fmla="*/ 2 h 17"/>
                <a:gd name="T30" fmla="*/ 41 w 133"/>
                <a:gd name="T31" fmla="*/ 4 h 17"/>
                <a:gd name="T32" fmla="*/ 22 w 133"/>
                <a:gd name="T33" fmla="*/ 7 h 17"/>
                <a:gd name="T34" fmla="*/ 0 w 133"/>
                <a:gd name="T35" fmla="*/ 11 h 17"/>
                <a:gd name="T36" fmla="*/ 0 w 133"/>
                <a:gd name="T37" fmla="*/ 16 h 17"/>
                <a:gd name="T38" fmla="*/ 22 w 133"/>
                <a:gd name="T39" fmla="*/ 12 h 17"/>
                <a:gd name="T40" fmla="*/ 41 w 133"/>
                <a:gd name="T41" fmla="*/ 11 h 17"/>
                <a:gd name="T42" fmla="*/ 58 w 133"/>
                <a:gd name="T43" fmla="*/ 8 h 17"/>
                <a:gd name="T44" fmla="*/ 72 w 133"/>
                <a:gd name="T45" fmla="*/ 7 h 17"/>
                <a:gd name="T46" fmla="*/ 83 w 133"/>
                <a:gd name="T47" fmla="*/ 6 h 17"/>
                <a:gd name="T48" fmla="*/ 93 w 133"/>
                <a:gd name="T49" fmla="*/ 6 h 17"/>
                <a:gd name="T50" fmla="*/ 101 w 133"/>
                <a:gd name="T51" fmla="*/ 6 h 17"/>
                <a:gd name="T52" fmla="*/ 107 w 133"/>
                <a:gd name="T53" fmla="*/ 7 h 17"/>
                <a:gd name="T54" fmla="*/ 111 w 133"/>
                <a:gd name="T55" fmla="*/ 7 h 17"/>
                <a:gd name="T56" fmla="*/ 115 w 133"/>
                <a:gd name="T57" fmla="*/ 8 h 17"/>
                <a:gd name="T58" fmla="*/ 118 w 133"/>
                <a:gd name="T59" fmla="*/ 8 h 17"/>
                <a:gd name="T60" fmla="*/ 121 w 133"/>
                <a:gd name="T61" fmla="*/ 11 h 17"/>
                <a:gd name="T62" fmla="*/ 123 w 133"/>
                <a:gd name="T63" fmla="*/ 11 h 17"/>
                <a:gd name="T64" fmla="*/ 126 w 133"/>
                <a:gd name="T65" fmla="*/ 12 h 17"/>
                <a:gd name="T66" fmla="*/ 128 w 133"/>
                <a:gd name="T67" fmla="*/ 12 h 17"/>
                <a:gd name="T68" fmla="*/ 132 w 133"/>
                <a:gd name="T69" fmla="*/ 13 h 17"/>
                <a:gd name="T70" fmla="*/ 132 w 133"/>
                <a:gd name="T71" fmla="*/ 13 h 17"/>
                <a:gd name="T72" fmla="*/ 132 w 133"/>
                <a:gd name="T73" fmla="*/ 7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3"/>
                <a:gd name="T112" fmla="*/ 0 h 17"/>
                <a:gd name="T113" fmla="*/ 133 w 133"/>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3" h="17">
                  <a:moveTo>
                    <a:pt x="132" y="7"/>
                  </a:moveTo>
                  <a:lnTo>
                    <a:pt x="132" y="7"/>
                  </a:lnTo>
                  <a:lnTo>
                    <a:pt x="128" y="7"/>
                  </a:lnTo>
                  <a:lnTo>
                    <a:pt x="126" y="6"/>
                  </a:lnTo>
                  <a:lnTo>
                    <a:pt x="123" y="4"/>
                  </a:lnTo>
                  <a:lnTo>
                    <a:pt x="121" y="4"/>
                  </a:lnTo>
                  <a:lnTo>
                    <a:pt x="118" y="3"/>
                  </a:lnTo>
                  <a:lnTo>
                    <a:pt x="115" y="2"/>
                  </a:lnTo>
                  <a:lnTo>
                    <a:pt x="111" y="2"/>
                  </a:lnTo>
                  <a:lnTo>
                    <a:pt x="107" y="1"/>
                  </a:lnTo>
                  <a:lnTo>
                    <a:pt x="101" y="0"/>
                  </a:lnTo>
                  <a:lnTo>
                    <a:pt x="93" y="0"/>
                  </a:lnTo>
                  <a:lnTo>
                    <a:pt x="83" y="0"/>
                  </a:lnTo>
                  <a:lnTo>
                    <a:pt x="72" y="1"/>
                  </a:lnTo>
                  <a:lnTo>
                    <a:pt x="58" y="2"/>
                  </a:lnTo>
                  <a:lnTo>
                    <a:pt x="41" y="4"/>
                  </a:lnTo>
                  <a:lnTo>
                    <a:pt x="22" y="7"/>
                  </a:lnTo>
                  <a:lnTo>
                    <a:pt x="0" y="11"/>
                  </a:lnTo>
                  <a:lnTo>
                    <a:pt x="0" y="16"/>
                  </a:lnTo>
                  <a:lnTo>
                    <a:pt x="22" y="12"/>
                  </a:lnTo>
                  <a:lnTo>
                    <a:pt x="41" y="11"/>
                  </a:lnTo>
                  <a:lnTo>
                    <a:pt x="58" y="8"/>
                  </a:lnTo>
                  <a:lnTo>
                    <a:pt x="72" y="7"/>
                  </a:lnTo>
                  <a:lnTo>
                    <a:pt x="83" y="6"/>
                  </a:lnTo>
                  <a:lnTo>
                    <a:pt x="93" y="6"/>
                  </a:lnTo>
                  <a:lnTo>
                    <a:pt x="101" y="6"/>
                  </a:lnTo>
                  <a:lnTo>
                    <a:pt x="107" y="7"/>
                  </a:lnTo>
                  <a:lnTo>
                    <a:pt x="111" y="7"/>
                  </a:lnTo>
                  <a:lnTo>
                    <a:pt x="115" y="8"/>
                  </a:lnTo>
                  <a:lnTo>
                    <a:pt x="118" y="8"/>
                  </a:lnTo>
                  <a:lnTo>
                    <a:pt x="121" y="11"/>
                  </a:lnTo>
                  <a:lnTo>
                    <a:pt x="123" y="11"/>
                  </a:lnTo>
                  <a:lnTo>
                    <a:pt x="126" y="12"/>
                  </a:lnTo>
                  <a:lnTo>
                    <a:pt x="128" y="12"/>
                  </a:lnTo>
                  <a:lnTo>
                    <a:pt x="132" y="13"/>
                  </a:lnTo>
                  <a:lnTo>
                    <a:pt x="132" y="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0" name="Freeform 150">
              <a:extLst>
                <a:ext uri="{FF2B5EF4-FFF2-40B4-BE49-F238E27FC236}">
                  <a16:creationId xmlns:a16="http://schemas.microsoft.com/office/drawing/2014/main" id="{D1E34156-DEF2-43EA-B1D4-035B9E3A342F}"/>
                </a:ext>
              </a:extLst>
            </p:cNvPr>
            <p:cNvSpPr>
              <a:spLocks/>
            </p:cNvSpPr>
            <p:nvPr/>
          </p:nvSpPr>
          <p:spPr bwMode="auto">
            <a:xfrm>
              <a:off x="4834" y="2943"/>
              <a:ext cx="17" cy="23"/>
            </a:xfrm>
            <a:custGeom>
              <a:avLst/>
              <a:gdLst>
                <a:gd name="T0" fmla="*/ 16 w 17"/>
                <a:gd name="T1" fmla="*/ 22 h 23"/>
                <a:gd name="T2" fmla="*/ 16 w 17"/>
                <a:gd name="T3" fmla="*/ 21 h 23"/>
                <a:gd name="T4" fmla="*/ 15 w 17"/>
                <a:gd name="T5" fmla="*/ 19 h 23"/>
                <a:gd name="T6" fmla="*/ 15 w 17"/>
                <a:gd name="T7" fmla="*/ 16 h 23"/>
                <a:gd name="T8" fmla="*/ 15 w 17"/>
                <a:gd name="T9" fmla="*/ 13 h 23"/>
                <a:gd name="T10" fmla="*/ 14 w 17"/>
                <a:gd name="T11" fmla="*/ 9 h 23"/>
                <a:gd name="T12" fmla="*/ 13 w 17"/>
                <a:gd name="T13" fmla="*/ 5 h 23"/>
                <a:gd name="T14" fmla="*/ 11 w 17"/>
                <a:gd name="T15" fmla="*/ 3 h 23"/>
                <a:gd name="T16" fmla="*/ 6 w 17"/>
                <a:gd name="T17" fmla="*/ 0 h 23"/>
                <a:gd name="T18" fmla="*/ 0 w 17"/>
                <a:gd name="T19" fmla="*/ 0 h 23"/>
                <a:gd name="T20" fmla="*/ 0 w 17"/>
                <a:gd name="T21" fmla="*/ 2 h 23"/>
                <a:gd name="T22" fmla="*/ 5 w 17"/>
                <a:gd name="T23" fmla="*/ 3 h 23"/>
                <a:gd name="T24" fmla="*/ 8 w 17"/>
                <a:gd name="T25" fmla="*/ 4 h 23"/>
                <a:gd name="T26" fmla="*/ 11 w 17"/>
                <a:gd name="T27" fmla="*/ 7 h 23"/>
                <a:gd name="T28" fmla="*/ 12 w 17"/>
                <a:gd name="T29" fmla="*/ 9 h 23"/>
                <a:gd name="T30" fmla="*/ 13 w 17"/>
                <a:gd name="T31" fmla="*/ 13 h 23"/>
                <a:gd name="T32" fmla="*/ 13 w 17"/>
                <a:gd name="T33" fmla="*/ 16 h 23"/>
                <a:gd name="T34" fmla="*/ 13 w 17"/>
                <a:gd name="T35" fmla="*/ 19 h 23"/>
                <a:gd name="T36" fmla="*/ 13 w 17"/>
                <a:gd name="T37" fmla="*/ 22 h 23"/>
                <a:gd name="T38" fmla="*/ 13 w 17"/>
                <a:gd name="T39" fmla="*/ 22 h 23"/>
                <a:gd name="T40" fmla="*/ 16 w 17"/>
                <a:gd name="T41" fmla="*/ 22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23"/>
                <a:gd name="T65" fmla="*/ 17 w 17"/>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23">
                  <a:moveTo>
                    <a:pt x="16" y="22"/>
                  </a:moveTo>
                  <a:lnTo>
                    <a:pt x="16" y="21"/>
                  </a:lnTo>
                  <a:lnTo>
                    <a:pt x="15" y="19"/>
                  </a:lnTo>
                  <a:lnTo>
                    <a:pt x="15" y="16"/>
                  </a:lnTo>
                  <a:lnTo>
                    <a:pt x="15" y="13"/>
                  </a:lnTo>
                  <a:lnTo>
                    <a:pt x="14" y="9"/>
                  </a:lnTo>
                  <a:lnTo>
                    <a:pt x="13" y="5"/>
                  </a:lnTo>
                  <a:lnTo>
                    <a:pt x="11" y="3"/>
                  </a:lnTo>
                  <a:lnTo>
                    <a:pt x="6" y="0"/>
                  </a:lnTo>
                  <a:lnTo>
                    <a:pt x="0" y="0"/>
                  </a:lnTo>
                  <a:lnTo>
                    <a:pt x="0" y="2"/>
                  </a:lnTo>
                  <a:lnTo>
                    <a:pt x="5" y="3"/>
                  </a:lnTo>
                  <a:lnTo>
                    <a:pt x="8" y="4"/>
                  </a:lnTo>
                  <a:lnTo>
                    <a:pt x="11" y="7"/>
                  </a:lnTo>
                  <a:lnTo>
                    <a:pt x="12" y="9"/>
                  </a:lnTo>
                  <a:lnTo>
                    <a:pt x="13" y="13"/>
                  </a:lnTo>
                  <a:lnTo>
                    <a:pt x="13" y="16"/>
                  </a:lnTo>
                  <a:lnTo>
                    <a:pt x="13" y="19"/>
                  </a:lnTo>
                  <a:lnTo>
                    <a:pt x="13" y="22"/>
                  </a:lnTo>
                  <a:lnTo>
                    <a:pt x="16" y="2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1" name="Freeform 151">
              <a:extLst>
                <a:ext uri="{FF2B5EF4-FFF2-40B4-BE49-F238E27FC236}">
                  <a16:creationId xmlns:a16="http://schemas.microsoft.com/office/drawing/2014/main" id="{52945147-0209-4F1D-81F7-416C334B97BE}"/>
                </a:ext>
              </a:extLst>
            </p:cNvPr>
            <p:cNvSpPr>
              <a:spLocks/>
            </p:cNvSpPr>
            <p:nvPr/>
          </p:nvSpPr>
          <p:spPr bwMode="auto">
            <a:xfrm>
              <a:off x="4839" y="2965"/>
              <a:ext cx="17" cy="46"/>
            </a:xfrm>
            <a:custGeom>
              <a:avLst/>
              <a:gdLst>
                <a:gd name="T0" fmla="*/ 0 w 17"/>
                <a:gd name="T1" fmla="*/ 45 h 46"/>
                <a:gd name="T2" fmla="*/ 0 w 17"/>
                <a:gd name="T3" fmla="*/ 45 h 46"/>
                <a:gd name="T4" fmla="*/ 4 w 17"/>
                <a:gd name="T5" fmla="*/ 44 h 46"/>
                <a:gd name="T6" fmla="*/ 7 w 17"/>
                <a:gd name="T7" fmla="*/ 42 h 46"/>
                <a:gd name="T8" fmla="*/ 9 w 17"/>
                <a:gd name="T9" fmla="*/ 40 h 46"/>
                <a:gd name="T10" fmla="*/ 11 w 17"/>
                <a:gd name="T11" fmla="*/ 37 h 46"/>
                <a:gd name="T12" fmla="*/ 13 w 17"/>
                <a:gd name="T13" fmla="*/ 34 h 46"/>
                <a:gd name="T14" fmla="*/ 14 w 17"/>
                <a:gd name="T15" fmla="*/ 31 h 46"/>
                <a:gd name="T16" fmla="*/ 14 w 17"/>
                <a:gd name="T17" fmla="*/ 27 h 46"/>
                <a:gd name="T18" fmla="*/ 15 w 17"/>
                <a:gd name="T19" fmla="*/ 23 h 46"/>
                <a:gd name="T20" fmla="*/ 15 w 17"/>
                <a:gd name="T21" fmla="*/ 19 h 46"/>
                <a:gd name="T22" fmla="*/ 16 w 17"/>
                <a:gd name="T23" fmla="*/ 15 h 46"/>
                <a:gd name="T24" fmla="*/ 15 w 17"/>
                <a:gd name="T25" fmla="*/ 11 h 46"/>
                <a:gd name="T26" fmla="*/ 15 w 17"/>
                <a:gd name="T27" fmla="*/ 8 h 46"/>
                <a:gd name="T28" fmla="*/ 15 w 17"/>
                <a:gd name="T29" fmla="*/ 5 h 46"/>
                <a:gd name="T30" fmla="*/ 14 w 17"/>
                <a:gd name="T31" fmla="*/ 3 h 46"/>
                <a:gd name="T32" fmla="*/ 14 w 17"/>
                <a:gd name="T33" fmla="*/ 1 h 46"/>
                <a:gd name="T34" fmla="*/ 14 w 17"/>
                <a:gd name="T35" fmla="*/ 0 h 46"/>
                <a:gd name="T36" fmla="*/ 9 w 17"/>
                <a:gd name="T37" fmla="*/ 0 h 46"/>
                <a:gd name="T38" fmla="*/ 9 w 17"/>
                <a:gd name="T39" fmla="*/ 1 h 46"/>
                <a:gd name="T40" fmla="*/ 10 w 17"/>
                <a:gd name="T41" fmla="*/ 3 h 46"/>
                <a:gd name="T42" fmla="*/ 10 w 17"/>
                <a:gd name="T43" fmla="*/ 5 h 46"/>
                <a:gd name="T44" fmla="*/ 10 w 17"/>
                <a:gd name="T45" fmla="*/ 8 h 46"/>
                <a:gd name="T46" fmla="*/ 10 w 17"/>
                <a:gd name="T47" fmla="*/ 11 h 46"/>
                <a:gd name="T48" fmla="*/ 11 w 17"/>
                <a:gd name="T49" fmla="*/ 15 h 46"/>
                <a:gd name="T50" fmla="*/ 10 w 17"/>
                <a:gd name="T51" fmla="*/ 19 h 46"/>
                <a:gd name="T52" fmla="*/ 10 w 17"/>
                <a:gd name="T53" fmla="*/ 23 h 46"/>
                <a:gd name="T54" fmla="*/ 10 w 17"/>
                <a:gd name="T55" fmla="*/ 27 h 46"/>
                <a:gd name="T56" fmla="*/ 9 w 17"/>
                <a:gd name="T57" fmla="*/ 31 h 46"/>
                <a:gd name="T58" fmla="*/ 8 w 17"/>
                <a:gd name="T59" fmla="*/ 34 h 46"/>
                <a:gd name="T60" fmla="*/ 7 w 17"/>
                <a:gd name="T61" fmla="*/ 37 h 46"/>
                <a:gd name="T62" fmla="*/ 6 w 17"/>
                <a:gd name="T63" fmla="*/ 39 h 46"/>
                <a:gd name="T64" fmla="*/ 4 w 17"/>
                <a:gd name="T65" fmla="*/ 41 h 46"/>
                <a:gd name="T66" fmla="*/ 2 w 17"/>
                <a:gd name="T67" fmla="*/ 42 h 46"/>
                <a:gd name="T68" fmla="*/ 0 w 17"/>
                <a:gd name="T69" fmla="*/ 42 h 46"/>
                <a:gd name="T70" fmla="*/ 0 w 17"/>
                <a:gd name="T71" fmla="*/ 42 h 46"/>
                <a:gd name="T72" fmla="*/ 0 w 17"/>
                <a:gd name="T73" fmla="*/ 45 h 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46"/>
                <a:gd name="T113" fmla="*/ 17 w 17"/>
                <a:gd name="T114" fmla="*/ 46 h 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46">
                  <a:moveTo>
                    <a:pt x="0" y="45"/>
                  </a:moveTo>
                  <a:lnTo>
                    <a:pt x="0" y="45"/>
                  </a:lnTo>
                  <a:lnTo>
                    <a:pt x="4" y="44"/>
                  </a:lnTo>
                  <a:lnTo>
                    <a:pt x="7" y="42"/>
                  </a:lnTo>
                  <a:lnTo>
                    <a:pt x="9" y="40"/>
                  </a:lnTo>
                  <a:lnTo>
                    <a:pt x="11" y="37"/>
                  </a:lnTo>
                  <a:lnTo>
                    <a:pt x="13" y="34"/>
                  </a:lnTo>
                  <a:lnTo>
                    <a:pt x="14" y="31"/>
                  </a:lnTo>
                  <a:lnTo>
                    <a:pt x="14" y="27"/>
                  </a:lnTo>
                  <a:lnTo>
                    <a:pt x="15" y="23"/>
                  </a:lnTo>
                  <a:lnTo>
                    <a:pt x="15" y="19"/>
                  </a:lnTo>
                  <a:lnTo>
                    <a:pt x="16" y="15"/>
                  </a:lnTo>
                  <a:lnTo>
                    <a:pt x="15" y="11"/>
                  </a:lnTo>
                  <a:lnTo>
                    <a:pt x="15" y="8"/>
                  </a:lnTo>
                  <a:lnTo>
                    <a:pt x="15" y="5"/>
                  </a:lnTo>
                  <a:lnTo>
                    <a:pt x="14" y="3"/>
                  </a:lnTo>
                  <a:lnTo>
                    <a:pt x="14" y="1"/>
                  </a:lnTo>
                  <a:lnTo>
                    <a:pt x="14" y="0"/>
                  </a:lnTo>
                  <a:lnTo>
                    <a:pt x="9" y="0"/>
                  </a:lnTo>
                  <a:lnTo>
                    <a:pt x="9" y="1"/>
                  </a:lnTo>
                  <a:lnTo>
                    <a:pt x="10" y="3"/>
                  </a:lnTo>
                  <a:lnTo>
                    <a:pt x="10" y="5"/>
                  </a:lnTo>
                  <a:lnTo>
                    <a:pt x="10" y="8"/>
                  </a:lnTo>
                  <a:lnTo>
                    <a:pt x="10" y="11"/>
                  </a:lnTo>
                  <a:lnTo>
                    <a:pt x="11" y="15"/>
                  </a:lnTo>
                  <a:lnTo>
                    <a:pt x="10" y="19"/>
                  </a:lnTo>
                  <a:lnTo>
                    <a:pt x="10" y="23"/>
                  </a:lnTo>
                  <a:lnTo>
                    <a:pt x="10" y="27"/>
                  </a:lnTo>
                  <a:lnTo>
                    <a:pt x="9" y="31"/>
                  </a:lnTo>
                  <a:lnTo>
                    <a:pt x="8" y="34"/>
                  </a:lnTo>
                  <a:lnTo>
                    <a:pt x="7" y="37"/>
                  </a:lnTo>
                  <a:lnTo>
                    <a:pt x="6" y="39"/>
                  </a:lnTo>
                  <a:lnTo>
                    <a:pt x="4" y="41"/>
                  </a:lnTo>
                  <a:lnTo>
                    <a:pt x="2" y="42"/>
                  </a:lnTo>
                  <a:lnTo>
                    <a:pt x="0" y="42"/>
                  </a:lnTo>
                  <a:lnTo>
                    <a:pt x="0" y="4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2" name="Freeform 152">
              <a:extLst>
                <a:ext uri="{FF2B5EF4-FFF2-40B4-BE49-F238E27FC236}">
                  <a16:creationId xmlns:a16="http://schemas.microsoft.com/office/drawing/2014/main" id="{8180FCA4-5421-4839-A901-FC2BB3CB72A6}"/>
                </a:ext>
              </a:extLst>
            </p:cNvPr>
            <p:cNvSpPr>
              <a:spLocks/>
            </p:cNvSpPr>
            <p:nvPr/>
          </p:nvSpPr>
          <p:spPr bwMode="auto">
            <a:xfrm>
              <a:off x="4700" y="3008"/>
              <a:ext cx="140" cy="17"/>
            </a:xfrm>
            <a:custGeom>
              <a:avLst/>
              <a:gdLst>
                <a:gd name="T0" fmla="*/ 0 w 140"/>
                <a:gd name="T1" fmla="*/ 9 h 17"/>
                <a:gd name="T2" fmla="*/ 0 w 140"/>
                <a:gd name="T3" fmla="*/ 9 h 17"/>
                <a:gd name="T4" fmla="*/ 2 w 140"/>
                <a:gd name="T5" fmla="*/ 9 h 17"/>
                <a:gd name="T6" fmla="*/ 4 w 140"/>
                <a:gd name="T7" fmla="*/ 11 h 17"/>
                <a:gd name="T8" fmla="*/ 6 w 140"/>
                <a:gd name="T9" fmla="*/ 11 h 17"/>
                <a:gd name="T10" fmla="*/ 8 w 140"/>
                <a:gd name="T11" fmla="*/ 12 h 17"/>
                <a:gd name="T12" fmla="*/ 10 w 140"/>
                <a:gd name="T13" fmla="*/ 14 h 17"/>
                <a:gd name="T14" fmla="*/ 13 w 140"/>
                <a:gd name="T15" fmla="*/ 14 h 17"/>
                <a:gd name="T16" fmla="*/ 17 w 140"/>
                <a:gd name="T17" fmla="*/ 14 h 17"/>
                <a:gd name="T18" fmla="*/ 22 w 140"/>
                <a:gd name="T19" fmla="*/ 14 h 17"/>
                <a:gd name="T20" fmla="*/ 29 w 140"/>
                <a:gd name="T21" fmla="*/ 16 h 17"/>
                <a:gd name="T22" fmla="*/ 37 w 140"/>
                <a:gd name="T23" fmla="*/ 14 h 17"/>
                <a:gd name="T24" fmla="*/ 47 w 140"/>
                <a:gd name="T25" fmla="*/ 14 h 17"/>
                <a:gd name="T26" fmla="*/ 60 w 140"/>
                <a:gd name="T27" fmla="*/ 14 h 17"/>
                <a:gd name="T28" fmla="*/ 75 w 140"/>
                <a:gd name="T29" fmla="*/ 12 h 17"/>
                <a:gd name="T30" fmla="*/ 93 w 140"/>
                <a:gd name="T31" fmla="*/ 11 h 17"/>
                <a:gd name="T32" fmla="*/ 114 w 140"/>
                <a:gd name="T33" fmla="*/ 9 h 17"/>
                <a:gd name="T34" fmla="*/ 139 w 140"/>
                <a:gd name="T35" fmla="*/ 8 h 17"/>
                <a:gd name="T36" fmla="*/ 139 w 140"/>
                <a:gd name="T37" fmla="*/ 0 h 17"/>
                <a:gd name="T38" fmla="*/ 114 w 140"/>
                <a:gd name="T39" fmla="*/ 1 h 17"/>
                <a:gd name="T40" fmla="*/ 93 w 140"/>
                <a:gd name="T41" fmla="*/ 3 h 17"/>
                <a:gd name="T42" fmla="*/ 75 w 140"/>
                <a:gd name="T43" fmla="*/ 4 h 17"/>
                <a:gd name="T44" fmla="*/ 60 w 140"/>
                <a:gd name="T45" fmla="*/ 6 h 17"/>
                <a:gd name="T46" fmla="*/ 47 w 140"/>
                <a:gd name="T47" fmla="*/ 8 h 17"/>
                <a:gd name="T48" fmla="*/ 37 w 140"/>
                <a:gd name="T49" fmla="*/ 8 h 17"/>
                <a:gd name="T50" fmla="*/ 29 w 140"/>
                <a:gd name="T51" fmla="*/ 8 h 17"/>
                <a:gd name="T52" fmla="*/ 22 w 140"/>
                <a:gd name="T53" fmla="*/ 8 h 17"/>
                <a:gd name="T54" fmla="*/ 17 w 140"/>
                <a:gd name="T55" fmla="*/ 8 h 17"/>
                <a:gd name="T56" fmla="*/ 13 w 140"/>
                <a:gd name="T57" fmla="*/ 8 h 17"/>
                <a:gd name="T58" fmla="*/ 10 w 140"/>
                <a:gd name="T59" fmla="*/ 6 h 17"/>
                <a:gd name="T60" fmla="*/ 8 w 140"/>
                <a:gd name="T61" fmla="*/ 4 h 17"/>
                <a:gd name="T62" fmla="*/ 6 w 140"/>
                <a:gd name="T63" fmla="*/ 4 h 17"/>
                <a:gd name="T64" fmla="*/ 4 w 140"/>
                <a:gd name="T65" fmla="*/ 3 h 17"/>
                <a:gd name="T66" fmla="*/ 2 w 140"/>
                <a:gd name="T67" fmla="*/ 3 h 17"/>
                <a:gd name="T68" fmla="*/ 0 w 140"/>
                <a:gd name="T69" fmla="*/ 1 h 17"/>
                <a:gd name="T70" fmla="*/ 0 w 140"/>
                <a:gd name="T71" fmla="*/ 1 h 17"/>
                <a:gd name="T72" fmla="*/ 0 w 140"/>
                <a:gd name="T73" fmla="*/ 9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0"/>
                <a:gd name="T112" fmla="*/ 0 h 17"/>
                <a:gd name="T113" fmla="*/ 140 w 140"/>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0" h="17">
                  <a:moveTo>
                    <a:pt x="0" y="9"/>
                  </a:moveTo>
                  <a:lnTo>
                    <a:pt x="0" y="9"/>
                  </a:lnTo>
                  <a:lnTo>
                    <a:pt x="2" y="9"/>
                  </a:lnTo>
                  <a:lnTo>
                    <a:pt x="4" y="11"/>
                  </a:lnTo>
                  <a:lnTo>
                    <a:pt x="6" y="11"/>
                  </a:lnTo>
                  <a:lnTo>
                    <a:pt x="8" y="12"/>
                  </a:lnTo>
                  <a:lnTo>
                    <a:pt x="10" y="14"/>
                  </a:lnTo>
                  <a:lnTo>
                    <a:pt x="13" y="14"/>
                  </a:lnTo>
                  <a:lnTo>
                    <a:pt x="17" y="14"/>
                  </a:lnTo>
                  <a:lnTo>
                    <a:pt x="22" y="14"/>
                  </a:lnTo>
                  <a:lnTo>
                    <a:pt x="29" y="16"/>
                  </a:lnTo>
                  <a:lnTo>
                    <a:pt x="37" y="14"/>
                  </a:lnTo>
                  <a:lnTo>
                    <a:pt x="47" y="14"/>
                  </a:lnTo>
                  <a:lnTo>
                    <a:pt x="60" y="14"/>
                  </a:lnTo>
                  <a:lnTo>
                    <a:pt x="75" y="12"/>
                  </a:lnTo>
                  <a:lnTo>
                    <a:pt x="93" y="11"/>
                  </a:lnTo>
                  <a:lnTo>
                    <a:pt x="114" y="9"/>
                  </a:lnTo>
                  <a:lnTo>
                    <a:pt x="139" y="8"/>
                  </a:lnTo>
                  <a:lnTo>
                    <a:pt x="139" y="0"/>
                  </a:lnTo>
                  <a:lnTo>
                    <a:pt x="114" y="1"/>
                  </a:lnTo>
                  <a:lnTo>
                    <a:pt x="93" y="3"/>
                  </a:lnTo>
                  <a:lnTo>
                    <a:pt x="75" y="4"/>
                  </a:lnTo>
                  <a:lnTo>
                    <a:pt x="60" y="6"/>
                  </a:lnTo>
                  <a:lnTo>
                    <a:pt x="47" y="8"/>
                  </a:lnTo>
                  <a:lnTo>
                    <a:pt x="37" y="8"/>
                  </a:lnTo>
                  <a:lnTo>
                    <a:pt x="29" y="8"/>
                  </a:lnTo>
                  <a:lnTo>
                    <a:pt x="22" y="8"/>
                  </a:lnTo>
                  <a:lnTo>
                    <a:pt x="17" y="8"/>
                  </a:lnTo>
                  <a:lnTo>
                    <a:pt x="13" y="8"/>
                  </a:lnTo>
                  <a:lnTo>
                    <a:pt x="10" y="6"/>
                  </a:lnTo>
                  <a:lnTo>
                    <a:pt x="8" y="4"/>
                  </a:lnTo>
                  <a:lnTo>
                    <a:pt x="6" y="4"/>
                  </a:lnTo>
                  <a:lnTo>
                    <a:pt x="4" y="3"/>
                  </a:lnTo>
                  <a:lnTo>
                    <a:pt x="2" y="3"/>
                  </a:lnTo>
                  <a:lnTo>
                    <a:pt x="0" y="1"/>
                  </a:lnTo>
                  <a:lnTo>
                    <a:pt x="0" y="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3" name="Freeform 153">
              <a:extLst>
                <a:ext uri="{FF2B5EF4-FFF2-40B4-BE49-F238E27FC236}">
                  <a16:creationId xmlns:a16="http://schemas.microsoft.com/office/drawing/2014/main" id="{0DC3D116-F7F5-4C9B-AA07-8E5CC9546220}"/>
                </a:ext>
              </a:extLst>
            </p:cNvPr>
            <p:cNvSpPr>
              <a:spLocks/>
            </p:cNvSpPr>
            <p:nvPr/>
          </p:nvSpPr>
          <p:spPr bwMode="auto">
            <a:xfrm>
              <a:off x="4691" y="3004"/>
              <a:ext cx="17" cy="17"/>
            </a:xfrm>
            <a:custGeom>
              <a:avLst/>
              <a:gdLst>
                <a:gd name="T0" fmla="*/ 0 w 17"/>
                <a:gd name="T1" fmla="*/ 1 h 17"/>
                <a:gd name="T2" fmla="*/ 0 w 17"/>
                <a:gd name="T3" fmla="*/ 1 h 17"/>
                <a:gd name="T4" fmla="*/ 0 w 17"/>
                <a:gd name="T5" fmla="*/ 2 h 17"/>
                <a:gd name="T6" fmla="*/ 0 w 17"/>
                <a:gd name="T7" fmla="*/ 3 h 17"/>
                <a:gd name="T8" fmla="*/ 1 w 17"/>
                <a:gd name="T9" fmla="*/ 6 h 17"/>
                <a:gd name="T10" fmla="*/ 2 w 17"/>
                <a:gd name="T11" fmla="*/ 8 h 17"/>
                <a:gd name="T12" fmla="*/ 4 w 17"/>
                <a:gd name="T13" fmla="*/ 10 h 17"/>
                <a:gd name="T14" fmla="*/ 7 w 17"/>
                <a:gd name="T15" fmla="*/ 12 h 17"/>
                <a:gd name="T16" fmla="*/ 11 w 17"/>
                <a:gd name="T17" fmla="*/ 14 h 17"/>
                <a:gd name="T18" fmla="*/ 16 w 17"/>
                <a:gd name="T19" fmla="*/ 16 h 17"/>
                <a:gd name="T20" fmla="*/ 16 w 17"/>
                <a:gd name="T21" fmla="*/ 10 h 17"/>
                <a:gd name="T22" fmla="*/ 12 w 17"/>
                <a:gd name="T23" fmla="*/ 9 h 17"/>
                <a:gd name="T24" fmla="*/ 8 w 17"/>
                <a:gd name="T25" fmla="*/ 8 h 17"/>
                <a:gd name="T26" fmla="*/ 6 w 17"/>
                <a:gd name="T27" fmla="*/ 6 h 17"/>
                <a:gd name="T28" fmla="*/ 5 w 17"/>
                <a:gd name="T29" fmla="*/ 4 h 17"/>
                <a:gd name="T30" fmla="*/ 4 w 17"/>
                <a:gd name="T31" fmla="*/ 3 h 17"/>
                <a:gd name="T32" fmla="*/ 4 w 17"/>
                <a:gd name="T33" fmla="*/ 2 h 17"/>
                <a:gd name="T34" fmla="*/ 3 w 17"/>
                <a:gd name="T35" fmla="*/ 1 h 17"/>
                <a:gd name="T36" fmla="*/ 3 w 17"/>
                <a:gd name="T37" fmla="*/ 0 h 17"/>
                <a:gd name="T38" fmla="*/ 3 w 17"/>
                <a:gd name="T39" fmla="*/ 1 h 17"/>
                <a:gd name="T40" fmla="*/ 0 w 17"/>
                <a:gd name="T41" fmla="*/ 1 h 17"/>
                <a:gd name="T42" fmla="*/ 0 w 17"/>
                <a:gd name="T43" fmla="*/ 1 h 17"/>
                <a:gd name="T44" fmla="*/ 0 w 17"/>
                <a:gd name="T45" fmla="*/ 1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0" y="1"/>
                  </a:moveTo>
                  <a:lnTo>
                    <a:pt x="0" y="1"/>
                  </a:lnTo>
                  <a:lnTo>
                    <a:pt x="0" y="2"/>
                  </a:lnTo>
                  <a:lnTo>
                    <a:pt x="0" y="3"/>
                  </a:lnTo>
                  <a:lnTo>
                    <a:pt x="1" y="6"/>
                  </a:lnTo>
                  <a:lnTo>
                    <a:pt x="2" y="8"/>
                  </a:lnTo>
                  <a:lnTo>
                    <a:pt x="4" y="10"/>
                  </a:lnTo>
                  <a:lnTo>
                    <a:pt x="7" y="12"/>
                  </a:lnTo>
                  <a:lnTo>
                    <a:pt x="11" y="14"/>
                  </a:lnTo>
                  <a:lnTo>
                    <a:pt x="16" y="16"/>
                  </a:lnTo>
                  <a:lnTo>
                    <a:pt x="16" y="10"/>
                  </a:lnTo>
                  <a:lnTo>
                    <a:pt x="12" y="9"/>
                  </a:lnTo>
                  <a:lnTo>
                    <a:pt x="8" y="8"/>
                  </a:lnTo>
                  <a:lnTo>
                    <a:pt x="6" y="6"/>
                  </a:lnTo>
                  <a:lnTo>
                    <a:pt x="5" y="4"/>
                  </a:lnTo>
                  <a:lnTo>
                    <a:pt x="4" y="3"/>
                  </a:lnTo>
                  <a:lnTo>
                    <a:pt x="4" y="2"/>
                  </a:lnTo>
                  <a:lnTo>
                    <a:pt x="3" y="1"/>
                  </a:lnTo>
                  <a:lnTo>
                    <a:pt x="3" y="0"/>
                  </a:lnTo>
                  <a:lnTo>
                    <a:pt x="3" y="1"/>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4" name="Freeform 154">
              <a:extLst>
                <a:ext uri="{FF2B5EF4-FFF2-40B4-BE49-F238E27FC236}">
                  <a16:creationId xmlns:a16="http://schemas.microsoft.com/office/drawing/2014/main" id="{D0354F35-E400-4D6A-92F3-6EA185F05FBB}"/>
                </a:ext>
              </a:extLst>
            </p:cNvPr>
            <p:cNvSpPr>
              <a:spLocks/>
            </p:cNvSpPr>
            <p:nvPr/>
          </p:nvSpPr>
          <p:spPr bwMode="auto">
            <a:xfrm>
              <a:off x="4691" y="2990"/>
              <a:ext cx="17" cy="17"/>
            </a:xfrm>
            <a:custGeom>
              <a:avLst/>
              <a:gdLst>
                <a:gd name="T0" fmla="*/ 12 w 17"/>
                <a:gd name="T1" fmla="*/ 2 h 17"/>
                <a:gd name="T2" fmla="*/ 0 w 17"/>
                <a:gd name="T3" fmla="*/ 2 h 17"/>
                <a:gd name="T4" fmla="*/ 3 w 17"/>
                <a:gd name="T5" fmla="*/ 16 h 17"/>
                <a:gd name="T6" fmla="*/ 16 w 17"/>
                <a:gd name="T7" fmla="*/ 16 h 17"/>
                <a:gd name="T8" fmla="*/ 12 w 17"/>
                <a:gd name="T9" fmla="*/ 2 h 17"/>
                <a:gd name="T10" fmla="*/ 0 w 17"/>
                <a:gd name="T11" fmla="*/ 2 h 17"/>
                <a:gd name="T12" fmla="*/ 12 w 17"/>
                <a:gd name="T13" fmla="*/ 2 h 17"/>
                <a:gd name="T14" fmla="*/ 6 w 17"/>
                <a:gd name="T15" fmla="*/ 0 h 17"/>
                <a:gd name="T16" fmla="*/ 0 w 17"/>
                <a:gd name="T17" fmla="*/ 2 h 17"/>
                <a:gd name="T18" fmla="*/ 12 w 17"/>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2" y="2"/>
                  </a:moveTo>
                  <a:lnTo>
                    <a:pt x="0" y="2"/>
                  </a:lnTo>
                  <a:lnTo>
                    <a:pt x="3" y="16"/>
                  </a:lnTo>
                  <a:lnTo>
                    <a:pt x="16" y="16"/>
                  </a:lnTo>
                  <a:lnTo>
                    <a:pt x="12" y="2"/>
                  </a:lnTo>
                  <a:lnTo>
                    <a:pt x="0" y="2"/>
                  </a:lnTo>
                  <a:lnTo>
                    <a:pt x="12" y="2"/>
                  </a:lnTo>
                  <a:lnTo>
                    <a:pt x="6" y="0"/>
                  </a:lnTo>
                  <a:lnTo>
                    <a:pt x="0" y="2"/>
                  </a:lnTo>
                  <a:lnTo>
                    <a:pt x="12"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5" name="Freeform 155">
              <a:extLst>
                <a:ext uri="{FF2B5EF4-FFF2-40B4-BE49-F238E27FC236}">
                  <a16:creationId xmlns:a16="http://schemas.microsoft.com/office/drawing/2014/main" id="{AD56D20F-D3E3-4A02-A6F0-2C79F5F58352}"/>
                </a:ext>
              </a:extLst>
            </p:cNvPr>
            <p:cNvSpPr>
              <a:spLocks/>
            </p:cNvSpPr>
            <p:nvPr/>
          </p:nvSpPr>
          <p:spPr bwMode="auto">
            <a:xfrm>
              <a:off x="4753" y="2943"/>
              <a:ext cx="22" cy="72"/>
            </a:xfrm>
            <a:custGeom>
              <a:avLst/>
              <a:gdLst>
                <a:gd name="T0" fmla="*/ 2 w 22"/>
                <a:gd name="T1" fmla="*/ 0 h 72"/>
                <a:gd name="T2" fmla="*/ 5 w 22"/>
                <a:gd name="T3" fmla="*/ 2 h 72"/>
                <a:gd name="T4" fmla="*/ 8 w 22"/>
                <a:gd name="T5" fmla="*/ 6 h 72"/>
                <a:gd name="T6" fmla="*/ 9 w 22"/>
                <a:gd name="T7" fmla="*/ 9 h 72"/>
                <a:gd name="T8" fmla="*/ 9 w 22"/>
                <a:gd name="T9" fmla="*/ 15 h 72"/>
                <a:gd name="T10" fmla="*/ 10 w 22"/>
                <a:gd name="T11" fmla="*/ 22 h 72"/>
                <a:gd name="T12" fmla="*/ 11 w 22"/>
                <a:gd name="T13" fmla="*/ 29 h 72"/>
                <a:gd name="T14" fmla="*/ 11 w 22"/>
                <a:gd name="T15" fmla="*/ 36 h 72"/>
                <a:gd name="T16" fmla="*/ 11 w 22"/>
                <a:gd name="T17" fmla="*/ 43 h 72"/>
                <a:gd name="T18" fmla="*/ 11 w 22"/>
                <a:gd name="T19" fmla="*/ 49 h 72"/>
                <a:gd name="T20" fmla="*/ 11 w 22"/>
                <a:gd name="T21" fmla="*/ 56 h 72"/>
                <a:gd name="T22" fmla="*/ 10 w 22"/>
                <a:gd name="T23" fmla="*/ 63 h 72"/>
                <a:gd name="T24" fmla="*/ 9 w 22"/>
                <a:gd name="T25" fmla="*/ 67 h 72"/>
                <a:gd name="T26" fmla="*/ 8 w 22"/>
                <a:gd name="T27" fmla="*/ 70 h 72"/>
                <a:gd name="T28" fmla="*/ 9 w 22"/>
                <a:gd name="T29" fmla="*/ 70 h 72"/>
                <a:gd name="T30" fmla="*/ 12 w 22"/>
                <a:gd name="T31" fmla="*/ 70 h 72"/>
                <a:gd name="T32" fmla="*/ 15 w 22"/>
                <a:gd name="T33" fmla="*/ 71 h 72"/>
                <a:gd name="T34" fmla="*/ 19 w 22"/>
                <a:gd name="T35" fmla="*/ 70 h 72"/>
                <a:gd name="T36" fmla="*/ 19 w 22"/>
                <a:gd name="T37" fmla="*/ 69 h 72"/>
                <a:gd name="T38" fmla="*/ 18 w 22"/>
                <a:gd name="T39" fmla="*/ 67 h 72"/>
                <a:gd name="T40" fmla="*/ 16 w 22"/>
                <a:gd name="T41" fmla="*/ 64 h 72"/>
                <a:gd name="T42" fmla="*/ 16 w 22"/>
                <a:gd name="T43" fmla="*/ 61 h 72"/>
                <a:gd name="T44" fmla="*/ 15 w 22"/>
                <a:gd name="T45" fmla="*/ 56 h 72"/>
                <a:gd name="T46" fmla="*/ 15 w 22"/>
                <a:gd name="T47" fmla="*/ 51 h 72"/>
                <a:gd name="T48" fmla="*/ 14 w 22"/>
                <a:gd name="T49" fmla="*/ 46 h 72"/>
                <a:gd name="T50" fmla="*/ 14 w 22"/>
                <a:gd name="T51" fmla="*/ 41 h 72"/>
                <a:gd name="T52" fmla="*/ 14 w 22"/>
                <a:gd name="T53" fmla="*/ 37 h 72"/>
                <a:gd name="T54" fmla="*/ 14 w 22"/>
                <a:gd name="T55" fmla="*/ 33 h 72"/>
                <a:gd name="T56" fmla="*/ 14 w 22"/>
                <a:gd name="T57" fmla="*/ 28 h 72"/>
                <a:gd name="T58" fmla="*/ 14 w 22"/>
                <a:gd name="T59" fmla="*/ 22 h 72"/>
                <a:gd name="T60" fmla="*/ 13 w 22"/>
                <a:gd name="T61" fmla="*/ 15 h 72"/>
                <a:gd name="T62" fmla="*/ 12 w 22"/>
                <a:gd name="T63" fmla="*/ 9 h 72"/>
                <a:gd name="T64" fmla="*/ 13 w 22"/>
                <a:gd name="T65" fmla="*/ 3 h 72"/>
                <a:gd name="T66" fmla="*/ 15 w 22"/>
                <a:gd name="T67" fmla="*/ 0 h 72"/>
                <a:gd name="T68" fmla="*/ 0 w 22"/>
                <a:gd name="T69" fmla="*/ 0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72"/>
                <a:gd name="T107" fmla="*/ 22 w 22"/>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72">
                  <a:moveTo>
                    <a:pt x="0" y="0"/>
                  </a:moveTo>
                  <a:lnTo>
                    <a:pt x="2" y="0"/>
                  </a:lnTo>
                  <a:lnTo>
                    <a:pt x="4" y="1"/>
                  </a:lnTo>
                  <a:lnTo>
                    <a:pt x="5" y="2"/>
                  </a:lnTo>
                  <a:lnTo>
                    <a:pt x="7" y="4"/>
                  </a:lnTo>
                  <a:lnTo>
                    <a:pt x="8" y="6"/>
                  </a:lnTo>
                  <a:lnTo>
                    <a:pt x="8" y="7"/>
                  </a:lnTo>
                  <a:lnTo>
                    <a:pt x="9" y="9"/>
                  </a:lnTo>
                  <a:lnTo>
                    <a:pt x="9" y="12"/>
                  </a:lnTo>
                  <a:lnTo>
                    <a:pt x="9" y="15"/>
                  </a:lnTo>
                  <a:lnTo>
                    <a:pt x="9" y="18"/>
                  </a:lnTo>
                  <a:lnTo>
                    <a:pt x="10" y="22"/>
                  </a:lnTo>
                  <a:lnTo>
                    <a:pt x="10" y="25"/>
                  </a:lnTo>
                  <a:lnTo>
                    <a:pt x="11" y="29"/>
                  </a:lnTo>
                  <a:lnTo>
                    <a:pt x="11" y="32"/>
                  </a:lnTo>
                  <a:lnTo>
                    <a:pt x="11" y="36"/>
                  </a:lnTo>
                  <a:lnTo>
                    <a:pt x="11" y="39"/>
                  </a:lnTo>
                  <a:lnTo>
                    <a:pt x="11" y="43"/>
                  </a:lnTo>
                  <a:lnTo>
                    <a:pt x="11" y="46"/>
                  </a:lnTo>
                  <a:lnTo>
                    <a:pt x="11" y="49"/>
                  </a:lnTo>
                  <a:lnTo>
                    <a:pt x="11" y="53"/>
                  </a:lnTo>
                  <a:lnTo>
                    <a:pt x="11" y="56"/>
                  </a:lnTo>
                  <a:lnTo>
                    <a:pt x="11" y="60"/>
                  </a:lnTo>
                  <a:lnTo>
                    <a:pt x="10" y="63"/>
                  </a:lnTo>
                  <a:lnTo>
                    <a:pt x="10" y="67"/>
                  </a:lnTo>
                  <a:lnTo>
                    <a:pt x="9" y="67"/>
                  </a:lnTo>
                  <a:lnTo>
                    <a:pt x="9" y="68"/>
                  </a:lnTo>
                  <a:lnTo>
                    <a:pt x="8" y="70"/>
                  </a:lnTo>
                  <a:lnTo>
                    <a:pt x="7" y="70"/>
                  </a:lnTo>
                  <a:lnTo>
                    <a:pt x="9" y="70"/>
                  </a:lnTo>
                  <a:lnTo>
                    <a:pt x="11" y="70"/>
                  </a:lnTo>
                  <a:lnTo>
                    <a:pt x="12" y="70"/>
                  </a:lnTo>
                  <a:lnTo>
                    <a:pt x="14" y="71"/>
                  </a:lnTo>
                  <a:lnTo>
                    <a:pt x="15" y="71"/>
                  </a:lnTo>
                  <a:lnTo>
                    <a:pt x="17" y="70"/>
                  </a:lnTo>
                  <a:lnTo>
                    <a:pt x="19" y="70"/>
                  </a:lnTo>
                  <a:lnTo>
                    <a:pt x="21" y="70"/>
                  </a:lnTo>
                  <a:lnTo>
                    <a:pt x="19" y="69"/>
                  </a:lnTo>
                  <a:lnTo>
                    <a:pt x="19" y="68"/>
                  </a:lnTo>
                  <a:lnTo>
                    <a:pt x="18" y="67"/>
                  </a:lnTo>
                  <a:lnTo>
                    <a:pt x="17" y="65"/>
                  </a:lnTo>
                  <a:lnTo>
                    <a:pt x="16" y="64"/>
                  </a:lnTo>
                  <a:lnTo>
                    <a:pt x="16" y="63"/>
                  </a:lnTo>
                  <a:lnTo>
                    <a:pt x="16" y="61"/>
                  </a:lnTo>
                  <a:lnTo>
                    <a:pt x="15" y="60"/>
                  </a:lnTo>
                  <a:lnTo>
                    <a:pt x="15" y="56"/>
                  </a:lnTo>
                  <a:lnTo>
                    <a:pt x="15" y="53"/>
                  </a:lnTo>
                  <a:lnTo>
                    <a:pt x="15" y="51"/>
                  </a:lnTo>
                  <a:lnTo>
                    <a:pt x="14" y="48"/>
                  </a:lnTo>
                  <a:lnTo>
                    <a:pt x="14" y="46"/>
                  </a:lnTo>
                  <a:lnTo>
                    <a:pt x="14" y="43"/>
                  </a:lnTo>
                  <a:lnTo>
                    <a:pt x="14" y="41"/>
                  </a:lnTo>
                  <a:lnTo>
                    <a:pt x="14" y="39"/>
                  </a:lnTo>
                  <a:lnTo>
                    <a:pt x="14" y="37"/>
                  </a:lnTo>
                  <a:lnTo>
                    <a:pt x="14" y="35"/>
                  </a:lnTo>
                  <a:lnTo>
                    <a:pt x="14" y="33"/>
                  </a:lnTo>
                  <a:lnTo>
                    <a:pt x="14" y="30"/>
                  </a:lnTo>
                  <a:lnTo>
                    <a:pt x="14" y="28"/>
                  </a:lnTo>
                  <a:lnTo>
                    <a:pt x="14" y="25"/>
                  </a:lnTo>
                  <a:lnTo>
                    <a:pt x="14" y="22"/>
                  </a:lnTo>
                  <a:lnTo>
                    <a:pt x="13" y="19"/>
                  </a:lnTo>
                  <a:lnTo>
                    <a:pt x="13" y="15"/>
                  </a:lnTo>
                  <a:lnTo>
                    <a:pt x="13" y="12"/>
                  </a:lnTo>
                  <a:lnTo>
                    <a:pt x="12" y="9"/>
                  </a:lnTo>
                  <a:lnTo>
                    <a:pt x="12" y="6"/>
                  </a:lnTo>
                  <a:lnTo>
                    <a:pt x="13" y="3"/>
                  </a:lnTo>
                  <a:lnTo>
                    <a:pt x="14" y="2"/>
                  </a:lnTo>
                  <a:lnTo>
                    <a:pt x="15" y="0"/>
                  </a:lnTo>
                  <a:lnTo>
                    <a:pt x="18"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6" name="Freeform 156">
              <a:extLst>
                <a:ext uri="{FF2B5EF4-FFF2-40B4-BE49-F238E27FC236}">
                  <a16:creationId xmlns:a16="http://schemas.microsoft.com/office/drawing/2014/main" id="{88607F73-9849-40A7-ACE6-74EC5EE5322E}"/>
                </a:ext>
              </a:extLst>
            </p:cNvPr>
            <p:cNvSpPr>
              <a:spLocks/>
            </p:cNvSpPr>
            <p:nvPr/>
          </p:nvSpPr>
          <p:spPr bwMode="auto">
            <a:xfrm>
              <a:off x="4753" y="2942"/>
              <a:ext cx="17" cy="17"/>
            </a:xfrm>
            <a:custGeom>
              <a:avLst/>
              <a:gdLst>
                <a:gd name="T0" fmla="*/ 16 w 17"/>
                <a:gd name="T1" fmla="*/ 16 h 17"/>
                <a:gd name="T2" fmla="*/ 16 w 17"/>
                <a:gd name="T3" fmla="*/ 16 h 17"/>
                <a:gd name="T4" fmla="*/ 15 w 17"/>
                <a:gd name="T5" fmla="*/ 12 h 17"/>
                <a:gd name="T6" fmla="*/ 14 w 17"/>
                <a:gd name="T7" fmla="*/ 10 h 17"/>
                <a:gd name="T8" fmla="*/ 13 w 17"/>
                <a:gd name="T9" fmla="*/ 7 h 17"/>
                <a:gd name="T10" fmla="*/ 12 w 17"/>
                <a:gd name="T11" fmla="*/ 4 h 17"/>
                <a:gd name="T12" fmla="*/ 9 w 17"/>
                <a:gd name="T13" fmla="*/ 3 h 17"/>
                <a:gd name="T14" fmla="*/ 6 w 17"/>
                <a:gd name="T15" fmla="*/ 1 h 17"/>
                <a:gd name="T16" fmla="*/ 3 w 17"/>
                <a:gd name="T17" fmla="*/ 0 h 17"/>
                <a:gd name="T18" fmla="*/ 0 w 17"/>
                <a:gd name="T19" fmla="*/ 0 h 17"/>
                <a:gd name="T20" fmla="*/ 0 w 17"/>
                <a:gd name="T21" fmla="*/ 2 h 17"/>
                <a:gd name="T22" fmla="*/ 2 w 17"/>
                <a:gd name="T23" fmla="*/ 2 h 17"/>
                <a:gd name="T24" fmla="*/ 5 w 17"/>
                <a:gd name="T25" fmla="*/ 3 h 17"/>
                <a:gd name="T26" fmla="*/ 8 w 17"/>
                <a:gd name="T27" fmla="*/ 4 h 17"/>
                <a:gd name="T28" fmla="*/ 9 w 17"/>
                <a:gd name="T29" fmla="*/ 6 h 17"/>
                <a:gd name="T30" fmla="*/ 10 w 17"/>
                <a:gd name="T31" fmla="*/ 8 h 17"/>
                <a:gd name="T32" fmla="*/ 12 w 17"/>
                <a:gd name="T33" fmla="*/ 11 h 17"/>
                <a:gd name="T34" fmla="*/ 13 w 17"/>
                <a:gd name="T35" fmla="*/ 13 h 17"/>
                <a:gd name="T36" fmla="*/ 13 w 17"/>
                <a:gd name="T37" fmla="*/ 16 h 17"/>
                <a:gd name="T38" fmla="*/ 13 w 17"/>
                <a:gd name="T39" fmla="*/ 16 h 17"/>
                <a:gd name="T40" fmla="*/ 16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6" y="16"/>
                  </a:moveTo>
                  <a:lnTo>
                    <a:pt x="16" y="16"/>
                  </a:lnTo>
                  <a:lnTo>
                    <a:pt x="15" y="12"/>
                  </a:lnTo>
                  <a:lnTo>
                    <a:pt x="14" y="10"/>
                  </a:lnTo>
                  <a:lnTo>
                    <a:pt x="13" y="7"/>
                  </a:lnTo>
                  <a:lnTo>
                    <a:pt x="12" y="4"/>
                  </a:lnTo>
                  <a:lnTo>
                    <a:pt x="9" y="3"/>
                  </a:lnTo>
                  <a:lnTo>
                    <a:pt x="6" y="1"/>
                  </a:lnTo>
                  <a:lnTo>
                    <a:pt x="3" y="0"/>
                  </a:lnTo>
                  <a:lnTo>
                    <a:pt x="0" y="0"/>
                  </a:lnTo>
                  <a:lnTo>
                    <a:pt x="0" y="2"/>
                  </a:lnTo>
                  <a:lnTo>
                    <a:pt x="2" y="2"/>
                  </a:lnTo>
                  <a:lnTo>
                    <a:pt x="5" y="3"/>
                  </a:lnTo>
                  <a:lnTo>
                    <a:pt x="8" y="4"/>
                  </a:lnTo>
                  <a:lnTo>
                    <a:pt x="9" y="6"/>
                  </a:lnTo>
                  <a:lnTo>
                    <a:pt x="10" y="8"/>
                  </a:lnTo>
                  <a:lnTo>
                    <a:pt x="12" y="11"/>
                  </a:lnTo>
                  <a:lnTo>
                    <a:pt x="13" y="13"/>
                  </a:lnTo>
                  <a:lnTo>
                    <a:pt x="13" y="16"/>
                  </a:lnTo>
                  <a:lnTo>
                    <a:pt x="16"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7" name="Freeform 157">
              <a:extLst>
                <a:ext uri="{FF2B5EF4-FFF2-40B4-BE49-F238E27FC236}">
                  <a16:creationId xmlns:a16="http://schemas.microsoft.com/office/drawing/2014/main" id="{A1B7DAF9-7175-4F25-93B5-D89063BE2C97}"/>
                </a:ext>
              </a:extLst>
            </p:cNvPr>
            <p:cNvSpPr>
              <a:spLocks/>
            </p:cNvSpPr>
            <p:nvPr/>
          </p:nvSpPr>
          <p:spPr bwMode="auto">
            <a:xfrm>
              <a:off x="4763" y="2955"/>
              <a:ext cx="17" cy="56"/>
            </a:xfrm>
            <a:custGeom>
              <a:avLst/>
              <a:gdLst>
                <a:gd name="T0" fmla="*/ 10 w 17"/>
                <a:gd name="T1" fmla="*/ 55 h 56"/>
                <a:gd name="T2" fmla="*/ 10 w 17"/>
                <a:gd name="T3" fmla="*/ 55 h 56"/>
                <a:gd name="T4" fmla="*/ 11 w 17"/>
                <a:gd name="T5" fmla="*/ 51 h 56"/>
                <a:gd name="T6" fmla="*/ 14 w 17"/>
                <a:gd name="T7" fmla="*/ 47 h 56"/>
                <a:gd name="T8" fmla="*/ 14 w 17"/>
                <a:gd name="T9" fmla="*/ 44 h 56"/>
                <a:gd name="T10" fmla="*/ 16 w 17"/>
                <a:gd name="T11" fmla="*/ 40 h 56"/>
                <a:gd name="T12" fmla="*/ 16 w 17"/>
                <a:gd name="T13" fmla="*/ 37 h 56"/>
                <a:gd name="T14" fmla="*/ 16 w 17"/>
                <a:gd name="T15" fmla="*/ 34 h 56"/>
                <a:gd name="T16" fmla="*/ 16 w 17"/>
                <a:gd name="T17" fmla="*/ 30 h 56"/>
                <a:gd name="T18" fmla="*/ 16 w 17"/>
                <a:gd name="T19" fmla="*/ 27 h 56"/>
                <a:gd name="T20" fmla="*/ 14 w 17"/>
                <a:gd name="T21" fmla="*/ 23 h 56"/>
                <a:gd name="T22" fmla="*/ 14 w 17"/>
                <a:gd name="T23" fmla="*/ 20 h 56"/>
                <a:gd name="T24" fmla="*/ 13 w 17"/>
                <a:gd name="T25" fmla="*/ 17 h 56"/>
                <a:gd name="T26" fmla="*/ 11 w 17"/>
                <a:gd name="T27" fmla="*/ 13 h 56"/>
                <a:gd name="T28" fmla="*/ 10 w 17"/>
                <a:gd name="T29" fmla="*/ 10 h 56"/>
                <a:gd name="T30" fmla="*/ 10 w 17"/>
                <a:gd name="T31" fmla="*/ 6 h 56"/>
                <a:gd name="T32" fmla="*/ 8 w 17"/>
                <a:gd name="T33" fmla="*/ 3 h 56"/>
                <a:gd name="T34" fmla="*/ 7 w 17"/>
                <a:gd name="T35" fmla="*/ 0 h 56"/>
                <a:gd name="T36" fmla="*/ 0 w 17"/>
                <a:gd name="T37" fmla="*/ 0 h 56"/>
                <a:gd name="T38" fmla="*/ 2 w 17"/>
                <a:gd name="T39" fmla="*/ 3 h 56"/>
                <a:gd name="T40" fmla="*/ 2 w 17"/>
                <a:gd name="T41" fmla="*/ 6 h 56"/>
                <a:gd name="T42" fmla="*/ 4 w 17"/>
                <a:gd name="T43" fmla="*/ 10 h 56"/>
                <a:gd name="T44" fmla="*/ 5 w 17"/>
                <a:gd name="T45" fmla="*/ 13 h 56"/>
                <a:gd name="T46" fmla="*/ 5 w 17"/>
                <a:gd name="T47" fmla="*/ 17 h 56"/>
                <a:gd name="T48" fmla="*/ 7 w 17"/>
                <a:gd name="T49" fmla="*/ 20 h 56"/>
                <a:gd name="T50" fmla="*/ 8 w 17"/>
                <a:gd name="T51" fmla="*/ 23 h 56"/>
                <a:gd name="T52" fmla="*/ 8 w 17"/>
                <a:gd name="T53" fmla="*/ 27 h 56"/>
                <a:gd name="T54" fmla="*/ 8 w 17"/>
                <a:gd name="T55" fmla="*/ 30 h 56"/>
                <a:gd name="T56" fmla="*/ 10 w 17"/>
                <a:gd name="T57" fmla="*/ 34 h 56"/>
                <a:gd name="T58" fmla="*/ 8 w 17"/>
                <a:gd name="T59" fmla="*/ 37 h 56"/>
                <a:gd name="T60" fmla="*/ 8 w 17"/>
                <a:gd name="T61" fmla="*/ 40 h 56"/>
                <a:gd name="T62" fmla="*/ 8 w 17"/>
                <a:gd name="T63" fmla="*/ 44 h 56"/>
                <a:gd name="T64" fmla="*/ 7 w 17"/>
                <a:gd name="T65" fmla="*/ 47 h 56"/>
                <a:gd name="T66" fmla="*/ 5 w 17"/>
                <a:gd name="T67" fmla="*/ 51 h 56"/>
                <a:gd name="T68" fmla="*/ 4 w 17"/>
                <a:gd name="T69" fmla="*/ 54 h 56"/>
                <a:gd name="T70" fmla="*/ 4 w 17"/>
                <a:gd name="T71" fmla="*/ 54 h 56"/>
                <a:gd name="T72" fmla="*/ 10 w 17"/>
                <a:gd name="T73" fmla="*/ 55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56"/>
                <a:gd name="T113" fmla="*/ 17 w 17"/>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56">
                  <a:moveTo>
                    <a:pt x="10" y="55"/>
                  </a:moveTo>
                  <a:lnTo>
                    <a:pt x="10" y="55"/>
                  </a:lnTo>
                  <a:lnTo>
                    <a:pt x="11" y="51"/>
                  </a:lnTo>
                  <a:lnTo>
                    <a:pt x="14" y="47"/>
                  </a:lnTo>
                  <a:lnTo>
                    <a:pt x="14" y="44"/>
                  </a:lnTo>
                  <a:lnTo>
                    <a:pt x="16" y="40"/>
                  </a:lnTo>
                  <a:lnTo>
                    <a:pt x="16" y="37"/>
                  </a:lnTo>
                  <a:lnTo>
                    <a:pt x="16" y="34"/>
                  </a:lnTo>
                  <a:lnTo>
                    <a:pt x="16" y="30"/>
                  </a:lnTo>
                  <a:lnTo>
                    <a:pt x="16" y="27"/>
                  </a:lnTo>
                  <a:lnTo>
                    <a:pt x="14" y="23"/>
                  </a:lnTo>
                  <a:lnTo>
                    <a:pt x="14" y="20"/>
                  </a:lnTo>
                  <a:lnTo>
                    <a:pt x="13" y="17"/>
                  </a:lnTo>
                  <a:lnTo>
                    <a:pt x="11" y="13"/>
                  </a:lnTo>
                  <a:lnTo>
                    <a:pt x="10" y="10"/>
                  </a:lnTo>
                  <a:lnTo>
                    <a:pt x="10" y="6"/>
                  </a:lnTo>
                  <a:lnTo>
                    <a:pt x="8" y="3"/>
                  </a:lnTo>
                  <a:lnTo>
                    <a:pt x="7" y="0"/>
                  </a:lnTo>
                  <a:lnTo>
                    <a:pt x="0" y="0"/>
                  </a:lnTo>
                  <a:lnTo>
                    <a:pt x="2" y="3"/>
                  </a:lnTo>
                  <a:lnTo>
                    <a:pt x="2" y="6"/>
                  </a:lnTo>
                  <a:lnTo>
                    <a:pt x="4" y="10"/>
                  </a:lnTo>
                  <a:lnTo>
                    <a:pt x="5" y="13"/>
                  </a:lnTo>
                  <a:lnTo>
                    <a:pt x="5" y="17"/>
                  </a:lnTo>
                  <a:lnTo>
                    <a:pt x="7" y="20"/>
                  </a:lnTo>
                  <a:lnTo>
                    <a:pt x="8" y="23"/>
                  </a:lnTo>
                  <a:lnTo>
                    <a:pt x="8" y="27"/>
                  </a:lnTo>
                  <a:lnTo>
                    <a:pt x="8" y="30"/>
                  </a:lnTo>
                  <a:lnTo>
                    <a:pt x="10" y="34"/>
                  </a:lnTo>
                  <a:lnTo>
                    <a:pt x="8" y="37"/>
                  </a:lnTo>
                  <a:lnTo>
                    <a:pt x="8" y="40"/>
                  </a:lnTo>
                  <a:lnTo>
                    <a:pt x="8" y="44"/>
                  </a:lnTo>
                  <a:lnTo>
                    <a:pt x="7" y="47"/>
                  </a:lnTo>
                  <a:lnTo>
                    <a:pt x="5" y="51"/>
                  </a:lnTo>
                  <a:lnTo>
                    <a:pt x="4" y="54"/>
                  </a:lnTo>
                  <a:lnTo>
                    <a:pt x="10" y="5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8" name="Freeform 158">
              <a:extLst>
                <a:ext uri="{FF2B5EF4-FFF2-40B4-BE49-F238E27FC236}">
                  <a16:creationId xmlns:a16="http://schemas.microsoft.com/office/drawing/2014/main" id="{710A08EF-F283-4704-B823-40F267AE069C}"/>
                </a:ext>
              </a:extLst>
            </p:cNvPr>
            <p:cNvSpPr>
              <a:spLocks/>
            </p:cNvSpPr>
            <p:nvPr/>
          </p:nvSpPr>
          <p:spPr bwMode="auto">
            <a:xfrm>
              <a:off x="4758" y="3010"/>
              <a:ext cx="17" cy="17"/>
            </a:xfrm>
            <a:custGeom>
              <a:avLst/>
              <a:gdLst>
                <a:gd name="T0" fmla="*/ 8 w 17"/>
                <a:gd name="T1" fmla="*/ 8 h 17"/>
                <a:gd name="T2" fmla="*/ 8 w 17"/>
                <a:gd name="T3" fmla="*/ 14 h 17"/>
                <a:gd name="T4" fmla="*/ 11 w 17"/>
                <a:gd name="T5" fmla="*/ 11 h 17"/>
                <a:gd name="T6" fmla="*/ 13 w 17"/>
                <a:gd name="T7" fmla="*/ 7 h 17"/>
                <a:gd name="T8" fmla="*/ 15 w 17"/>
                <a:gd name="T9" fmla="*/ 4 h 17"/>
                <a:gd name="T10" fmla="*/ 16 w 17"/>
                <a:gd name="T11" fmla="*/ 1 h 17"/>
                <a:gd name="T12" fmla="*/ 12 w 17"/>
                <a:gd name="T13" fmla="*/ 0 h 17"/>
                <a:gd name="T14" fmla="*/ 11 w 17"/>
                <a:gd name="T15" fmla="*/ 1 h 17"/>
                <a:gd name="T16" fmla="*/ 10 w 17"/>
                <a:gd name="T17" fmla="*/ 4 h 17"/>
                <a:gd name="T18" fmla="*/ 8 w 17"/>
                <a:gd name="T19" fmla="*/ 7 h 17"/>
                <a:gd name="T20" fmla="*/ 7 w 17"/>
                <a:gd name="T21" fmla="*/ 10 h 17"/>
                <a:gd name="T22" fmla="*/ 8 w 17"/>
                <a:gd name="T23" fmla="*/ 16 h 17"/>
                <a:gd name="T24" fmla="*/ 7 w 17"/>
                <a:gd name="T25" fmla="*/ 10 h 17"/>
                <a:gd name="T26" fmla="*/ 0 w 17"/>
                <a:gd name="T27" fmla="*/ 16 h 17"/>
                <a:gd name="T28" fmla="*/ 8 w 17"/>
                <a:gd name="T29" fmla="*/ 16 h 17"/>
                <a:gd name="T30" fmla="*/ 8 w 17"/>
                <a:gd name="T31" fmla="*/ 8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8" y="8"/>
                  </a:moveTo>
                  <a:lnTo>
                    <a:pt x="8" y="14"/>
                  </a:lnTo>
                  <a:lnTo>
                    <a:pt x="11" y="11"/>
                  </a:lnTo>
                  <a:lnTo>
                    <a:pt x="13" y="7"/>
                  </a:lnTo>
                  <a:lnTo>
                    <a:pt x="15" y="4"/>
                  </a:lnTo>
                  <a:lnTo>
                    <a:pt x="16" y="1"/>
                  </a:lnTo>
                  <a:lnTo>
                    <a:pt x="12" y="0"/>
                  </a:lnTo>
                  <a:lnTo>
                    <a:pt x="11" y="1"/>
                  </a:lnTo>
                  <a:lnTo>
                    <a:pt x="10" y="4"/>
                  </a:lnTo>
                  <a:lnTo>
                    <a:pt x="8" y="7"/>
                  </a:lnTo>
                  <a:lnTo>
                    <a:pt x="7" y="10"/>
                  </a:lnTo>
                  <a:lnTo>
                    <a:pt x="8" y="16"/>
                  </a:lnTo>
                  <a:lnTo>
                    <a:pt x="7" y="10"/>
                  </a:lnTo>
                  <a:lnTo>
                    <a:pt x="0" y="16"/>
                  </a:lnTo>
                  <a:lnTo>
                    <a:pt x="8" y="16"/>
                  </a:lnTo>
                  <a:lnTo>
                    <a:pt x="8"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49" name="Freeform 159">
              <a:extLst>
                <a:ext uri="{FF2B5EF4-FFF2-40B4-BE49-F238E27FC236}">
                  <a16:creationId xmlns:a16="http://schemas.microsoft.com/office/drawing/2014/main" id="{AEA19150-31AC-4257-94A9-45A6C98B882D}"/>
                </a:ext>
              </a:extLst>
            </p:cNvPr>
            <p:cNvSpPr>
              <a:spLocks/>
            </p:cNvSpPr>
            <p:nvPr/>
          </p:nvSpPr>
          <p:spPr bwMode="auto">
            <a:xfrm>
              <a:off x="4762" y="3013"/>
              <a:ext cx="17" cy="17"/>
            </a:xfrm>
            <a:custGeom>
              <a:avLst/>
              <a:gdLst>
                <a:gd name="T0" fmla="*/ 13 w 17"/>
                <a:gd name="T1" fmla="*/ 10 h 17"/>
                <a:gd name="T2" fmla="*/ 13 w 17"/>
                <a:gd name="T3" fmla="*/ 0 h 17"/>
                <a:gd name="T4" fmla="*/ 11 w 17"/>
                <a:gd name="T5" fmla="*/ 2 h 17"/>
                <a:gd name="T6" fmla="*/ 10 w 17"/>
                <a:gd name="T7" fmla="*/ 2 h 17"/>
                <a:gd name="T8" fmla="*/ 8 w 17"/>
                <a:gd name="T9" fmla="*/ 5 h 17"/>
                <a:gd name="T10" fmla="*/ 6 w 17"/>
                <a:gd name="T11" fmla="*/ 5 h 17"/>
                <a:gd name="T12" fmla="*/ 4 w 17"/>
                <a:gd name="T13" fmla="*/ 2 h 17"/>
                <a:gd name="T14" fmla="*/ 3 w 17"/>
                <a:gd name="T15" fmla="*/ 2 h 17"/>
                <a:gd name="T16" fmla="*/ 1 w 17"/>
                <a:gd name="T17" fmla="*/ 2 h 17"/>
                <a:gd name="T18" fmla="*/ 0 w 17"/>
                <a:gd name="T19" fmla="*/ 2 h 17"/>
                <a:gd name="T20" fmla="*/ 0 w 17"/>
                <a:gd name="T21" fmla="*/ 16 h 17"/>
                <a:gd name="T22" fmla="*/ 1 w 17"/>
                <a:gd name="T23" fmla="*/ 16 h 17"/>
                <a:gd name="T24" fmla="*/ 3 w 17"/>
                <a:gd name="T25" fmla="*/ 16 h 17"/>
                <a:gd name="T26" fmla="*/ 4 w 17"/>
                <a:gd name="T27" fmla="*/ 16 h 17"/>
                <a:gd name="T28" fmla="*/ 6 w 17"/>
                <a:gd name="T29" fmla="*/ 16 h 17"/>
                <a:gd name="T30" fmla="*/ 8 w 17"/>
                <a:gd name="T31" fmla="*/ 16 h 17"/>
                <a:gd name="T32" fmla="*/ 10 w 17"/>
                <a:gd name="T33" fmla="*/ 16 h 17"/>
                <a:gd name="T34" fmla="*/ 11 w 17"/>
                <a:gd name="T35" fmla="*/ 16 h 17"/>
                <a:gd name="T36" fmla="*/ 13 w 17"/>
                <a:gd name="T37" fmla="*/ 13 h 17"/>
                <a:gd name="T38" fmla="*/ 14 w 17"/>
                <a:gd name="T39" fmla="*/ 2 h 17"/>
                <a:gd name="T40" fmla="*/ 13 w 17"/>
                <a:gd name="T41" fmla="*/ 13 h 17"/>
                <a:gd name="T42" fmla="*/ 16 w 17"/>
                <a:gd name="T43" fmla="*/ 10 h 17"/>
                <a:gd name="T44" fmla="*/ 14 w 17"/>
                <a:gd name="T45" fmla="*/ 2 h 17"/>
                <a:gd name="T46" fmla="*/ 13 w 17"/>
                <a:gd name="T47" fmla="*/ 10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
                <a:gd name="T73" fmla="*/ 0 h 17"/>
                <a:gd name="T74" fmla="*/ 17 w 17"/>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 h="17">
                  <a:moveTo>
                    <a:pt x="13" y="10"/>
                  </a:moveTo>
                  <a:lnTo>
                    <a:pt x="13" y="0"/>
                  </a:lnTo>
                  <a:lnTo>
                    <a:pt x="11" y="2"/>
                  </a:lnTo>
                  <a:lnTo>
                    <a:pt x="10" y="2"/>
                  </a:lnTo>
                  <a:lnTo>
                    <a:pt x="8" y="5"/>
                  </a:lnTo>
                  <a:lnTo>
                    <a:pt x="6" y="5"/>
                  </a:lnTo>
                  <a:lnTo>
                    <a:pt x="4" y="2"/>
                  </a:lnTo>
                  <a:lnTo>
                    <a:pt x="3" y="2"/>
                  </a:lnTo>
                  <a:lnTo>
                    <a:pt x="1" y="2"/>
                  </a:lnTo>
                  <a:lnTo>
                    <a:pt x="0" y="2"/>
                  </a:lnTo>
                  <a:lnTo>
                    <a:pt x="0" y="16"/>
                  </a:lnTo>
                  <a:lnTo>
                    <a:pt x="1" y="16"/>
                  </a:lnTo>
                  <a:lnTo>
                    <a:pt x="3" y="16"/>
                  </a:lnTo>
                  <a:lnTo>
                    <a:pt x="4" y="16"/>
                  </a:lnTo>
                  <a:lnTo>
                    <a:pt x="6" y="16"/>
                  </a:lnTo>
                  <a:lnTo>
                    <a:pt x="8" y="16"/>
                  </a:lnTo>
                  <a:lnTo>
                    <a:pt x="10" y="16"/>
                  </a:lnTo>
                  <a:lnTo>
                    <a:pt x="11" y="16"/>
                  </a:lnTo>
                  <a:lnTo>
                    <a:pt x="13" y="13"/>
                  </a:lnTo>
                  <a:lnTo>
                    <a:pt x="14" y="2"/>
                  </a:lnTo>
                  <a:lnTo>
                    <a:pt x="13" y="13"/>
                  </a:lnTo>
                  <a:lnTo>
                    <a:pt x="16" y="10"/>
                  </a:lnTo>
                  <a:lnTo>
                    <a:pt x="14" y="2"/>
                  </a:lnTo>
                  <a:lnTo>
                    <a:pt x="13" y="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0" name="Freeform 160">
              <a:extLst>
                <a:ext uri="{FF2B5EF4-FFF2-40B4-BE49-F238E27FC236}">
                  <a16:creationId xmlns:a16="http://schemas.microsoft.com/office/drawing/2014/main" id="{9104513E-F1EE-444D-B796-AFDFC03245EF}"/>
                </a:ext>
              </a:extLst>
            </p:cNvPr>
            <p:cNvSpPr>
              <a:spLocks/>
            </p:cNvSpPr>
            <p:nvPr/>
          </p:nvSpPr>
          <p:spPr bwMode="auto">
            <a:xfrm>
              <a:off x="4768" y="3003"/>
              <a:ext cx="17" cy="17"/>
            </a:xfrm>
            <a:custGeom>
              <a:avLst/>
              <a:gdLst>
                <a:gd name="T0" fmla="*/ 0 w 17"/>
                <a:gd name="T1" fmla="*/ 0 h 17"/>
                <a:gd name="T2" fmla="*/ 0 w 17"/>
                <a:gd name="T3" fmla="*/ 0 h 17"/>
                <a:gd name="T4" fmla="*/ 0 w 17"/>
                <a:gd name="T5" fmla="*/ 2 h 17"/>
                <a:gd name="T6" fmla="*/ 0 w 17"/>
                <a:gd name="T7" fmla="*/ 5 h 17"/>
                <a:gd name="T8" fmla="*/ 2 w 17"/>
                <a:gd name="T9" fmla="*/ 7 h 17"/>
                <a:gd name="T10" fmla="*/ 3 w 17"/>
                <a:gd name="T11" fmla="*/ 9 h 17"/>
                <a:gd name="T12" fmla="*/ 6 w 17"/>
                <a:gd name="T13" fmla="*/ 10 h 17"/>
                <a:gd name="T14" fmla="*/ 8 w 17"/>
                <a:gd name="T15" fmla="*/ 13 h 17"/>
                <a:gd name="T16" fmla="*/ 10 w 17"/>
                <a:gd name="T17" fmla="*/ 14 h 17"/>
                <a:gd name="T18" fmla="*/ 14 w 17"/>
                <a:gd name="T19" fmla="*/ 16 h 17"/>
                <a:gd name="T20" fmla="*/ 16 w 17"/>
                <a:gd name="T21" fmla="*/ 14 h 17"/>
                <a:gd name="T22" fmla="*/ 14 w 17"/>
                <a:gd name="T23" fmla="*/ 12 h 17"/>
                <a:gd name="T24" fmla="*/ 11 w 17"/>
                <a:gd name="T25" fmla="*/ 10 h 17"/>
                <a:gd name="T26" fmla="*/ 9 w 17"/>
                <a:gd name="T27" fmla="*/ 9 h 17"/>
                <a:gd name="T28" fmla="*/ 8 w 17"/>
                <a:gd name="T29" fmla="*/ 7 h 17"/>
                <a:gd name="T30" fmla="*/ 6 w 17"/>
                <a:gd name="T31" fmla="*/ 5 h 17"/>
                <a:gd name="T32" fmla="*/ 5 w 17"/>
                <a:gd name="T33" fmla="*/ 4 h 17"/>
                <a:gd name="T34" fmla="*/ 4 w 17"/>
                <a:gd name="T35" fmla="*/ 1 h 17"/>
                <a:gd name="T36" fmla="*/ 3 w 17"/>
                <a:gd name="T37" fmla="*/ 0 h 17"/>
                <a:gd name="T38" fmla="*/ 3 w 17"/>
                <a:gd name="T39" fmla="*/ 0 h 17"/>
                <a:gd name="T40" fmla="*/ 0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0" y="0"/>
                  </a:moveTo>
                  <a:lnTo>
                    <a:pt x="0" y="0"/>
                  </a:lnTo>
                  <a:lnTo>
                    <a:pt x="0" y="2"/>
                  </a:lnTo>
                  <a:lnTo>
                    <a:pt x="0" y="5"/>
                  </a:lnTo>
                  <a:lnTo>
                    <a:pt x="2" y="7"/>
                  </a:lnTo>
                  <a:lnTo>
                    <a:pt x="3" y="9"/>
                  </a:lnTo>
                  <a:lnTo>
                    <a:pt x="6" y="10"/>
                  </a:lnTo>
                  <a:lnTo>
                    <a:pt x="8" y="13"/>
                  </a:lnTo>
                  <a:lnTo>
                    <a:pt x="10" y="14"/>
                  </a:lnTo>
                  <a:lnTo>
                    <a:pt x="14" y="16"/>
                  </a:lnTo>
                  <a:lnTo>
                    <a:pt x="16" y="14"/>
                  </a:lnTo>
                  <a:lnTo>
                    <a:pt x="14" y="12"/>
                  </a:lnTo>
                  <a:lnTo>
                    <a:pt x="11" y="10"/>
                  </a:lnTo>
                  <a:lnTo>
                    <a:pt x="9" y="9"/>
                  </a:lnTo>
                  <a:lnTo>
                    <a:pt x="8" y="7"/>
                  </a:lnTo>
                  <a:lnTo>
                    <a:pt x="6" y="5"/>
                  </a:lnTo>
                  <a:lnTo>
                    <a:pt x="5" y="4"/>
                  </a:lnTo>
                  <a:lnTo>
                    <a:pt x="4" y="1"/>
                  </a:lnTo>
                  <a:lnTo>
                    <a:pt x="3"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1" name="Freeform 161">
              <a:extLst>
                <a:ext uri="{FF2B5EF4-FFF2-40B4-BE49-F238E27FC236}">
                  <a16:creationId xmlns:a16="http://schemas.microsoft.com/office/drawing/2014/main" id="{A3F4494C-77A7-4DF0-9E78-3A510160051A}"/>
                </a:ext>
              </a:extLst>
            </p:cNvPr>
            <p:cNvSpPr>
              <a:spLocks/>
            </p:cNvSpPr>
            <p:nvPr/>
          </p:nvSpPr>
          <p:spPr bwMode="auto">
            <a:xfrm>
              <a:off x="4767" y="2962"/>
              <a:ext cx="17" cy="43"/>
            </a:xfrm>
            <a:custGeom>
              <a:avLst/>
              <a:gdLst>
                <a:gd name="T0" fmla="*/ 0 w 17"/>
                <a:gd name="T1" fmla="*/ 0 h 43"/>
                <a:gd name="T2" fmla="*/ 0 w 17"/>
                <a:gd name="T3" fmla="*/ 0 h 43"/>
                <a:gd name="T4" fmla="*/ 0 w 17"/>
                <a:gd name="T5" fmla="*/ 3 h 43"/>
                <a:gd name="T6" fmla="*/ 0 w 17"/>
                <a:gd name="T7" fmla="*/ 6 h 43"/>
                <a:gd name="T8" fmla="*/ 1 w 17"/>
                <a:gd name="T9" fmla="*/ 9 h 43"/>
                <a:gd name="T10" fmla="*/ 1 w 17"/>
                <a:gd name="T11" fmla="*/ 11 h 43"/>
                <a:gd name="T12" fmla="*/ 1 w 17"/>
                <a:gd name="T13" fmla="*/ 14 h 43"/>
                <a:gd name="T14" fmla="*/ 1 w 17"/>
                <a:gd name="T15" fmla="*/ 16 h 43"/>
                <a:gd name="T16" fmla="*/ 1 w 17"/>
                <a:gd name="T17" fmla="*/ 18 h 43"/>
                <a:gd name="T18" fmla="*/ 3 w 17"/>
                <a:gd name="T19" fmla="*/ 20 h 43"/>
                <a:gd name="T20" fmla="*/ 3 w 17"/>
                <a:gd name="T21" fmla="*/ 22 h 43"/>
                <a:gd name="T22" fmla="*/ 3 w 17"/>
                <a:gd name="T23" fmla="*/ 24 h 43"/>
                <a:gd name="T24" fmla="*/ 3 w 17"/>
                <a:gd name="T25" fmla="*/ 27 h 43"/>
                <a:gd name="T26" fmla="*/ 4 w 17"/>
                <a:gd name="T27" fmla="*/ 29 h 43"/>
                <a:gd name="T28" fmla="*/ 4 w 17"/>
                <a:gd name="T29" fmla="*/ 32 h 43"/>
                <a:gd name="T30" fmla="*/ 6 w 17"/>
                <a:gd name="T31" fmla="*/ 35 h 43"/>
                <a:gd name="T32" fmla="*/ 8 w 17"/>
                <a:gd name="T33" fmla="*/ 38 h 43"/>
                <a:gd name="T34" fmla="*/ 9 w 17"/>
                <a:gd name="T35" fmla="*/ 42 h 43"/>
                <a:gd name="T36" fmla="*/ 16 w 17"/>
                <a:gd name="T37" fmla="*/ 41 h 43"/>
                <a:gd name="T38" fmla="*/ 14 w 17"/>
                <a:gd name="T39" fmla="*/ 38 h 43"/>
                <a:gd name="T40" fmla="*/ 14 w 17"/>
                <a:gd name="T41" fmla="*/ 35 h 43"/>
                <a:gd name="T42" fmla="*/ 12 w 17"/>
                <a:gd name="T43" fmla="*/ 32 h 43"/>
                <a:gd name="T44" fmla="*/ 11 w 17"/>
                <a:gd name="T45" fmla="*/ 29 h 43"/>
                <a:gd name="T46" fmla="*/ 11 w 17"/>
                <a:gd name="T47" fmla="*/ 27 h 43"/>
                <a:gd name="T48" fmla="*/ 9 w 17"/>
                <a:gd name="T49" fmla="*/ 24 h 43"/>
                <a:gd name="T50" fmla="*/ 9 w 17"/>
                <a:gd name="T51" fmla="*/ 22 h 43"/>
                <a:gd name="T52" fmla="*/ 9 w 17"/>
                <a:gd name="T53" fmla="*/ 20 h 43"/>
                <a:gd name="T54" fmla="*/ 9 w 17"/>
                <a:gd name="T55" fmla="*/ 18 h 43"/>
                <a:gd name="T56" fmla="*/ 9 w 17"/>
                <a:gd name="T57" fmla="*/ 16 h 43"/>
                <a:gd name="T58" fmla="*/ 9 w 17"/>
                <a:gd name="T59" fmla="*/ 14 h 43"/>
                <a:gd name="T60" fmla="*/ 9 w 17"/>
                <a:gd name="T61" fmla="*/ 11 h 43"/>
                <a:gd name="T62" fmla="*/ 9 w 17"/>
                <a:gd name="T63" fmla="*/ 9 h 43"/>
                <a:gd name="T64" fmla="*/ 8 w 17"/>
                <a:gd name="T65" fmla="*/ 6 h 43"/>
                <a:gd name="T66" fmla="*/ 8 w 17"/>
                <a:gd name="T67" fmla="*/ 3 h 43"/>
                <a:gd name="T68" fmla="*/ 8 w 17"/>
                <a:gd name="T69" fmla="*/ 0 h 43"/>
                <a:gd name="T70" fmla="*/ 8 w 17"/>
                <a:gd name="T71" fmla="*/ 0 h 43"/>
                <a:gd name="T72" fmla="*/ 0 w 17"/>
                <a:gd name="T73" fmla="*/ 0 h 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43"/>
                <a:gd name="T113" fmla="*/ 17 w 17"/>
                <a:gd name="T114" fmla="*/ 43 h 4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43">
                  <a:moveTo>
                    <a:pt x="0" y="0"/>
                  </a:moveTo>
                  <a:lnTo>
                    <a:pt x="0" y="0"/>
                  </a:lnTo>
                  <a:lnTo>
                    <a:pt x="0" y="3"/>
                  </a:lnTo>
                  <a:lnTo>
                    <a:pt x="0" y="6"/>
                  </a:lnTo>
                  <a:lnTo>
                    <a:pt x="1" y="9"/>
                  </a:lnTo>
                  <a:lnTo>
                    <a:pt x="1" y="11"/>
                  </a:lnTo>
                  <a:lnTo>
                    <a:pt x="1" y="14"/>
                  </a:lnTo>
                  <a:lnTo>
                    <a:pt x="1" y="16"/>
                  </a:lnTo>
                  <a:lnTo>
                    <a:pt x="1" y="18"/>
                  </a:lnTo>
                  <a:lnTo>
                    <a:pt x="3" y="20"/>
                  </a:lnTo>
                  <a:lnTo>
                    <a:pt x="3" y="22"/>
                  </a:lnTo>
                  <a:lnTo>
                    <a:pt x="3" y="24"/>
                  </a:lnTo>
                  <a:lnTo>
                    <a:pt x="3" y="27"/>
                  </a:lnTo>
                  <a:lnTo>
                    <a:pt x="4" y="29"/>
                  </a:lnTo>
                  <a:lnTo>
                    <a:pt x="4" y="32"/>
                  </a:lnTo>
                  <a:lnTo>
                    <a:pt x="6" y="35"/>
                  </a:lnTo>
                  <a:lnTo>
                    <a:pt x="8" y="38"/>
                  </a:lnTo>
                  <a:lnTo>
                    <a:pt x="9" y="42"/>
                  </a:lnTo>
                  <a:lnTo>
                    <a:pt x="16" y="41"/>
                  </a:lnTo>
                  <a:lnTo>
                    <a:pt x="14" y="38"/>
                  </a:lnTo>
                  <a:lnTo>
                    <a:pt x="14" y="35"/>
                  </a:lnTo>
                  <a:lnTo>
                    <a:pt x="12" y="32"/>
                  </a:lnTo>
                  <a:lnTo>
                    <a:pt x="11" y="29"/>
                  </a:lnTo>
                  <a:lnTo>
                    <a:pt x="11" y="27"/>
                  </a:lnTo>
                  <a:lnTo>
                    <a:pt x="9" y="24"/>
                  </a:lnTo>
                  <a:lnTo>
                    <a:pt x="9" y="22"/>
                  </a:lnTo>
                  <a:lnTo>
                    <a:pt x="9" y="20"/>
                  </a:lnTo>
                  <a:lnTo>
                    <a:pt x="9" y="18"/>
                  </a:lnTo>
                  <a:lnTo>
                    <a:pt x="9" y="16"/>
                  </a:lnTo>
                  <a:lnTo>
                    <a:pt x="9" y="14"/>
                  </a:lnTo>
                  <a:lnTo>
                    <a:pt x="9" y="11"/>
                  </a:lnTo>
                  <a:lnTo>
                    <a:pt x="9" y="9"/>
                  </a:lnTo>
                  <a:lnTo>
                    <a:pt x="8" y="6"/>
                  </a:lnTo>
                  <a:lnTo>
                    <a:pt x="8" y="3"/>
                  </a:lnTo>
                  <a:lnTo>
                    <a:pt x="8"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2" name="Freeform 162">
              <a:extLst>
                <a:ext uri="{FF2B5EF4-FFF2-40B4-BE49-F238E27FC236}">
                  <a16:creationId xmlns:a16="http://schemas.microsoft.com/office/drawing/2014/main" id="{39851D0C-101A-40B8-BBC7-D65CF8B4AB0F}"/>
                </a:ext>
              </a:extLst>
            </p:cNvPr>
            <p:cNvSpPr>
              <a:spLocks/>
            </p:cNvSpPr>
            <p:nvPr/>
          </p:nvSpPr>
          <p:spPr bwMode="auto">
            <a:xfrm>
              <a:off x="4766" y="2942"/>
              <a:ext cx="17" cy="21"/>
            </a:xfrm>
            <a:custGeom>
              <a:avLst/>
              <a:gdLst>
                <a:gd name="T0" fmla="*/ 6 w 17"/>
                <a:gd name="T1" fmla="*/ 2 h 21"/>
                <a:gd name="T2" fmla="*/ 5 w 17"/>
                <a:gd name="T3" fmla="*/ 0 h 21"/>
                <a:gd name="T4" fmla="*/ 3 w 17"/>
                <a:gd name="T5" fmla="*/ 0 h 21"/>
                <a:gd name="T6" fmla="*/ 1 w 17"/>
                <a:gd name="T7" fmla="*/ 2 h 21"/>
                <a:gd name="T8" fmla="*/ 0 w 17"/>
                <a:gd name="T9" fmla="*/ 5 h 21"/>
                <a:gd name="T10" fmla="*/ 0 w 17"/>
                <a:gd name="T11" fmla="*/ 7 h 21"/>
                <a:gd name="T12" fmla="*/ 0 w 17"/>
                <a:gd name="T13" fmla="*/ 10 h 21"/>
                <a:gd name="T14" fmla="*/ 0 w 17"/>
                <a:gd name="T15" fmla="*/ 12 h 21"/>
                <a:gd name="T16" fmla="*/ 0 w 17"/>
                <a:gd name="T17" fmla="*/ 16 h 21"/>
                <a:gd name="T18" fmla="*/ 0 w 17"/>
                <a:gd name="T19" fmla="*/ 20 h 21"/>
                <a:gd name="T20" fmla="*/ 2 w 17"/>
                <a:gd name="T21" fmla="*/ 20 h 21"/>
                <a:gd name="T22" fmla="*/ 2 w 17"/>
                <a:gd name="T23" fmla="*/ 16 h 21"/>
                <a:gd name="T24" fmla="*/ 1 w 17"/>
                <a:gd name="T25" fmla="*/ 12 h 21"/>
                <a:gd name="T26" fmla="*/ 1 w 17"/>
                <a:gd name="T27" fmla="*/ 10 h 21"/>
                <a:gd name="T28" fmla="*/ 1 w 17"/>
                <a:gd name="T29" fmla="*/ 7 h 21"/>
                <a:gd name="T30" fmla="*/ 2 w 17"/>
                <a:gd name="T31" fmla="*/ 5 h 21"/>
                <a:gd name="T32" fmla="*/ 3 w 17"/>
                <a:gd name="T33" fmla="*/ 4 h 21"/>
                <a:gd name="T34" fmla="*/ 4 w 17"/>
                <a:gd name="T35" fmla="*/ 2 h 21"/>
                <a:gd name="T36" fmla="*/ 6 w 17"/>
                <a:gd name="T37" fmla="*/ 2 h 21"/>
                <a:gd name="T38" fmla="*/ 6 w 17"/>
                <a:gd name="T39" fmla="*/ 0 h 21"/>
                <a:gd name="T40" fmla="*/ 6 w 17"/>
                <a:gd name="T41" fmla="*/ 2 h 21"/>
                <a:gd name="T42" fmla="*/ 16 w 17"/>
                <a:gd name="T43" fmla="*/ 0 h 21"/>
                <a:gd name="T44" fmla="*/ 6 w 17"/>
                <a:gd name="T45" fmla="*/ 0 h 21"/>
                <a:gd name="T46" fmla="*/ 6 w 17"/>
                <a:gd name="T47" fmla="*/ 2 h 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
                <a:gd name="T73" fmla="*/ 0 h 21"/>
                <a:gd name="T74" fmla="*/ 17 w 17"/>
                <a:gd name="T75" fmla="*/ 21 h 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 h="21">
                  <a:moveTo>
                    <a:pt x="6" y="2"/>
                  </a:moveTo>
                  <a:lnTo>
                    <a:pt x="5" y="0"/>
                  </a:lnTo>
                  <a:lnTo>
                    <a:pt x="3" y="0"/>
                  </a:lnTo>
                  <a:lnTo>
                    <a:pt x="1" y="2"/>
                  </a:lnTo>
                  <a:lnTo>
                    <a:pt x="0" y="5"/>
                  </a:lnTo>
                  <a:lnTo>
                    <a:pt x="0" y="7"/>
                  </a:lnTo>
                  <a:lnTo>
                    <a:pt x="0" y="10"/>
                  </a:lnTo>
                  <a:lnTo>
                    <a:pt x="0" y="12"/>
                  </a:lnTo>
                  <a:lnTo>
                    <a:pt x="0" y="16"/>
                  </a:lnTo>
                  <a:lnTo>
                    <a:pt x="0" y="20"/>
                  </a:lnTo>
                  <a:lnTo>
                    <a:pt x="2" y="20"/>
                  </a:lnTo>
                  <a:lnTo>
                    <a:pt x="2" y="16"/>
                  </a:lnTo>
                  <a:lnTo>
                    <a:pt x="1" y="12"/>
                  </a:lnTo>
                  <a:lnTo>
                    <a:pt x="1" y="10"/>
                  </a:lnTo>
                  <a:lnTo>
                    <a:pt x="1" y="7"/>
                  </a:lnTo>
                  <a:lnTo>
                    <a:pt x="2" y="5"/>
                  </a:lnTo>
                  <a:lnTo>
                    <a:pt x="3" y="4"/>
                  </a:lnTo>
                  <a:lnTo>
                    <a:pt x="4" y="2"/>
                  </a:lnTo>
                  <a:lnTo>
                    <a:pt x="6" y="2"/>
                  </a:lnTo>
                  <a:lnTo>
                    <a:pt x="6" y="0"/>
                  </a:lnTo>
                  <a:lnTo>
                    <a:pt x="6" y="2"/>
                  </a:lnTo>
                  <a:lnTo>
                    <a:pt x="16" y="0"/>
                  </a:lnTo>
                  <a:lnTo>
                    <a:pt x="6" y="0"/>
                  </a:lnTo>
                  <a:lnTo>
                    <a:pt x="6"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3" name="Freeform 163">
              <a:extLst>
                <a:ext uri="{FF2B5EF4-FFF2-40B4-BE49-F238E27FC236}">
                  <a16:creationId xmlns:a16="http://schemas.microsoft.com/office/drawing/2014/main" id="{16B9847F-2A66-4E08-BF00-5C153248B242}"/>
                </a:ext>
              </a:extLst>
            </p:cNvPr>
            <p:cNvSpPr>
              <a:spLocks/>
            </p:cNvSpPr>
            <p:nvPr/>
          </p:nvSpPr>
          <p:spPr bwMode="auto">
            <a:xfrm>
              <a:off x="4687" y="2942"/>
              <a:ext cx="87" cy="17"/>
            </a:xfrm>
            <a:custGeom>
              <a:avLst/>
              <a:gdLst>
                <a:gd name="T0" fmla="*/ 66 w 87"/>
                <a:gd name="T1" fmla="*/ 3 h 17"/>
                <a:gd name="T2" fmla="*/ 66 w 87"/>
                <a:gd name="T3" fmla="*/ 16 h 17"/>
                <a:gd name="T4" fmla="*/ 86 w 87"/>
                <a:gd name="T5" fmla="*/ 12 h 17"/>
                <a:gd name="T6" fmla="*/ 86 w 87"/>
                <a:gd name="T7" fmla="*/ 0 h 17"/>
                <a:gd name="T8" fmla="*/ 66 w 87"/>
                <a:gd name="T9" fmla="*/ 3 h 17"/>
                <a:gd name="T10" fmla="*/ 66 w 87"/>
                <a:gd name="T11" fmla="*/ 16 h 17"/>
                <a:gd name="T12" fmla="*/ 66 w 87"/>
                <a:gd name="T13" fmla="*/ 3 h 17"/>
                <a:gd name="T14" fmla="*/ 0 w 87"/>
                <a:gd name="T15" fmla="*/ 9 h 17"/>
                <a:gd name="T16" fmla="*/ 66 w 87"/>
                <a:gd name="T17" fmla="*/ 16 h 17"/>
                <a:gd name="T18" fmla="*/ 66 w 8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7"/>
                <a:gd name="T32" fmla="*/ 87 w 8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7">
                  <a:moveTo>
                    <a:pt x="66" y="3"/>
                  </a:moveTo>
                  <a:lnTo>
                    <a:pt x="66" y="16"/>
                  </a:lnTo>
                  <a:lnTo>
                    <a:pt x="86" y="12"/>
                  </a:lnTo>
                  <a:lnTo>
                    <a:pt x="86" y="0"/>
                  </a:lnTo>
                  <a:lnTo>
                    <a:pt x="66" y="3"/>
                  </a:lnTo>
                  <a:lnTo>
                    <a:pt x="66" y="16"/>
                  </a:lnTo>
                  <a:lnTo>
                    <a:pt x="66" y="3"/>
                  </a:lnTo>
                  <a:lnTo>
                    <a:pt x="0" y="9"/>
                  </a:lnTo>
                  <a:lnTo>
                    <a:pt x="66" y="16"/>
                  </a:lnTo>
                  <a:lnTo>
                    <a:pt x="66"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4" name="Freeform 164">
              <a:extLst>
                <a:ext uri="{FF2B5EF4-FFF2-40B4-BE49-F238E27FC236}">
                  <a16:creationId xmlns:a16="http://schemas.microsoft.com/office/drawing/2014/main" id="{756BBDD1-845B-4568-9B32-92AA1D5CF1A9}"/>
                </a:ext>
              </a:extLst>
            </p:cNvPr>
            <p:cNvSpPr>
              <a:spLocks/>
            </p:cNvSpPr>
            <p:nvPr/>
          </p:nvSpPr>
          <p:spPr bwMode="auto">
            <a:xfrm>
              <a:off x="4774" y="2959"/>
              <a:ext cx="61" cy="52"/>
            </a:xfrm>
            <a:custGeom>
              <a:avLst/>
              <a:gdLst>
                <a:gd name="T0" fmla="*/ 18 w 61"/>
                <a:gd name="T1" fmla="*/ 23 h 52"/>
                <a:gd name="T2" fmla="*/ 17 w 61"/>
                <a:gd name="T3" fmla="*/ 13 h 52"/>
                <a:gd name="T4" fmla="*/ 20 w 61"/>
                <a:gd name="T5" fmla="*/ 6 h 52"/>
                <a:gd name="T6" fmla="*/ 24 w 61"/>
                <a:gd name="T7" fmla="*/ 3 h 52"/>
                <a:gd name="T8" fmla="*/ 27 w 61"/>
                <a:gd name="T9" fmla="*/ 2 h 52"/>
                <a:gd name="T10" fmla="*/ 29 w 61"/>
                <a:gd name="T11" fmla="*/ 1 h 52"/>
                <a:gd name="T12" fmla="*/ 25 w 61"/>
                <a:gd name="T13" fmla="*/ 1 h 52"/>
                <a:gd name="T14" fmla="*/ 22 w 61"/>
                <a:gd name="T15" fmla="*/ 3 h 52"/>
                <a:gd name="T16" fmla="*/ 19 w 61"/>
                <a:gd name="T17" fmla="*/ 5 h 52"/>
                <a:gd name="T18" fmla="*/ 15 w 61"/>
                <a:gd name="T19" fmla="*/ 7 h 52"/>
                <a:gd name="T20" fmla="*/ 13 w 61"/>
                <a:gd name="T21" fmla="*/ 10 h 52"/>
                <a:gd name="T22" fmla="*/ 12 w 61"/>
                <a:gd name="T23" fmla="*/ 13 h 52"/>
                <a:gd name="T24" fmla="*/ 11 w 61"/>
                <a:gd name="T25" fmla="*/ 17 h 52"/>
                <a:gd name="T26" fmla="*/ 12 w 61"/>
                <a:gd name="T27" fmla="*/ 20 h 52"/>
                <a:gd name="T28" fmla="*/ 12 w 61"/>
                <a:gd name="T29" fmla="*/ 23 h 52"/>
                <a:gd name="T30" fmla="*/ 13 w 61"/>
                <a:gd name="T31" fmla="*/ 26 h 52"/>
                <a:gd name="T32" fmla="*/ 14 w 61"/>
                <a:gd name="T33" fmla="*/ 29 h 52"/>
                <a:gd name="T34" fmla="*/ 14 w 61"/>
                <a:gd name="T35" fmla="*/ 31 h 52"/>
                <a:gd name="T36" fmla="*/ 14 w 61"/>
                <a:gd name="T37" fmla="*/ 31 h 52"/>
                <a:gd name="T38" fmla="*/ 10 w 61"/>
                <a:gd name="T39" fmla="*/ 38 h 52"/>
                <a:gd name="T40" fmla="*/ 3 w 61"/>
                <a:gd name="T41" fmla="*/ 44 h 52"/>
                <a:gd name="T42" fmla="*/ 0 w 61"/>
                <a:gd name="T43" fmla="*/ 49 h 52"/>
                <a:gd name="T44" fmla="*/ 0 w 61"/>
                <a:gd name="T45" fmla="*/ 51 h 52"/>
                <a:gd name="T46" fmla="*/ 11 w 61"/>
                <a:gd name="T47" fmla="*/ 51 h 52"/>
                <a:gd name="T48" fmla="*/ 23 w 61"/>
                <a:gd name="T49" fmla="*/ 50 h 52"/>
                <a:gd name="T50" fmla="*/ 33 w 61"/>
                <a:gd name="T51" fmla="*/ 50 h 52"/>
                <a:gd name="T52" fmla="*/ 45 w 61"/>
                <a:gd name="T53" fmla="*/ 50 h 52"/>
                <a:gd name="T54" fmla="*/ 56 w 61"/>
                <a:gd name="T55" fmla="*/ 50 h 52"/>
                <a:gd name="T56" fmla="*/ 58 w 61"/>
                <a:gd name="T57" fmla="*/ 47 h 52"/>
                <a:gd name="T58" fmla="*/ 56 w 61"/>
                <a:gd name="T59" fmla="*/ 44 h 52"/>
                <a:gd name="T60" fmla="*/ 55 w 61"/>
                <a:gd name="T61" fmla="*/ 40 h 52"/>
                <a:gd name="T62" fmla="*/ 53 w 61"/>
                <a:gd name="T63" fmla="*/ 37 h 52"/>
                <a:gd name="T64" fmla="*/ 51 w 61"/>
                <a:gd name="T65" fmla="*/ 34 h 52"/>
                <a:gd name="T66" fmla="*/ 49 w 61"/>
                <a:gd name="T67" fmla="*/ 29 h 52"/>
                <a:gd name="T68" fmla="*/ 50 w 61"/>
                <a:gd name="T69" fmla="*/ 24 h 52"/>
                <a:gd name="T70" fmla="*/ 51 w 61"/>
                <a:gd name="T71" fmla="*/ 19 h 52"/>
                <a:gd name="T72" fmla="*/ 51 w 61"/>
                <a:gd name="T73" fmla="*/ 13 h 52"/>
                <a:gd name="T74" fmla="*/ 48 w 61"/>
                <a:gd name="T75" fmla="*/ 6 h 52"/>
                <a:gd name="T76" fmla="*/ 43 w 61"/>
                <a:gd name="T77" fmla="*/ 1 h 52"/>
                <a:gd name="T78" fmla="*/ 36 w 61"/>
                <a:gd name="T79" fmla="*/ 0 h 52"/>
                <a:gd name="T80" fmla="*/ 37 w 61"/>
                <a:gd name="T81" fmla="*/ 1 h 52"/>
                <a:gd name="T82" fmla="*/ 42 w 61"/>
                <a:gd name="T83" fmla="*/ 4 h 52"/>
                <a:gd name="T84" fmla="*/ 45 w 61"/>
                <a:gd name="T85" fmla="*/ 10 h 52"/>
                <a:gd name="T86" fmla="*/ 47 w 61"/>
                <a:gd name="T87" fmla="*/ 14 h 52"/>
                <a:gd name="T88" fmla="*/ 47 w 61"/>
                <a:gd name="T89" fmla="*/ 19 h 52"/>
                <a:gd name="T90" fmla="*/ 44 w 61"/>
                <a:gd name="T91" fmla="*/ 25 h 52"/>
                <a:gd name="T92" fmla="*/ 38 w 61"/>
                <a:gd name="T93" fmla="*/ 29 h 52"/>
                <a:gd name="T94" fmla="*/ 30 w 61"/>
                <a:gd name="T95" fmla="*/ 30 h 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
                <a:gd name="T145" fmla="*/ 0 h 52"/>
                <a:gd name="T146" fmla="*/ 61 w 61"/>
                <a:gd name="T147" fmla="*/ 52 h 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 h="52">
                  <a:moveTo>
                    <a:pt x="21" y="27"/>
                  </a:moveTo>
                  <a:lnTo>
                    <a:pt x="19" y="25"/>
                  </a:lnTo>
                  <a:lnTo>
                    <a:pt x="18" y="23"/>
                  </a:lnTo>
                  <a:lnTo>
                    <a:pt x="17" y="20"/>
                  </a:lnTo>
                  <a:lnTo>
                    <a:pt x="17" y="17"/>
                  </a:lnTo>
                  <a:lnTo>
                    <a:pt x="17" y="13"/>
                  </a:lnTo>
                  <a:lnTo>
                    <a:pt x="17" y="11"/>
                  </a:lnTo>
                  <a:lnTo>
                    <a:pt x="19" y="8"/>
                  </a:lnTo>
                  <a:lnTo>
                    <a:pt x="20" y="6"/>
                  </a:lnTo>
                  <a:lnTo>
                    <a:pt x="22" y="5"/>
                  </a:lnTo>
                  <a:lnTo>
                    <a:pt x="23" y="4"/>
                  </a:lnTo>
                  <a:lnTo>
                    <a:pt x="24" y="3"/>
                  </a:lnTo>
                  <a:lnTo>
                    <a:pt x="25" y="3"/>
                  </a:lnTo>
                  <a:lnTo>
                    <a:pt x="26" y="3"/>
                  </a:lnTo>
                  <a:lnTo>
                    <a:pt x="27" y="2"/>
                  </a:lnTo>
                  <a:lnTo>
                    <a:pt x="28" y="1"/>
                  </a:lnTo>
                  <a:lnTo>
                    <a:pt x="30" y="1"/>
                  </a:lnTo>
                  <a:lnTo>
                    <a:pt x="29" y="1"/>
                  </a:lnTo>
                  <a:lnTo>
                    <a:pt x="27" y="1"/>
                  </a:lnTo>
                  <a:lnTo>
                    <a:pt x="26" y="1"/>
                  </a:lnTo>
                  <a:lnTo>
                    <a:pt x="25" y="1"/>
                  </a:lnTo>
                  <a:lnTo>
                    <a:pt x="24" y="2"/>
                  </a:lnTo>
                  <a:lnTo>
                    <a:pt x="23" y="2"/>
                  </a:lnTo>
                  <a:lnTo>
                    <a:pt x="22" y="3"/>
                  </a:lnTo>
                  <a:lnTo>
                    <a:pt x="21" y="3"/>
                  </a:lnTo>
                  <a:lnTo>
                    <a:pt x="19" y="4"/>
                  </a:lnTo>
                  <a:lnTo>
                    <a:pt x="19" y="5"/>
                  </a:lnTo>
                  <a:lnTo>
                    <a:pt x="17" y="6"/>
                  </a:lnTo>
                  <a:lnTo>
                    <a:pt x="16" y="6"/>
                  </a:lnTo>
                  <a:lnTo>
                    <a:pt x="15" y="7"/>
                  </a:lnTo>
                  <a:lnTo>
                    <a:pt x="14" y="8"/>
                  </a:lnTo>
                  <a:lnTo>
                    <a:pt x="13" y="9"/>
                  </a:lnTo>
                  <a:lnTo>
                    <a:pt x="13" y="10"/>
                  </a:lnTo>
                  <a:lnTo>
                    <a:pt x="13" y="11"/>
                  </a:lnTo>
                  <a:lnTo>
                    <a:pt x="12" y="12"/>
                  </a:lnTo>
                  <a:lnTo>
                    <a:pt x="12" y="13"/>
                  </a:lnTo>
                  <a:lnTo>
                    <a:pt x="12" y="14"/>
                  </a:lnTo>
                  <a:lnTo>
                    <a:pt x="11" y="15"/>
                  </a:lnTo>
                  <a:lnTo>
                    <a:pt x="11" y="17"/>
                  </a:lnTo>
                  <a:lnTo>
                    <a:pt x="11" y="19"/>
                  </a:lnTo>
                  <a:lnTo>
                    <a:pt x="12" y="20"/>
                  </a:lnTo>
                  <a:lnTo>
                    <a:pt x="12" y="21"/>
                  </a:lnTo>
                  <a:lnTo>
                    <a:pt x="12" y="22"/>
                  </a:lnTo>
                  <a:lnTo>
                    <a:pt x="12" y="23"/>
                  </a:lnTo>
                  <a:lnTo>
                    <a:pt x="13" y="24"/>
                  </a:lnTo>
                  <a:lnTo>
                    <a:pt x="13" y="25"/>
                  </a:lnTo>
                  <a:lnTo>
                    <a:pt x="13" y="26"/>
                  </a:lnTo>
                  <a:lnTo>
                    <a:pt x="14" y="27"/>
                  </a:lnTo>
                  <a:lnTo>
                    <a:pt x="14" y="28"/>
                  </a:lnTo>
                  <a:lnTo>
                    <a:pt x="14" y="29"/>
                  </a:lnTo>
                  <a:lnTo>
                    <a:pt x="14" y="30"/>
                  </a:lnTo>
                  <a:lnTo>
                    <a:pt x="14" y="31"/>
                  </a:lnTo>
                  <a:lnTo>
                    <a:pt x="13" y="34"/>
                  </a:lnTo>
                  <a:lnTo>
                    <a:pt x="11" y="36"/>
                  </a:lnTo>
                  <a:lnTo>
                    <a:pt x="10" y="38"/>
                  </a:lnTo>
                  <a:lnTo>
                    <a:pt x="8" y="40"/>
                  </a:lnTo>
                  <a:lnTo>
                    <a:pt x="5" y="42"/>
                  </a:lnTo>
                  <a:lnTo>
                    <a:pt x="3" y="44"/>
                  </a:lnTo>
                  <a:lnTo>
                    <a:pt x="2" y="46"/>
                  </a:lnTo>
                  <a:lnTo>
                    <a:pt x="0" y="48"/>
                  </a:lnTo>
                  <a:lnTo>
                    <a:pt x="0" y="49"/>
                  </a:lnTo>
                  <a:lnTo>
                    <a:pt x="0" y="50"/>
                  </a:lnTo>
                  <a:lnTo>
                    <a:pt x="0" y="51"/>
                  </a:lnTo>
                  <a:lnTo>
                    <a:pt x="4" y="51"/>
                  </a:lnTo>
                  <a:lnTo>
                    <a:pt x="7" y="51"/>
                  </a:lnTo>
                  <a:lnTo>
                    <a:pt x="11" y="51"/>
                  </a:lnTo>
                  <a:lnTo>
                    <a:pt x="15" y="50"/>
                  </a:lnTo>
                  <a:lnTo>
                    <a:pt x="19" y="50"/>
                  </a:lnTo>
                  <a:lnTo>
                    <a:pt x="23" y="50"/>
                  </a:lnTo>
                  <a:lnTo>
                    <a:pt x="26" y="50"/>
                  </a:lnTo>
                  <a:lnTo>
                    <a:pt x="30" y="50"/>
                  </a:lnTo>
                  <a:lnTo>
                    <a:pt x="33" y="50"/>
                  </a:lnTo>
                  <a:lnTo>
                    <a:pt x="37" y="50"/>
                  </a:lnTo>
                  <a:lnTo>
                    <a:pt x="41" y="50"/>
                  </a:lnTo>
                  <a:lnTo>
                    <a:pt x="45" y="50"/>
                  </a:lnTo>
                  <a:lnTo>
                    <a:pt x="48" y="50"/>
                  </a:lnTo>
                  <a:lnTo>
                    <a:pt x="52" y="50"/>
                  </a:lnTo>
                  <a:lnTo>
                    <a:pt x="56" y="50"/>
                  </a:lnTo>
                  <a:lnTo>
                    <a:pt x="60" y="50"/>
                  </a:lnTo>
                  <a:lnTo>
                    <a:pt x="59" y="48"/>
                  </a:lnTo>
                  <a:lnTo>
                    <a:pt x="58" y="47"/>
                  </a:lnTo>
                  <a:lnTo>
                    <a:pt x="57" y="46"/>
                  </a:lnTo>
                  <a:lnTo>
                    <a:pt x="57" y="45"/>
                  </a:lnTo>
                  <a:lnTo>
                    <a:pt x="56" y="44"/>
                  </a:lnTo>
                  <a:lnTo>
                    <a:pt x="56" y="43"/>
                  </a:lnTo>
                  <a:lnTo>
                    <a:pt x="55" y="41"/>
                  </a:lnTo>
                  <a:lnTo>
                    <a:pt x="55" y="40"/>
                  </a:lnTo>
                  <a:lnTo>
                    <a:pt x="54" y="40"/>
                  </a:lnTo>
                  <a:lnTo>
                    <a:pt x="54" y="39"/>
                  </a:lnTo>
                  <a:lnTo>
                    <a:pt x="53" y="37"/>
                  </a:lnTo>
                  <a:lnTo>
                    <a:pt x="52" y="36"/>
                  </a:lnTo>
                  <a:lnTo>
                    <a:pt x="51" y="35"/>
                  </a:lnTo>
                  <a:lnTo>
                    <a:pt x="51" y="34"/>
                  </a:lnTo>
                  <a:lnTo>
                    <a:pt x="50" y="32"/>
                  </a:lnTo>
                  <a:lnTo>
                    <a:pt x="50" y="30"/>
                  </a:lnTo>
                  <a:lnTo>
                    <a:pt x="49" y="29"/>
                  </a:lnTo>
                  <a:lnTo>
                    <a:pt x="49" y="27"/>
                  </a:lnTo>
                  <a:lnTo>
                    <a:pt x="49" y="26"/>
                  </a:lnTo>
                  <a:lnTo>
                    <a:pt x="50" y="24"/>
                  </a:lnTo>
                  <a:lnTo>
                    <a:pt x="50" y="23"/>
                  </a:lnTo>
                  <a:lnTo>
                    <a:pt x="51" y="21"/>
                  </a:lnTo>
                  <a:lnTo>
                    <a:pt x="51" y="19"/>
                  </a:lnTo>
                  <a:lnTo>
                    <a:pt x="51" y="17"/>
                  </a:lnTo>
                  <a:lnTo>
                    <a:pt x="51" y="15"/>
                  </a:lnTo>
                  <a:lnTo>
                    <a:pt x="51" y="13"/>
                  </a:lnTo>
                  <a:lnTo>
                    <a:pt x="50" y="11"/>
                  </a:lnTo>
                  <a:lnTo>
                    <a:pt x="50" y="9"/>
                  </a:lnTo>
                  <a:lnTo>
                    <a:pt x="48" y="6"/>
                  </a:lnTo>
                  <a:lnTo>
                    <a:pt x="47" y="4"/>
                  </a:lnTo>
                  <a:lnTo>
                    <a:pt x="45" y="2"/>
                  </a:lnTo>
                  <a:lnTo>
                    <a:pt x="43" y="1"/>
                  </a:lnTo>
                  <a:lnTo>
                    <a:pt x="40" y="0"/>
                  </a:lnTo>
                  <a:lnTo>
                    <a:pt x="38" y="0"/>
                  </a:lnTo>
                  <a:lnTo>
                    <a:pt x="36" y="0"/>
                  </a:lnTo>
                  <a:lnTo>
                    <a:pt x="33" y="0"/>
                  </a:lnTo>
                  <a:lnTo>
                    <a:pt x="35" y="0"/>
                  </a:lnTo>
                  <a:lnTo>
                    <a:pt x="37" y="1"/>
                  </a:lnTo>
                  <a:lnTo>
                    <a:pt x="39" y="1"/>
                  </a:lnTo>
                  <a:lnTo>
                    <a:pt x="40" y="3"/>
                  </a:lnTo>
                  <a:lnTo>
                    <a:pt x="42" y="4"/>
                  </a:lnTo>
                  <a:lnTo>
                    <a:pt x="43" y="6"/>
                  </a:lnTo>
                  <a:lnTo>
                    <a:pt x="44" y="7"/>
                  </a:lnTo>
                  <a:lnTo>
                    <a:pt x="45" y="10"/>
                  </a:lnTo>
                  <a:lnTo>
                    <a:pt x="46" y="11"/>
                  </a:lnTo>
                  <a:lnTo>
                    <a:pt x="47" y="13"/>
                  </a:lnTo>
                  <a:lnTo>
                    <a:pt x="47" y="14"/>
                  </a:lnTo>
                  <a:lnTo>
                    <a:pt x="47" y="16"/>
                  </a:lnTo>
                  <a:lnTo>
                    <a:pt x="47" y="17"/>
                  </a:lnTo>
                  <a:lnTo>
                    <a:pt x="47" y="19"/>
                  </a:lnTo>
                  <a:lnTo>
                    <a:pt x="46" y="21"/>
                  </a:lnTo>
                  <a:lnTo>
                    <a:pt x="46" y="22"/>
                  </a:lnTo>
                  <a:lnTo>
                    <a:pt x="44" y="25"/>
                  </a:lnTo>
                  <a:lnTo>
                    <a:pt x="42" y="27"/>
                  </a:lnTo>
                  <a:lnTo>
                    <a:pt x="40" y="28"/>
                  </a:lnTo>
                  <a:lnTo>
                    <a:pt x="38" y="29"/>
                  </a:lnTo>
                  <a:lnTo>
                    <a:pt x="35" y="30"/>
                  </a:lnTo>
                  <a:lnTo>
                    <a:pt x="33" y="30"/>
                  </a:lnTo>
                  <a:lnTo>
                    <a:pt x="30" y="30"/>
                  </a:lnTo>
                  <a:lnTo>
                    <a:pt x="27" y="30"/>
                  </a:lnTo>
                  <a:lnTo>
                    <a:pt x="21" y="27"/>
                  </a:lnTo>
                </a:path>
              </a:pathLst>
            </a:custGeom>
            <a:solidFill>
              <a:srgbClr val="B2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5" name="Freeform 165">
              <a:extLst>
                <a:ext uri="{FF2B5EF4-FFF2-40B4-BE49-F238E27FC236}">
                  <a16:creationId xmlns:a16="http://schemas.microsoft.com/office/drawing/2014/main" id="{768DA083-E5B9-4949-B02A-6366F1549D3D}"/>
                </a:ext>
              </a:extLst>
            </p:cNvPr>
            <p:cNvSpPr>
              <a:spLocks/>
            </p:cNvSpPr>
            <p:nvPr/>
          </p:nvSpPr>
          <p:spPr bwMode="auto">
            <a:xfrm>
              <a:off x="4692" y="2958"/>
              <a:ext cx="59" cy="42"/>
            </a:xfrm>
            <a:custGeom>
              <a:avLst/>
              <a:gdLst>
                <a:gd name="T0" fmla="*/ 0 w 59"/>
                <a:gd name="T1" fmla="*/ 26 h 42"/>
                <a:gd name="T2" fmla="*/ 3 w 59"/>
                <a:gd name="T3" fmla="*/ 24 h 42"/>
                <a:gd name="T4" fmla="*/ 6 w 59"/>
                <a:gd name="T5" fmla="*/ 21 h 42"/>
                <a:gd name="T6" fmla="*/ 11 w 59"/>
                <a:gd name="T7" fmla="*/ 19 h 42"/>
                <a:gd name="T8" fmla="*/ 16 w 59"/>
                <a:gd name="T9" fmla="*/ 17 h 42"/>
                <a:gd name="T10" fmla="*/ 20 w 59"/>
                <a:gd name="T11" fmla="*/ 15 h 42"/>
                <a:gd name="T12" fmla="*/ 25 w 59"/>
                <a:gd name="T13" fmla="*/ 14 h 42"/>
                <a:gd name="T14" fmla="*/ 29 w 59"/>
                <a:gd name="T15" fmla="*/ 15 h 42"/>
                <a:gd name="T16" fmla="*/ 33 w 59"/>
                <a:gd name="T17" fmla="*/ 16 h 42"/>
                <a:gd name="T18" fmla="*/ 37 w 59"/>
                <a:gd name="T19" fmla="*/ 18 h 42"/>
                <a:gd name="T20" fmla="*/ 40 w 59"/>
                <a:gd name="T21" fmla="*/ 22 h 42"/>
                <a:gd name="T22" fmla="*/ 42 w 59"/>
                <a:gd name="T23" fmla="*/ 25 h 42"/>
                <a:gd name="T24" fmla="*/ 45 w 59"/>
                <a:gd name="T25" fmla="*/ 29 h 42"/>
                <a:gd name="T26" fmla="*/ 48 w 59"/>
                <a:gd name="T27" fmla="*/ 32 h 42"/>
                <a:gd name="T28" fmla="*/ 51 w 59"/>
                <a:gd name="T29" fmla="*/ 36 h 42"/>
                <a:gd name="T30" fmla="*/ 54 w 59"/>
                <a:gd name="T31" fmla="*/ 38 h 42"/>
                <a:gd name="T32" fmla="*/ 58 w 59"/>
                <a:gd name="T33" fmla="*/ 41 h 42"/>
                <a:gd name="T34" fmla="*/ 58 w 59"/>
                <a:gd name="T35" fmla="*/ 38 h 42"/>
                <a:gd name="T36" fmla="*/ 58 w 59"/>
                <a:gd name="T37" fmla="*/ 35 h 42"/>
                <a:gd name="T38" fmla="*/ 58 w 59"/>
                <a:gd name="T39" fmla="*/ 33 h 42"/>
                <a:gd name="T40" fmla="*/ 57 w 59"/>
                <a:gd name="T41" fmla="*/ 30 h 42"/>
                <a:gd name="T42" fmla="*/ 57 w 59"/>
                <a:gd name="T43" fmla="*/ 28 h 42"/>
                <a:gd name="T44" fmla="*/ 57 w 59"/>
                <a:gd name="T45" fmla="*/ 25 h 42"/>
                <a:gd name="T46" fmla="*/ 56 w 59"/>
                <a:gd name="T47" fmla="*/ 22 h 42"/>
                <a:gd name="T48" fmla="*/ 56 w 59"/>
                <a:gd name="T49" fmla="*/ 20 h 42"/>
                <a:gd name="T50" fmla="*/ 56 w 59"/>
                <a:gd name="T51" fmla="*/ 17 h 42"/>
                <a:gd name="T52" fmla="*/ 55 w 59"/>
                <a:gd name="T53" fmla="*/ 15 h 42"/>
                <a:gd name="T54" fmla="*/ 55 w 59"/>
                <a:gd name="T55" fmla="*/ 12 h 42"/>
                <a:gd name="T56" fmla="*/ 55 w 59"/>
                <a:gd name="T57" fmla="*/ 10 h 42"/>
                <a:gd name="T58" fmla="*/ 54 w 59"/>
                <a:gd name="T59" fmla="*/ 7 h 42"/>
                <a:gd name="T60" fmla="*/ 54 w 59"/>
                <a:gd name="T61" fmla="*/ 4 h 42"/>
                <a:gd name="T62" fmla="*/ 54 w 59"/>
                <a:gd name="T63" fmla="*/ 2 h 42"/>
                <a:gd name="T64" fmla="*/ 54 w 59"/>
                <a:gd name="T65" fmla="*/ 0 h 42"/>
                <a:gd name="T66" fmla="*/ 51 w 59"/>
                <a:gd name="T67" fmla="*/ 0 h 42"/>
                <a:gd name="T68" fmla="*/ 48 w 59"/>
                <a:gd name="T69" fmla="*/ 0 h 42"/>
                <a:gd name="T70" fmla="*/ 46 w 59"/>
                <a:gd name="T71" fmla="*/ 0 h 42"/>
                <a:gd name="T72" fmla="*/ 44 w 59"/>
                <a:gd name="T73" fmla="*/ 2 h 42"/>
                <a:gd name="T74" fmla="*/ 41 w 59"/>
                <a:gd name="T75" fmla="*/ 3 h 42"/>
                <a:gd name="T76" fmla="*/ 39 w 59"/>
                <a:gd name="T77" fmla="*/ 5 h 42"/>
                <a:gd name="T78" fmla="*/ 37 w 59"/>
                <a:gd name="T79" fmla="*/ 7 h 42"/>
                <a:gd name="T80" fmla="*/ 35 w 59"/>
                <a:gd name="T81" fmla="*/ 9 h 42"/>
                <a:gd name="T82" fmla="*/ 34 w 59"/>
                <a:gd name="T83" fmla="*/ 10 h 42"/>
                <a:gd name="T84" fmla="*/ 32 w 59"/>
                <a:gd name="T85" fmla="*/ 11 h 42"/>
                <a:gd name="T86" fmla="*/ 30 w 59"/>
                <a:gd name="T87" fmla="*/ 11 h 42"/>
                <a:gd name="T88" fmla="*/ 29 w 59"/>
                <a:gd name="T89" fmla="*/ 11 h 42"/>
                <a:gd name="T90" fmla="*/ 27 w 59"/>
                <a:gd name="T91" fmla="*/ 11 h 42"/>
                <a:gd name="T92" fmla="*/ 25 w 59"/>
                <a:gd name="T93" fmla="*/ 11 h 42"/>
                <a:gd name="T94" fmla="*/ 24 w 59"/>
                <a:gd name="T95" fmla="*/ 11 h 42"/>
                <a:gd name="T96" fmla="*/ 22 w 59"/>
                <a:gd name="T97" fmla="*/ 10 h 42"/>
                <a:gd name="T98" fmla="*/ 20 w 59"/>
                <a:gd name="T99" fmla="*/ 8 h 42"/>
                <a:gd name="T100" fmla="*/ 17 w 59"/>
                <a:gd name="T101" fmla="*/ 7 h 42"/>
                <a:gd name="T102" fmla="*/ 14 w 59"/>
                <a:gd name="T103" fmla="*/ 5 h 42"/>
                <a:gd name="T104" fmla="*/ 11 w 59"/>
                <a:gd name="T105" fmla="*/ 4 h 42"/>
                <a:gd name="T106" fmla="*/ 9 w 59"/>
                <a:gd name="T107" fmla="*/ 3 h 42"/>
                <a:gd name="T108" fmla="*/ 6 w 59"/>
                <a:gd name="T109" fmla="*/ 2 h 42"/>
                <a:gd name="T110" fmla="*/ 3 w 59"/>
                <a:gd name="T111" fmla="*/ 1 h 42"/>
                <a:gd name="T112" fmla="*/ 1 w 59"/>
                <a:gd name="T113" fmla="*/ 0 h 42"/>
                <a:gd name="T114" fmla="*/ 0 w 59"/>
                <a:gd name="T115" fmla="*/ 26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9"/>
                <a:gd name="T175" fmla="*/ 0 h 42"/>
                <a:gd name="T176" fmla="*/ 59 w 59"/>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9" h="42">
                  <a:moveTo>
                    <a:pt x="0" y="26"/>
                  </a:moveTo>
                  <a:lnTo>
                    <a:pt x="3" y="24"/>
                  </a:lnTo>
                  <a:lnTo>
                    <a:pt x="6" y="21"/>
                  </a:lnTo>
                  <a:lnTo>
                    <a:pt x="11" y="19"/>
                  </a:lnTo>
                  <a:lnTo>
                    <a:pt x="16" y="17"/>
                  </a:lnTo>
                  <a:lnTo>
                    <a:pt x="20" y="15"/>
                  </a:lnTo>
                  <a:lnTo>
                    <a:pt x="25" y="14"/>
                  </a:lnTo>
                  <a:lnTo>
                    <a:pt x="29" y="15"/>
                  </a:lnTo>
                  <a:lnTo>
                    <a:pt x="33" y="16"/>
                  </a:lnTo>
                  <a:lnTo>
                    <a:pt x="37" y="18"/>
                  </a:lnTo>
                  <a:lnTo>
                    <a:pt x="40" y="22"/>
                  </a:lnTo>
                  <a:lnTo>
                    <a:pt x="42" y="25"/>
                  </a:lnTo>
                  <a:lnTo>
                    <a:pt x="45" y="29"/>
                  </a:lnTo>
                  <a:lnTo>
                    <a:pt x="48" y="32"/>
                  </a:lnTo>
                  <a:lnTo>
                    <a:pt x="51" y="36"/>
                  </a:lnTo>
                  <a:lnTo>
                    <a:pt x="54" y="38"/>
                  </a:lnTo>
                  <a:lnTo>
                    <a:pt x="58" y="41"/>
                  </a:lnTo>
                  <a:lnTo>
                    <a:pt x="58" y="38"/>
                  </a:lnTo>
                  <a:lnTo>
                    <a:pt x="58" y="35"/>
                  </a:lnTo>
                  <a:lnTo>
                    <a:pt x="58" y="33"/>
                  </a:lnTo>
                  <a:lnTo>
                    <a:pt x="57" y="30"/>
                  </a:lnTo>
                  <a:lnTo>
                    <a:pt x="57" y="28"/>
                  </a:lnTo>
                  <a:lnTo>
                    <a:pt x="57" y="25"/>
                  </a:lnTo>
                  <a:lnTo>
                    <a:pt x="56" y="22"/>
                  </a:lnTo>
                  <a:lnTo>
                    <a:pt x="56" y="20"/>
                  </a:lnTo>
                  <a:lnTo>
                    <a:pt x="56" y="17"/>
                  </a:lnTo>
                  <a:lnTo>
                    <a:pt x="55" y="15"/>
                  </a:lnTo>
                  <a:lnTo>
                    <a:pt x="55" y="12"/>
                  </a:lnTo>
                  <a:lnTo>
                    <a:pt x="55" y="10"/>
                  </a:lnTo>
                  <a:lnTo>
                    <a:pt x="54" y="7"/>
                  </a:lnTo>
                  <a:lnTo>
                    <a:pt x="54" y="4"/>
                  </a:lnTo>
                  <a:lnTo>
                    <a:pt x="54" y="2"/>
                  </a:lnTo>
                  <a:lnTo>
                    <a:pt x="54" y="0"/>
                  </a:lnTo>
                  <a:lnTo>
                    <a:pt x="51" y="0"/>
                  </a:lnTo>
                  <a:lnTo>
                    <a:pt x="48" y="0"/>
                  </a:lnTo>
                  <a:lnTo>
                    <a:pt x="46" y="0"/>
                  </a:lnTo>
                  <a:lnTo>
                    <a:pt x="44" y="2"/>
                  </a:lnTo>
                  <a:lnTo>
                    <a:pt x="41" y="3"/>
                  </a:lnTo>
                  <a:lnTo>
                    <a:pt x="39" y="5"/>
                  </a:lnTo>
                  <a:lnTo>
                    <a:pt x="37" y="7"/>
                  </a:lnTo>
                  <a:lnTo>
                    <a:pt x="35" y="9"/>
                  </a:lnTo>
                  <a:lnTo>
                    <a:pt x="34" y="10"/>
                  </a:lnTo>
                  <a:lnTo>
                    <a:pt x="32" y="11"/>
                  </a:lnTo>
                  <a:lnTo>
                    <a:pt x="30" y="11"/>
                  </a:lnTo>
                  <a:lnTo>
                    <a:pt x="29" y="11"/>
                  </a:lnTo>
                  <a:lnTo>
                    <a:pt x="27" y="11"/>
                  </a:lnTo>
                  <a:lnTo>
                    <a:pt x="25" y="11"/>
                  </a:lnTo>
                  <a:lnTo>
                    <a:pt x="24" y="11"/>
                  </a:lnTo>
                  <a:lnTo>
                    <a:pt x="22" y="10"/>
                  </a:lnTo>
                  <a:lnTo>
                    <a:pt x="20" y="8"/>
                  </a:lnTo>
                  <a:lnTo>
                    <a:pt x="17" y="7"/>
                  </a:lnTo>
                  <a:lnTo>
                    <a:pt x="14" y="5"/>
                  </a:lnTo>
                  <a:lnTo>
                    <a:pt x="11" y="4"/>
                  </a:lnTo>
                  <a:lnTo>
                    <a:pt x="9" y="3"/>
                  </a:lnTo>
                  <a:lnTo>
                    <a:pt x="6" y="2"/>
                  </a:lnTo>
                  <a:lnTo>
                    <a:pt x="3" y="1"/>
                  </a:lnTo>
                  <a:lnTo>
                    <a:pt x="1" y="0"/>
                  </a:lnTo>
                  <a:lnTo>
                    <a:pt x="0" y="26"/>
                  </a:lnTo>
                </a:path>
              </a:pathLst>
            </a:custGeom>
            <a:solidFill>
              <a:srgbClr val="CB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6" name="Freeform 166">
              <a:extLst>
                <a:ext uri="{FF2B5EF4-FFF2-40B4-BE49-F238E27FC236}">
                  <a16:creationId xmlns:a16="http://schemas.microsoft.com/office/drawing/2014/main" id="{414FD65B-BC1B-40C9-B4ED-F5FF7CE310DB}"/>
                </a:ext>
              </a:extLst>
            </p:cNvPr>
            <p:cNvSpPr>
              <a:spLocks/>
            </p:cNvSpPr>
            <p:nvPr/>
          </p:nvSpPr>
          <p:spPr bwMode="auto">
            <a:xfrm>
              <a:off x="4790" y="2962"/>
              <a:ext cx="34" cy="32"/>
            </a:xfrm>
            <a:custGeom>
              <a:avLst/>
              <a:gdLst>
                <a:gd name="T0" fmla="*/ 0 w 34"/>
                <a:gd name="T1" fmla="*/ 18 h 32"/>
                <a:gd name="T2" fmla="*/ 0 w 34"/>
                <a:gd name="T3" fmla="*/ 18 h 32"/>
                <a:gd name="T4" fmla="*/ 1 w 34"/>
                <a:gd name="T5" fmla="*/ 21 h 32"/>
                <a:gd name="T6" fmla="*/ 3 w 34"/>
                <a:gd name="T7" fmla="*/ 24 h 32"/>
                <a:gd name="T8" fmla="*/ 5 w 34"/>
                <a:gd name="T9" fmla="*/ 27 h 32"/>
                <a:gd name="T10" fmla="*/ 8 w 34"/>
                <a:gd name="T11" fmla="*/ 28 h 32"/>
                <a:gd name="T12" fmla="*/ 11 w 34"/>
                <a:gd name="T13" fmla="*/ 30 h 32"/>
                <a:gd name="T14" fmla="*/ 15 w 34"/>
                <a:gd name="T15" fmla="*/ 31 h 32"/>
                <a:gd name="T16" fmla="*/ 18 w 34"/>
                <a:gd name="T17" fmla="*/ 31 h 32"/>
                <a:gd name="T18" fmla="*/ 21 w 34"/>
                <a:gd name="T19" fmla="*/ 30 h 32"/>
                <a:gd name="T20" fmla="*/ 21 w 34"/>
                <a:gd name="T21" fmla="*/ 30 h 32"/>
                <a:gd name="T22" fmla="*/ 25 w 34"/>
                <a:gd name="T23" fmla="*/ 28 h 32"/>
                <a:gd name="T24" fmla="*/ 28 w 34"/>
                <a:gd name="T25" fmla="*/ 26 h 32"/>
                <a:gd name="T26" fmla="*/ 30 w 34"/>
                <a:gd name="T27" fmla="*/ 23 h 32"/>
                <a:gd name="T28" fmla="*/ 32 w 34"/>
                <a:gd name="T29" fmla="*/ 19 h 32"/>
                <a:gd name="T30" fmla="*/ 33 w 34"/>
                <a:gd name="T31" fmla="*/ 15 h 32"/>
                <a:gd name="T32" fmla="*/ 33 w 34"/>
                <a:gd name="T33" fmla="*/ 11 h 32"/>
                <a:gd name="T34" fmla="*/ 32 w 34"/>
                <a:gd name="T35" fmla="*/ 7 h 32"/>
                <a:gd name="T36" fmla="*/ 31 w 34"/>
                <a:gd name="T37" fmla="*/ 3 h 32"/>
                <a:gd name="T38" fmla="*/ 31 w 34"/>
                <a:gd name="T39" fmla="*/ 3 h 32"/>
                <a:gd name="T40" fmla="*/ 30 w 34"/>
                <a:gd name="T41" fmla="*/ 2 h 32"/>
                <a:gd name="T42" fmla="*/ 29 w 34"/>
                <a:gd name="T43" fmla="*/ 0 h 32"/>
                <a:gd name="T44" fmla="*/ 28 w 34"/>
                <a:gd name="T45" fmla="*/ 0 h 32"/>
                <a:gd name="T46" fmla="*/ 26 w 34"/>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
                <a:gd name="T73" fmla="*/ 0 h 32"/>
                <a:gd name="T74" fmla="*/ 34 w 34"/>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 h="32">
                  <a:moveTo>
                    <a:pt x="0" y="18"/>
                  </a:moveTo>
                  <a:lnTo>
                    <a:pt x="0" y="18"/>
                  </a:lnTo>
                  <a:lnTo>
                    <a:pt x="1" y="21"/>
                  </a:lnTo>
                  <a:lnTo>
                    <a:pt x="3" y="24"/>
                  </a:lnTo>
                  <a:lnTo>
                    <a:pt x="5" y="27"/>
                  </a:lnTo>
                  <a:lnTo>
                    <a:pt x="8" y="28"/>
                  </a:lnTo>
                  <a:lnTo>
                    <a:pt x="11" y="30"/>
                  </a:lnTo>
                  <a:lnTo>
                    <a:pt x="15" y="31"/>
                  </a:lnTo>
                  <a:lnTo>
                    <a:pt x="18" y="31"/>
                  </a:lnTo>
                  <a:lnTo>
                    <a:pt x="21" y="30"/>
                  </a:lnTo>
                  <a:lnTo>
                    <a:pt x="25" y="28"/>
                  </a:lnTo>
                  <a:lnTo>
                    <a:pt x="28" y="26"/>
                  </a:lnTo>
                  <a:lnTo>
                    <a:pt x="30" y="23"/>
                  </a:lnTo>
                  <a:lnTo>
                    <a:pt x="32" y="19"/>
                  </a:lnTo>
                  <a:lnTo>
                    <a:pt x="33" y="15"/>
                  </a:lnTo>
                  <a:lnTo>
                    <a:pt x="33" y="11"/>
                  </a:lnTo>
                  <a:lnTo>
                    <a:pt x="32" y="7"/>
                  </a:lnTo>
                  <a:lnTo>
                    <a:pt x="31" y="3"/>
                  </a:lnTo>
                  <a:lnTo>
                    <a:pt x="30" y="2"/>
                  </a:lnTo>
                  <a:lnTo>
                    <a:pt x="29" y="0"/>
                  </a:lnTo>
                  <a:lnTo>
                    <a:pt x="28" y="0"/>
                  </a:lnTo>
                  <a:lnTo>
                    <a:pt x="26" y="0"/>
                  </a:lnTo>
                </a:path>
              </a:pathLst>
            </a:custGeom>
            <a:noFill/>
            <a:ln w="12700" cap="rnd">
              <a:solidFill>
                <a:srgbClr val="99CC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157" name="Freeform 167">
              <a:extLst>
                <a:ext uri="{FF2B5EF4-FFF2-40B4-BE49-F238E27FC236}">
                  <a16:creationId xmlns:a16="http://schemas.microsoft.com/office/drawing/2014/main" id="{70C177BB-75F4-4F4D-ABBD-C83EA5982F8D}"/>
                </a:ext>
              </a:extLst>
            </p:cNvPr>
            <p:cNvSpPr>
              <a:spLocks/>
            </p:cNvSpPr>
            <p:nvPr/>
          </p:nvSpPr>
          <p:spPr bwMode="auto">
            <a:xfrm>
              <a:off x="4727" y="2948"/>
              <a:ext cx="32" cy="25"/>
            </a:xfrm>
            <a:custGeom>
              <a:avLst/>
              <a:gdLst>
                <a:gd name="T0" fmla="*/ 6 w 32"/>
                <a:gd name="T1" fmla="*/ 3 h 25"/>
                <a:gd name="T2" fmla="*/ 9 w 32"/>
                <a:gd name="T3" fmla="*/ 3 h 25"/>
                <a:gd name="T4" fmla="*/ 11 w 32"/>
                <a:gd name="T5" fmla="*/ 3 h 25"/>
                <a:gd name="T6" fmla="*/ 14 w 32"/>
                <a:gd name="T7" fmla="*/ 2 h 25"/>
                <a:gd name="T8" fmla="*/ 17 w 32"/>
                <a:gd name="T9" fmla="*/ 2 h 25"/>
                <a:gd name="T10" fmla="*/ 19 w 32"/>
                <a:gd name="T11" fmla="*/ 2 h 25"/>
                <a:gd name="T12" fmla="*/ 21 w 32"/>
                <a:gd name="T13" fmla="*/ 3 h 25"/>
                <a:gd name="T14" fmla="*/ 23 w 32"/>
                <a:gd name="T15" fmla="*/ 4 h 25"/>
                <a:gd name="T16" fmla="*/ 25 w 32"/>
                <a:gd name="T17" fmla="*/ 6 h 25"/>
                <a:gd name="T18" fmla="*/ 26 w 32"/>
                <a:gd name="T19" fmla="*/ 8 h 25"/>
                <a:gd name="T20" fmla="*/ 27 w 32"/>
                <a:gd name="T21" fmla="*/ 10 h 25"/>
                <a:gd name="T22" fmla="*/ 28 w 32"/>
                <a:gd name="T23" fmla="*/ 12 h 25"/>
                <a:gd name="T24" fmla="*/ 29 w 32"/>
                <a:gd name="T25" fmla="*/ 14 h 25"/>
                <a:gd name="T26" fmla="*/ 29 w 32"/>
                <a:gd name="T27" fmla="*/ 17 h 25"/>
                <a:gd name="T28" fmla="*/ 29 w 32"/>
                <a:gd name="T29" fmla="*/ 19 h 25"/>
                <a:gd name="T30" fmla="*/ 30 w 32"/>
                <a:gd name="T31" fmla="*/ 21 h 25"/>
                <a:gd name="T32" fmla="*/ 30 w 32"/>
                <a:gd name="T33" fmla="*/ 24 h 25"/>
                <a:gd name="T34" fmla="*/ 30 w 32"/>
                <a:gd name="T35" fmla="*/ 21 h 25"/>
                <a:gd name="T36" fmla="*/ 30 w 32"/>
                <a:gd name="T37" fmla="*/ 18 h 25"/>
                <a:gd name="T38" fmla="*/ 30 w 32"/>
                <a:gd name="T39" fmla="*/ 16 h 25"/>
                <a:gd name="T40" fmla="*/ 30 w 32"/>
                <a:gd name="T41" fmla="*/ 13 h 25"/>
                <a:gd name="T42" fmla="*/ 31 w 32"/>
                <a:gd name="T43" fmla="*/ 10 h 25"/>
                <a:gd name="T44" fmla="*/ 31 w 32"/>
                <a:gd name="T45" fmla="*/ 8 h 25"/>
                <a:gd name="T46" fmla="*/ 30 w 32"/>
                <a:gd name="T47" fmla="*/ 6 h 25"/>
                <a:gd name="T48" fmla="*/ 29 w 32"/>
                <a:gd name="T49" fmla="*/ 4 h 25"/>
                <a:gd name="T50" fmla="*/ 26 w 32"/>
                <a:gd name="T51" fmla="*/ 2 h 25"/>
                <a:gd name="T52" fmla="*/ 23 w 32"/>
                <a:gd name="T53" fmla="*/ 0 h 25"/>
                <a:gd name="T54" fmla="*/ 19 w 32"/>
                <a:gd name="T55" fmla="*/ 0 h 25"/>
                <a:gd name="T56" fmla="*/ 15 w 32"/>
                <a:gd name="T57" fmla="*/ 0 h 25"/>
                <a:gd name="T58" fmla="*/ 11 w 32"/>
                <a:gd name="T59" fmla="*/ 0 h 25"/>
                <a:gd name="T60" fmla="*/ 7 w 32"/>
                <a:gd name="T61" fmla="*/ 1 h 25"/>
                <a:gd name="T62" fmla="*/ 4 w 32"/>
                <a:gd name="T63" fmla="*/ 1 h 25"/>
                <a:gd name="T64" fmla="*/ 0 w 32"/>
                <a:gd name="T65" fmla="*/ 2 h 25"/>
                <a:gd name="T66" fmla="*/ 6 w 32"/>
                <a:gd name="T67" fmla="*/ 3 h 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
                <a:gd name="T103" fmla="*/ 0 h 25"/>
                <a:gd name="T104" fmla="*/ 32 w 32"/>
                <a:gd name="T105" fmla="*/ 25 h 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 h="25">
                  <a:moveTo>
                    <a:pt x="6" y="3"/>
                  </a:moveTo>
                  <a:lnTo>
                    <a:pt x="9" y="3"/>
                  </a:lnTo>
                  <a:lnTo>
                    <a:pt x="11" y="3"/>
                  </a:lnTo>
                  <a:lnTo>
                    <a:pt x="14" y="2"/>
                  </a:lnTo>
                  <a:lnTo>
                    <a:pt x="17" y="2"/>
                  </a:lnTo>
                  <a:lnTo>
                    <a:pt x="19" y="2"/>
                  </a:lnTo>
                  <a:lnTo>
                    <a:pt x="21" y="3"/>
                  </a:lnTo>
                  <a:lnTo>
                    <a:pt x="23" y="4"/>
                  </a:lnTo>
                  <a:lnTo>
                    <a:pt x="25" y="6"/>
                  </a:lnTo>
                  <a:lnTo>
                    <a:pt x="26" y="8"/>
                  </a:lnTo>
                  <a:lnTo>
                    <a:pt x="27" y="10"/>
                  </a:lnTo>
                  <a:lnTo>
                    <a:pt x="28" y="12"/>
                  </a:lnTo>
                  <a:lnTo>
                    <a:pt x="29" y="14"/>
                  </a:lnTo>
                  <a:lnTo>
                    <a:pt x="29" y="17"/>
                  </a:lnTo>
                  <a:lnTo>
                    <a:pt x="29" y="19"/>
                  </a:lnTo>
                  <a:lnTo>
                    <a:pt x="30" y="21"/>
                  </a:lnTo>
                  <a:lnTo>
                    <a:pt x="30" y="24"/>
                  </a:lnTo>
                  <a:lnTo>
                    <a:pt x="30" y="21"/>
                  </a:lnTo>
                  <a:lnTo>
                    <a:pt x="30" y="18"/>
                  </a:lnTo>
                  <a:lnTo>
                    <a:pt x="30" y="16"/>
                  </a:lnTo>
                  <a:lnTo>
                    <a:pt x="30" y="13"/>
                  </a:lnTo>
                  <a:lnTo>
                    <a:pt x="31" y="10"/>
                  </a:lnTo>
                  <a:lnTo>
                    <a:pt x="31" y="8"/>
                  </a:lnTo>
                  <a:lnTo>
                    <a:pt x="30" y="6"/>
                  </a:lnTo>
                  <a:lnTo>
                    <a:pt x="29" y="4"/>
                  </a:lnTo>
                  <a:lnTo>
                    <a:pt x="26" y="2"/>
                  </a:lnTo>
                  <a:lnTo>
                    <a:pt x="23" y="0"/>
                  </a:lnTo>
                  <a:lnTo>
                    <a:pt x="19" y="0"/>
                  </a:lnTo>
                  <a:lnTo>
                    <a:pt x="15" y="0"/>
                  </a:lnTo>
                  <a:lnTo>
                    <a:pt x="11" y="0"/>
                  </a:lnTo>
                  <a:lnTo>
                    <a:pt x="7" y="1"/>
                  </a:lnTo>
                  <a:lnTo>
                    <a:pt x="4" y="1"/>
                  </a:lnTo>
                  <a:lnTo>
                    <a:pt x="0" y="2"/>
                  </a:lnTo>
                  <a:lnTo>
                    <a:pt x="6" y="3"/>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8" name="Freeform 168">
              <a:extLst>
                <a:ext uri="{FF2B5EF4-FFF2-40B4-BE49-F238E27FC236}">
                  <a16:creationId xmlns:a16="http://schemas.microsoft.com/office/drawing/2014/main" id="{A81EF3AD-877A-4BD5-854D-3BB4FBADF6AF}"/>
                </a:ext>
              </a:extLst>
            </p:cNvPr>
            <p:cNvSpPr>
              <a:spLocks/>
            </p:cNvSpPr>
            <p:nvPr/>
          </p:nvSpPr>
          <p:spPr bwMode="auto">
            <a:xfrm>
              <a:off x="4802" y="2947"/>
              <a:ext cx="39" cy="28"/>
            </a:xfrm>
            <a:custGeom>
              <a:avLst/>
              <a:gdLst>
                <a:gd name="T0" fmla="*/ 15 w 39"/>
                <a:gd name="T1" fmla="*/ 2 h 28"/>
                <a:gd name="T2" fmla="*/ 17 w 39"/>
                <a:gd name="T3" fmla="*/ 2 h 28"/>
                <a:gd name="T4" fmla="*/ 19 w 39"/>
                <a:gd name="T5" fmla="*/ 2 h 28"/>
                <a:gd name="T6" fmla="*/ 20 w 39"/>
                <a:gd name="T7" fmla="*/ 2 h 28"/>
                <a:gd name="T8" fmla="*/ 22 w 39"/>
                <a:gd name="T9" fmla="*/ 3 h 28"/>
                <a:gd name="T10" fmla="*/ 23 w 39"/>
                <a:gd name="T11" fmla="*/ 3 h 28"/>
                <a:gd name="T12" fmla="*/ 25 w 39"/>
                <a:gd name="T13" fmla="*/ 4 h 28"/>
                <a:gd name="T14" fmla="*/ 26 w 39"/>
                <a:gd name="T15" fmla="*/ 6 h 28"/>
                <a:gd name="T16" fmla="*/ 28 w 39"/>
                <a:gd name="T17" fmla="*/ 8 h 28"/>
                <a:gd name="T18" fmla="*/ 30 w 39"/>
                <a:gd name="T19" fmla="*/ 11 h 28"/>
                <a:gd name="T20" fmla="*/ 32 w 39"/>
                <a:gd name="T21" fmla="*/ 13 h 28"/>
                <a:gd name="T22" fmla="*/ 33 w 39"/>
                <a:gd name="T23" fmla="*/ 15 h 28"/>
                <a:gd name="T24" fmla="*/ 35 w 39"/>
                <a:gd name="T25" fmla="*/ 16 h 28"/>
                <a:gd name="T26" fmla="*/ 36 w 39"/>
                <a:gd name="T27" fmla="*/ 18 h 28"/>
                <a:gd name="T28" fmla="*/ 36 w 39"/>
                <a:gd name="T29" fmla="*/ 20 h 28"/>
                <a:gd name="T30" fmla="*/ 37 w 39"/>
                <a:gd name="T31" fmla="*/ 23 h 28"/>
                <a:gd name="T32" fmla="*/ 38 w 39"/>
                <a:gd name="T33" fmla="*/ 27 h 28"/>
                <a:gd name="T34" fmla="*/ 37 w 39"/>
                <a:gd name="T35" fmla="*/ 24 h 28"/>
                <a:gd name="T36" fmla="*/ 37 w 39"/>
                <a:gd name="T37" fmla="*/ 21 h 28"/>
                <a:gd name="T38" fmla="*/ 36 w 39"/>
                <a:gd name="T39" fmla="*/ 18 h 28"/>
                <a:gd name="T40" fmla="*/ 36 w 39"/>
                <a:gd name="T41" fmla="*/ 14 h 28"/>
                <a:gd name="T42" fmla="*/ 35 w 39"/>
                <a:gd name="T43" fmla="*/ 11 h 28"/>
                <a:gd name="T44" fmla="*/ 34 w 39"/>
                <a:gd name="T45" fmla="*/ 8 h 28"/>
                <a:gd name="T46" fmla="*/ 33 w 39"/>
                <a:gd name="T47" fmla="*/ 6 h 28"/>
                <a:gd name="T48" fmla="*/ 32 w 39"/>
                <a:gd name="T49" fmla="*/ 4 h 28"/>
                <a:gd name="T50" fmla="*/ 30 w 39"/>
                <a:gd name="T51" fmla="*/ 3 h 28"/>
                <a:gd name="T52" fmla="*/ 27 w 39"/>
                <a:gd name="T53" fmla="*/ 1 h 28"/>
                <a:gd name="T54" fmla="*/ 23 w 39"/>
                <a:gd name="T55" fmla="*/ 0 h 28"/>
                <a:gd name="T56" fmla="*/ 18 w 39"/>
                <a:gd name="T57" fmla="*/ 0 h 28"/>
                <a:gd name="T58" fmla="*/ 13 w 39"/>
                <a:gd name="T59" fmla="*/ 0 h 28"/>
                <a:gd name="T60" fmla="*/ 8 w 39"/>
                <a:gd name="T61" fmla="*/ 0 h 28"/>
                <a:gd name="T62" fmla="*/ 4 w 39"/>
                <a:gd name="T63" fmla="*/ 0 h 28"/>
                <a:gd name="T64" fmla="*/ 0 w 39"/>
                <a:gd name="T65" fmla="*/ 0 h 28"/>
                <a:gd name="T66" fmla="*/ 15 w 39"/>
                <a:gd name="T67" fmla="*/ 2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
                <a:gd name="T103" fmla="*/ 0 h 28"/>
                <a:gd name="T104" fmla="*/ 39 w 39"/>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 h="28">
                  <a:moveTo>
                    <a:pt x="15" y="2"/>
                  </a:moveTo>
                  <a:lnTo>
                    <a:pt x="17" y="2"/>
                  </a:lnTo>
                  <a:lnTo>
                    <a:pt x="19" y="2"/>
                  </a:lnTo>
                  <a:lnTo>
                    <a:pt x="20" y="2"/>
                  </a:lnTo>
                  <a:lnTo>
                    <a:pt x="22" y="3"/>
                  </a:lnTo>
                  <a:lnTo>
                    <a:pt x="23" y="3"/>
                  </a:lnTo>
                  <a:lnTo>
                    <a:pt x="25" y="4"/>
                  </a:lnTo>
                  <a:lnTo>
                    <a:pt x="26" y="6"/>
                  </a:lnTo>
                  <a:lnTo>
                    <a:pt x="28" y="8"/>
                  </a:lnTo>
                  <a:lnTo>
                    <a:pt x="30" y="11"/>
                  </a:lnTo>
                  <a:lnTo>
                    <a:pt x="32" y="13"/>
                  </a:lnTo>
                  <a:lnTo>
                    <a:pt x="33" y="15"/>
                  </a:lnTo>
                  <a:lnTo>
                    <a:pt x="35" y="16"/>
                  </a:lnTo>
                  <a:lnTo>
                    <a:pt x="36" y="18"/>
                  </a:lnTo>
                  <a:lnTo>
                    <a:pt x="36" y="20"/>
                  </a:lnTo>
                  <a:lnTo>
                    <a:pt x="37" y="23"/>
                  </a:lnTo>
                  <a:lnTo>
                    <a:pt x="38" y="27"/>
                  </a:lnTo>
                  <a:lnTo>
                    <a:pt x="37" y="24"/>
                  </a:lnTo>
                  <a:lnTo>
                    <a:pt x="37" y="21"/>
                  </a:lnTo>
                  <a:lnTo>
                    <a:pt x="36" y="18"/>
                  </a:lnTo>
                  <a:lnTo>
                    <a:pt x="36" y="14"/>
                  </a:lnTo>
                  <a:lnTo>
                    <a:pt x="35" y="11"/>
                  </a:lnTo>
                  <a:lnTo>
                    <a:pt x="34" y="8"/>
                  </a:lnTo>
                  <a:lnTo>
                    <a:pt x="33" y="6"/>
                  </a:lnTo>
                  <a:lnTo>
                    <a:pt x="32" y="4"/>
                  </a:lnTo>
                  <a:lnTo>
                    <a:pt x="30" y="3"/>
                  </a:lnTo>
                  <a:lnTo>
                    <a:pt x="27" y="1"/>
                  </a:lnTo>
                  <a:lnTo>
                    <a:pt x="23" y="0"/>
                  </a:lnTo>
                  <a:lnTo>
                    <a:pt x="18" y="0"/>
                  </a:lnTo>
                  <a:lnTo>
                    <a:pt x="13" y="0"/>
                  </a:lnTo>
                  <a:lnTo>
                    <a:pt x="8" y="0"/>
                  </a:lnTo>
                  <a:lnTo>
                    <a:pt x="4" y="0"/>
                  </a:lnTo>
                  <a:lnTo>
                    <a:pt x="0" y="0"/>
                  </a:lnTo>
                  <a:lnTo>
                    <a:pt x="15" y="2"/>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59" name="Freeform 169">
              <a:extLst>
                <a:ext uri="{FF2B5EF4-FFF2-40B4-BE49-F238E27FC236}">
                  <a16:creationId xmlns:a16="http://schemas.microsoft.com/office/drawing/2014/main" id="{12D86E4E-ED2B-425D-8B51-DC8AAC32034A}"/>
                </a:ext>
              </a:extLst>
            </p:cNvPr>
            <p:cNvSpPr>
              <a:spLocks/>
            </p:cNvSpPr>
            <p:nvPr/>
          </p:nvSpPr>
          <p:spPr bwMode="auto">
            <a:xfrm>
              <a:off x="5232" y="2874"/>
              <a:ext cx="80" cy="79"/>
            </a:xfrm>
            <a:custGeom>
              <a:avLst/>
              <a:gdLst>
                <a:gd name="T0" fmla="*/ 69 w 80"/>
                <a:gd name="T1" fmla="*/ 9 h 79"/>
                <a:gd name="T2" fmla="*/ 73 w 80"/>
                <a:gd name="T3" fmla="*/ 18 h 79"/>
                <a:gd name="T4" fmla="*/ 77 w 80"/>
                <a:gd name="T5" fmla="*/ 26 h 79"/>
                <a:gd name="T6" fmla="*/ 79 w 80"/>
                <a:gd name="T7" fmla="*/ 35 h 79"/>
                <a:gd name="T8" fmla="*/ 75 w 80"/>
                <a:gd name="T9" fmla="*/ 44 h 79"/>
                <a:gd name="T10" fmla="*/ 70 w 80"/>
                <a:gd name="T11" fmla="*/ 54 h 79"/>
                <a:gd name="T12" fmla="*/ 64 w 80"/>
                <a:gd name="T13" fmla="*/ 63 h 79"/>
                <a:gd name="T14" fmla="*/ 56 w 80"/>
                <a:gd name="T15" fmla="*/ 70 h 79"/>
                <a:gd name="T16" fmla="*/ 48 w 80"/>
                <a:gd name="T17" fmla="*/ 72 h 79"/>
                <a:gd name="T18" fmla="*/ 42 w 80"/>
                <a:gd name="T19" fmla="*/ 74 h 79"/>
                <a:gd name="T20" fmla="*/ 35 w 80"/>
                <a:gd name="T21" fmla="*/ 75 h 79"/>
                <a:gd name="T22" fmla="*/ 29 w 80"/>
                <a:gd name="T23" fmla="*/ 77 h 79"/>
                <a:gd name="T24" fmla="*/ 22 w 80"/>
                <a:gd name="T25" fmla="*/ 78 h 79"/>
                <a:gd name="T26" fmla="*/ 16 w 80"/>
                <a:gd name="T27" fmla="*/ 77 h 79"/>
                <a:gd name="T28" fmla="*/ 10 w 80"/>
                <a:gd name="T29" fmla="*/ 76 h 79"/>
                <a:gd name="T30" fmla="*/ 5 w 80"/>
                <a:gd name="T31" fmla="*/ 73 h 79"/>
                <a:gd name="T32" fmla="*/ 1 w 80"/>
                <a:gd name="T33" fmla="*/ 69 h 79"/>
                <a:gd name="T34" fmla="*/ 0 w 80"/>
                <a:gd name="T35" fmla="*/ 63 h 79"/>
                <a:gd name="T36" fmla="*/ 0 w 80"/>
                <a:gd name="T37" fmla="*/ 54 h 79"/>
                <a:gd name="T38" fmla="*/ 0 w 80"/>
                <a:gd name="T39" fmla="*/ 46 h 79"/>
                <a:gd name="T40" fmla="*/ 6 w 80"/>
                <a:gd name="T41" fmla="*/ 29 h 79"/>
                <a:gd name="T42" fmla="*/ 12 w 80"/>
                <a:gd name="T43" fmla="*/ 24 h 79"/>
                <a:gd name="T44" fmla="*/ 18 w 80"/>
                <a:gd name="T45" fmla="*/ 18 h 79"/>
                <a:gd name="T46" fmla="*/ 24 w 80"/>
                <a:gd name="T47" fmla="*/ 13 h 79"/>
                <a:gd name="T48" fmla="*/ 29 w 80"/>
                <a:gd name="T49" fmla="*/ 8 h 79"/>
                <a:gd name="T50" fmla="*/ 34 w 80"/>
                <a:gd name="T51" fmla="*/ 5 h 79"/>
                <a:gd name="T52" fmla="*/ 41 w 80"/>
                <a:gd name="T53" fmla="*/ 5 h 79"/>
                <a:gd name="T54" fmla="*/ 47 w 80"/>
                <a:gd name="T55" fmla="*/ 5 h 79"/>
                <a:gd name="T56" fmla="*/ 52 w 80"/>
                <a:gd name="T57" fmla="*/ 4 h 79"/>
                <a:gd name="T58" fmla="*/ 55 w 80"/>
                <a:gd name="T59" fmla="*/ 2 h 79"/>
                <a:gd name="T60" fmla="*/ 58 w 80"/>
                <a:gd name="T61" fmla="*/ 0 h 79"/>
                <a:gd name="T62" fmla="*/ 61 w 80"/>
                <a:gd name="T63" fmla="*/ 0 h 79"/>
                <a:gd name="T64" fmla="*/ 62 w 8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9"/>
                <a:gd name="T101" fmla="*/ 80 w 80"/>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9">
                  <a:moveTo>
                    <a:pt x="68" y="4"/>
                  </a:moveTo>
                  <a:lnTo>
                    <a:pt x="69" y="9"/>
                  </a:lnTo>
                  <a:lnTo>
                    <a:pt x="70" y="14"/>
                  </a:lnTo>
                  <a:lnTo>
                    <a:pt x="73" y="18"/>
                  </a:lnTo>
                  <a:lnTo>
                    <a:pt x="75" y="22"/>
                  </a:lnTo>
                  <a:lnTo>
                    <a:pt x="77" y="26"/>
                  </a:lnTo>
                  <a:lnTo>
                    <a:pt x="78" y="31"/>
                  </a:lnTo>
                  <a:lnTo>
                    <a:pt x="79" y="35"/>
                  </a:lnTo>
                  <a:lnTo>
                    <a:pt x="77" y="39"/>
                  </a:lnTo>
                  <a:lnTo>
                    <a:pt x="75" y="44"/>
                  </a:lnTo>
                  <a:lnTo>
                    <a:pt x="72" y="49"/>
                  </a:lnTo>
                  <a:lnTo>
                    <a:pt x="70" y="54"/>
                  </a:lnTo>
                  <a:lnTo>
                    <a:pt x="67" y="59"/>
                  </a:lnTo>
                  <a:lnTo>
                    <a:pt x="64" y="63"/>
                  </a:lnTo>
                  <a:lnTo>
                    <a:pt x="60" y="67"/>
                  </a:lnTo>
                  <a:lnTo>
                    <a:pt x="56" y="70"/>
                  </a:lnTo>
                  <a:lnTo>
                    <a:pt x="51" y="72"/>
                  </a:lnTo>
                  <a:lnTo>
                    <a:pt x="48" y="72"/>
                  </a:lnTo>
                  <a:lnTo>
                    <a:pt x="45" y="73"/>
                  </a:lnTo>
                  <a:lnTo>
                    <a:pt x="42" y="74"/>
                  </a:lnTo>
                  <a:lnTo>
                    <a:pt x="38" y="75"/>
                  </a:lnTo>
                  <a:lnTo>
                    <a:pt x="35" y="75"/>
                  </a:lnTo>
                  <a:lnTo>
                    <a:pt x="32" y="76"/>
                  </a:lnTo>
                  <a:lnTo>
                    <a:pt x="29" y="77"/>
                  </a:lnTo>
                  <a:lnTo>
                    <a:pt x="26" y="77"/>
                  </a:lnTo>
                  <a:lnTo>
                    <a:pt x="22" y="78"/>
                  </a:lnTo>
                  <a:lnTo>
                    <a:pt x="19" y="78"/>
                  </a:lnTo>
                  <a:lnTo>
                    <a:pt x="16" y="77"/>
                  </a:lnTo>
                  <a:lnTo>
                    <a:pt x="13" y="77"/>
                  </a:lnTo>
                  <a:lnTo>
                    <a:pt x="10" y="76"/>
                  </a:lnTo>
                  <a:lnTo>
                    <a:pt x="8" y="75"/>
                  </a:lnTo>
                  <a:lnTo>
                    <a:pt x="5" y="73"/>
                  </a:lnTo>
                  <a:lnTo>
                    <a:pt x="3" y="72"/>
                  </a:lnTo>
                  <a:lnTo>
                    <a:pt x="1" y="69"/>
                  </a:lnTo>
                  <a:lnTo>
                    <a:pt x="0" y="66"/>
                  </a:lnTo>
                  <a:lnTo>
                    <a:pt x="0" y="63"/>
                  </a:lnTo>
                  <a:lnTo>
                    <a:pt x="0" y="59"/>
                  </a:lnTo>
                  <a:lnTo>
                    <a:pt x="0" y="54"/>
                  </a:lnTo>
                  <a:lnTo>
                    <a:pt x="0" y="50"/>
                  </a:lnTo>
                  <a:lnTo>
                    <a:pt x="0" y="46"/>
                  </a:lnTo>
                  <a:lnTo>
                    <a:pt x="0" y="42"/>
                  </a:lnTo>
                  <a:lnTo>
                    <a:pt x="6" y="29"/>
                  </a:lnTo>
                  <a:lnTo>
                    <a:pt x="9" y="27"/>
                  </a:lnTo>
                  <a:lnTo>
                    <a:pt x="12" y="24"/>
                  </a:lnTo>
                  <a:lnTo>
                    <a:pt x="15" y="21"/>
                  </a:lnTo>
                  <a:lnTo>
                    <a:pt x="18" y="18"/>
                  </a:lnTo>
                  <a:lnTo>
                    <a:pt x="21" y="15"/>
                  </a:lnTo>
                  <a:lnTo>
                    <a:pt x="24" y="13"/>
                  </a:lnTo>
                  <a:lnTo>
                    <a:pt x="26" y="10"/>
                  </a:lnTo>
                  <a:lnTo>
                    <a:pt x="29" y="8"/>
                  </a:lnTo>
                  <a:lnTo>
                    <a:pt x="32" y="6"/>
                  </a:lnTo>
                  <a:lnTo>
                    <a:pt x="34" y="5"/>
                  </a:lnTo>
                  <a:lnTo>
                    <a:pt x="37" y="5"/>
                  </a:lnTo>
                  <a:lnTo>
                    <a:pt x="41" y="5"/>
                  </a:lnTo>
                  <a:lnTo>
                    <a:pt x="44" y="5"/>
                  </a:lnTo>
                  <a:lnTo>
                    <a:pt x="47" y="5"/>
                  </a:lnTo>
                  <a:lnTo>
                    <a:pt x="50" y="5"/>
                  </a:lnTo>
                  <a:lnTo>
                    <a:pt x="52" y="4"/>
                  </a:lnTo>
                  <a:lnTo>
                    <a:pt x="54" y="3"/>
                  </a:lnTo>
                  <a:lnTo>
                    <a:pt x="55" y="2"/>
                  </a:lnTo>
                  <a:lnTo>
                    <a:pt x="57" y="1"/>
                  </a:lnTo>
                  <a:lnTo>
                    <a:pt x="58" y="0"/>
                  </a:lnTo>
                  <a:lnTo>
                    <a:pt x="59" y="0"/>
                  </a:lnTo>
                  <a:lnTo>
                    <a:pt x="61" y="0"/>
                  </a:lnTo>
                  <a:lnTo>
                    <a:pt x="62" y="0"/>
                  </a:lnTo>
                  <a:lnTo>
                    <a:pt x="68" y="4"/>
                  </a:lnTo>
                </a:path>
              </a:pathLst>
            </a:custGeom>
            <a:solidFill>
              <a:srgbClr val="E5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0" name="Freeform 170">
              <a:extLst>
                <a:ext uri="{FF2B5EF4-FFF2-40B4-BE49-F238E27FC236}">
                  <a16:creationId xmlns:a16="http://schemas.microsoft.com/office/drawing/2014/main" id="{2FE7886E-9758-4BE8-B05D-4E31C622AF33}"/>
                </a:ext>
              </a:extLst>
            </p:cNvPr>
            <p:cNvSpPr>
              <a:spLocks/>
            </p:cNvSpPr>
            <p:nvPr/>
          </p:nvSpPr>
          <p:spPr bwMode="auto">
            <a:xfrm>
              <a:off x="4639" y="2738"/>
              <a:ext cx="471" cy="155"/>
            </a:xfrm>
            <a:custGeom>
              <a:avLst/>
              <a:gdLst>
                <a:gd name="T0" fmla="*/ 26 w 471"/>
                <a:gd name="T1" fmla="*/ 86 h 155"/>
                <a:gd name="T2" fmla="*/ 41 w 471"/>
                <a:gd name="T3" fmla="*/ 78 h 155"/>
                <a:gd name="T4" fmla="*/ 54 w 471"/>
                <a:gd name="T5" fmla="*/ 76 h 155"/>
                <a:gd name="T6" fmla="*/ 68 w 471"/>
                <a:gd name="T7" fmla="*/ 91 h 155"/>
                <a:gd name="T8" fmla="*/ 80 w 471"/>
                <a:gd name="T9" fmla="*/ 113 h 155"/>
                <a:gd name="T10" fmla="*/ 86 w 471"/>
                <a:gd name="T11" fmla="*/ 109 h 155"/>
                <a:gd name="T12" fmla="*/ 85 w 471"/>
                <a:gd name="T13" fmla="*/ 85 h 155"/>
                <a:gd name="T14" fmla="*/ 95 w 471"/>
                <a:gd name="T15" fmla="*/ 78 h 155"/>
                <a:gd name="T16" fmla="*/ 115 w 471"/>
                <a:gd name="T17" fmla="*/ 82 h 155"/>
                <a:gd name="T18" fmla="*/ 134 w 471"/>
                <a:gd name="T19" fmla="*/ 86 h 155"/>
                <a:gd name="T20" fmla="*/ 145 w 471"/>
                <a:gd name="T21" fmla="*/ 96 h 155"/>
                <a:gd name="T22" fmla="*/ 146 w 471"/>
                <a:gd name="T23" fmla="*/ 120 h 155"/>
                <a:gd name="T24" fmla="*/ 155 w 471"/>
                <a:gd name="T25" fmla="*/ 140 h 155"/>
                <a:gd name="T26" fmla="*/ 175 w 471"/>
                <a:gd name="T27" fmla="*/ 148 h 155"/>
                <a:gd name="T28" fmla="*/ 206 w 471"/>
                <a:gd name="T29" fmla="*/ 152 h 155"/>
                <a:gd name="T30" fmla="*/ 237 w 471"/>
                <a:gd name="T31" fmla="*/ 154 h 155"/>
                <a:gd name="T32" fmla="*/ 267 w 471"/>
                <a:gd name="T33" fmla="*/ 151 h 155"/>
                <a:gd name="T34" fmla="*/ 286 w 471"/>
                <a:gd name="T35" fmla="*/ 143 h 155"/>
                <a:gd name="T36" fmla="*/ 297 w 471"/>
                <a:gd name="T37" fmla="*/ 123 h 155"/>
                <a:gd name="T38" fmla="*/ 313 w 471"/>
                <a:gd name="T39" fmla="*/ 108 h 155"/>
                <a:gd name="T40" fmla="*/ 315 w 471"/>
                <a:gd name="T41" fmla="*/ 108 h 155"/>
                <a:gd name="T42" fmla="*/ 325 w 471"/>
                <a:gd name="T43" fmla="*/ 116 h 155"/>
                <a:gd name="T44" fmla="*/ 344 w 471"/>
                <a:gd name="T45" fmla="*/ 128 h 155"/>
                <a:gd name="T46" fmla="*/ 389 w 471"/>
                <a:gd name="T47" fmla="*/ 140 h 155"/>
                <a:gd name="T48" fmla="*/ 438 w 471"/>
                <a:gd name="T49" fmla="*/ 147 h 155"/>
                <a:gd name="T50" fmla="*/ 468 w 471"/>
                <a:gd name="T51" fmla="*/ 149 h 155"/>
                <a:gd name="T52" fmla="*/ 450 w 471"/>
                <a:gd name="T53" fmla="*/ 142 h 155"/>
                <a:gd name="T54" fmla="*/ 429 w 471"/>
                <a:gd name="T55" fmla="*/ 131 h 155"/>
                <a:gd name="T56" fmla="*/ 414 w 471"/>
                <a:gd name="T57" fmla="*/ 123 h 155"/>
                <a:gd name="T58" fmla="*/ 383 w 471"/>
                <a:gd name="T59" fmla="*/ 114 h 155"/>
                <a:gd name="T60" fmla="*/ 351 w 471"/>
                <a:gd name="T61" fmla="*/ 104 h 155"/>
                <a:gd name="T62" fmla="*/ 320 w 471"/>
                <a:gd name="T63" fmla="*/ 95 h 155"/>
                <a:gd name="T64" fmla="*/ 291 w 471"/>
                <a:gd name="T65" fmla="*/ 86 h 155"/>
                <a:gd name="T66" fmla="*/ 262 w 471"/>
                <a:gd name="T67" fmla="*/ 78 h 155"/>
                <a:gd name="T68" fmla="*/ 234 w 471"/>
                <a:gd name="T69" fmla="*/ 72 h 155"/>
                <a:gd name="T70" fmla="*/ 205 w 471"/>
                <a:gd name="T71" fmla="*/ 68 h 155"/>
                <a:gd name="T72" fmla="*/ 176 w 471"/>
                <a:gd name="T73" fmla="*/ 63 h 155"/>
                <a:gd name="T74" fmla="*/ 145 w 471"/>
                <a:gd name="T75" fmla="*/ 59 h 155"/>
                <a:gd name="T76" fmla="*/ 117 w 471"/>
                <a:gd name="T77" fmla="*/ 56 h 155"/>
                <a:gd name="T78" fmla="*/ 97 w 471"/>
                <a:gd name="T79" fmla="*/ 47 h 155"/>
                <a:gd name="T80" fmla="*/ 80 w 471"/>
                <a:gd name="T81" fmla="*/ 33 h 155"/>
                <a:gd name="T82" fmla="*/ 66 w 471"/>
                <a:gd name="T83" fmla="*/ 17 h 155"/>
                <a:gd name="T84" fmla="*/ 59 w 471"/>
                <a:gd name="T85" fmla="*/ 5 h 155"/>
                <a:gd name="T86" fmla="*/ 56 w 471"/>
                <a:gd name="T87" fmla="*/ 0 h 155"/>
                <a:gd name="T88" fmla="*/ 44 w 471"/>
                <a:gd name="T89" fmla="*/ 2 h 155"/>
                <a:gd name="T90" fmla="*/ 29 w 471"/>
                <a:gd name="T91" fmla="*/ 4 h 155"/>
                <a:gd name="T92" fmla="*/ 17 w 471"/>
                <a:gd name="T93" fmla="*/ 25 h 155"/>
                <a:gd name="T94" fmla="*/ 6 w 471"/>
                <a:gd name="T95" fmla="*/ 50 h 155"/>
                <a:gd name="T96" fmla="*/ 0 w 471"/>
                <a:gd name="T97" fmla="*/ 52 h 155"/>
                <a:gd name="T98" fmla="*/ 0 w 471"/>
                <a:gd name="T99" fmla="*/ 58 h 155"/>
                <a:gd name="T100" fmla="*/ 4 w 471"/>
                <a:gd name="T101" fmla="*/ 71 h 155"/>
                <a:gd name="T102" fmla="*/ 8 w 471"/>
                <a:gd name="T103" fmla="*/ 84 h 155"/>
                <a:gd name="T104" fmla="*/ 12 w 471"/>
                <a:gd name="T105" fmla="*/ 98 h 1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71"/>
                <a:gd name="T160" fmla="*/ 0 h 155"/>
                <a:gd name="T161" fmla="*/ 471 w 471"/>
                <a:gd name="T162" fmla="*/ 155 h 1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71" h="155">
                  <a:moveTo>
                    <a:pt x="14" y="90"/>
                  </a:moveTo>
                  <a:lnTo>
                    <a:pt x="17" y="90"/>
                  </a:lnTo>
                  <a:lnTo>
                    <a:pt x="20" y="88"/>
                  </a:lnTo>
                  <a:lnTo>
                    <a:pt x="23" y="88"/>
                  </a:lnTo>
                  <a:lnTo>
                    <a:pt x="26" y="86"/>
                  </a:lnTo>
                  <a:lnTo>
                    <a:pt x="29" y="84"/>
                  </a:lnTo>
                  <a:lnTo>
                    <a:pt x="32" y="82"/>
                  </a:lnTo>
                  <a:lnTo>
                    <a:pt x="35" y="81"/>
                  </a:lnTo>
                  <a:lnTo>
                    <a:pt x="38" y="79"/>
                  </a:lnTo>
                  <a:lnTo>
                    <a:pt x="41" y="78"/>
                  </a:lnTo>
                  <a:lnTo>
                    <a:pt x="43" y="76"/>
                  </a:lnTo>
                  <a:lnTo>
                    <a:pt x="46" y="76"/>
                  </a:lnTo>
                  <a:lnTo>
                    <a:pt x="49" y="75"/>
                  </a:lnTo>
                  <a:lnTo>
                    <a:pt x="52" y="75"/>
                  </a:lnTo>
                  <a:lnTo>
                    <a:pt x="54" y="76"/>
                  </a:lnTo>
                  <a:lnTo>
                    <a:pt x="57" y="77"/>
                  </a:lnTo>
                  <a:lnTo>
                    <a:pt x="60" y="79"/>
                  </a:lnTo>
                  <a:lnTo>
                    <a:pt x="63" y="83"/>
                  </a:lnTo>
                  <a:lnTo>
                    <a:pt x="65" y="86"/>
                  </a:lnTo>
                  <a:lnTo>
                    <a:pt x="68" y="91"/>
                  </a:lnTo>
                  <a:lnTo>
                    <a:pt x="70" y="95"/>
                  </a:lnTo>
                  <a:lnTo>
                    <a:pt x="73" y="100"/>
                  </a:lnTo>
                  <a:lnTo>
                    <a:pt x="75" y="105"/>
                  </a:lnTo>
                  <a:lnTo>
                    <a:pt x="78" y="109"/>
                  </a:lnTo>
                  <a:lnTo>
                    <a:pt x="80" y="113"/>
                  </a:lnTo>
                  <a:lnTo>
                    <a:pt x="81" y="114"/>
                  </a:lnTo>
                  <a:lnTo>
                    <a:pt x="83" y="114"/>
                  </a:lnTo>
                  <a:lnTo>
                    <a:pt x="85" y="114"/>
                  </a:lnTo>
                  <a:lnTo>
                    <a:pt x="86" y="113"/>
                  </a:lnTo>
                  <a:lnTo>
                    <a:pt x="86" y="109"/>
                  </a:lnTo>
                  <a:lnTo>
                    <a:pt x="86" y="104"/>
                  </a:lnTo>
                  <a:lnTo>
                    <a:pt x="86" y="99"/>
                  </a:lnTo>
                  <a:lnTo>
                    <a:pt x="86" y="95"/>
                  </a:lnTo>
                  <a:lnTo>
                    <a:pt x="86" y="90"/>
                  </a:lnTo>
                  <a:lnTo>
                    <a:pt x="85" y="85"/>
                  </a:lnTo>
                  <a:lnTo>
                    <a:pt x="84" y="81"/>
                  </a:lnTo>
                  <a:lnTo>
                    <a:pt x="83" y="76"/>
                  </a:lnTo>
                  <a:lnTo>
                    <a:pt x="86" y="77"/>
                  </a:lnTo>
                  <a:lnTo>
                    <a:pt x="91" y="77"/>
                  </a:lnTo>
                  <a:lnTo>
                    <a:pt x="95" y="78"/>
                  </a:lnTo>
                  <a:lnTo>
                    <a:pt x="99" y="78"/>
                  </a:lnTo>
                  <a:lnTo>
                    <a:pt x="102" y="79"/>
                  </a:lnTo>
                  <a:lnTo>
                    <a:pt x="107" y="80"/>
                  </a:lnTo>
                  <a:lnTo>
                    <a:pt x="110" y="81"/>
                  </a:lnTo>
                  <a:lnTo>
                    <a:pt x="115" y="82"/>
                  </a:lnTo>
                  <a:lnTo>
                    <a:pt x="118" y="83"/>
                  </a:lnTo>
                  <a:lnTo>
                    <a:pt x="123" y="84"/>
                  </a:lnTo>
                  <a:lnTo>
                    <a:pt x="126" y="85"/>
                  </a:lnTo>
                  <a:lnTo>
                    <a:pt x="130" y="85"/>
                  </a:lnTo>
                  <a:lnTo>
                    <a:pt x="134" y="86"/>
                  </a:lnTo>
                  <a:lnTo>
                    <a:pt x="138" y="86"/>
                  </a:lnTo>
                  <a:lnTo>
                    <a:pt x="142" y="87"/>
                  </a:lnTo>
                  <a:lnTo>
                    <a:pt x="146" y="88"/>
                  </a:lnTo>
                  <a:lnTo>
                    <a:pt x="145" y="92"/>
                  </a:lnTo>
                  <a:lnTo>
                    <a:pt x="145" y="96"/>
                  </a:lnTo>
                  <a:lnTo>
                    <a:pt x="144" y="101"/>
                  </a:lnTo>
                  <a:lnTo>
                    <a:pt x="144" y="106"/>
                  </a:lnTo>
                  <a:lnTo>
                    <a:pt x="145" y="111"/>
                  </a:lnTo>
                  <a:lnTo>
                    <a:pt x="145" y="116"/>
                  </a:lnTo>
                  <a:lnTo>
                    <a:pt x="146" y="120"/>
                  </a:lnTo>
                  <a:lnTo>
                    <a:pt x="147" y="124"/>
                  </a:lnTo>
                  <a:lnTo>
                    <a:pt x="149" y="129"/>
                  </a:lnTo>
                  <a:lnTo>
                    <a:pt x="150" y="133"/>
                  </a:lnTo>
                  <a:lnTo>
                    <a:pt x="152" y="136"/>
                  </a:lnTo>
                  <a:lnTo>
                    <a:pt x="155" y="140"/>
                  </a:lnTo>
                  <a:lnTo>
                    <a:pt x="158" y="142"/>
                  </a:lnTo>
                  <a:lnTo>
                    <a:pt x="161" y="144"/>
                  </a:lnTo>
                  <a:lnTo>
                    <a:pt x="165" y="146"/>
                  </a:lnTo>
                  <a:lnTo>
                    <a:pt x="169" y="147"/>
                  </a:lnTo>
                  <a:lnTo>
                    <a:pt x="175" y="148"/>
                  </a:lnTo>
                  <a:lnTo>
                    <a:pt x="181" y="149"/>
                  </a:lnTo>
                  <a:lnTo>
                    <a:pt x="187" y="150"/>
                  </a:lnTo>
                  <a:lnTo>
                    <a:pt x="194" y="151"/>
                  </a:lnTo>
                  <a:lnTo>
                    <a:pt x="200" y="152"/>
                  </a:lnTo>
                  <a:lnTo>
                    <a:pt x="206" y="152"/>
                  </a:lnTo>
                  <a:lnTo>
                    <a:pt x="212" y="153"/>
                  </a:lnTo>
                  <a:lnTo>
                    <a:pt x="218" y="154"/>
                  </a:lnTo>
                  <a:lnTo>
                    <a:pt x="224" y="154"/>
                  </a:lnTo>
                  <a:lnTo>
                    <a:pt x="230" y="154"/>
                  </a:lnTo>
                  <a:lnTo>
                    <a:pt x="237" y="154"/>
                  </a:lnTo>
                  <a:lnTo>
                    <a:pt x="242" y="154"/>
                  </a:lnTo>
                  <a:lnTo>
                    <a:pt x="248" y="153"/>
                  </a:lnTo>
                  <a:lnTo>
                    <a:pt x="255" y="153"/>
                  </a:lnTo>
                  <a:lnTo>
                    <a:pt x="261" y="152"/>
                  </a:lnTo>
                  <a:lnTo>
                    <a:pt x="267" y="151"/>
                  </a:lnTo>
                  <a:lnTo>
                    <a:pt x="271" y="150"/>
                  </a:lnTo>
                  <a:lnTo>
                    <a:pt x="274" y="149"/>
                  </a:lnTo>
                  <a:lnTo>
                    <a:pt x="279" y="147"/>
                  </a:lnTo>
                  <a:lnTo>
                    <a:pt x="282" y="145"/>
                  </a:lnTo>
                  <a:lnTo>
                    <a:pt x="286" y="143"/>
                  </a:lnTo>
                  <a:lnTo>
                    <a:pt x="289" y="140"/>
                  </a:lnTo>
                  <a:lnTo>
                    <a:pt x="291" y="136"/>
                  </a:lnTo>
                  <a:lnTo>
                    <a:pt x="293" y="131"/>
                  </a:lnTo>
                  <a:lnTo>
                    <a:pt x="295" y="127"/>
                  </a:lnTo>
                  <a:lnTo>
                    <a:pt x="297" y="123"/>
                  </a:lnTo>
                  <a:lnTo>
                    <a:pt x="299" y="118"/>
                  </a:lnTo>
                  <a:lnTo>
                    <a:pt x="303" y="115"/>
                  </a:lnTo>
                  <a:lnTo>
                    <a:pt x="306" y="112"/>
                  </a:lnTo>
                  <a:lnTo>
                    <a:pt x="309" y="109"/>
                  </a:lnTo>
                  <a:lnTo>
                    <a:pt x="313" y="108"/>
                  </a:lnTo>
                  <a:lnTo>
                    <a:pt x="317" y="108"/>
                  </a:lnTo>
                  <a:lnTo>
                    <a:pt x="316" y="108"/>
                  </a:lnTo>
                  <a:lnTo>
                    <a:pt x="315" y="108"/>
                  </a:lnTo>
                  <a:lnTo>
                    <a:pt x="317" y="109"/>
                  </a:lnTo>
                  <a:lnTo>
                    <a:pt x="320" y="111"/>
                  </a:lnTo>
                  <a:lnTo>
                    <a:pt x="322" y="112"/>
                  </a:lnTo>
                  <a:lnTo>
                    <a:pt x="324" y="114"/>
                  </a:lnTo>
                  <a:lnTo>
                    <a:pt x="325" y="116"/>
                  </a:lnTo>
                  <a:lnTo>
                    <a:pt x="327" y="118"/>
                  </a:lnTo>
                  <a:lnTo>
                    <a:pt x="329" y="119"/>
                  </a:lnTo>
                  <a:lnTo>
                    <a:pt x="332" y="121"/>
                  </a:lnTo>
                  <a:lnTo>
                    <a:pt x="338" y="125"/>
                  </a:lnTo>
                  <a:lnTo>
                    <a:pt x="344" y="128"/>
                  </a:lnTo>
                  <a:lnTo>
                    <a:pt x="352" y="131"/>
                  </a:lnTo>
                  <a:lnTo>
                    <a:pt x="361" y="133"/>
                  </a:lnTo>
                  <a:lnTo>
                    <a:pt x="370" y="136"/>
                  </a:lnTo>
                  <a:lnTo>
                    <a:pt x="380" y="138"/>
                  </a:lnTo>
                  <a:lnTo>
                    <a:pt x="389" y="140"/>
                  </a:lnTo>
                  <a:lnTo>
                    <a:pt x="399" y="142"/>
                  </a:lnTo>
                  <a:lnTo>
                    <a:pt x="409" y="143"/>
                  </a:lnTo>
                  <a:lnTo>
                    <a:pt x="419" y="145"/>
                  </a:lnTo>
                  <a:lnTo>
                    <a:pt x="429" y="146"/>
                  </a:lnTo>
                  <a:lnTo>
                    <a:pt x="438" y="147"/>
                  </a:lnTo>
                  <a:lnTo>
                    <a:pt x="447" y="147"/>
                  </a:lnTo>
                  <a:lnTo>
                    <a:pt x="455" y="148"/>
                  </a:lnTo>
                  <a:lnTo>
                    <a:pt x="463" y="148"/>
                  </a:lnTo>
                  <a:lnTo>
                    <a:pt x="470" y="149"/>
                  </a:lnTo>
                  <a:lnTo>
                    <a:pt x="468" y="149"/>
                  </a:lnTo>
                  <a:lnTo>
                    <a:pt x="465" y="148"/>
                  </a:lnTo>
                  <a:lnTo>
                    <a:pt x="462" y="147"/>
                  </a:lnTo>
                  <a:lnTo>
                    <a:pt x="458" y="146"/>
                  </a:lnTo>
                  <a:lnTo>
                    <a:pt x="454" y="144"/>
                  </a:lnTo>
                  <a:lnTo>
                    <a:pt x="450" y="142"/>
                  </a:lnTo>
                  <a:lnTo>
                    <a:pt x="446" y="140"/>
                  </a:lnTo>
                  <a:lnTo>
                    <a:pt x="442" y="138"/>
                  </a:lnTo>
                  <a:lnTo>
                    <a:pt x="437" y="135"/>
                  </a:lnTo>
                  <a:lnTo>
                    <a:pt x="433" y="133"/>
                  </a:lnTo>
                  <a:lnTo>
                    <a:pt x="429" y="131"/>
                  </a:lnTo>
                  <a:lnTo>
                    <a:pt x="425" y="129"/>
                  </a:lnTo>
                  <a:lnTo>
                    <a:pt x="421" y="127"/>
                  </a:lnTo>
                  <a:lnTo>
                    <a:pt x="418" y="125"/>
                  </a:lnTo>
                  <a:lnTo>
                    <a:pt x="416" y="124"/>
                  </a:lnTo>
                  <a:lnTo>
                    <a:pt x="414" y="123"/>
                  </a:lnTo>
                  <a:lnTo>
                    <a:pt x="407" y="122"/>
                  </a:lnTo>
                  <a:lnTo>
                    <a:pt x="401" y="120"/>
                  </a:lnTo>
                  <a:lnTo>
                    <a:pt x="395" y="118"/>
                  </a:lnTo>
                  <a:lnTo>
                    <a:pt x="389" y="116"/>
                  </a:lnTo>
                  <a:lnTo>
                    <a:pt x="383" y="114"/>
                  </a:lnTo>
                  <a:lnTo>
                    <a:pt x="376" y="112"/>
                  </a:lnTo>
                  <a:lnTo>
                    <a:pt x="370" y="110"/>
                  </a:lnTo>
                  <a:lnTo>
                    <a:pt x="364" y="108"/>
                  </a:lnTo>
                  <a:lnTo>
                    <a:pt x="357" y="106"/>
                  </a:lnTo>
                  <a:lnTo>
                    <a:pt x="351" y="104"/>
                  </a:lnTo>
                  <a:lnTo>
                    <a:pt x="345" y="102"/>
                  </a:lnTo>
                  <a:lnTo>
                    <a:pt x="339" y="100"/>
                  </a:lnTo>
                  <a:lnTo>
                    <a:pt x="333" y="99"/>
                  </a:lnTo>
                  <a:lnTo>
                    <a:pt x="327" y="96"/>
                  </a:lnTo>
                  <a:lnTo>
                    <a:pt x="320" y="95"/>
                  </a:lnTo>
                  <a:lnTo>
                    <a:pt x="314" y="93"/>
                  </a:lnTo>
                  <a:lnTo>
                    <a:pt x="309" y="91"/>
                  </a:lnTo>
                  <a:lnTo>
                    <a:pt x="303" y="89"/>
                  </a:lnTo>
                  <a:lnTo>
                    <a:pt x="297" y="88"/>
                  </a:lnTo>
                  <a:lnTo>
                    <a:pt x="291" y="86"/>
                  </a:lnTo>
                  <a:lnTo>
                    <a:pt x="285" y="84"/>
                  </a:lnTo>
                  <a:lnTo>
                    <a:pt x="279" y="83"/>
                  </a:lnTo>
                  <a:lnTo>
                    <a:pt x="274" y="81"/>
                  </a:lnTo>
                  <a:lnTo>
                    <a:pt x="268" y="80"/>
                  </a:lnTo>
                  <a:lnTo>
                    <a:pt x="262" y="78"/>
                  </a:lnTo>
                  <a:lnTo>
                    <a:pt x="256" y="77"/>
                  </a:lnTo>
                  <a:lnTo>
                    <a:pt x="250" y="76"/>
                  </a:lnTo>
                  <a:lnTo>
                    <a:pt x="245" y="75"/>
                  </a:lnTo>
                  <a:lnTo>
                    <a:pt x="239" y="74"/>
                  </a:lnTo>
                  <a:lnTo>
                    <a:pt x="234" y="72"/>
                  </a:lnTo>
                  <a:lnTo>
                    <a:pt x="228" y="71"/>
                  </a:lnTo>
                  <a:lnTo>
                    <a:pt x="222" y="70"/>
                  </a:lnTo>
                  <a:lnTo>
                    <a:pt x="216" y="69"/>
                  </a:lnTo>
                  <a:lnTo>
                    <a:pt x="210" y="68"/>
                  </a:lnTo>
                  <a:lnTo>
                    <a:pt x="205" y="68"/>
                  </a:lnTo>
                  <a:lnTo>
                    <a:pt x="199" y="66"/>
                  </a:lnTo>
                  <a:lnTo>
                    <a:pt x="193" y="65"/>
                  </a:lnTo>
                  <a:lnTo>
                    <a:pt x="187" y="65"/>
                  </a:lnTo>
                  <a:lnTo>
                    <a:pt x="181" y="64"/>
                  </a:lnTo>
                  <a:lnTo>
                    <a:pt x="176" y="63"/>
                  </a:lnTo>
                  <a:lnTo>
                    <a:pt x="170" y="62"/>
                  </a:lnTo>
                  <a:lnTo>
                    <a:pt x="163" y="61"/>
                  </a:lnTo>
                  <a:lnTo>
                    <a:pt x="158" y="61"/>
                  </a:lnTo>
                  <a:lnTo>
                    <a:pt x="152" y="60"/>
                  </a:lnTo>
                  <a:lnTo>
                    <a:pt x="145" y="59"/>
                  </a:lnTo>
                  <a:lnTo>
                    <a:pt x="139" y="58"/>
                  </a:lnTo>
                  <a:lnTo>
                    <a:pt x="133" y="58"/>
                  </a:lnTo>
                  <a:lnTo>
                    <a:pt x="127" y="58"/>
                  </a:lnTo>
                  <a:lnTo>
                    <a:pt x="122" y="57"/>
                  </a:lnTo>
                  <a:lnTo>
                    <a:pt x="117" y="56"/>
                  </a:lnTo>
                  <a:lnTo>
                    <a:pt x="113" y="54"/>
                  </a:lnTo>
                  <a:lnTo>
                    <a:pt x="109" y="53"/>
                  </a:lnTo>
                  <a:lnTo>
                    <a:pt x="104" y="51"/>
                  </a:lnTo>
                  <a:lnTo>
                    <a:pt x="101" y="50"/>
                  </a:lnTo>
                  <a:lnTo>
                    <a:pt x="97" y="47"/>
                  </a:lnTo>
                  <a:lnTo>
                    <a:pt x="93" y="45"/>
                  </a:lnTo>
                  <a:lnTo>
                    <a:pt x="89" y="42"/>
                  </a:lnTo>
                  <a:lnTo>
                    <a:pt x="86" y="40"/>
                  </a:lnTo>
                  <a:lnTo>
                    <a:pt x="83" y="36"/>
                  </a:lnTo>
                  <a:lnTo>
                    <a:pt x="80" y="33"/>
                  </a:lnTo>
                  <a:lnTo>
                    <a:pt x="76" y="30"/>
                  </a:lnTo>
                  <a:lnTo>
                    <a:pt x="73" y="26"/>
                  </a:lnTo>
                  <a:lnTo>
                    <a:pt x="70" y="22"/>
                  </a:lnTo>
                  <a:lnTo>
                    <a:pt x="67" y="17"/>
                  </a:lnTo>
                  <a:lnTo>
                    <a:pt x="66" y="17"/>
                  </a:lnTo>
                  <a:lnTo>
                    <a:pt x="65" y="15"/>
                  </a:lnTo>
                  <a:lnTo>
                    <a:pt x="63" y="13"/>
                  </a:lnTo>
                  <a:lnTo>
                    <a:pt x="62" y="10"/>
                  </a:lnTo>
                  <a:lnTo>
                    <a:pt x="60" y="7"/>
                  </a:lnTo>
                  <a:lnTo>
                    <a:pt x="59" y="5"/>
                  </a:lnTo>
                  <a:lnTo>
                    <a:pt x="57" y="3"/>
                  </a:lnTo>
                  <a:lnTo>
                    <a:pt x="57" y="0"/>
                  </a:lnTo>
                  <a:lnTo>
                    <a:pt x="56" y="0"/>
                  </a:lnTo>
                  <a:lnTo>
                    <a:pt x="54" y="0"/>
                  </a:lnTo>
                  <a:lnTo>
                    <a:pt x="51" y="0"/>
                  </a:lnTo>
                  <a:lnTo>
                    <a:pt x="49" y="0"/>
                  </a:lnTo>
                  <a:lnTo>
                    <a:pt x="46" y="1"/>
                  </a:lnTo>
                  <a:lnTo>
                    <a:pt x="44" y="2"/>
                  </a:lnTo>
                  <a:lnTo>
                    <a:pt x="41" y="2"/>
                  </a:lnTo>
                  <a:lnTo>
                    <a:pt x="38" y="3"/>
                  </a:lnTo>
                  <a:lnTo>
                    <a:pt x="35" y="3"/>
                  </a:lnTo>
                  <a:lnTo>
                    <a:pt x="32" y="4"/>
                  </a:lnTo>
                  <a:lnTo>
                    <a:pt x="29" y="4"/>
                  </a:lnTo>
                  <a:lnTo>
                    <a:pt x="26" y="4"/>
                  </a:lnTo>
                  <a:lnTo>
                    <a:pt x="24" y="4"/>
                  </a:lnTo>
                  <a:lnTo>
                    <a:pt x="22" y="4"/>
                  </a:lnTo>
                  <a:lnTo>
                    <a:pt x="19" y="16"/>
                  </a:lnTo>
                  <a:lnTo>
                    <a:pt x="17" y="25"/>
                  </a:lnTo>
                  <a:lnTo>
                    <a:pt x="14" y="33"/>
                  </a:lnTo>
                  <a:lnTo>
                    <a:pt x="12" y="39"/>
                  </a:lnTo>
                  <a:lnTo>
                    <a:pt x="10" y="44"/>
                  </a:lnTo>
                  <a:lnTo>
                    <a:pt x="8" y="47"/>
                  </a:lnTo>
                  <a:lnTo>
                    <a:pt x="6" y="50"/>
                  </a:lnTo>
                  <a:lnTo>
                    <a:pt x="4" y="51"/>
                  </a:lnTo>
                  <a:lnTo>
                    <a:pt x="3" y="52"/>
                  </a:lnTo>
                  <a:lnTo>
                    <a:pt x="2" y="52"/>
                  </a:lnTo>
                  <a:lnTo>
                    <a:pt x="1" y="52"/>
                  </a:lnTo>
                  <a:lnTo>
                    <a:pt x="0" y="52"/>
                  </a:lnTo>
                  <a:lnTo>
                    <a:pt x="0" y="53"/>
                  </a:lnTo>
                  <a:lnTo>
                    <a:pt x="0" y="54"/>
                  </a:lnTo>
                  <a:lnTo>
                    <a:pt x="0" y="55"/>
                  </a:lnTo>
                  <a:lnTo>
                    <a:pt x="0" y="58"/>
                  </a:lnTo>
                  <a:lnTo>
                    <a:pt x="1" y="61"/>
                  </a:lnTo>
                  <a:lnTo>
                    <a:pt x="2" y="63"/>
                  </a:lnTo>
                  <a:lnTo>
                    <a:pt x="3" y="66"/>
                  </a:lnTo>
                  <a:lnTo>
                    <a:pt x="3" y="68"/>
                  </a:lnTo>
                  <a:lnTo>
                    <a:pt x="4" y="71"/>
                  </a:lnTo>
                  <a:lnTo>
                    <a:pt x="5" y="74"/>
                  </a:lnTo>
                  <a:lnTo>
                    <a:pt x="6" y="76"/>
                  </a:lnTo>
                  <a:lnTo>
                    <a:pt x="6" y="79"/>
                  </a:lnTo>
                  <a:lnTo>
                    <a:pt x="7" y="82"/>
                  </a:lnTo>
                  <a:lnTo>
                    <a:pt x="8" y="84"/>
                  </a:lnTo>
                  <a:lnTo>
                    <a:pt x="9" y="87"/>
                  </a:lnTo>
                  <a:lnTo>
                    <a:pt x="9" y="90"/>
                  </a:lnTo>
                  <a:lnTo>
                    <a:pt x="10" y="92"/>
                  </a:lnTo>
                  <a:lnTo>
                    <a:pt x="11" y="95"/>
                  </a:lnTo>
                  <a:lnTo>
                    <a:pt x="12" y="98"/>
                  </a:lnTo>
                  <a:lnTo>
                    <a:pt x="14" y="90"/>
                  </a:lnTo>
                </a:path>
              </a:pathLst>
            </a:custGeom>
            <a:solidFill>
              <a:srgbClr val="0D0D0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1" name="Freeform 171">
              <a:extLst>
                <a:ext uri="{FF2B5EF4-FFF2-40B4-BE49-F238E27FC236}">
                  <a16:creationId xmlns:a16="http://schemas.microsoft.com/office/drawing/2014/main" id="{E819D073-B704-4010-9759-79C370E6ABF7}"/>
                </a:ext>
              </a:extLst>
            </p:cNvPr>
            <p:cNvSpPr>
              <a:spLocks/>
            </p:cNvSpPr>
            <p:nvPr/>
          </p:nvSpPr>
          <p:spPr bwMode="auto">
            <a:xfrm>
              <a:off x="4686" y="2607"/>
              <a:ext cx="573" cy="282"/>
            </a:xfrm>
            <a:custGeom>
              <a:avLst/>
              <a:gdLst>
                <a:gd name="T0" fmla="*/ 28 w 573"/>
                <a:gd name="T1" fmla="*/ 172 h 282"/>
                <a:gd name="T2" fmla="*/ 16 w 573"/>
                <a:gd name="T3" fmla="*/ 154 h 282"/>
                <a:gd name="T4" fmla="*/ 7 w 573"/>
                <a:gd name="T5" fmla="*/ 140 h 282"/>
                <a:gd name="T6" fmla="*/ 3 w 573"/>
                <a:gd name="T7" fmla="*/ 132 h 282"/>
                <a:gd name="T8" fmla="*/ 36 w 573"/>
                <a:gd name="T9" fmla="*/ 101 h 282"/>
                <a:gd name="T10" fmla="*/ 94 w 573"/>
                <a:gd name="T11" fmla="*/ 86 h 282"/>
                <a:gd name="T12" fmla="*/ 134 w 573"/>
                <a:gd name="T13" fmla="*/ 76 h 282"/>
                <a:gd name="T14" fmla="*/ 160 w 573"/>
                <a:gd name="T15" fmla="*/ 69 h 282"/>
                <a:gd name="T16" fmla="*/ 177 w 573"/>
                <a:gd name="T17" fmla="*/ 64 h 282"/>
                <a:gd name="T18" fmla="*/ 187 w 573"/>
                <a:gd name="T19" fmla="*/ 62 h 282"/>
                <a:gd name="T20" fmla="*/ 195 w 573"/>
                <a:gd name="T21" fmla="*/ 60 h 282"/>
                <a:gd name="T22" fmla="*/ 204 w 573"/>
                <a:gd name="T23" fmla="*/ 59 h 282"/>
                <a:gd name="T24" fmla="*/ 250 w 573"/>
                <a:gd name="T25" fmla="*/ 55 h 282"/>
                <a:gd name="T26" fmla="*/ 314 w 573"/>
                <a:gd name="T27" fmla="*/ 49 h 282"/>
                <a:gd name="T28" fmla="*/ 361 w 573"/>
                <a:gd name="T29" fmla="*/ 45 h 282"/>
                <a:gd name="T30" fmla="*/ 393 w 573"/>
                <a:gd name="T31" fmla="*/ 42 h 282"/>
                <a:gd name="T32" fmla="*/ 414 w 573"/>
                <a:gd name="T33" fmla="*/ 40 h 282"/>
                <a:gd name="T34" fmla="*/ 426 w 573"/>
                <a:gd name="T35" fmla="*/ 39 h 282"/>
                <a:gd name="T36" fmla="*/ 431 w 573"/>
                <a:gd name="T37" fmla="*/ 39 h 282"/>
                <a:gd name="T38" fmla="*/ 432 w 573"/>
                <a:gd name="T39" fmla="*/ 39 h 282"/>
                <a:gd name="T40" fmla="*/ 445 w 573"/>
                <a:gd name="T41" fmla="*/ 22 h 282"/>
                <a:gd name="T42" fmla="*/ 462 w 573"/>
                <a:gd name="T43" fmla="*/ 4 h 282"/>
                <a:gd name="T44" fmla="*/ 472 w 573"/>
                <a:gd name="T45" fmla="*/ 0 h 282"/>
                <a:gd name="T46" fmla="*/ 481 w 573"/>
                <a:gd name="T47" fmla="*/ 5 h 282"/>
                <a:gd name="T48" fmla="*/ 506 w 573"/>
                <a:gd name="T49" fmla="*/ 19 h 282"/>
                <a:gd name="T50" fmla="*/ 536 w 573"/>
                <a:gd name="T51" fmla="*/ 43 h 282"/>
                <a:gd name="T52" fmla="*/ 558 w 573"/>
                <a:gd name="T53" fmla="*/ 65 h 282"/>
                <a:gd name="T54" fmla="*/ 570 w 573"/>
                <a:gd name="T55" fmla="*/ 78 h 282"/>
                <a:gd name="T56" fmla="*/ 563 w 573"/>
                <a:gd name="T57" fmla="*/ 125 h 282"/>
                <a:gd name="T58" fmla="*/ 512 w 573"/>
                <a:gd name="T59" fmla="*/ 160 h 282"/>
                <a:gd name="T60" fmla="*/ 486 w 573"/>
                <a:gd name="T61" fmla="*/ 179 h 282"/>
                <a:gd name="T62" fmla="*/ 477 w 573"/>
                <a:gd name="T63" fmla="*/ 185 h 282"/>
                <a:gd name="T64" fmla="*/ 474 w 573"/>
                <a:gd name="T65" fmla="*/ 186 h 282"/>
                <a:gd name="T66" fmla="*/ 474 w 573"/>
                <a:gd name="T67" fmla="*/ 201 h 282"/>
                <a:gd name="T68" fmla="*/ 477 w 573"/>
                <a:gd name="T69" fmla="*/ 233 h 282"/>
                <a:gd name="T70" fmla="*/ 481 w 573"/>
                <a:gd name="T71" fmla="*/ 265 h 282"/>
                <a:gd name="T72" fmla="*/ 482 w 573"/>
                <a:gd name="T73" fmla="*/ 280 h 282"/>
                <a:gd name="T74" fmla="*/ 451 w 573"/>
                <a:gd name="T75" fmla="*/ 280 h 282"/>
                <a:gd name="T76" fmla="*/ 420 w 573"/>
                <a:gd name="T77" fmla="*/ 278 h 282"/>
                <a:gd name="T78" fmla="*/ 390 w 573"/>
                <a:gd name="T79" fmla="*/ 274 h 282"/>
                <a:gd name="T80" fmla="*/ 364 w 573"/>
                <a:gd name="T81" fmla="*/ 268 h 282"/>
                <a:gd name="T82" fmla="*/ 340 w 573"/>
                <a:gd name="T83" fmla="*/ 262 h 282"/>
                <a:gd name="T84" fmla="*/ 322 w 573"/>
                <a:gd name="T85" fmla="*/ 257 h 282"/>
                <a:gd name="T86" fmla="*/ 311 w 573"/>
                <a:gd name="T87" fmla="*/ 254 h 282"/>
                <a:gd name="T88" fmla="*/ 306 w 573"/>
                <a:gd name="T89" fmla="*/ 252 h 282"/>
                <a:gd name="T90" fmla="*/ 274 w 573"/>
                <a:gd name="T91" fmla="*/ 237 h 282"/>
                <a:gd name="T92" fmla="*/ 256 w 573"/>
                <a:gd name="T93" fmla="*/ 228 h 282"/>
                <a:gd name="T94" fmla="*/ 246 w 573"/>
                <a:gd name="T95" fmla="*/ 224 h 282"/>
                <a:gd name="T96" fmla="*/ 241 w 573"/>
                <a:gd name="T97" fmla="*/ 222 h 282"/>
                <a:gd name="T98" fmla="*/ 233 w 573"/>
                <a:gd name="T99" fmla="*/ 221 h 282"/>
                <a:gd name="T100" fmla="*/ 220 w 573"/>
                <a:gd name="T101" fmla="*/ 219 h 282"/>
                <a:gd name="T102" fmla="*/ 195 w 573"/>
                <a:gd name="T103" fmla="*/ 215 h 282"/>
                <a:gd name="T104" fmla="*/ 154 w 573"/>
                <a:gd name="T105" fmla="*/ 207 h 282"/>
                <a:gd name="T106" fmla="*/ 123 w 573"/>
                <a:gd name="T107" fmla="*/ 202 h 282"/>
                <a:gd name="T108" fmla="*/ 90 w 573"/>
                <a:gd name="T109" fmla="*/ 197 h 282"/>
                <a:gd name="T110" fmla="*/ 61 w 573"/>
                <a:gd name="T111" fmla="*/ 191 h 282"/>
                <a:gd name="T112" fmla="*/ 40 w 573"/>
                <a:gd name="T113" fmla="*/ 183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73"/>
                <a:gd name="T172" fmla="*/ 0 h 282"/>
                <a:gd name="T173" fmla="*/ 573 w 57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73" h="282">
                  <a:moveTo>
                    <a:pt x="40" y="183"/>
                  </a:moveTo>
                  <a:lnTo>
                    <a:pt x="36" y="179"/>
                  </a:lnTo>
                  <a:lnTo>
                    <a:pt x="32" y="176"/>
                  </a:lnTo>
                  <a:lnTo>
                    <a:pt x="28" y="172"/>
                  </a:lnTo>
                  <a:lnTo>
                    <a:pt x="25" y="167"/>
                  </a:lnTo>
                  <a:lnTo>
                    <a:pt x="21" y="163"/>
                  </a:lnTo>
                  <a:lnTo>
                    <a:pt x="18" y="159"/>
                  </a:lnTo>
                  <a:lnTo>
                    <a:pt x="16" y="154"/>
                  </a:lnTo>
                  <a:lnTo>
                    <a:pt x="13" y="151"/>
                  </a:lnTo>
                  <a:lnTo>
                    <a:pt x="11" y="147"/>
                  </a:lnTo>
                  <a:lnTo>
                    <a:pt x="8" y="143"/>
                  </a:lnTo>
                  <a:lnTo>
                    <a:pt x="7" y="140"/>
                  </a:lnTo>
                  <a:lnTo>
                    <a:pt x="5" y="137"/>
                  </a:lnTo>
                  <a:lnTo>
                    <a:pt x="4" y="135"/>
                  </a:lnTo>
                  <a:lnTo>
                    <a:pt x="3" y="133"/>
                  </a:lnTo>
                  <a:lnTo>
                    <a:pt x="3" y="132"/>
                  </a:lnTo>
                  <a:lnTo>
                    <a:pt x="0" y="110"/>
                  </a:lnTo>
                  <a:lnTo>
                    <a:pt x="19" y="105"/>
                  </a:lnTo>
                  <a:lnTo>
                    <a:pt x="36" y="101"/>
                  </a:lnTo>
                  <a:lnTo>
                    <a:pt x="53" y="97"/>
                  </a:lnTo>
                  <a:lnTo>
                    <a:pt x="68" y="93"/>
                  </a:lnTo>
                  <a:lnTo>
                    <a:pt x="81" y="89"/>
                  </a:lnTo>
                  <a:lnTo>
                    <a:pt x="94" y="86"/>
                  </a:lnTo>
                  <a:lnTo>
                    <a:pt x="106" y="83"/>
                  </a:lnTo>
                  <a:lnTo>
                    <a:pt x="116" y="80"/>
                  </a:lnTo>
                  <a:lnTo>
                    <a:pt x="126" y="78"/>
                  </a:lnTo>
                  <a:lnTo>
                    <a:pt x="134" y="76"/>
                  </a:lnTo>
                  <a:lnTo>
                    <a:pt x="142" y="74"/>
                  </a:lnTo>
                  <a:lnTo>
                    <a:pt x="149" y="72"/>
                  </a:lnTo>
                  <a:lnTo>
                    <a:pt x="155" y="70"/>
                  </a:lnTo>
                  <a:lnTo>
                    <a:pt x="160" y="69"/>
                  </a:lnTo>
                  <a:lnTo>
                    <a:pt x="165" y="67"/>
                  </a:lnTo>
                  <a:lnTo>
                    <a:pt x="170" y="66"/>
                  </a:lnTo>
                  <a:lnTo>
                    <a:pt x="173" y="65"/>
                  </a:lnTo>
                  <a:lnTo>
                    <a:pt x="177" y="64"/>
                  </a:lnTo>
                  <a:lnTo>
                    <a:pt x="180" y="64"/>
                  </a:lnTo>
                  <a:lnTo>
                    <a:pt x="183" y="63"/>
                  </a:lnTo>
                  <a:lnTo>
                    <a:pt x="185" y="62"/>
                  </a:lnTo>
                  <a:lnTo>
                    <a:pt x="187" y="62"/>
                  </a:lnTo>
                  <a:lnTo>
                    <a:pt x="189" y="61"/>
                  </a:lnTo>
                  <a:lnTo>
                    <a:pt x="191" y="61"/>
                  </a:lnTo>
                  <a:lnTo>
                    <a:pt x="193" y="61"/>
                  </a:lnTo>
                  <a:lnTo>
                    <a:pt x="195" y="60"/>
                  </a:lnTo>
                  <a:lnTo>
                    <a:pt x="197" y="60"/>
                  </a:lnTo>
                  <a:lnTo>
                    <a:pt x="199" y="60"/>
                  </a:lnTo>
                  <a:lnTo>
                    <a:pt x="202" y="59"/>
                  </a:lnTo>
                  <a:lnTo>
                    <a:pt x="204" y="59"/>
                  </a:lnTo>
                  <a:lnTo>
                    <a:pt x="207" y="59"/>
                  </a:lnTo>
                  <a:lnTo>
                    <a:pt x="211" y="58"/>
                  </a:lnTo>
                  <a:lnTo>
                    <a:pt x="231" y="57"/>
                  </a:lnTo>
                  <a:lnTo>
                    <a:pt x="250" y="55"/>
                  </a:lnTo>
                  <a:lnTo>
                    <a:pt x="268" y="54"/>
                  </a:lnTo>
                  <a:lnTo>
                    <a:pt x="284" y="52"/>
                  </a:lnTo>
                  <a:lnTo>
                    <a:pt x="299" y="51"/>
                  </a:lnTo>
                  <a:lnTo>
                    <a:pt x="314" y="49"/>
                  </a:lnTo>
                  <a:lnTo>
                    <a:pt x="327" y="48"/>
                  </a:lnTo>
                  <a:lnTo>
                    <a:pt x="339" y="47"/>
                  </a:lnTo>
                  <a:lnTo>
                    <a:pt x="350" y="46"/>
                  </a:lnTo>
                  <a:lnTo>
                    <a:pt x="361" y="45"/>
                  </a:lnTo>
                  <a:lnTo>
                    <a:pt x="370" y="44"/>
                  </a:lnTo>
                  <a:lnTo>
                    <a:pt x="378" y="44"/>
                  </a:lnTo>
                  <a:lnTo>
                    <a:pt x="386" y="43"/>
                  </a:lnTo>
                  <a:lnTo>
                    <a:pt x="393" y="42"/>
                  </a:lnTo>
                  <a:lnTo>
                    <a:pt x="400" y="42"/>
                  </a:lnTo>
                  <a:lnTo>
                    <a:pt x="405" y="41"/>
                  </a:lnTo>
                  <a:lnTo>
                    <a:pt x="410" y="41"/>
                  </a:lnTo>
                  <a:lnTo>
                    <a:pt x="414" y="40"/>
                  </a:lnTo>
                  <a:lnTo>
                    <a:pt x="417" y="40"/>
                  </a:lnTo>
                  <a:lnTo>
                    <a:pt x="421" y="40"/>
                  </a:lnTo>
                  <a:lnTo>
                    <a:pt x="424" y="40"/>
                  </a:lnTo>
                  <a:lnTo>
                    <a:pt x="426" y="39"/>
                  </a:lnTo>
                  <a:lnTo>
                    <a:pt x="428" y="39"/>
                  </a:lnTo>
                  <a:lnTo>
                    <a:pt x="429" y="39"/>
                  </a:lnTo>
                  <a:lnTo>
                    <a:pt x="430" y="39"/>
                  </a:lnTo>
                  <a:lnTo>
                    <a:pt x="431" y="39"/>
                  </a:lnTo>
                  <a:lnTo>
                    <a:pt x="432" y="39"/>
                  </a:lnTo>
                  <a:lnTo>
                    <a:pt x="439" y="30"/>
                  </a:lnTo>
                  <a:lnTo>
                    <a:pt x="445" y="22"/>
                  </a:lnTo>
                  <a:lnTo>
                    <a:pt x="451" y="16"/>
                  </a:lnTo>
                  <a:lnTo>
                    <a:pt x="455" y="11"/>
                  </a:lnTo>
                  <a:lnTo>
                    <a:pt x="459" y="7"/>
                  </a:lnTo>
                  <a:lnTo>
                    <a:pt x="462" y="4"/>
                  </a:lnTo>
                  <a:lnTo>
                    <a:pt x="465" y="1"/>
                  </a:lnTo>
                  <a:lnTo>
                    <a:pt x="467" y="0"/>
                  </a:lnTo>
                  <a:lnTo>
                    <a:pt x="470" y="0"/>
                  </a:lnTo>
                  <a:lnTo>
                    <a:pt x="472" y="0"/>
                  </a:lnTo>
                  <a:lnTo>
                    <a:pt x="474" y="0"/>
                  </a:lnTo>
                  <a:lnTo>
                    <a:pt x="476" y="1"/>
                  </a:lnTo>
                  <a:lnTo>
                    <a:pt x="478" y="3"/>
                  </a:lnTo>
                  <a:lnTo>
                    <a:pt x="481" y="5"/>
                  </a:lnTo>
                  <a:lnTo>
                    <a:pt x="484" y="7"/>
                  </a:lnTo>
                  <a:lnTo>
                    <a:pt x="488" y="9"/>
                  </a:lnTo>
                  <a:lnTo>
                    <a:pt x="497" y="14"/>
                  </a:lnTo>
                  <a:lnTo>
                    <a:pt x="506" y="19"/>
                  </a:lnTo>
                  <a:lnTo>
                    <a:pt x="514" y="25"/>
                  </a:lnTo>
                  <a:lnTo>
                    <a:pt x="522" y="31"/>
                  </a:lnTo>
                  <a:lnTo>
                    <a:pt x="529" y="37"/>
                  </a:lnTo>
                  <a:lnTo>
                    <a:pt x="536" y="43"/>
                  </a:lnTo>
                  <a:lnTo>
                    <a:pt x="542" y="49"/>
                  </a:lnTo>
                  <a:lnTo>
                    <a:pt x="548" y="55"/>
                  </a:lnTo>
                  <a:lnTo>
                    <a:pt x="554" y="60"/>
                  </a:lnTo>
                  <a:lnTo>
                    <a:pt x="558" y="65"/>
                  </a:lnTo>
                  <a:lnTo>
                    <a:pt x="562" y="69"/>
                  </a:lnTo>
                  <a:lnTo>
                    <a:pt x="565" y="73"/>
                  </a:lnTo>
                  <a:lnTo>
                    <a:pt x="568" y="76"/>
                  </a:lnTo>
                  <a:lnTo>
                    <a:pt x="570" y="78"/>
                  </a:lnTo>
                  <a:lnTo>
                    <a:pt x="571" y="80"/>
                  </a:lnTo>
                  <a:lnTo>
                    <a:pt x="572" y="80"/>
                  </a:lnTo>
                  <a:lnTo>
                    <a:pt x="563" y="86"/>
                  </a:lnTo>
                  <a:lnTo>
                    <a:pt x="563" y="125"/>
                  </a:lnTo>
                  <a:lnTo>
                    <a:pt x="547" y="136"/>
                  </a:lnTo>
                  <a:lnTo>
                    <a:pt x="534" y="145"/>
                  </a:lnTo>
                  <a:lnTo>
                    <a:pt x="523" y="153"/>
                  </a:lnTo>
                  <a:lnTo>
                    <a:pt x="512" y="160"/>
                  </a:lnTo>
                  <a:lnTo>
                    <a:pt x="504" y="166"/>
                  </a:lnTo>
                  <a:lnTo>
                    <a:pt x="497" y="171"/>
                  </a:lnTo>
                  <a:lnTo>
                    <a:pt x="491" y="176"/>
                  </a:lnTo>
                  <a:lnTo>
                    <a:pt x="486" y="179"/>
                  </a:lnTo>
                  <a:lnTo>
                    <a:pt x="483" y="181"/>
                  </a:lnTo>
                  <a:lnTo>
                    <a:pt x="480" y="183"/>
                  </a:lnTo>
                  <a:lnTo>
                    <a:pt x="478" y="185"/>
                  </a:lnTo>
                  <a:lnTo>
                    <a:pt x="477" y="185"/>
                  </a:lnTo>
                  <a:lnTo>
                    <a:pt x="475" y="186"/>
                  </a:lnTo>
                  <a:lnTo>
                    <a:pt x="474" y="186"/>
                  </a:lnTo>
                  <a:lnTo>
                    <a:pt x="473" y="188"/>
                  </a:lnTo>
                  <a:lnTo>
                    <a:pt x="473" y="191"/>
                  </a:lnTo>
                  <a:lnTo>
                    <a:pt x="474" y="195"/>
                  </a:lnTo>
                  <a:lnTo>
                    <a:pt x="474" y="201"/>
                  </a:lnTo>
                  <a:lnTo>
                    <a:pt x="475" y="208"/>
                  </a:lnTo>
                  <a:lnTo>
                    <a:pt x="476" y="216"/>
                  </a:lnTo>
                  <a:lnTo>
                    <a:pt x="476" y="224"/>
                  </a:lnTo>
                  <a:lnTo>
                    <a:pt x="477" y="233"/>
                  </a:lnTo>
                  <a:lnTo>
                    <a:pt x="478" y="242"/>
                  </a:lnTo>
                  <a:lnTo>
                    <a:pt x="479" y="250"/>
                  </a:lnTo>
                  <a:lnTo>
                    <a:pt x="480" y="258"/>
                  </a:lnTo>
                  <a:lnTo>
                    <a:pt x="481" y="265"/>
                  </a:lnTo>
                  <a:lnTo>
                    <a:pt x="482" y="271"/>
                  </a:lnTo>
                  <a:lnTo>
                    <a:pt x="482" y="275"/>
                  </a:lnTo>
                  <a:lnTo>
                    <a:pt x="482" y="278"/>
                  </a:lnTo>
                  <a:lnTo>
                    <a:pt x="482" y="280"/>
                  </a:lnTo>
                  <a:lnTo>
                    <a:pt x="475" y="280"/>
                  </a:lnTo>
                  <a:lnTo>
                    <a:pt x="467" y="280"/>
                  </a:lnTo>
                  <a:lnTo>
                    <a:pt x="459" y="281"/>
                  </a:lnTo>
                  <a:lnTo>
                    <a:pt x="451" y="280"/>
                  </a:lnTo>
                  <a:lnTo>
                    <a:pt x="443" y="280"/>
                  </a:lnTo>
                  <a:lnTo>
                    <a:pt x="435" y="280"/>
                  </a:lnTo>
                  <a:lnTo>
                    <a:pt x="428" y="279"/>
                  </a:lnTo>
                  <a:lnTo>
                    <a:pt x="420" y="278"/>
                  </a:lnTo>
                  <a:lnTo>
                    <a:pt x="412" y="277"/>
                  </a:lnTo>
                  <a:lnTo>
                    <a:pt x="405" y="276"/>
                  </a:lnTo>
                  <a:lnTo>
                    <a:pt x="398" y="275"/>
                  </a:lnTo>
                  <a:lnTo>
                    <a:pt x="390" y="274"/>
                  </a:lnTo>
                  <a:lnTo>
                    <a:pt x="384" y="272"/>
                  </a:lnTo>
                  <a:lnTo>
                    <a:pt x="377" y="271"/>
                  </a:lnTo>
                  <a:lnTo>
                    <a:pt x="370" y="270"/>
                  </a:lnTo>
                  <a:lnTo>
                    <a:pt x="364" y="268"/>
                  </a:lnTo>
                  <a:lnTo>
                    <a:pt x="357" y="267"/>
                  </a:lnTo>
                  <a:lnTo>
                    <a:pt x="351" y="265"/>
                  </a:lnTo>
                  <a:lnTo>
                    <a:pt x="346" y="264"/>
                  </a:lnTo>
                  <a:lnTo>
                    <a:pt x="340" y="262"/>
                  </a:lnTo>
                  <a:lnTo>
                    <a:pt x="335" y="262"/>
                  </a:lnTo>
                  <a:lnTo>
                    <a:pt x="331" y="260"/>
                  </a:lnTo>
                  <a:lnTo>
                    <a:pt x="326" y="259"/>
                  </a:lnTo>
                  <a:lnTo>
                    <a:pt x="322" y="257"/>
                  </a:lnTo>
                  <a:lnTo>
                    <a:pt x="319" y="256"/>
                  </a:lnTo>
                  <a:lnTo>
                    <a:pt x="316" y="256"/>
                  </a:lnTo>
                  <a:lnTo>
                    <a:pt x="313" y="255"/>
                  </a:lnTo>
                  <a:lnTo>
                    <a:pt x="311" y="254"/>
                  </a:lnTo>
                  <a:lnTo>
                    <a:pt x="309" y="253"/>
                  </a:lnTo>
                  <a:lnTo>
                    <a:pt x="308" y="253"/>
                  </a:lnTo>
                  <a:lnTo>
                    <a:pt x="307" y="252"/>
                  </a:lnTo>
                  <a:lnTo>
                    <a:pt x="306" y="252"/>
                  </a:lnTo>
                  <a:lnTo>
                    <a:pt x="297" y="248"/>
                  </a:lnTo>
                  <a:lnTo>
                    <a:pt x="289" y="244"/>
                  </a:lnTo>
                  <a:lnTo>
                    <a:pt x="281" y="240"/>
                  </a:lnTo>
                  <a:lnTo>
                    <a:pt x="274" y="237"/>
                  </a:lnTo>
                  <a:lnTo>
                    <a:pt x="269" y="234"/>
                  </a:lnTo>
                  <a:lnTo>
                    <a:pt x="264" y="232"/>
                  </a:lnTo>
                  <a:lnTo>
                    <a:pt x="260" y="230"/>
                  </a:lnTo>
                  <a:lnTo>
                    <a:pt x="256" y="228"/>
                  </a:lnTo>
                  <a:lnTo>
                    <a:pt x="253" y="227"/>
                  </a:lnTo>
                  <a:lnTo>
                    <a:pt x="250" y="225"/>
                  </a:lnTo>
                  <a:lnTo>
                    <a:pt x="248" y="224"/>
                  </a:lnTo>
                  <a:lnTo>
                    <a:pt x="246" y="224"/>
                  </a:lnTo>
                  <a:lnTo>
                    <a:pt x="245" y="223"/>
                  </a:lnTo>
                  <a:lnTo>
                    <a:pt x="243" y="222"/>
                  </a:lnTo>
                  <a:lnTo>
                    <a:pt x="242" y="222"/>
                  </a:lnTo>
                  <a:lnTo>
                    <a:pt x="241" y="222"/>
                  </a:lnTo>
                  <a:lnTo>
                    <a:pt x="239" y="222"/>
                  </a:lnTo>
                  <a:lnTo>
                    <a:pt x="237" y="221"/>
                  </a:lnTo>
                  <a:lnTo>
                    <a:pt x="236" y="221"/>
                  </a:lnTo>
                  <a:lnTo>
                    <a:pt x="233" y="221"/>
                  </a:lnTo>
                  <a:lnTo>
                    <a:pt x="231" y="221"/>
                  </a:lnTo>
                  <a:lnTo>
                    <a:pt x="228" y="220"/>
                  </a:lnTo>
                  <a:lnTo>
                    <a:pt x="224" y="220"/>
                  </a:lnTo>
                  <a:lnTo>
                    <a:pt x="220" y="219"/>
                  </a:lnTo>
                  <a:lnTo>
                    <a:pt x="215" y="219"/>
                  </a:lnTo>
                  <a:lnTo>
                    <a:pt x="210" y="218"/>
                  </a:lnTo>
                  <a:lnTo>
                    <a:pt x="203" y="217"/>
                  </a:lnTo>
                  <a:lnTo>
                    <a:pt x="195" y="215"/>
                  </a:lnTo>
                  <a:lnTo>
                    <a:pt x="187" y="213"/>
                  </a:lnTo>
                  <a:lnTo>
                    <a:pt x="177" y="212"/>
                  </a:lnTo>
                  <a:lnTo>
                    <a:pt x="166" y="209"/>
                  </a:lnTo>
                  <a:lnTo>
                    <a:pt x="154" y="207"/>
                  </a:lnTo>
                  <a:lnTo>
                    <a:pt x="147" y="205"/>
                  </a:lnTo>
                  <a:lnTo>
                    <a:pt x="139" y="204"/>
                  </a:lnTo>
                  <a:lnTo>
                    <a:pt x="131" y="203"/>
                  </a:lnTo>
                  <a:lnTo>
                    <a:pt x="123" y="202"/>
                  </a:lnTo>
                  <a:lnTo>
                    <a:pt x="114" y="200"/>
                  </a:lnTo>
                  <a:lnTo>
                    <a:pt x="106" y="199"/>
                  </a:lnTo>
                  <a:lnTo>
                    <a:pt x="98" y="198"/>
                  </a:lnTo>
                  <a:lnTo>
                    <a:pt x="90" y="197"/>
                  </a:lnTo>
                  <a:lnTo>
                    <a:pt x="82" y="196"/>
                  </a:lnTo>
                  <a:lnTo>
                    <a:pt x="74" y="194"/>
                  </a:lnTo>
                  <a:lnTo>
                    <a:pt x="67" y="193"/>
                  </a:lnTo>
                  <a:lnTo>
                    <a:pt x="61" y="191"/>
                  </a:lnTo>
                  <a:lnTo>
                    <a:pt x="54" y="190"/>
                  </a:lnTo>
                  <a:lnTo>
                    <a:pt x="49" y="188"/>
                  </a:lnTo>
                  <a:lnTo>
                    <a:pt x="44" y="185"/>
                  </a:lnTo>
                  <a:lnTo>
                    <a:pt x="40" y="183"/>
                  </a:lnTo>
                </a:path>
              </a:pathLst>
            </a:custGeom>
            <a:solidFill>
              <a:srgbClr val="FF00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2" name="Freeform 172">
              <a:extLst>
                <a:ext uri="{FF2B5EF4-FFF2-40B4-BE49-F238E27FC236}">
                  <a16:creationId xmlns:a16="http://schemas.microsoft.com/office/drawing/2014/main" id="{453637C7-6D67-4EA6-9FAD-0B9C8D2C802F}"/>
                </a:ext>
              </a:extLst>
            </p:cNvPr>
            <p:cNvSpPr>
              <a:spLocks/>
            </p:cNvSpPr>
            <p:nvPr/>
          </p:nvSpPr>
          <p:spPr bwMode="auto">
            <a:xfrm>
              <a:off x="4688" y="2738"/>
              <a:ext cx="40" cy="53"/>
            </a:xfrm>
            <a:custGeom>
              <a:avLst/>
              <a:gdLst>
                <a:gd name="T0" fmla="*/ 0 w 40"/>
                <a:gd name="T1" fmla="*/ 0 h 53"/>
                <a:gd name="T2" fmla="*/ 0 w 40"/>
                <a:gd name="T3" fmla="*/ 0 h 53"/>
                <a:gd name="T4" fmla="*/ 0 w 40"/>
                <a:gd name="T5" fmla="*/ 1 h 53"/>
                <a:gd name="T6" fmla="*/ 0 w 40"/>
                <a:gd name="T7" fmla="*/ 2 h 53"/>
                <a:gd name="T8" fmla="*/ 1 w 40"/>
                <a:gd name="T9" fmla="*/ 3 h 53"/>
                <a:gd name="T10" fmla="*/ 3 w 40"/>
                <a:gd name="T11" fmla="*/ 6 h 53"/>
                <a:gd name="T12" fmla="*/ 4 w 40"/>
                <a:gd name="T13" fmla="*/ 9 h 53"/>
                <a:gd name="T14" fmla="*/ 6 w 40"/>
                <a:gd name="T15" fmla="*/ 12 h 53"/>
                <a:gd name="T16" fmla="*/ 8 w 40"/>
                <a:gd name="T17" fmla="*/ 15 h 53"/>
                <a:gd name="T18" fmla="*/ 10 w 40"/>
                <a:gd name="T19" fmla="*/ 19 h 53"/>
                <a:gd name="T20" fmla="*/ 13 w 40"/>
                <a:gd name="T21" fmla="*/ 23 h 53"/>
                <a:gd name="T22" fmla="*/ 15 w 40"/>
                <a:gd name="T23" fmla="*/ 27 h 53"/>
                <a:gd name="T24" fmla="*/ 19 w 40"/>
                <a:gd name="T25" fmla="*/ 32 h 53"/>
                <a:gd name="T26" fmla="*/ 22 w 40"/>
                <a:gd name="T27" fmla="*/ 36 h 53"/>
                <a:gd name="T28" fmla="*/ 25 w 40"/>
                <a:gd name="T29" fmla="*/ 40 h 53"/>
                <a:gd name="T30" fmla="*/ 29 w 40"/>
                <a:gd name="T31" fmla="*/ 44 h 53"/>
                <a:gd name="T32" fmla="*/ 34 w 40"/>
                <a:gd name="T33" fmla="*/ 48 h 53"/>
                <a:gd name="T34" fmla="*/ 38 w 40"/>
                <a:gd name="T35" fmla="*/ 52 h 53"/>
                <a:gd name="T36" fmla="*/ 39 w 40"/>
                <a:gd name="T37" fmla="*/ 50 h 53"/>
                <a:gd name="T38" fmla="*/ 34 w 40"/>
                <a:gd name="T39" fmla="*/ 46 h 53"/>
                <a:gd name="T40" fmla="*/ 30 w 40"/>
                <a:gd name="T41" fmla="*/ 43 h 53"/>
                <a:gd name="T42" fmla="*/ 27 w 40"/>
                <a:gd name="T43" fmla="*/ 39 h 53"/>
                <a:gd name="T44" fmla="*/ 23 w 40"/>
                <a:gd name="T45" fmla="*/ 34 h 53"/>
                <a:gd name="T46" fmla="*/ 20 w 40"/>
                <a:gd name="T47" fmla="*/ 31 h 53"/>
                <a:gd name="T48" fmla="*/ 17 w 40"/>
                <a:gd name="T49" fmla="*/ 26 h 53"/>
                <a:gd name="T50" fmla="*/ 14 w 40"/>
                <a:gd name="T51" fmla="*/ 22 h 53"/>
                <a:gd name="T52" fmla="*/ 11 w 40"/>
                <a:gd name="T53" fmla="*/ 18 h 53"/>
                <a:gd name="T54" fmla="*/ 9 w 40"/>
                <a:gd name="T55" fmla="*/ 14 h 53"/>
                <a:gd name="T56" fmla="*/ 7 w 40"/>
                <a:gd name="T57" fmla="*/ 11 h 53"/>
                <a:gd name="T58" fmla="*/ 5 w 40"/>
                <a:gd name="T59" fmla="*/ 8 h 53"/>
                <a:gd name="T60" fmla="*/ 4 w 40"/>
                <a:gd name="T61" fmla="*/ 5 h 53"/>
                <a:gd name="T62" fmla="*/ 3 w 40"/>
                <a:gd name="T63" fmla="*/ 2 h 53"/>
                <a:gd name="T64" fmla="*/ 2 w 40"/>
                <a:gd name="T65" fmla="*/ 1 h 53"/>
                <a:gd name="T66" fmla="*/ 1 w 40"/>
                <a:gd name="T67" fmla="*/ 0 h 53"/>
                <a:gd name="T68" fmla="*/ 1 w 40"/>
                <a:gd name="T69" fmla="*/ 0 h 53"/>
                <a:gd name="T70" fmla="*/ 1 w 40"/>
                <a:gd name="T71" fmla="*/ 0 h 53"/>
                <a:gd name="T72" fmla="*/ 0 w 40"/>
                <a:gd name="T73" fmla="*/ 0 h 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
                <a:gd name="T112" fmla="*/ 0 h 53"/>
                <a:gd name="T113" fmla="*/ 40 w 40"/>
                <a:gd name="T114" fmla="*/ 53 h 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 h="53">
                  <a:moveTo>
                    <a:pt x="0" y="0"/>
                  </a:moveTo>
                  <a:lnTo>
                    <a:pt x="0" y="0"/>
                  </a:lnTo>
                  <a:lnTo>
                    <a:pt x="0" y="1"/>
                  </a:lnTo>
                  <a:lnTo>
                    <a:pt x="0" y="2"/>
                  </a:lnTo>
                  <a:lnTo>
                    <a:pt x="1" y="3"/>
                  </a:lnTo>
                  <a:lnTo>
                    <a:pt x="3" y="6"/>
                  </a:lnTo>
                  <a:lnTo>
                    <a:pt x="4" y="9"/>
                  </a:lnTo>
                  <a:lnTo>
                    <a:pt x="6" y="12"/>
                  </a:lnTo>
                  <a:lnTo>
                    <a:pt x="8" y="15"/>
                  </a:lnTo>
                  <a:lnTo>
                    <a:pt x="10" y="19"/>
                  </a:lnTo>
                  <a:lnTo>
                    <a:pt x="13" y="23"/>
                  </a:lnTo>
                  <a:lnTo>
                    <a:pt x="15" y="27"/>
                  </a:lnTo>
                  <a:lnTo>
                    <a:pt x="19" y="32"/>
                  </a:lnTo>
                  <a:lnTo>
                    <a:pt x="22" y="36"/>
                  </a:lnTo>
                  <a:lnTo>
                    <a:pt x="25" y="40"/>
                  </a:lnTo>
                  <a:lnTo>
                    <a:pt x="29" y="44"/>
                  </a:lnTo>
                  <a:lnTo>
                    <a:pt x="34" y="48"/>
                  </a:lnTo>
                  <a:lnTo>
                    <a:pt x="38" y="52"/>
                  </a:lnTo>
                  <a:lnTo>
                    <a:pt x="39" y="50"/>
                  </a:lnTo>
                  <a:lnTo>
                    <a:pt x="34" y="46"/>
                  </a:lnTo>
                  <a:lnTo>
                    <a:pt x="30" y="43"/>
                  </a:lnTo>
                  <a:lnTo>
                    <a:pt x="27" y="39"/>
                  </a:lnTo>
                  <a:lnTo>
                    <a:pt x="23" y="34"/>
                  </a:lnTo>
                  <a:lnTo>
                    <a:pt x="20" y="31"/>
                  </a:lnTo>
                  <a:lnTo>
                    <a:pt x="17" y="26"/>
                  </a:lnTo>
                  <a:lnTo>
                    <a:pt x="14" y="22"/>
                  </a:lnTo>
                  <a:lnTo>
                    <a:pt x="11" y="18"/>
                  </a:lnTo>
                  <a:lnTo>
                    <a:pt x="9" y="14"/>
                  </a:lnTo>
                  <a:lnTo>
                    <a:pt x="7" y="11"/>
                  </a:lnTo>
                  <a:lnTo>
                    <a:pt x="5" y="8"/>
                  </a:lnTo>
                  <a:lnTo>
                    <a:pt x="4" y="5"/>
                  </a:lnTo>
                  <a:lnTo>
                    <a:pt x="3" y="2"/>
                  </a:lnTo>
                  <a:lnTo>
                    <a:pt x="2" y="1"/>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3" name="Freeform 173">
              <a:extLst>
                <a:ext uri="{FF2B5EF4-FFF2-40B4-BE49-F238E27FC236}">
                  <a16:creationId xmlns:a16="http://schemas.microsoft.com/office/drawing/2014/main" id="{767EFC53-D641-46F1-97EA-38022424D173}"/>
                </a:ext>
              </a:extLst>
            </p:cNvPr>
            <p:cNvSpPr>
              <a:spLocks/>
            </p:cNvSpPr>
            <p:nvPr/>
          </p:nvSpPr>
          <p:spPr bwMode="auto">
            <a:xfrm>
              <a:off x="4686" y="2715"/>
              <a:ext cx="17" cy="24"/>
            </a:xfrm>
            <a:custGeom>
              <a:avLst/>
              <a:gdLst>
                <a:gd name="T0" fmla="*/ 2 w 17"/>
                <a:gd name="T1" fmla="*/ 0 h 24"/>
                <a:gd name="T2" fmla="*/ 0 w 17"/>
                <a:gd name="T3" fmla="*/ 1 h 24"/>
                <a:gd name="T4" fmla="*/ 9 w 17"/>
                <a:gd name="T5" fmla="*/ 23 h 24"/>
                <a:gd name="T6" fmla="*/ 16 w 17"/>
                <a:gd name="T7" fmla="*/ 22 h 24"/>
                <a:gd name="T8" fmla="*/ 6 w 17"/>
                <a:gd name="T9" fmla="*/ 0 h 24"/>
                <a:gd name="T10" fmla="*/ 3 w 17"/>
                <a:gd name="T11" fmla="*/ 2 h 24"/>
                <a:gd name="T12" fmla="*/ 2 w 17"/>
                <a:gd name="T13" fmla="*/ 0 h 24"/>
                <a:gd name="T14" fmla="*/ 0 60000 65536"/>
                <a:gd name="T15" fmla="*/ 0 60000 65536"/>
                <a:gd name="T16" fmla="*/ 0 60000 65536"/>
                <a:gd name="T17" fmla="*/ 0 60000 65536"/>
                <a:gd name="T18" fmla="*/ 0 60000 65536"/>
                <a:gd name="T19" fmla="*/ 0 60000 65536"/>
                <a:gd name="T20" fmla="*/ 0 60000 65536"/>
                <a:gd name="T21" fmla="*/ 0 w 17"/>
                <a:gd name="T22" fmla="*/ 0 h 24"/>
                <a:gd name="T23" fmla="*/ 17 w 17"/>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4">
                  <a:moveTo>
                    <a:pt x="2" y="0"/>
                  </a:moveTo>
                  <a:lnTo>
                    <a:pt x="0" y="1"/>
                  </a:lnTo>
                  <a:lnTo>
                    <a:pt x="9" y="23"/>
                  </a:lnTo>
                  <a:lnTo>
                    <a:pt x="16" y="22"/>
                  </a:lnTo>
                  <a:lnTo>
                    <a:pt x="6" y="0"/>
                  </a:lnTo>
                  <a:lnTo>
                    <a:pt x="3" y="2"/>
                  </a:lnTo>
                  <a:lnTo>
                    <a:pt x="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4" name="Freeform 174">
              <a:extLst>
                <a:ext uri="{FF2B5EF4-FFF2-40B4-BE49-F238E27FC236}">
                  <a16:creationId xmlns:a16="http://schemas.microsoft.com/office/drawing/2014/main" id="{559D7D4B-76DA-452E-A9E7-697B9249E58C}"/>
                </a:ext>
              </a:extLst>
            </p:cNvPr>
            <p:cNvSpPr>
              <a:spLocks/>
            </p:cNvSpPr>
            <p:nvPr/>
          </p:nvSpPr>
          <p:spPr bwMode="auto">
            <a:xfrm>
              <a:off x="4686" y="2664"/>
              <a:ext cx="212" cy="54"/>
            </a:xfrm>
            <a:custGeom>
              <a:avLst/>
              <a:gdLst>
                <a:gd name="T0" fmla="*/ 211 w 212"/>
                <a:gd name="T1" fmla="*/ 0 h 54"/>
                <a:gd name="T2" fmla="*/ 204 w 212"/>
                <a:gd name="T3" fmla="*/ 0 h 54"/>
                <a:gd name="T4" fmla="*/ 199 w 212"/>
                <a:gd name="T5" fmla="*/ 0 h 54"/>
                <a:gd name="T6" fmla="*/ 194 w 212"/>
                <a:gd name="T7" fmla="*/ 1 h 54"/>
                <a:gd name="T8" fmla="*/ 190 w 212"/>
                <a:gd name="T9" fmla="*/ 2 h 54"/>
                <a:gd name="T10" fmla="*/ 186 w 212"/>
                <a:gd name="T11" fmla="*/ 2 h 54"/>
                <a:gd name="T12" fmla="*/ 182 w 212"/>
                <a:gd name="T13" fmla="*/ 4 h 54"/>
                <a:gd name="T14" fmla="*/ 176 w 212"/>
                <a:gd name="T15" fmla="*/ 5 h 54"/>
                <a:gd name="T16" fmla="*/ 169 w 212"/>
                <a:gd name="T17" fmla="*/ 7 h 54"/>
                <a:gd name="T18" fmla="*/ 160 w 212"/>
                <a:gd name="T19" fmla="*/ 10 h 54"/>
                <a:gd name="T20" fmla="*/ 148 w 212"/>
                <a:gd name="T21" fmla="*/ 13 h 54"/>
                <a:gd name="T22" fmla="*/ 134 w 212"/>
                <a:gd name="T23" fmla="*/ 17 h 54"/>
                <a:gd name="T24" fmla="*/ 116 w 212"/>
                <a:gd name="T25" fmla="*/ 21 h 54"/>
                <a:gd name="T26" fmla="*/ 94 w 212"/>
                <a:gd name="T27" fmla="*/ 27 h 54"/>
                <a:gd name="T28" fmla="*/ 68 w 212"/>
                <a:gd name="T29" fmla="*/ 34 h 54"/>
                <a:gd name="T30" fmla="*/ 36 w 212"/>
                <a:gd name="T31" fmla="*/ 41 h 54"/>
                <a:gd name="T32" fmla="*/ 0 w 212"/>
                <a:gd name="T33" fmla="*/ 50 h 54"/>
                <a:gd name="T34" fmla="*/ 19 w 212"/>
                <a:gd name="T35" fmla="*/ 48 h 54"/>
                <a:gd name="T36" fmla="*/ 53 w 212"/>
                <a:gd name="T37" fmla="*/ 39 h 54"/>
                <a:gd name="T38" fmla="*/ 82 w 212"/>
                <a:gd name="T39" fmla="*/ 32 h 54"/>
                <a:gd name="T40" fmla="*/ 106 w 212"/>
                <a:gd name="T41" fmla="*/ 26 h 54"/>
                <a:gd name="T42" fmla="*/ 126 w 212"/>
                <a:gd name="T43" fmla="*/ 21 h 54"/>
                <a:gd name="T44" fmla="*/ 142 w 212"/>
                <a:gd name="T45" fmla="*/ 17 h 54"/>
                <a:gd name="T46" fmla="*/ 155 w 212"/>
                <a:gd name="T47" fmla="*/ 13 h 54"/>
                <a:gd name="T48" fmla="*/ 165 w 212"/>
                <a:gd name="T49" fmla="*/ 10 h 54"/>
                <a:gd name="T50" fmla="*/ 173 w 212"/>
                <a:gd name="T51" fmla="*/ 8 h 54"/>
                <a:gd name="T52" fmla="*/ 180 w 212"/>
                <a:gd name="T53" fmla="*/ 6 h 54"/>
                <a:gd name="T54" fmla="*/ 184 w 212"/>
                <a:gd name="T55" fmla="*/ 5 h 54"/>
                <a:gd name="T56" fmla="*/ 189 w 212"/>
                <a:gd name="T57" fmla="*/ 4 h 54"/>
                <a:gd name="T58" fmla="*/ 192 w 212"/>
                <a:gd name="T59" fmla="*/ 3 h 54"/>
                <a:gd name="T60" fmla="*/ 196 w 212"/>
                <a:gd name="T61" fmla="*/ 2 h 54"/>
                <a:gd name="T62" fmla="*/ 201 w 212"/>
                <a:gd name="T63" fmla="*/ 2 h 54"/>
                <a:gd name="T64" fmla="*/ 207 w 212"/>
                <a:gd name="T65" fmla="*/ 2 h 54"/>
                <a:gd name="T66" fmla="*/ 211 w 212"/>
                <a:gd name="T67" fmla="*/ 2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2"/>
                <a:gd name="T103" fmla="*/ 0 h 54"/>
                <a:gd name="T104" fmla="*/ 212 w 212"/>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2" h="54">
                  <a:moveTo>
                    <a:pt x="211" y="0"/>
                  </a:moveTo>
                  <a:lnTo>
                    <a:pt x="211" y="0"/>
                  </a:lnTo>
                  <a:lnTo>
                    <a:pt x="207" y="0"/>
                  </a:lnTo>
                  <a:lnTo>
                    <a:pt x="204" y="0"/>
                  </a:lnTo>
                  <a:lnTo>
                    <a:pt x="201" y="0"/>
                  </a:lnTo>
                  <a:lnTo>
                    <a:pt x="199" y="0"/>
                  </a:lnTo>
                  <a:lnTo>
                    <a:pt x="196" y="1"/>
                  </a:lnTo>
                  <a:lnTo>
                    <a:pt x="194" y="1"/>
                  </a:lnTo>
                  <a:lnTo>
                    <a:pt x="192" y="2"/>
                  </a:lnTo>
                  <a:lnTo>
                    <a:pt x="190" y="2"/>
                  </a:lnTo>
                  <a:lnTo>
                    <a:pt x="188" y="2"/>
                  </a:lnTo>
                  <a:lnTo>
                    <a:pt x="186" y="2"/>
                  </a:lnTo>
                  <a:lnTo>
                    <a:pt x="184" y="3"/>
                  </a:lnTo>
                  <a:lnTo>
                    <a:pt x="182" y="4"/>
                  </a:lnTo>
                  <a:lnTo>
                    <a:pt x="179" y="4"/>
                  </a:lnTo>
                  <a:lnTo>
                    <a:pt x="176" y="5"/>
                  </a:lnTo>
                  <a:lnTo>
                    <a:pt x="173" y="6"/>
                  </a:lnTo>
                  <a:lnTo>
                    <a:pt x="169" y="7"/>
                  </a:lnTo>
                  <a:lnTo>
                    <a:pt x="164" y="8"/>
                  </a:lnTo>
                  <a:lnTo>
                    <a:pt x="160" y="10"/>
                  </a:lnTo>
                  <a:lnTo>
                    <a:pt x="154" y="11"/>
                  </a:lnTo>
                  <a:lnTo>
                    <a:pt x="148" y="13"/>
                  </a:lnTo>
                  <a:lnTo>
                    <a:pt x="141" y="15"/>
                  </a:lnTo>
                  <a:lnTo>
                    <a:pt x="134" y="17"/>
                  </a:lnTo>
                  <a:lnTo>
                    <a:pt x="125" y="19"/>
                  </a:lnTo>
                  <a:lnTo>
                    <a:pt x="116" y="21"/>
                  </a:lnTo>
                  <a:lnTo>
                    <a:pt x="105" y="24"/>
                  </a:lnTo>
                  <a:lnTo>
                    <a:pt x="94" y="27"/>
                  </a:lnTo>
                  <a:lnTo>
                    <a:pt x="81" y="30"/>
                  </a:lnTo>
                  <a:lnTo>
                    <a:pt x="68" y="34"/>
                  </a:lnTo>
                  <a:lnTo>
                    <a:pt x="52" y="37"/>
                  </a:lnTo>
                  <a:lnTo>
                    <a:pt x="36" y="41"/>
                  </a:lnTo>
                  <a:lnTo>
                    <a:pt x="19" y="46"/>
                  </a:lnTo>
                  <a:lnTo>
                    <a:pt x="0" y="50"/>
                  </a:lnTo>
                  <a:lnTo>
                    <a:pt x="0" y="53"/>
                  </a:lnTo>
                  <a:lnTo>
                    <a:pt x="19" y="48"/>
                  </a:lnTo>
                  <a:lnTo>
                    <a:pt x="36" y="44"/>
                  </a:lnTo>
                  <a:lnTo>
                    <a:pt x="53" y="39"/>
                  </a:lnTo>
                  <a:lnTo>
                    <a:pt x="68" y="35"/>
                  </a:lnTo>
                  <a:lnTo>
                    <a:pt x="82" y="32"/>
                  </a:lnTo>
                  <a:lnTo>
                    <a:pt x="94" y="29"/>
                  </a:lnTo>
                  <a:lnTo>
                    <a:pt x="106" y="26"/>
                  </a:lnTo>
                  <a:lnTo>
                    <a:pt x="116" y="23"/>
                  </a:lnTo>
                  <a:lnTo>
                    <a:pt x="126" y="21"/>
                  </a:lnTo>
                  <a:lnTo>
                    <a:pt x="134" y="19"/>
                  </a:lnTo>
                  <a:lnTo>
                    <a:pt x="142" y="17"/>
                  </a:lnTo>
                  <a:lnTo>
                    <a:pt x="149" y="15"/>
                  </a:lnTo>
                  <a:lnTo>
                    <a:pt x="155" y="13"/>
                  </a:lnTo>
                  <a:lnTo>
                    <a:pt x="160" y="11"/>
                  </a:lnTo>
                  <a:lnTo>
                    <a:pt x="165" y="10"/>
                  </a:lnTo>
                  <a:lnTo>
                    <a:pt x="169" y="9"/>
                  </a:lnTo>
                  <a:lnTo>
                    <a:pt x="173" y="8"/>
                  </a:lnTo>
                  <a:lnTo>
                    <a:pt x="176" y="7"/>
                  </a:lnTo>
                  <a:lnTo>
                    <a:pt x="180" y="6"/>
                  </a:lnTo>
                  <a:lnTo>
                    <a:pt x="182" y="5"/>
                  </a:lnTo>
                  <a:lnTo>
                    <a:pt x="184" y="5"/>
                  </a:lnTo>
                  <a:lnTo>
                    <a:pt x="187" y="5"/>
                  </a:lnTo>
                  <a:lnTo>
                    <a:pt x="189" y="4"/>
                  </a:lnTo>
                  <a:lnTo>
                    <a:pt x="191" y="4"/>
                  </a:lnTo>
                  <a:lnTo>
                    <a:pt x="192" y="3"/>
                  </a:lnTo>
                  <a:lnTo>
                    <a:pt x="195" y="3"/>
                  </a:lnTo>
                  <a:lnTo>
                    <a:pt x="196" y="2"/>
                  </a:lnTo>
                  <a:lnTo>
                    <a:pt x="199" y="2"/>
                  </a:lnTo>
                  <a:lnTo>
                    <a:pt x="201" y="2"/>
                  </a:lnTo>
                  <a:lnTo>
                    <a:pt x="204" y="2"/>
                  </a:lnTo>
                  <a:lnTo>
                    <a:pt x="207" y="2"/>
                  </a:lnTo>
                  <a:lnTo>
                    <a:pt x="211" y="2"/>
                  </a:lnTo>
                  <a:lnTo>
                    <a:pt x="21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5" name="Freeform 175">
              <a:extLst>
                <a:ext uri="{FF2B5EF4-FFF2-40B4-BE49-F238E27FC236}">
                  <a16:creationId xmlns:a16="http://schemas.microsoft.com/office/drawing/2014/main" id="{C4B8DA03-3E62-4EDA-A25D-2F0126F59497}"/>
                </a:ext>
              </a:extLst>
            </p:cNvPr>
            <p:cNvSpPr>
              <a:spLocks/>
            </p:cNvSpPr>
            <p:nvPr/>
          </p:nvSpPr>
          <p:spPr bwMode="auto">
            <a:xfrm>
              <a:off x="4897" y="2644"/>
              <a:ext cx="224" cy="24"/>
            </a:xfrm>
            <a:custGeom>
              <a:avLst/>
              <a:gdLst>
                <a:gd name="T0" fmla="*/ 222 w 224"/>
                <a:gd name="T1" fmla="*/ 0 h 24"/>
                <a:gd name="T2" fmla="*/ 222 w 224"/>
                <a:gd name="T3" fmla="*/ 0 h 24"/>
                <a:gd name="T4" fmla="*/ 221 w 224"/>
                <a:gd name="T5" fmla="*/ 0 h 24"/>
                <a:gd name="T6" fmla="*/ 220 w 224"/>
                <a:gd name="T7" fmla="*/ 0 h 24"/>
                <a:gd name="T8" fmla="*/ 218 w 224"/>
                <a:gd name="T9" fmla="*/ 0 h 24"/>
                <a:gd name="T10" fmla="*/ 215 w 224"/>
                <a:gd name="T11" fmla="*/ 0 h 24"/>
                <a:gd name="T12" fmla="*/ 210 w 224"/>
                <a:gd name="T13" fmla="*/ 0 h 24"/>
                <a:gd name="T14" fmla="*/ 203 w 224"/>
                <a:gd name="T15" fmla="*/ 1 h 24"/>
                <a:gd name="T16" fmla="*/ 194 w 224"/>
                <a:gd name="T17" fmla="*/ 2 h 24"/>
                <a:gd name="T18" fmla="*/ 182 w 224"/>
                <a:gd name="T19" fmla="*/ 3 h 24"/>
                <a:gd name="T20" fmla="*/ 167 w 224"/>
                <a:gd name="T21" fmla="*/ 4 h 24"/>
                <a:gd name="T22" fmla="*/ 150 w 224"/>
                <a:gd name="T23" fmla="*/ 6 h 24"/>
                <a:gd name="T24" fmla="*/ 128 w 224"/>
                <a:gd name="T25" fmla="*/ 8 h 24"/>
                <a:gd name="T26" fmla="*/ 103 w 224"/>
                <a:gd name="T27" fmla="*/ 11 h 24"/>
                <a:gd name="T28" fmla="*/ 73 w 224"/>
                <a:gd name="T29" fmla="*/ 13 h 24"/>
                <a:gd name="T30" fmla="*/ 39 w 224"/>
                <a:gd name="T31" fmla="*/ 17 h 24"/>
                <a:gd name="T32" fmla="*/ 0 w 224"/>
                <a:gd name="T33" fmla="*/ 20 h 24"/>
                <a:gd name="T34" fmla="*/ 20 w 224"/>
                <a:gd name="T35" fmla="*/ 21 h 24"/>
                <a:gd name="T36" fmla="*/ 56 w 224"/>
                <a:gd name="T37" fmla="*/ 17 h 24"/>
                <a:gd name="T38" fmla="*/ 88 w 224"/>
                <a:gd name="T39" fmla="*/ 14 h 24"/>
                <a:gd name="T40" fmla="*/ 116 w 224"/>
                <a:gd name="T41" fmla="*/ 11 h 24"/>
                <a:gd name="T42" fmla="*/ 139 w 224"/>
                <a:gd name="T43" fmla="*/ 9 h 24"/>
                <a:gd name="T44" fmla="*/ 159 w 224"/>
                <a:gd name="T45" fmla="*/ 8 h 24"/>
                <a:gd name="T46" fmla="*/ 175 w 224"/>
                <a:gd name="T47" fmla="*/ 6 h 24"/>
                <a:gd name="T48" fmla="*/ 189 w 224"/>
                <a:gd name="T49" fmla="*/ 4 h 24"/>
                <a:gd name="T50" fmla="*/ 199 w 224"/>
                <a:gd name="T51" fmla="*/ 4 h 24"/>
                <a:gd name="T52" fmla="*/ 207 w 224"/>
                <a:gd name="T53" fmla="*/ 3 h 24"/>
                <a:gd name="T54" fmla="*/ 213 w 224"/>
                <a:gd name="T55" fmla="*/ 2 h 24"/>
                <a:gd name="T56" fmla="*/ 217 w 224"/>
                <a:gd name="T57" fmla="*/ 2 h 24"/>
                <a:gd name="T58" fmla="*/ 219 w 224"/>
                <a:gd name="T59" fmla="*/ 2 h 24"/>
                <a:gd name="T60" fmla="*/ 221 w 224"/>
                <a:gd name="T61" fmla="*/ 2 h 24"/>
                <a:gd name="T62" fmla="*/ 222 w 224"/>
                <a:gd name="T63" fmla="*/ 2 h 24"/>
                <a:gd name="T64" fmla="*/ 222 w 224"/>
                <a:gd name="T65" fmla="*/ 2 h 24"/>
                <a:gd name="T66" fmla="*/ 223 w 224"/>
                <a:gd name="T67" fmla="*/ 1 h 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4"/>
                <a:gd name="T103" fmla="*/ 0 h 24"/>
                <a:gd name="T104" fmla="*/ 224 w 224"/>
                <a:gd name="T105" fmla="*/ 24 h 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4" h="24">
                  <a:moveTo>
                    <a:pt x="221" y="0"/>
                  </a:moveTo>
                  <a:lnTo>
                    <a:pt x="222" y="0"/>
                  </a:lnTo>
                  <a:lnTo>
                    <a:pt x="221" y="0"/>
                  </a:lnTo>
                  <a:lnTo>
                    <a:pt x="220" y="0"/>
                  </a:lnTo>
                  <a:lnTo>
                    <a:pt x="219" y="0"/>
                  </a:lnTo>
                  <a:lnTo>
                    <a:pt x="218" y="0"/>
                  </a:lnTo>
                  <a:lnTo>
                    <a:pt x="217" y="0"/>
                  </a:lnTo>
                  <a:lnTo>
                    <a:pt x="215" y="0"/>
                  </a:lnTo>
                  <a:lnTo>
                    <a:pt x="213" y="0"/>
                  </a:lnTo>
                  <a:lnTo>
                    <a:pt x="210" y="0"/>
                  </a:lnTo>
                  <a:lnTo>
                    <a:pt x="207" y="1"/>
                  </a:lnTo>
                  <a:lnTo>
                    <a:pt x="203" y="1"/>
                  </a:lnTo>
                  <a:lnTo>
                    <a:pt x="199" y="2"/>
                  </a:lnTo>
                  <a:lnTo>
                    <a:pt x="194" y="2"/>
                  </a:lnTo>
                  <a:lnTo>
                    <a:pt x="189" y="3"/>
                  </a:lnTo>
                  <a:lnTo>
                    <a:pt x="182" y="3"/>
                  </a:lnTo>
                  <a:lnTo>
                    <a:pt x="175" y="4"/>
                  </a:lnTo>
                  <a:lnTo>
                    <a:pt x="167" y="4"/>
                  </a:lnTo>
                  <a:lnTo>
                    <a:pt x="159" y="5"/>
                  </a:lnTo>
                  <a:lnTo>
                    <a:pt x="150" y="6"/>
                  </a:lnTo>
                  <a:lnTo>
                    <a:pt x="139" y="7"/>
                  </a:lnTo>
                  <a:lnTo>
                    <a:pt x="128" y="8"/>
                  </a:lnTo>
                  <a:lnTo>
                    <a:pt x="116" y="9"/>
                  </a:lnTo>
                  <a:lnTo>
                    <a:pt x="103" y="11"/>
                  </a:lnTo>
                  <a:lnTo>
                    <a:pt x="88" y="12"/>
                  </a:lnTo>
                  <a:lnTo>
                    <a:pt x="73" y="13"/>
                  </a:lnTo>
                  <a:lnTo>
                    <a:pt x="56" y="15"/>
                  </a:lnTo>
                  <a:lnTo>
                    <a:pt x="39" y="17"/>
                  </a:lnTo>
                  <a:lnTo>
                    <a:pt x="20" y="18"/>
                  </a:lnTo>
                  <a:lnTo>
                    <a:pt x="0" y="20"/>
                  </a:lnTo>
                  <a:lnTo>
                    <a:pt x="0" y="23"/>
                  </a:lnTo>
                  <a:lnTo>
                    <a:pt x="20" y="21"/>
                  </a:lnTo>
                  <a:lnTo>
                    <a:pt x="39" y="18"/>
                  </a:lnTo>
                  <a:lnTo>
                    <a:pt x="56" y="17"/>
                  </a:lnTo>
                  <a:lnTo>
                    <a:pt x="73" y="16"/>
                  </a:lnTo>
                  <a:lnTo>
                    <a:pt x="88" y="14"/>
                  </a:lnTo>
                  <a:lnTo>
                    <a:pt x="103" y="13"/>
                  </a:lnTo>
                  <a:lnTo>
                    <a:pt x="116" y="11"/>
                  </a:lnTo>
                  <a:lnTo>
                    <a:pt x="128" y="10"/>
                  </a:lnTo>
                  <a:lnTo>
                    <a:pt x="139" y="9"/>
                  </a:lnTo>
                  <a:lnTo>
                    <a:pt x="150" y="8"/>
                  </a:lnTo>
                  <a:lnTo>
                    <a:pt x="159" y="8"/>
                  </a:lnTo>
                  <a:lnTo>
                    <a:pt x="167" y="7"/>
                  </a:lnTo>
                  <a:lnTo>
                    <a:pt x="175" y="6"/>
                  </a:lnTo>
                  <a:lnTo>
                    <a:pt x="182" y="5"/>
                  </a:lnTo>
                  <a:lnTo>
                    <a:pt x="189" y="4"/>
                  </a:lnTo>
                  <a:lnTo>
                    <a:pt x="194" y="4"/>
                  </a:lnTo>
                  <a:lnTo>
                    <a:pt x="199" y="4"/>
                  </a:lnTo>
                  <a:lnTo>
                    <a:pt x="203" y="4"/>
                  </a:lnTo>
                  <a:lnTo>
                    <a:pt x="207" y="3"/>
                  </a:lnTo>
                  <a:lnTo>
                    <a:pt x="210" y="3"/>
                  </a:lnTo>
                  <a:lnTo>
                    <a:pt x="213" y="2"/>
                  </a:lnTo>
                  <a:lnTo>
                    <a:pt x="215" y="2"/>
                  </a:lnTo>
                  <a:lnTo>
                    <a:pt x="217" y="2"/>
                  </a:lnTo>
                  <a:lnTo>
                    <a:pt x="218" y="2"/>
                  </a:lnTo>
                  <a:lnTo>
                    <a:pt x="219" y="2"/>
                  </a:lnTo>
                  <a:lnTo>
                    <a:pt x="221" y="2"/>
                  </a:lnTo>
                  <a:lnTo>
                    <a:pt x="222" y="2"/>
                  </a:lnTo>
                  <a:lnTo>
                    <a:pt x="222" y="0"/>
                  </a:lnTo>
                  <a:lnTo>
                    <a:pt x="223" y="1"/>
                  </a:lnTo>
                  <a:lnTo>
                    <a:pt x="22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6" name="Freeform 176">
              <a:extLst>
                <a:ext uri="{FF2B5EF4-FFF2-40B4-BE49-F238E27FC236}">
                  <a16:creationId xmlns:a16="http://schemas.microsoft.com/office/drawing/2014/main" id="{6537BA44-CB41-474B-9D85-E51B016E680F}"/>
                </a:ext>
              </a:extLst>
            </p:cNvPr>
            <p:cNvSpPr>
              <a:spLocks/>
            </p:cNvSpPr>
            <p:nvPr/>
          </p:nvSpPr>
          <p:spPr bwMode="auto">
            <a:xfrm>
              <a:off x="5119" y="2605"/>
              <a:ext cx="57" cy="42"/>
            </a:xfrm>
            <a:custGeom>
              <a:avLst/>
              <a:gdLst>
                <a:gd name="T0" fmla="*/ 56 w 57"/>
                <a:gd name="T1" fmla="*/ 9 h 42"/>
                <a:gd name="T2" fmla="*/ 56 w 57"/>
                <a:gd name="T3" fmla="*/ 9 h 42"/>
                <a:gd name="T4" fmla="*/ 52 w 57"/>
                <a:gd name="T5" fmla="*/ 6 h 42"/>
                <a:gd name="T6" fmla="*/ 49 w 57"/>
                <a:gd name="T7" fmla="*/ 5 h 42"/>
                <a:gd name="T8" fmla="*/ 46 w 57"/>
                <a:gd name="T9" fmla="*/ 3 h 42"/>
                <a:gd name="T10" fmla="*/ 44 w 57"/>
                <a:gd name="T11" fmla="*/ 1 h 42"/>
                <a:gd name="T12" fmla="*/ 42 w 57"/>
                <a:gd name="T13" fmla="*/ 0 h 42"/>
                <a:gd name="T14" fmla="*/ 39 w 57"/>
                <a:gd name="T15" fmla="*/ 0 h 42"/>
                <a:gd name="T16" fmla="*/ 37 w 57"/>
                <a:gd name="T17" fmla="*/ 0 h 42"/>
                <a:gd name="T18" fmla="*/ 35 w 57"/>
                <a:gd name="T19" fmla="*/ 0 h 42"/>
                <a:gd name="T20" fmla="*/ 32 w 57"/>
                <a:gd name="T21" fmla="*/ 2 h 42"/>
                <a:gd name="T22" fmla="*/ 29 w 57"/>
                <a:gd name="T23" fmla="*/ 4 h 42"/>
                <a:gd name="T24" fmla="*/ 25 w 57"/>
                <a:gd name="T25" fmla="*/ 7 h 42"/>
                <a:gd name="T26" fmla="*/ 22 w 57"/>
                <a:gd name="T27" fmla="*/ 11 h 42"/>
                <a:gd name="T28" fmla="*/ 17 w 57"/>
                <a:gd name="T29" fmla="*/ 16 h 42"/>
                <a:gd name="T30" fmla="*/ 12 w 57"/>
                <a:gd name="T31" fmla="*/ 22 h 42"/>
                <a:gd name="T32" fmla="*/ 6 w 57"/>
                <a:gd name="T33" fmla="*/ 30 h 42"/>
                <a:gd name="T34" fmla="*/ 0 w 57"/>
                <a:gd name="T35" fmla="*/ 39 h 42"/>
                <a:gd name="T36" fmla="*/ 1 w 57"/>
                <a:gd name="T37" fmla="*/ 41 h 42"/>
                <a:gd name="T38" fmla="*/ 8 w 57"/>
                <a:gd name="T39" fmla="*/ 31 h 42"/>
                <a:gd name="T40" fmla="*/ 13 w 57"/>
                <a:gd name="T41" fmla="*/ 24 h 42"/>
                <a:gd name="T42" fmla="*/ 19 w 57"/>
                <a:gd name="T43" fmla="*/ 18 h 42"/>
                <a:gd name="T44" fmla="*/ 23 w 57"/>
                <a:gd name="T45" fmla="*/ 12 h 42"/>
                <a:gd name="T46" fmla="*/ 27 w 57"/>
                <a:gd name="T47" fmla="*/ 8 h 42"/>
                <a:gd name="T48" fmla="*/ 30 w 57"/>
                <a:gd name="T49" fmla="*/ 5 h 42"/>
                <a:gd name="T50" fmla="*/ 33 w 57"/>
                <a:gd name="T51" fmla="*/ 3 h 42"/>
                <a:gd name="T52" fmla="*/ 35 w 57"/>
                <a:gd name="T53" fmla="*/ 2 h 42"/>
                <a:gd name="T54" fmla="*/ 37 w 57"/>
                <a:gd name="T55" fmla="*/ 2 h 42"/>
                <a:gd name="T56" fmla="*/ 39 w 57"/>
                <a:gd name="T57" fmla="*/ 2 h 42"/>
                <a:gd name="T58" fmla="*/ 41 w 57"/>
                <a:gd name="T59" fmla="*/ 2 h 42"/>
                <a:gd name="T60" fmla="*/ 43 w 57"/>
                <a:gd name="T61" fmla="*/ 3 h 42"/>
                <a:gd name="T62" fmla="*/ 46 w 57"/>
                <a:gd name="T63" fmla="*/ 5 h 42"/>
                <a:gd name="T64" fmla="*/ 48 w 57"/>
                <a:gd name="T65" fmla="*/ 6 h 42"/>
                <a:gd name="T66" fmla="*/ 51 w 57"/>
                <a:gd name="T67" fmla="*/ 9 h 42"/>
                <a:gd name="T68" fmla="*/ 55 w 57"/>
                <a:gd name="T69" fmla="*/ 10 h 42"/>
                <a:gd name="T70" fmla="*/ 55 w 57"/>
                <a:gd name="T71" fmla="*/ 10 h 42"/>
                <a:gd name="T72" fmla="*/ 56 w 57"/>
                <a:gd name="T73" fmla="*/ 9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7"/>
                <a:gd name="T112" fmla="*/ 0 h 42"/>
                <a:gd name="T113" fmla="*/ 57 w 57"/>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7" h="42">
                  <a:moveTo>
                    <a:pt x="56" y="9"/>
                  </a:moveTo>
                  <a:lnTo>
                    <a:pt x="56" y="9"/>
                  </a:lnTo>
                  <a:lnTo>
                    <a:pt x="52" y="6"/>
                  </a:lnTo>
                  <a:lnTo>
                    <a:pt x="49" y="5"/>
                  </a:lnTo>
                  <a:lnTo>
                    <a:pt x="46" y="3"/>
                  </a:lnTo>
                  <a:lnTo>
                    <a:pt x="44" y="1"/>
                  </a:lnTo>
                  <a:lnTo>
                    <a:pt x="42" y="0"/>
                  </a:lnTo>
                  <a:lnTo>
                    <a:pt x="39" y="0"/>
                  </a:lnTo>
                  <a:lnTo>
                    <a:pt x="37" y="0"/>
                  </a:lnTo>
                  <a:lnTo>
                    <a:pt x="35" y="0"/>
                  </a:lnTo>
                  <a:lnTo>
                    <a:pt x="32" y="2"/>
                  </a:lnTo>
                  <a:lnTo>
                    <a:pt x="29" y="4"/>
                  </a:lnTo>
                  <a:lnTo>
                    <a:pt x="25" y="7"/>
                  </a:lnTo>
                  <a:lnTo>
                    <a:pt x="22" y="11"/>
                  </a:lnTo>
                  <a:lnTo>
                    <a:pt x="17" y="16"/>
                  </a:lnTo>
                  <a:lnTo>
                    <a:pt x="12" y="22"/>
                  </a:lnTo>
                  <a:lnTo>
                    <a:pt x="6" y="30"/>
                  </a:lnTo>
                  <a:lnTo>
                    <a:pt x="0" y="39"/>
                  </a:lnTo>
                  <a:lnTo>
                    <a:pt x="1" y="41"/>
                  </a:lnTo>
                  <a:lnTo>
                    <a:pt x="8" y="31"/>
                  </a:lnTo>
                  <a:lnTo>
                    <a:pt x="13" y="24"/>
                  </a:lnTo>
                  <a:lnTo>
                    <a:pt x="19" y="18"/>
                  </a:lnTo>
                  <a:lnTo>
                    <a:pt x="23" y="12"/>
                  </a:lnTo>
                  <a:lnTo>
                    <a:pt x="27" y="8"/>
                  </a:lnTo>
                  <a:lnTo>
                    <a:pt x="30" y="5"/>
                  </a:lnTo>
                  <a:lnTo>
                    <a:pt x="33" y="3"/>
                  </a:lnTo>
                  <a:lnTo>
                    <a:pt x="35" y="2"/>
                  </a:lnTo>
                  <a:lnTo>
                    <a:pt x="37" y="2"/>
                  </a:lnTo>
                  <a:lnTo>
                    <a:pt x="39" y="2"/>
                  </a:lnTo>
                  <a:lnTo>
                    <a:pt x="41" y="2"/>
                  </a:lnTo>
                  <a:lnTo>
                    <a:pt x="43" y="3"/>
                  </a:lnTo>
                  <a:lnTo>
                    <a:pt x="46" y="5"/>
                  </a:lnTo>
                  <a:lnTo>
                    <a:pt x="48" y="6"/>
                  </a:lnTo>
                  <a:lnTo>
                    <a:pt x="51" y="9"/>
                  </a:lnTo>
                  <a:lnTo>
                    <a:pt x="55" y="10"/>
                  </a:lnTo>
                  <a:lnTo>
                    <a:pt x="56" y="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7" name="Freeform 177">
              <a:extLst>
                <a:ext uri="{FF2B5EF4-FFF2-40B4-BE49-F238E27FC236}">
                  <a16:creationId xmlns:a16="http://schemas.microsoft.com/office/drawing/2014/main" id="{393F47F9-4C09-4009-86D7-A153663F24B8}"/>
                </a:ext>
              </a:extLst>
            </p:cNvPr>
            <p:cNvSpPr>
              <a:spLocks/>
            </p:cNvSpPr>
            <p:nvPr/>
          </p:nvSpPr>
          <p:spPr bwMode="auto">
            <a:xfrm>
              <a:off x="5174" y="2614"/>
              <a:ext cx="85" cy="74"/>
            </a:xfrm>
            <a:custGeom>
              <a:avLst/>
              <a:gdLst>
                <a:gd name="T0" fmla="*/ 84 w 85"/>
                <a:gd name="T1" fmla="*/ 73 h 74"/>
                <a:gd name="T2" fmla="*/ 84 w 85"/>
                <a:gd name="T3" fmla="*/ 71 h 74"/>
                <a:gd name="T4" fmla="*/ 83 w 85"/>
                <a:gd name="T5" fmla="*/ 70 h 74"/>
                <a:gd name="T6" fmla="*/ 82 w 85"/>
                <a:gd name="T7" fmla="*/ 69 h 74"/>
                <a:gd name="T8" fmla="*/ 80 w 85"/>
                <a:gd name="T9" fmla="*/ 67 h 74"/>
                <a:gd name="T10" fmla="*/ 77 w 85"/>
                <a:gd name="T11" fmla="*/ 63 h 74"/>
                <a:gd name="T12" fmla="*/ 74 w 85"/>
                <a:gd name="T13" fmla="*/ 60 h 74"/>
                <a:gd name="T14" fmla="*/ 70 w 85"/>
                <a:gd name="T15" fmla="*/ 56 h 74"/>
                <a:gd name="T16" fmla="*/ 65 w 85"/>
                <a:gd name="T17" fmla="*/ 51 h 74"/>
                <a:gd name="T18" fmla="*/ 61 w 85"/>
                <a:gd name="T19" fmla="*/ 45 h 74"/>
                <a:gd name="T20" fmla="*/ 54 w 85"/>
                <a:gd name="T21" fmla="*/ 40 h 74"/>
                <a:gd name="T22" fmla="*/ 48 w 85"/>
                <a:gd name="T23" fmla="*/ 34 h 74"/>
                <a:gd name="T24" fmla="*/ 41 w 85"/>
                <a:gd name="T25" fmla="*/ 28 h 74"/>
                <a:gd name="T26" fmla="*/ 34 w 85"/>
                <a:gd name="T27" fmla="*/ 22 h 74"/>
                <a:gd name="T28" fmla="*/ 26 w 85"/>
                <a:gd name="T29" fmla="*/ 16 h 74"/>
                <a:gd name="T30" fmla="*/ 18 w 85"/>
                <a:gd name="T31" fmla="*/ 11 h 74"/>
                <a:gd name="T32" fmla="*/ 9 w 85"/>
                <a:gd name="T33" fmla="*/ 5 h 74"/>
                <a:gd name="T34" fmla="*/ 0 w 85"/>
                <a:gd name="T35" fmla="*/ 0 h 74"/>
                <a:gd name="T36" fmla="*/ 0 w 85"/>
                <a:gd name="T37" fmla="*/ 1 h 74"/>
                <a:gd name="T38" fmla="*/ 9 w 85"/>
                <a:gd name="T39" fmla="*/ 6 h 74"/>
                <a:gd name="T40" fmla="*/ 17 w 85"/>
                <a:gd name="T41" fmla="*/ 12 h 74"/>
                <a:gd name="T42" fmla="*/ 25 w 85"/>
                <a:gd name="T43" fmla="*/ 18 h 74"/>
                <a:gd name="T44" fmla="*/ 33 w 85"/>
                <a:gd name="T45" fmla="*/ 24 h 74"/>
                <a:gd name="T46" fmla="*/ 40 w 85"/>
                <a:gd name="T47" fmla="*/ 30 h 74"/>
                <a:gd name="T48" fmla="*/ 47 w 85"/>
                <a:gd name="T49" fmla="*/ 36 h 74"/>
                <a:gd name="T50" fmla="*/ 53 w 85"/>
                <a:gd name="T51" fmla="*/ 42 h 74"/>
                <a:gd name="T52" fmla="*/ 59 w 85"/>
                <a:gd name="T53" fmla="*/ 47 h 74"/>
                <a:gd name="T54" fmla="*/ 64 w 85"/>
                <a:gd name="T55" fmla="*/ 52 h 74"/>
                <a:gd name="T56" fmla="*/ 69 w 85"/>
                <a:gd name="T57" fmla="*/ 57 h 74"/>
                <a:gd name="T58" fmla="*/ 73 w 85"/>
                <a:gd name="T59" fmla="*/ 61 h 74"/>
                <a:gd name="T60" fmla="*/ 76 w 85"/>
                <a:gd name="T61" fmla="*/ 65 h 74"/>
                <a:gd name="T62" fmla="*/ 79 w 85"/>
                <a:gd name="T63" fmla="*/ 68 h 74"/>
                <a:gd name="T64" fmla="*/ 81 w 85"/>
                <a:gd name="T65" fmla="*/ 70 h 74"/>
                <a:gd name="T66" fmla="*/ 82 w 85"/>
                <a:gd name="T67" fmla="*/ 72 h 74"/>
                <a:gd name="T68" fmla="*/ 82 w 85"/>
                <a:gd name="T69" fmla="*/ 73 h 74"/>
                <a:gd name="T70" fmla="*/ 82 w 85"/>
                <a:gd name="T71" fmla="*/ 71 h 74"/>
                <a:gd name="T72" fmla="*/ 84 w 85"/>
                <a:gd name="T73" fmla="*/ 73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74"/>
                <a:gd name="T113" fmla="*/ 85 w 85"/>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74">
                  <a:moveTo>
                    <a:pt x="84" y="73"/>
                  </a:moveTo>
                  <a:lnTo>
                    <a:pt x="84" y="71"/>
                  </a:lnTo>
                  <a:lnTo>
                    <a:pt x="83" y="70"/>
                  </a:lnTo>
                  <a:lnTo>
                    <a:pt x="82" y="69"/>
                  </a:lnTo>
                  <a:lnTo>
                    <a:pt x="80" y="67"/>
                  </a:lnTo>
                  <a:lnTo>
                    <a:pt x="77" y="63"/>
                  </a:lnTo>
                  <a:lnTo>
                    <a:pt x="74" y="60"/>
                  </a:lnTo>
                  <a:lnTo>
                    <a:pt x="70" y="56"/>
                  </a:lnTo>
                  <a:lnTo>
                    <a:pt x="65" y="51"/>
                  </a:lnTo>
                  <a:lnTo>
                    <a:pt x="61" y="45"/>
                  </a:lnTo>
                  <a:lnTo>
                    <a:pt x="54" y="40"/>
                  </a:lnTo>
                  <a:lnTo>
                    <a:pt x="48" y="34"/>
                  </a:lnTo>
                  <a:lnTo>
                    <a:pt x="41" y="28"/>
                  </a:lnTo>
                  <a:lnTo>
                    <a:pt x="34" y="22"/>
                  </a:lnTo>
                  <a:lnTo>
                    <a:pt x="26" y="16"/>
                  </a:lnTo>
                  <a:lnTo>
                    <a:pt x="18" y="11"/>
                  </a:lnTo>
                  <a:lnTo>
                    <a:pt x="9" y="5"/>
                  </a:lnTo>
                  <a:lnTo>
                    <a:pt x="0" y="0"/>
                  </a:lnTo>
                  <a:lnTo>
                    <a:pt x="0" y="1"/>
                  </a:lnTo>
                  <a:lnTo>
                    <a:pt x="9" y="6"/>
                  </a:lnTo>
                  <a:lnTo>
                    <a:pt x="17" y="12"/>
                  </a:lnTo>
                  <a:lnTo>
                    <a:pt x="25" y="18"/>
                  </a:lnTo>
                  <a:lnTo>
                    <a:pt x="33" y="24"/>
                  </a:lnTo>
                  <a:lnTo>
                    <a:pt x="40" y="30"/>
                  </a:lnTo>
                  <a:lnTo>
                    <a:pt x="47" y="36"/>
                  </a:lnTo>
                  <a:lnTo>
                    <a:pt x="53" y="42"/>
                  </a:lnTo>
                  <a:lnTo>
                    <a:pt x="59" y="47"/>
                  </a:lnTo>
                  <a:lnTo>
                    <a:pt x="64" y="52"/>
                  </a:lnTo>
                  <a:lnTo>
                    <a:pt x="69" y="57"/>
                  </a:lnTo>
                  <a:lnTo>
                    <a:pt x="73" y="61"/>
                  </a:lnTo>
                  <a:lnTo>
                    <a:pt x="76" y="65"/>
                  </a:lnTo>
                  <a:lnTo>
                    <a:pt x="79" y="68"/>
                  </a:lnTo>
                  <a:lnTo>
                    <a:pt x="81" y="70"/>
                  </a:lnTo>
                  <a:lnTo>
                    <a:pt x="82" y="72"/>
                  </a:lnTo>
                  <a:lnTo>
                    <a:pt x="82" y="73"/>
                  </a:lnTo>
                  <a:lnTo>
                    <a:pt x="82" y="71"/>
                  </a:lnTo>
                  <a:lnTo>
                    <a:pt x="84" y="7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8" name="Freeform 178">
              <a:extLst>
                <a:ext uri="{FF2B5EF4-FFF2-40B4-BE49-F238E27FC236}">
                  <a16:creationId xmlns:a16="http://schemas.microsoft.com/office/drawing/2014/main" id="{954049B3-EC26-469E-ACE1-7251B52E412E}"/>
                </a:ext>
              </a:extLst>
            </p:cNvPr>
            <p:cNvSpPr>
              <a:spLocks/>
            </p:cNvSpPr>
            <p:nvPr/>
          </p:nvSpPr>
          <p:spPr bwMode="auto">
            <a:xfrm>
              <a:off x="5249" y="2686"/>
              <a:ext cx="17" cy="17"/>
            </a:xfrm>
            <a:custGeom>
              <a:avLst/>
              <a:gdLst>
                <a:gd name="T0" fmla="*/ 2 w 17"/>
                <a:gd name="T1" fmla="*/ 14 h 17"/>
                <a:gd name="T2" fmla="*/ 1 w 17"/>
                <a:gd name="T3" fmla="*/ 16 h 17"/>
                <a:gd name="T4" fmla="*/ 16 w 17"/>
                <a:gd name="T5" fmla="*/ 3 h 17"/>
                <a:gd name="T6" fmla="*/ 14 w 17"/>
                <a:gd name="T7" fmla="*/ 0 h 17"/>
                <a:gd name="T8" fmla="*/ 0 w 17"/>
                <a:gd name="T9" fmla="*/ 12 h 17"/>
                <a:gd name="T10" fmla="*/ 0 w 17"/>
                <a:gd name="T11" fmla="*/ 14 h 17"/>
                <a:gd name="T12" fmla="*/ 2 w 17"/>
                <a:gd name="T13" fmla="*/ 14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14"/>
                  </a:moveTo>
                  <a:lnTo>
                    <a:pt x="1" y="16"/>
                  </a:lnTo>
                  <a:lnTo>
                    <a:pt x="16" y="3"/>
                  </a:lnTo>
                  <a:lnTo>
                    <a:pt x="14" y="0"/>
                  </a:lnTo>
                  <a:lnTo>
                    <a:pt x="0" y="12"/>
                  </a:lnTo>
                  <a:lnTo>
                    <a:pt x="0" y="14"/>
                  </a:lnTo>
                  <a:lnTo>
                    <a:pt x="2" y="1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69" name="Freeform 179">
              <a:extLst>
                <a:ext uri="{FF2B5EF4-FFF2-40B4-BE49-F238E27FC236}">
                  <a16:creationId xmlns:a16="http://schemas.microsoft.com/office/drawing/2014/main" id="{A1D9E3DD-CD0A-4014-ACBA-2E03104E2266}"/>
                </a:ext>
              </a:extLst>
            </p:cNvPr>
            <p:cNvSpPr>
              <a:spLocks/>
            </p:cNvSpPr>
            <p:nvPr/>
          </p:nvSpPr>
          <p:spPr bwMode="auto">
            <a:xfrm>
              <a:off x="5248" y="2692"/>
              <a:ext cx="17" cy="42"/>
            </a:xfrm>
            <a:custGeom>
              <a:avLst/>
              <a:gdLst>
                <a:gd name="T0" fmla="*/ 9 w 17"/>
                <a:gd name="T1" fmla="*/ 41 h 42"/>
                <a:gd name="T2" fmla="*/ 12 w 17"/>
                <a:gd name="T3" fmla="*/ 40 h 42"/>
                <a:gd name="T4" fmla="*/ 16 w 17"/>
                <a:gd name="T5" fmla="*/ 0 h 42"/>
                <a:gd name="T6" fmla="*/ 3 w 17"/>
                <a:gd name="T7" fmla="*/ 0 h 42"/>
                <a:gd name="T8" fmla="*/ 0 w 17"/>
                <a:gd name="T9" fmla="*/ 40 h 42"/>
                <a:gd name="T10" fmla="*/ 3 w 17"/>
                <a:gd name="T11" fmla="*/ 39 h 42"/>
                <a:gd name="T12" fmla="*/ 9 w 17"/>
                <a:gd name="T13" fmla="*/ 41 h 42"/>
                <a:gd name="T14" fmla="*/ 12 w 17"/>
                <a:gd name="T15" fmla="*/ 40 h 42"/>
                <a:gd name="T16" fmla="*/ 12 w 17"/>
                <a:gd name="T17" fmla="*/ 40 h 42"/>
                <a:gd name="T18" fmla="*/ 9 w 17"/>
                <a:gd name="T19" fmla="*/ 41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42"/>
                <a:gd name="T32" fmla="*/ 17 w 17"/>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42">
                  <a:moveTo>
                    <a:pt x="9" y="41"/>
                  </a:moveTo>
                  <a:lnTo>
                    <a:pt x="12" y="40"/>
                  </a:lnTo>
                  <a:lnTo>
                    <a:pt x="16" y="0"/>
                  </a:lnTo>
                  <a:lnTo>
                    <a:pt x="3" y="0"/>
                  </a:lnTo>
                  <a:lnTo>
                    <a:pt x="0" y="40"/>
                  </a:lnTo>
                  <a:lnTo>
                    <a:pt x="3" y="39"/>
                  </a:lnTo>
                  <a:lnTo>
                    <a:pt x="9" y="41"/>
                  </a:lnTo>
                  <a:lnTo>
                    <a:pt x="12" y="40"/>
                  </a:lnTo>
                  <a:lnTo>
                    <a:pt x="9" y="4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0" name="Freeform 180">
              <a:extLst>
                <a:ext uri="{FF2B5EF4-FFF2-40B4-BE49-F238E27FC236}">
                  <a16:creationId xmlns:a16="http://schemas.microsoft.com/office/drawing/2014/main" id="{6AF02725-0774-487E-8075-126FC541A30F}"/>
                </a:ext>
              </a:extLst>
            </p:cNvPr>
            <p:cNvSpPr>
              <a:spLocks/>
            </p:cNvSpPr>
            <p:nvPr/>
          </p:nvSpPr>
          <p:spPr bwMode="auto">
            <a:xfrm>
              <a:off x="5160" y="2731"/>
              <a:ext cx="91" cy="64"/>
            </a:xfrm>
            <a:custGeom>
              <a:avLst/>
              <a:gdLst>
                <a:gd name="T0" fmla="*/ 0 w 91"/>
                <a:gd name="T1" fmla="*/ 63 h 64"/>
                <a:gd name="T2" fmla="*/ 0 w 91"/>
                <a:gd name="T3" fmla="*/ 63 h 64"/>
                <a:gd name="T4" fmla="*/ 0 w 91"/>
                <a:gd name="T5" fmla="*/ 63 h 64"/>
                <a:gd name="T6" fmla="*/ 1 w 91"/>
                <a:gd name="T7" fmla="*/ 62 h 64"/>
                <a:gd name="T8" fmla="*/ 1 w 91"/>
                <a:gd name="T9" fmla="*/ 62 h 64"/>
                <a:gd name="T10" fmla="*/ 3 w 91"/>
                <a:gd name="T11" fmla="*/ 61 h 64"/>
                <a:gd name="T12" fmla="*/ 4 w 91"/>
                <a:gd name="T13" fmla="*/ 60 h 64"/>
                <a:gd name="T14" fmla="*/ 6 w 91"/>
                <a:gd name="T15" fmla="*/ 59 h 64"/>
                <a:gd name="T16" fmla="*/ 9 w 91"/>
                <a:gd name="T17" fmla="*/ 57 h 64"/>
                <a:gd name="T18" fmla="*/ 13 w 91"/>
                <a:gd name="T19" fmla="*/ 54 h 64"/>
                <a:gd name="T20" fmla="*/ 18 w 91"/>
                <a:gd name="T21" fmla="*/ 51 h 64"/>
                <a:gd name="T22" fmla="*/ 23 w 91"/>
                <a:gd name="T23" fmla="*/ 47 h 64"/>
                <a:gd name="T24" fmla="*/ 31 w 91"/>
                <a:gd name="T25" fmla="*/ 42 h 64"/>
                <a:gd name="T26" fmla="*/ 39 w 91"/>
                <a:gd name="T27" fmla="*/ 36 h 64"/>
                <a:gd name="T28" fmla="*/ 49 w 91"/>
                <a:gd name="T29" fmla="*/ 29 h 64"/>
                <a:gd name="T30" fmla="*/ 61 w 91"/>
                <a:gd name="T31" fmla="*/ 21 h 64"/>
                <a:gd name="T32" fmla="*/ 74 w 91"/>
                <a:gd name="T33" fmla="*/ 12 h 64"/>
                <a:gd name="T34" fmla="*/ 90 w 91"/>
                <a:gd name="T35" fmla="*/ 1 h 64"/>
                <a:gd name="T36" fmla="*/ 89 w 91"/>
                <a:gd name="T37" fmla="*/ 0 h 64"/>
                <a:gd name="T38" fmla="*/ 73 w 91"/>
                <a:gd name="T39" fmla="*/ 10 h 64"/>
                <a:gd name="T40" fmla="*/ 60 w 91"/>
                <a:gd name="T41" fmla="*/ 20 h 64"/>
                <a:gd name="T42" fmla="*/ 48 w 91"/>
                <a:gd name="T43" fmla="*/ 28 h 64"/>
                <a:gd name="T44" fmla="*/ 38 w 91"/>
                <a:gd name="T45" fmla="*/ 35 h 64"/>
                <a:gd name="T46" fmla="*/ 30 w 91"/>
                <a:gd name="T47" fmla="*/ 41 h 64"/>
                <a:gd name="T48" fmla="*/ 23 w 91"/>
                <a:gd name="T49" fmla="*/ 46 h 64"/>
                <a:gd name="T50" fmla="*/ 16 w 91"/>
                <a:gd name="T51" fmla="*/ 50 h 64"/>
                <a:gd name="T52" fmla="*/ 12 w 91"/>
                <a:gd name="T53" fmla="*/ 53 h 64"/>
                <a:gd name="T54" fmla="*/ 8 w 91"/>
                <a:gd name="T55" fmla="*/ 55 h 64"/>
                <a:gd name="T56" fmla="*/ 5 w 91"/>
                <a:gd name="T57" fmla="*/ 57 h 64"/>
                <a:gd name="T58" fmla="*/ 3 w 91"/>
                <a:gd name="T59" fmla="*/ 59 h 64"/>
                <a:gd name="T60" fmla="*/ 2 w 91"/>
                <a:gd name="T61" fmla="*/ 60 h 64"/>
                <a:gd name="T62" fmla="*/ 1 w 91"/>
                <a:gd name="T63" fmla="*/ 60 h 64"/>
                <a:gd name="T64" fmla="*/ 0 w 91"/>
                <a:gd name="T65" fmla="*/ 60 h 64"/>
                <a:gd name="T66" fmla="*/ 0 w 91"/>
                <a:gd name="T67" fmla="*/ 60 h 64"/>
                <a:gd name="T68" fmla="*/ 0 w 91"/>
                <a:gd name="T69" fmla="*/ 60 h 64"/>
                <a:gd name="T70" fmla="*/ 0 w 91"/>
                <a:gd name="T71" fmla="*/ 60 h 64"/>
                <a:gd name="T72" fmla="*/ 0 w 91"/>
                <a:gd name="T73" fmla="*/ 63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
                <a:gd name="T112" fmla="*/ 0 h 64"/>
                <a:gd name="T113" fmla="*/ 91 w 91"/>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 h="64">
                  <a:moveTo>
                    <a:pt x="0" y="63"/>
                  </a:moveTo>
                  <a:lnTo>
                    <a:pt x="0" y="63"/>
                  </a:lnTo>
                  <a:lnTo>
                    <a:pt x="1" y="62"/>
                  </a:lnTo>
                  <a:lnTo>
                    <a:pt x="3" y="61"/>
                  </a:lnTo>
                  <a:lnTo>
                    <a:pt x="4" y="60"/>
                  </a:lnTo>
                  <a:lnTo>
                    <a:pt x="6" y="59"/>
                  </a:lnTo>
                  <a:lnTo>
                    <a:pt x="9" y="57"/>
                  </a:lnTo>
                  <a:lnTo>
                    <a:pt x="13" y="54"/>
                  </a:lnTo>
                  <a:lnTo>
                    <a:pt x="18" y="51"/>
                  </a:lnTo>
                  <a:lnTo>
                    <a:pt x="23" y="47"/>
                  </a:lnTo>
                  <a:lnTo>
                    <a:pt x="31" y="42"/>
                  </a:lnTo>
                  <a:lnTo>
                    <a:pt x="39" y="36"/>
                  </a:lnTo>
                  <a:lnTo>
                    <a:pt x="49" y="29"/>
                  </a:lnTo>
                  <a:lnTo>
                    <a:pt x="61" y="21"/>
                  </a:lnTo>
                  <a:lnTo>
                    <a:pt x="74" y="12"/>
                  </a:lnTo>
                  <a:lnTo>
                    <a:pt x="90" y="1"/>
                  </a:lnTo>
                  <a:lnTo>
                    <a:pt x="89" y="0"/>
                  </a:lnTo>
                  <a:lnTo>
                    <a:pt x="73" y="10"/>
                  </a:lnTo>
                  <a:lnTo>
                    <a:pt x="60" y="20"/>
                  </a:lnTo>
                  <a:lnTo>
                    <a:pt x="48" y="28"/>
                  </a:lnTo>
                  <a:lnTo>
                    <a:pt x="38" y="35"/>
                  </a:lnTo>
                  <a:lnTo>
                    <a:pt x="30" y="41"/>
                  </a:lnTo>
                  <a:lnTo>
                    <a:pt x="23" y="46"/>
                  </a:lnTo>
                  <a:lnTo>
                    <a:pt x="16" y="50"/>
                  </a:lnTo>
                  <a:lnTo>
                    <a:pt x="12" y="53"/>
                  </a:lnTo>
                  <a:lnTo>
                    <a:pt x="8" y="55"/>
                  </a:lnTo>
                  <a:lnTo>
                    <a:pt x="5" y="57"/>
                  </a:lnTo>
                  <a:lnTo>
                    <a:pt x="3" y="59"/>
                  </a:lnTo>
                  <a:lnTo>
                    <a:pt x="2" y="60"/>
                  </a:lnTo>
                  <a:lnTo>
                    <a:pt x="1" y="60"/>
                  </a:lnTo>
                  <a:lnTo>
                    <a:pt x="0" y="60"/>
                  </a:lnTo>
                  <a:lnTo>
                    <a:pt x="0" y="6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1" name="Freeform 181">
              <a:extLst>
                <a:ext uri="{FF2B5EF4-FFF2-40B4-BE49-F238E27FC236}">
                  <a16:creationId xmlns:a16="http://schemas.microsoft.com/office/drawing/2014/main" id="{C906916F-8A5F-485D-803F-33A5004B015F}"/>
                </a:ext>
              </a:extLst>
            </p:cNvPr>
            <p:cNvSpPr>
              <a:spLocks/>
            </p:cNvSpPr>
            <p:nvPr/>
          </p:nvSpPr>
          <p:spPr bwMode="auto">
            <a:xfrm>
              <a:off x="5159" y="2793"/>
              <a:ext cx="17" cy="96"/>
            </a:xfrm>
            <a:custGeom>
              <a:avLst/>
              <a:gdLst>
                <a:gd name="T0" fmla="*/ 14 w 17"/>
                <a:gd name="T1" fmla="*/ 95 h 96"/>
                <a:gd name="T2" fmla="*/ 16 w 17"/>
                <a:gd name="T3" fmla="*/ 93 h 96"/>
                <a:gd name="T4" fmla="*/ 16 w 17"/>
                <a:gd name="T5" fmla="*/ 92 h 96"/>
                <a:gd name="T6" fmla="*/ 15 w 17"/>
                <a:gd name="T7" fmla="*/ 89 h 96"/>
                <a:gd name="T8" fmla="*/ 14 w 17"/>
                <a:gd name="T9" fmla="*/ 85 h 96"/>
                <a:gd name="T10" fmla="*/ 13 w 17"/>
                <a:gd name="T11" fmla="*/ 79 h 96"/>
                <a:gd name="T12" fmla="*/ 12 w 17"/>
                <a:gd name="T13" fmla="*/ 72 h 96"/>
                <a:gd name="T14" fmla="*/ 11 w 17"/>
                <a:gd name="T15" fmla="*/ 64 h 96"/>
                <a:gd name="T16" fmla="*/ 9 w 17"/>
                <a:gd name="T17" fmla="*/ 56 h 96"/>
                <a:gd name="T18" fmla="*/ 8 w 17"/>
                <a:gd name="T19" fmla="*/ 47 h 96"/>
                <a:gd name="T20" fmla="*/ 7 w 17"/>
                <a:gd name="T21" fmla="*/ 38 h 96"/>
                <a:gd name="T22" fmla="*/ 5 w 17"/>
                <a:gd name="T23" fmla="*/ 30 h 96"/>
                <a:gd name="T24" fmla="*/ 4 w 17"/>
                <a:gd name="T25" fmla="*/ 22 h 96"/>
                <a:gd name="T26" fmla="*/ 3 w 17"/>
                <a:gd name="T27" fmla="*/ 15 h 96"/>
                <a:gd name="T28" fmla="*/ 2 w 17"/>
                <a:gd name="T29" fmla="*/ 9 h 96"/>
                <a:gd name="T30" fmla="*/ 2 w 17"/>
                <a:gd name="T31" fmla="*/ 5 h 96"/>
                <a:gd name="T32" fmla="*/ 2 w 17"/>
                <a:gd name="T33" fmla="*/ 2 h 96"/>
                <a:gd name="T34" fmla="*/ 1 w 17"/>
                <a:gd name="T35" fmla="*/ 2 h 96"/>
                <a:gd name="T36" fmla="*/ 1 w 17"/>
                <a:gd name="T37" fmla="*/ 0 h 96"/>
                <a:gd name="T38" fmla="*/ 0 w 17"/>
                <a:gd name="T39" fmla="*/ 2 h 96"/>
                <a:gd name="T40" fmla="*/ 0 w 17"/>
                <a:gd name="T41" fmla="*/ 5 h 96"/>
                <a:gd name="T42" fmla="*/ 0 w 17"/>
                <a:gd name="T43" fmla="*/ 9 h 96"/>
                <a:gd name="T44" fmla="*/ 1 w 17"/>
                <a:gd name="T45" fmla="*/ 15 h 96"/>
                <a:gd name="T46" fmla="*/ 1 w 17"/>
                <a:gd name="T47" fmla="*/ 22 h 96"/>
                <a:gd name="T48" fmla="*/ 2 w 17"/>
                <a:gd name="T49" fmla="*/ 30 h 96"/>
                <a:gd name="T50" fmla="*/ 4 w 17"/>
                <a:gd name="T51" fmla="*/ 38 h 96"/>
                <a:gd name="T52" fmla="*/ 5 w 17"/>
                <a:gd name="T53" fmla="*/ 47 h 96"/>
                <a:gd name="T54" fmla="*/ 7 w 17"/>
                <a:gd name="T55" fmla="*/ 56 h 96"/>
                <a:gd name="T56" fmla="*/ 8 w 17"/>
                <a:gd name="T57" fmla="*/ 64 h 96"/>
                <a:gd name="T58" fmla="*/ 9 w 17"/>
                <a:gd name="T59" fmla="*/ 72 h 96"/>
                <a:gd name="T60" fmla="*/ 11 w 17"/>
                <a:gd name="T61" fmla="*/ 79 h 96"/>
                <a:gd name="T62" fmla="*/ 11 w 17"/>
                <a:gd name="T63" fmla="*/ 85 h 96"/>
                <a:gd name="T64" fmla="*/ 12 w 17"/>
                <a:gd name="T65" fmla="*/ 89 h 96"/>
                <a:gd name="T66" fmla="*/ 13 w 17"/>
                <a:gd name="T67" fmla="*/ 92 h 96"/>
                <a:gd name="T68" fmla="*/ 13 w 17"/>
                <a:gd name="T69" fmla="*/ 94 h 96"/>
                <a:gd name="T70" fmla="*/ 14 w 17"/>
                <a:gd name="T71" fmla="*/ 92 h 96"/>
                <a:gd name="T72" fmla="*/ 14 w 17"/>
                <a:gd name="T73" fmla="*/ 95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96"/>
                <a:gd name="T113" fmla="*/ 17 w 17"/>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96">
                  <a:moveTo>
                    <a:pt x="14" y="95"/>
                  </a:moveTo>
                  <a:lnTo>
                    <a:pt x="16" y="93"/>
                  </a:lnTo>
                  <a:lnTo>
                    <a:pt x="16" y="92"/>
                  </a:lnTo>
                  <a:lnTo>
                    <a:pt x="15" y="89"/>
                  </a:lnTo>
                  <a:lnTo>
                    <a:pt x="14" y="85"/>
                  </a:lnTo>
                  <a:lnTo>
                    <a:pt x="13" y="79"/>
                  </a:lnTo>
                  <a:lnTo>
                    <a:pt x="12" y="72"/>
                  </a:lnTo>
                  <a:lnTo>
                    <a:pt x="11" y="64"/>
                  </a:lnTo>
                  <a:lnTo>
                    <a:pt x="9" y="56"/>
                  </a:lnTo>
                  <a:lnTo>
                    <a:pt x="8" y="47"/>
                  </a:lnTo>
                  <a:lnTo>
                    <a:pt x="7" y="38"/>
                  </a:lnTo>
                  <a:lnTo>
                    <a:pt x="5" y="30"/>
                  </a:lnTo>
                  <a:lnTo>
                    <a:pt x="4" y="22"/>
                  </a:lnTo>
                  <a:lnTo>
                    <a:pt x="3" y="15"/>
                  </a:lnTo>
                  <a:lnTo>
                    <a:pt x="2" y="9"/>
                  </a:lnTo>
                  <a:lnTo>
                    <a:pt x="2" y="5"/>
                  </a:lnTo>
                  <a:lnTo>
                    <a:pt x="2" y="2"/>
                  </a:lnTo>
                  <a:lnTo>
                    <a:pt x="1" y="2"/>
                  </a:lnTo>
                  <a:lnTo>
                    <a:pt x="1" y="0"/>
                  </a:lnTo>
                  <a:lnTo>
                    <a:pt x="0" y="2"/>
                  </a:lnTo>
                  <a:lnTo>
                    <a:pt x="0" y="5"/>
                  </a:lnTo>
                  <a:lnTo>
                    <a:pt x="0" y="9"/>
                  </a:lnTo>
                  <a:lnTo>
                    <a:pt x="1" y="15"/>
                  </a:lnTo>
                  <a:lnTo>
                    <a:pt x="1" y="22"/>
                  </a:lnTo>
                  <a:lnTo>
                    <a:pt x="2" y="30"/>
                  </a:lnTo>
                  <a:lnTo>
                    <a:pt x="4" y="38"/>
                  </a:lnTo>
                  <a:lnTo>
                    <a:pt x="5" y="47"/>
                  </a:lnTo>
                  <a:lnTo>
                    <a:pt x="7" y="56"/>
                  </a:lnTo>
                  <a:lnTo>
                    <a:pt x="8" y="64"/>
                  </a:lnTo>
                  <a:lnTo>
                    <a:pt x="9" y="72"/>
                  </a:lnTo>
                  <a:lnTo>
                    <a:pt x="11" y="79"/>
                  </a:lnTo>
                  <a:lnTo>
                    <a:pt x="11" y="85"/>
                  </a:lnTo>
                  <a:lnTo>
                    <a:pt x="12" y="89"/>
                  </a:lnTo>
                  <a:lnTo>
                    <a:pt x="13" y="92"/>
                  </a:lnTo>
                  <a:lnTo>
                    <a:pt x="13" y="94"/>
                  </a:lnTo>
                  <a:lnTo>
                    <a:pt x="14" y="92"/>
                  </a:lnTo>
                  <a:lnTo>
                    <a:pt x="14" y="9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2" name="Freeform 182">
              <a:extLst>
                <a:ext uri="{FF2B5EF4-FFF2-40B4-BE49-F238E27FC236}">
                  <a16:creationId xmlns:a16="http://schemas.microsoft.com/office/drawing/2014/main" id="{85B730F0-A1AD-46C1-832B-A95E30491EF9}"/>
                </a:ext>
              </a:extLst>
            </p:cNvPr>
            <p:cNvSpPr>
              <a:spLocks/>
            </p:cNvSpPr>
            <p:nvPr/>
          </p:nvSpPr>
          <p:spPr bwMode="auto">
            <a:xfrm>
              <a:off x="4993" y="2859"/>
              <a:ext cx="177" cy="30"/>
            </a:xfrm>
            <a:custGeom>
              <a:avLst/>
              <a:gdLst>
                <a:gd name="T0" fmla="*/ 0 w 177"/>
                <a:gd name="T1" fmla="*/ 2 h 30"/>
                <a:gd name="T2" fmla="*/ 1 w 177"/>
                <a:gd name="T3" fmla="*/ 2 h 30"/>
                <a:gd name="T4" fmla="*/ 4 w 177"/>
                <a:gd name="T5" fmla="*/ 3 h 30"/>
                <a:gd name="T6" fmla="*/ 9 w 177"/>
                <a:gd name="T7" fmla="*/ 4 h 30"/>
                <a:gd name="T8" fmla="*/ 16 w 177"/>
                <a:gd name="T9" fmla="*/ 7 h 30"/>
                <a:gd name="T10" fmla="*/ 24 w 177"/>
                <a:gd name="T11" fmla="*/ 9 h 30"/>
                <a:gd name="T12" fmla="*/ 33 w 177"/>
                <a:gd name="T13" fmla="*/ 12 h 30"/>
                <a:gd name="T14" fmla="*/ 44 w 177"/>
                <a:gd name="T15" fmla="*/ 14 h 30"/>
                <a:gd name="T16" fmla="*/ 57 w 177"/>
                <a:gd name="T17" fmla="*/ 17 h 30"/>
                <a:gd name="T18" fmla="*/ 70 w 177"/>
                <a:gd name="T19" fmla="*/ 20 h 30"/>
                <a:gd name="T20" fmla="*/ 83 w 177"/>
                <a:gd name="T21" fmla="*/ 22 h 30"/>
                <a:gd name="T22" fmla="*/ 98 w 177"/>
                <a:gd name="T23" fmla="*/ 24 h 30"/>
                <a:gd name="T24" fmla="*/ 113 w 177"/>
                <a:gd name="T25" fmla="*/ 26 h 30"/>
                <a:gd name="T26" fmla="*/ 129 w 177"/>
                <a:gd name="T27" fmla="*/ 28 h 30"/>
                <a:gd name="T28" fmla="*/ 144 w 177"/>
                <a:gd name="T29" fmla="*/ 29 h 30"/>
                <a:gd name="T30" fmla="*/ 160 w 177"/>
                <a:gd name="T31" fmla="*/ 29 h 30"/>
                <a:gd name="T32" fmla="*/ 176 w 177"/>
                <a:gd name="T33" fmla="*/ 28 h 30"/>
                <a:gd name="T34" fmla="*/ 168 w 177"/>
                <a:gd name="T35" fmla="*/ 26 h 30"/>
                <a:gd name="T36" fmla="*/ 152 w 177"/>
                <a:gd name="T37" fmla="*/ 27 h 30"/>
                <a:gd name="T38" fmla="*/ 137 w 177"/>
                <a:gd name="T39" fmla="*/ 26 h 30"/>
                <a:gd name="T40" fmla="*/ 121 w 177"/>
                <a:gd name="T41" fmla="*/ 25 h 30"/>
                <a:gd name="T42" fmla="*/ 106 w 177"/>
                <a:gd name="T43" fmla="*/ 24 h 30"/>
                <a:gd name="T44" fmla="*/ 91 w 177"/>
                <a:gd name="T45" fmla="*/ 21 h 30"/>
                <a:gd name="T46" fmla="*/ 77 w 177"/>
                <a:gd name="T47" fmla="*/ 19 h 30"/>
                <a:gd name="T48" fmla="*/ 64 w 177"/>
                <a:gd name="T49" fmla="*/ 16 h 30"/>
                <a:gd name="T50" fmla="*/ 51 w 177"/>
                <a:gd name="T51" fmla="*/ 14 h 30"/>
                <a:gd name="T52" fmla="*/ 40 w 177"/>
                <a:gd name="T53" fmla="*/ 11 h 30"/>
                <a:gd name="T54" fmla="*/ 29 w 177"/>
                <a:gd name="T55" fmla="*/ 8 h 30"/>
                <a:gd name="T56" fmla="*/ 20 w 177"/>
                <a:gd name="T57" fmla="*/ 6 h 30"/>
                <a:gd name="T58" fmla="*/ 12 w 177"/>
                <a:gd name="T59" fmla="*/ 4 h 30"/>
                <a:gd name="T60" fmla="*/ 7 w 177"/>
                <a:gd name="T61" fmla="*/ 2 h 30"/>
                <a:gd name="T62" fmla="*/ 3 w 177"/>
                <a:gd name="T63" fmla="*/ 0 h 30"/>
                <a:gd name="T64" fmla="*/ 0 w 177"/>
                <a:gd name="T65" fmla="*/ 0 h 30"/>
                <a:gd name="T66" fmla="*/ 0 w 177"/>
                <a:gd name="T67" fmla="*/ 0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7"/>
                <a:gd name="T103" fmla="*/ 0 h 30"/>
                <a:gd name="T104" fmla="*/ 177 w 177"/>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7" h="30">
                  <a:moveTo>
                    <a:pt x="0" y="2"/>
                  </a:moveTo>
                  <a:lnTo>
                    <a:pt x="0" y="2"/>
                  </a:lnTo>
                  <a:lnTo>
                    <a:pt x="1" y="2"/>
                  </a:lnTo>
                  <a:lnTo>
                    <a:pt x="2" y="2"/>
                  </a:lnTo>
                  <a:lnTo>
                    <a:pt x="4" y="3"/>
                  </a:lnTo>
                  <a:lnTo>
                    <a:pt x="6" y="4"/>
                  </a:lnTo>
                  <a:lnTo>
                    <a:pt x="9" y="4"/>
                  </a:lnTo>
                  <a:lnTo>
                    <a:pt x="12" y="5"/>
                  </a:lnTo>
                  <a:lnTo>
                    <a:pt x="16" y="7"/>
                  </a:lnTo>
                  <a:lnTo>
                    <a:pt x="19" y="8"/>
                  </a:lnTo>
                  <a:lnTo>
                    <a:pt x="24" y="9"/>
                  </a:lnTo>
                  <a:lnTo>
                    <a:pt x="28" y="10"/>
                  </a:lnTo>
                  <a:lnTo>
                    <a:pt x="33" y="12"/>
                  </a:lnTo>
                  <a:lnTo>
                    <a:pt x="39" y="13"/>
                  </a:lnTo>
                  <a:lnTo>
                    <a:pt x="44" y="14"/>
                  </a:lnTo>
                  <a:lnTo>
                    <a:pt x="51" y="16"/>
                  </a:lnTo>
                  <a:lnTo>
                    <a:pt x="57" y="17"/>
                  </a:lnTo>
                  <a:lnTo>
                    <a:pt x="63" y="18"/>
                  </a:lnTo>
                  <a:lnTo>
                    <a:pt x="70" y="20"/>
                  </a:lnTo>
                  <a:lnTo>
                    <a:pt x="76" y="21"/>
                  </a:lnTo>
                  <a:lnTo>
                    <a:pt x="83" y="22"/>
                  </a:lnTo>
                  <a:lnTo>
                    <a:pt x="91" y="24"/>
                  </a:lnTo>
                  <a:lnTo>
                    <a:pt x="98" y="24"/>
                  </a:lnTo>
                  <a:lnTo>
                    <a:pt x="106" y="26"/>
                  </a:lnTo>
                  <a:lnTo>
                    <a:pt x="113" y="26"/>
                  </a:lnTo>
                  <a:lnTo>
                    <a:pt x="121" y="27"/>
                  </a:lnTo>
                  <a:lnTo>
                    <a:pt x="129" y="28"/>
                  </a:lnTo>
                  <a:lnTo>
                    <a:pt x="137" y="28"/>
                  </a:lnTo>
                  <a:lnTo>
                    <a:pt x="144" y="29"/>
                  </a:lnTo>
                  <a:lnTo>
                    <a:pt x="152" y="29"/>
                  </a:lnTo>
                  <a:lnTo>
                    <a:pt x="160" y="29"/>
                  </a:lnTo>
                  <a:lnTo>
                    <a:pt x="168" y="28"/>
                  </a:lnTo>
                  <a:lnTo>
                    <a:pt x="176" y="28"/>
                  </a:lnTo>
                  <a:lnTo>
                    <a:pt x="176" y="26"/>
                  </a:lnTo>
                  <a:lnTo>
                    <a:pt x="168" y="26"/>
                  </a:lnTo>
                  <a:lnTo>
                    <a:pt x="160" y="26"/>
                  </a:lnTo>
                  <a:lnTo>
                    <a:pt x="152" y="27"/>
                  </a:lnTo>
                  <a:lnTo>
                    <a:pt x="144" y="26"/>
                  </a:lnTo>
                  <a:lnTo>
                    <a:pt x="137" y="26"/>
                  </a:lnTo>
                  <a:lnTo>
                    <a:pt x="129" y="26"/>
                  </a:lnTo>
                  <a:lnTo>
                    <a:pt x="121" y="25"/>
                  </a:lnTo>
                  <a:lnTo>
                    <a:pt x="113" y="24"/>
                  </a:lnTo>
                  <a:lnTo>
                    <a:pt x="106" y="24"/>
                  </a:lnTo>
                  <a:lnTo>
                    <a:pt x="99" y="23"/>
                  </a:lnTo>
                  <a:lnTo>
                    <a:pt x="91" y="21"/>
                  </a:lnTo>
                  <a:lnTo>
                    <a:pt x="84" y="20"/>
                  </a:lnTo>
                  <a:lnTo>
                    <a:pt x="77" y="19"/>
                  </a:lnTo>
                  <a:lnTo>
                    <a:pt x="70" y="18"/>
                  </a:lnTo>
                  <a:lnTo>
                    <a:pt x="64" y="16"/>
                  </a:lnTo>
                  <a:lnTo>
                    <a:pt x="57" y="15"/>
                  </a:lnTo>
                  <a:lnTo>
                    <a:pt x="51" y="14"/>
                  </a:lnTo>
                  <a:lnTo>
                    <a:pt x="45" y="12"/>
                  </a:lnTo>
                  <a:lnTo>
                    <a:pt x="40" y="11"/>
                  </a:lnTo>
                  <a:lnTo>
                    <a:pt x="34" y="9"/>
                  </a:lnTo>
                  <a:lnTo>
                    <a:pt x="29" y="8"/>
                  </a:lnTo>
                  <a:lnTo>
                    <a:pt x="24" y="7"/>
                  </a:lnTo>
                  <a:lnTo>
                    <a:pt x="20" y="6"/>
                  </a:lnTo>
                  <a:lnTo>
                    <a:pt x="16" y="4"/>
                  </a:lnTo>
                  <a:lnTo>
                    <a:pt x="12" y="4"/>
                  </a:lnTo>
                  <a:lnTo>
                    <a:pt x="9" y="3"/>
                  </a:lnTo>
                  <a:lnTo>
                    <a:pt x="7" y="2"/>
                  </a:lnTo>
                  <a:lnTo>
                    <a:pt x="4" y="1"/>
                  </a:lnTo>
                  <a:lnTo>
                    <a:pt x="3" y="0"/>
                  </a:lnTo>
                  <a:lnTo>
                    <a:pt x="1" y="0"/>
                  </a:lnTo>
                  <a:lnTo>
                    <a:pt x="0"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3" name="Freeform 183">
              <a:extLst>
                <a:ext uri="{FF2B5EF4-FFF2-40B4-BE49-F238E27FC236}">
                  <a16:creationId xmlns:a16="http://schemas.microsoft.com/office/drawing/2014/main" id="{BE16B248-2A62-4567-B8D2-B149336C81CF}"/>
                </a:ext>
              </a:extLst>
            </p:cNvPr>
            <p:cNvSpPr>
              <a:spLocks/>
            </p:cNvSpPr>
            <p:nvPr/>
          </p:nvSpPr>
          <p:spPr bwMode="auto">
            <a:xfrm>
              <a:off x="4840" y="2812"/>
              <a:ext cx="155" cy="50"/>
            </a:xfrm>
            <a:custGeom>
              <a:avLst/>
              <a:gdLst>
                <a:gd name="T0" fmla="*/ 0 w 155"/>
                <a:gd name="T1" fmla="*/ 2 h 50"/>
                <a:gd name="T2" fmla="*/ 23 w 155"/>
                <a:gd name="T3" fmla="*/ 7 h 50"/>
                <a:gd name="T4" fmla="*/ 41 w 155"/>
                <a:gd name="T5" fmla="*/ 10 h 50"/>
                <a:gd name="T6" fmla="*/ 55 w 155"/>
                <a:gd name="T7" fmla="*/ 13 h 50"/>
                <a:gd name="T8" fmla="*/ 66 w 155"/>
                <a:gd name="T9" fmla="*/ 15 h 50"/>
                <a:gd name="T10" fmla="*/ 74 w 155"/>
                <a:gd name="T11" fmla="*/ 15 h 50"/>
                <a:gd name="T12" fmla="*/ 79 w 155"/>
                <a:gd name="T13" fmla="*/ 16 h 50"/>
                <a:gd name="T14" fmla="*/ 84 w 155"/>
                <a:gd name="T15" fmla="*/ 17 h 50"/>
                <a:gd name="T16" fmla="*/ 87 w 155"/>
                <a:gd name="T17" fmla="*/ 17 h 50"/>
                <a:gd name="T18" fmla="*/ 89 w 155"/>
                <a:gd name="T19" fmla="*/ 18 h 50"/>
                <a:gd name="T20" fmla="*/ 92 w 155"/>
                <a:gd name="T21" fmla="*/ 19 h 50"/>
                <a:gd name="T22" fmla="*/ 96 w 155"/>
                <a:gd name="T23" fmla="*/ 21 h 50"/>
                <a:gd name="T24" fmla="*/ 102 w 155"/>
                <a:gd name="T25" fmla="*/ 23 h 50"/>
                <a:gd name="T26" fmla="*/ 109 w 155"/>
                <a:gd name="T27" fmla="*/ 28 h 50"/>
                <a:gd name="T28" fmla="*/ 120 w 155"/>
                <a:gd name="T29" fmla="*/ 33 h 50"/>
                <a:gd name="T30" fmla="*/ 134 w 155"/>
                <a:gd name="T31" fmla="*/ 40 h 50"/>
                <a:gd name="T32" fmla="*/ 153 w 155"/>
                <a:gd name="T33" fmla="*/ 49 h 50"/>
                <a:gd name="T34" fmla="*/ 144 w 155"/>
                <a:gd name="T35" fmla="*/ 42 h 50"/>
                <a:gd name="T36" fmla="*/ 128 w 155"/>
                <a:gd name="T37" fmla="*/ 34 h 50"/>
                <a:gd name="T38" fmla="*/ 115 w 155"/>
                <a:gd name="T39" fmla="*/ 28 h 50"/>
                <a:gd name="T40" fmla="*/ 106 w 155"/>
                <a:gd name="T41" fmla="*/ 23 h 50"/>
                <a:gd name="T42" fmla="*/ 100 w 155"/>
                <a:gd name="T43" fmla="*/ 20 h 50"/>
                <a:gd name="T44" fmla="*/ 95 w 155"/>
                <a:gd name="T45" fmla="*/ 18 h 50"/>
                <a:gd name="T46" fmla="*/ 91 w 155"/>
                <a:gd name="T47" fmla="*/ 16 h 50"/>
                <a:gd name="T48" fmla="*/ 88 w 155"/>
                <a:gd name="T49" fmla="*/ 15 h 50"/>
                <a:gd name="T50" fmla="*/ 85 w 155"/>
                <a:gd name="T51" fmla="*/ 15 h 50"/>
                <a:gd name="T52" fmla="*/ 82 w 155"/>
                <a:gd name="T53" fmla="*/ 15 h 50"/>
                <a:gd name="T54" fmla="*/ 77 w 155"/>
                <a:gd name="T55" fmla="*/ 14 h 50"/>
                <a:gd name="T56" fmla="*/ 70 w 155"/>
                <a:gd name="T57" fmla="*/ 13 h 50"/>
                <a:gd name="T58" fmla="*/ 61 w 155"/>
                <a:gd name="T59" fmla="*/ 12 h 50"/>
                <a:gd name="T60" fmla="*/ 49 w 155"/>
                <a:gd name="T61" fmla="*/ 10 h 50"/>
                <a:gd name="T62" fmla="*/ 33 w 155"/>
                <a:gd name="T63" fmla="*/ 7 h 50"/>
                <a:gd name="T64" fmla="*/ 12 w 155"/>
                <a:gd name="T65" fmla="*/ 3 h 50"/>
                <a:gd name="T66" fmla="*/ 0 w 155"/>
                <a:gd name="T67" fmla="*/ 0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5"/>
                <a:gd name="T103" fmla="*/ 0 h 50"/>
                <a:gd name="T104" fmla="*/ 155 w 155"/>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5" h="50">
                  <a:moveTo>
                    <a:pt x="0" y="2"/>
                  </a:moveTo>
                  <a:lnTo>
                    <a:pt x="0" y="2"/>
                  </a:lnTo>
                  <a:lnTo>
                    <a:pt x="12" y="4"/>
                  </a:lnTo>
                  <a:lnTo>
                    <a:pt x="23" y="7"/>
                  </a:lnTo>
                  <a:lnTo>
                    <a:pt x="33" y="8"/>
                  </a:lnTo>
                  <a:lnTo>
                    <a:pt x="41" y="10"/>
                  </a:lnTo>
                  <a:lnTo>
                    <a:pt x="49" y="12"/>
                  </a:lnTo>
                  <a:lnTo>
                    <a:pt x="55" y="13"/>
                  </a:lnTo>
                  <a:lnTo>
                    <a:pt x="61" y="14"/>
                  </a:lnTo>
                  <a:lnTo>
                    <a:pt x="66" y="15"/>
                  </a:lnTo>
                  <a:lnTo>
                    <a:pt x="70" y="15"/>
                  </a:lnTo>
                  <a:lnTo>
                    <a:pt x="74" y="15"/>
                  </a:lnTo>
                  <a:lnTo>
                    <a:pt x="77" y="16"/>
                  </a:lnTo>
                  <a:lnTo>
                    <a:pt x="79" y="16"/>
                  </a:lnTo>
                  <a:lnTo>
                    <a:pt x="82" y="16"/>
                  </a:lnTo>
                  <a:lnTo>
                    <a:pt x="84" y="17"/>
                  </a:lnTo>
                  <a:lnTo>
                    <a:pt x="85" y="17"/>
                  </a:lnTo>
                  <a:lnTo>
                    <a:pt x="87" y="17"/>
                  </a:lnTo>
                  <a:lnTo>
                    <a:pt x="88" y="18"/>
                  </a:lnTo>
                  <a:lnTo>
                    <a:pt x="89" y="18"/>
                  </a:lnTo>
                  <a:lnTo>
                    <a:pt x="91" y="18"/>
                  </a:lnTo>
                  <a:lnTo>
                    <a:pt x="92" y="19"/>
                  </a:lnTo>
                  <a:lnTo>
                    <a:pt x="94" y="20"/>
                  </a:lnTo>
                  <a:lnTo>
                    <a:pt x="96" y="21"/>
                  </a:lnTo>
                  <a:lnTo>
                    <a:pt x="99" y="22"/>
                  </a:lnTo>
                  <a:lnTo>
                    <a:pt x="102" y="23"/>
                  </a:lnTo>
                  <a:lnTo>
                    <a:pt x="105" y="25"/>
                  </a:lnTo>
                  <a:lnTo>
                    <a:pt x="109" y="28"/>
                  </a:lnTo>
                  <a:lnTo>
                    <a:pt x="115" y="30"/>
                  </a:lnTo>
                  <a:lnTo>
                    <a:pt x="120" y="33"/>
                  </a:lnTo>
                  <a:lnTo>
                    <a:pt x="127" y="36"/>
                  </a:lnTo>
                  <a:lnTo>
                    <a:pt x="134" y="40"/>
                  </a:lnTo>
                  <a:lnTo>
                    <a:pt x="143" y="44"/>
                  </a:lnTo>
                  <a:lnTo>
                    <a:pt x="153" y="49"/>
                  </a:lnTo>
                  <a:lnTo>
                    <a:pt x="154" y="46"/>
                  </a:lnTo>
                  <a:lnTo>
                    <a:pt x="144" y="42"/>
                  </a:lnTo>
                  <a:lnTo>
                    <a:pt x="135" y="38"/>
                  </a:lnTo>
                  <a:lnTo>
                    <a:pt x="128" y="34"/>
                  </a:lnTo>
                  <a:lnTo>
                    <a:pt x="121" y="30"/>
                  </a:lnTo>
                  <a:lnTo>
                    <a:pt x="115" y="28"/>
                  </a:lnTo>
                  <a:lnTo>
                    <a:pt x="110" y="26"/>
                  </a:lnTo>
                  <a:lnTo>
                    <a:pt x="106" y="23"/>
                  </a:lnTo>
                  <a:lnTo>
                    <a:pt x="103" y="22"/>
                  </a:lnTo>
                  <a:lnTo>
                    <a:pt x="100" y="20"/>
                  </a:lnTo>
                  <a:lnTo>
                    <a:pt x="97" y="18"/>
                  </a:lnTo>
                  <a:lnTo>
                    <a:pt x="95" y="18"/>
                  </a:lnTo>
                  <a:lnTo>
                    <a:pt x="93" y="17"/>
                  </a:lnTo>
                  <a:lnTo>
                    <a:pt x="91" y="16"/>
                  </a:lnTo>
                  <a:lnTo>
                    <a:pt x="90" y="15"/>
                  </a:lnTo>
                  <a:lnTo>
                    <a:pt x="88" y="15"/>
                  </a:lnTo>
                  <a:lnTo>
                    <a:pt x="87" y="15"/>
                  </a:lnTo>
                  <a:lnTo>
                    <a:pt x="85" y="15"/>
                  </a:lnTo>
                  <a:lnTo>
                    <a:pt x="84" y="15"/>
                  </a:lnTo>
                  <a:lnTo>
                    <a:pt x="82" y="15"/>
                  </a:lnTo>
                  <a:lnTo>
                    <a:pt x="79" y="14"/>
                  </a:lnTo>
                  <a:lnTo>
                    <a:pt x="77" y="14"/>
                  </a:lnTo>
                  <a:lnTo>
                    <a:pt x="74" y="14"/>
                  </a:lnTo>
                  <a:lnTo>
                    <a:pt x="70" y="13"/>
                  </a:lnTo>
                  <a:lnTo>
                    <a:pt x="66" y="13"/>
                  </a:lnTo>
                  <a:lnTo>
                    <a:pt x="61" y="12"/>
                  </a:lnTo>
                  <a:lnTo>
                    <a:pt x="56" y="11"/>
                  </a:lnTo>
                  <a:lnTo>
                    <a:pt x="49" y="10"/>
                  </a:lnTo>
                  <a:lnTo>
                    <a:pt x="41" y="8"/>
                  </a:lnTo>
                  <a:lnTo>
                    <a:pt x="33" y="7"/>
                  </a:lnTo>
                  <a:lnTo>
                    <a:pt x="23" y="5"/>
                  </a:lnTo>
                  <a:lnTo>
                    <a:pt x="12" y="3"/>
                  </a:lnTo>
                  <a:lnTo>
                    <a:pt x="0"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4" name="Freeform 184">
              <a:extLst>
                <a:ext uri="{FF2B5EF4-FFF2-40B4-BE49-F238E27FC236}">
                  <a16:creationId xmlns:a16="http://schemas.microsoft.com/office/drawing/2014/main" id="{E9F82FAA-DCBE-4784-AF41-F6F933F641E5}"/>
                </a:ext>
              </a:extLst>
            </p:cNvPr>
            <p:cNvSpPr>
              <a:spLocks/>
            </p:cNvSpPr>
            <p:nvPr/>
          </p:nvSpPr>
          <p:spPr bwMode="auto">
            <a:xfrm>
              <a:off x="4726" y="2789"/>
              <a:ext cx="115" cy="27"/>
            </a:xfrm>
            <a:custGeom>
              <a:avLst/>
              <a:gdLst>
                <a:gd name="T0" fmla="*/ 0 w 115"/>
                <a:gd name="T1" fmla="*/ 1 h 27"/>
                <a:gd name="T2" fmla="*/ 0 w 115"/>
                <a:gd name="T3" fmla="*/ 1 h 27"/>
                <a:gd name="T4" fmla="*/ 3 w 115"/>
                <a:gd name="T5" fmla="*/ 4 h 27"/>
                <a:gd name="T6" fmla="*/ 8 w 115"/>
                <a:gd name="T7" fmla="*/ 6 h 27"/>
                <a:gd name="T8" fmla="*/ 14 w 115"/>
                <a:gd name="T9" fmla="*/ 8 h 27"/>
                <a:gd name="T10" fmla="*/ 20 w 115"/>
                <a:gd name="T11" fmla="*/ 10 h 27"/>
                <a:gd name="T12" fmla="*/ 26 w 115"/>
                <a:gd name="T13" fmla="*/ 12 h 27"/>
                <a:gd name="T14" fmla="*/ 34 w 115"/>
                <a:gd name="T15" fmla="*/ 13 h 27"/>
                <a:gd name="T16" fmla="*/ 41 w 115"/>
                <a:gd name="T17" fmla="*/ 15 h 27"/>
                <a:gd name="T18" fmla="*/ 49 w 115"/>
                <a:gd name="T19" fmla="*/ 16 h 27"/>
                <a:gd name="T20" fmla="*/ 57 w 115"/>
                <a:gd name="T21" fmla="*/ 17 h 27"/>
                <a:gd name="T22" fmla="*/ 65 w 115"/>
                <a:gd name="T23" fmla="*/ 18 h 27"/>
                <a:gd name="T24" fmla="*/ 74 w 115"/>
                <a:gd name="T25" fmla="*/ 19 h 27"/>
                <a:gd name="T26" fmla="*/ 82 w 115"/>
                <a:gd name="T27" fmla="*/ 20 h 27"/>
                <a:gd name="T28" fmla="*/ 90 w 115"/>
                <a:gd name="T29" fmla="*/ 21 h 27"/>
                <a:gd name="T30" fmla="*/ 98 w 115"/>
                <a:gd name="T31" fmla="*/ 22 h 27"/>
                <a:gd name="T32" fmla="*/ 106 w 115"/>
                <a:gd name="T33" fmla="*/ 24 h 27"/>
                <a:gd name="T34" fmla="*/ 113 w 115"/>
                <a:gd name="T35" fmla="*/ 26 h 27"/>
                <a:gd name="T36" fmla="*/ 114 w 115"/>
                <a:gd name="T37" fmla="*/ 23 h 27"/>
                <a:gd name="T38" fmla="*/ 106 w 115"/>
                <a:gd name="T39" fmla="*/ 22 h 27"/>
                <a:gd name="T40" fmla="*/ 98 w 115"/>
                <a:gd name="T41" fmla="*/ 20 h 27"/>
                <a:gd name="T42" fmla="*/ 90 w 115"/>
                <a:gd name="T43" fmla="*/ 19 h 27"/>
                <a:gd name="T44" fmla="*/ 82 w 115"/>
                <a:gd name="T45" fmla="*/ 18 h 27"/>
                <a:gd name="T46" fmla="*/ 74 w 115"/>
                <a:gd name="T47" fmla="*/ 17 h 27"/>
                <a:gd name="T48" fmla="*/ 65 w 115"/>
                <a:gd name="T49" fmla="*/ 16 h 27"/>
                <a:gd name="T50" fmla="*/ 57 w 115"/>
                <a:gd name="T51" fmla="*/ 15 h 27"/>
                <a:gd name="T52" fmla="*/ 49 w 115"/>
                <a:gd name="T53" fmla="*/ 14 h 27"/>
                <a:gd name="T54" fmla="*/ 42 w 115"/>
                <a:gd name="T55" fmla="*/ 13 h 27"/>
                <a:gd name="T56" fmla="*/ 34 w 115"/>
                <a:gd name="T57" fmla="*/ 11 h 27"/>
                <a:gd name="T58" fmla="*/ 27 w 115"/>
                <a:gd name="T59" fmla="*/ 10 h 27"/>
                <a:gd name="T60" fmla="*/ 20 w 115"/>
                <a:gd name="T61" fmla="*/ 8 h 27"/>
                <a:gd name="T62" fmla="*/ 14 w 115"/>
                <a:gd name="T63" fmla="*/ 6 h 27"/>
                <a:gd name="T64" fmla="*/ 9 w 115"/>
                <a:gd name="T65" fmla="*/ 4 h 27"/>
                <a:gd name="T66" fmla="*/ 4 w 115"/>
                <a:gd name="T67" fmla="*/ 2 h 27"/>
                <a:gd name="T68" fmla="*/ 0 w 115"/>
                <a:gd name="T69" fmla="*/ 0 h 27"/>
                <a:gd name="T70" fmla="*/ 0 w 115"/>
                <a:gd name="T71" fmla="*/ 0 h 27"/>
                <a:gd name="T72" fmla="*/ 0 w 115"/>
                <a:gd name="T73" fmla="*/ 1 h 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5"/>
                <a:gd name="T112" fmla="*/ 0 h 27"/>
                <a:gd name="T113" fmla="*/ 115 w 115"/>
                <a:gd name="T114" fmla="*/ 27 h 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5" h="27">
                  <a:moveTo>
                    <a:pt x="0" y="1"/>
                  </a:moveTo>
                  <a:lnTo>
                    <a:pt x="0" y="1"/>
                  </a:lnTo>
                  <a:lnTo>
                    <a:pt x="3" y="4"/>
                  </a:lnTo>
                  <a:lnTo>
                    <a:pt x="8" y="6"/>
                  </a:lnTo>
                  <a:lnTo>
                    <a:pt x="14" y="8"/>
                  </a:lnTo>
                  <a:lnTo>
                    <a:pt x="20" y="10"/>
                  </a:lnTo>
                  <a:lnTo>
                    <a:pt x="26" y="12"/>
                  </a:lnTo>
                  <a:lnTo>
                    <a:pt x="34" y="13"/>
                  </a:lnTo>
                  <a:lnTo>
                    <a:pt x="41" y="15"/>
                  </a:lnTo>
                  <a:lnTo>
                    <a:pt x="49" y="16"/>
                  </a:lnTo>
                  <a:lnTo>
                    <a:pt x="57" y="17"/>
                  </a:lnTo>
                  <a:lnTo>
                    <a:pt x="65" y="18"/>
                  </a:lnTo>
                  <a:lnTo>
                    <a:pt x="74" y="19"/>
                  </a:lnTo>
                  <a:lnTo>
                    <a:pt x="82" y="20"/>
                  </a:lnTo>
                  <a:lnTo>
                    <a:pt x="90" y="21"/>
                  </a:lnTo>
                  <a:lnTo>
                    <a:pt x="98" y="22"/>
                  </a:lnTo>
                  <a:lnTo>
                    <a:pt x="106" y="24"/>
                  </a:lnTo>
                  <a:lnTo>
                    <a:pt x="113" y="26"/>
                  </a:lnTo>
                  <a:lnTo>
                    <a:pt x="114" y="23"/>
                  </a:lnTo>
                  <a:lnTo>
                    <a:pt x="106" y="22"/>
                  </a:lnTo>
                  <a:lnTo>
                    <a:pt x="98" y="20"/>
                  </a:lnTo>
                  <a:lnTo>
                    <a:pt x="90" y="19"/>
                  </a:lnTo>
                  <a:lnTo>
                    <a:pt x="82" y="18"/>
                  </a:lnTo>
                  <a:lnTo>
                    <a:pt x="74" y="17"/>
                  </a:lnTo>
                  <a:lnTo>
                    <a:pt x="65" y="16"/>
                  </a:lnTo>
                  <a:lnTo>
                    <a:pt x="57" y="15"/>
                  </a:lnTo>
                  <a:lnTo>
                    <a:pt x="49" y="14"/>
                  </a:lnTo>
                  <a:lnTo>
                    <a:pt x="42" y="13"/>
                  </a:lnTo>
                  <a:lnTo>
                    <a:pt x="34" y="11"/>
                  </a:lnTo>
                  <a:lnTo>
                    <a:pt x="27" y="10"/>
                  </a:lnTo>
                  <a:lnTo>
                    <a:pt x="20" y="8"/>
                  </a:lnTo>
                  <a:lnTo>
                    <a:pt x="14" y="6"/>
                  </a:lnTo>
                  <a:lnTo>
                    <a:pt x="9" y="4"/>
                  </a:lnTo>
                  <a:lnTo>
                    <a:pt x="4" y="2"/>
                  </a:lnTo>
                  <a:lnTo>
                    <a:pt x="0"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5" name="Freeform 185">
              <a:extLst>
                <a:ext uri="{FF2B5EF4-FFF2-40B4-BE49-F238E27FC236}">
                  <a16:creationId xmlns:a16="http://schemas.microsoft.com/office/drawing/2014/main" id="{32C90504-00FD-4F9F-8389-5A5DF30B5D29}"/>
                </a:ext>
              </a:extLst>
            </p:cNvPr>
            <p:cNvSpPr>
              <a:spLocks/>
            </p:cNvSpPr>
            <p:nvPr/>
          </p:nvSpPr>
          <p:spPr bwMode="auto">
            <a:xfrm>
              <a:off x="5142" y="2623"/>
              <a:ext cx="106" cy="167"/>
            </a:xfrm>
            <a:custGeom>
              <a:avLst/>
              <a:gdLst>
                <a:gd name="T0" fmla="*/ 19 w 106"/>
                <a:gd name="T1" fmla="*/ 166 h 167"/>
                <a:gd name="T2" fmla="*/ 0 w 106"/>
                <a:gd name="T3" fmla="*/ 26 h 167"/>
                <a:gd name="T4" fmla="*/ 0 w 106"/>
                <a:gd name="T5" fmla="*/ 17 h 167"/>
                <a:gd name="T6" fmla="*/ 1 w 106"/>
                <a:gd name="T7" fmla="*/ 11 h 167"/>
                <a:gd name="T8" fmla="*/ 3 w 106"/>
                <a:gd name="T9" fmla="*/ 5 h 167"/>
                <a:gd name="T10" fmla="*/ 7 w 106"/>
                <a:gd name="T11" fmla="*/ 2 h 167"/>
                <a:gd name="T12" fmla="*/ 11 w 106"/>
                <a:gd name="T13" fmla="*/ 0 h 167"/>
                <a:gd name="T14" fmla="*/ 15 w 106"/>
                <a:gd name="T15" fmla="*/ 0 h 167"/>
                <a:gd name="T16" fmla="*/ 20 w 106"/>
                <a:gd name="T17" fmla="*/ 0 h 167"/>
                <a:gd name="T18" fmla="*/ 23 w 106"/>
                <a:gd name="T19" fmla="*/ 2 h 167"/>
                <a:gd name="T20" fmla="*/ 37 w 106"/>
                <a:gd name="T21" fmla="*/ 12 h 167"/>
                <a:gd name="T22" fmla="*/ 49 w 106"/>
                <a:gd name="T23" fmla="*/ 21 h 167"/>
                <a:gd name="T24" fmla="*/ 60 w 106"/>
                <a:gd name="T25" fmla="*/ 29 h 167"/>
                <a:gd name="T26" fmla="*/ 69 w 106"/>
                <a:gd name="T27" fmla="*/ 36 h 167"/>
                <a:gd name="T28" fmla="*/ 77 w 106"/>
                <a:gd name="T29" fmla="*/ 43 h 167"/>
                <a:gd name="T30" fmla="*/ 83 w 106"/>
                <a:gd name="T31" fmla="*/ 48 h 167"/>
                <a:gd name="T32" fmla="*/ 89 w 106"/>
                <a:gd name="T33" fmla="*/ 52 h 167"/>
                <a:gd name="T34" fmla="*/ 93 w 106"/>
                <a:gd name="T35" fmla="*/ 56 h 167"/>
                <a:gd name="T36" fmla="*/ 96 w 106"/>
                <a:gd name="T37" fmla="*/ 59 h 167"/>
                <a:gd name="T38" fmla="*/ 98 w 106"/>
                <a:gd name="T39" fmla="*/ 62 h 167"/>
                <a:gd name="T40" fmla="*/ 100 w 106"/>
                <a:gd name="T41" fmla="*/ 64 h 167"/>
                <a:gd name="T42" fmla="*/ 101 w 106"/>
                <a:gd name="T43" fmla="*/ 66 h 167"/>
                <a:gd name="T44" fmla="*/ 102 w 106"/>
                <a:gd name="T45" fmla="*/ 67 h 167"/>
                <a:gd name="T46" fmla="*/ 102 w 106"/>
                <a:gd name="T47" fmla="*/ 67 h 167"/>
                <a:gd name="T48" fmla="*/ 102 w 106"/>
                <a:gd name="T49" fmla="*/ 68 h 167"/>
                <a:gd name="T50" fmla="*/ 102 w 106"/>
                <a:gd name="T51" fmla="*/ 68 h 167"/>
                <a:gd name="T52" fmla="*/ 105 w 106"/>
                <a:gd name="T53" fmla="*/ 76 h 167"/>
                <a:gd name="T54" fmla="*/ 104 w 106"/>
                <a:gd name="T55" fmla="*/ 107 h 167"/>
                <a:gd name="T56" fmla="*/ 19 w 106"/>
                <a:gd name="T57" fmla="*/ 166 h 1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6"/>
                <a:gd name="T88" fmla="*/ 0 h 167"/>
                <a:gd name="T89" fmla="*/ 106 w 106"/>
                <a:gd name="T90" fmla="*/ 167 h 1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6" h="167">
                  <a:moveTo>
                    <a:pt x="19" y="166"/>
                  </a:moveTo>
                  <a:lnTo>
                    <a:pt x="0" y="26"/>
                  </a:lnTo>
                  <a:lnTo>
                    <a:pt x="0" y="17"/>
                  </a:lnTo>
                  <a:lnTo>
                    <a:pt x="1" y="11"/>
                  </a:lnTo>
                  <a:lnTo>
                    <a:pt x="3" y="5"/>
                  </a:lnTo>
                  <a:lnTo>
                    <a:pt x="7" y="2"/>
                  </a:lnTo>
                  <a:lnTo>
                    <a:pt x="11" y="0"/>
                  </a:lnTo>
                  <a:lnTo>
                    <a:pt x="15" y="0"/>
                  </a:lnTo>
                  <a:lnTo>
                    <a:pt x="20" y="0"/>
                  </a:lnTo>
                  <a:lnTo>
                    <a:pt x="23" y="2"/>
                  </a:lnTo>
                  <a:lnTo>
                    <a:pt x="37" y="12"/>
                  </a:lnTo>
                  <a:lnTo>
                    <a:pt x="49" y="21"/>
                  </a:lnTo>
                  <a:lnTo>
                    <a:pt x="60" y="29"/>
                  </a:lnTo>
                  <a:lnTo>
                    <a:pt x="69" y="36"/>
                  </a:lnTo>
                  <a:lnTo>
                    <a:pt x="77" y="43"/>
                  </a:lnTo>
                  <a:lnTo>
                    <a:pt x="83" y="48"/>
                  </a:lnTo>
                  <a:lnTo>
                    <a:pt x="89" y="52"/>
                  </a:lnTo>
                  <a:lnTo>
                    <a:pt x="93" y="56"/>
                  </a:lnTo>
                  <a:lnTo>
                    <a:pt x="96" y="59"/>
                  </a:lnTo>
                  <a:lnTo>
                    <a:pt x="98" y="62"/>
                  </a:lnTo>
                  <a:lnTo>
                    <a:pt x="100" y="64"/>
                  </a:lnTo>
                  <a:lnTo>
                    <a:pt x="101" y="66"/>
                  </a:lnTo>
                  <a:lnTo>
                    <a:pt x="102" y="67"/>
                  </a:lnTo>
                  <a:lnTo>
                    <a:pt x="102" y="68"/>
                  </a:lnTo>
                  <a:lnTo>
                    <a:pt x="105" y="76"/>
                  </a:lnTo>
                  <a:lnTo>
                    <a:pt x="104" y="107"/>
                  </a:lnTo>
                  <a:lnTo>
                    <a:pt x="19" y="166"/>
                  </a:lnTo>
                </a:path>
              </a:pathLst>
            </a:custGeom>
            <a:solidFill>
              <a:schemeClr val="tx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6" name="Freeform 186">
              <a:extLst>
                <a:ext uri="{FF2B5EF4-FFF2-40B4-BE49-F238E27FC236}">
                  <a16:creationId xmlns:a16="http://schemas.microsoft.com/office/drawing/2014/main" id="{2C1C6683-C1A8-4362-9472-3C219CB4B6CB}"/>
                </a:ext>
              </a:extLst>
            </p:cNvPr>
            <p:cNvSpPr>
              <a:spLocks/>
            </p:cNvSpPr>
            <p:nvPr/>
          </p:nvSpPr>
          <p:spPr bwMode="auto">
            <a:xfrm>
              <a:off x="5142" y="2649"/>
              <a:ext cx="23" cy="141"/>
            </a:xfrm>
            <a:custGeom>
              <a:avLst/>
              <a:gdLst>
                <a:gd name="T0" fmla="*/ 0 w 23"/>
                <a:gd name="T1" fmla="*/ 0 h 141"/>
                <a:gd name="T2" fmla="*/ 0 w 23"/>
                <a:gd name="T3" fmla="*/ 0 h 141"/>
                <a:gd name="T4" fmla="*/ 20 w 23"/>
                <a:gd name="T5" fmla="*/ 140 h 141"/>
                <a:gd name="T6" fmla="*/ 22 w 23"/>
                <a:gd name="T7" fmla="*/ 139 h 141"/>
                <a:gd name="T8" fmla="*/ 1 w 23"/>
                <a:gd name="T9" fmla="*/ 0 h 141"/>
                <a:gd name="T10" fmla="*/ 1 w 23"/>
                <a:gd name="T11" fmla="*/ 0 h 141"/>
                <a:gd name="T12" fmla="*/ 0 w 23"/>
                <a:gd name="T13" fmla="*/ 0 h 141"/>
                <a:gd name="T14" fmla="*/ 0 w 23"/>
                <a:gd name="T15" fmla="*/ 0 h 141"/>
                <a:gd name="T16" fmla="*/ 0 w 23"/>
                <a:gd name="T17" fmla="*/ 0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141"/>
                <a:gd name="T29" fmla="*/ 23 w 23"/>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141">
                  <a:moveTo>
                    <a:pt x="0" y="0"/>
                  </a:moveTo>
                  <a:lnTo>
                    <a:pt x="0" y="0"/>
                  </a:lnTo>
                  <a:lnTo>
                    <a:pt x="20" y="140"/>
                  </a:lnTo>
                  <a:lnTo>
                    <a:pt x="22" y="139"/>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7" name="Freeform 187">
              <a:extLst>
                <a:ext uri="{FF2B5EF4-FFF2-40B4-BE49-F238E27FC236}">
                  <a16:creationId xmlns:a16="http://schemas.microsoft.com/office/drawing/2014/main" id="{9E3779FB-9DF5-40D4-81C3-1B0C8C8248D5}"/>
                </a:ext>
              </a:extLst>
            </p:cNvPr>
            <p:cNvSpPr>
              <a:spLocks/>
            </p:cNvSpPr>
            <p:nvPr/>
          </p:nvSpPr>
          <p:spPr bwMode="auto">
            <a:xfrm>
              <a:off x="5142" y="2621"/>
              <a:ext cx="26" cy="29"/>
            </a:xfrm>
            <a:custGeom>
              <a:avLst/>
              <a:gdLst>
                <a:gd name="T0" fmla="*/ 25 w 26"/>
                <a:gd name="T1" fmla="*/ 2 h 29"/>
                <a:gd name="T2" fmla="*/ 25 w 26"/>
                <a:gd name="T3" fmla="*/ 2 h 29"/>
                <a:gd name="T4" fmla="*/ 21 w 26"/>
                <a:gd name="T5" fmla="*/ 0 h 29"/>
                <a:gd name="T6" fmla="*/ 16 w 26"/>
                <a:gd name="T7" fmla="*/ 0 h 29"/>
                <a:gd name="T8" fmla="*/ 12 w 26"/>
                <a:gd name="T9" fmla="*/ 0 h 29"/>
                <a:gd name="T10" fmla="*/ 7 w 26"/>
                <a:gd name="T11" fmla="*/ 2 h 29"/>
                <a:gd name="T12" fmla="*/ 4 w 26"/>
                <a:gd name="T13" fmla="*/ 6 h 29"/>
                <a:gd name="T14" fmla="*/ 1 w 26"/>
                <a:gd name="T15" fmla="*/ 11 h 29"/>
                <a:gd name="T16" fmla="*/ 0 w 26"/>
                <a:gd name="T17" fmla="*/ 19 h 29"/>
                <a:gd name="T18" fmla="*/ 0 w 26"/>
                <a:gd name="T19" fmla="*/ 28 h 29"/>
                <a:gd name="T20" fmla="*/ 1 w 26"/>
                <a:gd name="T21" fmla="*/ 27 h 29"/>
                <a:gd name="T22" fmla="*/ 1 w 26"/>
                <a:gd name="T23" fmla="*/ 19 h 29"/>
                <a:gd name="T24" fmla="*/ 3 w 26"/>
                <a:gd name="T25" fmla="*/ 12 h 29"/>
                <a:gd name="T26" fmla="*/ 5 w 26"/>
                <a:gd name="T27" fmla="*/ 7 h 29"/>
                <a:gd name="T28" fmla="*/ 8 w 26"/>
                <a:gd name="T29" fmla="*/ 4 h 29"/>
                <a:gd name="T30" fmla="*/ 12 w 26"/>
                <a:gd name="T31" fmla="*/ 2 h 29"/>
                <a:gd name="T32" fmla="*/ 16 w 26"/>
                <a:gd name="T33" fmla="*/ 2 h 29"/>
                <a:gd name="T34" fmla="*/ 20 w 26"/>
                <a:gd name="T35" fmla="*/ 2 h 29"/>
                <a:gd name="T36" fmla="*/ 23 w 26"/>
                <a:gd name="T37" fmla="*/ 4 h 29"/>
                <a:gd name="T38" fmla="*/ 23 w 26"/>
                <a:gd name="T39" fmla="*/ 4 h 29"/>
                <a:gd name="T40" fmla="*/ 25 w 26"/>
                <a:gd name="T41" fmla="*/ 2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29"/>
                <a:gd name="T65" fmla="*/ 26 w 26"/>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29">
                  <a:moveTo>
                    <a:pt x="25" y="2"/>
                  </a:moveTo>
                  <a:lnTo>
                    <a:pt x="25" y="2"/>
                  </a:lnTo>
                  <a:lnTo>
                    <a:pt x="21" y="0"/>
                  </a:lnTo>
                  <a:lnTo>
                    <a:pt x="16" y="0"/>
                  </a:lnTo>
                  <a:lnTo>
                    <a:pt x="12" y="0"/>
                  </a:lnTo>
                  <a:lnTo>
                    <a:pt x="7" y="2"/>
                  </a:lnTo>
                  <a:lnTo>
                    <a:pt x="4" y="6"/>
                  </a:lnTo>
                  <a:lnTo>
                    <a:pt x="1" y="11"/>
                  </a:lnTo>
                  <a:lnTo>
                    <a:pt x="0" y="19"/>
                  </a:lnTo>
                  <a:lnTo>
                    <a:pt x="0" y="28"/>
                  </a:lnTo>
                  <a:lnTo>
                    <a:pt x="1" y="27"/>
                  </a:lnTo>
                  <a:lnTo>
                    <a:pt x="1" y="19"/>
                  </a:lnTo>
                  <a:lnTo>
                    <a:pt x="3" y="12"/>
                  </a:lnTo>
                  <a:lnTo>
                    <a:pt x="5" y="7"/>
                  </a:lnTo>
                  <a:lnTo>
                    <a:pt x="8" y="4"/>
                  </a:lnTo>
                  <a:lnTo>
                    <a:pt x="12" y="2"/>
                  </a:lnTo>
                  <a:lnTo>
                    <a:pt x="16" y="2"/>
                  </a:lnTo>
                  <a:lnTo>
                    <a:pt x="20" y="2"/>
                  </a:lnTo>
                  <a:lnTo>
                    <a:pt x="23" y="4"/>
                  </a:lnTo>
                  <a:lnTo>
                    <a:pt x="25"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8" name="Freeform 188">
              <a:extLst>
                <a:ext uri="{FF2B5EF4-FFF2-40B4-BE49-F238E27FC236}">
                  <a16:creationId xmlns:a16="http://schemas.microsoft.com/office/drawing/2014/main" id="{FD8705F0-2EFF-4FBF-8517-1C547A5F1D8B}"/>
                </a:ext>
              </a:extLst>
            </p:cNvPr>
            <p:cNvSpPr>
              <a:spLocks/>
            </p:cNvSpPr>
            <p:nvPr/>
          </p:nvSpPr>
          <p:spPr bwMode="auto">
            <a:xfrm>
              <a:off x="5165" y="2624"/>
              <a:ext cx="82" cy="68"/>
            </a:xfrm>
            <a:custGeom>
              <a:avLst/>
              <a:gdLst>
                <a:gd name="T0" fmla="*/ 81 w 82"/>
                <a:gd name="T1" fmla="*/ 66 h 68"/>
                <a:gd name="T2" fmla="*/ 81 w 82"/>
                <a:gd name="T3" fmla="*/ 67 h 68"/>
                <a:gd name="T4" fmla="*/ 81 w 82"/>
                <a:gd name="T5" fmla="*/ 67 h 68"/>
                <a:gd name="T6" fmla="*/ 81 w 82"/>
                <a:gd name="T7" fmla="*/ 66 h 68"/>
                <a:gd name="T8" fmla="*/ 80 w 82"/>
                <a:gd name="T9" fmla="*/ 65 h 68"/>
                <a:gd name="T10" fmla="*/ 79 w 82"/>
                <a:gd name="T11" fmla="*/ 64 h 68"/>
                <a:gd name="T12" fmla="*/ 78 w 82"/>
                <a:gd name="T13" fmla="*/ 62 h 68"/>
                <a:gd name="T14" fmla="*/ 77 w 82"/>
                <a:gd name="T15" fmla="*/ 60 h 68"/>
                <a:gd name="T16" fmla="*/ 74 w 82"/>
                <a:gd name="T17" fmla="*/ 57 h 68"/>
                <a:gd name="T18" fmla="*/ 71 w 82"/>
                <a:gd name="T19" fmla="*/ 54 h 68"/>
                <a:gd name="T20" fmla="*/ 67 w 82"/>
                <a:gd name="T21" fmla="*/ 50 h 68"/>
                <a:gd name="T22" fmla="*/ 62 w 82"/>
                <a:gd name="T23" fmla="*/ 46 h 68"/>
                <a:gd name="T24" fmla="*/ 55 w 82"/>
                <a:gd name="T25" fmla="*/ 40 h 68"/>
                <a:gd name="T26" fmla="*/ 47 w 82"/>
                <a:gd name="T27" fmla="*/ 34 h 68"/>
                <a:gd name="T28" fmla="*/ 38 w 82"/>
                <a:gd name="T29" fmla="*/ 26 h 68"/>
                <a:gd name="T30" fmla="*/ 27 w 82"/>
                <a:gd name="T31" fmla="*/ 18 h 68"/>
                <a:gd name="T32" fmla="*/ 15 w 82"/>
                <a:gd name="T33" fmla="*/ 9 h 68"/>
                <a:gd name="T34" fmla="*/ 1 w 82"/>
                <a:gd name="T35" fmla="*/ 0 h 68"/>
                <a:gd name="T36" fmla="*/ 0 w 82"/>
                <a:gd name="T37" fmla="*/ 1 h 68"/>
                <a:gd name="T38" fmla="*/ 14 w 82"/>
                <a:gd name="T39" fmla="*/ 11 h 68"/>
                <a:gd name="T40" fmla="*/ 26 w 82"/>
                <a:gd name="T41" fmla="*/ 20 h 68"/>
                <a:gd name="T42" fmla="*/ 37 w 82"/>
                <a:gd name="T43" fmla="*/ 28 h 68"/>
                <a:gd name="T44" fmla="*/ 46 w 82"/>
                <a:gd name="T45" fmla="*/ 35 h 68"/>
                <a:gd name="T46" fmla="*/ 54 w 82"/>
                <a:gd name="T47" fmla="*/ 42 h 68"/>
                <a:gd name="T48" fmla="*/ 60 w 82"/>
                <a:gd name="T49" fmla="*/ 47 h 68"/>
                <a:gd name="T50" fmla="*/ 65 w 82"/>
                <a:gd name="T51" fmla="*/ 52 h 68"/>
                <a:gd name="T52" fmla="*/ 70 w 82"/>
                <a:gd name="T53" fmla="*/ 55 h 68"/>
                <a:gd name="T54" fmla="*/ 73 w 82"/>
                <a:gd name="T55" fmla="*/ 58 h 68"/>
                <a:gd name="T56" fmla="*/ 75 w 82"/>
                <a:gd name="T57" fmla="*/ 61 h 68"/>
                <a:gd name="T58" fmla="*/ 77 w 82"/>
                <a:gd name="T59" fmla="*/ 63 h 68"/>
                <a:gd name="T60" fmla="*/ 78 w 82"/>
                <a:gd name="T61" fmla="*/ 65 h 68"/>
                <a:gd name="T62" fmla="*/ 79 w 82"/>
                <a:gd name="T63" fmla="*/ 66 h 68"/>
                <a:gd name="T64" fmla="*/ 79 w 82"/>
                <a:gd name="T65" fmla="*/ 66 h 68"/>
                <a:gd name="T66" fmla="*/ 79 w 82"/>
                <a:gd name="T67" fmla="*/ 67 h 68"/>
                <a:gd name="T68" fmla="*/ 79 w 82"/>
                <a:gd name="T69" fmla="*/ 66 h 68"/>
                <a:gd name="T70" fmla="*/ 79 w 82"/>
                <a:gd name="T71" fmla="*/ 67 h 68"/>
                <a:gd name="T72" fmla="*/ 81 w 82"/>
                <a:gd name="T73" fmla="*/ 66 h 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
                <a:gd name="T112" fmla="*/ 0 h 68"/>
                <a:gd name="T113" fmla="*/ 82 w 82"/>
                <a:gd name="T114" fmla="*/ 68 h 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 h="68">
                  <a:moveTo>
                    <a:pt x="81" y="66"/>
                  </a:moveTo>
                  <a:lnTo>
                    <a:pt x="81" y="67"/>
                  </a:lnTo>
                  <a:lnTo>
                    <a:pt x="81" y="66"/>
                  </a:lnTo>
                  <a:lnTo>
                    <a:pt x="80" y="65"/>
                  </a:lnTo>
                  <a:lnTo>
                    <a:pt x="79" y="64"/>
                  </a:lnTo>
                  <a:lnTo>
                    <a:pt x="78" y="62"/>
                  </a:lnTo>
                  <a:lnTo>
                    <a:pt x="77" y="60"/>
                  </a:lnTo>
                  <a:lnTo>
                    <a:pt x="74" y="57"/>
                  </a:lnTo>
                  <a:lnTo>
                    <a:pt x="71" y="54"/>
                  </a:lnTo>
                  <a:lnTo>
                    <a:pt x="67" y="50"/>
                  </a:lnTo>
                  <a:lnTo>
                    <a:pt x="62" y="46"/>
                  </a:lnTo>
                  <a:lnTo>
                    <a:pt x="55" y="40"/>
                  </a:lnTo>
                  <a:lnTo>
                    <a:pt x="47" y="34"/>
                  </a:lnTo>
                  <a:lnTo>
                    <a:pt x="38" y="26"/>
                  </a:lnTo>
                  <a:lnTo>
                    <a:pt x="27" y="18"/>
                  </a:lnTo>
                  <a:lnTo>
                    <a:pt x="15" y="9"/>
                  </a:lnTo>
                  <a:lnTo>
                    <a:pt x="1" y="0"/>
                  </a:lnTo>
                  <a:lnTo>
                    <a:pt x="0" y="1"/>
                  </a:lnTo>
                  <a:lnTo>
                    <a:pt x="14" y="11"/>
                  </a:lnTo>
                  <a:lnTo>
                    <a:pt x="26" y="20"/>
                  </a:lnTo>
                  <a:lnTo>
                    <a:pt x="37" y="28"/>
                  </a:lnTo>
                  <a:lnTo>
                    <a:pt x="46" y="35"/>
                  </a:lnTo>
                  <a:lnTo>
                    <a:pt x="54" y="42"/>
                  </a:lnTo>
                  <a:lnTo>
                    <a:pt x="60" y="47"/>
                  </a:lnTo>
                  <a:lnTo>
                    <a:pt x="65" y="52"/>
                  </a:lnTo>
                  <a:lnTo>
                    <a:pt x="70" y="55"/>
                  </a:lnTo>
                  <a:lnTo>
                    <a:pt x="73" y="58"/>
                  </a:lnTo>
                  <a:lnTo>
                    <a:pt x="75" y="61"/>
                  </a:lnTo>
                  <a:lnTo>
                    <a:pt x="77" y="63"/>
                  </a:lnTo>
                  <a:lnTo>
                    <a:pt x="78" y="65"/>
                  </a:lnTo>
                  <a:lnTo>
                    <a:pt x="79" y="66"/>
                  </a:lnTo>
                  <a:lnTo>
                    <a:pt x="79" y="67"/>
                  </a:lnTo>
                  <a:lnTo>
                    <a:pt x="79" y="66"/>
                  </a:lnTo>
                  <a:lnTo>
                    <a:pt x="79" y="67"/>
                  </a:lnTo>
                  <a:lnTo>
                    <a:pt x="81" y="6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79" name="Freeform 189">
              <a:extLst>
                <a:ext uri="{FF2B5EF4-FFF2-40B4-BE49-F238E27FC236}">
                  <a16:creationId xmlns:a16="http://schemas.microsoft.com/office/drawing/2014/main" id="{36DE1DE2-651E-499E-90BA-21FC6368058A}"/>
                </a:ext>
              </a:extLst>
            </p:cNvPr>
            <p:cNvSpPr>
              <a:spLocks/>
            </p:cNvSpPr>
            <p:nvPr/>
          </p:nvSpPr>
          <p:spPr bwMode="auto">
            <a:xfrm>
              <a:off x="5243" y="2691"/>
              <a:ext cx="17" cy="17"/>
            </a:xfrm>
            <a:custGeom>
              <a:avLst/>
              <a:gdLst>
                <a:gd name="T0" fmla="*/ 16 w 17"/>
                <a:gd name="T1" fmla="*/ 15 h 17"/>
                <a:gd name="T2" fmla="*/ 16 w 17"/>
                <a:gd name="T3" fmla="*/ 15 h 17"/>
                <a:gd name="T4" fmla="*/ 7 w 17"/>
                <a:gd name="T5" fmla="*/ 0 h 17"/>
                <a:gd name="T6" fmla="*/ 0 w 17"/>
                <a:gd name="T7" fmla="*/ 0 h 17"/>
                <a:gd name="T8" fmla="*/ 10 w 17"/>
                <a:gd name="T9" fmla="*/ 16 h 17"/>
                <a:gd name="T10" fmla="*/ 10 w 17"/>
                <a:gd name="T11" fmla="*/ 15 h 17"/>
                <a:gd name="T12" fmla="*/ 16 w 17"/>
                <a:gd name="T13" fmla="*/ 1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5"/>
                  </a:moveTo>
                  <a:lnTo>
                    <a:pt x="16" y="15"/>
                  </a:lnTo>
                  <a:lnTo>
                    <a:pt x="7" y="0"/>
                  </a:lnTo>
                  <a:lnTo>
                    <a:pt x="0" y="0"/>
                  </a:lnTo>
                  <a:lnTo>
                    <a:pt x="10" y="16"/>
                  </a:lnTo>
                  <a:lnTo>
                    <a:pt x="10" y="15"/>
                  </a:lnTo>
                  <a:lnTo>
                    <a:pt x="16" y="1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0" name="Freeform 190">
              <a:extLst>
                <a:ext uri="{FF2B5EF4-FFF2-40B4-BE49-F238E27FC236}">
                  <a16:creationId xmlns:a16="http://schemas.microsoft.com/office/drawing/2014/main" id="{C217A437-D039-4D8E-986F-9E016B220473}"/>
                </a:ext>
              </a:extLst>
            </p:cNvPr>
            <p:cNvSpPr>
              <a:spLocks/>
            </p:cNvSpPr>
            <p:nvPr/>
          </p:nvSpPr>
          <p:spPr bwMode="auto">
            <a:xfrm>
              <a:off x="5246" y="2699"/>
              <a:ext cx="17" cy="34"/>
            </a:xfrm>
            <a:custGeom>
              <a:avLst/>
              <a:gdLst>
                <a:gd name="T0" fmla="*/ 8 w 17"/>
                <a:gd name="T1" fmla="*/ 33 h 34"/>
                <a:gd name="T2" fmla="*/ 13 w 17"/>
                <a:gd name="T3" fmla="*/ 32 h 34"/>
                <a:gd name="T4" fmla="*/ 16 w 17"/>
                <a:gd name="T5" fmla="*/ 0 h 34"/>
                <a:gd name="T6" fmla="*/ 5 w 17"/>
                <a:gd name="T7" fmla="*/ 0 h 34"/>
                <a:gd name="T8" fmla="*/ 0 w 17"/>
                <a:gd name="T9" fmla="*/ 32 h 34"/>
                <a:gd name="T10" fmla="*/ 2 w 17"/>
                <a:gd name="T11" fmla="*/ 31 h 34"/>
                <a:gd name="T12" fmla="*/ 8 w 17"/>
                <a:gd name="T13" fmla="*/ 33 h 34"/>
                <a:gd name="T14" fmla="*/ 13 w 17"/>
                <a:gd name="T15" fmla="*/ 32 h 34"/>
                <a:gd name="T16" fmla="*/ 13 w 17"/>
                <a:gd name="T17" fmla="*/ 32 h 34"/>
                <a:gd name="T18" fmla="*/ 8 w 17"/>
                <a:gd name="T19" fmla="*/ 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34"/>
                <a:gd name="T32" fmla="*/ 17 w 17"/>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34">
                  <a:moveTo>
                    <a:pt x="8" y="33"/>
                  </a:moveTo>
                  <a:lnTo>
                    <a:pt x="13" y="32"/>
                  </a:lnTo>
                  <a:lnTo>
                    <a:pt x="16" y="0"/>
                  </a:lnTo>
                  <a:lnTo>
                    <a:pt x="5" y="0"/>
                  </a:lnTo>
                  <a:lnTo>
                    <a:pt x="0" y="32"/>
                  </a:lnTo>
                  <a:lnTo>
                    <a:pt x="2" y="31"/>
                  </a:lnTo>
                  <a:lnTo>
                    <a:pt x="8" y="33"/>
                  </a:lnTo>
                  <a:lnTo>
                    <a:pt x="13" y="32"/>
                  </a:lnTo>
                  <a:lnTo>
                    <a:pt x="8" y="3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1" name="Freeform 191">
              <a:extLst>
                <a:ext uri="{FF2B5EF4-FFF2-40B4-BE49-F238E27FC236}">
                  <a16:creationId xmlns:a16="http://schemas.microsoft.com/office/drawing/2014/main" id="{99A4E6E6-832B-4CA9-8A85-97A5E27D6B18}"/>
                </a:ext>
              </a:extLst>
            </p:cNvPr>
            <p:cNvSpPr>
              <a:spLocks/>
            </p:cNvSpPr>
            <p:nvPr/>
          </p:nvSpPr>
          <p:spPr bwMode="auto">
            <a:xfrm>
              <a:off x="5162" y="2731"/>
              <a:ext cx="86" cy="62"/>
            </a:xfrm>
            <a:custGeom>
              <a:avLst/>
              <a:gdLst>
                <a:gd name="T0" fmla="*/ 0 w 86"/>
                <a:gd name="T1" fmla="*/ 59 h 62"/>
                <a:gd name="T2" fmla="*/ 1 w 86"/>
                <a:gd name="T3" fmla="*/ 60 h 62"/>
                <a:gd name="T4" fmla="*/ 85 w 86"/>
                <a:gd name="T5" fmla="*/ 1 h 62"/>
                <a:gd name="T6" fmla="*/ 84 w 86"/>
                <a:gd name="T7" fmla="*/ 0 h 62"/>
                <a:gd name="T8" fmla="*/ 0 w 86"/>
                <a:gd name="T9" fmla="*/ 58 h 62"/>
                <a:gd name="T10" fmla="*/ 1 w 86"/>
                <a:gd name="T11" fmla="*/ 58 h 62"/>
                <a:gd name="T12" fmla="*/ 0 w 86"/>
                <a:gd name="T13" fmla="*/ 59 h 62"/>
                <a:gd name="T14" fmla="*/ 0 w 86"/>
                <a:gd name="T15" fmla="*/ 61 h 62"/>
                <a:gd name="T16" fmla="*/ 1 w 86"/>
                <a:gd name="T17" fmla="*/ 60 h 62"/>
                <a:gd name="T18" fmla="*/ 0 w 86"/>
                <a:gd name="T19" fmla="*/ 59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62"/>
                <a:gd name="T32" fmla="*/ 86 w 86"/>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62">
                  <a:moveTo>
                    <a:pt x="0" y="59"/>
                  </a:moveTo>
                  <a:lnTo>
                    <a:pt x="1" y="60"/>
                  </a:lnTo>
                  <a:lnTo>
                    <a:pt x="85" y="1"/>
                  </a:lnTo>
                  <a:lnTo>
                    <a:pt x="84" y="0"/>
                  </a:lnTo>
                  <a:lnTo>
                    <a:pt x="0" y="58"/>
                  </a:lnTo>
                  <a:lnTo>
                    <a:pt x="1" y="58"/>
                  </a:lnTo>
                  <a:lnTo>
                    <a:pt x="0" y="59"/>
                  </a:lnTo>
                  <a:lnTo>
                    <a:pt x="0" y="61"/>
                  </a:lnTo>
                  <a:lnTo>
                    <a:pt x="1" y="60"/>
                  </a:lnTo>
                  <a:lnTo>
                    <a:pt x="0" y="5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2" name="Freeform 192">
              <a:extLst>
                <a:ext uri="{FF2B5EF4-FFF2-40B4-BE49-F238E27FC236}">
                  <a16:creationId xmlns:a16="http://schemas.microsoft.com/office/drawing/2014/main" id="{82DD21D6-6C3B-4E7A-BCFC-B614BEB2C63E}"/>
                </a:ext>
              </a:extLst>
            </p:cNvPr>
            <p:cNvSpPr>
              <a:spLocks/>
            </p:cNvSpPr>
            <p:nvPr/>
          </p:nvSpPr>
          <p:spPr bwMode="auto">
            <a:xfrm>
              <a:off x="5145" y="2625"/>
              <a:ext cx="65" cy="147"/>
            </a:xfrm>
            <a:custGeom>
              <a:avLst/>
              <a:gdLst>
                <a:gd name="T0" fmla="*/ 20 w 65"/>
                <a:gd name="T1" fmla="*/ 95 h 147"/>
                <a:gd name="T2" fmla="*/ 26 w 65"/>
                <a:gd name="T3" fmla="*/ 96 h 147"/>
                <a:gd name="T4" fmla="*/ 33 w 65"/>
                <a:gd name="T5" fmla="*/ 96 h 147"/>
                <a:gd name="T6" fmla="*/ 40 w 65"/>
                <a:gd name="T7" fmla="*/ 96 h 147"/>
                <a:gd name="T8" fmla="*/ 47 w 65"/>
                <a:gd name="T9" fmla="*/ 94 h 147"/>
                <a:gd name="T10" fmla="*/ 51 w 65"/>
                <a:gd name="T11" fmla="*/ 92 h 147"/>
                <a:gd name="T12" fmla="*/ 51 w 65"/>
                <a:gd name="T13" fmla="*/ 90 h 147"/>
                <a:gd name="T14" fmla="*/ 58 w 65"/>
                <a:gd name="T15" fmla="*/ 88 h 147"/>
                <a:gd name="T16" fmla="*/ 62 w 65"/>
                <a:gd name="T17" fmla="*/ 90 h 147"/>
                <a:gd name="T18" fmla="*/ 62 w 65"/>
                <a:gd name="T19" fmla="*/ 94 h 147"/>
                <a:gd name="T20" fmla="*/ 60 w 65"/>
                <a:gd name="T21" fmla="*/ 95 h 147"/>
                <a:gd name="T22" fmla="*/ 57 w 65"/>
                <a:gd name="T23" fmla="*/ 97 h 147"/>
                <a:gd name="T24" fmla="*/ 51 w 65"/>
                <a:gd name="T25" fmla="*/ 103 h 147"/>
                <a:gd name="T26" fmla="*/ 44 w 65"/>
                <a:gd name="T27" fmla="*/ 112 h 147"/>
                <a:gd name="T28" fmla="*/ 36 w 65"/>
                <a:gd name="T29" fmla="*/ 122 h 147"/>
                <a:gd name="T30" fmla="*/ 29 w 65"/>
                <a:gd name="T31" fmla="*/ 131 h 147"/>
                <a:gd name="T32" fmla="*/ 22 w 65"/>
                <a:gd name="T33" fmla="*/ 140 h 147"/>
                <a:gd name="T34" fmla="*/ 1 w 65"/>
                <a:gd name="T35" fmla="*/ 34 h 147"/>
                <a:gd name="T36" fmla="*/ 2 w 65"/>
                <a:gd name="T37" fmla="*/ 6 h 147"/>
                <a:gd name="T38" fmla="*/ 11 w 65"/>
                <a:gd name="T39" fmla="*/ 0 h 147"/>
                <a:gd name="T40" fmla="*/ 14 w 65"/>
                <a:gd name="T41" fmla="*/ 2 h 147"/>
                <a:gd name="T42" fmla="*/ 17 w 65"/>
                <a:gd name="T43" fmla="*/ 8 h 147"/>
                <a:gd name="T44" fmla="*/ 20 w 65"/>
                <a:gd name="T45" fmla="*/ 14 h 147"/>
                <a:gd name="T46" fmla="*/ 23 w 65"/>
                <a:gd name="T47" fmla="*/ 17 h 147"/>
                <a:gd name="T48" fmla="*/ 27 w 65"/>
                <a:gd name="T49" fmla="*/ 18 h 147"/>
                <a:gd name="T50" fmla="*/ 26 w 65"/>
                <a:gd name="T51" fmla="*/ 20 h 147"/>
                <a:gd name="T52" fmla="*/ 22 w 65"/>
                <a:gd name="T53" fmla="*/ 25 h 147"/>
                <a:gd name="T54" fmla="*/ 25 w 65"/>
                <a:gd name="T55" fmla="*/ 27 h 147"/>
                <a:gd name="T56" fmla="*/ 30 w 65"/>
                <a:gd name="T57" fmla="*/ 25 h 147"/>
                <a:gd name="T58" fmla="*/ 34 w 65"/>
                <a:gd name="T59" fmla="*/ 24 h 147"/>
                <a:gd name="T60" fmla="*/ 38 w 65"/>
                <a:gd name="T61" fmla="*/ 28 h 147"/>
                <a:gd name="T62" fmla="*/ 41 w 65"/>
                <a:gd name="T63" fmla="*/ 32 h 147"/>
                <a:gd name="T64" fmla="*/ 41 w 65"/>
                <a:gd name="T65" fmla="*/ 35 h 147"/>
                <a:gd name="T66" fmla="*/ 32 w 65"/>
                <a:gd name="T67" fmla="*/ 35 h 147"/>
                <a:gd name="T68" fmla="*/ 23 w 65"/>
                <a:gd name="T69" fmla="*/ 36 h 147"/>
                <a:gd name="T70" fmla="*/ 18 w 65"/>
                <a:gd name="T71" fmla="*/ 36 h 147"/>
                <a:gd name="T72" fmla="*/ 16 w 65"/>
                <a:gd name="T73" fmla="*/ 34 h 147"/>
                <a:gd name="T74" fmla="*/ 13 w 65"/>
                <a:gd name="T75" fmla="*/ 34 h 147"/>
                <a:gd name="T76" fmla="*/ 12 w 65"/>
                <a:gd name="T77" fmla="*/ 37 h 147"/>
                <a:gd name="T78" fmla="*/ 17 w 65"/>
                <a:gd name="T79" fmla="*/ 40 h 147"/>
                <a:gd name="T80" fmla="*/ 19 w 65"/>
                <a:gd name="T81" fmla="*/ 46 h 147"/>
                <a:gd name="T82" fmla="*/ 17 w 65"/>
                <a:gd name="T83" fmla="*/ 54 h 147"/>
                <a:gd name="T84" fmla="*/ 15 w 65"/>
                <a:gd name="T85" fmla="*/ 54 h 147"/>
                <a:gd name="T86" fmla="*/ 14 w 65"/>
                <a:gd name="T87" fmla="*/ 58 h 147"/>
                <a:gd name="T88" fmla="*/ 17 w 65"/>
                <a:gd name="T89" fmla="*/ 61 h 147"/>
                <a:gd name="T90" fmla="*/ 24 w 65"/>
                <a:gd name="T91" fmla="*/ 62 h 147"/>
                <a:gd name="T92" fmla="*/ 31 w 65"/>
                <a:gd name="T93" fmla="*/ 61 h 147"/>
                <a:gd name="T94" fmla="*/ 38 w 65"/>
                <a:gd name="T95" fmla="*/ 57 h 147"/>
                <a:gd name="T96" fmla="*/ 45 w 65"/>
                <a:gd name="T97" fmla="*/ 55 h 147"/>
                <a:gd name="T98" fmla="*/ 52 w 65"/>
                <a:gd name="T99" fmla="*/ 52 h 147"/>
                <a:gd name="T100" fmla="*/ 48 w 65"/>
                <a:gd name="T101" fmla="*/ 56 h 147"/>
                <a:gd name="T102" fmla="*/ 44 w 65"/>
                <a:gd name="T103" fmla="*/ 60 h 147"/>
                <a:gd name="T104" fmla="*/ 38 w 65"/>
                <a:gd name="T105" fmla="*/ 63 h 147"/>
                <a:gd name="T106" fmla="*/ 26 w 65"/>
                <a:gd name="T107" fmla="*/ 63 h 147"/>
                <a:gd name="T108" fmla="*/ 17 w 65"/>
                <a:gd name="T109" fmla="*/ 65 h 147"/>
                <a:gd name="T110" fmla="*/ 13 w 65"/>
                <a:gd name="T111" fmla="*/ 75 h 147"/>
                <a:gd name="T112" fmla="*/ 12 w 65"/>
                <a:gd name="T113" fmla="*/ 86 h 147"/>
                <a:gd name="T114" fmla="*/ 16 w 65"/>
                <a:gd name="T115" fmla="*/ 93 h 1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147"/>
                <a:gd name="T176" fmla="*/ 65 w 65"/>
                <a:gd name="T177" fmla="*/ 147 h 1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147">
                  <a:moveTo>
                    <a:pt x="16" y="93"/>
                  </a:moveTo>
                  <a:lnTo>
                    <a:pt x="17" y="94"/>
                  </a:lnTo>
                  <a:lnTo>
                    <a:pt x="20" y="95"/>
                  </a:lnTo>
                  <a:lnTo>
                    <a:pt x="22" y="96"/>
                  </a:lnTo>
                  <a:lnTo>
                    <a:pt x="24" y="96"/>
                  </a:lnTo>
                  <a:lnTo>
                    <a:pt x="26" y="96"/>
                  </a:lnTo>
                  <a:lnTo>
                    <a:pt x="28" y="96"/>
                  </a:lnTo>
                  <a:lnTo>
                    <a:pt x="31" y="96"/>
                  </a:lnTo>
                  <a:lnTo>
                    <a:pt x="33" y="96"/>
                  </a:lnTo>
                  <a:lnTo>
                    <a:pt x="36" y="96"/>
                  </a:lnTo>
                  <a:lnTo>
                    <a:pt x="38" y="96"/>
                  </a:lnTo>
                  <a:lnTo>
                    <a:pt x="40" y="96"/>
                  </a:lnTo>
                  <a:lnTo>
                    <a:pt x="43" y="95"/>
                  </a:lnTo>
                  <a:lnTo>
                    <a:pt x="45" y="94"/>
                  </a:lnTo>
                  <a:lnTo>
                    <a:pt x="47" y="94"/>
                  </a:lnTo>
                  <a:lnTo>
                    <a:pt x="49" y="93"/>
                  </a:lnTo>
                  <a:lnTo>
                    <a:pt x="51" y="92"/>
                  </a:lnTo>
                  <a:lnTo>
                    <a:pt x="51" y="91"/>
                  </a:lnTo>
                  <a:lnTo>
                    <a:pt x="51" y="90"/>
                  </a:lnTo>
                  <a:lnTo>
                    <a:pt x="54" y="90"/>
                  </a:lnTo>
                  <a:lnTo>
                    <a:pt x="56" y="89"/>
                  </a:lnTo>
                  <a:lnTo>
                    <a:pt x="58" y="88"/>
                  </a:lnTo>
                  <a:lnTo>
                    <a:pt x="60" y="88"/>
                  </a:lnTo>
                  <a:lnTo>
                    <a:pt x="61" y="88"/>
                  </a:lnTo>
                  <a:lnTo>
                    <a:pt x="62" y="90"/>
                  </a:lnTo>
                  <a:lnTo>
                    <a:pt x="63" y="91"/>
                  </a:lnTo>
                  <a:lnTo>
                    <a:pt x="64" y="94"/>
                  </a:lnTo>
                  <a:lnTo>
                    <a:pt x="62" y="94"/>
                  </a:lnTo>
                  <a:lnTo>
                    <a:pt x="60" y="95"/>
                  </a:lnTo>
                  <a:lnTo>
                    <a:pt x="59" y="96"/>
                  </a:lnTo>
                  <a:lnTo>
                    <a:pt x="58" y="96"/>
                  </a:lnTo>
                  <a:lnTo>
                    <a:pt x="57" y="97"/>
                  </a:lnTo>
                  <a:lnTo>
                    <a:pt x="57" y="98"/>
                  </a:lnTo>
                  <a:lnTo>
                    <a:pt x="54" y="100"/>
                  </a:lnTo>
                  <a:lnTo>
                    <a:pt x="51" y="103"/>
                  </a:lnTo>
                  <a:lnTo>
                    <a:pt x="49" y="106"/>
                  </a:lnTo>
                  <a:lnTo>
                    <a:pt x="46" y="109"/>
                  </a:lnTo>
                  <a:lnTo>
                    <a:pt x="44" y="112"/>
                  </a:lnTo>
                  <a:lnTo>
                    <a:pt x="41" y="116"/>
                  </a:lnTo>
                  <a:lnTo>
                    <a:pt x="39" y="119"/>
                  </a:lnTo>
                  <a:lnTo>
                    <a:pt x="36" y="122"/>
                  </a:lnTo>
                  <a:lnTo>
                    <a:pt x="34" y="125"/>
                  </a:lnTo>
                  <a:lnTo>
                    <a:pt x="32" y="128"/>
                  </a:lnTo>
                  <a:lnTo>
                    <a:pt x="29" y="131"/>
                  </a:lnTo>
                  <a:lnTo>
                    <a:pt x="27" y="134"/>
                  </a:lnTo>
                  <a:lnTo>
                    <a:pt x="24" y="137"/>
                  </a:lnTo>
                  <a:lnTo>
                    <a:pt x="22" y="140"/>
                  </a:lnTo>
                  <a:lnTo>
                    <a:pt x="19" y="143"/>
                  </a:lnTo>
                  <a:lnTo>
                    <a:pt x="17" y="146"/>
                  </a:lnTo>
                  <a:lnTo>
                    <a:pt x="1" y="34"/>
                  </a:lnTo>
                  <a:lnTo>
                    <a:pt x="0" y="22"/>
                  </a:lnTo>
                  <a:lnTo>
                    <a:pt x="0" y="13"/>
                  </a:lnTo>
                  <a:lnTo>
                    <a:pt x="2" y="6"/>
                  </a:lnTo>
                  <a:lnTo>
                    <a:pt x="4" y="2"/>
                  </a:lnTo>
                  <a:lnTo>
                    <a:pt x="8" y="0"/>
                  </a:lnTo>
                  <a:lnTo>
                    <a:pt x="11" y="0"/>
                  </a:lnTo>
                  <a:lnTo>
                    <a:pt x="13" y="0"/>
                  </a:lnTo>
                  <a:lnTo>
                    <a:pt x="14" y="0"/>
                  </a:lnTo>
                  <a:lnTo>
                    <a:pt x="14" y="2"/>
                  </a:lnTo>
                  <a:lnTo>
                    <a:pt x="15" y="4"/>
                  </a:lnTo>
                  <a:lnTo>
                    <a:pt x="16" y="6"/>
                  </a:lnTo>
                  <a:lnTo>
                    <a:pt x="17" y="8"/>
                  </a:lnTo>
                  <a:lnTo>
                    <a:pt x="18" y="10"/>
                  </a:lnTo>
                  <a:lnTo>
                    <a:pt x="19" y="12"/>
                  </a:lnTo>
                  <a:lnTo>
                    <a:pt x="20" y="14"/>
                  </a:lnTo>
                  <a:lnTo>
                    <a:pt x="22" y="16"/>
                  </a:lnTo>
                  <a:lnTo>
                    <a:pt x="23" y="17"/>
                  </a:lnTo>
                  <a:lnTo>
                    <a:pt x="25" y="17"/>
                  </a:lnTo>
                  <a:lnTo>
                    <a:pt x="26" y="17"/>
                  </a:lnTo>
                  <a:lnTo>
                    <a:pt x="27" y="18"/>
                  </a:lnTo>
                  <a:lnTo>
                    <a:pt x="27" y="19"/>
                  </a:lnTo>
                  <a:lnTo>
                    <a:pt x="27" y="20"/>
                  </a:lnTo>
                  <a:lnTo>
                    <a:pt x="26" y="20"/>
                  </a:lnTo>
                  <a:lnTo>
                    <a:pt x="24" y="22"/>
                  </a:lnTo>
                  <a:lnTo>
                    <a:pt x="23" y="23"/>
                  </a:lnTo>
                  <a:lnTo>
                    <a:pt x="22" y="25"/>
                  </a:lnTo>
                  <a:lnTo>
                    <a:pt x="23" y="26"/>
                  </a:lnTo>
                  <a:lnTo>
                    <a:pt x="24" y="27"/>
                  </a:lnTo>
                  <a:lnTo>
                    <a:pt x="25" y="27"/>
                  </a:lnTo>
                  <a:lnTo>
                    <a:pt x="27" y="26"/>
                  </a:lnTo>
                  <a:lnTo>
                    <a:pt x="28" y="26"/>
                  </a:lnTo>
                  <a:lnTo>
                    <a:pt x="30" y="25"/>
                  </a:lnTo>
                  <a:lnTo>
                    <a:pt x="31" y="24"/>
                  </a:lnTo>
                  <a:lnTo>
                    <a:pt x="33" y="24"/>
                  </a:lnTo>
                  <a:lnTo>
                    <a:pt x="34" y="24"/>
                  </a:lnTo>
                  <a:lnTo>
                    <a:pt x="36" y="25"/>
                  </a:lnTo>
                  <a:lnTo>
                    <a:pt x="37" y="26"/>
                  </a:lnTo>
                  <a:lnTo>
                    <a:pt x="38" y="28"/>
                  </a:lnTo>
                  <a:lnTo>
                    <a:pt x="39" y="29"/>
                  </a:lnTo>
                  <a:lnTo>
                    <a:pt x="40" y="31"/>
                  </a:lnTo>
                  <a:lnTo>
                    <a:pt x="41" y="32"/>
                  </a:lnTo>
                  <a:lnTo>
                    <a:pt x="43" y="34"/>
                  </a:lnTo>
                  <a:lnTo>
                    <a:pt x="44" y="34"/>
                  </a:lnTo>
                  <a:lnTo>
                    <a:pt x="41" y="35"/>
                  </a:lnTo>
                  <a:lnTo>
                    <a:pt x="38" y="35"/>
                  </a:lnTo>
                  <a:lnTo>
                    <a:pt x="35" y="35"/>
                  </a:lnTo>
                  <a:lnTo>
                    <a:pt x="32" y="35"/>
                  </a:lnTo>
                  <a:lnTo>
                    <a:pt x="29" y="35"/>
                  </a:lnTo>
                  <a:lnTo>
                    <a:pt x="26" y="35"/>
                  </a:lnTo>
                  <a:lnTo>
                    <a:pt x="23" y="36"/>
                  </a:lnTo>
                  <a:lnTo>
                    <a:pt x="20" y="37"/>
                  </a:lnTo>
                  <a:lnTo>
                    <a:pt x="19" y="37"/>
                  </a:lnTo>
                  <a:lnTo>
                    <a:pt x="18" y="36"/>
                  </a:lnTo>
                  <a:lnTo>
                    <a:pt x="17" y="35"/>
                  </a:lnTo>
                  <a:lnTo>
                    <a:pt x="16" y="35"/>
                  </a:lnTo>
                  <a:lnTo>
                    <a:pt x="16" y="34"/>
                  </a:lnTo>
                  <a:lnTo>
                    <a:pt x="15" y="34"/>
                  </a:lnTo>
                  <a:lnTo>
                    <a:pt x="14" y="34"/>
                  </a:lnTo>
                  <a:lnTo>
                    <a:pt x="13" y="34"/>
                  </a:lnTo>
                  <a:lnTo>
                    <a:pt x="12" y="35"/>
                  </a:lnTo>
                  <a:lnTo>
                    <a:pt x="12" y="36"/>
                  </a:lnTo>
                  <a:lnTo>
                    <a:pt x="12" y="37"/>
                  </a:lnTo>
                  <a:lnTo>
                    <a:pt x="12" y="38"/>
                  </a:lnTo>
                  <a:lnTo>
                    <a:pt x="15" y="39"/>
                  </a:lnTo>
                  <a:lnTo>
                    <a:pt x="17" y="40"/>
                  </a:lnTo>
                  <a:lnTo>
                    <a:pt x="18" y="42"/>
                  </a:lnTo>
                  <a:lnTo>
                    <a:pt x="19" y="44"/>
                  </a:lnTo>
                  <a:lnTo>
                    <a:pt x="19" y="46"/>
                  </a:lnTo>
                  <a:lnTo>
                    <a:pt x="19" y="49"/>
                  </a:lnTo>
                  <a:lnTo>
                    <a:pt x="18" y="52"/>
                  </a:lnTo>
                  <a:lnTo>
                    <a:pt x="17" y="54"/>
                  </a:lnTo>
                  <a:lnTo>
                    <a:pt x="16" y="54"/>
                  </a:lnTo>
                  <a:lnTo>
                    <a:pt x="15" y="54"/>
                  </a:lnTo>
                  <a:lnTo>
                    <a:pt x="14" y="55"/>
                  </a:lnTo>
                  <a:lnTo>
                    <a:pt x="14" y="56"/>
                  </a:lnTo>
                  <a:lnTo>
                    <a:pt x="14" y="58"/>
                  </a:lnTo>
                  <a:lnTo>
                    <a:pt x="14" y="60"/>
                  </a:lnTo>
                  <a:lnTo>
                    <a:pt x="14" y="61"/>
                  </a:lnTo>
                  <a:lnTo>
                    <a:pt x="17" y="61"/>
                  </a:lnTo>
                  <a:lnTo>
                    <a:pt x="19" y="62"/>
                  </a:lnTo>
                  <a:lnTo>
                    <a:pt x="22" y="62"/>
                  </a:lnTo>
                  <a:lnTo>
                    <a:pt x="24" y="62"/>
                  </a:lnTo>
                  <a:lnTo>
                    <a:pt x="27" y="62"/>
                  </a:lnTo>
                  <a:lnTo>
                    <a:pt x="29" y="61"/>
                  </a:lnTo>
                  <a:lnTo>
                    <a:pt x="31" y="61"/>
                  </a:lnTo>
                  <a:lnTo>
                    <a:pt x="33" y="59"/>
                  </a:lnTo>
                  <a:lnTo>
                    <a:pt x="36" y="58"/>
                  </a:lnTo>
                  <a:lnTo>
                    <a:pt x="38" y="57"/>
                  </a:lnTo>
                  <a:lnTo>
                    <a:pt x="40" y="56"/>
                  </a:lnTo>
                  <a:lnTo>
                    <a:pt x="43" y="55"/>
                  </a:lnTo>
                  <a:lnTo>
                    <a:pt x="45" y="55"/>
                  </a:lnTo>
                  <a:lnTo>
                    <a:pt x="48" y="54"/>
                  </a:lnTo>
                  <a:lnTo>
                    <a:pt x="50" y="53"/>
                  </a:lnTo>
                  <a:lnTo>
                    <a:pt x="52" y="52"/>
                  </a:lnTo>
                  <a:lnTo>
                    <a:pt x="51" y="53"/>
                  </a:lnTo>
                  <a:lnTo>
                    <a:pt x="49" y="55"/>
                  </a:lnTo>
                  <a:lnTo>
                    <a:pt x="48" y="56"/>
                  </a:lnTo>
                  <a:lnTo>
                    <a:pt x="47" y="58"/>
                  </a:lnTo>
                  <a:lnTo>
                    <a:pt x="45" y="59"/>
                  </a:lnTo>
                  <a:lnTo>
                    <a:pt x="44" y="60"/>
                  </a:lnTo>
                  <a:lnTo>
                    <a:pt x="43" y="61"/>
                  </a:lnTo>
                  <a:lnTo>
                    <a:pt x="41" y="62"/>
                  </a:lnTo>
                  <a:lnTo>
                    <a:pt x="38" y="63"/>
                  </a:lnTo>
                  <a:lnTo>
                    <a:pt x="34" y="63"/>
                  </a:lnTo>
                  <a:lnTo>
                    <a:pt x="30" y="63"/>
                  </a:lnTo>
                  <a:lnTo>
                    <a:pt x="26" y="63"/>
                  </a:lnTo>
                  <a:lnTo>
                    <a:pt x="23" y="63"/>
                  </a:lnTo>
                  <a:lnTo>
                    <a:pt x="20" y="64"/>
                  </a:lnTo>
                  <a:lnTo>
                    <a:pt x="17" y="65"/>
                  </a:lnTo>
                  <a:lnTo>
                    <a:pt x="15" y="68"/>
                  </a:lnTo>
                  <a:lnTo>
                    <a:pt x="14" y="71"/>
                  </a:lnTo>
                  <a:lnTo>
                    <a:pt x="13" y="75"/>
                  </a:lnTo>
                  <a:lnTo>
                    <a:pt x="12" y="78"/>
                  </a:lnTo>
                  <a:lnTo>
                    <a:pt x="12" y="82"/>
                  </a:lnTo>
                  <a:lnTo>
                    <a:pt x="12" y="86"/>
                  </a:lnTo>
                  <a:lnTo>
                    <a:pt x="12" y="89"/>
                  </a:lnTo>
                  <a:lnTo>
                    <a:pt x="14" y="91"/>
                  </a:lnTo>
                  <a:lnTo>
                    <a:pt x="16" y="93"/>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3" name="Freeform 193">
              <a:extLst>
                <a:ext uri="{FF2B5EF4-FFF2-40B4-BE49-F238E27FC236}">
                  <a16:creationId xmlns:a16="http://schemas.microsoft.com/office/drawing/2014/main" id="{7A01D63F-49AC-44B4-A70F-CD1C35EE4C3F}"/>
                </a:ext>
              </a:extLst>
            </p:cNvPr>
            <p:cNvSpPr>
              <a:spLocks/>
            </p:cNvSpPr>
            <p:nvPr/>
          </p:nvSpPr>
          <p:spPr bwMode="auto">
            <a:xfrm>
              <a:off x="5040" y="2677"/>
              <a:ext cx="17" cy="17"/>
            </a:xfrm>
            <a:custGeom>
              <a:avLst/>
              <a:gdLst>
                <a:gd name="T0" fmla="*/ 9 w 17"/>
                <a:gd name="T1" fmla="*/ 1 h 17"/>
                <a:gd name="T2" fmla="*/ 0 w 17"/>
                <a:gd name="T3" fmla="*/ 5 h 17"/>
                <a:gd name="T4" fmla="*/ 0 w 17"/>
                <a:gd name="T5" fmla="*/ 7 h 17"/>
                <a:gd name="T6" fmla="*/ 0 w 17"/>
                <a:gd name="T7" fmla="*/ 10 h 17"/>
                <a:gd name="T8" fmla="*/ 0 w 17"/>
                <a:gd name="T9" fmla="*/ 12 h 17"/>
                <a:gd name="T10" fmla="*/ 0 w 17"/>
                <a:gd name="T11" fmla="*/ 16 h 17"/>
                <a:gd name="T12" fmla="*/ 16 w 17"/>
                <a:gd name="T13" fmla="*/ 16 h 17"/>
                <a:gd name="T14" fmla="*/ 16 w 17"/>
                <a:gd name="T15" fmla="*/ 12 h 17"/>
                <a:gd name="T16" fmla="*/ 16 w 17"/>
                <a:gd name="T17" fmla="*/ 10 h 17"/>
                <a:gd name="T18" fmla="*/ 16 w 17"/>
                <a:gd name="T19" fmla="*/ 7 h 17"/>
                <a:gd name="T20" fmla="*/ 16 w 17"/>
                <a:gd name="T21" fmla="*/ 5 h 17"/>
                <a:gd name="T22" fmla="*/ 6 w 17"/>
                <a:gd name="T23" fmla="*/ 8 h 17"/>
                <a:gd name="T24" fmla="*/ 9 w 17"/>
                <a:gd name="T25" fmla="*/ 1 h 17"/>
                <a:gd name="T26" fmla="*/ 0 w 17"/>
                <a:gd name="T27" fmla="*/ 0 h 17"/>
                <a:gd name="T28" fmla="*/ 0 w 17"/>
                <a:gd name="T29" fmla="*/ 5 h 17"/>
                <a:gd name="T30" fmla="*/ 9 w 17"/>
                <a:gd name="T31" fmla="*/ 1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9" y="1"/>
                  </a:moveTo>
                  <a:lnTo>
                    <a:pt x="0" y="5"/>
                  </a:lnTo>
                  <a:lnTo>
                    <a:pt x="0" y="7"/>
                  </a:lnTo>
                  <a:lnTo>
                    <a:pt x="0" y="10"/>
                  </a:lnTo>
                  <a:lnTo>
                    <a:pt x="0" y="12"/>
                  </a:lnTo>
                  <a:lnTo>
                    <a:pt x="0" y="16"/>
                  </a:lnTo>
                  <a:lnTo>
                    <a:pt x="16" y="16"/>
                  </a:lnTo>
                  <a:lnTo>
                    <a:pt x="16" y="12"/>
                  </a:lnTo>
                  <a:lnTo>
                    <a:pt x="16" y="10"/>
                  </a:lnTo>
                  <a:lnTo>
                    <a:pt x="16" y="7"/>
                  </a:lnTo>
                  <a:lnTo>
                    <a:pt x="16" y="5"/>
                  </a:lnTo>
                  <a:lnTo>
                    <a:pt x="6" y="8"/>
                  </a:lnTo>
                  <a:lnTo>
                    <a:pt x="9" y="1"/>
                  </a:lnTo>
                  <a:lnTo>
                    <a:pt x="0" y="0"/>
                  </a:lnTo>
                  <a:lnTo>
                    <a:pt x="0" y="5"/>
                  </a:lnTo>
                  <a:lnTo>
                    <a:pt x="9"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4" name="Freeform 194">
              <a:extLst>
                <a:ext uri="{FF2B5EF4-FFF2-40B4-BE49-F238E27FC236}">
                  <a16:creationId xmlns:a16="http://schemas.microsoft.com/office/drawing/2014/main" id="{F0311241-FE5F-4822-9AEA-FFA4F8DD6EDC}"/>
                </a:ext>
              </a:extLst>
            </p:cNvPr>
            <p:cNvSpPr>
              <a:spLocks/>
            </p:cNvSpPr>
            <p:nvPr/>
          </p:nvSpPr>
          <p:spPr bwMode="auto">
            <a:xfrm>
              <a:off x="5040" y="2677"/>
              <a:ext cx="17" cy="17"/>
            </a:xfrm>
            <a:custGeom>
              <a:avLst/>
              <a:gdLst>
                <a:gd name="T0" fmla="*/ 16 w 17"/>
                <a:gd name="T1" fmla="*/ 14 h 17"/>
                <a:gd name="T2" fmla="*/ 16 w 17"/>
                <a:gd name="T3" fmla="*/ 14 h 17"/>
                <a:gd name="T4" fmla="*/ 13 w 17"/>
                <a:gd name="T5" fmla="*/ 8 h 17"/>
                <a:gd name="T6" fmla="*/ 10 w 17"/>
                <a:gd name="T7" fmla="*/ 3 h 17"/>
                <a:gd name="T8" fmla="*/ 5 w 17"/>
                <a:gd name="T9" fmla="*/ 2 h 17"/>
                <a:gd name="T10" fmla="*/ 0 w 17"/>
                <a:gd name="T11" fmla="*/ 0 h 17"/>
                <a:gd name="T12" fmla="*/ 0 w 17"/>
                <a:gd name="T13" fmla="*/ 4 h 17"/>
                <a:gd name="T14" fmla="*/ 4 w 17"/>
                <a:gd name="T15" fmla="*/ 7 h 17"/>
                <a:gd name="T16" fmla="*/ 7 w 17"/>
                <a:gd name="T17" fmla="*/ 9 h 17"/>
                <a:gd name="T18" fmla="*/ 10 w 17"/>
                <a:gd name="T19" fmla="*/ 12 h 17"/>
                <a:gd name="T20" fmla="*/ 11 w 17"/>
                <a:gd name="T21" fmla="*/ 16 h 17"/>
                <a:gd name="T22" fmla="*/ 11 w 17"/>
                <a:gd name="T23" fmla="*/ 16 h 17"/>
                <a:gd name="T24" fmla="*/ 16 w 17"/>
                <a:gd name="T25" fmla="*/ 1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14"/>
                  </a:moveTo>
                  <a:lnTo>
                    <a:pt x="16" y="14"/>
                  </a:lnTo>
                  <a:lnTo>
                    <a:pt x="13" y="8"/>
                  </a:lnTo>
                  <a:lnTo>
                    <a:pt x="10" y="3"/>
                  </a:lnTo>
                  <a:lnTo>
                    <a:pt x="5" y="2"/>
                  </a:lnTo>
                  <a:lnTo>
                    <a:pt x="0" y="0"/>
                  </a:lnTo>
                  <a:lnTo>
                    <a:pt x="0" y="4"/>
                  </a:lnTo>
                  <a:lnTo>
                    <a:pt x="4" y="7"/>
                  </a:lnTo>
                  <a:lnTo>
                    <a:pt x="7" y="9"/>
                  </a:lnTo>
                  <a:lnTo>
                    <a:pt x="10" y="12"/>
                  </a:lnTo>
                  <a:lnTo>
                    <a:pt x="11" y="16"/>
                  </a:lnTo>
                  <a:lnTo>
                    <a:pt x="16" y="14"/>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5" name="Freeform 195">
              <a:extLst>
                <a:ext uri="{FF2B5EF4-FFF2-40B4-BE49-F238E27FC236}">
                  <a16:creationId xmlns:a16="http://schemas.microsoft.com/office/drawing/2014/main" id="{4A72BDC5-AA1A-43C9-B9F8-7B1EAC1FB2AE}"/>
                </a:ext>
              </a:extLst>
            </p:cNvPr>
            <p:cNvSpPr>
              <a:spLocks/>
            </p:cNvSpPr>
            <p:nvPr/>
          </p:nvSpPr>
          <p:spPr bwMode="auto">
            <a:xfrm>
              <a:off x="5046" y="2682"/>
              <a:ext cx="17" cy="124"/>
            </a:xfrm>
            <a:custGeom>
              <a:avLst/>
              <a:gdLst>
                <a:gd name="T0" fmla="*/ 10 w 17"/>
                <a:gd name="T1" fmla="*/ 123 h 124"/>
                <a:gd name="T2" fmla="*/ 12 w 17"/>
                <a:gd name="T3" fmla="*/ 113 h 124"/>
                <a:gd name="T4" fmla="*/ 13 w 17"/>
                <a:gd name="T5" fmla="*/ 103 h 124"/>
                <a:gd name="T6" fmla="*/ 14 w 17"/>
                <a:gd name="T7" fmla="*/ 95 h 124"/>
                <a:gd name="T8" fmla="*/ 15 w 17"/>
                <a:gd name="T9" fmla="*/ 87 h 124"/>
                <a:gd name="T10" fmla="*/ 16 w 17"/>
                <a:gd name="T11" fmla="*/ 80 h 124"/>
                <a:gd name="T12" fmla="*/ 16 w 17"/>
                <a:gd name="T13" fmla="*/ 74 h 124"/>
                <a:gd name="T14" fmla="*/ 16 w 17"/>
                <a:gd name="T15" fmla="*/ 67 h 124"/>
                <a:gd name="T16" fmla="*/ 15 w 17"/>
                <a:gd name="T17" fmla="*/ 61 h 124"/>
                <a:gd name="T18" fmla="*/ 14 w 17"/>
                <a:gd name="T19" fmla="*/ 55 h 124"/>
                <a:gd name="T20" fmla="*/ 13 w 17"/>
                <a:gd name="T21" fmla="*/ 48 h 124"/>
                <a:gd name="T22" fmla="*/ 12 w 17"/>
                <a:gd name="T23" fmla="*/ 41 h 124"/>
                <a:gd name="T24" fmla="*/ 11 w 17"/>
                <a:gd name="T25" fmla="*/ 34 h 124"/>
                <a:gd name="T26" fmla="*/ 9 w 17"/>
                <a:gd name="T27" fmla="*/ 27 h 124"/>
                <a:gd name="T28" fmla="*/ 7 w 17"/>
                <a:gd name="T29" fmla="*/ 19 h 124"/>
                <a:gd name="T30" fmla="*/ 5 w 17"/>
                <a:gd name="T31" fmla="*/ 9 h 124"/>
                <a:gd name="T32" fmla="*/ 3 w 17"/>
                <a:gd name="T33" fmla="*/ 0 h 124"/>
                <a:gd name="T34" fmla="*/ 0 w 17"/>
                <a:gd name="T35" fmla="*/ 0 h 124"/>
                <a:gd name="T36" fmla="*/ 2 w 17"/>
                <a:gd name="T37" fmla="*/ 10 h 124"/>
                <a:gd name="T38" fmla="*/ 4 w 17"/>
                <a:gd name="T39" fmla="*/ 19 h 124"/>
                <a:gd name="T40" fmla="*/ 6 w 17"/>
                <a:gd name="T41" fmla="*/ 27 h 124"/>
                <a:gd name="T42" fmla="*/ 8 w 17"/>
                <a:gd name="T43" fmla="*/ 35 h 124"/>
                <a:gd name="T44" fmla="*/ 9 w 17"/>
                <a:gd name="T45" fmla="*/ 42 h 124"/>
                <a:gd name="T46" fmla="*/ 11 w 17"/>
                <a:gd name="T47" fmla="*/ 48 h 124"/>
                <a:gd name="T48" fmla="*/ 11 w 17"/>
                <a:gd name="T49" fmla="*/ 55 h 124"/>
                <a:gd name="T50" fmla="*/ 12 w 17"/>
                <a:gd name="T51" fmla="*/ 61 h 124"/>
                <a:gd name="T52" fmla="*/ 12 w 17"/>
                <a:gd name="T53" fmla="*/ 67 h 124"/>
                <a:gd name="T54" fmla="*/ 13 w 17"/>
                <a:gd name="T55" fmla="*/ 74 h 124"/>
                <a:gd name="T56" fmla="*/ 12 w 17"/>
                <a:gd name="T57" fmla="*/ 80 h 124"/>
                <a:gd name="T58" fmla="*/ 12 w 17"/>
                <a:gd name="T59" fmla="*/ 87 h 124"/>
                <a:gd name="T60" fmla="*/ 11 w 17"/>
                <a:gd name="T61" fmla="*/ 95 h 124"/>
                <a:gd name="T62" fmla="*/ 11 w 17"/>
                <a:gd name="T63" fmla="*/ 103 h 124"/>
                <a:gd name="T64" fmla="*/ 9 w 17"/>
                <a:gd name="T65" fmla="*/ 113 h 124"/>
                <a:gd name="T66" fmla="*/ 8 w 17"/>
                <a:gd name="T67" fmla="*/ 122 h 124"/>
                <a:gd name="T68" fmla="*/ 10 w 17"/>
                <a:gd name="T69" fmla="*/ 123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
                <a:gd name="T106" fmla="*/ 0 h 124"/>
                <a:gd name="T107" fmla="*/ 17 w 17"/>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 h="124">
                  <a:moveTo>
                    <a:pt x="10" y="123"/>
                  </a:moveTo>
                  <a:lnTo>
                    <a:pt x="12" y="113"/>
                  </a:lnTo>
                  <a:lnTo>
                    <a:pt x="13" y="103"/>
                  </a:lnTo>
                  <a:lnTo>
                    <a:pt x="14" y="95"/>
                  </a:lnTo>
                  <a:lnTo>
                    <a:pt x="15" y="87"/>
                  </a:lnTo>
                  <a:lnTo>
                    <a:pt x="16" y="80"/>
                  </a:lnTo>
                  <a:lnTo>
                    <a:pt x="16" y="74"/>
                  </a:lnTo>
                  <a:lnTo>
                    <a:pt x="16" y="67"/>
                  </a:lnTo>
                  <a:lnTo>
                    <a:pt x="15" y="61"/>
                  </a:lnTo>
                  <a:lnTo>
                    <a:pt x="14" y="55"/>
                  </a:lnTo>
                  <a:lnTo>
                    <a:pt x="13" y="48"/>
                  </a:lnTo>
                  <a:lnTo>
                    <a:pt x="12" y="41"/>
                  </a:lnTo>
                  <a:lnTo>
                    <a:pt x="11" y="34"/>
                  </a:lnTo>
                  <a:lnTo>
                    <a:pt x="9" y="27"/>
                  </a:lnTo>
                  <a:lnTo>
                    <a:pt x="7" y="19"/>
                  </a:lnTo>
                  <a:lnTo>
                    <a:pt x="5" y="9"/>
                  </a:lnTo>
                  <a:lnTo>
                    <a:pt x="3" y="0"/>
                  </a:lnTo>
                  <a:lnTo>
                    <a:pt x="0" y="0"/>
                  </a:lnTo>
                  <a:lnTo>
                    <a:pt x="2" y="10"/>
                  </a:lnTo>
                  <a:lnTo>
                    <a:pt x="4" y="19"/>
                  </a:lnTo>
                  <a:lnTo>
                    <a:pt x="6" y="27"/>
                  </a:lnTo>
                  <a:lnTo>
                    <a:pt x="8" y="35"/>
                  </a:lnTo>
                  <a:lnTo>
                    <a:pt x="9" y="42"/>
                  </a:lnTo>
                  <a:lnTo>
                    <a:pt x="11" y="48"/>
                  </a:lnTo>
                  <a:lnTo>
                    <a:pt x="11" y="55"/>
                  </a:lnTo>
                  <a:lnTo>
                    <a:pt x="12" y="61"/>
                  </a:lnTo>
                  <a:lnTo>
                    <a:pt x="12" y="67"/>
                  </a:lnTo>
                  <a:lnTo>
                    <a:pt x="13" y="74"/>
                  </a:lnTo>
                  <a:lnTo>
                    <a:pt x="12" y="80"/>
                  </a:lnTo>
                  <a:lnTo>
                    <a:pt x="12" y="87"/>
                  </a:lnTo>
                  <a:lnTo>
                    <a:pt x="11" y="95"/>
                  </a:lnTo>
                  <a:lnTo>
                    <a:pt x="11" y="103"/>
                  </a:lnTo>
                  <a:lnTo>
                    <a:pt x="9" y="113"/>
                  </a:lnTo>
                  <a:lnTo>
                    <a:pt x="8" y="122"/>
                  </a:lnTo>
                  <a:lnTo>
                    <a:pt x="10" y="12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6" name="Freeform 196">
              <a:extLst>
                <a:ext uri="{FF2B5EF4-FFF2-40B4-BE49-F238E27FC236}">
                  <a16:creationId xmlns:a16="http://schemas.microsoft.com/office/drawing/2014/main" id="{4EE6806D-627C-4BAC-9AE8-AC22B0E30CEF}"/>
                </a:ext>
              </a:extLst>
            </p:cNvPr>
            <p:cNvSpPr>
              <a:spLocks/>
            </p:cNvSpPr>
            <p:nvPr/>
          </p:nvSpPr>
          <p:spPr bwMode="auto">
            <a:xfrm>
              <a:off x="5202" y="2870"/>
              <a:ext cx="145" cy="139"/>
            </a:xfrm>
            <a:custGeom>
              <a:avLst/>
              <a:gdLst>
                <a:gd name="T0" fmla="*/ 51 w 145"/>
                <a:gd name="T1" fmla="*/ 48 h 139"/>
                <a:gd name="T2" fmla="*/ 69 w 145"/>
                <a:gd name="T3" fmla="*/ 38 h 139"/>
                <a:gd name="T4" fmla="*/ 85 w 145"/>
                <a:gd name="T5" fmla="*/ 23 h 139"/>
                <a:gd name="T6" fmla="*/ 99 w 145"/>
                <a:gd name="T7" fmla="*/ 4 h 139"/>
                <a:gd name="T8" fmla="*/ 102 w 145"/>
                <a:gd name="T9" fmla="*/ 17 h 139"/>
                <a:gd name="T10" fmla="*/ 91 w 145"/>
                <a:gd name="T11" fmla="*/ 37 h 139"/>
                <a:gd name="T12" fmla="*/ 72 w 145"/>
                <a:gd name="T13" fmla="*/ 50 h 139"/>
                <a:gd name="T14" fmla="*/ 52 w 145"/>
                <a:gd name="T15" fmla="*/ 60 h 139"/>
                <a:gd name="T16" fmla="*/ 37 w 145"/>
                <a:gd name="T17" fmla="*/ 65 h 139"/>
                <a:gd name="T18" fmla="*/ 31 w 145"/>
                <a:gd name="T19" fmla="*/ 74 h 139"/>
                <a:gd name="T20" fmla="*/ 41 w 145"/>
                <a:gd name="T21" fmla="*/ 84 h 139"/>
                <a:gd name="T22" fmla="*/ 54 w 145"/>
                <a:gd name="T23" fmla="*/ 87 h 139"/>
                <a:gd name="T24" fmla="*/ 68 w 145"/>
                <a:gd name="T25" fmla="*/ 85 h 139"/>
                <a:gd name="T26" fmla="*/ 80 w 145"/>
                <a:gd name="T27" fmla="*/ 81 h 139"/>
                <a:gd name="T28" fmla="*/ 94 w 145"/>
                <a:gd name="T29" fmla="*/ 72 h 139"/>
                <a:gd name="T30" fmla="*/ 106 w 145"/>
                <a:gd name="T31" fmla="*/ 55 h 139"/>
                <a:gd name="T32" fmla="*/ 121 w 145"/>
                <a:gd name="T33" fmla="*/ 47 h 139"/>
                <a:gd name="T34" fmla="*/ 139 w 145"/>
                <a:gd name="T35" fmla="*/ 44 h 139"/>
                <a:gd name="T36" fmla="*/ 142 w 145"/>
                <a:gd name="T37" fmla="*/ 54 h 139"/>
                <a:gd name="T38" fmla="*/ 142 w 145"/>
                <a:gd name="T39" fmla="*/ 67 h 139"/>
                <a:gd name="T40" fmla="*/ 143 w 145"/>
                <a:gd name="T41" fmla="*/ 80 h 139"/>
                <a:gd name="T42" fmla="*/ 143 w 145"/>
                <a:gd name="T43" fmla="*/ 93 h 139"/>
                <a:gd name="T44" fmla="*/ 136 w 145"/>
                <a:gd name="T45" fmla="*/ 108 h 139"/>
                <a:gd name="T46" fmla="*/ 122 w 145"/>
                <a:gd name="T47" fmla="*/ 120 h 139"/>
                <a:gd name="T48" fmla="*/ 117 w 145"/>
                <a:gd name="T49" fmla="*/ 127 h 139"/>
                <a:gd name="T50" fmla="*/ 113 w 145"/>
                <a:gd name="T51" fmla="*/ 132 h 139"/>
                <a:gd name="T52" fmla="*/ 100 w 145"/>
                <a:gd name="T53" fmla="*/ 137 h 139"/>
                <a:gd name="T54" fmla="*/ 87 w 145"/>
                <a:gd name="T55" fmla="*/ 134 h 139"/>
                <a:gd name="T56" fmla="*/ 94 w 145"/>
                <a:gd name="T57" fmla="*/ 118 h 139"/>
                <a:gd name="T58" fmla="*/ 115 w 145"/>
                <a:gd name="T59" fmla="*/ 109 h 139"/>
                <a:gd name="T60" fmla="*/ 120 w 145"/>
                <a:gd name="T61" fmla="*/ 96 h 139"/>
                <a:gd name="T62" fmla="*/ 117 w 145"/>
                <a:gd name="T63" fmla="*/ 84 h 139"/>
                <a:gd name="T64" fmla="*/ 112 w 145"/>
                <a:gd name="T65" fmla="*/ 80 h 139"/>
                <a:gd name="T66" fmla="*/ 108 w 145"/>
                <a:gd name="T67" fmla="*/ 88 h 139"/>
                <a:gd name="T68" fmla="*/ 105 w 145"/>
                <a:gd name="T69" fmla="*/ 97 h 139"/>
                <a:gd name="T70" fmla="*/ 94 w 145"/>
                <a:gd name="T71" fmla="*/ 104 h 139"/>
                <a:gd name="T72" fmla="*/ 80 w 145"/>
                <a:gd name="T73" fmla="*/ 107 h 139"/>
                <a:gd name="T74" fmla="*/ 73 w 145"/>
                <a:gd name="T75" fmla="*/ 103 h 139"/>
                <a:gd name="T76" fmla="*/ 68 w 145"/>
                <a:gd name="T77" fmla="*/ 98 h 139"/>
                <a:gd name="T78" fmla="*/ 63 w 145"/>
                <a:gd name="T79" fmla="*/ 104 h 139"/>
                <a:gd name="T80" fmla="*/ 54 w 145"/>
                <a:gd name="T81" fmla="*/ 111 h 139"/>
                <a:gd name="T82" fmla="*/ 41 w 145"/>
                <a:gd name="T83" fmla="*/ 117 h 139"/>
                <a:gd name="T84" fmla="*/ 27 w 145"/>
                <a:gd name="T85" fmla="*/ 120 h 139"/>
                <a:gd name="T86" fmla="*/ 14 w 145"/>
                <a:gd name="T87" fmla="*/ 120 h 139"/>
                <a:gd name="T88" fmla="*/ 7 w 145"/>
                <a:gd name="T89" fmla="*/ 113 h 139"/>
                <a:gd name="T90" fmla="*/ 7 w 145"/>
                <a:gd name="T91" fmla="*/ 98 h 139"/>
                <a:gd name="T92" fmla="*/ 2 w 145"/>
                <a:gd name="T93" fmla="*/ 87 h 139"/>
                <a:gd name="T94" fmla="*/ 0 w 145"/>
                <a:gd name="T95" fmla="*/ 78 h 139"/>
                <a:gd name="T96" fmla="*/ 6 w 145"/>
                <a:gd name="T97" fmla="*/ 69 h 139"/>
                <a:gd name="T98" fmla="*/ 16 w 145"/>
                <a:gd name="T99" fmla="*/ 62 h 139"/>
                <a:gd name="T100" fmla="*/ 20 w 145"/>
                <a:gd name="T101" fmla="*/ 56 h 139"/>
                <a:gd name="T102" fmla="*/ 19 w 145"/>
                <a:gd name="T103" fmla="*/ 52 h 1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5"/>
                <a:gd name="T157" fmla="*/ 0 h 139"/>
                <a:gd name="T158" fmla="*/ 145 w 145"/>
                <a:gd name="T159" fmla="*/ 139 h 1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5" h="139">
                  <a:moveTo>
                    <a:pt x="35" y="50"/>
                  </a:moveTo>
                  <a:lnTo>
                    <a:pt x="41" y="50"/>
                  </a:lnTo>
                  <a:lnTo>
                    <a:pt x="45" y="50"/>
                  </a:lnTo>
                  <a:lnTo>
                    <a:pt x="51" y="48"/>
                  </a:lnTo>
                  <a:lnTo>
                    <a:pt x="55" y="46"/>
                  </a:lnTo>
                  <a:lnTo>
                    <a:pt x="60" y="43"/>
                  </a:lnTo>
                  <a:lnTo>
                    <a:pt x="65" y="41"/>
                  </a:lnTo>
                  <a:lnTo>
                    <a:pt x="69" y="38"/>
                  </a:lnTo>
                  <a:lnTo>
                    <a:pt x="74" y="34"/>
                  </a:lnTo>
                  <a:lnTo>
                    <a:pt x="78" y="31"/>
                  </a:lnTo>
                  <a:lnTo>
                    <a:pt x="82" y="27"/>
                  </a:lnTo>
                  <a:lnTo>
                    <a:pt x="85" y="23"/>
                  </a:lnTo>
                  <a:lnTo>
                    <a:pt x="89" y="18"/>
                  </a:lnTo>
                  <a:lnTo>
                    <a:pt x="93" y="13"/>
                  </a:lnTo>
                  <a:lnTo>
                    <a:pt x="96" y="9"/>
                  </a:lnTo>
                  <a:lnTo>
                    <a:pt x="99" y="4"/>
                  </a:lnTo>
                  <a:lnTo>
                    <a:pt x="102" y="0"/>
                  </a:lnTo>
                  <a:lnTo>
                    <a:pt x="103" y="6"/>
                  </a:lnTo>
                  <a:lnTo>
                    <a:pt x="103" y="12"/>
                  </a:lnTo>
                  <a:lnTo>
                    <a:pt x="102" y="17"/>
                  </a:lnTo>
                  <a:lnTo>
                    <a:pt x="100" y="23"/>
                  </a:lnTo>
                  <a:lnTo>
                    <a:pt x="98" y="28"/>
                  </a:lnTo>
                  <a:lnTo>
                    <a:pt x="94" y="32"/>
                  </a:lnTo>
                  <a:lnTo>
                    <a:pt x="91" y="37"/>
                  </a:lnTo>
                  <a:lnTo>
                    <a:pt x="87" y="40"/>
                  </a:lnTo>
                  <a:lnTo>
                    <a:pt x="82" y="44"/>
                  </a:lnTo>
                  <a:lnTo>
                    <a:pt x="77" y="47"/>
                  </a:lnTo>
                  <a:lnTo>
                    <a:pt x="72" y="50"/>
                  </a:lnTo>
                  <a:lnTo>
                    <a:pt x="67" y="53"/>
                  </a:lnTo>
                  <a:lnTo>
                    <a:pt x="62" y="55"/>
                  </a:lnTo>
                  <a:lnTo>
                    <a:pt x="56" y="57"/>
                  </a:lnTo>
                  <a:lnTo>
                    <a:pt x="52" y="60"/>
                  </a:lnTo>
                  <a:lnTo>
                    <a:pt x="47" y="61"/>
                  </a:lnTo>
                  <a:lnTo>
                    <a:pt x="44" y="62"/>
                  </a:lnTo>
                  <a:lnTo>
                    <a:pt x="40" y="63"/>
                  </a:lnTo>
                  <a:lnTo>
                    <a:pt x="37" y="65"/>
                  </a:lnTo>
                  <a:lnTo>
                    <a:pt x="34" y="67"/>
                  </a:lnTo>
                  <a:lnTo>
                    <a:pt x="32" y="69"/>
                  </a:lnTo>
                  <a:lnTo>
                    <a:pt x="31" y="71"/>
                  </a:lnTo>
                  <a:lnTo>
                    <a:pt x="31" y="74"/>
                  </a:lnTo>
                  <a:lnTo>
                    <a:pt x="33" y="77"/>
                  </a:lnTo>
                  <a:lnTo>
                    <a:pt x="36" y="80"/>
                  </a:lnTo>
                  <a:lnTo>
                    <a:pt x="38" y="82"/>
                  </a:lnTo>
                  <a:lnTo>
                    <a:pt x="41" y="84"/>
                  </a:lnTo>
                  <a:lnTo>
                    <a:pt x="44" y="85"/>
                  </a:lnTo>
                  <a:lnTo>
                    <a:pt x="47" y="87"/>
                  </a:lnTo>
                  <a:lnTo>
                    <a:pt x="51" y="87"/>
                  </a:lnTo>
                  <a:lnTo>
                    <a:pt x="54" y="87"/>
                  </a:lnTo>
                  <a:lnTo>
                    <a:pt x="57" y="87"/>
                  </a:lnTo>
                  <a:lnTo>
                    <a:pt x="61" y="87"/>
                  </a:lnTo>
                  <a:lnTo>
                    <a:pt x="64" y="86"/>
                  </a:lnTo>
                  <a:lnTo>
                    <a:pt x="68" y="85"/>
                  </a:lnTo>
                  <a:lnTo>
                    <a:pt x="71" y="84"/>
                  </a:lnTo>
                  <a:lnTo>
                    <a:pt x="74" y="84"/>
                  </a:lnTo>
                  <a:lnTo>
                    <a:pt x="77" y="82"/>
                  </a:lnTo>
                  <a:lnTo>
                    <a:pt x="80" y="81"/>
                  </a:lnTo>
                  <a:lnTo>
                    <a:pt x="83" y="80"/>
                  </a:lnTo>
                  <a:lnTo>
                    <a:pt x="87" y="78"/>
                  </a:lnTo>
                  <a:lnTo>
                    <a:pt x="91" y="75"/>
                  </a:lnTo>
                  <a:lnTo>
                    <a:pt x="94" y="72"/>
                  </a:lnTo>
                  <a:lnTo>
                    <a:pt x="96" y="67"/>
                  </a:lnTo>
                  <a:lnTo>
                    <a:pt x="99" y="63"/>
                  </a:lnTo>
                  <a:lnTo>
                    <a:pt x="102" y="59"/>
                  </a:lnTo>
                  <a:lnTo>
                    <a:pt x="106" y="55"/>
                  </a:lnTo>
                  <a:lnTo>
                    <a:pt x="109" y="53"/>
                  </a:lnTo>
                  <a:lnTo>
                    <a:pt x="113" y="50"/>
                  </a:lnTo>
                  <a:lnTo>
                    <a:pt x="117" y="49"/>
                  </a:lnTo>
                  <a:lnTo>
                    <a:pt x="121" y="47"/>
                  </a:lnTo>
                  <a:lnTo>
                    <a:pt x="126" y="46"/>
                  </a:lnTo>
                  <a:lnTo>
                    <a:pt x="130" y="45"/>
                  </a:lnTo>
                  <a:lnTo>
                    <a:pt x="134" y="45"/>
                  </a:lnTo>
                  <a:lnTo>
                    <a:pt x="139" y="44"/>
                  </a:lnTo>
                  <a:lnTo>
                    <a:pt x="143" y="44"/>
                  </a:lnTo>
                  <a:lnTo>
                    <a:pt x="143" y="48"/>
                  </a:lnTo>
                  <a:lnTo>
                    <a:pt x="142" y="51"/>
                  </a:lnTo>
                  <a:lnTo>
                    <a:pt x="142" y="54"/>
                  </a:lnTo>
                  <a:lnTo>
                    <a:pt x="142" y="57"/>
                  </a:lnTo>
                  <a:lnTo>
                    <a:pt x="142" y="61"/>
                  </a:lnTo>
                  <a:lnTo>
                    <a:pt x="142" y="64"/>
                  </a:lnTo>
                  <a:lnTo>
                    <a:pt x="142" y="67"/>
                  </a:lnTo>
                  <a:lnTo>
                    <a:pt x="143" y="70"/>
                  </a:lnTo>
                  <a:lnTo>
                    <a:pt x="143" y="74"/>
                  </a:lnTo>
                  <a:lnTo>
                    <a:pt x="143" y="77"/>
                  </a:lnTo>
                  <a:lnTo>
                    <a:pt x="143" y="80"/>
                  </a:lnTo>
                  <a:lnTo>
                    <a:pt x="144" y="84"/>
                  </a:lnTo>
                  <a:lnTo>
                    <a:pt x="144" y="87"/>
                  </a:lnTo>
                  <a:lnTo>
                    <a:pt x="143" y="90"/>
                  </a:lnTo>
                  <a:lnTo>
                    <a:pt x="143" y="93"/>
                  </a:lnTo>
                  <a:lnTo>
                    <a:pt x="142" y="97"/>
                  </a:lnTo>
                  <a:lnTo>
                    <a:pt x="141" y="101"/>
                  </a:lnTo>
                  <a:lnTo>
                    <a:pt x="139" y="105"/>
                  </a:lnTo>
                  <a:lnTo>
                    <a:pt x="136" y="108"/>
                  </a:lnTo>
                  <a:lnTo>
                    <a:pt x="132" y="111"/>
                  </a:lnTo>
                  <a:lnTo>
                    <a:pt x="129" y="114"/>
                  </a:lnTo>
                  <a:lnTo>
                    <a:pt x="126" y="117"/>
                  </a:lnTo>
                  <a:lnTo>
                    <a:pt x="122" y="120"/>
                  </a:lnTo>
                  <a:lnTo>
                    <a:pt x="120" y="124"/>
                  </a:lnTo>
                  <a:lnTo>
                    <a:pt x="118" y="125"/>
                  </a:lnTo>
                  <a:lnTo>
                    <a:pt x="118" y="126"/>
                  </a:lnTo>
                  <a:lnTo>
                    <a:pt x="117" y="127"/>
                  </a:lnTo>
                  <a:lnTo>
                    <a:pt x="116" y="129"/>
                  </a:lnTo>
                  <a:lnTo>
                    <a:pt x="115" y="130"/>
                  </a:lnTo>
                  <a:lnTo>
                    <a:pt x="114" y="131"/>
                  </a:lnTo>
                  <a:lnTo>
                    <a:pt x="113" y="132"/>
                  </a:lnTo>
                  <a:lnTo>
                    <a:pt x="112" y="132"/>
                  </a:lnTo>
                  <a:lnTo>
                    <a:pt x="108" y="134"/>
                  </a:lnTo>
                  <a:lnTo>
                    <a:pt x="104" y="136"/>
                  </a:lnTo>
                  <a:lnTo>
                    <a:pt x="100" y="137"/>
                  </a:lnTo>
                  <a:lnTo>
                    <a:pt x="96" y="138"/>
                  </a:lnTo>
                  <a:lnTo>
                    <a:pt x="92" y="138"/>
                  </a:lnTo>
                  <a:lnTo>
                    <a:pt x="89" y="136"/>
                  </a:lnTo>
                  <a:lnTo>
                    <a:pt x="87" y="134"/>
                  </a:lnTo>
                  <a:lnTo>
                    <a:pt x="86" y="130"/>
                  </a:lnTo>
                  <a:lnTo>
                    <a:pt x="87" y="124"/>
                  </a:lnTo>
                  <a:lnTo>
                    <a:pt x="90" y="120"/>
                  </a:lnTo>
                  <a:lnTo>
                    <a:pt x="94" y="118"/>
                  </a:lnTo>
                  <a:lnTo>
                    <a:pt x="99" y="116"/>
                  </a:lnTo>
                  <a:lnTo>
                    <a:pt x="105" y="114"/>
                  </a:lnTo>
                  <a:lnTo>
                    <a:pt x="110" y="112"/>
                  </a:lnTo>
                  <a:lnTo>
                    <a:pt x="115" y="109"/>
                  </a:lnTo>
                  <a:lnTo>
                    <a:pt x="119" y="105"/>
                  </a:lnTo>
                  <a:lnTo>
                    <a:pt x="120" y="102"/>
                  </a:lnTo>
                  <a:lnTo>
                    <a:pt x="120" y="99"/>
                  </a:lnTo>
                  <a:lnTo>
                    <a:pt x="120" y="96"/>
                  </a:lnTo>
                  <a:lnTo>
                    <a:pt x="120" y="93"/>
                  </a:lnTo>
                  <a:lnTo>
                    <a:pt x="119" y="90"/>
                  </a:lnTo>
                  <a:lnTo>
                    <a:pt x="118" y="87"/>
                  </a:lnTo>
                  <a:lnTo>
                    <a:pt x="117" y="84"/>
                  </a:lnTo>
                  <a:lnTo>
                    <a:pt x="116" y="81"/>
                  </a:lnTo>
                  <a:lnTo>
                    <a:pt x="115" y="80"/>
                  </a:lnTo>
                  <a:lnTo>
                    <a:pt x="113" y="80"/>
                  </a:lnTo>
                  <a:lnTo>
                    <a:pt x="112" y="80"/>
                  </a:lnTo>
                  <a:lnTo>
                    <a:pt x="110" y="81"/>
                  </a:lnTo>
                  <a:lnTo>
                    <a:pt x="109" y="84"/>
                  </a:lnTo>
                  <a:lnTo>
                    <a:pt x="109" y="86"/>
                  </a:lnTo>
                  <a:lnTo>
                    <a:pt x="108" y="88"/>
                  </a:lnTo>
                  <a:lnTo>
                    <a:pt x="108" y="90"/>
                  </a:lnTo>
                  <a:lnTo>
                    <a:pt x="107" y="93"/>
                  </a:lnTo>
                  <a:lnTo>
                    <a:pt x="106" y="95"/>
                  </a:lnTo>
                  <a:lnTo>
                    <a:pt x="105" y="97"/>
                  </a:lnTo>
                  <a:lnTo>
                    <a:pt x="104" y="98"/>
                  </a:lnTo>
                  <a:lnTo>
                    <a:pt x="101" y="100"/>
                  </a:lnTo>
                  <a:lnTo>
                    <a:pt x="98" y="102"/>
                  </a:lnTo>
                  <a:lnTo>
                    <a:pt x="94" y="104"/>
                  </a:lnTo>
                  <a:lnTo>
                    <a:pt x="91" y="105"/>
                  </a:lnTo>
                  <a:lnTo>
                    <a:pt x="87" y="107"/>
                  </a:lnTo>
                  <a:lnTo>
                    <a:pt x="84" y="107"/>
                  </a:lnTo>
                  <a:lnTo>
                    <a:pt x="80" y="107"/>
                  </a:lnTo>
                  <a:lnTo>
                    <a:pt x="77" y="107"/>
                  </a:lnTo>
                  <a:lnTo>
                    <a:pt x="75" y="106"/>
                  </a:lnTo>
                  <a:lnTo>
                    <a:pt x="74" y="105"/>
                  </a:lnTo>
                  <a:lnTo>
                    <a:pt x="73" y="103"/>
                  </a:lnTo>
                  <a:lnTo>
                    <a:pt x="72" y="101"/>
                  </a:lnTo>
                  <a:lnTo>
                    <a:pt x="71" y="100"/>
                  </a:lnTo>
                  <a:lnTo>
                    <a:pt x="69" y="99"/>
                  </a:lnTo>
                  <a:lnTo>
                    <a:pt x="68" y="98"/>
                  </a:lnTo>
                  <a:lnTo>
                    <a:pt x="66" y="99"/>
                  </a:lnTo>
                  <a:lnTo>
                    <a:pt x="64" y="100"/>
                  </a:lnTo>
                  <a:lnTo>
                    <a:pt x="64" y="102"/>
                  </a:lnTo>
                  <a:lnTo>
                    <a:pt x="63" y="104"/>
                  </a:lnTo>
                  <a:lnTo>
                    <a:pt x="63" y="105"/>
                  </a:lnTo>
                  <a:lnTo>
                    <a:pt x="60" y="108"/>
                  </a:lnTo>
                  <a:lnTo>
                    <a:pt x="57" y="110"/>
                  </a:lnTo>
                  <a:lnTo>
                    <a:pt x="54" y="111"/>
                  </a:lnTo>
                  <a:lnTo>
                    <a:pt x="50" y="113"/>
                  </a:lnTo>
                  <a:lnTo>
                    <a:pt x="47" y="115"/>
                  </a:lnTo>
                  <a:lnTo>
                    <a:pt x="44" y="116"/>
                  </a:lnTo>
                  <a:lnTo>
                    <a:pt x="41" y="117"/>
                  </a:lnTo>
                  <a:lnTo>
                    <a:pt x="37" y="118"/>
                  </a:lnTo>
                  <a:lnTo>
                    <a:pt x="34" y="119"/>
                  </a:lnTo>
                  <a:lnTo>
                    <a:pt x="31" y="120"/>
                  </a:lnTo>
                  <a:lnTo>
                    <a:pt x="27" y="120"/>
                  </a:lnTo>
                  <a:lnTo>
                    <a:pt x="24" y="121"/>
                  </a:lnTo>
                  <a:lnTo>
                    <a:pt x="20" y="121"/>
                  </a:lnTo>
                  <a:lnTo>
                    <a:pt x="17" y="120"/>
                  </a:lnTo>
                  <a:lnTo>
                    <a:pt x="14" y="120"/>
                  </a:lnTo>
                  <a:lnTo>
                    <a:pt x="10" y="119"/>
                  </a:lnTo>
                  <a:lnTo>
                    <a:pt x="8" y="118"/>
                  </a:lnTo>
                  <a:lnTo>
                    <a:pt x="7" y="116"/>
                  </a:lnTo>
                  <a:lnTo>
                    <a:pt x="7" y="113"/>
                  </a:lnTo>
                  <a:lnTo>
                    <a:pt x="7" y="110"/>
                  </a:lnTo>
                  <a:lnTo>
                    <a:pt x="7" y="106"/>
                  </a:lnTo>
                  <a:lnTo>
                    <a:pt x="7" y="102"/>
                  </a:lnTo>
                  <a:lnTo>
                    <a:pt x="7" y="98"/>
                  </a:lnTo>
                  <a:lnTo>
                    <a:pt x="6" y="95"/>
                  </a:lnTo>
                  <a:lnTo>
                    <a:pt x="5" y="92"/>
                  </a:lnTo>
                  <a:lnTo>
                    <a:pt x="3" y="90"/>
                  </a:lnTo>
                  <a:lnTo>
                    <a:pt x="2" y="87"/>
                  </a:lnTo>
                  <a:lnTo>
                    <a:pt x="1" y="85"/>
                  </a:lnTo>
                  <a:lnTo>
                    <a:pt x="0" y="83"/>
                  </a:lnTo>
                  <a:lnTo>
                    <a:pt x="0" y="80"/>
                  </a:lnTo>
                  <a:lnTo>
                    <a:pt x="0" y="78"/>
                  </a:lnTo>
                  <a:lnTo>
                    <a:pt x="0" y="75"/>
                  </a:lnTo>
                  <a:lnTo>
                    <a:pt x="1" y="73"/>
                  </a:lnTo>
                  <a:lnTo>
                    <a:pt x="3" y="70"/>
                  </a:lnTo>
                  <a:lnTo>
                    <a:pt x="6" y="69"/>
                  </a:lnTo>
                  <a:lnTo>
                    <a:pt x="9" y="68"/>
                  </a:lnTo>
                  <a:lnTo>
                    <a:pt x="12" y="67"/>
                  </a:lnTo>
                  <a:lnTo>
                    <a:pt x="14" y="65"/>
                  </a:lnTo>
                  <a:lnTo>
                    <a:pt x="16" y="62"/>
                  </a:lnTo>
                  <a:lnTo>
                    <a:pt x="18" y="59"/>
                  </a:lnTo>
                  <a:lnTo>
                    <a:pt x="18" y="58"/>
                  </a:lnTo>
                  <a:lnTo>
                    <a:pt x="19" y="57"/>
                  </a:lnTo>
                  <a:lnTo>
                    <a:pt x="20" y="56"/>
                  </a:lnTo>
                  <a:lnTo>
                    <a:pt x="20" y="55"/>
                  </a:lnTo>
                  <a:lnTo>
                    <a:pt x="20" y="54"/>
                  </a:lnTo>
                  <a:lnTo>
                    <a:pt x="20" y="53"/>
                  </a:lnTo>
                  <a:lnTo>
                    <a:pt x="19" y="52"/>
                  </a:lnTo>
                  <a:lnTo>
                    <a:pt x="18" y="51"/>
                  </a:lnTo>
                  <a:lnTo>
                    <a:pt x="35" y="50"/>
                  </a:lnTo>
                </a:path>
              </a:pathLst>
            </a:custGeom>
            <a:solidFill>
              <a:srgbClr val="0D0D0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7" name="Freeform 197">
              <a:extLst>
                <a:ext uri="{FF2B5EF4-FFF2-40B4-BE49-F238E27FC236}">
                  <a16:creationId xmlns:a16="http://schemas.microsoft.com/office/drawing/2014/main" id="{9BCE7F7E-9AAD-45A2-A886-51DB64710F24}"/>
                </a:ext>
              </a:extLst>
            </p:cNvPr>
            <p:cNvSpPr>
              <a:spLocks/>
            </p:cNvSpPr>
            <p:nvPr/>
          </p:nvSpPr>
          <p:spPr bwMode="auto">
            <a:xfrm>
              <a:off x="5160" y="2732"/>
              <a:ext cx="160" cy="191"/>
            </a:xfrm>
            <a:custGeom>
              <a:avLst/>
              <a:gdLst>
                <a:gd name="T0" fmla="*/ 8 w 160"/>
                <a:gd name="T1" fmla="*/ 155 h 191"/>
                <a:gd name="T2" fmla="*/ 0 w 160"/>
                <a:gd name="T3" fmla="*/ 61 h 191"/>
                <a:gd name="T4" fmla="*/ 7 w 160"/>
                <a:gd name="T5" fmla="*/ 86 h 191"/>
                <a:gd name="T6" fmla="*/ 104 w 160"/>
                <a:gd name="T7" fmla="*/ 115 h 191"/>
                <a:gd name="T8" fmla="*/ 117 w 160"/>
                <a:gd name="T9" fmla="*/ 114 h 191"/>
                <a:gd name="T10" fmla="*/ 112 w 160"/>
                <a:gd name="T11" fmla="*/ 92 h 191"/>
                <a:gd name="T12" fmla="*/ 2 w 160"/>
                <a:gd name="T13" fmla="*/ 61 h 191"/>
                <a:gd name="T14" fmla="*/ 88 w 160"/>
                <a:gd name="T15" fmla="*/ 0 h 191"/>
                <a:gd name="T16" fmla="*/ 136 w 160"/>
                <a:gd name="T17" fmla="*/ 44 h 191"/>
                <a:gd name="T18" fmla="*/ 134 w 160"/>
                <a:gd name="T19" fmla="*/ 113 h 191"/>
                <a:gd name="T20" fmla="*/ 154 w 160"/>
                <a:gd name="T21" fmla="*/ 97 h 191"/>
                <a:gd name="T22" fmla="*/ 159 w 160"/>
                <a:gd name="T23" fmla="*/ 109 h 191"/>
                <a:gd name="T24" fmla="*/ 139 w 160"/>
                <a:gd name="T25" fmla="*/ 146 h 191"/>
                <a:gd name="T26" fmla="*/ 124 w 160"/>
                <a:gd name="T27" fmla="*/ 146 h 191"/>
                <a:gd name="T28" fmla="*/ 119 w 160"/>
                <a:gd name="T29" fmla="*/ 144 h 191"/>
                <a:gd name="T30" fmla="*/ 115 w 160"/>
                <a:gd name="T31" fmla="*/ 143 h 191"/>
                <a:gd name="T32" fmla="*/ 110 w 160"/>
                <a:gd name="T33" fmla="*/ 144 h 191"/>
                <a:gd name="T34" fmla="*/ 106 w 160"/>
                <a:gd name="T35" fmla="*/ 146 h 191"/>
                <a:gd name="T36" fmla="*/ 102 w 160"/>
                <a:gd name="T37" fmla="*/ 148 h 191"/>
                <a:gd name="T38" fmla="*/ 99 w 160"/>
                <a:gd name="T39" fmla="*/ 151 h 191"/>
                <a:gd name="T40" fmla="*/ 96 w 160"/>
                <a:gd name="T41" fmla="*/ 155 h 191"/>
                <a:gd name="T42" fmla="*/ 94 w 160"/>
                <a:gd name="T43" fmla="*/ 158 h 191"/>
                <a:gd name="T44" fmla="*/ 91 w 160"/>
                <a:gd name="T45" fmla="*/ 161 h 191"/>
                <a:gd name="T46" fmla="*/ 88 w 160"/>
                <a:gd name="T47" fmla="*/ 165 h 191"/>
                <a:gd name="T48" fmla="*/ 85 w 160"/>
                <a:gd name="T49" fmla="*/ 168 h 191"/>
                <a:gd name="T50" fmla="*/ 82 w 160"/>
                <a:gd name="T51" fmla="*/ 171 h 191"/>
                <a:gd name="T52" fmla="*/ 79 w 160"/>
                <a:gd name="T53" fmla="*/ 175 h 191"/>
                <a:gd name="T54" fmla="*/ 77 w 160"/>
                <a:gd name="T55" fmla="*/ 179 h 191"/>
                <a:gd name="T56" fmla="*/ 74 w 160"/>
                <a:gd name="T57" fmla="*/ 183 h 191"/>
                <a:gd name="T58" fmla="*/ 73 w 160"/>
                <a:gd name="T59" fmla="*/ 189 h 191"/>
                <a:gd name="T60" fmla="*/ 72 w 160"/>
                <a:gd name="T61" fmla="*/ 189 h 191"/>
                <a:gd name="T62" fmla="*/ 72 w 160"/>
                <a:gd name="T63" fmla="*/ 190 h 191"/>
                <a:gd name="T64" fmla="*/ 70 w 160"/>
                <a:gd name="T65" fmla="*/ 190 h 191"/>
                <a:gd name="T66" fmla="*/ 69 w 160"/>
                <a:gd name="T67" fmla="*/ 190 h 191"/>
                <a:gd name="T68" fmla="*/ 67 w 160"/>
                <a:gd name="T69" fmla="*/ 190 h 191"/>
                <a:gd name="T70" fmla="*/ 66 w 160"/>
                <a:gd name="T71" fmla="*/ 190 h 191"/>
                <a:gd name="T72" fmla="*/ 64 w 160"/>
                <a:gd name="T73" fmla="*/ 190 h 191"/>
                <a:gd name="T74" fmla="*/ 63 w 160"/>
                <a:gd name="T75" fmla="*/ 190 h 191"/>
                <a:gd name="T76" fmla="*/ 8 w 160"/>
                <a:gd name="T77" fmla="*/ 155 h 19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0"/>
                <a:gd name="T118" fmla="*/ 0 h 191"/>
                <a:gd name="T119" fmla="*/ 160 w 160"/>
                <a:gd name="T120" fmla="*/ 191 h 19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0" h="191">
                  <a:moveTo>
                    <a:pt x="8" y="155"/>
                  </a:moveTo>
                  <a:lnTo>
                    <a:pt x="0" y="61"/>
                  </a:lnTo>
                  <a:lnTo>
                    <a:pt x="7" y="86"/>
                  </a:lnTo>
                  <a:lnTo>
                    <a:pt x="104" y="115"/>
                  </a:lnTo>
                  <a:lnTo>
                    <a:pt x="117" y="114"/>
                  </a:lnTo>
                  <a:lnTo>
                    <a:pt x="112" y="92"/>
                  </a:lnTo>
                  <a:lnTo>
                    <a:pt x="2" y="61"/>
                  </a:lnTo>
                  <a:lnTo>
                    <a:pt x="88" y="0"/>
                  </a:lnTo>
                  <a:lnTo>
                    <a:pt x="136" y="44"/>
                  </a:lnTo>
                  <a:lnTo>
                    <a:pt x="134" y="113"/>
                  </a:lnTo>
                  <a:lnTo>
                    <a:pt x="154" y="97"/>
                  </a:lnTo>
                  <a:lnTo>
                    <a:pt x="159" y="109"/>
                  </a:lnTo>
                  <a:lnTo>
                    <a:pt x="139" y="146"/>
                  </a:lnTo>
                  <a:lnTo>
                    <a:pt x="124" y="146"/>
                  </a:lnTo>
                  <a:lnTo>
                    <a:pt x="119" y="144"/>
                  </a:lnTo>
                  <a:lnTo>
                    <a:pt x="115" y="143"/>
                  </a:lnTo>
                  <a:lnTo>
                    <a:pt x="110" y="144"/>
                  </a:lnTo>
                  <a:lnTo>
                    <a:pt x="106" y="146"/>
                  </a:lnTo>
                  <a:lnTo>
                    <a:pt x="102" y="148"/>
                  </a:lnTo>
                  <a:lnTo>
                    <a:pt x="99" y="151"/>
                  </a:lnTo>
                  <a:lnTo>
                    <a:pt x="96" y="155"/>
                  </a:lnTo>
                  <a:lnTo>
                    <a:pt x="94" y="158"/>
                  </a:lnTo>
                  <a:lnTo>
                    <a:pt x="91" y="161"/>
                  </a:lnTo>
                  <a:lnTo>
                    <a:pt x="88" y="165"/>
                  </a:lnTo>
                  <a:lnTo>
                    <a:pt x="85" y="168"/>
                  </a:lnTo>
                  <a:lnTo>
                    <a:pt x="82" y="171"/>
                  </a:lnTo>
                  <a:lnTo>
                    <a:pt x="79" y="175"/>
                  </a:lnTo>
                  <a:lnTo>
                    <a:pt x="77" y="179"/>
                  </a:lnTo>
                  <a:lnTo>
                    <a:pt x="74" y="183"/>
                  </a:lnTo>
                  <a:lnTo>
                    <a:pt x="73" y="189"/>
                  </a:lnTo>
                  <a:lnTo>
                    <a:pt x="72" y="189"/>
                  </a:lnTo>
                  <a:lnTo>
                    <a:pt x="72" y="190"/>
                  </a:lnTo>
                  <a:lnTo>
                    <a:pt x="70" y="190"/>
                  </a:lnTo>
                  <a:lnTo>
                    <a:pt x="69" y="190"/>
                  </a:lnTo>
                  <a:lnTo>
                    <a:pt x="67" y="190"/>
                  </a:lnTo>
                  <a:lnTo>
                    <a:pt x="66" y="190"/>
                  </a:lnTo>
                  <a:lnTo>
                    <a:pt x="64" y="190"/>
                  </a:lnTo>
                  <a:lnTo>
                    <a:pt x="63" y="190"/>
                  </a:lnTo>
                  <a:lnTo>
                    <a:pt x="8" y="155"/>
                  </a:lnTo>
                </a:path>
              </a:pathLst>
            </a:custGeom>
            <a:solidFill>
              <a:srgbClr val="1919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8" name="Freeform 198">
              <a:extLst>
                <a:ext uri="{FF2B5EF4-FFF2-40B4-BE49-F238E27FC236}">
                  <a16:creationId xmlns:a16="http://schemas.microsoft.com/office/drawing/2014/main" id="{D488D5EF-CD9E-467D-860C-93C35D4F3563}"/>
                </a:ext>
              </a:extLst>
            </p:cNvPr>
            <p:cNvSpPr>
              <a:spLocks/>
            </p:cNvSpPr>
            <p:nvPr/>
          </p:nvSpPr>
          <p:spPr bwMode="auto">
            <a:xfrm>
              <a:off x="5171" y="3004"/>
              <a:ext cx="192" cy="196"/>
            </a:xfrm>
            <a:custGeom>
              <a:avLst/>
              <a:gdLst>
                <a:gd name="T0" fmla="*/ 145 w 192"/>
                <a:gd name="T1" fmla="*/ 133 h 196"/>
                <a:gd name="T2" fmla="*/ 134 w 192"/>
                <a:gd name="T3" fmla="*/ 37 h 196"/>
                <a:gd name="T4" fmla="*/ 116 w 192"/>
                <a:gd name="T5" fmla="*/ 6 h 196"/>
                <a:gd name="T6" fmla="*/ 106 w 192"/>
                <a:gd name="T7" fmla="*/ 4 h 196"/>
                <a:gd name="T8" fmla="*/ 99 w 192"/>
                <a:gd name="T9" fmla="*/ 2 h 196"/>
                <a:gd name="T10" fmla="*/ 93 w 192"/>
                <a:gd name="T11" fmla="*/ 1 h 196"/>
                <a:gd name="T12" fmla="*/ 88 w 192"/>
                <a:gd name="T13" fmla="*/ 0 h 196"/>
                <a:gd name="T14" fmla="*/ 85 w 192"/>
                <a:gd name="T15" fmla="*/ 0 h 196"/>
                <a:gd name="T16" fmla="*/ 83 w 192"/>
                <a:gd name="T17" fmla="*/ 0 h 196"/>
                <a:gd name="T18" fmla="*/ 81 w 192"/>
                <a:gd name="T19" fmla="*/ 0 h 196"/>
                <a:gd name="T20" fmla="*/ 81 w 192"/>
                <a:gd name="T21" fmla="*/ 0 h 196"/>
                <a:gd name="T22" fmla="*/ 80 w 192"/>
                <a:gd name="T23" fmla="*/ 0 h 196"/>
                <a:gd name="T24" fmla="*/ 80 w 192"/>
                <a:gd name="T25" fmla="*/ 1 h 196"/>
                <a:gd name="T26" fmla="*/ 78 w 192"/>
                <a:gd name="T27" fmla="*/ 1 h 196"/>
                <a:gd name="T28" fmla="*/ 77 w 192"/>
                <a:gd name="T29" fmla="*/ 2 h 196"/>
                <a:gd name="T30" fmla="*/ 75 w 192"/>
                <a:gd name="T31" fmla="*/ 2 h 196"/>
                <a:gd name="T32" fmla="*/ 72 w 192"/>
                <a:gd name="T33" fmla="*/ 2 h 196"/>
                <a:gd name="T34" fmla="*/ 69 w 192"/>
                <a:gd name="T35" fmla="*/ 2 h 196"/>
                <a:gd name="T36" fmla="*/ 63 w 192"/>
                <a:gd name="T37" fmla="*/ 2 h 196"/>
                <a:gd name="T38" fmla="*/ 57 w 192"/>
                <a:gd name="T39" fmla="*/ 1 h 196"/>
                <a:gd name="T40" fmla="*/ 52 w 192"/>
                <a:gd name="T41" fmla="*/ 2 h 196"/>
                <a:gd name="T42" fmla="*/ 48 w 192"/>
                <a:gd name="T43" fmla="*/ 3 h 196"/>
                <a:gd name="T44" fmla="*/ 44 w 192"/>
                <a:gd name="T45" fmla="*/ 5 h 196"/>
                <a:gd name="T46" fmla="*/ 42 w 192"/>
                <a:gd name="T47" fmla="*/ 7 h 196"/>
                <a:gd name="T48" fmla="*/ 40 w 192"/>
                <a:gd name="T49" fmla="*/ 9 h 196"/>
                <a:gd name="T50" fmla="*/ 39 w 192"/>
                <a:gd name="T51" fmla="*/ 12 h 196"/>
                <a:gd name="T52" fmla="*/ 38 w 192"/>
                <a:gd name="T53" fmla="*/ 15 h 196"/>
                <a:gd name="T54" fmla="*/ 38 w 192"/>
                <a:gd name="T55" fmla="*/ 18 h 196"/>
                <a:gd name="T56" fmla="*/ 38 w 192"/>
                <a:gd name="T57" fmla="*/ 21 h 196"/>
                <a:gd name="T58" fmla="*/ 38 w 192"/>
                <a:gd name="T59" fmla="*/ 24 h 196"/>
                <a:gd name="T60" fmla="*/ 39 w 192"/>
                <a:gd name="T61" fmla="*/ 26 h 196"/>
                <a:gd name="T62" fmla="*/ 40 w 192"/>
                <a:gd name="T63" fmla="*/ 29 h 196"/>
                <a:gd name="T64" fmla="*/ 41 w 192"/>
                <a:gd name="T65" fmla="*/ 30 h 196"/>
                <a:gd name="T66" fmla="*/ 42 w 192"/>
                <a:gd name="T67" fmla="*/ 32 h 196"/>
                <a:gd name="T68" fmla="*/ 43 w 192"/>
                <a:gd name="T69" fmla="*/ 32 h 196"/>
                <a:gd name="T70" fmla="*/ 43 w 192"/>
                <a:gd name="T71" fmla="*/ 34 h 196"/>
                <a:gd name="T72" fmla="*/ 43 w 192"/>
                <a:gd name="T73" fmla="*/ 38 h 196"/>
                <a:gd name="T74" fmla="*/ 41 w 192"/>
                <a:gd name="T75" fmla="*/ 42 h 196"/>
                <a:gd name="T76" fmla="*/ 40 w 192"/>
                <a:gd name="T77" fmla="*/ 47 h 196"/>
                <a:gd name="T78" fmla="*/ 37 w 192"/>
                <a:gd name="T79" fmla="*/ 52 h 196"/>
                <a:gd name="T80" fmla="*/ 35 w 192"/>
                <a:gd name="T81" fmla="*/ 56 h 196"/>
                <a:gd name="T82" fmla="*/ 33 w 192"/>
                <a:gd name="T83" fmla="*/ 59 h 196"/>
                <a:gd name="T84" fmla="*/ 33 w 192"/>
                <a:gd name="T85" fmla="*/ 60 h 196"/>
                <a:gd name="T86" fmla="*/ 20 w 192"/>
                <a:gd name="T87" fmla="*/ 51 h 196"/>
                <a:gd name="T88" fmla="*/ 0 w 192"/>
                <a:gd name="T89" fmla="*/ 139 h 196"/>
                <a:gd name="T90" fmla="*/ 36 w 192"/>
                <a:gd name="T91" fmla="*/ 169 h 196"/>
                <a:gd name="T92" fmla="*/ 69 w 192"/>
                <a:gd name="T93" fmla="*/ 175 h 196"/>
                <a:gd name="T94" fmla="*/ 91 w 192"/>
                <a:gd name="T95" fmla="*/ 92 h 196"/>
                <a:gd name="T96" fmla="*/ 88 w 192"/>
                <a:gd name="T97" fmla="*/ 122 h 196"/>
                <a:gd name="T98" fmla="*/ 96 w 192"/>
                <a:gd name="T99" fmla="*/ 109 h 196"/>
                <a:gd name="T100" fmla="*/ 77 w 192"/>
                <a:gd name="T101" fmla="*/ 179 h 196"/>
                <a:gd name="T102" fmla="*/ 106 w 192"/>
                <a:gd name="T103" fmla="*/ 140 h 196"/>
                <a:gd name="T104" fmla="*/ 111 w 192"/>
                <a:gd name="T105" fmla="*/ 195 h 196"/>
                <a:gd name="T106" fmla="*/ 191 w 192"/>
                <a:gd name="T107" fmla="*/ 173 h 196"/>
                <a:gd name="T108" fmla="*/ 145 w 192"/>
                <a:gd name="T109" fmla="*/ 133 h 19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2"/>
                <a:gd name="T166" fmla="*/ 0 h 196"/>
                <a:gd name="T167" fmla="*/ 192 w 192"/>
                <a:gd name="T168" fmla="*/ 196 h 19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2" h="196">
                  <a:moveTo>
                    <a:pt x="145" y="133"/>
                  </a:moveTo>
                  <a:lnTo>
                    <a:pt x="134" y="37"/>
                  </a:lnTo>
                  <a:lnTo>
                    <a:pt x="116" y="6"/>
                  </a:lnTo>
                  <a:lnTo>
                    <a:pt x="106" y="4"/>
                  </a:lnTo>
                  <a:lnTo>
                    <a:pt x="99" y="2"/>
                  </a:lnTo>
                  <a:lnTo>
                    <a:pt x="93" y="1"/>
                  </a:lnTo>
                  <a:lnTo>
                    <a:pt x="88" y="0"/>
                  </a:lnTo>
                  <a:lnTo>
                    <a:pt x="85" y="0"/>
                  </a:lnTo>
                  <a:lnTo>
                    <a:pt x="83" y="0"/>
                  </a:lnTo>
                  <a:lnTo>
                    <a:pt x="81" y="0"/>
                  </a:lnTo>
                  <a:lnTo>
                    <a:pt x="80" y="0"/>
                  </a:lnTo>
                  <a:lnTo>
                    <a:pt x="80" y="1"/>
                  </a:lnTo>
                  <a:lnTo>
                    <a:pt x="78" y="1"/>
                  </a:lnTo>
                  <a:lnTo>
                    <a:pt x="77" y="2"/>
                  </a:lnTo>
                  <a:lnTo>
                    <a:pt x="75" y="2"/>
                  </a:lnTo>
                  <a:lnTo>
                    <a:pt x="72" y="2"/>
                  </a:lnTo>
                  <a:lnTo>
                    <a:pt x="69" y="2"/>
                  </a:lnTo>
                  <a:lnTo>
                    <a:pt x="63" y="2"/>
                  </a:lnTo>
                  <a:lnTo>
                    <a:pt x="57" y="1"/>
                  </a:lnTo>
                  <a:lnTo>
                    <a:pt x="52" y="2"/>
                  </a:lnTo>
                  <a:lnTo>
                    <a:pt x="48" y="3"/>
                  </a:lnTo>
                  <a:lnTo>
                    <a:pt x="44" y="5"/>
                  </a:lnTo>
                  <a:lnTo>
                    <a:pt x="42" y="7"/>
                  </a:lnTo>
                  <a:lnTo>
                    <a:pt x="40" y="9"/>
                  </a:lnTo>
                  <a:lnTo>
                    <a:pt x="39" y="12"/>
                  </a:lnTo>
                  <a:lnTo>
                    <a:pt x="38" y="15"/>
                  </a:lnTo>
                  <a:lnTo>
                    <a:pt x="38" y="18"/>
                  </a:lnTo>
                  <a:lnTo>
                    <a:pt x="38" y="21"/>
                  </a:lnTo>
                  <a:lnTo>
                    <a:pt x="38" y="24"/>
                  </a:lnTo>
                  <a:lnTo>
                    <a:pt x="39" y="26"/>
                  </a:lnTo>
                  <a:lnTo>
                    <a:pt x="40" y="29"/>
                  </a:lnTo>
                  <a:lnTo>
                    <a:pt x="41" y="30"/>
                  </a:lnTo>
                  <a:lnTo>
                    <a:pt x="42" y="32"/>
                  </a:lnTo>
                  <a:lnTo>
                    <a:pt x="43" y="32"/>
                  </a:lnTo>
                  <a:lnTo>
                    <a:pt x="43" y="34"/>
                  </a:lnTo>
                  <a:lnTo>
                    <a:pt x="43" y="38"/>
                  </a:lnTo>
                  <a:lnTo>
                    <a:pt x="41" y="42"/>
                  </a:lnTo>
                  <a:lnTo>
                    <a:pt x="40" y="47"/>
                  </a:lnTo>
                  <a:lnTo>
                    <a:pt x="37" y="52"/>
                  </a:lnTo>
                  <a:lnTo>
                    <a:pt x="35" y="56"/>
                  </a:lnTo>
                  <a:lnTo>
                    <a:pt x="33" y="59"/>
                  </a:lnTo>
                  <a:lnTo>
                    <a:pt x="33" y="60"/>
                  </a:lnTo>
                  <a:lnTo>
                    <a:pt x="20" y="51"/>
                  </a:lnTo>
                  <a:lnTo>
                    <a:pt x="0" y="139"/>
                  </a:lnTo>
                  <a:lnTo>
                    <a:pt x="36" y="169"/>
                  </a:lnTo>
                  <a:lnTo>
                    <a:pt x="69" y="175"/>
                  </a:lnTo>
                  <a:lnTo>
                    <a:pt x="91" y="92"/>
                  </a:lnTo>
                  <a:lnTo>
                    <a:pt x="88" y="122"/>
                  </a:lnTo>
                  <a:lnTo>
                    <a:pt x="96" y="109"/>
                  </a:lnTo>
                  <a:lnTo>
                    <a:pt x="77" y="179"/>
                  </a:lnTo>
                  <a:lnTo>
                    <a:pt x="106" y="140"/>
                  </a:lnTo>
                  <a:lnTo>
                    <a:pt x="111" y="195"/>
                  </a:lnTo>
                  <a:lnTo>
                    <a:pt x="191" y="173"/>
                  </a:lnTo>
                  <a:lnTo>
                    <a:pt x="145" y="133"/>
                  </a:lnTo>
                </a:path>
              </a:pathLst>
            </a:custGeom>
            <a:solidFill>
              <a:srgbClr val="0D0D0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89" name="Freeform 199">
              <a:extLst>
                <a:ext uri="{FF2B5EF4-FFF2-40B4-BE49-F238E27FC236}">
                  <a16:creationId xmlns:a16="http://schemas.microsoft.com/office/drawing/2014/main" id="{ECFD2D9A-DB0D-4B8B-BD96-45DCAA8E07D7}"/>
                </a:ext>
              </a:extLst>
            </p:cNvPr>
            <p:cNvSpPr>
              <a:spLocks/>
            </p:cNvSpPr>
            <p:nvPr/>
          </p:nvSpPr>
          <p:spPr bwMode="auto">
            <a:xfrm>
              <a:off x="4579" y="2965"/>
              <a:ext cx="720" cy="309"/>
            </a:xfrm>
            <a:custGeom>
              <a:avLst/>
              <a:gdLst>
                <a:gd name="T0" fmla="*/ 4 w 720"/>
                <a:gd name="T1" fmla="*/ 7 h 309"/>
                <a:gd name="T2" fmla="*/ 12 w 720"/>
                <a:gd name="T3" fmla="*/ 21 h 309"/>
                <a:gd name="T4" fmla="*/ 25 w 720"/>
                <a:gd name="T5" fmla="*/ 32 h 309"/>
                <a:gd name="T6" fmla="*/ 47 w 720"/>
                <a:gd name="T7" fmla="*/ 41 h 309"/>
                <a:gd name="T8" fmla="*/ 98 w 720"/>
                <a:gd name="T9" fmla="*/ 53 h 309"/>
                <a:gd name="T10" fmla="*/ 155 w 720"/>
                <a:gd name="T11" fmla="*/ 65 h 309"/>
                <a:gd name="T12" fmla="*/ 197 w 720"/>
                <a:gd name="T13" fmla="*/ 74 h 309"/>
                <a:gd name="T14" fmla="*/ 226 w 720"/>
                <a:gd name="T15" fmla="*/ 80 h 309"/>
                <a:gd name="T16" fmla="*/ 245 w 720"/>
                <a:gd name="T17" fmla="*/ 85 h 309"/>
                <a:gd name="T18" fmla="*/ 255 w 720"/>
                <a:gd name="T19" fmla="*/ 87 h 309"/>
                <a:gd name="T20" fmla="*/ 259 w 720"/>
                <a:gd name="T21" fmla="*/ 88 h 309"/>
                <a:gd name="T22" fmla="*/ 261 w 720"/>
                <a:gd name="T23" fmla="*/ 89 h 309"/>
                <a:gd name="T24" fmla="*/ 276 w 720"/>
                <a:gd name="T25" fmla="*/ 24 h 309"/>
                <a:gd name="T26" fmla="*/ 288 w 720"/>
                <a:gd name="T27" fmla="*/ 13 h 309"/>
                <a:gd name="T28" fmla="*/ 446 w 720"/>
                <a:gd name="T29" fmla="*/ 43 h 309"/>
                <a:gd name="T30" fmla="*/ 614 w 720"/>
                <a:gd name="T31" fmla="*/ 91 h 309"/>
                <a:gd name="T32" fmla="*/ 620 w 720"/>
                <a:gd name="T33" fmla="*/ 99 h 309"/>
                <a:gd name="T34" fmla="*/ 664 w 720"/>
                <a:gd name="T35" fmla="*/ 194 h 309"/>
                <a:gd name="T36" fmla="*/ 712 w 720"/>
                <a:gd name="T37" fmla="*/ 200 h 309"/>
                <a:gd name="T38" fmla="*/ 693 w 720"/>
                <a:gd name="T39" fmla="*/ 301 h 309"/>
                <a:gd name="T40" fmla="*/ 640 w 720"/>
                <a:gd name="T41" fmla="*/ 289 h 309"/>
                <a:gd name="T42" fmla="*/ 631 w 720"/>
                <a:gd name="T43" fmla="*/ 285 h 309"/>
                <a:gd name="T44" fmla="*/ 612 w 720"/>
                <a:gd name="T45" fmla="*/ 286 h 309"/>
                <a:gd name="T46" fmla="*/ 568 w 720"/>
                <a:gd name="T47" fmla="*/ 298 h 309"/>
                <a:gd name="T48" fmla="*/ 537 w 720"/>
                <a:gd name="T49" fmla="*/ 307 h 309"/>
                <a:gd name="T50" fmla="*/ 516 w 720"/>
                <a:gd name="T51" fmla="*/ 308 h 309"/>
                <a:gd name="T52" fmla="*/ 499 w 720"/>
                <a:gd name="T53" fmla="*/ 305 h 309"/>
                <a:gd name="T54" fmla="*/ 490 w 720"/>
                <a:gd name="T55" fmla="*/ 304 h 309"/>
                <a:gd name="T56" fmla="*/ 433 w 720"/>
                <a:gd name="T57" fmla="*/ 294 h 309"/>
                <a:gd name="T58" fmla="*/ 391 w 720"/>
                <a:gd name="T59" fmla="*/ 288 h 309"/>
                <a:gd name="T60" fmla="*/ 375 w 720"/>
                <a:gd name="T61" fmla="*/ 285 h 309"/>
                <a:gd name="T62" fmla="*/ 368 w 720"/>
                <a:gd name="T63" fmla="*/ 283 h 309"/>
                <a:gd name="T64" fmla="*/ 352 w 720"/>
                <a:gd name="T65" fmla="*/ 277 h 309"/>
                <a:gd name="T66" fmla="*/ 312 w 720"/>
                <a:gd name="T67" fmla="*/ 264 h 309"/>
                <a:gd name="T68" fmla="*/ 266 w 720"/>
                <a:gd name="T69" fmla="*/ 249 h 309"/>
                <a:gd name="T70" fmla="*/ 238 w 720"/>
                <a:gd name="T71" fmla="*/ 240 h 309"/>
                <a:gd name="T72" fmla="*/ 115 w 720"/>
                <a:gd name="T73" fmla="*/ 195 h 309"/>
                <a:gd name="T74" fmla="*/ 73 w 720"/>
                <a:gd name="T75" fmla="*/ 185 h 309"/>
                <a:gd name="T76" fmla="*/ 54 w 720"/>
                <a:gd name="T77" fmla="*/ 180 h 309"/>
                <a:gd name="T78" fmla="*/ 49 w 720"/>
                <a:gd name="T79" fmla="*/ 179 h 309"/>
                <a:gd name="T80" fmla="*/ 36 w 720"/>
                <a:gd name="T81" fmla="*/ 176 h 309"/>
                <a:gd name="T82" fmla="*/ 22 w 720"/>
                <a:gd name="T83" fmla="*/ 166 h 309"/>
                <a:gd name="T84" fmla="*/ 16 w 720"/>
                <a:gd name="T85" fmla="*/ 153 h 309"/>
                <a:gd name="T86" fmla="*/ 14 w 720"/>
                <a:gd name="T87" fmla="*/ 145 h 309"/>
                <a:gd name="T88" fmla="*/ 10 w 720"/>
                <a:gd name="T89" fmla="*/ 122 h 309"/>
                <a:gd name="T90" fmla="*/ 5 w 720"/>
                <a:gd name="T91" fmla="*/ 94 h 309"/>
                <a:gd name="T92" fmla="*/ 3 w 720"/>
                <a:gd name="T93" fmla="*/ 82 h 309"/>
                <a:gd name="T94" fmla="*/ 2 w 720"/>
                <a:gd name="T95" fmla="*/ 78 h 3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0"/>
                <a:gd name="T145" fmla="*/ 0 h 309"/>
                <a:gd name="T146" fmla="*/ 720 w 720"/>
                <a:gd name="T147" fmla="*/ 309 h 3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0" h="309">
                  <a:moveTo>
                    <a:pt x="1" y="0"/>
                  </a:moveTo>
                  <a:lnTo>
                    <a:pt x="0" y="0"/>
                  </a:lnTo>
                  <a:lnTo>
                    <a:pt x="1" y="3"/>
                  </a:lnTo>
                  <a:lnTo>
                    <a:pt x="4" y="7"/>
                  </a:lnTo>
                  <a:lnTo>
                    <a:pt x="6" y="11"/>
                  </a:lnTo>
                  <a:lnTo>
                    <a:pt x="8" y="14"/>
                  </a:lnTo>
                  <a:lnTo>
                    <a:pt x="10" y="18"/>
                  </a:lnTo>
                  <a:lnTo>
                    <a:pt x="12" y="21"/>
                  </a:lnTo>
                  <a:lnTo>
                    <a:pt x="15" y="24"/>
                  </a:lnTo>
                  <a:lnTo>
                    <a:pt x="18" y="27"/>
                  </a:lnTo>
                  <a:lnTo>
                    <a:pt x="22" y="30"/>
                  </a:lnTo>
                  <a:lnTo>
                    <a:pt x="25" y="32"/>
                  </a:lnTo>
                  <a:lnTo>
                    <a:pt x="30" y="35"/>
                  </a:lnTo>
                  <a:lnTo>
                    <a:pt x="35" y="37"/>
                  </a:lnTo>
                  <a:lnTo>
                    <a:pt x="41" y="39"/>
                  </a:lnTo>
                  <a:lnTo>
                    <a:pt x="47" y="41"/>
                  </a:lnTo>
                  <a:lnTo>
                    <a:pt x="54" y="43"/>
                  </a:lnTo>
                  <a:lnTo>
                    <a:pt x="62" y="45"/>
                  </a:lnTo>
                  <a:lnTo>
                    <a:pt x="81" y="49"/>
                  </a:lnTo>
                  <a:lnTo>
                    <a:pt x="98" y="53"/>
                  </a:lnTo>
                  <a:lnTo>
                    <a:pt x="113" y="56"/>
                  </a:lnTo>
                  <a:lnTo>
                    <a:pt x="128" y="59"/>
                  </a:lnTo>
                  <a:lnTo>
                    <a:pt x="142" y="62"/>
                  </a:lnTo>
                  <a:lnTo>
                    <a:pt x="155" y="65"/>
                  </a:lnTo>
                  <a:lnTo>
                    <a:pt x="167" y="67"/>
                  </a:lnTo>
                  <a:lnTo>
                    <a:pt x="178" y="70"/>
                  </a:lnTo>
                  <a:lnTo>
                    <a:pt x="188" y="72"/>
                  </a:lnTo>
                  <a:lnTo>
                    <a:pt x="197" y="74"/>
                  </a:lnTo>
                  <a:lnTo>
                    <a:pt x="206" y="76"/>
                  </a:lnTo>
                  <a:lnTo>
                    <a:pt x="213" y="77"/>
                  </a:lnTo>
                  <a:lnTo>
                    <a:pt x="220" y="79"/>
                  </a:lnTo>
                  <a:lnTo>
                    <a:pt x="226" y="80"/>
                  </a:lnTo>
                  <a:lnTo>
                    <a:pt x="232" y="82"/>
                  </a:lnTo>
                  <a:lnTo>
                    <a:pt x="237" y="83"/>
                  </a:lnTo>
                  <a:lnTo>
                    <a:pt x="241" y="84"/>
                  </a:lnTo>
                  <a:lnTo>
                    <a:pt x="245" y="85"/>
                  </a:lnTo>
                  <a:lnTo>
                    <a:pt x="248" y="85"/>
                  </a:lnTo>
                  <a:lnTo>
                    <a:pt x="251" y="86"/>
                  </a:lnTo>
                  <a:lnTo>
                    <a:pt x="253" y="86"/>
                  </a:lnTo>
                  <a:lnTo>
                    <a:pt x="255" y="87"/>
                  </a:lnTo>
                  <a:lnTo>
                    <a:pt x="256" y="88"/>
                  </a:lnTo>
                  <a:lnTo>
                    <a:pt x="258" y="88"/>
                  </a:lnTo>
                  <a:lnTo>
                    <a:pt x="259" y="88"/>
                  </a:lnTo>
                  <a:lnTo>
                    <a:pt x="260" y="89"/>
                  </a:lnTo>
                  <a:lnTo>
                    <a:pt x="261" y="89"/>
                  </a:lnTo>
                  <a:lnTo>
                    <a:pt x="271" y="29"/>
                  </a:lnTo>
                  <a:lnTo>
                    <a:pt x="276" y="24"/>
                  </a:lnTo>
                  <a:lnTo>
                    <a:pt x="280" y="20"/>
                  </a:lnTo>
                  <a:lnTo>
                    <a:pt x="284" y="16"/>
                  </a:lnTo>
                  <a:lnTo>
                    <a:pt x="286" y="14"/>
                  </a:lnTo>
                  <a:lnTo>
                    <a:pt x="288" y="13"/>
                  </a:lnTo>
                  <a:lnTo>
                    <a:pt x="290" y="12"/>
                  </a:lnTo>
                  <a:lnTo>
                    <a:pt x="291" y="12"/>
                  </a:lnTo>
                  <a:lnTo>
                    <a:pt x="446" y="43"/>
                  </a:lnTo>
                  <a:lnTo>
                    <a:pt x="602" y="69"/>
                  </a:lnTo>
                  <a:lnTo>
                    <a:pt x="607" y="79"/>
                  </a:lnTo>
                  <a:lnTo>
                    <a:pt x="611" y="86"/>
                  </a:lnTo>
                  <a:lnTo>
                    <a:pt x="614" y="91"/>
                  </a:lnTo>
                  <a:lnTo>
                    <a:pt x="616" y="95"/>
                  </a:lnTo>
                  <a:lnTo>
                    <a:pt x="618" y="98"/>
                  </a:lnTo>
                  <a:lnTo>
                    <a:pt x="619" y="98"/>
                  </a:lnTo>
                  <a:lnTo>
                    <a:pt x="620" y="99"/>
                  </a:lnTo>
                  <a:lnTo>
                    <a:pt x="604" y="181"/>
                  </a:lnTo>
                  <a:lnTo>
                    <a:pt x="620" y="184"/>
                  </a:lnTo>
                  <a:lnTo>
                    <a:pt x="664" y="194"/>
                  </a:lnTo>
                  <a:lnTo>
                    <a:pt x="677" y="193"/>
                  </a:lnTo>
                  <a:lnTo>
                    <a:pt x="689" y="167"/>
                  </a:lnTo>
                  <a:lnTo>
                    <a:pt x="709" y="166"/>
                  </a:lnTo>
                  <a:lnTo>
                    <a:pt x="712" y="200"/>
                  </a:lnTo>
                  <a:lnTo>
                    <a:pt x="719" y="198"/>
                  </a:lnTo>
                  <a:lnTo>
                    <a:pt x="714" y="250"/>
                  </a:lnTo>
                  <a:lnTo>
                    <a:pt x="709" y="272"/>
                  </a:lnTo>
                  <a:lnTo>
                    <a:pt x="693" y="301"/>
                  </a:lnTo>
                  <a:lnTo>
                    <a:pt x="646" y="295"/>
                  </a:lnTo>
                  <a:lnTo>
                    <a:pt x="643" y="293"/>
                  </a:lnTo>
                  <a:lnTo>
                    <a:pt x="641" y="291"/>
                  </a:lnTo>
                  <a:lnTo>
                    <a:pt x="640" y="289"/>
                  </a:lnTo>
                  <a:lnTo>
                    <a:pt x="638" y="288"/>
                  </a:lnTo>
                  <a:lnTo>
                    <a:pt x="637" y="287"/>
                  </a:lnTo>
                  <a:lnTo>
                    <a:pt x="634" y="286"/>
                  </a:lnTo>
                  <a:lnTo>
                    <a:pt x="631" y="285"/>
                  </a:lnTo>
                  <a:lnTo>
                    <a:pt x="628" y="285"/>
                  </a:lnTo>
                  <a:lnTo>
                    <a:pt x="624" y="285"/>
                  </a:lnTo>
                  <a:lnTo>
                    <a:pt x="618" y="285"/>
                  </a:lnTo>
                  <a:lnTo>
                    <a:pt x="612" y="286"/>
                  </a:lnTo>
                  <a:lnTo>
                    <a:pt x="603" y="288"/>
                  </a:lnTo>
                  <a:lnTo>
                    <a:pt x="594" y="291"/>
                  </a:lnTo>
                  <a:lnTo>
                    <a:pt x="582" y="294"/>
                  </a:lnTo>
                  <a:lnTo>
                    <a:pt x="568" y="298"/>
                  </a:lnTo>
                  <a:lnTo>
                    <a:pt x="553" y="303"/>
                  </a:lnTo>
                  <a:lnTo>
                    <a:pt x="547" y="305"/>
                  </a:lnTo>
                  <a:lnTo>
                    <a:pt x="542" y="306"/>
                  </a:lnTo>
                  <a:lnTo>
                    <a:pt x="537" y="307"/>
                  </a:lnTo>
                  <a:lnTo>
                    <a:pt x="531" y="308"/>
                  </a:lnTo>
                  <a:lnTo>
                    <a:pt x="526" y="308"/>
                  </a:lnTo>
                  <a:lnTo>
                    <a:pt x="521" y="308"/>
                  </a:lnTo>
                  <a:lnTo>
                    <a:pt x="516" y="308"/>
                  </a:lnTo>
                  <a:lnTo>
                    <a:pt x="511" y="307"/>
                  </a:lnTo>
                  <a:lnTo>
                    <a:pt x="506" y="307"/>
                  </a:lnTo>
                  <a:lnTo>
                    <a:pt x="502" y="306"/>
                  </a:lnTo>
                  <a:lnTo>
                    <a:pt x="499" y="305"/>
                  </a:lnTo>
                  <a:lnTo>
                    <a:pt x="495" y="305"/>
                  </a:lnTo>
                  <a:lnTo>
                    <a:pt x="493" y="304"/>
                  </a:lnTo>
                  <a:lnTo>
                    <a:pt x="491" y="304"/>
                  </a:lnTo>
                  <a:lnTo>
                    <a:pt x="490" y="304"/>
                  </a:lnTo>
                  <a:lnTo>
                    <a:pt x="489" y="304"/>
                  </a:lnTo>
                  <a:lnTo>
                    <a:pt x="468" y="300"/>
                  </a:lnTo>
                  <a:lnTo>
                    <a:pt x="449" y="296"/>
                  </a:lnTo>
                  <a:lnTo>
                    <a:pt x="433" y="294"/>
                  </a:lnTo>
                  <a:lnTo>
                    <a:pt x="419" y="292"/>
                  </a:lnTo>
                  <a:lnTo>
                    <a:pt x="408" y="290"/>
                  </a:lnTo>
                  <a:lnTo>
                    <a:pt x="399" y="289"/>
                  </a:lnTo>
                  <a:lnTo>
                    <a:pt x="391" y="288"/>
                  </a:lnTo>
                  <a:lnTo>
                    <a:pt x="386" y="286"/>
                  </a:lnTo>
                  <a:lnTo>
                    <a:pt x="381" y="286"/>
                  </a:lnTo>
                  <a:lnTo>
                    <a:pt x="378" y="286"/>
                  </a:lnTo>
                  <a:lnTo>
                    <a:pt x="375" y="285"/>
                  </a:lnTo>
                  <a:lnTo>
                    <a:pt x="373" y="285"/>
                  </a:lnTo>
                  <a:lnTo>
                    <a:pt x="371" y="284"/>
                  </a:lnTo>
                  <a:lnTo>
                    <a:pt x="370" y="283"/>
                  </a:lnTo>
                  <a:lnTo>
                    <a:pt x="368" y="283"/>
                  </a:lnTo>
                  <a:lnTo>
                    <a:pt x="365" y="281"/>
                  </a:lnTo>
                  <a:lnTo>
                    <a:pt x="363" y="281"/>
                  </a:lnTo>
                  <a:lnTo>
                    <a:pt x="359" y="280"/>
                  </a:lnTo>
                  <a:lnTo>
                    <a:pt x="352" y="277"/>
                  </a:lnTo>
                  <a:lnTo>
                    <a:pt x="344" y="274"/>
                  </a:lnTo>
                  <a:lnTo>
                    <a:pt x="334" y="271"/>
                  </a:lnTo>
                  <a:lnTo>
                    <a:pt x="324" y="268"/>
                  </a:lnTo>
                  <a:lnTo>
                    <a:pt x="312" y="264"/>
                  </a:lnTo>
                  <a:lnTo>
                    <a:pt x="300" y="260"/>
                  </a:lnTo>
                  <a:lnTo>
                    <a:pt x="288" y="256"/>
                  </a:lnTo>
                  <a:lnTo>
                    <a:pt x="277" y="253"/>
                  </a:lnTo>
                  <a:lnTo>
                    <a:pt x="266" y="249"/>
                  </a:lnTo>
                  <a:lnTo>
                    <a:pt x="256" y="246"/>
                  </a:lnTo>
                  <a:lnTo>
                    <a:pt x="248" y="243"/>
                  </a:lnTo>
                  <a:lnTo>
                    <a:pt x="242" y="241"/>
                  </a:lnTo>
                  <a:lnTo>
                    <a:pt x="238" y="240"/>
                  </a:lnTo>
                  <a:lnTo>
                    <a:pt x="237" y="240"/>
                  </a:lnTo>
                  <a:lnTo>
                    <a:pt x="148" y="203"/>
                  </a:lnTo>
                  <a:lnTo>
                    <a:pt x="130" y="199"/>
                  </a:lnTo>
                  <a:lnTo>
                    <a:pt x="115" y="195"/>
                  </a:lnTo>
                  <a:lnTo>
                    <a:pt x="102" y="192"/>
                  </a:lnTo>
                  <a:lnTo>
                    <a:pt x="91" y="189"/>
                  </a:lnTo>
                  <a:lnTo>
                    <a:pt x="81" y="187"/>
                  </a:lnTo>
                  <a:lnTo>
                    <a:pt x="73" y="185"/>
                  </a:lnTo>
                  <a:lnTo>
                    <a:pt x="66" y="183"/>
                  </a:lnTo>
                  <a:lnTo>
                    <a:pt x="61" y="182"/>
                  </a:lnTo>
                  <a:lnTo>
                    <a:pt x="57" y="181"/>
                  </a:lnTo>
                  <a:lnTo>
                    <a:pt x="54" y="180"/>
                  </a:lnTo>
                  <a:lnTo>
                    <a:pt x="52" y="179"/>
                  </a:lnTo>
                  <a:lnTo>
                    <a:pt x="50" y="179"/>
                  </a:lnTo>
                  <a:lnTo>
                    <a:pt x="49" y="179"/>
                  </a:lnTo>
                  <a:lnTo>
                    <a:pt x="42" y="178"/>
                  </a:lnTo>
                  <a:lnTo>
                    <a:pt x="36" y="176"/>
                  </a:lnTo>
                  <a:lnTo>
                    <a:pt x="32" y="174"/>
                  </a:lnTo>
                  <a:lnTo>
                    <a:pt x="28" y="171"/>
                  </a:lnTo>
                  <a:lnTo>
                    <a:pt x="24" y="169"/>
                  </a:lnTo>
                  <a:lnTo>
                    <a:pt x="22" y="166"/>
                  </a:lnTo>
                  <a:lnTo>
                    <a:pt x="19" y="163"/>
                  </a:lnTo>
                  <a:lnTo>
                    <a:pt x="17" y="159"/>
                  </a:lnTo>
                  <a:lnTo>
                    <a:pt x="17" y="156"/>
                  </a:lnTo>
                  <a:lnTo>
                    <a:pt x="16" y="153"/>
                  </a:lnTo>
                  <a:lnTo>
                    <a:pt x="15" y="151"/>
                  </a:lnTo>
                  <a:lnTo>
                    <a:pt x="14" y="148"/>
                  </a:lnTo>
                  <a:lnTo>
                    <a:pt x="14" y="146"/>
                  </a:lnTo>
                  <a:lnTo>
                    <a:pt x="14" y="145"/>
                  </a:lnTo>
                  <a:lnTo>
                    <a:pt x="14" y="144"/>
                  </a:lnTo>
                  <a:lnTo>
                    <a:pt x="12" y="132"/>
                  </a:lnTo>
                  <a:lnTo>
                    <a:pt x="10" y="122"/>
                  </a:lnTo>
                  <a:lnTo>
                    <a:pt x="8" y="113"/>
                  </a:lnTo>
                  <a:lnTo>
                    <a:pt x="7" y="106"/>
                  </a:lnTo>
                  <a:lnTo>
                    <a:pt x="6" y="99"/>
                  </a:lnTo>
                  <a:lnTo>
                    <a:pt x="5" y="94"/>
                  </a:lnTo>
                  <a:lnTo>
                    <a:pt x="4" y="90"/>
                  </a:lnTo>
                  <a:lnTo>
                    <a:pt x="3" y="86"/>
                  </a:lnTo>
                  <a:lnTo>
                    <a:pt x="3" y="84"/>
                  </a:lnTo>
                  <a:lnTo>
                    <a:pt x="3" y="82"/>
                  </a:lnTo>
                  <a:lnTo>
                    <a:pt x="2" y="80"/>
                  </a:lnTo>
                  <a:lnTo>
                    <a:pt x="2" y="79"/>
                  </a:lnTo>
                  <a:lnTo>
                    <a:pt x="2" y="78"/>
                  </a:lnTo>
                  <a:lnTo>
                    <a:pt x="1" y="0"/>
                  </a:lnTo>
                </a:path>
              </a:pathLst>
            </a:custGeom>
            <a:solidFill>
              <a:srgbClr val="CCCC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0" name="Freeform 200">
              <a:extLst>
                <a:ext uri="{FF2B5EF4-FFF2-40B4-BE49-F238E27FC236}">
                  <a16:creationId xmlns:a16="http://schemas.microsoft.com/office/drawing/2014/main" id="{64F9DCE6-0A4D-43A8-823E-0D015910F7CA}"/>
                </a:ext>
              </a:extLst>
            </p:cNvPr>
            <p:cNvSpPr>
              <a:spLocks/>
            </p:cNvSpPr>
            <p:nvPr/>
          </p:nvSpPr>
          <p:spPr bwMode="auto">
            <a:xfrm>
              <a:off x="4578" y="2964"/>
              <a:ext cx="17" cy="17"/>
            </a:xfrm>
            <a:custGeom>
              <a:avLst/>
              <a:gdLst>
                <a:gd name="T0" fmla="*/ 9 w 17"/>
                <a:gd name="T1" fmla="*/ 3 h 17"/>
                <a:gd name="T2" fmla="*/ 4 w 17"/>
                <a:gd name="T3" fmla="*/ 12 h 17"/>
                <a:gd name="T4" fmla="*/ 13 w 17"/>
                <a:gd name="T5" fmla="*/ 16 h 17"/>
                <a:gd name="T6" fmla="*/ 16 w 17"/>
                <a:gd name="T7" fmla="*/ 0 h 17"/>
                <a:gd name="T8" fmla="*/ 6 w 17"/>
                <a:gd name="T9" fmla="*/ 0 h 17"/>
                <a:gd name="T10" fmla="*/ 2 w 17"/>
                <a:gd name="T11" fmla="*/ 9 h 17"/>
                <a:gd name="T12" fmla="*/ 6 w 17"/>
                <a:gd name="T13" fmla="*/ 0 h 17"/>
                <a:gd name="T14" fmla="*/ 4 w 17"/>
                <a:gd name="T15" fmla="*/ 0 h 17"/>
                <a:gd name="T16" fmla="*/ 0 w 17"/>
                <a:gd name="T17" fmla="*/ 3 h 17"/>
                <a:gd name="T18" fmla="*/ 2 w 17"/>
                <a:gd name="T19" fmla="*/ 9 h 17"/>
                <a:gd name="T20" fmla="*/ 4 w 17"/>
                <a:gd name="T21" fmla="*/ 12 h 17"/>
                <a:gd name="T22" fmla="*/ 9 w 17"/>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9" y="3"/>
                  </a:moveTo>
                  <a:lnTo>
                    <a:pt x="4" y="12"/>
                  </a:lnTo>
                  <a:lnTo>
                    <a:pt x="13" y="16"/>
                  </a:lnTo>
                  <a:lnTo>
                    <a:pt x="16" y="0"/>
                  </a:lnTo>
                  <a:lnTo>
                    <a:pt x="6" y="0"/>
                  </a:lnTo>
                  <a:lnTo>
                    <a:pt x="2" y="9"/>
                  </a:lnTo>
                  <a:lnTo>
                    <a:pt x="6" y="0"/>
                  </a:lnTo>
                  <a:lnTo>
                    <a:pt x="4" y="0"/>
                  </a:lnTo>
                  <a:lnTo>
                    <a:pt x="0" y="3"/>
                  </a:lnTo>
                  <a:lnTo>
                    <a:pt x="2" y="9"/>
                  </a:lnTo>
                  <a:lnTo>
                    <a:pt x="4" y="12"/>
                  </a:lnTo>
                  <a:lnTo>
                    <a:pt x="9"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1" name="Freeform 201">
              <a:extLst>
                <a:ext uri="{FF2B5EF4-FFF2-40B4-BE49-F238E27FC236}">
                  <a16:creationId xmlns:a16="http://schemas.microsoft.com/office/drawing/2014/main" id="{A93A684D-380F-4FEE-A57D-1F85AA0A43CB}"/>
                </a:ext>
              </a:extLst>
            </p:cNvPr>
            <p:cNvSpPr>
              <a:spLocks/>
            </p:cNvSpPr>
            <p:nvPr/>
          </p:nvSpPr>
          <p:spPr bwMode="auto">
            <a:xfrm>
              <a:off x="4579" y="2964"/>
              <a:ext cx="64" cy="48"/>
            </a:xfrm>
            <a:custGeom>
              <a:avLst/>
              <a:gdLst>
                <a:gd name="T0" fmla="*/ 63 w 64"/>
                <a:gd name="T1" fmla="*/ 44 h 48"/>
                <a:gd name="T2" fmla="*/ 63 w 64"/>
                <a:gd name="T3" fmla="*/ 44 h 48"/>
                <a:gd name="T4" fmla="*/ 55 w 64"/>
                <a:gd name="T5" fmla="*/ 42 h 48"/>
                <a:gd name="T6" fmla="*/ 47 w 64"/>
                <a:gd name="T7" fmla="*/ 41 h 48"/>
                <a:gd name="T8" fmla="*/ 41 w 64"/>
                <a:gd name="T9" fmla="*/ 38 h 48"/>
                <a:gd name="T10" fmla="*/ 35 w 64"/>
                <a:gd name="T11" fmla="*/ 36 h 48"/>
                <a:gd name="T12" fmla="*/ 31 w 64"/>
                <a:gd name="T13" fmla="*/ 34 h 48"/>
                <a:gd name="T14" fmla="*/ 26 w 64"/>
                <a:gd name="T15" fmla="*/ 32 h 48"/>
                <a:gd name="T16" fmla="*/ 22 w 64"/>
                <a:gd name="T17" fmla="*/ 29 h 48"/>
                <a:gd name="T18" fmla="*/ 19 w 64"/>
                <a:gd name="T19" fmla="*/ 26 h 48"/>
                <a:gd name="T20" fmla="*/ 16 w 64"/>
                <a:gd name="T21" fmla="*/ 23 h 48"/>
                <a:gd name="T22" fmla="*/ 13 w 64"/>
                <a:gd name="T23" fmla="*/ 20 h 48"/>
                <a:gd name="T24" fmla="*/ 11 w 64"/>
                <a:gd name="T25" fmla="*/ 17 h 48"/>
                <a:gd name="T26" fmla="*/ 9 w 64"/>
                <a:gd name="T27" fmla="*/ 14 h 48"/>
                <a:gd name="T28" fmla="*/ 7 w 64"/>
                <a:gd name="T29" fmla="*/ 11 h 48"/>
                <a:gd name="T30" fmla="*/ 5 w 64"/>
                <a:gd name="T31" fmla="*/ 7 h 48"/>
                <a:gd name="T32" fmla="*/ 3 w 64"/>
                <a:gd name="T33" fmla="*/ 3 h 48"/>
                <a:gd name="T34" fmla="*/ 1 w 64"/>
                <a:gd name="T35" fmla="*/ 0 h 48"/>
                <a:gd name="T36" fmla="*/ 0 w 64"/>
                <a:gd name="T37" fmla="*/ 0 h 48"/>
                <a:gd name="T38" fmla="*/ 2 w 64"/>
                <a:gd name="T39" fmla="*/ 4 h 48"/>
                <a:gd name="T40" fmla="*/ 4 w 64"/>
                <a:gd name="T41" fmla="*/ 8 h 48"/>
                <a:gd name="T42" fmla="*/ 6 w 64"/>
                <a:gd name="T43" fmla="*/ 12 h 48"/>
                <a:gd name="T44" fmla="*/ 8 w 64"/>
                <a:gd name="T45" fmla="*/ 15 h 48"/>
                <a:gd name="T46" fmla="*/ 10 w 64"/>
                <a:gd name="T47" fmla="*/ 19 h 48"/>
                <a:gd name="T48" fmla="*/ 12 w 64"/>
                <a:gd name="T49" fmla="*/ 22 h 48"/>
                <a:gd name="T50" fmla="*/ 15 w 64"/>
                <a:gd name="T51" fmla="*/ 25 h 48"/>
                <a:gd name="T52" fmla="*/ 18 w 64"/>
                <a:gd name="T53" fmla="*/ 28 h 48"/>
                <a:gd name="T54" fmla="*/ 22 w 64"/>
                <a:gd name="T55" fmla="*/ 31 h 48"/>
                <a:gd name="T56" fmla="*/ 25 w 64"/>
                <a:gd name="T57" fmla="*/ 33 h 48"/>
                <a:gd name="T58" fmla="*/ 30 w 64"/>
                <a:gd name="T59" fmla="*/ 36 h 48"/>
                <a:gd name="T60" fmla="*/ 35 w 64"/>
                <a:gd name="T61" fmla="*/ 38 h 48"/>
                <a:gd name="T62" fmla="*/ 40 w 64"/>
                <a:gd name="T63" fmla="*/ 41 h 48"/>
                <a:gd name="T64" fmla="*/ 47 w 64"/>
                <a:gd name="T65" fmla="*/ 42 h 48"/>
                <a:gd name="T66" fmla="*/ 54 w 64"/>
                <a:gd name="T67" fmla="*/ 44 h 48"/>
                <a:gd name="T68" fmla="*/ 62 w 64"/>
                <a:gd name="T69" fmla="*/ 47 h 48"/>
                <a:gd name="T70" fmla="*/ 62 w 64"/>
                <a:gd name="T71" fmla="*/ 47 h 48"/>
                <a:gd name="T72" fmla="*/ 63 w 64"/>
                <a:gd name="T73" fmla="*/ 44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48"/>
                <a:gd name="T113" fmla="*/ 64 w 64"/>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48">
                  <a:moveTo>
                    <a:pt x="63" y="44"/>
                  </a:moveTo>
                  <a:lnTo>
                    <a:pt x="63" y="44"/>
                  </a:lnTo>
                  <a:lnTo>
                    <a:pt x="55" y="42"/>
                  </a:lnTo>
                  <a:lnTo>
                    <a:pt x="47" y="41"/>
                  </a:lnTo>
                  <a:lnTo>
                    <a:pt x="41" y="38"/>
                  </a:lnTo>
                  <a:lnTo>
                    <a:pt x="35" y="36"/>
                  </a:lnTo>
                  <a:lnTo>
                    <a:pt x="31" y="34"/>
                  </a:lnTo>
                  <a:lnTo>
                    <a:pt x="26" y="32"/>
                  </a:lnTo>
                  <a:lnTo>
                    <a:pt x="22" y="29"/>
                  </a:lnTo>
                  <a:lnTo>
                    <a:pt x="19" y="26"/>
                  </a:lnTo>
                  <a:lnTo>
                    <a:pt x="16" y="23"/>
                  </a:lnTo>
                  <a:lnTo>
                    <a:pt x="13" y="20"/>
                  </a:lnTo>
                  <a:lnTo>
                    <a:pt x="11" y="17"/>
                  </a:lnTo>
                  <a:lnTo>
                    <a:pt x="9" y="14"/>
                  </a:lnTo>
                  <a:lnTo>
                    <a:pt x="7" y="11"/>
                  </a:lnTo>
                  <a:lnTo>
                    <a:pt x="5" y="7"/>
                  </a:lnTo>
                  <a:lnTo>
                    <a:pt x="3" y="3"/>
                  </a:lnTo>
                  <a:lnTo>
                    <a:pt x="1" y="0"/>
                  </a:lnTo>
                  <a:lnTo>
                    <a:pt x="0" y="0"/>
                  </a:lnTo>
                  <a:lnTo>
                    <a:pt x="2" y="4"/>
                  </a:lnTo>
                  <a:lnTo>
                    <a:pt x="4" y="8"/>
                  </a:lnTo>
                  <a:lnTo>
                    <a:pt x="6" y="12"/>
                  </a:lnTo>
                  <a:lnTo>
                    <a:pt x="8" y="15"/>
                  </a:lnTo>
                  <a:lnTo>
                    <a:pt x="10" y="19"/>
                  </a:lnTo>
                  <a:lnTo>
                    <a:pt x="12" y="22"/>
                  </a:lnTo>
                  <a:lnTo>
                    <a:pt x="15" y="25"/>
                  </a:lnTo>
                  <a:lnTo>
                    <a:pt x="18" y="28"/>
                  </a:lnTo>
                  <a:lnTo>
                    <a:pt x="22" y="31"/>
                  </a:lnTo>
                  <a:lnTo>
                    <a:pt x="25" y="33"/>
                  </a:lnTo>
                  <a:lnTo>
                    <a:pt x="30" y="36"/>
                  </a:lnTo>
                  <a:lnTo>
                    <a:pt x="35" y="38"/>
                  </a:lnTo>
                  <a:lnTo>
                    <a:pt x="40" y="41"/>
                  </a:lnTo>
                  <a:lnTo>
                    <a:pt x="47" y="42"/>
                  </a:lnTo>
                  <a:lnTo>
                    <a:pt x="54" y="44"/>
                  </a:lnTo>
                  <a:lnTo>
                    <a:pt x="62" y="47"/>
                  </a:lnTo>
                  <a:lnTo>
                    <a:pt x="63" y="4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2" name="Freeform 202">
              <a:extLst>
                <a:ext uri="{FF2B5EF4-FFF2-40B4-BE49-F238E27FC236}">
                  <a16:creationId xmlns:a16="http://schemas.microsoft.com/office/drawing/2014/main" id="{9646B326-9E81-4E4F-8E0E-C443622B5B1C}"/>
                </a:ext>
              </a:extLst>
            </p:cNvPr>
            <p:cNvSpPr>
              <a:spLocks/>
            </p:cNvSpPr>
            <p:nvPr/>
          </p:nvSpPr>
          <p:spPr bwMode="auto">
            <a:xfrm>
              <a:off x="4642" y="3009"/>
              <a:ext cx="199" cy="47"/>
            </a:xfrm>
            <a:custGeom>
              <a:avLst/>
              <a:gdLst>
                <a:gd name="T0" fmla="*/ 197 w 199"/>
                <a:gd name="T1" fmla="*/ 46 h 47"/>
                <a:gd name="T2" fmla="*/ 197 w 199"/>
                <a:gd name="T3" fmla="*/ 44 h 47"/>
                <a:gd name="T4" fmla="*/ 197 w 199"/>
                <a:gd name="T5" fmla="*/ 43 h 47"/>
                <a:gd name="T6" fmla="*/ 196 w 199"/>
                <a:gd name="T7" fmla="*/ 43 h 47"/>
                <a:gd name="T8" fmla="*/ 194 w 199"/>
                <a:gd name="T9" fmla="*/ 42 h 47"/>
                <a:gd name="T10" fmla="*/ 191 w 199"/>
                <a:gd name="T11" fmla="*/ 42 h 47"/>
                <a:gd name="T12" fmla="*/ 187 w 199"/>
                <a:gd name="T13" fmla="*/ 41 h 47"/>
                <a:gd name="T14" fmla="*/ 181 w 199"/>
                <a:gd name="T15" fmla="*/ 39 h 47"/>
                <a:gd name="T16" fmla="*/ 173 w 199"/>
                <a:gd name="T17" fmla="*/ 37 h 47"/>
                <a:gd name="T18" fmla="*/ 163 w 199"/>
                <a:gd name="T19" fmla="*/ 35 h 47"/>
                <a:gd name="T20" fmla="*/ 150 w 199"/>
                <a:gd name="T21" fmla="*/ 32 h 47"/>
                <a:gd name="T22" fmla="*/ 134 w 199"/>
                <a:gd name="T23" fmla="*/ 29 h 47"/>
                <a:gd name="T24" fmla="*/ 115 w 199"/>
                <a:gd name="T25" fmla="*/ 24 h 47"/>
                <a:gd name="T26" fmla="*/ 92 w 199"/>
                <a:gd name="T27" fmla="*/ 19 h 47"/>
                <a:gd name="T28" fmla="*/ 66 w 199"/>
                <a:gd name="T29" fmla="*/ 13 h 47"/>
                <a:gd name="T30" fmla="*/ 35 w 199"/>
                <a:gd name="T31" fmla="*/ 7 h 47"/>
                <a:gd name="T32" fmla="*/ 0 w 199"/>
                <a:gd name="T33" fmla="*/ 0 h 47"/>
                <a:gd name="T34" fmla="*/ 17 w 199"/>
                <a:gd name="T35" fmla="*/ 5 h 47"/>
                <a:gd name="T36" fmla="*/ 50 w 199"/>
                <a:gd name="T37" fmla="*/ 13 h 47"/>
                <a:gd name="T38" fmla="*/ 79 w 199"/>
                <a:gd name="T39" fmla="*/ 19 h 47"/>
                <a:gd name="T40" fmla="*/ 103 w 199"/>
                <a:gd name="T41" fmla="*/ 24 h 47"/>
                <a:gd name="T42" fmla="*/ 124 w 199"/>
                <a:gd name="T43" fmla="*/ 29 h 47"/>
                <a:gd name="T44" fmla="*/ 142 w 199"/>
                <a:gd name="T45" fmla="*/ 32 h 47"/>
                <a:gd name="T46" fmla="*/ 156 w 199"/>
                <a:gd name="T47" fmla="*/ 36 h 47"/>
                <a:gd name="T48" fmla="*/ 168 w 199"/>
                <a:gd name="T49" fmla="*/ 38 h 47"/>
                <a:gd name="T50" fmla="*/ 177 w 199"/>
                <a:gd name="T51" fmla="*/ 40 h 47"/>
                <a:gd name="T52" fmla="*/ 184 w 199"/>
                <a:gd name="T53" fmla="*/ 42 h 47"/>
                <a:gd name="T54" fmla="*/ 189 w 199"/>
                <a:gd name="T55" fmla="*/ 43 h 47"/>
                <a:gd name="T56" fmla="*/ 193 w 199"/>
                <a:gd name="T57" fmla="*/ 44 h 47"/>
                <a:gd name="T58" fmla="*/ 194 w 199"/>
                <a:gd name="T59" fmla="*/ 45 h 47"/>
                <a:gd name="T60" fmla="*/ 196 w 199"/>
                <a:gd name="T61" fmla="*/ 45 h 47"/>
                <a:gd name="T62" fmla="*/ 196 w 199"/>
                <a:gd name="T63" fmla="*/ 45 h 47"/>
                <a:gd name="T64" fmla="*/ 196 w 199"/>
                <a:gd name="T65" fmla="*/ 45 h 47"/>
                <a:gd name="T66" fmla="*/ 198 w 199"/>
                <a:gd name="T67" fmla="*/ 45 h 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9"/>
                <a:gd name="T103" fmla="*/ 0 h 47"/>
                <a:gd name="T104" fmla="*/ 199 w 199"/>
                <a:gd name="T105" fmla="*/ 47 h 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9" h="47">
                  <a:moveTo>
                    <a:pt x="196" y="44"/>
                  </a:moveTo>
                  <a:lnTo>
                    <a:pt x="197" y="46"/>
                  </a:lnTo>
                  <a:lnTo>
                    <a:pt x="197" y="44"/>
                  </a:lnTo>
                  <a:lnTo>
                    <a:pt x="197" y="43"/>
                  </a:lnTo>
                  <a:lnTo>
                    <a:pt x="196" y="43"/>
                  </a:lnTo>
                  <a:lnTo>
                    <a:pt x="195" y="42"/>
                  </a:lnTo>
                  <a:lnTo>
                    <a:pt x="194" y="42"/>
                  </a:lnTo>
                  <a:lnTo>
                    <a:pt x="193" y="42"/>
                  </a:lnTo>
                  <a:lnTo>
                    <a:pt x="191" y="42"/>
                  </a:lnTo>
                  <a:lnTo>
                    <a:pt x="190" y="41"/>
                  </a:lnTo>
                  <a:lnTo>
                    <a:pt x="187" y="41"/>
                  </a:lnTo>
                  <a:lnTo>
                    <a:pt x="184" y="40"/>
                  </a:lnTo>
                  <a:lnTo>
                    <a:pt x="181" y="39"/>
                  </a:lnTo>
                  <a:lnTo>
                    <a:pt x="177" y="39"/>
                  </a:lnTo>
                  <a:lnTo>
                    <a:pt x="173" y="37"/>
                  </a:lnTo>
                  <a:lnTo>
                    <a:pt x="168" y="36"/>
                  </a:lnTo>
                  <a:lnTo>
                    <a:pt x="163" y="35"/>
                  </a:lnTo>
                  <a:lnTo>
                    <a:pt x="157" y="34"/>
                  </a:lnTo>
                  <a:lnTo>
                    <a:pt x="150" y="32"/>
                  </a:lnTo>
                  <a:lnTo>
                    <a:pt x="142" y="30"/>
                  </a:lnTo>
                  <a:lnTo>
                    <a:pt x="134" y="29"/>
                  </a:lnTo>
                  <a:lnTo>
                    <a:pt x="125" y="26"/>
                  </a:lnTo>
                  <a:lnTo>
                    <a:pt x="115" y="24"/>
                  </a:lnTo>
                  <a:lnTo>
                    <a:pt x="104" y="22"/>
                  </a:lnTo>
                  <a:lnTo>
                    <a:pt x="92" y="19"/>
                  </a:lnTo>
                  <a:lnTo>
                    <a:pt x="79" y="16"/>
                  </a:lnTo>
                  <a:lnTo>
                    <a:pt x="66" y="13"/>
                  </a:lnTo>
                  <a:lnTo>
                    <a:pt x="51" y="10"/>
                  </a:lnTo>
                  <a:lnTo>
                    <a:pt x="35" y="7"/>
                  </a:lnTo>
                  <a:lnTo>
                    <a:pt x="18" y="3"/>
                  </a:lnTo>
                  <a:lnTo>
                    <a:pt x="0" y="0"/>
                  </a:lnTo>
                  <a:lnTo>
                    <a:pt x="0" y="2"/>
                  </a:lnTo>
                  <a:lnTo>
                    <a:pt x="17" y="5"/>
                  </a:lnTo>
                  <a:lnTo>
                    <a:pt x="34" y="9"/>
                  </a:lnTo>
                  <a:lnTo>
                    <a:pt x="50" y="13"/>
                  </a:lnTo>
                  <a:lnTo>
                    <a:pt x="65" y="16"/>
                  </a:lnTo>
                  <a:lnTo>
                    <a:pt x="79" y="19"/>
                  </a:lnTo>
                  <a:lnTo>
                    <a:pt x="92" y="21"/>
                  </a:lnTo>
                  <a:lnTo>
                    <a:pt x="103" y="24"/>
                  </a:lnTo>
                  <a:lnTo>
                    <a:pt x="114" y="26"/>
                  </a:lnTo>
                  <a:lnTo>
                    <a:pt x="124" y="29"/>
                  </a:lnTo>
                  <a:lnTo>
                    <a:pt x="133" y="30"/>
                  </a:lnTo>
                  <a:lnTo>
                    <a:pt x="142" y="32"/>
                  </a:lnTo>
                  <a:lnTo>
                    <a:pt x="149" y="34"/>
                  </a:lnTo>
                  <a:lnTo>
                    <a:pt x="156" y="36"/>
                  </a:lnTo>
                  <a:lnTo>
                    <a:pt x="162" y="37"/>
                  </a:lnTo>
                  <a:lnTo>
                    <a:pt x="168" y="38"/>
                  </a:lnTo>
                  <a:lnTo>
                    <a:pt x="172" y="39"/>
                  </a:lnTo>
                  <a:lnTo>
                    <a:pt x="177" y="40"/>
                  </a:lnTo>
                  <a:lnTo>
                    <a:pt x="181" y="41"/>
                  </a:lnTo>
                  <a:lnTo>
                    <a:pt x="184" y="42"/>
                  </a:lnTo>
                  <a:lnTo>
                    <a:pt x="187" y="42"/>
                  </a:lnTo>
                  <a:lnTo>
                    <a:pt x="189" y="43"/>
                  </a:lnTo>
                  <a:lnTo>
                    <a:pt x="191" y="44"/>
                  </a:lnTo>
                  <a:lnTo>
                    <a:pt x="193" y="44"/>
                  </a:lnTo>
                  <a:lnTo>
                    <a:pt x="194" y="45"/>
                  </a:lnTo>
                  <a:lnTo>
                    <a:pt x="195" y="45"/>
                  </a:lnTo>
                  <a:lnTo>
                    <a:pt x="196" y="45"/>
                  </a:lnTo>
                  <a:lnTo>
                    <a:pt x="196" y="43"/>
                  </a:lnTo>
                  <a:lnTo>
                    <a:pt x="198" y="45"/>
                  </a:lnTo>
                  <a:lnTo>
                    <a:pt x="196" y="4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3" name="Freeform 203">
              <a:extLst>
                <a:ext uri="{FF2B5EF4-FFF2-40B4-BE49-F238E27FC236}">
                  <a16:creationId xmlns:a16="http://schemas.microsoft.com/office/drawing/2014/main" id="{ACCAD939-1CC2-4577-933F-9C977F3191EC}"/>
                </a:ext>
              </a:extLst>
            </p:cNvPr>
            <p:cNvSpPr>
              <a:spLocks/>
            </p:cNvSpPr>
            <p:nvPr/>
          </p:nvSpPr>
          <p:spPr bwMode="auto">
            <a:xfrm>
              <a:off x="4840" y="2993"/>
              <a:ext cx="17" cy="63"/>
            </a:xfrm>
            <a:custGeom>
              <a:avLst/>
              <a:gdLst>
                <a:gd name="T0" fmla="*/ 14 w 17"/>
                <a:gd name="T1" fmla="*/ 0 h 63"/>
                <a:gd name="T2" fmla="*/ 14 w 17"/>
                <a:gd name="T3" fmla="*/ 0 h 63"/>
                <a:gd name="T4" fmla="*/ 0 w 17"/>
                <a:gd name="T5" fmla="*/ 61 h 63"/>
                <a:gd name="T6" fmla="*/ 2 w 17"/>
                <a:gd name="T7" fmla="*/ 62 h 63"/>
                <a:gd name="T8" fmla="*/ 16 w 17"/>
                <a:gd name="T9" fmla="*/ 0 h 63"/>
                <a:gd name="T10" fmla="*/ 16 w 17"/>
                <a:gd name="T11" fmla="*/ 1 h 63"/>
                <a:gd name="T12" fmla="*/ 14 w 17"/>
                <a:gd name="T13" fmla="*/ 0 h 63"/>
                <a:gd name="T14" fmla="*/ 0 60000 65536"/>
                <a:gd name="T15" fmla="*/ 0 60000 65536"/>
                <a:gd name="T16" fmla="*/ 0 60000 65536"/>
                <a:gd name="T17" fmla="*/ 0 60000 65536"/>
                <a:gd name="T18" fmla="*/ 0 60000 65536"/>
                <a:gd name="T19" fmla="*/ 0 60000 65536"/>
                <a:gd name="T20" fmla="*/ 0 60000 65536"/>
                <a:gd name="T21" fmla="*/ 0 w 17"/>
                <a:gd name="T22" fmla="*/ 0 h 63"/>
                <a:gd name="T23" fmla="*/ 17 w 17"/>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63">
                  <a:moveTo>
                    <a:pt x="14" y="0"/>
                  </a:moveTo>
                  <a:lnTo>
                    <a:pt x="14" y="0"/>
                  </a:lnTo>
                  <a:lnTo>
                    <a:pt x="0" y="61"/>
                  </a:lnTo>
                  <a:lnTo>
                    <a:pt x="2" y="62"/>
                  </a:lnTo>
                  <a:lnTo>
                    <a:pt x="16" y="0"/>
                  </a:lnTo>
                  <a:lnTo>
                    <a:pt x="16" y="1"/>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4" name="Freeform 204">
              <a:extLst>
                <a:ext uri="{FF2B5EF4-FFF2-40B4-BE49-F238E27FC236}">
                  <a16:creationId xmlns:a16="http://schemas.microsoft.com/office/drawing/2014/main" id="{E193AA90-146F-46AD-B688-884FA597EBF0}"/>
                </a:ext>
              </a:extLst>
            </p:cNvPr>
            <p:cNvSpPr>
              <a:spLocks/>
            </p:cNvSpPr>
            <p:nvPr/>
          </p:nvSpPr>
          <p:spPr bwMode="auto">
            <a:xfrm>
              <a:off x="4851" y="2976"/>
              <a:ext cx="21" cy="20"/>
            </a:xfrm>
            <a:custGeom>
              <a:avLst/>
              <a:gdLst>
                <a:gd name="T0" fmla="*/ 20 w 21"/>
                <a:gd name="T1" fmla="*/ 0 h 20"/>
                <a:gd name="T2" fmla="*/ 19 w 21"/>
                <a:gd name="T3" fmla="*/ 0 h 20"/>
                <a:gd name="T4" fmla="*/ 19 w 21"/>
                <a:gd name="T5" fmla="*/ 0 h 20"/>
                <a:gd name="T6" fmla="*/ 18 w 21"/>
                <a:gd name="T7" fmla="*/ 0 h 20"/>
                <a:gd name="T8" fmla="*/ 17 w 21"/>
                <a:gd name="T9" fmla="*/ 1 h 20"/>
                <a:gd name="T10" fmla="*/ 14 w 21"/>
                <a:gd name="T11" fmla="*/ 3 h 20"/>
                <a:gd name="T12" fmla="*/ 12 w 21"/>
                <a:gd name="T13" fmla="*/ 4 h 20"/>
                <a:gd name="T14" fmla="*/ 9 w 21"/>
                <a:gd name="T15" fmla="*/ 8 h 20"/>
                <a:gd name="T16" fmla="*/ 5 w 21"/>
                <a:gd name="T17" fmla="*/ 12 h 20"/>
                <a:gd name="T18" fmla="*/ 0 w 21"/>
                <a:gd name="T19" fmla="*/ 17 h 20"/>
                <a:gd name="T20" fmla="*/ 1 w 21"/>
                <a:gd name="T21" fmla="*/ 19 h 20"/>
                <a:gd name="T22" fmla="*/ 6 w 21"/>
                <a:gd name="T23" fmla="*/ 13 h 20"/>
                <a:gd name="T24" fmla="*/ 10 w 21"/>
                <a:gd name="T25" fmla="*/ 9 h 20"/>
                <a:gd name="T26" fmla="*/ 13 w 21"/>
                <a:gd name="T27" fmla="*/ 6 h 20"/>
                <a:gd name="T28" fmla="*/ 16 w 21"/>
                <a:gd name="T29" fmla="*/ 4 h 20"/>
                <a:gd name="T30" fmla="*/ 17 w 21"/>
                <a:gd name="T31" fmla="*/ 3 h 20"/>
                <a:gd name="T32" fmla="*/ 19 w 21"/>
                <a:gd name="T33" fmla="*/ 2 h 20"/>
                <a:gd name="T34" fmla="*/ 19 w 21"/>
                <a:gd name="T35" fmla="*/ 1 h 20"/>
                <a:gd name="T36" fmla="*/ 20 w 21"/>
                <a:gd name="T37" fmla="*/ 1 h 20"/>
                <a:gd name="T38" fmla="*/ 19 w 21"/>
                <a:gd name="T39" fmla="*/ 1 h 20"/>
                <a:gd name="T40" fmla="*/ 20 w 2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20"/>
                <a:gd name="T65" fmla="*/ 21 w 2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20">
                  <a:moveTo>
                    <a:pt x="20" y="0"/>
                  </a:moveTo>
                  <a:lnTo>
                    <a:pt x="19" y="0"/>
                  </a:lnTo>
                  <a:lnTo>
                    <a:pt x="18" y="0"/>
                  </a:lnTo>
                  <a:lnTo>
                    <a:pt x="17" y="1"/>
                  </a:lnTo>
                  <a:lnTo>
                    <a:pt x="14" y="3"/>
                  </a:lnTo>
                  <a:lnTo>
                    <a:pt x="12" y="4"/>
                  </a:lnTo>
                  <a:lnTo>
                    <a:pt x="9" y="8"/>
                  </a:lnTo>
                  <a:lnTo>
                    <a:pt x="5" y="12"/>
                  </a:lnTo>
                  <a:lnTo>
                    <a:pt x="0" y="17"/>
                  </a:lnTo>
                  <a:lnTo>
                    <a:pt x="1" y="19"/>
                  </a:lnTo>
                  <a:lnTo>
                    <a:pt x="6" y="13"/>
                  </a:lnTo>
                  <a:lnTo>
                    <a:pt x="10" y="9"/>
                  </a:lnTo>
                  <a:lnTo>
                    <a:pt x="13" y="6"/>
                  </a:lnTo>
                  <a:lnTo>
                    <a:pt x="16" y="4"/>
                  </a:lnTo>
                  <a:lnTo>
                    <a:pt x="17" y="3"/>
                  </a:lnTo>
                  <a:lnTo>
                    <a:pt x="19" y="2"/>
                  </a:lnTo>
                  <a:lnTo>
                    <a:pt x="19" y="1"/>
                  </a:lnTo>
                  <a:lnTo>
                    <a:pt x="20" y="1"/>
                  </a:lnTo>
                  <a:lnTo>
                    <a:pt x="19" y="1"/>
                  </a:lnTo>
                  <a:lnTo>
                    <a:pt x="2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5" name="Freeform 205">
              <a:extLst>
                <a:ext uri="{FF2B5EF4-FFF2-40B4-BE49-F238E27FC236}">
                  <a16:creationId xmlns:a16="http://schemas.microsoft.com/office/drawing/2014/main" id="{024849D6-4BC9-4E42-9FCD-BCBDD0CBEEDD}"/>
                </a:ext>
              </a:extLst>
            </p:cNvPr>
            <p:cNvSpPr>
              <a:spLocks/>
            </p:cNvSpPr>
            <p:nvPr/>
          </p:nvSpPr>
          <p:spPr bwMode="auto">
            <a:xfrm>
              <a:off x="4871" y="2976"/>
              <a:ext cx="157" cy="34"/>
            </a:xfrm>
            <a:custGeom>
              <a:avLst/>
              <a:gdLst>
                <a:gd name="T0" fmla="*/ 156 w 157"/>
                <a:gd name="T1" fmla="*/ 31 h 34"/>
                <a:gd name="T2" fmla="*/ 156 w 157"/>
                <a:gd name="T3" fmla="*/ 31 h 34"/>
                <a:gd name="T4" fmla="*/ 0 w 157"/>
                <a:gd name="T5" fmla="*/ 0 h 34"/>
                <a:gd name="T6" fmla="*/ 0 w 157"/>
                <a:gd name="T7" fmla="*/ 1 h 34"/>
                <a:gd name="T8" fmla="*/ 155 w 157"/>
                <a:gd name="T9" fmla="*/ 33 h 34"/>
                <a:gd name="T10" fmla="*/ 155 w 157"/>
                <a:gd name="T11" fmla="*/ 33 h 34"/>
                <a:gd name="T12" fmla="*/ 156 w 157"/>
                <a:gd name="T13" fmla="*/ 31 h 34"/>
                <a:gd name="T14" fmla="*/ 0 60000 65536"/>
                <a:gd name="T15" fmla="*/ 0 60000 65536"/>
                <a:gd name="T16" fmla="*/ 0 60000 65536"/>
                <a:gd name="T17" fmla="*/ 0 60000 65536"/>
                <a:gd name="T18" fmla="*/ 0 60000 65536"/>
                <a:gd name="T19" fmla="*/ 0 60000 65536"/>
                <a:gd name="T20" fmla="*/ 0 60000 65536"/>
                <a:gd name="T21" fmla="*/ 0 w 157"/>
                <a:gd name="T22" fmla="*/ 0 h 34"/>
                <a:gd name="T23" fmla="*/ 157 w 157"/>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 h="34">
                  <a:moveTo>
                    <a:pt x="156" y="31"/>
                  </a:moveTo>
                  <a:lnTo>
                    <a:pt x="156" y="31"/>
                  </a:lnTo>
                  <a:lnTo>
                    <a:pt x="0" y="0"/>
                  </a:lnTo>
                  <a:lnTo>
                    <a:pt x="0" y="1"/>
                  </a:lnTo>
                  <a:lnTo>
                    <a:pt x="155" y="33"/>
                  </a:lnTo>
                  <a:lnTo>
                    <a:pt x="156" y="3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6" name="Freeform 206">
              <a:extLst>
                <a:ext uri="{FF2B5EF4-FFF2-40B4-BE49-F238E27FC236}">
                  <a16:creationId xmlns:a16="http://schemas.microsoft.com/office/drawing/2014/main" id="{06D9E568-A50C-4DE6-8158-D43844FDFA76}"/>
                </a:ext>
              </a:extLst>
            </p:cNvPr>
            <p:cNvSpPr>
              <a:spLocks/>
            </p:cNvSpPr>
            <p:nvPr/>
          </p:nvSpPr>
          <p:spPr bwMode="auto">
            <a:xfrm>
              <a:off x="5026" y="3007"/>
              <a:ext cx="158" cy="30"/>
            </a:xfrm>
            <a:custGeom>
              <a:avLst/>
              <a:gdLst>
                <a:gd name="T0" fmla="*/ 157 w 158"/>
                <a:gd name="T1" fmla="*/ 27 h 30"/>
                <a:gd name="T2" fmla="*/ 156 w 158"/>
                <a:gd name="T3" fmla="*/ 26 h 30"/>
                <a:gd name="T4" fmla="*/ 0 w 158"/>
                <a:gd name="T5" fmla="*/ 0 h 30"/>
                <a:gd name="T6" fmla="*/ 0 w 158"/>
                <a:gd name="T7" fmla="*/ 1 h 30"/>
                <a:gd name="T8" fmla="*/ 155 w 158"/>
                <a:gd name="T9" fmla="*/ 29 h 30"/>
                <a:gd name="T10" fmla="*/ 155 w 158"/>
                <a:gd name="T11" fmla="*/ 28 h 30"/>
                <a:gd name="T12" fmla="*/ 155 w 158"/>
                <a:gd name="T13" fmla="*/ 29 h 30"/>
                <a:gd name="T14" fmla="*/ 156 w 158"/>
                <a:gd name="T15" fmla="*/ 28 h 30"/>
                <a:gd name="T16" fmla="*/ 157 w 158"/>
                <a:gd name="T17" fmla="*/ 28 h 30"/>
                <a:gd name="T18" fmla="*/ 157 w 158"/>
                <a:gd name="T19" fmla="*/ 27 h 30"/>
                <a:gd name="T20" fmla="*/ 156 w 158"/>
                <a:gd name="T21" fmla="*/ 26 h 30"/>
                <a:gd name="T22" fmla="*/ 157 w 158"/>
                <a:gd name="T23" fmla="*/ 27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
                <a:gd name="T37" fmla="*/ 0 h 30"/>
                <a:gd name="T38" fmla="*/ 158 w 158"/>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 h="30">
                  <a:moveTo>
                    <a:pt x="157" y="27"/>
                  </a:moveTo>
                  <a:lnTo>
                    <a:pt x="156" y="26"/>
                  </a:lnTo>
                  <a:lnTo>
                    <a:pt x="0" y="0"/>
                  </a:lnTo>
                  <a:lnTo>
                    <a:pt x="0" y="1"/>
                  </a:lnTo>
                  <a:lnTo>
                    <a:pt x="155" y="29"/>
                  </a:lnTo>
                  <a:lnTo>
                    <a:pt x="155" y="28"/>
                  </a:lnTo>
                  <a:lnTo>
                    <a:pt x="155" y="29"/>
                  </a:lnTo>
                  <a:lnTo>
                    <a:pt x="156" y="28"/>
                  </a:lnTo>
                  <a:lnTo>
                    <a:pt x="157" y="28"/>
                  </a:lnTo>
                  <a:lnTo>
                    <a:pt x="157" y="27"/>
                  </a:lnTo>
                  <a:lnTo>
                    <a:pt x="156" y="26"/>
                  </a:lnTo>
                  <a:lnTo>
                    <a:pt x="15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7" name="Freeform 207">
              <a:extLst>
                <a:ext uri="{FF2B5EF4-FFF2-40B4-BE49-F238E27FC236}">
                  <a16:creationId xmlns:a16="http://schemas.microsoft.com/office/drawing/2014/main" id="{8DD33361-8E00-4BE1-8AB0-14D3DC263D62}"/>
                </a:ext>
              </a:extLst>
            </p:cNvPr>
            <p:cNvSpPr>
              <a:spLocks/>
            </p:cNvSpPr>
            <p:nvPr/>
          </p:nvSpPr>
          <p:spPr bwMode="auto">
            <a:xfrm>
              <a:off x="5181" y="3033"/>
              <a:ext cx="21" cy="33"/>
            </a:xfrm>
            <a:custGeom>
              <a:avLst/>
              <a:gdLst>
                <a:gd name="T0" fmla="*/ 20 w 21"/>
                <a:gd name="T1" fmla="*/ 31 h 33"/>
                <a:gd name="T2" fmla="*/ 19 w 21"/>
                <a:gd name="T3" fmla="*/ 30 h 33"/>
                <a:gd name="T4" fmla="*/ 19 w 21"/>
                <a:gd name="T5" fmla="*/ 30 h 33"/>
                <a:gd name="T6" fmla="*/ 19 w 21"/>
                <a:gd name="T7" fmla="*/ 29 h 33"/>
                <a:gd name="T8" fmla="*/ 18 w 21"/>
                <a:gd name="T9" fmla="*/ 28 h 33"/>
                <a:gd name="T10" fmla="*/ 16 w 21"/>
                <a:gd name="T11" fmla="*/ 26 h 33"/>
                <a:gd name="T12" fmla="*/ 13 w 21"/>
                <a:gd name="T13" fmla="*/ 22 h 33"/>
                <a:gd name="T14" fmla="*/ 10 w 21"/>
                <a:gd name="T15" fmla="*/ 17 h 33"/>
                <a:gd name="T16" fmla="*/ 6 w 21"/>
                <a:gd name="T17" fmla="*/ 9 h 33"/>
                <a:gd name="T18" fmla="*/ 1 w 21"/>
                <a:gd name="T19" fmla="*/ 0 h 33"/>
                <a:gd name="T20" fmla="*/ 0 w 21"/>
                <a:gd name="T21" fmla="*/ 1 h 33"/>
                <a:gd name="T22" fmla="*/ 5 w 21"/>
                <a:gd name="T23" fmla="*/ 10 h 33"/>
                <a:gd name="T24" fmla="*/ 9 w 21"/>
                <a:gd name="T25" fmla="*/ 18 h 33"/>
                <a:gd name="T26" fmla="*/ 12 w 21"/>
                <a:gd name="T27" fmla="*/ 23 h 33"/>
                <a:gd name="T28" fmla="*/ 15 w 21"/>
                <a:gd name="T29" fmla="*/ 27 h 33"/>
                <a:gd name="T30" fmla="*/ 16 w 21"/>
                <a:gd name="T31" fmla="*/ 29 h 33"/>
                <a:gd name="T32" fmla="*/ 17 w 21"/>
                <a:gd name="T33" fmla="*/ 31 h 33"/>
                <a:gd name="T34" fmla="*/ 18 w 21"/>
                <a:gd name="T35" fmla="*/ 32 h 33"/>
                <a:gd name="T36" fmla="*/ 19 w 21"/>
                <a:gd name="T37" fmla="*/ 32 h 33"/>
                <a:gd name="T38" fmla="*/ 18 w 21"/>
                <a:gd name="T39" fmla="*/ 31 h 33"/>
                <a:gd name="T40" fmla="*/ 20 w 21"/>
                <a:gd name="T41" fmla="*/ 31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33"/>
                <a:gd name="T65" fmla="*/ 21 w 21"/>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33">
                  <a:moveTo>
                    <a:pt x="20" y="31"/>
                  </a:moveTo>
                  <a:lnTo>
                    <a:pt x="19" y="30"/>
                  </a:lnTo>
                  <a:lnTo>
                    <a:pt x="19" y="29"/>
                  </a:lnTo>
                  <a:lnTo>
                    <a:pt x="18" y="28"/>
                  </a:lnTo>
                  <a:lnTo>
                    <a:pt x="16" y="26"/>
                  </a:lnTo>
                  <a:lnTo>
                    <a:pt x="13" y="22"/>
                  </a:lnTo>
                  <a:lnTo>
                    <a:pt x="10" y="17"/>
                  </a:lnTo>
                  <a:lnTo>
                    <a:pt x="6" y="9"/>
                  </a:lnTo>
                  <a:lnTo>
                    <a:pt x="1" y="0"/>
                  </a:lnTo>
                  <a:lnTo>
                    <a:pt x="0" y="1"/>
                  </a:lnTo>
                  <a:lnTo>
                    <a:pt x="5" y="10"/>
                  </a:lnTo>
                  <a:lnTo>
                    <a:pt x="9" y="18"/>
                  </a:lnTo>
                  <a:lnTo>
                    <a:pt x="12" y="23"/>
                  </a:lnTo>
                  <a:lnTo>
                    <a:pt x="15" y="27"/>
                  </a:lnTo>
                  <a:lnTo>
                    <a:pt x="16" y="29"/>
                  </a:lnTo>
                  <a:lnTo>
                    <a:pt x="17" y="31"/>
                  </a:lnTo>
                  <a:lnTo>
                    <a:pt x="18" y="32"/>
                  </a:lnTo>
                  <a:lnTo>
                    <a:pt x="19" y="32"/>
                  </a:lnTo>
                  <a:lnTo>
                    <a:pt x="18" y="31"/>
                  </a:lnTo>
                  <a:lnTo>
                    <a:pt x="20" y="3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8" name="Freeform 208">
              <a:extLst>
                <a:ext uri="{FF2B5EF4-FFF2-40B4-BE49-F238E27FC236}">
                  <a16:creationId xmlns:a16="http://schemas.microsoft.com/office/drawing/2014/main" id="{3D84FC6F-8F1E-4F6C-A021-A85D6006EF89}"/>
                </a:ext>
              </a:extLst>
            </p:cNvPr>
            <p:cNvSpPr>
              <a:spLocks/>
            </p:cNvSpPr>
            <p:nvPr/>
          </p:nvSpPr>
          <p:spPr bwMode="auto">
            <a:xfrm>
              <a:off x="5184" y="3064"/>
              <a:ext cx="18" cy="85"/>
            </a:xfrm>
            <a:custGeom>
              <a:avLst/>
              <a:gdLst>
                <a:gd name="T0" fmla="*/ 0 w 18"/>
                <a:gd name="T1" fmla="*/ 82 h 85"/>
                <a:gd name="T2" fmla="*/ 1 w 18"/>
                <a:gd name="T3" fmla="*/ 83 h 85"/>
                <a:gd name="T4" fmla="*/ 17 w 18"/>
                <a:gd name="T5" fmla="*/ 0 h 85"/>
                <a:gd name="T6" fmla="*/ 15 w 18"/>
                <a:gd name="T7" fmla="*/ 0 h 85"/>
                <a:gd name="T8" fmla="*/ 0 w 18"/>
                <a:gd name="T9" fmla="*/ 82 h 85"/>
                <a:gd name="T10" fmla="*/ 0 w 18"/>
                <a:gd name="T11" fmla="*/ 84 h 85"/>
                <a:gd name="T12" fmla="*/ 0 w 18"/>
                <a:gd name="T13" fmla="*/ 82 h 85"/>
                <a:gd name="T14" fmla="*/ 0 60000 65536"/>
                <a:gd name="T15" fmla="*/ 0 60000 65536"/>
                <a:gd name="T16" fmla="*/ 0 60000 65536"/>
                <a:gd name="T17" fmla="*/ 0 60000 65536"/>
                <a:gd name="T18" fmla="*/ 0 60000 65536"/>
                <a:gd name="T19" fmla="*/ 0 60000 65536"/>
                <a:gd name="T20" fmla="*/ 0 60000 65536"/>
                <a:gd name="T21" fmla="*/ 0 w 18"/>
                <a:gd name="T22" fmla="*/ 0 h 85"/>
                <a:gd name="T23" fmla="*/ 18 w 18"/>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85">
                  <a:moveTo>
                    <a:pt x="0" y="82"/>
                  </a:moveTo>
                  <a:lnTo>
                    <a:pt x="1" y="83"/>
                  </a:lnTo>
                  <a:lnTo>
                    <a:pt x="17" y="0"/>
                  </a:lnTo>
                  <a:lnTo>
                    <a:pt x="15" y="0"/>
                  </a:lnTo>
                  <a:lnTo>
                    <a:pt x="0" y="82"/>
                  </a:lnTo>
                  <a:lnTo>
                    <a:pt x="0" y="84"/>
                  </a:lnTo>
                  <a:lnTo>
                    <a:pt x="0" y="8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199" name="Freeform 209">
              <a:extLst>
                <a:ext uri="{FF2B5EF4-FFF2-40B4-BE49-F238E27FC236}">
                  <a16:creationId xmlns:a16="http://schemas.microsoft.com/office/drawing/2014/main" id="{085891BC-51FE-437D-8567-E299317268FA}"/>
                </a:ext>
              </a:extLst>
            </p:cNvPr>
            <p:cNvSpPr>
              <a:spLocks/>
            </p:cNvSpPr>
            <p:nvPr/>
          </p:nvSpPr>
          <p:spPr bwMode="auto">
            <a:xfrm>
              <a:off x="5184" y="3146"/>
              <a:ext cx="18" cy="17"/>
            </a:xfrm>
            <a:custGeom>
              <a:avLst/>
              <a:gdLst>
                <a:gd name="T0" fmla="*/ 16 w 18"/>
                <a:gd name="T1" fmla="*/ 8 h 17"/>
                <a:gd name="T2" fmla="*/ 16 w 18"/>
                <a:gd name="T3" fmla="*/ 8 h 17"/>
                <a:gd name="T4" fmla="*/ 0 w 18"/>
                <a:gd name="T5" fmla="*/ 0 h 17"/>
                <a:gd name="T6" fmla="*/ 0 w 18"/>
                <a:gd name="T7" fmla="*/ 6 h 17"/>
                <a:gd name="T8" fmla="*/ 16 w 18"/>
                <a:gd name="T9" fmla="*/ 16 h 17"/>
                <a:gd name="T10" fmla="*/ 15 w 18"/>
                <a:gd name="T11" fmla="*/ 16 h 17"/>
                <a:gd name="T12" fmla="*/ 16 w 18"/>
                <a:gd name="T13" fmla="*/ 16 h 17"/>
                <a:gd name="T14" fmla="*/ 16 w 18"/>
                <a:gd name="T15" fmla="*/ 14 h 17"/>
                <a:gd name="T16" fmla="*/ 17 w 18"/>
                <a:gd name="T17" fmla="*/ 11 h 17"/>
                <a:gd name="T18" fmla="*/ 16 w 18"/>
                <a:gd name="T19" fmla="*/ 8 h 17"/>
                <a:gd name="T20" fmla="*/ 16 w 18"/>
                <a:gd name="T21" fmla="*/ 8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6" y="8"/>
                  </a:moveTo>
                  <a:lnTo>
                    <a:pt x="16" y="8"/>
                  </a:lnTo>
                  <a:lnTo>
                    <a:pt x="0" y="0"/>
                  </a:lnTo>
                  <a:lnTo>
                    <a:pt x="0" y="6"/>
                  </a:lnTo>
                  <a:lnTo>
                    <a:pt x="16" y="16"/>
                  </a:lnTo>
                  <a:lnTo>
                    <a:pt x="15" y="16"/>
                  </a:lnTo>
                  <a:lnTo>
                    <a:pt x="16" y="16"/>
                  </a:lnTo>
                  <a:lnTo>
                    <a:pt x="16" y="14"/>
                  </a:lnTo>
                  <a:lnTo>
                    <a:pt x="17" y="11"/>
                  </a:lnTo>
                  <a:lnTo>
                    <a:pt x="16"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0" name="Freeform 210">
              <a:extLst>
                <a:ext uri="{FF2B5EF4-FFF2-40B4-BE49-F238E27FC236}">
                  <a16:creationId xmlns:a16="http://schemas.microsoft.com/office/drawing/2014/main" id="{740EA170-2447-45A7-9B54-D38654AD43A8}"/>
                </a:ext>
              </a:extLst>
            </p:cNvPr>
            <p:cNvSpPr>
              <a:spLocks/>
            </p:cNvSpPr>
            <p:nvPr/>
          </p:nvSpPr>
          <p:spPr bwMode="auto">
            <a:xfrm>
              <a:off x="5199" y="3148"/>
              <a:ext cx="47" cy="17"/>
            </a:xfrm>
            <a:custGeom>
              <a:avLst/>
              <a:gdLst>
                <a:gd name="T0" fmla="*/ 45 w 47"/>
                <a:gd name="T1" fmla="*/ 13 h 17"/>
                <a:gd name="T2" fmla="*/ 45 w 47"/>
                <a:gd name="T3" fmla="*/ 13 h 17"/>
                <a:gd name="T4" fmla="*/ 0 w 47"/>
                <a:gd name="T5" fmla="*/ 0 h 17"/>
                <a:gd name="T6" fmla="*/ 0 w 47"/>
                <a:gd name="T7" fmla="*/ 2 h 17"/>
                <a:gd name="T8" fmla="*/ 45 w 47"/>
                <a:gd name="T9" fmla="*/ 16 h 17"/>
                <a:gd name="T10" fmla="*/ 45 w 47"/>
                <a:gd name="T11" fmla="*/ 16 h 17"/>
                <a:gd name="T12" fmla="*/ 45 w 47"/>
                <a:gd name="T13" fmla="*/ 16 h 17"/>
                <a:gd name="T14" fmla="*/ 45 w 47"/>
                <a:gd name="T15" fmla="*/ 15 h 17"/>
                <a:gd name="T16" fmla="*/ 46 w 47"/>
                <a:gd name="T17" fmla="*/ 14 h 17"/>
                <a:gd name="T18" fmla="*/ 46 w 47"/>
                <a:gd name="T19" fmla="*/ 13 h 17"/>
                <a:gd name="T20" fmla="*/ 45 w 47"/>
                <a:gd name="T21" fmla="*/ 13 h 17"/>
                <a:gd name="T22" fmla="*/ 45 w 47"/>
                <a:gd name="T23" fmla="*/ 1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17"/>
                <a:gd name="T38" fmla="*/ 47 w 4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17">
                  <a:moveTo>
                    <a:pt x="45" y="13"/>
                  </a:moveTo>
                  <a:lnTo>
                    <a:pt x="45" y="13"/>
                  </a:lnTo>
                  <a:lnTo>
                    <a:pt x="0" y="0"/>
                  </a:lnTo>
                  <a:lnTo>
                    <a:pt x="0" y="2"/>
                  </a:lnTo>
                  <a:lnTo>
                    <a:pt x="45" y="16"/>
                  </a:lnTo>
                  <a:lnTo>
                    <a:pt x="45" y="15"/>
                  </a:lnTo>
                  <a:lnTo>
                    <a:pt x="46" y="14"/>
                  </a:lnTo>
                  <a:lnTo>
                    <a:pt x="46" y="13"/>
                  </a:lnTo>
                  <a:lnTo>
                    <a:pt x="45"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1" name="Freeform 211">
              <a:extLst>
                <a:ext uri="{FF2B5EF4-FFF2-40B4-BE49-F238E27FC236}">
                  <a16:creationId xmlns:a16="http://schemas.microsoft.com/office/drawing/2014/main" id="{E68052A7-5AAC-4EA6-BC02-5197CF0F0D6A}"/>
                </a:ext>
              </a:extLst>
            </p:cNvPr>
            <p:cNvSpPr>
              <a:spLocks/>
            </p:cNvSpPr>
            <p:nvPr/>
          </p:nvSpPr>
          <p:spPr bwMode="auto">
            <a:xfrm>
              <a:off x="5244" y="3158"/>
              <a:ext cx="17" cy="17"/>
            </a:xfrm>
            <a:custGeom>
              <a:avLst/>
              <a:gdLst>
                <a:gd name="T0" fmla="*/ 14 w 17"/>
                <a:gd name="T1" fmla="*/ 2 h 17"/>
                <a:gd name="T2" fmla="*/ 15 w 17"/>
                <a:gd name="T3" fmla="*/ 0 h 17"/>
                <a:gd name="T4" fmla="*/ 0 w 17"/>
                <a:gd name="T5" fmla="*/ 2 h 17"/>
                <a:gd name="T6" fmla="*/ 0 w 17"/>
                <a:gd name="T7" fmla="*/ 16 h 17"/>
                <a:gd name="T8" fmla="*/ 15 w 17"/>
                <a:gd name="T9" fmla="*/ 10 h 17"/>
                <a:gd name="T10" fmla="*/ 16 w 17"/>
                <a:gd name="T11" fmla="*/ 8 h 17"/>
                <a:gd name="T12" fmla="*/ 15 w 17"/>
                <a:gd name="T13" fmla="*/ 10 h 17"/>
                <a:gd name="T14" fmla="*/ 16 w 17"/>
                <a:gd name="T15" fmla="*/ 10 h 17"/>
                <a:gd name="T16" fmla="*/ 16 w 17"/>
                <a:gd name="T17" fmla="*/ 5 h 17"/>
                <a:gd name="T18" fmla="*/ 16 w 17"/>
                <a:gd name="T19" fmla="*/ 0 h 17"/>
                <a:gd name="T20" fmla="*/ 15 w 17"/>
                <a:gd name="T21" fmla="*/ 0 h 17"/>
                <a:gd name="T22" fmla="*/ 14 w 17"/>
                <a:gd name="T23" fmla="*/ 2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4" y="2"/>
                  </a:moveTo>
                  <a:lnTo>
                    <a:pt x="15" y="0"/>
                  </a:lnTo>
                  <a:lnTo>
                    <a:pt x="0" y="2"/>
                  </a:lnTo>
                  <a:lnTo>
                    <a:pt x="0" y="16"/>
                  </a:lnTo>
                  <a:lnTo>
                    <a:pt x="15" y="10"/>
                  </a:lnTo>
                  <a:lnTo>
                    <a:pt x="16" y="8"/>
                  </a:lnTo>
                  <a:lnTo>
                    <a:pt x="15" y="10"/>
                  </a:lnTo>
                  <a:lnTo>
                    <a:pt x="16" y="10"/>
                  </a:lnTo>
                  <a:lnTo>
                    <a:pt x="16" y="5"/>
                  </a:lnTo>
                  <a:lnTo>
                    <a:pt x="16" y="0"/>
                  </a:lnTo>
                  <a:lnTo>
                    <a:pt x="15" y="0"/>
                  </a:lnTo>
                  <a:lnTo>
                    <a:pt x="14"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2" name="Freeform 212">
              <a:extLst>
                <a:ext uri="{FF2B5EF4-FFF2-40B4-BE49-F238E27FC236}">
                  <a16:creationId xmlns:a16="http://schemas.microsoft.com/office/drawing/2014/main" id="{6984ACDB-0586-4ABE-B51D-5652623C2239}"/>
                </a:ext>
              </a:extLst>
            </p:cNvPr>
            <p:cNvSpPr>
              <a:spLocks/>
            </p:cNvSpPr>
            <p:nvPr/>
          </p:nvSpPr>
          <p:spPr bwMode="auto">
            <a:xfrm>
              <a:off x="5256" y="3131"/>
              <a:ext cx="17" cy="28"/>
            </a:xfrm>
            <a:custGeom>
              <a:avLst/>
              <a:gdLst>
                <a:gd name="T0" fmla="*/ 15 w 17"/>
                <a:gd name="T1" fmla="*/ 0 h 28"/>
                <a:gd name="T2" fmla="*/ 13 w 17"/>
                <a:gd name="T3" fmla="*/ 0 h 28"/>
                <a:gd name="T4" fmla="*/ 0 w 17"/>
                <a:gd name="T5" fmla="*/ 26 h 28"/>
                <a:gd name="T6" fmla="*/ 1 w 17"/>
                <a:gd name="T7" fmla="*/ 27 h 28"/>
                <a:gd name="T8" fmla="*/ 16 w 17"/>
                <a:gd name="T9" fmla="*/ 1 h 28"/>
                <a:gd name="T10" fmla="*/ 15 w 17"/>
                <a:gd name="T11" fmla="*/ 2 h 28"/>
                <a:gd name="T12" fmla="*/ 16 w 17"/>
                <a:gd name="T13" fmla="*/ 1 h 28"/>
                <a:gd name="T14" fmla="*/ 16 w 17"/>
                <a:gd name="T15" fmla="*/ 0 h 28"/>
                <a:gd name="T16" fmla="*/ 15 w 17"/>
                <a:gd name="T17" fmla="*/ 0 h 28"/>
                <a:gd name="T18" fmla="*/ 14 w 17"/>
                <a:gd name="T19" fmla="*/ 0 h 28"/>
                <a:gd name="T20" fmla="*/ 13 w 17"/>
                <a:gd name="T21" fmla="*/ 0 h 28"/>
                <a:gd name="T22" fmla="*/ 15 w 17"/>
                <a:gd name="T23" fmla="*/ 0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28"/>
                <a:gd name="T38" fmla="*/ 17 w 17"/>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28">
                  <a:moveTo>
                    <a:pt x="15" y="0"/>
                  </a:moveTo>
                  <a:lnTo>
                    <a:pt x="13" y="0"/>
                  </a:lnTo>
                  <a:lnTo>
                    <a:pt x="0" y="26"/>
                  </a:lnTo>
                  <a:lnTo>
                    <a:pt x="1" y="27"/>
                  </a:lnTo>
                  <a:lnTo>
                    <a:pt x="16" y="1"/>
                  </a:lnTo>
                  <a:lnTo>
                    <a:pt x="15" y="2"/>
                  </a:lnTo>
                  <a:lnTo>
                    <a:pt x="16" y="1"/>
                  </a:lnTo>
                  <a:lnTo>
                    <a:pt x="16" y="0"/>
                  </a:lnTo>
                  <a:lnTo>
                    <a:pt x="15" y="0"/>
                  </a:lnTo>
                  <a:lnTo>
                    <a:pt x="14" y="0"/>
                  </a:lnTo>
                  <a:lnTo>
                    <a:pt x="13" y="0"/>
                  </a:lnTo>
                  <a:lnTo>
                    <a:pt x="15"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3" name="Freeform 213">
              <a:extLst>
                <a:ext uri="{FF2B5EF4-FFF2-40B4-BE49-F238E27FC236}">
                  <a16:creationId xmlns:a16="http://schemas.microsoft.com/office/drawing/2014/main" id="{7711E43C-62E9-469A-AE93-DFC4F56A8D3B}"/>
                </a:ext>
              </a:extLst>
            </p:cNvPr>
            <p:cNvSpPr>
              <a:spLocks/>
            </p:cNvSpPr>
            <p:nvPr/>
          </p:nvSpPr>
          <p:spPr bwMode="auto">
            <a:xfrm>
              <a:off x="5269" y="3131"/>
              <a:ext cx="22" cy="17"/>
            </a:xfrm>
            <a:custGeom>
              <a:avLst/>
              <a:gdLst>
                <a:gd name="T0" fmla="*/ 21 w 22"/>
                <a:gd name="T1" fmla="*/ 4 h 17"/>
                <a:gd name="T2" fmla="*/ 20 w 22"/>
                <a:gd name="T3" fmla="*/ 0 h 17"/>
                <a:gd name="T4" fmla="*/ 0 w 22"/>
                <a:gd name="T5" fmla="*/ 4 h 17"/>
                <a:gd name="T6" fmla="*/ 0 w 22"/>
                <a:gd name="T7" fmla="*/ 16 h 17"/>
                <a:gd name="T8" fmla="*/ 20 w 22"/>
                <a:gd name="T9" fmla="*/ 9 h 17"/>
                <a:gd name="T10" fmla="*/ 19 w 22"/>
                <a:gd name="T11" fmla="*/ 4 h 17"/>
                <a:gd name="T12" fmla="*/ 20 w 22"/>
                <a:gd name="T13" fmla="*/ 9 h 17"/>
                <a:gd name="T14" fmla="*/ 21 w 22"/>
                <a:gd name="T15" fmla="*/ 9 h 17"/>
                <a:gd name="T16" fmla="*/ 21 w 22"/>
                <a:gd name="T17" fmla="*/ 4 h 17"/>
                <a:gd name="T18" fmla="*/ 21 w 22"/>
                <a:gd name="T19" fmla="*/ 0 h 17"/>
                <a:gd name="T20" fmla="*/ 20 w 22"/>
                <a:gd name="T21" fmla="*/ 0 h 17"/>
                <a:gd name="T22" fmla="*/ 21 w 22"/>
                <a:gd name="T23" fmla="*/ 4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17"/>
                <a:gd name="T38" fmla="*/ 22 w 22"/>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17">
                  <a:moveTo>
                    <a:pt x="21" y="4"/>
                  </a:moveTo>
                  <a:lnTo>
                    <a:pt x="20" y="0"/>
                  </a:lnTo>
                  <a:lnTo>
                    <a:pt x="0" y="4"/>
                  </a:lnTo>
                  <a:lnTo>
                    <a:pt x="0" y="16"/>
                  </a:lnTo>
                  <a:lnTo>
                    <a:pt x="20" y="9"/>
                  </a:lnTo>
                  <a:lnTo>
                    <a:pt x="19" y="4"/>
                  </a:lnTo>
                  <a:lnTo>
                    <a:pt x="20" y="9"/>
                  </a:lnTo>
                  <a:lnTo>
                    <a:pt x="21" y="9"/>
                  </a:lnTo>
                  <a:lnTo>
                    <a:pt x="21" y="4"/>
                  </a:lnTo>
                  <a:lnTo>
                    <a:pt x="21" y="0"/>
                  </a:lnTo>
                  <a:lnTo>
                    <a:pt x="20" y="0"/>
                  </a:lnTo>
                  <a:lnTo>
                    <a:pt x="21" y="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4" name="Freeform 214">
              <a:extLst>
                <a:ext uri="{FF2B5EF4-FFF2-40B4-BE49-F238E27FC236}">
                  <a16:creationId xmlns:a16="http://schemas.microsoft.com/office/drawing/2014/main" id="{D58CBEED-5305-4019-9FA4-379DE096527D}"/>
                </a:ext>
              </a:extLst>
            </p:cNvPr>
            <p:cNvSpPr>
              <a:spLocks/>
            </p:cNvSpPr>
            <p:nvPr/>
          </p:nvSpPr>
          <p:spPr bwMode="auto">
            <a:xfrm>
              <a:off x="5272" y="3237"/>
              <a:ext cx="20" cy="32"/>
            </a:xfrm>
            <a:custGeom>
              <a:avLst/>
              <a:gdLst>
                <a:gd name="T0" fmla="*/ 0 w 20"/>
                <a:gd name="T1" fmla="*/ 31 h 32"/>
                <a:gd name="T2" fmla="*/ 1 w 20"/>
                <a:gd name="T3" fmla="*/ 30 h 32"/>
                <a:gd name="T4" fmla="*/ 19 w 20"/>
                <a:gd name="T5" fmla="*/ 1 h 32"/>
                <a:gd name="T6" fmla="*/ 17 w 20"/>
                <a:gd name="T7" fmla="*/ 0 h 32"/>
                <a:gd name="T8" fmla="*/ 0 w 20"/>
                <a:gd name="T9" fmla="*/ 29 h 32"/>
                <a:gd name="T10" fmla="*/ 0 w 20"/>
                <a:gd name="T11" fmla="*/ 29 h 32"/>
                <a:gd name="T12" fmla="*/ 0 w 20"/>
                <a:gd name="T13" fmla="*/ 29 h 32"/>
                <a:gd name="T14" fmla="*/ 0 w 20"/>
                <a:gd name="T15" fmla="*/ 30 h 32"/>
                <a:gd name="T16" fmla="*/ 0 w 20"/>
                <a:gd name="T17" fmla="*/ 31 h 32"/>
                <a:gd name="T18" fmla="*/ 0 w 20"/>
                <a:gd name="T19" fmla="*/ 31 h 32"/>
                <a:gd name="T20" fmla="*/ 1 w 20"/>
                <a:gd name="T21" fmla="*/ 30 h 32"/>
                <a:gd name="T22" fmla="*/ 0 w 20"/>
                <a:gd name="T23" fmla="*/ 31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32"/>
                <a:gd name="T38" fmla="*/ 20 w 20"/>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32">
                  <a:moveTo>
                    <a:pt x="0" y="31"/>
                  </a:moveTo>
                  <a:lnTo>
                    <a:pt x="1" y="30"/>
                  </a:lnTo>
                  <a:lnTo>
                    <a:pt x="19" y="1"/>
                  </a:lnTo>
                  <a:lnTo>
                    <a:pt x="17" y="0"/>
                  </a:lnTo>
                  <a:lnTo>
                    <a:pt x="0" y="29"/>
                  </a:lnTo>
                  <a:lnTo>
                    <a:pt x="0" y="30"/>
                  </a:lnTo>
                  <a:lnTo>
                    <a:pt x="0" y="31"/>
                  </a:lnTo>
                  <a:lnTo>
                    <a:pt x="1" y="30"/>
                  </a:lnTo>
                  <a:lnTo>
                    <a:pt x="0" y="3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5" name="Freeform 215">
              <a:extLst>
                <a:ext uri="{FF2B5EF4-FFF2-40B4-BE49-F238E27FC236}">
                  <a16:creationId xmlns:a16="http://schemas.microsoft.com/office/drawing/2014/main" id="{19439703-796D-4ADA-87A2-A05087D133E2}"/>
                </a:ext>
              </a:extLst>
            </p:cNvPr>
            <p:cNvSpPr>
              <a:spLocks/>
            </p:cNvSpPr>
            <p:nvPr/>
          </p:nvSpPr>
          <p:spPr bwMode="auto">
            <a:xfrm>
              <a:off x="5225" y="3260"/>
              <a:ext cx="49" cy="17"/>
            </a:xfrm>
            <a:custGeom>
              <a:avLst/>
              <a:gdLst>
                <a:gd name="T0" fmla="*/ 0 w 49"/>
                <a:gd name="T1" fmla="*/ 3 h 17"/>
                <a:gd name="T2" fmla="*/ 0 w 49"/>
                <a:gd name="T3" fmla="*/ 4 h 17"/>
                <a:gd name="T4" fmla="*/ 47 w 49"/>
                <a:gd name="T5" fmla="*/ 16 h 17"/>
                <a:gd name="T6" fmla="*/ 48 w 49"/>
                <a:gd name="T7" fmla="*/ 12 h 17"/>
                <a:gd name="T8" fmla="*/ 1 w 49"/>
                <a:gd name="T9" fmla="*/ 0 h 17"/>
                <a:gd name="T10" fmla="*/ 1 w 49"/>
                <a:gd name="T11" fmla="*/ 0 h 17"/>
                <a:gd name="T12" fmla="*/ 1 w 49"/>
                <a:gd name="T13" fmla="*/ 0 h 17"/>
                <a:gd name="T14" fmla="*/ 0 w 49"/>
                <a:gd name="T15" fmla="*/ 0 h 17"/>
                <a:gd name="T16" fmla="*/ 0 w 49"/>
                <a:gd name="T17" fmla="*/ 1 h 17"/>
                <a:gd name="T18" fmla="*/ 0 w 49"/>
                <a:gd name="T19" fmla="*/ 2 h 17"/>
                <a:gd name="T20" fmla="*/ 0 w 49"/>
                <a:gd name="T21" fmla="*/ 4 h 17"/>
                <a:gd name="T22" fmla="*/ 0 w 49"/>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17"/>
                <a:gd name="T38" fmla="*/ 49 w 49"/>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17">
                  <a:moveTo>
                    <a:pt x="0" y="3"/>
                  </a:moveTo>
                  <a:lnTo>
                    <a:pt x="0" y="4"/>
                  </a:lnTo>
                  <a:lnTo>
                    <a:pt x="47" y="16"/>
                  </a:lnTo>
                  <a:lnTo>
                    <a:pt x="48" y="12"/>
                  </a:lnTo>
                  <a:lnTo>
                    <a:pt x="1" y="0"/>
                  </a:lnTo>
                  <a:lnTo>
                    <a:pt x="0" y="0"/>
                  </a:lnTo>
                  <a:lnTo>
                    <a:pt x="0" y="1"/>
                  </a:lnTo>
                  <a:lnTo>
                    <a:pt x="0" y="2"/>
                  </a:lnTo>
                  <a:lnTo>
                    <a:pt x="0" y="4"/>
                  </a:lnTo>
                  <a:lnTo>
                    <a:pt x="0"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6" name="Freeform 216">
              <a:extLst>
                <a:ext uri="{FF2B5EF4-FFF2-40B4-BE49-F238E27FC236}">
                  <a16:creationId xmlns:a16="http://schemas.microsoft.com/office/drawing/2014/main" id="{C60A3D3D-1A77-4749-828E-57C73B296622}"/>
                </a:ext>
              </a:extLst>
            </p:cNvPr>
            <p:cNvSpPr>
              <a:spLocks/>
            </p:cNvSpPr>
            <p:nvPr/>
          </p:nvSpPr>
          <p:spPr bwMode="auto">
            <a:xfrm>
              <a:off x="5132" y="3249"/>
              <a:ext cx="95" cy="23"/>
            </a:xfrm>
            <a:custGeom>
              <a:avLst/>
              <a:gdLst>
                <a:gd name="T0" fmla="*/ 0 w 95"/>
                <a:gd name="T1" fmla="*/ 22 h 23"/>
                <a:gd name="T2" fmla="*/ 0 w 95"/>
                <a:gd name="T3" fmla="*/ 22 h 23"/>
                <a:gd name="T4" fmla="*/ 16 w 95"/>
                <a:gd name="T5" fmla="*/ 16 h 23"/>
                <a:gd name="T6" fmla="*/ 30 w 95"/>
                <a:gd name="T7" fmla="*/ 12 h 23"/>
                <a:gd name="T8" fmla="*/ 41 w 95"/>
                <a:gd name="T9" fmla="*/ 8 h 23"/>
                <a:gd name="T10" fmla="*/ 51 w 95"/>
                <a:gd name="T11" fmla="*/ 5 h 23"/>
                <a:gd name="T12" fmla="*/ 59 w 95"/>
                <a:gd name="T13" fmla="*/ 4 h 23"/>
                <a:gd name="T14" fmla="*/ 66 w 95"/>
                <a:gd name="T15" fmla="*/ 2 h 23"/>
                <a:gd name="T16" fmla="*/ 71 w 95"/>
                <a:gd name="T17" fmla="*/ 2 h 23"/>
                <a:gd name="T18" fmla="*/ 75 w 95"/>
                <a:gd name="T19" fmla="*/ 2 h 23"/>
                <a:gd name="T20" fmla="*/ 78 w 95"/>
                <a:gd name="T21" fmla="*/ 2 h 23"/>
                <a:gd name="T22" fmla="*/ 81 w 95"/>
                <a:gd name="T23" fmla="*/ 3 h 23"/>
                <a:gd name="T24" fmla="*/ 83 w 95"/>
                <a:gd name="T25" fmla="*/ 4 h 23"/>
                <a:gd name="T26" fmla="*/ 85 w 95"/>
                <a:gd name="T27" fmla="*/ 5 h 23"/>
                <a:gd name="T28" fmla="*/ 86 w 95"/>
                <a:gd name="T29" fmla="*/ 7 h 23"/>
                <a:gd name="T30" fmla="*/ 88 w 95"/>
                <a:gd name="T31" fmla="*/ 8 h 23"/>
                <a:gd name="T32" fmla="*/ 90 w 95"/>
                <a:gd name="T33" fmla="*/ 10 h 23"/>
                <a:gd name="T34" fmla="*/ 92 w 95"/>
                <a:gd name="T35" fmla="*/ 12 h 23"/>
                <a:gd name="T36" fmla="*/ 94 w 95"/>
                <a:gd name="T37" fmla="*/ 11 h 23"/>
                <a:gd name="T38" fmla="*/ 91 w 95"/>
                <a:gd name="T39" fmla="*/ 9 h 23"/>
                <a:gd name="T40" fmla="*/ 89 w 95"/>
                <a:gd name="T41" fmla="*/ 7 h 23"/>
                <a:gd name="T42" fmla="*/ 88 w 95"/>
                <a:gd name="T43" fmla="*/ 5 h 23"/>
                <a:gd name="T44" fmla="*/ 86 w 95"/>
                <a:gd name="T45" fmla="*/ 4 h 23"/>
                <a:gd name="T46" fmla="*/ 84 w 95"/>
                <a:gd name="T47" fmla="*/ 2 h 23"/>
                <a:gd name="T48" fmla="*/ 81 w 95"/>
                <a:gd name="T49" fmla="*/ 1 h 23"/>
                <a:gd name="T50" fmla="*/ 79 w 95"/>
                <a:gd name="T51" fmla="*/ 0 h 23"/>
                <a:gd name="T52" fmla="*/ 75 w 95"/>
                <a:gd name="T53" fmla="*/ 0 h 23"/>
                <a:gd name="T54" fmla="*/ 71 w 95"/>
                <a:gd name="T55" fmla="*/ 0 h 23"/>
                <a:gd name="T56" fmla="*/ 65 w 95"/>
                <a:gd name="T57" fmla="*/ 0 h 23"/>
                <a:gd name="T58" fmla="*/ 58 w 95"/>
                <a:gd name="T59" fmla="*/ 1 h 23"/>
                <a:gd name="T60" fmla="*/ 50 w 95"/>
                <a:gd name="T61" fmla="*/ 3 h 23"/>
                <a:gd name="T62" fmla="*/ 41 w 95"/>
                <a:gd name="T63" fmla="*/ 6 h 23"/>
                <a:gd name="T64" fmla="*/ 29 w 95"/>
                <a:gd name="T65" fmla="*/ 9 h 23"/>
                <a:gd name="T66" fmla="*/ 15 w 95"/>
                <a:gd name="T67" fmla="*/ 14 h 23"/>
                <a:gd name="T68" fmla="*/ 0 w 95"/>
                <a:gd name="T69" fmla="*/ 19 h 23"/>
                <a:gd name="T70" fmla="*/ 0 w 95"/>
                <a:gd name="T71" fmla="*/ 19 h 23"/>
                <a:gd name="T72" fmla="*/ 0 w 95"/>
                <a:gd name="T73" fmla="*/ 22 h 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
                <a:gd name="T112" fmla="*/ 0 h 23"/>
                <a:gd name="T113" fmla="*/ 95 w 95"/>
                <a:gd name="T114" fmla="*/ 23 h 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 h="23">
                  <a:moveTo>
                    <a:pt x="0" y="22"/>
                  </a:moveTo>
                  <a:lnTo>
                    <a:pt x="0" y="22"/>
                  </a:lnTo>
                  <a:lnTo>
                    <a:pt x="16" y="16"/>
                  </a:lnTo>
                  <a:lnTo>
                    <a:pt x="30" y="12"/>
                  </a:lnTo>
                  <a:lnTo>
                    <a:pt x="41" y="8"/>
                  </a:lnTo>
                  <a:lnTo>
                    <a:pt x="51" y="5"/>
                  </a:lnTo>
                  <a:lnTo>
                    <a:pt x="59" y="4"/>
                  </a:lnTo>
                  <a:lnTo>
                    <a:pt x="66" y="2"/>
                  </a:lnTo>
                  <a:lnTo>
                    <a:pt x="71" y="2"/>
                  </a:lnTo>
                  <a:lnTo>
                    <a:pt x="75" y="2"/>
                  </a:lnTo>
                  <a:lnTo>
                    <a:pt x="78" y="2"/>
                  </a:lnTo>
                  <a:lnTo>
                    <a:pt x="81" y="3"/>
                  </a:lnTo>
                  <a:lnTo>
                    <a:pt x="83" y="4"/>
                  </a:lnTo>
                  <a:lnTo>
                    <a:pt x="85" y="5"/>
                  </a:lnTo>
                  <a:lnTo>
                    <a:pt x="86" y="7"/>
                  </a:lnTo>
                  <a:lnTo>
                    <a:pt x="88" y="8"/>
                  </a:lnTo>
                  <a:lnTo>
                    <a:pt x="90" y="10"/>
                  </a:lnTo>
                  <a:lnTo>
                    <a:pt x="92" y="12"/>
                  </a:lnTo>
                  <a:lnTo>
                    <a:pt x="94" y="11"/>
                  </a:lnTo>
                  <a:lnTo>
                    <a:pt x="91" y="9"/>
                  </a:lnTo>
                  <a:lnTo>
                    <a:pt x="89" y="7"/>
                  </a:lnTo>
                  <a:lnTo>
                    <a:pt x="88" y="5"/>
                  </a:lnTo>
                  <a:lnTo>
                    <a:pt x="86" y="4"/>
                  </a:lnTo>
                  <a:lnTo>
                    <a:pt x="84" y="2"/>
                  </a:lnTo>
                  <a:lnTo>
                    <a:pt x="81" y="1"/>
                  </a:lnTo>
                  <a:lnTo>
                    <a:pt x="79" y="0"/>
                  </a:lnTo>
                  <a:lnTo>
                    <a:pt x="75" y="0"/>
                  </a:lnTo>
                  <a:lnTo>
                    <a:pt x="71" y="0"/>
                  </a:lnTo>
                  <a:lnTo>
                    <a:pt x="65" y="0"/>
                  </a:lnTo>
                  <a:lnTo>
                    <a:pt x="58" y="1"/>
                  </a:lnTo>
                  <a:lnTo>
                    <a:pt x="50" y="3"/>
                  </a:lnTo>
                  <a:lnTo>
                    <a:pt x="41" y="6"/>
                  </a:lnTo>
                  <a:lnTo>
                    <a:pt x="29" y="9"/>
                  </a:lnTo>
                  <a:lnTo>
                    <a:pt x="15" y="14"/>
                  </a:lnTo>
                  <a:lnTo>
                    <a:pt x="0" y="19"/>
                  </a:lnTo>
                  <a:lnTo>
                    <a:pt x="0" y="2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7" name="Freeform 217">
              <a:extLst>
                <a:ext uri="{FF2B5EF4-FFF2-40B4-BE49-F238E27FC236}">
                  <a16:creationId xmlns:a16="http://schemas.microsoft.com/office/drawing/2014/main" id="{62E1DD07-0204-4B75-BC99-085AF0119513}"/>
                </a:ext>
              </a:extLst>
            </p:cNvPr>
            <p:cNvSpPr>
              <a:spLocks/>
            </p:cNvSpPr>
            <p:nvPr/>
          </p:nvSpPr>
          <p:spPr bwMode="auto">
            <a:xfrm>
              <a:off x="5070" y="3268"/>
              <a:ext cx="63" cy="17"/>
            </a:xfrm>
            <a:custGeom>
              <a:avLst/>
              <a:gdLst>
                <a:gd name="T0" fmla="*/ 0 w 63"/>
                <a:gd name="T1" fmla="*/ 5 h 17"/>
                <a:gd name="T2" fmla="*/ 0 w 63"/>
                <a:gd name="T3" fmla="*/ 5 h 17"/>
                <a:gd name="T4" fmla="*/ 0 w 63"/>
                <a:gd name="T5" fmla="*/ 5 h 17"/>
                <a:gd name="T6" fmla="*/ 1 w 63"/>
                <a:gd name="T7" fmla="*/ 6 h 17"/>
                <a:gd name="T8" fmla="*/ 3 w 63"/>
                <a:gd name="T9" fmla="*/ 7 h 17"/>
                <a:gd name="T10" fmla="*/ 5 w 63"/>
                <a:gd name="T11" fmla="*/ 8 h 17"/>
                <a:gd name="T12" fmla="*/ 8 w 63"/>
                <a:gd name="T13" fmla="*/ 9 h 17"/>
                <a:gd name="T14" fmla="*/ 12 w 63"/>
                <a:gd name="T15" fmla="*/ 10 h 17"/>
                <a:gd name="T16" fmla="*/ 16 w 63"/>
                <a:gd name="T17" fmla="*/ 12 h 17"/>
                <a:gd name="T18" fmla="*/ 20 w 63"/>
                <a:gd name="T19" fmla="*/ 13 h 17"/>
                <a:gd name="T20" fmla="*/ 25 w 63"/>
                <a:gd name="T21" fmla="*/ 14 h 17"/>
                <a:gd name="T22" fmla="*/ 30 w 63"/>
                <a:gd name="T23" fmla="*/ 16 h 17"/>
                <a:gd name="T24" fmla="*/ 35 w 63"/>
                <a:gd name="T25" fmla="*/ 16 h 17"/>
                <a:gd name="T26" fmla="*/ 40 w 63"/>
                <a:gd name="T27" fmla="*/ 14 h 17"/>
                <a:gd name="T28" fmla="*/ 46 w 63"/>
                <a:gd name="T29" fmla="*/ 13 h 17"/>
                <a:gd name="T30" fmla="*/ 51 w 63"/>
                <a:gd name="T31" fmla="*/ 11 h 17"/>
                <a:gd name="T32" fmla="*/ 56 w 63"/>
                <a:gd name="T33" fmla="*/ 8 h 17"/>
                <a:gd name="T34" fmla="*/ 62 w 63"/>
                <a:gd name="T35" fmla="*/ 5 h 17"/>
                <a:gd name="T36" fmla="*/ 61 w 63"/>
                <a:gd name="T37" fmla="*/ 0 h 17"/>
                <a:gd name="T38" fmla="*/ 56 w 63"/>
                <a:gd name="T39" fmla="*/ 4 h 17"/>
                <a:gd name="T40" fmla="*/ 50 w 63"/>
                <a:gd name="T41" fmla="*/ 6 h 17"/>
                <a:gd name="T42" fmla="*/ 46 w 63"/>
                <a:gd name="T43" fmla="*/ 8 h 17"/>
                <a:gd name="T44" fmla="*/ 40 w 63"/>
                <a:gd name="T45" fmla="*/ 9 h 17"/>
                <a:gd name="T46" fmla="*/ 35 w 63"/>
                <a:gd name="T47" fmla="*/ 10 h 17"/>
                <a:gd name="T48" fmla="*/ 30 w 63"/>
                <a:gd name="T49" fmla="*/ 10 h 17"/>
                <a:gd name="T50" fmla="*/ 25 w 63"/>
                <a:gd name="T51" fmla="*/ 9 h 17"/>
                <a:gd name="T52" fmla="*/ 20 w 63"/>
                <a:gd name="T53" fmla="*/ 8 h 17"/>
                <a:gd name="T54" fmla="*/ 16 w 63"/>
                <a:gd name="T55" fmla="*/ 8 h 17"/>
                <a:gd name="T56" fmla="*/ 12 w 63"/>
                <a:gd name="T57" fmla="*/ 6 h 17"/>
                <a:gd name="T58" fmla="*/ 9 w 63"/>
                <a:gd name="T59" fmla="*/ 5 h 17"/>
                <a:gd name="T60" fmla="*/ 6 w 63"/>
                <a:gd name="T61" fmla="*/ 4 h 17"/>
                <a:gd name="T62" fmla="*/ 3 w 63"/>
                <a:gd name="T63" fmla="*/ 2 h 17"/>
                <a:gd name="T64" fmla="*/ 1 w 63"/>
                <a:gd name="T65" fmla="*/ 1 h 17"/>
                <a:gd name="T66" fmla="*/ 0 w 63"/>
                <a:gd name="T67" fmla="*/ 1 h 17"/>
                <a:gd name="T68" fmla="*/ 0 w 63"/>
                <a:gd name="T69" fmla="*/ 1 h 17"/>
                <a:gd name="T70" fmla="*/ 0 w 63"/>
                <a:gd name="T71" fmla="*/ 1 h 17"/>
                <a:gd name="T72" fmla="*/ 0 w 63"/>
                <a:gd name="T73" fmla="*/ 5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3"/>
                <a:gd name="T112" fmla="*/ 0 h 17"/>
                <a:gd name="T113" fmla="*/ 63 w 63"/>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3" h="17">
                  <a:moveTo>
                    <a:pt x="0" y="5"/>
                  </a:moveTo>
                  <a:lnTo>
                    <a:pt x="0" y="5"/>
                  </a:lnTo>
                  <a:lnTo>
                    <a:pt x="1" y="6"/>
                  </a:lnTo>
                  <a:lnTo>
                    <a:pt x="3" y="7"/>
                  </a:lnTo>
                  <a:lnTo>
                    <a:pt x="5" y="8"/>
                  </a:lnTo>
                  <a:lnTo>
                    <a:pt x="8" y="9"/>
                  </a:lnTo>
                  <a:lnTo>
                    <a:pt x="12" y="10"/>
                  </a:lnTo>
                  <a:lnTo>
                    <a:pt x="16" y="12"/>
                  </a:lnTo>
                  <a:lnTo>
                    <a:pt x="20" y="13"/>
                  </a:lnTo>
                  <a:lnTo>
                    <a:pt x="25" y="14"/>
                  </a:lnTo>
                  <a:lnTo>
                    <a:pt x="30" y="16"/>
                  </a:lnTo>
                  <a:lnTo>
                    <a:pt x="35" y="16"/>
                  </a:lnTo>
                  <a:lnTo>
                    <a:pt x="40" y="14"/>
                  </a:lnTo>
                  <a:lnTo>
                    <a:pt x="46" y="13"/>
                  </a:lnTo>
                  <a:lnTo>
                    <a:pt x="51" y="11"/>
                  </a:lnTo>
                  <a:lnTo>
                    <a:pt x="56" y="8"/>
                  </a:lnTo>
                  <a:lnTo>
                    <a:pt x="62" y="5"/>
                  </a:lnTo>
                  <a:lnTo>
                    <a:pt x="61" y="0"/>
                  </a:lnTo>
                  <a:lnTo>
                    <a:pt x="56" y="4"/>
                  </a:lnTo>
                  <a:lnTo>
                    <a:pt x="50" y="6"/>
                  </a:lnTo>
                  <a:lnTo>
                    <a:pt x="46" y="8"/>
                  </a:lnTo>
                  <a:lnTo>
                    <a:pt x="40" y="9"/>
                  </a:lnTo>
                  <a:lnTo>
                    <a:pt x="35" y="10"/>
                  </a:lnTo>
                  <a:lnTo>
                    <a:pt x="30" y="10"/>
                  </a:lnTo>
                  <a:lnTo>
                    <a:pt x="25" y="9"/>
                  </a:lnTo>
                  <a:lnTo>
                    <a:pt x="20" y="8"/>
                  </a:lnTo>
                  <a:lnTo>
                    <a:pt x="16" y="8"/>
                  </a:lnTo>
                  <a:lnTo>
                    <a:pt x="12" y="6"/>
                  </a:lnTo>
                  <a:lnTo>
                    <a:pt x="9" y="5"/>
                  </a:lnTo>
                  <a:lnTo>
                    <a:pt x="6" y="4"/>
                  </a:lnTo>
                  <a:lnTo>
                    <a:pt x="3" y="2"/>
                  </a:lnTo>
                  <a:lnTo>
                    <a:pt x="1" y="1"/>
                  </a:lnTo>
                  <a:lnTo>
                    <a:pt x="0" y="1"/>
                  </a:lnTo>
                  <a:lnTo>
                    <a:pt x="0" y="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8" name="Freeform 218">
              <a:extLst>
                <a:ext uri="{FF2B5EF4-FFF2-40B4-BE49-F238E27FC236}">
                  <a16:creationId xmlns:a16="http://schemas.microsoft.com/office/drawing/2014/main" id="{1AC0E5D5-C069-404A-ABB3-BD36FF9AEE9C}"/>
                </a:ext>
              </a:extLst>
            </p:cNvPr>
            <p:cNvSpPr>
              <a:spLocks/>
            </p:cNvSpPr>
            <p:nvPr/>
          </p:nvSpPr>
          <p:spPr bwMode="auto">
            <a:xfrm>
              <a:off x="4944" y="3247"/>
              <a:ext cx="127" cy="25"/>
            </a:xfrm>
            <a:custGeom>
              <a:avLst/>
              <a:gdLst>
                <a:gd name="T0" fmla="*/ 0 w 127"/>
                <a:gd name="T1" fmla="*/ 2 h 25"/>
                <a:gd name="T2" fmla="*/ 0 w 127"/>
                <a:gd name="T3" fmla="*/ 2 h 25"/>
                <a:gd name="T4" fmla="*/ 2 w 127"/>
                <a:gd name="T5" fmla="*/ 3 h 25"/>
                <a:gd name="T6" fmla="*/ 4 w 127"/>
                <a:gd name="T7" fmla="*/ 3 h 25"/>
                <a:gd name="T8" fmla="*/ 6 w 127"/>
                <a:gd name="T9" fmla="*/ 4 h 25"/>
                <a:gd name="T10" fmla="*/ 8 w 127"/>
                <a:gd name="T11" fmla="*/ 5 h 25"/>
                <a:gd name="T12" fmla="*/ 10 w 127"/>
                <a:gd name="T13" fmla="*/ 5 h 25"/>
                <a:gd name="T14" fmla="*/ 13 w 127"/>
                <a:gd name="T15" fmla="*/ 6 h 25"/>
                <a:gd name="T16" fmla="*/ 16 w 127"/>
                <a:gd name="T17" fmla="*/ 6 h 25"/>
                <a:gd name="T18" fmla="*/ 21 w 127"/>
                <a:gd name="T19" fmla="*/ 7 h 25"/>
                <a:gd name="T20" fmla="*/ 26 w 127"/>
                <a:gd name="T21" fmla="*/ 8 h 25"/>
                <a:gd name="T22" fmla="*/ 34 w 127"/>
                <a:gd name="T23" fmla="*/ 9 h 25"/>
                <a:gd name="T24" fmla="*/ 43 w 127"/>
                <a:gd name="T25" fmla="*/ 10 h 25"/>
                <a:gd name="T26" fmla="*/ 54 w 127"/>
                <a:gd name="T27" fmla="*/ 12 h 25"/>
                <a:gd name="T28" fmla="*/ 67 w 127"/>
                <a:gd name="T29" fmla="*/ 14 h 25"/>
                <a:gd name="T30" fmla="*/ 84 w 127"/>
                <a:gd name="T31" fmla="*/ 17 h 25"/>
                <a:gd name="T32" fmla="*/ 103 w 127"/>
                <a:gd name="T33" fmla="*/ 20 h 25"/>
                <a:gd name="T34" fmla="*/ 125 w 127"/>
                <a:gd name="T35" fmla="*/ 24 h 25"/>
                <a:gd name="T36" fmla="*/ 126 w 127"/>
                <a:gd name="T37" fmla="*/ 22 h 25"/>
                <a:gd name="T38" fmla="*/ 103 w 127"/>
                <a:gd name="T39" fmla="*/ 18 h 25"/>
                <a:gd name="T40" fmla="*/ 84 w 127"/>
                <a:gd name="T41" fmla="*/ 15 h 25"/>
                <a:gd name="T42" fmla="*/ 68 w 127"/>
                <a:gd name="T43" fmla="*/ 12 h 25"/>
                <a:gd name="T44" fmla="*/ 54 w 127"/>
                <a:gd name="T45" fmla="*/ 10 h 25"/>
                <a:gd name="T46" fmla="*/ 43 w 127"/>
                <a:gd name="T47" fmla="*/ 8 h 25"/>
                <a:gd name="T48" fmla="*/ 34 w 127"/>
                <a:gd name="T49" fmla="*/ 7 h 25"/>
                <a:gd name="T50" fmla="*/ 27 w 127"/>
                <a:gd name="T51" fmla="*/ 6 h 25"/>
                <a:gd name="T52" fmla="*/ 21 w 127"/>
                <a:gd name="T53" fmla="*/ 5 h 25"/>
                <a:gd name="T54" fmla="*/ 16 w 127"/>
                <a:gd name="T55" fmla="*/ 4 h 25"/>
                <a:gd name="T56" fmla="*/ 13 w 127"/>
                <a:gd name="T57" fmla="*/ 4 h 25"/>
                <a:gd name="T58" fmla="*/ 10 w 127"/>
                <a:gd name="T59" fmla="*/ 3 h 25"/>
                <a:gd name="T60" fmla="*/ 8 w 127"/>
                <a:gd name="T61" fmla="*/ 3 h 25"/>
                <a:gd name="T62" fmla="*/ 6 w 127"/>
                <a:gd name="T63" fmla="*/ 2 h 25"/>
                <a:gd name="T64" fmla="*/ 5 w 127"/>
                <a:gd name="T65" fmla="*/ 2 h 25"/>
                <a:gd name="T66" fmla="*/ 3 w 127"/>
                <a:gd name="T67" fmla="*/ 0 h 25"/>
                <a:gd name="T68" fmla="*/ 0 w 127"/>
                <a:gd name="T69" fmla="*/ 0 h 25"/>
                <a:gd name="T70" fmla="*/ 0 w 127"/>
                <a:gd name="T71" fmla="*/ 0 h 25"/>
                <a:gd name="T72" fmla="*/ 0 w 127"/>
                <a:gd name="T73" fmla="*/ 2 h 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7"/>
                <a:gd name="T112" fmla="*/ 0 h 25"/>
                <a:gd name="T113" fmla="*/ 127 w 127"/>
                <a:gd name="T114" fmla="*/ 25 h 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7" h="25">
                  <a:moveTo>
                    <a:pt x="0" y="2"/>
                  </a:moveTo>
                  <a:lnTo>
                    <a:pt x="0" y="2"/>
                  </a:lnTo>
                  <a:lnTo>
                    <a:pt x="2" y="3"/>
                  </a:lnTo>
                  <a:lnTo>
                    <a:pt x="4" y="3"/>
                  </a:lnTo>
                  <a:lnTo>
                    <a:pt x="6" y="4"/>
                  </a:lnTo>
                  <a:lnTo>
                    <a:pt x="8" y="5"/>
                  </a:lnTo>
                  <a:lnTo>
                    <a:pt x="10" y="5"/>
                  </a:lnTo>
                  <a:lnTo>
                    <a:pt x="13" y="6"/>
                  </a:lnTo>
                  <a:lnTo>
                    <a:pt x="16" y="6"/>
                  </a:lnTo>
                  <a:lnTo>
                    <a:pt x="21" y="7"/>
                  </a:lnTo>
                  <a:lnTo>
                    <a:pt x="26" y="8"/>
                  </a:lnTo>
                  <a:lnTo>
                    <a:pt x="34" y="9"/>
                  </a:lnTo>
                  <a:lnTo>
                    <a:pt x="43" y="10"/>
                  </a:lnTo>
                  <a:lnTo>
                    <a:pt x="54" y="12"/>
                  </a:lnTo>
                  <a:lnTo>
                    <a:pt x="67" y="14"/>
                  </a:lnTo>
                  <a:lnTo>
                    <a:pt x="84" y="17"/>
                  </a:lnTo>
                  <a:lnTo>
                    <a:pt x="103" y="20"/>
                  </a:lnTo>
                  <a:lnTo>
                    <a:pt x="125" y="24"/>
                  </a:lnTo>
                  <a:lnTo>
                    <a:pt x="126" y="22"/>
                  </a:lnTo>
                  <a:lnTo>
                    <a:pt x="103" y="18"/>
                  </a:lnTo>
                  <a:lnTo>
                    <a:pt x="84" y="15"/>
                  </a:lnTo>
                  <a:lnTo>
                    <a:pt x="68" y="12"/>
                  </a:lnTo>
                  <a:lnTo>
                    <a:pt x="54" y="10"/>
                  </a:lnTo>
                  <a:lnTo>
                    <a:pt x="43" y="8"/>
                  </a:lnTo>
                  <a:lnTo>
                    <a:pt x="34" y="7"/>
                  </a:lnTo>
                  <a:lnTo>
                    <a:pt x="27" y="6"/>
                  </a:lnTo>
                  <a:lnTo>
                    <a:pt x="21" y="5"/>
                  </a:lnTo>
                  <a:lnTo>
                    <a:pt x="16" y="4"/>
                  </a:lnTo>
                  <a:lnTo>
                    <a:pt x="13" y="4"/>
                  </a:lnTo>
                  <a:lnTo>
                    <a:pt x="10" y="3"/>
                  </a:lnTo>
                  <a:lnTo>
                    <a:pt x="8" y="3"/>
                  </a:lnTo>
                  <a:lnTo>
                    <a:pt x="6" y="2"/>
                  </a:lnTo>
                  <a:lnTo>
                    <a:pt x="5" y="2"/>
                  </a:lnTo>
                  <a:lnTo>
                    <a:pt x="3" y="0"/>
                  </a:lnTo>
                  <a:lnTo>
                    <a:pt x="0"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09" name="Freeform 219">
              <a:extLst>
                <a:ext uri="{FF2B5EF4-FFF2-40B4-BE49-F238E27FC236}">
                  <a16:creationId xmlns:a16="http://schemas.microsoft.com/office/drawing/2014/main" id="{FD1B24CA-5551-4B96-9809-1B51A9AB6578}"/>
                </a:ext>
              </a:extLst>
            </p:cNvPr>
            <p:cNvSpPr>
              <a:spLocks/>
            </p:cNvSpPr>
            <p:nvPr/>
          </p:nvSpPr>
          <p:spPr bwMode="auto">
            <a:xfrm>
              <a:off x="4816" y="3204"/>
              <a:ext cx="129" cy="45"/>
            </a:xfrm>
            <a:custGeom>
              <a:avLst/>
              <a:gdLst>
                <a:gd name="T0" fmla="*/ 0 w 129"/>
                <a:gd name="T1" fmla="*/ 1 h 45"/>
                <a:gd name="T2" fmla="*/ 0 w 129"/>
                <a:gd name="T3" fmla="*/ 1 h 45"/>
                <a:gd name="T4" fmla="*/ 1 w 129"/>
                <a:gd name="T5" fmla="*/ 2 h 45"/>
                <a:gd name="T6" fmla="*/ 5 w 129"/>
                <a:gd name="T7" fmla="*/ 3 h 45"/>
                <a:gd name="T8" fmla="*/ 11 w 129"/>
                <a:gd name="T9" fmla="*/ 5 h 45"/>
                <a:gd name="T10" fmla="*/ 19 w 129"/>
                <a:gd name="T11" fmla="*/ 8 h 45"/>
                <a:gd name="T12" fmla="*/ 29 w 129"/>
                <a:gd name="T13" fmla="*/ 11 h 45"/>
                <a:gd name="T14" fmla="*/ 40 w 129"/>
                <a:gd name="T15" fmla="*/ 15 h 45"/>
                <a:gd name="T16" fmla="*/ 51 w 129"/>
                <a:gd name="T17" fmla="*/ 18 h 45"/>
                <a:gd name="T18" fmla="*/ 62 w 129"/>
                <a:gd name="T19" fmla="*/ 22 h 45"/>
                <a:gd name="T20" fmla="*/ 74 w 129"/>
                <a:gd name="T21" fmla="*/ 26 h 45"/>
                <a:gd name="T22" fmla="*/ 86 w 129"/>
                <a:gd name="T23" fmla="*/ 30 h 45"/>
                <a:gd name="T24" fmla="*/ 97 w 129"/>
                <a:gd name="T25" fmla="*/ 33 h 45"/>
                <a:gd name="T26" fmla="*/ 106 w 129"/>
                <a:gd name="T27" fmla="*/ 36 h 45"/>
                <a:gd name="T28" fmla="*/ 115 w 129"/>
                <a:gd name="T29" fmla="*/ 39 h 45"/>
                <a:gd name="T30" fmla="*/ 121 w 129"/>
                <a:gd name="T31" fmla="*/ 41 h 45"/>
                <a:gd name="T32" fmla="*/ 126 w 129"/>
                <a:gd name="T33" fmla="*/ 43 h 45"/>
                <a:gd name="T34" fmla="*/ 127 w 129"/>
                <a:gd name="T35" fmla="*/ 44 h 45"/>
                <a:gd name="T36" fmla="*/ 128 w 129"/>
                <a:gd name="T37" fmla="*/ 41 h 45"/>
                <a:gd name="T38" fmla="*/ 126 w 129"/>
                <a:gd name="T39" fmla="*/ 41 h 45"/>
                <a:gd name="T40" fmla="*/ 121 w 129"/>
                <a:gd name="T41" fmla="*/ 39 h 45"/>
                <a:gd name="T42" fmla="*/ 115 w 129"/>
                <a:gd name="T43" fmla="*/ 37 h 45"/>
                <a:gd name="T44" fmla="*/ 107 w 129"/>
                <a:gd name="T45" fmla="*/ 34 h 45"/>
                <a:gd name="T46" fmla="*/ 97 w 129"/>
                <a:gd name="T47" fmla="*/ 31 h 45"/>
                <a:gd name="T48" fmla="*/ 86 w 129"/>
                <a:gd name="T49" fmla="*/ 28 h 45"/>
                <a:gd name="T50" fmla="*/ 75 w 129"/>
                <a:gd name="T51" fmla="*/ 24 h 45"/>
                <a:gd name="T52" fmla="*/ 63 w 129"/>
                <a:gd name="T53" fmla="*/ 20 h 45"/>
                <a:gd name="T54" fmla="*/ 51 w 129"/>
                <a:gd name="T55" fmla="*/ 16 h 45"/>
                <a:gd name="T56" fmla="*/ 40 w 129"/>
                <a:gd name="T57" fmla="*/ 12 h 45"/>
                <a:gd name="T58" fmla="*/ 29 w 129"/>
                <a:gd name="T59" fmla="*/ 9 h 45"/>
                <a:gd name="T60" fmla="*/ 20 w 129"/>
                <a:gd name="T61" fmla="*/ 6 h 45"/>
                <a:gd name="T62" fmla="*/ 12 w 129"/>
                <a:gd name="T63" fmla="*/ 3 h 45"/>
                <a:gd name="T64" fmla="*/ 6 w 129"/>
                <a:gd name="T65" fmla="*/ 1 h 45"/>
                <a:gd name="T66" fmla="*/ 1 w 129"/>
                <a:gd name="T67" fmla="*/ 0 h 45"/>
                <a:gd name="T68" fmla="*/ 0 w 129"/>
                <a:gd name="T69" fmla="*/ 0 h 45"/>
                <a:gd name="T70" fmla="*/ 0 w 129"/>
                <a:gd name="T71" fmla="*/ 0 h 45"/>
                <a:gd name="T72" fmla="*/ 0 w 129"/>
                <a:gd name="T73" fmla="*/ 1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45"/>
                <a:gd name="T113" fmla="*/ 129 w 129"/>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45">
                  <a:moveTo>
                    <a:pt x="0" y="1"/>
                  </a:moveTo>
                  <a:lnTo>
                    <a:pt x="0" y="1"/>
                  </a:lnTo>
                  <a:lnTo>
                    <a:pt x="1" y="2"/>
                  </a:lnTo>
                  <a:lnTo>
                    <a:pt x="5" y="3"/>
                  </a:lnTo>
                  <a:lnTo>
                    <a:pt x="11" y="5"/>
                  </a:lnTo>
                  <a:lnTo>
                    <a:pt x="19" y="8"/>
                  </a:lnTo>
                  <a:lnTo>
                    <a:pt x="29" y="11"/>
                  </a:lnTo>
                  <a:lnTo>
                    <a:pt x="40" y="15"/>
                  </a:lnTo>
                  <a:lnTo>
                    <a:pt x="51" y="18"/>
                  </a:lnTo>
                  <a:lnTo>
                    <a:pt x="62" y="22"/>
                  </a:lnTo>
                  <a:lnTo>
                    <a:pt x="74" y="26"/>
                  </a:lnTo>
                  <a:lnTo>
                    <a:pt x="86" y="30"/>
                  </a:lnTo>
                  <a:lnTo>
                    <a:pt x="97" y="33"/>
                  </a:lnTo>
                  <a:lnTo>
                    <a:pt x="106" y="36"/>
                  </a:lnTo>
                  <a:lnTo>
                    <a:pt x="115" y="39"/>
                  </a:lnTo>
                  <a:lnTo>
                    <a:pt x="121" y="41"/>
                  </a:lnTo>
                  <a:lnTo>
                    <a:pt x="126" y="43"/>
                  </a:lnTo>
                  <a:lnTo>
                    <a:pt x="127" y="44"/>
                  </a:lnTo>
                  <a:lnTo>
                    <a:pt x="128" y="41"/>
                  </a:lnTo>
                  <a:lnTo>
                    <a:pt x="126" y="41"/>
                  </a:lnTo>
                  <a:lnTo>
                    <a:pt x="121" y="39"/>
                  </a:lnTo>
                  <a:lnTo>
                    <a:pt x="115" y="37"/>
                  </a:lnTo>
                  <a:lnTo>
                    <a:pt x="107" y="34"/>
                  </a:lnTo>
                  <a:lnTo>
                    <a:pt x="97" y="31"/>
                  </a:lnTo>
                  <a:lnTo>
                    <a:pt x="86" y="28"/>
                  </a:lnTo>
                  <a:lnTo>
                    <a:pt x="75" y="24"/>
                  </a:lnTo>
                  <a:lnTo>
                    <a:pt x="63" y="20"/>
                  </a:lnTo>
                  <a:lnTo>
                    <a:pt x="51" y="16"/>
                  </a:lnTo>
                  <a:lnTo>
                    <a:pt x="40" y="12"/>
                  </a:lnTo>
                  <a:lnTo>
                    <a:pt x="29" y="9"/>
                  </a:lnTo>
                  <a:lnTo>
                    <a:pt x="20" y="6"/>
                  </a:lnTo>
                  <a:lnTo>
                    <a:pt x="12" y="3"/>
                  </a:lnTo>
                  <a:lnTo>
                    <a:pt x="6" y="1"/>
                  </a:lnTo>
                  <a:lnTo>
                    <a:pt x="1" y="0"/>
                  </a:lnTo>
                  <a:lnTo>
                    <a:pt x="0"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0" name="Freeform 220">
              <a:extLst>
                <a:ext uri="{FF2B5EF4-FFF2-40B4-BE49-F238E27FC236}">
                  <a16:creationId xmlns:a16="http://schemas.microsoft.com/office/drawing/2014/main" id="{2D005E5A-C6BC-42AC-802D-B34C0BA28535}"/>
                </a:ext>
              </a:extLst>
            </p:cNvPr>
            <p:cNvSpPr>
              <a:spLocks/>
            </p:cNvSpPr>
            <p:nvPr/>
          </p:nvSpPr>
          <p:spPr bwMode="auto">
            <a:xfrm>
              <a:off x="4727" y="3167"/>
              <a:ext cx="91" cy="40"/>
            </a:xfrm>
            <a:custGeom>
              <a:avLst/>
              <a:gdLst>
                <a:gd name="T0" fmla="*/ 0 w 91"/>
                <a:gd name="T1" fmla="*/ 2 h 40"/>
                <a:gd name="T2" fmla="*/ 0 w 91"/>
                <a:gd name="T3" fmla="*/ 2 h 40"/>
                <a:gd name="T4" fmla="*/ 89 w 91"/>
                <a:gd name="T5" fmla="*/ 39 h 40"/>
                <a:gd name="T6" fmla="*/ 90 w 91"/>
                <a:gd name="T7" fmla="*/ 37 h 40"/>
                <a:gd name="T8" fmla="*/ 0 w 91"/>
                <a:gd name="T9" fmla="*/ 0 h 40"/>
                <a:gd name="T10" fmla="*/ 0 w 91"/>
                <a:gd name="T11" fmla="*/ 0 h 40"/>
                <a:gd name="T12" fmla="*/ 0 w 91"/>
                <a:gd name="T13" fmla="*/ 2 h 40"/>
                <a:gd name="T14" fmla="*/ 0 60000 65536"/>
                <a:gd name="T15" fmla="*/ 0 60000 65536"/>
                <a:gd name="T16" fmla="*/ 0 60000 65536"/>
                <a:gd name="T17" fmla="*/ 0 60000 65536"/>
                <a:gd name="T18" fmla="*/ 0 60000 65536"/>
                <a:gd name="T19" fmla="*/ 0 60000 65536"/>
                <a:gd name="T20" fmla="*/ 0 60000 65536"/>
                <a:gd name="T21" fmla="*/ 0 w 91"/>
                <a:gd name="T22" fmla="*/ 0 h 40"/>
                <a:gd name="T23" fmla="*/ 91 w 91"/>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40">
                  <a:moveTo>
                    <a:pt x="0" y="2"/>
                  </a:moveTo>
                  <a:lnTo>
                    <a:pt x="0" y="2"/>
                  </a:lnTo>
                  <a:lnTo>
                    <a:pt x="89" y="39"/>
                  </a:lnTo>
                  <a:lnTo>
                    <a:pt x="90" y="37"/>
                  </a:lnTo>
                  <a:lnTo>
                    <a:pt x="0"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1" name="Freeform 221">
              <a:extLst>
                <a:ext uri="{FF2B5EF4-FFF2-40B4-BE49-F238E27FC236}">
                  <a16:creationId xmlns:a16="http://schemas.microsoft.com/office/drawing/2014/main" id="{0C5E7996-6469-40EC-AA50-ACB2A867744C}"/>
                </a:ext>
              </a:extLst>
            </p:cNvPr>
            <p:cNvSpPr>
              <a:spLocks/>
            </p:cNvSpPr>
            <p:nvPr/>
          </p:nvSpPr>
          <p:spPr bwMode="auto">
            <a:xfrm>
              <a:off x="4628" y="3144"/>
              <a:ext cx="101" cy="26"/>
            </a:xfrm>
            <a:custGeom>
              <a:avLst/>
              <a:gdLst>
                <a:gd name="T0" fmla="*/ 0 w 101"/>
                <a:gd name="T1" fmla="*/ 2 h 26"/>
                <a:gd name="T2" fmla="*/ 0 w 101"/>
                <a:gd name="T3" fmla="*/ 1 h 26"/>
                <a:gd name="T4" fmla="*/ 0 w 101"/>
                <a:gd name="T5" fmla="*/ 2 h 26"/>
                <a:gd name="T6" fmla="*/ 0 w 101"/>
                <a:gd name="T7" fmla="*/ 2 h 26"/>
                <a:gd name="T8" fmla="*/ 0 w 101"/>
                <a:gd name="T9" fmla="*/ 2 h 26"/>
                <a:gd name="T10" fmla="*/ 1 w 101"/>
                <a:gd name="T11" fmla="*/ 2 h 26"/>
                <a:gd name="T12" fmla="*/ 3 w 101"/>
                <a:gd name="T13" fmla="*/ 2 h 26"/>
                <a:gd name="T14" fmla="*/ 4 w 101"/>
                <a:gd name="T15" fmla="*/ 3 h 26"/>
                <a:gd name="T16" fmla="*/ 8 w 101"/>
                <a:gd name="T17" fmla="*/ 4 h 26"/>
                <a:gd name="T18" fmla="*/ 12 w 101"/>
                <a:gd name="T19" fmla="*/ 4 h 26"/>
                <a:gd name="T20" fmla="*/ 17 w 101"/>
                <a:gd name="T21" fmla="*/ 6 h 26"/>
                <a:gd name="T22" fmla="*/ 24 w 101"/>
                <a:gd name="T23" fmla="*/ 7 h 26"/>
                <a:gd name="T24" fmla="*/ 32 w 101"/>
                <a:gd name="T25" fmla="*/ 9 h 26"/>
                <a:gd name="T26" fmla="*/ 41 w 101"/>
                <a:gd name="T27" fmla="*/ 11 h 26"/>
                <a:gd name="T28" fmla="*/ 53 w 101"/>
                <a:gd name="T29" fmla="*/ 14 h 26"/>
                <a:gd name="T30" fmla="*/ 66 w 101"/>
                <a:gd name="T31" fmla="*/ 17 h 26"/>
                <a:gd name="T32" fmla="*/ 81 w 101"/>
                <a:gd name="T33" fmla="*/ 20 h 26"/>
                <a:gd name="T34" fmla="*/ 99 w 101"/>
                <a:gd name="T35" fmla="*/ 25 h 26"/>
                <a:gd name="T36" fmla="*/ 100 w 101"/>
                <a:gd name="T37" fmla="*/ 22 h 26"/>
                <a:gd name="T38" fmla="*/ 82 w 101"/>
                <a:gd name="T39" fmla="*/ 18 h 26"/>
                <a:gd name="T40" fmla="*/ 67 w 101"/>
                <a:gd name="T41" fmla="*/ 15 h 26"/>
                <a:gd name="T42" fmla="*/ 53 w 101"/>
                <a:gd name="T43" fmla="*/ 12 h 26"/>
                <a:gd name="T44" fmla="*/ 42 w 101"/>
                <a:gd name="T45" fmla="*/ 9 h 26"/>
                <a:gd name="T46" fmla="*/ 32 w 101"/>
                <a:gd name="T47" fmla="*/ 7 h 26"/>
                <a:gd name="T48" fmla="*/ 24 w 101"/>
                <a:gd name="T49" fmla="*/ 5 h 26"/>
                <a:gd name="T50" fmla="*/ 18 w 101"/>
                <a:gd name="T51" fmla="*/ 4 h 26"/>
                <a:gd name="T52" fmla="*/ 12 w 101"/>
                <a:gd name="T53" fmla="*/ 2 h 26"/>
                <a:gd name="T54" fmla="*/ 8 w 101"/>
                <a:gd name="T55" fmla="*/ 2 h 26"/>
                <a:gd name="T56" fmla="*/ 5 w 101"/>
                <a:gd name="T57" fmla="*/ 1 h 26"/>
                <a:gd name="T58" fmla="*/ 3 w 101"/>
                <a:gd name="T59" fmla="*/ 0 h 26"/>
                <a:gd name="T60" fmla="*/ 1 w 101"/>
                <a:gd name="T61" fmla="*/ 0 h 26"/>
                <a:gd name="T62" fmla="*/ 0 w 101"/>
                <a:gd name="T63" fmla="*/ 0 h 26"/>
                <a:gd name="T64" fmla="*/ 0 w 101"/>
                <a:gd name="T65" fmla="*/ 0 h 26"/>
                <a:gd name="T66" fmla="*/ 0 w 101"/>
                <a:gd name="T67" fmla="*/ 0 h 26"/>
                <a:gd name="T68" fmla="*/ 0 w 101"/>
                <a:gd name="T69" fmla="*/ 1 h 26"/>
                <a:gd name="T70" fmla="*/ 0 w 101"/>
                <a:gd name="T71" fmla="*/ 0 h 26"/>
                <a:gd name="T72" fmla="*/ 0 w 101"/>
                <a:gd name="T73" fmla="*/ 2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
                <a:gd name="T112" fmla="*/ 0 h 26"/>
                <a:gd name="T113" fmla="*/ 101 w 101"/>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 h="26">
                  <a:moveTo>
                    <a:pt x="0" y="2"/>
                  </a:moveTo>
                  <a:lnTo>
                    <a:pt x="0" y="1"/>
                  </a:lnTo>
                  <a:lnTo>
                    <a:pt x="0" y="2"/>
                  </a:lnTo>
                  <a:lnTo>
                    <a:pt x="1" y="2"/>
                  </a:lnTo>
                  <a:lnTo>
                    <a:pt x="3" y="2"/>
                  </a:lnTo>
                  <a:lnTo>
                    <a:pt x="4" y="3"/>
                  </a:lnTo>
                  <a:lnTo>
                    <a:pt x="8" y="4"/>
                  </a:lnTo>
                  <a:lnTo>
                    <a:pt x="12" y="4"/>
                  </a:lnTo>
                  <a:lnTo>
                    <a:pt x="17" y="6"/>
                  </a:lnTo>
                  <a:lnTo>
                    <a:pt x="24" y="7"/>
                  </a:lnTo>
                  <a:lnTo>
                    <a:pt x="32" y="9"/>
                  </a:lnTo>
                  <a:lnTo>
                    <a:pt x="41" y="11"/>
                  </a:lnTo>
                  <a:lnTo>
                    <a:pt x="53" y="14"/>
                  </a:lnTo>
                  <a:lnTo>
                    <a:pt x="66" y="17"/>
                  </a:lnTo>
                  <a:lnTo>
                    <a:pt x="81" y="20"/>
                  </a:lnTo>
                  <a:lnTo>
                    <a:pt x="99" y="25"/>
                  </a:lnTo>
                  <a:lnTo>
                    <a:pt x="100" y="22"/>
                  </a:lnTo>
                  <a:lnTo>
                    <a:pt x="82" y="18"/>
                  </a:lnTo>
                  <a:lnTo>
                    <a:pt x="67" y="15"/>
                  </a:lnTo>
                  <a:lnTo>
                    <a:pt x="53" y="12"/>
                  </a:lnTo>
                  <a:lnTo>
                    <a:pt x="42" y="9"/>
                  </a:lnTo>
                  <a:lnTo>
                    <a:pt x="32" y="7"/>
                  </a:lnTo>
                  <a:lnTo>
                    <a:pt x="24" y="5"/>
                  </a:lnTo>
                  <a:lnTo>
                    <a:pt x="18" y="4"/>
                  </a:lnTo>
                  <a:lnTo>
                    <a:pt x="12" y="2"/>
                  </a:lnTo>
                  <a:lnTo>
                    <a:pt x="8" y="2"/>
                  </a:lnTo>
                  <a:lnTo>
                    <a:pt x="5" y="1"/>
                  </a:lnTo>
                  <a:lnTo>
                    <a:pt x="3" y="0"/>
                  </a:lnTo>
                  <a:lnTo>
                    <a:pt x="1" y="0"/>
                  </a:lnTo>
                  <a:lnTo>
                    <a:pt x="0" y="0"/>
                  </a:lnTo>
                  <a:lnTo>
                    <a:pt x="0" y="1"/>
                  </a:lnTo>
                  <a:lnTo>
                    <a:pt x="0"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2" name="Freeform 222">
              <a:extLst>
                <a:ext uri="{FF2B5EF4-FFF2-40B4-BE49-F238E27FC236}">
                  <a16:creationId xmlns:a16="http://schemas.microsoft.com/office/drawing/2014/main" id="{7D4D6A8D-52E7-422B-B73B-5863520D08C9}"/>
                </a:ext>
              </a:extLst>
            </p:cNvPr>
            <p:cNvSpPr>
              <a:spLocks/>
            </p:cNvSpPr>
            <p:nvPr/>
          </p:nvSpPr>
          <p:spPr bwMode="auto">
            <a:xfrm>
              <a:off x="4593" y="3109"/>
              <a:ext cx="36" cy="37"/>
            </a:xfrm>
            <a:custGeom>
              <a:avLst/>
              <a:gdLst>
                <a:gd name="T0" fmla="*/ 0 w 36"/>
                <a:gd name="T1" fmla="*/ 0 h 37"/>
                <a:gd name="T2" fmla="*/ 0 w 36"/>
                <a:gd name="T3" fmla="*/ 0 h 37"/>
                <a:gd name="T4" fmla="*/ 0 w 36"/>
                <a:gd name="T5" fmla="*/ 0 h 37"/>
                <a:gd name="T6" fmla="*/ 0 w 36"/>
                <a:gd name="T7" fmla="*/ 1 h 37"/>
                <a:gd name="T8" fmla="*/ 0 w 36"/>
                <a:gd name="T9" fmla="*/ 2 h 37"/>
                <a:gd name="T10" fmla="*/ 0 w 36"/>
                <a:gd name="T11" fmla="*/ 4 h 37"/>
                <a:gd name="T12" fmla="*/ 0 w 36"/>
                <a:gd name="T13" fmla="*/ 7 h 37"/>
                <a:gd name="T14" fmla="*/ 1 w 36"/>
                <a:gd name="T15" fmla="*/ 9 h 37"/>
                <a:gd name="T16" fmla="*/ 1 w 36"/>
                <a:gd name="T17" fmla="*/ 12 h 37"/>
                <a:gd name="T18" fmla="*/ 3 w 36"/>
                <a:gd name="T19" fmla="*/ 15 h 37"/>
                <a:gd name="T20" fmla="*/ 4 w 36"/>
                <a:gd name="T21" fmla="*/ 19 h 37"/>
                <a:gd name="T22" fmla="*/ 7 w 36"/>
                <a:gd name="T23" fmla="*/ 22 h 37"/>
                <a:gd name="T24" fmla="*/ 9 w 36"/>
                <a:gd name="T25" fmla="*/ 25 h 37"/>
                <a:gd name="T26" fmla="*/ 13 w 36"/>
                <a:gd name="T27" fmla="*/ 28 h 37"/>
                <a:gd name="T28" fmla="*/ 17 w 36"/>
                <a:gd name="T29" fmla="*/ 30 h 37"/>
                <a:gd name="T30" fmla="*/ 22 w 36"/>
                <a:gd name="T31" fmla="*/ 33 h 37"/>
                <a:gd name="T32" fmla="*/ 28 w 36"/>
                <a:gd name="T33" fmla="*/ 34 h 37"/>
                <a:gd name="T34" fmla="*/ 35 w 36"/>
                <a:gd name="T35" fmla="*/ 36 h 37"/>
                <a:gd name="T36" fmla="*/ 35 w 36"/>
                <a:gd name="T37" fmla="*/ 33 h 37"/>
                <a:gd name="T38" fmla="*/ 28 w 36"/>
                <a:gd name="T39" fmla="*/ 33 h 37"/>
                <a:gd name="T40" fmla="*/ 22 w 36"/>
                <a:gd name="T41" fmla="*/ 31 h 37"/>
                <a:gd name="T42" fmla="*/ 18 w 36"/>
                <a:gd name="T43" fmla="*/ 28 h 37"/>
                <a:gd name="T44" fmla="*/ 14 w 36"/>
                <a:gd name="T45" fmla="*/ 26 h 37"/>
                <a:gd name="T46" fmla="*/ 11 w 36"/>
                <a:gd name="T47" fmla="*/ 24 h 37"/>
                <a:gd name="T48" fmla="*/ 8 w 36"/>
                <a:gd name="T49" fmla="*/ 21 h 37"/>
                <a:gd name="T50" fmla="*/ 6 w 36"/>
                <a:gd name="T51" fmla="*/ 18 h 37"/>
                <a:gd name="T52" fmla="*/ 4 w 36"/>
                <a:gd name="T53" fmla="*/ 15 h 37"/>
                <a:gd name="T54" fmla="*/ 3 w 36"/>
                <a:gd name="T55" fmla="*/ 12 h 37"/>
                <a:gd name="T56" fmla="*/ 3 w 36"/>
                <a:gd name="T57" fmla="*/ 9 h 37"/>
                <a:gd name="T58" fmla="*/ 2 w 36"/>
                <a:gd name="T59" fmla="*/ 6 h 37"/>
                <a:gd name="T60" fmla="*/ 1 w 36"/>
                <a:gd name="T61" fmla="*/ 4 h 37"/>
                <a:gd name="T62" fmla="*/ 1 w 36"/>
                <a:gd name="T63" fmla="*/ 2 h 37"/>
                <a:gd name="T64" fmla="*/ 1 w 36"/>
                <a:gd name="T65" fmla="*/ 1 h 37"/>
                <a:gd name="T66" fmla="*/ 1 w 36"/>
                <a:gd name="T67" fmla="*/ 0 h 37"/>
                <a:gd name="T68" fmla="*/ 1 w 36"/>
                <a:gd name="T69" fmla="*/ 0 h 37"/>
                <a:gd name="T70" fmla="*/ 1 w 36"/>
                <a:gd name="T71" fmla="*/ 0 h 37"/>
                <a:gd name="T72" fmla="*/ 0 w 36"/>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
                <a:gd name="T112" fmla="*/ 0 h 37"/>
                <a:gd name="T113" fmla="*/ 36 w 36"/>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 h="37">
                  <a:moveTo>
                    <a:pt x="0" y="0"/>
                  </a:moveTo>
                  <a:lnTo>
                    <a:pt x="0" y="0"/>
                  </a:lnTo>
                  <a:lnTo>
                    <a:pt x="0" y="1"/>
                  </a:lnTo>
                  <a:lnTo>
                    <a:pt x="0" y="2"/>
                  </a:lnTo>
                  <a:lnTo>
                    <a:pt x="0" y="4"/>
                  </a:lnTo>
                  <a:lnTo>
                    <a:pt x="0" y="7"/>
                  </a:lnTo>
                  <a:lnTo>
                    <a:pt x="1" y="9"/>
                  </a:lnTo>
                  <a:lnTo>
                    <a:pt x="1" y="12"/>
                  </a:lnTo>
                  <a:lnTo>
                    <a:pt x="3" y="15"/>
                  </a:lnTo>
                  <a:lnTo>
                    <a:pt x="4" y="19"/>
                  </a:lnTo>
                  <a:lnTo>
                    <a:pt x="7" y="22"/>
                  </a:lnTo>
                  <a:lnTo>
                    <a:pt x="9" y="25"/>
                  </a:lnTo>
                  <a:lnTo>
                    <a:pt x="13" y="28"/>
                  </a:lnTo>
                  <a:lnTo>
                    <a:pt x="17" y="30"/>
                  </a:lnTo>
                  <a:lnTo>
                    <a:pt x="22" y="33"/>
                  </a:lnTo>
                  <a:lnTo>
                    <a:pt x="28" y="34"/>
                  </a:lnTo>
                  <a:lnTo>
                    <a:pt x="35" y="36"/>
                  </a:lnTo>
                  <a:lnTo>
                    <a:pt x="35" y="33"/>
                  </a:lnTo>
                  <a:lnTo>
                    <a:pt x="28" y="33"/>
                  </a:lnTo>
                  <a:lnTo>
                    <a:pt x="22" y="31"/>
                  </a:lnTo>
                  <a:lnTo>
                    <a:pt x="18" y="28"/>
                  </a:lnTo>
                  <a:lnTo>
                    <a:pt x="14" y="26"/>
                  </a:lnTo>
                  <a:lnTo>
                    <a:pt x="11" y="24"/>
                  </a:lnTo>
                  <a:lnTo>
                    <a:pt x="8" y="21"/>
                  </a:lnTo>
                  <a:lnTo>
                    <a:pt x="6" y="18"/>
                  </a:lnTo>
                  <a:lnTo>
                    <a:pt x="4" y="15"/>
                  </a:lnTo>
                  <a:lnTo>
                    <a:pt x="3" y="12"/>
                  </a:lnTo>
                  <a:lnTo>
                    <a:pt x="3" y="9"/>
                  </a:lnTo>
                  <a:lnTo>
                    <a:pt x="2" y="6"/>
                  </a:lnTo>
                  <a:lnTo>
                    <a:pt x="1" y="4"/>
                  </a:lnTo>
                  <a:lnTo>
                    <a:pt x="1" y="2"/>
                  </a:lnTo>
                  <a:lnTo>
                    <a:pt x="1" y="1"/>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3" name="Freeform 223">
              <a:extLst>
                <a:ext uri="{FF2B5EF4-FFF2-40B4-BE49-F238E27FC236}">
                  <a16:creationId xmlns:a16="http://schemas.microsoft.com/office/drawing/2014/main" id="{40F86BC3-ACDA-4B3E-8371-8734E878D9DD}"/>
                </a:ext>
              </a:extLst>
            </p:cNvPr>
            <p:cNvSpPr>
              <a:spLocks/>
            </p:cNvSpPr>
            <p:nvPr/>
          </p:nvSpPr>
          <p:spPr bwMode="auto">
            <a:xfrm>
              <a:off x="4581" y="3042"/>
              <a:ext cx="17" cy="68"/>
            </a:xfrm>
            <a:custGeom>
              <a:avLst/>
              <a:gdLst>
                <a:gd name="T0" fmla="*/ 0 w 17"/>
                <a:gd name="T1" fmla="*/ 0 h 68"/>
                <a:gd name="T2" fmla="*/ 1 w 17"/>
                <a:gd name="T3" fmla="*/ 0 h 68"/>
                <a:gd name="T4" fmla="*/ 0 w 17"/>
                <a:gd name="T5" fmla="*/ 0 h 68"/>
                <a:gd name="T6" fmla="*/ 0 w 17"/>
                <a:gd name="T7" fmla="*/ 0 h 68"/>
                <a:gd name="T8" fmla="*/ 0 w 17"/>
                <a:gd name="T9" fmla="*/ 1 h 68"/>
                <a:gd name="T10" fmla="*/ 0 w 17"/>
                <a:gd name="T11" fmla="*/ 2 h 68"/>
                <a:gd name="T12" fmla="*/ 0 w 17"/>
                <a:gd name="T13" fmla="*/ 3 h 68"/>
                <a:gd name="T14" fmla="*/ 0 w 17"/>
                <a:gd name="T15" fmla="*/ 4 h 68"/>
                <a:gd name="T16" fmla="*/ 0 w 17"/>
                <a:gd name="T17" fmla="*/ 6 h 68"/>
                <a:gd name="T18" fmla="*/ 0 w 17"/>
                <a:gd name="T19" fmla="*/ 9 h 68"/>
                <a:gd name="T20" fmla="*/ 1 w 17"/>
                <a:gd name="T21" fmla="*/ 12 h 68"/>
                <a:gd name="T22" fmla="*/ 2 w 17"/>
                <a:gd name="T23" fmla="*/ 17 h 68"/>
                <a:gd name="T24" fmla="*/ 3 w 17"/>
                <a:gd name="T25" fmla="*/ 22 h 68"/>
                <a:gd name="T26" fmla="*/ 5 w 17"/>
                <a:gd name="T27" fmla="*/ 28 h 68"/>
                <a:gd name="T28" fmla="*/ 6 w 17"/>
                <a:gd name="T29" fmla="*/ 36 h 68"/>
                <a:gd name="T30" fmla="*/ 9 w 17"/>
                <a:gd name="T31" fmla="*/ 45 h 68"/>
                <a:gd name="T32" fmla="*/ 11 w 17"/>
                <a:gd name="T33" fmla="*/ 55 h 68"/>
                <a:gd name="T34" fmla="*/ 13 w 17"/>
                <a:gd name="T35" fmla="*/ 67 h 68"/>
                <a:gd name="T36" fmla="*/ 16 w 17"/>
                <a:gd name="T37" fmla="*/ 66 h 68"/>
                <a:gd name="T38" fmla="*/ 12 w 17"/>
                <a:gd name="T39" fmla="*/ 54 h 68"/>
                <a:gd name="T40" fmla="*/ 10 w 17"/>
                <a:gd name="T41" fmla="*/ 44 h 68"/>
                <a:gd name="T42" fmla="*/ 8 w 17"/>
                <a:gd name="T43" fmla="*/ 35 h 68"/>
                <a:gd name="T44" fmla="*/ 7 w 17"/>
                <a:gd name="T45" fmla="*/ 28 h 68"/>
                <a:gd name="T46" fmla="*/ 5 w 17"/>
                <a:gd name="T47" fmla="*/ 22 h 68"/>
                <a:gd name="T48" fmla="*/ 4 w 17"/>
                <a:gd name="T49" fmla="*/ 16 h 68"/>
                <a:gd name="T50" fmla="*/ 3 w 17"/>
                <a:gd name="T51" fmla="*/ 12 h 68"/>
                <a:gd name="T52" fmla="*/ 3 w 17"/>
                <a:gd name="T53" fmla="*/ 9 h 68"/>
                <a:gd name="T54" fmla="*/ 2 w 17"/>
                <a:gd name="T55" fmla="*/ 6 h 68"/>
                <a:gd name="T56" fmla="*/ 2 w 17"/>
                <a:gd name="T57" fmla="*/ 4 h 68"/>
                <a:gd name="T58" fmla="*/ 1 w 17"/>
                <a:gd name="T59" fmla="*/ 3 h 68"/>
                <a:gd name="T60" fmla="*/ 1 w 17"/>
                <a:gd name="T61" fmla="*/ 2 h 68"/>
                <a:gd name="T62" fmla="*/ 1 w 17"/>
                <a:gd name="T63" fmla="*/ 1 h 68"/>
                <a:gd name="T64" fmla="*/ 1 w 17"/>
                <a:gd name="T65" fmla="*/ 0 h 68"/>
                <a:gd name="T66" fmla="*/ 1 w 17"/>
                <a:gd name="T67" fmla="*/ 0 h 68"/>
                <a:gd name="T68" fmla="*/ 0 w 17"/>
                <a:gd name="T69" fmla="*/ 2 h 68"/>
                <a:gd name="T70" fmla="*/ 1 w 17"/>
                <a:gd name="T71" fmla="*/ 0 h 68"/>
                <a:gd name="T72" fmla="*/ 0 w 17"/>
                <a:gd name="T73" fmla="*/ 0 h 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68"/>
                <a:gd name="T113" fmla="*/ 17 w 17"/>
                <a:gd name="T114" fmla="*/ 68 h 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68">
                  <a:moveTo>
                    <a:pt x="0" y="0"/>
                  </a:moveTo>
                  <a:lnTo>
                    <a:pt x="1" y="0"/>
                  </a:lnTo>
                  <a:lnTo>
                    <a:pt x="0" y="0"/>
                  </a:lnTo>
                  <a:lnTo>
                    <a:pt x="0" y="1"/>
                  </a:lnTo>
                  <a:lnTo>
                    <a:pt x="0" y="2"/>
                  </a:lnTo>
                  <a:lnTo>
                    <a:pt x="0" y="3"/>
                  </a:lnTo>
                  <a:lnTo>
                    <a:pt x="0" y="4"/>
                  </a:lnTo>
                  <a:lnTo>
                    <a:pt x="0" y="6"/>
                  </a:lnTo>
                  <a:lnTo>
                    <a:pt x="0" y="9"/>
                  </a:lnTo>
                  <a:lnTo>
                    <a:pt x="1" y="12"/>
                  </a:lnTo>
                  <a:lnTo>
                    <a:pt x="2" y="17"/>
                  </a:lnTo>
                  <a:lnTo>
                    <a:pt x="3" y="22"/>
                  </a:lnTo>
                  <a:lnTo>
                    <a:pt x="5" y="28"/>
                  </a:lnTo>
                  <a:lnTo>
                    <a:pt x="6" y="36"/>
                  </a:lnTo>
                  <a:lnTo>
                    <a:pt x="9" y="45"/>
                  </a:lnTo>
                  <a:lnTo>
                    <a:pt x="11" y="55"/>
                  </a:lnTo>
                  <a:lnTo>
                    <a:pt x="13" y="67"/>
                  </a:lnTo>
                  <a:lnTo>
                    <a:pt x="16" y="66"/>
                  </a:lnTo>
                  <a:lnTo>
                    <a:pt x="12" y="54"/>
                  </a:lnTo>
                  <a:lnTo>
                    <a:pt x="10" y="44"/>
                  </a:lnTo>
                  <a:lnTo>
                    <a:pt x="8" y="35"/>
                  </a:lnTo>
                  <a:lnTo>
                    <a:pt x="7" y="28"/>
                  </a:lnTo>
                  <a:lnTo>
                    <a:pt x="5" y="22"/>
                  </a:lnTo>
                  <a:lnTo>
                    <a:pt x="4" y="16"/>
                  </a:lnTo>
                  <a:lnTo>
                    <a:pt x="3" y="12"/>
                  </a:lnTo>
                  <a:lnTo>
                    <a:pt x="3" y="9"/>
                  </a:lnTo>
                  <a:lnTo>
                    <a:pt x="2" y="6"/>
                  </a:lnTo>
                  <a:lnTo>
                    <a:pt x="2" y="4"/>
                  </a:lnTo>
                  <a:lnTo>
                    <a:pt x="1" y="3"/>
                  </a:lnTo>
                  <a:lnTo>
                    <a:pt x="1" y="2"/>
                  </a:lnTo>
                  <a:lnTo>
                    <a:pt x="1" y="1"/>
                  </a:lnTo>
                  <a:lnTo>
                    <a:pt x="1" y="0"/>
                  </a:lnTo>
                  <a:lnTo>
                    <a:pt x="0" y="2"/>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4" name="Freeform 224">
              <a:extLst>
                <a:ext uri="{FF2B5EF4-FFF2-40B4-BE49-F238E27FC236}">
                  <a16:creationId xmlns:a16="http://schemas.microsoft.com/office/drawing/2014/main" id="{6CD6CF2F-F41E-4132-B866-A4F8162D5930}"/>
                </a:ext>
              </a:extLst>
            </p:cNvPr>
            <p:cNvSpPr>
              <a:spLocks/>
            </p:cNvSpPr>
            <p:nvPr/>
          </p:nvSpPr>
          <p:spPr bwMode="auto">
            <a:xfrm>
              <a:off x="4579" y="2964"/>
              <a:ext cx="17" cy="80"/>
            </a:xfrm>
            <a:custGeom>
              <a:avLst/>
              <a:gdLst>
                <a:gd name="T0" fmla="*/ 4 w 17"/>
                <a:gd name="T1" fmla="*/ 2 h 80"/>
                <a:gd name="T2" fmla="*/ 0 w 17"/>
                <a:gd name="T3" fmla="*/ 1 h 80"/>
                <a:gd name="T4" fmla="*/ 8 w 17"/>
                <a:gd name="T5" fmla="*/ 79 h 80"/>
                <a:gd name="T6" fmla="*/ 16 w 17"/>
                <a:gd name="T7" fmla="*/ 79 h 80"/>
                <a:gd name="T8" fmla="*/ 10 w 17"/>
                <a:gd name="T9" fmla="*/ 1 h 80"/>
                <a:gd name="T10" fmla="*/ 6 w 17"/>
                <a:gd name="T11" fmla="*/ 0 h 80"/>
                <a:gd name="T12" fmla="*/ 4 w 17"/>
                <a:gd name="T13" fmla="*/ 2 h 80"/>
                <a:gd name="T14" fmla="*/ 0 60000 65536"/>
                <a:gd name="T15" fmla="*/ 0 60000 65536"/>
                <a:gd name="T16" fmla="*/ 0 60000 65536"/>
                <a:gd name="T17" fmla="*/ 0 60000 65536"/>
                <a:gd name="T18" fmla="*/ 0 60000 65536"/>
                <a:gd name="T19" fmla="*/ 0 60000 65536"/>
                <a:gd name="T20" fmla="*/ 0 60000 65536"/>
                <a:gd name="T21" fmla="*/ 0 w 17"/>
                <a:gd name="T22" fmla="*/ 0 h 80"/>
                <a:gd name="T23" fmla="*/ 17 w 17"/>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0">
                  <a:moveTo>
                    <a:pt x="4" y="2"/>
                  </a:moveTo>
                  <a:lnTo>
                    <a:pt x="0" y="1"/>
                  </a:lnTo>
                  <a:lnTo>
                    <a:pt x="8" y="79"/>
                  </a:lnTo>
                  <a:lnTo>
                    <a:pt x="16" y="79"/>
                  </a:lnTo>
                  <a:lnTo>
                    <a:pt x="10" y="1"/>
                  </a:lnTo>
                  <a:lnTo>
                    <a:pt x="6" y="0"/>
                  </a:lnTo>
                  <a:lnTo>
                    <a:pt x="4"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5" name="Freeform 225">
              <a:extLst>
                <a:ext uri="{FF2B5EF4-FFF2-40B4-BE49-F238E27FC236}">
                  <a16:creationId xmlns:a16="http://schemas.microsoft.com/office/drawing/2014/main" id="{C3507827-9C31-446B-AC4F-C7D394F95581}"/>
                </a:ext>
              </a:extLst>
            </p:cNvPr>
            <p:cNvSpPr>
              <a:spLocks/>
            </p:cNvSpPr>
            <p:nvPr/>
          </p:nvSpPr>
          <p:spPr bwMode="auto">
            <a:xfrm>
              <a:off x="4867" y="3005"/>
              <a:ext cx="144" cy="35"/>
            </a:xfrm>
            <a:custGeom>
              <a:avLst/>
              <a:gdLst>
                <a:gd name="T0" fmla="*/ 142 w 144"/>
                <a:gd name="T1" fmla="*/ 31 h 35"/>
                <a:gd name="T2" fmla="*/ 143 w 144"/>
                <a:gd name="T3" fmla="*/ 28 h 35"/>
                <a:gd name="T4" fmla="*/ 0 w 144"/>
                <a:gd name="T5" fmla="*/ 0 h 35"/>
                <a:gd name="T6" fmla="*/ 0 w 144"/>
                <a:gd name="T7" fmla="*/ 5 h 35"/>
                <a:gd name="T8" fmla="*/ 141 w 144"/>
                <a:gd name="T9" fmla="*/ 34 h 35"/>
                <a:gd name="T10" fmla="*/ 142 w 144"/>
                <a:gd name="T11" fmla="*/ 31 h 35"/>
                <a:gd name="T12" fmla="*/ 0 60000 65536"/>
                <a:gd name="T13" fmla="*/ 0 60000 65536"/>
                <a:gd name="T14" fmla="*/ 0 60000 65536"/>
                <a:gd name="T15" fmla="*/ 0 60000 65536"/>
                <a:gd name="T16" fmla="*/ 0 60000 65536"/>
                <a:gd name="T17" fmla="*/ 0 60000 65536"/>
                <a:gd name="T18" fmla="*/ 0 w 144"/>
                <a:gd name="T19" fmla="*/ 0 h 35"/>
                <a:gd name="T20" fmla="*/ 144 w 144"/>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44" h="35">
                  <a:moveTo>
                    <a:pt x="142" y="31"/>
                  </a:moveTo>
                  <a:lnTo>
                    <a:pt x="143" y="28"/>
                  </a:lnTo>
                  <a:lnTo>
                    <a:pt x="0" y="0"/>
                  </a:lnTo>
                  <a:lnTo>
                    <a:pt x="0" y="5"/>
                  </a:lnTo>
                  <a:lnTo>
                    <a:pt x="141" y="34"/>
                  </a:lnTo>
                  <a:lnTo>
                    <a:pt x="142" y="31"/>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6" name="Freeform 226">
              <a:extLst>
                <a:ext uri="{FF2B5EF4-FFF2-40B4-BE49-F238E27FC236}">
                  <a16:creationId xmlns:a16="http://schemas.microsoft.com/office/drawing/2014/main" id="{3C4C4464-4F17-4BD7-B5F5-616FAC9EC0AB}"/>
                </a:ext>
              </a:extLst>
            </p:cNvPr>
            <p:cNvSpPr>
              <a:spLocks/>
            </p:cNvSpPr>
            <p:nvPr/>
          </p:nvSpPr>
          <p:spPr bwMode="auto">
            <a:xfrm>
              <a:off x="4864" y="3019"/>
              <a:ext cx="142" cy="35"/>
            </a:xfrm>
            <a:custGeom>
              <a:avLst/>
              <a:gdLst>
                <a:gd name="T0" fmla="*/ 140 w 142"/>
                <a:gd name="T1" fmla="*/ 31 h 35"/>
                <a:gd name="T2" fmla="*/ 141 w 142"/>
                <a:gd name="T3" fmla="*/ 28 h 35"/>
                <a:gd name="T4" fmla="*/ 1 w 142"/>
                <a:gd name="T5" fmla="*/ 0 h 35"/>
                <a:gd name="T6" fmla="*/ 0 w 142"/>
                <a:gd name="T7" fmla="*/ 4 h 35"/>
                <a:gd name="T8" fmla="*/ 140 w 142"/>
                <a:gd name="T9" fmla="*/ 34 h 35"/>
                <a:gd name="T10" fmla="*/ 140 w 142"/>
                <a:gd name="T11" fmla="*/ 31 h 35"/>
                <a:gd name="T12" fmla="*/ 0 60000 65536"/>
                <a:gd name="T13" fmla="*/ 0 60000 65536"/>
                <a:gd name="T14" fmla="*/ 0 60000 65536"/>
                <a:gd name="T15" fmla="*/ 0 60000 65536"/>
                <a:gd name="T16" fmla="*/ 0 60000 65536"/>
                <a:gd name="T17" fmla="*/ 0 60000 65536"/>
                <a:gd name="T18" fmla="*/ 0 w 142"/>
                <a:gd name="T19" fmla="*/ 0 h 35"/>
                <a:gd name="T20" fmla="*/ 142 w 142"/>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42" h="35">
                  <a:moveTo>
                    <a:pt x="140" y="31"/>
                  </a:moveTo>
                  <a:lnTo>
                    <a:pt x="141" y="28"/>
                  </a:lnTo>
                  <a:lnTo>
                    <a:pt x="1" y="0"/>
                  </a:lnTo>
                  <a:lnTo>
                    <a:pt x="0" y="4"/>
                  </a:lnTo>
                  <a:lnTo>
                    <a:pt x="140" y="34"/>
                  </a:lnTo>
                  <a:lnTo>
                    <a:pt x="140" y="31"/>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7" name="Freeform 227">
              <a:extLst>
                <a:ext uri="{FF2B5EF4-FFF2-40B4-BE49-F238E27FC236}">
                  <a16:creationId xmlns:a16="http://schemas.microsoft.com/office/drawing/2014/main" id="{3A94106F-6F66-43CC-8D83-3EFBB4DC1B6C}"/>
                </a:ext>
              </a:extLst>
            </p:cNvPr>
            <p:cNvSpPr>
              <a:spLocks/>
            </p:cNvSpPr>
            <p:nvPr/>
          </p:nvSpPr>
          <p:spPr bwMode="auto">
            <a:xfrm>
              <a:off x="4862" y="3032"/>
              <a:ext cx="143" cy="36"/>
            </a:xfrm>
            <a:custGeom>
              <a:avLst/>
              <a:gdLst>
                <a:gd name="T0" fmla="*/ 141 w 143"/>
                <a:gd name="T1" fmla="*/ 32 h 36"/>
                <a:gd name="T2" fmla="*/ 142 w 143"/>
                <a:gd name="T3" fmla="*/ 29 h 36"/>
                <a:gd name="T4" fmla="*/ 0 w 143"/>
                <a:gd name="T5" fmla="*/ 0 h 36"/>
                <a:gd name="T6" fmla="*/ 0 w 143"/>
                <a:gd name="T7" fmla="*/ 5 h 36"/>
                <a:gd name="T8" fmla="*/ 140 w 143"/>
                <a:gd name="T9" fmla="*/ 35 h 36"/>
                <a:gd name="T10" fmla="*/ 141 w 143"/>
                <a:gd name="T11" fmla="*/ 32 h 36"/>
                <a:gd name="T12" fmla="*/ 0 60000 65536"/>
                <a:gd name="T13" fmla="*/ 0 60000 65536"/>
                <a:gd name="T14" fmla="*/ 0 60000 65536"/>
                <a:gd name="T15" fmla="*/ 0 60000 65536"/>
                <a:gd name="T16" fmla="*/ 0 60000 65536"/>
                <a:gd name="T17" fmla="*/ 0 60000 65536"/>
                <a:gd name="T18" fmla="*/ 0 w 143"/>
                <a:gd name="T19" fmla="*/ 0 h 36"/>
                <a:gd name="T20" fmla="*/ 143 w 143"/>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43" h="36">
                  <a:moveTo>
                    <a:pt x="141" y="32"/>
                  </a:moveTo>
                  <a:lnTo>
                    <a:pt x="142" y="29"/>
                  </a:lnTo>
                  <a:lnTo>
                    <a:pt x="0" y="0"/>
                  </a:lnTo>
                  <a:lnTo>
                    <a:pt x="0" y="5"/>
                  </a:lnTo>
                  <a:lnTo>
                    <a:pt x="140" y="35"/>
                  </a:lnTo>
                  <a:lnTo>
                    <a:pt x="141" y="32"/>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8" name="Freeform 228">
              <a:extLst>
                <a:ext uri="{FF2B5EF4-FFF2-40B4-BE49-F238E27FC236}">
                  <a16:creationId xmlns:a16="http://schemas.microsoft.com/office/drawing/2014/main" id="{96B15271-24C9-4632-8590-00DAC1CB4485}"/>
                </a:ext>
              </a:extLst>
            </p:cNvPr>
            <p:cNvSpPr>
              <a:spLocks/>
            </p:cNvSpPr>
            <p:nvPr/>
          </p:nvSpPr>
          <p:spPr bwMode="auto">
            <a:xfrm>
              <a:off x="4858" y="3046"/>
              <a:ext cx="142" cy="35"/>
            </a:xfrm>
            <a:custGeom>
              <a:avLst/>
              <a:gdLst>
                <a:gd name="T0" fmla="*/ 140 w 142"/>
                <a:gd name="T1" fmla="*/ 31 h 35"/>
                <a:gd name="T2" fmla="*/ 141 w 142"/>
                <a:gd name="T3" fmla="*/ 29 h 35"/>
                <a:gd name="T4" fmla="*/ 1 w 142"/>
                <a:gd name="T5" fmla="*/ 0 h 35"/>
                <a:gd name="T6" fmla="*/ 0 w 142"/>
                <a:gd name="T7" fmla="*/ 4 h 35"/>
                <a:gd name="T8" fmla="*/ 140 w 142"/>
                <a:gd name="T9" fmla="*/ 34 h 35"/>
                <a:gd name="T10" fmla="*/ 140 w 142"/>
                <a:gd name="T11" fmla="*/ 31 h 35"/>
                <a:gd name="T12" fmla="*/ 0 60000 65536"/>
                <a:gd name="T13" fmla="*/ 0 60000 65536"/>
                <a:gd name="T14" fmla="*/ 0 60000 65536"/>
                <a:gd name="T15" fmla="*/ 0 60000 65536"/>
                <a:gd name="T16" fmla="*/ 0 60000 65536"/>
                <a:gd name="T17" fmla="*/ 0 60000 65536"/>
                <a:gd name="T18" fmla="*/ 0 w 142"/>
                <a:gd name="T19" fmla="*/ 0 h 35"/>
                <a:gd name="T20" fmla="*/ 142 w 142"/>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42" h="35">
                  <a:moveTo>
                    <a:pt x="140" y="31"/>
                  </a:moveTo>
                  <a:lnTo>
                    <a:pt x="141" y="29"/>
                  </a:lnTo>
                  <a:lnTo>
                    <a:pt x="1" y="0"/>
                  </a:lnTo>
                  <a:lnTo>
                    <a:pt x="0" y="4"/>
                  </a:lnTo>
                  <a:lnTo>
                    <a:pt x="140" y="34"/>
                  </a:lnTo>
                  <a:lnTo>
                    <a:pt x="140" y="31"/>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19" name="Freeform 229">
              <a:extLst>
                <a:ext uri="{FF2B5EF4-FFF2-40B4-BE49-F238E27FC236}">
                  <a16:creationId xmlns:a16="http://schemas.microsoft.com/office/drawing/2014/main" id="{05A62599-5255-4D4D-8626-C59211CE52AF}"/>
                </a:ext>
              </a:extLst>
            </p:cNvPr>
            <p:cNvSpPr>
              <a:spLocks/>
            </p:cNvSpPr>
            <p:nvPr/>
          </p:nvSpPr>
          <p:spPr bwMode="auto">
            <a:xfrm>
              <a:off x="4856" y="3059"/>
              <a:ext cx="143" cy="35"/>
            </a:xfrm>
            <a:custGeom>
              <a:avLst/>
              <a:gdLst>
                <a:gd name="T0" fmla="*/ 141 w 143"/>
                <a:gd name="T1" fmla="*/ 31 h 35"/>
                <a:gd name="T2" fmla="*/ 142 w 143"/>
                <a:gd name="T3" fmla="*/ 29 h 35"/>
                <a:gd name="T4" fmla="*/ 0 w 143"/>
                <a:gd name="T5" fmla="*/ 0 h 35"/>
                <a:gd name="T6" fmla="*/ 0 w 143"/>
                <a:gd name="T7" fmla="*/ 5 h 35"/>
                <a:gd name="T8" fmla="*/ 141 w 143"/>
                <a:gd name="T9" fmla="*/ 34 h 35"/>
                <a:gd name="T10" fmla="*/ 141 w 143"/>
                <a:gd name="T11" fmla="*/ 31 h 35"/>
                <a:gd name="T12" fmla="*/ 0 60000 65536"/>
                <a:gd name="T13" fmla="*/ 0 60000 65536"/>
                <a:gd name="T14" fmla="*/ 0 60000 65536"/>
                <a:gd name="T15" fmla="*/ 0 60000 65536"/>
                <a:gd name="T16" fmla="*/ 0 60000 65536"/>
                <a:gd name="T17" fmla="*/ 0 60000 65536"/>
                <a:gd name="T18" fmla="*/ 0 w 143"/>
                <a:gd name="T19" fmla="*/ 0 h 35"/>
                <a:gd name="T20" fmla="*/ 143 w 14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43" h="35">
                  <a:moveTo>
                    <a:pt x="141" y="31"/>
                  </a:moveTo>
                  <a:lnTo>
                    <a:pt x="142" y="29"/>
                  </a:lnTo>
                  <a:lnTo>
                    <a:pt x="0" y="0"/>
                  </a:lnTo>
                  <a:lnTo>
                    <a:pt x="0" y="5"/>
                  </a:lnTo>
                  <a:lnTo>
                    <a:pt x="141" y="34"/>
                  </a:lnTo>
                  <a:lnTo>
                    <a:pt x="141" y="31"/>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0" name="Freeform 230">
              <a:extLst>
                <a:ext uri="{FF2B5EF4-FFF2-40B4-BE49-F238E27FC236}">
                  <a16:creationId xmlns:a16="http://schemas.microsoft.com/office/drawing/2014/main" id="{0A77258A-B838-4908-A1AD-235F8E2493CC}"/>
                </a:ext>
              </a:extLst>
            </p:cNvPr>
            <p:cNvSpPr>
              <a:spLocks/>
            </p:cNvSpPr>
            <p:nvPr/>
          </p:nvSpPr>
          <p:spPr bwMode="auto">
            <a:xfrm>
              <a:off x="4852" y="3074"/>
              <a:ext cx="143" cy="35"/>
            </a:xfrm>
            <a:custGeom>
              <a:avLst/>
              <a:gdLst>
                <a:gd name="T0" fmla="*/ 141 w 143"/>
                <a:gd name="T1" fmla="*/ 31 h 35"/>
                <a:gd name="T2" fmla="*/ 142 w 143"/>
                <a:gd name="T3" fmla="*/ 29 h 35"/>
                <a:gd name="T4" fmla="*/ 1 w 143"/>
                <a:gd name="T5" fmla="*/ 0 h 35"/>
                <a:gd name="T6" fmla="*/ 0 w 143"/>
                <a:gd name="T7" fmla="*/ 4 h 35"/>
                <a:gd name="T8" fmla="*/ 141 w 143"/>
                <a:gd name="T9" fmla="*/ 34 h 35"/>
                <a:gd name="T10" fmla="*/ 141 w 143"/>
                <a:gd name="T11" fmla="*/ 31 h 35"/>
                <a:gd name="T12" fmla="*/ 0 60000 65536"/>
                <a:gd name="T13" fmla="*/ 0 60000 65536"/>
                <a:gd name="T14" fmla="*/ 0 60000 65536"/>
                <a:gd name="T15" fmla="*/ 0 60000 65536"/>
                <a:gd name="T16" fmla="*/ 0 60000 65536"/>
                <a:gd name="T17" fmla="*/ 0 60000 65536"/>
                <a:gd name="T18" fmla="*/ 0 w 143"/>
                <a:gd name="T19" fmla="*/ 0 h 35"/>
                <a:gd name="T20" fmla="*/ 143 w 14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43" h="35">
                  <a:moveTo>
                    <a:pt x="141" y="31"/>
                  </a:moveTo>
                  <a:lnTo>
                    <a:pt x="142" y="29"/>
                  </a:lnTo>
                  <a:lnTo>
                    <a:pt x="1" y="0"/>
                  </a:lnTo>
                  <a:lnTo>
                    <a:pt x="0" y="4"/>
                  </a:lnTo>
                  <a:lnTo>
                    <a:pt x="141" y="34"/>
                  </a:lnTo>
                  <a:lnTo>
                    <a:pt x="141" y="31"/>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1" name="Freeform 231">
              <a:extLst>
                <a:ext uri="{FF2B5EF4-FFF2-40B4-BE49-F238E27FC236}">
                  <a16:creationId xmlns:a16="http://schemas.microsoft.com/office/drawing/2014/main" id="{21D73D36-1200-48B2-AE93-2A6886726B35}"/>
                </a:ext>
              </a:extLst>
            </p:cNvPr>
            <p:cNvSpPr>
              <a:spLocks/>
            </p:cNvSpPr>
            <p:nvPr/>
          </p:nvSpPr>
          <p:spPr bwMode="auto">
            <a:xfrm>
              <a:off x="5035" y="3038"/>
              <a:ext cx="142" cy="28"/>
            </a:xfrm>
            <a:custGeom>
              <a:avLst/>
              <a:gdLst>
                <a:gd name="T0" fmla="*/ 140 w 142"/>
                <a:gd name="T1" fmla="*/ 24 h 28"/>
                <a:gd name="T2" fmla="*/ 141 w 142"/>
                <a:gd name="T3" fmla="*/ 21 h 28"/>
                <a:gd name="T4" fmla="*/ 0 w 142"/>
                <a:gd name="T5" fmla="*/ 0 h 28"/>
                <a:gd name="T6" fmla="*/ 0 w 142"/>
                <a:gd name="T7" fmla="*/ 4 h 28"/>
                <a:gd name="T8" fmla="*/ 140 w 142"/>
                <a:gd name="T9" fmla="*/ 27 h 28"/>
                <a:gd name="T10" fmla="*/ 140 w 142"/>
                <a:gd name="T11" fmla="*/ 24 h 28"/>
                <a:gd name="T12" fmla="*/ 0 60000 65536"/>
                <a:gd name="T13" fmla="*/ 0 60000 65536"/>
                <a:gd name="T14" fmla="*/ 0 60000 65536"/>
                <a:gd name="T15" fmla="*/ 0 60000 65536"/>
                <a:gd name="T16" fmla="*/ 0 60000 65536"/>
                <a:gd name="T17" fmla="*/ 0 60000 65536"/>
                <a:gd name="T18" fmla="*/ 0 w 142"/>
                <a:gd name="T19" fmla="*/ 0 h 28"/>
                <a:gd name="T20" fmla="*/ 142 w 142"/>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42" h="28">
                  <a:moveTo>
                    <a:pt x="140" y="24"/>
                  </a:moveTo>
                  <a:lnTo>
                    <a:pt x="141" y="21"/>
                  </a:lnTo>
                  <a:lnTo>
                    <a:pt x="0" y="0"/>
                  </a:lnTo>
                  <a:lnTo>
                    <a:pt x="0" y="4"/>
                  </a:lnTo>
                  <a:lnTo>
                    <a:pt x="140" y="27"/>
                  </a:lnTo>
                  <a:lnTo>
                    <a:pt x="140" y="24"/>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2" name="Freeform 232">
              <a:extLst>
                <a:ext uri="{FF2B5EF4-FFF2-40B4-BE49-F238E27FC236}">
                  <a16:creationId xmlns:a16="http://schemas.microsoft.com/office/drawing/2014/main" id="{95C917E5-8B49-4610-A656-20D5EF51AB1E}"/>
                </a:ext>
              </a:extLst>
            </p:cNvPr>
            <p:cNvSpPr>
              <a:spLocks/>
            </p:cNvSpPr>
            <p:nvPr/>
          </p:nvSpPr>
          <p:spPr bwMode="auto">
            <a:xfrm>
              <a:off x="5032" y="3051"/>
              <a:ext cx="143" cy="28"/>
            </a:xfrm>
            <a:custGeom>
              <a:avLst/>
              <a:gdLst>
                <a:gd name="T0" fmla="*/ 141 w 143"/>
                <a:gd name="T1" fmla="*/ 24 h 28"/>
                <a:gd name="T2" fmla="*/ 142 w 143"/>
                <a:gd name="T3" fmla="*/ 22 h 28"/>
                <a:gd name="T4" fmla="*/ 0 w 143"/>
                <a:gd name="T5" fmla="*/ 0 h 28"/>
                <a:gd name="T6" fmla="*/ 0 w 143"/>
                <a:gd name="T7" fmla="*/ 4 h 28"/>
                <a:gd name="T8" fmla="*/ 141 w 143"/>
                <a:gd name="T9" fmla="*/ 27 h 28"/>
                <a:gd name="T10" fmla="*/ 141 w 143"/>
                <a:gd name="T11" fmla="*/ 24 h 28"/>
                <a:gd name="T12" fmla="*/ 0 60000 65536"/>
                <a:gd name="T13" fmla="*/ 0 60000 65536"/>
                <a:gd name="T14" fmla="*/ 0 60000 65536"/>
                <a:gd name="T15" fmla="*/ 0 60000 65536"/>
                <a:gd name="T16" fmla="*/ 0 60000 65536"/>
                <a:gd name="T17" fmla="*/ 0 60000 65536"/>
                <a:gd name="T18" fmla="*/ 0 w 143"/>
                <a:gd name="T19" fmla="*/ 0 h 28"/>
                <a:gd name="T20" fmla="*/ 143 w 14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43" h="28">
                  <a:moveTo>
                    <a:pt x="141" y="24"/>
                  </a:moveTo>
                  <a:lnTo>
                    <a:pt x="142" y="22"/>
                  </a:lnTo>
                  <a:lnTo>
                    <a:pt x="0" y="0"/>
                  </a:lnTo>
                  <a:lnTo>
                    <a:pt x="0" y="4"/>
                  </a:lnTo>
                  <a:lnTo>
                    <a:pt x="141" y="27"/>
                  </a:lnTo>
                  <a:lnTo>
                    <a:pt x="141" y="24"/>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3" name="Freeform 233">
              <a:extLst>
                <a:ext uri="{FF2B5EF4-FFF2-40B4-BE49-F238E27FC236}">
                  <a16:creationId xmlns:a16="http://schemas.microsoft.com/office/drawing/2014/main" id="{55E312FA-CAB8-49BC-8454-6A1AD4992BDC}"/>
                </a:ext>
              </a:extLst>
            </p:cNvPr>
            <p:cNvSpPr>
              <a:spLocks/>
            </p:cNvSpPr>
            <p:nvPr/>
          </p:nvSpPr>
          <p:spPr bwMode="auto">
            <a:xfrm>
              <a:off x="5029" y="3065"/>
              <a:ext cx="142" cy="29"/>
            </a:xfrm>
            <a:custGeom>
              <a:avLst/>
              <a:gdLst>
                <a:gd name="T0" fmla="*/ 140 w 142"/>
                <a:gd name="T1" fmla="*/ 25 h 29"/>
                <a:gd name="T2" fmla="*/ 141 w 142"/>
                <a:gd name="T3" fmla="*/ 22 h 29"/>
                <a:gd name="T4" fmla="*/ 0 w 142"/>
                <a:gd name="T5" fmla="*/ 0 h 29"/>
                <a:gd name="T6" fmla="*/ 0 w 142"/>
                <a:gd name="T7" fmla="*/ 4 h 29"/>
                <a:gd name="T8" fmla="*/ 140 w 142"/>
                <a:gd name="T9" fmla="*/ 28 h 29"/>
                <a:gd name="T10" fmla="*/ 140 w 142"/>
                <a:gd name="T11" fmla="*/ 25 h 29"/>
                <a:gd name="T12" fmla="*/ 0 60000 65536"/>
                <a:gd name="T13" fmla="*/ 0 60000 65536"/>
                <a:gd name="T14" fmla="*/ 0 60000 65536"/>
                <a:gd name="T15" fmla="*/ 0 60000 65536"/>
                <a:gd name="T16" fmla="*/ 0 60000 65536"/>
                <a:gd name="T17" fmla="*/ 0 60000 65536"/>
                <a:gd name="T18" fmla="*/ 0 w 142"/>
                <a:gd name="T19" fmla="*/ 0 h 29"/>
                <a:gd name="T20" fmla="*/ 142 w 14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42" h="29">
                  <a:moveTo>
                    <a:pt x="140" y="25"/>
                  </a:moveTo>
                  <a:lnTo>
                    <a:pt x="141" y="22"/>
                  </a:lnTo>
                  <a:lnTo>
                    <a:pt x="0" y="0"/>
                  </a:lnTo>
                  <a:lnTo>
                    <a:pt x="0" y="4"/>
                  </a:lnTo>
                  <a:lnTo>
                    <a:pt x="140" y="28"/>
                  </a:lnTo>
                  <a:lnTo>
                    <a:pt x="140" y="2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4" name="Freeform 234">
              <a:extLst>
                <a:ext uri="{FF2B5EF4-FFF2-40B4-BE49-F238E27FC236}">
                  <a16:creationId xmlns:a16="http://schemas.microsoft.com/office/drawing/2014/main" id="{49BD11E9-7C04-43FE-A1B3-D50F08673961}"/>
                </a:ext>
              </a:extLst>
            </p:cNvPr>
            <p:cNvSpPr>
              <a:spLocks/>
            </p:cNvSpPr>
            <p:nvPr/>
          </p:nvSpPr>
          <p:spPr bwMode="auto">
            <a:xfrm>
              <a:off x="5027" y="3078"/>
              <a:ext cx="143" cy="30"/>
            </a:xfrm>
            <a:custGeom>
              <a:avLst/>
              <a:gdLst>
                <a:gd name="T0" fmla="*/ 141 w 143"/>
                <a:gd name="T1" fmla="*/ 26 h 30"/>
                <a:gd name="T2" fmla="*/ 142 w 143"/>
                <a:gd name="T3" fmla="*/ 23 h 30"/>
                <a:gd name="T4" fmla="*/ 0 w 143"/>
                <a:gd name="T5" fmla="*/ 0 h 30"/>
                <a:gd name="T6" fmla="*/ 0 w 143"/>
                <a:gd name="T7" fmla="*/ 4 h 30"/>
                <a:gd name="T8" fmla="*/ 141 w 143"/>
                <a:gd name="T9" fmla="*/ 29 h 30"/>
                <a:gd name="T10" fmla="*/ 141 w 143"/>
                <a:gd name="T11" fmla="*/ 26 h 30"/>
                <a:gd name="T12" fmla="*/ 0 60000 65536"/>
                <a:gd name="T13" fmla="*/ 0 60000 65536"/>
                <a:gd name="T14" fmla="*/ 0 60000 65536"/>
                <a:gd name="T15" fmla="*/ 0 60000 65536"/>
                <a:gd name="T16" fmla="*/ 0 60000 65536"/>
                <a:gd name="T17" fmla="*/ 0 60000 65536"/>
                <a:gd name="T18" fmla="*/ 0 w 143"/>
                <a:gd name="T19" fmla="*/ 0 h 30"/>
                <a:gd name="T20" fmla="*/ 143 w 14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43" h="30">
                  <a:moveTo>
                    <a:pt x="141" y="26"/>
                  </a:moveTo>
                  <a:lnTo>
                    <a:pt x="142" y="23"/>
                  </a:lnTo>
                  <a:lnTo>
                    <a:pt x="0" y="0"/>
                  </a:lnTo>
                  <a:lnTo>
                    <a:pt x="0" y="4"/>
                  </a:lnTo>
                  <a:lnTo>
                    <a:pt x="141" y="29"/>
                  </a:lnTo>
                  <a:lnTo>
                    <a:pt x="141" y="26"/>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5" name="Freeform 235">
              <a:extLst>
                <a:ext uri="{FF2B5EF4-FFF2-40B4-BE49-F238E27FC236}">
                  <a16:creationId xmlns:a16="http://schemas.microsoft.com/office/drawing/2014/main" id="{9794524D-E8DC-4E30-8047-5E69B8B229B9}"/>
                </a:ext>
              </a:extLst>
            </p:cNvPr>
            <p:cNvSpPr>
              <a:spLocks/>
            </p:cNvSpPr>
            <p:nvPr/>
          </p:nvSpPr>
          <p:spPr bwMode="auto">
            <a:xfrm>
              <a:off x="5023" y="3093"/>
              <a:ext cx="142" cy="29"/>
            </a:xfrm>
            <a:custGeom>
              <a:avLst/>
              <a:gdLst>
                <a:gd name="T0" fmla="*/ 141 w 142"/>
                <a:gd name="T1" fmla="*/ 25 h 29"/>
                <a:gd name="T2" fmla="*/ 141 w 142"/>
                <a:gd name="T3" fmla="*/ 23 h 29"/>
                <a:gd name="T4" fmla="*/ 0 w 142"/>
                <a:gd name="T5" fmla="*/ 0 h 29"/>
                <a:gd name="T6" fmla="*/ 0 w 142"/>
                <a:gd name="T7" fmla="*/ 4 h 29"/>
                <a:gd name="T8" fmla="*/ 140 w 142"/>
                <a:gd name="T9" fmla="*/ 28 h 29"/>
                <a:gd name="T10" fmla="*/ 141 w 142"/>
                <a:gd name="T11" fmla="*/ 25 h 29"/>
                <a:gd name="T12" fmla="*/ 0 60000 65536"/>
                <a:gd name="T13" fmla="*/ 0 60000 65536"/>
                <a:gd name="T14" fmla="*/ 0 60000 65536"/>
                <a:gd name="T15" fmla="*/ 0 60000 65536"/>
                <a:gd name="T16" fmla="*/ 0 60000 65536"/>
                <a:gd name="T17" fmla="*/ 0 60000 65536"/>
                <a:gd name="T18" fmla="*/ 0 w 142"/>
                <a:gd name="T19" fmla="*/ 0 h 29"/>
                <a:gd name="T20" fmla="*/ 142 w 142"/>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42" h="29">
                  <a:moveTo>
                    <a:pt x="141" y="25"/>
                  </a:moveTo>
                  <a:lnTo>
                    <a:pt x="141" y="23"/>
                  </a:lnTo>
                  <a:lnTo>
                    <a:pt x="0" y="0"/>
                  </a:lnTo>
                  <a:lnTo>
                    <a:pt x="0" y="4"/>
                  </a:lnTo>
                  <a:lnTo>
                    <a:pt x="140" y="28"/>
                  </a:lnTo>
                  <a:lnTo>
                    <a:pt x="141" y="2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6" name="Freeform 236">
              <a:extLst>
                <a:ext uri="{FF2B5EF4-FFF2-40B4-BE49-F238E27FC236}">
                  <a16:creationId xmlns:a16="http://schemas.microsoft.com/office/drawing/2014/main" id="{8E67A34E-E00E-4305-B32D-0528D97598DE}"/>
                </a:ext>
              </a:extLst>
            </p:cNvPr>
            <p:cNvSpPr>
              <a:spLocks/>
            </p:cNvSpPr>
            <p:nvPr/>
          </p:nvSpPr>
          <p:spPr bwMode="auto">
            <a:xfrm>
              <a:off x="5021" y="3107"/>
              <a:ext cx="143" cy="29"/>
            </a:xfrm>
            <a:custGeom>
              <a:avLst/>
              <a:gdLst>
                <a:gd name="T0" fmla="*/ 141 w 143"/>
                <a:gd name="T1" fmla="*/ 25 h 29"/>
                <a:gd name="T2" fmla="*/ 142 w 143"/>
                <a:gd name="T3" fmla="*/ 22 h 29"/>
                <a:gd name="T4" fmla="*/ 0 w 143"/>
                <a:gd name="T5" fmla="*/ 0 h 29"/>
                <a:gd name="T6" fmla="*/ 0 w 143"/>
                <a:gd name="T7" fmla="*/ 5 h 29"/>
                <a:gd name="T8" fmla="*/ 141 w 143"/>
                <a:gd name="T9" fmla="*/ 28 h 29"/>
                <a:gd name="T10" fmla="*/ 141 w 143"/>
                <a:gd name="T11" fmla="*/ 25 h 29"/>
                <a:gd name="T12" fmla="*/ 0 60000 65536"/>
                <a:gd name="T13" fmla="*/ 0 60000 65536"/>
                <a:gd name="T14" fmla="*/ 0 60000 65536"/>
                <a:gd name="T15" fmla="*/ 0 60000 65536"/>
                <a:gd name="T16" fmla="*/ 0 60000 65536"/>
                <a:gd name="T17" fmla="*/ 0 60000 65536"/>
                <a:gd name="T18" fmla="*/ 0 w 143"/>
                <a:gd name="T19" fmla="*/ 0 h 29"/>
                <a:gd name="T20" fmla="*/ 143 w 143"/>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43" h="29">
                  <a:moveTo>
                    <a:pt x="141" y="25"/>
                  </a:moveTo>
                  <a:lnTo>
                    <a:pt x="142" y="22"/>
                  </a:lnTo>
                  <a:lnTo>
                    <a:pt x="0" y="0"/>
                  </a:lnTo>
                  <a:lnTo>
                    <a:pt x="0" y="5"/>
                  </a:lnTo>
                  <a:lnTo>
                    <a:pt x="141" y="28"/>
                  </a:lnTo>
                  <a:lnTo>
                    <a:pt x="141" y="2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7" name="Freeform 237">
              <a:extLst>
                <a:ext uri="{FF2B5EF4-FFF2-40B4-BE49-F238E27FC236}">
                  <a16:creationId xmlns:a16="http://schemas.microsoft.com/office/drawing/2014/main" id="{623CAE5B-D0B1-4487-B541-9CF55EB3D022}"/>
                </a:ext>
              </a:extLst>
            </p:cNvPr>
            <p:cNvSpPr>
              <a:spLocks/>
            </p:cNvSpPr>
            <p:nvPr/>
          </p:nvSpPr>
          <p:spPr bwMode="auto">
            <a:xfrm>
              <a:off x="4603" y="3021"/>
              <a:ext cx="238" cy="66"/>
            </a:xfrm>
            <a:custGeom>
              <a:avLst/>
              <a:gdLst>
                <a:gd name="T0" fmla="*/ 237 w 238"/>
                <a:gd name="T1" fmla="*/ 62 h 66"/>
                <a:gd name="T2" fmla="*/ 207 w 238"/>
                <a:gd name="T3" fmla="*/ 55 h 66"/>
                <a:gd name="T4" fmla="*/ 184 w 238"/>
                <a:gd name="T5" fmla="*/ 49 h 66"/>
                <a:gd name="T6" fmla="*/ 168 w 238"/>
                <a:gd name="T7" fmla="*/ 45 h 66"/>
                <a:gd name="T8" fmla="*/ 157 w 238"/>
                <a:gd name="T9" fmla="*/ 43 h 66"/>
                <a:gd name="T10" fmla="*/ 149 w 238"/>
                <a:gd name="T11" fmla="*/ 40 h 66"/>
                <a:gd name="T12" fmla="*/ 145 w 238"/>
                <a:gd name="T13" fmla="*/ 39 h 66"/>
                <a:gd name="T14" fmla="*/ 142 w 238"/>
                <a:gd name="T15" fmla="*/ 38 h 66"/>
                <a:gd name="T16" fmla="*/ 139 w 238"/>
                <a:gd name="T17" fmla="*/ 37 h 66"/>
                <a:gd name="T18" fmla="*/ 136 w 238"/>
                <a:gd name="T19" fmla="*/ 37 h 66"/>
                <a:gd name="T20" fmla="*/ 131 w 238"/>
                <a:gd name="T21" fmla="*/ 35 h 66"/>
                <a:gd name="T22" fmla="*/ 123 w 238"/>
                <a:gd name="T23" fmla="*/ 33 h 66"/>
                <a:gd name="T24" fmla="*/ 111 w 238"/>
                <a:gd name="T25" fmla="*/ 30 h 66"/>
                <a:gd name="T26" fmla="*/ 94 w 238"/>
                <a:gd name="T27" fmla="*/ 25 h 66"/>
                <a:gd name="T28" fmla="*/ 70 w 238"/>
                <a:gd name="T29" fmla="*/ 18 h 66"/>
                <a:gd name="T30" fmla="*/ 40 w 238"/>
                <a:gd name="T31" fmla="*/ 10 h 66"/>
                <a:gd name="T32" fmla="*/ 0 w 238"/>
                <a:gd name="T33" fmla="*/ 0 h 66"/>
                <a:gd name="T34" fmla="*/ 21 w 238"/>
                <a:gd name="T35" fmla="*/ 7 h 66"/>
                <a:gd name="T36" fmla="*/ 56 w 238"/>
                <a:gd name="T37" fmla="*/ 16 h 66"/>
                <a:gd name="T38" fmla="*/ 83 w 238"/>
                <a:gd name="T39" fmla="*/ 24 h 66"/>
                <a:gd name="T40" fmla="*/ 103 w 238"/>
                <a:gd name="T41" fmla="*/ 29 h 66"/>
                <a:gd name="T42" fmla="*/ 118 w 238"/>
                <a:gd name="T43" fmla="*/ 33 h 66"/>
                <a:gd name="T44" fmla="*/ 127 w 238"/>
                <a:gd name="T45" fmla="*/ 36 h 66"/>
                <a:gd name="T46" fmla="*/ 134 w 238"/>
                <a:gd name="T47" fmla="*/ 38 h 66"/>
                <a:gd name="T48" fmla="*/ 138 w 238"/>
                <a:gd name="T49" fmla="*/ 39 h 66"/>
                <a:gd name="T50" fmla="*/ 140 w 238"/>
                <a:gd name="T51" fmla="*/ 40 h 66"/>
                <a:gd name="T52" fmla="*/ 143 w 238"/>
                <a:gd name="T53" fmla="*/ 41 h 66"/>
                <a:gd name="T54" fmla="*/ 146 w 238"/>
                <a:gd name="T55" fmla="*/ 42 h 66"/>
                <a:gd name="T56" fmla="*/ 152 w 238"/>
                <a:gd name="T57" fmla="*/ 43 h 66"/>
                <a:gd name="T58" fmla="*/ 161 w 238"/>
                <a:gd name="T59" fmla="*/ 46 h 66"/>
                <a:gd name="T60" fmla="*/ 175 w 238"/>
                <a:gd name="T61" fmla="*/ 49 h 66"/>
                <a:gd name="T62" fmla="*/ 194 w 238"/>
                <a:gd name="T63" fmla="*/ 54 h 66"/>
                <a:gd name="T64" fmla="*/ 220 w 238"/>
                <a:gd name="T65" fmla="*/ 61 h 66"/>
                <a:gd name="T66" fmla="*/ 236 w 238"/>
                <a:gd name="T67" fmla="*/ 65 h 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8"/>
                <a:gd name="T103" fmla="*/ 0 h 66"/>
                <a:gd name="T104" fmla="*/ 238 w 238"/>
                <a:gd name="T105" fmla="*/ 66 h 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8" h="66">
                  <a:moveTo>
                    <a:pt x="237" y="62"/>
                  </a:moveTo>
                  <a:lnTo>
                    <a:pt x="237" y="62"/>
                  </a:lnTo>
                  <a:lnTo>
                    <a:pt x="220" y="58"/>
                  </a:lnTo>
                  <a:lnTo>
                    <a:pt x="207" y="55"/>
                  </a:lnTo>
                  <a:lnTo>
                    <a:pt x="195" y="52"/>
                  </a:lnTo>
                  <a:lnTo>
                    <a:pt x="184" y="49"/>
                  </a:lnTo>
                  <a:lnTo>
                    <a:pt x="176" y="47"/>
                  </a:lnTo>
                  <a:lnTo>
                    <a:pt x="168" y="45"/>
                  </a:lnTo>
                  <a:lnTo>
                    <a:pt x="162" y="43"/>
                  </a:lnTo>
                  <a:lnTo>
                    <a:pt x="157" y="43"/>
                  </a:lnTo>
                  <a:lnTo>
                    <a:pt x="153" y="41"/>
                  </a:lnTo>
                  <a:lnTo>
                    <a:pt x="149" y="40"/>
                  </a:lnTo>
                  <a:lnTo>
                    <a:pt x="147" y="40"/>
                  </a:lnTo>
                  <a:lnTo>
                    <a:pt x="145" y="39"/>
                  </a:lnTo>
                  <a:lnTo>
                    <a:pt x="143" y="39"/>
                  </a:lnTo>
                  <a:lnTo>
                    <a:pt x="142" y="38"/>
                  </a:lnTo>
                  <a:lnTo>
                    <a:pt x="141" y="38"/>
                  </a:lnTo>
                  <a:lnTo>
                    <a:pt x="139" y="37"/>
                  </a:lnTo>
                  <a:lnTo>
                    <a:pt x="138" y="37"/>
                  </a:lnTo>
                  <a:lnTo>
                    <a:pt x="136" y="37"/>
                  </a:lnTo>
                  <a:lnTo>
                    <a:pt x="134" y="36"/>
                  </a:lnTo>
                  <a:lnTo>
                    <a:pt x="131" y="35"/>
                  </a:lnTo>
                  <a:lnTo>
                    <a:pt x="128" y="34"/>
                  </a:lnTo>
                  <a:lnTo>
                    <a:pt x="123" y="33"/>
                  </a:lnTo>
                  <a:lnTo>
                    <a:pt x="118" y="31"/>
                  </a:lnTo>
                  <a:lnTo>
                    <a:pt x="111" y="30"/>
                  </a:lnTo>
                  <a:lnTo>
                    <a:pt x="103" y="27"/>
                  </a:lnTo>
                  <a:lnTo>
                    <a:pt x="94" y="25"/>
                  </a:lnTo>
                  <a:lnTo>
                    <a:pt x="83" y="22"/>
                  </a:lnTo>
                  <a:lnTo>
                    <a:pt x="70" y="18"/>
                  </a:lnTo>
                  <a:lnTo>
                    <a:pt x="56" y="15"/>
                  </a:lnTo>
                  <a:lnTo>
                    <a:pt x="40" y="10"/>
                  </a:lnTo>
                  <a:lnTo>
                    <a:pt x="21" y="5"/>
                  </a:lnTo>
                  <a:lnTo>
                    <a:pt x="0" y="0"/>
                  </a:lnTo>
                  <a:lnTo>
                    <a:pt x="0" y="1"/>
                  </a:lnTo>
                  <a:lnTo>
                    <a:pt x="21" y="7"/>
                  </a:lnTo>
                  <a:lnTo>
                    <a:pt x="39" y="12"/>
                  </a:lnTo>
                  <a:lnTo>
                    <a:pt x="56" y="16"/>
                  </a:lnTo>
                  <a:lnTo>
                    <a:pt x="70" y="20"/>
                  </a:lnTo>
                  <a:lnTo>
                    <a:pt x="83" y="24"/>
                  </a:lnTo>
                  <a:lnTo>
                    <a:pt x="93" y="27"/>
                  </a:lnTo>
                  <a:lnTo>
                    <a:pt x="103" y="29"/>
                  </a:lnTo>
                  <a:lnTo>
                    <a:pt x="111" y="31"/>
                  </a:lnTo>
                  <a:lnTo>
                    <a:pt x="118" y="33"/>
                  </a:lnTo>
                  <a:lnTo>
                    <a:pt x="123" y="35"/>
                  </a:lnTo>
                  <a:lnTo>
                    <a:pt x="127" y="36"/>
                  </a:lnTo>
                  <a:lnTo>
                    <a:pt x="131" y="37"/>
                  </a:lnTo>
                  <a:lnTo>
                    <a:pt x="134" y="38"/>
                  </a:lnTo>
                  <a:lnTo>
                    <a:pt x="136" y="39"/>
                  </a:lnTo>
                  <a:lnTo>
                    <a:pt x="138" y="39"/>
                  </a:lnTo>
                  <a:lnTo>
                    <a:pt x="139" y="40"/>
                  </a:lnTo>
                  <a:lnTo>
                    <a:pt x="140" y="40"/>
                  </a:lnTo>
                  <a:lnTo>
                    <a:pt x="141" y="40"/>
                  </a:lnTo>
                  <a:lnTo>
                    <a:pt x="143" y="41"/>
                  </a:lnTo>
                  <a:lnTo>
                    <a:pt x="144" y="41"/>
                  </a:lnTo>
                  <a:lnTo>
                    <a:pt x="146" y="42"/>
                  </a:lnTo>
                  <a:lnTo>
                    <a:pt x="149" y="43"/>
                  </a:lnTo>
                  <a:lnTo>
                    <a:pt x="152" y="43"/>
                  </a:lnTo>
                  <a:lnTo>
                    <a:pt x="156" y="44"/>
                  </a:lnTo>
                  <a:lnTo>
                    <a:pt x="161" y="46"/>
                  </a:lnTo>
                  <a:lnTo>
                    <a:pt x="167" y="47"/>
                  </a:lnTo>
                  <a:lnTo>
                    <a:pt x="175" y="49"/>
                  </a:lnTo>
                  <a:lnTo>
                    <a:pt x="184" y="51"/>
                  </a:lnTo>
                  <a:lnTo>
                    <a:pt x="194" y="54"/>
                  </a:lnTo>
                  <a:lnTo>
                    <a:pt x="206" y="57"/>
                  </a:lnTo>
                  <a:lnTo>
                    <a:pt x="220" y="61"/>
                  </a:lnTo>
                  <a:lnTo>
                    <a:pt x="236" y="65"/>
                  </a:lnTo>
                  <a:lnTo>
                    <a:pt x="237"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8" name="Freeform 238">
              <a:extLst>
                <a:ext uri="{FF2B5EF4-FFF2-40B4-BE49-F238E27FC236}">
                  <a16:creationId xmlns:a16="http://schemas.microsoft.com/office/drawing/2014/main" id="{972A64C9-1BF2-48C5-B0F1-729A76D7E9B5}"/>
                </a:ext>
              </a:extLst>
            </p:cNvPr>
            <p:cNvSpPr>
              <a:spLocks/>
            </p:cNvSpPr>
            <p:nvPr/>
          </p:nvSpPr>
          <p:spPr bwMode="auto">
            <a:xfrm>
              <a:off x="4839" y="3084"/>
              <a:ext cx="179" cy="49"/>
            </a:xfrm>
            <a:custGeom>
              <a:avLst/>
              <a:gdLst>
                <a:gd name="T0" fmla="*/ 177 w 179"/>
                <a:gd name="T1" fmla="*/ 46 h 49"/>
                <a:gd name="T2" fmla="*/ 177 w 179"/>
                <a:gd name="T3" fmla="*/ 45 h 49"/>
                <a:gd name="T4" fmla="*/ 177 w 179"/>
                <a:gd name="T5" fmla="*/ 45 h 49"/>
                <a:gd name="T6" fmla="*/ 176 w 179"/>
                <a:gd name="T7" fmla="*/ 45 h 49"/>
                <a:gd name="T8" fmla="*/ 174 w 179"/>
                <a:gd name="T9" fmla="*/ 44 h 49"/>
                <a:gd name="T10" fmla="*/ 172 w 179"/>
                <a:gd name="T11" fmla="*/ 44 h 49"/>
                <a:gd name="T12" fmla="*/ 168 w 179"/>
                <a:gd name="T13" fmla="*/ 43 h 49"/>
                <a:gd name="T14" fmla="*/ 162 w 179"/>
                <a:gd name="T15" fmla="*/ 41 h 49"/>
                <a:gd name="T16" fmla="*/ 155 w 179"/>
                <a:gd name="T17" fmla="*/ 40 h 49"/>
                <a:gd name="T18" fmla="*/ 146 w 179"/>
                <a:gd name="T19" fmla="*/ 37 h 49"/>
                <a:gd name="T20" fmla="*/ 134 w 179"/>
                <a:gd name="T21" fmla="*/ 34 h 49"/>
                <a:gd name="T22" fmla="*/ 120 w 179"/>
                <a:gd name="T23" fmla="*/ 30 h 49"/>
                <a:gd name="T24" fmla="*/ 103 w 179"/>
                <a:gd name="T25" fmla="*/ 26 h 49"/>
                <a:gd name="T26" fmla="*/ 82 w 179"/>
                <a:gd name="T27" fmla="*/ 21 h 49"/>
                <a:gd name="T28" fmla="*/ 59 w 179"/>
                <a:gd name="T29" fmla="*/ 15 h 49"/>
                <a:gd name="T30" fmla="*/ 31 w 179"/>
                <a:gd name="T31" fmla="*/ 8 h 49"/>
                <a:gd name="T32" fmla="*/ 0 w 179"/>
                <a:gd name="T33" fmla="*/ 0 h 49"/>
                <a:gd name="T34" fmla="*/ 16 w 179"/>
                <a:gd name="T35" fmla="*/ 6 h 49"/>
                <a:gd name="T36" fmla="*/ 45 w 179"/>
                <a:gd name="T37" fmla="*/ 13 h 49"/>
                <a:gd name="T38" fmla="*/ 70 w 179"/>
                <a:gd name="T39" fmla="*/ 20 h 49"/>
                <a:gd name="T40" fmla="*/ 92 w 179"/>
                <a:gd name="T41" fmla="*/ 25 h 49"/>
                <a:gd name="T42" fmla="*/ 111 w 179"/>
                <a:gd name="T43" fmla="*/ 30 h 49"/>
                <a:gd name="T44" fmla="*/ 127 w 179"/>
                <a:gd name="T45" fmla="*/ 35 h 49"/>
                <a:gd name="T46" fmla="*/ 140 w 179"/>
                <a:gd name="T47" fmla="*/ 38 h 49"/>
                <a:gd name="T48" fmla="*/ 150 w 179"/>
                <a:gd name="T49" fmla="*/ 40 h 49"/>
                <a:gd name="T50" fmla="*/ 159 w 179"/>
                <a:gd name="T51" fmla="*/ 43 h 49"/>
                <a:gd name="T52" fmla="*/ 165 w 179"/>
                <a:gd name="T53" fmla="*/ 44 h 49"/>
                <a:gd name="T54" fmla="*/ 170 w 179"/>
                <a:gd name="T55" fmla="*/ 46 h 49"/>
                <a:gd name="T56" fmla="*/ 173 w 179"/>
                <a:gd name="T57" fmla="*/ 46 h 49"/>
                <a:gd name="T58" fmla="*/ 175 w 179"/>
                <a:gd name="T59" fmla="*/ 47 h 49"/>
                <a:gd name="T60" fmla="*/ 176 w 179"/>
                <a:gd name="T61" fmla="*/ 47 h 49"/>
                <a:gd name="T62" fmla="*/ 177 w 179"/>
                <a:gd name="T63" fmla="*/ 48 h 49"/>
                <a:gd name="T64" fmla="*/ 177 w 179"/>
                <a:gd name="T65" fmla="*/ 48 h 49"/>
                <a:gd name="T66" fmla="*/ 177 w 179"/>
                <a:gd name="T67" fmla="*/ 48 h 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9"/>
                <a:gd name="T103" fmla="*/ 0 h 49"/>
                <a:gd name="T104" fmla="*/ 179 w 179"/>
                <a:gd name="T105" fmla="*/ 49 h 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9" h="49">
                  <a:moveTo>
                    <a:pt x="178" y="45"/>
                  </a:moveTo>
                  <a:lnTo>
                    <a:pt x="177" y="46"/>
                  </a:lnTo>
                  <a:lnTo>
                    <a:pt x="177" y="45"/>
                  </a:lnTo>
                  <a:lnTo>
                    <a:pt x="176" y="45"/>
                  </a:lnTo>
                  <a:lnTo>
                    <a:pt x="175" y="45"/>
                  </a:lnTo>
                  <a:lnTo>
                    <a:pt x="174" y="44"/>
                  </a:lnTo>
                  <a:lnTo>
                    <a:pt x="173" y="44"/>
                  </a:lnTo>
                  <a:lnTo>
                    <a:pt x="172" y="44"/>
                  </a:lnTo>
                  <a:lnTo>
                    <a:pt x="170" y="44"/>
                  </a:lnTo>
                  <a:lnTo>
                    <a:pt x="168" y="43"/>
                  </a:lnTo>
                  <a:lnTo>
                    <a:pt x="165" y="42"/>
                  </a:lnTo>
                  <a:lnTo>
                    <a:pt x="162" y="41"/>
                  </a:lnTo>
                  <a:lnTo>
                    <a:pt x="159" y="41"/>
                  </a:lnTo>
                  <a:lnTo>
                    <a:pt x="155" y="40"/>
                  </a:lnTo>
                  <a:lnTo>
                    <a:pt x="151" y="38"/>
                  </a:lnTo>
                  <a:lnTo>
                    <a:pt x="146" y="37"/>
                  </a:lnTo>
                  <a:lnTo>
                    <a:pt x="140" y="36"/>
                  </a:lnTo>
                  <a:lnTo>
                    <a:pt x="134" y="34"/>
                  </a:lnTo>
                  <a:lnTo>
                    <a:pt x="127" y="32"/>
                  </a:lnTo>
                  <a:lnTo>
                    <a:pt x="120" y="30"/>
                  </a:lnTo>
                  <a:lnTo>
                    <a:pt x="112" y="28"/>
                  </a:lnTo>
                  <a:lnTo>
                    <a:pt x="103" y="26"/>
                  </a:lnTo>
                  <a:lnTo>
                    <a:pt x="93" y="23"/>
                  </a:lnTo>
                  <a:lnTo>
                    <a:pt x="82" y="21"/>
                  </a:lnTo>
                  <a:lnTo>
                    <a:pt x="71" y="18"/>
                  </a:lnTo>
                  <a:lnTo>
                    <a:pt x="59" y="15"/>
                  </a:lnTo>
                  <a:lnTo>
                    <a:pt x="45" y="11"/>
                  </a:lnTo>
                  <a:lnTo>
                    <a:pt x="31" y="8"/>
                  </a:lnTo>
                  <a:lnTo>
                    <a:pt x="16" y="4"/>
                  </a:lnTo>
                  <a:lnTo>
                    <a:pt x="0" y="0"/>
                  </a:lnTo>
                  <a:lnTo>
                    <a:pt x="0" y="2"/>
                  </a:lnTo>
                  <a:lnTo>
                    <a:pt x="16" y="6"/>
                  </a:lnTo>
                  <a:lnTo>
                    <a:pt x="31" y="9"/>
                  </a:lnTo>
                  <a:lnTo>
                    <a:pt x="45" y="13"/>
                  </a:lnTo>
                  <a:lnTo>
                    <a:pt x="58" y="17"/>
                  </a:lnTo>
                  <a:lnTo>
                    <a:pt x="70" y="20"/>
                  </a:lnTo>
                  <a:lnTo>
                    <a:pt x="82" y="23"/>
                  </a:lnTo>
                  <a:lnTo>
                    <a:pt x="92" y="25"/>
                  </a:lnTo>
                  <a:lnTo>
                    <a:pt x="102" y="28"/>
                  </a:lnTo>
                  <a:lnTo>
                    <a:pt x="111" y="30"/>
                  </a:lnTo>
                  <a:lnTo>
                    <a:pt x="119" y="32"/>
                  </a:lnTo>
                  <a:lnTo>
                    <a:pt x="127" y="35"/>
                  </a:lnTo>
                  <a:lnTo>
                    <a:pt x="134" y="36"/>
                  </a:lnTo>
                  <a:lnTo>
                    <a:pt x="140" y="38"/>
                  </a:lnTo>
                  <a:lnTo>
                    <a:pt x="145" y="39"/>
                  </a:lnTo>
                  <a:lnTo>
                    <a:pt x="150" y="40"/>
                  </a:lnTo>
                  <a:lnTo>
                    <a:pt x="155" y="41"/>
                  </a:lnTo>
                  <a:lnTo>
                    <a:pt x="159" y="43"/>
                  </a:lnTo>
                  <a:lnTo>
                    <a:pt x="162" y="44"/>
                  </a:lnTo>
                  <a:lnTo>
                    <a:pt x="165" y="44"/>
                  </a:lnTo>
                  <a:lnTo>
                    <a:pt x="168" y="45"/>
                  </a:lnTo>
                  <a:lnTo>
                    <a:pt x="170" y="46"/>
                  </a:lnTo>
                  <a:lnTo>
                    <a:pt x="171" y="46"/>
                  </a:lnTo>
                  <a:lnTo>
                    <a:pt x="173" y="46"/>
                  </a:lnTo>
                  <a:lnTo>
                    <a:pt x="174" y="47"/>
                  </a:lnTo>
                  <a:lnTo>
                    <a:pt x="175" y="47"/>
                  </a:lnTo>
                  <a:lnTo>
                    <a:pt x="176" y="47"/>
                  </a:lnTo>
                  <a:lnTo>
                    <a:pt x="176" y="48"/>
                  </a:lnTo>
                  <a:lnTo>
                    <a:pt x="177" y="48"/>
                  </a:lnTo>
                  <a:lnTo>
                    <a:pt x="177" y="46"/>
                  </a:lnTo>
                  <a:lnTo>
                    <a:pt x="177" y="48"/>
                  </a:lnTo>
                  <a:lnTo>
                    <a:pt x="178" y="4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29" name="Freeform 239">
              <a:extLst>
                <a:ext uri="{FF2B5EF4-FFF2-40B4-BE49-F238E27FC236}">
                  <a16:creationId xmlns:a16="http://schemas.microsoft.com/office/drawing/2014/main" id="{4D624989-0A8A-4EB6-A452-7A5573472F8B}"/>
                </a:ext>
              </a:extLst>
            </p:cNvPr>
            <p:cNvSpPr>
              <a:spLocks/>
            </p:cNvSpPr>
            <p:nvPr/>
          </p:nvSpPr>
          <p:spPr bwMode="auto">
            <a:xfrm>
              <a:off x="5016" y="3130"/>
              <a:ext cx="229" cy="43"/>
            </a:xfrm>
            <a:custGeom>
              <a:avLst/>
              <a:gdLst>
                <a:gd name="T0" fmla="*/ 228 w 229"/>
                <a:gd name="T1" fmla="*/ 39 h 43"/>
                <a:gd name="T2" fmla="*/ 227 w 229"/>
                <a:gd name="T3" fmla="*/ 39 h 43"/>
                <a:gd name="T4" fmla="*/ 226 w 229"/>
                <a:gd name="T5" fmla="*/ 39 h 43"/>
                <a:gd name="T6" fmla="*/ 225 w 229"/>
                <a:gd name="T7" fmla="*/ 39 h 43"/>
                <a:gd name="T8" fmla="*/ 222 w 229"/>
                <a:gd name="T9" fmla="*/ 39 h 43"/>
                <a:gd name="T10" fmla="*/ 218 w 229"/>
                <a:gd name="T11" fmla="*/ 38 h 43"/>
                <a:gd name="T12" fmla="*/ 212 w 229"/>
                <a:gd name="T13" fmla="*/ 37 h 43"/>
                <a:gd name="T14" fmla="*/ 204 w 229"/>
                <a:gd name="T15" fmla="*/ 35 h 43"/>
                <a:gd name="T16" fmla="*/ 194 w 229"/>
                <a:gd name="T17" fmla="*/ 33 h 43"/>
                <a:gd name="T18" fmla="*/ 181 w 229"/>
                <a:gd name="T19" fmla="*/ 31 h 43"/>
                <a:gd name="T20" fmla="*/ 165 w 229"/>
                <a:gd name="T21" fmla="*/ 29 h 43"/>
                <a:gd name="T22" fmla="*/ 147 w 229"/>
                <a:gd name="T23" fmla="*/ 25 h 43"/>
                <a:gd name="T24" fmla="*/ 126 w 229"/>
                <a:gd name="T25" fmla="*/ 21 h 43"/>
                <a:gd name="T26" fmla="*/ 100 w 229"/>
                <a:gd name="T27" fmla="*/ 17 h 43"/>
                <a:gd name="T28" fmla="*/ 71 w 229"/>
                <a:gd name="T29" fmla="*/ 12 h 43"/>
                <a:gd name="T30" fmla="*/ 38 w 229"/>
                <a:gd name="T31" fmla="*/ 6 h 43"/>
                <a:gd name="T32" fmla="*/ 0 w 229"/>
                <a:gd name="T33" fmla="*/ 0 h 43"/>
                <a:gd name="T34" fmla="*/ 19 w 229"/>
                <a:gd name="T35" fmla="*/ 5 h 43"/>
                <a:gd name="T36" fmla="*/ 55 w 229"/>
                <a:gd name="T37" fmla="*/ 11 h 43"/>
                <a:gd name="T38" fmla="*/ 86 w 229"/>
                <a:gd name="T39" fmla="*/ 17 h 43"/>
                <a:gd name="T40" fmla="*/ 113 w 229"/>
                <a:gd name="T41" fmla="*/ 21 h 43"/>
                <a:gd name="T42" fmla="*/ 136 w 229"/>
                <a:gd name="T43" fmla="*/ 25 h 43"/>
                <a:gd name="T44" fmla="*/ 156 w 229"/>
                <a:gd name="T45" fmla="*/ 29 h 43"/>
                <a:gd name="T46" fmla="*/ 173 w 229"/>
                <a:gd name="T47" fmla="*/ 32 h 43"/>
                <a:gd name="T48" fmla="*/ 187 w 229"/>
                <a:gd name="T49" fmla="*/ 34 h 43"/>
                <a:gd name="T50" fmla="*/ 199 w 229"/>
                <a:gd name="T51" fmla="*/ 36 h 43"/>
                <a:gd name="T52" fmla="*/ 208 w 229"/>
                <a:gd name="T53" fmla="*/ 38 h 43"/>
                <a:gd name="T54" fmla="*/ 214 w 229"/>
                <a:gd name="T55" fmla="*/ 39 h 43"/>
                <a:gd name="T56" fmla="*/ 219 w 229"/>
                <a:gd name="T57" fmla="*/ 40 h 43"/>
                <a:gd name="T58" fmla="*/ 223 w 229"/>
                <a:gd name="T59" fmla="*/ 41 h 43"/>
                <a:gd name="T60" fmla="*/ 225 w 229"/>
                <a:gd name="T61" fmla="*/ 41 h 43"/>
                <a:gd name="T62" fmla="*/ 227 w 229"/>
                <a:gd name="T63" fmla="*/ 42 h 43"/>
                <a:gd name="T64" fmla="*/ 227 w 229"/>
                <a:gd name="T65" fmla="*/ 42 h 43"/>
                <a:gd name="T66" fmla="*/ 227 w 229"/>
                <a:gd name="T67" fmla="*/ 42 h 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9"/>
                <a:gd name="T103" fmla="*/ 0 h 43"/>
                <a:gd name="T104" fmla="*/ 229 w 229"/>
                <a:gd name="T105" fmla="*/ 43 h 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9" h="43">
                  <a:moveTo>
                    <a:pt x="227" y="39"/>
                  </a:moveTo>
                  <a:lnTo>
                    <a:pt x="228" y="39"/>
                  </a:lnTo>
                  <a:lnTo>
                    <a:pt x="227" y="39"/>
                  </a:lnTo>
                  <a:lnTo>
                    <a:pt x="226" y="39"/>
                  </a:lnTo>
                  <a:lnTo>
                    <a:pt x="225" y="39"/>
                  </a:lnTo>
                  <a:lnTo>
                    <a:pt x="224" y="39"/>
                  </a:lnTo>
                  <a:lnTo>
                    <a:pt x="222" y="39"/>
                  </a:lnTo>
                  <a:lnTo>
                    <a:pt x="220" y="38"/>
                  </a:lnTo>
                  <a:lnTo>
                    <a:pt x="218" y="38"/>
                  </a:lnTo>
                  <a:lnTo>
                    <a:pt x="215" y="37"/>
                  </a:lnTo>
                  <a:lnTo>
                    <a:pt x="212" y="37"/>
                  </a:lnTo>
                  <a:lnTo>
                    <a:pt x="208" y="36"/>
                  </a:lnTo>
                  <a:lnTo>
                    <a:pt x="204" y="35"/>
                  </a:lnTo>
                  <a:lnTo>
                    <a:pt x="199" y="34"/>
                  </a:lnTo>
                  <a:lnTo>
                    <a:pt x="194" y="33"/>
                  </a:lnTo>
                  <a:lnTo>
                    <a:pt x="188" y="32"/>
                  </a:lnTo>
                  <a:lnTo>
                    <a:pt x="181" y="31"/>
                  </a:lnTo>
                  <a:lnTo>
                    <a:pt x="174" y="30"/>
                  </a:lnTo>
                  <a:lnTo>
                    <a:pt x="165" y="29"/>
                  </a:lnTo>
                  <a:lnTo>
                    <a:pt x="157" y="27"/>
                  </a:lnTo>
                  <a:lnTo>
                    <a:pt x="147" y="25"/>
                  </a:lnTo>
                  <a:lnTo>
                    <a:pt x="137" y="24"/>
                  </a:lnTo>
                  <a:lnTo>
                    <a:pt x="126" y="21"/>
                  </a:lnTo>
                  <a:lnTo>
                    <a:pt x="113" y="19"/>
                  </a:lnTo>
                  <a:lnTo>
                    <a:pt x="100" y="17"/>
                  </a:lnTo>
                  <a:lnTo>
                    <a:pt x="86" y="15"/>
                  </a:lnTo>
                  <a:lnTo>
                    <a:pt x="71" y="12"/>
                  </a:lnTo>
                  <a:lnTo>
                    <a:pt x="55" y="9"/>
                  </a:lnTo>
                  <a:lnTo>
                    <a:pt x="38" y="6"/>
                  </a:lnTo>
                  <a:lnTo>
                    <a:pt x="19" y="3"/>
                  </a:lnTo>
                  <a:lnTo>
                    <a:pt x="0" y="0"/>
                  </a:lnTo>
                  <a:lnTo>
                    <a:pt x="0" y="2"/>
                  </a:lnTo>
                  <a:lnTo>
                    <a:pt x="19" y="5"/>
                  </a:lnTo>
                  <a:lnTo>
                    <a:pt x="37" y="8"/>
                  </a:lnTo>
                  <a:lnTo>
                    <a:pt x="55" y="11"/>
                  </a:lnTo>
                  <a:lnTo>
                    <a:pt x="71" y="14"/>
                  </a:lnTo>
                  <a:lnTo>
                    <a:pt x="86" y="17"/>
                  </a:lnTo>
                  <a:lnTo>
                    <a:pt x="100" y="19"/>
                  </a:lnTo>
                  <a:lnTo>
                    <a:pt x="113" y="21"/>
                  </a:lnTo>
                  <a:lnTo>
                    <a:pt x="125" y="24"/>
                  </a:lnTo>
                  <a:lnTo>
                    <a:pt x="136" y="25"/>
                  </a:lnTo>
                  <a:lnTo>
                    <a:pt x="147" y="27"/>
                  </a:lnTo>
                  <a:lnTo>
                    <a:pt x="156" y="29"/>
                  </a:lnTo>
                  <a:lnTo>
                    <a:pt x="165" y="30"/>
                  </a:lnTo>
                  <a:lnTo>
                    <a:pt x="173" y="32"/>
                  </a:lnTo>
                  <a:lnTo>
                    <a:pt x="180" y="33"/>
                  </a:lnTo>
                  <a:lnTo>
                    <a:pt x="187" y="34"/>
                  </a:lnTo>
                  <a:lnTo>
                    <a:pt x="193" y="36"/>
                  </a:lnTo>
                  <a:lnTo>
                    <a:pt x="199" y="36"/>
                  </a:lnTo>
                  <a:lnTo>
                    <a:pt x="203" y="37"/>
                  </a:lnTo>
                  <a:lnTo>
                    <a:pt x="208" y="38"/>
                  </a:lnTo>
                  <a:lnTo>
                    <a:pt x="211" y="39"/>
                  </a:lnTo>
                  <a:lnTo>
                    <a:pt x="214" y="39"/>
                  </a:lnTo>
                  <a:lnTo>
                    <a:pt x="217" y="40"/>
                  </a:lnTo>
                  <a:lnTo>
                    <a:pt x="219" y="40"/>
                  </a:lnTo>
                  <a:lnTo>
                    <a:pt x="222" y="40"/>
                  </a:lnTo>
                  <a:lnTo>
                    <a:pt x="223" y="41"/>
                  </a:lnTo>
                  <a:lnTo>
                    <a:pt x="224" y="41"/>
                  </a:lnTo>
                  <a:lnTo>
                    <a:pt x="225" y="41"/>
                  </a:lnTo>
                  <a:lnTo>
                    <a:pt x="226" y="41"/>
                  </a:lnTo>
                  <a:lnTo>
                    <a:pt x="227" y="42"/>
                  </a:lnTo>
                  <a:lnTo>
                    <a:pt x="227" y="3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0" name="Freeform 240">
              <a:extLst>
                <a:ext uri="{FF2B5EF4-FFF2-40B4-BE49-F238E27FC236}">
                  <a16:creationId xmlns:a16="http://schemas.microsoft.com/office/drawing/2014/main" id="{D74AA358-15DD-44C2-98D6-0B15C4C229C9}"/>
                </a:ext>
              </a:extLst>
            </p:cNvPr>
            <p:cNvSpPr>
              <a:spLocks/>
            </p:cNvSpPr>
            <p:nvPr/>
          </p:nvSpPr>
          <p:spPr bwMode="auto">
            <a:xfrm>
              <a:off x="5243" y="3170"/>
              <a:ext cx="17" cy="17"/>
            </a:xfrm>
            <a:custGeom>
              <a:avLst/>
              <a:gdLst>
                <a:gd name="T0" fmla="*/ 15 w 17"/>
                <a:gd name="T1" fmla="*/ 0 h 17"/>
                <a:gd name="T2" fmla="*/ 15 w 17"/>
                <a:gd name="T3" fmla="*/ 0 h 17"/>
                <a:gd name="T4" fmla="*/ 0 w 17"/>
                <a:gd name="T5" fmla="*/ 2 h 17"/>
                <a:gd name="T6" fmla="*/ 0 w 17"/>
                <a:gd name="T7" fmla="*/ 16 h 17"/>
                <a:gd name="T8" fmla="*/ 15 w 17"/>
                <a:gd name="T9" fmla="*/ 13 h 17"/>
                <a:gd name="T10" fmla="*/ 16 w 17"/>
                <a:gd name="T11" fmla="*/ 10 h 17"/>
                <a:gd name="T12" fmla="*/ 15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5" y="0"/>
                  </a:moveTo>
                  <a:lnTo>
                    <a:pt x="15" y="0"/>
                  </a:lnTo>
                  <a:lnTo>
                    <a:pt x="0" y="2"/>
                  </a:lnTo>
                  <a:lnTo>
                    <a:pt x="0" y="16"/>
                  </a:lnTo>
                  <a:lnTo>
                    <a:pt x="15" y="13"/>
                  </a:lnTo>
                  <a:lnTo>
                    <a:pt x="16" y="10"/>
                  </a:lnTo>
                  <a:lnTo>
                    <a:pt x="15"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1" name="Freeform 241">
              <a:extLst>
                <a:ext uri="{FF2B5EF4-FFF2-40B4-BE49-F238E27FC236}">
                  <a16:creationId xmlns:a16="http://schemas.microsoft.com/office/drawing/2014/main" id="{8DD4B9E7-98A5-494F-8396-26BA3B9FA15E}"/>
                </a:ext>
              </a:extLst>
            </p:cNvPr>
            <p:cNvSpPr>
              <a:spLocks/>
            </p:cNvSpPr>
            <p:nvPr/>
          </p:nvSpPr>
          <p:spPr bwMode="auto">
            <a:xfrm>
              <a:off x="5255" y="3163"/>
              <a:ext cx="17" cy="17"/>
            </a:xfrm>
            <a:custGeom>
              <a:avLst/>
              <a:gdLst>
                <a:gd name="T0" fmla="*/ 14 w 17"/>
                <a:gd name="T1" fmla="*/ 0 h 17"/>
                <a:gd name="T2" fmla="*/ 14 w 17"/>
                <a:gd name="T3" fmla="*/ 0 h 17"/>
                <a:gd name="T4" fmla="*/ 0 w 17"/>
                <a:gd name="T5" fmla="*/ 13 h 17"/>
                <a:gd name="T6" fmla="*/ 0 w 17"/>
                <a:gd name="T7" fmla="*/ 16 h 17"/>
                <a:gd name="T8" fmla="*/ 16 w 17"/>
                <a:gd name="T9" fmla="*/ 2 h 17"/>
                <a:gd name="T10" fmla="*/ 16 w 17"/>
                <a:gd name="T11" fmla="*/ 2 h 17"/>
                <a:gd name="T12" fmla="*/ 16 w 17"/>
                <a:gd name="T13" fmla="*/ 2 h 17"/>
                <a:gd name="T14" fmla="*/ 16 w 17"/>
                <a:gd name="T15" fmla="*/ 2 h 17"/>
                <a:gd name="T16" fmla="*/ 16 w 17"/>
                <a:gd name="T17" fmla="*/ 2 h 17"/>
                <a:gd name="T18" fmla="*/ 14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4" y="0"/>
                  </a:moveTo>
                  <a:lnTo>
                    <a:pt x="14" y="0"/>
                  </a:lnTo>
                  <a:lnTo>
                    <a:pt x="0" y="13"/>
                  </a:lnTo>
                  <a:lnTo>
                    <a:pt x="0" y="16"/>
                  </a:lnTo>
                  <a:lnTo>
                    <a:pt x="16" y="2"/>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2" name="Freeform 242">
              <a:extLst>
                <a:ext uri="{FF2B5EF4-FFF2-40B4-BE49-F238E27FC236}">
                  <a16:creationId xmlns:a16="http://schemas.microsoft.com/office/drawing/2014/main" id="{3A137FB0-B4BB-4C32-B862-7D407A30890C}"/>
                </a:ext>
              </a:extLst>
            </p:cNvPr>
            <p:cNvSpPr>
              <a:spLocks/>
            </p:cNvSpPr>
            <p:nvPr/>
          </p:nvSpPr>
          <p:spPr bwMode="auto">
            <a:xfrm>
              <a:off x="5266" y="3154"/>
              <a:ext cx="17" cy="17"/>
            </a:xfrm>
            <a:custGeom>
              <a:avLst/>
              <a:gdLst>
                <a:gd name="T0" fmla="*/ 14 w 17"/>
                <a:gd name="T1" fmla="*/ 0 h 17"/>
                <a:gd name="T2" fmla="*/ 13 w 17"/>
                <a:gd name="T3" fmla="*/ 0 h 17"/>
                <a:gd name="T4" fmla="*/ 0 w 17"/>
                <a:gd name="T5" fmla="*/ 13 h 17"/>
                <a:gd name="T6" fmla="*/ 2 w 17"/>
                <a:gd name="T7" fmla="*/ 16 h 17"/>
                <a:gd name="T8" fmla="*/ 16 w 17"/>
                <a:gd name="T9" fmla="*/ 2 h 17"/>
                <a:gd name="T10" fmla="*/ 14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4" y="0"/>
                  </a:moveTo>
                  <a:lnTo>
                    <a:pt x="13" y="0"/>
                  </a:lnTo>
                  <a:lnTo>
                    <a:pt x="0" y="13"/>
                  </a:lnTo>
                  <a:lnTo>
                    <a:pt x="2" y="16"/>
                  </a:lnTo>
                  <a:lnTo>
                    <a:pt x="16" y="2"/>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3" name="Freeform 243">
              <a:extLst>
                <a:ext uri="{FF2B5EF4-FFF2-40B4-BE49-F238E27FC236}">
                  <a16:creationId xmlns:a16="http://schemas.microsoft.com/office/drawing/2014/main" id="{DD1AC153-D35A-4A5D-94E8-93CE1577ECBC}"/>
                </a:ext>
              </a:extLst>
            </p:cNvPr>
            <p:cNvSpPr>
              <a:spLocks/>
            </p:cNvSpPr>
            <p:nvPr/>
          </p:nvSpPr>
          <p:spPr bwMode="auto">
            <a:xfrm>
              <a:off x="5038" y="3023"/>
              <a:ext cx="142" cy="30"/>
            </a:xfrm>
            <a:custGeom>
              <a:avLst/>
              <a:gdLst>
                <a:gd name="T0" fmla="*/ 140 w 142"/>
                <a:gd name="T1" fmla="*/ 26 h 30"/>
                <a:gd name="T2" fmla="*/ 141 w 142"/>
                <a:gd name="T3" fmla="*/ 23 h 30"/>
                <a:gd name="T4" fmla="*/ 0 w 142"/>
                <a:gd name="T5" fmla="*/ 0 h 30"/>
                <a:gd name="T6" fmla="*/ 0 w 142"/>
                <a:gd name="T7" fmla="*/ 5 h 30"/>
                <a:gd name="T8" fmla="*/ 140 w 142"/>
                <a:gd name="T9" fmla="*/ 29 h 30"/>
                <a:gd name="T10" fmla="*/ 140 w 142"/>
                <a:gd name="T11" fmla="*/ 26 h 30"/>
                <a:gd name="T12" fmla="*/ 0 60000 65536"/>
                <a:gd name="T13" fmla="*/ 0 60000 65536"/>
                <a:gd name="T14" fmla="*/ 0 60000 65536"/>
                <a:gd name="T15" fmla="*/ 0 60000 65536"/>
                <a:gd name="T16" fmla="*/ 0 60000 65536"/>
                <a:gd name="T17" fmla="*/ 0 60000 65536"/>
                <a:gd name="T18" fmla="*/ 0 w 142"/>
                <a:gd name="T19" fmla="*/ 0 h 30"/>
                <a:gd name="T20" fmla="*/ 142 w 142"/>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42" h="30">
                  <a:moveTo>
                    <a:pt x="140" y="26"/>
                  </a:moveTo>
                  <a:lnTo>
                    <a:pt x="141" y="23"/>
                  </a:lnTo>
                  <a:lnTo>
                    <a:pt x="0" y="0"/>
                  </a:lnTo>
                  <a:lnTo>
                    <a:pt x="0" y="5"/>
                  </a:lnTo>
                  <a:lnTo>
                    <a:pt x="140" y="29"/>
                  </a:lnTo>
                  <a:lnTo>
                    <a:pt x="140" y="26"/>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4" name="Freeform 244">
              <a:extLst>
                <a:ext uri="{FF2B5EF4-FFF2-40B4-BE49-F238E27FC236}">
                  <a16:creationId xmlns:a16="http://schemas.microsoft.com/office/drawing/2014/main" id="{ABBFC0E3-9790-408C-8605-BE00F69C4C55}"/>
                </a:ext>
              </a:extLst>
            </p:cNvPr>
            <p:cNvSpPr>
              <a:spLocks/>
            </p:cNvSpPr>
            <p:nvPr/>
          </p:nvSpPr>
          <p:spPr bwMode="auto">
            <a:xfrm>
              <a:off x="4615" y="3064"/>
              <a:ext cx="641" cy="149"/>
            </a:xfrm>
            <a:custGeom>
              <a:avLst/>
              <a:gdLst>
                <a:gd name="T0" fmla="*/ 311 w 641"/>
                <a:gd name="T1" fmla="*/ 112 h 149"/>
                <a:gd name="T2" fmla="*/ 6 w 641"/>
                <a:gd name="T3" fmla="*/ 11 h 149"/>
                <a:gd name="T4" fmla="*/ 0 w 641"/>
                <a:gd name="T5" fmla="*/ 0 h 149"/>
                <a:gd name="T6" fmla="*/ 325 w 641"/>
                <a:gd name="T7" fmla="*/ 89 h 149"/>
                <a:gd name="T8" fmla="*/ 437 w 641"/>
                <a:gd name="T9" fmla="*/ 113 h 149"/>
                <a:gd name="T10" fmla="*/ 640 w 641"/>
                <a:gd name="T11" fmla="*/ 138 h 149"/>
                <a:gd name="T12" fmla="*/ 605 w 641"/>
                <a:gd name="T13" fmla="*/ 148 h 149"/>
                <a:gd name="T14" fmla="*/ 438 w 641"/>
                <a:gd name="T15" fmla="*/ 132 h 149"/>
                <a:gd name="T16" fmla="*/ 311 w 641"/>
                <a:gd name="T17" fmla="*/ 112 h 1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1"/>
                <a:gd name="T28" fmla="*/ 0 h 149"/>
                <a:gd name="T29" fmla="*/ 641 w 641"/>
                <a:gd name="T30" fmla="*/ 149 h 1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1" h="149">
                  <a:moveTo>
                    <a:pt x="311" y="112"/>
                  </a:moveTo>
                  <a:lnTo>
                    <a:pt x="6" y="11"/>
                  </a:lnTo>
                  <a:lnTo>
                    <a:pt x="0" y="0"/>
                  </a:lnTo>
                  <a:lnTo>
                    <a:pt x="325" y="89"/>
                  </a:lnTo>
                  <a:lnTo>
                    <a:pt x="437" y="113"/>
                  </a:lnTo>
                  <a:lnTo>
                    <a:pt x="640" y="138"/>
                  </a:lnTo>
                  <a:lnTo>
                    <a:pt x="605" y="148"/>
                  </a:lnTo>
                  <a:lnTo>
                    <a:pt x="438" y="132"/>
                  </a:lnTo>
                  <a:lnTo>
                    <a:pt x="311" y="112"/>
                  </a:lnTo>
                </a:path>
              </a:pathLst>
            </a:custGeom>
            <a:solidFill>
              <a:srgbClr val="6666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5" name="Freeform 245">
              <a:extLst>
                <a:ext uri="{FF2B5EF4-FFF2-40B4-BE49-F238E27FC236}">
                  <a16:creationId xmlns:a16="http://schemas.microsoft.com/office/drawing/2014/main" id="{797F9121-5CCF-45BE-8DCE-699BC54BD8D1}"/>
                </a:ext>
              </a:extLst>
            </p:cNvPr>
            <p:cNvSpPr>
              <a:spLocks/>
            </p:cNvSpPr>
            <p:nvPr/>
          </p:nvSpPr>
          <p:spPr bwMode="auto">
            <a:xfrm>
              <a:off x="5269" y="3165"/>
              <a:ext cx="22" cy="66"/>
            </a:xfrm>
            <a:custGeom>
              <a:avLst/>
              <a:gdLst>
                <a:gd name="T0" fmla="*/ 10 w 22"/>
                <a:gd name="T1" fmla="*/ 1 h 66"/>
                <a:gd name="T2" fmla="*/ 7 w 22"/>
                <a:gd name="T3" fmla="*/ 5 h 66"/>
                <a:gd name="T4" fmla="*/ 4 w 22"/>
                <a:gd name="T5" fmla="*/ 8 h 66"/>
                <a:gd name="T6" fmla="*/ 2 w 22"/>
                <a:gd name="T7" fmla="*/ 12 h 66"/>
                <a:gd name="T8" fmla="*/ 0 w 22"/>
                <a:gd name="T9" fmla="*/ 16 h 66"/>
                <a:gd name="T10" fmla="*/ 0 w 22"/>
                <a:gd name="T11" fmla="*/ 22 h 66"/>
                <a:gd name="T12" fmla="*/ 0 w 22"/>
                <a:gd name="T13" fmla="*/ 27 h 66"/>
                <a:gd name="T14" fmla="*/ 2 w 22"/>
                <a:gd name="T15" fmla="*/ 33 h 66"/>
                <a:gd name="T16" fmla="*/ 4 w 22"/>
                <a:gd name="T17" fmla="*/ 39 h 66"/>
                <a:gd name="T18" fmla="*/ 6 w 22"/>
                <a:gd name="T19" fmla="*/ 45 h 66"/>
                <a:gd name="T20" fmla="*/ 8 w 22"/>
                <a:gd name="T21" fmla="*/ 50 h 66"/>
                <a:gd name="T22" fmla="*/ 9 w 22"/>
                <a:gd name="T23" fmla="*/ 56 h 66"/>
                <a:gd name="T24" fmla="*/ 7 w 22"/>
                <a:gd name="T25" fmla="*/ 59 h 66"/>
                <a:gd name="T26" fmla="*/ 4 w 22"/>
                <a:gd name="T27" fmla="*/ 62 h 66"/>
                <a:gd name="T28" fmla="*/ 6 w 22"/>
                <a:gd name="T29" fmla="*/ 63 h 66"/>
                <a:gd name="T30" fmla="*/ 7 w 22"/>
                <a:gd name="T31" fmla="*/ 60 h 66"/>
                <a:gd name="T32" fmla="*/ 9 w 22"/>
                <a:gd name="T33" fmla="*/ 58 h 66"/>
                <a:gd name="T34" fmla="*/ 10 w 22"/>
                <a:gd name="T35" fmla="*/ 55 h 66"/>
                <a:gd name="T36" fmla="*/ 10 w 22"/>
                <a:gd name="T37" fmla="*/ 51 h 66"/>
                <a:gd name="T38" fmla="*/ 10 w 22"/>
                <a:gd name="T39" fmla="*/ 44 h 66"/>
                <a:gd name="T40" fmla="*/ 10 w 22"/>
                <a:gd name="T41" fmla="*/ 37 h 66"/>
                <a:gd name="T42" fmla="*/ 10 w 22"/>
                <a:gd name="T43" fmla="*/ 31 h 66"/>
                <a:gd name="T44" fmla="*/ 11 w 22"/>
                <a:gd name="T45" fmla="*/ 24 h 66"/>
                <a:gd name="T46" fmla="*/ 12 w 22"/>
                <a:gd name="T47" fmla="*/ 18 h 66"/>
                <a:gd name="T48" fmla="*/ 15 w 22"/>
                <a:gd name="T49" fmla="*/ 12 h 66"/>
                <a:gd name="T50" fmla="*/ 18 w 22"/>
                <a:gd name="T51" fmla="*/ 6 h 66"/>
                <a:gd name="T52" fmla="*/ 19 w 22"/>
                <a:gd name="T53" fmla="*/ 4 h 66"/>
                <a:gd name="T54" fmla="*/ 17 w 22"/>
                <a:gd name="T55" fmla="*/ 4 h 66"/>
                <a:gd name="T56" fmla="*/ 14 w 22"/>
                <a:gd name="T57" fmla="*/ 4 h 66"/>
                <a:gd name="T58" fmla="*/ 12 w 22"/>
                <a:gd name="T59" fmla="*/ 5 h 66"/>
                <a:gd name="T60" fmla="*/ 12 w 22"/>
                <a:gd name="T61" fmla="*/ 5 h 66"/>
                <a:gd name="T62" fmla="*/ 14 w 22"/>
                <a:gd name="T63" fmla="*/ 3 h 66"/>
                <a:gd name="T64" fmla="*/ 13 w 22"/>
                <a:gd name="T65" fmla="*/ 1 h 66"/>
                <a:gd name="T66" fmla="*/ 12 w 22"/>
                <a:gd name="T67" fmla="*/ 0 h 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
                <a:gd name="T103" fmla="*/ 0 h 66"/>
                <a:gd name="T104" fmla="*/ 22 w 22"/>
                <a:gd name="T105" fmla="*/ 66 h 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 h="66">
                  <a:moveTo>
                    <a:pt x="11" y="0"/>
                  </a:moveTo>
                  <a:lnTo>
                    <a:pt x="10" y="1"/>
                  </a:lnTo>
                  <a:lnTo>
                    <a:pt x="8" y="3"/>
                  </a:lnTo>
                  <a:lnTo>
                    <a:pt x="7" y="5"/>
                  </a:lnTo>
                  <a:lnTo>
                    <a:pt x="6" y="7"/>
                  </a:lnTo>
                  <a:lnTo>
                    <a:pt x="4" y="8"/>
                  </a:lnTo>
                  <a:lnTo>
                    <a:pt x="3" y="10"/>
                  </a:lnTo>
                  <a:lnTo>
                    <a:pt x="2" y="12"/>
                  </a:lnTo>
                  <a:lnTo>
                    <a:pt x="1" y="13"/>
                  </a:lnTo>
                  <a:lnTo>
                    <a:pt x="0" y="16"/>
                  </a:lnTo>
                  <a:lnTo>
                    <a:pt x="0" y="19"/>
                  </a:lnTo>
                  <a:lnTo>
                    <a:pt x="0" y="22"/>
                  </a:lnTo>
                  <a:lnTo>
                    <a:pt x="0" y="25"/>
                  </a:lnTo>
                  <a:lnTo>
                    <a:pt x="0" y="27"/>
                  </a:lnTo>
                  <a:lnTo>
                    <a:pt x="1" y="30"/>
                  </a:lnTo>
                  <a:lnTo>
                    <a:pt x="2" y="33"/>
                  </a:lnTo>
                  <a:lnTo>
                    <a:pt x="3" y="36"/>
                  </a:lnTo>
                  <a:lnTo>
                    <a:pt x="4" y="39"/>
                  </a:lnTo>
                  <a:lnTo>
                    <a:pt x="5" y="42"/>
                  </a:lnTo>
                  <a:lnTo>
                    <a:pt x="6" y="45"/>
                  </a:lnTo>
                  <a:lnTo>
                    <a:pt x="7" y="47"/>
                  </a:lnTo>
                  <a:lnTo>
                    <a:pt x="8" y="50"/>
                  </a:lnTo>
                  <a:lnTo>
                    <a:pt x="8" y="53"/>
                  </a:lnTo>
                  <a:lnTo>
                    <a:pt x="9" y="56"/>
                  </a:lnTo>
                  <a:lnTo>
                    <a:pt x="9" y="59"/>
                  </a:lnTo>
                  <a:lnTo>
                    <a:pt x="7" y="59"/>
                  </a:lnTo>
                  <a:lnTo>
                    <a:pt x="6" y="60"/>
                  </a:lnTo>
                  <a:lnTo>
                    <a:pt x="4" y="62"/>
                  </a:lnTo>
                  <a:lnTo>
                    <a:pt x="4" y="65"/>
                  </a:lnTo>
                  <a:lnTo>
                    <a:pt x="6" y="63"/>
                  </a:lnTo>
                  <a:lnTo>
                    <a:pt x="6" y="61"/>
                  </a:lnTo>
                  <a:lnTo>
                    <a:pt x="7" y="60"/>
                  </a:lnTo>
                  <a:lnTo>
                    <a:pt x="8" y="59"/>
                  </a:lnTo>
                  <a:lnTo>
                    <a:pt x="9" y="58"/>
                  </a:lnTo>
                  <a:lnTo>
                    <a:pt x="10" y="56"/>
                  </a:lnTo>
                  <a:lnTo>
                    <a:pt x="10" y="55"/>
                  </a:lnTo>
                  <a:lnTo>
                    <a:pt x="10" y="54"/>
                  </a:lnTo>
                  <a:lnTo>
                    <a:pt x="10" y="51"/>
                  </a:lnTo>
                  <a:lnTo>
                    <a:pt x="10" y="48"/>
                  </a:lnTo>
                  <a:lnTo>
                    <a:pt x="10" y="44"/>
                  </a:lnTo>
                  <a:lnTo>
                    <a:pt x="10" y="41"/>
                  </a:lnTo>
                  <a:lnTo>
                    <a:pt x="10" y="37"/>
                  </a:lnTo>
                  <a:lnTo>
                    <a:pt x="10" y="34"/>
                  </a:lnTo>
                  <a:lnTo>
                    <a:pt x="10" y="31"/>
                  </a:lnTo>
                  <a:lnTo>
                    <a:pt x="11" y="28"/>
                  </a:lnTo>
                  <a:lnTo>
                    <a:pt x="11" y="24"/>
                  </a:lnTo>
                  <a:lnTo>
                    <a:pt x="12" y="21"/>
                  </a:lnTo>
                  <a:lnTo>
                    <a:pt x="12" y="18"/>
                  </a:lnTo>
                  <a:lnTo>
                    <a:pt x="13" y="15"/>
                  </a:lnTo>
                  <a:lnTo>
                    <a:pt x="15" y="12"/>
                  </a:lnTo>
                  <a:lnTo>
                    <a:pt x="16" y="9"/>
                  </a:lnTo>
                  <a:lnTo>
                    <a:pt x="18" y="6"/>
                  </a:lnTo>
                  <a:lnTo>
                    <a:pt x="21" y="4"/>
                  </a:lnTo>
                  <a:lnTo>
                    <a:pt x="19" y="4"/>
                  </a:lnTo>
                  <a:lnTo>
                    <a:pt x="18" y="4"/>
                  </a:lnTo>
                  <a:lnTo>
                    <a:pt x="17" y="4"/>
                  </a:lnTo>
                  <a:lnTo>
                    <a:pt x="16" y="4"/>
                  </a:lnTo>
                  <a:lnTo>
                    <a:pt x="14" y="4"/>
                  </a:lnTo>
                  <a:lnTo>
                    <a:pt x="13" y="4"/>
                  </a:lnTo>
                  <a:lnTo>
                    <a:pt x="12" y="5"/>
                  </a:lnTo>
                  <a:lnTo>
                    <a:pt x="11" y="5"/>
                  </a:lnTo>
                  <a:lnTo>
                    <a:pt x="12" y="5"/>
                  </a:lnTo>
                  <a:lnTo>
                    <a:pt x="13" y="4"/>
                  </a:lnTo>
                  <a:lnTo>
                    <a:pt x="14" y="3"/>
                  </a:lnTo>
                  <a:lnTo>
                    <a:pt x="13" y="2"/>
                  </a:lnTo>
                  <a:lnTo>
                    <a:pt x="13" y="1"/>
                  </a:lnTo>
                  <a:lnTo>
                    <a:pt x="12" y="1"/>
                  </a:lnTo>
                  <a:lnTo>
                    <a:pt x="12" y="0"/>
                  </a:lnTo>
                  <a:lnTo>
                    <a:pt x="11" y="0"/>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6" name="Freeform 246">
              <a:extLst>
                <a:ext uri="{FF2B5EF4-FFF2-40B4-BE49-F238E27FC236}">
                  <a16:creationId xmlns:a16="http://schemas.microsoft.com/office/drawing/2014/main" id="{CACFC112-21E9-46FD-80E9-427CB8FD7992}"/>
                </a:ext>
              </a:extLst>
            </p:cNvPr>
            <p:cNvSpPr>
              <a:spLocks/>
            </p:cNvSpPr>
            <p:nvPr/>
          </p:nvSpPr>
          <p:spPr bwMode="auto">
            <a:xfrm>
              <a:off x="5269" y="3219"/>
              <a:ext cx="26" cy="47"/>
            </a:xfrm>
            <a:custGeom>
              <a:avLst/>
              <a:gdLst>
                <a:gd name="T0" fmla="*/ 20 w 26"/>
                <a:gd name="T1" fmla="*/ 0 h 47"/>
                <a:gd name="T2" fmla="*/ 21 w 26"/>
                <a:gd name="T3" fmla="*/ 2 h 47"/>
                <a:gd name="T4" fmla="*/ 22 w 26"/>
                <a:gd name="T5" fmla="*/ 3 h 47"/>
                <a:gd name="T6" fmla="*/ 21 w 26"/>
                <a:gd name="T7" fmla="*/ 5 h 47"/>
                <a:gd name="T8" fmla="*/ 20 w 26"/>
                <a:gd name="T9" fmla="*/ 7 h 47"/>
                <a:gd name="T10" fmla="*/ 19 w 26"/>
                <a:gd name="T11" fmla="*/ 8 h 47"/>
                <a:gd name="T12" fmla="*/ 17 w 26"/>
                <a:gd name="T13" fmla="*/ 9 h 47"/>
                <a:gd name="T14" fmla="*/ 16 w 26"/>
                <a:gd name="T15" fmla="*/ 10 h 47"/>
                <a:gd name="T16" fmla="*/ 16 w 26"/>
                <a:gd name="T17" fmla="*/ 12 h 47"/>
                <a:gd name="T18" fmla="*/ 13 w 26"/>
                <a:gd name="T19" fmla="*/ 13 h 47"/>
                <a:gd name="T20" fmla="*/ 11 w 26"/>
                <a:gd name="T21" fmla="*/ 14 h 47"/>
                <a:gd name="T22" fmla="*/ 9 w 26"/>
                <a:gd name="T23" fmla="*/ 16 h 47"/>
                <a:gd name="T24" fmla="*/ 7 w 26"/>
                <a:gd name="T25" fmla="*/ 19 h 47"/>
                <a:gd name="T26" fmla="*/ 5 w 26"/>
                <a:gd name="T27" fmla="*/ 21 h 47"/>
                <a:gd name="T28" fmla="*/ 4 w 26"/>
                <a:gd name="T29" fmla="*/ 24 h 47"/>
                <a:gd name="T30" fmla="*/ 2 w 26"/>
                <a:gd name="T31" fmla="*/ 27 h 47"/>
                <a:gd name="T32" fmla="*/ 1 w 26"/>
                <a:gd name="T33" fmla="*/ 29 h 47"/>
                <a:gd name="T34" fmla="*/ 1 w 26"/>
                <a:gd name="T35" fmla="*/ 31 h 47"/>
                <a:gd name="T36" fmla="*/ 0 w 26"/>
                <a:gd name="T37" fmla="*/ 32 h 47"/>
                <a:gd name="T38" fmla="*/ 0 w 26"/>
                <a:gd name="T39" fmla="*/ 34 h 47"/>
                <a:gd name="T40" fmla="*/ 0 w 26"/>
                <a:gd name="T41" fmla="*/ 36 h 47"/>
                <a:gd name="T42" fmla="*/ 0 w 26"/>
                <a:gd name="T43" fmla="*/ 39 h 47"/>
                <a:gd name="T44" fmla="*/ 0 w 26"/>
                <a:gd name="T45" fmla="*/ 41 h 47"/>
                <a:gd name="T46" fmla="*/ 1 w 26"/>
                <a:gd name="T47" fmla="*/ 43 h 47"/>
                <a:gd name="T48" fmla="*/ 3 w 26"/>
                <a:gd name="T49" fmla="*/ 46 h 47"/>
                <a:gd name="T50" fmla="*/ 4 w 26"/>
                <a:gd name="T51" fmla="*/ 41 h 47"/>
                <a:gd name="T52" fmla="*/ 5 w 26"/>
                <a:gd name="T53" fmla="*/ 36 h 47"/>
                <a:gd name="T54" fmla="*/ 8 w 26"/>
                <a:gd name="T55" fmla="*/ 31 h 47"/>
                <a:gd name="T56" fmla="*/ 11 w 26"/>
                <a:gd name="T57" fmla="*/ 26 h 47"/>
                <a:gd name="T58" fmla="*/ 15 w 26"/>
                <a:gd name="T59" fmla="*/ 22 h 47"/>
                <a:gd name="T60" fmla="*/ 18 w 26"/>
                <a:gd name="T61" fmla="*/ 17 h 47"/>
                <a:gd name="T62" fmla="*/ 22 w 26"/>
                <a:gd name="T63" fmla="*/ 14 h 47"/>
                <a:gd name="T64" fmla="*/ 25 w 26"/>
                <a:gd name="T65" fmla="*/ 9 h 47"/>
                <a:gd name="T66" fmla="*/ 20 w 26"/>
                <a:gd name="T67" fmla="*/ 0 h 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
                <a:gd name="T103" fmla="*/ 0 h 47"/>
                <a:gd name="T104" fmla="*/ 26 w 26"/>
                <a:gd name="T105" fmla="*/ 47 h 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 h="47">
                  <a:moveTo>
                    <a:pt x="20" y="0"/>
                  </a:moveTo>
                  <a:lnTo>
                    <a:pt x="21" y="2"/>
                  </a:lnTo>
                  <a:lnTo>
                    <a:pt x="22" y="3"/>
                  </a:lnTo>
                  <a:lnTo>
                    <a:pt x="21" y="5"/>
                  </a:lnTo>
                  <a:lnTo>
                    <a:pt x="20" y="7"/>
                  </a:lnTo>
                  <a:lnTo>
                    <a:pt x="19" y="8"/>
                  </a:lnTo>
                  <a:lnTo>
                    <a:pt x="17" y="9"/>
                  </a:lnTo>
                  <a:lnTo>
                    <a:pt x="16" y="10"/>
                  </a:lnTo>
                  <a:lnTo>
                    <a:pt x="16" y="12"/>
                  </a:lnTo>
                  <a:lnTo>
                    <a:pt x="13" y="13"/>
                  </a:lnTo>
                  <a:lnTo>
                    <a:pt x="11" y="14"/>
                  </a:lnTo>
                  <a:lnTo>
                    <a:pt x="9" y="16"/>
                  </a:lnTo>
                  <a:lnTo>
                    <a:pt x="7" y="19"/>
                  </a:lnTo>
                  <a:lnTo>
                    <a:pt x="5" y="21"/>
                  </a:lnTo>
                  <a:lnTo>
                    <a:pt x="4" y="24"/>
                  </a:lnTo>
                  <a:lnTo>
                    <a:pt x="2" y="27"/>
                  </a:lnTo>
                  <a:lnTo>
                    <a:pt x="1" y="29"/>
                  </a:lnTo>
                  <a:lnTo>
                    <a:pt x="1" y="31"/>
                  </a:lnTo>
                  <a:lnTo>
                    <a:pt x="0" y="32"/>
                  </a:lnTo>
                  <a:lnTo>
                    <a:pt x="0" y="34"/>
                  </a:lnTo>
                  <a:lnTo>
                    <a:pt x="0" y="36"/>
                  </a:lnTo>
                  <a:lnTo>
                    <a:pt x="0" y="39"/>
                  </a:lnTo>
                  <a:lnTo>
                    <a:pt x="0" y="41"/>
                  </a:lnTo>
                  <a:lnTo>
                    <a:pt x="1" y="43"/>
                  </a:lnTo>
                  <a:lnTo>
                    <a:pt x="3" y="46"/>
                  </a:lnTo>
                  <a:lnTo>
                    <a:pt x="4" y="41"/>
                  </a:lnTo>
                  <a:lnTo>
                    <a:pt x="5" y="36"/>
                  </a:lnTo>
                  <a:lnTo>
                    <a:pt x="8" y="31"/>
                  </a:lnTo>
                  <a:lnTo>
                    <a:pt x="11" y="26"/>
                  </a:lnTo>
                  <a:lnTo>
                    <a:pt x="15" y="22"/>
                  </a:lnTo>
                  <a:lnTo>
                    <a:pt x="18" y="17"/>
                  </a:lnTo>
                  <a:lnTo>
                    <a:pt x="22" y="14"/>
                  </a:lnTo>
                  <a:lnTo>
                    <a:pt x="25" y="9"/>
                  </a:lnTo>
                  <a:lnTo>
                    <a:pt x="20" y="0"/>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7" name="Freeform 247">
              <a:extLst>
                <a:ext uri="{FF2B5EF4-FFF2-40B4-BE49-F238E27FC236}">
                  <a16:creationId xmlns:a16="http://schemas.microsoft.com/office/drawing/2014/main" id="{015997CA-1480-4960-9371-0D2AF8ED1B5B}"/>
                </a:ext>
              </a:extLst>
            </p:cNvPr>
            <p:cNvSpPr>
              <a:spLocks/>
            </p:cNvSpPr>
            <p:nvPr/>
          </p:nvSpPr>
          <p:spPr bwMode="auto">
            <a:xfrm>
              <a:off x="4597" y="3040"/>
              <a:ext cx="31" cy="20"/>
            </a:xfrm>
            <a:custGeom>
              <a:avLst/>
              <a:gdLst>
                <a:gd name="T0" fmla="*/ 30 w 31"/>
                <a:gd name="T1" fmla="*/ 14 h 20"/>
                <a:gd name="T2" fmla="*/ 30 w 31"/>
                <a:gd name="T3" fmla="*/ 14 h 20"/>
                <a:gd name="T4" fmla="*/ 1 w 31"/>
                <a:gd name="T5" fmla="*/ 0 h 20"/>
                <a:gd name="T6" fmla="*/ 0 w 31"/>
                <a:gd name="T7" fmla="*/ 4 h 20"/>
                <a:gd name="T8" fmla="*/ 28 w 31"/>
                <a:gd name="T9" fmla="*/ 19 h 20"/>
                <a:gd name="T10" fmla="*/ 28 w 31"/>
                <a:gd name="T11" fmla="*/ 19 h 20"/>
                <a:gd name="T12" fmla="*/ 28 w 31"/>
                <a:gd name="T13" fmla="*/ 19 h 20"/>
                <a:gd name="T14" fmla="*/ 28 w 31"/>
                <a:gd name="T15" fmla="*/ 19 h 20"/>
                <a:gd name="T16" fmla="*/ 28 w 31"/>
                <a:gd name="T17" fmla="*/ 19 h 20"/>
                <a:gd name="T18" fmla="*/ 30 w 31"/>
                <a:gd name="T19" fmla="*/ 14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0"/>
                <a:gd name="T32" fmla="*/ 31 w 31"/>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0">
                  <a:moveTo>
                    <a:pt x="30" y="14"/>
                  </a:moveTo>
                  <a:lnTo>
                    <a:pt x="30" y="14"/>
                  </a:lnTo>
                  <a:lnTo>
                    <a:pt x="1" y="0"/>
                  </a:lnTo>
                  <a:lnTo>
                    <a:pt x="0" y="4"/>
                  </a:lnTo>
                  <a:lnTo>
                    <a:pt x="28" y="19"/>
                  </a:lnTo>
                  <a:lnTo>
                    <a:pt x="30" y="14"/>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8" name="Freeform 248">
              <a:extLst>
                <a:ext uri="{FF2B5EF4-FFF2-40B4-BE49-F238E27FC236}">
                  <a16:creationId xmlns:a16="http://schemas.microsoft.com/office/drawing/2014/main" id="{C3C8817D-FE51-424E-80B4-ACDE7836C41A}"/>
                </a:ext>
              </a:extLst>
            </p:cNvPr>
            <p:cNvSpPr>
              <a:spLocks/>
            </p:cNvSpPr>
            <p:nvPr/>
          </p:nvSpPr>
          <p:spPr bwMode="auto">
            <a:xfrm>
              <a:off x="4625" y="3055"/>
              <a:ext cx="165" cy="52"/>
            </a:xfrm>
            <a:custGeom>
              <a:avLst/>
              <a:gdLst>
                <a:gd name="T0" fmla="*/ 163 w 165"/>
                <a:gd name="T1" fmla="*/ 48 h 52"/>
                <a:gd name="T2" fmla="*/ 164 w 165"/>
                <a:gd name="T3" fmla="*/ 46 h 52"/>
                <a:gd name="T4" fmla="*/ 1 w 165"/>
                <a:gd name="T5" fmla="*/ 0 h 52"/>
                <a:gd name="T6" fmla="*/ 0 w 165"/>
                <a:gd name="T7" fmla="*/ 4 h 52"/>
                <a:gd name="T8" fmla="*/ 162 w 165"/>
                <a:gd name="T9" fmla="*/ 51 h 52"/>
                <a:gd name="T10" fmla="*/ 163 w 165"/>
                <a:gd name="T11" fmla="*/ 48 h 52"/>
                <a:gd name="T12" fmla="*/ 0 60000 65536"/>
                <a:gd name="T13" fmla="*/ 0 60000 65536"/>
                <a:gd name="T14" fmla="*/ 0 60000 65536"/>
                <a:gd name="T15" fmla="*/ 0 60000 65536"/>
                <a:gd name="T16" fmla="*/ 0 60000 65536"/>
                <a:gd name="T17" fmla="*/ 0 60000 65536"/>
                <a:gd name="T18" fmla="*/ 0 w 165"/>
                <a:gd name="T19" fmla="*/ 0 h 52"/>
                <a:gd name="T20" fmla="*/ 165 w 165"/>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165" h="52">
                  <a:moveTo>
                    <a:pt x="163" y="48"/>
                  </a:moveTo>
                  <a:lnTo>
                    <a:pt x="164" y="46"/>
                  </a:lnTo>
                  <a:lnTo>
                    <a:pt x="1" y="0"/>
                  </a:lnTo>
                  <a:lnTo>
                    <a:pt x="0" y="4"/>
                  </a:lnTo>
                  <a:lnTo>
                    <a:pt x="162" y="51"/>
                  </a:lnTo>
                  <a:lnTo>
                    <a:pt x="163" y="4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39" name="Freeform 249">
              <a:extLst>
                <a:ext uri="{FF2B5EF4-FFF2-40B4-BE49-F238E27FC236}">
                  <a16:creationId xmlns:a16="http://schemas.microsoft.com/office/drawing/2014/main" id="{ED20EC12-9E35-475F-8213-AED8AAFB4DA5}"/>
                </a:ext>
              </a:extLst>
            </p:cNvPr>
            <p:cNvSpPr>
              <a:spLocks/>
            </p:cNvSpPr>
            <p:nvPr/>
          </p:nvSpPr>
          <p:spPr bwMode="auto">
            <a:xfrm>
              <a:off x="4840" y="3115"/>
              <a:ext cx="67" cy="25"/>
            </a:xfrm>
            <a:custGeom>
              <a:avLst/>
              <a:gdLst>
                <a:gd name="T0" fmla="*/ 66 w 67"/>
                <a:gd name="T1" fmla="*/ 19 h 25"/>
                <a:gd name="T2" fmla="*/ 66 w 67"/>
                <a:gd name="T3" fmla="*/ 19 h 25"/>
                <a:gd name="T4" fmla="*/ 1 w 67"/>
                <a:gd name="T5" fmla="*/ 0 h 25"/>
                <a:gd name="T6" fmla="*/ 0 w 67"/>
                <a:gd name="T7" fmla="*/ 5 h 25"/>
                <a:gd name="T8" fmla="*/ 64 w 67"/>
                <a:gd name="T9" fmla="*/ 24 h 25"/>
                <a:gd name="T10" fmla="*/ 64 w 67"/>
                <a:gd name="T11" fmla="*/ 24 h 25"/>
                <a:gd name="T12" fmla="*/ 66 w 67"/>
                <a:gd name="T13" fmla="*/ 19 h 25"/>
                <a:gd name="T14" fmla="*/ 66 w 67"/>
                <a:gd name="T15" fmla="*/ 19 h 25"/>
                <a:gd name="T16" fmla="*/ 66 w 67"/>
                <a:gd name="T17" fmla="*/ 19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25"/>
                <a:gd name="T29" fmla="*/ 67 w 67"/>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25">
                  <a:moveTo>
                    <a:pt x="66" y="19"/>
                  </a:moveTo>
                  <a:lnTo>
                    <a:pt x="66" y="19"/>
                  </a:lnTo>
                  <a:lnTo>
                    <a:pt x="1" y="0"/>
                  </a:lnTo>
                  <a:lnTo>
                    <a:pt x="0" y="5"/>
                  </a:lnTo>
                  <a:lnTo>
                    <a:pt x="64" y="24"/>
                  </a:lnTo>
                  <a:lnTo>
                    <a:pt x="66" y="1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0" name="Freeform 250">
              <a:extLst>
                <a:ext uri="{FF2B5EF4-FFF2-40B4-BE49-F238E27FC236}">
                  <a16:creationId xmlns:a16="http://schemas.microsoft.com/office/drawing/2014/main" id="{D35AEFB8-0297-4903-BB5C-89F5B452593F}"/>
                </a:ext>
              </a:extLst>
            </p:cNvPr>
            <p:cNvSpPr>
              <a:spLocks/>
            </p:cNvSpPr>
            <p:nvPr/>
          </p:nvSpPr>
          <p:spPr bwMode="auto">
            <a:xfrm>
              <a:off x="4904" y="3134"/>
              <a:ext cx="60" cy="22"/>
            </a:xfrm>
            <a:custGeom>
              <a:avLst/>
              <a:gdLst>
                <a:gd name="T0" fmla="*/ 58 w 60"/>
                <a:gd name="T1" fmla="*/ 16 h 22"/>
                <a:gd name="T2" fmla="*/ 59 w 60"/>
                <a:gd name="T3" fmla="*/ 16 h 22"/>
                <a:gd name="T4" fmla="*/ 1 w 60"/>
                <a:gd name="T5" fmla="*/ 0 h 22"/>
                <a:gd name="T6" fmla="*/ 0 w 60"/>
                <a:gd name="T7" fmla="*/ 4 h 22"/>
                <a:gd name="T8" fmla="*/ 57 w 60"/>
                <a:gd name="T9" fmla="*/ 21 h 22"/>
                <a:gd name="T10" fmla="*/ 57 w 60"/>
                <a:gd name="T11" fmla="*/ 21 h 22"/>
                <a:gd name="T12" fmla="*/ 57 w 60"/>
                <a:gd name="T13" fmla="*/ 21 h 22"/>
                <a:gd name="T14" fmla="*/ 57 w 60"/>
                <a:gd name="T15" fmla="*/ 21 h 22"/>
                <a:gd name="T16" fmla="*/ 57 w 60"/>
                <a:gd name="T17" fmla="*/ 21 h 22"/>
                <a:gd name="T18" fmla="*/ 58 w 60"/>
                <a:gd name="T19" fmla="*/ 1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2"/>
                <a:gd name="T32" fmla="*/ 60 w 60"/>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2">
                  <a:moveTo>
                    <a:pt x="58" y="16"/>
                  </a:moveTo>
                  <a:lnTo>
                    <a:pt x="59" y="16"/>
                  </a:lnTo>
                  <a:lnTo>
                    <a:pt x="1" y="0"/>
                  </a:lnTo>
                  <a:lnTo>
                    <a:pt x="0" y="4"/>
                  </a:lnTo>
                  <a:lnTo>
                    <a:pt x="57" y="21"/>
                  </a:lnTo>
                  <a:lnTo>
                    <a:pt x="58" y="1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1" name="Freeform 251">
              <a:extLst>
                <a:ext uri="{FF2B5EF4-FFF2-40B4-BE49-F238E27FC236}">
                  <a16:creationId xmlns:a16="http://schemas.microsoft.com/office/drawing/2014/main" id="{495866F0-0865-4330-99D1-62C310966E19}"/>
                </a:ext>
              </a:extLst>
            </p:cNvPr>
            <p:cNvSpPr>
              <a:spLocks/>
            </p:cNvSpPr>
            <p:nvPr/>
          </p:nvSpPr>
          <p:spPr bwMode="auto">
            <a:xfrm>
              <a:off x="4962" y="3150"/>
              <a:ext cx="88" cy="23"/>
            </a:xfrm>
            <a:custGeom>
              <a:avLst/>
              <a:gdLst>
                <a:gd name="T0" fmla="*/ 86 w 88"/>
                <a:gd name="T1" fmla="*/ 19 h 23"/>
                <a:gd name="T2" fmla="*/ 87 w 88"/>
                <a:gd name="T3" fmla="*/ 17 h 23"/>
                <a:gd name="T4" fmla="*/ 0 w 88"/>
                <a:gd name="T5" fmla="*/ 0 h 23"/>
                <a:gd name="T6" fmla="*/ 0 w 88"/>
                <a:gd name="T7" fmla="*/ 4 h 23"/>
                <a:gd name="T8" fmla="*/ 85 w 88"/>
                <a:gd name="T9" fmla="*/ 22 h 23"/>
                <a:gd name="T10" fmla="*/ 86 w 88"/>
                <a:gd name="T11" fmla="*/ 19 h 23"/>
                <a:gd name="T12" fmla="*/ 0 60000 65536"/>
                <a:gd name="T13" fmla="*/ 0 60000 65536"/>
                <a:gd name="T14" fmla="*/ 0 60000 65536"/>
                <a:gd name="T15" fmla="*/ 0 60000 65536"/>
                <a:gd name="T16" fmla="*/ 0 60000 65536"/>
                <a:gd name="T17" fmla="*/ 0 60000 65536"/>
                <a:gd name="T18" fmla="*/ 0 w 88"/>
                <a:gd name="T19" fmla="*/ 0 h 23"/>
                <a:gd name="T20" fmla="*/ 88 w 88"/>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88" h="23">
                  <a:moveTo>
                    <a:pt x="86" y="19"/>
                  </a:moveTo>
                  <a:lnTo>
                    <a:pt x="87" y="17"/>
                  </a:lnTo>
                  <a:lnTo>
                    <a:pt x="0" y="0"/>
                  </a:lnTo>
                  <a:lnTo>
                    <a:pt x="0" y="4"/>
                  </a:lnTo>
                  <a:lnTo>
                    <a:pt x="85" y="22"/>
                  </a:lnTo>
                  <a:lnTo>
                    <a:pt x="86" y="1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2" name="Freeform 252">
              <a:extLst>
                <a:ext uri="{FF2B5EF4-FFF2-40B4-BE49-F238E27FC236}">
                  <a16:creationId xmlns:a16="http://schemas.microsoft.com/office/drawing/2014/main" id="{68B0F33C-782C-4524-9EDB-7EA343EFF4A7}"/>
                </a:ext>
              </a:extLst>
            </p:cNvPr>
            <p:cNvSpPr>
              <a:spLocks/>
            </p:cNvSpPr>
            <p:nvPr/>
          </p:nvSpPr>
          <p:spPr bwMode="auto">
            <a:xfrm>
              <a:off x="4780" y="3102"/>
              <a:ext cx="55" cy="130"/>
            </a:xfrm>
            <a:custGeom>
              <a:avLst/>
              <a:gdLst>
                <a:gd name="T0" fmla="*/ 1 w 55"/>
                <a:gd name="T1" fmla="*/ 93 h 130"/>
                <a:gd name="T2" fmla="*/ 3 w 55"/>
                <a:gd name="T3" fmla="*/ 86 h 130"/>
                <a:gd name="T4" fmla="*/ 4 w 55"/>
                <a:gd name="T5" fmla="*/ 80 h 130"/>
                <a:gd name="T6" fmla="*/ 6 w 55"/>
                <a:gd name="T7" fmla="*/ 73 h 130"/>
                <a:gd name="T8" fmla="*/ 7 w 55"/>
                <a:gd name="T9" fmla="*/ 67 h 130"/>
                <a:gd name="T10" fmla="*/ 9 w 55"/>
                <a:gd name="T11" fmla="*/ 61 h 130"/>
                <a:gd name="T12" fmla="*/ 10 w 55"/>
                <a:gd name="T13" fmla="*/ 55 h 130"/>
                <a:gd name="T14" fmla="*/ 12 w 55"/>
                <a:gd name="T15" fmla="*/ 50 h 130"/>
                <a:gd name="T16" fmla="*/ 13 w 55"/>
                <a:gd name="T17" fmla="*/ 45 h 130"/>
                <a:gd name="T18" fmla="*/ 14 w 55"/>
                <a:gd name="T19" fmla="*/ 40 h 130"/>
                <a:gd name="T20" fmla="*/ 16 w 55"/>
                <a:gd name="T21" fmla="*/ 35 h 130"/>
                <a:gd name="T22" fmla="*/ 17 w 55"/>
                <a:gd name="T23" fmla="*/ 29 h 130"/>
                <a:gd name="T24" fmla="*/ 18 w 55"/>
                <a:gd name="T25" fmla="*/ 24 h 130"/>
                <a:gd name="T26" fmla="*/ 20 w 55"/>
                <a:gd name="T27" fmla="*/ 19 h 130"/>
                <a:gd name="T28" fmla="*/ 21 w 55"/>
                <a:gd name="T29" fmla="*/ 13 h 130"/>
                <a:gd name="T30" fmla="*/ 22 w 55"/>
                <a:gd name="T31" fmla="*/ 8 h 130"/>
                <a:gd name="T32" fmla="*/ 24 w 55"/>
                <a:gd name="T33" fmla="*/ 2 h 130"/>
                <a:gd name="T34" fmla="*/ 26 w 55"/>
                <a:gd name="T35" fmla="*/ 0 h 130"/>
                <a:gd name="T36" fmla="*/ 30 w 55"/>
                <a:gd name="T37" fmla="*/ 0 h 130"/>
                <a:gd name="T38" fmla="*/ 35 w 55"/>
                <a:gd name="T39" fmla="*/ 0 h 130"/>
                <a:gd name="T40" fmla="*/ 40 w 55"/>
                <a:gd name="T41" fmla="*/ 0 h 130"/>
                <a:gd name="T42" fmla="*/ 46 w 55"/>
                <a:gd name="T43" fmla="*/ 1 h 130"/>
                <a:gd name="T44" fmla="*/ 50 w 55"/>
                <a:gd name="T45" fmla="*/ 3 h 130"/>
                <a:gd name="T46" fmla="*/ 53 w 55"/>
                <a:gd name="T47" fmla="*/ 6 h 130"/>
                <a:gd name="T48" fmla="*/ 54 w 55"/>
                <a:gd name="T49" fmla="*/ 9 h 130"/>
                <a:gd name="T50" fmla="*/ 52 w 55"/>
                <a:gd name="T51" fmla="*/ 18 h 130"/>
                <a:gd name="T52" fmla="*/ 51 w 55"/>
                <a:gd name="T53" fmla="*/ 25 h 130"/>
                <a:gd name="T54" fmla="*/ 49 w 55"/>
                <a:gd name="T55" fmla="*/ 32 h 130"/>
                <a:gd name="T56" fmla="*/ 48 w 55"/>
                <a:gd name="T57" fmla="*/ 39 h 130"/>
                <a:gd name="T58" fmla="*/ 46 w 55"/>
                <a:gd name="T59" fmla="*/ 46 h 130"/>
                <a:gd name="T60" fmla="*/ 45 w 55"/>
                <a:gd name="T61" fmla="*/ 53 h 130"/>
                <a:gd name="T62" fmla="*/ 44 w 55"/>
                <a:gd name="T63" fmla="*/ 60 h 130"/>
                <a:gd name="T64" fmla="*/ 42 w 55"/>
                <a:gd name="T65" fmla="*/ 66 h 130"/>
                <a:gd name="T66" fmla="*/ 41 w 55"/>
                <a:gd name="T67" fmla="*/ 73 h 130"/>
                <a:gd name="T68" fmla="*/ 40 w 55"/>
                <a:gd name="T69" fmla="*/ 79 h 130"/>
                <a:gd name="T70" fmla="*/ 39 w 55"/>
                <a:gd name="T71" fmla="*/ 85 h 130"/>
                <a:gd name="T72" fmla="*/ 37 w 55"/>
                <a:gd name="T73" fmla="*/ 92 h 130"/>
                <a:gd name="T74" fmla="*/ 36 w 55"/>
                <a:gd name="T75" fmla="*/ 99 h 130"/>
                <a:gd name="T76" fmla="*/ 34 w 55"/>
                <a:gd name="T77" fmla="*/ 106 h 130"/>
                <a:gd name="T78" fmla="*/ 33 w 55"/>
                <a:gd name="T79" fmla="*/ 113 h 130"/>
                <a:gd name="T80" fmla="*/ 31 w 55"/>
                <a:gd name="T81" fmla="*/ 120 h 130"/>
                <a:gd name="T82" fmla="*/ 29 w 55"/>
                <a:gd name="T83" fmla="*/ 124 h 130"/>
                <a:gd name="T84" fmla="*/ 27 w 55"/>
                <a:gd name="T85" fmla="*/ 127 h 130"/>
                <a:gd name="T86" fmla="*/ 22 w 55"/>
                <a:gd name="T87" fmla="*/ 128 h 130"/>
                <a:gd name="T88" fmla="*/ 18 w 55"/>
                <a:gd name="T89" fmla="*/ 129 h 130"/>
                <a:gd name="T90" fmla="*/ 13 w 55"/>
                <a:gd name="T91" fmla="*/ 128 h 130"/>
                <a:gd name="T92" fmla="*/ 8 w 55"/>
                <a:gd name="T93" fmla="*/ 125 h 130"/>
                <a:gd name="T94" fmla="*/ 3 w 55"/>
                <a:gd name="T95" fmla="*/ 122 h 130"/>
                <a:gd name="T96" fmla="*/ 0 w 55"/>
                <a:gd name="T97" fmla="*/ 118 h 130"/>
                <a:gd name="T98" fmla="*/ 1 w 55"/>
                <a:gd name="T99" fmla="*/ 93 h 1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5"/>
                <a:gd name="T151" fmla="*/ 0 h 130"/>
                <a:gd name="T152" fmla="*/ 55 w 55"/>
                <a:gd name="T153" fmla="*/ 130 h 13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5" h="130">
                  <a:moveTo>
                    <a:pt x="1" y="93"/>
                  </a:moveTo>
                  <a:lnTo>
                    <a:pt x="3" y="86"/>
                  </a:lnTo>
                  <a:lnTo>
                    <a:pt x="4" y="80"/>
                  </a:lnTo>
                  <a:lnTo>
                    <a:pt x="6" y="73"/>
                  </a:lnTo>
                  <a:lnTo>
                    <a:pt x="7" y="67"/>
                  </a:lnTo>
                  <a:lnTo>
                    <a:pt x="9" y="61"/>
                  </a:lnTo>
                  <a:lnTo>
                    <a:pt x="10" y="55"/>
                  </a:lnTo>
                  <a:lnTo>
                    <a:pt x="12" y="50"/>
                  </a:lnTo>
                  <a:lnTo>
                    <a:pt x="13" y="45"/>
                  </a:lnTo>
                  <a:lnTo>
                    <a:pt x="14" y="40"/>
                  </a:lnTo>
                  <a:lnTo>
                    <a:pt x="16" y="35"/>
                  </a:lnTo>
                  <a:lnTo>
                    <a:pt x="17" y="29"/>
                  </a:lnTo>
                  <a:lnTo>
                    <a:pt x="18" y="24"/>
                  </a:lnTo>
                  <a:lnTo>
                    <a:pt x="20" y="19"/>
                  </a:lnTo>
                  <a:lnTo>
                    <a:pt x="21" y="13"/>
                  </a:lnTo>
                  <a:lnTo>
                    <a:pt x="22" y="8"/>
                  </a:lnTo>
                  <a:lnTo>
                    <a:pt x="24" y="2"/>
                  </a:lnTo>
                  <a:lnTo>
                    <a:pt x="26" y="0"/>
                  </a:lnTo>
                  <a:lnTo>
                    <a:pt x="30" y="0"/>
                  </a:lnTo>
                  <a:lnTo>
                    <a:pt x="35" y="0"/>
                  </a:lnTo>
                  <a:lnTo>
                    <a:pt x="40" y="0"/>
                  </a:lnTo>
                  <a:lnTo>
                    <a:pt x="46" y="1"/>
                  </a:lnTo>
                  <a:lnTo>
                    <a:pt x="50" y="3"/>
                  </a:lnTo>
                  <a:lnTo>
                    <a:pt x="53" y="6"/>
                  </a:lnTo>
                  <a:lnTo>
                    <a:pt x="54" y="9"/>
                  </a:lnTo>
                  <a:lnTo>
                    <a:pt x="52" y="18"/>
                  </a:lnTo>
                  <a:lnTo>
                    <a:pt x="51" y="25"/>
                  </a:lnTo>
                  <a:lnTo>
                    <a:pt x="49" y="32"/>
                  </a:lnTo>
                  <a:lnTo>
                    <a:pt x="48" y="39"/>
                  </a:lnTo>
                  <a:lnTo>
                    <a:pt x="46" y="46"/>
                  </a:lnTo>
                  <a:lnTo>
                    <a:pt x="45" y="53"/>
                  </a:lnTo>
                  <a:lnTo>
                    <a:pt x="44" y="60"/>
                  </a:lnTo>
                  <a:lnTo>
                    <a:pt x="42" y="66"/>
                  </a:lnTo>
                  <a:lnTo>
                    <a:pt x="41" y="73"/>
                  </a:lnTo>
                  <a:lnTo>
                    <a:pt x="40" y="79"/>
                  </a:lnTo>
                  <a:lnTo>
                    <a:pt x="39" y="85"/>
                  </a:lnTo>
                  <a:lnTo>
                    <a:pt x="37" y="92"/>
                  </a:lnTo>
                  <a:lnTo>
                    <a:pt x="36" y="99"/>
                  </a:lnTo>
                  <a:lnTo>
                    <a:pt x="34" y="106"/>
                  </a:lnTo>
                  <a:lnTo>
                    <a:pt x="33" y="113"/>
                  </a:lnTo>
                  <a:lnTo>
                    <a:pt x="31" y="120"/>
                  </a:lnTo>
                  <a:lnTo>
                    <a:pt x="29" y="124"/>
                  </a:lnTo>
                  <a:lnTo>
                    <a:pt x="27" y="127"/>
                  </a:lnTo>
                  <a:lnTo>
                    <a:pt x="22" y="128"/>
                  </a:lnTo>
                  <a:lnTo>
                    <a:pt x="18" y="129"/>
                  </a:lnTo>
                  <a:lnTo>
                    <a:pt x="13" y="128"/>
                  </a:lnTo>
                  <a:lnTo>
                    <a:pt x="8" y="125"/>
                  </a:lnTo>
                  <a:lnTo>
                    <a:pt x="3" y="122"/>
                  </a:lnTo>
                  <a:lnTo>
                    <a:pt x="0" y="118"/>
                  </a:lnTo>
                  <a:lnTo>
                    <a:pt x="1" y="9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3" name="Freeform 253">
              <a:extLst>
                <a:ext uri="{FF2B5EF4-FFF2-40B4-BE49-F238E27FC236}">
                  <a16:creationId xmlns:a16="http://schemas.microsoft.com/office/drawing/2014/main" id="{08304E26-3DE0-4600-A05D-B5C51196B7BC}"/>
                </a:ext>
              </a:extLst>
            </p:cNvPr>
            <p:cNvSpPr>
              <a:spLocks/>
            </p:cNvSpPr>
            <p:nvPr/>
          </p:nvSpPr>
          <p:spPr bwMode="auto">
            <a:xfrm>
              <a:off x="4781" y="3104"/>
              <a:ext cx="26" cy="93"/>
            </a:xfrm>
            <a:custGeom>
              <a:avLst/>
              <a:gdLst>
                <a:gd name="T0" fmla="*/ 23 w 26"/>
                <a:gd name="T1" fmla="*/ 0 h 93"/>
                <a:gd name="T2" fmla="*/ 23 w 26"/>
                <a:gd name="T3" fmla="*/ 0 h 93"/>
                <a:gd name="T4" fmla="*/ 21 w 26"/>
                <a:gd name="T5" fmla="*/ 6 h 93"/>
                <a:gd name="T6" fmla="*/ 19 w 26"/>
                <a:gd name="T7" fmla="*/ 11 h 93"/>
                <a:gd name="T8" fmla="*/ 18 w 26"/>
                <a:gd name="T9" fmla="*/ 16 h 93"/>
                <a:gd name="T10" fmla="*/ 17 w 26"/>
                <a:gd name="T11" fmla="*/ 22 h 93"/>
                <a:gd name="T12" fmla="*/ 16 w 26"/>
                <a:gd name="T13" fmla="*/ 27 h 93"/>
                <a:gd name="T14" fmla="*/ 14 w 26"/>
                <a:gd name="T15" fmla="*/ 32 h 93"/>
                <a:gd name="T16" fmla="*/ 13 w 26"/>
                <a:gd name="T17" fmla="*/ 38 h 93"/>
                <a:gd name="T18" fmla="*/ 12 w 26"/>
                <a:gd name="T19" fmla="*/ 43 h 93"/>
                <a:gd name="T20" fmla="*/ 10 w 26"/>
                <a:gd name="T21" fmla="*/ 48 h 93"/>
                <a:gd name="T22" fmla="*/ 9 w 26"/>
                <a:gd name="T23" fmla="*/ 53 h 93"/>
                <a:gd name="T24" fmla="*/ 8 w 26"/>
                <a:gd name="T25" fmla="*/ 59 h 93"/>
                <a:gd name="T26" fmla="*/ 6 w 26"/>
                <a:gd name="T27" fmla="*/ 65 h 93"/>
                <a:gd name="T28" fmla="*/ 5 w 26"/>
                <a:gd name="T29" fmla="*/ 71 h 93"/>
                <a:gd name="T30" fmla="*/ 3 w 26"/>
                <a:gd name="T31" fmla="*/ 77 h 93"/>
                <a:gd name="T32" fmla="*/ 1 w 26"/>
                <a:gd name="T33" fmla="*/ 84 h 93"/>
                <a:gd name="T34" fmla="*/ 0 w 26"/>
                <a:gd name="T35" fmla="*/ 91 h 93"/>
                <a:gd name="T36" fmla="*/ 1 w 26"/>
                <a:gd name="T37" fmla="*/ 92 h 93"/>
                <a:gd name="T38" fmla="*/ 3 w 26"/>
                <a:gd name="T39" fmla="*/ 85 h 93"/>
                <a:gd name="T40" fmla="*/ 5 w 26"/>
                <a:gd name="T41" fmla="*/ 78 h 93"/>
                <a:gd name="T42" fmla="*/ 7 w 26"/>
                <a:gd name="T43" fmla="*/ 72 h 93"/>
                <a:gd name="T44" fmla="*/ 8 w 26"/>
                <a:gd name="T45" fmla="*/ 65 h 93"/>
                <a:gd name="T46" fmla="*/ 9 w 26"/>
                <a:gd name="T47" fmla="*/ 60 h 93"/>
                <a:gd name="T48" fmla="*/ 11 w 26"/>
                <a:gd name="T49" fmla="*/ 54 h 93"/>
                <a:gd name="T50" fmla="*/ 12 w 26"/>
                <a:gd name="T51" fmla="*/ 48 h 93"/>
                <a:gd name="T52" fmla="*/ 14 w 26"/>
                <a:gd name="T53" fmla="*/ 43 h 93"/>
                <a:gd name="T54" fmla="*/ 14 w 26"/>
                <a:gd name="T55" fmla="*/ 38 h 93"/>
                <a:gd name="T56" fmla="*/ 16 w 26"/>
                <a:gd name="T57" fmla="*/ 33 h 93"/>
                <a:gd name="T58" fmla="*/ 17 w 26"/>
                <a:gd name="T59" fmla="*/ 28 h 93"/>
                <a:gd name="T60" fmla="*/ 19 w 26"/>
                <a:gd name="T61" fmla="*/ 22 h 93"/>
                <a:gd name="T62" fmla="*/ 20 w 26"/>
                <a:gd name="T63" fmla="*/ 17 h 93"/>
                <a:gd name="T64" fmla="*/ 21 w 26"/>
                <a:gd name="T65" fmla="*/ 12 h 93"/>
                <a:gd name="T66" fmla="*/ 23 w 26"/>
                <a:gd name="T67" fmla="*/ 6 h 93"/>
                <a:gd name="T68" fmla="*/ 25 w 26"/>
                <a:gd name="T69" fmla="*/ 0 h 93"/>
                <a:gd name="T70" fmla="*/ 25 w 26"/>
                <a:gd name="T71" fmla="*/ 0 h 93"/>
                <a:gd name="T72" fmla="*/ 23 w 26"/>
                <a:gd name="T73" fmla="*/ 0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
                <a:gd name="T112" fmla="*/ 0 h 93"/>
                <a:gd name="T113" fmla="*/ 26 w 26"/>
                <a:gd name="T114" fmla="*/ 93 h 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 h="93">
                  <a:moveTo>
                    <a:pt x="23" y="0"/>
                  </a:moveTo>
                  <a:lnTo>
                    <a:pt x="23" y="0"/>
                  </a:lnTo>
                  <a:lnTo>
                    <a:pt x="21" y="6"/>
                  </a:lnTo>
                  <a:lnTo>
                    <a:pt x="19" y="11"/>
                  </a:lnTo>
                  <a:lnTo>
                    <a:pt x="18" y="16"/>
                  </a:lnTo>
                  <a:lnTo>
                    <a:pt x="17" y="22"/>
                  </a:lnTo>
                  <a:lnTo>
                    <a:pt x="16" y="27"/>
                  </a:lnTo>
                  <a:lnTo>
                    <a:pt x="14" y="32"/>
                  </a:lnTo>
                  <a:lnTo>
                    <a:pt x="13" y="38"/>
                  </a:lnTo>
                  <a:lnTo>
                    <a:pt x="12" y="43"/>
                  </a:lnTo>
                  <a:lnTo>
                    <a:pt x="10" y="48"/>
                  </a:lnTo>
                  <a:lnTo>
                    <a:pt x="9" y="53"/>
                  </a:lnTo>
                  <a:lnTo>
                    <a:pt x="8" y="59"/>
                  </a:lnTo>
                  <a:lnTo>
                    <a:pt x="6" y="65"/>
                  </a:lnTo>
                  <a:lnTo>
                    <a:pt x="5" y="71"/>
                  </a:lnTo>
                  <a:lnTo>
                    <a:pt x="3" y="77"/>
                  </a:lnTo>
                  <a:lnTo>
                    <a:pt x="1" y="84"/>
                  </a:lnTo>
                  <a:lnTo>
                    <a:pt x="0" y="91"/>
                  </a:lnTo>
                  <a:lnTo>
                    <a:pt x="1" y="92"/>
                  </a:lnTo>
                  <a:lnTo>
                    <a:pt x="3" y="85"/>
                  </a:lnTo>
                  <a:lnTo>
                    <a:pt x="5" y="78"/>
                  </a:lnTo>
                  <a:lnTo>
                    <a:pt x="7" y="72"/>
                  </a:lnTo>
                  <a:lnTo>
                    <a:pt x="8" y="65"/>
                  </a:lnTo>
                  <a:lnTo>
                    <a:pt x="9" y="60"/>
                  </a:lnTo>
                  <a:lnTo>
                    <a:pt x="11" y="54"/>
                  </a:lnTo>
                  <a:lnTo>
                    <a:pt x="12" y="48"/>
                  </a:lnTo>
                  <a:lnTo>
                    <a:pt x="14" y="43"/>
                  </a:lnTo>
                  <a:lnTo>
                    <a:pt x="14" y="38"/>
                  </a:lnTo>
                  <a:lnTo>
                    <a:pt x="16" y="33"/>
                  </a:lnTo>
                  <a:lnTo>
                    <a:pt x="17" y="28"/>
                  </a:lnTo>
                  <a:lnTo>
                    <a:pt x="19" y="22"/>
                  </a:lnTo>
                  <a:lnTo>
                    <a:pt x="20" y="17"/>
                  </a:lnTo>
                  <a:lnTo>
                    <a:pt x="21" y="12"/>
                  </a:lnTo>
                  <a:lnTo>
                    <a:pt x="23" y="6"/>
                  </a:lnTo>
                  <a:lnTo>
                    <a:pt x="25" y="0"/>
                  </a:lnTo>
                  <a:lnTo>
                    <a:pt x="23"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4" name="Freeform 254">
              <a:extLst>
                <a:ext uri="{FF2B5EF4-FFF2-40B4-BE49-F238E27FC236}">
                  <a16:creationId xmlns:a16="http://schemas.microsoft.com/office/drawing/2014/main" id="{13FE79DA-DEA8-47D3-8C6C-FD4ABED3D993}"/>
                </a:ext>
              </a:extLst>
            </p:cNvPr>
            <p:cNvSpPr>
              <a:spLocks/>
            </p:cNvSpPr>
            <p:nvPr/>
          </p:nvSpPr>
          <p:spPr bwMode="auto">
            <a:xfrm>
              <a:off x="4805" y="3102"/>
              <a:ext cx="30" cy="17"/>
            </a:xfrm>
            <a:custGeom>
              <a:avLst/>
              <a:gdLst>
                <a:gd name="T0" fmla="*/ 29 w 30"/>
                <a:gd name="T1" fmla="*/ 16 h 17"/>
                <a:gd name="T2" fmla="*/ 29 w 30"/>
                <a:gd name="T3" fmla="*/ 16 h 17"/>
                <a:gd name="T4" fmla="*/ 28 w 30"/>
                <a:gd name="T5" fmla="*/ 9 h 17"/>
                <a:gd name="T6" fmla="*/ 25 w 30"/>
                <a:gd name="T7" fmla="*/ 5 h 17"/>
                <a:gd name="T8" fmla="*/ 21 w 30"/>
                <a:gd name="T9" fmla="*/ 2 h 17"/>
                <a:gd name="T10" fmla="*/ 15 w 30"/>
                <a:gd name="T11" fmla="*/ 0 h 17"/>
                <a:gd name="T12" fmla="*/ 10 w 30"/>
                <a:gd name="T13" fmla="*/ 0 h 17"/>
                <a:gd name="T14" fmla="*/ 5 w 30"/>
                <a:gd name="T15" fmla="*/ 0 h 17"/>
                <a:gd name="T16" fmla="*/ 1 w 30"/>
                <a:gd name="T17" fmla="*/ 1 h 17"/>
                <a:gd name="T18" fmla="*/ 0 w 30"/>
                <a:gd name="T19" fmla="*/ 3 h 17"/>
                <a:gd name="T20" fmla="*/ 1 w 30"/>
                <a:gd name="T21" fmla="*/ 4 h 17"/>
                <a:gd name="T22" fmla="*/ 2 w 30"/>
                <a:gd name="T23" fmla="*/ 3 h 17"/>
                <a:gd name="T24" fmla="*/ 5 w 30"/>
                <a:gd name="T25" fmla="*/ 2 h 17"/>
                <a:gd name="T26" fmla="*/ 10 w 30"/>
                <a:gd name="T27" fmla="*/ 2 h 17"/>
                <a:gd name="T28" fmla="*/ 15 w 30"/>
                <a:gd name="T29" fmla="*/ 3 h 17"/>
                <a:gd name="T30" fmla="*/ 20 w 30"/>
                <a:gd name="T31" fmla="*/ 4 h 17"/>
                <a:gd name="T32" fmla="*/ 24 w 30"/>
                <a:gd name="T33" fmla="*/ 7 h 17"/>
                <a:gd name="T34" fmla="*/ 27 w 30"/>
                <a:gd name="T35" fmla="*/ 11 h 17"/>
                <a:gd name="T36" fmla="*/ 27 w 30"/>
                <a:gd name="T37" fmla="*/ 15 h 17"/>
                <a:gd name="T38" fmla="*/ 27 w 30"/>
                <a:gd name="T39" fmla="*/ 15 h 17"/>
                <a:gd name="T40" fmla="*/ 29 w 30"/>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17"/>
                <a:gd name="T65" fmla="*/ 30 w 30"/>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17">
                  <a:moveTo>
                    <a:pt x="29" y="16"/>
                  </a:moveTo>
                  <a:lnTo>
                    <a:pt x="29" y="16"/>
                  </a:lnTo>
                  <a:lnTo>
                    <a:pt x="28" y="9"/>
                  </a:lnTo>
                  <a:lnTo>
                    <a:pt x="25" y="5"/>
                  </a:lnTo>
                  <a:lnTo>
                    <a:pt x="21" y="2"/>
                  </a:lnTo>
                  <a:lnTo>
                    <a:pt x="15" y="0"/>
                  </a:lnTo>
                  <a:lnTo>
                    <a:pt x="10" y="0"/>
                  </a:lnTo>
                  <a:lnTo>
                    <a:pt x="5" y="0"/>
                  </a:lnTo>
                  <a:lnTo>
                    <a:pt x="1" y="1"/>
                  </a:lnTo>
                  <a:lnTo>
                    <a:pt x="0" y="3"/>
                  </a:lnTo>
                  <a:lnTo>
                    <a:pt x="1" y="4"/>
                  </a:lnTo>
                  <a:lnTo>
                    <a:pt x="2" y="3"/>
                  </a:lnTo>
                  <a:lnTo>
                    <a:pt x="5" y="2"/>
                  </a:lnTo>
                  <a:lnTo>
                    <a:pt x="10" y="2"/>
                  </a:lnTo>
                  <a:lnTo>
                    <a:pt x="15" y="3"/>
                  </a:lnTo>
                  <a:lnTo>
                    <a:pt x="20" y="4"/>
                  </a:lnTo>
                  <a:lnTo>
                    <a:pt x="24" y="7"/>
                  </a:lnTo>
                  <a:lnTo>
                    <a:pt x="27" y="11"/>
                  </a:lnTo>
                  <a:lnTo>
                    <a:pt x="27" y="15"/>
                  </a:lnTo>
                  <a:lnTo>
                    <a:pt x="29"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5" name="Freeform 255">
              <a:extLst>
                <a:ext uri="{FF2B5EF4-FFF2-40B4-BE49-F238E27FC236}">
                  <a16:creationId xmlns:a16="http://schemas.microsoft.com/office/drawing/2014/main" id="{B80ECF8E-1719-4ECB-B966-ACF5341519D5}"/>
                </a:ext>
              </a:extLst>
            </p:cNvPr>
            <p:cNvSpPr>
              <a:spLocks/>
            </p:cNvSpPr>
            <p:nvPr/>
          </p:nvSpPr>
          <p:spPr bwMode="auto">
            <a:xfrm>
              <a:off x="4811" y="3112"/>
              <a:ext cx="24" cy="112"/>
            </a:xfrm>
            <a:custGeom>
              <a:avLst/>
              <a:gdLst>
                <a:gd name="T0" fmla="*/ 1 w 24"/>
                <a:gd name="T1" fmla="*/ 111 h 112"/>
                <a:gd name="T2" fmla="*/ 1 w 24"/>
                <a:gd name="T3" fmla="*/ 111 h 112"/>
                <a:gd name="T4" fmla="*/ 3 w 24"/>
                <a:gd name="T5" fmla="*/ 103 h 112"/>
                <a:gd name="T6" fmla="*/ 4 w 24"/>
                <a:gd name="T7" fmla="*/ 96 h 112"/>
                <a:gd name="T8" fmla="*/ 6 w 24"/>
                <a:gd name="T9" fmla="*/ 89 h 112"/>
                <a:gd name="T10" fmla="*/ 7 w 24"/>
                <a:gd name="T11" fmla="*/ 82 h 112"/>
                <a:gd name="T12" fmla="*/ 8 w 24"/>
                <a:gd name="T13" fmla="*/ 76 h 112"/>
                <a:gd name="T14" fmla="*/ 10 w 24"/>
                <a:gd name="T15" fmla="*/ 69 h 112"/>
                <a:gd name="T16" fmla="*/ 11 w 24"/>
                <a:gd name="T17" fmla="*/ 63 h 112"/>
                <a:gd name="T18" fmla="*/ 12 w 24"/>
                <a:gd name="T19" fmla="*/ 56 h 112"/>
                <a:gd name="T20" fmla="*/ 13 w 24"/>
                <a:gd name="T21" fmla="*/ 50 h 112"/>
                <a:gd name="T22" fmla="*/ 15 w 24"/>
                <a:gd name="T23" fmla="*/ 43 h 112"/>
                <a:gd name="T24" fmla="*/ 16 w 24"/>
                <a:gd name="T25" fmla="*/ 36 h 112"/>
                <a:gd name="T26" fmla="*/ 17 w 24"/>
                <a:gd name="T27" fmla="*/ 30 h 112"/>
                <a:gd name="T28" fmla="*/ 18 w 24"/>
                <a:gd name="T29" fmla="*/ 22 h 112"/>
                <a:gd name="T30" fmla="*/ 20 w 24"/>
                <a:gd name="T31" fmla="*/ 15 h 112"/>
                <a:gd name="T32" fmla="*/ 21 w 24"/>
                <a:gd name="T33" fmla="*/ 8 h 112"/>
                <a:gd name="T34" fmla="*/ 23 w 24"/>
                <a:gd name="T35" fmla="*/ 0 h 112"/>
                <a:gd name="T36" fmla="*/ 21 w 24"/>
                <a:gd name="T37" fmla="*/ 0 h 112"/>
                <a:gd name="T38" fmla="*/ 19 w 24"/>
                <a:gd name="T39" fmla="*/ 7 h 112"/>
                <a:gd name="T40" fmla="*/ 18 w 24"/>
                <a:gd name="T41" fmla="*/ 15 h 112"/>
                <a:gd name="T42" fmla="*/ 16 w 24"/>
                <a:gd name="T43" fmla="*/ 22 h 112"/>
                <a:gd name="T44" fmla="*/ 15 w 24"/>
                <a:gd name="T45" fmla="*/ 29 h 112"/>
                <a:gd name="T46" fmla="*/ 14 w 24"/>
                <a:gd name="T47" fmla="*/ 36 h 112"/>
                <a:gd name="T48" fmla="*/ 13 w 24"/>
                <a:gd name="T49" fmla="*/ 43 h 112"/>
                <a:gd name="T50" fmla="*/ 12 w 24"/>
                <a:gd name="T51" fmla="*/ 49 h 112"/>
                <a:gd name="T52" fmla="*/ 10 w 24"/>
                <a:gd name="T53" fmla="*/ 56 h 112"/>
                <a:gd name="T54" fmla="*/ 9 w 24"/>
                <a:gd name="T55" fmla="*/ 62 h 112"/>
                <a:gd name="T56" fmla="*/ 8 w 24"/>
                <a:gd name="T57" fmla="*/ 69 h 112"/>
                <a:gd name="T58" fmla="*/ 7 w 24"/>
                <a:gd name="T59" fmla="*/ 75 h 112"/>
                <a:gd name="T60" fmla="*/ 5 w 24"/>
                <a:gd name="T61" fmla="*/ 82 h 112"/>
                <a:gd name="T62" fmla="*/ 4 w 24"/>
                <a:gd name="T63" fmla="*/ 88 h 112"/>
                <a:gd name="T64" fmla="*/ 3 w 24"/>
                <a:gd name="T65" fmla="*/ 95 h 112"/>
                <a:gd name="T66" fmla="*/ 1 w 24"/>
                <a:gd name="T67" fmla="*/ 102 h 112"/>
                <a:gd name="T68" fmla="*/ 0 w 24"/>
                <a:gd name="T69" fmla="*/ 110 h 112"/>
                <a:gd name="T70" fmla="*/ 0 w 24"/>
                <a:gd name="T71" fmla="*/ 110 h 112"/>
                <a:gd name="T72" fmla="*/ 1 w 24"/>
                <a:gd name="T73" fmla="*/ 111 h 1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
                <a:gd name="T112" fmla="*/ 0 h 112"/>
                <a:gd name="T113" fmla="*/ 24 w 24"/>
                <a:gd name="T114" fmla="*/ 112 h 11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 h="112">
                  <a:moveTo>
                    <a:pt x="1" y="111"/>
                  </a:moveTo>
                  <a:lnTo>
                    <a:pt x="1" y="111"/>
                  </a:lnTo>
                  <a:lnTo>
                    <a:pt x="3" y="103"/>
                  </a:lnTo>
                  <a:lnTo>
                    <a:pt x="4" y="96"/>
                  </a:lnTo>
                  <a:lnTo>
                    <a:pt x="6" y="89"/>
                  </a:lnTo>
                  <a:lnTo>
                    <a:pt x="7" y="82"/>
                  </a:lnTo>
                  <a:lnTo>
                    <a:pt x="8" y="76"/>
                  </a:lnTo>
                  <a:lnTo>
                    <a:pt x="10" y="69"/>
                  </a:lnTo>
                  <a:lnTo>
                    <a:pt x="11" y="63"/>
                  </a:lnTo>
                  <a:lnTo>
                    <a:pt x="12" y="56"/>
                  </a:lnTo>
                  <a:lnTo>
                    <a:pt x="13" y="50"/>
                  </a:lnTo>
                  <a:lnTo>
                    <a:pt x="15" y="43"/>
                  </a:lnTo>
                  <a:lnTo>
                    <a:pt x="16" y="36"/>
                  </a:lnTo>
                  <a:lnTo>
                    <a:pt x="17" y="30"/>
                  </a:lnTo>
                  <a:lnTo>
                    <a:pt x="18" y="22"/>
                  </a:lnTo>
                  <a:lnTo>
                    <a:pt x="20" y="15"/>
                  </a:lnTo>
                  <a:lnTo>
                    <a:pt x="21" y="8"/>
                  </a:lnTo>
                  <a:lnTo>
                    <a:pt x="23" y="0"/>
                  </a:lnTo>
                  <a:lnTo>
                    <a:pt x="21" y="0"/>
                  </a:lnTo>
                  <a:lnTo>
                    <a:pt x="19" y="7"/>
                  </a:lnTo>
                  <a:lnTo>
                    <a:pt x="18" y="15"/>
                  </a:lnTo>
                  <a:lnTo>
                    <a:pt x="16" y="22"/>
                  </a:lnTo>
                  <a:lnTo>
                    <a:pt x="15" y="29"/>
                  </a:lnTo>
                  <a:lnTo>
                    <a:pt x="14" y="36"/>
                  </a:lnTo>
                  <a:lnTo>
                    <a:pt x="13" y="43"/>
                  </a:lnTo>
                  <a:lnTo>
                    <a:pt x="12" y="49"/>
                  </a:lnTo>
                  <a:lnTo>
                    <a:pt x="10" y="56"/>
                  </a:lnTo>
                  <a:lnTo>
                    <a:pt x="9" y="62"/>
                  </a:lnTo>
                  <a:lnTo>
                    <a:pt x="8" y="69"/>
                  </a:lnTo>
                  <a:lnTo>
                    <a:pt x="7" y="75"/>
                  </a:lnTo>
                  <a:lnTo>
                    <a:pt x="5" y="82"/>
                  </a:lnTo>
                  <a:lnTo>
                    <a:pt x="4" y="88"/>
                  </a:lnTo>
                  <a:lnTo>
                    <a:pt x="3" y="95"/>
                  </a:lnTo>
                  <a:lnTo>
                    <a:pt x="1" y="102"/>
                  </a:lnTo>
                  <a:lnTo>
                    <a:pt x="0" y="110"/>
                  </a:lnTo>
                  <a:lnTo>
                    <a:pt x="1" y="11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6" name="Freeform 256">
              <a:extLst>
                <a:ext uri="{FF2B5EF4-FFF2-40B4-BE49-F238E27FC236}">
                  <a16:creationId xmlns:a16="http://schemas.microsoft.com/office/drawing/2014/main" id="{6B4F5181-6DC2-4440-A173-84360C7E8C83}"/>
                </a:ext>
              </a:extLst>
            </p:cNvPr>
            <p:cNvSpPr>
              <a:spLocks/>
            </p:cNvSpPr>
            <p:nvPr/>
          </p:nvSpPr>
          <p:spPr bwMode="auto">
            <a:xfrm>
              <a:off x="4779" y="3220"/>
              <a:ext cx="34" cy="17"/>
            </a:xfrm>
            <a:custGeom>
              <a:avLst/>
              <a:gdLst>
                <a:gd name="T0" fmla="*/ 0 w 34"/>
                <a:gd name="T1" fmla="*/ 0 h 17"/>
                <a:gd name="T2" fmla="*/ 0 w 34"/>
                <a:gd name="T3" fmla="*/ 1 h 17"/>
                <a:gd name="T4" fmla="*/ 3 w 34"/>
                <a:gd name="T5" fmla="*/ 7 h 17"/>
                <a:gd name="T6" fmla="*/ 8 w 34"/>
                <a:gd name="T7" fmla="*/ 11 h 17"/>
                <a:gd name="T8" fmla="*/ 13 w 34"/>
                <a:gd name="T9" fmla="*/ 14 h 17"/>
                <a:gd name="T10" fmla="*/ 18 w 34"/>
                <a:gd name="T11" fmla="*/ 16 h 17"/>
                <a:gd name="T12" fmla="*/ 23 w 34"/>
                <a:gd name="T13" fmla="*/ 16 h 17"/>
                <a:gd name="T14" fmla="*/ 27 w 34"/>
                <a:gd name="T15" fmla="*/ 13 h 17"/>
                <a:gd name="T16" fmla="*/ 31 w 34"/>
                <a:gd name="T17" fmla="*/ 9 h 17"/>
                <a:gd name="T18" fmla="*/ 33 w 34"/>
                <a:gd name="T19" fmla="*/ 4 h 17"/>
                <a:gd name="T20" fmla="*/ 31 w 34"/>
                <a:gd name="T21" fmla="*/ 2 h 17"/>
                <a:gd name="T22" fmla="*/ 29 w 34"/>
                <a:gd name="T23" fmla="*/ 7 h 17"/>
                <a:gd name="T24" fmla="*/ 27 w 34"/>
                <a:gd name="T25" fmla="*/ 11 h 17"/>
                <a:gd name="T26" fmla="*/ 22 w 34"/>
                <a:gd name="T27" fmla="*/ 13 h 17"/>
                <a:gd name="T28" fmla="*/ 18 w 34"/>
                <a:gd name="T29" fmla="*/ 13 h 17"/>
                <a:gd name="T30" fmla="*/ 13 w 34"/>
                <a:gd name="T31" fmla="*/ 12 h 17"/>
                <a:gd name="T32" fmla="*/ 9 w 34"/>
                <a:gd name="T33" fmla="*/ 9 h 17"/>
                <a:gd name="T34" fmla="*/ 5 w 34"/>
                <a:gd name="T35" fmla="*/ 5 h 17"/>
                <a:gd name="T36" fmla="*/ 1 w 34"/>
                <a:gd name="T37" fmla="*/ 0 h 17"/>
                <a:gd name="T38" fmla="*/ 1 w 34"/>
                <a:gd name="T39" fmla="*/ 0 h 17"/>
                <a:gd name="T40" fmla="*/ 0 w 34"/>
                <a:gd name="T41" fmla="*/ 0 h 17"/>
                <a:gd name="T42" fmla="*/ 0 w 34"/>
                <a:gd name="T43" fmla="*/ 0 h 17"/>
                <a:gd name="T44" fmla="*/ 0 w 34"/>
                <a:gd name="T45" fmla="*/ 1 h 17"/>
                <a:gd name="T46" fmla="*/ 0 w 34"/>
                <a:gd name="T47" fmla="*/ 0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
                <a:gd name="T73" fmla="*/ 0 h 17"/>
                <a:gd name="T74" fmla="*/ 34 w 34"/>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 h="17">
                  <a:moveTo>
                    <a:pt x="0" y="0"/>
                  </a:moveTo>
                  <a:lnTo>
                    <a:pt x="0" y="1"/>
                  </a:lnTo>
                  <a:lnTo>
                    <a:pt x="3" y="7"/>
                  </a:lnTo>
                  <a:lnTo>
                    <a:pt x="8" y="11"/>
                  </a:lnTo>
                  <a:lnTo>
                    <a:pt x="13" y="14"/>
                  </a:lnTo>
                  <a:lnTo>
                    <a:pt x="18" y="16"/>
                  </a:lnTo>
                  <a:lnTo>
                    <a:pt x="23" y="16"/>
                  </a:lnTo>
                  <a:lnTo>
                    <a:pt x="27" y="13"/>
                  </a:lnTo>
                  <a:lnTo>
                    <a:pt x="31" y="9"/>
                  </a:lnTo>
                  <a:lnTo>
                    <a:pt x="33" y="4"/>
                  </a:lnTo>
                  <a:lnTo>
                    <a:pt x="31" y="2"/>
                  </a:lnTo>
                  <a:lnTo>
                    <a:pt x="29" y="7"/>
                  </a:lnTo>
                  <a:lnTo>
                    <a:pt x="27" y="11"/>
                  </a:lnTo>
                  <a:lnTo>
                    <a:pt x="22" y="13"/>
                  </a:lnTo>
                  <a:lnTo>
                    <a:pt x="18" y="13"/>
                  </a:lnTo>
                  <a:lnTo>
                    <a:pt x="13" y="12"/>
                  </a:lnTo>
                  <a:lnTo>
                    <a:pt x="9" y="9"/>
                  </a:lnTo>
                  <a:lnTo>
                    <a:pt x="5" y="5"/>
                  </a:lnTo>
                  <a:lnTo>
                    <a:pt x="1" y="0"/>
                  </a:lnTo>
                  <a:lnTo>
                    <a:pt x="0" y="0"/>
                  </a:lnTo>
                  <a:lnTo>
                    <a:pt x="0" y="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7" name="Freeform 257">
              <a:extLst>
                <a:ext uri="{FF2B5EF4-FFF2-40B4-BE49-F238E27FC236}">
                  <a16:creationId xmlns:a16="http://schemas.microsoft.com/office/drawing/2014/main" id="{F561D2E0-FAC5-4DB3-9E12-91415E7649C5}"/>
                </a:ext>
              </a:extLst>
            </p:cNvPr>
            <p:cNvSpPr>
              <a:spLocks/>
            </p:cNvSpPr>
            <p:nvPr/>
          </p:nvSpPr>
          <p:spPr bwMode="auto">
            <a:xfrm>
              <a:off x="4779" y="3195"/>
              <a:ext cx="17" cy="27"/>
            </a:xfrm>
            <a:custGeom>
              <a:avLst/>
              <a:gdLst>
                <a:gd name="T0" fmla="*/ 6 w 17"/>
                <a:gd name="T1" fmla="*/ 0 h 27"/>
                <a:gd name="T2" fmla="*/ 6 w 17"/>
                <a:gd name="T3" fmla="*/ 0 h 27"/>
                <a:gd name="T4" fmla="*/ 0 w 17"/>
                <a:gd name="T5" fmla="*/ 26 h 27"/>
                <a:gd name="T6" fmla="*/ 11 w 17"/>
                <a:gd name="T7" fmla="*/ 26 h 27"/>
                <a:gd name="T8" fmla="*/ 16 w 17"/>
                <a:gd name="T9" fmla="*/ 0 h 27"/>
                <a:gd name="T10" fmla="*/ 16 w 17"/>
                <a:gd name="T11" fmla="*/ 0 h 27"/>
                <a:gd name="T12" fmla="*/ 6 w 17"/>
                <a:gd name="T13" fmla="*/ 0 h 27"/>
                <a:gd name="T14" fmla="*/ 6 w 17"/>
                <a:gd name="T15" fmla="*/ 0 h 27"/>
                <a:gd name="T16" fmla="*/ 6 w 17"/>
                <a:gd name="T17" fmla="*/ 0 h 27"/>
                <a:gd name="T18" fmla="*/ 6 w 1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7"/>
                <a:gd name="T32" fmla="*/ 17 w 1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7">
                  <a:moveTo>
                    <a:pt x="6" y="0"/>
                  </a:moveTo>
                  <a:lnTo>
                    <a:pt x="6" y="0"/>
                  </a:lnTo>
                  <a:lnTo>
                    <a:pt x="0" y="26"/>
                  </a:lnTo>
                  <a:lnTo>
                    <a:pt x="11" y="26"/>
                  </a:lnTo>
                  <a:lnTo>
                    <a:pt x="16" y="0"/>
                  </a:lnTo>
                  <a:lnTo>
                    <a:pt x="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8" name="Freeform 258">
              <a:extLst>
                <a:ext uri="{FF2B5EF4-FFF2-40B4-BE49-F238E27FC236}">
                  <a16:creationId xmlns:a16="http://schemas.microsoft.com/office/drawing/2014/main" id="{2653252D-CDDA-4ED8-9DF5-23A52E11C4A2}"/>
                </a:ext>
              </a:extLst>
            </p:cNvPr>
            <p:cNvSpPr>
              <a:spLocks/>
            </p:cNvSpPr>
            <p:nvPr/>
          </p:nvSpPr>
          <p:spPr bwMode="auto">
            <a:xfrm>
              <a:off x="4891" y="3154"/>
              <a:ext cx="170" cy="120"/>
            </a:xfrm>
            <a:custGeom>
              <a:avLst/>
              <a:gdLst>
                <a:gd name="T0" fmla="*/ 11 w 170"/>
                <a:gd name="T1" fmla="*/ 93 h 120"/>
                <a:gd name="T2" fmla="*/ 145 w 170"/>
                <a:gd name="T3" fmla="*/ 119 h 120"/>
                <a:gd name="T4" fmla="*/ 154 w 170"/>
                <a:gd name="T5" fmla="*/ 119 h 120"/>
                <a:gd name="T6" fmla="*/ 157 w 170"/>
                <a:gd name="T7" fmla="*/ 111 h 120"/>
                <a:gd name="T8" fmla="*/ 169 w 170"/>
                <a:gd name="T9" fmla="*/ 38 h 120"/>
                <a:gd name="T10" fmla="*/ 167 w 170"/>
                <a:gd name="T11" fmla="*/ 31 h 120"/>
                <a:gd name="T12" fmla="*/ 160 w 170"/>
                <a:gd name="T13" fmla="*/ 27 h 120"/>
                <a:gd name="T14" fmla="*/ 25 w 170"/>
                <a:gd name="T15" fmla="*/ 0 h 120"/>
                <a:gd name="T16" fmla="*/ 14 w 170"/>
                <a:gd name="T17" fmla="*/ 0 h 120"/>
                <a:gd name="T18" fmla="*/ 11 w 170"/>
                <a:gd name="T19" fmla="*/ 7 h 120"/>
                <a:gd name="T20" fmla="*/ 0 w 170"/>
                <a:gd name="T21" fmla="*/ 80 h 120"/>
                <a:gd name="T22" fmla="*/ 1 w 170"/>
                <a:gd name="T23" fmla="*/ 89 h 120"/>
                <a:gd name="T24" fmla="*/ 11 w 170"/>
                <a:gd name="T25" fmla="*/ 93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20"/>
                <a:gd name="T41" fmla="*/ 170 w 170"/>
                <a:gd name="T42" fmla="*/ 120 h 1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20">
                  <a:moveTo>
                    <a:pt x="11" y="93"/>
                  </a:moveTo>
                  <a:lnTo>
                    <a:pt x="145" y="119"/>
                  </a:lnTo>
                  <a:lnTo>
                    <a:pt x="154" y="119"/>
                  </a:lnTo>
                  <a:lnTo>
                    <a:pt x="157" y="111"/>
                  </a:lnTo>
                  <a:lnTo>
                    <a:pt x="169" y="38"/>
                  </a:lnTo>
                  <a:lnTo>
                    <a:pt x="167" y="31"/>
                  </a:lnTo>
                  <a:lnTo>
                    <a:pt x="160" y="27"/>
                  </a:lnTo>
                  <a:lnTo>
                    <a:pt x="25" y="0"/>
                  </a:lnTo>
                  <a:lnTo>
                    <a:pt x="14" y="0"/>
                  </a:lnTo>
                  <a:lnTo>
                    <a:pt x="11" y="7"/>
                  </a:lnTo>
                  <a:lnTo>
                    <a:pt x="0" y="80"/>
                  </a:lnTo>
                  <a:lnTo>
                    <a:pt x="1" y="89"/>
                  </a:lnTo>
                  <a:lnTo>
                    <a:pt x="11" y="93"/>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49" name="Freeform 259">
              <a:extLst>
                <a:ext uri="{FF2B5EF4-FFF2-40B4-BE49-F238E27FC236}">
                  <a16:creationId xmlns:a16="http://schemas.microsoft.com/office/drawing/2014/main" id="{CF4CFF87-6E26-4861-A58B-A4F4885733DB}"/>
                </a:ext>
              </a:extLst>
            </p:cNvPr>
            <p:cNvSpPr>
              <a:spLocks/>
            </p:cNvSpPr>
            <p:nvPr/>
          </p:nvSpPr>
          <p:spPr bwMode="auto">
            <a:xfrm>
              <a:off x="4902" y="3245"/>
              <a:ext cx="136" cy="30"/>
            </a:xfrm>
            <a:custGeom>
              <a:avLst/>
              <a:gdLst>
                <a:gd name="T0" fmla="*/ 133 w 136"/>
                <a:gd name="T1" fmla="*/ 26 h 30"/>
                <a:gd name="T2" fmla="*/ 134 w 136"/>
                <a:gd name="T3" fmla="*/ 26 h 30"/>
                <a:gd name="T4" fmla="*/ 0 w 136"/>
                <a:gd name="T5" fmla="*/ 0 h 30"/>
                <a:gd name="T6" fmla="*/ 0 w 136"/>
                <a:gd name="T7" fmla="*/ 2 h 30"/>
                <a:gd name="T8" fmla="*/ 133 w 136"/>
                <a:gd name="T9" fmla="*/ 29 h 30"/>
                <a:gd name="T10" fmla="*/ 133 w 136"/>
                <a:gd name="T11" fmla="*/ 29 h 30"/>
                <a:gd name="T12" fmla="*/ 133 w 136"/>
                <a:gd name="T13" fmla="*/ 29 h 30"/>
                <a:gd name="T14" fmla="*/ 134 w 136"/>
                <a:gd name="T15" fmla="*/ 28 h 30"/>
                <a:gd name="T16" fmla="*/ 135 w 136"/>
                <a:gd name="T17" fmla="*/ 28 h 30"/>
                <a:gd name="T18" fmla="*/ 135 w 136"/>
                <a:gd name="T19" fmla="*/ 27 h 30"/>
                <a:gd name="T20" fmla="*/ 134 w 136"/>
                <a:gd name="T21" fmla="*/ 26 h 30"/>
                <a:gd name="T22" fmla="*/ 133 w 136"/>
                <a:gd name="T23" fmla="*/ 26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30"/>
                <a:gd name="T38" fmla="*/ 136 w 136"/>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30">
                  <a:moveTo>
                    <a:pt x="133" y="26"/>
                  </a:moveTo>
                  <a:lnTo>
                    <a:pt x="134" y="26"/>
                  </a:lnTo>
                  <a:lnTo>
                    <a:pt x="0" y="0"/>
                  </a:lnTo>
                  <a:lnTo>
                    <a:pt x="0" y="2"/>
                  </a:lnTo>
                  <a:lnTo>
                    <a:pt x="133" y="29"/>
                  </a:lnTo>
                  <a:lnTo>
                    <a:pt x="134" y="28"/>
                  </a:lnTo>
                  <a:lnTo>
                    <a:pt x="135" y="28"/>
                  </a:lnTo>
                  <a:lnTo>
                    <a:pt x="135" y="27"/>
                  </a:lnTo>
                  <a:lnTo>
                    <a:pt x="134" y="26"/>
                  </a:lnTo>
                  <a:lnTo>
                    <a:pt x="133" y="2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0" name="Freeform 260">
              <a:extLst>
                <a:ext uri="{FF2B5EF4-FFF2-40B4-BE49-F238E27FC236}">
                  <a16:creationId xmlns:a16="http://schemas.microsoft.com/office/drawing/2014/main" id="{86796D66-8465-4B19-819A-E3E59783138E}"/>
                </a:ext>
              </a:extLst>
            </p:cNvPr>
            <p:cNvSpPr>
              <a:spLocks/>
            </p:cNvSpPr>
            <p:nvPr/>
          </p:nvSpPr>
          <p:spPr bwMode="auto">
            <a:xfrm>
              <a:off x="5035" y="3272"/>
              <a:ext cx="17" cy="17"/>
            </a:xfrm>
            <a:custGeom>
              <a:avLst/>
              <a:gdLst>
                <a:gd name="T0" fmla="*/ 13 w 17"/>
                <a:gd name="T1" fmla="*/ 3 h 17"/>
                <a:gd name="T2" fmla="*/ 14 w 17"/>
                <a:gd name="T3" fmla="*/ 0 h 17"/>
                <a:gd name="T4" fmla="*/ 0 w 17"/>
                <a:gd name="T5" fmla="*/ 0 h 17"/>
                <a:gd name="T6" fmla="*/ 0 w 17"/>
                <a:gd name="T7" fmla="*/ 16 h 17"/>
                <a:gd name="T8" fmla="*/ 14 w 17"/>
                <a:gd name="T9" fmla="*/ 16 h 17"/>
                <a:gd name="T10" fmla="*/ 16 w 17"/>
                <a:gd name="T11" fmla="*/ 12 h 17"/>
                <a:gd name="T12" fmla="*/ 14 w 17"/>
                <a:gd name="T13" fmla="*/ 16 h 17"/>
                <a:gd name="T14" fmla="*/ 16 w 17"/>
                <a:gd name="T15" fmla="*/ 12 h 17"/>
                <a:gd name="T16" fmla="*/ 16 w 17"/>
                <a:gd name="T17" fmla="*/ 6 h 17"/>
                <a:gd name="T18" fmla="*/ 16 w 17"/>
                <a:gd name="T19" fmla="*/ 3 h 17"/>
                <a:gd name="T20" fmla="*/ 14 w 17"/>
                <a:gd name="T21" fmla="*/ 0 h 17"/>
                <a:gd name="T22" fmla="*/ 13 w 17"/>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3" y="3"/>
                  </a:moveTo>
                  <a:lnTo>
                    <a:pt x="14" y="0"/>
                  </a:lnTo>
                  <a:lnTo>
                    <a:pt x="0" y="0"/>
                  </a:lnTo>
                  <a:lnTo>
                    <a:pt x="0" y="16"/>
                  </a:lnTo>
                  <a:lnTo>
                    <a:pt x="14" y="16"/>
                  </a:lnTo>
                  <a:lnTo>
                    <a:pt x="16" y="12"/>
                  </a:lnTo>
                  <a:lnTo>
                    <a:pt x="14" y="16"/>
                  </a:lnTo>
                  <a:lnTo>
                    <a:pt x="16" y="12"/>
                  </a:lnTo>
                  <a:lnTo>
                    <a:pt x="16" y="6"/>
                  </a:lnTo>
                  <a:lnTo>
                    <a:pt x="16" y="3"/>
                  </a:lnTo>
                  <a:lnTo>
                    <a:pt x="14" y="0"/>
                  </a:lnTo>
                  <a:lnTo>
                    <a:pt x="13"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1" name="Freeform 261">
              <a:extLst>
                <a:ext uri="{FF2B5EF4-FFF2-40B4-BE49-F238E27FC236}">
                  <a16:creationId xmlns:a16="http://schemas.microsoft.com/office/drawing/2014/main" id="{4065023F-92BB-4C60-AF6F-3FE4D0A4BC33}"/>
                </a:ext>
              </a:extLst>
            </p:cNvPr>
            <p:cNvSpPr>
              <a:spLocks/>
            </p:cNvSpPr>
            <p:nvPr/>
          </p:nvSpPr>
          <p:spPr bwMode="auto">
            <a:xfrm>
              <a:off x="5044" y="3265"/>
              <a:ext cx="17" cy="17"/>
            </a:xfrm>
            <a:custGeom>
              <a:avLst/>
              <a:gdLst>
                <a:gd name="T0" fmla="*/ 9 w 17"/>
                <a:gd name="T1" fmla="*/ 1 h 17"/>
                <a:gd name="T2" fmla="*/ 9 w 17"/>
                <a:gd name="T3" fmla="*/ 0 h 17"/>
                <a:gd name="T4" fmla="*/ 0 w 17"/>
                <a:gd name="T5" fmla="*/ 13 h 17"/>
                <a:gd name="T6" fmla="*/ 5 w 17"/>
                <a:gd name="T7" fmla="*/ 16 h 17"/>
                <a:gd name="T8" fmla="*/ 16 w 17"/>
                <a:gd name="T9" fmla="*/ 2 h 17"/>
                <a:gd name="T10" fmla="*/ 16 w 17"/>
                <a:gd name="T11" fmla="*/ 2 h 17"/>
                <a:gd name="T12" fmla="*/ 16 w 17"/>
                <a:gd name="T13" fmla="*/ 2 h 17"/>
                <a:gd name="T14" fmla="*/ 16 w 17"/>
                <a:gd name="T15" fmla="*/ 1 h 17"/>
                <a:gd name="T16" fmla="*/ 14 w 17"/>
                <a:gd name="T17" fmla="*/ 0 h 17"/>
                <a:gd name="T18" fmla="*/ 10 w 17"/>
                <a:gd name="T19" fmla="*/ 0 h 17"/>
                <a:gd name="T20" fmla="*/ 9 w 17"/>
                <a:gd name="T21" fmla="*/ 0 h 17"/>
                <a:gd name="T22" fmla="*/ 9 w 17"/>
                <a:gd name="T23" fmla="*/ 1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9" y="1"/>
                  </a:moveTo>
                  <a:lnTo>
                    <a:pt x="9" y="0"/>
                  </a:lnTo>
                  <a:lnTo>
                    <a:pt x="0" y="13"/>
                  </a:lnTo>
                  <a:lnTo>
                    <a:pt x="5" y="16"/>
                  </a:lnTo>
                  <a:lnTo>
                    <a:pt x="16" y="2"/>
                  </a:lnTo>
                  <a:lnTo>
                    <a:pt x="16" y="1"/>
                  </a:lnTo>
                  <a:lnTo>
                    <a:pt x="14" y="0"/>
                  </a:lnTo>
                  <a:lnTo>
                    <a:pt x="10" y="0"/>
                  </a:lnTo>
                  <a:lnTo>
                    <a:pt x="9" y="0"/>
                  </a:lnTo>
                  <a:lnTo>
                    <a:pt x="9"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2" name="Freeform 262">
              <a:extLst>
                <a:ext uri="{FF2B5EF4-FFF2-40B4-BE49-F238E27FC236}">
                  <a16:creationId xmlns:a16="http://schemas.microsoft.com/office/drawing/2014/main" id="{9883DC57-80A0-47E4-A32C-DF68EC8D54DC}"/>
                </a:ext>
              </a:extLst>
            </p:cNvPr>
            <p:cNvSpPr>
              <a:spLocks/>
            </p:cNvSpPr>
            <p:nvPr/>
          </p:nvSpPr>
          <p:spPr bwMode="auto">
            <a:xfrm>
              <a:off x="5047" y="3191"/>
              <a:ext cx="17" cy="76"/>
            </a:xfrm>
            <a:custGeom>
              <a:avLst/>
              <a:gdLst>
                <a:gd name="T0" fmla="*/ 14 w 17"/>
                <a:gd name="T1" fmla="*/ 1 h 76"/>
                <a:gd name="T2" fmla="*/ 14 w 17"/>
                <a:gd name="T3" fmla="*/ 0 h 76"/>
                <a:gd name="T4" fmla="*/ 0 w 17"/>
                <a:gd name="T5" fmla="*/ 74 h 76"/>
                <a:gd name="T6" fmla="*/ 2 w 17"/>
                <a:gd name="T7" fmla="*/ 75 h 76"/>
                <a:gd name="T8" fmla="*/ 16 w 17"/>
                <a:gd name="T9" fmla="*/ 1 h 76"/>
                <a:gd name="T10" fmla="*/ 16 w 17"/>
                <a:gd name="T11" fmla="*/ 0 h 76"/>
                <a:gd name="T12" fmla="*/ 16 w 17"/>
                <a:gd name="T13" fmla="*/ 1 h 76"/>
                <a:gd name="T14" fmla="*/ 16 w 17"/>
                <a:gd name="T15" fmla="*/ 0 h 76"/>
                <a:gd name="T16" fmla="*/ 15 w 17"/>
                <a:gd name="T17" fmla="*/ 0 h 76"/>
                <a:gd name="T18" fmla="*/ 14 w 17"/>
                <a:gd name="T19" fmla="*/ 0 h 76"/>
                <a:gd name="T20" fmla="*/ 14 w 17"/>
                <a:gd name="T21" fmla="*/ 0 h 76"/>
                <a:gd name="T22" fmla="*/ 14 w 17"/>
                <a:gd name="T23" fmla="*/ 1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76"/>
                <a:gd name="T38" fmla="*/ 17 w 17"/>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76">
                  <a:moveTo>
                    <a:pt x="14" y="1"/>
                  </a:moveTo>
                  <a:lnTo>
                    <a:pt x="14" y="0"/>
                  </a:lnTo>
                  <a:lnTo>
                    <a:pt x="0" y="74"/>
                  </a:lnTo>
                  <a:lnTo>
                    <a:pt x="2" y="75"/>
                  </a:lnTo>
                  <a:lnTo>
                    <a:pt x="16" y="1"/>
                  </a:lnTo>
                  <a:lnTo>
                    <a:pt x="16" y="0"/>
                  </a:lnTo>
                  <a:lnTo>
                    <a:pt x="16" y="1"/>
                  </a:lnTo>
                  <a:lnTo>
                    <a:pt x="16" y="0"/>
                  </a:lnTo>
                  <a:lnTo>
                    <a:pt x="15" y="0"/>
                  </a:lnTo>
                  <a:lnTo>
                    <a:pt x="14" y="0"/>
                  </a:lnTo>
                  <a:lnTo>
                    <a:pt x="14"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3" name="Freeform 263">
              <a:extLst>
                <a:ext uri="{FF2B5EF4-FFF2-40B4-BE49-F238E27FC236}">
                  <a16:creationId xmlns:a16="http://schemas.microsoft.com/office/drawing/2014/main" id="{CEF0E6A9-0C6B-498E-AD1A-0615B0C379E0}"/>
                </a:ext>
              </a:extLst>
            </p:cNvPr>
            <p:cNvSpPr>
              <a:spLocks/>
            </p:cNvSpPr>
            <p:nvPr/>
          </p:nvSpPr>
          <p:spPr bwMode="auto">
            <a:xfrm>
              <a:off x="5056" y="3183"/>
              <a:ext cx="17" cy="17"/>
            </a:xfrm>
            <a:custGeom>
              <a:avLst/>
              <a:gdLst>
                <a:gd name="T0" fmla="*/ 3 w 17"/>
                <a:gd name="T1" fmla="*/ 3 h 17"/>
                <a:gd name="T2" fmla="*/ 0 w 17"/>
                <a:gd name="T3" fmla="*/ 2 h 17"/>
                <a:gd name="T4" fmla="*/ 8 w 17"/>
                <a:gd name="T5" fmla="*/ 16 h 17"/>
                <a:gd name="T6" fmla="*/ 16 w 17"/>
                <a:gd name="T7" fmla="*/ 15 h 17"/>
                <a:gd name="T8" fmla="*/ 8 w 17"/>
                <a:gd name="T9" fmla="*/ 1 h 17"/>
                <a:gd name="T10" fmla="*/ 7 w 17"/>
                <a:gd name="T11" fmla="*/ 0 h 17"/>
                <a:gd name="T12" fmla="*/ 8 w 17"/>
                <a:gd name="T13" fmla="*/ 1 h 17"/>
                <a:gd name="T14" fmla="*/ 7 w 17"/>
                <a:gd name="T15" fmla="*/ 0 h 17"/>
                <a:gd name="T16" fmla="*/ 3 w 17"/>
                <a:gd name="T17" fmla="*/ 0 h 17"/>
                <a:gd name="T18" fmla="*/ 1 w 17"/>
                <a:gd name="T19" fmla="*/ 0 h 17"/>
                <a:gd name="T20" fmla="*/ 0 w 17"/>
                <a:gd name="T21" fmla="*/ 2 h 17"/>
                <a:gd name="T22" fmla="*/ 3 w 17"/>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3" y="3"/>
                  </a:moveTo>
                  <a:lnTo>
                    <a:pt x="0" y="2"/>
                  </a:lnTo>
                  <a:lnTo>
                    <a:pt x="8" y="16"/>
                  </a:lnTo>
                  <a:lnTo>
                    <a:pt x="16" y="15"/>
                  </a:lnTo>
                  <a:lnTo>
                    <a:pt x="8" y="1"/>
                  </a:lnTo>
                  <a:lnTo>
                    <a:pt x="7" y="0"/>
                  </a:lnTo>
                  <a:lnTo>
                    <a:pt x="8" y="1"/>
                  </a:lnTo>
                  <a:lnTo>
                    <a:pt x="7" y="0"/>
                  </a:lnTo>
                  <a:lnTo>
                    <a:pt x="3" y="0"/>
                  </a:lnTo>
                  <a:lnTo>
                    <a:pt x="1" y="0"/>
                  </a:lnTo>
                  <a:lnTo>
                    <a:pt x="0" y="2"/>
                  </a:lnTo>
                  <a:lnTo>
                    <a:pt x="3"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4" name="Freeform 264">
              <a:extLst>
                <a:ext uri="{FF2B5EF4-FFF2-40B4-BE49-F238E27FC236}">
                  <a16:creationId xmlns:a16="http://schemas.microsoft.com/office/drawing/2014/main" id="{6BB32B4A-E84A-4A92-8FEC-6BBDB0A1E438}"/>
                </a:ext>
              </a:extLst>
            </p:cNvPr>
            <p:cNvSpPr>
              <a:spLocks/>
            </p:cNvSpPr>
            <p:nvPr/>
          </p:nvSpPr>
          <p:spPr bwMode="auto">
            <a:xfrm>
              <a:off x="5050" y="3180"/>
              <a:ext cx="17" cy="17"/>
            </a:xfrm>
            <a:custGeom>
              <a:avLst/>
              <a:gdLst>
                <a:gd name="T0" fmla="*/ 1 w 17"/>
                <a:gd name="T1" fmla="*/ 5 h 17"/>
                <a:gd name="T2" fmla="*/ 0 w 17"/>
                <a:gd name="T3" fmla="*/ 5 h 17"/>
                <a:gd name="T4" fmla="*/ 14 w 17"/>
                <a:gd name="T5" fmla="*/ 16 h 17"/>
                <a:gd name="T6" fmla="*/ 16 w 17"/>
                <a:gd name="T7" fmla="*/ 10 h 17"/>
                <a:gd name="T8" fmla="*/ 3 w 17"/>
                <a:gd name="T9" fmla="*/ 0 h 17"/>
                <a:gd name="T10" fmla="*/ 2 w 17"/>
                <a:gd name="T11" fmla="*/ 0 h 17"/>
                <a:gd name="T12" fmla="*/ 3 w 17"/>
                <a:gd name="T13" fmla="*/ 0 h 17"/>
                <a:gd name="T14" fmla="*/ 1 w 17"/>
                <a:gd name="T15" fmla="*/ 0 h 17"/>
                <a:gd name="T16" fmla="*/ 0 w 17"/>
                <a:gd name="T17" fmla="*/ 1 h 17"/>
                <a:gd name="T18" fmla="*/ 0 w 17"/>
                <a:gd name="T19" fmla="*/ 3 h 17"/>
                <a:gd name="T20" fmla="*/ 0 w 17"/>
                <a:gd name="T21" fmla="*/ 5 h 17"/>
                <a:gd name="T22" fmla="*/ 1 w 17"/>
                <a:gd name="T23" fmla="*/ 5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 y="5"/>
                  </a:moveTo>
                  <a:lnTo>
                    <a:pt x="0" y="5"/>
                  </a:lnTo>
                  <a:lnTo>
                    <a:pt x="14" y="16"/>
                  </a:lnTo>
                  <a:lnTo>
                    <a:pt x="16" y="10"/>
                  </a:lnTo>
                  <a:lnTo>
                    <a:pt x="3" y="0"/>
                  </a:lnTo>
                  <a:lnTo>
                    <a:pt x="2" y="0"/>
                  </a:lnTo>
                  <a:lnTo>
                    <a:pt x="3" y="0"/>
                  </a:lnTo>
                  <a:lnTo>
                    <a:pt x="1" y="0"/>
                  </a:lnTo>
                  <a:lnTo>
                    <a:pt x="0" y="1"/>
                  </a:lnTo>
                  <a:lnTo>
                    <a:pt x="0" y="3"/>
                  </a:lnTo>
                  <a:lnTo>
                    <a:pt x="0" y="5"/>
                  </a:lnTo>
                  <a:lnTo>
                    <a:pt x="1" y="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5" name="Freeform 265">
              <a:extLst>
                <a:ext uri="{FF2B5EF4-FFF2-40B4-BE49-F238E27FC236}">
                  <a16:creationId xmlns:a16="http://schemas.microsoft.com/office/drawing/2014/main" id="{DDDE2D0B-3F1E-4517-80B2-CD199EFF77EE}"/>
                </a:ext>
              </a:extLst>
            </p:cNvPr>
            <p:cNvSpPr>
              <a:spLocks/>
            </p:cNvSpPr>
            <p:nvPr/>
          </p:nvSpPr>
          <p:spPr bwMode="auto">
            <a:xfrm>
              <a:off x="4917" y="3153"/>
              <a:ext cx="134" cy="30"/>
            </a:xfrm>
            <a:custGeom>
              <a:avLst/>
              <a:gdLst>
                <a:gd name="T0" fmla="*/ 0 w 134"/>
                <a:gd name="T1" fmla="*/ 2 h 30"/>
                <a:gd name="T2" fmla="*/ 0 w 134"/>
                <a:gd name="T3" fmla="*/ 2 h 30"/>
                <a:gd name="T4" fmla="*/ 132 w 134"/>
                <a:gd name="T5" fmla="*/ 29 h 30"/>
                <a:gd name="T6" fmla="*/ 133 w 134"/>
                <a:gd name="T7" fmla="*/ 26 h 30"/>
                <a:gd name="T8" fmla="*/ 1 w 134"/>
                <a:gd name="T9" fmla="*/ 0 h 30"/>
                <a:gd name="T10" fmla="*/ 0 w 134"/>
                <a:gd name="T11" fmla="*/ 0 h 30"/>
                <a:gd name="T12" fmla="*/ 1 w 134"/>
                <a:gd name="T13" fmla="*/ 0 h 30"/>
                <a:gd name="T14" fmla="*/ 0 w 134"/>
                <a:gd name="T15" fmla="*/ 0 h 30"/>
                <a:gd name="T16" fmla="*/ 0 w 134"/>
                <a:gd name="T17" fmla="*/ 0 h 30"/>
                <a:gd name="T18" fmla="*/ 0 w 134"/>
                <a:gd name="T19" fmla="*/ 1 h 30"/>
                <a:gd name="T20" fmla="*/ 0 w 134"/>
                <a:gd name="T21" fmla="*/ 2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30"/>
                <a:gd name="T35" fmla="*/ 134 w 134"/>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30">
                  <a:moveTo>
                    <a:pt x="0" y="2"/>
                  </a:moveTo>
                  <a:lnTo>
                    <a:pt x="0" y="2"/>
                  </a:lnTo>
                  <a:lnTo>
                    <a:pt x="132" y="29"/>
                  </a:lnTo>
                  <a:lnTo>
                    <a:pt x="133" y="26"/>
                  </a:lnTo>
                  <a:lnTo>
                    <a:pt x="1" y="0"/>
                  </a:lnTo>
                  <a:lnTo>
                    <a:pt x="0" y="0"/>
                  </a:lnTo>
                  <a:lnTo>
                    <a:pt x="1" y="0"/>
                  </a:lnTo>
                  <a:lnTo>
                    <a:pt x="0" y="0"/>
                  </a:lnTo>
                  <a:lnTo>
                    <a:pt x="0" y="1"/>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6" name="Freeform 266">
              <a:extLst>
                <a:ext uri="{FF2B5EF4-FFF2-40B4-BE49-F238E27FC236}">
                  <a16:creationId xmlns:a16="http://schemas.microsoft.com/office/drawing/2014/main" id="{4FC5A72F-27C8-4C21-A915-C3938A0AD792}"/>
                </a:ext>
              </a:extLst>
            </p:cNvPr>
            <p:cNvSpPr>
              <a:spLocks/>
            </p:cNvSpPr>
            <p:nvPr/>
          </p:nvSpPr>
          <p:spPr bwMode="auto">
            <a:xfrm>
              <a:off x="4906" y="3153"/>
              <a:ext cx="17" cy="17"/>
            </a:xfrm>
            <a:custGeom>
              <a:avLst/>
              <a:gdLst>
                <a:gd name="T0" fmla="*/ 2 w 17"/>
                <a:gd name="T1" fmla="*/ 8 h 17"/>
                <a:gd name="T2" fmla="*/ 1 w 17"/>
                <a:gd name="T3" fmla="*/ 10 h 17"/>
                <a:gd name="T4" fmla="*/ 16 w 17"/>
                <a:gd name="T5" fmla="*/ 16 h 17"/>
                <a:gd name="T6" fmla="*/ 16 w 17"/>
                <a:gd name="T7" fmla="*/ 2 h 17"/>
                <a:gd name="T8" fmla="*/ 1 w 17"/>
                <a:gd name="T9" fmla="*/ 0 h 17"/>
                <a:gd name="T10" fmla="*/ 0 w 17"/>
                <a:gd name="T11" fmla="*/ 2 h 17"/>
                <a:gd name="T12" fmla="*/ 1 w 17"/>
                <a:gd name="T13" fmla="*/ 0 h 17"/>
                <a:gd name="T14" fmla="*/ 0 w 17"/>
                <a:gd name="T15" fmla="*/ 0 h 17"/>
                <a:gd name="T16" fmla="*/ 0 w 17"/>
                <a:gd name="T17" fmla="*/ 5 h 17"/>
                <a:gd name="T18" fmla="*/ 0 w 17"/>
                <a:gd name="T19" fmla="*/ 10 h 17"/>
                <a:gd name="T20" fmla="*/ 1 w 17"/>
                <a:gd name="T21" fmla="*/ 10 h 17"/>
                <a:gd name="T22" fmla="*/ 2 w 17"/>
                <a:gd name="T23" fmla="*/ 8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2" y="8"/>
                  </a:moveTo>
                  <a:lnTo>
                    <a:pt x="1" y="10"/>
                  </a:lnTo>
                  <a:lnTo>
                    <a:pt x="16" y="16"/>
                  </a:lnTo>
                  <a:lnTo>
                    <a:pt x="16" y="2"/>
                  </a:lnTo>
                  <a:lnTo>
                    <a:pt x="1" y="0"/>
                  </a:lnTo>
                  <a:lnTo>
                    <a:pt x="0" y="2"/>
                  </a:lnTo>
                  <a:lnTo>
                    <a:pt x="1" y="0"/>
                  </a:lnTo>
                  <a:lnTo>
                    <a:pt x="0" y="0"/>
                  </a:lnTo>
                  <a:lnTo>
                    <a:pt x="0" y="5"/>
                  </a:lnTo>
                  <a:lnTo>
                    <a:pt x="0" y="10"/>
                  </a:lnTo>
                  <a:lnTo>
                    <a:pt x="1" y="10"/>
                  </a:lnTo>
                  <a:lnTo>
                    <a:pt x="2" y="8"/>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7" name="Freeform 267">
              <a:extLst>
                <a:ext uri="{FF2B5EF4-FFF2-40B4-BE49-F238E27FC236}">
                  <a16:creationId xmlns:a16="http://schemas.microsoft.com/office/drawing/2014/main" id="{022FE070-36D0-4FF9-A930-789DA79127A7}"/>
                </a:ext>
              </a:extLst>
            </p:cNvPr>
            <p:cNvSpPr>
              <a:spLocks/>
            </p:cNvSpPr>
            <p:nvPr/>
          </p:nvSpPr>
          <p:spPr bwMode="auto">
            <a:xfrm>
              <a:off x="4901" y="3153"/>
              <a:ext cx="17" cy="17"/>
            </a:xfrm>
            <a:custGeom>
              <a:avLst/>
              <a:gdLst>
                <a:gd name="T0" fmla="*/ 5 w 17"/>
                <a:gd name="T1" fmla="*/ 14 h 17"/>
                <a:gd name="T2" fmla="*/ 5 w 17"/>
                <a:gd name="T3" fmla="*/ 15 h 17"/>
                <a:gd name="T4" fmla="*/ 16 w 17"/>
                <a:gd name="T5" fmla="*/ 1 h 17"/>
                <a:gd name="T6" fmla="*/ 10 w 17"/>
                <a:gd name="T7" fmla="*/ 0 h 17"/>
                <a:gd name="T8" fmla="*/ 0 w 17"/>
                <a:gd name="T9" fmla="*/ 13 h 17"/>
                <a:gd name="T10" fmla="*/ 0 w 17"/>
                <a:gd name="T11" fmla="*/ 13 h 17"/>
                <a:gd name="T12" fmla="*/ 0 w 17"/>
                <a:gd name="T13" fmla="*/ 13 h 17"/>
                <a:gd name="T14" fmla="*/ 0 w 17"/>
                <a:gd name="T15" fmla="*/ 14 h 17"/>
                <a:gd name="T16" fmla="*/ 2 w 17"/>
                <a:gd name="T17" fmla="*/ 16 h 17"/>
                <a:gd name="T18" fmla="*/ 3 w 17"/>
                <a:gd name="T19" fmla="*/ 16 h 17"/>
                <a:gd name="T20" fmla="*/ 5 w 17"/>
                <a:gd name="T21" fmla="*/ 15 h 17"/>
                <a:gd name="T22" fmla="*/ 5 w 17"/>
                <a:gd name="T23" fmla="*/ 14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5" y="14"/>
                  </a:moveTo>
                  <a:lnTo>
                    <a:pt x="5" y="15"/>
                  </a:lnTo>
                  <a:lnTo>
                    <a:pt x="16" y="1"/>
                  </a:lnTo>
                  <a:lnTo>
                    <a:pt x="10" y="0"/>
                  </a:lnTo>
                  <a:lnTo>
                    <a:pt x="0" y="13"/>
                  </a:lnTo>
                  <a:lnTo>
                    <a:pt x="0" y="14"/>
                  </a:lnTo>
                  <a:lnTo>
                    <a:pt x="2" y="16"/>
                  </a:lnTo>
                  <a:lnTo>
                    <a:pt x="3" y="16"/>
                  </a:lnTo>
                  <a:lnTo>
                    <a:pt x="5" y="15"/>
                  </a:lnTo>
                  <a:lnTo>
                    <a:pt x="5" y="1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8" name="Freeform 268">
              <a:extLst>
                <a:ext uri="{FF2B5EF4-FFF2-40B4-BE49-F238E27FC236}">
                  <a16:creationId xmlns:a16="http://schemas.microsoft.com/office/drawing/2014/main" id="{94C74538-5266-4EC6-8199-8BB15DC987E4}"/>
                </a:ext>
              </a:extLst>
            </p:cNvPr>
            <p:cNvSpPr>
              <a:spLocks/>
            </p:cNvSpPr>
            <p:nvPr/>
          </p:nvSpPr>
          <p:spPr bwMode="auto">
            <a:xfrm>
              <a:off x="4890" y="3162"/>
              <a:ext cx="17" cy="74"/>
            </a:xfrm>
            <a:custGeom>
              <a:avLst/>
              <a:gdLst>
                <a:gd name="T0" fmla="*/ 1 w 17"/>
                <a:gd name="T1" fmla="*/ 71 h 74"/>
                <a:gd name="T2" fmla="*/ 1 w 17"/>
                <a:gd name="T3" fmla="*/ 72 h 74"/>
                <a:gd name="T4" fmla="*/ 16 w 17"/>
                <a:gd name="T5" fmla="*/ 0 h 74"/>
                <a:gd name="T6" fmla="*/ 13 w 17"/>
                <a:gd name="T7" fmla="*/ 0 h 74"/>
                <a:gd name="T8" fmla="*/ 0 w 17"/>
                <a:gd name="T9" fmla="*/ 71 h 74"/>
                <a:gd name="T10" fmla="*/ 0 w 17"/>
                <a:gd name="T11" fmla="*/ 72 h 74"/>
                <a:gd name="T12" fmla="*/ 0 w 17"/>
                <a:gd name="T13" fmla="*/ 71 h 74"/>
                <a:gd name="T14" fmla="*/ 0 w 17"/>
                <a:gd name="T15" fmla="*/ 72 h 74"/>
                <a:gd name="T16" fmla="*/ 0 w 17"/>
                <a:gd name="T17" fmla="*/ 73 h 74"/>
                <a:gd name="T18" fmla="*/ 1 w 17"/>
                <a:gd name="T19" fmla="*/ 72 h 74"/>
                <a:gd name="T20" fmla="*/ 1 w 17"/>
                <a:gd name="T21" fmla="*/ 72 h 74"/>
                <a:gd name="T22" fmla="*/ 1 w 17"/>
                <a:gd name="T23" fmla="*/ 71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74"/>
                <a:gd name="T38" fmla="*/ 17 w 17"/>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74">
                  <a:moveTo>
                    <a:pt x="1" y="71"/>
                  </a:moveTo>
                  <a:lnTo>
                    <a:pt x="1" y="72"/>
                  </a:lnTo>
                  <a:lnTo>
                    <a:pt x="16" y="0"/>
                  </a:lnTo>
                  <a:lnTo>
                    <a:pt x="13" y="0"/>
                  </a:lnTo>
                  <a:lnTo>
                    <a:pt x="0" y="71"/>
                  </a:lnTo>
                  <a:lnTo>
                    <a:pt x="0" y="72"/>
                  </a:lnTo>
                  <a:lnTo>
                    <a:pt x="0" y="71"/>
                  </a:lnTo>
                  <a:lnTo>
                    <a:pt x="0" y="72"/>
                  </a:lnTo>
                  <a:lnTo>
                    <a:pt x="0" y="73"/>
                  </a:lnTo>
                  <a:lnTo>
                    <a:pt x="1" y="72"/>
                  </a:lnTo>
                  <a:lnTo>
                    <a:pt x="1" y="7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59" name="Freeform 269">
              <a:extLst>
                <a:ext uri="{FF2B5EF4-FFF2-40B4-BE49-F238E27FC236}">
                  <a16:creationId xmlns:a16="http://schemas.microsoft.com/office/drawing/2014/main" id="{CCC4326D-A97C-4706-8483-501959E29276}"/>
                </a:ext>
              </a:extLst>
            </p:cNvPr>
            <p:cNvSpPr>
              <a:spLocks/>
            </p:cNvSpPr>
            <p:nvPr/>
          </p:nvSpPr>
          <p:spPr bwMode="auto">
            <a:xfrm>
              <a:off x="4890" y="3235"/>
              <a:ext cx="17" cy="17"/>
            </a:xfrm>
            <a:custGeom>
              <a:avLst/>
              <a:gdLst>
                <a:gd name="T0" fmla="*/ 12 w 17"/>
                <a:gd name="T1" fmla="*/ 13 h 17"/>
                <a:gd name="T2" fmla="*/ 16 w 17"/>
                <a:gd name="T3" fmla="*/ 14 h 17"/>
                <a:gd name="T4" fmla="*/ 8 w 17"/>
                <a:gd name="T5" fmla="*/ 0 h 17"/>
                <a:gd name="T6" fmla="*/ 0 w 17"/>
                <a:gd name="T7" fmla="*/ 0 h 17"/>
                <a:gd name="T8" fmla="*/ 6 w 17"/>
                <a:gd name="T9" fmla="*/ 15 h 17"/>
                <a:gd name="T10" fmla="*/ 10 w 17"/>
                <a:gd name="T11" fmla="*/ 16 h 17"/>
                <a:gd name="T12" fmla="*/ 6 w 17"/>
                <a:gd name="T13" fmla="*/ 15 h 17"/>
                <a:gd name="T14" fmla="*/ 8 w 17"/>
                <a:gd name="T15" fmla="*/ 16 h 17"/>
                <a:gd name="T16" fmla="*/ 12 w 17"/>
                <a:gd name="T17" fmla="*/ 16 h 17"/>
                <a:gd name="T18" fmla="*/ 14 w 17"/>
                <a:gd name="T19" fmla="*/ 15 h 17"/>
                <a:gd name="T20" fmla="*/ 16 w 17"/>
                <a:gd name="T21" fmla="*/ 14 h 17"/>
                <a:gd name="T22" fmla="*/ 12 w 17"/>
                <a:gd name="T23" fmla="*/ 1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2" y="13"/>
                  </a:moveTo>
                  <a:lnTo>
                    <a:pt x="16" y="14"/>
                  </a:lnTo>
                  <a:lnTo>
                    <a:pt x="8" y="0"/>
                  </a:lnTo>
                  <a:lnTo>
                    <a:pt x="0" y="0"/>
                  </a:lnTo>
                  <a:lnTo>
                    <a:pt x="6" y="15"/>
                  </a:lnTo>
                  <a:lnTo>
                    <a:pt x="10" y="16"/>
                  </a:lnTo>
                  <a:lnTo>
                    <a:pt x="6" y="15"/>
                  </a:lnTo>
                  <a:lnTo>
                    <a:pt x="8" y="16"/>
                  </a:lnTo>
                  <a:lnTo>
                    <a:pt x="12" y="16"/>
                  </a:lnTo>
                  <a:lnTo>
                    <a:pt x="14" y="15"/>
                  </a:lnTo>
                  <a:lnTo>
                    <a:pt x="16" y="14"/>
                  </a:lnTo>
                  <a:lnTo>
                    <a:pt x="12"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0" name="Freeform 270">
              <a:extLst>
                <a:ext uri="{FF2B5EF4-FFF2-40B4-BE49-F238E27FC236}">
                  <a16:creationId xmlns:a16="http://schemas.microsoft.com/office/drawing/2014/main" id="{4C3164AF-8891-4F16-BA91-9B67A5C5224D}"/>
                </a:ext>
              </a:extLst>
            </p:cNvPr>
            <p:cNvSpPr>
              <a:spLocks/>
            </p:cNvSpPr>
            <p:nvPr/>
          </p:nvSpPr>
          <p:spPr bwMode="auto">
            <a:xfrm>
              <a:off x="4892" y="3242"/>
              <a:ext cx="17" cy="17"/>
            </a:xfrm>
            <a:custGeom>
              <a:avLst/>
              <a:gdLst>
                <a:gd name="T0" fmla="*/ 14 w 17"/>
                <a:gd name="T1" fmla="*/ 9 h 17"/>
                <a:gd name="T2" fmla="*/ 14 w 17"/>
                <a:gd name="T3" fmla="*/ 9 h 17"/>
                <a:gd name="T4" fmla="*/ 0 w 17"/>
                <a:gd name="T5" fmla="*/ 0 h 17"/>
                <a:gd name="T6" fmla="*/ 0 w 17"/>
                <a:gd name="T7" fmla="*/ 5 h 17"/>
                <a:gd name="T8" fmla="*/ 14 w 17"/>
                <a:gd name="T9" fmla="*/ 16 h 17"/>
                <a:gd name="T10" fmla="*/ 14 w 17"/>
                <a:gd name="T11" fmla="*/ 16 h 17"/>
                <a:gd name="T12" fmla="*/ 14 w 17"/>
                <a:gd name="T13" fmla="*/ 16 h 17"/>
                <a:gd name="T14" fmla="*/ 15 w 17"/>
                <a:gd name="T15" fmla="*/ 14 h 17"/>
                <a:gd name="T16" fmla="*/ 16 w 17"/>
                <a:gd name="T17" fmla="*/ 13 h 17"/>
                <a:gd name="T18" fmla="*/ 16 w 17"/>
                <a:gd name="T19" fmla="*/ 10 h 17"/>
                <a:gd name="T20" fmla="*/ 14 w 17"/>
                <a:gd name="T21" fmla="*/ 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4" y="9"/>
                  </a:moveTo>
                  <a:lnTo>
                    <a:pt x="14" y="9"/>
                  </a:lnTo>
                  <a:lnTo>
                    <a:pt x="0" y="0"/>
                  </a:lnTo>
                  <a:lnTo>
                    <a:pt x="0" y="5"/>
                  </a:lnTo>
                  <a:lnTo>
                    <a:pt x="14" y="16"/>
                  </a:lnTo>
                  <a:lnTo>
                    <a:pt x="15" y="14"/>
                  </a:lnTo>
                  <a:lnTo>
                    <a:pt x="16" y="13"/>
                  </a:lnTo>
                  <a:lnTo>
                    <a:pt x="16" y="10"/>
                  </a:lnTo>
                  <a:lnTo>
                    <a:pt x="14" y="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1" name="Freeform 271">
              <a:extLst>
                <a:ext uri="{FF2B5EF4-FFF2-40B4-BE49-F238E27FC236}">
                  <a16:creationId xmlns:a16="http://schemas.microsoft.com/office/drawing/2014/main" id="{2F16E8F3-0477-42A8-91A3-3C44CBA41972}"/>
                </a:ext>
              </a:extLst>
            </p:cNvPr>
            <p:cNvSpPr>
              <a:spLocks/>
            </p:cNvSpPr>
            <p:nvPr/>
          </p:nvSpPr>
          <p:spPr bwMode="auto">
            <a:xfrm>
              <a:off x="4900" y="3163"/>
              <a:ext cx="152" cy="104"/>
            </a:xfrm>
            <a:custGeom>
              <a:avLst/>
              <a:gdLst>
                <a:gd name="T0" fmla="*/ 9 w 152"/>
                <a:gd name="T1" fmla="*/ 78 h 104"/>
                <a:gd name="T2" fmla="*/ 131 w 152"/>
                <a:gd name="T3" fmla="*/ 103 h 104"/>
                <a:gd name="T4" fmla="*/ 139 w 152"/>
                <a:gd name="T5" fmla="*/ 103 h 104"/>
                <a:gd name="T6" fmla="*/ 141 w 152"/>
                <a:gd name="T7" fmla="*/ 96 h 104"/>
                <a:gd name="T8" fmla="*/ 151 w 152"/>
                <a:gd name="T9" fmla="*/ 34 h 104"/>
                <a:gd name="T10" fmla="*/ 149 w 152"/>
                <a:gd name="T11" fmla="*/ 28 h 104"/>
                <a:gd name="T12" fmla="*/ 144 w 152"/>
                <a:gd name="T13" fmla="*/ 24 h 104"/>
                <a:gd name="T14" fmla="*/ 21 w 152"/>
                <a:gd name="T15" fmla="*/ 0 h 104"/>
                <a:gd name="T16" fmla="*/ 12 w 152"/>
                <a:gd name="T17" fmla="*/ 0 h 104"/>
                <a:gd name="T18" fmla="*/ 9 w 152"/>
                <a:gd name="T19" fmla="*/ 6 h 104"/>
                <a:gd name="T20" fmla="*/ 0 w 152"/>
                <a:gd name="T21" fmla="*/ 68 h 104"/>
                <a:gd name="T22" fmla="*/ 1 w 152"/>
                <a:gd name="T23" fmla="*/ 76 h 104"/>
                <a:gd name="T24" fmla="*/ 9 w 152"/>
                <a:gd name="T25" fmla="*/ 78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4"/>
                <a:gd name="T41" fmla="*/ 152 w 152"/>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4">
                  <a:moveTo>
                    <a:pt x="9" y="78"/>
                  </a:moveTo>
                  <a:lnTo>
                    <a:pt x="131" y="103"/>
                  </a:lnTo>
                  <a:lnTo>
                    <a:pt x="139" y="103"/>
                  </a:lnTo>
                  <a:lnTo>
                    <a:pt x="141" y="96"/>
                  </a:lnTo>
                  <a:lnTo>
                    <a:pt x="151" y="34"/>
                  </a:lnTo>
                  <a:lnTo>
                    <a:pt x="149" y="28"/>
                  </a:lnTo>
                  <a:lnTo>
                    <a:pt x="144" y="24"/>
                  </a:lnTo>
                  <a:lnTo>
                    <a:pt x="21" y="0"/>
                  </a:lnTo>
                  <a:lnTo>
                    <a:pt x="12" y="0"/>
                  </a:lnTo>
                  <a:lnTo>
                    <a:pt x="9" y="6"/>
                  </a:lnTo>
                  <a:lnTo>
                    <a:pt x="0" y="68"/>
                  </a:lnTo>
                  <a:lnTo>
                    <a:pt x="1" y="76"/>
                  </a:lnTo>
                  <a:lnTo>
                    <a:pt x="9" y="7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2" name="Freeform 272">
              <a:extLst>
                <a:ext uri="{FF2B5EF4-FFF2-40B4-BE49-F238E27FC236}">
                  <a16:creationId xmlns:a16="http://schemas.microsoft.com/office/drawing/2014/main" id="{0020AC98-DF38-499C-8E4F-BE396614562B}"/>
                </a:ext>
              </a:extLst>
            </p:cNvPr>
            <p:cNvSpPr>
              <a:spLocks/>
            </p:cNvSpPr>
            <p:nvPr/>
          </p:nvSpPr>
          <p:spPr bwMode="auto">
            <a:xfrm>
              <a:off x="5107" y="3179"/>
              <a:ext cx="53" cy="130"/>
            </a:xfrm>
            <a:custGeom>
              <a:avLst/>
              <a:gdLst>
                <a:gd name="T0" fmla="*/ 1 w 53"/>
                <a:gd name="T1" fmla="*/ 93 h 130"/>
                <a:gd name="T2" fmla="*/ 2 w 53"/>
                <a:gd name="T3" fmla="*/ 87 h 130"/>
                <a:gd name="T4" fmla="*/ 4 w 53"/>
                <a:gd name="T5" fmla="*/ 80 h 130"/>
                <a:gd name="T6" fmla="*/ 6 w 53"/>
                <a:gd name="T7" fmla="*/ 73 h 130"/>
                <a:gd name="T8" fmla="*/ 7 w 53"/>
                <a:gd name="T9" fmla="*/ 67 h 130"/>
                <a:gd name="T10" fmla="*/ 8 w 53"/>
                <a:gd name="T11" fmla="*/ 61 h 130"/>
                <a:gd name="T12" fmla="*/ 10 w 53"/>
                <a:gd name="T13" fmla="*/ 56 h 130"/>
                <a:gd name="T14" fmla="*/ 11 w 53"/>
                <a:gd name="T15" fmla="*/ 50 h 130"/>
                <a:gd name="T16" fmla="*/ 12 w 53"/>
                <a:gd name="T17" fmla="*/ 45 h 130"/>
                <a:gd name="T18" fmla="*/ 14 w 53"/>
                <a:gd name="T19" fmla="*/ 40 h 130"/>
                <a:gd name="T20" fmla="*/ 15 w 53"/>
                <a:gd name="T21" fmla="*/ 35 h 130"/>
                <a:gd name="T22" fmla="*/ 16 w 53"/>
                <a:gd name="T23" fmla="*/ 29 h 130"/>
                <a:gd name="T24" fmla="*/ 17 w 53"/>
                <a:gd name="T25" fmla="*/ 24 h 130"/>
                <a:gd name="T26" fmla="*/ 18 w 53"/>
                <a:gd name="T27" fmla="*/ 19 h 130"/>
                <a:gd name="T28" fmla="*/ 20 w 53"/>
                <a:gd name="T29" fmla="*/ 13 h 130"/>
                <a:gd name="T30" fmla="*/ 22 w 53"/>
                <a:gd name="T31" fmla="*/ 8 h 130"/>
                <a:gd name="T32" fmla="*/ 23 w 53"/>
                <a:gd name="T33" fmla="*/ 2 h 130"/>
                <a:gd name="T34" fmla="*/ 25 w 53"/>
                <a:gd name="T35" fmla="*/ 0 h 130"/>
                <a:gd name="T36" fmla="*/ 28 w 53"/>
                <a:gd name="T37" fmla="*/ 0 h 130"/>
                <a:gd name="T38" fmla="*/ 33 w 53"/>
                <a:gd name="T39" fmla="*/ 0 h 130"/>
                <a:gd name="T40" fmla="*/ 39 w 53"/>
                <a:gd name="T41" fmla="*/ 0 h 130"/>
                <a:gd name="T42" fmla="*/ 44 w 53"/>
                <a:gd name="T43" fmla="*/ 1 h 130"/>
                <a:gd name="T44" fmla="*/ 48 w 53"/>
                <a:gd name="T45" fmla="*/ 3 h 130"/>
                <a:gd name="T46" fmla="*/ 51 w 53"/>
                <a:gd name="T47" fmla="*/ 6 h 130"/>
                <a:gd name="T48" fmla="*/ 52 w 53"/>
                <a:gd name="T49" fmla="*/ 10 h 130"/>
                <a:gd name="T50" fmla="*/ 50 w 53"/>
                <a:gd name="T51" fmla="*/ 18 h 130"/>
                <a:gd name="T52" fmla="*/ 48 w 53"/>
                <a:gd name="T53" fmla="*/ 25 h 130"/>
                <a:gd name="T54" fmla="*/ 47 w 53"/>
                <a:gd name="T55" fmla="*/ 32 h 130"/>
                <a:gd name="T56" fmla="*/ 46 w 53"/>
                <a:gd name="T57" fmla="*/ 40 h 130"/>
                <a:gd name="T58" fmla="*/ 44 w 53"/>
                <a:gd name="T59" fmla="*/ 46 h 130"/>
                <a:gd name="T60" fmla="*/ 43 w 53"/>
                <a:gd name="T61" fmla="*/ 53 h 130"/>
                <a:gd name="T62" fmla="*/ 42 w 53"/>
                <a:gd name="T63" fmla="*/ 60 h 130"/>
                <a:gd name="T64" fmla="*/ 40 w 53"/>
                <a:gd name="T65" fmla="*/ 66 h 130"/>
                <a:gd name="T66" fmla="*/ 39 w 53"/>
                <a:gd name="T67" fmla="*/ 73 h 130"/>
                <a:gd name="T68" fmla="*/ 38 w 53"/>
                <a:gd name="T69" fmla="*/ 79 h 130"/>
                <a:gd name="T70" fmla="*/ 37 w 53"/>
                <a:gd name="T71" fmla="*/ 86 h 130"/>
                <a:gd name="T72" fmla="*/ 36 w 53"/>
                <a:gd name="T73" fmla="*/ 92 h 130"/>
                <a:gd name="T74" fmla="*/ 34 w 53"/>
                <a:gd name="T75" fmla="*/ 99 h 130"/>
                <a:gd name="T76" fmla="*/ 33 w 53"/>
                <a:gd name="T77" fmla="*/ 106 h 130"/>
                <a:gd name="T78" fmla="*/ 31 w 53"/>
                <a:gd name="T79" fmla="*/ 113 h 130"/>
                <a:gd name="T80" fmla="*/ 30 w 53"/>
                <a:gd name="T81" fmla="*/ 120 h 130"/>
                <a:gd name="T82" fmla="*/ 28 w 53"/>
                <a:gd name="T83" fmla="*/ 124 h 130"/>
                <a:gd name="T84" fmla="*/ 25 w 53"/>
                <a:gd name="T85" fmla="*/ 127 h 130"/>
                <a:gd name="T86" fmla="*/ 21 w 53"/>
                <a:gd name="T87" fmla="*/ 128 h 130"/>
                <a:gd name="T88" fmla="*/ 17 w 53"/>
                <a:gd name="T89" fmla="*/ 129 h 130"/>
                <a:gd name="T90" fmla="*/ 12 w 53"/>
                <a:gd name="T91" fmla="*/ 128 h 130"/>
                <a:gd name="T92" fmla="*/ 7 w 53"/>
                <a:gd name="T93" fmla="*/ 126 h 130"/>
                <a:gd name="T94" fmla="*/ 3 w 53"/>
                <a:gd name="T95" fmla="*/ 122 h 130"/>
                <a:gd name="T96" fmla="*/ 0 w 53"/>
                <a:gd name="T97" fmla="*/ 118 h 130"/>
                <a:gd name="T98" fmla="*/ 1 w 53"/>
                <a:gd name="T99" fmla="*/ 93 h 1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
                <a:gd name="T151" fmla="*/ 0 h 130"/>
                <a:gd name="T152" fmla="*/ 53 w 53"/>
                <a:gd name="T153" fmla="*/ 130 h 13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 h="130">
                  <a:moveTo>
                    <a:pt x="1" y="93"/>
                  </a:moveTo>
                  <a:lnTo>
                    <a:pt x="2" y="87"/>
                  </a:lnTo>
                  <a:lnTo>
                    <a:pt x="4" y="80"/>
                  </a:lnTo>
                  <a:lnTo>
                    <a:pt x="6" y="73"/>
                  </a:lnTo>
                  <a:lnTo>
                    <a:pt x="7" y="67"/>
                  </a:lnTo>
                  <a:lnTo>
                    <a:pt x="8" y="61"/>
                  </a:lnTo>
                  <a:lnTo>
                    <a:pt x="10" y="56"/>
                  </a:lnTo>
                  <a:lnTo>
                    <a:pt x="11" y="50"/>
                  </a:lnTo>
                  <a:lnTo>
                    <a:pt x="12" y="45"/>
                  </a:lnTo>
                  <a:lnTo>
                    <a:pt x="14" y="40"/>
                  </a:lnTo>
                  <a:lnTo>
                    <a:pt x="15" y="35"/>
                  </a:lnTo>
                  <a:lnTo>
                    <a:pt x="16" y="29"/>
                  </a:lnTo>
                  <a:lnTo>
                    <a:pt x="17" y="24"/>
                  </a:lnTo>
                  <a:lnTo>
                    <a:pt x="18" y="19"/>
                  </a:lnTo>
                  <a:lnTo>
                    <a:pt x="20" y="13"/>
                  </a:lnTo>
                  <a:lnTo>
                    <a:pt x="22" y="8"/>
                  </a:lnTo>
                  <a:lnTo>
                    <a:pt x="23" y="2"/>
                  </a:lnTo>
                  <a:lnTo>
                    <a:pt x="25" y="0"/>
                  </a:lnTo>
                  <a:lnTo>
                    <a:pt x="28" y="0"/>
                  </a:lnTo>
                  <a:lnTo>
                    <a:pt x="33" y="0"/>
                  </a:lnTo>
                  <a:lnTo>
                    <a:pt x="39" y="0"/>
                  </a:lnTo>
                  <a:lnTo>
                    <a:pt x="44" y="1"/>
                  </a:lnTo>
                  <a:lnTo>
                    <a:pt x="48" y="3"/>
                  </a:lnTo>
                  <a:lnTo>
                    <a:pt x="51" y="6"/>
                  </a:lnTo>
                  <a:lnTo>
                    <a:pt x="52" y="10"/>
                  </a:lnTo>
                  <a:lnTo>
                    <a:pt x="50" y="18"/>
                  </a:lnTo>
                  <a:lnTo>
                    <a:pt x="48" y="25"/>
                  </a:lnTo>
                  <a:lnTo>
                    <a:pt x="47" y="32"/>
                  </a:lnTo>
                  <a:lnTo>
                    <a:pt x="46" y="40"/>
                  </a:lnTo>
                  <a:lnTo>
                    <a:pt x="44" y="46"/>
                  </a:lnTo>
                  <a:lnTo>
                    <a:pt x="43" y="53"/>
                  </a:lnTo>
                  <a:lnTo>
                    <a:pt x="42" y="60"/>
                  </a:lnTo>
                  <a:lnTo>
                    <a:pt x="40" y="66"/>
                  </a:lnTo>
                  <a:lnTo>
                    <a:pt x="39" y="73"/>
                  </a:lnTo>
                  <a:lnTo>
                    <a:pt x="38" y="79"/>
                  </a:lnTo>
                  <a:lnTo>
                    <a:pt x="37" y="86"/>
                  </a:lnTo>
                  <a:lnTo>
                    <a:pt x="36" y="92"/>
                  </a:lnTo>
                  <a:lnTo>
                    <a:pt x="34" y="99"/>
                  </a:lnTo>
                  <a:lnTo>
                    <a:pt x="33" y="106"/>
                  </a:lnTo>
                  <a:lnTo>
                    <a:pt x="31" y="113"/>
                  </a:lnTo>
                  <a:lnTo>
                    <a:pt x="30" y="120"/>
                  </a:lnTo>
                  <a:lnTo>
                    <a:pt x="28" y="124"/>
                  </a:lnTo>
                  <a:lnTo>
                    <a:pt x="25" y="127"/>
                  </a:lnTo>
                  <a:lnTo>
                    <a:pt x="21" y="128"/>
                  </a:lnTo>
                  <a:lnTo>
                    <a:pt x="17" y="129"/>
                  </a:lnTo>
                  <a:lnTo>
                    <a:pt x="12" y="128"/>
                  </a:lnTo>
                  <a:lnTo>
                    <a:pt x="7" y="126"/>
                  </a:lnTo>
                  <a:lnTo>
                    <a:pt x="3" y="122"/>
                  </a:lnTo>
                  <a:lnTo>
                    <a:pt x="0" y="118"/>
                  </a:lnTo>
                  <a:lnTo>
                    <a:pt x="1" y="9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3" name="Freeform 273">
              <a:extLst>
                <a:ext uri="{FF2B5EF4-FFF2-40B4-BE49-F238E27FC236}">
                  <a16:creationId xmlns:a16="http://schemas.microsoft.com/office/drawing/2014/main" id="{9F8CA260-2264-4B5B-B22A-48A58BF5EDF4}"/>
                </a:ext>
              </a:extLst>
            </p:cNvPr>
            <p:cNvSpPr>
              <a:spLocks/>
            </p:cNvSpPr>
            <p:nvPr/>
          </p:nvSpPr>
          <p:spPr bwMode="auto">
            <a:xfrm>
              <a:off x="5107" y="3181"/>
              <a:ext cx="25" cy="93"/>
            </a:xfrm>
            <a:custGeom>
              <a:avLst/>
              <a:gdLst>
                <a:gd name="T0" fmla="*/ 22 w 25"/>
                <a:gd name="T1" fmla="*/ 0 h 93"/>
                <a:gd name="T2" fmla="*/ 22 w 25"/>
                <a:gd name="T3" fmla="*/ 0 h 93"/>
                <a:gd name="T4" fmla="*/ 21 w 25"/>
                <a:gd name="T5" fmla="*/ 6 h 93"/>
                <a:gd name="T6" fmla="*/ 19 w 25"/>
                <a:gd name="T7" fmla="*/ 11 h 93"/>
                <a:gd name="T8" fmla="*/ 17 w 25"/>
                <a:gd name="T9" fmla="*/ 16 h 93"/>
                <a:gd name="T10" fmla="*/ 16 w 25"/>
                <a:gd name="T11" fmla="*/ 22 h 93"/>
                <a:gd name="T12" fmla="*/ 15 w 25"/>
                <a:gd name="T13" fmla="*/ 27 h 93"/>
                <a:gd name="T14" fmla="*/ 14 w 25"/>
                <a:gd name="T15" fmla="*/ 32 h 93"/>
                <a:gd name="T16" fmla="*/ 12 w 25"/>
                <a:gd name="T17" fmla="*/ 37 h 93"/>
                <a:gd name="T18" fmla="*/ 11 w 25"/>
                <a:gd name="T19" fmla="*/ 42 h 93"/>
                <a:gd name="T20" fmla="*/ 10 w 25"/>
                <a:gd name="T21" fmla="*/ 48 h 93"/>
                <a:gd name="T22" fmla="*/ 9 w 25"/>
                <a:gd name="T23" fmla="*/ 54 h 93"/>
                <a:gd name="T24" fmla="*/ 7 w 25"/>
                <a:gd name="T25" fmla="*/ 59 h 93"/>
                <a:gd name="T26" fmla="*/ 6 w 25"/>
                <a:gd name="T27" fmla="*/ 65 h 93"/>
                <a:gd name="T28" fmla="*/ 5 w 25"/>
                <a:gd name="T29" fmla="*/ 71 h 93"/>
                <a:gd name="T30" fmla="*/ 3 w 25"/>
                <a:gd name="T31" fmla="*/ 78 h 93"/>
                <a:gd name="T32" fmla="*/ 1 w 25"/>
                <a:gd name="T33" fmla="*/ 84 h 93"/>
                <a:gd name="T34" fmla="*/ 0 w 25"/>
                <a:gd name="T35" fmla="*/ 91 h 93"/>
                <a:gd name="T36" fmla="*/ 1 w 25"/>
                <a:gd name="T37" fmla="*/ 92 h 93"/>
                <a:gd name="T38" fmla="*/ 3 w 25"/>
                <a:gd name="T39" fmla="*/ 85 h 93"/>
                <a:gd name="T40" fmla="*/ 5 w 25"/>
                <a:gd name="T41" fmla="*/ 78 h 93"/>
                <a:gd name="T42" fmla="*/ 6 w 25"/>
                <a:gd name="T43" fmla="*/ 72 h 93"/>
                <a:gd name="T44" fmla="*/ 8 w 25"/>
                <a:gd name="T45" fmla="*/ 65 h 93"/>
                <a:gd name="T46" fmla="*/ 9 w 25"/>
                <a:gd name="T47" fmla="*/ 59 h 93"/>
                <a:gd name="T48" fmla="*/ 10 w 25"/>
                <a:gd name="T49" fmla="*/ 54 h 93"/>
                <a:gd name="T50" fmla="*/ 12 w 25"/>
                <a:gd name="T51" fmla="*/ 49 h 93"/>
                <a:gd name="T52" fmla="*/ 13 w 25"/>
                <a:gd name="T53" fmla="*/ 43 h 93"/>
                <a:gd name="T54" fmla="*/ 14 w 25"/>
                <a:gd name="T55" fmla="*/ 38 h 93"/>
                <a:gd name="T56" fmla="*/ 15 w 25"/>
                <a:gd name="T57" fmla="*/ 33 h 93"/>
                <a:gd name="T58" fmla="*/ 16 w 25"/>
                <a:gd name="T59" fmla="*/ 28 h 93"/>
                <a:gd name="T60" fmla="*/ 18 w 25"/>
                <a:gd name="T61" fmla="*/ 23 h 93"/>
                <a:gd name="T62" fmla="*/ 19 w 25"/>
                <a:gd name="T63" fmla="*/ 17 h 93"/>
                <a:gd name="T64" fmla="*/ 21 w 25"/>
                <a:gd name="T65" fmla="*/ 11 h 93"/>
                <a:gd name="T66" fmla="*/ 22 w 25"/>
                <a:gd name="T67" fmla="*/ 6 h 93"/>
                <a:gd name="T68" fmla="*/ 24 w 25"/>
                <a:gd name="T69" fmla="*/ 0 h 93"/>
                <a:gd name="T70" fmla="*/ 24 w 25"/>
                <a:gd name="T71" fmla="*/ 0 h 93"/>
                <a:gd name="T72" fmla="*/ 22 w 25"/>
                <a:gd name="T73" fmla="*/ 0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
                <a:gd name="T112" fmla="*/ 0 h 93"/>
                <a:gd name="T113" fmla="*/ 25 w 25"/>
                <a:gd name="T114" fmla="*/ 93 h 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 h="93">
                  <a:moveTo>
                    <a:pt x="22" y="0"/>
                  </a:moveTo>
                  <a:lnTo>
                    <a:pt x="22" y="0"/>
                  </a:lnTo>
                  <a:lnTo>
                    <a:pt x="21" y="6"/>
                  </a:lnTo>
                  <a:lnTo>
                    <a:pt x="19" y="11"/>
                  </a:lnTo>
                  <a:lnTo>
                    <a:pt x="17" y="16"/>
                  </a:lnTo>
                  <a:lnTo>
                    <a:pt x="16" y="22"/>
                  </a:lnTo>
                  <a:lnTo>
                    <a:pt x="15" y="27"/>
                  </a:lnTo>
                  <a:lnTo>
                    <a:pt x="14" y="32"/>
                  </a:lnTo>
                  <a:lnTo>
                    <a:pt x="12" y="37"/>
                  </a:lnTo>
                  <a:lnTo>
                    <a:pt x="11" y="42"/>
                  </a:lnTo>
                  <a:lnTo>
                    <a:pt x="10" y="48"/>
                  </a:lnTo>
                  <a:lnTo>
                    <a:pt x="9" y="54"/>
                  </a:lnTo>
                  <a:lnTo>
                    <a:pt x="7" y="59"/>
                  </a:lnTo>
                  <a:lnTo>
                    <a:pt x="6" y="65"/>
                  </a:lnTo>
                  <a:lnTo>
                    <a:pt x="5" y="71"/>
                  </a:lnTo>
                  <a:lnTo>
                    <a:pt x="3" y="78"/>
                  </a:lnTo>
                  <a:lnTo>
                    <a:pt x="1" y="84"/>
                  </a:lnTo>
                  <a:lnTo>
                    <a:pt x="0" y="91"/>
                  </a:lnTo>
                  <a:lnTo>
                    <a:pt x="1" y="92"/>
                  </a:lnTo>
                  <a:lnTo>
                    <a:pt x="3" y="85"/>
                  </a:lnTo>
                  <a:lnTo>
                    <a:pt x="5" y="78"/>
                  </a:lnTo>
                  <a:lnTo>
                    <a:pt x="6" y="72"/>
                  </a:lnTo>
                  <a:lnTo>
                    <a:pt x="8" y="65"/>
                  </a:lnTo>
                  <a:lnTo>
                    <a:pt x="9" y="59"/>
                  </a:lnTo>
                  <a:lnTo>
                    <a:pt x="10" y="54"/>
                  </a:lnTo>
                  <a:lnTo>
                    <a:pt x="12" y="49"/>
                  </a:lnTo>
                  <a:lnTo>
                    <a:pt x="13" y="43"/>
                  </a:lnTo>
                  <a:lnTo>
                    <a:pt x="14" y="38"/>
                  </a:lnTo>
                  <a:lnTo>
                    <a:pt x="15" y="33"/>
                  </a:lnTo>
                  <a:lnTo>
                    <a:pt x="16" y="28"/>
                  </a:lnTo>
                  <a:lnTo>
                    <a:pt x="18" y="23"/>
                  </a:lnTo>
                  <a:lnTo>
                    <a:pt x="19" y="17"/>
                  </a:lnTo>
                  <a:lnTo>
                    <a:pt x="21" y="11"/>
                  </a:lnTo>
                  <a:lnTo>
                    <a:pt x="22" y="6"/>
                  </a:lnTo>
                  <a:lnTo>
                    <a:pt x="24" y="0"/>
                  </a:lnTo>
                  <a:lnTo>
                    <a:pt x="2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4" name="Freeform 274">
              <a:extLst>
                <a:ext uri="{FF2B5EF4-FFF2-40B4-BE49-F238E27FC236}">
                  <a16:creationId xmlns:a16="http://schemas.microsoft.com/office/drawing/2014/main" id="{83F0B028-8229-46CA-9B71-C394E09254F8}"/>
                </a:ext>
              </a:extLst>
            </p:cNvPr>
            <p:cNvSpPr>
              <a:spLocks/>
            </p:cNvSpPr>
            <p:nvPr/>
          </p:nvSpPr>
          <p:spPr bwMode="auto">
            <a:xfrm>
              <a:off x="5130" y="3178"/>
              <a:ext cx="30" cy="17"/>
            </a:xfrm>
            <a:custGeom>
              <a:avLst/>
              <a:gdLst>
                <a:gd name="T0" fmla="*/ 29 w 30"/>
                <a:gd name="T1" fmla="*/ 16 h 17"/>
                <a:gd name="T2" fmla="*/ 29 w 30"/>
                <a:gd name="T3" fmla="*/ 16 h 17"/>
                <a:gd name="T4" fmla="*/ 28 w 30"/>
                <a:gd name="T5" fmla="*/ 10 h 17"/>
                <a:gd name="T6" fmla="*/ 25 w 30"/>
                <a:gd name="T7" fmla="*/ 5 h 17"/>
                <a:gd name="T8" fmla="*/ 20 w 30"/>
                <a:gd name="T9" fmla="*/ 2 h 17"/>
                <a:gd name="T10" fmla="*/ 15 w 30"/>
                <a:gd name="T11" fmla="*/ 0 h 17"/>
                <a:gd name="T12" fmla="*/ 10 w 30"/>
                <a:gd name="T13" fmla="*/ 0 h 17"/>
                <a:gd name="T14" fmla="*/ 5 w 30"/>
                <a:gd name="T15" fmla="*/ 0 h 17"/>
                <a:gd name="T16" fmla="*/ 2 w 30"/>
                <a:gd name="T17" fmla="*/ 1 h 17"/>
                <a:gd name="T18" fmla="*/ 0 w 30"/>
                <a:gd name="T19" fmla="*/ 4 h 17"/>
                <a:gd name="T20" fmla="*/ 1 w 30"/>
                <a:gd name="T21" fmla="*/ 4 h 17"/>
                <a:gd name="T22" fmla="*/ 2 w 30"/>
                <a:gd name="T23" fmla="*/ 4 h 17"/>
                <a:gd name="T24" fmla="*/ 5 w 30"/>
                <a:gd name="T25" fmla="*/ 3 h 17"/>
                <a:gd name="T26" fmla="*/ 10 w 30"/>
                <a:gd name="T27" fmla="*/ 2 h 17"/>
                <a:gd name="T28" fmla="*/ 15 w 30"/>
                <a:gd name="T29" fmla="*/ 3 h 17"/>
                <a:gd name="T30" fmla="*/ 20 w 30"/>
                <a:gd name="T31" fmla="*/ 5 h 17"/>
                <a:gd name="T32" fmla="*/ 24 w 30"/>
                <a:gd name="T33" fmla="*/ 8 h 17"/>
                <a:gd name="T34" fmla="*/ 26 w 30"/>
                <a:gd name="T35" fmla="*/ 11 h 17"/>
                <a:gd name="T36" fmla="*/ 27 w 30"/>
                <a:gd name="T37" fmla="*/ 15 h 17"/>
                <a:gd name="T38" fmla="*/ 27 w 30"/>
                <a:gd name="T39" fmla="*/ 15 h 17"/>
                <a:gd name="T40" fmla="*/ 29 w 30"/>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17"/>
                <a:gd name="T65" fmla="*/ 30 w 30"/>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17">
                  <a:moveTo>
                    <a:pt x="29" y="16"/>
                  </a:moveTo>
                  <a:lnTo>
                    <a:pt x="29" y="16"/>
                  </a:lnTo>
                  <a:lnTo>
                    <a:pt x="28" y="10"/>
                  </a:lnTo>
                  <a:lnTo>
                    <a:pt x="25" y="5"/>
                  </a:lnTo>
                  <a:lnTo>
                    <a:pt x="20" y="2"/>
                  </a:lnTo>
                  <a:lnTo>
                    <a:pt x="15" y="0"/>
                  </a:lnTo>
                  <a:lnTo>
                    <a:pt x="10" y="0"/>
                  </a:lnTo>
                  <a:lnTo>
                    <a:pt x="5" y="0"/>
                  </a:lnTo>
                  <a:lnTo>
                    <a:pt x="2" y="1"/>
                  </a:lnTo>
                  <a:lnTo>
                    <a:pt x="0" y="4"/>
                  </a:lnTo>
                  <a:lnTo>
                    <a:pt x="1" y="4"/>
                  </a:lnTo>
                  <a:lnTo>
                    <a:pt x="2" y="4"/>
                  </a:lnTo>
                  <a:lnTo>
                    <a:pt x="5" y="3"/>
                  </a:lnTo>
                  <a:lnTo>
                    <a:pt x="10" y="2"/>
                  </a:lnTo>
                  <a:lnTo>
                    <a:pt x="15" y="3"/>
                  </a:lnTo>
                  <a:lnTo>
                    <a:pt x="20" y="5"/>
                  </a:lnTo>
                  <a:lnTo>
                    <a:pt x="24" y="8"/>
                  </a:lnTo>
                  <a:lnTo>
                    <a:pt x="26" y="11"/>
                  </a:lnTo>
                  <a:lnTo>
                    <a:pt x="27" y="15"/>
                  </a:lnTo>
                  <a:lnTo>
                    <a:pt x="29"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5" name="Freeform 275">
              <a:extLst>
                <a:ext uri="{FF2B5EF4-FFF2-40B4-BE49-F238E27FC236}">
                  <a16:creationId xmlns:a16="http://schemas.microsoft.com/office/drawing/2014/main" id="{F41D711D-6577-4AC0-8D28-89E4317D52E5}"/>
                </a:ext>
              </a:extLst>
            </p:cNvPr>
            <p:cNvSpPr>
              <a:spLocks/>
            </p:cNvSpPr>
            <p:nvPr/>
          </p:nvSpPr>
          <p:spPr bwMode="auto">
            <a:xfrm>
              <a:off x="5137" y="3189"/>
              <a:ext cx="23" cy="111"/>
            </a:xfrm>
            <a:custGeom>
              <a:avLst/>
              <a:gdLst>
                <a:gd name="T0" fmla="*/ 1 w 23"/>
                <a:gd name="T1" fmla="*/ 110 h 111"/>
                <a:gd name="T2" fmla="*/ 1 w 23"/>
                <a:gd name="T3" fmla="*/ 110 h 111"/>
                <a:gd name="T4" fmla="*/ 3 w 23"/>
                <a:gd name="T5" fmla="*/ 102 h 111"/>
                <a:gd name="T6" fmla="*/ 4 w 23"/>
                <a:gd name="T7" fmla="*/ 95 h 111"/>
                <a:gd name="T8" fmla="*/ 5 w 23"/>
                <a:gd name="T9" fmla="*/ 88 h 111"/>
                <a:gd name="T10" fmla="*/ 7 w 23"/>
                <a:gd name="T11" fmla="*/ 82 h 111"/>
                <a:gd name="T12" fmla="*/ 8 w 23"/>
                <a:gd name="T13" fmla="*/ 75 h 111"/>
                <a:gd name="T14" fmla="*/ 9 w 23"/>
                <a:gd name="T15" fmla="*/ 68 h 111"/>
                <a:gd name="T16" fmla="*/ 10 w 23"/>
                <a:gd name="T17" fmla="*/ 62 h 111"/>
                <a:gd name="T18" fmla="*/ 12 w 23"/>
                <a:gd name="T19" fmla="*/ 56 h 111"/>
                <a:gd name="T20" fmla="*/ 13 w 23"/>
                <a:gd name="T21" fmla="*/ 49 h 111"/>
                <a:gd name="T22" fmla="*/ 14 w 23"/>
                <a:gd name="T23" fmla="*/ 43 h 111"/>
                <a:gd name="T24" fmla="*/ 15 w 23"/>
                <a:gd name="T25" fmla="*/ 36 h 111"/>
                <a:gd name="T26" fmla="*/ 16 w 23"/>
                <a:gd name="T27" fmla="*/ 29 h 111"/>
                <a:gd name="T28" fmla="*/ 17 w 23"/>
                <a:gd name="T29" fmla="*/ 23 h 111"/>
                <a:gd name="T30" fmla="*/ 19 w 23"/>
                <a:gd name="T31" fmla="*/ 15 h 111"/>
                <a:gd name="T32" fmla="*/ 20 w 23"/>
                <a:gd name="T33" fmla="*/ 8 h 111"/>
                <a:gd name="T34" fmla="*/ 22 w 23"/>
                <a:gd name="T35" fmla="*/ 0 h 111"/>
                <a:gd name="T36" fmla="*/ 20 w 23"/>
                <a:gd name="T37" fmla="*/ 0 h 111"/>
                <a:gd name="T38" fmla="*/ 18 w 23"/>
                <a:gd name="T39" fmla="*/ 8 h 111"/>
                <a:gd name="T40" fmla="*/ 17 w 23"/>
                <a:gd name="T41" fmla="*/ 15 h 111"/>
                <a:gd name="T42" fmla="*/ 16 w 23"/>
                <a:gd name="T43" fmla="*/ 22 h 111"/>
                <a:gd name="T44" fmla="*/ 14 w 23"/>
                <a:gd name="T45" fmla="*/ 29 h 111"/>
                <a:gd name="T46" fmla="*/ 13 w 23"/>
                <a:gd name="T47" fmla="*/ 36 h 111"/>
                <a:gd name="T48" fmla="*/ 12 w 23"/>
                <a:gd name="T49" fmla="*/ 42 h 111"/>
                <a:gd name="T50" fmla="*/ 11 w 23"/>
                <a:gd name="T51" fmla="*/ 49 h 111"/>
                <a:gd name="T52" fmla="*/ 10 w 23"/>
                <a:gd name="T53" fmla="*/ 55 h 111"/>
                <a:gd name="T54" fmla="*/ 9 w 23"/>
                <a:gd name="T55" fmla="*/ 62 h 111"/>
                <a:gd name="T56" fmla="*/ 7 w 23"/>
                <a:gd name="T57" fmla="*/ 68 h 111"/>
                <a:gd name="T58" fmla="*/ 6 w 23"/>
                <a:gd name="T59" fmla="*/ 75 h 111"/>
                <a:gd name="T60" fmla="*/ 5 w 23"/>
                <a:gd name="T61" fmla="*/ 81 h 111"/>
                <a:gd name="T62" fmla="*/ 4 w 23"/>
                <a:gd name="T63" fmla="*/ 88 h 111"/>
                <a:gd name="T64" fmla="*/ 2 w 23"/>
                <a:gd name="T65" fmla="*/ 95 h 111"/>
                <a:gd name="T66" fmla="*/ 1 w 23"/>
                <a:gd name="T67" fmla="*/ 101 h 111"/>
                <a:gd name="T68" fmla="*/ 0 w 23"/>
                <a:gd name="T69" fmla="*/ 109 h 111"/>
                <a:gd name="T70" fmla="*/ 0 w 23"/>
                <a:gd name="T71" fmla="*/ 109 h 111"/>
                <a:gd name="T72" fmla="*/ 1 w 23"/>
                <a:gd name="T73" fmla="*/ 110 h 1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111"/>
                <a:gd name="T113" fmla="*/ 23 w 23"/>
                <a:gd name="T114" fmla="*/ 111 h 1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111">
                  <a:moveTo>
                    <a:pt x="1" y="110"/>
                  </a:moveTo>
                  <a:lnTo>
                    <a:pt x="1" y="110"/>
                  </a:lnTo>
                  <a:lnTo>
                    <a:pt x="3" y="102"/>
                  </a:lnTo>
                  <a:lnTo>
                    <a:pt x="4" y="95"/>
                  </a:lnTo>
                  <a:lnTo>
                    <a:pt x="5" y="88"/>
                  </a:lnTo>
                  <a:lnTo>
                    <a:pt x="7" y="82"/>
                  </a:lnTo>
                  <a:lnTo>
                    <a:pt x="8" y="75"/>
                  </a:lnTo>
                  <a:lnTo>
                    <a:pt x="9" y="68"/>
                  </a:lnTo>
                  <a:lnTo>
                    <a:pt x="10" y="62"/>
                  </a:lnTo>
                  <a:lnTo>
                    <a:pt x="12" y="56"/>
                  </a:lnTo>
                  <a:lnTo>
                    <a:pt x="13" y="49"/>
                  </a:lnTo>
                  <a:lnTo>
                    <a:pt x="14" y="43"/>
                  </a:lnTo>
                  <a:lnTo>
                    <a:pt x="15" y="36"/>
                  </a:lnTo>
                  <a:lnTo>
                    <a:pt x="16" y="29"/>
                  </a:lnTo>
                  <a:lnTo>
                    <a:pt x="17" y="23"/>
                  </a:lnTo>
                  <a:lnTo>
                    <a:pt x="19" y="15"/>
                  </a:lnTo>
                  <a:lnTo>
                    <a:pt x="20" y="8"/>
                  </a:lnTo>
                  <a:lnTo>
                    <a:pt x="22" y="0"/>
                  </a:lnTo>
                  <a:lnTo>
                    <a:pt x="20" y="0"/>
                  </a:lnTo>
                  <a:lnTo>
                    <a:pt x="18" y="8"/>
                  </a:lnTo>
                  <a:lnTo>
                    <a:pt x="17" y="15"/>
                  </a:lnTo>
                  <a:lnTo>
                    <a:pt x="16" y="22"/>
                  </a:lnTo>
                  <a:lnTo>
                    <a:pt x="14" y="29"/>
                  </a:lnTo>
                  <a:lnTo>
                    <a:pt x="13" y="36"/>
                  </a:lnTo>
                  <a:lnTo>
                    <a:pt x="12" y="42"/>
                  </a:lnTo>
                  <a:lnTo>
                    <a:pt x="11" y="49"/>
                  </a:lnTo>
                  <a:lnTo>
                    <a:pt x="10" y="55"/>
                  </a:lnTo>
                  <a:lnTo>
                    <a:pt x="9" y="62"/>
                  </a:lnTo>
                  <a:lnTo>
                    <a:pt x="7" y="68"/>
                  </a:lnTo>
                  <a:lnTo>
                    <a:pt x="6" y="75"/>
                  </a:lnTo>
                  <a:lnTo>
                    <a:pt x="5" y="81"/>
                  </a:lnTo>
                  <a:lnTo>
                    <a:pt x="4" y="88"/>
                  </a:lnTo>
                  <a:lnTo>
                    <a:pt x="2" y="95"/>
                  </a:lnTo>
                  <a:lnTo>
                    <a:pt x="1" y="101"/>
                  </a:lnTo>
                  <a:lnTo>
                    <a:pt x="0" y="109"/>
                  </a:lnTo>
                  <a:lnTo>
                    <a:pt x="1" y="1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6" name="Freeform 276">
              <a:extLst>
                <a:ext uri="{FF2B5EF4-FFF2-40B4-BE49-F238E27FC236}">
                  <a16:creationId xmlns:a16="http://schemas.microsoft.com/office/drawing/2014/main" id="{7BA90715-E13A-4BA4-83AE-61C51F7C00A1}"/>
                </a:ext>
              </a:extLst>
            </p:cNvPr>
            <p:cNvSpPr>
              <a:spLocks/>
            </p:cNvSpPr>
            <p:nvPr/>
          </p:nvSpPr>
          <p:spPr bwMode="auto">
            <a:xfrm>
              <a:off x="5106" y="3297"/>
              <a:ext cx="33" cy="17"/>
            </a:xfrm>
            <a:custGeom>
              <a:avLst/>
              <a:gdLst>
                <a:gd name="T0" fmla="*/ 0 w 33"/>
                <a:gd name="T1" fmla="*/ 0 h 17"/>
                <a:gd name="T2" fmla="*/ 0 w 33"/>
                <a:gd name="T3" fmla="*/ 1 h 17"/>
                <a:gd name="T4" fmla="*/ 3 w 33"/>
                <a:gd name="T5" fmla="*/ 7 h 17"/>
                <a:gd name="T6" fmla="*/ 8 w 33"/>
                <a:gd name="T7" fmla="*/ 12 h 17"/>
                <a:gd name="T8" fmla="*/ 13 w 33"/>
                <a:gd name="T9" fmla="*/ 15 h 17"/>
                <a:gd name="T10" fmla="*/ 18 w 33"/>
                <a:gd name="T11" fmla="*/ 16 h 17"/>
                <a:gd name="T12" fmla="*/ 22 w 33"/>
                <a:gd name="T13" fmla="*/ 16 h 17"/>
                <a:gd name="T14" fmla="*/ 27 w 33"/>
                <a:gd name="T15" fmla="*/ 13 h 17"/>
                <a:gd name="T16" fmla="*/ 30 w 33"/>
                <a:gd name="T17" fmla="*/ 10 h 17"/>
                <a:gd name="T18" fmla="*/ 32 w 33"/>
                <a:gd name="T19" fmla="*/ 4 h 17"/>
                <a:gd name="T20" fmla="*/ 30 w 33"/>
                <a:gd name="T21" fmla="*/ 2 h 17"/>
                <a:gd name="T22" fmla="*/ 28 w 33"/>
                <a:gd name="T23" fmla="*/ 7 h 17"/>
                <a:gd name="T24" fmla="*/ 25 w 33"/>
                <a:gd name="T25" fmla="*/ 11 h 17"/>
                <a:gd name="T26" fmla="*/ 22 w 33"/>
                <a:gd name="T27" fmla="*/ 13 h 17"/>
                <a:gd name="T28" fmla="*/ 18 w 33"/>
                <a:gd name="T29" fmla="*/ 13 h 17"/>
                <a:gd name="T30" fmla="*/ 13 w 33"/>
                <a:gd name="T31" fmla="*/ 12 h 17"/>
                <a:gd name="T32" fmla="*/ 9 w 33"/>
                <a:gd name="T33" fmla="*/ 9 h 17"/>
                <a:gd name="T34" fmla="*/ 5 w 33"/>
                <a:gd name="T35" fmla="*/ 5 h 17"/>
                <a:gd name="T36" fmla="*/ 1 w 33"/>
                <a:gd name="T37" fmla="*/ 0 h 17"/>
                <a:gd name="T38" fmla="*/ 1 w 33"/>
                <a:gd name="T39" fmla="*/ 0 h 17"/>
                <a:gd name="T40" fmla="*/ 0 w 33"/>
                <a:gd name="T41" fmla="*/ 0 h 17"/>
                <a:gd name="T42" fmla="*/ 0 w 33"/>
                <a:gd name="T43" fmla="*/ 1 h 17"/>
                <a:gd name="T44" fmla="*/ 0 w 33"/>
                <a:gd name="T45" fmla="*/ 1 h 17"/>
                <a:gd name="T46" fmla="*/ 0 w 33"/>
                <a:gd name="T47" fmla="*/ 0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
                <a:gd name="T73" fmla="*/ 0 h 17"/>
                <a:gd name="T74" fmla="*/ 33 w 33"/>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 h="17">
                  <a:moveTo>
                    <a:pt x="0" y="0"/>
                  </a:moveTo>
                  <a:lnTo>
                    <a:pt x="0" y="1"/>
                  </a:lnTo>
                  <a:lnTo>
                    <a:pt x="3" y="7"/>
                  </a:lnTo>
                  <a:lnTo>
                    <a:pt x="8" y="12"/>
                  </a:lnTo>
                  <a:lnTo>
                    <a:pt x="13" y="15"/>
                  </a:lnTo>
                  <a:lnTo>
                    <a:pt x="18" y="16"/>
                  </a:lnTo>
                  <a:lnTo>
                    <a:pt x="22" y="16"/>
                  </a:lnTo>
                  <a:lnTo>
                    <a:pt x="27" y="13"/>
                  </a:lnTo>
                  <a:lnTo>
                    <a:pt x="30" y="10"/>
                  </a:lnTo>
                  <a:lnTo>
                    <a:pt x="32" y="4"/>
                  </a:lnTo>
                  <a:lnTo>
                    <a:pt x="30" y="2"/>
                  </a:lnTo>
                  <a:lnTo>
                    <a:pt x="28" y="7"/>
                  </a:lnTo>
                  <a:lnTo>
                    <a:pt x="25" y="11"/>
                  </a:lnTo>
                  <a:lnTo>
                    <a:pt x="22" y="13"/>
                  </a:lnTo>
                  <a:lnTo>
                    <a:pt x="18" y="13"/>
                  </a:lnTo>
                  <a:lnTo>
                    <a:pt x="13" y="12"/>
                  </a:lnTo>
                  <a:lnTo>
                    <a:pt x="9" y="9"/>
                  </a:lnTo>
                  <a:lnTo>
                    <a:pt x="5" y="5"/>
                  </a:lnTo>
                  <a:lnTo>
                    <a:pt x="1" y="0"/>
                  </a:lnTo>
                  <a:lnTo>
                    <a:pt x="0" y="0"/>
                  </a:lnTo>
                  <a:lnTo>
                    <a:pt x="0" y="1"/>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7" name="Freeform 277">
              <a:extLst>
                <a:ext uri="{FF2B5EF4-FFF2-40B4-BE49-F238E27FC236}">
                  <a16:creationId xmlns:a16="http://schemas.microsoft.com/office/drawing/2014/main" id="{8C6C63E1-3E52-4E00-9081-C2B0F545A415}"/>
                </a:ext>
              </a:extLst>
            </p:cNvPr>
            <p:cNvSpPr>
              <a:spLocks/>
            </p:cNvSpPr>
            <p:nvPr/>
          </p:nvSpPr>
          <p:spPr bwMode="auto">
            <a:xfrm>
              <a:off x="5106" y="3272"/>
              <a:ext cx="17" cy="27"/>
            </a:xfrm>
            <a:custGeom>
              <a:avLst/>
              <a:gdLst>
                <a:gd name="T0" fmla="*/ 6 w 17"/>
                <a:gd name="T1" fmla="*/ 0 h 27"/>
                <a:gd name="T2" fmla="*/ 6 w 17"/>
                <a:gd name="T3" fmla="*/ 0 h 27"/>
                <a:gd name="T4" fmla="*/ 0 w 17"/>
                <a:gd name="T5" fmla="*/ 26 h 27"/>
                <a:gd name="T6" fmla="*/ 10 w 17"/>
                <a:gd name="T7" fmla="*/ 26 h 27"/>
                <a:gd name="T8" fmla="*/ 16 w 17"/>
                <a:gd name="T9" fmla="*/ 0 h 27"/>
                <a:gd name="T10" fmla="*/ 16 w 17"/>
                <a:gd name="T11" fmla="*/ 0 h 27"/>
                <a:gd name="T12" fmla="*/ 6 w 17"/>
                <a:gd name="T13" fmla="*/ 0 h 27"/>
                <a:gd name="T14" fmla="*/ 6 w 17"/>
                <a:gd name="T15" fmla="*/ 0 h 27"/>
                <a:gd name="T16" fmla="*/ 6 w 17"/>
                <a:gd name="T17" fmla="*/ 0 h 27"/>
                <a:gd name="T18" fmla="*/ 6 w 1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7"/>
                <a:gd name="T32" fmla="*/ 17 w 1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7">
                  <a:moveTo>
                    <a:pt x="6" y="0"/>
                  </a:moveTo>
                  <a:lnTo>
                    <a:pt x="6" y="0"/>
                  </a:lnTo>
                  <a:lnTo>
                    <a:pt x="0" y="26"/>
                  </a:lnTo>
                  <a:lnTo>
                    <a:pt x="10" y="26"/>
                  </a:lnTo>
                  <a:lnTo>
                    <a:pt x="16" y="0"/>
                  </a:lnTo>
                  <a:lnTo>
                    <a:pt x="6"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8" name="Freeform 278">
              <a:extLst>
                <a:ext uri="{FF2B5EF4-FFF2-40B4-BE49-F238E27FC236}">
                  <a16:creationId xmlns:a16="http://schemas.microsoft.com/office/drawing/2014/main" id="{BAE16BBF-0B31-4324-85E4-0918EF55BCCB}"/>
                </a:ext>
              </a:extLst>
            </p:cNvPr>
            <p:cNvSpPr>
              <a:spLocks/>
            </p:cNvSpPr>
            <p:nvPr/>
          </p:nvSpPr>
          <p:spPr bwMode="auto">
            <a:xfrm>
              <a:off x="4497" y="2677"/>
              <a:ext cx="47" cy="31"/>
            </a:xfrm>
            <a:custGeom>
              <a:avLst/>
              <a:gdLst>
                <a:gd name="T0" fmla="*/ 7 w 47"/>
                <a:gd name="T1" fmla="*/ 0 h 31"/>
                <a:gd name="T2" fmla="*/ 6 w 47"/>
                <a:gd name="T3" fmla="*/ 1 h 31"/>
                <a:gd name="T4" fmla="*/ 4 w 47"/>
                <a:gd name="T5" fmla="*/ 3 h 31"/>
                <a:gd name="T6" fmla="*/ 2 w 47"/>
                <a:gd name="T7" fmla="*/ 6 h 31"/>
                <a:gd name="T8" fmla="*/ 1 w 47"/>
                <a:gd name="T9" fmla="*/ 8 h 31"/>
                <a:gd name="T10" fmla="*/ 0 w 47"/>
                <a:gd name="T11" fmla="*/ 11 h 31"/>
                <a:gd name="T12" fmla="*/ 0 w 47"/>
                <a:gd name="T13" fmla="*/ 13 h 31"/>
                <a:gd name="T14" fmla="*/ 0 w 47"/>
                <a:gd name="T15" fmla="*/ 15 h 31"/>
                <a:gd name="T16" fmla="*/ 0 w 47"/>
                <a:gd name="T17" fmla="*/ 16 h 31"/>
                <a:gd name="T18" fmla="*/ 2 w 47"/>
                <a:gd name="T19" fmla="*/ 18 h 31"/>
                <a:gd name="T20" fmla="*/ 4 w 47"/>
                <a:gd name="T21" fmla="*/ 20 h 31"/>
                <a:gd name="T22" fmla="*/ 6 w 47"/>
                <a:gd name="T23" fmla="*/ 21 h 31"/>
                <a:gd name="T24" fmla="*/ 9 w 47"/>
                <a:gd name="T25" fmla="*/ 23 h 31"/>
                <a:gd name="T26" fmla="*/ 11 w 47"/>
                <a:gd name="T27" fmla="*/ 24 h 31"/>
                <a:gd name="T28" fmla="*/ 14 w 47"/>
                <a:gd name="T29" fmla="*/ 26 h 31"/>
                <a:gd name="T30" fmla="*/ 16 w 47"/>
                <a:gd name="T31" fmla="*/ 27 h 31"/>
                <a:gd name="T32" fmla="*/ 19 w 47"/>
                <a:gd name="T33" fmla="*/ 28 h 31"/>
                <a:gd name="T34" fmla="*/ 21 w 47"/>
                <a:gd name="T35" fmla="*/ 28 h 31"/>
                <a:gd name="T36" fmla="*/ 24 w 47"/>
                <a:gd name="T37" fmla="*/ 29 h 31"/>
                <a:gd name="T38" fmla="*/ 27 w 47"/>
                <a:gd name="T39" fmla="*/ 29 h 31"/>
                <a:gd name="T40" fmla="*/ 30 w 47"/>
                <a:gd name="T41" fmla="*/ 30 h 31"/>
                <a:gd name="T42" fmla="*/ 32 w 47"/>
                <a:gd name="T43" fmla="*/ 30 h 31"/>
                <a:gd name="T44" fmla="*/ 35 w 47"/>
                <a:gd name="T45" fmla="*/ 30 h 31"/>
                <a:gd name="T46" fmla="*/ 38 w 47"/>
                <a:gd name="T47" fmla="*/ 29 h 31"/>
                <a:gd name="T48" fmla="*/ 40 w 47"/>
                <a:gd name="T49" fmla="*/ 29 h 31"/>
                <a:gd name="T50" fmla="*/ 41 w 47"/>
                <a:gd name="T51" fmla="*/ 28 h 31"/>
                <a:gd name="T52" fmla="*/ 42 w 47"/>
                <a:gd name="T53" fmla="*/ 27 h 31"/>
                <a:gd name="T54" fmla="*/ 43 w 47"/>
                <a:gd name="T55" fmla="*/ 26 h 31"/>
                <a:gd name="T56" fmla="*/ 44 w 47"/>
                <a:gd name="T57" fmla="*/ 24 h 31"/>
                <a:gd name="T58" fmla="*/ 44 w 47"/>
                <a:gd name="T59" fmla="*/ 22 h 31"/>
                <a:gd name="T60" fmla="*/ 45 w 47"/>
                <a:gd name="T61" fmla="*/ 20 h 31"/>
                <a:gd name="T62" fmla="*/ 45 w 47"/>
                <a:gd name="T63" fmla="*/ 18 h 31"/>
                <a:gd name="T64" fmla="*/ 46 w 47"/>
                <a:gd name="T65" fmla="*/ 15 h 31"/>
                <a:gd name="T66" fmla="*/ 43 w 47"/>
                <a:gd name="T67" fmla="*/ 17 h 31"/>
                <a:gd name="T68" fmla="*/ 41 w 47"/>
                <a:gd name="T69" fmla="*/ 18 h 31"/>
                <a:gd name="T70" fmla="*/ 38 w 47"/>
                <a:gd name="T71" fmla="*/ 18 h 31"/>
                <a:gd name="T72" fmla="*/ 36 w 47"/>
                <a:gd name="T73" fmla="*/ 18 h 31"/>
                <a:gd name="T74" fmla="*/ 33 w 47"/>
                <a:gd name="T75" fmla="*/ 18 h 31"/>
                <a:gd name="T76" fmla="*/ 31 w 47"/>
                <a:gd name="T77" fmla="*/ 18 h 31"/>
                <a:gd name="T78" fmla="*/ 29 w 47"/>
                <a:gd name="T79" fmla="*/ 18 h 31"/>
                <a:gd name="T80" fmla="*/ 26 w 47"/>
                <a:gd name="T81" fmla="*/ 17 h 31"/>
                <a:gd name="T82" fmla="*/ 24 w 47"/>
                <a:gd name="T83" fmla="*/ 17 h 31"/>
                <a:gd name="T84" fmla="*/ 21 w 47"/>
                <a:gd name="T85" fmla="*/ 15 h 31"/>
                <a:gd name="T86" fmla="*/ 19 w 47"/>
                <a:gd name="T87" fmla="*/ 15 h 31"/>
                <a:gd name="T88" fmla="*/ 16 w 47"/>
                <a:gd name="T89" fmla="*/ 14 h 31"/>
                <a:gd name="T90" fmla="*/ 14 w 47"/>
                <a:gd name="T91" fmla="*/ 12 h 31"/>
                <a:gd name="T92" fmla="*/ 12 w 47"/>
                <a:gd name="T93" fmla="*/ 11 h 31"/>
                <a:gd name="T94" fmla="*/ 10 w 47"/>
                <a:gd name="T95" fmla="*/ 10 h 31"/>
                <a:gd name="T96" fmla="*/ 8 w 47"/>
                <a:gd name="T97" fmla="*/ 9 h 31"/>
                <a:gd name="T98" fmla="*/ 7 w 47"/>
                <a:gd name="T99" fmla="*/ 8 h 31"/>
                <a:gd name="T100" fmla="*/ 7 w 47"/>
                <a:gd name="T101" fmla="*/ 7 h 31"/>
                <a:gd name="T102" fmla="*/ 7 w 47"/>
                <a:gd name="T103" fmla="*/ 6 h 31"/>
                <a:gd name="T104" fmla="*/ 7 w 47"/>
                <a:gd name="T105" fmla="*/ 5 h 31"/>
                <a:gd name="T106" fmla="*/ 7 w 47"/>
                <a:gd name="T107" fmla="*/ 3 h 31"/>
                <a:gd name="T108" fmla="*/ 7 w 47"/>
                <a:gd name="T109" fmla="*/ 2 h 31"/>
                <a:gd name="T110" fmla="*/ 7 w 47"/>
                <a:gd name="T111" fmla="*/ 0 h 31"/>
                <a:gd name="T112" fmla="*/ 7 w 47"/>
                <a:gd name="T113" fmla="*/ 0 h 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
                <a:gd name="T172" fmla="*/ 0 h 31"/>
                <a:gd name="T173" fmla="*/ 47 w 47"/>
                <a:gd name="T174" fmla="*/ 31 h 3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 h="31">
                  <a:moveTo>
                    <a:pt x="7" y="0"/>
                  </a:moveTo>
                  <a:lnTo>
                    <a:pt x="6" y="1"/>
                  </a:lnTo>
                  <a:lnTo>
                    <a:pt x="4" y="3"/>
                  </a:lnTo>
                  <a:lnTo>
                    <a:pt x="2" y="6"/>
                  </a:lnTo>
                  <a:lnTo>
                    <a:pt x="1" y="8"/>
                  </a:lnTo>
                  <a:lnTo>
                    <a:pt x="0" y="11"/>
                  </a:lnTo>
                  <a:lnTo>
                    <a:pt x="0" y="13"/>
                  </a:lnTo>
                  <a:lnTo>
                    <a:pt x="0" y="15"/>
                  </a:lnTo>
                  <a:lnTo>
                    <a:pt x="0" y="16"/>
                  </a:lnTo>
                  <a:lnTo>
                    <a:pt x="2" y="18"/>
                  </a:lnTo>
                  <a:lnTo>
                    <a:pt x="4" y="20"/>
                  </a:lnTo>
                  <a:lnTo>
                    <a:pt x="6" y="21"/>
                  </a:lnTo>
                  <a:lnTo>
                    <a:pt x="9" y="23"/>
                  </a:lnTo>
                  <a:lnTo>
                    <a:pt x="11" y="24"/>
                  </a:lnTo>
                  <a:lnTo>
                    <a:pt x="14" y="26"/>
                  </a:lnTo>
                  <a:lnTo>
                    <a:pt x="16" y="27"/>
                  </a:lnTo>
                  <a:lnTo>
                    <a:pt x="19" y="28"/>
                  </a:lnTo>
                  <a:lnTo>
                    <a:pt x="21" y="28"/>
                  </a:lnTo>
                  <a:lnTo>
                    <a:pt x="24" y="29"/>
                  </a:lnTo>
                  <a:lnTo>
                    <a:pt x="27" y="29"/>
                  </a:lnTo>
                  <a:lnTo>
                    <a:pt x="30" y="30"/>
                  </a:lnTo>
                  <a:lnTo>
                    <a:pt x="32" y="30"/>
                  </a:lnTo>
                  <a:lnTo>
                    <a:pt x="35" y="30"/>
                  </a:lnTo>
                  <a:lnTo>
                    <a:pt x="38" y="29"/>
                  </a:lnTo>
                  <a:lnTo>
                    <a:pt x="40" y="29"/>
                  </a:lnTo>
                  <a:lnTo>
                    <a:pt x="41" y="28"/>
                  </a:lnTo>
                  <a:lnTo>
                    <a:pt x="42" y="27"/>
                  </a:lnTo>
                  <a:lnTo>
                    <a:pt x="43" y="26"/>
                  </a:lnTo>
                  <a:lnTo>
                    <a:pt x="44" y="24"/>
                  </a:lnTo>
                  <a:lnTo>
                    <a:pt x="44" y="22"/>
                  </a:lnTo>
                  <a:lnTo>
                    <a:pt x="45" y="20"/>
                  </a:lnTo>
                  <a:lnTo>
                    <a:pt x="45" y="18"/>
                  </a:lnTo>
                  <a:lnTo>
                    <a:pt x="46" y="15"/>
                  </a:lnTo>
                  <a:lnTo>
                    <a:pt x="43" y="17"/>
                  </a:lnTo>
                  <a:lnTo>
                    <a:pt x="41" y="18"/>
                  </a:lnTo>
                  <a:lnTo>
                    <a:pt x="38" y="18"/>
                  </a:lnTo>
                  <a:lnTo>
                    <a:pt x="36" y="18"/>
                  </a:lnTo>
                  <a:lnTo>
                    <a:pt x="33" y="18"/>
                  </a:lnTo>
                  <a:lnTo>
                    <a:pt x="31" y="18"/>
                  </a:lnTo>
                  <a:lnTo>
                    <a:pt x="29" y="18"/>
                  </a:lnTo>
                  <a:lnTo>
                    <a:pt x="26" y="17"/>
                  </a:lnTo>
                  <a:lnTo>
                    <a:pt x="24" y="17"/>
                  </a:lnTo>
                  <a:lnTo>
                    <a:pt x="21" y="15"/>
                  </a:lnTo>
                  <a:lnTo>
                    <a:pt x="19" y="15"/>
                  </a:lnTo>
                  <a:lnTo>
                    <a:pt x="16" y="14"/>
                  </a:lnTo>
                  <a:lnTo>
                    <a:pt x="14" y="12"/>
                  </a:lnTo>
                  <a:lnTo>
                    <a:pt x="12" y="11"/>
                  </a:lnTo>
                  <a:lnTo>
                    <a:pt x="10" y="10"/>
                  </a:lnTo>
                  <a:lnTo>
                    <a:pt x="8" y="9"/>
                  </a:lnTo>
                  <a:lnTo>
                    <a:pt x="7" y="8"/>
                  </a:lnTo>
                  <a:lnTo>
                    <a:pt x="7" y="7"/>
                  </a:lnTo>
                  <a:lnTo>
                    <a:pt x="7" y="6"/>
                  </a:lnTo>
                  <a:lnTo>
                    <a:pt x="7" y="5"/>
                  </a:lnTo>
                  <a:lnTo>
                    <a:pt x="7" y="3"/>
                  </a:lnTo>
                  <a:lnTo>
                    <a:pt x="7" y="2"/>
                  </a:lnTo>
                  <a:lnTo>
                    <a:pt x="7" y="0"/>
                  </a:lnTo>
                </a:path>
              </a:pathLst>
            </a:custGeom>
            <a:solidFill>
              <a:srgbClr val="E5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69" name="Freeform 279">
              <a:extLst>
                <a:ext uri="{FF2B5EF4-FFF2-40B4-BE49-F238E27FC236}">
                  <a16:creationId xmlns:a16="http://schemas.microsoft.com/office/drawing/2014/main" id="{55ABBE93-05AC-4572-B3D4-F6D1F79C75E9}"/>
                </a:ext>
              </a:extLst>
            </p:cNvPr>
            <p:cNvSpPr>
              <a:spLocks/>
            </p:cNvSpPr>
            <p:nvPr/>
          </p:nvSpPr>
          <p:spPr bwMode="auto">
            <a:xfrm>
              <a:off x="4496" y="2676"/>
              <a:ext cx="17" cy="19"/>
            </a:xfrm>
            <a:custGeom>
              <a:avLst/>
              <a:gdLst>
                <a:gd name="T0" fmla="*/ 3 w 17"/>
                <a:gd name="T1" fmla="*/ 16 h 19"/>
                <a:gd name="T2" fmla="*/ 3 w 17"/>
                <a:gd name="T3" fmla="*/ 16 h 19"/>
                <a:gd name="T4" fmla="*/ 3 w 17"/>
                <a:gd name="T5" fmla="*/ 15 h 19"/>
                <a:gd name="T6" fmla="*/ 3 w 17"/>
                <a:gd name="T7" fmla="*/ 14 h 19"/>
                <a:gd name="T8" fmla="*/ 3 w 17"/>
                <a:gd name="T9" fmla="*/ 12 h 19"/>
                <a:gd name="T10" fmla="*/ 5 w 17"/>
                <a:gd name="T11" fmla="*/ 9 h 19"/>
                <a:gd name="T12" fmla="*/ 7 w 17"/>
                <a:gd name="T13" fmla="*/ 7 h 19"/>
                <a:gd name="T14" fmla="*/ 10 w 17"/>
                <a:gd name="T15" fmla="*/ 5 h 19"/>
                <a:gd name="T16" fmla="*/ 12 w 17"/>
                <a:gd name="T17" fmla="*/ 3 h 19"/>
                <a:gd name="T18" fmla="*/ 16 w 17"/>
                <a:gd name="T19" fmla="*/ 1 h 19"/>
                <a:gd name="T20" fmla="*/ 13 w 17"/>
                <a:gd name="T21" fmla="*/ 0 h 19"/>
                <a:gd name="T22" fmla="*/ 10 w 17"/>
                <a:gd name="T23" fmla="*/ 1 h 19"/>
                <a:gd name="T24" fmla="*/ 7 w 17"/>
                <a:gd name="T25" fmla="*/ 4 h 19"/>
                <a:gd name="T26" fmla="*/ 5 w 17"/>
                <a:gd name="T27" fmla="*/ 6 h 19"/>
                <a:gd name="T28" fmla="*/ 3 w 17"/>
                <a:gd name="T29" fmla="*/ 9 h 19"/>
                <a:gd name="T30" fmla="*/ 1 w 17"/>
                <a:gd name="T31" fmla="*/ 11 h 19"/>
                <a:gd name="T32" fmla="*/ 0 w 17"/>
                <a:gd name="T33" fmla="*/ 13 h 19"/>
                <a:gd name="T34" fmla="*/ 0 w 17"/>
                <a:gd name="T35" fmla="*/ 15 h 19"/>
                <a:gd name="T36" fmla="*/ 1 w 17"/>
                <a:gd name="T37" fmla="*/ 18 h 19"/>
                <a:gd name="T38" fmla="*/ 1 w 17"/>
                <a:gd name="T39" fmla="*/ 18 h 19"/>
                <a:gd name="T40" fmla="*/ 3 w 17"/>
                <a:gd name="T41" fmla="*/ 16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9"/>
                <a:gd name="T65" fmla="*/ 17 w 17"/>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9">
                  <a:moveTo>
                    <a:pt x="3" y="16"/>
                  </a:moveTo>
                  <a:lnTo>
                    <a:pt x="3" y="16"/>
                  </a:lnTo>
                  <a:lnTo>
                    <a:pt x="3" y="15"/>
                  </a:lnTo>
                  <a:lnTo>
                    <a:pt x="3" y="14"/>
                  </a:lnTo>
                  <a:lnTo>
                    <a:pt x="3" y="12"/>
                  </a:lnTo>
                  <a:lnTo>
                    <a:pt x="5" y="9"/>
                  </a:lnTo>
                  <a:lnTo>
                    <a:pt x="7" y="7"/>
                  </a:lnTo>
                  <a:lnTo>
                    <a:pt x="10" y="5"/>
                  </a:lnTo>
                  <a:lnTo>
                    <a:pt x="12" y="3"/>
                  </a:lnTo>
                  <a:lnTo>
                    <a:pt x="16" y="1"/>
                  </a:lnTo>
                  <a:lnTo>
                    <a:pt x="13" y="0"/>
                  </a:lnTo>
                  <a:lnTo>
                    <a:pt x="10" y="1"/>
                  </a:lnTo>
                  <a:lnTo>
                    <a:pt x="7" y="4"/>
                  </a:lnTo>
                  <a:lnTo>
                    <a:pt x="5" y="6"/>
                  </a:lnTo>
                  <a:lnTo>
                    <a:pt x="3" y="9"/>
                  </a:lnTo>
                  <a:lnTo>
                    <a:pt x="1" y="11"/>
                  </a:lnTo>
                  <a:lnTo>
                    <a:pt x="0" y="13"/>
                  </a:lnTo>
                  <a:lnTo>
                    <a:pt x="0" y="15"/>
                  </a:lnTo>
                  <a:lnTo>
                    <a:pt x="1" y="18"/>
                  </a:lnTo>
                  <a:lnTo>
                    <a:pt x="3"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0" name="Freeform 280">
              <a:extLst>
                <a:ext uri="{FF2B5EF4-FFF2-40B4-BE49-F238E27FC236}">
                  <a16:creationId xmlns:a16="http://schemas.microsoft.com/office/drawing/2014/main" id="{459E02E4-B489-44D0-B7AC-7C23EBCE1C4E}"/>
                </a:ext>
              </a:extLst>
            </p:cNvPr>
            <p:cNvSpPr>
              <a:spLocks/>
            </p:cNvSpPr>
            <p:nvPr/>
          </p:nvSpPr>
          <p:spPr bwMode="auto">
            <a:xfrm>
              <a:off x="4497" y="2692"/>
              <a:ext cx="42" cy="17"/>
            </a:xfrm>
            <a:custGeom>
              <a:avLst/>
              <a:gdLst>
                <a:gd name="T0" fmla="*/ 40 w 42"/>
                <a:gd name="T1" fmla="*/ 12 h 17"/>
                <a:gd name="T2" fmla="*/ 40 w 42"/>
                <a:gd name="T3" fmla="*/ 12 h 17"/>
                <a:gd name="T4" fmla="*/ 37 w 42"/>
                <a:gd name="T5" fmla="*/ 13 h 17"/>
                <a:gd name="T6" fmla="*/ 35 w 42"/>
                <a:gd name="T7" fmla="*/ 13 h 17"/>
                <a:gd name="T8" fmla="*/ 32 w 42"/>
                <a:gd name="T9" fmla="*/ 13 h 17"/>
                <a:gd name="T10" fmla="*/ 30 w 42"/>
                <a:gd name="T11" fmla="*/ 13 h 17"/>
                <a:gd name="T12" fmla="*/ 27 w 42"/>
                <a:gd name="T13" fmla="*/ 13 h 17"/>
                <a:gd name="T14" fmla="*/ 24 w 42"/>
                <a:gd name="T15" fmla="*/ 12 h 17"/>
                <a:gd name="T16" fmla="*/ 22 w 42"/>
                <a:gd name="T17" fmla="*/ 12 h 17"/>
                <a:gd name="T18" fmla="*/ 19 w 42"/>
                <a:gd name="T19" fmla="*/ 11 h 17"/>
                <a:gd name="T20" fmla="*/ 16 w 42"/>
                <a:gd name="T21" fmla="*/ 10 h 17"/>
                <a:gd name="T22" fmla="*/ 14 w 42"/>
                <a:gd name="T23" fmla="*/ 9 h 17"/>
                <a:gd name="T24" fmla="*/ 12 w 42"/>
                <a:gd name="T25" fmla="*/ 8 h 17"/>
                <a:gd name="T26" fmla="*/ 9 w 42"/>
                <a:gd name="T27" fmla="*/ 7 h 17"/>
                <a:gd name="T28" fmla="*/ 7 w 42"/>
                <a:gd name="T29" fmla="*/ 6 h 17"/>
                <a:gd name="T30" fmla="*/ 4 w 42"/>
                <a:gd name="T31" fmla="*/ 4 h 17"/>
                <a:gd name="T32" fmla="*/ 3 w 42"/>
                <a:gd name="T33" fmla="*/ 2 h 17"/>
                <a:gd name="T34" fmla="*/ 1 w 42"/>
                <a:gd name="T35" fmla="*/ 0 h 17"/>
                <a:gd name="T36" fmla="*/ 0 w 42"/>
                <a:gd name="T37" fmla="*/ 1 h 17"/>
                <a:gd name="T38" fmla="*/ 1 w 42"/>
                <a:gd name="T39" fmla="*/ 3 h 17"/>
                <a:gd name="T40" fmla="*/ 4 w 42"/>
                <a:gd name="T41" fmla="*/ 5 h 17"/>
                <a:gd name="T42" fmla="*/ 6 w 42"/>
                <a:gd name="T43" fmla="*/ 7 h 17"/>
                <a:gd name="T44" fmla="*/ 8 w 42"/>
                <a:gd name="T45" fmla="*/ 9 h 17"/>
                <a:gd name="T46" fmla="*/ 11 w 42"/>
                <a:gd name="T47" fmla="*/ 10 h 17"/>
                <a:gd name="T48" fmla="*/ 13 w 42"/>
                <a:gd name="T49" fmla="*/ 11 h 17"/>
                <a:gd name="T50" fmla="*/ 16 w 42"/>
                <a:gd name="T51" fmla="*/ 12 h 17"/>
                <a:gd name="T52" fmla="*/ 19 w 42"/>
                <a:gd name="T53" fmla="*/ 13 h 17"/>
                <a:gd name="T54" fmla="*/ 21 w 42"/>
                <a:gd name="T55" fmla="*/ 14 h 17"/>
                <a:gd name="T56" fmla="*/ 24 w 42"/>
                <a:gd name="T57" fmla="*/ 15 h 17"/>
                <a:gd name="T58" fmla="*/ 27 w 42"/>
                <a:gd name="T59" fmla="*/ 15 h 17"/>
                <a:gd name="T60" fmla="*/ 30 w 42"/>
                <a:gd name="T61" fmla="*/ 15 h 17"/>
                <a:gd name="T62" fmla="*/ 32 w 42"/>
                <a:gd name="T63" fmla="*/ 16 h 17"/>
                <a:gd name="T64" fmla="*/ 35 w 42"/>
                <a:gd name="T65" fmla="*/ 15 h 17"/>
                <a:gd name="T66" fmla="*/ 37 w 42"/>
                <a:gd name="T67" fmla="*/ 15 h 17"/>
                <a:gd name="T68" fmla="*/ 41 w 42"/>
                <a:gd name="T69" fmla="*/ 15 h 17"/>
                <a:gd name="T70" fmla="*/ 40 w 42"/>
                <a:gd name="T71" fmla="*/ 15 h 17"/>
                <a:gd name="T72" fmla="*/ 40 w 42"/>
                <a:gd name="T73" fmla="*/ 12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
                <a:gd name="T112" fmla="*/ 0 h 17"/>
                <a:gd name="T113" fmla="*/ 42 w 42"/>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 h="17">
                  <a:moveTo>
                    <a:pt x="40" y="12"/>
                  </a:moveTo>
                  <a:lnTo>
                    <a:pt x="40" y="12"/>
                  </a:lnTo>
                  <a:lnTo>
                    <a:pt x="37" y="13"/>
                  </a:lnTo>
                  <a:lnTo>
                    <a:pt x="35" y="13"/>
                  </a:lnTo>
                  <a:lnTo>
                    <a:pt x="32" y="13"/>
                  </a:lnTo>
                  <a:lnTo>
                    <a:pt x="30" y="13"/>
                  </a:lnTo>
                  <a:lnTo>
                    <a:pt x="27" y="13"/>
                  </a:lnTo>
                  <a:lnTo>
                    <a:pt x="24" y="12"/>
                  </a:lnTo>
                  <a:lnTo>
                    <a:pt x="22" y="12"/>
                  </a:lnTo>
                  <a:lnTo>
                    <a:pt x="19" y="11"/>
                  </a:lnTo>
                  <a:lnTo>
                    <a:pt x="16" y="10"/>
                  </a:lnTo>
                  <a:lnTo>
                    <a:pt x="14" y="9"/>
                  </a:lnTo>
                  <a:lnTo>
                    <a:pt x="12" y="8"/>
                  </a:lnTo>
                  <a:lnTo>
                    <a:pt x="9" y="7"/>
                  </a:lnTo>
                  <a:lnTo>
                    <a:pt x="7" y="6"/>
                  </a:lnTo>
                  <a:lnTo>
                    <a:pt x="4" y="4"/>
                  </a:lnTo>
                  <a:lnTo>
                    <a:pt x="3" y="2"/>
                  </a:lnTo>
                  <a:lnTo>
                    <a:pt x="1" y="0"/>
                  </a:lnTo>
                  <a:lnTo>
                    <a:pt x="0" y="1"/>
                  </a:lnTo>
                  <a:lnTo>
                    <a:pt x="1" y="3"/>
                  </a:lnTo>
                  <a:lnTo>
                    <a:pt x="4" y="5"/>
                  </a:lnTo>
                  <a:lnTo>
                    <a:pt x="6" y="7"/>
                  </a:lnTo>
                  <a:lnTo>
                    <a:pt x="8" y="9"/>
                  </a:lnTo>
                  <a:lnTo>
                    <a:pt x="11" y="10"/>
                  </a:lnTo>
                  <a:lnTo>
                    <a:pt x="13" y="11"/>
                  </a:lnTo>
                  <a:lnTo>
                    <a:pt x="16" y="12"/>
                  </a:lnTo>
                  <a:lnTo>
                    <a:pt x="19" y="13"/>
                  </a:lnTo>
                  <a:lnTo>
                    <a:pt x="21" y="14"/>
                  </a:lnTo>
                  <a:lnTo>
                    <a:pt x="24" y="15"/>
                  </a:lnTo>
                  <a:lnTo>
                    <a:pt x="27" y="15"/>
                  </a:lnTo>
                  <a:lnTo>
                    <a:pt x="30" y="15"/>
                  </a:lnTo>
                  <a:lnTo>
                    <a:pt x="32" y="16"/>
                  </a:lnTo>
                  <a:lnTo>
                    <a:pt x="35" y="15"/>
                  </a:lnTo>
                  <a:lnTo>
                    <a:pt x="37" y="15"/>
                  </a:lnTo>
                  <a:lnTo>
                    <a:pt x="41" y="15"/>
                  </a:lnTo>
                  <a:lnTo>
                    <a:pt x="40" y="15"/>
                  </a:lnTo>
                  <a:lnTo>
                    <a:pt x="40" y="1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1" name="Freeform 281">
              <a:extLst>
                <a:ext uri="{FF2B5EF4-FFF2-40B4-BE49-F238E27FC236}">
                  <a16:creationId xmlns:a16="http://schemas.microsoft.com/office/drawing/2014/main" id="{13C669A6-0F60-44EC-BAC2-56C4A27BC407}"/>
                </a:ext>
              </a:extLst>
            </p:cNvPr>
            <p:cNvSpPr>
              <a:spLocks/>
            </p:cNvSpPr>
            <p:nvPr/>
          </p:nvSpPr>
          <p:spPr bwMode="auto">
            <a:xfrm>
              <a:off x="4537" y="2691"/>
              <a:ext cx="17" cy="17"/>
            </a:xfrm>
            <a:custGeom>
              <a:avLst/>
              <a:gdLst>
                <a:gd name="T0" fmla="*/ 15 w 17"/>
                <a:gd name="T1" fmla="*/ 2 h 17"/>
                <a:gd name="T2" fmla="*/ 11 w 17"/>
                <a:gd name="T3" fmla="*/ 0 h 17"/>
                <a:gd name="T4" fmla="*/ 11 w 17"/>
                <a:gd name="T5" fmla="*/ 3 h 17"/>
                <a:gd name="T6" fmla="*/ 10 w 17"/>
                <a:gd name="T7" fmla="*/ 5 h 17"/>
                <a:gd name="T8" fmla="*/ 8 w 17"/>
                <a:gd name="T9" fmla="*/ 7 h 17"/>
                <a:gd name="T10" fmla="*/ 7 w 17"/>
                <a:gd name="T11" fmla="*/ 9 h 17"/>
                <a:gd name="T12" fmla="*/ 5 w 17"/>
                <a:gd name="T13" fmla="*/ 11 h 17"/>
                <a:gd name="T14" fmla="*/ 3 w 17"/>
                <a:gd name="T15" fmla="*/ 12 h 17"/>
                <a:gd name="T16" fmla="*/ 1 w 17"/>
                <a:gd name="T17" fmla="*/ 13 h 17"/>
                <a:gd name="T18" fmla="*/ 0 w 17"/>
                <a:gd name="T19" fmla="*/ 13 h 17"/>
                <a:gd name="T20" fmla="*/ 0 w 17"/>
                <a:gd name="T21" fmla="*/ 16 h 17"/>
                <a:gd name="T22" fmla="*/ 4 w 17"/>
                <a:gd name="T23" fmla="*/ 15 h 17"/>
                <a:gd name="T24" fmla="*/ 7 w 17"/>
                <a:gd name="T25" fmla="*/ 13 h 17"/>
                <a:gd name="T26" fmla="*/ 10 w 17"/>
                <a:gd name="T27" fmla="*/ 12 h 17"/>
                <a:gd name="T28" fmla="*/ 11 w 17"/>
                <a:gd name="T29" fmla="*/ 10 h 17"/>
                <a:gd name="T30" fmla="*/ 13 w 17"/>
                <a:gd name="T31" fmla="*/ 8 h 17"/>
                <a:gd name="T32" fmla="*/ 15 w 17"/>
                <a:gd name="T33" fmla="*/ 5 h 17"/>
                <a:gd name="T34" fmla="*/ 15 w 17"/>
                <a:gd name="T35" fmla="*/ 3 h 17"/>
                <a:gd name="T36" fmla="*/ 16 w 17"/>
                <a:gd name="T37" fmla="*/ 0 h 17"/>
                <a:gd name="T38" fmla="*/ 12 w 17"/>
                <a:gd name="T39" fmla="*/ 0 h 17"/>
                <a:gd name="T40" fmla="*/ 16 w 17"/>
                <a:gd name="T41" fmla="*/ 0 h 17"/>
                <a:gd name="T42" fmla="*/ 15 w 17"/>
                <a:gd name="T43" fmla="*/ 0 h 17"/>
                <a:gd name="T44" fmla="*/ 14 w 17"/>
                <a:gd name="T45" fmla="*/ 0 h 17"/>
                <a:gd name="T46" fmla="*/ 12 w 17"/>
                <a:gd name="T47" fmla="*/ 0 h 17"/>
                <a:gd name="T48" fmla="*/ 11 w 17"/>
                <a:gd name="T49" fmla="*/ 0 h 17"/>
                <a:gd name="T50" fmla="*/ 15 w 17"/>
                <a:gd name="T51" fmla="*/ 2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15" y="2"/>
                  </a:moveTo>
                  <a:lnTo>
                    <a:pt x="11" y="0"/>
                  </a:lnTo>
                  <a:lnTo>
                    <a:pt x="11" y="3"/>
                  </a:lnTo>
                  <a:lnTo>
                    <a:pt x="10" y="5"/>
                  </a:lnTo>
                  <a:lnTo>
                    <a:pt x="8" y="7"/>
                  </a:lnTo>
                  <a:lnTo>
                    <a:pt x="7" y="9"/>
                  </a:lnTo>
                  <a:lnTo>
                    <a:pt x="5" y="11"/>
                  </a:lnTo>
                  <a:lnTo>
                    <a:pt x="3" y="12"/>
                  </a:lnTo>
                  <a:lnTo>
                    <a:pt x="1" y="13"/>
                  </a:lnTo>
                  <a:lnTo>
                    <a:pt x="0" y="13"/>
                  </a:lnTo>
                  <a:lnTo>
                    <a:pt x="0" y="16"/>
                  </a:lnTo>
                  <a:lnTo>
                    <a:pt x="4" y="15"/>
                  </a:lnTo>
                  <a:lnTo>
                    <a:pt x="7" y="13"/>
                  </a:lnTo>
                  <a:lnTo>
                    <a:pt x="10" y="12"/>
                  </a:lnTo>
                  <a:lnTo>
                    <a:pt x="11" y="10"/>
                  </a:lnTo>
                  <a:lnTo>
                    <a:pt x="13" y="8"/>
                  </a:lnTo>
                  <a:lnTo>
                    <a:pt x="15" y="5"/>
                  </a:lnTo>
                  <a:lnTo>
                    <a:pt x="15" y="3"/>
                  </a:lnTo>
                  <a:lnTo>
                    <a:pt x="16" y="0"/>
                  </a:lnTo>
                  <a:lnTo>
                    <a:pt x="12" y="0"/>
                  </a:lnTo>
                  <a:lnTo>
                    <a:pt x="16" y="0"/>
                  </a:lnTo>
                  <a:lnTo>
                    <a:pt x="15" y="0"/>
                  </a:lnTo>
                  <a:lnTo>
                    <a:pt x="14" y="0"/>
                  </a:lnTo>
                  <a:lnTo>
                    <a:pt x="12" y="0"/>
                  </a:lnTo>
                  <a:lnTo>
                    <a:pt x="11" y="0"/>
                  </a:lnTo>
                  <a:lnTo>
                    <a:pt x="15"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2" name="Freeform 282">
              <a:extLst>
                <a:ext uri="{FF2B5EF4-FFF2-40B4-BE49-F238E27FC236}">
                  <a16:creationId xmlns:a16="http://schemas.microsoft.com/office/drawing/2014/main" id="{A65702F7-9AA9-418A-9B2C-D049B8554186}"/>
                </a:ext>
              </a:extLst>
            </p:cNvPr>
            <p:cNvSpPr>
              <a:spLocks/>
            </p:cNvSpPr>
            <p:nvPr/>
          </p:nvSpPr>
          <p:spPr bwMode="auto">
            <a:xfrm>
              <a:off x="4504" y="2685"/>
              <a:ext cx="40" cy="17"/>
            </a:xfrm>
            <a:custGeom>
              <a:avLst/>
              <a:gdLst>
                <a:gd name="T0" fmla="*/ 0 w 40"/>
                <a:gd name="T1" fmla="*/ 2 h 17"/>
                <a:gd name="T2" fmla="*/ 0 w 40"/>
                <a:gd name="T3" fmla="*/ 2 h 17"/>
                <a:gd name="T4" fmla="*/ 2 w 40"/>
                <a:gd name="T5" fmla="*/ 4 h 17"/>
                <a:gd name="T6" fmla="*/ 4 w 40"/>
                <a:gd name="T7" fmla="*/ 5 h 17"/>
                <a:gd name="T8" fmla="*/ 6 w 40"/>
                <a:gd name="T9" fmla="*/ 7 h 17"/>
                <a:gd name="T10" fmla="*/ 9 w 40"/>
                <a:gd name="T11" fmla="*/ 9 h 17"/>
                <a:gd name="T12" fmla="*/ 11 w 40"/>
                <a:gd name="T13" fmla="*/ 10 h 17"/>
                <a:gd name="T14" fmla="*/ 14 w 40"/>
                <a:gd name="T15" fmla="*/ 12 h 17"/>
                <a:gd name="T16" fmla="*/ 16 w 40"/>
                <a:gd name="T17" fmla="*/ 13 h 17"/>
                <a:gd name="T18" fmla="*/ 18 w 40"/>
                <a:gd name="T19" fmla="*/ 14 h 17"/>
                <a:gd name="T20" fmla="*/ 21 w 40"/>
                <a:gd name="T21" fmla="*/ 14 h 17"/>
                <a:gd name="T22" fmla="*/ 23 w 40"/>
                <a:gd name="T23" fmla="*/ 15 h 17"/>
                <a:gd name="T24" fmla="*/ 26 w 40"/>
                <a:gd name="T25" fmla="*/ 16 h 17"/>
                <a:gd name="T26" fmla="*/ 28 w 40"/>
                <a:gd name="T27" fmla="*/ 15 h 17"/>
                <a:gd name="T28" fmla="*/ 31 w 40"/>
                <a:gd name="T29" fmla="*/ 15 h 17"/>
                <a:gd name="T30" fmla="*/ 33 w 40"/>
                <a:gd name="T31" fmla="*/ 14 h 17"/>
                <a:gd name="T32" fmla="*/ 36 w 40"/>
                <a:gd name="T33" fmla="*/ 13 h 17"/>
                <a:gd name="T34" fmla="*/ 39 w 40"/>
                <a:gd name="T35" fmla="*/ 12 h 17"/>
                <a:gd name="T36" fmla="*/ 37 w 40"/>
                <a:gd name="T37" fmla="*/ 9 h 17"/>
                <a:gd name="T38" fmla="*/ 35 w 40"/>
                <a:gd name="T39" fmla="*/ 10 h 17"/>
                <a:gd name="T40" fmla="*/ 33 w 40"/>
                <a:gd name="T41" fmla="*/ 12 h 17"/>
                <a:gd name="T42" fmla="*/ 31 w 40"/>
                <a:gd name="T43" fmla="*/ 12 h 17"/>
                <a:gd name="T44" fmla="*/ 28 w 40"/>
                <a:gd name="T45" fmla="*/ 12 h 17"/>
                <a:gd name="T46" fmla="*/ 26 w 40"/>
                <a:gd name="T47" fmla="*/ 13 h 17"/>
                <a:gd name="T48" fmla="*/ 24 w 40"/>
                <a:gd name="T49" fmla="*/ 12 h 17"/>
                <a:gd name="T50" fmla="*/ 21 w 40"/>
                <a:gd name="T51" fmla="*/ 12 h 17"/>
                <a:gd name="T52" fmla="*/ 19 w 40"/>
                <a:gd name="T53" fmla="*/ 11 h 17"/>
                <a:gd name="T54" fmla="*/ 17 w 40"/>
                <a:gd name="T55" fmla="*/ 10 h 17"/>
                <a:gd name="T56" fmla="*/ 14 w 40"/>
                <a:gd name="T57" fmla="*/ 9 h 17"/>
                <a:gd name="T58" fmla="*/ 12 w 40"/>
                <a:gd name="T59" fmla="*/ 8 h 17"/>
                <a:gd name="T60" fmla="*/ 9 w 40"/>
                <a:gd name="T61" fmla="*/ 6 h 17"/>
                <a:gd name="T62" fmla="*/ 7 w 40"/>
                <a:gd name="T63" fmla="*/ 5 h 17"/>
                <a:gd name="T64" fmla="*/ 5 w 40"/>
                <a:gd name="T65" fmla="*/ 3 h 17"/>
                <a:gd name="T66" fmla="*/ 3 w 40"/>
                <a:gd name="T67" fmla="*/ 1 h 17"/>
                <a:gd name="T68" fmla="*/ 1 w 40"/>
                <a:gd name="T69" fmla="*/ 0 h 17"/>
                <a:gd name="T70" fmla="*/ 1 w 40"/>
                <a:gd name="T71" fmla="*/ 0 h 17"/>
                <a:gd name="T72" fmla="*/ 0 w 40"/>
                <a:gd name="T73" fmla="*/ 2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
                <a:gd name="T112" fmla="*/ 0 h 17"/>
                <a:gd name="T113" fmla="*/ 40 w 40"/>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 h="17">
                  <a:moveTo>
                    <a:pt x="0" y="2"/>
                  </a:moveTo>
                  <a:lnTo>
                    <a:pt x="0" y="2"/>
                  </a:lnTo>
                  <a:lnTo>
                    <a:pt x="2" y="4"/>
                  </a:lnTo>
                  <a:lnTo>
                    <a:pt x="4" y="5"/>
                  </a:lnTo>
                  <a:lnTo>
                    <a:pt x="6" y="7"/>
                  </a:lnTo>
                  <a:lnTo>
                    <a:pt x="9" y="9"/>
                  </a:lnTo>
                  <a:lnTo>
                    <a:pt x="11" y="10"/>
                  </a:lnTo>
                  <a:lnTo>
                    <a:pt x="14" y="12"/>
                  </a:lnTo>
                  <a:lnTo>
                    <a:pt x="16" y="13"/>
                  </a:lnTo>
                  <a:lnTo>
                    <a:pt x="18" y="14"/>
                  </a:lnTo>
                  <a:lnTo>
                    <a:pt x="21" y="14"/>
                  </a:lnTo>
                  <a:lnTo>
                    <a:pt x="23" y="15"/>
                  </a:lnTo>
                  <a:lnTo>
                    <a:pt x="26" y="16"/>
                  </a:lnTo>
                  <a:lnTo>
                    <a:pt x="28" y="15"/>
                  </a:lnTo>
                  <a:lnTo>
                    <a:pt x="31" y="15"/>
                  </a:lnTo>
                  <a:lnTo>
                    <a:pt x="33" y="14"/>
                  </a:lnTo>
                  <a:lnTo>
                    <a:pt x="36" y="13"/>
                  </a:lnTo>
                  <a:lnTo>
                    <a:pt x="39" y="12"/>
                  </a:lnTo>
                  <a:lnTo>
                    <a:pt x="37" y="9"/>
                  </a:lnTo>
                  <a:lnTo>
                    <a:pt x="35" y="10"/>
                  </a:lnTo>
                  <a:lnTo>
                    <a:pt x="33" y="12"/>
                  </a:lnTo>
                  <a:lnTo>
                    <a:pt x="31" y="12"/>
                  </a:lnTo>
                  <a:lnTo>
                    <a:pt x="28" y="12"/>
                  </a:lnTo>
                  <a:lnTo>
                    <a:pt x="26" y="13"/>
                  </a:lnTo>
                  <a:lnTo>
                    <a:pt x="24" y="12"/>
                  </a:lnTo>
                  <a:lnTo>
                    <a:pt x="21" y="12"/>
                  </a:lnTo>
                  <a:lnTo>
                    <a:pt x="19" y="11"/>
                  </a:lnTo>
                  <a:lnTo>
                    <a:pt x="17" y="10"/>
                  </a:lnTo>
                  <a:lnTo>
                    <a:pt x="14" y="9"/>
                  </a:lnTo>
                  <a:lnTo>
                    <a:pt x="12" y="8"/>
                  </a:lnTo>
                  <a:lnTo>
                    <a:pt x="9" y="6"/>
                  </a:lnTo>
                  <a:lnTo>
                    <a:pt x="7" y="5"/>
                  </a:lnTo>
                  <a:lnTo>
                    <a:pt x="5" y="3"/>
                  </a:lnTo>
                  <a:lnTo>
                    <a:pt x="3" y="1"/>
                  </a:lnTo>
                  <a:lnTo>
                    <a:pt x="1"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3" name="Freeform 283">
              <a:extLst>
                <a:ext uri="{FF2B5EF4-FFF2-40B4-BE49-F238E27FC236}">
                  <a16:creationId xmlns:a16="http://schemas.microsoft.com/office/drawing/2014/main" id="{A6942DDA-9F4E-4031-B15F-A8AF9C7FF811}"/>
                </a:ext>
              </a:extLst>
            </p:cNvPr>
            <p:cNvSpPr>
              <a:spLocks/>
            </p:cNvSpPr>
            <p:nvPr/>
          </p:nvSpPr>
          <p:spPr bwMode="auto">
            <a:xfrm>
              <a:off x="4504" y="2676"/>
              <a:ext cx="17" cy="17"/>
            </a:xfrm>
            <a:custGeom>
              <a:avLst/>
              <a:gdLst>
                <a:gd name="T0" fmla="*/ 13 w 17"/>
                <a:gd name="T1" fmla="*/ 2 h 17"/>
                <a:gd name="T2" fmla="*/ 0 w 17"/>
                <a:gd name="T3" fmla="*/ 1 h 17"/>
                <a:gd name="T4" fmla="*/ 0 w 17"/>
                <a:gd name="T5" fmla="*/ 3 h 17"/>
                <a:gd name="T6" fmla="*/ 0 w 17"/>
                <a:gd name="T7" fmla="*/ 5 h 17"/>
                <a:gd name="T8" fmla="*/ 0 w 17"/>
                <a:gd name="T9" fmla="*/ 7 h 17"/>
                <a:gd name="T10" fmla="*/ 0 w 17"/>
                <a:gd name="T11" fmla="*/ 9 h 17"/>
                <a:gd name="T12" fmla="*/ 0 w 17"/>
                <a:gd name="T13" fmla="*/ 11 h 17"/>
                <a:gd name="T14" fmla="*/ 0 w 17"/>
                <a:gd name="T15" fmla="*/ 12 h 17"/>
                <a:gd name="T16" fmla="*/ 2 w 17"/>
                <a:gd name="T17" fmla="*/ 14 h 17"/>
                <a:gd name="T18" fmla="*/ 8 w 17"/>
                <a:gd name="T19" fmla="*/ 16 h 17"/>
                <a:gd name="T20" fmla="*/ 16 w 17"/>
                <a:gd name="T21" fmla="*/ 13 h 17"/>
                <a:gd name="T22" fmla="*/ 16 w 17"/>
                <a:gd name="T23" fmla="*/ 12 h 17"/>
                <a:gd name="T24" fmla="*/ 13 w 17"/>
                <a:gd name="T25" fmla="*/ 12 h 17"/>
                <a:gd name="T26" fmla="*/ 13 w 17"/>
                <a:gd name="T27" fmla="*/ 11 h 17"/>
                <a:gd name="T28" fmla="*/ 13 w 17"/>
                <a:gd name="T29" fmla="*/ 9 h 17"/>
                <a:gd name="T30" fmla="*/ 13 w 17"/>
                <a:gd name="T31" fmla="*/ 7 h 17"/>
                <a:gd name="T32" fmla="*/ 13 w 17"/>
                <a:gd name="T33" fmla="*/ 5 h 17"/>
                <a:gd name="T34" fmla="*/ 13 w 17"/>
                <a:gd name="T35" fmla="*/ 3 h 17"/>
                <a:gd name="T36" fmla="*/ 13 w 17"/>
                <a:gd name="T37" fmla="*/ 1 h 17"/>
                <a:gd name="T38" fmla="*/ 2 w 17"/>
                <a:gd name="T39" fmla="*/ 0 h 17"/>
                <a:gd name="T40" fmla="*/ 13 w 17"/>
                <a:gd name="T41" fmla="*/ 1 h 17"/>
                <a:gd name="T42" fmla="*/ 13 w 17"/>
                <a:gd name="T43" fmla="*/ 0 h 17"/>
                <a:gd name="T44" fmla="*/ 8 w 17"/>
                <a:gd name="T45" fmla="*/ 0 h 17"/>
                <a:gd name="T46" fmla="*/ 2 w 17"/>
                <a:gd name="T47" fmla="*/ 0 h 17"/>
                <a:gd name="T48" fmla="*/ 0 w 17"/>
                <a:gd name="T49" fmla="*/ 1 h 17"/>
                <a:gd name="T50" fmla="*/ 13 w 17"/>
                <a:gd name="T51" fmla="*/ 2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13" y="2"/>
                  </a:moveTo>
                  <a:lnTo>
                    <a:pt x="0" y="1"/>
                  </a:lnTo>
                  <a:lnTo>
                    <a:pt x="0" y="3"/>
                  </a:lnTo>
                  <a:lnTo>
                    <a:pt x="0" y="5"/>
                  </a:lnTo>
                  <a:lnTo>
                    <a:pt x="0" y="7"/>
                  </a:lnTo>
                  <a:lnTo>
                    <a:pt x="0" y="9"/>
                  </a:lnTo>
                  <a:lnTo>
                    <a:pt x="0" y="11"/>
                  </a:lnTo>
                  <a:lnTo>
                    <a:pt x="0" y="12"/>
                  </a:lnTo>
                  <a:lnTo>
                    <a:pt x="2" y="14"/>
                  </a:lnTo>
                  <a:lnTo>
                    <a:pt x="8" y="16"/>
                  </a:lnTo>
                  <a:lnTo>
                    <a:pt x="16" y="13"/>
                  </a:lnTo>
                  <a:lnTo>
                    <a:pt x="16" y="12"/>
                  </a:lnTo>
                  <a:lnTo>
                    <a:pt x="13" y="12"/>
                  </a:lnTo>
                  <a:lnTo>
                    <a:pt x="13" y="11"/>
                  </a:lnTo>
                  <a:lnTo>
                    <a:pt x="13" y="9"/>
                  </a:lnTo>
                  <a:lnTo>
                    <a:pt x="13" y="7"/>
                  </a:lnTo>
                  <a:lnTo>
                    <a:pt x="13" y="5"/>
                  </a:lnTo>
                  <a:lnTo>
                    <a:pt x="13" y="3"/>
                  </a:lnTo>
                  <a:lnTo>
                    <a:pt x="13" y="1"/>
                  </a:lnTo>
                  <a:lnTo>
                    <a:pt x="2" y="0"/>
                  </a:lnTo>
                  <a:lnTo>
                    <a:pt x="13" y="1"/>
                  </a:lnTo>
                  <a:lnTo>
                    <a:pt x="13" y="0"/>
                  </a:lnTo>
                  <a:lnTo>
                    <a:pt x="8" y="0"/>
                  </a:lnTo>
                  <a:lnTo>
                    <a:pt x="2" y="0"/>
                  </a:lnTo>
                  <a:lnTo>
                    <a:pt x="0" y="1"/>
                  </a:lnTo>
                  <a:lnTo>
                    <a:pt x="13"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4" name="Freeform 284">
              <a:extLst>
                <a:ext uri="{FF2B5EF4-FFF2-40B4-BE49-F238E27FC236}">
                  <a16:creationId xmlns:a16="http://schemas.microsoft.com/office/drawing/2014/main" id="{6A563DA3-87C2-48C0-A2C1-4E984D0C4F57}"/>
                </a:ext>
              </a:extLst>
            </p:cNvPr>
            <p:cNvSpPr>
              <a:spLocks/>
            </p:cNvSpPr>
            <p:nvPr/>
          </p:nvSpPr>
          <p:spPr bwMode="auto">
            <a:xfrm>
              <a:off x="4488" y="2709"/>
              <a:ext cx="21" cy="22"/>
            </a:xfrm>
            <a:custGeom>
              <a:avLst/>
              <a:gdLst>
                <a:gd name="T0" fmla="*/ 10 w 21"/>
                <a:gd name="T1" fmla="*/ 21 h 22"/>
                <a:gd name="T2" fmla="*/ 12 w 21"/>
                <a:gd name="T3" fmla="*/ 21 h 22"/>
                <a:gd name="T4" fmla="*/ 14 w 21"/>
                <a:gd name="T5" fmla="*/ 20 h 22"/>
                <a:gd name="T6" fmla="*/ 15 w 21"/>
                <a:gd name="T7" fmla="*/ 19 h 22"/>
                <a:gd name="T8" fmla="*/ 17 w 21"/>
                <a:gd name="T9" fmla="*/ 17 h 22"/>
                <a:gd name="T10" fmla="*/ 18 w 21"/>
                <a:gd name="T11" fmla="*/ 16 h 22"/>
                <a:gd name="T12" fmla="*/ 19 w 21"/>
                <a:gd name="T13" fmla="*/ 14 h 22"/>
                <a:gd name="T14" fmla="*/ 19 w 21"/>
                <a:gd name="T15" fmla="*/ 11 h 22"/>
                <a:gd name="T16" fmla="*/ 20 w 21"/>
                <a:gd name="T17" fmla="*/ 10 h 22"/>
                <a:gd name="T18" fmla="*/ 19 w 21"/>
                <a:gd name="T19" fmla="*/ 7 h 22"/>
                <a:gd name="T20" fmla="*/ 19 w 21"/>
                <a:gd name="T21" fmla="*/ 6 h 22"/>
                <a:gd name="T22" fmla="*/ 18 w 21"/>
                <a:gd name="T23" fmla="*/ 4 h 22"/>
                <a:gd name="T24" fmla="*/ 16 w 21"/>
                <a:gd name="T25" fmla="*/ 2 h 22"/>
                <a:gd name="T26" fmla="*/ 15 w 21"/>
                <a:gd name="T27" fmla="*/ 1 h 22"/>
                <a:gd name="T28" fmla="*/ 13 w 21"/>
                <a:gd name="T29" fmla="*/ 0 h 22"/>
                <a:gd name="T30" fmla="*/ 11 w 21"/>
                <a:gd name="T31" fmla="*/ 0 h 22"/>
                <a:gd name="T32" fmla="*/ 9 w 21"/>
                <a:gd name="T33" fmla="*/ 0 h 22"/>
                <a:gd name="T34" fmla="*/ 7 w 21"/>
                <a:gd name="T35" fmla="*/ 0 h 22"/>
                <a:gd name="T36" fmla="*/ 5 w 21"/>
                <a:gd name="T37" fmla="*/ 0 h 22"/>
                <a:gd name="T38" fmla="*/ 3 w 21"/>
                <a:gd name="T39" fmla="*/ 1 h 22"/>
                <a:gd name="T40" fmla="*/ 2 w 21"/>
                <a:gd name="T41" fmla="*/ 3 h 22"/>
                <a:gd name="T42" fmla="*/ 1 w 21"/>
                <a:gd name="T43" fmla="*/ 4 h 22"/>
                <a:gd name="T44" fmla="*/ 0 w 21"/>
                <a:gd name="T45" fmla="*/ 7 h 22"/>
                <a:gd name="T46" fmla="*/ 0 w 21"/>
                <a:gd name="T47" fmla="*/ 9 h 22"/>
                <a:gd name="T48" fmla="*/ 0 w 21"/>
                <a:gd name="T49" fmla="*/ 11 h 22"/>
                <a:gd name="T50" fmla="*/ 0 w 21"/>
                <a:gd name="T51" fmla="*/ 13 h 22"/>
                <a:gd name="T52" fmla="*/ 0 w 21"/>
                <a:gd name="T53" fmla="*/ 15 h 22"/>
                <a:gd name="T54" fmla="*/ 1 w 21"/>
                <a:gd name="T55" fmla="*/ 17 h 22"/>
                <a:gd name="T56" fmla="*/ 3 w 21"/>
                <a:gd name="T57" fmla="*/ 18 h 22"/>
                <a:gd name="T58" fmla="*/ 4 w 21"/>
                <a:gd name="T59" fmla="*/ 19 h 22"/>
                <a:gd name="T60" fmla="*/ 6 w 21"/>
                <a:gd name="T61" fmla="*/ 20 h 22"/>
                <a:gd name="T62" fmla="*/ 8 w 21"/>
                <a:gd name="T63" fmla="*/ 21 h 22"/>
                <a:gd name="T64" fmla="*/ 10 w 21"/>
                <a:gd name="T65" fmla="*/ 21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
                <a:gd name="T100" fmla="*/ 0 h 22"/>
                <a:gd name="T101" fmla="*/ 21 w 21"/>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 h="22">
                  <a:moveTo>
                    <a:pt x="10" y="21"/>
                  </a:moveTo>
                  <a:lnTo>
                    <a:pt x="12" y="21"/>
                  </a:lnTo>
                  <a:lnTo>
                    <a:pt x="14" y="20"/>
                  </a:lnTo>
                  <a:lnTo>
                    <a:pt x="15" y="19"/>
                  </a:lnTo>
                  <a:lnTo>
                    <a:pt x="17" y="17"/>
                  </a:lnTo>
                  <a:lnTo>
                    <a:pt x="18" y="16"/>
                  </a:lnTo>
                  <a:lnTo>
                    <a:pt x="19" y="14"/>
                  </a:lnTo>
                  <a:lnTo>
                    <a:pt x="19" y="11"/>
                  </a:lnTo>
                  <a:lnTo>
                    <a:pt x="20" y="10"/>
                  </a:lnTo>
                  <a:lnTo>
                    <a:pt x="19" y="7"/>
                  </a:lnTo>
                  <a:lnTo>
                    <a:pt x="19" y="6"/>
                  </a:lnTo>
                  <a:lnTo>
                    <a:pt x="18" y="4"/>
                  </a:lnTo>
                  <a:lnTo>
                    <a:pt x="16" y="2"/>
                  </a:lnTo>
                  <a:lnTo>
                    <a:pt x="15" y="1"/>
                  </a:lnTo>
                  <a:lnTo>
                    <a:pt x="13" y="0"/>
                  </a:lnTo>
                  <a:lnTo>
                    <a:pt x="11" y="0"/>
                  </a:lnTo>
                  <a:lnTo>
                    <a:pt x="9" y="0"/>
                  </a:lnTo>
                  <a:lnTo>
                    <a:pt x="7" y="0"/>
                  </a:lnTo>
                  <a:lnTo>
                    <a:pt x="5" y="0"/>
                  </a:lnTo>
                  <a:lnTo>
                    <a:pt x="3" y="1"/>
                  </a:lnTo>
                  <a:lnTo>
                    <a:pt x="2" y="3"/>
                  </a:lnTo>
                  <a:lnTo>
                    <a:pt x="1" y="4"/>
                  </a:lnTo>
                  <a:lnTo>
                    <a:pt x="0" y="7"/>
                  </a:lnTo>
                  <a:lnTo>
                    <a:pt x="0" y="9"/>
                  </a:lnTo>
                  <a:lnTo>
                    <a:pt x="0" y="11"/>
                  </a:lnTo>
                  <a:lnTo>
                    <a:pt x="0" y="13"/>
                  </a:lnTo>
                  <a:lnTo>
                    <a:pt x="0" y="15"/>
                  </a:lnTo>
                  <a:lnTo>
                    <a:pt x="1" y="17"/>
                  </a:lnTo>
                  <a:lnTo>
                    <a:pt x="3" y="18"/>
                  </a:lnTo>
                  <a:lnTo>
                    <a:pt x="4" y="19"/>
                  </a:lnTo>
                  <a:lnTo>
                    <a:pt x="6" y="20"/>
                  </a:lnTo>
                  <a:lnTo>
                    <a:pt x="8" y="21"/>
                  </a:lnTo>
                  <a:lnTo>
                    <a:pt x="10" y="21"/>
                  </a:lnTo>
                </a:path>
              </a:pathLst>
            </a:custGeom>
            <a:solidFill>
              <a:srgbClr val="E5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5" name="Freeform 285">
              <a:extLst>
                <a:ext uri="{FF2B5EF4-FFF2-40B4-BE49-F238E27FC236}">
                  <a16:creationId xmlns:a16="http://schemas.microsoft.com/office/drawing/2014/main" id="{ABA31330-F489-4373-B5E8-169647F4DAF2}"/>
                </a:ext>
              </a:extLst>
            </p:cNvPr>
            <p:cNvSpPr>
              <a:spLocks/>
            </p:cNvSpPr>
            <p:nvPr/>
          </p:nvSpPr>
          <p:spPr bwMode="auto">
            <a:xfrm>
              <a:off x="4499" y="2719"/>
              <a:ext cx="17" cy="17"/>
            </a:xfrm>
            <a:custGeom>
              <a:avLst/>
              <a:gdLst>
                <a:gd name="T0" fmla="*/ 13 w 17"/>
                <a:gd name="T1" fmla="*/ 0 h 17"/>
                <a:gd name="T2" fmla="*/ 13 w 17"/>
                <a:gd name="T3" fmla="*/ 0 h 17"/>
                <a:gd name="T4" fmla="*/ 13 w 17"/>
                <a:gd name="T5" fmla="*/ 2 h 17"/>
                <a:gd name="T6" fmla="*/ 12 w 17"/>
                <a:gd name="T7" fmla="*/ 4 h 17"/>
                <a:gd name="T8" fmla="*/ 11 w 17"/>
                <a:gd name="T9" fmla="*/ 7 h 17"/>
                <a:gd name="T10" fmla="*/ 9 w 17"/>
                <a:gd name="T11" fmla="*/ 8 h 17"/>
                <a:gd name="T12" fmla="*/ 7 w 17"/>
                <a:gd name="T13" fmla="*/ 11 h 17"/>
                <a:gd name="T14" fmla="*/ 5 w 17"/>
                <a:gd name="T15" fmla="*/ 12 h 17"/>
                <a:gd name="T16" fmla="*/ 2 w 17"/>
                <a:gd name="T17" fmla="*/ 13 h 17"/>
                <a:gd name="T18" fmla="*/ 0 w 17"/>
                <a:gd name="T19" fmla="*/ 13 h 17"/>
                <a:gd name="T20" fmla="*/ 0 w 17"/>
                <a:gd name="T21" fmla="*/ 16 h 17"/>
                <a:gd name="T22" fmla="*/ 2 w 17"/>
                <a:gd name="T23" fmla="*/ 16 h 17"/>
                <a:gd name="T24" fmla="*/ 6 w 17"/>
                <a:gd name="T25" fmla="*/ 14 h 17"/>
                <a:gd name="T26" fmla="*/ 9 w 17"/>
                <a:gd name="T27" fmla="*/ 13 h 17"/>
                <a:gd name="T28" fmla="*/ 11 w 17"/>
                <a:gd name="T29" fmla="*/ 11 h 17"/>
                <a:gd name="T30" fmla="*/ 13 w 17"/>
                <a:gd name="T31" fmla="*/ 8 h 17"/>
                <a:gd name="T32" fmla="*/ 14 w 17"/>
                <a:gd name="T33" fmla="*/ 5 h 17"/>
                <a:gd name="T34" fmla="*/ 16 w 17"/>
                <a:gd name="T35" fmla="*/ 2 h 17"/>
                <a:gd name="T36" fmla="*/ 16 w 17"/>
                <a:gd name="T37" fmla="*/ 0 h 17"/>
                <a:gd name="T38" fmla="*/ 16 w 17"/>
                <a:gd name="T39" fmla="*/ 0 h 17"/>
                <a:gd name="T40" fmla="*/ 13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3" y="0"/>
                  </a:moveTo>
                  <a:lnTo>
                    <a:pt x="13" y="0"/>
                  </a:lnTo>
                  <a:lnTo>
                    <a:pt x="13" y="2"/>
                  </a:lnTo>
                  <a:lnTo>
                    <a:pt x="12" y="4"/>
                  </a:lnTo>
                  <a:lnTo>
                    <a:pt x="11" y="7"/>
                  </a:lnTo>
                  <a:lnTo>
                    <a:pt x="9" y="8"/>
                  </a:lnTo>
                  <a:lnTo>
                    <a:pt x="7" y="11"/>
                  </a:lnTo>
                  <a:lnTo>
                    <a:pt x="5" y="12"/>
                  </a:lnTo>
                  <a:lnTo>
                    <a:pt x="2" y="13"/>
                  </a:lnTo>
                  <a:lnTo>
                    <a:pt x="0" y="13"/>
                  </a:lnTo>
                  <a:lnTo>
                    <a:pt x="0" y="16"/>
                  </a:lnTo>
                  <a:lnTo>
                    <a:pt x="2" y="16"/>
                  </a:lnTo>
                  <a:lnTo>
                    <a:pt x="6" y="14"/>
                  </a:lnTo>
                  <a:lnTo>
                    <a:pt x="9" y="13"/>
                  </a:lnTo>
                  <a:lnTo>
                    <a:pt x="11" y="11"/>
                  </a:lnTo>
                  <a:lnTo>
                    <a:pt x="13" y="8"/>
                  </a:lnTo>
                  <a:lnTo>
                    <a:pt x="14" y="5"/>
                  </a:lnTo>
                  <a:lnTo>
                    <a:pt x="16" y="2"/>
                  </a:lnTo>
                  <a:lnTo>
                    <a:pt x="16" y="0"/>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6" name="Freeform 286">
              <a:extLst>
                <a:ext uri="{FF2B5EF4-FFF2-40B4-BE49-F238E27FC236}">
                  <a16:creationId xmlns:a16="http://schemas.microsoft.com/office/drawing/2014/main" id="{73A28364-2CE9-46C7-A1FC-D6D3DBBA06A8}"/>
                </a:ext>
              </a:extLst>
            </p:cNvPr>
            <p:cNvSpPr>
              <a:spLocks/>
            </p:cNvSpPr>
            <p:nvPr/>
          </p:nvSpPr>
          <p:spPr bwMode="auto">
            <a:xfrm>
              <a:off x="4497" y="2708"/>
              <a:ext cx="17" cy="17"/>
            </a:xfrm>
            <a:custGeom>
              <a:avLst/>
              <a:gdLst>
                <a:gd name="T0" fmla="*/ 0 w 17"/>
                <a:gd name="T1" fmla="*/ 2 h 17"/>
                <a:gd name="T2" fmla="*/ 0 w 17"/>
                <a:gd name="T3" fmla="*/ 2 h 17"/>
                <a:gd name="T4" fmla="*/ 2 w 17"/>
                <a:gd name="T5" fmla="*/ 2 h 17"/>
                <a:gd name="T6" fmla="*/ 5 w 17"/>
                <a:gd name="T7" fmla="*/ 3 h 17"/>
                <a:gd name="T8" fmla="*/ 7 w 17"/>
                <a:gd name="T9" fmla="*/ 5 h 17"/>
                <a:gd name="T10" fmla="*/ 9 w 17"/>
                <a:gd name="T11" fmla="*/ 6 h 17"/>
                <a:gd name="T12" fmla="*/ 11 w 17"/>
                <a:gd name="T13" fmla="*/ 8 h 17"/>
                <a:gd name="T14" fmla="*/ 12 w 17"/>
                <a:gd name="T15" fmla="*/ 10 h 17"/>
                <a:gd name="T16" fmla="*/ 13 w 17"/>
                <a:gd name="T17" fmla="*/ 13 h 17"/>
                <a:gd name="T18" fmla="*/ 13 w 17"/>
                <a:gd name="T19" fmla="*/ 16 h 17"/>
                <a:gd name="T20" fmla="*/ 16 w 17"/>
                <a:gd name="T21" fmla="*/ 16 h 17"/>
                <a:gd name="T22" fmla="*/ 16 w 17"/>
                <a:gd name="T23" fmla="*/ 12 h 17"/>
                <a:gd name="T24" fmla="*/ 14 w 17"/>
                <a:gd name="T25" fmla="*/ 8 h 17"/>
                <a:gd name="T26" fmla="*/ 12 w 17"/>
                <a:gd name="T27" fmla="*/ 6 h 17"/>
                <a:gd name="T28" fmla="*/ 11 w 17"/>
                <a:gd name="T29" fmla="*/ 3 h 17"/>
                <a:gd name="T30" fmla="*/ 8 w 17"/>
                <a:gd name="T31" fmla="*/ 1 h 17"/>
                <a:gd name="T32" fmla="*/ 5 w 17"/>
                <a:gd name="T33" fmla="*/ 0 h 17"/>
                <a:gd name="T34" fmla="*/ 3 w 17"/>
                <a:gd name="T35" fmla="*/ 0 h 17"/>
                <a:gd name="T36" fmla="*/ 0 w 17"/>
                <a:gd name="T37" fmla="*/ 0 h 17"/>
                <a:gd name="T38" fmla="*/ 0 w 17"/>
                <a:gd name="T39" fmla="*/ 0 h 17"/>
                <a:gd name="T40" fmla="*/ 0 w 17"/>
                <a:gd name="T41" fmla="*/ 2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0" y="2"/>
                  </a:moveTo>
                  <a:lnTo>
                    <a:pt x="0" y="2"/>
                  </a:lnTo>
                  <a:lnTo>
                    <a:pt x="2" y="2"/>
                  </a:lnTo>
                  <a:lnTo>
                    <a:pt x="5" y="3"/>
                  </a:lnTo>
                  <a:lnTo>
                    <a:pt x="7" y="5"/>
                  </a:lnTo>
                  <a:lnTo>
                    <a:pt x="9" y="6"/>
                  </a:lnTo>
                  <a:lnTo>
                    <a:pt x="11" y="8"/>
                  </a:lnTo>
                  <a:lnTo>
                    <a:pt x="12" y="10"/>
                  </a:lnTo>
                  <a:lnTo>
                    <a:pt x="13" y="13"/>
                  </a:lnTo>
                  <a:lnTo>
                    <a:pt x="13" y="16"/>
                  </a:lnTo>
                  <a:lnTo>
                    <a:pt x="16" y="16"/>
                  </a:lnTo>
                  <a:lnTo>
                    <a:pt x="16" y="12"/>
                  </a:lnTo>
                  <a:lnTo>
                    <a:pt x="14" y="8"/>
                  </a:lnTo>
                  <a:lnTo>
                    <a:pt x="12" y="6"/>
                  </a:lnTo>
                  <a:lnTo>
                    <a:pt x="11" y="3"/>
                  </a:lnTo>
                  <a:lnTo>
                    <a:pt x="8" y="1"/>
                  </a:lnTo>
                  <a:lnTo>
                    <a:pt x="5" y="0"/>
                  </a:lnTo>
                  <a:lnTo>
                    <a:pt x="3" y="0"/>
                  </a:lnTo>
                  <a:lnTo>
                    <a:pt x="0" y="0"/>
                  </a:lnTo>
                  <a:lnTo>
                    <a:pt x="0"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7" name="Freeform 287">
              <a:extLst>
                <a:ext uri="{FF2B5EF4-FFF2-40B4-BE49-F238E27FC236}">
                  <a16:creationId xmlns:a16="http://schemas.microsoft.com/office/drawing/2014/main" id="{7835F770-AB7B-4AF0-8CC3-4BB78518E368}"/>
                </a:ext>
              </a:extLst>
            </p:cNvPr>
            <p:cNvSpPr>
              <a:spLocks/>
            </p:cNvSpPr>
            <p:nvPr/>
          </p:nvSpPr>
          <p:spPr bwMode="auto">
            <a:xfrm>
              <a:off x="4487" y="2708"/>
              <a:ext cx="17" cy="17"/>
            </a:xfrm>
            <a:custGeom>
              <a:avLst/>
              <a:gdLst>
                <a:gd name="T0" fmla="*/ 2 w 17"/>
                <a:gd name="T1" fmla="*/ 16 h 17"/>
                <a:gd name="T2" fmla="*/ 2 w 17"/>
                <a:gd name="T3" fmla="*/ 16 h 17"/>
                <a:gd name="T4" fmla="*/ 2 w 17"/>
                <a:gd name="T5" fmla="*/ 13 h 17"/>
                <a:gd name="T6" fmla="*/ 4 w 17"/>
                <a:gd name="T7" fmla="*/ 10 h 17"/>
                <a:gd name="T8" fmla="*/ 4 w 17"/>
                <a:gd name="T9" fmla="*/ 8 h 17"/>
                <a:gd name="T10" fmla="*/ 6 w 17"/>
                <a:gd name="T11" fmla="*/ 6 h 17"/>
                <a:gd name="T12" fmla="*/ 8 w 17"/>
                <a:gd name="T13" fmla="*/ 4 h 17"/>
                <a:gd name="T14" fmla="*/ 11 w 17"/>
                <a:gd name="T15" fmla="*/ 3 h 17"/>
                <a:gd name="T16" fmla="*/ 13 w 17"/>
                <a:gd name="T17" fmla="*/ 2 h 17"/>
                <a:gd name="T18" fmla="*/ 16 w 17"/>
                <a:gd name="T19" fmla="*/ 2 h 17"/>
                <a:gd name="T20" fmla="*/ 16 w 17"/>
                <a:gd name="T21" fmla="*/ 0 h 17"/>
                <a:gd name="T22" fmla="*/ 12 w 17"/>
                <a:gd name="T23" fmla="*/ 0 h 17"/>
                <a:gd name="T24" fmla="*/ 9 w 17"/>
                <a:gd name="T25" fmla="*/ 1 h 17"/>
                <a:gd name="T26" fmla="*/ 7 w 17"/>
                <a:gd name="T27" fmla="*/ 2 h 17"/>
                <a:gd name="T28" fmla="*/ 4 w 17"/>
                <a:gd name="T29" fmla="*/ 4 h 17"/>
                <a:gd name="T30" fmla="*/ 2 w 17"/>
                <a:gd name="T31" fmla="*/ 6 h 17"/>
                <a:gd name="T32" fmla="*/ 1 w 17"/>
                <a:gd name="T33" fmla="*/ 9 h 17"/>
                <a:gd name="T34" fmla="*/ 0 w 17"/>
                <a:gd name="T35" fmla="*/ 12 h 17"/>
                <a:gd name="T36" fmla="*/ 0 w 17"/>
                <a:gd name="T37" fmla="*/ 16 h 17"/>
                <a:gd name="T38" fmla="*/ 0 w 17"/>
                <a:gd name="T39" fmla="*/ 16 h 17"/>
                <a:gd name="T40" fmla="*/ 2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2" y="16"/>
                  </a:moveTo>
                  <a:lnTo>
                    <a:pt x="2" y="16"/>
                  </a:lnTo>
                  <a:lnTo>
                    <a:pt x="2" y="13"/>
                  </a:lnTo>
                  <a:lnTo>
                    <a:pt x="4" y="10"/>
                  </a:lnTo>
                  <a:lnTo>
                    <a:pt x="4" y="8"/>
                  </a:lnTo>
                  <a:lnTo>
                    <a:pt x="6" y="6"/>
                  </a:lnTo>
                  <a:lnTo>
                    <a:pt x="8" y="4"/>
                  </a:lnTo>
                  <a:lnTo>
                    <a:pt x="11" y="3"/>
                  </a:lnTo>
                  <a:lnTo>
                    <a:pt x="13" y="2"/>
                  </a:lnTo>
                  <a:lnTo>
                    <a:pt x="16" y="2"/>
                  </a:lnTo>
                  <a:lnTo>
                    <a:pt x="16" y="0"/>
                  </a:lnTo>
                  <a:lnTo>
                    <a:pt x="12" y="0"/>
                  </a:lnTo>
                  <a:lnTo>
                    <a:pt x="9" y="1"/>
                  </a:lnTo>
                  <a:lnTo>
                    <a:pt x="7" y="2"/>
                  </a:lnTo>
                  <a:lnTo>
                    <a:pt x="4" y="4"/>
                  </a:lnTo>
                  <a:lnTo>
                    <a:pt x="2" y="6"/>
                  </a:lnTo>
                  <a:lnTo>
                    <a:pt x="1" y="9"/>
                  </a:lnTo>
                  <a:lnTo>
                    <a:pt x="0" y="12"/>
                  </a:lnTo>
                  <a:lnTo>
                    <a:pt x="0" y="16"/>
                  </a:lnTo>
                  <a:lnTo>
                    <a:pt x="2"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8" name="Freeform 288">
              <a:extLst>
                <a:ext uri="{FF2B5EF4-FFF2-40B4-BE49-F238E27FC236}">
                  <a16:creationId xmlns:a16="http://schemas.microsoft.com/office/drawing/2014/main" id="{8FC2BF67-B6D8-4168-B2B0-328E79190CC2}"/>
                </a:ext>
              </a:extLst>
            </p:cNvPr>
            <p:cNvSpPr>
              <a:spLocks/>
            </p:cNvSpPr>
            <p:nvPr/>
          </p:nvSpPr>
          <p:spPr bwMode="auto">
            <a:xfrm>
              <a:off x="4487" y="2720"/>
              <a:ext cx="17" cy="17"/>
            </a:xfrm>
            <a:custGeom>
              <a:avLst/>
              <a:gdLst>
                <a:gd name="T0" fmla="*/ 16 w 17"/>
                <a:gd name="T1" fmla="*/ 13 h 17"/>
                <a:gd name="T2" fmla="*/ 16 w 17"/>
                <a:gd name="T3" fmla="*/ 13 h 17"/>
                <a:gd name="T4" fmla="*/ 12 w 17"/>
                <a:gd name="T5" fmla="*/ 13 h 17"/>
                <a:gd name="T6" fmla="*/ 10 w 17"/>
                <a:gd name="T7" fmla="*/ 12 h 17"/>
                <a:gd name="T8" fmla="*/ 8 w 17"/>
                <a:gd name="T9" fmla="*/ 12 h 17"/>
                <a:gd name="T10" fmla="*/ 6 w 17"/>
                <a:gd name="T11" fmla="*/ 10 h 17"/>
                <a:gd name="T12" fmla="*/ 4 w 17"/>
                <a:gd name="T13" fmla="*/ 7 h 17"/>
                <a:gd name="T14" fmla="*/ 3 w 17"/>
                <a:gd name="T15" fmla="*/ 5 h 17"/>
                <a:gd name="T16" fmla="*/ 2 w 17"/>
                <a:gd name="T17" fmla="*/ 2 h 17"/>
                <a:gd name="T18" fmla="*/ 2 w 17"/>
                <a:gd name="T19" fmla="*/ 0 h 17"/>
                <a:gd name="T20" fmla="*/ 0 w 17"/>
                <a:gd name="T21" fmla="*/ 0 h 17"/>
                <a:gd name="T22" fmla="*/ 0 w 17"/>
                <a:gd name="T23" fmla="*/ 3 h 17"/>
                <a:gd name="T24" fmla="*/ 1 w 17"/>
                <a:gd name="T25" fmla="*/ 6 h 17"/>
                <a:gd name="T26" fmla="*/ 3 w 17"/>
                <a:gd name="T27" fmla="*/ 10 h 17"/>
                <a:gd name="T28" fmla="*/ 4 w 17"/>
                <a:gd name="T29" fmla="*/ 12 h 17"/>
                <a:gd name="T30" fmla="*/ 6 w 17"/>
                <a:gd name="T31" fmla="*/ 14 h 17"/>
                <a:gd name="T32" fmla="*/ 10 w 17"/>
                <a:gd name="T33" fmla="*/ 15 h 17"/>
                <a:gd name="T34" fmla="*/ 12 w 17"/>
                <a:gd name="T35" fmla="*/ 16 h 17"/>
                <a:gd name="T36" fmla="*/ 16 w 17"/>
                <a:gd name="T37" fmla="*/ 16 h 17"/>
                <a:gd name="T38" fmla="*/ 16 w 17"/>
                <a:gd name="T39" fmla="*/ 16 h 17"/>
                <a:gd name="T40" fmla="*/ 16 w 17"/>
                <a:gd name="T41" fmla="*/ 13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6" y="13"/>
                  </a:moveTo>
                  <a:lnTo>
                    <a:pt x="16" y="13"/>
                  </a:lnTo>
                  <a:lnTo>
                    <a:pt x="12" y="13"/>
                  </a:lnTo>
                  <a:lnTo>
                    <a:pt x="10" y="12"/>
                  </a:lnTo>
                  <a:lnTo>
                    <a:pt x="8" y="12"/>
                  </a:lnTo>
                  <a:lnTo>
                    <a:pt x="6" y="10"/>
                  </a:lnTo>
                  <a:lnTo>
                    <a:pt x="4" y="7"/>
                  </a:lnTo>
                  <a:lnTo>
                    <a:pt x="3" y="5"/>
                  </a:lnTo>
                  <a:lnTo>
                    <a:pt x="2" y="2"/>
                  </a:lnTo>
                  <a:lnTo>
                    <a:pt x="2" y="0"/>
                  </a:lnTo>
                  <a:lnTo>
                    <a:pt x="0" y="0"/>
                  </a:lnTo>
                  <a:lnTo>
                    <a:pt x="0" y="3"/>
                  </a:lnTo>
                  <a:lnTo>
                    <a:pt x="1" y="6"/>
                  </a:lnTo>
                  <a:lnTo>
                    <a:pt x="3" y="10"/>
                  </a:lnTo>
                  <a:lnTo>
                    <a:pt x="4" y="12"/>
                  </a:lnTo>
                  <a:lnTo>
                    <a:pt x="6" y="14"/>
                  </a:lnTo>
                  <a:lnTo>
                    <a:pt x="10" y="15"/>
                  </a:lnTo>
                  <a:lnTo>
                    <a:pt x="12" y="16"/>
                  </a:lnTo>
                  <a:lnTo>
                    <a:pt x="16" y="16"/>
                  </a:lnTo>
                  <a:lnTo>
                    <a:pt x="16"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79" name="Freeform 289">
              <a:extLst>
                <a:ext uri="{FF2B5EF4-FFF2-40B4-BE49-F238E27FC236}">
                  <a16:creationId xmlns:a16="http://schemas.microsoft.com/office/drawing/2014/main" id="{6A8340CB-DE61-4FE1-B252-D8C6A7FC8B02}"/>
                </a:ext>
              </a:extLst>
            </p:cNvPr>
            <p:cNvSpPr>
              <a:spLocks/>
            </p:cNvSpPr>
            <p:nvPr/>
          </p:nvSpPr>
          <p:spPr bwMode="auto">
            <a:xfrm>
              <a:off x="4499" y="2715"/>
              <a:ext cx="17" cy="17"/>
            </a:xfrm>
            <a:custGeom>
              <a:avLst/>
              <a:gdLst>
                <a:gd name="T0" fmla="*/ 12 w 17"/>
                <a:gd name="T1" fmla="*/ 16 h 17"/>
                <a:gd name="T2" fmla="*/ 16 w 17"/>
                <a:gd name="T3" fmla="*/ 10 h 17"/>
                <a:gd name="T4" fmla="*/ 12 w 17"/>
                <a:gd name="T5" fmla="*/ 0 h 17"/>
                <a:gd name="T6" fmla="*/ 8 w 17"/>
                <a:gd name="T7" fmla="*/ 0 h 17"/>
                <a:gd name="T8" fmla="*/ 0 w 17"/>
                <a:gd name="T9" fmla="*/ 0 h 17"/>
                <a:gd name="T10" fmla="*/ 12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16"/>
                  </a:moveTo>
                  <a:lnTo>
                    <a:pt x="16" y="10"/>
                  </a:lnTo>
                  <a:lnTo>
                    <a:pt x="12" y="0"/>
                  </a:lnTo>
                  <a:lnTo>
                    <a:pt x="8" y="0"/>
                  </a:lnTo>
                  <a:lnTo>
                    <a:pt x="0" y="0"/>
                  </a:lnTo>
                  <a:lnTo>
                    <a:pt x="12"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0" name="Freeform 290">
              <a:extLst>
                <a:ext uri="{FF2B5EF4-FFF2-40B4-BE49-F238E27FC236}">
                  <a16:creationId xmlns:a16="http://schemas.microsoft.com/office/drawing/2014/main" id="{6AD986EF-1C39-4661-BC5B-8551EF4644F9}"/>
                </a:ext>
              </a:extLst>
            </p:cNvPr>
            <p:cNvSpPr>
              <a:spLocks/>
            </p:cNvSpPr>
            <p:nvPr/>
          </p:nvSpPr>
          <p:spPr bwMode="auto">
            <a:xfrm>
              <a:off x="4496" y="2715"/>
              <a:ext cx="17" cy="17"/>
            </a:xfrm>
            <a:custGeom>
              <a:avLst/>
              <a:gdLst>
                <a:gd name="T0" fmla="*/ 7 w 17"/>
                <a:gd name="T1" fmla="*/ 16 h 17"/>
                <a:gd name="T2" fmla="*/ 7 w 17"/>
                <a:gd name="T3" fmla="*/ 13 h 17"/>
                <a:gd name="T4" fmla="*/ 5 w 17"/>
                <a:gd name="T5" fmla="*/ 6 h 17"/>
                <a:gd name="T6" fmla="*/ 4 w 17"/>
                <a:gd name="T7" fmla="*/ 13 h 17"/>
                <a:gd name="T8" fmla="*/ 8 w 17"/>
                <a:gd name="T9" fmla="*/ 13 h 17"/>
                <a:gd name="T10" fmla="*/ 16 w 17"/>
                <a:gd name="T11" fmla="*/ 6 h 17"/>
                <a:gd name="T12" fmla="*/ 11 w 17"/>
                <a:gd name="T13" fmla="*/ 0 h 17"/>
                <a:gd name="T14" fmla="*/ 7 w 17"/>
                <a:gd name="T15" fmla="*/ 2 h 17"/>
                <a:gd name="T16" fmla="*/ 4 w 17"/>
                <a:gd name="T17" fmla="*/ 2 h 17"/>
                <a:gd name="T18" fmla="*/ 0 w 17"/>
                <a:gd name="T19" fmla="*/ 6 h 17"/>
                <a:gd name="T20" fmla="*/ 0 w 17"/>
                <a:gd name="T21" fmla="*/ 16 h 17"/>
                <a:gd name="T22" fmla="*/ 0 w 17"/>
                <a:gd name="T23" fmla="*/ 16 h 17"/>
                <a:gd name="T24" fmla="*/ 7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7" y="16"/>
                  </a:moveTo>
                  <a:lnTo>
                    <a:pt x="7" y="13"/>
                  </a:lnTo>
                  <a:lnTo>
                    <a:pt x="5" y="6"/>
                  </a:lnTo>
                  <a:lnTo>
                    <a:pt x="4" y="13"/>
                  </a:lnTo>
                  <a:lnTo>
                    <a:pt x="8" y="13"/>
                  </a:lnTo>
                  <a:lnTo>
                    <a:pt x="16" y="6"/>
                  </a:lnTo>
                  <a:lnTo>
                    <a:pt x="11" y="0"/>
                  </a:lnTo>
                  <a:lnTo>
                    <a:pt x="7" y="2"/>
                  </a:lnTo>
                  <a:lnTo>
                    <a:pt x="4" y="2"/>
                  </a:lnTo>
                  <a:lnTo>
                    <a:pt x="0" y="6"/>
                  </a:lnTo>
                  <a:lnTo>
                    <a:pt x="0" y="16"/>
                  </a:lnTo>
                  <a:lnTo>
                    <a:pt x="7"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1" name="Freeform 291">
              <a:extLst>
                <a:ext uri="{FF2B5EF4-FFF2-40B4-BE49-F238E27FC236}">
                  <a16:creationId xmlns:a16="http://schemas.microsoft.com/office/drawing/2014/main" id="{2307A2DF-D5B4-4C59-95D4-9D04734496D6}"/>
                </a:ext>
              </a:extLst>
            </p:cNvPr>
            <p:cNvSpPr>
              <a:spLocks/>
            </p:cNvSpPr>
            <p:nvPr/>
          </p:nvSpPr>
          <p:spPr bwMode="auto">
            <a:xfrm>
              <a:off x="4493" y="2717"/>
              <a:ext cx="17" cy="17"/>
            </a:xfrm>
            <a:custGeom>
              <a:avLst/>
              <a:gdLst>
                <a:gd name="T0" fmla="*/ 0 w 17"/>
                <a:gd name="T1" fmla="*/ 9 h 17"/>
                <a:gd name="T2" fmla="*/ 6 w 17"/>
                <a:gd name="T3" fmla="*/ 13 h 17"/>
                <a:gd name="T4" fmla="*/ 9 w 17"/>
                <a:gd name="T5" fmla="*/ 8 h 17"/>
                <a:gd name="T6" fmla="*/ 12 w 17"/>
                <a:gd name="T7" fmla="*/ 4 h 17"/>
                <a:gd name="T8" fmla="*/ 16 w 17"/>
                <a:gd name="T9" fmla="*/ 0 h 17"/>
                <a:gd name="T10" fmla="*/ 8 w 17"/>
                <a:gd name="T11" fmla="*/ 0 h 17"/>
                <a:gd name="T12" fmla="*/ 8 w 17"/>
                <a:gd name="T13" fmla="*/ 0 h 17"/>
                <a:gd name="T14" fmla="*/ 3 w 17"/>
                <a:gd name="T15" fmla="*/ 5 h 17"/>
                <a:gd name="T16" fmla="*/ 0 w 17"/>
                <a:gd name="T17" fmla="*/ 9 h 17"/>
                <a:gd name="T18" fmla="*/ 3 w 17"/>
                <a:gd name="T19" fmla="*/ 16 h 17"/>
                <a:gd name="T20" fmla="*/ 0 w 17"/>
                <a:gd name="T21" fmla="*/ 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0" y="9"/>
                  </a:moveTo>
                  <a:lnTo>
                    <a:pt x="6" y="13"/>
                  </a:lnTo>
                  <a:lnTo>
                    <a:pt x="9" y="8"/>
                  </a:lnTo>
                  <a:lnTo>
                    <a:pt x="12" y="4"/>
                  </a:lnTo>
                  <a:lnTo>
                    <a:pt x="16" y="0"/>
                  </a:lnTo>
                  <a:lnTo>
                    <a:pt x="8" y="0"/>
                  </a:lnTo>
                  <a:lnTo>
                    <a:pt x="3" y="5"/>
                  </a:lnTo>
                  <a:lnTo>
                    <a:pt x="0" y="9"/>
                  </a:lnTo>
                  <a:lnTo>
                    <a:pt x="3" y="16"/>
                  </a:lnTo>
                  <a:lnTo>
                    <a:pt x="0" y="9"/>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2" name="Freeform 292">
              <a:extLst>
                <a:ext uri="{FF2B5EF4-FFF2-40B4-BE49-F238E27FC236}">
                  <a16:creationId xmlns:a16="http://schemas.microsoft.com/office/drawing/2014/main" id="{9B2BA9A4-0D28-41FB-B907-E1FD6E170E8A}"/>
                </a:ext>
              </a:extLst>
            </p:cNvPr>
            <p:cNvSpPr>
              <a:spLocks/>
            </p:cNvSpPr>
            <p:nvPr/>
          </p:nvSpPr>
          <p:spPr bwMode="auto">
            <a:xfrm>
              <a:off x="4493" y="2720"/>
              <a:ext cx="17" cy="17"/>
            </a:xfrm>
            <a:custGeom>
              <a:avLst/>
              <a:gdLst>
                <a:gd name="T0" fmla="*/ 8 w 17"/>
                <a:gd name="T1" fmla="*/ 16 h 17"/>
                <a:gd name="T2" fmla="*/ 16 w 17"/>
                <a:gd name="T3" fmla="*/ 12 h 17"/>
                <a:gd name="T4" fmla="*/ 16 w 17"/>
                <a:gd name="T5" fmla="*/ 3 h 17"/>
                <a:gd name="T6" fmla="*/ 8 w 17"/>
                <a:gd name="T7" fmla="*/ 0 h 17"/>
                <a:gd name="T8" fmla="*/ 0 w 17"/>
                <a:gd name="T9" fmla="*/ 0 h 17"/>
                <a:gd name="T10" fmla="*/ 8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8" y="16"/>
                  </a:moveTo>
                  <a:lnTo>
                    <a:pt x="16" y="12"/>
                  </a:lnTo>
                  <a:lnTo>
                    <a:pt x="16" y="3"/>
                  </a:lnTo>
                  <a:lnTo>
                    <a:pt x="8" y="0"/>
                  </a:lnTo>
                  <a:lnTo>
                    <a:pt x="0" y="0"/>
                  </a:lnTo>
                  <a:lnTo>
                    <a:pt x="8"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3" name="Freeform 293">
              <a:extLst>
                <a:ext uri="{FF2B5EF4-FFF2-40B4-BE49-F238E27FC236}">
                  <a16:creationId xmlns:a16="http://schemas.microsoft.com/office/drawing/2014/main" id="{05668B72-83CD-4916-9AD5-04B50663829E}"/>
                </a:ext>
              </a:extLst>
            </p:cNvPr>
            <p:cNvSpPr>
              <a:spLocks/>
            </p:cNvSpPr>
            <p:nvPr/>
          </p:nvSpPr>
          <p:spPr bwMode="auto">
            <a:xfrm>
              <a:off x="4868" y="2992"/>
              <a:ext cx="143" cy="35"/>
            </a:xfrm>
            <a:custGeom>
              <a:avLst/>
              <a:gdLst>
                <a:gd name="T0" fmla="*/ 141 w 143"/>
                <a:gd name="T1" fmla="*/ 31 h 35"/>
                <a:gd name="T2" fmla="*/ 142 w 143"/>
                <a:gd name="T3" fmla="*/ 28 h 35"/>
                <a:gd name="T4" fmla="*/ 0 w 143"/>
                <a:gd name="T5" fmla="*/ 0 h 35"/>
                <a:gd name="T6" fmla="*/ 0 w 143"/>
                <a:gd name="T7" fmla="*/ 4 h 35"/>
                <a:gd name="T8" fmla="*/ 140 w 143"/>
                <a:gd name="T9" fmla="*/ 34 h 35"/>
                <a:gd name="T10" fmla="*/ 141 w 143"/>
                <a:gd name="T11" fmla="*/ 31 h 35"/>
                <a:gd name="T12" fmla="*/ 0 60000 65536"/>
                <a:gd name="T13" fmla="*/ 0 60000 65536"/>
                <a:gd name="T14" fmla="*/ 0 60000 65536"/>
                <a:gd name="T15" fmla="*/ 0 60000 65536"/>
                <a:gd name="T16" fmla="*/ 0 60000 65536"/>
                <a:gd name="T17" fmla="*/ 0 60000 65536"/>
                <a:gd name="T18" fmla="*/ 0 w 143"/>
                <a:gd name="T19" fmla="*/ 0 h 35"/>
                <a:gd name="T20" fmla="*/ 143 w 143"/>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43" h="35">
                  <a:moveTo>
                    <a:pt x="141" y="31"/>
                  </a:moveTo>
                  <a:lnTo>
                    <a:pt x="142" y="28"/>
                  </a:lnTo>
                  <a:lnTo>
                    <a:pt x="0" y="0"/>
                  </a:lnTo>
                  <a:lnTo>
                    <a:pt x="0" y="4"/>
                  </a:lnTo>
                  <a:lnTo>
                    <a:pt x="140" y="34"/>
                  </a:lnTo>
                  <a:lnTo>
                    <a:pt x="141" y="31"/>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4" name="Freeform 294">
              <a:extLst>
                <a:ext uri="{FF2B5EF4-FFF2-40B4-BE49-F238E27FC236}">
                  <a16:creationId xmlns:a16="http://schemas.microsoft.com/office/drawing/2014/main" id="{BBE0B1AE-A705-401B-B296-5B4898CBE46F}"/>
                </a:ext>
              </a:extLst>
            </p:cNvPr>
            <p:cNvSpPr>
              <a:spLocks/>
            </p:cNvSpPr>
            <p:nvPr/>
          </p:nvSpPr>
          <p:spPr bwMode="auto">
            <a:xfrm>
              <a:off x="5010" y="3019"/>
              <a:ext cx="17" cy="17"/>
            </a:xfrm>
            <a:custGeom>
              <a:avLst/>
              <a:gdLst>
                <a:gd name="T0" fmla="*/ 16 w 17"/>
                <a:gd name="T1" fmla="*/ 16 h 17"/>
                <a:gd name="T2" fmla="*/ 12 w 17"/>
                <a:gd name="T3" fmla="*/ 8 h 17"/>
                <a:gd name="T4" fmla="*/ 9 w 17"/>
                <a:gd name="T5" fmla="*/ 0 h 17"/>
                <a:gd name="T6" fmla="*/ 6 w 17"/>
                <a:gd name="T7" fmla="*/ 0 h 17"/>
                <a:gd name="T8" fmla="*/ 0 w 17"/>
                <a:gd name="T9" fmla="*/ 8 h 17"/>
                <a:gd name="T10" fmla="*/ 16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16"/>
                  </a:moveTo>
                  <a:lnTo>
                    <a:pt x="12" y="8"/>
                  </a:lnTo>
                  <a:lnTo>
                    <a:pt x="9" y="0"/>
                  </a:lnTo>
                  <a:lnTo>
                    <a:pt x="6" y="0"/>
                  </a:lnTo>
                  <a:lnTo>
                    <a:pt x="0" y="8"/>
                  </a:lnTo>
                  <a:lnTo>
                    <a:pt x="16" y="1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5" name="Freeform 295">
              <a:extLst>
                <a:ext uri="{FF2B5EF4-FFF2-40B4-BE49-F238E27FC236}">
                  <a16:creationId xmlns:a16="http://schemas.microsoft.com/office/drawing/2014/main" id="{6E0D4B9F-603B-4BE8-99F7-B59506C4A101}"/>
                </a:ext>
              </a:extLst>
            </p:cNvPr>
            <p:cNvSpPr>
              <a:spLocks/>
            </p:cNvSpPr>
            <p:nvPr/>
          </p:nvSpPr>
          <p:spPr bwMode="auto">
            <a:xfrm>
              <a:off x="4991" y="3019"/>
              <a:ext cx="23" cy="97"/>
            </a:xfrm>
            <a:custGeom>
              <a:avLst/>
              <a:gdLst>
                <a:gd name="T0" fmla="*/ 0 w 23"/>
                <a:gd name="T1" fmla="*/ 96 h 97"/>
                <a:gd name="T2" fmla="*/ 1 w 23"/>
                <a:gd name="T3" fmla="*/ 96 h 97"/>
                <a:gd name="T4" fmla="*/ 22 w 23"/>
                <a:gd name="T5" fmla="*/ 0 h 97"/>
                <a:gd name="T6" fmla="*/ 20 w 23"/>
                <a:gd name="T7" fmla="*/ 0 h 97"/>
                <a:gd name="T8" fmla="*/ 0 w 23"/>
                <a:gd name="T9" fmla="*/ 95 h 97"/>
                <a:gd name="T10" fmla="*/ 0 w 23"/>
                <a:gd name="T11" fmla="*/ 96 h 97"/>
                <a:gd name="T12" fmla="*/ 0 60000 65536"/>
                <a:gd name="T13" fmla="*/ 0 60000 65536"/>
                <a:gd name="T14" fmla="*/ 0 60000 65536"/>
                <a:gd name="T15" fmla="*/ 0 60000 65536"/>
                <a:gd name="T16" fmla="*/ 0 60000 65536"/>
                <a:gd name="T17" fmla="*/ 0 60000 65536"/>
                <a:gd name="T18" fmla="*/ 0 w 23"/>
                <a:gd name="T19" fmla="*/ 0 h 97"/>
                <a:gd name="T20" fmla="*/ 23 w 23"/>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23" h="97">
                  <a:moveTo>
                    <a:pt x="0" y="96"/>
                  </a:moveTo>
                  <a:lnTo>
                    <a:pt x="1" y="96"/>
                  </a:lnTo>
                  <a:lnTo>
                    <a:pt x="22" y="0"/>
                  </a:lnTo>
                  <a:lnTo>
                    <a:pt x="20" y="0"/>
                  </a:lnTo>
                  <a:lnTo>
                    <a:pt x="0" y="95"/>
                  </a:lnTo>
                  <a:lnTo>
                    <a:pt x="0" y="9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6" name="Freeform 296">
              <a:extLst>
                <a:ext uri="{FF2B5EF4-FFF2-40B4-BE49-F238E27FC236}">
                  <a16:creationId xmlns:a16="http://schemas.microsoft.com/office/drawing/2014/main" id="{B35C73F6-C910-40EE-987E-F20B72AA2408}"/>
                </a:ext>
              </a:extLst>
            </p:cNvPr>
            <p:cNvSpPr>
              <a:spLocks/>
            </p:cNvSpPr>
            <p:nvPr/>
          </p:nvSpPr>
          <p:spPr bwMode="auto">
            <a:xfrm>
              <a:off x="4991" y="3114"/>
              <a:ext cx="17" cy="17"/>
            </a:xfrm>
            <a:custGeom>
              <a:avLst/>
              <a:gdLst>
                <a:gd name="T0" fmla="*/ 0 w 17"/>
                <a:gd name="T1" fmla="*/ 0 h 17"/>
                <a:gd name="T2" fmla="*/ 3 w 17"/>
                <a:gd name="T3" fmla="*/ 10 h 17"/>
                <a:gd name="T4" fmla="*/ 6 w 17"/>
                <a:gd name="T5" fmla="*/ 16 h 17"/>
                <a:gd name="T6" fmla="*/ 12 w 17"/>
                <a:gd name="T7" fmla="*/ 16 h 17"/>
                <a:gd name="T8" fmla="*/ 16 w 17"/>
                <a:gd name="T9" fmla="*/ 5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3" y="10"/>
                  </a:lnTo>
                  <a:lnTo>
                    <a:pt x="6" y="16"/>
                  </a:lnTo>
                  <a:lnTo>
                    <a:pt x="12" y="16"/>
                  </a:lnTo>
                  <a:lnTo>
                    <a:pt x="16" y="5"/>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7" name="Freeform 297">
              <a:extLst>
                <a:ext uri="{FF2B5EF4-FFF2-40B4-BE49-F238E27FC236}">
                  <a16:creationId xmlns:a16="http://schemas.microsoft.com/office/drawing/2014/main" id="{34892173-30CD-4EA0-9046-D7D4392D1756}"/>
                </a:ext>
              </a:extLst>
            </p:cNvPr>
            <p:cNvSpPr>
              <a:spLocks/>
            </p:cNvSpPr>
            <p:nvPr/>
          </p:nvSpPr>
          <p:spPr bwMode="auto">
            <a:xfrm>
              <a:off x="4795" y="3109"/>
              <a:ext cx="34" cy="53"/>
            </a:xfrm>
            <a:custGeom>
              <a:avLst/>
              <a:gdLst>
                <a:gd name="T0" fmla="*/ 0 w 34"/>
                <a:gd name="T1" fmla="*/ 52 h 53"/>
                <a:gd name="T2" fmla="*/ 11 w 34"/>
                <a:gd name="T3" fmla="*/ 7 h 53"/>
                <a:gd name="T4" fmla="*/ 13 w 34"/>
                <a:gd name="T5" fmla="*/ 2 h 53"/>
                <a:gd name="T6" fmla="*/ 18 w 34"/>
                <a:gd name="T7" fmla="*/ 0 h 53"/>
                <a:gd name="T8" fmla="*/ 25 w 34"/>
                <a:gd name="T9" fmla="*/ 1 h 53"/>
                <a:gd name="T10" fmla="*/ 33 w 34"/>
                <a:gd name="T11" fmla="*/ 3 h 53"/>
                <a:gd name="T12" fmla="*/ 24 w 34"/>
                <a:gd name="T13" fmla="*/ 5 h 53"/>
                <a:gd name="T14" fmla="*/ 17 w 34"/>
                <a:gd name="T15" fmla="*/ 8 h 53"/>
                <a:gd name="T16" fmla="*/ 12 w 34"/>
                <a:gd name="T17" fmla="*/ 19 h 53"/>
                <a:gd name="T18" fmla="*/ 0 w 34"/>
                <a:gd name="T19" fmla="*/ 52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53"/>
                <a:gd name="T32" fmla="*/ 34 w 34"/>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53">
                  <a:moveTo>
                    <a:pt x="0" y="52"/>
                  </a:moveTo>
                  <a:lnTo>
                    <a:pt x="11" y="7"/>
                  </a:lnTo>
                  <a:lnTo>
                    <a:pt x="13" y="2"/>
                  </a:lnTo>
                  <a:lnTo>
                    <a:pt x="18" y="0"/>
                  </a:lnTo>
                  <a:lnTo>
                    <a:pt x="25" y="1"/>
                  </a:lnTo>
                  <a:lnTo>
                    <a:pt x="33" y="3"/>
                  </a:lnTo>
                  <a:lnTo>
                    <a:pt x="24" y="5"/>
                  </a:lnTo>
                  <a:lnTo>
                    <a:pt x="17" y="8"/>
                  </a:lnTo>
                  <a:lnTo>
                    <a:pt x="12" y="19"/>
                  </a:lnTo>
                  <a:lnTo>
                    <a:pt x="0" y="5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8" name="Freeform 298">
              <a:extLst>
                <a:ext uri="{FF2B5EF4-FFF2-40B4-BE49-F238E27FC236}">
                  <a16:creationId xmlns:a16="http://schemas.microsoft.com/office/drawing/2014/main" id="{40ED4C2F-568B-40A5-82D2-346C3EC6E0C1}"/>
                </a:ext>
              </a:extLst>
            </p:cNvPr>
            <p:cNvSpPr>
              <a:spLocks/>
            </p:cNvSpPr>
            <p:nvPr/>
          </p:nvSpPr>
          <p:spPr bwMode="auto">
            <a:xfrm>
              <a:off x="5126" y="3183"/>
              <a:ext cx="28" cy="40"/>
            </a:xfrm>
            <a:custGeom>
              <a:avLst/>
              <a:gdLst>
                <a:gd name="T0" fmla="*/ 0 w 28"/>
                <a:gd name="T1" fmla="*/ 39 h 40"/>
                <a:gd name="T2" fmla="*/ 2 w 28"/>
                <a:gd name="T3" fmla="*/ 22 h 40"/>
                <a:gd name="T4" fmla="*/ 6 w 28"/>
                <a:gd name="T5" fmla="*/ 5 h 40"/>
                <a:gd name="T6" fmla="*/ 11 w 28"/>
                <a:gd name="T7" fmla="*/ 0 h 40"/>
                <a:gd name="T8" fmla="*/ 18 w 28"/>
                <a:gd name="T9" fmla="*/ 0 h 40"/>
                <a:gd name="T10" fmla="*/ 27 w 28"/>
                <a:gd name="T11" fmla="*/ 4 h 40"/>
                <a:gd name="T12" fmla="*/ 21 w 28"/>
                <a:gd name="T13" fmla="*/ 6 h 40"/>
                <a:gd name="T14" fmla="*/ 13 w 28"/>
                <a:gd name="T15" fmla="*/ 6 h 40"/>
                <a:gd name="T16" fmla="*/ 9 w 28"/>
                <a:gd name="T17" fmla="*/ 13 h 40"/>
                <a:gd name="T18" fmla="*/ 5 w 28"/>
                <a:gd name="T19" fmla="*/ 30 h 40"/>
                <a:gd name="T20" fmla="*/ 0 w 28"/>
                <a:gd name="T21" fmla="*/ 39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40"/>
                <a:gd name="T35" fmla="*/ 28 w 28"/>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40">
                  <a:moveTo>
                    <a:pt x="0" y="39"/>
                  </a:moveTo>
                  <a:lnTo>
                    <a:pt x="2" y="22"/>
                  </a:lnTo>
                  <a:lnTo>
                    <a:pt x="6" y="5"/>
                  </a:lnTo>
                  <a:lnTo>
                    <a:pt x="11" y="0"/>
                  </a:lnTo>
                  <a:lnTo>
                    <a:pt x="18" y="0"/>
                  </a:lnTo>
                  <a:lnTo>
                    <a:pt x="27" y="4"/>
                  </a:lnTo>
                  <a:lnTo>
                    <a:pt x="21" y="6"/>
                  </a:lnTo>
                  <a:lnTo>
                    <a:pt x="13" y="6"/>
                  </a:lnTo>
                  <a:lnTo>
                    <a:pt x="9" y="13"/>
                  </a:lnTo>
                  <a:lnTo>
                    <a:pt x="5" y="30"/>
                  </a:lnTo>
                  <a:lnTo>
                    <a:pt x="0" y="3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89" name="Line 299">
              <a:extLst>
                <a:ext uri="{FF2B5EF4-FFF2-40B4-BE49-F238E27FC236}">
                  <a16:creationId xmlns:a16="http://schemas.microsoft.com/office/drawing/2014/main" id="{5EC47666-94F3-4F1C-94C4-C955FCF2B05D}"/>
                </a:ext>
              </a:extLst>
            </p:cNvPr>
            <p:cNvSpPr>
              <a:spLocks noChangeShapeType="1"/>
            </p:cNvSpPr>
            <p:nvPr/>
          </p:nvSpPr>
          <p:spPr bwMode="auto">
            <a:xfrm flipH="1">
              <a:off x="5121" y="3231"/>
              <a:ext cx="5" cy="1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a:p>
          </p:txBody>
        </p:sp>
        <p:sp>
          <p:nvSpPr>
            <p:cNvPr id="128290" name="Freeform 300">
              <a:extLst>
                <a:ext uri="{FF2B5EF4-FFF2-40B4-BE49-F238E27FC236}">
                  <a16:creationId xmlns:a16="http://schemas.microsoft.com/office/drawing/2014/main" id="{28B33DB0-2C2C-452E-B1FD-7EF1DD1280B8}"/>
                </a:ext>
              </a:extLst>
            </p:cNvPr>
            <p:cNvSpPr>
              <a:spLocks/>
            </p:cNvSpPr>
            <p:nvPr/>
          </p:nvSpPr>
          <p:spPr bwMode="auto">
            <a:xfrm>
              <a:off x="4867" y="2993"/>
              <a:ext cx="17" cy="17"/>
            </a:xfrm>
            <a:custGeom>
              <a:avLst/>
              <a:gdLst>
                <a:gd name="T0" fmla="*/ 16 w 17"/>
                <a:gd name="T1" fmla="*/ 16 h 17"/>
                <a:gd name="T2" fmla="*/ 12 w 17"/>
                <a:gd name="T3" fmla="*/ 5 h 17"/>
                <a:gd name="T4" fmla="*/ 9 w 17"/>
                <a:gd name="T5" fmla="*/ 0 h 17"/>
                <a:gd name="T6" fmla="*/ 3 w 17"/>
                <a:gd name="T7" fmla="*/ 0 h 17"/>
                <a:gd name="T8" fmla="*/ 0 w 17"/>
                <a:gd name="T9" fmla="*/ 10 h 17"/>
                <a:gd name="T10" fmla="*/ 16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16"/>
                  </a:moveTo>
                  <a:lnTo>
                    <a:pt x="12" y="5"/>
                  </a:lnTo>
                  <a:lnTo>
                    <a:pt x="9" y="0"/>
                  </a:lnTo>
                  <a:lnTo>
                    <a:pt x="3" y="0"/>
                  </a:lnTo>
                  <a:lnTo>
                    <a:pt x="0" y="10"/>
                  </a:lnTo>
                  <a:lnTo>
                    <a:pt x="16" y="1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1" name="Freeform 301">
              <a:extLst>
                <a:ext uri="{FF2B5EF4-FFF2-40B4-BE49-F238E27FC236}">
                  <a16:creationId xmlns:a16="http://schemas.microsoft.com/office/drawing/2014/main" id="{23F5E088-9B05-4654-8707-85BC34C5C70E}"/>
                </a:ext>
              </a:extLst>
            </p:cNvPr>
            <p:cNvSpPr>
              <a:spLocks/>
            </p:cNvSpPr>
            <p:nvPr/>
          </p:nvSpPr>
          <p:spPr bwMode="auto">
            <a:xfrm>
              <a:off x="4849" y="2994"/>
              <a:ext cx="20" cy="84"/>
            </a:xfrm>
            <a:custGeom>
              <a:avLst/>
              <a:gdLst>
                <a:gd name="T0" fmla="*/ 1 w 20"/>
                <a:gd name="T1" fmla="*/ 82 h 84"/>
                <a:gd name="T2" fmla="*/ 1 w 20"/>
                <a:gd name="T3" fmla="*/ 83 h 84"/>
                <a:gd name="T4" fmla="*/ 19 w 20"/>
                <a:gd name="T5" fmla="*/ 0 h 84"/>
                <a:gd name="T6" fmla="*/ 17 w 20"/>
                <a:gd name="T7" fmla="*/ 0 h 84"/>
                <a:gd name="T8" fmla="*/ 0 w 20"/>
                <a:gd name="T9" fmla="*/ 82 h 84"/>
                <a:gd name="T10" fmla="*/ 1 w 20"/>
                <a:gd name="T11" fmla="*/ 82 h 84"/>
                <a:gd name="T12" fmla="*/ 0 60000 65536"/>
                <a:gd name="T13" fmla="*/ 0 60000 65536"/>
                <a:gd name="T14" fmla="*/ 0 60000 65536"/>
                <a:gd name="T15" fmla="*/ 0 60000 65536"/>
                <a:gd name="T16" fmla="*/ 0 60000 65536"/>
                <a:gd name="T17" fmla="*/ 0 60000 65536"/>
                <a:gd name="T18" fmla="*/ 0 w 20"/>
                <a:gd name="T19" fmla="*/ 0 h 84"/>
                <a:gd name="T20" fmla="*/ 20 w 20"/>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20" h="84">
                  <a:moveTo>
                    <a:pt x="1" y="82"/>
                  </a:moveTo>
                  <a:lnTo>
                    <a:pt x="1" y="83"/>
                  </a:lnTo>
                  <a:lnTo>
                    <a:pt x="19" y="0"/>
                  </a:lnTo>
                  <a:lnTo>
                    <a:pt x="17" y="0"/>
                  </a:lnTo>
                  <a:lnTo>
                    <a:pt x="0" y="82"/>
                  </a:lnTo>
                  <a:lnTo>
                    <a:pt x="1" y="8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2" name="Freeform 302">
              <a:extLst>
                <a:ext uri="{FF2B5EF4-FFF2-40B4-BE49-F238E27FC236}">
                  <a16:creationId xmlns:a16="http://schemas.microsoft.com/office/drawing/2014/main" id="{69EC2FA6-760A-4102-A859-DBA87E1CCD73}"/>
                </a:ext>
              </a:extLst>
            </p:cNvPr>
            <p:cNvSpPr>
              <a:spLocks/>
            </p:cNvSpPr>
            <p:nvPr/>
          </p:nvSpPr>
          <p:spPr bwMode="auto">
            <a:xfrm>
              <a:off x="4849" y="3077"/>
              <a:ext cx="17" cy="17"/>
            </a:xfrm>
            <a:custGeom>
              <a:avLst/>
              <a:gdLst>
                <a:gd name="T0" fmla="*/ 0 w 17"/>
                <a:gd name="T1" fmla="*/ 0 h 17"/>
                <a:gd name="T2" fmla="*/ 3 w 17"/>
                <a:gd name="T3" fmla="*/ 10 h 17"/>
                <a:gd name="T4" fmla="*/ 6 w 17"/>
                <a:gd name="T5" fmla="*/ 16 h 17"/>
                <a:gd name="T6" fmla="*/ 12 w 17"/>
                <a:gd name="T7" fmla="*/ 16 h 17"/>
                <a:gd name="T8" fmla="*/ 16 w 17"/>
                <a:gd name="T9" fmla="*/ 1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3" y="10"/>
                  </a:lnTo>
                  <a:lnTo>
                    <a:pt x="6" y="16"/>
                  </a:lnTo>
                  <a:lnTo>
                    <a:pt x="12" y="16"/>
                  </a:lnTo>
                  <a:lnTo>
                    <a:pt x="16" y="10"/>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3" name="Freeform 303">
              <a:extLst>
                <a:ext uri="{FF2B5EF4-FFF2-40B4-BE49-F238E27FC236}">
                  <a16:creationId xmlns:a16="http://schemas.microsoft.com/office/drawing/2014/main" id="{01462345-EE63-4909-BD01-AF772FC15CA3}"/>
                </a:ext>
              </a:extLst>
            </p:cNvPr>
            <p:cNvSpPr>
              <a:spLocks/>
            </p:cNvSpPr>
            <p:nvPr/>
          </p:nvSpPr>
          <p:spPr bwMode="auto">
            <a:xfrm>
              <a:off x="5038" y="3023"/>
              <a:ext cx="17" cy="17"/>
            </a:xfrm>
            <a:custGeom>
              <a:avLst/>
              <a:gdLst>
                <a:gd name="T0" fmla="*/ 16 w 17"/>
                <a:gd name="T1" fmla="*/ 16 h 17"/>
                <a:gd name="T2" fmla="*/ 16 w 17"/>
                <a:gd name="T3" fmla="*/ 5 h 17"/>
                <a:gd name="T4" fmla="*/ 12 w 17"/>
                <a:gd name="T5" fmla="*/ 0 h 17"/>
                <a:gd name="T6" fmla="*/ 4 w 17"/>
                <a:gd name="T7" fmla="*/ 0 h 17"/>
                <a:gd name="T8" fmla="*/ 0 w 17"/>
                <a:gd name="T9" fmla="*/ 10 h 17"/>
                <a:gd name="T10" fmla="*/ 16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16"/>
                  </a:moveTo>
                  <a:lnTo>
                    <a:pt x="16" y="5"/>
                  </a:lnTo>
                  <a:lnTo>
                    <a:pt x="12" y="0"/>
                  </a:lnTo>
                  <a:lnTo>
                    <a:pt x="4" y="0"/>
                  </a:lnTo>
                  <a:lnTo>
                    <a:pt x="0" y="10"/>
                  </a:lnTo>
                  <a:lnTo>
                    <a:pt x="16" y="16"/>
                  </a:lnTo>
                </a:path>
              </a:pathLst>
            </a:custGeom>
            <a:solidFill>
              <a:srgbClr val="1919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4" name="Freeform 304">
              <a:extLst>
                <a:ext uri="{FF2B5EF4-FFF2-40B4-BE49-F238E27FC236}">
                  <a16:creationId xmlns:a16="http://schemas.microsoft.com/office/drawing/2014/main" id="{5BA7158B-A112-44EA-B44E-C0B7555542CE}"/>
                </a:ext>
              </a:extLst>
            </p:cNvPr>
            <p:cNvSpPr>
              <a:spLocks/>
            </p:cNvSpPr>
            <p:nvPr/>
          </p:nvSpPr>
          <p:spPr bwMode="auto">
            <a:xfrm>
              <a:off x="5017" y="3023"/>
              <a:ext cx="22" cy="99"/>
            </a:xfrm>
            <a:custGeom>
              <a:avLst/>
              <a:gdLst>
                <a:gd name="T0" fmla="*/ 0 w 22"/>
                <a:gd name="T1" fmla="*/ 97 h 99"/>
                <a:gd name="T2" fmla="*/ 1 w 22"/>
                <a:gd name="T3" fmla="*/ 98 h 99"/>
                <a:gd name="T4" fmla="*/ 21 w 22"/>
                <a:gd name="T5" fmla="*/ 0 h 99"/>
                <a:gd name="T6" fmla="*/ 19 w 22"/>
                <a:gd name="T7" fmla="*/ 0 h 99"/>
                <a:gd name="T8" fmla="*/ 0 w 22"/>
                <a:gd name="T9" fmla="*/ 97 h 99"/>
                <a:gd name="T10" fmla="*/ 0 w 22"/>
                <a:gd name="T11" fmla="*/ 97 h 99"/>
                <a:gd name="T12" fmla="*/ 0 60000 65536"/>
                <a:gd name="T13" fmla="*/ 0 60000 65536"/>
                <a:gd name="T14" fmla="*/ 0 60000 65536"/>
                <a:gd name="T15" fmla="*/ 0 60000 65536"/>
                <a:gd name="T16" fmla="*/ 0 60000 65536"/>
                <a:gd name="T17" fmla="*/ 0 60000 65536"/>
                <a:gd name="T18" fmla="*/ 0 w 22"/>
                <a:gd name="T19" fmla="*/ 0 h 99"/>
                <a:gd name="T20" fmla="*/ 22 w 22"/>
                <a:gd name="T21" fmla="*/ 99 h 99"/>
              </a:gdLst>
              <a:ahLst/>
              <a:cxnLst>
                <a:cxn ang="T12">
                  <a:pos x="T0" y="T1"/>
                </a:cxn>
                <a:cxn ang="T13">
                  <a:pos x="T2" y="T3"/>
                </a:cxn>
                <a:cxn ang="T14">
                  <a:pos x="T4" y="T5"/>
                </a:cxn>
                <a:cxn ang="T15">
                  <a:pos x="T6" y="T7"/>
                </a:cxn>
                <a:cxn ang="T16">
                  <a:pos x="T8" y="T9"/>
                </a:cxn>
                <a:cxn ang="T17">
                  <a:pos x="T10" y="T11"/>
                </a:cxn>
              </a:cxnLst>
              <a:rect l="T18" t="T19" r="T20" b="T21"/>
              <a:pathLst>
                <a:path w="22" h="99">
                  <a:moveTo>
                    <a:pt x="0" y="97"/>
                  </a:moveTo>
                  <a:lnTo>
                    <a:pt x="1" y="98"/>
                  </a:lnTo>
                  <a:lnTo>
                    <a:pt x="21" y="0"/>
                  </a:lnTo>
                  <a:lnTo>
                    <a:pt x="19" y="0"/>
                  </a:lnTo>
                  <a:lnTo>
                    <a:pt x="0" y="97"/>
                  </a:lnTo>
                </a:path>
              </a:pathLst>
            </a:custGeom>
            <a:solidFill>
              <a:srgbClr val="1919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5" name="Freeform 305">
              <a:extLst>
                <a:ext uri="{FF2B5EF4-FFF2-40B4-BE49-F238E27FC236}">
                  <a16:creationId xmlns:a16="http://schemas.microsoft.com/office/drawing/2014/main" id="{6954B18E-66A1-44A2-B1B2-30B43CCB2662}"/>
                </a:ext>
              </a:extLst>
            </p:cNvPr>
            <p:cNvSpPr>
              <a:spLocks/>
            </p:cNvSpPr>
            <p:nvPr/>
          </p:nvSpPr>
          <p:spPr bwMode="auto">
            <a:xfrm>
              <a:off x="5017" y="3120"/>
              <a:ext cx="17" cy="17"/>
            </a:xfrm>
            <a:custGeom>
              <a:avLst/>
              <a:gdLst>
                <a:gd name="T0" fmla="*/ 0 w 17"/>
                <a:gd name="T1" fmla="*/ 0 h 17"/>
                <a:gd name="T2" fmla="*/ 0 w 17"/>
                <a:gd name="T3" fmla="*/ 10 h 17"/>
                <a:gd name="T4" fmla="*/ 4 w 17"/>
                <a:gd name="T5" fmla="*/ 16 h 17"/>
                <a:gd name="T6" fmla="*/ 12 w 17"/>
                <a:gd name="T7" fmla="*/ 10 h 17"/>
                <a:gd name="T8" fmla="*/ 16 w 17"/>
                <a:gd name="T9" fmla="*/ 5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0" y="10"/>
                  </a:lnTo>
                  <a:lnTo>
                    <a:pt x="4" y="16"/>
                  </a:lnTo>
                  <a:lnTo>
                    <a:pt x="12" y="10"/>
                  </a:lnTo>
                  <a:lnTo>
                    <a:pt x="16" y="5"/>
                  </a:lnTo>
                  <a:lnTo>
                    <a:pt x="0" y="0"/>
                  </a:lnTo>
                </a:path>
              </a:pathLst>
            </a:custGeom>
            <a:solidFill>
              <a:srgbClr val="1919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6" name="Freeform 306">
              <a:extLst>
                <a:ext uri="{FF2B5EF4-FFF2-40B4-BE49-F238E27FC236}">
                  <a16:creationId xmlns:a16="http://schemas.microsoft.com/office/drawing/2014/main" id="{71824157-46F8-4619-B427-EC5D27A85520}"/>
                </a:ext>
              </a:extLst>
            </p:cNvPr>
            <p:cNvSpPr>
              <a:spLocks/>
            </p:cNvSpPr>
            <p:nvPr/>
          </p:nvSpPr>
          <p:spPr bwMode="auto">
            <a:xfrm>
              <a:off x="5047" y="2847"/>
              <a:ext cx="17" cy="17"/>
            </a:xfrm>
            <a:custGeom>
              <a:avLst/>
              <a:gdLst>
                <a:gd name="T0" fmla="*/ 5 w 17"/>
                <a:gd name="T1" fmla="*/ 1 h 17"/>
                <a:gd name="T2" fmla="*/ 2 w 17"/>
                <a:gd name="T3" fmla="*/ 3 h 17"/>
                <a:gd name="T4" fmla="*/ 1 w 17"/>
                <a:gd name="T5" fmla="*/ 4 h 17"/>
                <a:gd name="T6" fmla="*/ 0 w 17"/>
                <a:gd name="T7" fmla="*/ 6 h 17"/>
                <a:gd name="T8" fmla="*/ 1 w 17"/>
                <a:gd name="T9" fmla="*/ 7 h 17"/>
                <a:gd name="T10" fmla="*/ 1 w 17"/>
                <a:gd name="T11" fmla="*/ 8 h 17"/>
                <a:gd name="T12" fmla="*/ 2 w 17"/>
                <a:gd name="T13" fmla="*/ 10 h 17"/>
                <a:gd name="T14" fmla="*/ 2 w 17"/>
                <a:gd name="T15" fmla="*/ 12 h 17"/>
                <a:gd name="T16" fmla="*/ 1 w 17"/>
                <a:gd name="T17" fmla="*/ 15 h 17"/>
                <a:gd name="T18" fmla="*/ 5 w 17"/>
                <a:gd name="T19" fmla="*/ 16 h 17"/>
                <a:gd name="T20" fmla="*/ 9 w 17"/>
                <a:gd name="T21" fmla="*/ 15 h 17"/>
                <a:gd name="T22" fmla="*/ 12 w 17"/>
                <a:gd name="T23" fmla="*/ 14 h 17"/>
                <a:gd name="T24" fmla="*/ 14 w 17"/>
                <a:gd name="T25" fmla="*/ 12 h 17"/>
                <a:gd name="T26" fmla="*/ 15 w 17"/>
                <a:gd name="T27" fmla="*/ 10 h 17"/>
                <a:gd name="T28" fmla="*/ 15 w 17"/>
                <a:gd name="T29" fmla="*/ 9 h 17"/>
                <a:gd name="T30" fmla="*/ 15 w 17"/>
                <a:gd name="T31" fmla="*/ 8 h 17"/>
                <a:gd name="T32" fmla="*/ 16 w 17"/>
                <a:gd name="T33" fmla="*/ 7 h 17"/>
                <a:gd name="T34" fmla="*/ 16 w 17"/>
                <a:gd name="T35" fmla="*/ 6 h 17"/>
                <a:gd name="T36" fmla="*/ 16 w 17"/>
                <a:gd name="T37" fmla="*/ 5 h 17"/>
                <a:gd name="T38" fmla="*/ 16 w 17"/>
                <a:gd name="T39" fmla="*/ 3 h 17"/>
                <a:gd name="T40" fmla="*/ 16 w 17"/>
                <a:gd name="T41" fmla="*/ 1 h 17"/>
                <a:gd name="T42" fmla="*/ 12 w 17"/>
                <a:gd name="T43" fmla="*/ 0 h 17"/>
                <a:gd name="T44" fmla="*/ 9 w 17"/>
                <a:gd name="T45" fmla="*/ 0 h 17"/>
                <a:gd name="T46" fmla="*/ 7 w 17"/>
                <a:gd name="T47" fmla="*/ 0 h 17"/>
                <a:gd name="T48" fmla="*/ 5 w 17"/>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5" y="1"/>
                  </a:moveTo>
                  <a:lnTo>
                    <a:pt x="2" y="3"/>
                  </a:lnTo>
                  <a:lnTo>
                    <a:pt x="1" y="4"/>
                  </a:lnTo>
                  <a:lnTo>
                    <a:pt x="0" y="6"/>
                  </a:lnTo>
                  <a:lnTo>
                    <a:pt x="1" y="7"/>
                  </a:lnTo>
                  <a:lnTo>
                    <a:pt x="1" y="8"/>
                  </a:lnTo>
                  <a:lnTo>
                    <a:pt x="2" y="10"/>
                  </a:lnTo>
                  <a:lnTo>
                    <a:pt x="2" y="12"/>
                  </a:lnTo>
                  <a:lnTo>
                    <a:pt x="1" y="15"/>
                  </a:lnTo>
                  <a:lnTo>
                    <a:pt x="5" y="16"/>
                  </a:lnTo>
                  <a:lnTo>
                    <a:pt x="9" y="15"/>
                  </a:lnTo>
                  <a:lnTo>
                    <a:pt x="12" y="14"/>
                  </a:lnTo>
                  <a:lnTo>
                    <a:pt x="14" y="12"/>
                  </a:lnTo>
                  <a:lnTo>
                    <a:pt x="15" y="10"/>
                  </a:lnTo>
                  <a:lnTo>
                    <a:pt x="15" y="9"/>
                  </a:lnTo>
                  <a:lnTo>
                    <a:pt x="15" y="8"/>
                  </a:lnTo>
                  <a:lnTo>
                    <a:pt x="16" y="7"/>
                  </a:lnTo>
                  <a:lnTo>
                    <a:pt x="16" y="6"/>
                  </a:lnTo>
                  <a:lnTo>
                    <a:pt x="16" y="5"/>
                  </a:lnTo>
                  <a:lnTo>
                    <a:pt x="16" y="3"/>
                  </a:lnTo>
                  <a:lnTo>
                    <a:pt x="16" y="1"/>
                  </a:lnTo>
                  <a:lnTo>
                    <a:pt x="12" y="0"/>
                  </a:lnTo>
                  <a:lnTo>
                    <a:pt x="9" y="0"/>
                  </a:lnTo>
                  <a:lnTo>
                    <a:pt x="7" y="0"/>
                  </a:lnTo>
                  <a:lnTo>
                    <a:pt x="5" y="1"/>
                  </a:lnTo>
                </a:path>
              </a:pathLst>
            </a:custGeom>
            <a:solidFill>
              <a:srgbClr val="E5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7" name="Freeform 307">
              <a:extLst>
                <a:ext uri="{FF2B5EF4-FFF2-40B4-BE49-F238E27FC236}">
                  <a16:creationId xmlns:a16="http://schemas.microsoft.com/office/drawing/2014/main" id="{0A5DEE83-C979-4125-9323-AB0C6E02E581}"/>
                </a:ext>
              </a:extLst>
            </p:cNvPr>
            <p:cNvSpPr>
              <a:spLocks/>
            </p:cNvSpPr>
            <p:nvPr/>
          </p:nvSpPr>
          <p:spPr bwMode="auto">
            <a:xfrm>
              <a:off x="5046" y="2848"/>
              <a:ext cx="17" cy="17"/>
            </a:xfrm>
            <a:custGeom>
              <a:avLst/>
              <a:gdLst>
                <a:gd name="T0" fmla="*/ 7 w 17"/>
                <a:gd name="T1" fmla="*/ 13 h 17"/>
                <a:gd name="T2" fmla="*/ 8 w 17"/>
                <a:gd name="T3" fmla="*/ 14 h 17"/>
                <a:gd name="T4" fmla="*/ 10 w 17"/>
                <a:gd name="T5" fmla="*/ 12 h 17"/>
                <a:gd name="T6" fmla="*/ 10 w 17"/>
                <a:gd name="T7" fmla="*/ 10 h 17"/>
                <a:gd name="T8" fmla="*/ 10 w 17"/>
                <a:gd name="T9" fmla="*/ 8 h 17"/>
                <a:gd name="T10" fmla="*/ 8 w 17"/>
                <a:gd name="T11" fmla="*/ 6 h 17"/>
                <a:gd name="T12" fmla="*/ 7 w 17"/>
                <a:gd name="T13" fmla="*/ 5 h 17"/>
                <a:gd name="T14" fmla="*/ 8 w 17"/>
                <a:gd name="T15" fmla="*/ 4 h 17"/>
                <a:gd name="T16" fmla="*/ 10 w 17"/>
                <a:gd name="T17" fmla="*/ 3 h 17"/>
                <a:gd name="T18" fmla="*/ 16 w 17"/>
                <a:gd name="T19" fmla="*/ 1 h 17"/>
                <a:gd name="T20" fmla="*/ 8 w 17"/>
                <a:gd name="T21" fmla="*/ 0 h 17"/>
                <a:gd name="T22" fmla="*/ 3 w 17"/>
                <a:gd name="T23" fmla="*/ 2 h 17"/>
                <a:gd name="T24" fmla="*/ 0 w 17"/>
                <a:gd name="T25" fmla="*/ 4 h 17"/>
                <a:gd name="T26" fmla="*/ 0 w 17"/>
                <a:gd name="T27" fmla="*/ 5 h 17"/>
                <a:gd name="T28" fmla="*/ 0 w 17"/>
                <a:gd name="T29" fmla="*/ 7 h 17"/>
                <a:gd name="T30" fmla="*/ 1 w 17"/>
                <a:gd name="T31" fmla="*/ 8 h 17"/>
                <a:gd name="T32" fmla="*/ 3 w 17"/>
                <a:gd name="T33" fmla="*/ 10 h 17"/>
                <a:gd name="T34" fmla="*/ 3 w 17"/>
                <a:gd name="T35" fmla="*/ 12 h 17"/>
                <a:gd name="T36" fmla="*/ 0 w 17"/>
                <a:gd name="T37" fmla="*/ 14 h 17"/>
                <a:gd name="T38" fmla="*/ 3 w 17"/>
                <a:gd name="T39" fmla="*/ 16 h 17"/>
                <a:gd name="T40" fmla="*/ 0 w 17"/>
                <a:gd name="T41" fmla="*/ 14 h 17"/>
                <a:gd name="T42" fmla="*/ 1 w 17"/>
                <a:gd name="T43" fmla="*/ 15 h 17"/>
                <a:gd name="T44" fmla="*/ 3 w 17"/>
                <a:gd name="T45" fmla="*/ 16 h 17"/>
                <a:gd name="T46" fmla="*/ 7 w 17"/>
                <a:gd name="T47" fmla="*/ 16 h 17"/>
                <a:gd name="T48" fmla="*/ 8 w 17"/>
                <a:gd name="T49" fmla="*/ 14 h 17"/>
                <a:gd name="T50" fmla="*/ 7 w 17"/>
                <a:gd name="T51" fmla="*/ 13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7" y="13"/>
                  </a:moveTo>
                  <a:lnTo>
                    <a:pt x="8" y="14"/>
                  </a:lnTo>
                  <a:lnTo>
                    <a:pt x="10" y="12"/>
                  </a:lnTo>
                  <a:lnTo>
                    <a:pt x="10" y="10"/>
                  </a:lnTo>
                  <a:lnTo>
                    <a:pt x="10" y="8"/>
                  </a:lnTo>
                  <a:lnTo>
                    <a:pt x="8" y="6"/>
                  </a:lnTo>
                  <a:lnTo>
                    <a:pt x="7" y="5"/>
                  </a:lnTo>
                  <a:lnTo>
                    <a:pt x="8" y="4"/>
                  </a:lnTo>
                  <a:lnTo>
                    <a:pt x="10" y="3"/>
                  </a:lnTo>
                  <a:lnTo>
                    <a:pt x="16" y="1"/>
                  </a:lnTo>
                  <a:lnTo>
                    <a:pt x="8" y="0"/>
                  </a:lnTo>
                  <a:lnTo>
                    <a:pt x="3" y="2"/>
                  </a:lnTo>
                  <a:lnTo>
                    <a:pt x="0" y="4"/>
                  </a:lnTo>
                  <a:lnTo>
                    <a:pt x="0" y="5"/>
                  </a:lnTo>
                  <a:lnTo>
                    <a:pt x="0" y="7"/>
                  </a:lnTo>
                  <a:lnTo>
                    <a:pt x="1" y="8"/>
                  </a:lnTo>
                  <a:lnTo>
                    <a:pt x="3" y="10"/>
                  </a:lnTo>
                  <a:lnTo>
                    <a:pt x="3" y="12"/>
                  </a:lnTo>
                  <a:lnTo>
                    <a:pt x="0" y="14"/>
                  </a:lnTo>
                  <a:lnTo>
                    <a:pt x="3" y="16"/>
                  </a:lnTo>
                  <a:lnTo>
                    <a:pt x="0" y="14"/>
                  </a:lnTo>
                  <a:lnTo>
                    <a:pt x="1" y="15"/>
                  </a:lnTo>
                  <a:lnTo>
                    <a:pt x="3" y="16"/>
                  </a:lnTo>
                  <a:lnTo>
                    <a:pt x="7" y="16"/>
                  </a:lnTo>
                  <a:lnTo>
                    <a:pt x="8" y="14"/>
                  </a:lnTo>
                  <a:lnTo>
                    <a:pt x="7"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8" name="Freeform 308">
              <a:extLst>
                <a:ext uri="{FF2B5EF4-FFF2-40B4-BE49-F238E27FC236}">
                  <a16:creationId xmlns:a16="http://schemas.microsoft.com/office/drawing/2014/main" id="{3D0AF46A-79CA-40F5-9218-FAADA5E0047B}"/>
                </a:ext>
              </a:extLst>
            </p:cNvPr>
            <p:cNvSpPr>
              <a:spLocks/>
            </p:cNvSpPr>
            <p:nvPr/>
          </p:nvSpPr>
          <p:spPr bwMode="auto">
            <a:xfrm>
              <a:off x="5047" y="2857"/>
              <a:ext cx="17" cy="17"/>
            </a:xfrm>
            <a:custGeom>
              <a:avLst/>
              <a:gdLst>
                <a:gd name="T0" fmla="*/ 12 w 17"/>
                <a:gd name="T1" fmla="*/ 0 h 17"/>
                <a:gd name="T2" fmla="*/ 12 w 17"/>
                <a:gd name="T3" fmla="*/ 0 h 17"/>
                <a:gd name="T4" fmla="*/ 11 w 17"/>
                <a:gd name="T5" fmla="*/ 4 h 17"/>
                <a:gd name="T6" fmla="*/ 8 w 17"/>
                <a:gd name="T7" fmla="*/ 8 h 17"/>
                <a:gd name="T8" fmla="*/ 6 w 17"/>
                <a:gd name="T9" fmla="*/ 8 h 17"/>
                <a:gd name="T10" fmla="*/ 2 w 17"/>
                <a:gd name="T11" fmla="*/ 7 h 17"/>
                <a:gd name="T12" fmla="*/ 0 w 17"/>
                <a:gd name="T13" fmla="*/ 13 h 17"/>
                <a:gd name="T14" fmla="*/ 5 w 17"/>
                <a:gd name="T15" fmla="*/ 16 h 17"/>
                <a:gd name="T16" fmla="*/ 11 w 17"/>
                <a:gd name="T17" fmla="*/ 14 h 17"/>
                <a:gd name="T18" fmla="*/ 14 w 17"/>
                <a:gd name="T19" fmla="*/ 8 h 17"/>
                <a:gd name="T20" fmla="*/ 16 w 17"/>
                <a:gd name="T21" fmla="*/ 1 h 17"/>
                <a:gd name="T22" fmla="*/ 16 w 17"/>
                <a:gd name="T23" fmla="*/ 1 h 17"/>
                <a:gd name="T24" fmla="*/ 12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2" y="0"/>
                  </a:moveTo>
                  <a:lnTo>
                    <a:pt x="12" y="0"/>
                  </a:lnTo>
                  <a:lnTo>
                    <a:pt x="11" y="4"/>
                  </a:lnTo>
                  <a:lnTo>
                    <a:pt x="8" y="8"/>
                  </a:lnTo>
                  <a:lnTo>
                    <a:pt x="6" y="8"/>
                  </a:lnTo>
                  <a:lnTo>
                    <a:pt x="2" y="7"/>
                  </a:lnTo>
                  <a:lnTo>
                    <a:pt x="0" y="13"/>
                  </a:lnTo>
                  <a:lnTo>
                    <a:pt x="5" y="16"/>
                  </a:lnTo>
                  <a:lnTo>
                    <a:pt x="11" y="14"/>
                  </a:lnTo>
                  <a:lnTo>
                    <a:pt x="14" y="8"/>
                  </a:lnTo>
                  <a:lnTo>
                    <a:pt x="16" y="1"/>
                  </a:lnTo>
                  <a:lnTo>
                    <a:pt x="12"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299" name="Freeform 309">
              <a:extLst>
                <a:ext uri="{FF2B5EF4-FFF2-40B4-BE49-F238E27FC236}">
                  <a16:creationId xmlns:a16="http://schemas.microsoft.com/office/drawing/2014/main" id="{E11C0659-D7EC-4FC2-921A-6F6137A77268}"/>
                </a:ext>
              </a:extLst>
            </p:cNvPr>
            <p:cNvSpPr>
              <a:spLocks/>
            </p:cNvSpPr>
            <p:nvPr/>
          </p:nvSpPr>
          <p:spPr bwMode="auto">
            <a:xfrm>
              <a:off x="5051" y="2846"/>
              <a:ext cx="17" cy="17"/>
            </a:xfrm>
            <a:custGeom>
              <a:avLst/>
              <a:gdLst>
                <a:gd name="T0" fmla="*/ 9 w 17"/>
                <a:gd name="T1" fmla="*/ 3 h 17"/>
                <a:gd name="T2" fmla="*/ 4 w 17"/>
                <a:gd name="T3" fmla="*/ 1 h 17"/>
                <a:gd name="T4" fmla="*/ 4 w 17"/>
                <a:gd name="T5" fmla="*/ 4 h 17"/>
                <a:gd name="T6" fmla="*/ 2 w 17"/>
                <a:gd name="T7" fmla="*/ 7 h 17"/>
                <a:gd name="T8" fmla="*/ 2 w 17"/>
                <a:gd name="T9" fmla="*/ 8 h 17"/>
                <a:gd name="T10" fmla="*/ 2 w 17"/>
                <a:gd name="T11" fmla="*/ 9 h 17"/>
                <a:gd name="T12" fmla="*/ 2 w 17"/>
                <a:gd name="T13" fmla="*/ 10 h 17"/>
                <a:gd name="T14" fmla="*/ 2 w 17"/>
                <a:gd name="T15" fmla="*/ 12 h 17"/>
                <a:gd name="T16" fmla="*/ 0 w 17"/>
                <a:gd name="T17" fmla="*/ 13 h 17"/>
                <a:gd name="T18" fmla="*/ 0 w 17"/>
                <a:gd name="T19" fmla="*/ 15 h 17"/>
                <a:gd name="T20" fmla="*/ 9 w 17"/>
                <a:gd name="T21" fmla="*/ 16 h 17"/>
                <a:gd name="T22" fmla="*/ 11 w 17"/>
                <a:gd name="T23" fmla="*/ 14 h 17"/>
                <a:gd name="T24" fmla="*/ 11 w 17"/>
                <a:gd name="T25" fmla="*/ 12 h 17"/>
                <a:gd name="T26" fmla="*/ 11 w 17"/>
                <a:gd name="T27" fmla="*/ 11 h 17"/>
                <a:gd name="T28" fmla="*/ 13 w 17"/>
                <a:gd name="T29" fmla="*/ 10 h 17"/>
                <a:gd name="T30" fmla="*/ 13 w 17"/>
                <a:gd name="T31" fmla="*/ 8 h 17"/>
                <a:gd name="T32" fmla="*/ 13 w 17"/>
                <a:gd name="T33" fmla="*/ 7 h 17"/>
                <a:gd name="T34" fmla="*/ 16 w 17"/>
                <a:gd name="T35" fmla="*/ 4 h 17"/>
                <a:gd name="T36" fmla="*/ 16 w 17"/>
                <a:gd name="T37" fmla="*/ 1 h 17"/>
                <a:gd name="T38" fmla="*/ 9 w 17"/>
                <a:gd name="T39" fmla="*/ 0 h 17"/>
                <a:gd name="T40" fmla="*/ 16 w 17"/>
                <a:gd name="T41" fmla="*/ 1 h 17"/>
                <a:gd name="T42" fmla="*/ 13 w 17"/>
                <a:gd name="T43" fmla="*/ 0 h 17"/>
                <a:gd name="T44" fmla="*/ 9 w 17"/>
                <a:gd name="T45" fmla="*/ 0 h 17"/>
                <a:gd name="T46" fmla="*/ 6 w 17"/>
                <a:gd name="T47" fmla="*/ 0 h 17"/>
                <a:gd name="T48" fmla="*/ 4 w 17"/>
                <a:gd name="T49" fmla="*/ 1 h 17"/>
                <a:gd name="T50" fmla="*/ 9 w 17"/>
                <a:gd name="T51" fmla="*/ 3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9" y="3"/>
                  </a:moveTo>
                  <a:lnTo>
                    <a:pt x="4" y="1"/>
                  </a:lnTo>
                  <a:lnTo>
                    <a:pt x="4" y="4"/>
                  </a:lnTo>
                  <a:lnTo>
                    <a:pt x="2" y="7"/>
                  </a:lnTo>
                  <a:lnTo>
                    <a:pt x="2" y="8"/>
                  </a:lnTo>
                  <a:lnTo>
                    <a:pt x="2" y="9"/>
                  </a:lnTo>
                  <a:lnTo>
                    <a:pt x="2" y="10"/>
                  </a:lnTo>
                  <a:lnTo>
                    <a:pt x="2" y="12"/>
                  </a:lnTo>
                  <a:lnTo>
                    <a:pt x="0" y="13"/>
                  </a:lnTo>
                  <a:lnTo>
                    <a:pt x="0" y="15"/>
                  </a:lnTo>
                  <a:lnTo>
                    <a:pt x="9" y="16"/>
                  </a:lnTo>
                  <a:lnTo>
                    <a:pt x="11" y="14"/>
                  </a:lnTo>
                  <a:lnTo>
                    <a:pt x="11" y="12"/>
                  </a:lnTo>
                  <a:lnTo>
                    <a:pt x="11" y="11"/>
                  </a:lnTo>
                  <a:lnTo>
                    <a:pt x="13" y="10"/>
                  </a:lnTo>
                  <a:lnTo>
                    <a:pt x="13" y="8"/>
                  </a:lnTo>
                  <a:lnTo>
                    <a:pt x="13" y="7"/>
                  </a:lnTo>
                  <a:lnTo>
                    <a:pt x="16" y="4"/>
                  </a:lnTo>
                  <a:lnTo>
                    <a:pt x="16" y="1"/>
                  </a:lnTo>
                  <a:lnTo>
                    <a:pt x="9" y="0"/>
                  </a:lnTo>
                  <a:lnTo>
                    <a:pt x="16" y="1"/>
                  </a:lnTo>
                  <a:lnTo>
                    <a:pt x="13" y="0"/>
                  </a:lnTo>
                  <a:lnTo>
                    <a:pt x="9" y="0"/>
                  </a:lnTo>
                  <a:lnTo>
                    <a:pt x="6" y="0"/>
                  </a:lnTo>
                  <a:lnTo>
                    <a:pt x="4" y="1"/>
                  </a:lnTo>
                  <a:lnTo>
                    <a:pt x="9"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0" name="Freeform 310">
              <a:extLst>
                <a:ext uri="{FF2B5EF4-FFF2-40B4-BE49-F238E27FC236}">
                  <a16:creationId xmlns:a16="http://schemas.microsoft.com/office/drawing/2014/main" id="{C1404580-1958-4ED3-89CC-13830EDFA676}"/>
                </a:ext>
              </a:extLst>
            </p:cNvPr>
            <p:cNvSpPr>
              <a:spLocks/>
            </p:cNvSpPr>
            <p:nvPr/>
          </p:nvSpPr>
          <p:spPr bwMode="auto">
            <a:xfrm>
              <a:off x="5049" y="2846"/>
              <a:ext cx="17" cy="17"/>
            </a:xfrm>
            <a:custGeom>
              <a:avLst/>
              <a:gdLst>
                <a:gd name="T0" fmla="*/ 4 w 17"/>
                <a:gd name="T1" fmla="*/ 13 h 17"/>
                <a:gd name="T2" fmla="*/ 4 w 17"/>
                <a:gd name="T3" fmla="*/ 13 h 17"/>
                <a:gd name="T4" fmla="*/ 4 w 17"/>
                <a:gd name="T5" fmla="*/ 10 h 17"/>
                <a:gd name="T6" fmla="*/ 6 w 17"/>
                <a:gd name="T7" fmla="*/ 13 h 17"/>
                <a:gd name="T8" fmla="*/ 9 w 17"/>
                <a:gd name="T9" fmla="*/ 13 h 17"/>
                <a:gd name="T10" fmla="*/ 16 w 17"/>
                <a:gd name="T11" fmla="*/ 16 h 17"/>
                <a:gd name="T12" fmla="*/ 16 w 17"/>
                <a:gd name="T13" fmla="*/ 2 h 17"/>
                <a:gd name="T14" fmla="*/ 11 w 17"/>
                <a:gd name="T15" fmla="*/ 2 h 17"/>
                <a:gd name="T16" fmla="*/ 7 w 17"/>
                <a:gd name="T17" fmla="*/ 0 h 17"/>
                <a:gd name="T18" fmla="*/ 3 w 17"/>
                <a:gd name="T19" fmla="*/ 0 h 17"/>
                <a:gd name="T20" fmla="*/ 0 w 17"/>
                <a:gd name="T21" fmla="*/ 8 h 17"/>
                <a:gd name="T22" fmla="*/ 0 w 17"/>
                <a:gd name="T23" fmla="*/ 8 h 17"/>
                <a:gd name="T24" fmla="*/ 4 w 17"/>
                <a:gd name="T25" fmla="*/ 13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4" y="13"/>
                  </a:moveTo>
                  <a:lnTo>
                    <a:pt x="4" y="13"/>
                  </a:lnTo>
                  <a:lnTo>
                    <a:pt x="4" y="10"/>
                  </a:lnTo>
                  <a:lnTo>
                    <a:pt x="6" y="13"/>
                  </a:lnTo>
                  <a:lnTo>
                    <a:pt x="9" y="13"/>
                  </a:lnTo>
                  <a:lnTo>
                    <a:pt x="16" y="16"/>
                  </a:lnTo>
                  <a:lnTo>
                    <a:pt x="16" y="2"/>
                  </a:lnTo>
                  <a:lnTo>
                    <a:pt x="11" y="2"/>
                  </a:lnTo>
                  <a:lnTo>
                    <a:pt x="7" y="0"/>
                  </a:lnTo>
                  <a:lnTo>
                    <a:pt x="3" y="0"/>
                  </a:lnTo>
                  <a:lnTo>
                    <a:pt x="0" y="8"/>
                  </a:lnTo>
                  <a:lnTo>
                    <a:pt x="4" y="1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1" name="Freeform 311">
              <a:extLst>
                <a:ext uri="{FF2B5EF4-FFF2-40B4-BE49-F238E27FC236}">
                  <a16:creationId xmlns:a16="http://schemas.microsoft.com/office/drawing/2014/main" id="{6DB57439-553E-404D-9646-E0B6C7B8C8C7}"/>
                </a:ext>
              </a:extLst>
            </p:cNvPr>
            <p:cNvSpPr>
              <a:spLocks/>
            </p:cNvSpPr>
            <p:nvPr/>
          </p:nvSpPr>
          <p:spPr bwMode="auto">
            <a:xfrm>
              <a:off x="5035" y="2827"/>
              <a:ext cx="31" cy="26"/>
            </a:xfrm>
            <a:custGeom>
              <a:avLst/>
              <a:gdLst>
                <a:gd name="T0" fmla="*/ 16 w 31"/>
                <a:gd name="T1" fmla="*/ 25 h 26"/>
                <a:gd name="T2" fmla="*/ 20 w 31"/>
                <a:gd name="T3" fmla="*/ 24 h 26"/>
                <a:gd name="T4" fmla="*/ 22 w 31"/>
                <a:gd name="T5" fmla="*/ 23 h 26"/>
                <a:gd name="T6" fmla="*/ 25 w 31"/>
                <a:gd name="T7" fmla="*/ 21 h 26"/>
                <a:gd name="T8" fmla="*/ 27 w 31"/>
                <a:gd name="T9" fmla="*/ 19 h 26"/>
                <a:gd name="T10" fmla="*/ 28 w 31"/>
                <a:gd name="T11" fmla="*/ 16 h 26"/>
                <a:gd name="T12" fmla="*/ 29 w 31"/>
                <a:gd name="T13" fmla="*/ 13 h 26"/>
                <a:gd name="T14" fmla="*/ 30 w 31"/>
                <a:gd name="T15" fmla="*/ 10 h 26"/>
                <a:gd name="T16" fmla="*/ 30 w 31"/>
                <a:gd name="T17" fmla="*/ 7 h 26"/>
                <a:gd name="T18" fmla="*/ 29 w 31"/>
                <a:gd name="T19" fmla="*/ 3 h 26"/>
                <a:gd name="T20" fmla="*/ 28 w 31"/>
                <a:gd name="T21" fmla="*/ 3 h 26"/>
                <a:gd name="T22" fmla="*/ 27 w 31"/>
                <a:gd name="T23" fmla="*/ 3 h 26"/>
                <a:gd name="T24" fmla="*/ 24 w 31"/>
                <a:gd name="T25" fmla="*/ 3 h 26"/>
                <a:gd name="T26" fmla="*/ 22 w 31"/>
                <a:gd name="T27" fmla="*/ 3 h 26"/>
                <a:gd name="T28" fmla="*/ 22 w 31"/>
                <a:gd name="T29" fmla="*/ 3 h 26"/>
                <a:gd name="T30" fmla="*/ 21 w 31"/>
                <a:gd name="T31" fmla="*/ 3 h 26"/>
                <a:gd name="T32" fmla="*/ 20 w 31"/>
                <a:gd name="T33" fmla="*/ 4 h 26"/>
                <a:gd name="T34" fmla="*/ 19 w 31"/>
                <a:gd name="T35" fmla="*/ 5 h 26"/>
                <a:gd name="T36" fmla="*/ 18 w 31"/>
                <a:gd name="T37" fmla="*/ 6 h 26"/>
                <a:gd name="T38" fmla="*/ 17 w 31"/>
                <a:gd name="T39" fmla="*/ 7 h 26"/>
                <a:gd name="T40" fmla="*/ 15 w 31"/>
                <a:gd name="T41" fmla="*/ 7 h 26"/>
                <a:gd name="T42" fmla="*/ 14 w 31"/>
                <a:gd name="T43" fmla="*/ 7 h 26"/>
                <a:gd name="T44" fmla="*/ 12 w 31"/>
                <a:gd name="T45" fmla="*/ 5 h 26"/>
                <a:gd name="T46" fmla="*/ 11 w 31"/>
                <a:gd name="T47" fmla="*/ 4 h 26"/>
                <a:gd name="T48" fmla="*/ 10 w 31"/>
                <a:gd name="T49" fmla="*/ 3 h 26"/>
                <a:gd name="T50" fmla="*/ 8 w 31"/>
                <a:gd name="T51" fmla="*/ 1 h 26"/>
                <a:gd name="T52" fmla="*/ 7 w 31"/>
                <a:gd name="T53" fmla="*/ 0 h 26"/>
                <a:gd name="T54" fmla="*/ 6 w 31"/>
                <a:gd name="T55" fmla="*/ 0 h 26"/>
                <a:gd name="T56" fmla="*/ 5 w 31"/>
                <a:gd name="T57" fmla="*/ 0 h 26"/>
                <a:gd name="T58" fmla="*/ 2 w 31"/>
                <a:gd name="T59" fmla="*/ 1 h 26"/>
                <a:gd name="T60" fmla="*/ 1 w 31"/>
                <a:gd name="T61" fmla="*/ 2 h 26"/>
                <a:gd name="T62" fmla="*/ 0 w 31"/>
                <a:gd name="T63" fmla="*/ 3 h 26"/>
                <a:gd name="T64" fmla="*/ 0 w 31"/>
                <a:gd name="T65" fmla="*/ 7 h 26"/>
                <a:gd name="T66" fmla="*/ 0 w 31"/>
                <a:gd name="T67" fmla="*/ 10 h 26"/>
                <a:gd name="T68" fmla="*/ 1 w 31"/>
                <a:gd name="T69" fmla="*/ 14 h 26"/>
                <a:gd name="T70" fmla="*/ 2 w 31"/>
                <a:gd name="T71" fmla="*/ 17 h 26"/>
                <a:gd name="T72" fmla="*/ 5 w 31"/>
                <a:gd name="T73" fmla="*/ 20 h 26"/>
                <a:gd name="T74" fmla="*/ 7 w 31"/>
                <a:gd name="T75" fmla="*/ 22 h 26"/>
                <a:gd name="T76" fmla="*/ 10 w 31"/>
                <a:gd name="T77" fmla="*/ 23 h 26"/>
                <a:gd name="T78" fmla="*/ 13 w 31"/>
                <a:gd name="T79" fmla="*/ 24 h 26"/>
                <a:gd name="T80" fmla="*/ 16 w 31"/>
                <a:gd name="T81" fmla="*/ 25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
                <a:gd name="T124" fmla="*/ 0 h 26"/>
                <a:gd name="T125" fmla="*/ 31 w 31"/>
                <a:gd name="T126" fmla="*/ 26 h 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 h="26">
                  <a:moveTo>
                    <a:pt x="16" y="25"/>
                  </a:moveTo>
                  <a:lnTo>
                    <a:pt x="20" y="24"/>
                  </a:lnTo>
                  <a:lnTo>
                    <a:pt x="22" y="23"/>
                  </a:lnTo>
                  <a:lnTo>
                    <a:pt x="25" y="21"/>
                  </a:lnTo>
                  <a:lnTo>
                    <a:pt x="27" y="19"/>
                  </a:lnTo>
                  <a:lnTo>
                    <a:pt x="28" y="16"/>
                  </a:lnTo>
                  <a:lnTo>
                    <a:pt x="29" y="13"/>
                  </a:lnTo>
                  <a:lnTo>
                    <a:pt x="30" y="10"/>
                  </a:lnTo>
                  <a:lnTo>
                    <a:pt x="30" y="7"/>
                  </a:lnTo>
                  <a:lnTo>
                    <a:pt x="29" y="3"/>
                  </a:lnTo>
                  <a:lnTo>
                    <a:pt x="28" y="3"/>
                  </a:lnTo>
                  <a:lnTo>
                    <a:pt x="27" y="3"/>
                  </a:lnTo>
                  <a:lnTo>
                    <a:pt x="24" y="3"/>
                  </a:lnTo>
                  <a:lnTo>
                    <a:pt x="22" y="3"/>
                  </a:lnTo>
                  <a:lnTo>
                    <a:pt x="21" y="3"/>
                  </a:lnTo>
                  <a:lnTo>
                    <a:pt x="20" y="4"/>
                  </a:lnTo>
                  <a:lnTo>
                    <a:pt x="19" y="5"/>
                  </a:lnTo>
                  <a:lnTo>
                    <a:pt x="18" y="6"/>
                  </a:lnTo>
                  <a:lnTo>
                    <a:pt x="17" y="7"/>
                  </a:lnTo>
                  <a:lnTo>
                    <a:pt x="15" y="7"/>
                  </a:lnTo>
                  <a:lnTo>
                    <a:pt x="14" y="7"/>
                  </a:lnTo>
                  <a:lnTo>
                    <a:pt x="12" y="5"/>
                  </a:lnTo>
                  <a:lnTo>
                    <a:pt x="11" y="4"/>
                  </a:lnTo>
                  <a:lnTo>
                    <a:pt x="10" y="3"/>
                  </a:lnTo>
                  <a:lnTo>
                    <a:pt x="8" y="1"/>
                  </a:lnTo>
                  <a:lnTo>
                    <a:pt x="7" y="0"/>
                  </a:lnTo>
                  <a:lnTo>
                    <a:pt x="6" y="0"/>
                  </a:lnTo>
                  <a:lnTo>
                    <a:pt x="5" y="0"/>
                  </a:lnTo>
                  <a:lnTo>
                    <a:pt x="2" y="1"/>
                  </a:lnTo>
                  <a:lnTo>
                    <a:pt x="1" y="2"/>
                  </a:lnTo>
                  <a:lnTo>
                    <a:pt x="0" y="3"/>
                  </a:lnTo>
                  <a:lnTo>
                    <a:pt x="0" y="7"/>
                  </a:lnTo>
                  <a:lnTo>
                    <a:pt x="0" y="10"/>
                  </a:lnTo>
                  <a:lnTo>
                    <a:pt x="1" y="14"/>
                  </a:lnTo>
                  <a:lnTo>
                    <a:pt x="2" y="17"/>
                  </a:lnTo>
                  <a:lnTo>
                    <a:pt x="5" y="20"/>
                  </a:lnTo>
                  <a:lnTo>
                    <a:pt x="7" y="22"/>
                  </a:lnTo>
                  <a:lnTo>
                    <a:pt x="10" y="23"/>
                  </a:lnTo>
                  <a:lnTo>
                    <a:pt x="13" y="24"/>
                  </a:lnTo>
                  <a:lnTo>
                    <a:pt x="16" y="25"/>
                  </a:lnTo>
                </a:path>
              </a:pathLst>
            </a:custGeom>
            <a:solidFill>
              <a:srgbClr val="E5E5E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2" name="Freeform 312">
              <a:extLst>
                <a:ext uri="{FF2B5EF4-FFF2-40B4-BE49-F238E27FC236}">
                  <a16:creationId xmlns:a16="http://schemas.microsoft.com/office/drawing/2014/main" id="{6B664F0F-2192-48A9-909F-77616278D548}"/>
                </a:ext>
              </a:extLst>
            </p:cNvPr>
            <p:cNvSpPr>
              <a:spLocks/>
            </p:cNvSpPr>
            <p:nvPr/>
          </p:nvSpPr>
          <p:spPr bwMode="auto">
            <a:xfrm>
              <a:off x="5053" y="2834"/>
              <a:ext cx="17" cy="20"/>
            </a:xfrm>
            <a:custGeom>
              <a:avLst/>
              <a:gdLst>
                <a:gd name="T0" fmla="*/ 13 w 17"/>
                <a:gd name="T1" fmla="*/ 0 h 20"/>
                <a:gd name="T2" fmla="*/ 13 w 17"/>
                <a:gd name="T3" fmla="*/ 0 h 20"/>
                <a:gd name="T4" fmla="*/ 13 w 17"/>
                <a:gd name="T5" fmla="*/ 3 h 20"/>
                <a:gd name="T6" fmla="*/ 13 w 17"/>
                <a:gd name="T7" fmla="*/ 6 h 20"/>
                <a:gd name="T8" fmla="*/ 12 w 17"/>
                <a:gd name="T9" fmla="*/ 8 h 20"/>
                <a:gd name="T10" fmla="*/ 11 w 17"/>
                <a:gd name="T11" fmla="*/ 11 h 20"/>
                <a:gd name="T12" fmla="*/ 9 w 17"/>
                <a:gd name="T13" fmla="*/ 13 h 20"/>
                <a:gd name="T14" fmla="*/ 6 w 17"/>
                <a:gd name="T15" fmla="*/ 15 h 20"/>
                <a:gd name="T16" fmla="*/ 3 w 17"/>
                <a:gd name="T17" fmla="*/ 16 h 20"/>
                <a:gd name="T18" fmla="*/ 0 w 17"/>
                <a:gd name="T19" fmla="*/ 16 h 20"/>
                <a:gd name="T20" fmla="*/ 0 w 17"/>
                <a:gd name="T21" fmla="*/ 19 h 20"/>
                <a:gd name="T22" fmla="*/ 3 w 17"/>
                <a:gd name="T23" fmla="*/ 18 h 20"/>
                <a:gd name="T24" fmla="*/ 7 w 17"/>
                <a:gd name="T25" fmla="*/ 17 h 20"/>
                <a:gd name="T26" fmla="*/ 9 w 17"/>
                <a:gd name="T27" fmla="*/ 15 h 20"/>
                <a:gd name="T28" fmla="*/ 12 w 17"/>
                <a:gd name="T29" fmla="*/ 13 h 20"/>
                <a:gd name="T30" fmla="*/ 14 w 17"/>
                <a:gd name="T31" fmla="*/ 10 h 20"/>
                <a:gd name="T32" fmla="*/ 15 w 17"/>
                <a:gd name="T33" fmla="*/ 6 h 20"/>
                <a:gd name="T34" fmla="*/ 16 w 17"/>
                <a:gd name="T35" fmla="*/ 3 h 20"/>
                <a:gd name="T36" fmla="*/ 16 w 17"/>
                <a:gd name="T37" fmla="*/ 0 h 20"/>
                <a:gd name="T38" fmla="*/ 16 w 17"/>
                <a:gd name="T39" fmla="*/ 0 h 20"/>
                <a:gd name="T40" fmla="*/ 13 w 17"/>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20"/>
                <a:gd name="T65" fmla="*/ 17 w 17"/>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20">
                  <a:moveTo>
                    <a:pt x="13" y="0"/>
                  </a:moveTo>
                  <a:lnTo>
                    <a:pt x="13" y="0"/>
                  </a:lnTo>
                  <a:lnTo>
                    <a:pt x="13" y="3"/>
                  </a:lnTo>
                  <a:lnTo>
                    <a:pt x="13" y="6"/>
                  </a:lnTo>
                  <a:lnTo>
                    <a:pt x="12" y="8"/>
                  </a:lnTo>
                  <a:lnTo>
                    <a:pt x="11" y="11"/>
                  </a:lnTo>
                  <a:lnTo>
                    <a:pt x="9" y="13"/>
                  </a:lnTo>
                  <a:lnTo>
                    <a:pt x="6" y="15"/>
                  </a:lnTo>
                  <a:lnTo>
                    <a:pt x="3" y="16"/>
                  </a:lnTo>
                  <a:lnTo>
                    <a:pt x="0" y="16"/>
                  </a:lnTo>
                  <a:lnTo>
                    <a:pt x="0" y="19"/>
                  </a:lnTo>
                  <a:lnTo>
                    <a:pt x="3" y="18"/>
                  </a:lnTo>
                  <a:lnTo>
                    <a:pt x="7" y="17"/>
                  </a:lnTo>
                  <a:lnTo>
                    <a:pt x="9" y="15"/>
                  </a:lnTo>
                  <a:lnTo>
                    <a:pt x="12" y="13"/>
                  </a:lnTo>
                  <a:lnTo>
                    <a:pt x="14" y="10"/>
                  </a:lnTo>
                  <a:lnTo>
                    <a:pt x="15" y="6"/>
                  </a:lnTo>
                  <a:lnTo>
                    <a:pt x="16" y="3"/>
                  </a:lnTo>
                  <a:lnTo>
                    <a:pt x="16" y="0"/>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3" name="Freeform 313">
              <a:extLst>
                <a:ext uri="{FF2B5EF4-FFF2-40B4-BE49-F238E27FC236}">
                  <a16:creationId xmlns:a16="http://schemas.microsoft.com/office/drawing/2014/main" id="{1F6CD3B8-761E-49B8-8452-DAC6D26FCA09}"/>
                </a:ext>
              </a:extLst>
            </p:cNvPr>
            <p:cNvSpPr>
              <a:spLocks/>
            </p:cNvSpPr>
            <p:nvPr/>
          </p:nvSpPr>
          <p:spPr bwMode="auto">
            <a:xfrm>
              <a:off x="5060" y="2830"/>
              <a:ext cx="17" cy="17"/>
            </a:xfrm>
            <a:custGeom>
              <a:avLst/>
              <a:gdLst>
                <a:gd name="T0" fmla="*/ 0 w 17"/>
                <a:gd name="T1" fmla="*/ 7 h 17"/>
                <a:gd name="T2" fmla="*/ 0 w 17"/>
                <a:gd name="T3" fmla="*/ 7 h 17"/>
                <a:gd name="T4" fmla="*/ 6 w 17"/>
                <a:gd name="T5" fmla="*/ 8 h 17"/>
                <a:gd name="T6" fmla="*/ 10 w 17"/>
                <a:gd name="T7" fmla="*/ 7 h 17"/>
                <a:gd name="T8" fmla="*/ 10 w 17"/>
                <a:gd name="T9" fmla="*/ 8 h 17"/>
                <a:gd name="T10" fmla="*/ 11 w 17"/>
                <a:gd name="T11" fmla="*/ 16 h 17"/>
                <a:gd name="T12" fmla="*/ 16 w 17"/>
                <a:gd name="T13" fmla="*/ 16 h 17"/>
                <a:gd name="T14" fmla="*/ 15 w 17"/>
                <a:gd name="T15" fmla="*/ 4 h 17"/>
                <a:gd name="T16" fmla="*/ 10 w 17"/>
                <a:gd name="T17" fmla="*/ 0 h 17"/>
                <a:gd name="T18" fmla="*/ 6 w 17"/>
                <a:gd name="T19" fmla="*/ 1 h 17"/>
                <a:gd name="T20" fmla="*/ 0 w 17"/>
                <a:gd name="T21" fmla="*/ 0 h 17"/>
                <a:gd name="T22" fmla="*/ 0 w 17"/>
                <a:gd name="T23" fmla="*/ 0 h 17"/>
                <a:gd name="T24" fmla="*/ 0 w 17"/>
                <a:gd name="T25" fmla="*/ 7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7"/>
                  </a:moveTo>
                  <a:lnTo>
                    <a:pt x="0" y="7"/>
                  </a:lnTo>
                  <a:lnTo>
                    <a:pt x="6" y="8"/>
                  </a:lnTo>
                  <a:lnTo>
                    <a:pt x="10" y="7"/>
                  </a:lnTo>
                  <a:lnTo>
                    <a:pt x="10" y="8"/>
                  </a:lnTo>
                  <a:lnTo>
                    <a:pt x="11" y="16"/>
                  </a:lnTo>
                  <a:lnTo>
                    <a:pt x="16" y="16"/>
                  </a:lnTo>
                  <a:lnTo>
                    <a:pt x="15" y="4"/>
                  </a:lnTo>
                  <a:lnTo>
                    <a:pt x="10" y="0"/>
                  </a:lnTo>
                  <a:lnTo>
                    <a:pt x="6" y="1"/>
                  </a:lnTo>
                  <a:lnTo>
                    <a:pt x="0" y="0"/>
                  </a:lnTo>
                  <a:lnTo>
                    <a:pt x="0" y="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4" name="Freeform 314">
              <a:extLst>
                <a:ext uri="{FF2B5EF4-FFF2-40B4-BE49-F238E27FC236}">
                  <a16:creationId xmlns:a16="http://schemas.microsoft.com/office/drawing/2014/main" id="{D2827E6D-9BDE-41F4-9F04-3E8FA9E0AA04}"/>
                </a:ext>
              </a:extLst>
            </p:cNvPr>
            <p:cNvSpPr>
              <a:spLocks/>
            </p:cNvSpPr>
            <p:nvPr/>
          </p:nvSpPr>
          <p:spPr bwMode="auto">
            <a:xfrm>
              <a:off x="5051" y="2830"/>
              <a:ext cx="17" cy="17"/>
            </a:xfrm>
            <a:custGeom>
              <a:avLst/>
              <a:gdLst>
                <a:gd name="T0" fmla="*/ 0 w 17"/>
                <a:gd name="T1" fmla="*/ 16 h 17"/>
                <a:gd name="T2" fmla="*/ 0 w 17"/>
                <a:gd name="T3" fmla="*/ 16 h 17"/>
                <a:gd name="T4" fmla="*/ 2 w 17"/>
                <a:gd name="T5" fmla="*/ 16 h 17"/>
                <a:gd name="T6" fmla="*/ 5 w 17"/>
                <a:gd name="T7" fmla="*/ 13 h 17"/>
                <a:gd name="T8" fmla="*/ 7 w 17"/>
                <a:gd name="T9" fmla="*/ 11 h 17"/>
                <a:gd name="T10" fmla="*/ 8 w 17"/>
                <a:gd name="T11" fmla="*/ 9 h 17"/>
                <a:gd name="T12" fmla="*/ 10 w 17"/>
                <a:gd name="T13" fmla="*/ 6 h 17"/>
                <a:gd name="T14" fmla="*/ 12 w 17"/>
                <a:gd name="T15" fmla="*/ 5 h 17"/>
                <a:gd name="T16" fmla="*/ 13 w 17"/>
                <a:gd name="T17" fmla="*/ 4 h 17"/>
                <a:gd name="T18" fmla="*/ 15 w 17"/>
                <a:gd name="T19" fmla="*/ 5 h 17"/>
                <a:gd name="T20" fmla="*/ 16 w 17"/>
                <a:gd name="T21" fmla="*/ 0 h 17"/>
                <a:gd name="T22" fmla="*/ 13 w 17"/>
                <a:gd name="T23" fmla="*/ 0 h 17"/>
                <a:gd name="T24" fmla="*/ 10 w 17"/>
                <a:gd name="T25" fmla="*/ 0 h 17"/>
                <a:gd name="T26" fmla="*/ 9 w 17"/>
                <a:gd name="T27" fmla="*/ 3 h 17"/>
                <a:gd name="T28" fmla="*/ 7 w 17"/>
                <a:gd name="T29" fmla="*/ 4 h 17"/>
                <a:gd name="T30" fmla="*/ 6 w 17"/>
                <a:gd name="T31" fmla="*/ 6 h 17"/>
                <a:gd name="T32" fmla="*/ 4 w 17"/>
                <a:gd name="T33" fmla="*/ 8 h 17"/>
                <a:gd name="T34" fmla="*/ 2 w 17"/>
                <a:gd name="T35" fmla="*/ 10 h 17"/>
                <a:gd name="T36" fmla="*/ 0 w 17"/>
                <a:gd name="T37" fmla="*/ 11 h 17"/>
                <a:gd name="T38" fmla="*/ 0 w 17"/>
                <a:gd name="T39" fmla="*/ 11 h 17"/>
                <a:gd name="T40" fmla="*/ 0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0" y="16"/>
                  </a:moveTo>
                  <a:lnTo>
                    <a:pt x="0" y="16"/>
                  </a:lnTo>
                  <a:lnTo>
                    <a:pt x="2" y="16"/>
                  </a:lnTo>
                  <a:lnTo>
                    <a:pt x="5" y="13"/>
                  </a:lnTo>
                  <a:lnTo>
                    <a:pt x="7" y="11"/>
                  </a:lnTo>
                  <a:lnTo>
                    <a:pt x="8" y="9"/>
                  </a:lnTo>
                  <a:lnTo>
                    <a:pt x="10" y="6"/>
                  </a:lnTo>
                  <a:lnTo>
                    <a:pt x="12" y="5"/>
                  </a:lnTo>
                  <a:lnTo>
                    <a:pt x="13" y="4"/>
                  </a:lnTo>
                  <a:lnTo>
                    <a:pt x="15" y="5"/>
                  </a:lnTo>
                  <a:lnTo>
                    <a:pt x="16" y="0"/>
                  </a:lnTo>
                  <a:lnTo>
                    <a:pt x="13" y="0"/>
                  </a:lnTo>
                  <a:lnTo>
                    <a:pt x="10" y="0"/>
                  </a:lnTo>
                  <a:lnTo>
                    <a:pt x="9" y="3"/>
                  </a:lnTo>
                  <a:lnTo>
                    <a:pt x="7" y="4"/>
                  </a:lnTo>
                  <a:lnTo>
                    <a:pt x="6" y="6"/>
                  </a:lnTo>
                  <a:lnTo>
                    <a:pt x="4" y="8"/>
                  </a:lnTo>
                  <a:lnTo>
                    <a:pt x="2" y="10"/>
                  </a:lnTo>
                  <a:lnTo>
                    <a:pt x="0" y="11"/>
                  </a:lnTo>
                  <a:lnTo>
                    <a:pt x="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5" name="Freeform 315">
              <a:extLst>
                <a:ext uri="{FF2B5EF4-FFF2-40B4-BE49-F238E27FC236}">
                  <a16:creationId xmlns:a16="http://schemas.microsoft.com/office/drawing/2014/main" id="{03A1BE2A-D09D-4AEB-8619-519553A37F13}"/>
                </a:ext>
              </a:extLst>
            </p:cNvPr>
            <p:cNvSpPr>
              <a:spLocks/>
            </p:cNvSpPr>
            <p:nvPr/>
          </p:nvSpPr>
          <p:spPr bwMode="auto">
            <a:xfrm>
              <a:off x="5040" y="2826"/>
              <a:ext cx="17" cy="17"/>
            </a:xfrm>
            <a:custGeom>
              <a:avLst/>
              <a:gdLst>
                <a:gd name="T0" fmla="*/ 1 w 17"/>
                <a:gd name="T1" fmla="*/ 3 h 17"/>
                <a:gd name="T2" fmla="*/ 1 w 17"/>
                <a:gd name="T3" fmla="*/ 3 h 17"/>
                <a:gd name="T4" fmla="*/ 2 w 17"/>
                <a:gd name="T5" fmla="*/ 3 h 17"/>
                <a:gd name="T6" fmla="*/ 3 w 17"/>
                <a:gd name="T7" fmla="*/ 4 h 17"/>
                <a:gd name="T8" fmla="*/ 5 w 17"/>
                <a:gd name="T9" fmla="*/ 5 h 17"/>
                <a:gd name="T10" fmla="*/ 6 w 17"/>
                <a:gd name="T11" fmla="*/ 8 h 17"/>
                <a:gd name="T12" fmla="*/ 9 w 17"/>
                <a:gd name="T13" fmla="*/ 10 h 17"/>
                <a:gd name="T14" fmla="*/ 11 w 17"/>
                <a:gd name="T15" fmla="*/ 13 h 17"/>
                <a:gd name="T16" fmla="*/ 13 w 17"/>
                <a:gd name="T17" fmla="*/ 15 h 17"/>
                <a:gd name="T18" fmla="*/ 16 w 17"/>
                <a:gd name="T19" fmla="*/ 16 h 17"/>
                <a:gd name="T20" fmla="*/ 16 w 17"/>
                <a:gd name="T21" fmla="*/ 13 h 17"/>
                <a:gd name="T22" fmla="*/ 14 w 17"/>
                <a:gd name="T23" fmla="*/ 11 h 17"/>
                <a:gd name="T24" fmla="*/ 13 w 17"/>
                <a:gd name="T25" fmla="*/ 10 h 17"/>
                <a:gd name="T26" fmla="*/ 11 w 17"/>
                <a:gd name="T27" fmla="*/ 8 h 17"/>
                <a:gd name="T28" fmla="*/ 9 w 17"/>
                <a:gd name="T29" fmla="*/ 5 h 17"/>
                <a:gd name="T30" fmla="*/ 6 w 17"/>
                <a:gd name="T31" fmla="*/ 2 h 17"/>
                <a:gd name="T32" fmla="*/ 4 w 17"/>
                <a:gd name="T33" fmla="*/ 0 h 17"/>
                <a:gd name="T34" fmla="*/ 2 w 17"/>
                <a:gd name="T35" fmla="*/ 0 h 17"/>
                <a:gd name="T36" fmla="*/ 0 w 17"/>
                <a:gd name="T37" fmla="*/ 0 h 17"/>
                <a:gd name="T38" fmla="*/ 0 w 17"/>
                <a:gd name="T39" fmla="*/ 0 h 17"/>
                <a:gd name="T40" fmla="*/ 1 w 17"/>
                <a:gd name="T41" fmla="*/ 3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 y="3"/>
                  </a:moveTo>
                  <a:lnTo>
                    <a:pt x="1" y="3"/>
                  </a:lnTo>
                  <a:lnTo>
                    <a:pt x="2" y="3"/>
                  </a:lnTo>
                  <a:lnTo>
                    <a:pt x="3" y="4"/>
                  </a:lnTo>
                  <a:lnTo>
                    <a:pt x="5" y="5"/>
                  </a:lnTo>
                  <a:lnTo>
                    <a:pt x="6" y="8"/>
                  </a:lnTo>
                  <a:lnTo>
                    <a:pt x="9" y="10"/>
                  </a:lnTo>
                  <a:lnTo>
                    <a:pt x="11" y="13"/>
                  </a:lnTo>
                  <a:lnTo>
                    <a:pt x="13" y="15"/>
                  </a:lnTo>
                  <a:lnTo>
                    <a:pt x="16" y="16"/>
                  </a:lnTo>
                  <a:lnTo>
                    <a:pt x="16" y="13"/>
                  </a:lnTo>
                  <a:lnTo>
                    <a:pt x="14" y="11"/>
                  </a:lnTo>
                  <a:lnTo>
                    <a:pt x="13" y="10"/>
                  </a:lnTo>
                  <a:lnTo>
                    <a:pt x="11" y="8"/>
                  </a:lnTo>
                  <a:lnTo>
                    <a:pt x="9" y="5"/>
                  </a:lnTo>
                  <a:lnTo>
                    <a:pt x="6" y="2"/>
                  </a:lnTo>
                  <a:lnTo>
                    <a:pt x="4" y="0"/>
                  </a:lnTo>
                  <a:lnTo>
                    <a:pt x="2" y="0"/>
                  </a:lnTo>
                  <a:lnTo>
                    <a:pt x="0" y="0"/>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6" name="Freeform 316">
              <a:extLst>
                <a:ext uri="{FF2B5EF4-FFF2-40B4-BE49-F238E27FC236}">
                  <a16:creationId xmlns:a16="http://schemas.microsoft.com/office/drawing/2014/main" id="{C0C03D49-8948-41AD-BE94-5A5C5EFE51A4}"/>
                </a:ext>
              </a:extLst>
            </p:cNvPr>
            <p:cNvSpPr>
              <a:spLocks/>
            </p:cNvSpPr>
            <p:nvPr/>
          </p:nvSpPr>
          <p:spPr bwMode="auto">
            <a:xfrm>
              <a:off x="5034" y="2826"/>
              <a:ext cx="17" cy="17"/>
            </a:xfrm>
            <a:custGeom>
              <a:avLst/>
              <a:gdLst>
                <a:gd name="T0" fmla="*/ 4 w 17"/>
                <a:gd name="T1" fmla="*/ 16 h 17"/>
                <a:gd name="T2" fmla="*/ 4 w 17"/>
                <a:gd name="T3" fmla="*/ 16 h 17"/>
                <a:gd name="T4" fmla="*/ 5 w 17"/>
                <a:gd name="T5" fmla="*/ 9 h 17"/>
                <a:gd name="T6" fmla="*/ 5 w 17"/>
                <a:gd name="T7" fmla="*/ 8 h 17"/>
                <a:gd name="T8" fmla="*/ 10 w 17"/>
                <a:gd name="T9" fmla="*/ 8 h 17"/>
                <a:gd name="T10" fmla="*/ 16 w 17"/>
                <a:gd name="T11" fmla="*/ 3 h 17"/>
                <a:gd name="T12" fmla="*/ 14 w 17"/>
                <a:gd name="T13" fmla="*/ 0 h 17"/>
                <a:gd name="T14" fmla="*/ 8 w 17"/>
                <a:gd name="T15" fmla="*/ 3 h 17"/>
                <a:gd name="T16" fmla="*/ 4 w 17"/>
                <a:gd name="T17" fmla="*/ 5 h 17"/>
                <a:gd name="T18" fmla="*/ 0 w 17"/>
                <a:gd name="T19" fmla="*/ 8 h 17"/>
                <a:gd name="T20" fmla="*/ 0 w 17"/>
                <a:gd name="T21" fmla="*/ 16 h 17"/>
                <a:gd name="T22" fmla="*/ 0 w 17"/>
                <a:gd name="T23" fmla="*/ 16 h 17"/>
                <a:gd name="T24" fmla="*/ 4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4" y="16"/>
                  </a:moveTo>
                  <a:lnTo>
                    <a:pt x="4" y="16"/>
                  </a:lnTo>
                  <a:lnTo>
                    <a:pt x="5" y="9"/>
                  </a:lnTo>
                  <a:lnTo>
                    <a:pt x="5" y="8"/>
                  </a:lnTo>
                  <a:lnTo>
                    <a:pt x="10" y="8"/>
                  </a:lnTo>
                  <a:lnTo>
                    <a:pt x="16" y="3"/>
                  </a:lnTo>
                  <a:lnTo>
                    <a:pt x="14" y="0"/>
                  </a:lnTo>
                  <a:lnTo>
                    <a:pt x="8" y="3"/>
                  </a:lnTo>
                  <a:lnTo>
                    <a:pt x="4" y="5"/>
                  </a:lnTo>
                  <a:lnTo>
                    <a:pt x="0" y="8"/>
                  </a:lnTo>
                  <a:lnTo>
                    <a:pt x="0" y="16"/>
                  </a:lnTo>
                  <a:lnTo>
                    <a:pt x="4"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7" name="Freeform 317">
              <a:extLst>
                <a:ext uri="{FF2B5EF4-FFF2-40B4-BE49-F238E27FC236}">
                  <a16:creationId xmlns:a16="http://schemas.microsoft.com/office/drawing/2014/main" id="{CF21742F-B4E7-4B70-BF27-67D9758222F8}"/>
                </a:ext>
              </a:extLst>
            </p:cNvPr>
            <p:cNvSpPr>
              <a:spLocks/>
            </p:cNvSpPr>
            <p:nvPr/>
          </p:nvSpPr>
          <p:spPr bwMode="auto">
            <a:xfrm>
              <a:off x="5034" y="2834"/>
              <a:ext cx="20" cy="20"/>
            </a:xfrm>
            <a:custGeom>
              <a:avLst/>
              <a:gdLst>
                <a:gd name="T0" fmla="*/ 19 w 20"/>
                <a:gd name="T1" fmla="*/ 16 h 20"/>
                <a:gd name="T2" fmla="*/ 19 w 20"/>
                <a:gd name="T3" fmla="*/ 16 h 20"/>
                <a:gd name="T4" fmla="*/ 15 w 20"/>
                <a:gd name="T5" fmla="*/ 16 h 20"/>
                <a:gd name="T6" fmla="*/ 12 w 20"/>
                <a:gd name="T7" fmla="*/ 15 h 20"/>
                <a:gd name="T8" fmla="*/ 9 w 20"/>
                <a:gd name="T9" fmla="*/ 14 h 20"/>
                <a:gd name="T10" fmla="*/ 7 w 20"/>
                <a:gd name="T11" fmla="*/ 12 h 20"/>
                <a:gd name="T12" fmla="*/ 5 w 20"/>
                <a:gd name="T13" fmla="*/ 10 h 20"/>
                <a:gd name="T14" fmla="*/ 3 w 20"/>
                <a:gd name="T15" fmla="*/ 7 h 20"/>
                <a:gd name="T16" fmla="*/ 2 w 20"/>
                <a:gd name="T17" fmla="*/ 3 h 20"/>
                <a:gd name="T18" fmla="*/ 1 w 20"/>
                <a:gd name="T19" fmla="*/ 0 h 20"/>
                <a:gd name="T20" fmla="*/ 0 w 20"/>
                <a:gd name="T21" fmla="*/ 0 h 20"/>
                <a:gd name="T22" fmla="*/ 0 w 20"/>
                <a:gd name="T23" fmla="*/ 3 h 20"/>
                <a:gd name="T24" fmla="*/ 1 w 20"/>
                <a:gd name="T25" fmla="*/ 7 h 20"/>
                <a:gd name="T26" fmla="*/ 3 w 20"/>
                <a:gd name="T27" fmla="*/ 11 h 20"/>
                <a:gd name="T28" fmla="*/ 5 w 20"/>
                <a:gd name="T29" fmla="*/ 13 h 20"/>
                <a:gd name="T30" fmla="*/ 8 w 20"/>
                <a:gd name="T31" fmla="*/ 16 h 20"/>
                <a:gd name="T32" fmla="*/ 11 w 20"/>
                <a:gd name="T33" fmla="*/ 18 h 20"/>
                <a:gd name="T34" fmla="*/ 15 w 20"/>
                <a:gd name="T35" fmla="*/ 18 h 20"/>
                <a:gd name="T36" fmla="*/ 19 w 20"/>
                <a:gd name="T37" fmla="*/ 19 h 20"/>
                <a:gd name="T38" fmla="*/ 19 w 20"/>
                <a:gd name="T39" fmla="*/ 19 h 20"/>
                <a:gd name="T40" fmla="*/ 19 w 20"/>
                <a:gd name="T41" fmla="*/ 16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20"/>
                <a:gd name="T65" fmla="*/ 20 w 20"/>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20">
                  <a:moveTo>
                    <a:pt x="19" y="16"/>
                  </a:moveTo>
                  <a:lnTo>
                    <a:pt x="19" y="16"/>
                  </a:lnTo>
                  <a:lnTo>
                    <a:pt x="15" y="16"/>
                  </a:lnTo>
                  <a:lnTo>
                    <a:pt x="12" y="15"/>
                  </a:lnTo>
                  <a:lnTo>
                    <a:pt x="9" y="14"/>
                  </a:lnTo>
                  <a:lnTo>
                    <a:pt x="7" y="12"/>
                  </a:lnTo>
                  <a:lnTo>
                    <a:pt x="5" y="10"/>
                  </a:lnTo>
                  <a:lnTo>
                    <a:pt x="3" y="7"/>
                  </a:lnTo>
                  <a:lnTo>
                    <a:pt x="2" y="3"/>
                  </a:lnTo>
                  <a:lnTo>
                    <a:pt x="1" y="0"/>
                  </a:lnTo>
                  <a:lnTo>
                    <a:pt x="0" y="0"/>
                  </a:lnTo>
                  <a:lnTo>
                    <a:pt x="0" y="3"/>
                  </a:lnTo>
                  <a:lnTo>
                    <a:pt x="1" y="7"/>
                  </a:lnTo>
                  <a:lnTo>
                    <a:pt x="3" y="11"/>
                  </a:lnTo>
                  <a:lnTo>
                    <a:pt x="5" y="13"/>
                  </a:lnTo>
                  <a:lnTo>
                    <a:pt x="8" y="16"/>
                  </a:lnTo>
                  <a:lnTo>
                    <a:pt x="11" y="18"/>
                  </a:lnTo>
                  <a:lnTo>
                    <a:pt x="15" y="18"/>
                  </a:lnTo>
                  <a:lnTo>
                    <a:pt x="19" y="19"/>
                  </a:lnTo>
                  <a:lnTo>
                    <a:pt x="19" y="1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8" name="Freeform 318">
              <a:extLst>
                <a:ext uri="{FF2B5EF4-FFF2-40B4-BE49-F238E27FC236}">
                  <a16:creationId xmlns:a16="http://schemas.microsoft.com/office/drawing/2014/main" id="{BB69F2A7-8E32-4F89-84C9-2EB680D1EC73}"/>
                </a:ext>
              </a:extLst>
            </p:cNvPr>
            <p:cNvSpPr>
              <a:spLocks/>
            </p:cNvSpPr>
            <p:nvPr/>
          </p:nvSpPr>
          <p:spPr bwMode="auto">
            <a:xfrm>
              <a:off x="5013" y="3199"/>
              <a:ext cx="19" cy="47"/>
            </a:xfrm>
            <a:custGeom>
              <a:avLst/>
              <a:gdLst>
                <a:gd name="T0" fmla="*/ 1 w 19"/>
                <a:gd name="T1" fmla="*/ 31 h 47"/>
                <a:gd name="T2" fmla="*/ 5 w 19"/>
                <a:gd name="T3" fmla="*/ 31 h 47"/>
                <a:gd name="T4" fmla="*/ 4 w 19"/>
                <a:gd name="T5" fmla="*/ 37 h 47"/>
                <a:gd name="T6" fmla="*/ 9 w 19"/>
                <a:gd name="T7" fmla="*/ 38 h 47"/>
                <a:gd name="T8" fmla="*/ 10 w 19"/>
                <a:gd name="T9" fmla="*/ 26 h 47"/>
                <a:gd name="T10" fmla="*/ 6 w 19"/>
                <a:gd name="T11" fmla="*/ 25 h 47"/>
                <a:gd name="T12" fmla="*/ 6 w 19"/>
                <a:gd name="T13" fmla="*/ 18 h 47"/>
                <a:gd name="T14" fmla="*/ 12 w 19"/>
                <a:gd name="T15" fmla="*/ 19 h 47"/>
                <a:gd name="T16" fmla="*/ 13 w 19"/>
                <a:gd name="T17" fmla="*/ 8 h 47"/>
                <a:gd name="T18" fmla="*/ 8 w 19"/>
                <a:gd name="T19" fmla="*/ 7 h 47"/>
                <a:gd name="T20" fmla="*/ 7 w 19"/>
                <a:gd name="T21" fmla="*/ 13 h 47"/>
                <a:gd name="T22" fmla="*/ 3 w 19"/>
                <a:gd name="T23" fmla="*/ 12 h 47"/>
                <a:gd name="T24" fmla="*/ 4 w 19"/>
                <a:gd name="T25" fmla="*/ 4 h 47"/>
                <a:gd name="T26" fmla="*/ 7 w 19"/>
                <a:gd name="T27" fmla="*/ 0 h 47"/>
                <a:gd name="T28" fmla="*/ 16 w 19"/>
                <a:gd name="T29" fmla="*/ 1 h 47"/>
                <a:gd name="T30" fmla="*/ 18 w 19"/>
                <a:gd name="T31" fmla="*/ 5 h 47"/>
                <a:gd name="T32" fmla="*/ 16 w 19"/>
                <a:gd name="T33" fmla="*/ 20 h 47"/>
                <a:gd name="T34" fmla="*/ 13 w 19"/>
                <a:gd name="T35" fmla="*/ 23 h 47"/>
                <a:gd name="T36" fmla="*/ 15 w 19"/>
                <a:gd name="T37" fmla="*/ 26 h 47"/>
                <a:gd name="T38" fmla="*/ 13 w 19"/>
                <a:gd name="T39" fmla="*/ 42 h 47"/>
                <a:gd name="T40" fmla="*/ 10 w 19"/>
                <a:gd name="T41" fmla="*/ 46 h 47"/>
                <a:gd name="T42" fmla="*/ 1 w 19"/>
                <a:gd name="T43" fmla="*/ 44 h 47"/>
                <a:gd name="T44" fmla="*/ 0 w 19"/>
                <a:gd name="T45" fmla="*/ 39 h 47"/>
                <a:gd name="T46" fmla="*/ 1 w 19"/>
                <a:gd name="T47" fmla="*/ 31 h 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
                <a:gd name="T73" fmla="*/ 0 h 47"/>
                <a:gd name="T74" fmla="*/ 19 w 19"/>
                <a:gd name="T75" fmla="*/ 47 h 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 h="47">
                  <a:moveTo>
                    <a:pt x="1" y="31"/>
                  </a:moveTo>
                  <a:lnTo>
                    <a:pt x="5" y="31"/>
                  </a:lnTo>
                  <a:lnTo>
                    <a:pt x="4" y="37"/>
                  </a:lnTo>
                  <a:lnTo>
                    <a:pt x="9" y="38"/>
                  </a:lnTo>
                  <a:lnTo>
                    <a:pt x="10" y="26"/>
                  </a:lnTo>
                  <a:lnTo>
                    <a:pt x="6" y="25"/>
                  </a:lnTo>
                  <a:lnTo>
                    <a:pt x="6" y="18"/>
                  </a:lnTo>
                  <a:lnTo>
                    <a:pt x="12" y="19"/>
                  </a:lnTo>
                  <a:lnTo>
                    <a:pt x="13" y="8"/>
                  </a:lnTo>
                  <a:lnTo>
                    <a:pt x="8" y="7"/>
                  </a:lnTo>
                  <a:lnTo>
                    <a:pt x="7" y="13"/>
                  </a:lnTo>
                  <a:lnTo>
                    <a:pt x="3" y="12"/>
                  </a:lnTo>
                  <a:lnTo>
                    <a:pt x="4" y="4"/>
                  </a:lnTo>
                  <a:lnTo>
                    <a:pt x="7" y="0"/>
                  </a:lnTo>
                  <a:lnTo>
                    <a:pt x="16" y="1"/>
                  </a:lnTo>
                  <a:lnTo>
                    <a:pt x="18" y="5"/>
                  </a:lnTo>
                  <a:lnTo>
                    <a:pt x="16" y="20"/>
                  </a:lnTo>
                  <a:lnTo>
                    <a:pt x="13" y="23"/>
                  </a:lnTo>
                  <a:lnTo>
                    <a:pt x="15" y="26"/>
                  </a:lnTo>
                  <a:lnTo>
                    <a:pt x="13" y="42"/>
                  </a:lnTo>
                  <a:lnTo>
                    <a:pt x="10" y="46"/>
                  </a:lnTo>
                  <a:lnTo>
                    <a:pt x="1" y="44"/>
                  </a:lnTo>
                  <a:lnTo>
                    <a:pt x="0" y="39"/>
                  </a:lnTo>
                  <a:lnTo>
                    <a:pt x="1" y="31"/>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09" name="Freeform 319">
              <a:extLst>
                <a:ext uri="{FF2B5EF4-FFF2-40B4-BE49-F238E27FC236}">
                  <a16:creationId xmlns:a16="http://schemas.microsoft.com/office/drawing/2014/main" id="{DF19AB90-CA62-4442-B083-D2E4C4A56A18}"/>
                </a:ext>
              </a:extLst>
            </p:cNvPr>
            <p:cNvSpPr>
              <a:spLocks/>
            </p:cNvSpPr>
            <p:nvPr/>
          </p:nvSpPr>
          <p:spPr bwMode="auto">
            <a:xfrm>
              <a:off x="4933" y="3184"/>
              <a:ext cx="20" cy="49"/>
            </a:xfrm>
            <a:custGeom>
              <a:avLst/>
              <a:gdLst>
                <a:gd name="T0" fmla="*/ 0 w 20"/>
                <a:gd name="T1" fmla="*/ 40 h 49"/>
                <a:gd name="T2" fmla="*/ 13 w 20"/>
                <a:gd name="T3" fmla="*/ 8 h 49"/>
                <a:gd name="T4" fmla="*/ 8 w 20"/>
                <a:gd name="T5" fmla="*/ 7 h 49"/>
                <a:gd name="T6" fmla="*/ 8 w 20"/>
                <a:gd name="T7" fmla="*/ 15 h 49"/>
                <a:gd name="T8" fmla="*/ 3 w 20"/>
                <a:gd name="T9" fmla="*/ 14 h 49"/>
                <a:gd name="T10" fmla="*/ 5 w 20"/>
                <a:gd name="T11" fmla="*/ 0 h 49"/>
                <a:gd name="T12" fmla="*/ 17 w 20"/>
                <a:gd name="T13" fmla="*/ 1 h 49"/>
                <a:gd name="T14" fmla="*/ 19 w 20"/>
                <a:gd name="T15" fmla="*/ 8 h 49"/>
                <a:gd name="T16" fmla="*/ 5 w 20"/>
                <a:gd name="T17" fmla="*/ 38 h 49"/>
                <a:gd name="T18" fmla="*/ 10 w 20"/>
                <a:gd name="T19" fmla="*/ 39 h 49"/>
                <a:gd name="T20" fmla="*/ 11 w 20"/>
                <a:gd name="T21" fmla="*/ 33 h 49"/>
                <a:gd name="T22" fmla="*/ 15 w 20"/>
                <a:gd name="T23" fmla="*/ 34 h 49"/>
                <a:gd name="T24" fmla="*/ 13 w 20"/>
                <a:gd name="T25" fmla="*/ 48 h 49"/>
                <a:gd name="T26" fmla="*/ 1 w 20"/>
                <a:gd name="T27" fmla="*/ 45 h 49"/>
                <a:gd name="T28" fmla="*/ 0 w 20"/>
                <a:gd name="T29" fmla="*/ 40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9"/>
                <a:gd name="T47" fmla="*/ 20 w 20"/>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9">
                  <a:moveTo>
                    <a:pt x="0" y="40"/>
                  </a:moveTo>
                  <a:lnTo>
                    <a:pt x="13" y="8"/>
                  </a:lnTo>
                  <a:lnTo>
                    <a:pt x="8" y="7"/>
                  </a:lnTo>
                  <a:lnTo>
                    <a:pt x="8" y="15"/>
                  </a:lnTo>
                  <a:lnTo>
                    <a:pt x="3" y="14"/>
                  </a:lnTo>
                  <a:lnTo>
                    <a:pt x="5" y="0"/>
                  </a:lnTo>
                  <a:lnTo>
                    <a:pt x="17" y="1"/>
                  </a:lnTo>
                  <a:lnTo>
                    <a:pt x="19" y="8"/>
                  </a:lnTo>
                  <a:lnTo>
                    <a:pt x="5" y="38"/>
                  </a:lnTo>
                  <a:lnTo>
                    <a:pt x="10" y="39"/>
                  </a:lnTo>
                  <a:lnTo>
                    <a:pt x="11" y="33"/>
                  </a:lnTo>
                  <a:lnTo>
                    <a:pt x="15" y="34"/>
                  </a:lnTo>
                  <a:lnTo>
                    <a:pt x="13" y="48"/>
                  </a:lnTo>
                  <a:lnTo>
                    <a:pt x="1" y="45"/>
                  </a:lnTo>
                  <a:lnTo>
                    <a:pt x="0" y="40"/>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0" name="Freeform 320">
              <a:extLst>
                <a:ext uri="{FF2B5EF4-FFF2-40B4-BE49-F238E27FC236}">
                  <a16:creationId xmlns:a16="http://schemas.microsoft.com/office/drawing/2014/main" id="{2FADC057-4FA7-450F-AF71-772E5545ED44}"/>
                </a:ext>
              </a:extLst>
            </p:cNvPr>
            <p:cNvSpPr>
              <a:spLocks/>
            </p:cNvSpPr>
            <p:nvPr/>
          </p:nvSpPr>
          <p:spPr bwMode="auto">
            <a:xfrm>
              <a:off x="4982" y="3193"/>
              <a:ext cx="18" cy="47"/>
            </a:xfrm>
            <a:custGeom>
              <a:avLst/>
              <a:gdLst>
                <a:gd name="T0" fmla="*/ 4 w 18"/>
                <a:gd name="T1" fmla="*/ 3 h 47"/>
                <a:gd name="T2" fmla="*/ 6 w 18"/>
                <a:gd name="T3" fmla="*/ 0 h 47"/>
                <a:gd name="T4" fmla="*/ 15 w 18"/>
                <a:gd name="T5" fmla="*/ 1 h 47"/>
                <a:gd name="T6" fmla="*/ 17 w 18"/>
                <a:gd name="T7" fmla="*/ 5 h 47"/>
                <a:gd name="T8" fmla="*/ 12 w 18"/>
                <a:gd name="T9" fmla="*/ 41 h 47"/>
                <a:gd name="T10" fmla="*/ 9 w 18"/>
                <a:gd name="T11" fmla="*/ 46 h 47"/>
                <a:gd name="T12" fmla="*/ 2 w 18"/>
                <a:gd name="T13" fmla="*/ 44 h 47"/>
                <a:gd name="T14" fmla="*/ 0 w 18"/>
                <a:gd name="T15" fmla="*/ 38 h 47"/>
                <a:gd name="T16" fmla="*/ 1 w 18"/>
                <a:gd name="T17" fmla="*/ 30 h 47"/>
                <a:gd name="T18" fmla="*/ 4 w 18"/>
                <a:gd name="T19" fmla="*/ 31 h 47"/>
                <a:gd name="T20" fmla="*/ 4 w 18"/>
                <a:gd name="T21" fmla="*/ 37 h 47"/>
                <a:gd name="T22" fmla="*/ 9 w 18"/>
                <a:gd name="T23" fmla="*/ 38 h 47"/>
                <a:gd name="T24" fmla="*/ 10 w 18"/>
                <a:gd name="T25" fmla="*/ 26 h 47"/>
                <a:gd name="T26" fmla="*/ 3 w 18"/>
                <a:gd name="T27" fmla="*/ 25 h 47"/>
                <a:gd name="T28" fmla="*/ 2 w 18"/>
                <a:gd name="T29" fmla="*/ 20 h 47"/>
                <a:gd name="T30" fmla="*/ 4 w 18"/>
                <a:gd name="T31" fmla="*/ 3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47"/>
                <a:gd name="T50" fmla="*/ 18 w 18"/>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47">
                  <a:moveTo>
                    <a:pt x="4" y="3"/>
                  </a:moveTo>
                  <a:lnTo>
                    <a:pt x="6" y="0"/>
                  </a:lnTo>
                  <a:lnTo>
                    <a:pt x="15" y="1"/>
                  </a:lnTo>
                  <a:lnTo>
                    <a:pt x="17" y="5"/>
                  </a:lnTo>
                  <a:lnTo>
                    <a:pt x="12" y="41"/>
                  </a:lnTo>
                  <a:lnTo>
                    <a:pt x="9" y="46"/>
                  </a:lnTo>
                  <a:lnTo>
                    <a:pt x="2" y="44"/>
                  </a:lnTo>
                  <a:lnTo>
                    <a:pt x="0" y="38"/>
                  </a:lnTo>
                  <a:lnTo>
                    <a:pt x="1" y="30"/>
                  </a:lnTo>
                  <a:lnTo>
                    <a:pt x="4" y="31"/>
                  </a:lnTo>
                  <a:lnTo>
                    <a:pt x="4" y="37"/>
                  </a:lnTo>
                  <a:lnTo>
                    <a:pt x="9" y="38"/>
                  </a:lnTo>
                  <a:lnTo>
                    <a:pt x="10" y="26"/>
                  </a:lnTo>
                  <a:lnTo>
                    <a:pt x="3" y="25"/>
                  </a:lnTo>
                  <a:lnTo>
                    <a:pt x="2" y="20"/>
                  </a:lnTo>
                  <a:lnTo>
                    <a:pt x="4" y="3"/>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1" name="Freeform 321">
              <a:extLst>
                <a:ext uri="{FF2B5EF4-FFF2-40B4-BE49-F238E27FC236}">
                  <a16:creationId xmlns:a16="http://schemas.microsoft.com/office/drawing/2014/main" id="{F55D9E67-19CD-4548-BDEC-29120478C246}"/>
                </a:ext>
              </a:extLst>
            </p:cNvPr>
            <p:cNvSpPr>
              <a:spLocks/>
            </p:cNvSpPr>
            <p:nvPr/>
          </p:nvSpPr>
          <p:spPr bwMode="auto">
            <a:xfrm>
              <a:off x="4988" y="3200"/>
              <a:ext cx="17" cy="17"/>
            </a:xfrm>
            <a:custGeom>
              <a:avLst/>
              <a:gdLst>
                <a:gd name="T0" fmla="*/ 3 w 17"/>
                <a:gd name="T1" fmla="*/ 0 h 17"/>
                <a:gd name="T2" fmla="*/ 0 w 17"/>
                <a:gd name="T3" fmla="*/ 14 h 17"/>
                <a:gd name="T4" fmla="*/ 12 w 17"/>
                <a:gd name="T5" fmla="*/ 16 h 17"/>
                <a:gd name="T6" fmla="*/ 16 w 17"/>
                <a:gd name="T7" fmla="*/ 1 h 17"/>
                <a:gd name="T8" fmla="*/ 3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3" y="0"/>
                  </a:moveTo>
                  <a:lnTo>
                    <a:pt x="0" y="14"/>
                  </a:lnTo>
                  <a:lnTo>
                    <a:pt x="12" y="16"/>
                  </a:lnTo>
                  <a:lnTo>
                    <a:pt x="16" y="1"/>
                  </a:lnTo>
                  <a:lnTo>
                    <a:pt x="3"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2" name="Freeform 322">
              <a:extLst>
                <a:ext uri="{FF2B5EF4-FFF2-40B4-BE49-F238E27FC236}">
                  <a16:creationId xmlns:a16="http://schemas.microsoft.com/office/drawing/2014/main" id="{96BFF607-EB86-4B2C-8A55-56B2FAE387ED}"/>
                </a:ext>
              </a:extLst>
            </p:cNvPr>
            <p:cNvSpPr>
              <a:spLocks/>
            </p:cNvSpPr>
            <p:nvPr/>
          </p:nvSpPr>
          <p:spPr bwMode="auto">
            <a:xfrm>
              <a:off x="4948" y="3186"/>
              <a:ext cx="26" cy="50"/>
            </a:xfrm>
            <a:custGeom>
              <a:avLst/>
              <a:gdLst>
                <a:gd name="T0" fmla="*/ 0 w 26"/>
                <a:gd name="T1" fmla="*/ 45 h 50"/>
                <a:gd name="T2" fmla="*/ 0 w 26"/>
                <a:gd name="T3" fmla="*/ 37 h 50"/>
                <a:gd name="T4" fmla="*/ 2 w 26"/>
                <a:gd name="T5" fmla="*/ 38 h 50"/>
                <a:gd name="T6" fmla="*/ 6 w 26"/>
                <a:gd name="T7" fmla="*/ 7 h 50"/>
                <a:gd name="T8" fmla="*/ 4 w 26"/>
                <a:gd name="T9" fmla="*/ 7 h 50"/>
                <a:gd name="T10" fmla="*/ 5 w 26"/>
                <a:gd name="T11" fmla="*/ 0 h 50"/>
                <a:gd name="T12" fmla="*/ 13 w 26"/>
                <a:gd name="T13" fmla="*/ 1 h 50"/>
                <a:gd name="T14" fmla="*/ 12 w 26"/>
                <a:gd name="T15" fmla="*/ 8 h 50"/>
                <a:gd name="T16" fmla="*/ 10 w 26"/>
                <a:gd name="T17" fmla="*/ 8 h 50"/>
                <a:gd name="T18" fmla="*/ 8 w 26"/>
                <a:gd name="T19" fmla="*/ 24 h 50"/>
                <a:gd name="T20" fmla="*/ 17 w 26"/>
                <a:gd name="T21" fmla="*/ 9 h 50"/>
                <a:gd name="T22" fmla="*/ 15 w 26"/>
                <a:gd name="T23" fmla="*/ 9 h 50"/>
                <a:gd name="T24" fmla="*/ 16 w 26"/>
                <a:gd name="T25" fmla="*/ 2 h 50"/>
                <a:gd name="T26" fmla="*/ 25 w 26"/>
                <a:gd name="T27" fmla="*/ 3 h 50"/>
                <a:gd name="T28" fmla="*/ 23 w 26"/>
                <a:gd name="T29" fmla="*/ 10 h 50"/>
                <a:gd name="T30" fmla="*/ 22 w 26"/>
                <a:gd name="T31" fmla="*/ 10 h 50"/>
                <a:gd name="T32" fmla="*/ 15 w 26"/>
                <a:gd name="T33" fmla="*/ 20 h 50"/>
                <a:gd name="T34" fmla="*/ 18 w 26"/>
                <a:gd name="T35" fmla="*/ 41 h 50"/>
                <a:gd name="T36" fmla="*/ 20 w 26"/>
                <a:gd name="T37" fmla="*/ 41 h 50"/>
                <a:gd name="T38" fmla="*/ 19 w 26"/>
                <a:gd name="T39" fmla="*/ 49 h 50"/>
                <a:gd name="T40" fmla="*/ 11 w 26"/>
                <a:gd name="T41" fmla="*/ 47 h 50"/>
                <a:gd name="T42" fmla="*/ 12 w 26"/>
                <a:gd name="T43" fmla="*/ 40 h 50"/>
                <a:gd name="T44" fmla="*/ 14 w 26"/>
                <a:gd name="T45" fmla="*/ 40 h 50"/>
                <a:gd name="T46" fmla="*/ 12 w 26"/>
                <a:gd name="T47" fmla="*/ 26 h 50"/>
                <a:gd name="T48" fmla="*/ 7 w 26"/>
                <a:gd name="T49" fmla="*/ 34 h 50"/>
                <a:gd name="T50" fmla="*/ 6 w 26"/>
                <a:gd name="T51" fmla="*/ 39 h 50"/>
                <a:gd name="T52" fmla="*/ 8 w 26"/>
                <a:gd name="T53" fmla="*/ 39 h 50"/>
                <a:gd name="T54" fmla="*/ 7 w 26"/>
                <a:gd name="T55" fmla="*/ 46 h 50"/>
                <a:gd name="T56" fmla="*/ 0 w 26"/>
                <a:gd name="T57" fmla="*/ 45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
                <a:gd name="T88" fmla="*/ 0 h 50"/>
                <a:gd name="T89" fmla="*/ 26 w 26"/>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 h="50">
                  <a:moveTo>
                    <a:pt x="0" y="45"/>
                  </a:moveTo>
                  <a:lnTo>
                    <a:pt x="0" y="37"/>
                  </a:lnTo>
                  <a:lnTo>
                    <a:pt x="2" y="38"/>
                  </a:lnTo>
                  <a:lnTo>
                    <a:pt x="6" y="7"/>
                  </a:lnTo>
                  <a:lnTo>
                    <a:pt x="4" y="7"/>
                  </a:lnTo>
                  <a:lnTo>
                    <a:pt x="5" y="0"/>
                  </a:lnTo>
                  <a:lnTo>
                    <a:pt x="13" y="1"/>
                  </a:lnTo>
                  <a:lnTo>
                    <a:pt x="12" y="8"/>
                  </a:lnTo>
                  <a:lnTo>
                    <a:pt x="10" y="8"/>
                  </a:lnTo>
                  <a:lnTo>
                    <a:pt x="8" y="24"/>
                  </a:lnTo>
                  <a:lnTo>
                    <a:pt x="17" y="9"/>
                  </a:lnTo>
                  <a:lnTo>
                    <a:pt x="15" y="9"/>
                  </a:lnTo>
                  <a:lnTo>
                    <a:pt x="16" y="2"/>
                  </a:lnTo>
                  <a:lnTo>
                    <a:pt x="25" y="3"/>
                  </a:lnTo>
                  <a:lnTo>
                    <a:pt x="23" y="10"/>
                  </a:lnTo>
                  <a:lnTo>
                    <a:pt x="22" y="10"/>
                  </a:lnTo>
                  <a:lnTo>
                    <a:pt x="15" y="20"/>
                  </a:lnTo>
                  <a:lnTo>
                    <a:pt x="18" y="41"/>
                  </a:lnTo>
                  <a:lnTo>
                    <a:pt x="20" y="41"/>
                  </a:lnTo>
                  <a:lnTo>
                    <a:pt x="19" y="49"/>
                  </a:lnTo>
                  <a:lnTo>
                    <a:pt x="11" y="47"/>
                  </a:lnTo>
                  <a:lnTo>
                    <a:pt x="12" y="40"/>
                  </a:lnTo>
                  <a:lnTo>
                    <a:pt x="14" y="40"/>
                  </a:lnTo>
                  <a:lnTo>
                    <a:pt x="12" y="26"/>
                  </a:lnTo>
                  <a:lnTo>
                    <a:pt x="7" y="34"/>
                  </a:lnTo>
                  <a:lnTo>
                    <a:pt x="6" y="39"/>
                  </a:lnTo>
                  <a:lnTo>
                    <a:pt x="8" y="39"/>
                  </a:lnTo>
                  <a:lnTo>
                    <a:pt x="7" y="46"/>
                  </a:lnTo>
                  <a:lnTo>
                    <a:pt x="0" y="45"/>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3" name="Freeform 323">
              <a:extLst>
                <a:ext uri="{FF2B5EF4-FFF2-40B4-BE49-F238E27FC236}">
                  <a16:creationId xmlns:a16="http://schemas.microsoft.com/office/drawing/2014/main" id="{9E9A37B2-BB58-42C1-B05A-0A754889E50E}"/>
                </a:ext>
              </a:extLst>
            </p:cNvPr>
            <p:cNvSpPr>
              <a:spLocks/>
            </p:cNvSpPr>
            <p:nvPr/>
          </p:nvSpPr>
          <p:spPr bwMode="auto">
            <a:xfrm>
              <a:off x="4998" y="3195"/>
              <a:ext cx="19" cy="48"/>
            </a:xfrm>
            <a:custGeom>
              <a:avLst/>
              <a:gdLst>
                <a:gd name="T0" fmla="*/ 1 w 19"/>
                <a:gd name="T1" fmla="*/ 31 h 48"/>
                <a:gd name="T2" fmla="*/ 4 w 19"/>
                <a:gd name="T3" fmla="*/ 32 h 48"/>
                <a:gd name="T4" fmla="*/ 4 w 19"/>
                <a:gd name="T5" fmla="*/ 38 h 48"/>
                <a:gd name="T6" fmla="*/ 9 w 19"/>
                <a:gd name="T7" fmla="*/ 39 h 48"/>
                <a:gd name="T8" fmla="*/ 11 w 19"/>
                <a:gd name="T9" fmla="*/ 27 h 48"/>
                <a:gd name="T10" fmla="*/ 5 w 19"/>
                <a:gd name="T11" fmla="*/ 26 h 48"/>
                <a:gd name="T12" fmla="*/ 6 w 19"/>
                <a:gd name="T13" fmla="*/ 19 h 48"/>
                <a:gd name="T14" fmla="*/ 12 w 19"/>
                <a:gd name="T15" fmla="*/ 20 h 48"/>
                <a:gd name="T16" fmla="*/ 13 w 19"/>
                <a:gd name="T17" fmla="*/ 8 h 48"/>
                <a:gd name="T18" fmla="*/ 8 w 19"/>
                <a:gd name="T19" fmla="*/ 7 h 48"/>
                <a:gd name="T20" fmla="*/ 7 w 19"/>
                <a:gd name="T21" fmla="*/ 13 h 48"/>
                <a:gd name="T22" fmla="*/ 3 w 19"/>
                <a:gd name="T23" fmla="*/ 13 h 48"/>
                <a:gd name="T24" fmla="*/ 4 w 19"/>
                <a:gd name="T25" fmla="*/ 3 h 48"/>
                <a:gd name="T26" fmla="*/ 7 w 19"/>
                <a:gd name="T27" fmla="*/ 0 h 48"/>
                <a:gd name="T28" fmla="*/ 16 w 19"/>
                <a:gd name="T29" fmla="*/ 1 h 48"/>
                <a:gd name="T30" fmla="*/ 18 w 19"/>
                <a:gd name="T31" fmla="*/ 6 h 48"/>
                <a:gd name="T32" fmla="*/ 16 w 19"/>
                <a:gd name="T33" fmla="*/ 20 h 48"/>
                <a:gd name="T34" fmla="*/ 13 w 19"/>
                <a:gd name="T35" fmla="*/ 23 h 48"/>
                <a:gd name="T36" fmla="*/ 15 w 19"/>
                <a:gd name="T37" fmla="*/ 27 h 48"/>
                <a:gd name="T38" fmla="*/ 13 w 19"/>
                <a:gd name="T39" fmla="*/ 43 h 48"/>
                <a:gd name="T40" fmla="*/ 10 w 19"/>
                <a:gd name="T41" fmla="*/ 47 h 48"/>
                <a:gd name="T42" fmla="*/ 1 w 19"/>
                <a:gd name="T43" fmla="*/ 45 h 48"/>
                <a:gd name="T44" fmla="*/ 0 w 19"/>
                <a:gd name="T45" fmla="*/ 40 h 48"/>
                <a:gd name="T46" fmla="*/ 1 w 19"/>
                <a:gd name="T47" fmla="*/ 31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
                <a:gd name="T73" fmla="*/ 0 h 48"/>
                <a:gd name="T74" fmla="*/ 19 w 19"/>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 h="48">
                  <a:moveTo>
                    <a:pt x="1" y="31"/>
                  </a:moveTo>
                  <a:lnTo>
                    <a:pt x="4" y="32"/>
                  </a:lnTo>
                  <a:lnTo>
                    <a:pt x="4" y="38"/>
                  </a:lnTo>
                  <a:lnTo>
                    <a:pt x="9" y="39"/>
                  </a:lnTo>
                  <a:lnTo>
                    <a:pt x="11" y="27"/>
                  </a:lnTo>
                  <a:lnTo>
                    <a:pt x="5" y="26"/>
                  </a:lnTo>
                  <a:lnTo>
                    <a:pt x="6" y="19"/>
                  </a:lnTo>
                  <a:lnTo>
                    <a:pt x="12" y="20"/>
                  </a:lnTo>
                  <a:lnTo>
                    <a:pt x="13" y="8"/>
                  </a:lnTo>
                  <a:lnTo>
                    <a:pt x="8" y="7"/>
                  </a:lnTo>
                  <a:lnTo>
                    <a:pt x="7" y="13"/>
                  </a:lnTo>
                  <a:lnTo>
                    <a:pt x="3" y="13"/>
                  </a:lnTo>
                  <a:lnTo>
                    <a:pt x="4" y="3"/>
                  </a:lnTo>
                  <a:lnTo>
                    <a:pt x="7" y="0"/>
                  </a:lnTo>
                  <a:lnTo>
                    <a:pt x="16" y="1"/>
                  </a:lnTo>
                  <a:lnTo>
                    <a:pt x="18" y="6"/>
                  </a:lnTo>
                  <a:lnTo>
                    <a:pt x="16" y="20"/>
                  </a:lnTo>
                  <a:lnTo>
                    <a:pt x="13" y="23"/>
                  </a:lnTo>
                  <a:lnTo>
                    <a:pt x="15" y="27"/>
                  </a:lnTo>
                  <a:lnTo>
                    <a:pt x="13" y="43"/>
                  </a:lnTo>
                  <a:lnTo>
                    <a:pt x="10" y="47"/>
                  </a:lnTo>
                  <a:lnTo>
                    <a:pt x="1" y="45"/>
                  </a:lnTo>
                  <a:lnTo>
                    <a:pt x="0" y="40"/>
                  </a:lnTo>
                  <a:lnTo>
                    <a:pt x="1" y="31"/>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4" name="Freeform 324">
              <a:extLst>
                <a:ext uri="{FF2B5EF4-FFF2-40B4-BE49-F238E27FC236}">
                  <a16:creationId xmlns:a16="http://schemas.microsoft.com/office/drawing/2014/main" id="{F2ED6975-9923-4C36-A03E-72E76A3D4C4A}"/>
                </a:ext>
              </a:extLst>
            </p:cNvPr>
            <p:cNvSpPr>
              <a:spLocks/>
            </p:cNvSpPr>
            <p:nvPr/>
          </p:nvSpPr>
          <p:spPr bwMode="auto">
            <a:xfrm>
              <a:off x="4917" y="3182"/>
              <a:ext cx="22" cy="47"/>
            </a:xfrm>
            <a:custGeom>
              <a:avLst/>
              <a:gdLst>
                <a:gd name="T0" fmla="*/ 1 w 22"/>
                <a:gd name="T1" fmla="*/ 23 h 47"/>
                <a:gd name="T2" fmla="*/ 8 w 22"/>
                <a:gd name="T3" fmla="*/ 24 h 47"/>
                <a:gd name="T4" fmla="*/ 7 w 22"/>
                <a:gd name="T5" fmla="*/ 32 h 47"/>
                <a:gd name="T6" fmla="*/ 5 w 22"/>
                <a:gd name="T7" fmla="*/ 31 h 47"/>
                <a:gd name="T8" fmla="*/ 5 w 22"/>
                <a:gd name="T9" fmla="*/ 37 h 47"/>
                <a:gd name="T10" fmla="*/ 9 w 22"/>
                <a:gd name="T11" fmla="*/ 38 h 47"/>
                <a:gd name="T12" fmla="*/ 13 w 22"/>
                <a:gd name="T13" fmla="*/ 7 h 47"/>
                <a:gd name="T14" fmla="*/ 12 w 22"/>
                <a:gd name="T15" fmla="*/ 7 h 47"/>
                <a:gd name="T16" fmla="*/ 13 w 22"/>
                <a:gd name="T17" fmla="*/ 0 h 47"/>
                <a:gd name="T18" fmla="*/ 21 w 22"/>
                <a:gd name="T19" fmla="*/ 1 h 47"/>
                <a:gd name="T20" fmla="*/ 19 w 22"/>
                <a:gd name="T21" fmla="*/ 8 h 47"/>
                <a:gd name="T22" fmla="*/ 18 w 22"/>
                <a:gd name="T23" fmla="*/ 8 h 47"/>
                <a:gd name="T24" fmla="*/ 13 w 22"/>
                <a:gd name="T25" fmla="*/ 42 h 47"/>
                <a:gd name="T26" fmla="*/ 10 w 22"/>
                <a:gd name="T27" fmla="*/ 46 h 47"/>
                <a:gd name="T28" fmla="*/ 2 w 22"/>
                <a:gd name="T29" fmla="*/ 44 h 47"/>
                <a:gd name="T30" fmla="*/ 0 w 22"/>
                <a:gd name="T31" fmla="*/ 39 h 47"/>
                <a:gd name="T32" fmla="*/ 1 w 22"/>
                <a:gd name="T33" fmla="*/ 31 h 47"/>
                <a:gd name="T34" fmla="*/ 0 w 22"/>
                <a:gd name="T35" fmla="*/ 30 h 47"/>
                <a:gd name="T36" fmla="*/ 1 w 22"/>
                <a:gd name="T37" fmla="*/ 23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
                <a:gd name="T58" fmla="*/ 0 h 47"/>
                <a:gd name="T59" fmla="*/ 22 w 2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 h="47">
                  <a:moveTo>
                    <a:pt x="1" y="23"/>
                  </a:moveTo>
                  <a:lnTo>
                    <a:pt x="8" y="24"/>
                  </a:lnTo>
                  <a:lnTo>
                    <a:pt x="7" y="32"/>
                  </a:lnTo>
                  <a:lnTo>
                    <a:pt x="5" y="31"/>
                  </a:lnTo>
                  <a:lnTo>
                    <a:pt x="5" y="37"/>
                  </a:lnTo>
                  <a:lnTo>
                    <a:pt x="9" y="38"/>
                  </a:lnTo>
                  <a:lnTo>
                    <a:pt x="13" y="7"/>
                  </a:lnTo>
                  <a:lnTo>
                    <a:pt x="12" y="7"/>
                  </a:lnTo>
                  <a:lnTo>
                    <a:pt x="13" y="0"/>
                  </a:lnTo>
                  <a:lnTo>
                    <a:pt x="21" y="1"/>
                  </a:lnTo>
                  <a:lnTo>
                    <a:pt x="19" y="8"/>
                  </a:lnTo>
                  <a:lnTo>
                    <a:pt x="18" y="8"/>
                  </a:lnTo>
                  <a:lnTo>
                    <a:pt x="13" y="42"/>
                  </a:lnTo>
                  <a:lnTo>
                    <a:pt x="10" y="46"/>
                  </a:lnTo>
                  <a:lnTo>
                    <a:pt x="2" y="44"/>
                  </a:lnTo>
                  <a:lnTo>
                    <a:pt x="0" y="39"/>
                  </a:lnTo>
                  <a:lnTo>
                    <a:pt x="1" y="31"/>
                  </a:lnTo>
                  <a:lnTo>
                    <a:pt x="0" y="30"/>
                  </a:lnTo>
                  <a:lnTo>
                    <a:pt x="1" y="23"/>
                  </a:lnTo>
                </a:path>
              </a:pathLst>
            </a:custGeom>
            <a:solidFill>
              <a:srgbClr val="4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5" name="Freeform 325">
              <a:extLst>
                <a:ext uri="{FF2B5EF4-FFF2-40B4-BE49-F238E27FC236}">
                  <a16:creationId xmlns:a16="http://schemas.microsoft.com/office/drawing/2014/main" id="{56778307-8385-4D3A-885C-66F7EF7DADCC}"/>
                </a:ext>
              </a:extLst>
            </p:cNvPr>
            <p:cNvSpPr>
              <a:spLocks/>
            </p:cNvSpPr>
            <p:nvPr/>
          </p:nvSpPr>
          <p:spPr bwMode="auto">
            <a:xfrm>
              <a:off x="4850" y="2596"/>
              <a:ext cx="84" cy="67"/>
            </a:xfrm>
            <a:custGeom>
              <a:avLst/>
              <a:gdLst>
                <a:gd name="T0" fmla="*/ 83 w 84"/>
                <a:gd name="T1" fmla="*/ 66 h 67"/>
                <a:gd name="T2" fmla="*/ 83 w 84"/>
                <a:gd name="T3" fmla="*/ 66 h 67"/>
                <a:gd name="T4" fmla="*/ 83 w 84"/>
                <a:gd name="T5" fmla="*/ 62 h 67"/>
                <a:gd name="T6" fmla="*/ 83 w 84"/>
                <a:gd name="T7" fmla="*/ 59 h 67"/>
                <a:gd name="T8" fmla="*/ 83 w 84"/>
                <a:gd name="T9" fmla="*/ 56 h 67"/>
                <a:gd name="T10" fmla="*/ 83 w 84"/>
                <a:gd name="T11" fmla="*/ 53 h 67"/>
                <a:gd name="T12" fmla="*/ 83 w 84"/>
                <a:gd name="T13" fmla="*/ 50 h 67"/>
                <a:gd name="T14" fmla="*/ 82 w 84"/>
                <a:gd name="T15" fmla="*/ 47 h 67"/>
                <a:gd name="T16" fmla="*/ 81 w 84"/>
                <a:gd name="T17" fmla="*/ 45 h 67"/>
                <a:gd name="T18" fmla="*/ 80 w 84"/>
                <a:gd name="T19" fmla="*/ 43 h 67"/>
                <a:gd name="T20" fmla="*/ 80 w 84"/>
                <a:gd name="T21" fmla="*/ 43 h 67"/>
                <a:gd name="T22" fmla="*/ 79 w 84"/>
                <a:gd name="T23" fmla="*/ 42 h 67"/>
                <a:gd name="T24" fmla="*/ 77 w 84"/>
                <a:gd name="T25" fmla="*/ 41 h 67"/>
                <a:gd name="T26" fmla="*/ 75 w 84"/>
                <a:gd name="T27" fmla="*/ 41 h 67"/>
                <a:gd name="T28" fmla="*/ 72 w 84"/>
                <a:gd name="T29" fmla="*/ 41 h 67"/>
                <a:gd name="T30" fmla="*/ 70 w 84"/>
                <a:gd name="T31" fmla="*/ 41 h 67"/>
                <a:gd name="T32" fmla="*/ 67 w 84"/>
                <a:gd name="T33" fmla="*/ 42 h 67"/>
                <a:gd name="T34" fmla="*/ 64 w 84"/>
                <a:gd name="T35" fmla="*/ 42 h 67"/>
                <a:gd name="T36" fmla="*/ 62 w 84"/>
                <a:gd name="T37" fmla="*/ 42 h 67"/>
                <a:gd name="T38" fmla="*/ 62 w 84"/>
                <a:gd name="T39" fmla="*/ 42 h 67"/>
                <a:gd name="T40" fmla="*/ 62 w 84"/>
                <a:gd name="T41" fmla="*/ 39 h 67"/>
                <a:gd name="T42" fmla="*/ 62 w 84"/>
                <a:gd name="T43" fmla="*/ 35 h 67"/>
                <a:gd name="T44" fmla="*/ 61 w 84"/>
                <a:gd name="T45" fmla="*/ 32 h 67"/>
                <a:gd name="T46" fmla="*/ 59 w 84"/>
                <a:gd name="T47" fmla="*/ 29 h 67"/>
                <a:gd name="T48" fmla="*/ 57 w 84"/>
                <a:gd name="T49" fmla="*/ 28 h 67"/>
                <a:gd name="T50" fmla="*/ 54 w 84"/>
                <a:gd name="T51" fmla="*/ 27 h 67"/>
                <a:gd name="T52" fmla="*/ 51 w 84"/>
                <a:gd name="T53" fmla="*/ 27 h 67"/>
                <a:gd name="T54" fmla="*/ 47 w 84"/>
                <a:gd name="T55" fmla="*/ 28 h 67"/>
                <a:gd name="T56" fmla="*/ 47 w 84"/>
                <a:gd name="T57" fmla="*/ 28 h 67"/>
                <a:gd name="T58" fmla="*/ 47 w 84"/>
                <a:gd name="T59" fmla="*/ 27 h 67"/>
                <a:gd name="T60" fmla="*/ 47 w 84"/>
                <a:gd name="T61" fmla="*/ 26 h 67"/>
                <a:gd name="T62" fmla="*/ 47 w 84"/>
                <a:gd name="T63" fmla="*/ 25 h 67"/>
                <a:gd name="T64" fmla="*/ 47 w 84"/>
                <a:gd name="T65" fmla="*/ 25 h 67"/>
                <a:gd name="T66" fmla="*/ 47 w 84"/>
                <a:gd name="T67" fmla="*/ 25 h 67"/>
                <a:gd name="T68" fmla="*/ 45 w 84"/>
                <a:gd name="T69" fmla="*/ 24 h 67"/>
                <a:gd name="T70" fmla="*/ 43 w 84"/>
                <a:gd name="T71" fmla="*/ 24 h 67"/>
                <a:gd name="T72" fmla="*/ 40 w 84"/>
                <a:gd name="T73" fmla="*/ 25 h 67"/>
                <a:gd name="T74" fmla="*/ 38 w 84"/>
                <a:gd name="T75" fmla="*/ 26 h 67"/>
                <a:gd name="T76" fmla="*/ 36 w 84"/>
                <a:gd name="T77" fmla="*/ 26 h 67"/>
                <a:gd name="T78" fmla="*/ 33 w 84"/>
                <a:gd name="T79" fmla="*/ 26 h 67"/>
                <a:gd name="T80" fmla="*/ 32 w 84"/>
                <a:gd name="T81" fmla="*/ 25 h 67"/>
                <a:gd name="T82" fmla="*/ 30 w 84"/>
                <a:gd name="T83" fmla="*/ 23 h 67"/>
                <a:gd name="T84" fmla="*/ 30 w 84"/>
                <a:gd name="T85" fmla="*/ 23 h 67"/>
                <a:gd name="T86" fmla="*/ 29 w 84"/>
                <a:gd name="T87" fmla="*/ 22 h 67"/>
                <a:gd name="T88" fmla="*/ 29 w 84"/>
                <a:gd name="T89" fmla="*/ 21 h 67"/>
                <a:gd name="T90" fmla="*/ 28 w 84"/>
                <a:gd name="T91" fmla="*/ 20 h 67"/>
                <a:gd name="T92" fmla="*/ 27 w 84"/>
                <a:gd name="T93" fmla="*/ 18 h 67"/>
                <a:gd name="T94" fmla="*/ 27 w 84"/>
                <a:gd name="T95" fmla="*/ 18 h 67"/>
                <a:gd name="T96" fmla="*/ 26 w 84"/>
                <a:gd name="T97" fmla="*/ 16 h 67"/>
                <a:gd name="T98" fmla="*/ 25 w 84"/>
                <a:gd name="T99" fmla="*/ 15 h 67"/>
                <a:gd name="T100" fmla="*/ 24 w 84"/>
                <a:gd name="T101" fmla="*/ 15 h 67"/>
                <a:gd name="T102" fmla="*/ 24 w 84"/>
                <a:gd name="T103" fmla="*/ 15 h 67"/>
                <a:gd name="T104" fmla="*/ 21 w 84"/>
                <a:gd name="T105" fmla="*/ 13 h 67"/>
                <a:gd name="T106" fmla="*/ 17 w 84"/>
                <a:gd name="T107" fmla="*/ 12 h 67"/>
                <a:gd name="T108" fmla="*/ 13 w 84"/>
                <a:gd name="T109" fmla="*/ 11 h 67"/>
                <a:gd name="T110" fmla="*/ 10 w 84"/>
                <a:gd name="T111" fmla="*/ 9 h 67"/>
                <a:gd name="T112" fmla="*/ 7 w 84"/>
                <a:gd name="T113" fmla="*/ 8 h 67"/>
                <a:gd name="T114" fmla="*/ 4 w 84"/>
                <a:gd name="T115" fmla="*/ 6 h 67"/>
                <a:gd name="T116" fmla="*/ 1 w 84"/>
                <a:gd name="T117" fmla="*/ 3 h 67"/>
                <a:gd name="T118" fmla="*/ 0 w 84"/>
                <a:gd name="T119" fmla="*/ 0 h 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4"/>
                <a:gd name="T181" fmla="*/ 0 h 67"/>
                <a:gd name="T182" fmla="*/ 84 w 84"/>
                <a:gd name="T183" fmla="*/ 67 h 6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4" h="67">
                  <a:moveTo>
                    <a:pt x="83" y="66"/>
                  </a:moveTo>
                  <a:lnTo>
                    <a:pt x="83" y="66"/>
                  </a:lnTo>
                  <a:lnTo>
                    <a:pt x="83" y="62"/>
                  </a:lnTo>
                  <a:lnTo>
                    <a:pt x="83" y="59"/>
                  </a:lnTo>
                  <a:lnTo>
                    <a:pt x="83" y="56"/>
                  </a:lnTo>
                  <a:lnTo>
                    <a:pt x="83" y="53"/>
                  </a:lnTo>
                  <a:lnTo>
                    <a:pt x="83" y="50"/>
                  </a:lnTo>
                  <a:lnTo>
                    <a:pt x="82" y="47"/>
                  </a:lnTo>
                  <a:lnTo>
                    <a:pt x="81" y="45"/>
                  </a:lnTo>
                  <a:lnTo>
                    <a:pt x="80" y="43"/>
                  </a:lnTo>
                  <a:lnTo>
                    <a:pt x="79" y="42"/>
                  </a:lnTo>
                  <a:lnTo>
                    <a:pt x="77" y="41"/>
                  </a:lnTo>
                  <a:lnTo>
                    <a:pt x="75" y="41"/>
                  </a:lnTo>
                  <a:lnTo>
                    <a:pt x="72" y="41"/>
                  </a:lnTo>
                  <a:lnTo>
                    <a:pt x="70" y="41"/>
                  </a:lnTo>
                  <a:lnTo>
                    <a:pt x="67" y="42"/>
                  </a:lnTo>
                  <a:lnTo>
                    <a:pt x="64" y="42"/>
                  </a:lnTo>
                  <a:lnTo>
                    <a:pt x="62" y="42"/>
                  </a:lnTo>
                  <a:lnTo>
                    <a:pt x="62" y="39"/>
                  </a:lnTo>
                  <a:lnTo>
                    <a:pt x="62" y="35"/>
                  </a:lnTo>
                  <a:lnTo>
                    <a:pt x="61" y="32"/>
                  </a:lnTo>
                  <a:lnTo>
                    <a:pt x="59" y="29"/>
                  </a:lnTo>
                  <a:lnTo>
                    <a:pt x="57" y="28"/>
                  </a:lnTo>
                  <a:lnTo>
                    <a:pt x="54" y="27"/>
                  </a:lnTo>
                  <a:lnTo>
                    <a:pt x="51" y="27"/>
                  </a:lnTo>
                  <a:lnTo>
                    <a:pt x="47" y="28"/>
                  </a:lnTo>
                  <a:lnTo>
                    <a:pt x="47" y="27"/>
                  </a:lnTo>
                  <a:lnTo>
                    <a:pt x="47" y="26"/>
                  </a:lnTo>
                  <a:lnTo>
                    <a:pt x="47" y="25"/>
                  </a:lnTo>
                  <a:lnTo>
                    <a:pt x="45" y="24"/>
                  </a:lnTo>
                  <a:lnTo>
                    <a:pt x="43" y="24"/>
                  </a:lnTo>
                  <a:lnTo>
                    <a:pt x="40" y="25"/>
                  </a:lnTo>
                  <a:lnTo>
                    <a:pt x="38" y="26"/>
                  </a:lnTo>
                  <a:lnTo>
                    <a:pt x="36" y="26"/>
                  </a:lnTo>
                  <a:lnTo>
                    <a:pt x="33" y="26"/>
                  </a:lnTo>
                  <a:lnTo>
                    <a:pt x="32" y="25"/>
                  </a:lnTo>
                  <a:lnTo>
                    <a:pt x="30" y="23"/>
                  </a:lnTo>
                  <a:lnTo>
                    <a:pt x="29" y="22"/>
                  </a:lnTo>
                  <a:lnTo>
                    <a:pt x="29" y="21"/>
                  </a:lnTo>
                  <a:lnTo>
                    <a:pt x="28" y="20"/>
                  </a:lnTo>
                  <a:lnTo>
                    <a:pt x="27" y="18"/>
                  </a:lnTo>
                  <a:lnTo>
                    <a:pt x="26" y="16"/>
                  </a:lnTo>
                  <a:lnTo>
                    <a:pt x="25" y="15"/>
                  </a:lnTo>
                  <a:lnTo>
                    <a:pt x="24" y="15"/>
                  </a:lnTo>
                  <a:lnTo>
                    <a:pt x="21" y="13"/>
                  </a:lnTo>
                  <a:lnTo>
                    <a:pt x="17" y="12"/>
                  </a:lnTo>
                  <a:lnTo>
                    <a:pt x="13" y="11"/>
                  </a:lnTo>
                  <a:lnTo>
                    <a:pt x="10" y="9"/>
                  </a:lnTo>
                  <a:lnTo>
                    <a:pt x="7" y="8"/>
                  </a:lnTo>
                  <a:lnTo>
                    <a:pt x="4" y="6"/>
                  </a:lnTo>
                  <a:lnTo>
                    <a:pt x="1" y="3"/>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16" name="Freeform 326">
              <a:extLst>
                <a:ext uri="{FF2B5EF4-FFF2-40B4-BE49-F238E27FC236}">
                  <a16:creationId xmlns:a16="http://schemas.microsoft.com/office/drawing/2014/main" id="{B1AAC825-0C57-47A7-85B4-852CE3B48005}"/>
                </a:ext>
              </a:extLst>
            </p:cNvPr>
            <p:cNvSpPr>
              <a:spLocks/>
            </p:cNvSpPr>
            <p:nvPr/>
          </p:nvSpPr>
          <p:spPr bwMode="auto">
            <a:xfrm>
              <a:off x="5012" y="2603"/>
              <a:ext cx="38" cy="47"/>
            </a:xfrm>
            <a:custGeom>
              <a:avLst/>
              <a:gdLst>
                <a:gd name="T0" fmla="*/ 0 w 38"/>
                <a:gd name="T1" fmla="*/ 0 h 47"/>
                <a:gd name="T2" fmla="*/ 0 w 38"/>
                <a:gd name="T3" fmla="*/ 0 h 47"/>
                <a:gd name="T4" fmla="*/ 1 w 38"/>
                <a:gd name="T5" fmla="*/ 3 h 47"/>
                <a:gd name="T6" fmla="*/ 2 w 38"/>
                <a:gd name="T7" fmla="*/ 8 h 47"/>
                <a:gd name="T8" fmla="*/ 3 w 38"/>
                <a:gd name="T9" fmla="*/ 11 h 47"/>
                <a:gd name="T10" fmla="*/ 4 w 38"/>
                <a:gd name="T11" fmla="*/ 16 h 47"/>
                <a:gd name="T12" fmla="*/ 5 w 38"/>
                <a:gd name="T13" fmla="*/ 20 h 47"/>
                <a:gd name="T14" fmla="*/ 6 w 38"/>
                <a:gd name="T15" fmla="*/ 24 h 47"/>
                <a:gd name="T16" fmla="*/ 7 w 38"/>
                <a:gd name="T17" fmla="*/ 27 h 47"/>
                <a:gd name="T18" fmla="*/ 9 w 38"/>
                <a:gd name="T19" fmla="*/ 31 h 47"/>
                <a:gd name="T20" fmla="*/ 9 w 38"/>
                <a:gd name="T21" fmla="*/ 31 h 47"/>
                <a:gd name="T22" fmla="*/ 11 w 38"/>
                <a:gd name="T23" fmla="*/ 33 h 47"/>
                <a:gd name="T24" fmla="*/ 13 w 38"/>
                <a:gd name="T25" fmla="*/ 34 h 47"/>
                <a:gd name="T26" fmla="*/ 16 w 38"/>
                <a:gd name="T27" fmla="*/ 35 h 47"/>
                <a:gd name="T28" fmla="*/ 20 w 38"/>
                <a:gd name="T29" fmla="*/ 36 h 47"/>
                <a:gd name="T30" fmla="*/ 23 w 38"/>
                <a:gd name="T31" fmla="*/ 36 h 47"/>
                <a:gd name="T32" fmla="*/ 26 w 38"/>
                <a:gd name="T33" fmla="*/ 36 h 47"/>
                <a:gd name="T34" fmla="*/ 29 w 38"/>
                <a:gd name="T35" fmla="*/ 37 h 47"/>
                <a:gd name="T36" fmla="*/ 33 w 38"/>
                <a:gd name="T37" fmla="*/ 37 h 47"/>
                <a:gd name="T38" fmla="*/ 33 w 38"/>
                <a:gd name="T39" fmla="*/ 37 h 47"/>
                <a:gd name="T40" fmla="*/ 33 w 38"/>
                <a:gd name="T41" fmla="*/ 39 h 47"/>
                <a:gd name="T42" fmla="*/ 33 w 38"/>
                <a:gd name="T43" fmla="*/ 40 h 47"/>
                <a:gd name="T44" fmla="*/ 33 w 38"/>
                <a:gd name="T45" fmla="*/ 41 h 47"/>
                <a:gd name="T46" fmla="*/ 33 w 38"/>
                <a:gd name="T47" fmla="*/ 42 h 47"/>
                <a:gd name="T48" fmla="*/ 34 w 38"/>
                <a:gd name="T49" fmla="*/ 43 h 47"/>
                <a:gd name="T50" fmla="*/ 35 w 38"/>
                <a:gd name="T51" fmla="*/ 43 h 47"/>
                <a:gd name="T52" fmla="*/ 35 w 38"/>
                <a:gd name="T53" fmla="*/ 44 h 47"/>
                <a:gd name="T54" fmla="*/ 37 w 38"/>
                <a:gd name="T55" fmla="*/ 46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8"/>
                <a:gd name="T85" fmla="*/ 0 h 47"/>
                <a:gd name="T86" fmla="*/ 38 w 38"/>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8" h="47">
                  <a:moveTo>
                    <a:pt x="0" y="0"/>
                  </a:moveTo>
                  <a:lnTo>
                    <a:pt x="0" y="0"/>
                  </a:lnTo>
                  <a:lnTo>
                    <a:pt x="1" y="3"/>
                  </a:lnTo>
                  <a:lnTo>
                    <a:pt x="2" y="8"/>
                  </a:lnTo>
                  <a:lnTo>
                    <a:pt x="3" y="11"/>
                  </a:lnTo>
                  <a:lnTo>
                    <a:pt x="4" y="16"/>
                  </a:lnTo>
                  <a:lnTo>
                    <a:pt x="5" y="20"/>
                  </a:lnTo>
                  <a:lnTo>
                    <a:pt x="6" y="24"/>
                  </a:lnTo>
                  <a:lnTo>
                    <a:pt x="7" y="27"/>
                  </a:lnTo>
                  <a:lnTo>
                    <a:pt x="9" y="31"/>
                  </a:lnTo>
                  <a:lnTo>
                    <a:pt x="11" y="33"/>
                  </a:lnTo>
                  <a:lnTo>
                    <a:pt x="13" y="34"/>
                  </a:lnTo>
                  <a:lnTo>
                    <a:pt x="16" y="35"/>
                  </a:lnTo>
                  <a:lnTo>
                    <a:pt x="20" y="36"/>
                  </a:lnTo>
                  <a:lnTo>
                    <a:pt x="23" y="36"/>
                  </a:lnTo>
                  <a:lnTo>
                    <a:pt x="26" y="36"/>
                  </a:lnTo>
                  <a:lnTo>
                    <a:pt x="29" y="37"/>
                  </a:lnTo>
                  <a:lnTo>
                    <a:pt x="33" y="37"/>
                  </a:lnTo>
                  <a:lnTo>
                    <a:pt x="33" y="39"/>
                  </a:lnTo>
                  <a:lnTo>
                    <a:pt x="33" y="40"/>
                  </a:lnTo>
                  <a:lnTo>
                    <a:pt x="33" y="41"/>
                  </a:lnTo>
                  <a:lnTo>
                    <a:pt x="33" y="42"/>
                  </a:lnTo>
                  <a:lnTo>
                    <a:pt x="34" y="43"/>
                  </a:lnTo>
                  <a:lnTo>
                    <a:pt x="35" y="43"/>
                  </a:lnTo>
                  <a:lnTo>
                    <a:pt x="35" y="44"/>
                  </a:lnTo>
                  <a:lnTo>
                    <a:pt x="37" y="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17" name="Freeform 327">
              <a:extLst>
                <a:ext uri="{FF2B5EF4-FFF2-40B4-BE49-F238E27FC236}">
                  <a16:creationId xmlns:a16="http://schemas.microsoft.com/office/drawing/2014/main" id="{61CFB8EC-A76B-4472-AA21-1E04149B062C}"/>
                </a:ext>
              </a:extLst>
            </p:cNvPr>
            <p:cNvSpPr>
              <a:spLocks/>
            </p:cNvSpPr>
            <p:nvPr/>
          </p:nvSpPr>
          <p:spPr bwMode="auto">
            <a:xfrm>
              <a:off x="4693" y="2709"/>
              <a:ext cx="42" cy="72"/>
            </a:xfrm>
            <a:custGeom>
              <a:avLst/>
              <a:gdLst>
                <a:gd name="T0" fmla="*/ 1 w 42"/>
                <a:gd name="T1" fmla="*/ 21 h 72"/>
                <a:gd name="T2" fmla="*/ 2 w 42"/>
                <a:gd name="T3" fmla="*/ 25 h 72"/>
                <a:gd name="T4" fmla="*/ 3 w 42"/>
                <a:gd name="T5" fmla="*/ 29 h 72"/>
                <a:gd name="T6" fmla="*/ 4 w 42"/>
                <a:gd name="T7" fmla="*/ 32 h 72"/>
                <a:gd name="T8" fmla="*/ 5 w 42"/>
                <a:gd name="T9" fmla="*/ 35 h 72"/>
                <a:gd name="T10" fmla="*/ 7 w 42"/>
                <a:gd name="T11" fmla="*/ 39 h 72"/>
                <a:gd name="T12" fmla="*/ 8 w 42"/>
                <a:gd name="T13" fmla="*/ 42 h 72"/>
                <a:gd name="T14" fmla="*/ 10 w 42"/>
                <a:gd name="T15" fmla="*/ 45 h 72"/>
                <a:gd name="T16" fmla="*/ 12 w 42"/>
                <a:gd name="T17" fmla="*/ 48 h 72"/>
                <a:gd name="T18" fmla="*/ 14 w 42"/>
                <a:gd name="T19" fmla="*/ 51 h 72"/>
                <a:gd name="T20" fmla="*/ 15 w 42"/>
                <a:gd name="T21" fmla="*/ 54 h 72"/>
                <a:gd name="T22" fmla="*/ 17 w 42"/>
                <a:gd name="T23" fmla="*/ 57 h 72"/>
                <a:gd name="T24" fmla="*/ 19 w 42"/>
                <a:gd name="T25" fmla="*/ 59 h 72"/>
                <a:gd name="T26" fmla="*/ 21 w 42"/>
                <a:gd name="T27" fmla="*/ 62 h 72"/>
                <a:gd name="T28" fmla="*/ 24 w 42"/>
                <a:gd name="T29" fmla="*/ 65 h 72"/>
                <a:gd name="T30" fmla="*/ 26 w 42"/>
                <a:gd name="T31" fmla="*/ 68 h 72"/>
                <a:gd name="T32" fmla="*/ 28 w 42"/>
                <a:gd name="T33" fmla="*/ 71 h 72"/>
                <a:gd name="T34" fmla="*/ 26 w 42"/>
                <a:gd name="T35" fmla="*/ 67 h 72"/>
                <a:gd name="T36" fmla="*/ 25 w 42"/>
                <a:gd name="T37" fmla="*/ 64 h 72"/>
                <a:gd name="T38" fmla="*/ 24 w 42"/>
                <a:gd name="T39" fmla="*/ 61 h 72"/>
                <a:gd name="T40" fmla="*/ 23 w 42"/>
                <a:gd name="T41" fmla="*/ 58 h 72"/>
                <a:gd name="T42" fmla="*/ 21 w 42"/>
                <a:gd name="T43" fmla="*/ 55 h 72"/>
                <a:gd name="T44" fmla="*/ 20 w 42"/>
                <a:gd name="T45" fmla="*/ 52 h 72"/>
                <a:gd name="T46" fmla="*/ 19 w 42"/>
                <a:gd name="T47" fmla="*/ 49 h 72"/>
                <a:gd name="T48" fmla="*/ 17 w 42"/>
                <a:gd name="T49" fmla="*/ 46 h 72"/>
                <a:gd name="T50" fmla="*/ 16 w 42"/>
                <a:gd name="T51" fmla="*/ 43 h 72"/>
                <a:gd name="T52" fmla="*/ 16 w 42"/>
                <a:gd name="T53" fmla="*/ 40 h 72"/>
                <a:gd name="T54" fmla="*/ 15 w 42"/>
                <a:gd name="T55" fmla="*/ 37 h 72"/>
                <a:gd name="T56" fmla="*/ 14 w 42"/>
                <a:gd name="T57" fmla="*/ 34 h 72"/>
                <a:gd name="T58" fmla="*/ 14 w 42"/>
                <a:gd name="T59" fmla="*/ 31 h 72"/>
                <a:gd name="T60" fmla="*/ 13 w 42"/>
                <a:gd name="T61" fmla="*/ 28 h 72"/>
                <a:gd name="T62" fmla="*/ 13 w 42"/>
                <a:gd name="T63" fmla="*/ 24 h 72"/>
                <a:gd name="T64" fmla="*/ 12 w 42"/>
                <a:gd name="T65" fmla="*/ 21 h 72"/>
                <a:gd name="T66" fmla="*/ 12 w 42"/>
                <a:gd name="T67" fmla="*/ 17 h 72"/>
                <a:gd name="T68" fmla="*/ 13 w 42"/>
                <a:gd name="T69" fmla="*/ 14 h 72"/>
                <a:gd name="T70" fmla="*/ 16 w 42"/>
                <a:gd name="T71" fmla="*/ 11 h 72"/>
                <a:gd name="T72" fmla="*/ 21 w 42"/>
                <a:gd name="T73" fmla="*/ 8 h 72"/>
                <a:gd name="T74" fmla="*/ 26 w 42"/>
                <a:gd name="T75" fmla="*/ 5 h 72"/>
                <a:gd name="T76" fmla="*/ 32 w 42"/>
                <a:gd name="T77" fmla="*/ 3 h 72"/>
                <a:gd name="T78" fmla="*/ 36 w 42"/>
                <a:gd name="T79" fmla="*/ 1 h 72"/>
                <a:gd name="T80" fmla="*/ 41 w 42"/>
                <a:gd name="T81" fmla="*/ 0 h 72"/>
                <a:gd name="T82" fmla="*/ 38 w 42"/>
                <a:gd name="T83" fmla="*/ 0 h 72"/>
                <a:gd name="T84" fmla="*/ 35 w 42"/>
                <a:gd name="T85" fmla="*/ 1 h 72"/>
                <a:gd name="T86" fmla="*/ 32 w 42"/>
                <a:gd name="T87" fmla="*/ 1 h 72"/>
                <a:gd name="T88" fmla="*/ 30 w 42"/>
                <a:gd name="T89" fmla="*/ 2 h 72"/>
                <a:gd name="T90" fmla="*/ 28 w 42"/>
                <a:gd name="T91" fmla="*/ 3 h 72"/>
                <a:gd name="T92" fmla="*/ 25 w 42"/>
                <a:gd name="T93" fmla="*/ 3 h 72"/>
                <a:gd name="T94" fmla="*/ 23 w 42"/>
                <a:gd name="T95" fmla="*/ 4 h 72"/>
                <a:gd name="T96" fmla="*/ 21 w 42"/>
                <a:gd name="T97" fmla="*/ 4 h 72"/>
                <a:gd name="T98" fmla="*/ 19 w 42"/>
                <a:gd name="T99" fmla="*/ 5 h 72"/>
                <a:gd name="T100" fmla="*/ 16 w 42"/>
                <a:gd name="T101" fmla="*/ 6 h 72"/>
                <a:gd name="T102" fmla="*/ 14 w 42"/>
                <a:gd name="T103" fmla="*/ 6 h 72"/>
                <a:gd name="T104" fmla="*/ 12 w 42"/>
                <a:gd name="T105" fmla="*/ 7 h 72"/>
                <a:gd name="T106" fmla="*/ 10 w 42"/>
                <a:gd name="T107" fmla="*/ 7 h 72"/>
                <a:gd name="T108" fmla="*/ 7 w 42"/>
                <a:gd name="T109" fmla="*/ 8 h 72"/>
                <a:gd name="T110" fmla="*/ 5 w 42"/>
                <a:gd name="T111" fmla="*/ 9 h 72"/>
                <a:gd name="T112" fmla="*/ 2 w 42"/>
                <a:gd name="T113" fmla="*/ 10 h 72"/>
                <a:gd name="T114" fmla="*/ 1 w 42"/>
                <a:gd name="T115" fmla="*/ 10 h 72"/>
                <a:gd name="T116" fmla="*/ 0 w 42"/>
                <a:gd name="T117" fmla="*/ 12 h 72"/>
                <a:gd name="T118" fmla="*/ 0 w 42"/>
                <a:gd name="T119" fmla="*/ 13 h 72"/>
                <a:gd name="T120" fmla="*/ 0 w 42"/>
                <a:gd name="T121" fmla="*/ 14 h 72"/>
                <a:gd name="T122" fmla="*/ 1 w 42"/>
                <a:gd name="T123" fmla="*/ 21 h 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2"/>
                <a:gd name="T187" fmla="*/ 0 h 72"/>
                <a:gd name="T188" fmla="*/ 42 w 42"/>
                <a:gd name="T189" fmla="*/ 72 h 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2" h="72">
                  <a:moveTo>
                    <a:pt x="1" y="21"/>
                  </a:moveTo>
                  <a:lnTo>
                    <a:pt x="2" y="25"/>
                  </a:lnTo>
                  <a:lnTo>
                    <a:pt x="3" y="29"/>
                  </a:lnTo>
                  <a:lnTo>
                    <a:pt x="4" y="32"/>
                  </a:lnTo>
                  <a:lnTo>
                    <a:pt x="5" y="35"/>
                  </a:lnTo>
                  <a:lnTo>
                    <a:pt x="7" y="39"/>
                  </a:lnTo>
                  <a:lnTo>
                    <a:pt x="8" y="42"/>
                  </a:lnTo>
                  <a:lnTo>
                    <a:pt x="10" y="45"/>
                  </a:lnTo>
                  <a:lnTo>
                    <a:pt x="12" y="48"/>
                  </a:lnTo>
                  <a:lnTo>
                    <a:pt x="14" y="51"/>
                  </a:lnTo>
                  <a:lnTo>
                    <a:pt x="15" y="54"/>
                  </a:lnTo>
                  <a:lnTo>
                    <a:pt x="17" y="57"/>
                  </a:lnTo>
                  <a:lnTo>
                    <a:pt x="19" y="59"/>
                  </a:lnTo>
                  <a:lnTo>
                    <a:pt x="21" y="62"/>
                  </a:lnTo>
                  <a:lnTo>
                    <a:pt x="24" y="65"/>
                  </a:lnTo>
                  <a:lnTo>
                    <a:pt x="26" y="68"/>
                  </a:lnTo>
                  <a:lnTo>
                    <a:pt x="28" y="71"/>
                  </a:lnTo>
                  <a:lnTo>
                    <a:pt x="26" y="67"/>
                  </a:lnTo>
                  <a:lnTo>
                    <a:pt x="25" y="64"/>
                  </a:lnTo>
                  <a:lnTo>
                    <a:pt x="24" y="61"/>
                  </a:lnTo>
                  <a:lnTo>
                    <a:pt x="23" y="58"/>
                  </a:lnTo>
                  <a:lnTo>
                    <a:pt x="21" y="55"/>
                  </a:lnTo>
                  <a:lnTo>
                    <a:pt x="20" y="52"/>
                  </a:lnTo>
                  <a:lnTo>
                    <a:pt x="19" y="49"/>
                  </a:lnTo>
                  <a:lnTo>
                    <a:pt x="17" y="46"/>
                  </a:lnTo>
                  <a:lnTo>
                    <a:pt x="16" y="43"/>
                  </a:lnTo>
                  <a:lnTo>
                    <a:pt x="16" y="40"/>
                  </a:lnTo>
                  <a:lnTo>
                    <a:pt x="15" y="37"/>
                  </a:lnTo>
                  <a:lnTo>
                    <a:pt x="14" y="34"/>
                  </a:lnTo>
                  <a:lnTo>
                    <a:pt x="14" y="31"/>
                  </a:lnTo>
                  <a:lnTo>
                    <a:pt x="13" y="28"/>
                  </a:lnTo>
                  <a:lnTo>
                    <a:pt x="13" y="24"/>
                  </a:lnTo>
                  <a:lnTo>
                    <a:pt x="12" y="21"/>
                  </a:lnTo>
                  <a:lnTo>
                    <a:pt x="12" y="17"/>
                  </a:lnTo>
                  <a:lnTo>
                    <a:pt x="13" y="14"/>
                  </a:lnTo>
                  <a:lnTo>
                    <a:pt x="16" y="11"/>
                  </a:lnTo>
                  <a:lnTo>
                    <a:pt x="21" y="8"/>
                  </a:lnTo>
                  <a:lnTo>
                    <a:pt x="26" y="5"/>
                  </a:lnTo>
                  <a:lnTo>
                    <a:pt x="32" y="3"/>
                  </a:lnTo>
                  <a:lnTo>
                    <a:pt x="36" y="1"/>
                  </a:lnTo>
                  <a:lnTo>
                    <a:pt x="41" y="0"/>
                  </a:lnTo>
                  <a:lnTo>
                    <a:pt x="38" y="0"/>
                  </a:lnTo>
                  <a:lnTo>
                    <a:pt x="35" y="1"/>
                  </a:lnTo>
                  <a:lnTo>
                    <a:pt x="32" y="1"/>
                  </a:lnTo>
                  <a:lnTo>
                    <a:pt x="30" y="2"/>
                  </a:lnTo>
                  <a:lnTo>
                    <a:pt x="28" y="3"/>
                  </a:lnTo>
                  <a:lnTo>
                    <a:pt x="25" y="3"/>
                  </a:lnTo>
                  <a:lnTo>
                    <a:pt x="23" y="4"/>
                  </a:lnTo>
                  <a:lnTo>
                    <a:pt x="21" y="4"/>
                  </a:lnTo>
                  <a:lnTo>
                    <a:pt x="19" y="5"/>
                  </a:lnTo>
                  <a:lnTo>
                    <a:pt x="16" y="6"/>
                  </a:lnTo>
                  <a:lnTo>
                    <a:pt x="14" y="6"/>
                  </a:lnTo>
                  <a:lnTo>
                    <a:pt x="12" y="7"/>
                  </a:lnTo>
                  <a:lnTo>
                    <a:pt x="10" y="7"/>
                  </a:lnTo>
                  <a:lnTo>
                    <a:pt x="7" y="8"/>
                  </a:lnTo>
                  <a:lnTo>
                    <a:pt x="5" y="9"/>
                  </a:lnTo>
                  <a:lnTo>
                    <a:pt x="2" y="10"/>
                  </a:lnTo>
                  <a:lnTo>
                    <a:pt x="1" y="10"/>
                  </a:lnTo>
                  <a:lnTo>
                    <a:pt x="0" y="12"/>
                  </a:lnTo>
                  <a:lnTo>
                    <a:pt x="0" y="13"/>
                  </a:lnTo>
                  <a:lnTo>
                    <a:pt x="0" y="14"/>
                  </a:lnTo>
                  <a:lnTo>
                    <a:pt x="1" y="2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8" name="Freeform 328">
              <a:extLst>
                <a:ext uri="{FF2B5EF4-FFF2-40B4-BE49-F238E27FC236}">
                  <a16:creationId xmlns:a16="http://schemas.microsoft.com/office/drawing/2014/main" id="{81319954-904B-4DCA-9A91-104317602446}"/>
                </a:ext>
              </a:extLst>
            </p:cNvPr>
            <p:cNvSpPr>
              <a:spLocks/>
            </p:cNvSpPr>
            <p:nvPr/>
          </p:nvSpPr>
          <p:spPr bwMode="auto">
            <a:xfrm>
              <a:off x="4725" y="2780"/>
              <a:ext cx="17" cy="17"/>
            </a:xfrm>
            <a:custGeom>
              <a:avLst/>
              <a:gdLst>
                <a:gd name="T0" fmla="*/ 0 w 17"/>
                <a:gd name="T1" fmla="*/ 2 h 17"/>
                <a:gd name="T2" fmla="*/ 1 w 17"/>
                <a:gd name="T3" fmla="*/ 4 h 17"/>
                <a:gd name="T4" fmla="*/ 3 w 17"/>
                <a:gd name="T5" fmla="*/ 6 h 17"/>
                <a:gd name="T6" fmla="*/ 5 w 17"/>
                <a:gd name="T7" fmla="*/ 8 h 17"/>
                <a:gd name="T8" fmla="*/ 7 w 17"/>
                <a:gd name="T9" fmla="*/ 10 h 17"/>
                <a:gd name="T10" fmla="*/ 9 w 17"/>
                <a:gd name="T11" fmla="*/ 11 h 17"/>
                <a:gd name="T12" fmla="*/ 11 w 17"/>
                <a:gd name="T13" fmla="*/ 13 h 17"/>
                <a:gd name="T14" fmla="*/ 13 w 17"/>
                <a:gd name="T15" fmla="*/ 15 h 17"/>
                <a:gd name="T16" fmla="*/ 16 w 17"/>
                <a:gd name="T17" fmla="*/ 16 h 17"/>
                <a:gd name="T18" fmla="*/ 14 w 17"/>
                <a:gd name="T19" fmla="*/ 16 h 17"/>
                <a:gd name="T20" fmla="*/ 13 w 17"/>
                <a:gd name="T21" fmla="*/ 15 h 17"/>
                <a:gd name="T22" fmla="*/ 12 w 17"/>
                <a:gd name="T23" fmla="*/ 13 h 17"/>
                <a:gd name="T24" fmla="*/ 11 w 17"/>
                <a:gd name="T25" fmla="*/ 13 h 17"/>
                <a:gd name="T26" fmla="*/ 9 w 17"/>
                <a:gd name="T27" fmla="*/ 10 h 17"/>
                <a:gd name="T28" fmla="*/ 8 w 17"/>
                <a:gd name="T29" fmla="*/ 9 h 17"/>
                <a:gd name="T30" fmla="*/ 7 w 17"/>
                <a:gd name="T31" fmla="*/ 8 h 17"/>
                <a:gd name="T32" fmla="*/ 6 w 17"/>
                <a:gd name="T33" fmla="*/ 5 h 17"/>
                <a:gd name="T34" fmla="*/ 4 w 17"/>
                <a:gd name="T35" fmla="*/ 4 h 17"/>
                <a:gd name="T36" fmla="*/ 3 w 17"/>
                <a:gd name="T37" fmla="*/ 2 h 17"/>
                <a:gd name="T38" fmla="*/ 2 w 17"/>
                <a:gd name="T39" fmla="*/ 1 h 17"/>
                <a:gd name="T40" fmla="*/ 0 w 17"/>
                <a:gd name="T41" fmla="*/ 0 h 17"/>
                <a:gd name="T42" fmla="*/ 0 w 17"/>
                <a:gd name="T43" fmla="*/ 0 h 17"/>
                <a:gd name="T44" fmla="*/ 0 w 17"/>
                <a:gd name="T45" fmla="*/ 1 h 17"/>
                <a:gd name="T46" fmla="*/ 0 w 17"/>
                <a:gd name="T47" fmla="*/ 2 h 17"/>
                <a:gd name="T48" fmla="*/ 0 w 17"/>
                <a:gd name="T49" fmla="*/ 2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7"/>
                <a:gd name="T77" fmla="*/ 17 w 1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7">
                  <a:moveTo>
                    <a:pt x="0" y="2"/>
                  </a:moveTo>
                  <a:lnTo>
                    <a:pt x="1" y="4"/>
                  </a:lnTo>
                  <a:lnTo>
                    <a:pt x="3" y="6"/>
                  </a:lnTo>
                  <a:lnTo>
                    <a:pt x="5" y="8"/>
                  </a:lnTo>
                  <a:lnTo>
                    <a:pt x="7" y="10"/>
                  </a:lnTo>
                  <a:lnTo>
                    <a:pt x="9" y="11"/>
                  </a:lnTo>
                  <a:lnTo>
                    <a:pt x="11" y="13"/>
                  </a:lnTo>
                  <a:lnTo>
                    <a:pt x="13" y="15"/>
                  </a:lnTo>
                  <a:lnTo>
                    <a:pt x="16" y="16"/>
                  </a:lnTo>
                  <a:lnTo>
                    <a:pt x="14" y="16"/>
                  </a:lnTo>
                  <a:lnTo>
                    <a:pt x="13" y="15"/>
                  </a:lnTo>
                  <a:lnTo>
                    <a:pt x="12" y="13"/>
                  </a:lnTo>
                  <a:lnTo>
                    <a:pt x="11" y="13"/>
                  </a:lnTo>
                  <a:lnTo>
                    <a:pt x="9" y="10"/>
                  </a:lnTo>
                  <a:lnTo>
                    <a:pt x="8" y="9"/>
                  </a:lnTo>
                  <a:lnTo>
                    <a:pt x="7" y="8"/>
                  </a:lnTo>
                  <a:lnTo>
                    <a:pt x="6" y="5"/>
                  </a:lnTo>
                  <a:lnTo>
                    <a:pt x="4" y="4"/>
                  </a:lnTo>
                  <a:lnTo>
                    <a:pt x="3" y="2"/>
                  </a:lnTo>
                  <a:lnTo>
                    <a:pt x="2" y="1"/>
                  </a:lnTo>
                  <a:lnTo>
                    <a:pt x="0" y="0"/>
                  </a:lnTo>
                  <a:lnTo>
                    <a:pt x="0" y="1"/>
                  </a:lnTo>
                  <a:lnTo>
                    <a:pt x="0"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19" name="Freeform 329">
              <a:extLst>
                <a:ext uri="{FF2B5EF4-FFF2-40B4-BE49-F238E27FC236}">
                  <a16:creationId xmlns:a16="http://schemas.microsoft.com/office/drawing/2014/main" id="{4B1AA393-B315-4C6A-84C7-FC392C069835}"/>
                </a:ext>
              </a:extLst>
            </p:cNvPr>
            <p:cNvSpPr>
              <a:spLocks/>
            </p:cNvSpPr>
            <p:nvPr/>
          </p:nvSpPr>
          <p:spPr bwMode="auto">
            <a:xfrm>
              <a:off x="4611" y="2806"/>
              <a:ext cx="25" cy="64"/>
            </a:xfrm>
            <a:custGeom>
              <a:avLst/>
              <a:gdLst>
                <a:gd name="T0" fmla="*/ 3 w 25"/>
                <a:gd name="T1" fmla="*/ 0 h 64"/>
                <a:gd name="T2" fmla="*/ 3 w 25"/>
                <a:gd name="T3" fmla="*/ 3 h 64"/>
                <a:gd name="T4" fmla="*/ 2 w 25"/>
                <a:gd name="T5" fmla="*/ 4 h 64"/>
                <a:gd name="T6" fmla="*/ 1 w 25"/>
                <a:gd name="T7" fmla="*/ 6 h 64"/>
                <a:gd name="T8" fmla="*/ 1 w 25"/>
                <a:gd name="T9" fmla="*/ 7 h 64"/>
                <a:gd name="T10" fmla="*/ 0 w 25"/>
                <a:gd name="T11" fmla="*/ 9 h 64"/>
                <a:gd name="T12" fmla="*/ 0 w 25"/>
                <a:gd name="T13" fmla="*/ 10 h 64"/>
                <a:gd name="T14" fmla="*/ 0 w 25"/>
                <a:gd name="T15" fmla="*/ 11 h 64"/>
                <a:gd name="T16" fmla="*/ 1 w 25"/>
                <a:gd name="T17" fmla="*/ 13 h 64"/>
                <a:gd name="T18" fmla="*/ 1 w 25"/>
                <a:gd name="T19" fmla="*/ 14 h 64"/>
                <a:gd name="T20" fmla="*/ 3 w 25"/>
                <a:gd name="T21" fmla="*/ 15 h 64"/>
                <a:gd name="T22" fmla="*/ 4 w 25"/>
                <a:gd name="T23" fmla="*/ 16 h 64"/>
                <a:gd name="T24" fmla="*/ 5 w 25"/>
                <a:gd name="T25" fmla="*/ 17 h 64"/>
                <a:gd name="T26" fmla="*/ 6 w 25"/>
                <a:gd name="T27" fmla="*/ 19 h 64"/>
                <a:gd name="T28" fmla="*/ 7 w 25"/>
                <a:gd name="T29" fmla="*/ 20 h 64"/>
                <a:gd name="T30" fmla="*/ 8 w 25"/>
                <a:gd name="T31" fmla="*/ 22 h 64"/>
                <a:gd name="T32" fmla="*/ 9 w 25"/>
                <a:gd name="T33" fmla="*/ 23 h 64"/>
                <a:gd name="T34" fmla="*/ 9 w 25"/>
                <a:gd name="T35" fmla="*/ 24 h 64"/>
                <a:gd name="T36" fmla="*/ 9 w 25"/>
                <a:gd name="T37" fmla="*/ 25 h 64"/>
                <a:gd name="T38" fmla="*/ 10 w 25"/>
                <a:gd name="T39" fmla="*/ 26 h 64"/>
                <a:gd name="T40" fmla="*/ 10 w 25"/>
                <a:gd name="T41" fmla="*/ 27 h 64"/>
                <a:gd name="T42" fmla="*/ 11 w 25"/>
                <a:gd name="T43" fmla="*/ 28 h 64"/>
                <a:gd name="T44" fmla="*/ 11 w 25"/>
                <a:gd name="T45" fmla="*/ 30 h 64"/>
                <a:gd name="T46" fmla="*/ 11 w 25"/>
                <a:gd name="T47" fmla="*/ 31 h 64"/>
                <a:gd name="T48" fmla="*/ 11 w 25"/>
                <a:gd name="T49" fmla="*/ 31 h 64"/>
                <a:gd name="T50" fmla="*/ 13 w 25"/>
                <a:gd name="T51" fmla="*/ 35 h 64"/>
                <a:gd name="T52" fmla="*/ 14 w 25"/>
                <a:gd name="T53" fmla="*/ 39 h 64"/>
                <a:gd name="T54" fmla="*/ 16 w 25"/>
                <a:gd name="T55" fmla="*/ 43 h 64"/>
                <a:gd name="T56" fmla="*/ 17 w 25"/>
                <a:gd name="T57" fmla="*/ 47 h 64"/>
                <a:gd name="T58" fmla="*/ 19 w 25"/>
                <a:gd name="T59" fmla="*/ 51 h 64"/>
                <a:gd name="T60" fmla="*/ 20 w 25"/>
                <a:gd name="T61" fmla="*/ 55 h 64"/>
                <a:gd name="T62" fmla="*/ 21 w 25"/>
                <a:gd name="T63" fmla="*/ 59 h 64"/>
                <a:gd name="T64" fmla="*/ 23 w 25"/>
                <a:gd name="T65" fmla="*/ 63 h 64"/>
                <a:gd name="T66" fmla="*/ 24 w 25"/>
                <a:gd name="T67" fmla="*/ 62 h 64"/>
                <a:gd name="T68" fmla="*/ 24 w 25"/>
                <a:gd name="T69" fmla="*/ 60 h 64"/>
                <a:gd name="T70" fmla="*/ 23 w 25"/>
                <a:gd name="T71" fmla="*/ 59 h 64"/>
                <a:gd name="T72" fmla="*/ 23 w 25"/>
                <a:gd name="T73" fmla="*/ 58 h 64"/>
                <a:gd name="T74" fmla="*/ 22 w 25"/>
                <a:gd name="T75" fmla="*/ 54 h 64"/>
                <a:gd name="T76" fmla="*/ 21 w 25"/>
                <a:gd name="T77" fmla="*/ 51 h 64"/>
                <a:gd name="T78" fmla="*/ 20 w 25"/>
                <a:gd name="T79" fmla="*/ 47 h 64"/>
                <a:gd name="T80" fmla="*/ 18 w 25"/>
                <a:gd name="T81" fmla="*/ 43 h 64"/>
                <a:gd name="T82" fmla="*/ 17 w 25"/>
                <a:gd name="T83" fmla="*/ 40 h 64"/>
                <a:gd name="T84" fmla="*/ 16 w 25"/>
                <a:gd name="T85" fmla="*/ 36 h 64"/>
                <a:gd name="T86" fmla="*/ 14 w 25"/>
                <a:gd name="T87" fmla="*/ 32 h 64"/>
                <a:gd name="T88" fmla="*/ 13 w 25"/>
                <a:gd name="T89" fmla="*/ 29 h 64"/>
                <a:gd name="T90" fmla="*/ 12 w 25"/>
                <a:gd name="T91" fmla="*/ 25 h 64"/>
                <a:gd name="T92" fmla="*/ 11 w 25"/>
                <a:gd name="T93" fmla="*/ 22 h 64"/>
                <a:gd name="T94" fmla="*/ 10 w 25"/>
                <a:gd name="T95" fmla="*/ 18 h 64"/>
                <a:gd name="T96" fmla="*/ 9 w 25"/>
                <a:gd name="T97" fmla="*/ 15 h 64"/>
                <a:gd name="T98" fmla="*/ 8 w 25"/>
                <a:gd name="T99" fmla="*/ 11 h 64"/>
                <a:gd name="T100" fmla="*/ 7 w 25"/>
                <a:gd name="T101" fmla="*/ 7 h 64"/>
                <a:gd name="T102" fmla="*/ 6 w 25"/>
                <a:gd name="T103" fmla="*/ 3 h 64"/>
                <a:gd name="T104" fmla="*/ 6 w 25"/>
                <a:gd name="T105" fmla="*/ 0 h 64"/>
                <a:gd name="T106" fmla="*/ 3 w 25"/>
                <a:gd name="T107" fmla="*/ 0 h 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5"/>
                <a:gd name="T163" fmla="*/ 0 h 64"/>
                <a:gd name="T164" fmla="*/ 25 w 25"/>
                <a:gd name="T165" fmla="*/ 64 h 6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5" h="64">
                  <a:moveTo>
                    <a:pt x="3" y="0"/>
                  </a:moveTo>
                  <a:lnTo>
                    <a:pt x="3" y="3"/>
                  </a:lnTo>
                  <a:lnTo>
                    <a:pt x="2" y="4"/>
                  </a:lnTo>
                  <a:lnTo>
                    <a:pt x="1" y="6"/>
                  </a:lnTo>
                  <a:lnTo>
                    <a:pt x="1" y="7"/>
                  </a:lnTo>
                  <a:lnTo>
                    <a:pt x="0" y="9"/>
                  </a:lnTo>
                  <a:lnTo>
                    <a:pt x="0" y="10"/>
                  </a:lnTo>
                  <a:lnTo>
                    <a:pt x="0" y="11"/>
                  </a:lnTo>
                  <a:lnTo>
                    <a:pt x="1" y="13"/>
                  </a:lnTo>
                  <a:lnTo>
                    <a:pt x="1" y="14"/>
                  </a:lnTo>
                  <a:lnTo>
                    <a:pt x="3" y="15"/>
                  </a:lnTo>
                  <a:lnTo>
                    <a:pt x="4" y="16"/>
                  </a:lnTo>
                  <a:lnTo>
                    <a:pt x="5" y="17"/>
                  </a:lnTo>
                  <a:lnTo>
                    <a:pt x="6" y="19"/>
                  </a:lnTo>
                  <a:lnTo>
                    <a:pt x="7" y="20"/>
                  </a:lnTo>
                  <a:lnTo>
                    <a:pt x="8" y="22"/>
                  </a:lnTo>
                  <a:lnTo>
                    <a:pt x="9" y="23"/>
                  </a:lnTo>
                  <a:lnTo>
                    <a:pt x="9" y="24"/>
                  </a:lnTo>
                  <a:lnTo>
                    <a:pt x="9" y="25"/>
                  </a:lnTo>
                  <a:lnTo>
                    <a:pt x="10" y="26"/>
                  </a:lnTo>
                  <a:lnTo>
                    <a:pt x="10" y="27"/>
                  </a:lnTo>
                  <a:lnTo>
                    <a:pt x="11" y="28"/>
                  </a:lnTo>
                  <a:lnTo>
                    <a:pt x="11" y="30"/>
                  </a:lnTo>
                  <a:lnTo>
                    <a:pt x="11" y="31"/>
                  </a:lnTo>
                  <a:lnTo>
                    <a:pt x="13" y="35"/>
                  </a:lnTo>
                  <a:lnTo>
                    <a:pt x="14" y="39"/>
                  </a:lnTo>
                  <a:lnTo>
                    <a:pt x="16" y="43"/>
                  </a:lnTo>
                  <a:lnTo>
                    <a:pt x="17" y="47"/>
                  </a:lnTo>
                  <a:lnTo>
                    <a:pt x="19" y="51"/>
                  </a:lnTo>
                  <a:lnTo>
                    <a:pt x="20" y="55"/>
                  </a:lnTo>
                  <a:lnTo>
                    <a:pt x="21" y="59"/>
                  </a:lnTo>
                  <a:lnTo>
                    <a:pt x="23" y="63"/>
                  </a:lnTo>
                  <a:lnTo>
                    <a:pt x="24" y="62"/>
                  </a:lnTo>
                  <a:lnTo>
                    <a:pt x="24" y="60"/>
                  </a:lnTo>
                  <a:lnTo>
                    <a:pt x="23" y="59"/>
                  </a:lnTo>
                  <a:lnTo>
                    <a:pt x="23" y="58"/>
                  </a:lnTo>
                  <a:lnTo>
                    <a:pt x="22" y="54"/>
                  </a:lnTo>
                  <a:lnTo>
                    <a:pt x="21" y="51"/>
                  </a:lnTo>
                  <a:lnTo>
                    <a:pt x="20" y="47"/>
                  </a:lnTo>
                  <a:lnTo>
                    <a:pt x="18" y="43"/>
                  </a:lnTo>
                  <a:lnTo>
                    <a:pt x="17" y="40"/>
                  </a:lnTo>
                  <a:lnTo>
                    <a:pt x="16" y="36"/>
                  </a:lnTo>
                  <a:lnTo>
                    <a:pt x="14" y="32"/>
                  </a:lnTo>
                  <a:lnTo>
                    <a:pt x="13" y="29"/>
                  </a:lnTo>
                  <a:lnTo>
                    <a:pt x="12" y="25"/>
                  </a:lnTo>
                  <a:lnTo>
                    <a:pt x="11" y="22"/>
                  </a:lnTo>
                  <a:lnTo>
                    <a:pt x="10" y="18"/>
                  </a:lnTo>
                  <a:lnTo>
                    <a:pt x="9" y="15"/>
                  </a:lnTo>
                  <a:lnTo>
                    <a:pt x="8" y="11"/>
                  </a:lnTo>
                  <a:lnTo>
                    <a:pt x="7" y="7"/>
                  </a:lnTo>
                  <a:lnTo>
                    <a:pt x="6" y="3"/>
                  </a:lnTo>
                  <a:lnTo>
                    <a:pt x="6" y="0"/>
                  </a:lnTo>
                  <a:lnTo>
                    <a:pt x="3"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20" name="Freeform 330">
              <a:extLst>
                <a:ext uri="{FF2B5EF4-FFF2-40B4-BE49-F238E27FC236}">
                  <a16:creationId xmlns:a16="http://schemas.microsoft.com/office/drawing/2014/main" id="{61A7C135-70F1-40D1-BDD1-D26878843468}"/>
                </a:ext>
              </a:extLst>
            </p:cNvPr>
            <p:cNvSpPr>
              <a:spLocks/>
            </p:cNvSpPr>
            <p:nvPr/>
          </p:nvSpPr>
          <p:spPr bwMode="auto">
            <a:xfrm>
              <a:off x="5207" y="2995"/>
              <a:ext cx="48" cy="70"/>
            </a:xfrm>
            <a:custGeom>
              <a:avLst/>
              <a:gdLst>
                <a:gd name="T0" fmla="*/ 0 w 48"/>
                <a:gd name="T1" fmla="*/ 0 h 70"/>
                <a:gd name="T2" fmla="*/ 3 w 48"/>
                <a:gd name="T3" fmla="*/ 63 h 70"/>
                <a:gd name="T4" fmla="*/ 7 w 48"/>
                <a:gd name="T5" fmla="*/ 66 h 70"/>
                <a:gd name="T6" fmla="*/ 12 w 48"/>
                <a:gd name="T7" fmla="*/ 69 h 70"/>
                <a:gd name="T8" fmla="*/ 25 w 48"/>
                <a:gd name="T9" fmla="*/ 68 h 70"/>
                <a:gd name="T10" fmla="*/ 38 w 48"/>
                <a:gd name="T11" fmla="*/ 67 h 70"/>
                <a:gd name="T12" fmla="*/ 47 w 48"/>
                <a:gd name="T13" fmla="*/ 66 h 70"/>
                <a:gd name="T14" fmla="*/ 32 w 48"/>
                <a:gd name="T15" fmla="*/ 57 h 70"/>
                <a:gd name="T16" fmla="*/ 25 w 48"/>
                <a:gd name="T17" fmla="*/ 59 h 70"/>
                <a:gd name="T18" fmla="*/ 28 w 48"/>
                <a:gd name="T19" fmla="*/ 46 h 70"/>
                <a:gd name="T20" fmla="*/ 15 w 48"/>
                <a:gd name="T21" fmla="*/ 48 h 70"/>
                <a:gd name="T22" fmla="*/ 20 w 48"/>
                <a:gd name="T23" fmla="*/ 41 h 70"/>
                <a:gd name="T24" fmla="*/ 16 w 48"/>
                <a:gd name="T25" fmla="*/ 36 h 70"/>
                <a:gd name="T26" fmla="*/ 27 w 48"/>
                <a:gd name="T27" fmla="*/ 24 h 70"/>
                <a:gd name="T28" fmla="*/ 24 w 48"/>
                <a:gd name="T29" fmla="*/ 19 h 70"/>
                <a:gd name="T30" fmla="*/ 17 w 48"/>
                <a:gd name="T31" fmla="*/ 18 h 70"/>
                <a:gd name="T32" fmla="*/ 14 w 48"/>
                <a:gd name="T33" fmla="*/ 7 h 70"/>
                <a:gd name="T34" fmla="*/ 0 w 48"/>
                <a:gd name="T35" fmla="*/ 0 h 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70"/>
                <a:gd name="T56" fmla="*/ 48 w 48"/>
                <a:gd name="T57" fmla="*/ 70 h 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70">
                  <a:moveTo>
                    <a:pt x="0" y="0"/>
                  </a:moveTo>
                  <a:lnTo>
                    <a:pt x="3" y="63"/>
                  </a:lnTo>
                  <a:lnTo>
                    <a:pt x="7" y="66"/>
                  </a:lnTo>
                  <a:lnTo>
                    <a:pt x="12" y="69"/>
                  </a:lnTo>
                  <a:lnTo>
                    <a:pt x="25" y="68"/>
                  </a:lnTo>
                  <a:lnTo>
                    <a:pt x="38" y="67"/>
                  </a:lnTo>
                  <a:lnTo>
                    <a:pt x="47" y="66"/>
                  </a:lnTo>
                  <a:lnTo>
                    <a:pt x="32" y="57"/>
                  </a:lnTo>
                  <a:lnTo>
                    <a:pt x="25" y="59"/>
                  </a:lnTo>
                  <a:lnTo>
                    <a:pt x="28" y="46"/>
                  </a:lnTo>
                  <a:lnTo>
                    <a:pt x="15" y="48"/>
                  </a:lnTo>
                  <a:lnTo>
                    <a:pt x="20" y="41"/>
                  </a:lnTo>
                  <a:lnTo>
                    <a:pt x="16" y="36"/>
                  </a:lnTo>
                  <a:lnTo>
                    <a:pt x="27" y="24"/>
                  </a:lnTo>
                  <a:lnTo>
                    <a:pt x="24" y="19"/>
                  </a:lnTo>
                  <a:lnTo>
                    <a:pt x="17" y="18"/>
                  </a:lnTo>
                  <a:lnTo>
                    <a:pt x="14" y="7"/>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21" name="Freeform 331">
              <a:extLst>
                <a:ext uri="{FF2B5EF4-FFF2-40B4-BE49-F238E27FC236}">
                  <a16:creationId xmlns:a16="http://schemas.microsoft.com/office/drawing/2014/main" id="{15DB600F-5F31-482F-AAAE-65A05D77DC36}"/>
                </a:ext>
              </a:extLst>
            </p:cNvPr>
            <p:cNvSpPr>
              <a:spLocks/>
            </p:cNvSpPr>
            <p:nvPr/>
          </p:nvSpPr>
          <p:spPr bwMode="auto">
            <a:xfrm>
              <a:off x="5207" y="2995"/>
              <a:ext cx="48" cy="70"/>
            </a:xfrm>
            <a:custGeom>
              <a:avLst/>
              <a:gdLst>
                <a:gd name="T0" fmla="*/ 0 w 48"/>
                <a:gd name="T1" fmla="*/ 0 h 70"/>
                <a:gd name="T2" fmla="*/ 3 w 48"/>
                <a:gd name="T3" fmla="*/ 63 h 70"/>
                <a:gd name="T4" fmla="*/ 7 w 48"/>
                <a:gd name="T5" fmla="*/ 66 h 70"/>
                <a:gd name="T6" fmla="*/ 12 w 48"/>
                <a:gd name="T7" fmla="*/ 69 h 70"/>
                <a:gd name="T8" fmla="*/ 25 w 48"/>
                <a:gd name="T9" fmla="*/ 68 h 70"/>
                <a:gd name="T10" fmla="*/ 38 w 48"/>
                <a:gd name="T11" fmla="*/ 67 h 70"/>
                <a:gd name="T12" fmla="*/ 47 w 48"/>
                <a:gd name="T13" fmla="*/ 66 h 70"/>
                <a:gd name="T14" fmla="*/ 32 w 48"/>
                <a:gd name="T15" fmla="*/ 57 h 70"/>
                <a:gd name="T16" fmla="*/ 25 w 48"/>
                <a:gd name="T17" fmla="*/ 59 h 70"/>
                <a:gd name="T18" fmla="*/ 28 w 48"/>
                <a:gd name="T19" fmla="*/ 46 h 70"/>
                <a:gd name="T20" fmla="*/ 15 w 48"/>
                <a:gd name="T21" fmla="*/ 48 h 70"/>
                <a:gd name="T22" fmla="*/ 20 w 48"/>
                <a:gd name="T23" fmla="*/ 41 h 70"/>
                <a:gd name="T24" fmla="*/ 16 w 48"/>
                <a:gd name="T25" fmla="*/ 36 h 70"/>
                <a:gd name="T26" fmla="*/ 27 w 48"/>
                <a:gd name="T27" fmla="*/ 24 h 70"/>
                <a:gd name="T28" fmla="*/ 24 w 48"/>
                <a:gd name="T29" fmla="*/ 19 h 70"/>
                <a:gd name="T30" fmla="*/ 17 w 48"/>
                <a:gd name="T31" fmla="*/ 18 h 70"/>
                <a:gd name="T32" fmla="*/ 14 w 48"/>
                <a:gd name="T33" fmla="*/ 7 h 70"/>
                <a:gd name="T34" fmla="*/ 0 w 48"/>
                <a:gd name="T35" fmla="*/ 0 h 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70"/>
                <a:gd name="T56" fmla="*/ 48 w 48"/>
                <a:gd name="T57" fmla="*/ 70 h 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70">
                  <a:moveTo>
                    <a:pt x="0" y="0"/>
                  </a:moveTo>
                  <a:lnTo>
                    <a:pt x="3" y="63"/>
                  </a:lnTo>
                  <a:lnTo>
                    <a:pt x="7" y="66"/>
                  </a:lnTo>
                  <a:lnTo>
                    <a:pt x="12" y="69"/>
                  </a:lnTo>
                  <a:lnTo>
                    <a:pt x="25" y="68"/>
                  </a:lnTo>
                  <a:lnTo>
                    <a:pt x="38" y="67"/>
                  </a:lnTo>
                  <a:lnTo>
                    <a:pt x="47" y="66"/>
                  </a:lnTo>
                  <a:lnTo>
                    <a:pt x="32" y="57"/>
                  </a:lnTo>
                  <a:lnTo>
                    <a:pt x="25" y="59"/>
                  </a:lnTo>
                  <a:lnTo>
                    <a:pt x="28" y="46"/>
                  </a:lnTo>
                  <a:lnTo>
                    <a:pt x="15" y="48"/>
                  </a:lnTo>
                  <a:lnTo>
                    <a:pt x="20" y="41"/>
                  </a:lnTo>
                  <a:lnTo>
                    <a:pt x="16" y="36"/>
                  </a:lnTo>
                  <a:lnTo>
                    <a:pt x="27" y="24"/>
                  </a:lnTo>
                  <a:lnTo>
                    <a:pt x="24" y="19"/>
                  </a:lnTo>
                  <a:lnTo>
                    <a:pt x="17" y="18"/>
                  </a:lnTo>
                  <a:lnTo>
                    <a:pt x="14" y="7"/>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22" name="Freeform 332">
              <a:extLst>
                <a:ext uri="{FF2B5EF4-FFF2-40B4-BE49-F238E27FC236}">
                  <a16:creationId xmlns:a16="http://schemas.microsoft.com/office/drawing/2014/main" id="{84EA0BB7-2EAC-48BF-9457-AF78D4B9D8B4}"/>
                </a:ext>
              </a:extLst>
            </p:cNvPr>
            <p:cNvSpPr>
              <a:spLocks/>
            </p:cNvSpPr>
            <p:nvPr/>
          </p:nvSpPr>
          <p:spPr bwMode="auto">
            <a:xfrm>
              <a:off x="5274" y="3338"/>
              <a:ext cx="33" cy="28"/>
            </a:xfrm>
            <a:custGeom>
              <a:avLst/>
              <a:gdLst>
                <a:gd name="T0" fmla="*/ 0 w 33"/>
                <a:gd name="T1" fmla="*/ 16 h 28"/>
                <a:gd name="T2" fmla="*/ 12 w 33"/>
                <a:gd name="T3" fmla="*/ 27 h 28"/>
                <a:gd name="T4" fmla="*/ 21 w 33"/>
                <a:gd name="T5" fmla="*/ 13 h 28"/>
                <a:gd name="T6" fmla="*/ 32 w 33"/>
                <a:gd name="T7" fmla="*/ 4 h 28"/>
                <a:gd name="T8" fmla="*/ 17 w 33"/>
                <a:gd name="T9" fmla="*/ 0 h 28"/>
                <a:gd name="T10" fmla="*/ 10 w 33"/>
                <a:gd name="T11" fmla="*/ 11 h 28"/>
                <a:gd name="T12" fmla="*/ 0 w 33"/>
                <a:gd name="T13" fmla="*/ 16 h 28"/>
                <a:gd name="T14" fmla="*/ 0 60000 65536"/>
                <a:gd name="T15" fmla="*/ 0 60000 65536"/>
                <a:gd name="T16" fmla="*/ 0 60000 65536"/>
                <a:gd name="T17" fmla="*/ 0 60000 65536"/>
                <a:gd name="T18" fmla="*/ 0 60000 65536"/>
                <a:gd name="T19" fmla="*/ 0 60000 65536"/>
                <a:gd name="T20" fmla="*/ 0 60000 65536"/>
                <a:gd name="T21" fmla="*/ 0 w 33"/>
                <a:gd name="T22" fmla="*/ 0 h 28"/>
                <a:gd name="T23" fmla="*/ 33 w 33"/>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28">
                  <a:moveTo>
                    <a:pt x="0" y="16"/>
                  </a:moveTo>
                  <a:lnTo>
                    <a:pt x="12" y="27"/>
                  </a:lnTo>
                  <a:lnTo>
                    <a:pt x="21" y="13"/>
                  </a:lnTo>
                  <a:lnTo>
                    <a:pt x="32" y="4"/>
                  </a:lnTo>
                  <a:lnTo>
                    <a:pt x="17" y="0"/>
                  </a:lnTo>
                  <a:lnTo>
                    <a:pt x="10" y="11"/>
                  </a:lnTo>
                  <a:lnTo>
                    <a:pt x="0" y="1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23" name="Freeform 333">
              <a:extLst>
                <a:ext uri="{FF2B5EF4-FFF2-40B4-BE49-F238E27FC236}">
                  <a16:creationId xmlns:a16="http://schemas.microsoft.com/office/drawing/2014/main" id="{C74A6B1C-D729-4B42-8899-8995E83D43A4}"/>
                </a:ext>
              </a:extLst>
            </p:cNvPr>
            <p:cNvSpPr>
              <a:spLocks/>
            </p:cNvSpPr>
            <p:nvPr/>
          </p:nvSpPr>
          <p:spPr bwMode="auto">
            <a:xfrm>
              <a:off x="5274" y="3338"/>
              <a:ext cx="33" cy="28"/>
            </a:xfrm>
            <a:custGeom>
              <a:avLst/>
              <a:gdLst>
                <a:gd name="T0" fmla="*/ 0 w 33"/>
                <a:gd name="T1" fmla="*/ 16 h 28"/>
                <a:gd name="T2" fmla="*/ 12 w 33"/>
                <a:gd name="T3" fmla="*/ 27 h 28"/>
                <a:gd name="T4" fmla="*/ 21 w 33"/>
                <a:gd name="T5" fmla="*/ 13 h 28"/>
                <a:gd name="T6" fmla="*/ 32 w 33"/>
                <a:gd name="T7" fmla="*/ 4 h 28"/>
                <a:gd name="T8" fmla="*/ 17 w 33"/>
                <a:gd name="T9" fmla="*/ 0 h 28"/>
                <a:gd name="T10" fmla="*/ 10 w 33"/>
                <a:gd name="T11" fmla="*/ 11 h 28"/>
                <a:gd name="T12" fmla="*/ 0 w 33"/>
                <a:gd name="T13" fmla="*/ 16 h 28"/>
                <a:gd name="T14" fmla="*/ 0 60000 65536"/>
                <a:gd name="T15" fmla="*/ 0 60000 65536"/>
                <a:gd name="T16" fmla="*/ 0 60000 65536"/>
                <a:gd name="T17" fmla="*/ 0 60000 65536"/>
                <a:gd name="T18" fmla="*/ 0 60000 65536"/>
                <a:gd name="T19" fmla="*/ 0 60000 65536"/>
                <a:gd name="T20" fmla="*/ 0 60000 65536"/>
                <a:gd name="T21" fmla="*/ 0 w 33"/>
                <a:gd name="T22" fmla="*/ 0 h 28"/>
                <a:gd name="T23" fmla="*/ 33 w 33"/>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28">
                  <a:moveTo>
                    <a:pt x="0" y="16"/>
                  </a:moveTo>
                  <a:lnTo>
                    <a:pt x="12" y="27"/>
                  </a:lnTo>
                  <a:lnTo>
                    <a:pt x="21" y="13"/>
                  </a:lnTo>
                  <a:lnTo>
                    <a:pt x="32" y="4"/>
                  </a:lnTo>
                  <a:lnTo>
                    <a:pt x="17" y="0"/>
                  </a:lnTo>
                  <a:lnTo>
                    <a:pt x="10" y="11"/>
                  </a:lnTo>
                  <a:lnTo>
                    <a:pt x="0"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24" name="Freeform 334">
              <a:extLst>
                <a:ext uri="{FF2B5EF4-FFF2-40B4-BE49-F238E27FC236}">
                  <a16:creationId xmlns:a16="http://schemas.microsoft.com/office/drawing/2014/main" id="{63889016-99E5-4841-891F-D96094C0C6B1}"/>
                </a:ext>
              </a:extLst>
            </p:cNvPr>
            <p:cNvSpPr>
              <a:spLocks/>
            </p:cNvSpPr>
            <p:nvPr/>
          </p:nvSpPr>
          <p:spPr bwMode="auto">
            <a:xfrm>
              <a:off x="5215" y="3340"/>
              <a:ext cx="17" cy="17"/>
            </a:xfrm>
            <a:custGeom>
              <a:avLst/>
              <a:gdLst>
                <a:gd name="T0" fmla="*/ 11 w 17"/>
                <a:gd name="T1" fmla="*/ 0 h 17"/>
                <a:gd name="T2" fmla="*/ 9 w 17"/>
                <a:gd name="T3" fmla="*/ 1 h 17"/>
                <a:gd name="T4" fmla="*/ 7 w 17"/>
                <a:gd name="T5" fmla="*/ 3 h 17"/>
                <a:gd name="T6" fmla="*/ 5 w 17"/>
                <a:gd name="T7" fmla="*/ 5 h 17"/>
                <a:gd name="T8" fmla="*/ 3 w 17"/>
                <a:gd name="T9" fmla="*/ 7 h 17"/>
                <a:gd name="T10" fmla="*/ 1 w 17"/>
                <a:gd name="T11" fmla="*/ 9 h 17"/>
                <a:gd name="T12" fmla="*/ 0 w 17"/>
                <a:gd name="T13" fmla="*/ 11 h 17"/>
                <a:gd name="T14" fmla="*/ 0 w 17"/>
                <a:gd name="T15" fmla="*/ 12 h 17"/>
                <a:gd name="T16" fmla="*/ 0 w 17"/>
                <a:gd name="T17" fmla="*/ 13 h 17"/>
                <a:gd name="T18" fmla="*/ 16 w 17"/>
                <a:gd name="T19" fmla="*/ 16 h 17"/>
                <a:gd name="T20" fmla="*/ 11 w 1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1" y="0"/>
                  </a:moveTo>
                  <a:lnTo>
                    <a:pt x="9" y="1"/>
                  </a:lnTo>
                  <a:lnTo>
                    <a:pt x="7" y="3"/>
                  </a:lnTo>
                  <a:lnTo>
                    <a:pt x="5" y="5"/>
                  </a:lnTo>
                  <a:lnTo>
                    <a:pt x="3" y="7"/>
                  </a:lnTo>
                  <a:lnTo>
                    <a:pt x="1" y="9"/>
                  </a:lnTo>
                  <a:lnTo>
                    <a:pt x="0" y="11"/>
                  </a:lnTo>
                  <a:lnTo>
                    <a:pt x="0" y="12"/>
                  </a:lnTo>
                  <a:lnTo>
                    <a:pt x="0" y="13"/>
                  </a:lnTo>
                  <a:lnTo>
                    <a:pt x="16" y="16"/>
                  </a:lnTo>
                  <a:lnTo>
                    <a:pt x="11"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25" name="Freeform 335">
              <a:extLst>
                <a:ext uri="{FF2B5EF4-FFF2-40B4-BE49-F238E27FC236}">
                  <a16:creationId xmlns:a16="http://schemas.microsoft.com/office/drawing/2014/main" id="{0C557E1C-5E54-4659-9F0A-477495677024}"/>
                </a:ext>
              </a:extLst>
            </p:cNvPr>
            <p:cNvSpPr>
              <a:spLocks/>
            </p:cNvSpPr>
            <p:nvPr/>
          </p:nvSpPr>
          <p:spPr bwMode="auto">
            <a:xfrm>
              <a:off x="5215" y="3340"/>
              <a:ext cx="17" cy="17"/>
            </a:xfrm>
            <a:custGeom>
              <a:avLst/>
              <a:gdLst>
                <a:gd name="T0" fmla="*/ 11 w 17"/>
                <a:gd name="T1" fmla="*/ 0 h 17"/>
                <a:gd name="T2" fmla="*/ 11 w 17"/>
                <a:gd name="T3" fmla="*/ 0 h 17"/>
                <a:gd name="T4" fmla="*/ 9 w 17"/>
                <a:gd name="T5" fmla="*/ 1 h 17"/>
                <a:gd name="T6" fmla="*/ 7 w 17"/>
                <a:gd name="T7" fmla="*/ 3 h 17"/>
                <a:gd name="T8" fmla="*/ 5 w 17"/>
                <a:gd name="T9" fmla="*/ 5 h 17"/>
                <a:gd name="T10" fmla="*/ 3 w 17"/>
                <a:gd name="T11" fmla="*/ 7 h 17"/>
                <a:gd name="T12" fmla="*/ 1 w 17"/>
                <a:gd name="T13" fmla="*/ 9 h 17"/>
                <a:gd name="T14" fmla="*/ 0 w 17"/>
                <a:gd name="T15" fmla="*/ 11 h 17"/>
                <a:gd name="T16" fmla="*/ 0 w 17"/>
                <a:gd name="T17" fmla="*/ 12 h 17"/>
                <a:gd name="T18" fmla="*/ 0 w 17"/>
                <a:gd name="T19" fmla="*/ 13 h 17"/>
                <a:gd name="T20" fmla="*/ 16 w 17"/>
                <a:gd name="T21" fmla="*/ 16 h 17"/>
                <a:gd name="T22" fmla="*/ 11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1" y="0"/>
                  </a:moveTo>
                  <a:lnTo>
                    <a:pt x="11" y="0"/>
                  </a:lnTo>
                  <a:lnTo>
                    <a:pt x="9" y="1"/>
                  </a:lnTo>
                  <a:lnTo>
                    <a:pt x="7" y="3"/>
                  </a:lnTo>
                  <a:lnTo>
                    <a:pt x="5" y="5"/>
                  </a:lnTo>
                  <a:lnTo>
                    <a:pt x="3" y="7"/>
                  </a:lnTo>
                  <a:lnTo>
                    <a:pt x="1" y="9"/>
                  </a:lnTo>
                  <a:lnTo>
                    <a:pt x="0" y="11"/>
                  </a:lnTo>
                  <a:lnTo>
                    <a:pt x="0" y="12"/>
                  </a:lnTo>
                  <a:lnTo>
                    <a:pt x="0" y="13"/>
                  </a:lnTo>
                  <a:lnTo>
                    <a:pt x="16" y="16"/>
                  </a:lnTo>
                  <a:lnTo>
                    <a:pt x="11"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26" name="Freeform 336">
              <a:extLst>
                <a:ext uri="{FF2B5EF4-FFF2-40B4-BE49-F238E27FC236}">
                  <a16:creationId xmlns:a16="http://schemas.microsoft.com/office/drawing/2014/main" id="{16F105D4-1222-4D61-929B-C9E20F985801}"/>
                </a:ext>
              </a:extLst>
            </p:cNvPr>
            <p:cNvSpPr>
              <a:spLocks/>
            </p:cNvSpPr>
            <p:nvPr/>
          </p:nvSpPr>
          <p:spPr bwMode="auto">
            <a:xfrm>
              <a:off x="5155" y="3341"/>
              <a:ext cx="23" cy="33"/>
            </a:xfrm>
            <a:custGeom>
              <a:avLst/>
              <a:gdLst>
                <a:gd name="T0" fmla="*/ 22 w 23"/>
                <a:gd name="T1" fmla="*/ 0 h 33"/>
                <a:gd name="T2" fmla="*/ 3 w 23"/>
                <a:gd name="T3" fmla="*/ 12 h 33"/>
                <a:gd name="T4" fmla="*/ 0 w 23"/>
                <a:gd name="T5" fmla="*/ 32 h 33"/>
                <a:gd name="T6" fmla="*/ 12 w 23"/>
                <a:gd name="T7" fmla="*/ 19 h 33"/>
                <a:gd name="T8" fmla="*/ 22 w 23"/>
                <a:gd name="T9" fmla="*/ 0 h 33"/>
                <a:gd name="T10" fmla="*/ 0 60000 65536"/>
                <a:gd name="T11" fmla="*/ 0 60000 65536"/>
                <a:gd name="T12" fmla="*/ 0 60000 65536"/>
                <a:gd name="T13" fmla="*/ 0 60000 65536"/>
                <a:gd name="T14" fmla="*/ 0 60000 65536"/>
                <a:gd name="T15" fmla="*/ 0 w 23"/>
                <a:gd name="T16" fmla="*/ 0 h 33"/>
                <a:gd name="T17" fmla="*/ 23 w 23"/>
                <a:gd name="T18" fmla="*/ 33 h 33"/>
              </a:gdLst>
              <a:ahLst/>
              <a:cxnLst>
                <a:cxn ang="T10">
                  <a:pos x="T0" y="T1"/>
                </a:cxn>
                <a:cxn ang="T11">
                  <a:pos x="T2" y="T3"/>
                </a:cxn>
                <a:cxn ang="T12">
                  <a:pos x="T4" y="T5"/>
                </a:cxn>
                <a:cxn ang="T13">
                  <a:pos x="T6" y="T7"/>
                </a:cxn>
                <a:cxn ang="T14">
                  <a:pos x="T8" y="T9"/>
                </a:cxn>
              </a:cxnLst>
              <a:rect l="T15" t="T16" r="T17" b="T18"/>
              <a:pathLst>
                <a:path w="23" h="33">
                  <a:moveTo>
                    <a:pt x="22" y="0"/>
                  </a:moveTo>
                  <a:lnTo>
                    <a:pt x="3" y="12"/>
                  </a:lnTo>
                  <a:lnTo>
                    <a:pt x="0" y="32"/>
                  </a:lnTo>
                  <a:lnTo>
                    <a:pt x="12" y="19"/>
                  </a:lnTo>
                  <a:lnTo>
                    <a:pt x="22"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27" name="Freeform 337">
              <a:extLst>
                <a:ext uri="{FF2B5EF4-FFF2-40B4-BE49-F238E27FC236}">
                  <a16:creationId xmlns:a16="http://schemas.microsoft.com/office/drawing/2014/main" id="{ACDCE21E-0A43-4016-A4EB-2DF4FD1BF409}"/>
                </a:ext>
              </a:extLst>
            </p:cNvPr>
            <p:cNvSpPr>
              <a:spLocks/>
            </p:cNvSpPr>
            <p:nvPr/>
          </p:nvSpPr>
          <p:spPr bwMode="auto">
            <a:xfrm>
              <a:off x="5155" y="3341"/>
              <a:ext cx="23" cy="33"/>
            </a:xfrm>
            <a:custGeom>
              <a:avLst/>
              <a:gdLst>
                <a:gd name="T0" fmla="*/ 22 w 23"/>
                <a:gd name="T1" fmla="*/ 0 h 33"/>
                <a:gd name="T2" fmla="*/ 3 w 23"/>
                <a:gd name="T3" fmla="*/ 12 h 33"/>
                <a:gd name="T4" fmla="*/ 0 w 23"/>
                <a:gd name="T5" fmla="*/ 32 h 33"/>
                <a:gd name="T6" fmla="*/ 12 w 23"/>
                <a:gd name="T7" fmla="*/ 19 h 33"/>
                <a:gd name="T8" fmla="*/ 22 w 23"/>
                <a:gd name="T9" fmla="*/ 0 h 33"/>
                <a:gd name="T10" fmla="*/ 0 60000 65536"/>
                <a:gd name="T11" fmla="*/ 0 60000 65536"/>
                <a:gd name="T12" fmla="*/ 0 60000 65536"/>
                <a:gd name="T13" fmla="*/ 0 60000 65536"/>
                <a:gd name="T14" fmla="*/ 0 60000 65536"/>
                <a:gd name="T15" fmla="*/ 0 w 23"/>
                <a:gd name="T16" fmla="*/ 0 h 33"/>
                <a:gd name="T17" fmla="*/ 23 w 23"/>
                <a:gd name="T18" fmla="*/ 33 h 33"/>
              </a:gdLst>
              <a:ahLst/>
              <a:cxnLst>
                <a:cxn ang="T10">
                  <a:pos x="T0" y="T1"/>
                </a:cxn>
                <a:cxn ang="T11">
                  <a:pos x="T2" y="T3"/>
                </a:cxn>
                <a:cxn ang="T12">
                  <a:pos x="T4" y="T5"/>
                </a:cxn>
                <a:cxn ang="T13">
                  <a:pos x="T6" y="T7"/>
                </a:cxn>
                <a:cxn ang="T14">
                  <a:pos x="T8" y="T9"/>
                </a:cxn>
              </a:cxnLst>
              <a:rect l="T15" t="T16" r="T17" b="T18"/>
              <a:pathLst>
                <a:path w="23" h="33">
                  <a:moveTo>
                    <a:pt x="22" y="0"/>
                  </a:moveTo>
                  <a:lnTo>
                    <a:pt x="3" y="12"/>
                  </a:lnTo>
                  <a:lnTo>
                    <a:pt x="0" y="32"/>
                  </a:lnTo>
                  <a:lnTo>
                    <a:pt x="12" y="19"/>
                  </a:lnTo>
                  <a:lnTo>
                    <a:pt x="22"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28" name="Freeform 338">
              <a:extLst>
                <a:ext uri="{FF2B5EF4-FFF2-40B4-BE49-F238E27FC236}">
                  <a16:creationId xmlns:a16="http://schemas.microsoft.com/office/drawing/2014/main" id="{F7B0D627-F635-4C84-BAAB-6CBDB45F98F6}"/>
                </a:ext>
              </a:extLst>
            </p:cNvPr>
            <p:cNvSpPr>
              <a:spLocks/>
            </p:cNvSpPr>
            <p:nvPr/>
          </p:nvSpPr>
          <p:spPr bwMode="auto">
            <a:xfrm>
              <a:off x="5195" y="3362"/>
              <a:ext cx="25" cy="31"/>
            </a:xfrm>
            <a:custGeom>
              <a:avLst/>
              <a:gdLst>
                <a:gd name="T0" fmla="*/ 24 w 25"/>
                <a:gd name="T1" fmla="*/ 19 h 31"/>
                <a:gd name="T2" fmla="*/ 7 w 25"/>
                <a:gd name="T3" fmla="*/ 0 h 31"/>
                <a:gd name="T4" fmla="*/ 0 w 25"/>
                <a:gd name="T5" fmla="*/ 12 h 31"/>
                <a:gd name="T6" fmla="*/ 6 w 25"/>
                <a:gd name="T7" fmla="*/ 21 h 31"/>
                <a:gd name="T8" fmla="*/ 18 w 25"/>
                <a:gd name="T9" fmla="*/ 30 h 31"/>
                <a:gd name="T10" fmla="*/ 15 w 25"/>
                <a:gd name="T11" fmla="*/ 16 h 31"/>
                <a:gd name="T12" fmla="*/ 24 w 25"/>
                <a:gd name="T13" fmla="*/ 19 h 31"/>
                <a:gd name="T14" fmla="*/ 0 60000 65536"/>
                <a:gd name="T15" fmla="*/ 0 60000 65536"/>
                <a:gd name="T16" fmla="*/ 0 60000 65536"/>
                <a:gd name="T17" fmla="*/ 0 60000 65536"/>
                <a:gd name="T18" fmla="*/ 0 60000 65536"/>
                <a:gd name="T19" fmla="*/ 0 60000 65536"/>
                <a:gd name="T20" fmla="*/ 0 60000 65536"/>
                <a:gd name="T21" fmla="*/ 0 w 25"/>
                <a:gd name="T22" fmla="*/ 0 h 31"/>
                <a:gd name="T23" fmla="*/ 25 w 25"/>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31">
                  <a:moveTo>
                    <a:pt x="24" y="19"/>
                  </a:moveTo>
                  <a:lnTo>
                    <a:pt x="7" y="0"/>
                  </a:lnTo>
                  <a:lnTo>
                    <a:pt x="0" y="12"/>
                  </a:lnTo>
                  <a:lnTo>
                    <a:pt x="6" y="21"/>
                  </a:lnTo>
                  <a:lnTo>
                    <a:pt x="18" y="30"/>
                  </a:lnTo>
                  <a:lnTo>
                    <a:pt x="15" y="16"/>
                  </a:lnTo>
                  <a:lnTo>
                    <a:pt x="24" y="19"/>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29" name="Freeform 339">
              <a:extLst>
                <a:ext uri="{FF2B5EF4-FFF2-40B4-BE49-F238E27FC236}">
                  <a16:creationId xmlns:a16="http://schemas.microsoft.com/office/drawing/2014/main" id="{AED2C67E-568A-4777-B3D0-2D7DD9A4727B}"/>
                </a:ext>
              </a:extLst>
            </p:cNvPr>
            <p:cNvSpPr>
              <a:spLocks/>
            </p:cNvSpPr>
            <p:nvPr/>
          </p:nvSpPr>
          <p:spPr bwMode="auto">
            <a:xfrm>
              <a:off x="5195" y="3362"/>
              <a:ext cx="25" cy="31"/>
            </a:xfrm>
            <a:custGeom>
              <a:avLst/>
              <a:gdLst>
                <a:gd name="T0" fmla="*/ 24 w 25"/>
                <a:gd name="T1" fmla="*/ 19 h 31"/>
                <a:gd name="T2" fmla="*/ 7 w 25"/>
                <a:gd name="T3" fmla="*/ 0 h 31"/>
                <a:gd name="T4" fmla="*/ 0 w 25"/>
                <a:gd name="T5" fmla="*/ 12 h 31"/>
                <a:gd name="T6" fmla="*/ 6 w 25"/>
                <a:gd name="T7" fmla="*/ 21 h 31"/>
                <a:gd name="T8" fmla="*/ 18 w 25"/>
                <a:gd name="T9" fmla="*/ 30 h 31"/>
                <a:gd name="T10" fmla="*/ 15 w 25"/>
                <a:gd name="T11" fmla="*/ 16 h 31"/>
                <a:gd name="T12" fmla="*/ 24 w 25"/>
                <a:gd name="T13" fmla="*/ 19 h 31"/>
                <a:gd name="T14" fmla="*/ 0 60000 65536"/>
                <a:gd name="T15" fmla="*/ 0 60000 65536"/>
                <a:gd name="T16" fmla="*/ 0 60000 65536"/>
                <a:gd name="T17" fmla="*/ 0 60000 65536"/>
                <a:gd name="T18" fmla="*/ 0 60000 65536"/>
                <a:gd name="T19" fmla="*/ 0 60000 65536"/>
                <a:gd name="T20" fmla="*/ 0 60000 65536"/>
                <a:gd name="T21" fmla="*/ 0 w 25"/>
                <a:gd name="T22" fmla="*/ 0 h 31"/>
                <a:gd name="T23" fmla="*/ 25 w 25"/>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31">
                  <a:moveTo>
                    <a:pt x="24" y="19"/>
                  </a:moveTo>
                  <a:lnTo>
                    <a:pt x="7" y="0"/>
                  </a:lnTo>
                  <a:lnTo>
                    <a:pt x="0" y="12"/>
                  </a:lnTo>
                  <a:lnTo>
                    <a:pt x="6" y="21"/>
                  </a:lnTo>
                  <a:lnTo>
                    <a:pt x="18" y="30"/>
                  </a:lnTo>
                  <a:lnTo>
                    <a:pt x="15" y="16"/>
                  </a:lnTo>
                  <a:lnTo>
                    <a:pt x="24"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330" name="Freeform 340">
              <a:extLst>
                <a:ext uri="{FF2B5EF4-FFF2-40B4-BE49-F238E27FC236}">
                  <a16:creationId xmlns:a16="http://schemas.microsoft.com/office/drawing/2014/main" id="{149F2A16-FD9C-414B-8D30-C0CC14A3A079}"/>
                </a:ext>
              </a:extLst>
            </p:cNvPr>
            <p:cNvSpPr>
              <a:spLocks/>
            </p:cNvSpPr>
            <p:nvPr/>
          </p:nvSpPr>
          <p:spPr bwMode="auto">
            <a:xfrm>
              <a:off x="4554" y="2853"/>
              <a:ext cx="17" cy="20"/>
            </a:xfrm>
            <a:custGeom>
              <a:avLst/>
              <a:gdLst>
                <a:gd name="T0" fmla="*/ 0 w 17"/>
                <a:gd name="T1" fmla="*/ 0 h 20"/>
                <a:gd name="T2" fmla="*/ 15 w 17"/>
                <a:gd name="T3" fmla="*/ 11 h 20"/>
                <a:gd name="T4" fmla="*/ 16 w 17"/>
                <a:gd name="T5" fmla="*/ 19 h 20"/>
                <a:gd name="T6" fmla="*/ 0 w 17"/>
                <a:gd name="T7" fmla="*/ 0 h 20"/>
                <a:gd name="T8" fmla="*/ 0 60000 65536"/>
                <a:gd name="T9" fmla="*/ 0 60000 65536"/>
                <a:gd name="T10" fmla="*/ 0 60000 65536"/>
                <a:gd name="T11" fmla="*/ 0 60000 65536"/>
                <a:gd name="T12" fmla="*/ 0 w 17"/>
                <a:gd name="T13" fmla="*/ 0 h 20"/>
                <a:gd name="T14" fmla="*/ 17 w 17"/>
                <a:gd name="T15" fmla="*/ 20 h 20"/>
              </a:gdLst>
              <a:ahLst/>
              <a:cxnLst>
                <a:cxn ang="T8">
                  <a:pos x="T0" y="T1"/>
                </a:cxn>
                <a:cxn ang="T9">
                  <a:pos x="T2" y="T3"/>
                </a:cxn>
                <a:cxn ang="T10">
                  <a:pos x="T4" y="T5"/>
                </a:cxn>
                <a:cxn ang="T11">
                  <a:pos x="T6" y="T7"/>
                </a:cxn>
              </a:cxnLst>
              <a:rect l="T12" t="T13" r="T14" b="T15"/>
              <a:pathLst>
                <a:path w="17" h="20">
                  <a:moveTo>
                    <a:pt x="0" y="0"/>
                  </a:moveTo>
                  <a:lnTo>
                    <a:pt x="15" y="11"/>
                  </a:lnTo>
                  <a:lnTo>
                    <a:pt x="16" y="19"/>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1" name="Freeform 341">
              <a:extLst>
                <a:ext uri="{FF2B5EF4-FFF2-40B4-BE49-F238E27FC236}">
                  <a16:creationId xmlns:a16="http://schemas.microsoft.com/office/drawing/2014/main" id="{D3C48B5E-578F-403E-88B7-76C04A6913EC}"/>
                </a:ext>
              </a:extLst>
            </p:cNvPr>
            <p:cNvSpPr>
              <a:spLocks/>
            </p:cNvSpPr>
            <p:nvPr/>
          </p:nvSpPr>
          <p:spPr bwMode="auto">
            <a:xfrm>
              <a:off x="5142" y="2652"/>
              <a:ext cx="23" cy="143"/>
            </a:xfrm>
            <a:custGeom>
              <a:avLst/>
              <a:gdLst>
                <a:gd name="T0" fmla="*/ 0 w 23"/>
                <a:gd name="T1" fmla="*/ 0 h 143"/>
                <a:gd name="T2" fmla="*/ 0 w 23"/>
                <a:gd name="T3" fmla="*/ 0 h 143"/>
                <a:gd name="T4" fmla="*/ 20 w 23"/>
                <a:gd name="T5" fmla="*/ 142 h 143"/>
                <a:gd name="T6" fmla="*/ 22 w 23"/>
                <a:gd name="T7" fmla="*/ 141 h 143"/>
                <a:gd name="T8" fmla="*/ 1 w 23"/>
                <a:gd name="T9" fmla="*/ 0 h 143"/>
                <a:gd name="T10" fmla="*/ 0 w 23"/>
                <a:gd name="T11" fmla="*/ 0 h 143"/>
                <a:gd name="T12" fmla="*/ 0 60000 65536"/>
                <a:gd name="T13" fmla="*/ 0 60000 65536"/>
                <a:gd name="T14" fmla="*/ 0 60000 65536"/>
                <a:gd name="T15" fmla="*/ 0 60000 65536"/>
                <a:gd name="T16" fmla="*/ 0 60000 65536"/>
                <a:gd name="T17" fmla="*/ 0 60000 65536"/>
                <a:gd name="T18" fmla="*/ 0 w 23"/>
                <a:gd name="T19" fmla="*/ 0 h 143"/>
                <a:gd name="T20" fmla="*/ 23 w 23"/>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23" h="143">
                  <a:moveTo>
                    <a:pt x="0" y="0"/>
                  </a:moveTo>
                  <a:lnTo>
                    <a:pt x="0" y="0"/>
                  </a:lnTo>
                  <a:lnTo>
                    <a:pt x="20" y="142"/>
                  </a:lnTo>
                  <a:lnTo>
                    <a:pt x="22" y="141"/>
                  </a:lnTo>
                  <a:lnTo>
                    <a:pt x="1" y="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2" name="Freeform 342">
              <a:extLst>
                <a:ext uri="{FF2B5EF4-FFF2-40B4-BE49-F238E27FC236}">
                  <a16:creationId xmlns:a16="http://schemas.microsoft.com/office/drawing/2014/main" id="{4C7FB946-6111-43CF-B962-CA33D9BA7D1D}"/>
                </a:ext>
              </a:extLst>
            </p:cNvPr>
            <p:cNvSpPr>
              <a:spLocks/>
            </p:cNvSpPr>
            <p:nvPr/>
          </p:nvSpPr>
          <p:spPr bwMode="auto">
            <a:xfrm>
              <a:off x="5192" y="3206"/>
              <a:ext cx="58" cy="55"/>
            </a:xfrm>
            <a:custGeom>
              <a:avLst/>
              <a:gdLst>
                <a:gd name="T0" fmla="*/ 0 w 58"/>
                <a:gd name="T1" fmla="*/ 45 h 55"/>
                <a:gd name="T2" fmla="*/ 3 w 58"/>
                <a:gd name="T3" fmla="*/ 42 h 55"/>
                <a:gd name="T4" fmla="*/ 5 w 58"/>
                <a:gd name="T5" fmla="*/ 39 h 55"/>
                <a:gd name="T6" fmla="*/ 8 w 58"/>
                <a:gd name="T7" fmla="*/ 35 h 55"/>
                <a:gd name="T8" fmla="*/ 10 w 58"/>
                <a:gd name="T9" fmla="*/ 31 h 55"/>
                <a:gd name="T10" fmla="*/ 13 w 58"/>
                <a:gd name="T11" fmla="*/ 28 h 55"/>
                <a:gd name="T12" fmla="*/ 16 w 58"/>
                <a:gd name="T13" fmla="*/ 25 h 55"/>
                <a:gd name="T14" fmla="*/ 19 w 58"/>
                <a:gd name="T15" fmla="*/ 22 h 55"/>
                <a:gd name="T16" fmla="*/ 22 w 58"/>
                <a:gd name="T17" fmla="*/ 19 h 55"/>
                <a:gd name="T18" fmla="*/ 26 w 58"/>
                <a:gd name="T19" fmla="*/ 16 h 55"/>
                <a:gd name="T20" fmla="*/ 30 w 58"/>
                <a:gd name="T21" fmla="*/ 13 h 55"/>
                <a:gd name="T22" fmla="*/ 34 w 58"/>
                <a:gd name="T23" fmla="*/ 10 h 55"/>
                <a:gd name="T24" fmla="*/ 38 w 58"/>
                <a:gd name="T25" fmla="*/ 6 h 55"/>
                <a:gd name="T26" fmla="*/ 42 w 58"/>
                <a:gd name="T27" fmla="*/ 4 h 55"/>
                <a:gd name="T28" fmla="*/ 47 w 58"/>
                <a:gd name="T29" fmla="*/ 2 h 55"/>
                <a:gd name="T30" fmla="*/ 51 w 58"/>
                <a:gd name="T31" fmla="*/ 0 h 55"/>
                <a:gd name="T32" fmla="*/ 55 w 58"/>
                <a:gd name="T33" fmla="*/ 0 h 55"/>
                <a:gd name="T34" fmla="*/ 56 w 58"/>
                <a:gd name="T35" fmla="*/ 0 h 55"/>
                <a:gd name="T36" fmla="*/ 57 w 58"/>
                <a:gd name="T37" fmla="*/ 1 h 55"/>
                <a:gd name="T38" fmla="*/ 57 w 58"/>
                <a:gd name="T39" fmla="*/ 2 h 55"/>
                <a:gd name="T40" fmla="*/ 57 w 58"/>
                <a:gd name="T41" fmla="*/ 3 h 55"/>
                <a:gd name="T42" fmla="*/ 57 w 58"/>
                <a:gd name="T43" fmla="*/ 5 h 55"/>
                <a:gd name="T44" fmla="*/ 56 w 58"/>
                <a:gd name="T45" fmla="*/ 7 h 55"/>
                <a:gd name="T46" fmla="*/ 55 w 58"/>
                <a:gd name="T47" fmla="*/ 9 h 55"/>
                <a:gd name="T48" fmla="*/ 55 w 58"/>
                <a:gd name="T49" fmla="*/ 10 h 55"/>
                <a:gd name="T50" fmla="*/ 54 w 58"/>
                <a:gd name="T51" fmla="*/ 13 h 55"/>
                <a:gd name="T52" fmla="*/ 52 w 58"/>
                <a:gd name="T53" fmla="*/ 16 h 55"/>
                <a:gd name="T54" fmla="*/ 49 w 58"/>
                <a:gd name="T55" fmla="*/ 19 h 55"/>
                <a:gd name="T56" fmla="*/ 48 w 58"/>
                <a:gd name="T57" fmla="*/ 22 h 55"/>
                <a:gd name="T58" fmla="*/ 45 w 58"/>
                <a:gd name="T59" fmla="*/ 25 h 55"/>
                <a:gd name="T60" fmla="*/ 43 w 58"/>
                <a:gd name="T61" fmla="*/ 29 h 55"/>
                <a:gd name="T62" fmla="*/ 42 w 58"/>
                <a:gd name="T63" fmla="*/ 32 h 55"/>
                <a:gd name="T64" fmla="*/ 40 w 58"/>
                <a:gd name="T65" fmla="*/ 35 h 55"/>
                <a:gd name="T66" fmla="*/ 40 w 58"/>
                <a:gd name="T67" fmla="*/ 37 h 55"/>
                <a:gd name="T68" fmla="*/ 40 w 58"/>
                <a:gd name="T69" fmla="*/ 40 h 55"/>
                <a:gd name="T70" fmla="*/ 40 w 58"/>
                <a:gd name="T71" fmla="*/ 42 h 55"/>
                <a:gd name="T72" fmla="*/ 40 w 58"/>
                <a:gd name="T73" fmla="*/ 44 h 55"/>
                <a:gd name="T74" fmla="*/ 40 w 58"/>
                <a:gd name="T75" fmla="*/ 47 h 55"/>
                <a:gd name="T76" fmla="*/ 40 w 58"/>
                <a:gd name="T77" fmla="*/ 49 h 55"/>
                <a:gd name="T78" fmla="*/ 39 w 58"/>
                <a:gd name="T79" fmla="*/ 51 h 55"/>
                <a:gd name="T80" fmla="*/ 38 w 58"/>
                <a:gd name="T81" fmla="*/ 53 h 55"/>
                <a:gd name="T82" fmla="*/ 37 w 58"/>
                <a:gd name="T83" fmla="*/ 54 h 55"/>
                <a:gd name="T84" fmla="*/ 37 w 58"/>
                <a:gd name="T85" fmla="*/ 54 h 55"/>
                <a:gd name="T86" fmla="*/ 36 w 58"/>
                <a:gd name="T87" fmla="*/ 53 h 55"/>
                <a:gd name="T88" fmla="*/ 35 w 58"/>
                <a:gd name="T89" fmla="*/ 52 h 55"/>
                <a:gd name="T90" fmla="*/ 34 w 58"/>
                <a:gd name="T91" fmla="*/ 51 h 55"/>
                <a:gd name="T92" fmla="*/ 33 w 58"/>
                <a:gd name="T93" fmla="*/ 50 h 55"/>
                <a:gd name="T94" fmla="*/ 32 w 58"/>
                <a:gd name="T95" fmla="*/ 50 h 55"/>
                <a:gd name="T96" fmla="*/ 31 w 58"/>
                <a:gd name="T97" fmla="*/ 49 h 55"/>
                <a:gd name="T98" fmla="*/ 30 w 58"/>
                <a:gd name="T99" fmla="*/ 48 h 55"/>
                <a:gd name="T100" fmla="*/ 29 w 58"/>
                <a:gd name="T101" fmla="*/ 47 h 55"/>
                <a:gd name="T102" fmla="*/ 28 w 58"/>
                <a:gd name="T103" fmla="*/ 47 h 55"/>
                <a:gd name="T104" fmla="*/ 28 w 58"/>
                <a:gd name="T105" fmla="*/ 46 h 55"/>
                <a:gd name="T106" fmla="*/ 25 w 58"/>
                <a:gd name="T107" fmla="*/ 45 h 55"/>
                <a:gd name="T108" fmla="*/ 22 w 58"/>
                <a:gd name="T109" fmla="*/ 44 h 55"/>
                <a:gd name="T110" fmla="*/ 20 w 58"/>
                <a:gd name="T111" fmla="*/ 43 h 55"/>
                <a:gd name="T112" fmla="*/ 17 w 58"/>
                <a:gd name="T113" fmla="*/ 43 h 55"/>
                <a:gd name="T114" fmla="*/ 15 w 58"/>
                <a:gd name="T115" fmla="*/ 43 h 55"/>
                <a:gd name="T116" fmla="*/ 12 w 58"/>
                <a:gd name="T117" fmla="*/ 43 h 55"/>
                <a:gd name="T118" fmla="*/ 9 w 58"/>
                <a:gd name="T119" fmla="*/ 43 h 55"/>
                <a:gd name="T120" fmla="*/ 6 w 58"/>
                <a:gd name="T121" fmla="*/ 43 h 55"/>
                <a:gd name="T122" fmla="*/ 0 w 58"/>
                <a:gd name="T123" fmla="*/ 45 h 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8"/>
                <a:gd name="T187" fmla="*/ 0 h 55"/>
                <a:gd name="T188" fmla="*/ 58 w 58"/>
                <a:gd name="T189" fmla="*/ 55 h 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8" h="55">
                  <a:moveTo>
                    <a:pt x="0" y="45"/>
                  </a:moveTo>
                  <a:lnTo>
                    <a:pt x="3" y="42"/>
                  </a:lnTo>
                  <a:lnTo>
                    <a:pt x="5" y="39"/>
                  </a:lnTo>
                  <a:lnTo>
                    <a:pt x="8" y="35"/>
                  </a:lnTo>
                  <a:lnTo>
                    <a:pt x="10" y="31"/>
                  </a:lnTo>
                  <a:lnTo>
                    <a:pt x="13" y="28"/>
                  </a:lnTo>
                  <a:lnTo>
                    <a:pt x="16" y="25"/>
                  </a:lnTo>
                  <a:lnTo>
                    <a:pt x="19" y="22"/>
                  </a:lnTo>
                  <a:lnTo>
                    <a:pt x="22" y="19"/>
                  </a:lnTo>
                  <a:lnTo>
                    <a:pt x="26" y="16"/>
                  </a:lnTo>
                  <a:lnTo>
                    <a:pt x="30" y="13"/>
                  </a:lnTo>
                  <a:lnTo>
                    <a:pt x="34" y="10"/>
                  </a:lnTo>
                  <a:lnTo>
                    <a:pt x="38" y="6"/>
                  </a:lnTo>
                  <a:lnTo>
                    <a:pt x="42" y="4"/>
                  </a:lnTo>
                  <a:lnTo>
                    <a:pt x="47" y="2"/>
                  </a:lnTo>
                  <a:lnTo>
                    <a:pt x="51" y="0"/>
                  </a:lnTo>
                  <a:lnTo>
                    <a:pt x="55" y="0"/>
                  </a:lnTo>
                  <a:lnTo>
                    <a:pt x="56" y="0"/>
                  </a:lnTo>
                  <a:lnTo>
                    <a:pt x="57" y="1"/>
                  </a:lnTo>
                  <a:lnTo>
                    <a:pt x="57" y="2"/>
                  </a:lnTo>
                  <a:lnTo>
                    <a:pt x="57" y="3"/>
                  </a:lnTo>
                  <a:lnTo>
                    <a:pt x="57" y="5"/>
                  </a:lnTo>
                  <a:lnTo>
                    <a:pt x="56" y="7"/>
                  </a:lnTo>
                  <a:lnTo>
                    <a:pt x="55" y="9"/>
                  </a:lnTo>
                  <a:lnTo>
                    <a:pt x="55" y="10"/>
                  </a:lnTo>
                  <a:lnTo>
                    <a:pt x="54" y="13"/>
                  </a:lnTo>
                  <a:lnTo>
                    <a:pt x="52" y="16"/>
                  </a:lnTo>
                  <a:lnTo>
                    <a:pt x="49" y="19"/>
                  </a:lnTo>
                  <a:lnTo>
                    <a:pt x="48" y="22"/>
                  </a:lnTo>
                  <a:lnTo>
                    <a:pt x="45" y="25"/>
                  </a:lnTo>
                  <a:lnTo>
                    <a:pt x="43" y="29"/>
                  </a:lnTo>
                  <a:lnTo>
                    <a:pt x="42" y="32"/>
                  </a:lnTo>
                  <a:lnTo>
                    <a:pt x="40" y="35"/>
                  </a:lnTo>
                  <a:lnTo>
                    <a:pt x="40" y="37"/>
                  </a:lnTo>
                  <a:lnTo>
                    <a:pt x="40" y="40"/>
                  </a:lnTo>
                  <a:lnTo>
                    <a:pt x="40" y="42"/>
                  </a:lnTo>
                  <a:lnTo>
                    <a:pt x="40" y="44"/>
                  </a:lnTo>
                  <a:lnTo>
                    <a:pt x="40" y="47"/>
                  </a:lnTo>
                  <a:lnTo>
                    <a:pt x="40" y="49"/>
                  </a:lnTo>
                  <a:lnTo>
                    <a:pt x="39" y="51"/>
                  </a:lnTo>
                  <a:lnTo>
                    <a:pt x="38" y="53"/>
                  </a:lnTo>
                  <a:lnTo>
                    <a:pt x="37" y="54"/>
                  </a:lnTo>
                  <a:lnTo>
                    <a:pt x="36" y="53"/>
                  </a:lnTo>
                  <a:lnTo>
                    <a:pt x="35" y="52"/>
                  </a:lnTo>
                  <a:lnTo>
                    <a:pt x="34" y="51"/>
                  </a:lnTo>
                  <a:lnTo>
                    <a:pt x="33" y="50"/>
                  </a:lnTo>
                  <a:lnTo>
                    <a:pt x="32" y="50"/>
                  </a:lnTo>
                  <a:lnTo>
                    <a:pt x="31" y="49"/>
                  </a:lnTo>
                  <a:lnTo>
                    <a:pt x="30" y="48"/>
                  </a:lnTo>
                  <a:lnTo>
                    <a:pt x="29" y="47"/>
                  </a:lnTo>
                  <a:lnTo>
                    <a:pt x="28" y="47"/>
                  </a:lnTo>
                  <a:lnTo>
                    <a:pt x="28" y="46"/>
                  </a:lnTo>
                  <a:lnTo>
                    <a:pt x="25" y="45"/>
                  </a:lnTo>
                  <a:lnTo>
                    <a:pt x="22" y="44"/>
                  </a:lnTo>
                  <a:lnTo>
                    <a:pt x="20" y="43"/>
                  </a:lnTo>
                  <a:lnTo>
                    <a:pt x="17" y="43"/>
                  </a:lnTo>
                  <a:lnTo>
                    <a:pt x="15" y="43"/>
                  </a:lnTo>
                  <a:lnTo>
                    <a:pt x="12" y="43"/>
                  </a:lnTo>
                  <a:lnTo>
                    <a:pt x="9" y="43"/>
                  </a:lnTo>
                  <a:lnTo>
                    <a:pt x="6" y="43"/>
                  </a:lnTo>
                  <a:lnTo>
                    <a:pt x="0" y="45"/>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3" name="Freeform 343">
              <a:extLst>
                <a:ext uri="{FF2B5EF4-FFF2-40B4-BE49-F238E27FC236}">
                  <a16:creationId xmlns:a16="http://schemas.microsoft.com/office/drawing/2014/main" id="{235E67A2-2455-4DC6-A308-14FD857AA428}"/>
                </a:ext>
              </a:extLst>
            </p:cNvPr>
            <p:cNvSpPr>
              <a:spLocks/>
            </p:cNvSpPr>
            <p:nvPr/>
          </p:nvSpPr>
          <p:spPr bwMode="auto">
            <a:xfrm>
              <a:off x="5230" y="3257"/>
              <a:ext cx="17" cy="17"/>
            </a:xfrm>
            <a:custGeom>
              <a:avLst/>
              <a:gdLst>
                <a:gd name="T0" fmla="*/ 0 w 17"/>
                <a:gd name="T1" fmla="*/ 0 h 17"/>
                <a:gd name="T2" fmla="*/ 3 w 17"/>
                <a:gd name="T3" fmla="*/ 12 h 17"/>
                <a:gd name="T4" fmla="*/ 7 w 17"/>
                <a:gd name="T5" fmla="*/ 16 h 17"/>
                <a:gd name="T6" fmla="*/ 12 w 17"/>
                <a:gd name="T7" fmla="*/ 12 h 17"/>
                <a:gd name="T8" fmla="*/ 16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3" y="12"/>
                  </a:lnTo>
                  <a:lnTo>
                    <a:pt x="7" y="16"/>
                  </a:lnTo>
                  <a:lnTo>
                    <a:pt x="12" y="12"/>
                  </a:lnTo>
                  <a:lnTo>
                    <a:pt x="16" y="0"/>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4" name="Freeform 344">
              <a:extLst>
                <a:ext uri="{FF2B5EF4-FFF2-40B4-BE49-F238E27FC236}">
                  <a16:creationId xmlns:a16="http://schemas.microsoft.com/office/drawing/2014/main" id="{91448141-FC7A-4E0D-8C69-4D15F49CDCFC}"/>
                </a:ext>
              </a:extLst>
            </p:cNvPr>
            <p:cNvSpPr>
              <a:spLocks/>
            </p:cNvSpPr>
            <p:nvPr/>
          </p:nvSpPr>
          <p:spPr bwMode="auto">
            <a:xfrm>
              <a:off x="5229" y="3241"/>
              <a:ext cx="17" cy="17"/>
            </a:xfrm>
            <a:custGeom>
              <a:avLst/>
              <a:gdLst>
                <a:gd name="T0" fmla="*/ 4 w 17"/>
                <a:gd name="T1" fmla="*/ 0 h 17"/>
                <a:gd name="T2" fmla="*/ 4 w 17"/>
                <a:gd name="T3" fmla="*/ 0 h 17"/>
                <a:gd name="T4" fmla="*/ 2 w 17"/>
                <a:gd name="T5" fmla="*/ 2 h 17"/>
                <a:gd name="T6" fmla="*/ 0 w 17"/>
                <a:gd name="T7" fmla="*/ 4 h 17"/>
                <a:gd name="T8" fmla="*/ 0 w 17"/>
                <a:gd name="T9" fmla="*/ 6 h 17"/>
                <a:gd name="T10" fmla="*/ 1 w 17"/>
                <a:gd name="T11" fmla="*/ 8 h 17"/>
                <a:gd name="T12" fmla="*/ 2 w 17"/>
                <a:gd name="T13" fmla="*/ 10 h 17"/>
                <a:gd name="T14" fmla="*/ 3 w 17"/>
                <a:gd name="T15" fmla="*/ 12 h 17"/>
                <a:gd name="T16" fmla="*/ 4 w 17"/>
                <a:gd name="T17" fmla="*/ 14 h 17"/>
                <a:gd name="T18" fmla="*/ 4 w 17"/>
                <a:gd name="T19" fmla="*/ 16 h 17"/>
                <a:gd name="T20" fmla="*/ 16 w 17"/>
                <a:gd name="T21" fmla="*/ 16 h 17"/>
                <a:gd name="T22" fmla="*/ 16 w 17"/>
                <a:gd name="T23" fmla="*/ 13 h 17"/>
                <a:gd name="T24" fmla="*/ 13 w 17"/>
                <a:gd name="T25" fmla="*/ 11 h 17"/>
                <a:gd name="T26" fmla="*/ 12 w 17"/>
                <a:gd name="T27" fmla="*/ 9 h 17"/>
                <a:gd name="T28" fmla="*/ 11 w 17"/>
                <a:gd name="T29" fmla="*/ 8 h 17"/>
                <a:gd name="T30" fmla="*/ 9 w 17"/>
                <a:gd name="T31" fmla="*/ 6 h 17"/>
                <a:gd name="T32" fmla="*/ 9 w 17"/>
                <a:gd name="T33" fmla="*/ 5 h 17"/>
                <a:gd name="T34" fmla="*/ 12 w 17"/>
                <a:gd name="T35" fmla="*/ 3 h 17"/>
                <a:gd name="T36" fmla="*/ 13 w 17"/>
                <a:gd name="T37" fmla="*/ 2 h 17"/>
                <a:gd name="T38" fmla="*/ 13 w 17"/>
                <a:gd name="T39" fmla="*/ 2 h 17"/>
                <a:gd name="T40" fmla="*/ 4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4" y="0"/>
                  </a:moveTo>
                  <a:lnTo>
                    <a:pt x="4" y="0"/>
                  </a:lnTo>
                  <a:lnTo>
                    <a:pt x="2" y="2"/>
                  </a:lnTo>
                  <a:lnTo>
                    <a:pt x="0" y="4"/>
                  </a:lnTo>
                  <a:lnTo>
                    <a:pt x="0" y="6"/>
                  </a:lnTo>
                  <a:lnTo>
                    <a:pt x="1" y="8"/>
                  </a:lnTo>
                  <a:lnTo>
                    <a:pt x="2" y="10"/>
                  </a:lnTo>
                  <a:lnTo>
                    <a:pt x="3" y="12"/>
                  </a:lnTo>
                  <a:lnTo>
                    <a:pt x="4" y="14"/>
                  </a:lnTo>
                  <a:lnTo>
                    <a:pt x="4" y="16"/>
                  </a:lnTo>
                  <a:lnTo>
                    <a:pt x="16" y="16"/>
                  </a:lnTo>
                  <a:lnTo>
                    <a:pt x="16" y="13"/>
                  </a:lnTo>
                  <a:lnTo>
                    <a:pt x="13" y="11"/>
                  </a:lnTo>
                  <a:lnTo>
                    <a:pt x="12" y="9"/>
                  </a:lnTo>
                  <a:lnTo>
                    <a:pt x="11" y="8"/>
                  </a:lnTo>
                  <a:lnTo>
                    <a:pt x="9" y="6"/>
                  </a:lnTo>
                  <a:lnTo>
                    <a:pt x="9" y="5"/>
                  </a:lnTo>
                  <a:lnTo>
                    <a:pt x="12" y="3"/>
                  </a:lnTo>
                  <a:lnTo>
                    <a:pt x="13" y="2"/>
                  </a:lnTo>
                  <a:lnTo>
                    <a:pt x="4"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5" name="Freeform 345">
              <a:extLst>
                <a:ext uri="{FF2B5EF4-FFF2-40B4-BE49-F238E27FC236}">
                  <a16:creationId xmlns:a16="http://schemas.microsoft.com/office/drawing/2014/main" id="{147B5A43-3CF3-43FC-B3FE-9B06B9755E72}"/>
                </a:ext>
              </a:extLst>
            </p:cNvPr>
            <p:cNvSpPr>
              <a:spLocks/>
            </p:cNvSpPr>
            <p:nvPr/>
          </p:nvSpPr>
          <p:spPr bwMode="auto">
            <a:xfrm>
              <a:off x="5230" y="3229"/>
              <a:ext cx="17" cy="17"/>
            </a:xfrm>
            <a:custGeom>
              <a:avLst/>
              <a:gdLst>
                <a:gd name="T0" fmla="*/ 11 w 17"/>
                <a:gd name="T1" fmla="*/ 0 h 17"/>
                <a:gd name="T2" fmla="*/ 11 w 17"/>
                <a:gd name="T3" fmla="*/ 0 h 17"/>
                <a:gd name="T4" fmla="*/ 10 w 17"/>
                <a:gd name="T5" fmla="*/ 1 h 17"/>
                <a:gd name="T6" fmla="*/ 8 w 17"/>
                <a:gd name="T7" fmla="*/ 3 h 17"/>
                <a:gd name="T8" fmla="*/ 7 w 17"/>
                <a:gd name="T9" fmla="*/ 5 h 17"/>
                <a:gd name="T10" fmla="*/ 5 w 17"/>
                <a:gd name="T11" fmla="*/ 6 h 17"/>
                <a:gd name="T12" fmla="*/ 4 w 17"/>
                <a:gd name="T13" fmla="*/ 8 h 17"/>
                <a:gd name="T14" fmla="*/ 2 w 17"/>
                <a:gd name="T15" fmla="*/ 10 h 17"/>
                <a:gd name="T16" fmla="*/ 1 w 17"/>
                <a:gd name="T17" fmla="*/ 12 h 17"/>
                <a:gd name="T18" fmla="*/ 0 w 17"/>
                <a:gd name="T19" fmla="*/ 13 h 17"/>
                <a:gd name="T20" fmla="*/ 4 w 17"/>
                <a:gd name="T21" fmla="*/ 16 h 17"/>
                <a:gd name="T22" fmla="*/ 5 w 17"/>
                <a:gd name="T23" fmla="*/ 14 h 17"/>
                <a:gd name="T24" fmla="*/ 7 w 17"/>
                <a:gd name="T25" fmla="*/ 12 h 17"/>
                <a:gd name="T26" fmla="*/ 8 w 17"/>
                <a:gd name="T27" fmla="*/ 10 h 17"/>
                <a:gd name="T28" fmla="*/ 10 w 17"/>
                <a:gd name="T29" fmla="*/ 9 h 17"/>
                <a:gd name="T30" fmla="*/ 11 w 17"/>
                <a:gd name="T31" fmla="*/ 7 h 17"/>
                <a:gd name="T32" fmla="*/ 13 w 17"/>
                <a:gd name="T33" fmla="*/ 5 h 17"/>
                <a:gd name="T34" fmla="*/ 14 w 17"/>
                <a:gd name="T35" fmla="*/ 4 h 17"/>
                <a:gd name="T36" fmla="*/ 16 w 17"/>
                <a:gd name="T37" fmla="*/ 2 h 17"/>
                <a:gd name="T38" fmla="*/ 16 w 17"/>
                <a:gd name="T39" fmla="*/ 2 h 17"/>
                <a:gd name="T40" fmla="*/ 11 w 17"/>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1" y="0"/>
                  </a:moveTo>
                  <a:lnTo>
                    <a:pt x="11" y="0"/>
                  </a:lnTo>
                  <a:lnTo>
                    <a:pt x="10" y="1"/>
                  </a:lnTo>
                  <a:lnTo>
                    <a:pt x="8" y="3"/>
                  </a:lnTo>
                  <a:lnTo>
                    <a:pt x="7" y="5"/>
                  </a:lnTo>
                  <a:lnTo>
                    <a:pt x="5" y="6"/>
                  </a:lnTo>
                  <a:lnTo>
                    <a:pt x="4" y="8"/>
                  </a:lnTo>
                  <a:lnTo>
                    <a:pt x="2" y="10"/>
                  </a:lnTo>
                  <a:lnTo>
                    <a:pt x="1" y="12"/>
                  </a:lnTo>
                  <a:lnTo>
                    <a:pt x="0" y="13"/>
                  </a:lnTo>
                  <a:lnTo>
                    <a:pt x="4" y="16"/>
                  </a:lnTo>
                  <a:lnTo>
                    <a:pt x="5" y="14"/>
                  </a:lnTo>
                  <a:lnTo>
                    <a:pt x="7" y="12"/>
                  </a:lnTo>
                  <a:lnTo>
                    <a:pt x="8" y="10"/>
                  </a:lnTo>
                  <a:lnTo>
                    <a:pt x="10" y="9"/>
                  </a:lnTo>
                  <a:lnTo>
                    <a:pt x="11" y="7"/>
                  </a:lnTo>
                  <a:lnTo>
                    <a:pt x="13" y="5"/>
                  </a:lnTo>
                  <a:lnTo>
                    <a:pt x="14" y="4"/>
                  </a:lnTo>
                  <a:lnTo>
                    <a:pt x="16" y="2"/>
                  </a:lnTo>
                  <a:lnTo>
                    <a:pt x="11"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6" name="Freeform 346">
              <a:extLst>
                <a:ext uri="{FF2B5EF4-FFF2-40B4-BE49-F238E27FC236}">
                  <a16:creationId xmlns:a16="http://schemas.microsoft.com/office/drawing/2014/main" id="{054FB8E4-847E-42C1-9F6F-5CDD4FD5696E}"/>
                </a:ext>
              </a:extLst>
            </p:cNvPr>
            <p:cNvSpPr>
              <a:spLocks/>
            </p:cNvSpPr>
            <p:nvPr/>
          </p:nvSpPr>
          <p:spPr bwMode="auto">
            <a:xfrm>
              <a:off x="5238" y="3209"/>
              <a:ext cx="17" cy="24"/>
            </a:xfrm>
            <a:custGeom>
              <a:avLst/>
              <a:gdLst>
                <a:gd name="T0" fmla="*/ 12 w 17"/>
                <a:gd name="T1" fmla="*/ 0 h 24"/>
                <a:gd name="T2" fmla="*/ 11 w 17"/>
                <a:gd name="T3" fmla="*/ 3 h 24"/>
                <a:gd name="T4" fmla="*/ 10 w 17"/>
                <a:gd name="T5" fmla="*/ 5 h 24"/>
                <a:gd name="T6" fmla="*/ 8 w 17"/>
                <a:gd name="T7" fmla="*/ 8 h 24"/>
                <a:gd name="T8" fmla="*/ 7 w 17"/>
                <a:gd name="T9" fmla="*/ 10 h 24"/>
                <a:gd name="T10" fmla="*/ 5 w 17"/>
                <a:gd name="T11" fmla="*/ 13 h 24"/>
                <a:gd name="T12" fmla="*/ 3 w 17"/>
                <a:gd name="T13" fmla="*/ 15 h 24"/>
                <a:gd name="T14" fmla="*/ 1 w 17"/>
                <a:gd name="T15" fmla="*/ 18 h 24"/>
                <a:gd name="T16" fmla="*/ 0 w 17"/>
                <a:gd name="T17" fmla="*/ 20 h 24"/>
                <a:gd name="T18" fmla="*/ 3 w 17"/>
                <a:gd name="T19" fmla="*/ 23 h 24"/>
                <a:gd name="T20" fmla="*/ 5 w 17"/>
                <a:gd name="T21" fmla="*/ 20 h 24"/>
                <a:gd name="T22" fmla="*/ 7 w 17"/>
                <a:gd name="T23" fmla="*/ 18 h 24"/>
                <a:gd name="T24" fmla="*/ 8 w 17"/>
                <a:gd name="T25" fmla="*/ 15 h 24"/>
                <a:gd name="T26" fmla="*/ 10 w 17"/>
                <a:gd name="T27" fmla="*/ 12 h 24"/>
                <a:gd name="T28" fmla="*/ 12 w 17"/>
                <a:gd name="T29" fmla="*/ 9 h 24"/>
                <a:gd name="T30" fmla="*/ 13 w 17"/>
                <a:gd name="T31" fmla="*/ 7 h 24"/>
                <a:gd name="T32" fmla="*/ 15 w 17"/>
                <a:gd name="T33" fmla="*/ 3 h 24"/>
                <a:gd name="T34" fmla="*/ 16 w 17"/>
                <a:gd name="T35" fmla="*/ 0 h 24"/>
                <a:gd name="T36" fmla="*/ 12 w 17"/>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24"/>
                <a:gd name="T59" fmla="*/ 17 w 17"/>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24">
                  <a:moveTo>
                    <a:pt x="12" y="0"/>
                  </a:moveTo>
                  <a:lnTo>
                    <a:pt x="11" y="3"/>
                  </a:lnTo>
                  <a:lnTo>
                    <a:pt x="10" y="5"/>
                  </a:lnTo>
                  <a:lnTo>
                    <a:pt x="8" y="8"/>
                  </a:lnTo>
                  <a:lnTo>
                    <a:pt x="7" y="10"/>
                  </a:lnTo>
                  <a:lnTo>
                    <a:pt x="5" y="13"/>
                  </a:lnTo>
                  <a:lnTo>
                    <a:pt x="3" y="15"/>
                  </a:lnTo>
                  <a:lnTo>
                    <a:pt x="1" y="18"/>
                  </a:lnTo>
                  <a:lnTo>
                    <a:pt x="0" y="20"/>
                  </a:lnTo>
                  <a:lnTo>
                    <a:pt x="3" y="23"/>
                  </a:lnTo>
                  <a:lnTo>
                    <a:pt x="5" y="20"/>
                  </a:lnTo>
                  <a:lnTo>
                    <a:pt x="7" y="18"/>
                  </a:lnTo>
                  <a:lnTo>
                    <a:pt x="8" y="15"/>
                  </a:lnTo>
                  <a:lnTo>
                    <a:pt x="10" y="12"/>
                  </a:lnTo>
                  <a:lnTo>
                    <a:pt x="12" y="9"/>
                  </a:lnTo>
                  <a:lnTo>
                    <a:pt x="13" y="7"/>
                  </a:lnTo>
                  <a:lnTo>
                    <a:pt x="15" y="3"/>
                  </a:lnTo>
                  <a:lnTo>
                    <a:pt x="16" y="0"/>
                  </a:lnTo>
                  <a:lnTo>
                    <a:pt x="12"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8337" name="Freeform 347">
              <a:extLst>
                <a:ext uri="{FF2B5EF4-FFF2-40B4-BE49-F238E27FC236}">
                  <a16:creationId xmlns:a16="http://schemas.microsoft.com/office/drawing/2014/main" id="{AEFB9712-B549-4F78-BAA0-F443559B00C5}"/>
                </a:ext>
              </a:extLst>
            </p:cNvPr>
            <p:cNvSpPr>
              <a:spLocks/>
            </p:cNvSpPr>
            <p:nvPr/>
          </p:nvSpPr>
          <p:spPr bwMode="auto">
            <a:xfrm>
              <a:off x="5247" y="3208"/>
              <a:ext cx="17" cy="17"/>
            </a:xfrm>
            <a:custGeom>
              <a:avLst/>
              <a:gdLst>
                <a:gd name="T0" fmla="*/ 16 w 17"/>
                <a:gd name="T1" fmla="*/ 16 h 17"/>
                <a:gd name="T2" fmla="*/ 14 w 17"/>
                <a:gd name="T3" fmla="*/ 6 h 17"/>
                <a:gd name="T4" fmla="*/ 10 w 17"/>
                <a:gd name="T5" fmla="*/ 0 h 17"/>
                <a:gd name="T6" fmla="*/ 2 w 17"/>
                <a:gd name="T7" fmla="*/ 0 h 17"/>
                <a:gd name="T8" fmla="*/ 0 w 17"/>
                <a:gd name="T9" fmla="*/ 9 h 17"/>
                <a:gd name="T10" fmla="*/ 16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16"/>
                  </a:moveTo>
                  <a:lnTo>
                    <a:pt x="14" y="6"/>
                  </a:lnTo>
                  <a:lnTo>
                    <a:pt x="10" y="0"/>
                  </a:lnTo>
                  <a:lnTo>
                    <a:pt x="2" y="0"/>
                  </a:lnTo>
                  <a:lnTo>
                    <a:pt x="0" y="9"/>
                  </a:lnTo>
                  <a:lnTo>
                    <a:pt x="16" y="1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353" name="Rectangle 2">
            <a:extLst>
              <a:ext uri="{FF2B5EF4-FFF2-40B4-BE49-F238E27FC236}">
                <a16:creationId xmlns:a16="http://schemas.microsoft.com/office/drawing/2014/main" id="{68051AA3-E329-4F91-B5D6-8BDC921DB9BC}"/>
              </a:ext>
            </a:extLst>
          </p:cNvPr>
          <p:cNvSpPr txBox="1">
            <a:spLocks noChangeArrowheads="1"/>
          </p:cNvSpPr>
          <p:nvPr/>
        </p:nvSpPr>
        <p:spPr>
          <a:xfrm>
            <a:off x="228600" y="76200"/>
            <a:ext cx="3505200" cy="914400"/>
          </a:xfrm>
          <a:prstGeom prst="rect">
            <a:avLst/>
          </a:prstGeom>
          <a:noFill/>
        </p:spPr>
        <p:txBody>
          <a:bodyPr lIns="92075" tIns="46038" rIns="92075" bIns="46038" anchor="ctr"/>
          <a:lstStyle/>
          <a:p>
            <a:pPr>
              <a:defRPr/>
            </a:pPr>
            <a:r>
              <a:rPr lang="en-US" sz="2800" kern="0" dirty="0">
                <a:solidFill>
                  <a:schemeClr val="bg1"/>
                </a:solidFill>
                <a:latin typeface="Tahoma" pitchFamily="34" charset="0"/>
                <a:ea typeface="Tahoma" pitchFamily="34" charset="0"/>
                <a:cs typeface="Tahoma" pitchFamily="34" charset="0"/>
              </a:rPr>
              <a:t>Loss</a:t>
            </a:r>
          </a:p>
        </p:txBody>
      </p:sp>
      <p:sp>
        <p:nvSpPr>
          <p:cNvPr id="128013" name="Slide Number Placeholder 5">
            <a:extLst>
              <a:ext uri="{FF2B5EF4-FFF2-40B4-BE49-F238E27FC236}">
                <a16:creationId xmlns:a16="http://schemas.microsoft.com/office/drawing/2014/main" id="{C07AB922-B4DC-4DF5-9532-9CD0F549CB9E}"/>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9D16E0-089E-4D98-9F07-A111C394B443}" type="slidenum">
              <a:rPr lang="en-US" altLang="en-US" sz="1600" b="1">
                <a:solidFill>
                  <a:srgbClr val="003399"/>
                </a:solidFill>
              </a:rPr>
              <a:pPr/>
              <a:t>15</a:t>
            </a:fld>
            <a:endParaRPr lang="en-US" altLang="en-US" sz="16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6355"/>
                                        </p:tgtEl>
                                        <p:attrNameLst>
                                          <p:attrName>style.visibility</p:attrName>
                                        </p:attrNameLst>
                                      </p:cBhvr>
                                      <p:to>
                                        <p:strVal val="visible"/>
                                      </p:to>
                                    </p:set>
                                    <p:animEffect transition="in" filter="blinds(horizontal)">
                                      <p:cBhvr>
                                        <p:cTn id="7" dur="500"/>
                                        <p:tgtEl>
                                          <p:spTgt spid="526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26359"/>
                                        </p:tgtEl>
                                        <p:attrNameLst>
                                          <p:attrName>style.visibility</p:attrName>
                                        </p:attrNameLst>
                                      </p:cBhvr>
                                      <p:to>
                                        <p:strVal val="visible"/>
                                      </p:to>
                                    </p:set>
                                    <p:animEffect transition="in" filter="box(in)">
                                      <p:cBhvr>
                                        <p:cTn id="12" dur="500"/>
                                        <p:tgtEl>
                                          <p:spTgt spid="526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26339"/>
                                        </p:tgtEl>
                                        <p:attrNameLst>
                                          <p:attrName>style.visibility</p:attrName>
                                        </p:attrNameLst>
                                      </p:cBhvr>
                                      <p:to>
                                        <p:strVal val="visible"/>
                                      </p:to>
                                    </p:set>
                                    <p:animEffect transition="in" filter="checkerboard(across)">
                                      <p:cBhvr>
                                        <p:cTn id="17" dur="500"/>
                                        <p:tgtEl>
                                          <p:spTgt spid="526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526354"/>
                                        </p:tgtEl>
                                        <p:attrNameLst>
                                          <p:attrName>style.visibility</p:attrName>
                                        </p:attrNameLst>
                                      </p:cBhvr>
                                      <p:to>
                                        <p:strVal val="visible"/>
                                      </p:to>
                                    </p:set>
                                    <p:animEffect transition="in" filter="diamond(in)">
                                      <p:cBhvr>
                                        <p:cTn id="32" dur="2000"/>
                                        <p:tgtEl>
                                          <p:spTgt spid="5263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in)">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526360"/>
                                        </p:tgtEl>
                                        <p:attrNameLst>
                                          <p:attrName>style.visibility</p:attrName>
                                        </p:attrNameLst>
                                      </p:cBhvr>
                                      <p:to>
                                        <p:strVal val="visible"/>
                                      </p:to>
                                    </p:set>
                                    <p:animEffect transition="in" filter="diamond(in)">
                                      <p:cBhvr>
                                        <p:cTn id="42" dur="1000"/>
                                        <p:tgtEl>
                                          <p:spTgt spid="526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29901F6F-E0F9-49B5-9687-23AEFCA2E967}"/>
              </a:ext>
            </a:extLst>
          </p:cNvPr>
          <p:cNvSpPr>
            <a:spLocks noGrp="1" noChangeArrowheads="1"/>
          </p:cNvSpPr>
          <p:nvPr>
            <p:ph type="title"/>
          </p:nvPr>
        </p:nvSpPr>
        <p:spPr bwMode="auto">
          <a:xfrm>
            <a:off x="304800" y="0"/>
            <a:ext cx="86868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en-US" sz="3200" dirty="0">
                <a:latin typeface="Tahoma" panose="020B0604030504040204" pitchFamily="34" charset="0"/>
                <a:cs typeface="Tahoma" panose="020B0604030504040204" pitchFamily="34" charset="0"/>
              </a:rPr>
              <a:t>Loss Sequence Diagram</a:t>
            </a:r>
          </a:p>
        </p:txBody>
      </p:sp>
      <p:sp>
        <p:nvSpPr>
          <p:cNvPr id="129027" name="Line 3">
            <a:extLst>
              <a:ext uri="{FF2B5EF4-FFF2-40B4-BE49-F238E27FC236}">
                <a16:creationId xmlns:a16="http://schemas.microsoft.com/office/drawing/2014/main" id="{4817EC06-B04D-4651-895D-3E4DC7E47617}"/>
              </a:ext>
            </a:extLst>
          </p:cNvPr>
          <p:cNvSpPr>
            <a:spLocks noChangeShapeType="1"/>
          </p:cNvSpPr>
          <p:nvPr/>
        </p:nvSpPr>
        <p:spPr bwMode="auto">
          <a:xfrm>
            <a:off x="1295400" y="5791200"/>
            <a:ext cx="640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28" name="Line 4">
            <a:extLst>
              <a:ext uri="{FF2B5EF4-FFF2-40B4-BE49-F238E27FC236}">
                <a16:creationId xmlns:a16="http://schemas.microsoft.com/office/drawing/2014/main" id="{7406B15A-EA12-4806-9846-A139E529B666}"/>
              </a:ext>
            </a:extLst>
          </p:cNvPr>
          <p:cNvSpPr>
            <a:spLocks noChangeShapeType="1"/>
          </p:cNvSpPr>
          <p:nvPr/>
        </p:nvSpPr>
        <p:spPr bwMode="auto">
          <a:xfrm flipV="1">
            <a:off x="1295400" y="4800600"/>
            <a:ext cx="0" cy="990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29" name="Line 5">
            <a:extLst>
              <a:ext uri="{FF2B5EF4-FFF2-40B4-BE49-F238E27FC236}">
                <a16:creationId xmlns:a16="http://schemas.microsoft.com/office/drawing/2014/main" id="{983611E9-E41A-4751-8AA2-ABE9012F7381}"/>
              </a:ext>
            </a:extLst>
          </p:cNvPr>
          <p:cNvSpPr>
            <a:spLocks noChangeShapeType="1"/>
          </p:cNvSpPr>
          <p:nvPr/>
        </p:nvSpPr>
        <p:spPr bwMode="auto">
          <a:xfrm>
            <a:off x="1295400" y="48006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0" name="Line 6">
            <a:extLst>
              <a:ext uri="{FF2B5EF4-FFF2-40B4-BE49-F238E27FC236}">
                <a16:creationId xmlns:a16="http://schemas.microsoft.com/office/drawing/2014/main" id="{30FAADBA-EBED-48BC-8480-28BD565783C8}"/>
              </a:ext>
            </a:extLst>
          </p:cNvPr>
          <p:cNvSpPr>
            <a:spLocks noChangeShapeType="1"/>
          </p:cNvSpPr>
          <p:nvPr/>
        </p:nvSpPr>
        <p:spPr bwMode="auto">
          <a:xfrm flipV="1">
            <a:off x="2971800" y="3886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1" name="Line 7">
            <a:extLst>
              <a:ext uri="{FF2B5EF4-FFF2-40B4-BE49-F238E27FC236}">
                <a16:creationId xmlns:a16="http://schemas.microsoft.com/office/drawing/2014/main" id="{65A0D308-887E-4CE9-B119-37D2E553286D}"/>
              </a:ext>
            </a:extLst>
          </p:cNvPr>
          <p:cNvSpPr>
            <a:spLocks noChangeShapeType="1"/>
          </p:cNvSpPr>
          <p:nvPr/>
        </p:nvSpPr>
        <p:spPr bwMode="auto">
          <a:xfrm>
            <a:off x="2971800" y="3886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2" name="Line 8">
            <a:extLst>
              <a:ext uri="{FF2B5EF4-FFF2-40B4-BE49-F238E27FC236}">
                <a16:creationId xmlns:a16="http://schemas.microsoft.com/office/drawing/2014/main" id="{05CB5920-139E-47A4-9B2B-7B279DEF9514}"/>
              </a:ext>
            </a:extLst>
          </p:cNvPr>
          <p:cNvSpPr>
            <a:spLocks noChangeShapeType="1"/>
          </p:cNvSpPr>
          <p:nvPr/>
        </p:nvSpPr>
        <p:spPr bwMode="auto">
          <a:xfrm flipV="1">
            <a:off x="4419600" y="2819400"/>
            <a:ext cx="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3" name="Line 9">
            <a:extLst>
              <a:ext uri="{FF2B5EF4-FFF2-40B4-BE49-F238E27FC236}">
                <a16:creationId xmlns:a16="http://schemas.microsoft.com/office/drawing/2014/main" id="{691C1508-D604-461C-B6A5-AB04A986A666}"/>
              </a:ext>
            </a:extLst>
          </p:cNvPr>
          <p:cNvSpPr>
            <a:spLocks noChangeShapeType="1"/>
          </p:cNvSpPr>
          <p:nvPr/>
        </p:nvSpPr>
        <p:spPr bwMode="auto">
          <a:xfrm>
            <a:off x="4419600" y="28194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4" name="Line 10">
            <a:extLst>
              <a:ext uri="{FF2B5EF4-FFF2-40B4-BE49-F238E27FC236}">
                <a16:creationId xmlns:a16="http://schemas.microsoft.com/office/drawing/2014/main" id="{5750A632-7971-47F2-870C-EA82E5385B1F}"/>
              </a:ext>
            </a:extLst>
          </p:cNvPr>
          <p:cNvSpPr>
            <a:spLocks noChangeShapeType="1"/>
          </p:cNvSpPr>
          <p:nvPr/>
        </p:nvSpPr>
        <p:spPr bwMode="auto">
          <a:xfrm flipV="1">
            <a:off x="5943600" y="1828800"/>
            <a:ext cx="0" cy="990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5" name="Line 11">
            <a:extLst>
              <a:ext uri="{FF2B5EF4-FFF2-40B4-BE49-F238E27FC236}">
                <a16:creationId xmlns:a16="http://schemas.microsoft.com/office/drawing/2014/main" id="{84CDD38E-4050-43AB-B226-1449617C28FF}"/>
              </a:ext>
            </a:extLst>
          </p:cNvPr>
          <p:cNvSpPr>
            <a:spLocks noChangeShapeType="1"/>
          </p:cNvSpPr>
          <p:nvPr/>
        </p:nvSpPr>
        <p:spPr bwMode="auto">
          <a:xfrm>
            <a:off x="5943600" y="1828800"/>
            <a:ext cx="1752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6" name="Line 12">
            <a:extLst>
              <a:ext uri="{FF2B5EF4-FFF2-40B4-BE49-F238E27FC236}">
                <a16:creationId xmlns:a16="http://schemas.microsoft.com/office/drawing/2014/main" id="{11CD74DE-11BC-4324-AC6A-1580179DB8A1}"/>
              </a:ext>
            </a:extLst>
          </p:cNvPr>
          <p:cNvSpPr>
            <a:spLocks noChangeShapeType="1"/>
          </p:cNvSpPr>
          <p:nvPr/>
        </p:nvSpPr>
        <p:spPr bwMode="auto">
          <a:xfrm>
            <a:off x="7696200" y="1828800"/>
            <a:ext cx="0" cy="396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7" name="Rectangle 13">
            <a:extLst>
              <a:ext uri="{FF2B5EF4-FFF2-40B4-BE49-F238E27FC236}">
                <a16:creationId xmlns:a16="http://schemas.microsoft.com/office/drawing/2014/main" id="{419DD61C-71D1-4840-B117-8B8A2F994907}"/>
              </a:ext>
            </a:extLst>
          </p:cNvPr>
          <p:cNvSpPr>
            <a:spLocks noChangeArrowheads="1"/>
          </p:cNvSpPr>
          <p:nvPr/>
        </p:nvSpPr>
        <p:spPr bwMode="auto">
          <a:xfrm>
            <a:off x="1301750" y="4806950"/>
            <a:ext cx="1663700" cy="977900"/>
          </a:xfrm>
          <a:prstGeom prst="rect">
            <a:avLst/>
          </a:prstGeom>
          <a:solidFill>
            <a:srgbClr val="FFFF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27374" name="Rectangle 14">
            <a:extLst>
              <a:ext uri="{FF2B5EF4-FFF2-40B4-BE49-F238E27FC236}">
                <a16:creationId xmlns:a16="http://schemas.microsoft.com/office/drawing/2014/main" id="{5C83428F-2260-45E4-BC7F-ADC5974E63A3}"/>
              </a:ext>
            </a:extLst>
          </p:cNvPr>
          <p:cNvSpPr>
            <a:spLocks noChangeArrowheads="1"/>
          </p:cNvSpPr>
          <p:nvPr/>
        </p:nvSpPr>
        <p:spPr bwMode="auto">
          <a:xfrm>
            <a:off x="2978150" y="3892550"/>
            <a:ext cx="1435100" cy="1892300"/>
          </a:xfrm>
          <a:prstGeom prst="rect">
            <a:avLst/>
          </a:prstGeom>
          <a:solidFill>
            <a:srgbClr val="FFFF00"/>
          </a:solidFill>
          <a:ln w="12700">
            <a:solidFill>
              <a:srgbClr val="000000"/>
            </a:solidFill>
            <a:miter lim="800000"/>
            <a:headEnd/>
            <a:tailEnd/>
          </a:ln>
        </p:spPr>
        <p:txBody>
          <a:bodyPr wrap="none" lIns="92075" tIns="46038" rIns="92075" bIns="4603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000000"/>
                </a:solidFill>
              </a:rPr>
              <a:t>RISK</a:t>
            </a:r>
          </a:p>
        </p:txBody>
      </p:sp>
      <p:sp>
        <p:nvSpPr>
          <p:cNvPr id="129039" name="Rectangle 15">
            <a:extLst>
              <a:ext uri="{FF2B5EF4-FFF2-40B4-BE49-F238E27FC236}">
                <a16:creationId xmlns:a16="http://schemas.microsoft.com/office/drawing/2014/main" id="{2A41B2D6-7485-47E4-A0D8-E2F897645C22}"/>
              </a:ext>
            </a:extLst>
          </p:cNvPr>
          <p:cNvSpPr>
            <a:spLocks noChangeArrowheads="1"/>
          </p:cNvSpPr>
          <p:nvPr/>
        </p:nvSpPr>
        <p:spPr bwMode="auto">
          <a:xfrm>
            <a:off x="4425950" y="2825750"/>
            <a:ext cx="1511300" cy="2959100"/>
          </a:xfrm>
          <a:prstGeom prst="rect">
            <a:avLst/>
          </a:prstGeom>
          <a:solidFill>
            <a:srgbClr val="FFFF00"/>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27376" name="Rectangle 16">
            <a:extLst>
              <a:ext uri="{FF2B5EF4-FFF2-40B4-BE49-F238E27FC236}">
                <a16:creationId xmlns:a16="http://schemas.microsoft.com/office/drawing/2014/main" id="{E0F4B6DE-FB47-48FB-B2EA-F7EC0EF5111B}"/>
              </a:ext>
            </a:extLst>
          </p:cNvPr>
          <p:cNvSpPr>
            <a:spLocks noChangeArrowheads="1"/>
          </p:cNvSpPr>
          <p:nvPr/>
        </p:nvSpPr>
        <p:spPr bwMode="auto">
          <a:xfrm>
            <a:off x="5949950" y="1835150"/>
            <a:ext cx="1739900" cy="3949700"/>
          </a:xfrm>
          <a:prstGeom prst="rect">
            <a:avLst/>
          </a:prstGeom>
          <a:solidFill>
            <a:srgbClr val="FFFF00"/>
          </a:solidFill>
          <a:ln w="12700">
            <a:solidFill>
              <a:srgbClr val="000000"/>
            </a:solidFill>
            <a:miter lim="800000"/>
            <a:headEnd/>
            <a:tailEnd/>
          </a:ln>
        </p:spPr>
        <p:txBody>
          <a:bodyPr wrap="none" lIns="92075" tIns="46038" rIns="92075" bIns="4603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000000"/>
                </a:solidFill>
              </a:rPr>
              <a:t>LOSS</a:t>
            </a:r>
          </a:p>
        </p:txBody>
      </p:sp>
      <p:sp>
        <p:nvSpPr>
          <p:cNvPr id="527377" name="Rectangle 17">
            <a:extLst>
              <a:ext uri="{FF2B5EF4-FFF2-40B4-BE49-F238E27FC236}">
                <a16:creationId xmlns:a16="http://schemas.microsoft.com/office/drawing/2014/main" id="{C8797BC7-35B7-4268-8B7D-6584EDCC81EB}"/>
              </a:ext>
            </a:extLst>
          </p:cNvPr>
          <p:cNvSpPr>
            <a:spLocks noChangeArrowheads="1"/>
          </p:cNvSpPr>
          <p:nvPr/>
        </p:nvSpPr>
        <p:spPr bwMode="auto">
          <a:xfrm>
            <a:off x="4479925" y="409892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b="1">
                <a:solidFill>
                  <a:srgbClr val="000000"/>
                </a:solidFill>
              </a:rPr>
              <a:t>FAILURE</a:t>
            </a:r>
          </a:p>
        </p:txBody>
      </p:sp>
      <p:sp>
        <p:nvSpPr>
          <p:cNvPr id="527379" name="Rectangle 19">
            <a:extLst>
              <a:ext uri="{FF2B5EF4-FFF2-40B4-BE49-F238E27FC236}">
                <a16:creationId xmlns:a16="http://schemas.microsoft.com/office/drawing/2014/main" id="{C9429801-CB69-406E-B6A4-B9BDA40D469A}"/>
              </a:ext>
            </a:extLst>
          </p:cNvPr>
          <p:cNvSpPr>
            <a:spLocks noChangeArrowheads="1"/>
          </p:cNvSpPr>
          <p:nvPr/>
        </p:nvSpPr>
        <p:spPr bwMode="auto">
          <a:xfrm>
            <a:off x="1431925" y="5089525"/>
            <a:ext cx="147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b="1">
                <a:solidFill>
                  <a:srgbClr val="000000"/>
                </a:solidFill>
              </a:rPr>
              <a:t>HAZARD</a:t>
            </a:r>
          </a:p>
        </p:txBody>
      </p:sp>
      <p:sp>
        <p:nvSpPr>
          <p:cNvPr id="24" name="Rectangle 14">
            <a:extLst>
              <a:ext uri="{FF2B5EF4-FFF2-40B4-BE49-F238E27FC236}">
                <a16:creationId xmlns:a16="http://schemas.microsoft.com/office/drawing/2014/main" id="{D9F1C5EC-2491-4C0D-94B6-D03E4F043D6D}"/>
              </a:ext>
            </a:extLst>
          </p:cNvPr>
          <p:cNvSpPr>
            <a:spLocks noChangeArrowheads="1"/>
          </p:cNvSpPr>
          <p:nvPr/>
        </p:nvSpPr>
        <p:spPr bwMode="auto">
          <a:xfrm>
            <a:off x="152400" y="1066800"/>
            <a:ext cx="4194175" cy="1939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latin typeface="Tahoma" panose="020B0604030504040204" pitchFamily="34" charset="0"/>
                <a:cs typeface="Tahoma" panose="020B0604030504040204" pitchFamily="34" charset="0"/>
              </a:rPr>
              <a:t>Loss: an insurance term used to quantify damage.</a:t>
            </a:r>
          </a:p>
          <a:p>
            <a:endParaRPr lang="en-US" altLang="en-US" sz="2000" b="1">
              <a:latin typeface="Tahoma" panose="020B0604030504040204" pitchFamily="34" charset="0"/>
              <a:cs typeface="Tahoma" panose="020B0604030504040204" pitchFamily="34" charset="0"/>
            </a:endParaRPr>
          </a:p>
          <a:p>
            <a:r>
              <a:rPr lang="en-US" altLang="en-US" sz="2000" b="1">
                <a:latin typeface="Tahoma" panose="020B0604030504040204" pitchFamily="34" charset="0"/>
                <a:cs typeface="Tahoma" panose="020B0604030504040204" pitchFamily="34" charset="0"/>
              </a:rPr>
              <a:t>HSE&amp;S in some companies was called Total Loss management Group</a:t>
            </a:r>
          </a:p>
        </p:txBody>
      </p:sp>
      <p:sp>
        <p:nvSpPr>
          <p:cNvPr id="129045" name="Slide Number Placeholder 5">
            <a:extLst>
              <a:ext uri="{FF2B5EF4-FFF2-40B4-BE49-F238E27FC236}">
                <a16:creationId xmlns:a16="http://schemas.microsoft.com/office/drawing/2014/main" id="{18BF0F71-9387-482F-8F76-FC39B74ECF97}"/>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36EDE7-A9F4-4F44-A0E8-D11644FBCBB8}" type="slidenum">
              <a:rPr lang="en-US" altLang="en-US" sz="1600" b="1">
                <a:solidFill>
                  <a:srgbClr val="003399"/>
                </a:solidFill>
              </a:rPr>
              <a:pPr/>
              <a:t>16</a:t>
            </a:fld>
            <a:endParaRPr lang="en-US" altLang="en-US" sz="1600" b="1">
              <a:solidFill>
                <a:srgbClr val="003399"/>
              </a:solidFill>
            </a:endParaRPr>
          </a:p>
        </p:txBody>
      </p:sp>
      <p:sp>
        <p:nvSpPr>
          <p:cNvPr id="527378" name="Line 18">
            <a:extLst>
              <a:ext uri="{FF2B5EF4-FFF2-40B4-BE49-F238E27FC236}">
                <a16:creationId xmlns:a16="http://schemas.microsoft.com/office/drawing/2014/main" id="{CCDA80D0-72C9-468F-859E-805DB35CFA7C}"/>
              </a:ext>
            </a:extLst>
          </p:cNvPr>
          <p:cNvSpPr>
            <a:spLocks noChangeShapeType="1"/>
          </p:cNvSpPr>
          <p:nvPr/>
        </p:nvSpPr>
        <p:spPr bwMode="auto">
          <a:xfrm flipV="1">
            <a:off x="2209802" y="1524014"/>
            <a:ext cx="4038590" cy="2879703"/>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79"/>
                                        </p:tgtEl>
                                        <p:attrNameLst>
                                          <p:attrName>style.visibility</p:attrName>
                                        </p:attrNameLst>
                                      </p:cBhvr>
                                      <p:to>
                                        <p:strVal val="visible"/>
                                      </p:to>
                                    </p:set>
                                    <p:animEffect transition="in" filter="blinds(horizontal)">
                                      <p:cBhvr>
                                        <p:cTn id="7" dur="500"/>
                                        <p:tgtEl>
                                          <p:spTgt spid="527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7374">
                                            <p:txEl>
                                              <p:pRg st="0" end="0"/>
                                            </p:txEl>
                                          </p:spTgt>
                                        </p:tgtEl>
                                        <p:attrNameLst>
                                          <p:attrName>style.visibility</p:attrName>
                                        </p:attrNameLst>
                                      </p:cBhvr>
                                      <p:to>
                                        <p:strVal val="visible"/>
                                      </p:to>
                                    </p:set>
                                    <p:animEffect transition="in" filter="blinds(horizontal)">
                                      <p:cBhvr>
                                        <p:cTn id="12" dur="500"/>
                                        <p:tgtEl>
                                          <p:spTgt spid="5273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7377">
                                            <p:txEl>
                                              <p:pRg st="0" end="0"/>
                                            </p:txEl>
                                          </p:spTgt>
                                        </p:tgtEl>
                                        <p:attrNameLst>
                                          <p:attrName>style.visibility</p:attrName>
                                        </p:attrNameLst>
                                      </p:cBhvr>
                                      <p:to>
                                        <p:strVal val="visible"/>
                                      </p:to>
                                    </p:set>
                                    <p:animEffect transition="in" filter="blinds(horizontal)">
                                      <p:cBhvr>
                                        <p:cTn id="17" dur="500"/>
                                        <p:tgtEl>
                                          <p:spTgt spid="5273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7376">
                                            <p:txEl>
                                              <p:pRg st="0" end="0"/>
                                            </p:txEl>
                                          </p:spTgt>
                                        </p:tgtEl>
                                        <p:attrNameLst>
                                          <p:attrName>style.visibility</p:attrName>
                                        </p:attrNameLst>
                                      </p:cBhvr>
                                      <p:to>
                                        <p:strVal val="visible"/>
                                      </p:to>
                                    </p:set>
                                    <p:animEffect transition="in" filter="blinds(horizontal)">
                                      <p:cBhvr>
                                        <p:cTn id="22" dur="500"/>
                                        <p:tgtEl>
                                          <p:spTgt spid="52737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27378"/>
                                        </p:tgtEl>
                                        <p:attrNameLst>
                                          <p:attrName>style.visibility</p:attrName>
                                        </p:attrNameLst>
                                      </p:cBhvr>
                                      <p:to>
                                        <p:strVal val="visible"/>
                                      </p:to>
                                    </p:set>
                                    <p:anim calcmode="lin" valueType="num">
                                      <p:cBhvr additive="base">
                                        <p:cTn id="27" dur="500" fill="hold"/>
                                        <p:tgtEl>
                                          <p:spTgt spid="527378"/>
                                        </p:tgtEl>
                                        <p:attrNameLst>
                                          <p:attrName>ppt_x</p:attrName>
                                        </p:attrNameLst>
                                      </p:cBhvr>
                                      <p:tavLst>
                                        <p:tav tm="0">
                                          <p:val>
                                            <p:strVal val="#ppt_x"/>
                                          </p:val>
                                        </p:tav>
                                        <p:tav tm="100000">
                                          <p:val>
                                            <p:strVal val="#ppt_x"/>
                                          </p:val>
                                        </p:tav>
                                      </p:tavLst>
                                    </p:anim>
                                    <p:anim calcmode="lin" valueType="num">
                                      <p:cBhvr additive="base">
                                        <p:cTn id="28" dur="500" fill="hold"/>
                                        <p:tgtEl>
                                          <p:spTgt spid="52737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4">
                                            <p:bg/>
                                          </p:spTgt>
                                        </p:tgtEl>
                                        <p:attrNameLst>
                                          <p:attrName>style.visibility</p:attrName>
                                        </p:attrNameLst>
                                      </p:cBhvr>
                                      <p:to>
                                        <p:strVal val="visible"/>
                                      </p:to>
                                    </p:set>
                                    <p:animEffect transition="in" filter="box(in)">
                                      <p:cBhvr>
                                        <p:cTn id="33" dur="500"/>
                                        <p:tgtEl>
                                          <p:spTgt spid="24">
                                            <p:bg/>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4">
                                            <p:txEl>
                                              <p:pRg st="0" end="0"/>
                                            </p:txEl>
                                          </p:spTgt>
                                        </p:tgtEl>
                                        <p:attrNameLst>
                                          <p:attrName>style.visibility</p:attrName>
                                        </p:attrNameLst>
                                      </p:cBhvr>
                                      <p:to>
                                        <p:strVal val="visible"/>
                                      </p:to>
                                    </p:set>
                                    <p:animEffect transition="in" filter="box(in)">
                                      <p:cBhvr>
                                        <p:cTn id="38" dur="500"/>
                                        <p:tgtEl>
                                          <p:spTgt spid="24">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4">
                                            <p:txEl>
                                              <p:pRg st="2" end="2"/>
                                            </p:txEl>
                                          </p:spTgt>
                                        </p:tgtEl>
                                        <p:attrNameLst>
                                          <p:attrName>style.visibility</p:attrName>
                                        </p:attrNameLst>
                                      </p:cBhvr>
                                      <p:to>
                                        <p:strVal val="visible"/>
                                      </p:to>
                                    </p:set>
                                    <p:animEffect transition="in" filter="box(in)">
                                      <p:cBhvr>
                                        <p:cTn id="43"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79" grpId="0"/>
      <p:bldP spid="24"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02DD718-E0F2-4CA5-B68F-D1754E318E78}"/>
              </a:ext>
            </a:extLst>
          </p:cNvPr>
          <p:cNvSpPr>
            <a:spLocks noGrp="1" noChangeArrowheads="1"/>
          </p:cNvSpPr>
          <p:nvPr>
            <p:ph type="title"/>
          </p:nvPr>
        </p:nvSpPr>
        <p:spPr bwMode="auto">
          <a:xfrm>
            <a:off x="381000" y="0"/>
            <a:ext cx="7772400" cy="1028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en-US" sz="3600" dirty="0">
                <a:latin typeface="Tahoma" panose="020B0604030504040204" pitchFamily="34" charset="0"/>
                <a:cs typeface="Tahoma" panose="020B0604030504040204" pitchFamily="34" charset="0"/>
              </a:rPr>
              <a:t>Why Assess Risk?</a:t>
            </a:r>
          </a:p>
        </p:txBody>
      </p:sp>
      <p:sp>
        <p:nvSpPr>
          <p:cNvPr id="544771" name="Rectangle 3">
            <a:extLst>
              <a:ext uri="{FF2B5EF4-FFF2-40B4-BE49-F238E27FC236}">
                <a16:creationId xmlns:a16="http://schemas.microsoft.com/office/drawing/2014/main" id="{EE303002-850F-4722-B84F-70D37175F56D}"/>
              </a:ext>
            </a:extLst>
          </p:cNvPr>
          <p:cNvSpPr>
            <a:spLocks noGrp="1" noChangeArrowheads="1"/>
          </p:cNvSpPr>
          <p:nvPr>
            <p:ph type="body" idx="1"/>
          </p:nvPr>
        </p:nvSpPr>
        <p:spPr bwMode="auto">
          <a:xfrm>
            <a:off x="1981200" y="1676400"/>
            <a:ext cx="691515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547688" indent="-457200">
              <a:lnSpc>
                <a:spcPct val="100000"/>
              </a:lnSpc>
              <a:buFont typeface="Wingdings" panose="05000000000000000000" pitchFamily="2" charset="2"/>
              <a:buChar char="Ø"/>
            </a:pPr>
            <a:r>
              <a:rPr lang="en-US" altLang="en-US" sz="2800" b="0">
                <a:solidFill>
                  <a:srgbClr val="000099"/>
                </a:solidFill>
                <a:ea typeface="MS PGothic" panose="020B0600070205080204" pitchFamily="34" charset="-128"/>
              </a:rPr>
              <a:t>Determine </a:t>
            </a:r>
            <a:r>
              <a:rPr lang="en-US" altLang="en-US" sz="2800" b="0" u="sng">
                <a:solidFill>
                  <a:srgbClr val="000099"/>
                </a:solidFill>
                <a:ea typeface="MS PGothic" panose="020B0600070205080204" pitchFamily="34" charset="-128"/>
              </a:rPr>
              <a:t>if</a:t>
            </a:r>
            <a:r>
              <a:rPr lang="en-US" altLang="en-US" sz="2800" b="0">
                <a:solidFill>
                  <a:srgbClr val="000099"/>
                </a:solidFill>
                <a:ea typeface="MS PGothic" panose="020B0600070205080204" pitchFamily="34" charset="-128"/>
              </a:rPr>
              <a:t> action needs to be taken.</a:t>
            </a:r>
          </a:p>
          <a:p>
            <a:pPr marL="547688" indent="-457200">
              <a:lnSpc>
                <a:spcPct val="100000"/>
              </a:lnSpc>
              <a:buFont typeface="Wingdings" panose="05000000000000000000" pitchFamily="2" charset="2"/>
              <a:buChar char="Ø"/>
            </a:pPr>
            <a:r>
              <a:rPr lang="en-US" altLang="en-US" sz="2800" b="0">
                <a:solidFill>
                  <a:srgbClr val="000099"/>
                </a:solidFill>
                <a:ea typeface="MS PGothic" panose="020B0600070205080204" pitchFamily="34" charset="-128"/>
              </a:rPr>
              <a:t>Determine </a:t>
            </a:r>
            <a:r>
              <a:rPr lang="en-US" altLang="en-US" sz="2800" b="0" u="sng">
                <a:solidFill>
                  <a:srgbClr val="000099"/>
                </a:solidFill>
                <a:ea typeface="MS PGothic" panose="020B0600070205080204" pitchFamily="34" charset="-128"/>
              </a:rPr>
              <a:t>what</a:t>
            </a:r>
            <a:r>
              <a:rPr lang="en-US" altLang="en-US" sz="2800" b="0">
                <a:solidFill>
                  <a:srgbClr val="000099"/>
                </a:solidFill>
                <a:ea typeface="MS PGothic" panose="020B0600070205080204" pitchFamily="34" charset="-128"/>
              </a:rPr>
              <a:t> action needs to be taken.</a:t>
            </a:r>
          </a:p>
          <a:p>
            <a:pPr marL="547688" indent="-457200">
              <a:lnSpc>
                <a:spcPct val="100000"/>
              </a:lnSpc>
              <a:buFont typeface="Wingdings" panose="05000000000000000000" pitchFamily="2" charset="2"/>
              <a:buChar char="Ø"/>
            </a:pPr>
            <a:r>
              <a:rPr lang="en-US" altLang="en-US" sz="2800" b="0">
                <a:solidFill>
                  <a:srgbClr val="000099"/>
                </a:solidFill>
                <a:ea typeface="MS PGothic" panose="020B0600070205080204" pitchFamily="34" charset="-128"/>
              </a:rPr>
              <a:t>Determine </a:t>
            </a:r>
            <a:r>
              <a:rPr lang="en-US" altLang="en-US" sz="2800" b="0" u="sng">
                <a:solidFill>
                  <a:srgbClr val="000099"/>
                </a:solidFill>
                <a:ea typeface="MS PGothic" panose="020B0600070205080204" pitchFamily="34" charset="-128"/>
              </a:rPr>
              <a:t>when</a:t>
            </a:r>
            <a:r>
              <a:rPr lang="en-US" altLang="en-US" sz="2800" b="0">
                <a:solidFill>
                  <a:srgbClr val="000099"/>
                </a:solidFill>
                <a:ea typeface="MS PGothic" panose="020B0600070205080204" pitchFamily="34" charset="-128"/>
              </a:rPr>
              <a:t> action needs to be taken and in what order.</a:t>
            </a:r>
          </a:p>
          <a:p>
            <a:pPr marL="547688" indent="-457200">
              <a:lnSpc>
                <a:spcPct val="100000"/>
              </a:lnSpc>
              <a:buFont typeface="Wingdings" panose="05000000000000000000" pitchFamily="2" charset="2"/>
              <a:buChar char="Ø"/>
            </a:pPr>
            <a:r>
              <a:rPr lang="en-US" altLang="en-US" sz="2800" b="0">
                <a:solidFill>
                  <a:srgbClr val="000099"/>
                </a:solidFill>
                <a:ea typeface="MS PGothic" panose="020B0600070205080204" pitchFamily="34" charset="-128"/>
              </a:rPr>
              <a:t>Determine if actions taken are </a:t>
            </a:r>
            <a:r>
              <a:rPr lang="en-US" altLang="en-US" sz="2800" b="0" u="sng">
                <a:solidFill>
                  <a:srgbClr val="000099"/>
                </a:solidFill>
                <a:ea typeface="MS PGothic" panose="020B0600070205080204" pitchFamily="34" charset="-128"/>
              </a:rPr>
              <a:t>effective</a:t>
            </a:r>
            <a:r>
              <a:rPr lang="en-US" altLang="en-US" sz="2800" b="0">
                <a:solidFill>
                  <a:srgbClr val="000099"/>
                </a:solidFill>
                <a:ea typeface="MS PGothic" panose="020B0600070205080204" pitchFamily="34" charset="-128"/>
              </a:rPr>
              <a:t> in reducing risk.</a:t>
            </a:r>
          </a:p>
        </p:txBody>
      </p:sp>
      <p:graphicFrame>
        <p:nvGraphicFramePr>
          <p:cNvPr id="544772" name="Object 4">
            <a:extLst>
              <a:ext uri="{FF2B5EF4-FFF2-40B4-BE49-F238E27FC236}">
                <a16:creationId xmlns:a16="http://schemas.microsoft.com/office/drawing/2014/main" id="{47ACCD3B-9DA7-4E41-88E5-4D4108DCF7E6}"/>
              </a:ext>
            </a:extLst>
          </p:cNvPr>
          <p:cNvGraphicFramePr>
            <a:graphicFrameLocks/>
          </p:cNvGraphicFramePr>
          <p:nvPr/>
        </p:nvGraphicFramePr>
        <p:xfrm>
          <a:off x="220663" y="2836863"/>
          <a:ext cx="2128837" cy="3035300"/>
        </p:xfrm>
        <a:graphic>
          <a:graphicData uri="http://schemas.openxmlformats.org/presentationml/2006/ole">
            <mc:AlternateContent xmlns:mc="http://schemas.openxmlformats.org/markup-compatibility/2006">
              <mc:Choice xmlns:v="urn:schemas-microsoft-com:vml" Requires="v">
                <p:oleObj spid="_x0000_s2052" name="Clip" r:id="rId3" imgW="2571352" imgH="3660782" progId="MS_ClipArt_Gallery.2">
                  <p:embed/>
                </p:oleObj>
              </mc:Choice>
              <mc:Fallback>
                <p:oleObj name="Clip" r:id="rId3" imgW="2571352" imgH="3660782" progId="MS_ClipArt_Gallery.2">
                  <p:embed/>
                  <p:pic>
                    <p:nvPicPr>
                      <p:cNvPr id="544772" name="Object 4">
                        <a:extLst>
                          <a:ext uri="{FF2B5EF4-FFF2-40B4-BE49-F238E27FC236}">
                            <a16:creationId xmlns:a16="http://schemas.microsoft.com/office/drawing/2014/main" id="{47ACCD3B-9DA7-4E41-88E5-4D4108DCF7E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2836863"/>
                        <a:ext cx="2128837"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1" name="Slide Number Placeholder 5">
            <a:extLst>
              <a:ext uri="{FF2B5EF4-FFF2-40B4-BE49-F238E27FC236}">
                <a16:creationId xmlns:a16="http://schemas.microsoft.com/office/drawing/2014/main" id="{084C1404-F562-45F8-A280-308FA6C597F6}"/>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820090-1BF1-4730-8DD1-154FB55F6C55}" type="slidenum">
              <a:rPr lang="en-US" altLang="en-US" sz="1600" b="1">
                <a:solidFill>
                  <a:srgbClr val="003399"/>
                </a:solidFill>
              </a:rPr>
              <a:pPr/>
              <a:t>17</a:t>
            </a:fld>
            <a:endParaRPr lang="en-US" altLang="en-US" sz="16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blinds(horizontal)">
                                      <p:cBhvr>
                                        <p:cTn id="7" dur="500"/>
                                        <p:tgtEl>
                                          <p:spTgt spid="544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44771">
                                            <p:txEl>
                                              <p:pRg st="0" end="0"/>
                                            </p:txEl>
                                          </p:spTgt>
                                        </p:tgtEl>
                                        <p:attrNameLst>
                                          <p:attrName>style.visibility</p:attrName>
                                        </p:attrNameLst>
                                      </p:cBhvr>
                                      <p:to>
                                        <p:strVal val="visible"/>
                                      </p:to>
                                    </p:set>
                                    <p:animEffect transition="in" filter="blinds(vertical)">
                                      <p:cBhvr>
                                        <p:cTn id="12" dur="500"/>
                                        <p:tgtEl>
                                          <p:spTgt spid="544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44771">
                                            <p:txEl>
                                              <p:pRg st="1" end="1"/>
                                            </p:txEl>
                                          </p:spTgt>
                                        </p:tgtEl>
                                        <p:attrNameLst>
                                          <p:attrName>style.visibility</p:attrName>
                                        </p:attrNameLst>
                                      </p:cBhvr>
                                      <p:to>
                                        <p:strVal val="visible"/>
                                      </p:to>
                                    </p:set>
                                    <p:animEffect transition="in" filter="blinds(vertical)">
                                      <p:cBhvr>
                                        <p:cTn id="17" dur="500"/>
                                        <p:tgtEl>
                                          <p:spTgt spid="5447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44771">
                                            <p:txEl>
                                              <p:pRg st="2" end="2"/>
                                            </p:txEl>
                                          </p:spTgt>
                                        </p:tgtEl>
                                        <p:attrNameLst>
                                          <p:attrName>style.visibility</p:attrName>
                                        </p:attrNameLst>
                                      </p:cBhvr>
                                      <p:to>
                                        <p:strVal val="visible"/>
                                      </p:to>
                                    </p:set>
                                    <p:animEffect transition="in" filter="blinds(vertical)">
                                      <p:cBhvr>
                                        <p:cTn id="22" dur="500"/>
                                        <p:tgtEl>
                                          <p:spTgt spid="5447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44771">
                                            <p:txEl>
                                              <p:pRg st="3" end="3"/>
                                            </p:txEl>
                                          </p:spTgt>
                                        </p:tgtEl>
                                        <p:attrNameLst>
                                          <p:attrName>style.visibility</p:attrName>
                                        </p:attrNameLst>
                                      </p:cBhvr>
                                      <p:to>
                                        <p:strVal val="visible"/>
                                      </p:to>
                                    </p:set>
                                    <p:animEffect transition="in" filter="blinds(vertical)">
                                      <p:cBhvr>
                                        <p:cTn id="27" dur="500"/>
                                        <p:tgtEl>
                                          <p:spTgt spid="544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3B28741-4748-4A06-A163-9ED19E389E0D}"/>
              </a:ext>
            </a:extLst>
          </p:cNvPr>
          <p:cNvSpPr>
            <a:spLocks noGrp="1" noChangeArrowheads="1"/>
          </p:cNvSpPr>
          <p:nvPr>
            <p:ph type="title"/>
          </p:nvPr>
        </p:nvSpPr>
        <p:spPr bwMode="auto">
          <a:xfrm>
            <a:off x="152400" y="0"/>
            <a:ext cx="828675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en-US" sz="3200" dirty="0">
                <a:latin typeface="Tahoma" panose="020B0604030504040204" pitchFamily="34" charset="0"/>
                <a:cs typeface="Tahoma" panose="020B0604030504040204" pitchFamily="34" charset="0"/>
              </a:rPr>
              <a:t>Risk vs. Uncertainty</a:t>
            </a:r>
          </a:p>
        </p:txBody>
      </p:sp>
      <p:sp>
        <p:nvSpPr>
          <p:cNvPr id="600067" name="Rectangle 3">
            <a:extLst>
              <a:ext uri="{FF2B5EF4-FFF2-40B4-BE49-F238E27FC236}">
                <a16:creationId xmlns:a16="http://schemas.microsoft.com/office/drawing/2014/main" id="{114BAB70-FF6C-4784-A214-D94550FA9FFD}"/>
              </a:ext>
            </a:extLst>
          </p:cNvPr>
          <p:cNvSpPr>
            <a:spLocks noGrp="1" noChangeArrowheads="1"/>
          </p:cNvSpPr>
          <p:nvPr>
            <p:ph type="body" idx="1"/>
          </p:nvPr>
        </p:nvSpPr>
        <p:spPr bwMode="auto">
          <a:xfrm>
            <a:off x="479981" y="884237"/>
            <a:ext cx="6096000" cy="5745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Risk is a measure of </a:t>
            </a: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Potential loss. </a:t>
            </a: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It is quantifiable.</a:t>
            </a:r>
          </a:p>
          <a:p>
            <a:pPr marL="0" indent="0">
              <a:lnSpc>
                <a:spcPct val="100000"/>
              </a:lnSpc>
              <a:buFont typeface="Wingdings" panose="05000000000000000000" pitchFamily="2" charset="2"/>
              <a:buNone/>
            </a:pPr>
            <a:endParaRPr lang="en-US" altLang="en-US" sz="2400" b="0" dirty="0">
              <a:solidFill>
                <a:srgbClr val="000099"/>
              </a:solidFill>
              <a:ea typeface="MS PGothic" panose="020B0600070205080204" pitchFamily="34" charset="-128"/>
            </a:endParaRP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Uncertainty lacks definition.  </a:t>
            </a: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It is somewhat random.</a:t>
            </a: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It is flying blind!</a:t>
            </a:r>
          </a:p>
          <a:p>
            <a:pPr marL="0" indent="0">
              <a:lnSpc>
                <a:spcPct val="100000"/>
              </a:lnSpc>
              <a:buFont typeface="Wingdings" panose="05000000000000000000" pitchFamily="2" charset="2"/>
              <a:buNone/>
            </a:pPr>
            <a:endParaRPr lang="en-US" altLang="en-US" sz="2400" b="0" dirty="0">
              <a:solidFill>
                <a:srgbClr val="000099"/>
              </a:solidFill>
              <a:ea typeface="MS PGothic" panose="020B0600070205080204" pitchFamily="34" charset="-128"/>
            </a:endParaRP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Air France 442 - June 1, 2009</a:t>
            </a: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A330 flight from Rio to Paris </a:t>
            </a:r>
          </a:p>
          <a:p>
            <a:pPr marL="0" indent="0">
              <a:lnSpc>
                <a:spcPct val="100000"/>
              </a:lnSpc>
              <a:buFont typeface="Wingdings" panose="05000000000000000000" pitchFamily="2" charset="2"/>
              <a:buNone/>
            </a:pPr>
            <a:r>
              <a:rPr lang="en-US" altLang="en-US" sz="2400" b="0" dirty="0">
                <a:solidFill>
                  <a:srgbClr val="000099"/>
                </a:solidFill>
                <a:ea typeface="MS PGothic" panose="020B0600070205080204" pitchFamily="34" charset="-128"/>
              </a:rPr>
              <a:t>Why did it crash?</a:t>
            </a:r>
          </a:p>
        </p:txBody>
      </p:sp>
      <p:graphicFrame>
        <p:nvGraphicFramePr>
          <p:cNvPr id="133124" name="Object 4">
            <a:extLst>
              <a:ext uri="{FF2B5EF4-FFF2-40B4-BE49-F238E27FC236}">
                <a16:creationId xmlns:a16="http://schemas.microsoft.com/office/drawing/2014/main" id="{ECBF022A-FB90-4256-99AC-6F16D9719013}"/>
              </a:ext>
            </a:extLst>
          </p:cNvPr>
          <p:cNvGraphicFramePr>
            <a:graphicFrameLocks/>
          </p:cNvGraphicFramePr>
          <p:nvPr/>
        </p:nvGraphicFramePr>
        <p:xfrm>
          <a:off x="6553200" y="1219200"/>
          <a:ext cx="2066925" cy="2133600"/>
        </p:xfrm>
        <a:graphic>
          <a:graphicData uri="http://schemas.openxmlformats.org/presentationml/2006/ole">
            <mc:AlternateContent xmlns:mc="http://schemas.openxmlformats.org/markup-compatibility/2006">
              <mc:Choice xmlns:v="urn:schemas-microsoft-com:vml" Requires="v">
                <p:oleObj spid="_x0000_s3080" name="Clip" r:id="rId3" imgW="3469341" imgH="3662643" progId="MS_ClipArt_Gallery.2">
                  <p:embed/>
                </p:oleObj>
              </mc:Choice>
              <mc:Fallback>
                <p:oleObj name="Clip" r:id="rId3" imgW="3469341" imgH="3662643" progId="MS_ClipArt_Gallery.2">
                  <p:embed/>
                  <p:pic>
                    <p:nvPicPr>
                      <p:cNvPr id="133124" name="Object 4">
                        <a:extLst>
                          <a:ext uri="{FF2B5EF4-FFF2-40B4-BE49-F238E27FC236}">
                            <a16:creationId xmlns:a16="http://schemas.microsoft.com/office/drawing/2014/main" id="{ECBF022A-FB90-4256-99AC-6F16D971901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219200"/>
                        <a:ext cx="2066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5" name="Object 5">
            <a:extLst>
              <a:ext uri="{FF2B5EF4-FFF2-40B4-BE49-F238E27FC236}">
                <a16:creationId xmlns:a16="http://schemas.microsoft.com/office/drawing/2014/main" id="{7488BDD3-93F9-452B-A36B-11FD7D73E41E}"/>
              </a:ext>
            </a:extLst>
          </p:cNvPr>
          <p:cNvGraphicFramePr>
            <a:graphicFrameLocks/>
          </p:cNvGraphicFramePr>
          <p:nvPr/>
        </p:nvGraphicFramePr>
        <p:xfrm>
          <a:off x="6019800" y="4267200"/>
          <a:ext cx="2819400" cy="1524000"/>
        </p:xfrm>
        <a:graphic>
          <a:graphicData uri="http://schemas.openxmlformats.org/presentationml/2006/ole">
            <mc:AlternateContent xmlns:mc="http://schemas.openxmlformats.org/markup-compatibility/2006">
              <mc:Choice xmlns:v="urn:schemas-microsoft-com:vml" Requires="v">
                <p:oleObj spid="_x0000_s3081" name="Clip" r:id="rId5" imgW="3657600" imgH="2011005" progId="MS_ClipArt_Gallery.2">
                  <p:embed/>
                </p:oleObj>
              </mc:Choice>
              <mc:Fallback>
                <p:oleObj name="Clip" r:id="rId5" imgW="3657600" imgH="2011005" progId="MS_ClipArt_Gallery.2">
                  <p:embed/>
                  <p:pic>
                    <p:nvPicPr>
                      <p:cNvPr id="133125" name="Object 5">
                        <a:extLst>
                          <a:ext uri="{FF2B5EF4-FFF2-40B4-BE49-F238E27FC236}">
                            <a16:creationId xmlns:a16="http://schemas.microsoft.com/office/drawing/2014/main" id="{7488BDD3-93F9-452B-A36B-11FD7D73E41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4267200"/>
                        <a:ext cx="2819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6" name="Slide Number Placeholder 5">
            <a:extLst>
              <a:ext uri="{FF2B5EF4-FFF2-40B4-BE49-F238E27FC236}">
                <a16:creationId xmlns:a16="http://schemas.microsoft.com/office/drawing/2014/main" id="{3DEA1BAF-6921-471C-A68B-07C95B2A5170}"/>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7E52BE-BDBD-42CA-874C-5BE8DDFECF47}" type="slidenum">
              <a:rPr lang="en-US" altLang="en-US" sz="1600" b="1">
                <a:solidFill>
                  <a:srgbClr val="003399"/>
                </a:solidFill>
              </a:rPr>
              <a:pPr/>
              <a:t>18</a:t>
            </a:fld>
            <a:endParaRPr lang="en-US" altLang="en-US" sz="16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animEffect transition="in" filter="blinds(horizontal)">
                                      <p:cBhvr>
                                        <p:cTn id="7" dur="500"/>
                                        <p:tgtEl>
                                          <p:spTgt spid="6000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0067">
                                            <p:txEl>
                                              <p:pRg st="1" end="1"/>
                                            </p:txEl>
                                          </p:spTgt>
                                        </p:tgtEl>
                                        <p:attrNameLst>
                                          <p:attrName>style.visibility</p:attrName>
                                        </p:attrNameLst>
                                      </p:cBhvr>
                                      <p:to>
                                        <p:strVal val="visible"/>
                                      </p:to>
                                    </p:set>
                                    <p:animEffect transition="in" filter="blinds(horizontal)">
                                      <p:cBhvr>
                                        <p:cTn id="10" dur="500"/>
                                        <p:tgtEl>
                                          <p:spTgt spid="6000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00067">
                                            <p:txEl>
                                              <p:pRg st="2" end="2"/>
                                            </p:txEl>
                                          </p:spTgt>
                                        </p:tgtEl>
                                        <p:attrNameLst>
                                          <p:attrName>style.visibility</p:attrName>
                                        </p:attrNameLst>
                                      </p:cBhvr>
                                      <p:to>
                                        <p:strVal val="visible"/>
                                      </p:to>
                                    </p:set>
                                    <p:animEffect transition="in" filter="blinds(horizontal)">
                                      <p:cBhvr>
                                        <p:cTn id="13" dur="500"/>
                                        <p:tgtEl>
                                          <p:spTgt spid="6000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00067">
                                            <p:txEl>
                                              <p:pRg st="4" end="4"/>
                                            </p:txEl>
                                          </p:spTgt>
                                        </p:tgtEl>
                                        <p:attrNameLst>
                                          <p:attrName>style.visibility</p:attrName>
                                        </p:attrNameLst>
                                      </p:cBhvr>
                                      <p:to>
                                        <p:strVal val="visible"/>
                                      </p:to>
                                    </p:set>
                                    <p:animEffect transition="in" filter="box(in)">
                                      <p:cBhvr>
                                        <p:cTn id="18" dur="500"/>
                                        <p:tgtEl>
                                          <p:spTgt spid="600067">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00067">
                                            <p:txEl>
                                              <p:pRg st="5" end="5"/>
                                            </p:txEl>
                                          </p:spTgt>
                                        </p:tgtEl>
                                        <p:attrNameLst>
                                          <p:attrName>style.visibility</p:attrName>
                                        </p:attrNameLst>
                                      </p:cBhvr>
                                      <p:to>
                                        <p:strVal val="visible"/>
                                      </p:to>
                                    </p:set>
                                    <p:animEffect transition="in" filter="box(in)">
                                      <p:cBhvr>
                                        <p:cTn id="21" dur="500"/>
                                        <p:tgtEl>
                                          <p:spTgt spid="600067">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00067">
                                            <p:txEl>
                                              <p:pRg st="6" end="6"/>
                                            </p:txEl>
                                          </p:spTgt>
                                        </p:tgtEl>
                                        <p:attrNameLst>
                                          <p:attrName>style.visibility</p:attrName>
                                        </p:attrNameLst>
                                      </p:cBhvr>
                                      <p:to>
                                        <p:strVal val="visible"/>
                                      </p:to>
                                    </p:set>
                                    <p:animEffect transition="in" filter="box(in)">
                                      <p:cBhvr>
                                        <p:cTn id="24" dur="500"/>
                                        <p:tgtEl>
                                          <p:spTgt spid="600067">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00067">
                                            <p:txEl>
                                              <p:pRg st="8" end="8"/>
                                            </p:txEl>
                                          </p:spTgt>
                                        </p:tgtEl>
                                        <p:attrNameLst>
                                          <p:attrName>style.visibility</p:attrName>
                                        </p:attrNameLst>
                                      </p:cBhvr>
                                      <p:to>
                                        <p:strVal val="visible"/>
                                      </p:to>
                                    </p:set>
                                    <p:animEffect transition="in" filter="box(in)">
                                      <p:cBhvr>
                                        <p:cTn id="27" dur="500"/>
                                        <p:tgtEl>
                                          <p:spTgt spid="600067">
                                            <p:txEl>
                                              <p:pRg st="8" end="8"/>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00067">
                                            <p:txEl>
                                              <p:pRg st="9" end="9"/>
                                            </p:txEl>
                                          </p:spTgt>
                                        </p:tgtEl>
                                        <p:attrNameLst>
                                          <p:attrName>style.visibility</p:attrName>
                                        </p:attrNameLst>
                                      </p:cBhvr>
                                      <p:to>
                                        <p:strVal val="visible"/>
                                      </p:to>
                                    </p:set>
                                    <p:animEffect transition="in" filter="box(in)">
                                      <p:cBhvr>
                                        <p:cTn id="30" dur="500"/>
                                        <p:tgtEl>
                                          <p:spTgt spid="600067">
                                            <p:txEl>
                                              <p:pRg st="9" end="9"/>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600067">
                                            <p:txEl>
                                              <p:pRg st="10" end="10"/>
                                            </p:txEl>
                                          </p:spTgt>
                                        </p:tgtEl>
                                        <p:attrNameLst>
                                          <p:attrName>style.visibility</p:attrName>
                                        </p:attrNameLst>
                                      </p:cBhvr>
                                      <p:to>
                                        <p:strVal val="visible"/>
                                      </p:to>
                                    </p:set>
                                    <p:animEffect transition="in" filter="box(in)">
                                      <p:cBhvr>
                                        <p:cTn id="33" dur="500"/>
                                        <p:tgtEl>
                                          <p:spTgt spid="600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B8805FD-C1E3-4FA5-B2D9-1B7AFE436226}"/>
              </a:ext>
            </a:extLst>
          </p:cNvPr>
          <p:cNvSpPr>
            <a:spLocks noGrp="1" noChangeArrowheads="1"/>
          </p:cNvSpPr>
          <p:nvPr>
            <p:ph type="title"/>
          </p:nvPr>
        </p:nvSpPr>
        <p:spPr bwMode="auto">
          <a:xfrm>
            <a:off x="304800" y="228600"/>
            <a:ext cx="81534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p>
            <a:r>
              <a:rPr lang="en-US" altLang="en-US" sz="3600" dirty="0">
                <a:latin typeface="Tahoma" panose="020B0604030504040204" pitchFamily="34" charset="0"/>
                <a:cs typeface="Tahoma" panose="020B0604030504040204" pitchFamily="34" charset="0"/>
              </a:rPr>
              <a:t>The Perception of Risk</a:t>
            </a:r>
            <a:br>
              <a:rPr lang="en-US" altLang="en-US" sz="3600" dirty="0">
                <a:latin typeface="Tahoma" panose="020B0604030504040204" pitchFamily="34" charset="0"/>
                <a:cs typeface="Tahoma" panose="020B0604030504040204" pitchFamily="34" charset="0"/>
              </a:rPr>
            </a:br>
            <a:br>
              <a:rPr lang="en-US" altLang="en-US" sz="3600" dirty="0">
                <a:solidFill>
                  <a:srgbClr val="000099"/>
                </a:solidFill>
                <a:latin typeface="Tahoma" panose="020B0604030504040204" pitchFamily="34" charset="0"/>
                <a:cs typeface="Tahoma" panose="020B0604030504040204" pitchFamily="34" charset="0"/>
              </a:rPr>
            </a:br>
            <a:endParaRPr lang="en-US" altLang="en-US" sz="3600" dirty="0">
              <a:solidFill>
                <a:srgbClr val="000099"/>
              </a:solidFill>
              <a:latin typeface="Tahoma" panose="020B0604030504040204" pitchFamily="34" charset="0"/>
              <a:cs typeface="Tahoma" panose="020B0604030504040204" pitchFamily="34" charset="0"/>
            </a:endParaRPr>
          </a:p>
        </p:txBody>
      </p:sp>
      <p:sp>
        <p:nvSpPr>
          <p:cNvPr id="601091" name="Rectangle 3">
            <a:extLst>
              <a:ext uri="{FF2B5EF4-FFF2-40B4-BE49-F238E27FC236}">
                <a16:creationId xmlns:a16="http://schemas.microsoft.com/office/drawing/2014/main" id="{C51CC8E0-0127-4ED0-A4E7-BC9DF7C6392B}"/>
              </a:ext>
            </a:extLst>
          </p:cNvPr>
          <p:cNvSpPr>
            <a:spLocks noGrp="1" noChangeArrowheads="1"/>
          </p:cNvSpPr>
          <p:nvPr>
            <p:ph type="body" idx="1"/>
          </p:nvPr>
        </p:nvSpPr>
        <p:spPr bwMode="auto">
          <a:xfrm>
            <a:off x="1000125" y="3048000"/>
            <a:ext cx="7666038" cy="201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p>
            <a:pPr>
              <a:buFont typeface="Wingdings" panose="05000000000000000000" pitchFamily="2" charset="2"/>
              <a:buNone/>
            </a:pPr>
            <a:r>
              <a:rPr lang="en-US" altLang="en-US" sz="2800" b="0" dirty="0">
                <a:solidFill>
                  <a:srgbClr val="000099"/>
                </a:solidFill>
                <a:ea typeface="MS PGothic" panose="020B0600070205080204" pitchFamily="34" charset="-128"/>
              </a:rPr>
              <a:t>Example: 	Mud Burner systems on the 				HIBERNIA platform.</a:t>
            </a:r>
          </a:p>
          <a:p>
            <a:pPr>
              <a:buFont typeface="Wingdings" panose="05000000000000000000" pitchFamily="2" charset="2"/>
              <a:buNone/>
            </a:pPr>
            <a:endParaRPr lang="en-US" altLang="en-US" sz="2800" b="0" dirty="0">
              <a:solidFill>
                <a:srgbClr val="000099"/>
              </a:solidFill>
              <a:ea typeface="MS PGothic" panose="020B0600070205080204" pitchFamily="34" charset="-128"/>
            </a:endParaRPr>
          </a:p>
          <a:p>
            <a:pPr>
              <a:buFont typeface="Wingdings" panose="05000000000000000000" pitchFamily="2" charset="2"/>
              <a:buNone/>
            </a:pPr>
            <a:endParaRPr lang="en-US" altLang="en-US" sz="2800" dirty="0">
              <a:solidFill>
                <a:srgbClr val="000099"/>
              </a:solidFill>
              <a:ea typeface="MS PGothic" panose="020B0600070205080204" pitchFamily="34" charset="-128"/>
            </a:endParaRPr>
          </a:p>
          <a:p>
            <a:pPr algn="ctr">
              <a:buFont typeface="Wingdings" panose="05000000000000000000" pitchFamily="2" charset="2"/>
              <a:buNone/>
            </a:pPr>
            <a:endParaRPr lang="en-US" altLang="en-US" sz="2800" b="0" dirty="0">
              <a:solidFill>
                <a:srgbClr val="000099"/>
              </a:solidFill>
              <a:ea typeface="MS PGothic" panose="020B0600070205080204" pitchFamily="34" charset="-128"/>
            </a:endParaRPr>
          </a:p>
        </p:txBody>
      </p:sp>
      <p:sp>
        <p:nvSpPr>
          <p:cNvPr id="134148" name="Slide Number Placeholder 5">
            <a:extLst>
              <a:ext uri="{FF2B5EF4-FFF2-40B4-BE49-F238E27FC236}">
                <a16:creationId xmlns:a16="http://schemas.microsoft.com/office/drawing/2014/main" id="{9F0D88FE-3311-4A7E-9ABE-5DFC7995AA63}"/>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D38F93-0292-4B1A-BA7B-F68E2F8FC1B5}" type="slidenum">
              <a:rPr lang="en-US" altLang="en-US" sz="1600" b="1">
                <a:solidFill>
                  <a:srgbClr val="003399"/>
                </a:solidFill>
              </a:rPr>
              <a:pPr/>
              <a:t>19</a:t>
            </a:fld>
            <a:endParaRPr lang="en-US" altLang="en-US" sz="1600" b="1">
              <a:solidFill>
                <a:srgbClr val="003399"/>
              </a:solidFill>
            </a:endParaRPr>
          </a:p>
        </p:txBody>
      </p:sp>
      <p:sp>
        <p:nvSpPr>
          <p:cNvPr id="7" name="Rectangle 2">
            <a:extLst>
              <a:ext uri="{FF2B5EF4-FFF2-40B4-BE49-F238E27FC236}">
                <a16:creationId xmlns:a16="http://schemas.microsoft.com/office/drawing/2014/main" id="{138BC57E-EDF1-4E44-918C-9CAB7CC7209B}"/>
              </a:ext>
            </a:extLst>
          </p:cNvPr>
          <p:cNvSpPr txBox="1">
            <a:spLocks noChangeArrowheads="1"/>
          </p:cNvSpPr>
          <p:nvPr/>
        </p:nvSpPr>
        <p:spPr bwMode="auto">
          <a:xfrm>
            <a:off x="511094" y="14478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lvl1pPr algn="ctr" rtl="0" eaLnBrk="0" fontAlgn="base" hangingPunct="0">
              <a:spcBef>
                <a:spcPct val="0"/>
              </a:spcBef>
              <a:spcAft>
                <a:spcPct val="0"/>
              </a:spcAft>
              <a:defRPr sz="4000">
                <a:solidFill>
                  <a:schemeClr val="tx2"/>
                </a:solidFill>
                <a:latin typeface="+mj-lt"/>
                <a:ea typeface="ＭＳ Ｐゴシック" pitchFamily="-111" charset="-128"/>
                <a:cs typeface="ＭＳ Ｐゴシック" pitchFamily="-111" charset="-128"/>
              </a:defRPr>
            </a:lvl1pPr>
            <a:lvl2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2pPr>
            <a:lvl3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3pPr>
            <a:lvl4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4pPr>
            <a:lvl5pPr algn="ctr" rtl="0" eaLnBrk="0" fontAlgn="base" hangingPunct="0">
              <a:spcBef>
                <a:spcPct val="0"/>
              </a:spcBef>
              <a:spcAft>
                <a:spcPct val="0"/>
              </a:spcAft>
              <a:defRPr sz="4000">
                <a:solidFill>
                  <a:schemeClr val="tx2"/>
                </a:solidFill>
                <a:latin typeface="Arial" pitchFamily="-105"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a:lstStyle>
          <a:p>
            <a:r>
              <a:rPr lang="en-US" altLang="en-US" sz="2800" kern="0" dirty="0">
                <a:latin typeface="Tahoma" panose="020B0604030504040204" pitchFamily="34" charset="0"/>
                <a:cs typeface="Tahoma" panose="020B0604030504040204" pitchFamily="34" charset="0"/>
              </a:rPr>
              <a:t>Is  the perception of risk important?</a:t>
            </a:r>
            <a:br>
              <a:rPr lang="en-US" altLang="en-US" sz="2800" kern="0" dirty="0">
                <a:latin typeface="Tahoma" panose="020B0604030504040204" pitchFamily="34" charset="0"/>
                <a:cs typeface="Tahoma" panose="020B0604030504040204" pitchFamily="34" charset="0"/>
              </a:rPr>
            </a:br>
            <a:br>
              <a:rPr lang="en-US" altLang="en-US" sz="2800" kern="0" dirty="0">
                <a:solidFill>
                  <a:srgbClr val="000099"/>
                </a:solidFill>
                <a:latin typeface="Tahoma" panose="020B0604030504040204" pitchFamily="34" charset="0"/>
                <a:cs typeface="Tahoma" panose="020B0604030504040204" pitchFamily="34" charset="0"/>
              </a:rPr>
            </a:br>
            <a:endParaRPr lang="en-US" altLang="en-US" sz="2800" kern="0" dirty="0">
              <a:solidFill>
                <a:srgbClr val="000099"/>
              </a:solidFill>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animEffect transition="in" filter="dissolve">
                                      <p:cBhvr>
                                        <p:cTn id="7" dur="500"/>
                                        <p:tgtEl>
                                          <p:spTgt spid="6010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4504-B982-4BCF-A62A-3EA4A609A733}"/>
              </a:ext>
            </a:extLst>
          </p:cNvPr>
          <p:cNvSpPr>
            <a:spLocks noGrp="1"/>
          </p:cNvSpPr>
          <p:nvPr>
            <p:ph type="title"/>
          </p:nvPr>
        </p:nvSpPr>
        <p:spPr/>
        <p:txBody>
          <a:bodyPr/>
          <a:lstStyle/>
          <a:p>
            <a:r>
              <a:rPr lang="en-US" dirty="0"/>
              <a:t>Reason’s Swiss Cheese Model of Incident Trajectory</a:t>
            </a:r>
          </a:p>
        </p:txBody>
      </p:sp>
      <p:sp>
        <p:nvSpPr>
          <p:cNvPr id="4" name="Slide Number Placeholder 3">
            <a:extLst>
              <a:ext uri="{FF2B5EF4-FFF2-40B4-BE49-F238E27FC236}">
                <a16:creationId xmlns:a16="http://schemas.microsoft.com/office/drawing/2014/main" id="{8055C36C-DF34-4437-906B-71ECE9C021A4}"/>
              </a:ext>
            </a:extLst>
          </p:cNvPr>
          <p:cNvSpPr>
            <a:spLocks noGrp="1"/>
          </p:cNvSpPr>
          <p:nvPr>
            <p:ph type="sldNum" sz="quarter" idx="12"/>
          </p:nvPr>
        </p:nvSpPr>
        <p:spPr/>
        <p:txBody>
          <a:bodyPr/>
          <a:lstStyle/>
          <a:p>
            <a:fld id="{63BA2AB9-1C94-4978-A068-A6F75F211F11}" type="slidenum">
              <a:rPr lang="en-US" altLang="en-US" smtClean="0"/>
              <a:pPr/>
              <a:t>2</a:t>
            </a:fld>
            <a:endParaRPr lang="en-US" altLang="en-US"/>
          </a:p>
        </p:txBody>
      </p:sp>
      <p:pic>
        <p:nvPicPr>
          <p:cNvPr id="5" name="Picture 2" descr="SafeChemE - Swiss Cheese Model">
            <a:extLst>
              <a:ext uri="{FF2B5EF4-FFF2-40B4-BE49-F238E27FC236}">
                <a16:creationId xmlns:a16="http://schemas.microsoft.com/office/drawing/2014/main" id="{273C3377-EAB1-4244-A669-DF6F27865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7114"/>
            <a:ext cx="8520601" cy="42270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356130-2E33-44CE-82C0-CE7DF4AE9743}"/>
              </a:ext>
            </a:extLst>
          </p:cNvPr>
          <p:cNvSpPr txBox="1"/>
          <p:nvPr/>
        </p:nvSpPr>
        <p:spPr>
          <a:xfrm>
            <a:off x="428297" y="5943600"/>
            <a:ext cx="8368041" cy="400110"/>
          </a:xfrm>
          <a:prstGeom prst="rect">
            <a:avLst/>
          </a:prstGeom>
          <a:noFill/>
        </p:spPr>
        <p:txBody>
          <a:bodyPr wrap="square" rtlCol="0">
            <a:spAutoFit/>
          </a:bodyPr>
          <a:lstStyle/>
          <a:p>
            <a:r>
              <a:rPr lang="en-US" sz="2000" dirty="0"/>
              <a:t>Can you apply this model to reduce risk of getting sick in the pandemic?</a:t>
            </a:r>
          </a:p>
        </p:txBody>
      </p:sp>
    </p:spTree>
    <p:extLst>
      <p:ext uri="{BB962C8B-B14F-4D97-AF65-F5344CB8AC3E}">
        <p14:creationId xmlns:p14="http://schemas.microsoft.com/office/powerpoint/2010/main" val="408844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0A0ADE4-CB91-40B3-9F14-E9B6D77908A3}"/>
              </a:ext>
            </a:extLst>
          </p:cNvPr>
          <p:cNvSpPr>
            <a:spLocks noGrp="1" noChangeArrowheads="1"/>
          </p:cNvSpPr>
          <p:nvPr>
            <p:ph type="title"/>
          </p:nvPr>
        </p:nvSpPr>
        <p:spPr bwMode="auto">
          <a:xfrm>
            <a:off x="381000" y="76200"/>
            <a:ext cx="77724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6" tIns="46034" rIns="92066" bIns="46034" numCol="1" anchor="ctr" anchorCtr="0" compatLnSpc="1">
            <a:prstTxWarp prst="textNoShape">
              <a:avLst/>
            </a:prstTxWarp>
          </a:bodyPr>
          <a:lstStyle/>
          <a:p>
            <a:r>
              <a:rPr lang="en-US" altLang="en-US" sz="2800">
                <a:latin typeface="Tahoma" panose="020B0604030504040204" pitchFamily="34" charset="0"/>
                <a:cs typeface="Tahoma" panose="020B0604030504040204" pitchFamily="34" charset="0"/>
              </a:rPr>
              <a:t>Hibernia Mud Burner System</a:t>
            </a:r>
          </a:p>
        </p:txBody>
      </p:sp>
      <p:sp>
        <p:nvSpPr>
          <p:cNvPr id="603139" name="Rectangle 3">
            <a:extLst>
              <a:ext uri="{FF2B5EF4-FFF2-40B4-BE49-F238E27FC236}">
                <a16:creationId xmlns:a16="http://schemas.microsoft.com/office/drawing/2014/main" id="{C28E322C-7EF9-48A4-870D-C5226AA89CCD}"/>
              </a:ext>
            </a:extLst>
          </p:cNvPr>
          <p:cNvSpPr>
            <a:spLocks noGrp="1" noChangeArrowheads="1"/>
          </p:cNvSpPr>
          <p:nvPr>
            <p:ph type="body" idx="1"/>
          </p:nvPr>
        </p:nvSpPr>
        <p:spPr bwMode="auto">
          <a:xfrm>
            <a:off x="749300" y="990600"/>
            <a:ext cx="7861300" cy="5195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66" tIns="46034" rIns="92066" bIns="46034" numCol="1" anchor="t" anchorCtr="0" compatLnSpc="1">
            <a:prstTxWarp prst="textNoShape">
              <a:avLst/>
            </a:prstTxWarp>
          </a:bodyPr>
          <a:lstStyle/>
          <a:p>
            <a:pPr>
              <a:buFont typeface="Wingdings" panose="05000000000000000000" pitchFamily="2" charset="2"/>
              <a:buNone/>
            </a:pPr>
            <a:r>
              <a:rPr lang="en-US" altLang="en-US" sz="2400" b="0" u="sng">
                <a:solidFill>
                  <a:srgbClr val="000099"/>
                </a:solidFill>
                <a:ea typeface="MS PGothic" panose="020B0600070205080204" pitchFamily="34" charset="-128"/>
              </a:rPr>
              <a:t>Purpose</a:t>
            </a:r>
            <a:r>
              <a:rPr lang="en-US" altLang="en-US" sz="2400" b="0">
                <a:solidFill>
                  <a:srgbClr val="000099"/>
                </a:solidFill>
                <a:ea typeface="MS PGothic" panose="020B0600070205080204" pitchFamily="34" charset="-128"/>
              </a:rPr>
              <a:t>:</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Dispose of the residual drilling fluid material (oil contaminated mud, cuttings wash fluid, oil from platform drains) by combustion.</a:t>
            </a:r>
          </a:p>
          <a:p>
            <a:pPr>
              <a:lnSpc>
                <a:spcPct val="20000"/>
              </a:lnSpc>
            </a:pPr>
            <a:endParaRPr lang="en-US" altLang="en-US" sz="2400" b="0">
              <a:solidFill>
                <a:srgbClr val="000099"/>
              </a:solidFill>
              <a:ea typeface="MS PGothic" panose="020B0600070205080204" pitchFamily="34" charset="-128"/>
            </a:endParaRPr>
          </a:p>
          <a:p>
            <a:pPr>
              <a:buFont typeface="Wingdings" panose="05000000000000000000" pitchFamily="2" charset="2"/>
              <a:buNone/>
            </a:pPr>
            <a:r>
              <a:rPr lang="en-US" altLang="en-US" sz="2400" b="0" u="sng">
                <a:solidFill>
                  <a:srgbClr val="000099"/>
                </a:solidFill>
                <a:ea typeface="MS PGothic" panose="020B0600070205080204" pitchFamily="34" charset="-128"/>
              </a:rPr>
              <a:t>Burner Design</a:t>
            </a:r>
            <a:r>
              <a:rPr lang="en-US" altLang="en-US" sz="2400" b="0">
                <a:solidFill>
                  <a:srgbClr val="000099"/>
                </a:solidFill>
                <a:ea typeface="MS PGothic" panose="020B0600070205080204" pitchFamily="34" charset="-128"/>
              </a:rPr>
              <a:t>:</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Burner heads are mounted on the end of a boom 18.3 m from the edge of the platform</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System consists of two burners booms located at the NW and NE corners of process module.</a:t>
            </a:r>
          </a:p>
        </p:txBody>
      </p:sp>
      <p:sp>
        <p:nvSpPr>
          <p:cNvPr id="136196" name="Slide Number Placeholder 5">
            <a:extLst>
              <a:ext uri="{FF2B5EF4-FFF2-40B4-BE49-F238E27FC236}">
                <a16:creationId xmlns:a16="http://schemas.microsoft.com/office/drawing/2014/main" id="{1309EFEB-3260-4634-9B1D-85A3053A450E}"/>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FB7093-4681-4385-A22C-CB3F435076DC}" type="slidenum">
              <a:rPr lang="en-US" altLang="en-US" sz="1600" b="1">
                <a:solidFill>
                  <a:srgbClr val="003399"/>
                </a:solidFill>
              </a:rPr>
              <a:pPr/>
              <a:t>20</a:t>
            </a:fld>
            <a:endParaRPr lang="en-US" altLang="en-US" sz="16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3139">
                                            <p:txEl>
                                              <p:pRg st="0" end="0"/>
                                            </p:txEl>
                                          </p:spTgt>
                                        </p:tgtEl>
                                        <p:attrNameLst>
                                          <p:attrName>style.visibility</p:attrName>
                                        </p:attrNameLst>
                                      </p:cBhvr>
                                      <p:to>
                                        <p:strVal val="visible"/>
                                      </p:to>
                                    </p:set>
                                    <p:animEffect transition="in" filter="box(out)">
                                      <p:cBhvr>
                                        <p:cTn id="7" dur="500"/>
                                        <p:tgtEl>
                                          <p:spTgt spid="603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3139">
                                            <p:txEl>
                                              <p:pRg st="1" end="1"/>
                                            </p:txEl>
                                          </p:spTgt>
                                        </p:tgtEl>
                                        <p:attrNameLst>
                                          <p:attrName>style.visibility</p:attrName>
                                        </p:attrNameLst>
                                      </p:cBhvr>
                                      <p:to>
                                        <p:strVal val="visible"/>
                                      </p:to>
                                    </p:set>
                                    <p:animEffect transition="in" filter="box(out)">
                                      <p:cBhvr>
                                        <p:cTn id="12" dur="500"/>
                                        <p:tgtEl>
                                          <p:spTgt spid="603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ox(out)">
                                      <p:cBhvr>
                                        <p:cTn id="17" dur="500"/>
                                        <p:tgtEl>
                                          <p:spTgt spid="603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ox(out)">
                                      <p:cBhvr>
                                        <p:cTn id="22" dur="500"/>
                                        <p:tgtEl>
                                          <p:spTgt spid="603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ox(out)">
                                      <p:cBhvr>
                                        <p:cTn id="27" dur="500"/>
                                        <p:tgtEl>
                                          <p:spTgt spid="603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a:extLst>
              <a:ext uri="{FF2B5EF4-FFF2-40B4-BE49-F238E27FC236}">
                <a16:creationId xmlns:a16="http://schemas.microsoft.com/office/drawing/2014/main" id="{C601C8C6-75BF-44DE-94C3-4077BBBF10F8}"/>
              </a:ext>
            </a:extLst>
          </p:cNvPr>
          <p:cNvSpPr>
            <a:spLocks noGrp="1"/>
          </p:cNvSpPr>
          <p:nvPr>
            <p:ph type="sldNum" sz="quarter" idx="4294967295"/>
          </p:nvPr>
        </p:nvSpPr>
        <p:spPr bwMode="auto">
          <a:xfrm>
            <a:off x="65532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5C2858-634F-488E-BC08-61B08310D5DE}" type="slidenum">
              <a:rPr lang="en-US" altLang="en-US"/>
              <a:pPr/>
              <a:t>21</a:t>
            </a:fld>
            <a:endParaRPr lang="en-US" altLang="en-US"/>
          </a:p>
        </p:txBody>
      </p:sp>
      <p:pic>
        <p:nvPicPr>
          <p:cNvPr id="138243" name="Picture 2" descr="CON-3">
            <a:extLst>
              <a:ext uri="{FF2B5EF4-FFF2-40B4-BE49-F238E27FC236}">
                <a16:creationId xmlns:a16="http://schemas.microsoft.com/office/drawing/2014/main" id="{26C6AB57-6777-4AB9-80A4-21231C666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00"/>
            <a:ext cx="9144000" cy="717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Rectangle 3">
            <a:extLst>
              <a:ext uri="{FF2B5EF4-FFF2-40B4-BE49-F238E27FC236}">
                <a16:creationId xmlns:a16="http://schemas.microsoft.com/office/drawing/2014/main" id="{BBCEB988-49E6-4C74-ABBE-F61F2263E36B}"/>
              </a:ext>
            </a:extLst>
          </p:cNvPr>
          <p:cNvSpPr>
            <a:spLocks noGrp="1" noChangeArrowheads="1"/>
          </p:cNvSpPr>
          <p:nvPr>
            <p:ph type="title"/>
          </p:nvPr>
        </p:nvSpPr>
        <p:spPr bwMode="auto">
          <a:xfrm>
            <a:off x="838200" y="228600"/>
            <a:ext cx="5695950" cy="1219200"/>
          </a:xfrm>
          <a:noFill/>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r>
              <a:rPr lang="en-US" altLang="en-US" sz="5400">
                <a:solidFill>
                  <a:schemeClr val="tx1"/>
                </a:solidFill>
              </a:rPr>
              <a:t>Hibernia</a:t>
            </a:r>
          </a:p>
        </p:txBody>
      </p:sp>
      <p:sp>
        <p:nvSpPr>
          <p:cNvPr id="138245" name="Slide Number Placeholder 5">
            <a:extLst>
              <a:ext uri="{FF2B5EF4-FFF2-40B4-BE49-F238E27FC236}">
                <a16:creationId xmlns:a16="http://schemas.microsoft.com/office/drawing/2014/main" id="{132FF165-F41A-43D8-8492-9F8C66B0F80E}"/>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4A2618-AFD9-40E0-850F-25BA7B404583}" type="slidenum">
              <a:rPr lang="en-US" altLang="en-US" sz="1600" b="1">
                <a:solidFill>
                  <a:srgbClr val="003399"/>
                </a:solidFill>
              </a:rPr>
              <a:pPr/>
              <a:t>21</a:t>
            </a:fld>
            <a:endParaRPr lang="en-US" altLang="en-US" sz="1600" b="1">
              <a:solidFill>
                <a:srgbClr val="003399"/>
              </a:solidFill>
            </a:endParaRP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FF96172E-00D0-4E84-A1F9-0244DC089BD3}"/>
              </a:ext>
            </a:extLst>
          </p:cNvPr>
          <p:cNvSpPr>
            <a:spLocks noGrp="1" noChangeArrowheads="1"/>
          </p:cNvSpPr>
          <p:nvPr>
            <p:ph type="title"/>
          </p:nvPr>
        </p:nvSpPr>
        <p:spPr bwMode="auto">
          <a:xfrm>
            <a:off x="228600" y="381000"/>
            <a:ext cx="82296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p>
            <a:r>
              <a:rPr lang="en-US" altLang="en-US" sz="3200" dirty="0">
                <a:latin typeface="Tahoma" panose="020B0604030504040204" pitchFamily="34" charset="0"/>
                <a:cs typeface="Tahoma" panose="020B0604030504040204" pitchFamily="34" charset="0"/>
              </a:rPr>
              <a:t>Operational Concern for</a:t>
            </a:r>
            <a:br>
              <a:rPr lang="en-US" altLang="en-US" sz="3200" dirty="0">
                <a:latin typeface="Tahoma" panose="020B0604030504040204" pitchFamily="34" charset="0"/>
                <a:cs typeface="Tahoma" panose="020B0604030504040204" pitchFamily="34" charset="0"/>
              </a:rPr>
            </a:br>
            <a:r>
              <a:rPr lang="en-US" altLang="en-US" sz="3200" dirty="0">
                <a:latin typeface="Tahoma" panose="020B0604030504040204" pitchFamily="34" charset="0"/>
                <a:cs typeface="Tahoma" panose="020B0604030504040204" pitchFamily="34" charset="0"/>
              </a:rPr>
              <a:t>Hibernia Mud Burners</a:t>
            </a:r>
          </a:p>
        </p:txBody>
      </p:sp>
      <p:sp>
        <p:nvSpPr>
          <p:cNvPr id="606211" name="Rectangle 3">
            <a:extLst>
              <a:ext uri="{FF2B5EF4-FFF2-40B4-BE49-F238E27FC236}">
                <a16:creationId xmlns:a16="http://schemas.microsoft.com/office/drawing/2014/main" id="{ECCDD8F8-A5BD-4DC9-B801-D34DC20C04D4}"/>
              </a:ext>
            </a:extLst>
          </p:cNvPr>
          <p:cNvSpPr>
            <a:spLocks noGrp="1" noChangeArrowheads="1"/>
          </p:cNvSpPr>
          <p:nvPr>
            <p:ph type="body" idx="1"/>
          </p:nvPr>
        </p:nvSpPr>
        <p:spPr bwMode="auto">
          <a:xfrm>
            <a:off x="424697" y="1752600"/>
            <a:ext cx="7861300" cy="4333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p>
            <a:pPr>
              <a:lnSpc>
                <a:spcPct val="100000"/>
              </a:lnSpc>
              <a:buFont typeface="Wingdings" panose="05000000000000000000" pitchFamily="2" charset="2"/>
              <a:buNone/>
            </a:pPr>
            <a:r>
              <a:rPr lang="en-US" altLang="en-US" sz="2400" b="0" u="sng" dirty="0">
                <a:solidFill>
                  <a:srgbClr val="000099"/>
                </a:solidFill>
                <a:ea typeface="MS PGothic" panose="020B0600070205080204" pitchFamily="34" charset="-128"/>
              </a:rPr>
              <a:t>Operators</a:t>
            </a:r>
            <a:r>
              <a:rPr lang="en-US" altLang="en-US" sz="2400" b="0" dirty="0">
                <a:solidFill>
                  <a:srgbClr val="000099"/>
                </a:solidFill>
                <a:ea typeface="MS PGothic" panose="020B0600070205080204" pitchFamily="34" charset="-128"/>
              </a:rPr>
              <a:t> on the platform perceived the mud burners as an ignition source for accidental releases of gas during upset conditions and did not want the units to be operated.</a:t>
            </a:r>
          </a:p>
          <a:p>
            <a:pPr>
              <a:lnSpc>
                <a:spcPct val="100000"/>
              </a:lnSpc>
              <a:buFont typeface="Wingdings" panose="05000000000000000000" pitchFamily="2" charset="2"/>
              <a:buNone/>
            </a:pPr>
            <a:endParaRPr lang="en-US" altLang="en-US" sz="2400" b="0" dirty="0">
              <a:solidFill>
                <a:srgbClr val="000099"/>
              </a:solidFill>
              <a:ea typeface="MS PGothic" panose="020B0600070205080204" pitchFamily="34" charset="-128"/>
            </a:endParaRPr>
          </a:p>
          <a:p>
            <a:pPr>
              <a:lnSpc>
                <a:spcPct val="100000"/>
              </a:lnSpc>
              <a:buFont typeface="Wingdings" panose="05000000000000000000" pitchFamily="2" charset="2"/>
              <a:buNone/>
            </a:pPr>
            <a:r>
              <a:rPr lang="en-US" altLang="en-US" sz="2400" b="0" u="sng" dirty="0">
                <a:solidFill>
                  <a:srgbClr val="000099"/>
                </a:solidFill>
                <a:ea typeface="MS PGothic" panose="020B0600070205080204" pitchFamily="34" charset="-128"/>
              </a:rPr>
              <a:t>Question</a:t>
            </a:r>
            <a:r>
              <a:rPr lang="en-US" altLang="en-US" sz="2400" b="0" dirty="0">
                <a:solidFill>
                  <a:srgbClr val="000099"/>
                </a:solidFill>
                <a:ea typeface="MS PGothic" panose="020B0600070205080204" pitchFamily="34" charset="-128"/>
              </a:rPr>
              <a:t>: Does the operation of the mud burners pose an unacceptable risk to the Hibernia platform?</a:t>
            </a:r>
          </a:p>
        </p:txBody>
      </p:sp>
      <p:sp>
        <p:nvSpPr>
          <p:cNvPr id="139270" name="Slide Number Placeholder 5">
            <a:extLst>
              <a:ext uri="{FF2B5EF4-FFF2-40B4-BE49-F238E27FC236}">
                <a16:creationId xmlns:a16="http://schemas.microsoft.com/office/drawing/2014/main" id="{ED5036BA-C97E-4431-BD4E-BB1828B0A87B}"/>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C425CD-CB3C-4D70-BE7A-29493CCD5F5B}" type="slidenum">
              <a:rPr lang="en-US" altLang="en-US" sz="1600" b="1">
                <a:solidFill>
                  <a:srgbClr val="003399"/>
                </a:solidFill>
              </a:rPr>
              <a:pPr/>
              <a:t>22</a:t>
            </a:fld>
            <a:endParaRPr lang="en-US" altLang="en-US" sz="16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6211">
                                            <p:txEl>
                                              <p:pRg st="0" end="0"/>
                                            </p:txEl>
                                          </p:spTgt>
                                        </p:tgtEl>
                                        <p:attrNameLst>
                                          <p:attrName>style.visibility</p:attrName>
                                        </p:attrNameLst>
                                      </p:cBhvr>
                                      <p:to>
                                        <p:strVal val="visible"/>
                                      </p:to>
                                    </p:set>
                                    <p:animEffect transition="in" filter="box(out)">
                                      <p:cBhvr>
                                        <p:cTn id="7" dur="500"/>
                                        <p:tgtEl>
                                          <p:spTgt spid="606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6211">
                                            <p:txEl>
                                              <p:pRg st="2" end="2"/>
                                            </p:txEl>
                                          </p:spTgt>
                                        </p:tgtEl>
                                        <p:attrNameLst>
                                          <p:attrName>style.visibility</p:attrName>
                                        </p:attrNameLst>
                                      </p:cBhvr>
                                      <p:to>
                                        <p:strVal val="visible"/>
                                      </p:to>
                                    </p:set>
                                    <p:animEffect transition="in" filter="box(out)">
                                      <p:cBhvr>
                                        <p:cTn id="12" dur="500"/>
                                        <p:tgtEl>
                                          <p:spTgt spid="606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A9B1A457-DD3E-4F16-9795-EF0CEB664676}"/>
              </a:ext>
            </a:extLst>
          </p:cNvPr>
          <p:cNvSpPr>
            <a:spLocks noGrp="1" noChangeArrowheads="1"/>
          </p:cNvSpPr>
          <p:nvPr>
            <p:ph type="title"/>
          </p:nvPr>
        </p:nvSpPr>
        <p:spPr bwMode="auto">
          <a:xfrm>
            <a:off x="304800" y="150813"/>
            <a:ext cx="8153400" cy="611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p>
            <a:r>
              <a:rPr lang="en-US" altLang="en-US" sz="3200" dirty="0">
                <a:latin typeface="Tahoma" panose="020B0604030504040204" pitchFamily="34" charset="0"/>
                <a:cs typeface="Tahoma" panose="020B0604030504040204" pitchFamily="34" charset="0"/>
              </a:rPr>
              <a:t>Resolution of Concern</a:t>
            </a:r>
          </a:p>
        </p:txBody>
      </p:sp>
      <p:sp>
        <p:nvSpPr>
          <p:cNvPr id="607235" name="Rectangle 3">
            <a:extLst>
              <a:ext uri="{FF2B5EF4-FFF2-40B4-BE49-F238E27FC236}">
                <a16:creationId xmlns:a16="http://schemas.microsoft.com/office/drawing/2014/main" id="{3A690836-3249-4D0B-8520-4F8CF61ED6CD}"/>
              </a:ext>
            </a:extLst>
          </p:cNvPr>
          <p:cNvSpPr>
            <a:spLocks noGrp="1" noChangeArrowheads="1"/>
          </p:cNvSpPr>
          <p:nvPr>
            <p:ph type="body" idx="1"/>
          </p:nvPr>
        </p:nvSpPr>
        <p:spPr bwMode="auto">
          <a:xfrm>
            <a:off x="381000" y="1066800"/>
            <a:ext cx="85344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95" tIns="44947" rIns="89895" bIns="44947" numCol="1" anchor="t" anchorCtr="0" compatLnSpc="1">
            <a:prstTxWarp prst="textNoShape">
              <a:avLst/>
            </a:prstTxWarp>
          </a:bodyPr>
          <a:lstStyle/>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Went offshore to discuss and resolve the issue</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Conduct a planned brainstorming session on the platform to identify all issues / concerns.</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Review operating  parameters and protocols.</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Determine factors and feasibility of on-shore disposal</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Identify plausible gas release scenarios for modelling</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Conduct detailed guide-word HAZOP of Mud burner system. (HAZard &amp; OPerabilbity study)</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Perform gas release scenario modelling to determine ignition potential (LFL/5).</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Result: Mud burners were not used.</a:t>
            </a:r>
          </a:p>
        </p:txBody>
      </p:sp>
      <p:sp>
        <p:nvSpPr>
          <p:cNvPr id="140292" name="Slide Number Placeholder 5">
            <a:extLst>
              <a:ext uri="{FF2B5EF4-FFF2-40B4-BE49-F238E27FC236}">
                <a16:creationId xmlns:a16="http://schemas.microsoft.com/office/drawing/2014/main" id="{62547225-2F86-4327-A203-E0BFF270D6F8}"/>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07F47-4F3C-4F39-9097-51A00F771CF5}" type="slidenum">
              <a:rPr lang="en-US" altLang="en-US" sz="1600" b="1">
                <a:solidFill>
                  <a:srgbClr val="003399"/>
                </a:solidFill>
              </a:rPr>
              <a:pPr/>
              <a:t>23</a:t>
            </a:fld>
            <a:endParaRPr lang="en-US" altLang="en-US" sz="1600" b="1">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animEffect transition="in" filter="box(in)">
                                      <p:cBhvr>
                                        <p:cTn id="7" dur="500"/>
                                        <p:tgtEl>
                                          <p:spTgt spid="607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7235">
                                            <p:txEl>
                                              <p:pRg st="1" end="1"/>
                                            </p:txEl>
                                          </p:spTgt>
                                        </p:tgtEl>
                                        <p:attrNameLst>
                                          <p:attrName>style.visibility</p:attrName>
                                        </p:attrNameLst>
                                      </p:cBhvr>
                                      <p:to>
                                        <p:strVal val="visible"/>
                                      </p:to>
                                    </p:set>
                                    <p:animEffect transition="in" filter="box(in)">
                                      <p:cBhvr>
                                        <p:cTn id="12" dur="500"/>
                                        <p:tgtEl>
                                          <p:spTgt spid="607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7235">
                                            <p:txEl>
                                              <p:pRg st="2" end="2"/>
                                            </p:txEl>
                                          </p:spTgt>
                                        </p:tgtEl>
                                        <p:attrNameLst>
                                          <p:attrName>style.visibility</p:attrName>
                                        </p:attrNameLst>
                                      </p:cBhvr>
                                      <p:to>
                                        <p:strVal val="visible"/>
                                      </p:to>
                                    </p:set>
                                    <p:animEffect transition="in" filter="box(in)">
                                      <p:cBhvr>
                                        <p:cTn id="17" dur="500"/>
                                        <p:tgtEl>
                                          <p:spTgt spid="607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7235">
                                            <p:txEl>
                                              <p:pRg st="3" end="3"/>
                                            </p:txEl>
                                          </p:spTgt>
                                        </p:tgtEl>
                                        <p:attrNameLst>
                                          <p:attrName>style.visibility</p:attrName>
                                        </p:attrNameLst>
                                      </p:cBhvr>
                                      <p:to>
                                        <p:strVal val="visible"/>
                                      </p:to>
                                    </p:set>
                                    <p:animEffect transition="in" filter="box(in)">
                                      <p:cBhvr>
                                        <p:cTn id="22" dur="500"/>
                                        <p:tgtEl>
                                          <p:spTgt spid="607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07235">
                                            <p:txEl>
                                              <p:pRg st="4" end="4"/>
                                            </p:txEl>
                                          </p:spTgt>
                                        </p:tgtEl>
                                        <p:attrNameLst>
                                          <p:attrName>style.visibility</p:attrName>
                                        </p:attrNameLst>
                                      </p:cBhvr>
                                      <p:to>
                                        <p:strVal val="visible"/>
                                      </p:to>
                                    </p:set>
                                    <p:animEffect transition="in" filter="box(in)">
                                      <p:cBhvr>
                                        <p:cTn id="27" dur="500"/>
                                        <p:tgtEl>
                                          <p:spTgt spid="607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7235">
                                            <p:txEl>
                                              <p:pRg st="5" end="5"/>
                                            </p:txEl>
                                          </p:spTgt>
                                        </p:tgtEl>
                                        <p:attrNameLst>
                                          <p:attrName>style.visibility</p:attrName>
                                        </p:attrNameLst>
                                      </p:cBhvr>
                                      <p:to>
                                        <p:strVal val="visible"/>
                                      </p:to>
                                    </p:set>
                                    <p:animEffect transition="in" filter="box(in)">
                                      <p:cBhvr>
                                        <p:cTn id="32" dur="500"/>
                                        <p:tgtEl>
                                          <p:spTgt spid="6072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07235">
                                            <p:txEl>
                                              <p:pRg st="6" end="6"/>
                                            </p:txEl>
                                          </p:spTgt>
                                        </p:tgtEl>
                                        <p:attrNameLst>
                                          <p:attrName>style.visibility</p:attrName>
                                        </p:attrNameLst>
                                      </p:cBhvr>
                                      <p:to>
                                        <p:strVal val="visible"/>
                                      </p:to>
                                    </p:set>
                                    <p:animEffect transition="in" filter="box(in)">
                                      <p:cBhvr>
                                        <p:cTn id="37" dur="500"/>
                                        <p:tgtEl>
                                          <p:spTgt spid="6072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07235">
                                            <p:txEl>
                                              <p:pRg st="7" end="7"/>
                                            </p:txEl>
                                          </p:spTgt>
                                        </p:tgtEl>
                                        <p:attrNameLst>
                                          <p:attrName>style.visibility</p:attrName>
                                        </p:attrNameLst>
                                      </p:cBhvr>
                                      <p:to>
                                        <p:strVal val="visible"/>
                                      </p:to>
                                    </p:set>
                                    <p:animEffect transition="in" filter="box(in)">
                                      <p:cBhvr>
                                        <p:cTn id="42" dur="500"/>
                                        <p:tgtEl>
                                          <p:spTgt spid="607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2257F86C-2853-4AC5-85A5-0FA80773F0E0}"/>
              </a:ext>
            </a:extLst>
          </p:cNvPr>
          <p:cNvSpPr>
            <a:spLocks noGrp="1" noChangeArrowheads="1"/>
          </p:cNvSpPr>
          <p:nvPr>
            <p:ph type="title"/>
          </p:nvPr>
        </p:nvSpPr>
        <p:spPr>
          <a:xfrm>
            <a:off x="457200" y="76200"/>
            <a:ext cx="8229600" cy="868363"/>
          </a:xfrm>
        </p:spPr>
        <p:txBody>
          <a:bodyPr/>
          <a:lstStyle/>
          <a:p>
            <a:r>
              <a:rPr lang="en-US" altLang="en-US" sz="3800" dirty="0">
                <a:ea typeface="ＭＳ Ｐゴシック" panose="020B0600070205080204" pitchFamily="34" charset="-128"/>
              </a:rPr>
              <a:t>Questions about Risk Assessment</a:t>
            </a:r>
          </a:p>
        </p:txBody>
      </p:sp>
      <p:sp>
        <p:nvSpPr>
          <p:cNvPr id="59394" name="Content Placeholder 2">
            <a:extLst>
              <a:ext uri="{FF2B5EF4-FFF2-40B4-BE49-F238E27FC236}">
                <a16:creationId xmlns:a16="http://schemas.microsoft.com/office/drawing/2014/main" id="{0FE0E745-0241-463B-A0D5-A3B7140D4D59}"/>
              </a:ext>
            </a:extLst>
          </p:cNvPr>
          <p:cNvSpPr>
            <a:spLocks noGrp="1" noChangeArrowheads="1"/>
          </p:cNvSpPr>
          <p:nvPr>
            <p:ph idx="1"/>
          </p:nvPr>
        </p:nvSpPr>
        <p:spPr>
          <a:xfrm>
            <a:off x="-3175" y="903288"/>
            <a:ext cx="9299575" cy="5943600"/>
          </a:xfrm>
        </p:spPr>
        <p:txBody>
          <a:bodyPr/>
          <a:lstStyle/>
          <a:p>
            <a:pPr>
              <a:spcAft>
                <a:spcPts val="1075"/>
              </a:spcAft>
            </a:pPr>
            <a:r>
              <a:rPr lang="en-US" altLang="en-US" sz="2600" dirty="0">
                <a:ea typeface="ＭＳ Ｐゴシック" panose="020B0600070205080204" pitchFamily="34" charset="-128"/>
              </a:rPr>
              <a:t>Question 1: Given the practice of QRA, why are numerous industrial upsets still occurring? </a:t>
            </a:r>
          </a:p>
          <a:p>
            <a:pPr lvl="1">
              <a:spcAft>
                <a:spcPts val="1075"/>
              </a:spcAft>
            </a:pPr>
            <a:r>
              <a:rPr lang="en-US" altLang="en-US" sz="2400" dirty="0">
                <a:ea typeface="ＭＳ Ｐゴシック" panose="020B0600070205080204" pitchFamily="34" charset="-128"/>
              </a:rPr>
              <a:t>Practice must be updated!</a:t>
            </a:r>
          </a:p>
          <a:p>
            <a:pPr>
              <a:spcAft>
                <a:spcPts val="1075"/>
              </a:spcAft>
            </a:pPr>
            <a:r>
              <a:rPr lang="en-US" altLang="en-US" sz="2600" dirty="0">
                <a:ea typeface="ＭＳ Ｐゴシック" panose="020B0600070205080204" pitchFamily="34" charset="-128"/>
              </a:rPr>
              <a:t>Question 2: To what degree can “low probability, high consequence” events be predicted, e.g., the 2008 world-wide financial crisis, 2005 BP Texas City, 2010 Deepwater Horizon? </a:t>
            </a:r>
          </a:p>
          <a:p>
            <a:pPr lvl="1">
              <a:spcAft>
                <a:spcPts val="1075"/>
              </a:spcAft>
            </a:pPr>
            <a:r>
              <a:rPr lang="en-US" altLang="en-US" sz="2600" dirty="0">
                <a:ea typeface="ＭＳ Ｐゴシック" panose="020B0600070205080204" pitchFamily="34" charset="-128"/>
              </a:rPr>
              <a:t>We will find that may incident indicators or precursor events </a:t>
            </a:r>
            <a:r>
              <a:rPr lang="en-US" altLang="en-US" sz="2400" dirty="0">
                <a:ea typeface="ＭＳ Ｐゴシック" panose="020B0600070205080204" pitchFamily="34" charset="-128"/>
              </a:rPr>
              <a:t>can be monitored for probabilistic forecast of future system behavior </a:t>
            </a:r>
          </a:p>
          <a:p>
            <a:endParaRPr lang="en-US" altLang="en-US" sz="2600" dirty="0">
              <a:ea typeface="ＭＳ Ｐゴシック" panose="020B0600070205080204" pitchFamily="34" charset="-128"/>
            </a:endParaRPr>
          </a:p>
        </p:txBody>
      </p:sp>
      <p:sp>
        <p:nvSpPr>
          <p:cNvPr id="59395" name="Slide Number Placeholder 3">
            <a:extLst>
              <a:ext uri="{FF2B5EF4-FFF2-40B4-BE49-F238E27FC236}">
                <a16:creationId xmlns:a16="http://schemas.microsoft.com/office/drawing/2014/main" id="{91D587DA-F5E0-4D4F-8CC6-1BA5040B8002}"/>
              </a:ext>
            </a:extLst>
          </p:cNvPr>
          <p:cNvSpPr>
            <a:spLocks noGrp="1"/>
          </p:cNvSpPr>
          <p:nvPr>
            <p:ph type="sldNum" sz="quarter" idx="12"/>
          </p:nvPr>
        </p:nvSpPr>
        <p:spPr>
          <a:xfrm>
            <a:off x="6858000" y="57150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E7A8328B-9133-45AD-B2EF-501F87B48067}" type="slidenum">
              <a:rPr lang="en-US" altLang="en-US" sz="1400"/>
              <a:pPr>
                <a:spcBef>
                  <a:spcPct val="0"/>
                </a:spcBef>
                <a:spcAft>
                  <a:spcPct val="0"/>
                </a:spcAft>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83209E6D-2BE3-4A4E-8301-999A565B3610}"/>
              </a:ext>
            </a:extLst>
          </p:cNvPr>
          <p:cNvSpPr>
            <a:spLocks noGrp="1" noChangeArrowheads="1"/>
          </p:cNvSpPr>
          <p:nvPr>
            <p:ph type="title"/>
          </p:nvPr>
        </p:nvSpPr>
        <p:spPr>
          <a:xfrm>
            <a:off x="457200" y="274638"/>
            <a:ext cx="8229600" cy="792162"/>
          </a:xfrm>
        </p:spPr>
        <p:txBody>
          <a:bodyPr/>
          <a:lstStyle/>
          <a:p>
            <a:r>
              <a:rPr lang="en-US" altLang="en-US" sz="3800" dirty="0">
                <a:ea typeface="ＭＳ Ｐゴシック" panose="020B0600070205080204" pitchFamily="34" charset="-128"/>
              </a:rPr>
              <a:t>Questions about Risk Assessment</a:t>
            </a:r>
          </a:p>
        </p:txBody>
      </p:sp>
      <p:sp>
        <p:nvSpPr>
          <p:cNvPr id="60418" name="Content Placeholder 2">
            <a:extLst>
              <a:ext uri="{FF2B5EF4-FFF2-40B4-BE49-F238E27FC236}">
                <a16:creationId xmlns:a16="http://schemas.microsoft.com/office/drawing/2014/main" id="{C05B4C02-0194-49C6-9279-1161DD35BE5A}"/>
              </a:ext>
            </a:extLst>
          </p:cNvPr>
          <p:cNvSpPr>
            <a:spLocks noGrp="1" noChangeArrowheads="1"/>
          </p:cNvSpPr>
          <p:nvPr>
            <p:ph idx="1"/>
          </p:nvPr>
        </p:nvSpPr>
        <p:spPr>
          <a:xfrm>
            <a:off x="304800" y="1219200"/>
            <a:ext cx="8610600" cy="5029200"/>
          </a:xfrm>
        </p:spPr>
        <p:txBody>
          <a:bodyPr/>
          <a:lstStyle/>
          <a:p>
            <a:r>
              <a:rPr lang="en-US" altLang="en-US" sz="2400" dirty="0">
                <a:ea typeface="ＭＳ Ｐゴシック" panose="020B0600070205080204" pitchFamily="34" charset="-128"/>
              </a:rPr>
              <a:t>Question 3: Is risk assessment costly? How do you justify the use of risk assessment to managers, company stakeholders, government auditors?</a:t>
            </a:r>
          </a:p>
          <a:p>
            <a:pPr lvl="1"/>
            <a:r>
              <a:rPr lang="en-US" altLang="en-US" sz="2200" dirty="0">
                <a:ea typeface="ＭＳ Ｐゴシック" panose="020B0600070205080204" pitchFamily="34" charset="-128"/>
              </a:rPr>
              <a:t>An air traffic control center works to improve safety but must ensure that proposed improvements are </a:t>
            </a:r>
            <a:r>
              <a:rPr lang="en-US" altLang="en-US" sz="2200" b="1" dirty="0">
                <a:ea typeface="ＭＳ Ｐゴシック" panose="020B0600070205080204" pitchFamily="34" charset="-128"/>
              </a:rPr>
              <a:t>cost effective </a:t>
            </a:r>
            <a:r>
              <a:rPr lang="en-US" altLang="en-US" sz="2200" dirty="0">
                <a:ea typeface="ＭＳ Ｐゴシック" panose="020B0600070205080204" pitchFamily="34" charset="-128"/>
              </a:rPr>
              <a:t>and do not reduce efficiency. Competing proposals for safety improvement include new radar, new collision avoidance detection devices, and improved staff training and leadership.</a:t>
            </a:r>
          </a:p>
        </p:txBody>
      </p:sp>
      <p:sp>
        <p:nvSpPr>
          <p:cNvPr id="60419" name="Slide Number Placeholder 3">
            <a:extLst>
              <a:ext uri="{FF2B5EF4-FFF2-40B4-BE49-F238E27FC236}">
                <a16:creationId xmlns:a16="http://schemas.microsoft.com/office/drawing/2014/main" id="{605EA57C-3903-4683-88D3-66DE93C329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EBF0AF87-0E7A-4301-9E17-37D609B7CE8D}" type="slidenum">
              <a:rPr lang="en-US" altLang="en-US" sz="1400"/>
              <a:pPr>
                <a:spcBef>
                  <a:spcPct val="0"/>
                </a:spcBef>
                <a:spcAft>
                  <a:spcPct val="0"/>
                </a:spcAft>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BA1B4C4A-0302-4343-BA49-67E591934CC1}"/>
              </a:ext>
            </a:extLst>
          </p:cNvPr>
          <p:cNvSpPr>
            <a:spLocks noGrp="1" noChangeArrowheads="1"/>
          </p:cNvSpPr>
          <p:nvPr>
            <p:ph type="title"/>
          </p:nvPr>
        </p:nvSpPr>
        <p:spPr/>
        <p:txBody>
          <a:bodyPr/>
          <a:lstStyle/>
          <a:p>
            <a:r>
              <a:rPr lang="en-US" altLang="en-US">
                <a:ea typeface="ＭＳ Ｐゴシック" panose="020B0600070205080204" pitchFamily="34" charset="-128"/>
              </a:rPr>
              <a:t>Challenges of the 21</a:t>
            </a:r>
            <a:r>
              <a:rPr lang="en-US" altLang="en-US" baseline="30000">
                <a:ea typeface="ＭＳ Ｐゴシック" panose="020B0600070205080204" pitchFamily="34" charset="-128"/>
              </a:rPr>
              <a:t>st</a:t>
            </a:r>
            <a:r>
              <a:rPr lang="en-US" altLang="en-US">
                <a:ea typeface="ＭＳ Ｐゴシック" panose="020B0600070205080204" pitchFamily="34" charset="-128"/>
              </a:rPr>
              <a:t> Century</a:t>
            </a:r>
          </a:p>
        </p:txBody>
      </p:sp>
      <p:sp>
        <p:nvSpPr>
          <p:cNvPr id="62466" name="Content Placeholder 2">
            <a:extLst>
              <a:ext uri="{FF2B5EF4-FFF2-40B4-BE49-F238E27FC236}">
                <a16:creationId xmlns:a16="http://schemas.microsoft.com/office/drawing/2014/main" id="{0836129F-6E76-4279-81DB-CF3763FA515D}"/>
              </a:ext>
            </a:extLst>
          </p:cNvPr>
          <p:cNvSpPr>
            <a:spLocks noGrp="1" noChangeArrowheads="1"/>
          </p:cNvSpPr>
          <p:nvPr>
            <p:ph idx="1"/>
          </p:nvPr>
        </p:nvSpPr>
        <p:spPr>
          <a:xfrm>
            <a:off x="457200" y="1600200"/>
            <a:ext cx="8458200" cy="4525963"/>
          </a:xfrm>
        </p:spPr>
        <p:txBody>
          <a:bodyPr/>
          <a:lstStyle/>
          <a:p>
            <a:pPr>
              <a:spcAft>
                <a:spcPts val="1500"/>
              </a:spcAft>
            </a:pPr>
            <a:r>
              <a:rPr lang="en-US" altLang="en-US" sz="2400" dirty="0">
                <a:ea typeface="ＭＳ Ｐゴシック" panose="020B0600070205080204" pitchFamily="34" charset="-128"/>
              </a:rPr>
              <a:t>During the 21st century, meeting the world’s increasing demand for food, water, and energy will be a daunting challenge and opportunity that will engage interactions of world leaders together with engineers and scientists.</a:t>
            </a:r>
            <a:r>
              <a:rPr lang="en-US" altLang="en-US" sz="2400" baseline="30000" dirty="0">
                <a:ea typeface="ＭＳ Ｐゴシック" panose="020B0600070205080204" pitchFamily="34" charset="-128"/>
              </a:rPr>
              <a:t>^</a:t>
            </a:r>
            <a:r>
              <a:rPr lang="en-US" altLang="en-US" sz="2400" dirty="0">
                <a:ea typeface="ＭＳ Ｐゴシック" panose="020B0600070205080204" pitchFamily="34" charset="-128"/>
              </a:rPr>
              <a:t> </a:t>
            </a:r>
          </a:p>
          <a:p>
            <a:r>
              <a:rPr lang="en-US" altLang="en-US" sz="2400" dirty="0">
                <a:ea typeface="ＭＳ Ｐゴシック" panose="020B0600070205080204" pitchFamily="34" charset="-128"/>
              </a:rPr>
              <a:t>Defining the constraints associated with the food, water, energy relationships, and optimizing the complex functions of interdependent variables will require not only the discovery of new chemistry and engineering development but also employment of rigorous </a:t>
            </a:r>
            <a:r>
              <a:rPr lang="en-US" altLang="en-US" sz="2400" b="1" dirty="0">
                <a:ea typeface="ＭＳ Ｐゴシック" panose="020B0600070205080204" pitchFamily="34" charset="-128"/>
              </a:rPr>
              <a:t>Risk Analysis </a:t>
            </a:r>
            <a:r>
              <a:rPr lang="en-US" altLang="en-US" sz="2400" dirty="0">
                <a:ea typeface="ＭＳ Ｐゴシック" panose="020B0600070205080204" pitchFamily="34" charset="-128"/>
              </a:rPr>
              <a:t>and optimal </a:t>
            </a:r>
            <a:r>
              <a:rPr lang="en-US" altLang="en-US" sz="2400" b="1" dirty="0">
                <a:ea typeface="ＭＳ Ｐゴシック" panose="020B0600070205080204" pitchFamily="34" charset="-128"/>
              </a:rPr>
              <a:t>Decision Making Under Uncertainty </a:t>
            </a:r>
            <a:r>
              <a:rPr lang="en-US" altLang="en-US" sz="2400" dirty="0">
                <a:ea typeface="ＭＳ Ｐゴシック" panose="020B0600070205080204" pitchFamily="34" charset="-128"/>
              </a:rPr>
              <a:t>by Citizen Engineers’</a:t>
            </a:r>
            <a:r>
              <a:rPr lang="en-US" altLang="en-US" sz="2400" b="1" dirty="0">
                <a:ea typeface="ＭＳ Ｐゴシック" panose="020B0600070205080204" pitchFamily="34" charset="-128"/>
              </a:rPr>
              <a:t> </a:t>
            </a:r>
            <a:r>
              <a:rPr lang="en-US" altLang="en-US" sz="2400" dirty="0">
                <a:ea typeface="ＭＳ Ｐゴシック" panose="020B0600070205080204" pitchFamily="34" charset="-128"/>
              </a:rPr>
              <a:t>aggregation of all relevant information.</a:t>
            </a:r>
            <a:r>
              <a:rPr lang="en-US" altLang="en-US" sz="2400" baseline="30000" dirty="0">
                <a:ea typeface="ＭＳ Ｐゴシック" panose="020B0600070205080204" pitchFamily="34" charset="-128"/>
              </a:rPr>
              <a:t>^</a:t>
            </a:r>
            <a:r>
              <a:rPr lang="en-US" altLang="en-US" sz="2400" dirty="0">
                <a:ea typeface="ＭＳ Ｐゴシック" panose="020B0600070205080204" pitchFamily="34" charset="-128"/>
              </a:rPr>
              <a:t> </a:t>
            </a:r>
          </a:p>
        </p:txBody>
      </p:sp>
      <p:sp>
        <p:nvSpPr>
          <p:cNvPr id="62467" name="Slide Number Placeholder 3">
            <a:extLst>
              <a:ext uri="{FF2B5EF4-FFF2-40B4-BE49-F238E27FC236}">
                <a16:creationId xmlns:a16="http://schemas.microsoft.com/office/drawing/2014/main" id="{EDBC265E-EED2-4810-9DB9-823646D3EE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947CFCB6-012B-4343-996D-629EB802DED1}" type="slidenum">
              <a:rPr lang="en-US" altLang="en-US" sz="1400"/>
              <a:pPr>
                <a:spcBef>
                  <a:spcPct val="0"/>
                </a:spcBef>
                <a:spcAft>
                  <a:spcPct val="0"/>
                </a:spcAft>
                <a:buFontTx/>
                <a:buNone/>
              </a:pPr>
              <a:t>26</a:t>
            </a:fld>
            <a:endParaRPr lang="en-US" altLang="en-US" sz="1400"/>
          </a:p>
        </p:txBody>
      </p:sp>
      <p:sp>
        <p:nvSpPr>
          <p:cNvPr id="62468" name="TextBox 4">
            <a:extLst>
              <a:ext uri="{FF2B5EF4-FFF2-40B4-BE49-F238E27FC236}">
                <a16:creationId xmlns:a16="http://schemas.microsoft.com/office/drawing/2014/main" id="{1218DA2D-A072-4A6B-8AB3-FA6EEB01FA51}"/>
              </a:ext>
            </a:extLst>
          </p:cNvPr>
          <p:cNvSpPr txBox="1">
            <a:spLocks noChangeArrowheads="1"/>
          </p:cNvSpPr>
          <p:nvPr/>
        </p:nvSpPr>
        <p:spPr bwMode="auto">
          <a:xfrm>
            <a:off x="685800" y="6248400"/>
            <a:ext cx="708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400"/>
              <a:t>^ Adapted from Matthew Platz, National Science Foundation, </a:t>
            </a:r>
            <a:r>
              <a:rPr lang="en-US" altLang="en-US" sz="1400" i="1"/>
              <a:t>Division of Chemistry Newsletter</a:t>
            </a:r>
            <a:r>
              <a:rPr lang="en-US" altLang="en-US" sz="1400"/>
              <a:t>, December 2012, Issue 19, p.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157-AD4F-4A29-87F2-88DEFDFC5CE8}"/>
              </a:ext>
            </a:extLst>
          </p:cNvPr>
          <p:cNvSpPr>
            <a:spLocks noGrp="1"/>
          </p:cNvSpPr>
          <p:nvPr>
            <p:ph type="title"/>
          </p:nvPr>
        </p:nvSpPr>
        <p:spPr/>
        <p:txBody>
          <a:bodyPr/>
          <a:lstStyle/>
          <a:p>
            <a:r>
              <a:rPr lang="en-US" altLang="en-US" sz="2800" b="1" dirty="0">
                <a:ea typeface="ＭＳ Ｐゴシック" panose="020B0600070205080204" pitchFamily="34" charset="-128"/>
              </a:rPr>
              <a:t>Cardinal Rules </a:t>
            </a:r>
            <a:r>
              <a:rPr lang="en-US" altLang="en-US" sz="2800" dirty="0">
                <a:ea typeface="ＭＳ Ｐゴシック" panose="020B0600070205080204" pitchFamily="34" charset="-128"/>
              </a:rPr>
              <a:t>of</a:t>
            </a:r>
            <a:r>
              <a:rPr lang="en-US" altLang="en-US" sz="2800" b="1" dirty="0">
                <a:ea typeface="ＭＳ Ｐゴシック" panose="020B0600070205080204" pitchFamily="34" charset="-128"/>
              </a:rPr>
              <a:t> </a:t>
            </a:r>
            <a:r>
              <a:rPr lang="en-US" altLang="en-US" sz="2800" dirty="0">
                <a:ea typeface="ＭＳ Ｐゴシック" panose="020B0600070205080204" pitchFamily="34" charset="-128"/>
              </a:rPr>
              <a:t>a Systems Approach to Decision Making </a:t>
            </a:r>
            <a:endParaRPr lang="en-US" sz="2800" dirty="0"/>
          </a:p>
        </p:txBody>
      </p:sp>
      <p:sp>
        <p:nvSpPr>
          <p:cNvPr id="3" name="Content Placeholder 2">
            <a:extLst>
              <a:ext uri="{FF2B5EF4-FFF2-40B4-BE49-F238E27FC236}">
                <a16:creationId xmlns:a16="http://schemas.microsoft.com/office/drawing/2014/main" id="{6C38FDEE-4DF7-4079-8EC4-EC1BDB448EAF}"/>
              </a:ext>
            </a:extLst>
          </p:cNvPr>
          <p:cNvSpPr>
            <a:spLocks noGrp="1"/>
          </p:cNvSpPr>
          <p:nvPr>
            <p:ph idx="1"/>
          </p:nvPr>
        </p:nvSpPr>
        <p:spPr/>
        <p:txBody>
          <a:bodyPr/>
          <a:lstStyle/>
          <a:p>
            <a:r>
              <a:rPr lang="en-US" altLang="en-US" sz="2400" dirty="0">
                <a:ea typeface="ＭＳ Ｐゴシック" panose="020B0600070205080204" pitchFamily="34" charset="-128"/>
              </a:rPr>
              <a:t>Several Cardinal rules should be acknowledged to perform Risk Assessment of a Sociotechnical System (STS).</a:t>
            </a:r>
          </a:p>
          <a:p>
            <a:endParaRPr lang="en-US" sz="2400" dirty="0"/>
          </a:p>
        </p:txBody>
      </p:sp>
      <p:sp>
        <p:nvSpPr>
          <p:cNvPr id="4" name="Slide Number Placeholder 3">
            <a:extLst>
              <a:ext uri="{FF2B5EF4-FFF2-40B4-BE49-F238E27FC236}">
                <a16:creationId xmlns:a16="http://schemas.microsoft.com/office/drawing/2014/main" id="{AF1F9450-71C2-4A3A-A9DF-4B8C30BD6E44}"/>
              </a:ext>
            </a:extLst>
          </p:cNvPr>
          <p:cNvSpPr>
            <a:spLocks noGrp="1"/>
          </p:cNvSpPr>
          <p:nvPr>
            <p:ph type="sldNum" sz="quarter" idx="12"/>
          </p:nvPr>
        </p:nvSpPr>
        <p:spPr/>
        <p:txBody>
          <a:bodyPr/>
          <a:lstStyle/>
          <a:p>
            <a:fld id="{63BA2AB9-1C94-4978-A068-A6F75F211F11}" type="slidenum">
              <a:rPr lang="en-US" altLang="en-US" smtClean="0"/>
              <a:pPr/>
              <a:t>27</a:t>
            </a:fld>
            <a:endParaRPr lang="en-US" altLang="en-US"/>
          </a:p>
        </p:txBody>
      </p:sp>
    </p:spTree>
    <p:extLst>
      <p:ext uri="{BB962C8B-B14F-4D97-AF65-F5344CB8AC3E}">
        <p14:creationId xmlns:p14="http://schemas.microsoft.com/office/powerpoint/2010/main" val="3291367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246D-024D-4CDB-B5B0-A65B9FD0C590}"/>
              </a:ext>
            </a:extLst>
          </p:cNvPr>
          <p:cNvSpPr>
            <a:spLocks noGrp="1"/>
          </p:cNvSpPr>
          <p:nvPr>
            <p:ph type="title"/>
          </p:nvPr>
        </p:nvSpPr>
        <p:spPr>
          <a:xfrm>
            <a:off x="284783" y="164280"/>
            <a:ext cx="8622734" cy="792161"/>
          </a:xfrm>
        </p:spPr>
        <p:txBody>
          <a:bodyPr/>
          <a:lstStyle/>
          <a:p>
            <a:r>
              <a:rPr lang="en-US" sz="3200" dirty="0">
                <a:solidFill>
                  <a:srgbClr val="C00000"/>
                </a:solidFill>
              </a:rPr>
              <a:t>Cardinal Rule 1</a:t>
            </a:r>
            <a:r>
              <a:rPr lang="en-US" sz="3200" dirty="0"/>
              <a:t>: Technical and Organizational</a:t>
            </a:r>
          </a:p>
        </p:txBody>
      </p:sp>
      <p:sp>
        <p:nvSpPr>
          <p:cNvPr id="3" name="Content Placeholder 2">
            <a:extLst>
              <a:ext uri="{FF2B5EF4-FFF2-40B4-BE49-F238E27FC236}">
                <a16:creationId xmlns:a16="http://schemas.microsoft.com/office/drawing/2014/main" id="{E4C20AEA-170D-4FAE-8E63-9B755224A1DF}"/>
              </a:ext>
            </a:extLst>
          </p:cNvPr>
          <p:cNvSpPr>
            <a:spLocks noGrp="1"/>
          </p:cNvSpPr>
          <p:nvPr>
            <p:ph idx="1"/>
          </p:nvPr>
        </p:nvSpPr>
        <p:spPr/>
        <p:txBody>
          <a:bodyPr/>
          <a:lstStyle/>
          <a:p>
            <a:pPr marL="0" indent="0">
              <a:buNone/>
            </a:pPr>
            <a:r>
              <a:rPr lang="en-US" altLang="en-US" sz="2400" b="1" dirty="0">
                <a:ea typeface="ＭＳ Ｐゴシック" panose="020B0600070205080204" pitchFamily="34" charset="-128"/>
              </a:rPr>
              <a:t>1.</a:t>
            </a:r>
            <a:r>
              <a:rPr lang="en-US" altLang="en-US" sz="2400" dirty="0">
                <a:ea typeface="ＭＳ Ｐゴシック" panose="020B0600070205080204" pitchFamily="34" charset="-128"/>
              </a:rPr>
              <a:t> </a:t>
            </a:r>
            <a:r>
              <a:rPr lang="en-US" altLang="en-US" sz="2400" b="1" dirty="0">
                <a:ea typeface="ＭＳ Ｐゴシック" panose="020B0600070205080204" pitchFamily="34" charset="-128"/>
              </a:rPr>
              <a:t>Define</a:t>
            </a:r>
            <a:r>
              <a:rPr lang="en-US" altLang="en-US" sz="2400" dirty="0">
                <a:ea typeface="ＭＳ Ｐゴシック" panose="020B0600070205080204" pitchFamily="34" charset="-128"/>
              </a:rPr>
              <a:t> the socio-technical system (STS) and its hierarchy of levels to include the technical engineering system and its organization.</a:t>
            </a:r>
          </a:p>
          <a:p>
            <a:endParaRPr lang="en-US" sz="2000" dirty="0"/>
          </a:p>
          <a:p>
            <a:pPr lvl="1"/>
            <a:r>
              <a:rPr lang="en-US" sz="1800" dirty="0"/>
              <a:t>Acknowledge and understand that technical issues (e.g. equipment and operation) are influenced by non-technical issues such as management, organization and higher levels of the system</a:t>
            </a:r>
          </a:p>
          <a:p>
            <a:pPr lvl="1"/>
            <a:endParaRPr lang="en-US" sz="1800" dirty="0"/>
          </a:p>
          <a:p>
            <a:pPr lvl="1"/>
            <a:r>
              <a:rPr lang="en-US" sz="1800" dirty="0"/>
              <a:t>Sociotechnical systems (STS) are complex interaction of human and technology</a:t>
            </a:r>
          </a:p>
          <a:p>
            <a:pPr lvl="1"/>
            <a:endParaRPr lang="en-US" sz="1800" dirty="0"/>
          </a:p>
          <a:p>
            <a:pPr lvl="1"/>
            <a:r>
              <a:rPr lang="en-US" sz="1800" dirty="0"/>
              <a:t>Technical, operational, human and organizational factors</a:t>
            </a:r>
          </a:p>
        </p:txBody>
      </p:sp>
      <p:sp>
        <p:nvSpPr>
          <p:cNvPr id="4" name="Slide Number Placeholder 3">
            <a:extLst>
              <a:ext uri="{FF2B5EF4-FFF2-40B4-BE49-F238E27FC236}">
                <a16:creationId xmlns:a16="http://schemas.microsoft.com/office/drawing/2014/main" id="{E291D7D1-9ED9-4855-909B-6F169C83C6A4}"/>
              </a:ext>
            </a:extLst>
          </p:cNvPr>
          <p:cNvSpPr>
            <a:spLocks noGrp="1"/>
          </p:cNvSpPr>
          <p:nvPr>
            <p:ph type="sldNum" sz="quarter" idx="12"/>
          </p:nvPr>
        </p:nvSpPr>
        <p:spPr/>
        <p:txBody>
          <a:bodyPr/>
          <a:lstStyle/>
          <a:p>
            <a:fld id="{A8CF08C9-0F10-0344-A04C-E462CBE3DB0A}" type="slidenum">
              <a:rPr lang="en-US" altLang="en-US" smtClean="0"/>
              <a:pPr/>
              <a:t>28</a:t>
            </a:fld>
            <a:endParaRPr lang="en-US" altLang="en-US"/>
          </a:p>
        </p:txBody>
      </p:sp>
    </p:spTree>
    <p:extLst>
      <p:ext uri="{BB962C8B-B14F-4D97-AF65-F5344CB8AC3E}">
        <p14:creationId xmlns:p14="http://schemas.microsoft.com/office/powerpoint/2010/main" val="189290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4F44-9683-4D25-8531-78C24D36D747}"/>
              </a:ext>
            </a:extLst>
          </p:cNvPr>
          <p:cNvSpPr>
            <a:spLocks noGrp="1"/>
          </p:cNvSpPr>
          <p:nvPr>
            <p:ph type="title"/>
          </p:nvPr>
        </p:nvSpPr>
        <p:spPr>
          <a:xfrm>
            <a:off x="457200" y="-152400"/>
            <a:ext cx="8229600" cy="1143000"/>
          </a:xfrm>
        </p:spPr>
        <p:txBody>
          <a:bodyPr/>
          <a:lstStyle/>
          <a:p>
            <a:r>
              <a:rPr lang="en-US" sz="3200" dirty="0">
                <a:solidFill>
                  <a:srgbClr val="C00000"/>
                </a:solidFill>
              </a:rPr>
              <a:t>Cardinal Rule 2</a:t>
            </a:r>
            <a:r>
              <a:rPr lang="en-US" sz="3200" dirty="0"/>
              <a:t>: Uncertainty</a:t>
            </a:r>
          </a:p>
        </p:txBody>
      </p:sp>
      <p:sp>
        <p:nvSpPr>
          <p:cNvPr id="3" name="Content Placeholder 2">
            <a:extLst>
              <a:ext uri="{FF2B5EF4-FFF2-40B4-BE49-F238E27FC236}">
                <a16:creationId xmlns:a16="http://schemas.microsoft.com/office/drawing/2014/main" id="{1805F155-8458-4CCE-8358-7215EA7EEF04}"/>
              </a:ext>
            </a:extLst>
          </p:cNvPr>
          <p:cNvSpPr>
            <a:spLocks noGrp="1"/>
          </p:cNvSpPr>
          <p:nvPr>
            <p:ph idx="1"/>
          </p:nvPr>
        </p:nvSpPr>
        <p:spPr>
          <a:xfrm>
            <a:off x="456879" y="1181759"/>
            <a:ext cx="8229600" cy="5137238"/>
          </a:xfrm>
        </p:spPr>
        <p:txBody>
          <a:bodyPr/>
          <a:lstStyle/>
          <a:p>
            <a:pPr marL="0" indent="0">
              <a:buNone/>
            </a:pPr>
            <a:r>
              <a:rPr lang="en-US" altLang="en-US" sz="2400" b="1" dirty="0">
                <a:ea typeface="ＭＳ Ｐゴシック" panose="020B0600070205080204" pitchFamily="34" charset="-128"/>
              </a:rPr>
              <a:t>2</a:t>
            </a:r>
            <a:r>
              <a:rPr lang="en-US" altLang="en-US" sz="2400" dirty="0">
                <a:ea typeface="ＭＳ Ｐゴシック" panose="020B0600070205080204" pitchFamily="34" charset="-128"/>
              </a:rPr>
              <a:t>. All </a:t>
            </a:r>
            <a:r>
              <a:rPr lang="en-US" altLang="en-US" sz="2400" b="1" dirty="0">
                <a:ea typeface="ＭＳ Ｐゴシック" panose="020B0600070205080204" pitchFamily="34" charset="-128"/>
              </a:rPr>
              <a:t>Information</a:t>
            </a:r>
            <a:r>
              <a:rPr lang="en-US" altLang="en-US" sz="2400" dirty="0">
                <a:ea typeface="ＭＳ Ｐゴシック" panose="020B0600070205080204" pitchFamily="34" charset="-128"/>
              </a:rPr>
              <a:t> about a STS is </a:t>
            </a:r>
            <a:r>
              <a:rPr lang="en-US" altLang="en-US" sz="2400" b="1" dirty="0">
                <a:ea typeface="ＭＳ Ｐゴシック" panose="020B0600070205080204" pitchFamily="34" charset="-128"/>
              </a:rPr>
              <a:t>Uncertain</a:t>
            </a:r>
            <a:r>
              <a:rPr lang="en-US" altLang="en-US" sz="2400" dirty="0">
                <a:ea typeface="ＭＳ Ｐゴシック" panose="020B0600070205080204" pitchFamily="34" charset="-128"/>
              </a:rPr>
              <a:t> to a degree.  </a:t>
            </a:r>
          </a:p>
          <a:p>
            <a:pPr lvl="1"/>
            <a:r>
              <a:rPr lang="en-US" altLang="en-US" sz="2000" dirty="0">
                <a:ea typeface="ＭＳ Ｐゴシック" panose="020B0600070205080204" pitchFamily="34" charset="-128"/>
              </a:rPr>
              <a:t>Decisions involve uncertain information and involve uncertain future events.  Therefore, each decision itself contributes to the overall Risk, lowering or increasing the risk </a:t>
            </a:r>
          </a:p>
          <a:p>
            <a:pPr lvl="1"/>
            <a:r>
              <a:rPr lang="en-US" altLang="en-US" sz="2000" dirty="0">
                <a:ea typeface="ＭＳ Ｐゴシック" panose="020B0600070205080204" pitchFamily="34" charset="-128"/>
              </a:rPr>
              <a:t>Avoid Certainty Delusion; avoid point value orphans by estimating uncertainties of sensitive variables.</a:t>
            </a:r>
            <a:endParaRPr lang="en-US" sz="2000" dirty="0"/>
          </a:p>
        </p:txBody>
      </p:sp>
      <p:sp>
        <p:nvSpPr>
          <p:cNvPr id="4" name="Slide Number Placeholder 3">
            <a:extLst>
              <a:ext uri="{FF2B5EF4-FFF2-40B4-BE49-F238E27FC236}">
                <a16:creationId xmlns:a16="http://schemas.microsoft.com/office/drawing/2014/main" id="{E0AF92E9-9579-4C2D-87EE-92227DB10DBB}"/>
              </a:ext>
            </a:extLst>
          </p:cNvPr>
          <p:cNvSpPr>
            <a:spLocks noGrp="1"/>
          </p:cNvSpPr>
          <p:nvPr>
            <p:ph type="sldNum" sz="quarter" idx="12"/>
          </p:nvPr>
        </p:nvSpPr>
        <p:spPr/>
        <p:txBody>
          <a:bodyPr/>
          <a:lstStyle/>
          <a:p>
            <a:fld id="{A8CF08C9-0F10-0344-A04C-E462CBE3DB0A}" type="slidenum">
              <a:rPr lang="en-US" altLang="en-US" smtClean="0"/>
              <a:pPr/>
              <a:t>29</a:t>
            </a:fld>
            <a:endParaRPr lang="en-US" altLang="en-US"/>
          </a:p>
        </p:txBody>
      </p:sp>
      <p:sp>
        <p:nvSpPr>
          <p:cNvPr id="9" name="TextBox 1">
            <a:extLst>
              <a:ext uri="{FF2B5EF4-FFF2-40B4-BE49-F238E27FC236}">
                <a16:creationId xmlns:a16="http://schemas.microsoft.com/office/drawing/2014/main" id="{E4401109-0B82-433D-9E10-B673993474B6}"/>
              </a:ext>
            </a:extLst>
          </p:cNvPr>
          <p:cNvSpPr txBox="1">
            <a:spLocks noChangeArrowheads="1"/>
          </p:cNvSpPr>
          <p:nvPr/>
        </p:nvSpPr>
        <p:spPr bwMode="auto">
          <a:xfrm>
            <a:off x="2057400" y="6325490"/>
            <a:ext cx="64257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Distribution tail behavior can be critical to decisions.</a:t>
            </a:r>
          </a:p>
        </p:txBody>
      </p:sp>
      <p:pic>
        <p:nvPicPr>
          <p:cNvPr id="85010" name="Picture 18" descr="measure of central tendency">
            <a:extLst>
              <a:ext uri="{FF2B5EF4-FFF2-40B4-BE49-F238E27FC236}">
                <a16:creationId xmlns:a16="http://schemas.microsoft.com/office/drawing/2014/main" id="{81768516-BD6F-425F-B2BC-B574927C3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179" y="3726730"/>
            <a:ext cx="57150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95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4454-78B7-407E-BBC9-4F3E67A09F02}"/>
              </a:ext>
            </a:extLst>
          </p:cNvPr>
          <p:cNvSpPr>
            <a:spLocks noGrp="1"/>
          </p:cNvSpPr>
          <p:nvPr>
            <p:ph type="title"/>
          </p:nvPr>
        </p:nvSpPr>
        <p:spPr/>
        <p:txBody>
          <a:bodyPr/>
          <a:lstStyle/>
          <a:p>
            <a:r>
              <a:rPr lang="en-US" dirty="0"/>
              <a:t>Barrier Model in Industry</a:t>
            </a:r>
          </a:p>
        </p:txBody>
      </p:sp>
      <p:sp>
        <p:nvSpPr>
          <p:cNvPr id="7" name="Content Placeholder 6">
            <a:extLst>
              <a:ext uri="{FF2B5EF4-FFF2-40B4-BE49-F238E27FC236}">
                <a16:creationId xmlns:a16="http://schemas.microsoft.com/office/drawing/2014/main" id="{6D868F2C-814F-4DD5-AA7A-21C28D15B3ED}"/>
              </a:ext>
            </a:extLst>
          </p:cNvPr>
          <p:cNvSpPr>
            <a:spLocks noGrp="1"/>
          </p:cNvSpPr>
          <p:nvPr>
            <p:ph idx="1"/>
          </p:nvPr>
        </p:nvSpPr>
        <p:spPr/>
        <p:txBody>
          <a:bodyPr/>
          <a:lstStyle/>
          <a:p>
            <a:r>
              <a:rPr lang="en-US" sz="2000" dirty="0"/>
              <a:t>Barrier models show conditions of barriers in a facility. </a:t>
            </a:r>
          </a:p>
          <a:p>
            <a:r>
              <a:rPr lang="en-US" sz="2000" dirty="0"/>
              <a:t>Data from various equipment and other sources are brought together to give an idea whether the barrier is functioning properly or not</a:t>
            </a:r>
          </a:p>
        </p:txBody>
      </p:sp>
      <p:sp>
        <p:nvSpPr>
          <p:cNvPr id="4" name="Slide Number Placeholder 3">
            <a:extLst>
              <a:ext uri="{FF2B5EF4-FFF2-40B4-BE49-F238E27FC236}">
                <a16:creationId xmlns:a16="http://schemas.microsoft.com/office/drawing/2014/main" id="{A4E72C0C-4346-4DF9-844D-E10616CE5E8B}"/>
              </a:ext>
            </a:extLst>
          </p:cNvPr>
          <p:cNvSpPr>
            <a:spLocks noGrp="1"/>
          </p:cNvSpPr>
          <p:nvPr>
            <p:ph type="sldNum" sz="quarter" idx="12"/>
          </p:nvPr>
        </p:nvSpPr>
        <p:spPr/>
        <p:txBody>
          <a:bodyPr/>
          <a:lstStyle/>
          <a:p>
            <a:fld id="{63BA2AB9-1C94-4978-A068-A6F75F211F11}" type="slidenum">
              <a:rPr lang="en-US" altLang="en-US" smtClean="0"/>
              <a:pPr/>
              <a:t>3</a:t>
            </a:fld>
            <a:endParaRPr lang="en-US" altLang="en-US"/>
          </a:p>
        </p:txBody>
      </p:sp>
      <p:pic>
        <p:nvPicPr>
          <p:cNvPr id="1026" name="Picture 2" descr="https://www.northarmconsulting.com/images/Bow_Tie.png">
            <a:extLst>
              <a:ext uri="{FF2B5EF4-FFF2-40B4-BE49-F238E27FC236}">
                <a16:creationId xmlns:a16="http://schemas.microsoft.com/office/drawing/2014/main" id="{B18FA367-11DE-4957-B612-EF144BCBD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82" y="3082105"/>
            <a:ext cx="8399718" cy="30098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BB3436-9F83-4B67-83BD-18ED78FF7EE5}"/>
              </a:ext>
            </a:extLst>
          </p:cNvPr>
          <p:cNvSpPr/>
          <p:nvPr/>
        </p:nvSpPr>
        <p:spPr>
          <a:xfrm>
            <a:off x="3839241" y="3002673"/>
            <a:ext cx="1295400" cy="12954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98829D27-1FD7-4006-94DA-805A4A6A41BB}"/>
              </a:ext>
            </a:extLst>
          </p:cNvPr>
          <p:cNvSpPr txBox="1">
            <a:spLocks/>
          </p:cNvSpPr>
          <p:nvPr/>
        </p:nvSpPr>
        <p:spPr bwMode="auto">
          <a:xfrm>
            <a:off x="609601" y="6305548"/>
            <a:ext cx="1676399"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20000"/>
              </a:spcAft>
              <a:buChar char="•"/>
              <a:defRPr sz="30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20000"/>
              </a:spcAft>
              <a:buChar char="–"/>
              <a:defRPr sz="28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a:lstStyle>
          <a:p>
            <a:pPr marL="0" indent="0">
              <a:buNone/>
            </a:pPr>
            <a:r>
              <a:rPr lang="en-US" sz="2000" b="1" kern="0" dirty="0"/>
              <a:t>Fault Tree </a:t>
            </a:r>
          </a:p>
        </p:txBody>
      </p:sp>
      <p:sp>
        <p:nvSpPr>
          <p:cNvPr id="9" name="Content Placeholder 6">
            <a:extLst>
              <a:ext uri="{FF2B5EF4-FFF2-40B4-BE49-F238E27FC236}">
                <a16:creationId xmlns:a16="http://schemas.microsoft.com/office/drawing/2014/main" id="{BE4BA7CD-AED9-410A-B932-414E20D70A01}"/>
              </a:ext>
            </a:extLst>
          </p:cNvPr>
          <p:cNvSpPr txBox="1">
            <a:spLocks/>
          </p:cNvSpPr>
          <p:nvPr/>
        </p:nvSpPr>
        <p:spPr bwMode="auto">
          <a:xfrm>
            <a:off x="6553200" y="6283518"/>
            <a:ext cx="1676399"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20000"/>
              </a:spcAft>
              <a:buChar char="•"/>
              <a:defRPr sz="30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20000"/>
              </a:spcAft>
              <a:buChar char="–"/>
              <a:defRPr sz="28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a:lstStyle>
          <a:p>
            <a:pPr marL="0" indent="0">
              <a:buNone/>
            </a:pPr>
            <a:r>
              <a:rPr lang="en-US" sz="2000" b="1" kern="0" dirty="0"/>
              <a:t>Event Tree </a:t>
            </a:r>
          </a:p>
        </p:txBody>
      </p:sp>
    </p:spTree>
    <p:extLst>
      <p:ext uri="{BB962C8B-B14F-4D97-AF65-F5344CB8AC3E}">
        <p14:creationId xmlns:p14="http://schemas.microsoft.com/office/powerpoint/2010/main" val="39656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149B0C58-FFB9-AE4E-9651-0F810D4BD9E0}"/>
              </a:ext>
            </a:extLst>
          </p:cNvPr>
          <p:cNvSpPr>
            <a:spLocks noGrp="1"/>
          </p:cNvSpPr>
          <p:nvPr>
            <p:ph type="title"/>
          </p:nvPr>
        </p:nvSpPr>
        <p:spPr>
          <a:xfrm>
            <a:off x="457200" y="1588"/>
            <a:ext cx="8229600" cy="1143000"/>
          </a:xfrm>
        </p:spPr>
        <p:txBody>
          <a:bodyPr/>
          <a:lstStyle/>
          <a:p>
            <a:r>
              <a:rPr lang="en-US" altLang="en-US" sz="3200" dirty="0">
                <a:ea typeface="ＭＳ Ｐゴシック" panose="020B0600070205080204" pitchFamily="34" charset="-128"/>
              </a:rPr>
              <a:t>Engineering is Based on Science</a:t>
            </a:r>
          </a:p>
        </p:txBody>
      </p:sp>
      <p:sp>
        <p:nvSpPr>
          <p:cNvPr id="21506" name="Content Placeholder 2">
            <a:extLst>
              <a:ext uri="{FF2B5EF4-FFF2-40B4-BE49-F238E27FC236}">
                <a16:creationId xmlns:a16="http://schemas.microsoft.com/office/drawing/2014/main" id="{B06BF9DC-EB91-F147-8863-9DB77A2FDAAF}"/>
              </a:ext>
            </a:extLst>
          </p:cNvPr>
          <p:cNvSpPr>
            <a:spLocks noGrp="1"/>
          </p:cNvSpPr>
          <p:nvPr>
            <p:ph idx="1"/>
          </p:nvPr>
        </p:nvSpPr>
        <p:spPr>
          <a:xfrm>
            <a:off x="658135" y="1387009"/>
            <a:ext cx="7961687" cy="5332058"/>
          </a:xfrm>
        </p:spPr>
        <p:txBody>
          <a:bodyPr/>
          <a:lstStyle/>
          <a:p>
            <a:pPr>
              <a:spcAft>
                <a:spcPts val="600"/>
              </a:spcAft>
            </a:pPr>
            <a:r>
              <a:rPr lang="en-US" altLang="en-US" sz="2000" dirty="0">
                <a:ea typeface="ＭＳ Ｐゴシック" panose="020B0600070205080204" pitchFamily="34" charset="-128"/>
              </a:rPr>
              <a:t>One of the greatest achievements of 20</a:t>
            </a:r>
            <a:r>
              <a:rPr lang="en-US" altLang="en-US" sz="2000" baseline="30000" dirty="0">
                <a:ea typeface="ＭＳ Ｐゴシック" panose="020B0600070205080204" pitchFamily="34" charset="-128"/>
              </a:rPr>
              <a:t>th</a:t>
            </a:r>
            <a:r>
              <a:rPr lang="en-US" altLang="en-US" sz="2000" dirty="0">
                <a:ea typeface="ＭＳ Ｐゴシック" panose="020B0600070205080204" pitchFamily="34" charset="-128"/>
              </a:rPr>
              <a:t> century science was to demonstrate that uncertainty is an inherent characteristic of nature or of reality.</a:t>
            </a:r>
          </a:p>
          <a:p>
            <a:pPr>
              <a:spcAft>
                <a:spcPts val="600"/>
              </a:spcAft>
            </a:pPr>
            <a:r>
              <a:rPr lang="en-US" altLang="en-US" sz="2000" dirty="0">
                <a:ea typeface="ＭＳ Ｐゴシック" panose="020B0600070205080204" pitchFamily="34" charset="-128"/>
              </a:rPr>
              <a:t>As an engineer, we must expect variability in engineering practice due to variability of conditions and properties, or simply because of influence of things we are not aware of.</a:t>
            </a:r>
          </a:p>
          <a:p>
            <a:r>
              <a:rPr lang="en-US" altLang="en-US" sz="2000" dirty="0">
                <a:ea typeface="ＭＳ Ｐゴシック" panose="020B0600070205080204" pitchFamily="34" charset="-128"/>
              </a:rPr>
              <a:t>Variability in conditions and properties results in ranges or distributions in frequency/probability of outcome occurrence and in ranges or distributions in outcome consequences.</a:t>
            </a:r>
          </a:p>
          <a:p>
            <a:r>
              <a:rPr lang="en-US" altLang="en-US" sz="1800" u="sng" dirty="0">
                <a:ea typeface="ＭＳ Ｐゴシック" panose="020B0600070205080204" pitchFamily="34" charset="-128"/>
              </a:rPr>
              <a:t>All information about a STS is uncertain to a degree.  </a:t>
            </a:r>
          </a:p>
          <a:p>
            <a:endParaRPr lang="en-US" altLang="en-US" sz="2000" dirty="0">
              <a:ea typeface="ＭＳ Ｐゴシック" panose="020B0600070205080204" pitchFamily="34" charset="-128"/>
            </a:endParaRPr>
          </a:p>
        </p:txBody>
      </p:sp>
      <p:sp>
        <p:nvSpPr>
          <p:cNvPr id="21507" name="Slide Number Placeholder 3">
            <a:extLst>
              <a:ext uri="{FF2B5EF4-FFF2-40B4-BE49-F238E27FC236}">
                <a16:creationId xmlns:a16="http://schemas.microsoft.com/office/drawing/2014/main" id="{B952F2D0-DCFD-7644-8943-50402A24CB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33269EE-58DB-F745-9700-D52317EDEAB7}" type="slidenum">
              <a:rPr lang="en-US" altLang="en-US" sz="1600"/>
              <a:pPr>
                <a:spcBef>
                  <a:spcPct val="0"/>
                </a:spcBef>
                <a:buFontTx/>
                <a:buNone/>
              </a:pPr>
              <a:t>30</a:t>
            </a:fld>
            <a:endParaRPr lang="en-US"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13E63B51-E434-AB43-8077-FC8AC445F651}"/>
              </a:ext>
            </a:extLst>
          </p:cNvPr>
          <p:cNvSpPr>
            <a:spLocks noGrp="1"/>
          </p:cNvSpPr>
          <p:nvPr>
            <p:ph type="title"/>
          </p:nvPr>
        </p:nvSpPr>
        <p:spPr>
          <a:xfrm>
            <a:off x="-77586" y="0"/>
            <a:ext cx="9144000" cy="1022350"/>
          </a:xfrm>
        </p:spPr>
        <p:txBody>
          <a:bodyPr/>
          <a:lstStyle/>
          <a:p>
            <a:r>
              <a:rPr lang="en-US" altLang="en-US" sz="3200" dirty="0">
                <a:solidFill>
                  <a:srgbClr val="C00000"/>
                </a:solidFill>
                <a:ea typeface="ＭＳ Ｐゴシック" panose="020B0600070205080204" pitchFamily="34" charset="-128"/>
              </a:rPr>
              <a:t>Cardinal Rule 3</a:t>
            </a:r>
            <a:r>
              <a:rPr lang="en-US" altLang="en-US" sz="3200" dirty="0">
                <a:ea typeface="ＭＳ Ｐゴシック" panose="020B0600070205080204" pitchFamily="34" charset="-128"/>
              </a:rPr>
              <a:t>: Interdependency</a:t>
            </a:r>
          </a:p>
        </p:txBody>
      </p:sp>
      <p:sp>
        <p:nvSpPr>
          <p:cNvPr id="23554" name="Content Placeholder 2">
            <a:extLst>
              <a:ext uri="{FF2B5EF4-FFF2-40B4-BE49-F238E27FC236}">
                <a16:creationId xmlns:a16="http://schemas.microsoft.com/office/drawing/2014/main" id="{5D64CB67-3638-DC42-A156-D95135F6EA44}"/>
              </a:ext>
            </a:extLst>
          </p:cNvPr>
          <p:cNvSpPr>
            <a:spLocks noGrp="1"/>
          </p:cNvSpPr>
          <p:nvPr>
            <p:ph idx="1"/>
          </p:nvPr>
        </p:nvSpPr>
        <p:spPr>
          <a:xfrm>
            <a:off x="345455" y="1174916"/>
            <a:ext cx="8686800" cy="5486744"/>
          </a:xfrm>
        </p:spPr>
        <p:txBody>
          <a:bodyPr/>
          <a:lstStyle/>
          <a:p>
            <a:pPr marL="0" indent="0">
              <a:buNone/>
            </a:pPr>
            <a:r>
              <a:rPr lang="en-US" altLang="en-US" sz="2400" b="1" dirty="0">
                <a:ea typeface="ＭＳ Ｐゴシック" panose="020B0600070205080204" pitchFamily="34" charset="-128"/>
              </a:rPr>
              <a:t>3</a:t>
            </a:r>
            <a:r>
              <a:rPr lang="en-US" altLang="en-US" sz="2400" dirty="0">
                <a:ea typeface="ＭＳ Ｐゴシック" panose="020B0600070205080204" pitchFamily="34" charset="-128"/>
              </a:rPr>
              <a:t>. Many STS components are significantly </a:t>
            </a:r>
            <a:r>
              <a:rPr lang="en-US" altLang="en-US" sz="2400" b="1" dirty="0">
                <a:ea typeface="ＭＳ Ｐゴシック" panose="020B0600070205080204" pitchFamily="34" charset="-128"/>
              </a:rPr>
              <a:t>Inter-dependent</a:t>
            </a:r>
            <a:endParaRPr lang="en-US" altLang="en-US" sz="2400" dirty="0">
              <a:ea typeface="ＭＳ Ｐゴシック" panose="020B0600070205080204" pitchFamily="34" charset="-128"/>
            </a:endParaRPr>
          </a:p>
          <a:p>
            <a:pPr>
              <a:buFont typeface="Arial" panose="020B0604020202020204" pitchFamily="34" charset="0"/>
              <a:buNone/>
            </a:pPr>
            <a:endParaRPr lang="en-US" altLang="en-US" sz="2400" dirty="0">
              <a:ea typeface="ＭＳ Ｐゴシック" panose="020B0600070205080204" pitchFamily="34" charset="-128"/>
            </a:endParaRPr>
          </a:p>
          <a:p>
            <a:endParaRPr lang="en-US" altLang="en-US" sz="240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71E346B2-D84F-A743-BFAC-6BF519BB61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016264D-FAFD-7049-873F-AF65ADABFB3F}" type="slidenum">
              <a:rPr lang="en-US" altLang="en-US" sz="1600"/>
              <a:pPr>
                <a:spcBef>
                  <a:spcPct val="0"/>
                </a:spcBef>
                <a:buFontTx/>
                <a:buNone/>
              </a:pPr>
              <a:t>31</a:t>
            </a:fld>
            <a:endParaRPr lang="en-US" altLang="en-US" sz="1600"/>
          </a:p>
        </p:txBody>
      </p:sp>
      <p:pic>
        <p:nvPicPr>
          <p:cNvPr id="23556" name="Picture 7">
            <a:extLst>
              <a:ext uri="{FF2B5EF4-FFF2-40B4-BE49-F238E27FC236}">
                <a16:creationId xmlns:a16="http://schemas.microsoft.com/office/drawing/2014/main" id="{76C157D8-5285-4147-9C42-E514D048C46C}"/>
              </a:ext>
            </a:extLst>
          </p:cNvPr>
          <p:cNvPicPr>
            <a:picLocks noChangeAspect="1"/>
          </p:cNvPicPr>
          <p:nvPr/>
        </p:nvPicPr>
        <p:blipFill>
          <a:blip r:embed="rId2">
            <a:extLst>
              <a:ext uri="{28A0092B-C50C-407E-A947-70E740481C1C}">
                <a14:useLocalDpi xmlns:a14="http://schemas.microsoft.com/office/drawing/2010/main" val="0"/>
              </a:ext>
            </a:extLst>
          </a:blip>
          <a:srcRect r="2467"/>
          <a:stretch>
            <a:fillRect/>
          </a:stretch>
        </p:blipFill>
        <p:spPr bwMode="auto">
          <a:xfrm>
            <a:off x="1665288" y="2543175"/>
            <a:ext cx="6335712"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1">
            <a:extLst>
              <a:ext uri="{FF2B5EF4-FFF2-40B4-BE49-F238E27FC236}">
                <a16:creationId xmlns:a16="http://schemas.microsoft.com/office/drawing/2014/main" id="{CC9021FB-51DD-844F-AFA7-49969EB34DD9}"/>
              </a:ext>
            </a:extLst>
          </p:cNvPr>
          <p:cNvSpPr txBox="1">
            <a:spLocks noChangeArrowheads="1"/>
          </p:cNvSpPr>
          <p:nvPr/>
        </p:nvSpPr>
        <p:spPr bwMode="auto">
          <a:xfrm>
            <a:off x="665163" y="2043113"/>
            <a:ext cx="8021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b="1">
                <a:latin typeface="Arial" panose="020B0604020202020204" pitchFamily="34" charset="0"/>
              </a:rPr>
              <a:t>Challenger Space Shuttle 1986 </a:t>
            </a:r>
            <a:r>
              <a:rPr lang="en-US" altLang="en-US" sz="2200">
                <a:latin typeface="Arial" panose="020B0604020202020204" pitchFamily="34" charset="0"/>
              </a:rPr>
              <a:t>launch under poor conditions:</a:t>
            </a:r>
          </a:p>
        </p:txBody>
      </p:sp>
      <p:sp>
        <p:nvSpPr>
          <p:cNvPr id="23558" name="Rectangle 2">
            <a:extLst>
              <a:ext uri="{FF2B5EF4-FFF2-40B4-BE49-F238E27FC236}">
                <a16:creationId xmlns:a16="http://schemas.microsoft.com/office/drawing/2014/main" id="{180F93C3-5B81-1240-B580-A96185F08ACF}"/>
              </a:ext>
            </a:extLst>
          </p:cNvPr>
          <p:cNvSpPr>
            <a:spLocks noChangeArrowheads="1"/>
          </p:cNvSpPr>
          <p:nvPr/>
        </p:nvSpPr>
        <p:spPr bwMode="auto">
          <a:xfrm>
            <a:off x="9525" y="6497638"/>
            <a:ext cx="28125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dirty="0"/>
              <a:t>(</a:t>
            </a:r>
            <a:r>
              <a:rPr lang="en-US" altLang="en-US" sz="1600" dirty="0" err="1"/>
              <a:t>Pasman</a:t>
            </a:r>
            <a:r>
              <a:rPr lang="en-US" altLang="en-US" sz="1600" dirty="0"/>
              <a:t>, Nancy Leveson, 2015)</a:t>
            </a:r>
            <a:endParaRPr lang="en-US" altLang="en-US" sz="1600" dirty="0">
              <a:latin typeface="Arial" panose="020B0604020202020204" pitchFamily="34" charset="0"/>
            </a:endParaRPr>
          </a:p>
        </p:txBody>
      </p:sp>
      <p:sp>
        <p:nvSpPr>
          <p:cNvPr id="23559" name="TextBox 1">
            <a:extLst>
              <a:ext uri="{FF2B5EF4-FFF2-40B4-BE49-F238E27FC236}">
                <a16:creationId xmlns:a16="http://schemas.microsoft.com/office/drawing/2014/main" id="{155F4BB9-F446-0F4D-A3AB-E97E598E2252}"/>
              </a:ext>
            </a:extLst>
          </p:cNvPr>
          <p:cNvSpPr txBox="1">
            <a:spLocks noChangeArrowheads="1"/>
          </p:cNvSpPr>
          <p:nvPr/>
        </p:nvSpPr>
        <p:spPr bwMode="auto">
          <a:xfrm>
            <a:off x="0" y="3297238"/>
            <a:ext cx="269875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700">
                <a:latin typeface="Arial" panose="020B0604020202020204" pitchFamily="34" charset="0"/>
              </a:rPr>
              <a:t>Lack of near miss learning, complacency, and pressure to launch led to catastrophe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0FE7C44-2260-0943-B6F5-D86DA76803E1}"/>
              </a:ext>
            </a:extLst>
          </p:cNvPr>
          <p:cNvSpPr>
            <a:spLocks noGrp="1"/>
          </p:cNvSpPr>
          <p:nvPr>
            <p:ph type="title"/>
          </p:nvPr>
        </p:nvSpPr>
        <p:spPr>
          <a:xfrm>
            <a:off x="0" y="269096"/>
            <a:ext cx="9144000" cy="1143000"/>
          </a:xfrm>
        </p:spPr>
        <p:txBody>
          <a:bodyPr/>
          <a:lstStyle/>
          <a:p>
            <a:r>
              <a:rPr lang="en-US" altLang="en-US" sz="3600" dirty="0">
                <a:solidFill>
                  <a:srgbClr val="C00000"/>
                </a:solidFill>
                <a:ea typeface="ＭＳ Ｐゴシック" panose="020B0600070205080204" pitchFamily="34" charset="-128"/>
              </a:rPr>
              <a:t>Cardinal Rule 4</a:t>
            </a:r>
            <a:r>
              <a:rPr lang="en-US" altLang="en-US" sz="3600" dirty="0">
                <a:ea typeface="ＭＳ Ｐゴシック" panose="020B0600070205080204" pitchFamily="34" charset="-128"/>
              </a:rPr>
              <a:t>: Time-dependency</a:t>
            </a:r>
            <a:br>
              <a:rPr lang="en-US" altLang="en-US" sz="3600" dirty="0">
                <a:ea typeface="ＭＳ Ｐゴシック" panose="020B0600070205080204" pitchFamily="34" charset="-128"/>
              </a:rPr>
            </a:br>
            <a:endParaRPr lang="en-US" altLang="en-US" sz="3600" dirty="0">
              <a:ea typeface="ＭＳ Ｐゴシック" panose="020B0600070205080204" pitchFamily="34" charset="-128"/>
            </a:endParaRPr>
          </a:p>
        </p:txBody>
      </p:sp>
      <p:sp>
        <p:nvSpPr>
          <p:cNvPr id="24578" name="Content Placeholder 2">
            <a:extLst>
              <a:ext uri="{FF2B5EF4-FFF2-40B4-BE49-F238E27FC236}">
                <a16:creationId xmlns:a16="http://schemas.microsoft.com/office/drawing/2014/main" id="{5B0202E5-50ED-B94B-8E14-5ED0650D9FF8}"/>
              </a:ext>
            </a:extLst>
          </p:cNvPr>
          <p:cNvSpPr>
            <a:spLocks noGrp="1"/>
          </p:cNvSpPr>
          <p:nvPr>
            <p:ph idx="1"/>
          </p:nvPr>
        </p:nvSpPr>
        <p:spPr>
          <a:xfrm>
            <a:off x="198696" y="1061027"/>
            <a:ext cx="8562919" cy="5301429"/>
          </a:xfrm>
        </p:spPr>
        <p:txBody>
          <a:bodyPr/>
          <a:lstStyle/>
          <a:p>
            <a:pPr marL="0" indent="0">
              <a:buNone/>
            </a:pPr>
            <a:r>
              <a:rPr lang="en-US" altLang="en-US" sz="2400" b="1" dirty="0">
                <a:ea typeface="ＭＳ Ｐゴシック" panose="020B0600070205080204" pitchFamily="34" charset="-128"/>
              </a:rPr>
              <a:t>4</a:t>
            </a:r>
            <a:r>
              <a:rPr lang="en-US" altLang="en-US" sz="2400" dirty="0">
                <a:ea typeface="ＭＳ Ｐゴシック" panose="020B0600070205080204" pitchFamily="34" charset="-128"/>
              </a:rPr>
              <a:t>. All components of a STS are </a:t>
            </a:r>
            <a:r>
              <a:rPr lang="en-US" altLang="en-US" sz="2400" b="1" dirty="0">
                <a:ea typeface="ＭＳ Ｐゴシック" panose="020B0600070205080204" pitchFamily="34" charset="-128"/>
              </a:rPr>
              <a:t>Time dependent</a:t>
            </a:r>
            <a:r>
              <a:rPr lang="en-US" altLang="en-US" sz="2400" dirty="0">
                <a:ea typeface="ＭＳ Ｐゴシック" panose="020B0600070205080204" pitchFamily="34" charset="-128"/>
              </a:rPr>
              <a:t>, so dynamic decision models are needed for modeling and management.</a:t>
            </a:r>
          </a:p>
          <a:p>
            <a:pPr lvl="1"/>
            <a:r>
              <a:rPr lang="en-US" altLang="en-US" sz="2400" dirty="0">
                <a:ea typeface="ＭＳ Ｐゴシック" panose="020B0600070205080204" pitchFamily="34" charset="-128"/>
              </a:rPr>
              <a:t>	Equipment degrades</a:t>
            </a:r>
          </a:p>
          <a:p>
            <a:pPr lvl="1"/>
            <a:r>
              <a:rPr lang="en-US" altLang="en-US" sz="2400" dirty="0">
                <a:ea typeface="ＭＳ Ｐゴシック" panose="020B0600070205080204" pitchFamily="34" charset="-128"/>
              </a:rPr>
              <a:t>	People leave jobs</a:t>
            </a:r>
          </a:p>
          <a:p>
            <a:pPr lvl="1"/>
            <a:r>
              <a:rPr lang="en-US" altLang="en-US" sz="2400" dirty="0">
                <a:ea typeface="ＭＳ Ｐゴシック" panose="020B0600070205080204" pitchFamily="34" charset="-128"/>
              </a:rPr>
              <a:t>	Government changes etc.</a:t>
            </a:r>
          </a:p>
          <a:p>
            <a:endParaRPr lang="en-US" altLang="en-US" sz="2400" dirty="0">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C214BFAE-6370-1349-B8B4-4B8A51B3A9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A4823C9-E898-CA4C-8527-9292D1B81729}" type="slidenum">
              <a:rPr lang="en-US" altLang="en-US" sz="1600"/>
              <a:pPr>
                <a:spcBef>
                  <a:spcPct val="0"/>
                </a:spcBef>
                <a:buFontTx/>
                <a:buNone/>
              </a:pPr>
              <a:t>32</a:t>
            </a:fld>
            <a:endParaRPr lang="en-US" altLang="en-US" sz="1600"/>
          </a:p>
        </p:txBody>
      </p:sp>
      <p:pic>
        <p:nvPicPr>
          <p:cNvPr id="24580" name="Picture 4" descr="F 2b Update Pr.jpg">
            <a:extLst>
              <a:ext uri="{FF2B5EF4-FFF2-40B4-BE49-F238E27FC236}">
                <a16:creationId xmlns:a16="http://schemas.microsoft.com/office/drawing/2014/main" id="{2BA7829C-8797-EC47-BE0F-19E7C620BD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06452"/>
            <a:ext cx="6709956" cy="227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1">
            <a:extLst>
              <a:ext uri="{FF2B5EF4-FFF2-40B4-BE49-F238E27FC236}">
                <a16:creationId xmlns:a16="http://schemas.microsoft.com/office/drawing/2014/main" id="{08DB4C32-AF82-654F-B77B-893A79760446}"/>
              </a:ext>
            </a:extLst>
          </p:cNvPr>
          <p:cNvSpPr txBox="1">
            <a:spLocks noChangeArrowheads="1"/>
          </p:cNvSpPr>
          <p:nvPr/>
        </p:nvSpPr>
        <p:spPr bwMode="auto">
          <a:xfrm>
            <a:off x="1064372" y="5238084"/>
            <a:ext cx="14959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2000" dirty="0">
                <a:latin typeface="Arial" panose="020B0604020202020204" pitchFamily="34" charset="0"/>
              </a:rPr>
              <a:t>Old information</a:t>
            </a:r>
          </a:p>
        </p:txBody>
      </p:sp>
      <p:sp>
        <p:nvSpPr>
          <p:cNvPr id="24582" name="TextBox 6">
            <a:extLst>
              <a:ext uri="{FF2B5EF4-FFF2-40B4-BE49-F238E27FC236}">
                <a16:creationId xmlns:a16="http://schemas.microsoft.com/office/drawing/2014/main" id="{D296CAD5-0606-4744-B766-64A64B189857}"/>
              </a:ext>
            </a:extLst>
          </p:cNvPr>
          <p:cNvSpPr txBox="1">
            <a:spLocks noChangeArrowheads="1"/>
          </p:cNvSpPr>
          <p:nvPr/>
        </p:nvSpPr>
        <p:spPr bwMode="auto">
          <a:xfrm>
            <a:off x="3363536" y="5266456"/>
            <a:ext cx="928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Update</a:t>
            </a:r>
          </a:p>
        </p:txBody>
      </p:sp>
      <p:sp>
        <p:nvSpPr>
          <p:cNvPr id="24583" name="TextBox 7">
            <a:extLst>
              <a:ext uri="{FF2B5EF4-FFF2-40B4-BE49-F238E27FC236}">
                <a16:creationId xmlns:a16="http://schemas.microsoft.com/office/drawing/2014/main" id="{8E4279D4-39F6-3A4D-AC69-E6F1F3273B21}"/>
              </a:ext>
            </a:extLst>
          </p:cNvPr>
          <p:cNvSpPr txBox="1">
            <a:spLocks noChangeArrowheads="1"/>
          </p:cNvSpPr>
          <p:nvPr/>
        </p:nvSpPr>
        <p:spPr bwMode="auto">
          <a:xfrm>
            <a:off x="5545600" y="5268306"/>
            <a:ext cx="930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Update</a:t>
            </a:r>
          </a:p>
        </p:txBody>
      </p:sp>
      <p:sp>
        <p:nvSpPr>
          <p:cNvPr id="24584" name="TextBox 1">
            <a:extLst>
              <a:ext uri="{FF2B5EF4-FFF2-40B4-BE49-F238E27FC236}">
                <a16:creationId xmlns:a16="http://schemas.microsoft.com/office/drawing/2014/main" id="{10EDBE7F-E8F8-384B-91E5-C437DBADB331}"/>
              </a:ext>
            </a:extLst>
          </p:cNvPr>
          <p:cNvSpPr txBox="1">
            <a:spLocks noChangeArrowheads="1"/>
          </p:cNvSpPr>
          <p:nvPr/>
        </p:nvSpPr>
        <p:spPr bwMode="auto">
          <a:xfrm>
            <a:off x="20638" y="6497638"/>
            <a:ext cx="1671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latin typeface="Arial" panose="020B0604020202020204" pitchFamily="34" charset="0"/>
              </a:rPr>
              <a:t>(Zavadskas, 2008)</a:t>
            </a:r>
          </a:p>
        </p:txBody>
      </p:sp>
      <p:sp>
        <p:nvSpPr>
          <p:cNvPr id="2" name="TextBox 1">
            <a:extLst>
              <a:ext uri="{FF2B5EF4-FFF2-40B4-BE49-F238E27FC236}">
                <a16:creationId xmlns:a16="http://schemas.microsoft.com/office/drawing/2014/main" id="{F8998A5B-61C7-D349-977B-9F385A70C539}"/>
              </a:ext>
            </a:extLst>
          </p:cNvPr>
          <p:cNvSpPr txBox="1"/>
          <p:nvPr/>
        </p:nvSpPr>
        <p:spPr>
          <a:xfrm>
            <a:off x="1692275" y="6128306"/>
            <a:ext cx="6036977" cy="400110"/>
          </a:xfrm>
          <a:prstGeom prst="rect">
            <a:avLst/>
          </a:prstGeom>
          <a:noFill/>
        </p:spPr>
        <p:txBody>
          <a:bodyPr wrap="square" rtlCol="0">
            <a:spAutoFit/>
          </a:bodyPr>
          <a:lstStyle/>
          <a:p>
            <a:r>
              <a:rPr lang="en-US" sz="2000" dirty="0"/>
              <a:t>Be agile to incorporate new relevant information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B12E4A4F-1B75-4A48-9082-523C3158D96C}"/>
              </a:ext>
            </a:extLst>
          </p:cNvPr>
          <p:cNvSpPr>
            <a:spLocks noGrp="1"/>
          </p:cNvSpPr>
          <p:nvPr>
            <p:ph type="title"/>
          </p:nvPr>
        </p:nvSpPr>
        <p:spPr>
          <a:xfrm>
            <a:off x="0" y="274638"/>
            <a:ext cx="9144000" cy="1143000"/>
          </a:xfrm>
        </p:spPr>
        <p:txBody>
          <a:bodyPr/>
          <a:lstStyle/>
          <a:p>
            <a:r>
              <a:rPr lang="en-US" altLang="en-US" sz="3600" dirty="0">
                <a:solidFill>
                  <a:srgbClr val="C00000"/>
                </a:solidFill>
                <a:ea typeface="ＭＳ Ｐゴシック" panose="020B0600070205080204" pitchFamily="34" charset="-128"/>
              </a:rPr>
              <a:t>Cardinal Rule 5</a:t>
            </a:r>
            <a:r>
              <a:rPr lang="en-US" altLang="en-US" sz="3600" dirty="0">
                <a:ea typeface="ＭＳ Ｐゴシック" panose="020B0600070205080204" pitchFamily="34" charset="-128"/>
              </a:rPr>
              <a:t>: Conditional dependency</a:t>
            </a:r>
            <a:br>
              <a:rPr lang="en-US" altLang="en-US" sz="3600" dirty="0">
                <a:ea typeface="ＭＳ Ｐゴシック" panose="020B0600070205080204" pitchFamily="34" charset="-128"/>
              </a:rPr>
            </a:br>
            <a:endParaRPr lang="en-US" altLang="en-US" sz="3600" dirty="0">
              <a:ea typeface="ＭＳ Ｐゴシック" panose="020B0600070205080204" pitchFamily="34" charset="-128"/>
            </a:endParaRPr>
          </a:p>
        </p:txBody>
      </p:sp>
      <p:sp>
        <p:nvSpPr>
          <p:cNvPr id="26626" name="Content Placeholder 2">
            <a:extLst>
              <a:ext uri="{FF2B5EF4-FFF2-40B4-BE49-F238E27FC236}">
                <a16:creationId xmlns:a16="http://schemas.microsoft.com/office/drawing/2014/main" id="{824DECEC-6891-DD48-B5C5-D27AD303B57F}"/>
              </a:ext>
            </a:extLst>
          </p:cNvPr>
          <p:cNvSpPr>
            <a:spLocks noGrp="1"/>
          </p:cNvSpPr>
          <p:nvPr>
            <p:ph idx="1"/>
          </p:nvPr>
        </p:nvSpPr>
        <p:spPr>
          <a:xfrm>
            <a:off x="0" y="1296988"/>
            <a:ext cx="9144000" cy="5561012"/>
          </a:xfrm>
        </p:spPr>
        <p:txBody>
          <a:bodyPr/>
          <a:lstStyle/>
          <a:p>
            <a:r>
              <a:rPr lang="en-US" altLang="en-US" sz="2400" b="1" dirty="0">
                <a:ea typeface="ＭＳ Ｐゴシック" panose="020B0600070205080204" pitchFamily="34" charset="-128"/>
              </a:rPr>
              <a:t>5</a:t>
            </a:r>
            <a:r>
              <a:rPr lang="en-US" altLang="en-US" sz="2000" dirty="0">
                <a:ea typeface="ＭＳ Ｐゴシック" panose="020B0600070205080204" pitchFamily="34" charset="-128"/>
              </a:rPr>
              <a:t>. All probability values, model parameters, and other information are dependent on </a:t>
            </a:r>
            <a:r>
              <a:rPr lang="en-US" altLang="en-US" sz="2000" b="1" dirty="0">
                <a:ea typeface="ＭＳ Ｐゴシック" panose="020B0600070205080204" pitchFamily="34" charset="-128"/>
              </a:rPr>
              <a:t>Conditions</a:t>
            </a:r>
            <a:r>
              <a:rPr lang="en-US" altLang="en-US" sz="2000" dirty="0">
                <a:ea typeface="ＭＳ Ｐゴシック" panose="020B0600070205080204" pitchFamily="34" charset="-128"/>
              </a:rPr>
              <a:t>, so condition ranges must be specified or estimated based on other information concerning the application.</a:t>
            </a:r>
          </a:p>
          <a:p>
            <a:pPr>
              <a:spcAft>
                <a:spcPts val="600"/>
              </a:spcAft>
            </a:pPr>
            <a:r>
              <a:rPr lang="en-US" altLang="ja-JP" sz="2400" dirty="0">
                <a:ea typeface="ＭＳ Ｐゴシック" panose="020B0600070205080204" pitchFamily="34" charset="-128"/>
              </a:rPr>
              <a:t> </a:t>
            </a:r>
            <a:r>
              <a:rPr lang="en-US" altLang="en-US" sz="2400" dirty="0">
                <a:ea typeface="ＭＳ Ｐゴシック" panose="020B0600070205080204" pitchFamily="34" charset="-128"/>
              </a:rPr>
              <a:t>Ex. of conditional probability, B = observed wind speed:</a:t>
            </a: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lvl="1">
              <a:spcAft>
                <a:spcPts val="600"/>
              </a:spcAft>
            </a:pPr>
            <a:r>
              <a:rPr lang="en-US" altLang="en-US" sz="2400" dirty="0">
                <a:ea typeface="ＭＳ Ｐゴシック" panose="020B0600070205080204" pitchFamily="34" charset="-128"/>
              </a:rPr>
              <a:t>For A = wave height ≤ 6</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P(A|B) = 0.25, if B = normal wind</a:t>
            </a:r>
          </a:p>
          <a:p>
            <a:pPr lvl="1">
              <a:spcAft>
                <a:spcPts val="600"/>
              </a:spcAft>
            </a:pPr>
            <a:r>
              <a:rPr lang="en-US" altLang="en-US" sz="2400" dirty="0">
                <a:ea typeface="ＭＳ Ｐゴシック" panose="020B0600070205080204" pitchFamily="34" charset="-128"/>
              </a:rPr>
              <a:t>If B = wind speed &gt; normal; P(A|B) &lt; 0.25 </a:t>
            </a:r>
          </a:p>
          <a:p>
            <a:pPr lvl="1"/>
            <a:r>
              <a:rPr lang="en-US" altLang="en-US" sz="2400" dirty="0">
                <a:ea typeface="ＭＳ Ｐゴシック" panose="020B0600070205080204" pitchFamily="34" charset="-128"/>
              </a:rPr>
              <a:t>If B = wind speed &lt; normal; P(A|B) &gt; 0.25 </a:t>
            </a:r>
          </a:p>
          <a:p>
            <a:endParaRPr lang="en-US" altLang="en-US" sz="2000" dirty="0">
              <a:ea typeface="ＭＳ Ｐゴシック" panose="020B0600070205080204" pitchFamily="34" charset="-128"/>
            </a:endParaRPr>
          </a:p>
        </p:txBody>
      </p:sp>
      <p:sp>
        <p:nvSpPr>
          <p:cNvPr id="26627" name="Slide Number Placeholder 3">
            <a:extLst>
              <a:ext uri="{FF2B5EF4-FFF2-40B4-BE49-F238E27FC236}">
                <a16:creationId xmlns:a16="http://schemas.microsoft.com/office/drawing/2014/main" id="{6F232B8F-FECB-6B4F-90A2-FFD3F32D6E37}"/>
              </a:ext>
            </a:extLst>
          </p:cNvPr>
          <p:cNvSpPr>
            <a:spLocks noGrp="1"/>
          </p:cNvSpPr>
          <p:nvPr>
            <p:ph type="sldNum" sz="quarter" idx="12"/>
          </p:nvPr>
        </p:nvSpPr>
        <p:spPr bwMode="auto">
          <a:xfrm>
            <a:off x="7010400" y="640873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6B81109-EB6F-094B-B041-CE9B25D8F4A3}" type="slidenum">
              <a:rPr lang="en-US" altLang="en-US" sz="1600"/>
              <a:pPr>
                <a:spcBef>
                  <a:spcPct val="0"/>
                </a:spcBef>
                <a:buFontTx/>
                <a:buNone/>
              </a:pPr>
              <a:t>33</a:t>
            </a:fld>
            <a:endParaRPr lang="en-US" altLang="en-US" sz="1600"/>
          </a:p>
        </p:txBody>
      </p:sp>
      <p:sp>
        <p:nvSpPr>
          <p:cNvPr id="26628" name="TextBox 1">
            <a:extLst>
              <a:ext uri="{FF2B5EF4-FFF2-40B4-BE49-F238E27FC236}">
                <a16:creationId xmlns:a16="http://schemas.microsoft.com/office/drawing/2014/main" id="{5A4DC560-0166-A540-A5A0-07669B938EB7}"/>
              </a:ext>
            </a:extLst>
          </p:cNvPr>
          <p:cNvSpPr txBox="1">
            <a:spLocks noChangeArrowheads="1"/>
          </p:cNvSpPr>
          <p:nvPr/>
        </p:nvSpPr>
        <p:spPr bwMode="auto">
          <a:xfrm>
            <a:off x="4170230" y="2858869"/>
            <a:ext cx="46689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None/>
            </a:pPr>
            <a:r>
              <a:rPr lang="en-US" altLang="en-US" sz="1800" dirty="0">
                <a:latin typeface="Arial" panose="020B0604020202020204" pitchFamily="34" charset="0"/>
              </a:rPr>
              <a:t>P(A given B) where P designates probability</a:t>
            </a:r>
          </a:p>
          <a:p>
            <a:pPr eaLnBrk="1" hangingPunct="1">
              <a:spcBef>
                <a:spcPct val="0"/>
              </a:spcBef>
              <a:buFontTx/>
              <a:buNone/>
            </a:pPr>
            <a:endParaRPr lang="en-US" altLang="en-US" sz="1800" dirty="0">
              <a:latin typeface="Arial" panose="020B0604020202020204" pitchFamily="34" charset="0"/>
            </a:endParaRPr>
          </a:p>
        </p:txBody>
      </p:sp>
      <p:cxnSp>
        <p:nvCxnSpPr>
          <p:cNvPr id="3" name="Straight Arrow Connector 2">
            <a:extLst>
              <a:ext uri="{FF2B5EF4-FFF2-40B4-BE49-F238E27FC236}">
                <a16:creationId xmlns:a16="http://schemas.microsoft.com/office/drawing/2014/main" id="{F65E60E2-457A-C44B-BACB-981758AC498D}"/>
              </a:ext>
            </a:extLst>
          </p:cNvPr>
          <p:cNvCxnSpPr>
            <a:cxnSpLocks noChangeShapeType="1"/>
          </p:cNvCxnSpPr>
          <p:nvPr/>
        </p:nvCxnSpPr>
        <p:spPr bwMode="auto">
          <a:xfrm flipH="1">
            <a:off x="4960805" y="3157319"/>
            <a:ext cx="0" cy="176212"/>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p:spPr>
      </p:cxnSp>
      <p:sp>
        <p:nvSpPr>
          <p:cNvPr id="26631" name="TextBox 1">
            <a:extLst>
              <a:ext uri="{FF2B5EF4-FFF2-40B4-BE49-F238E27FC236}">
                <a16:creationId xmlns:a16="http://schemas.microsoft.com/office/drawing/2014/main" id="{F71AAEA4-CEED-C642-AF18-32DEF81BB69D}"/>
              </a:ext>
            </a:extLst>
          </p:cNvPr>
          <p:cNvSpPr txBox="1">
            <a:spLocks noChangeArrowheads="1"/>
          </p:cNvSpPr>
          <p:nvPr/>
        </p:nvSpPr>
        <p:spPr bwMode="auto">
          <a:xfrm>
            <a:off x="609600" y="5215814"/>
            <a:ext cx="811894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dirty="0">
                <a:latin typeface="Arial" panose="020B0604020202020204" pitchFamily="34" charset="0"/>
              </a:rPr>
              <a:t>Broad ranges in conditions lead to broad ranges in outcomes and broad ranges in probabilities or frequencies of outcomes, and consequently to broad Risk Distributions.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30E3D6A3-48A3-BB45-B56C-24435D35603B}"/>
              </a:ext>
            </a:extLst>
          </p:cNvPr>
          <p:cNvSpPr>
            <a:spLocks noGrp="1"/>
          </p:cNvSpPr>
          <p:nvPr>
            <p:ph type="title"/>
          </p:nvPr>
        </p:nvSpPr>
        <p:spPr>
          <a:xfrm>
            <a:off x="-65087" y="147811"/>
            <a:ext cx="9144000" cy="488950"/>
          </a:xfrm>
        </p:spPr>
        <p:txBody>
          <a:bodyPr/>
          <a:lstStyle/>
          <a:p>
            <a:r>
              <a:rPr lang="en-US" altLang="en-US" sz="2800" dirty="0">
                <a:solidFill>
                  <a:srgbClr val="C00000"/>
                </a:solidFill>
                <a:ea typeface="ＭＳ Ｐゴシック" panose="020B0600070205080204" pitchFamily="34" charset="-128"/>
              </a:rPr>
              <a:t>Cardinal Rule 6</a:t>
            </a:r>
            <a:r>
              <a:rPr lang="en-US" altLang="en-US" sz="2800" dirty="0">
                <a:ea typeface="ＭＳ Ｐゴシック" panose="020B0600070205080204" pitchFamily="34" charset="-128"/>
              </a:rPr>
              <a:t>: Consider entire data range</a:t>
            </a:r>
            <a:endParaRPr lang="en-US" altLang="en-US" sz="3200" dirty="0">
              <a:ea typeface="ＭＳ Ｐゴシック" panose="020B0600070205080204" pitchFamily="34" charset="-128"/>
            </a:endParaRPr>
          </a:p>
        </p:txBody>
      </p:sp>
      <p:sp>
        <p:nvSpPr>
          <p:cNvPr id="27650" name="Content Placeholder 2">
            <a:extLst>
              <a:ext uri="{FF2B5EF4-FFF2-40B4-BE49-F238E27FC236}">
                <a16:creationId xmlns:a16="http://schemas.microsoft.com/office/drawing/2014/main" id="{5FF8E06C-7B95-434E-A2E1-A19ABF7C3DDB}"/>
              </a:ext>
            </a:extLst>
          </p:cNvPr>
          <p:cNvSpPr>
            <a:spLocks noGrp="1"/>
          </p:cNvSpPr>
          <p:nvPr>
            <p:ph idx="1"/>
          </p:nvPr>
        </p:nvSpPr>
        <p:spPr>
          <a:xfrm>
            <a:off x="-24921" y="990600"/>
            <a:ext cx="9007475" cy="6065837"/>
          </a:xfrm>
        </p:spPr>
        <p:txBody>
          <a:bodyPr/>
          <a:lstStyle/>
          <a:p>
            <a:r>
              <a:rPr lang="en-US" altLang="en-US" sz="2400" b="1" dirty="0">
                <a:ea typeface="ＭＳ Ｐゴシック" panose="020B0600070205080204" pitchFamily="34" charset="-128"/>
              </a:rPr>
              <a:t>6</a:t>
            </a:r>
            <a:r>
              <a:rPr lang="en-US" altLang="en-US" sz="2400" dirty="0">
                <a:ea typeface="ＭＳ Ｐゴシック" panose="020B0600070205080204" pitchFamily="34" charset="-128"/>
              </a:rPr>
              <a:t>. All data and other relevant information are analyzed to model and manage a STS with optimal decision support. No relevant information is arbitrarily discarded.</a:t>
            </a:r>
          </a:p>
          <a:p>
            <a:endParaRPr lang="en-US" altLang="en-US" sz="2400" dirty="0">
              <a:ea typeface="ＭＳ Ｐゴシック" panose="020B0600070205080204" pitchFamily="34" charset="-128"/>
            </a:endParaRPr>
          </a:p>
          <a:p>
            <a:endParaRPr lang="en-US" altLang="en-US" sz="2400" dirty="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AE23DA17-38FE-8748-B736-29B68B6C1B0F}"/>
              </a:ext>
            </a:extLst>
          </p:cNvPr>
          <p:cNvSpPr>
            <a:spLocks noGrp="1"/>
          </p:cNvSpPr>
          <p:nvPr>
            <p:ph type="sldNum" sz="quarter" idx="12"/>
          </p:nvPr>
        </p:nvSpPr>
        <p:spPr bwMode="auto">
          <a:xfrm>
            <a:off x="6945313" y="63436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4B02D69-157E-FE48-97DE-3B8875592016}" type="slidenum">
              <a:rPr lang="en-US" altLang="en-US" sz="1600"/>
              <a:pPr>
                <a:spcBef>
                  <a:spcPct val="0"/>
                </a:spcBef>
                <a:buFontTx/>
                <a:buNone/>
              </a:pPr>
              <a:t>34</a:t>
            </a:fld>
            <a:endParaRPr lang="en-US" altLang="en-US" sz="1600"/>
          </a:p>
        </p:txBody>
      </p:sp>
      <p:pic>
        <p:nvPicPr>
          <p:cNvPr id="27652" name="Picture 1">
            <a:extLst>
              <a:ext uri="{FF2B5EF4-FFF2-40B4-BE49-F238E27FC236}">
                <a16:creationId xmlns:a16="http://schemas.microsoft.com/office/drawing/2014/main" id="{B08EBE37-A92C-ED41-A2C7-CC14AE5B40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438" y="2222327"/>
            <a:ext cx="88804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1">
            <a:extLst>
              <a:ext uri="{FF2B5EF4-FFF2-40B4-BE49-F238E27FC236}">
                <a16:creationId xmlns:a16="http://schemas.microsoft.com/office/drawing/2014/main" id="{4E437B3F-F3CE-A143-B017-7DBB2213B1FA}"/>
              </a:ext>
            </a:extLst>
          </p:cNvPr>
          <p:cNvSpPr txBox="1">
            <a:spLocks noChangeArrowheads="1"/>
          </p:cNvSpPr>
          <p:nvPr/>
        </p:nvSpPr>
        <p:spPr bwMode="auto">
          <a:xfrm>
            <a:off x="6985000" y="656748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(EPA, 2014)</a:t>
            </a:r>
          </a:p>
        </p:txBody>
      </p:sp>
      <p:sp>
        <p:nvSpPr>
          <p:cNvPr id="27654" name="TextBox 2">
            <a:extLst>
              <a:ext uri="{FF2B5EF4-FFF2-40B4-BE49-F238E27FC236}">
                <a16:creationId xmlns:a16="http://schemas.microsoft.com/office/drawing/2014/main" id="{565CF98F-76AE-A84B-8843-A34145382A8C}"/>
              </a:ext>
            </a:extLst>
          </p:cNvPr>
          <p:cNvSpPr txBox="1">
            <a:spLocks noChangeArrowheads="1"/>
          </p:cNvSpPr>
          <p:nvPr/>
        </p:nvSpPr>
        <p:spPr bwMode="auto">
          <a:xfrm>
            <a:off x="205048" y="4357427"/>
            <a:ext cx="880242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Each factor is modeled in its own distribution based on the data for that factor. Note that 3 of the factor distributions are skewed with tails that weight or bias the mean values (shown by the shorter vertical lines) to values higher than the median, which is shown by the first black vertical line of each factor .</a:t>
            </a:r>
          </a:p>
          <a:p>
            <a:pPr eaLnBrk="1" hangingPunct="1">
              <a:spcBef>
                <a:spcPct val="0"/>
              </a:spcBef>
              <a:buFontTx/>
              <a:buNone/>
            </a:pPr>
            <a:r>
              <a:rPr lang="en-US" altLang="en-US" sz="1800" dirty="0">
                <a:latin typeface="Arial" panose="020B0604020202020204" pitchFamily="34" charset="0"/>
              </a:rPr>
              <a:t>The Risk distribution of toxic exposure is shown in the final distribution with ‘% Population exposed’ along Y and the ‘Risk level’ along X-axis. The upper confidence limit at the 0.95 or 95% level shows that 5% of the population is exposed to severely high risk</a:t>
            </a:r>
          </a:p>
        </p:txBody>
      </p:sp>
      <p:sp>
        <p:nvSpPr>
          <p:cNvPr id="27660" name="TextBox 1">
            <a:extLst>
              <a:ext uri="{FF2B5EF4-FFF2-40B4-BE49-F238E27FC236}">
                <a16:creationId xmlns:a16="http://schemas.microsoft.com/office/drawing/2014/main" id="{5FE7E213-0A8C-A844-9725-959692EE0081}"/>
              </a:ext>
            </a:extLst>
          </p:cNvPr>
          <p:cNvSpPr txBox="1">
            <a:spLocks noChangeArrowheads="1"/>
          </p:cNvSpPr>
          <p:nvPr/>
        </p:nvSpPr>
        <p:spPr bwMode="auto">
          <a:xfrm>
            <a:off x="6900458" y="2285422"/>
            <a:ext cx="173008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500" b="1" dirty="0">
                <a:latin typeface="Arial" panose="020B0604020202020204" pitchFamily="34" charset="0"/>
              </a:rPr>
              <a:t>(Toxic Exposure)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ECF13D45-80CD-7148-81B0-C9D126AFC370}"/>
              </a:ext>
            </a:extLst>
          </p:cNvPr>
          <p:cNvSpPr>
            <a:spLocks noGrp="1"/>
          </p:cNvSpPr>
          <p:nvPr>
            <p:ph type="title"/>
          </p:nvPr>
        </p:nvSpPr>
        <p:spPr>
          <a:xfrm>
            <a:off x="457200" y="-101600"/>
            <a:ext cx="8229600" cy="1143000"/>
          </a:xfrm>
        </p:spPr>
        <p:txBody>
          <a:bodyPr/>
          <a:lstStyle/>
          <a:p>
            <a:r>
              <a:rPr lang="en-US" altLang="en-US">
                <a:ea typeface="ＭＳ Ｐゴシック" panose="020B0600070205080204" pitchFamily="34" charset="-128"/>
              </a:rPr>
              <a:t>The Flaw of Averages</a:t>
            </a:r>
          </a:p>
        </p:txBody>
      </p:sp>
      <p:pic>
        <p:nvPicPr>
          <p:cNvPr id="28674" name="Content Placeholder 4" descr="FOA_3ft.jpg">
            <a:extLst>
              <a:ext uri="{FF2B5EF4-FFF2-40B4-BE49-F238E27FC236}">
                <a16:creationId xmlns:a16="http://schemas.microsoft.com/office/drawing/2014/main" id="{E3061D70-07EB-584F-A6FE-175AB35E3F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852" r="-5852"/>
          <a:stretch>
            <a:fillRect/>
          </a:stretch>
        </p:blipFill>
        <p:spPr>
          <a:xfrm>
            <a:off x="457200" y="1041400"/>
            <a:ext cx="8421688" cy="4632325"/>
          </a:xfrm>
        </p:spPr>
      </p:pic>
      <p:sp>
        <p:nvSpPr>
          <p:cNvPr id="28675" name="Slide Number Placeholder 3">
            <a:extLst>
              <a:ext uri="{FF2B5EF4-FFF2-40B4-BE49-F238E27FC236}">
                <a16:creationId xmlns:a16="http://schemas.microsoft.com/office/drawing/2014/main" id="{89A17BD0-06F2-E849-ABE7-95D70C56B7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997E318-2B29-CD4A-8544-DDC0F6B234BD}" type="slidenum">
              <a:rPr lang="en-US" altLang="en-US" sz="1600"/>
              <a:pPr>
                <a:spcBef>
                  <a:spcPct val="0"/>
                </a:spcBef>
                <a:buFontTx/>
                <a:buNone/>
              </a:pPr>
              <a:t>35</a:t>
            </a:fld>
            <a:endParaRPr lang="en-US" altLang="en-US" sz="1600"/>
          </a:p>
        </p:txBody>
      </p:sp>
      <p:sp>
        <p:nvSpPr>
          <p:cNvPr id="28676" name="TextBox 5">
            <a:extLst>
              <a:ext uri="{FF2B5EF4-FFF2-40B4-BE49-F238E27FC236}">
                <a16:creationId xmlns:a16="http://schemas.microsoft.com/office/drawing/2014/main" id="{B17E92A1-6DB1-364E-9B8D-75D8D8B53B74}"/>
              </a:ext>
            </a:extLst>
          </p:cNvPr>
          <p:cNvSpPr txBox="1">
            <a:spLocks noChangeArrowheads="1"/>
          </p:cNvSpPr>
          <p:nvPr/>
        </p:nvSpPr>
        <p:spPr bwMode="auto">
          <a:xfrm>
            <a:off x="4814888" y="2871788"/>
            <a:ext cx="43291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Our culture encodes a strong bias either to neglect or ignore variation. We tend to focus instead on measures of central tendency, such as averages, and as a result we make costly mistakes. </a:t>
            </a:r>
          </a:p>
        </p:txBody>
      </p:sp>
      <p:sp>
        <p:nvSpPr>
          <p:cNvPr id="28677" name="Rectangle 6">
            <a:extLst>
              <a:ext uri="{FF2B5EF4-FFF2-40B4-BE49-F238E27FC236}">
                <a16:creationId xmlns:a16="http://schemas.microsoft.com/office/drawing/2014/main" id="{14D89DBD-5044-2849-95AB-2F21D4ABB461}"/>
              </a:ext>
            </a:extLst>
          </p:cNvPr>
          <p:cNvSpPr>
            <a:spLocks noChangeArrowheads="1"/>
          </p:cNvSpPr>
          <p:nvPr/>
        </p:nvSpPr>
        <p:spPr bwMode="auto">
          <a:xfrm>
            <a:off x="6553200" y="6488113"/>
            <a:ext cx="1595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(Gould, 1996)</a:t>
            </a:r>
          </a:p>
        </p:txBody>
      </p:sp>
      <p:sp>
        <p:nvSpPr>
          <p:cNvPr id="28678" name="TextBox 7">
            <a:extLst>
              <a:ext uri="{FF2B5EF4-FFF2-40B4-BE49-F238E27FC236}">
                <a16:creationId xmlns:a16="http://schemas.microsoft.com/office/drawing/2014/main" id="{DC2F8C72-C8FE-AB4D-B20E-A90F6682E8FF}"/>
              </a:ext>
            </a:extLst>
          </p:cNvPr>
          <p:cNvSpPr txBox="1">
            <a:spLocks noChangeArrowheads="1"/>
          </p:cNvSpPr>
          <p:nvPr/>
        </p:nvSpPr>
        <p:spPr bwMode="auto">
          <a:xfrm>
            <a:off x="2459038" y="893763"/>
            <a:ext cx="62277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Point value decision maker drowns due to failure to account for uncertainty in the depth of water.</a:t>
            </a:r>
          </a:p>
        </p:txBody>
      </p:sp>
      <p:sp>
        <p:nvSpPr>
          <p:cNvPr id="28679" name="TextBox 8">
            <a:extLst>
              <a:ext uri="{FF2B5EF4-FFF2-40B4-BE49-F238E27FC236}">
                <a16:creationId xmlns:a16="http://schemas.microsoft.com/office/drawing/2014/main" id="{FEE4C50F-CEE6-2047-A26E-C1A1FA286AC0}"/>
              </a:ext>
            </a:extLst>
          </p:cNvPr>
          <p:cNvSpPr txBox="1">
            <a:spLocks noChangeArrowheads="1"/>
          </p:cNvSpPr>
          <p:nvPr/>
        </p:nvSpPr>
        <p:spPr bwMode="auto">
          <a:xfrm>
            <a:off x="0" y="3622675"/>
            <a:ext cx="34020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Flaw of Averages: Plans based on average assumptions are wrong on average.</a:t>
            </a:r>
            <a:r>
              <a:rPr lang="en-US" altLang="en-US" sz="2400" baseline="30000">
                <a:latin typeface="Arial" panose="020B0604020202020204" pitchFamily="34" charset="0"/>
              </a:rPr>
              <a:t>^</a:t>
            </a:r>
          </a:p>
        </p:txBody>
      </p:sp>
      <p:sp>
        <p:nvSpPr>
          <p:cNvPr id="28680" name="TextBox 9">
            <a:extLst>
              <a:ext uri="{FF2B5EF4-FFF2-40B4-BE49-F238E27FC236}">
                <a16:creationId xmlns:a16="http://schemas.microsoft.com/office/drawing/2014/main" id="{26CC63BA-5765-8944-B078-E067139D4CDD}"/>
              </a:ext>
            </a:extLst>
          </p:cNvPr>
          <p:cNvSpPr txBox="1">
            <a:spLocks noChangeArrowheads="1"/>
          </p:cNvSpPr>
          <p:nvPr/>
        </p:nvSpPr>
        <p:spPr bwMode="auto">
          <a:xfrm>
            <a:off x="457200" y="6537325"/>
            <a:ext cx="1671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baseline="30000">
                <a:latin typeface="Arial" panose="020B0604020202020204" pitchFamily="34" charset="0"/>
              </a:rPr>
              <a:t>^</a:t>
            </a:r>
            <a:r>
              <a:rPr lang="en-US" altLang="en-US" sz="1800">
                <a:latin typeface="Arial" panose="020B0604020202020204" pitchFamily="34" charset="0"/>
              </a:rPr>
              <a:t>Savage, FOA</a:t>
            </a:r>
          </a:p>
        </p:txBody>
      </p:sp>
      <p:sp>
        <p:nvSpPr>
          <p:cNvPr id="28681" name="TextBox 1">
            <a:extLst>
              <a:ext uri="{FF2B5EF4-FFF2-40B4-BE49-F238E27FC236}">
                <a16:creationId xmlns:a16="http://schemas.microsoft.com/office/drawing/2014/main" id="{71E950C2-6111-0244-93CF-2590498B4E63}"/>
              </a:ext>
            </a:extLst>
          </p:cNvPr>
          <p:cNvSpPr txBox="1">
            <a:spLocks noChangeArrowheads="1"/>
          </p:cNvSpPr>
          <p:nvPr/>
        </p:nvSpPr>
        <p:spPr bwMode="auto">
          <a:xfrm>
            <a:off x="193675" y="311150"/>
            <a:ext cx="1733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800">
                <a:latin typeface="Arial" panose="020B0604020202020204" pitchFamily="34" charset="0"/>
              </a:rPr>
              <a:t>Average Depth</a:t>
            </a:r>
          </a:p>
          <a:p>
            <a:pPr algn="ctr" eaLnBrk="1" hangingPunct="1">
              <a:spcBef>
                <a:spcPct val="0"/>
              </a:spcBef>
              <a:buFontTx/>
              <a:buNone/>
            </a:pPr>
            <a:r>
              <a:rPr lang="en-US" altLang="en-US" sz="1800">
                <a:latin typeface="Arial" panose="020B0604020202020204" pitchFamily="34" charset="0"/>
              </a:rPr>
              <a:t>3 feet</a:t>
            </a:r>
          </a:p>
        </p:txBody>
      </p:sp>
      <p:cxnSp>
        <p:nvCxnSpPr>
          <p:cNvPr id="4" name="Straight Arrow Connector 3">
            <a:extLst>
              <a:ext uri="{FF2B5EF4-FFF2-40B4-BE49-F238E27FC236}">
                <a16:creationId xmlns:a16="http://schemas.microsoft.com/office/drawing/2014/main" id="{651E157A-E302-1946-B9E2-FD53AE0E596C}"/>
              </a:ext>
            </a:extLst>
          </p:cNvPr>
          <p:cNvCxnSpPr>
            <a:cxnSpLocks noChangeShapeType="1"/>
          </p:cNvCxnSpPr>
          <p:nvPr/>
        </p:nvCxnSpPr>
        <p:spPr bwMode="auto">
          <a:xfrm>
            <a:off x="1260475" y="893763"/>
            <a:ext cx="87313" cy="230187"/>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575F8570-94B2-D845-BC0F-46F88B148CF1}"/>
              </a:ext>
            </a:extLst>
          </p:cNvPr>
          <p:cNvSpPr>
            <a:spLocks noGrp="1"/>
          </p:cNvSpPr>
          <p:nvPr>
            <p:ph type="title"/>
          </p:nvPr>
        </p:nvSpPr>
        <p:spPr>
          <a:xfrm>
            <a:off x="228600" y="228600"/>
            <a:ext cx="8207375" cy="882650"/>
          </a:xfrm>
        </p:spPr>
        <p:txBody>
          <a:bodyPr/>
          <a:lstStyle/>
          <a:p>
            <a:r>
              <a:rPr lang="en-US" altLang="en-US" sz="3200" dirty="0">
                <a:ea typeface="ＭＳ Ｐゴシック" panose="020B0600070205080204" pitchFamily="34" charset="-128"/>
              </a:rPr>
              <a:t>Grand Forks, North Dakota </a:t>
            </a:r>
            <a:br>
              <a:rPr lang="en-US" altLang="en-US" sz="3200" dirty="0">
                <a:ea typeface="ＭＳ Ｐゴシック" panose="020B0600070205080204" pitchFamily="34" charset="-128"/>
              </a:rPr>
            </a:br>
            <a:r>
              <a:rPr lang="en-US" altLang="en-US" sz="3200" dirty="0">
                <a:ea typeface="ＭＳ Ｐゴシック" panose="020B0600070205080204" pitchFamily="34" charset="-128"/>
              </a:rPr>
              <a:t>Red River 1997 Flood</a:t>
            </a:r>
          </a:p>
        </p:txBody>
      </p:sp>
      <p:sp>
        <p:nvSpPr>
          <p:cNvPr id="57346" name="Content Placeholder 2">
            <a:extLst>
              <a:ext uri="{FF2B5EF4-FFF2-40B4-BE49-F238E27FC236}">
                <a16:creationId xmlns:a16="http://schemas.microsoft.com/office/drawing/2014/main" id="{9E3F2A33-923D-9148-9C7E-AC88F3645A4D}"/>
              </a:ext>
            </a:extLst>
          </p:cNvPr>
          <p:cNvSpPr>
            <a:spLocks noGrp="1"/>
          </p:cNvSpPr>
          <p:nvPr>
            <p:ph idx="1"/>
          </p:nvPr>
        </p:nvSpPr>
        <p:spPr>
          <a:xfrm>
            <a:off x="304800" y="1752600"/>
            <a:ext cx="8334435" cy="5725536"/>
          </a:xfrm>
        </p:spPr>
        <p:txBody>
          <a:bodyPr/>
          <a:lstStyle/>
          <a:p>
            <a:pPr>
              <a:spcAft>
                <a:spcPts val="600"/>
              </a:spcAft>
            </a:pPr>
            <a:r>
              <a:rPr lang="en-US" altLang="en-US" sz="2000" dirty="0">
                <a:ea typeface="ＭＳ Ｐゴシック" panose="020B0600070205080204" pitchFamily="34" charset="-128"/>
              </a:rPr>
              <a:t>In Spring 1997, the US Weather Service issued a forecast that the Red River was expected to crest at roughly 50 feet, which the dikes were designed to withstand.</a:t>
            </a:r>
          </a:p>
          <a:p>
            <a:pPr>
              <a:spcAft>
                <a:spcPts val="600"/>
              </a:spcAft>
            </a:pPr>
            <a:r>
              <a:rPr lang="en-US" altLang="en-US" sz="2000" dirty="0">
                <a:ea typeface="ＭＳ Ｐゴシック" panose="020B0600070205080204" pitchFamily="34" charset="-128"/>
              </a:rPr>
              <a:t>But people accepted 50</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as a </a:t>
            </a:r>
            <a:r>
              <a:rPr lang="en-US" altLang="ja-JP" sz="2000" b="1" u="sng" dirty="0">
                <a:ea typeface="ＭＳ Ｐゴシック" panose="020B0600070205080204" pitchFamily="34" charset="-128"/>
              </a:rPr>
              <a:t>certain</a:t>
            </a:r>
            <a:r>
              <a:rPr lang="en-US" altLang="ja-JP" sz="2000" u="sng" dirty="0">
                <a:ea typeface="ＭＳ Ｐゴシック" panose="020B0600070205080204" pitchFamily="34" charset="-128"/>
              </a:rPr>
              <a:t> limit without uncertainty</a:t>
            </a:r>
            <a:r>
              <a:rPr lang="en-US" altLang="ja-JP" sz="2000" dirty="0">
                <a:ea typeface="ＭＳ Ｐゴシック" panose="020B0600070205080204" pitchFamily="34" charset="-128"/>
              </a:rPr>
              <a:t>. The average of a </a:t>
            </a:r>
            <a:r>
              <a:rPr lang="en-US" altLang="ja-JP" sz="2000" b="1" dirty="0">
                <a:ea typeface="ＭＳ Ｐゴシック" panose="020B0600070205080204" pitchFamily="34" charset="-128"/>
              </a:rPr>
              <a:t>crest</a:t>
            </a:r>
            <a:r>
              <a:rPr lang="en-US" altLang="ja-JP" sz="2000" dirty="0">
                <a:ea typeface="ＭＳ Ｐゴシック" panose="020B0600070205080204" pitchFamily="34" charset="-128"/>
              </a:rPr>
              <a:t> of 45</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(damage of $0) and a crest of 55</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(damage of $2 billion) is 50</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(damage of $0) but the average </a:t>
            </a:r>
            <a:r>
              <a:rPr lang="en-US" altLang="ja-JP" sz="2000" b="1" dirty="0">
                <a:ea typeface="ＭＳ Ｐゴシック" panose="020B0600070205080204" pitchFamily="34" charset="-128"/>
              </a:rPr>
              <a:t>damage</a:t>
            </a:r>
            <a:r>
              <a:rPr lang="en-US" altLang="ja-JP" sz="2000" dirty="0">
                <a:ea typeface="ＭＳ Ｐゴシック" panose="020B0600070205080204" pitchFamily="34" charset="-128"/>
              </a:rPr>
              <a:t> over this range is 0.5 (0 + $2 billion) = $1 billion.</a:t>
            </a:r>
          </a:p>
          <a:p>
            <a:r>
              <a:rPr lang="en-US" altLang="en-US" sz="2000" dirty="0">
                <a:ea typeface="ＭＳ Ｐゴシック" panose="020B0600070205080204" pitchFamily="34" charset="-128"/>
              </a:rPr>
              <a:t>The resulting flood crested at 54’ and forced an evacuation of 50,000 people from their homes.</a:t>
            </a:r>
          </a:p>
          <a:p>
            <a:r>
              <a:rPr lang="en-US" altLang="en-US" sz="2000" dirty="0">
                <a:ea typeface="ＭＳ Ｐゴシック" panose="020B0600070205080204" pitchFamily="34" charset="-128"/>
              </a:rPr>
              <a:t>If the </a:t>
            </a:r>
            <a:r>
              <a:rPr lang="en-US" altLang="en-US" sz="2000" b="1" dirty="0">
                <a:ea typeface="ＭＳ Ｐゴシック" panose="020B0600070205080204" pitchFamily="34" charset="-128"/>
              </a:rPr>
              <a:t>potential range </a:t>
            </a:r>
            <a:r>
              <a:rPr lang="en-US" altLang="en-US" sz="2000" dirty="0">
                <a:ea typeface="ＭＳ Ｐゴシック" panose="020B0600070205080204" pitchFamily="34" charset="-128"/>
              </a:rPr>
              <a:t>of the crest level had been communicated and discussed, actions could have been motivated and taken to mitigate the potential loss consequences. </a:t>
            </a:r>
          </a:p>
          <a:p>
            <a:endParaRPr lang="en-US" altLang="en-US" sz="2000" dirty="0">
              <a:ea typeface="ＭＳ Ｐゴシック" panose="020B0600070205080204" pitchFamily="34" charset="-128"/>
            </a:endParaRPr>
          </a:p>
        </p:txBody>
      </p:sp>
      <p:sp>
        <p:nvSpPr>
          <p:cNvPr id="57347" name="Slide Number Placeholder 3">
            <a:extLst>
              <a:ext uri="{FF2B5EF4-FFF2-40B4-BE49-F238E27FC236}">
                <a16:creationId xmlns:a16="http://schemas.microsoft.com/office/drawing/2014/main" id="{A821965B-E183-A846-90C3-29E741ED6958}"/>
              </a:ext>
            </a:extLst>
          </p:cNvPr>
          <p:cNvSpPr>
            <a:spLocks noGrp="1"/>
          </p:cNvSpPr>
          <p:nvPr>
            <p:ph type="sldNum" sz="quarter" idx="12"/>
          </p:nvPr>
        </p:nvSpPr>
        <p:spPr bwMode="auto">
          <a:xfrm>
            <a:off x="680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701B803-9428-4746-A1D7-2D2DE5B0BEA9}" type="slidenum">
              <a:rPr lang="en-US" altLang="en-US" sz="1600"/>
              <a:pPr>
                <a:spcBef>
                  <a:spcPct val="0"/>
                </a:spcBef>
                <a:buFontTx/>
                <a:buNone/>
              </a:pPr>
              <a:t>36</a:t>
            </a:fld>
            <a:endParaRPr lang="en-US" altLang="en-US" sz="1600"/>
          </a:p>
        </p:txBody>
      </p:sp>
    </p:spTree>
    <p:extLst>
      <p:ext uri="{BB962C8B-B14F-4D97-AF65-F5344CB8AC3E}">
        <p14:creationId xmlns:p14="http://schemas.microsoft.com/office/powerpoint/2010/main" val="880792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8" descr="F1-5_b_r.jpg">
            <a:extLst>
              <a:ext uri="{FF2B5EF4-FFF2-40B4-BE49-F238E27FC236}">
                <a16:creationId xmlns:a16="http://schemas.microsoft.com/office/drawing/2014/main" id="{0D2BB9F9-EFCC-8A43-8788-FA04BE73AB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4197350"/>
            <a:ext cx="6672262"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itle 1">
            <a:extLst>
              <a:ext uri="{FF2B5EF4-FFF2-40B4-BE49-F238E27FC236}">
                <a16:creationId xmlns:a16="http://schemas.microsoft.com/office/drawing/2014/main" id="{4C8B25B8-EE52-F448-8417-B01F05D91B4B}"/>
              </a:ext>
            </a:extLst>
          </p:cNvPr>
          <p:cNvSpPr>
            <a:spLocks noGrp="1"/>
          </p:cNvSpPr>
          <p:nvPr>
            <p:ph type="title"/>
          </p:nvPr>
        </p:nvSpPr>
        <p:spPr>
          <a:xfrm>
            <a:off x="533400" y="150019"/>
            <a:ext cx="8229600" cy="1143000"/>
          </a:xfrm>
        </p:spPr>
        <p:txBody>
          <a:bodyPr/>
          <a:lstStyle/>
          <a:p>
            <a:r>
              <a:rPr lang="en-US" altLang="en-US" sz="3200" dirty="0">
                <a:ea typeface="ＭＳ Ｐゴシック" panose="020B0600070205080204" pitchFamily="34" charset="-128"/>
              </a:rPr>
              <a:t>Red River Flood Levels Near Average</a:t>
            </a:r>
          </a:p>
        </p:txBody>
      </p:sp>
      <p:sp>
        <p:nvSpPr>
          <p:cNvPr id="58371" name="Slide Number Placeholder 3">
            <a:extLst>
              <a:ext uri="{FF2B5EF4-FFF2-40B4-BE49-F238E27FC236}">
                <a16:creationId xmlns:a16="http://schemas.microsoft.com/office/drawing/2014/main" id="{8CABD211-1063-1947-AAAF-80BF89168512}"/>
              </a:ext>
            </a:extLst>
          </p:cNvPr>
          <p:cNvSpPr>
            <a:spLocks noGrp="1"/>
          </p:cNvSpPr>
          <p:nvPr>
            <p:ph type="sldNum" sz="quarter" idx="12"/>
          </p:nvPr>
        </p:nvSpPr>
        <p:spPr bwMode="auto">
          <a:xfrm>
            <a:off x="678815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088B6BF-AAA8-4B46-BFB9-AE136C6C8E2A}" type="slidenum">
              <a:rPr lang="en-US" altLang="en-US" sz="1600"/>
              <a:pPr>
                <a:spcBef>
                  <a:spcPct val="0"/>
                </a:spcBef>
                <a:buFontTx/>
                <a:buNone/>
              </a:pPr>
              <a:t>37</a:t>
            </a:fld>
            <a:endParaRPr lang="en-US" altLang="en-US" sz="1600"/>
          </a:p>
        </p:txBody>
      </p:sp>
      <p:pic>
        <p:nvPicPr>
          <p:cNvPr id="58372" name="Picture 7" descr="F1-5_a_r.jpg">
            <a:extLst>
              <a:ext uri="{FF2B5EF4-FFF2-40B4-BE49-F238E27FC236}">
                <a16:creationId xmlns:a16="http://schemas.microsoft.com/office/drawing/2014/main" id="{9EC5FA11-1808-6E4B-9F22-ABAFE673F2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1497725"/>
            <a:ext cx="6586537"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Box 5">
            <a:extLst>
              <a:ext uri="{FF2B5EF4-FFF2-40B4-BE49-F238E27FC236}">
                <a16:creationId xmlns:a16="http://schemas.microsoft.com/office/drawing/2014/main" id="{FD7088BD-CEA7-CE48-9D42-52D6A0937D3F}"/>
              </a:ext>
            </a:extLst>
          </p:cNvPr>
          <p:cNvSpPr txBox="1">
            <a:spLocks noChangeArrowheads="1"/>
          </p:cNvSpPr>
          <p:nvPr/>
        </p:nvSpPr>
        <p:spPr bwMode="auto">
          <a:xfrm>
            <a:off x="200025" y="2805113"/>
            <a:ext cx="1679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Level below average: no damage</a:t>
            </a:r>
          </a:p>
        </p:txBody>
      </p:sp>
      <p:sp>
        <p:nvSpPr>
          <p:cNvPr id="58374" name="TextBox 6">
            <a:extLst>
              <a:ext uri="{FF2B5EF4-FFF2-40B4-BE49-F238E27FC236}">
                <a16:creationId xmlns:a16="http://schemas.microsoft.com/office/drawing/2014/main" id="{3A2C64D7-FEE5-0B4A-8E09-60E79F7305D5}"/>
              </a:ext>
            </a:extLst>
          </p:cNvPr>
          <p:cNvSpPr txBox="1">
            <a:spLocks noChangeArrowheads="1"/>
          </p:cNvSpPr>
          <p:nvPr/>
        </p:nvSpPr>
        <p:spPr bwMode="auto">
          <a:xfrm>
            <a:off x="200025" y="4910138"/>
            <a:ext cx="1814513"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Level above average: catastrophic damages</a:t>
            </a:r>
          </a:p>
        </p:txBody>
      </p:sp>
      <p:sp>
        <p:nvSpPr>
          <p:cNvPr id="58375" name="TextBox 9">
            <a:extLst>
              <a:ext uri="{FF2B5EF4-FFF2-40B4-BE49-F238E27FC236}">
                <a16:creationId xmlns:a16="http://schemas.microsoft.com/office/drawing/2014/main" id="{4330A185-38D3-7444-B4F3-52DD44ADBFCC}"/>
              </a:ext>
            </a:extLst>
          </p:cNvPr>
          <p:cNvSpPr txBox="1">
            <a:spLocks noChangeArrowheads="1"/>
          </p:cNvSpPr>
          <p:nvPr/>
        </p:nvSpPr>
        <p:spPr bwMode="auto">
          <a:xfrm>
            <a:off x="158750" y="653732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Savage, FOA</a:t>
            </a:r>
          </a:p>
        </p:txBody>
      </p:sp>
      <p:sp>
        <p:nvSpPr>
          <p:cNvPr id="58376" name="TextBox 8">
            <a:extLst>
              <a:ext uri="{FF2B5EF4-FFF2-40B4-BE49-F238E27FC236}">
                <a16:creationId xmlns:a16="http://schemas.microsoft.com/office/drawing/2014/main" id="{0D46888D-D75B-214C-AA4C-CEB2CE356604}"/>
              </a:ext>
            </a:extLst>
          </p:cNvPr>
          <p:cNvSpPr txBox="1">
            <a:spLocks noChangeArrowheads="1"/>
          </p:cNvSpPr>
          <p:nvPr/>
        </p:nvSpPr>
        <p:spPr bwMode="auto">
          <a:xfrm>
            <a:off x="4362450" y="2374900"/>
            <a:ext cx="782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latin typeface="Arial" panose="020B0604020202020204" pitchFamily="34" charset="0"/>
              </a:rPr>
              <a:t>dikes</a:t>
            </a:r>
          </a:p>
        </p:txBody>
      </p:sp>
      <p:cxnSp>
        <p:nvCxnSpPr>
          <p:cNvPr id="11" name="Straight Arrow Connector 10">
            <a:extLst>
              <a:ext uri="{FF2B5EF4-FFF2-40B4-BE49-F238E27FC236}">
                <a16:creationId xmlns:a16="http://schemas.microsoft.com/office/drawing/2014/main" id="{134CB350-6006-EB4D-8CEE-995F9268EB1B}"/>
              </a:ext>
            </a:extLst>
          </p:cNvPr>
          <p:cNvCxnSpPr>
            <a:cxnSpLocks noChangeShapeType="1"/>
          </p:cNvCxnSpPr>
          <p:nvPr/>
        </p:nvCxnSpPr>
        <p:spPr bwMode="auto">
          <a:xfrm>
            <a:off x="4870450" y="2805113"/>
            <a:ext cx="374650" cy="309562"/>
          </a:xfrm>
          <a:prstGeom prst="straightConnector1">
            <a:avLst/>
          </a:prstGeom>
          <a:noFill/>
          <a:ln w="25400">
            <a:solidFill>
              <a:srgbClr val="660066"/>
            </a:solidFill>
            <a:round/>
            <a:headEnd/>
            <a:tailEnd type="arrow" w="med" len="med"/>
          </a:ln>
          <a:effectLst>
            <a:outerShdw blurRad="40000" dist="20000" dir="5400000" rotWithShape="0">
              <a:srgbClr val="808080">
                <a:alpha val="37999"/>
              </a:srgbClr>
            </a:outerShdw>
          </a:effectLst>
        </p:spPr>
      </p:cxnSp>
      <p:cxnSp>
        <p:nvCxnSpPr>
          <p:cNvPr id="12" name="Straight Arrow Connector 11">
            <a:extLst>
              <a:ext uri="{FF2B5EF4-FFF2-40B4-BE49-F238E27FC236}">
                <a16:creationId xmlns:a16="http://schemas.microsoft.com/office/drawing/2014/main" id="{5EAE7FC0-EB69-1942-830B-542B2ADE261D}"/>
              </a:ext>
            </a:extLst>
          </p:cNvPr>
          <p:cNvCxnSpPr>
            <a:cxnSpLocks noChangeShapeType="1"/>
          </p:cNvCxnSpPr>
          <p:nvPr/>
        </p:nvCxnSpPr>
        <p:spPr bwMode="auto">
          <a:xfrm rot="10800000" flipV="1">
            <a:off x="4217988" y="2803525"/>
            <a:ext cx="341312" cy="307975"/>
          </a:xfrm>
          <a:prstGeom prst="straightConnector1">
            <a:avLst/>
          </a:prstGeom>
          <a:noFill/>
          <a:ln w="25400">
            <a:solidFill>
              <a:srgbClr val="660066"/>
            </a:solidFill>
            <a:round/>
            <a:headEnd/>
            <a:tailEnd type="arrow" w="med" len="med"/>
          </a:ln>
          <a:effectLst>
            <a:outerShdw blurRad="40000" dist="20000" dir="5400000" rotWithShape="0">
              <a:srgbClr val="808080">
                <a:alpha val="37999"/>
              </a:srgbClr>
            </a:outerShdw>
          </a:effectLst>
        </p:spPr>
      </p:cxnSp>
      <p:sp>
        <p:nvSpPr>
          <p:cNvPr id="58379" name="TextBox 13">
            <a:extLst>
              <a:ext uri="{FF2B5EF4-FFF2-40B4-BE49-F238E27FC236}">
                <a16:creationId xmlns:a16="http://schemas.microsoft.com/office/drawing/2014/main" id="{31906D24-F6DC-C843-AED2-D4CBBF80F010}"/>
              </a:ext>
            </a:extLst>
          </p:cNvPr>
          <p:cNvSpPr txBox="1">
            <a:spLocks noChangeArrowheads="1"/>
          </p:cNvSpPr>
          <p:nvPr/>
        </p:nvSpPr>
        <p:spPr bwMode="auto">
          <a:xfrm>
            <a:off x="6553200" y="6221413"/>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latin typeface="Arial" panose="020B0604020202020204" pitchFamily="34" charset="0"/>
              </a:rPr>
              <a:t>flooding</a:t>
            </a:r>
          </a:p>
        </p:txBody>
      </p:sp>
      <p:cxnSp>
        <p:nvCxnSpPr>
          <p:cNvPr id="16" name="Straight Arrow Connector 15">
            <a:extLst>
              <a:ext uri="{FF2B5EF4-FFF2-40B4-BE49-F238E27FC236}">
                <a16:creationId xmlns:a16="http://schemas.microsoft.com/office/drawing/2014/main" id="{FE3647E9-E633-1441-B0F5-1823C343283F}"/>
              </a:ext>
            </a:extLst>
          </p:cNvPr>
          <p:cNvCxnSpPr>
            <a:cxnSpLocks noChangeShapeType="1"/>
          </p:cNvCxnSpPr>
          <p:nvPr/>
        </p:nvCxnSpPr>
        <p:spPr bwMode="auto">
          <a:xfrm rot="16200000" flipV="1">
            <a:off x="6241257" y="6044406"/>
            <a:ext cx="355600" cy="268287"/>
          </a:xfrm>
          <a:prstGeom prst="straightConnector1">
            <a:avLst/>
          </a:prstGeom>
          <a:noFill/>
          <a:ln w="25400">
            <a:solidFill>
              <a:srgbClr val="660066"/>
            </a:solidFill>
            <a:round/>
            <a:headEnd/>
            <a:tailEnd type="arrow" w="med" len="med"/>
          </a:ln>
          <a:effectLst>
            <a:outerShdw blurRad="40000" dist="20000" dir="5400000" rotWithShape="0">
              <a:srgbClr val="808080">
                <a:alpha val="37999"/>
              </a:srgbClr>
            </a:outerShdw>
          </a:effectLst>
        </p:spPr>
      </p:cxnSp>
      <p:sp>
        <p:nvSpPr>
          <p:cNvPr id="58381" name="TextBox 13">
            <a:extLst>
              <a:ext uri="{FF2B5EF4-FFF2-40B4-BE49-F238E27FC236}">
                <a16:creationId xmlns:a16="http://schemas.microsoft.com/office/drawing/2014/main" id="{47299126-B938-7545-953E-07F7B7A5DE88}"/>
              </a:ext>
            </a:extLst>
          </p:cNvPr>
          <p:cNvSpPr txBox="1">
            <a:spLocks noChangeArrowheads="1"/>
          </p:cNvSpPr>
          <p:nvPr/>
        </p:nvSpPr>
        <p:spPr bwMode="auto">
          <a:xfrm>
            <a:off x="2562225" y="6261100"/>
            <a:ext cx="108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latin typeface="Arial" panose="020B0604020202020204" pitchFamily="34" charset="0"/>
              </a:rPr>
              <a:t>flooding</a:t>
            </a:r>
          </a:p>
        </p:txBody>
      </p:sp>
      <p:cxnSp>
        <p:nvCxnSpPr>
          <p:cNvPr id="15" name="Straight Arrow Connector 14">
            <a:extLst>
              <a:ext uri="{FF2B5EF4-FFF2-40B4-BE49-F238E27FC236}">
                <a16:creationId xmlns:a16="http://schemas.microsoft.com/office/drawing/2014/main" id="{656E29D8-21D9-5F46-81E6-27AD87039DB2}"/>
              </a:ext>
            </a:extLst>
          </p:cNvPr>
          <p:cNvCxnSpPr>
            <a:cxnSpLocks noChangeShapeType="1"/>
          </p:cNvCxnSpPr>
          <p:nvPr/>
        </p:nvCxnSpPr>
        <p:spPr bwMode="auto">
          <a:xfrm rot="5400000" flipH="1" flipV="1">
            <a:off x="3388519" y="6099969"/>
            <a:ext cx="312737" cy="200025"/>
          </a:xfrm>
          <a:prstGeom prst="straightConnector1">
            <a:avLst/>
          </a:prstGeom>
          <a:noFill/>
          <a:ln w="25400">
            <a:solidFill>
              <a:srgbClr val="660066"/>
            </a:solidFill>
            <a:round/>
            <a:headEnd/>
            <a:tailEnd type="arrow" w="med" len="med"/>
          </a:ln>
          <a:effectLst>
            <a:outerShdw blurRad="40000" dist="20000" dir="5400000" rotWithShape="0">
              <a:srgbClr val="808080">
                <a:alpha val="37999"/>
              </a:srgbClr>
            </a:outerShdw>
          </a:effectLst>
        </p:spPr>
      </p:cxnSp>
      <p:sp>
        <p:nvSpPr>
          <p:cNvPr id="58383" name="TextBox 13">
            <a:extLst>
              <a:ext uri="{FF2B5EF4-FFF2-40B4-BE49-F238E27FC236}">
                <a16:creationId xmlns:a16="http://schemas.microsoft.com/office/drawing/2014/main" id="{74217092-EAD1-BD4E-A00F-875A9D8193F7}"/>
              </a:ext>
            </a:extLst>
          </p:cNvPr>
          <p:cNvSpPr txBox="1">
            <a:spLocks noChangeArrowheads="1"/>
          </p:cNvSpPr>
          <p:nvPr/>
        </p:nvSpPr>
        <p:spPr bwMode="auto">
          <a:xfrm>
            <a:off x="4168775" y="4197350"/>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953735"/>
                </a:solidFill>
                <a:latin typeface="Arial" panose="020B0604020202020204" pitchFamily="34" charset="0"/>
              </a:rPr>
              <a:t>Red River</a:t>
            </a:r>
          </a:p>
        </p:txBody>
      </p:sp>
      <p:cxnSp>
        <p:nvCxnSpPr>
          <p:cNvPr id="18" name="Straight Arrow Connector 17">
            <a:extLst>
              <a:ext uri="{FF2B5EF4-FFF2-40B4-BE49-F238E27FC236}">
                <a16:creationId xmlns:a16="http://schemas.microsoft.com/office/drawing/2014/main" id="{F56058D3-4B79-D144-939C-88D2C9354D0A}"/>
              </a:ext>
            </a:extLst>
          </p:cNvPr>
          <p:cNvCxnSpPr>
            <a:cxnSpLocks noChangeShapeType="1"/>
          </p:cNvCxnSpPr>
          <p:nvPr/>
        </p:nvCxnSpPr>
        <p:spPr bwMode="auto">
          <a:xfrm rot="16200000" flipV="1">
            <a:off x="4644231" y="4177507"/>
            <a:ext cx="223837" cy="0"/>
          </a:xfrm>
          <a:prstGeom prst="straightConnector1">
            <a:avLst/>
          </a:prstGeom>
          <a:noFill/>
          <a:ln w="25400">
            <a:solidFill>
              <a:srgbClr val="660066"/>
            </a:solidFill>
            <a:round/>
            <a:headEnd/>
            <a:tailEnd type="arrow" w="med" len="med"/>
          </a:ln>
          <a:effectLst>
            <a:outerShdw blurRad="40000" dist="20000" dir="5400000" rotWithShape="0">
              <a:srgbClr val="808080">
                <a:alpha val="37999"/>
              </a:srgbClr>
            </a:outerShdw>
          </a:effectLst>
        </p:spPr>
      </p:cxnSp>
    </p:spTree>
    <p:extLst>
      <p:ext uri="{BB962C8B-B14F-4D97-AF65-F5344CB8AC3E}">
        <p14:creationId xmlns:p14="http://schemas.microsoft.com/office/powerpoint/2010/main" val="2896067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F780-B60B-4900-B4B9-564F4653EB03}"/>
              </a:ext>
            </a:extLst>
          </p:cNvPr>
          <p:cNvSpPr>
            <a:spLocks noGrp="1"/>
          </p:cNvSpPr>
          <p:nvPr>
            <p:ph type="title"/>
          </p:nvPr>
        </p:nvSpPr>
        <p:spPr>
          <a:xfrm>
            <a:off x="609601" y="116156"/>
            <a:ext cx="8229600" cy="792161"/>
          </a:xfrm>
        </p:spPr>
        <p:txBody>
          <a:bodyPr/>
          <a:lstStyle/>
          <a:p>
            <a:r>
              <a:rPr lang="en-US" altLang="en-US" sz="2800" b="1" dirty="0">
                <a:ea typeface="ＭＳ Ｐゴシック" panose="020B0600070205080204" pitchFamily="34" charset="-128"/>
              </a:rPr>
              <a:t>Cardinal Rules </a:t>
            </a:r>
            <a:r>
              <a:rPr lang="en-US" altLang="en-US" sz="2800" dirty="0">
                <a:ea typeface="ＭＳ Ｐゴシック" panose="020B0600070205080204" pitchFamily="34" charset="-128"/>
              </a:rPr>
              <a:t>of</a:t>
            </a:r>
            <a:r>
              <a:rPr lang="en-US" altLang="en-US" sz="2800" b="1" dirty="0">
                <a:ea typeface="ＭＳ Ｐゴシック" panose="020B0600070205080204" pitchFamily="34" charset="-128"/>
              </a:rPr>
              <a:t> </a:t>
            </a:r>
            <a:r>
              <a:rPr lang="en-US" altLang="en-US" sz="2800" dirty="0">
                <a:ea typeface="ＭＳ Ｐゴシック" panose="020B0600070205080204" pitchFamily="34" charset="-128"/>
              </a:rPr>
              <a:t>a Systems Approach to Decision Making </a:t>
            </a:r>
            <a:endParaRPr lang="en-US" sz="2800" dirty="0"/>
          </a:p>
        </p:txBody>
      </p:sp>
      <p:sp>
        <p:nvSpPr>
          <p:cNvPr id="3" name="Content Placeholder 2">
            <a:extLst>
              <a:ext uri="{FF2B5EF4-FFF2-40B4-BE49-F238E27FC236}">
                <a16:creationId xmlns:a16="http://schemas.microsoft.com/office/drawing/2014/main" id="{9885A417-2C96-4F9C-A218-6B7F845EDE5E}"/>
              </a:ext>
            </a:extLst>
          </p:cNvPr>
          <p:cNvSpPr>
            <a:spLocks noGrp="1"/>
          </p:cNvSpPr>
          <p:nvPr>
            <p:ph idx="1"/>
          </p:nvPr>
        </p:nvSpPr>
        <p:spPr>
          <a:xfrm>
            <a:off x="457200" y="1295400"/>
            <a:ext cx="8229600" cy="5659930"/>
          </a:xfrm>
        </p:spPr>
        <p:txBody>
          <a:bodyPr/>
          <a:lstStyle/>
          <a:p>
            <a:pPr marL="0" indent="0">
              <a:spcAft>
                <a:spcPts val="800"/>
              </a:spcAft>
              <a:buNone/>
            </a:pPr>
            <a:r>
              <a:rPr lang="en-US" altLang="en-US" sz="2000" dirty="0">
                <a:ea typeface="ＭＳ Ｐゴシック" panose="020B0600070205080204" pitchFamily="34" charset="-128"/>
              </a:rPr>
              <a:t>1. Define the socio-technical system (STS) and its hierarchy of levels to include the technical engineering system and its organization.</a:t>
            </a:r>
          </a:p>
          <a:p>
            <a:pPr marL="0" indent="0">
              <a:spcAft>
                <a:spcPts val="800"/>
              </a:spcAft>
              <a:buNone/>
            </a:pPr>
            <a:r>
              <a:rPr lang="en-US" altLang="en-US" sz="2000" dirty="0">
                <a:ea typeface="ＭＳ Ｐゴシック" panose="020B0600070205080204" pitchFamily="34" charset="-128"/>
              </a:rPr>
              <a:t>2.  All Information about a STS is Uncertain to a degree.  Avoid Certainty Delusion; Avoid point value orphans by estimating uncertainties of sensitive variables.</a:t>
            </a:r>
          </a:p>
          <a:p>
            <a:pPr marL="0" indent="0">
              <a:spcAft>
                <a:spcPts val="800"/>
              </a:spcAft>
              <a:buNone/>
            </a:pPr>
            <a:r>
              <a:rPr lang="en-US" altLang="en-US" sz="2000" dirty="0">
                <a:ea typeface="ＭＳ Ｐゴシック" panose="020B0600070205080204" pitchFamily="34" charset="-128"/>
              </a:rPr>
              <a:t>3. Many STS components are significantly Inter-dependent, such as dysfunctional component interactions and feedback loops.</a:t>
            </a:r>
          </a:p>
          <a:p>
            <a:pPr marL="0" indent="0">
              <a:spcAft>
                <a:spcPts val="800"/>
              </a:spcAft>
              <a:buNone/>
            </a:pPr>
            <a:r>
              <a:rPr lang="en-US" altLang="en-US" sz="2000" dirty="0">
                <a:ea typeface="ＭＳ Ｐゴシック" panose="020B0600070205080204" pitchFamily="34" charset="-128"/>
              </a:rPr>
              <a:t>4. All components of a STS are Time dependent, so dynamic decision models are needed for modeling and management.</a:t>
            </a:r>
          </a:p>
          <a:p>
            <a:pPr marL="0" indent="0">
              <a:spcAft>
                <a:spcPts val="800"/>
              </a:spcAft>
              <a:buNone/>
            </a:pPr>
            <a:r>
              <a:rPr lang="en-US" altLang="en-US" sz="2000" dirty="0">
                <a:ea typeface="ＭＳ Ｐゴシック" panose="020B0600070205080204" pitchFamily="34" charset="-128"/>
              </a:rPr>
              <a:t>5. All probability values, model parameters, and other information are dependent on Conditions, so condition ranges must be specified or estimated based on other information concerning the application.</a:t>
            </a:r>
          </a:p>
          <a:p>
            <a:pPr marL="0" indent="0">
              <a:spcAft>
                <a:spcPts val="800"/>
              </a:spcAft>
              <a:buNone/>
            </a:pPr>
            <a:r>
              <a:rPr lang="en-US" altLang="en-US" sz="2000" dirty="0">
                <a:ea typeface="ＭＳ Ｐゴシック" panose="020B0600070205080204" pitchFamily="34" charset="-128"/>
              </a:rPr>
              <a:t>6. All data and other relevant information are analyzed to model and manage a STS with optimal decision support.</a:t>
            </a:r>
          </a:p>
          <a:p>
            <a:pPr>
              <a:spcAft>
                <a:spcPts val="800"/>
              </a:spcAft>
            </a:pPr>
            <a:endParaRPr lang="en-US" altLang="en-US" sz="2000" dirty="0">
              <a:ea typeface="ＭＳ Ｐゴシック" panose="020B0600070205080204" pitchFamily="34" charset="-128"/>
            </a:endParaRPr>
          </a:p>
          <a:p>
            <a:pPr>
              <a:spcAft>
                <a:spcPts val="800"/>
              </a:spcAft>
            </a:pPr>
            <a:endParaRPr lang="en-US" altLang="en-US" sz="2000" dirty="0">
              <a:ea typeface="ＭＳ Ｐゴシック" panose="020B0600070205080204" pitchFamily="34" charset="-128"/>
            </a:endParaRPr>
          </a:p>
          <a:p>
            <a:pPr>
              <a:spcAft>
                <a:spcPts val="800"/>
              </a:spcAft>
            </a:pPr>
            <a:endParaRPr lang="en-US" altLang="en-US" sz="20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5AB9797C-90B9-47AD-BE83-09317681F4B7}"/>
              </a:ext>
            </a:extLst>
          </p:cNvPr>
          <p:cNvSpPr>
            <a:spLocks noGrp="1"/>
          </p:cNvSpPr>
          <p:nvPr>
            <p:ph type="sldNum" sz="quarter" idx="12"/>
          </p:nvPr>
        </p:nvSpPr>
        <p:spPr/>
        <p:txBody>
          <a:bodyPr/>
          <a:lstStyle/>
          <a:p>
            <a:fld id="{A8CF08C9-0F10-0344-A04C-E462CBE3DB0A}" type="slidenum">
              <a:rPr lang="en-US" altLang="en-US" smtClean="0"/>
              <a:pPr/>
              <a:t>38</a:t>
            </a:fld>
            <a:endParaRPr lang="en-US" altLang="en-US"/>
          </a:p>
        </p:txBody>
      </p:sp>
    </p:spTree>
    <p:extLst>
      <p:ext uri="{BB962C8B-B14F-4D97-AF65-F5344CB8AC3E}">
        <p14:creationId xmlns:p14="http://schemas.microsoft.com/office/powerpoint/2010/main" val="3976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a:extLst>
              <a:ext uri="{FF2B5EF4-FFF2-40B4-BE49-F238E27FC236}">
                <a16:creationId xmlns:a16="http://schemas.microsoft.com/office/drawing/2014/main" id="{12318AE9-D137-4636-9233-5D6FBA96E9F2}"/>
              </a:ext>
            </a:extLst>
          </p:cNvPr>
          <p:cNvSpPr>
            <a:spLocks noGrp="1"/>
          </p:cNvSpPr>
          <p:nvPr>
            <p:ph type="title"/>
          </p:nvPr>
        </p:nvSpPr>
        <p:spPr bwMode="auto">
          <a:xfrm>
            <a:off x="457200" y="228600"/>
            <a:ext cx="8229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Risk Tolerance / Acceptability</a:t>
            </a:r>
          </a:p>
        </p:txBody>
      </p:sp>
      <p:sp>
        <p:nvSpPr>
          <p:cNvPr id="3" name="Content Placeholder 2">
            <a:extLst>
              <a:ext uri="{FF2B5EF4-FFF2-40B4-BE49-F238E27FC236}">
                <a16:creationId xmlns:a16="http://schemas.microsoft.com/office/drawing/2014/main" id="{B7EFAF8A-47BC-4019-9079-17BB761A9324}"/>
              </a:ext>
            </a:extLst>
          </p:cNvPr>
          <p:cNvSpPr>
            <a:spLocks noGrp="1"/>
          </p:cNvSpPr>
          <p:nvPr>
            <p:ph idx="1"/>
          </p:nvPr>
        </p:nvSpPr>
        <p:spPr>
          <a:xfrm>
            <a:off x="457200" y="1219200"/>
            <a:ext cx="8229600" cy="4906963"/>
          </a:xfrm>
        </p:spPr>
        <p:txBody>
          <a:bodyPr/>
          <a:lstStyle/>
          <a:p>
            <a:pPr>
              <a:buFont typeface="Wingdings" panose="05000000000000000000" pitchFamily="2" charset="2"/>
              <a:buChar char="Ø"/>
              <a:defRPr/>
            </a:pPr>
            <a:r>
              <a:rPr lang="en-US" sz="2400" b="0" dirty="0">
                <a:solidFill>
                  <a:srgbClr val="000099"/>
                </a:solidFill>
              </a:rPr>
              <a:t>How does a company establish what risk level it will tolerate?</a:t>
            </a:r>
          </a:p>
          <a:p>
            <a:pPr>
              <a:buFont typeface="Wingdings" panose="05000000000000000000" pitchFamily="2" charset="2"/>
              <a:buChar char="Ø"/>
              <a:defRPr/>
            </a:pPr>
            <a:r>
              <a:rPr lang="en-US" sz="2400" b="0" dirty="0">
                <a:solidFill>
                  <a:srgbClr val="000099"/>
                </a:solidFill>
              </a:rPr>
              <a:t>What criteria need to be established for ?</a:t>
            </a:r>
          </a:p>
          <a:p>
            <a:pPr lvl="1">
              <a:buFont typeface="Wingdings" panose="05000000000000000000" pitchFamily="2" charset="2"/>
              <a:buChar char="Ø"/>
              <a:defRPr/>
            </a:pPr>
            <a:r>
              <a:rPr lang="en-US" sz="2400" b="0" dirty="0">
                <a:solidFill>
                  <a:srgbClr val="000099"/>
                </a:solidFill>
              </a:rPr>
              <a:t>Impact / consequence categories</a:t>
            </a:r>
          </a:p>
          <a:p>
            <a:pPr lvl="1">
              <a:buFont typeface="Wingdings" panose="05000000000000000000" pitchFamily="2" charset="2"/>
              <a:buChar char="Ø"/>
              <a:defRPr/>
            </a:pPr>
            <a:r>
              <a:rPr lang="en-US" sz="2400" b="0" dirty="0">
                <a:solidFill>
                  <a:srgbClr val="000099"/>
                </a:solidFill>
              </a:rPr>
              <a:t>Probability ranges</a:t>
            </a:r>
          </a:p>
          <a:p>
            <a:pPr>
              <a:buFont typeface="Wingdings" panose="05000000000000000000" pitchFamily="2" charset="2"/>
              <a:buChar char="Ø"/>
              <a:defRPr/>
            </a:pPr>
            <a:r>
              <a:rPr lang="en-US" sz="2400" b="0" dirty="0">
                <a:solidFill>
                  <a:srgbClr val="000099"/>
                </a:solidFill>
              </a:rPr>
              <a:t>What tool is most commonly used</a:t>
            </a:r>
          </a:p>
          <a:p>
            <a:pPr lvl="1">
              <a:buFont typeface="Wingdings" panose="05000000000000000000" pitchFamily="2" charset="2"/>
              <a:buChar char="Ø"/>
              <a:defRPr/>
            </a:pPr>
            <a:r>
              <a:rPr lang="en-US" sz="2400" b="0" dirty="0">
                <a:solidFill>
                  <a:srgbClr val="000099"/>
                </a:solidFill>
              </a:rPr>
              <a:t>Qualitative</a:t>
            </a:r>
          </a:p>
          <a:p>
            <a:pPr lvl="1">
              <a:buFont typeface="Wingdings" panose="05000000000000000000" pitchFamily="2" charset="2"/>
              <a:buChar char="Ø"/>
              <a:defRPr/>
            </a:pPr>
            <a:r>
              <a:rPr lang="en-US" sz="2400" b="0" dirty="0">
                <a:solidFill>
                  <a:srgbClr val="000099"/>
                </a:solidFill>
              </a:rPr>
              <a:t>Quantitative</a:t>
            </a:r>
          </a:p>
          <a:p>
            <a:pPr marL="457200" lvl="1" indent="0">
              <a:defRPr/>
            </a:pPr>
            <a:endParaRPr lang="en-US" sz="2400" b="0" dirty="0">
              <a:solidFill>
                <a:srgbClr val="000099"/>
              </a:solidFill>
            </a:endParaRPr>
          </a:p>
          <a:p>
            <a:pPr lvl="1">
              <a:buFont typeface="Wingdings" panose="05000000000000000000" pitchFamily="2" charset="2"/>
              <a:buChar char="Ø"/>
              <a:defRPr/>
            </a:pPr>
            <a:endParaRPr lang="en-US" sz="2400" b="0" dirty="0">
              <a:solidFill>
                <a:srgbClr val="000099"/>
              </a:solidFill>
            </a:endParaRPr>
          </a:p>
        </p:txBody>
      </p:sp>
    </p:spTree>
    <p:extLst>
      <p:ext uri="{BB962C8B-B14F-4D97-AF65-F5344CB8AC3E}">
        <p14:creationId xmlns:p14="http://schemas.microsoft.com/office/powerpoint/2010/main" val="44218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55FE5437-C560-4D58-B116-28EF25A91E77}"/>
              </a:ext>
            </a:extLst>
          </p:cNvPr>
          <p:cNvSpPr>
            <a:spLocks noGrp="1"/>
          </p:cNvSpPr>
          <p:nvPr>
            <p:ph type="sldNum" sz="quarter" idx="12"/>
          </p:nvPr>
        </p:nvSpPr>
        <p:spPr>
          <a:xfrm>
            <a:off x="6858000" y="62484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EDCFEFCC-9BE6-4422-A4F7-B05669C81749}" type="slidenum">
              <a:rPr lang="en-US" altLang="en-US" sz="1400"/>
              <a:pPr>
                <a:spcBef>
                  <a:spcPct val="0"/>
                </a:spcBef>
                <a:spcAft>
                  <a:spcPct val="0"/>
                </a:spcAft>
                <a:buFontTx/>
                <a:buNone/>
              </a:pPr>
              <a:t>4</a:t>
            </a:fld>
            <a:endParaRPr lang="en-US" altLang="en-US" sz="1400"/>
          </a:p>
        </p:txBody>
      </p:sp>
      <p:sp>
        <p:nvSpPr>
          <p:cNvPr id="49154" name="Rectangle 2">
            <a:extLst>
              <a:ext uri="{FF2B5EF4-FFF2-40B4-BE49-F238E27FC236}">
                <a16:creationId xmlns:a16="http://schemas.microsoft.com/office/drawing/2014/main" id="{BF810CBF-ABD3-436C-8504-53B490975F9E}"/>
              </a:ext>
            </a:extLst>
          </p:cNvPr>
          <p:cNvSpPr>
            <a:spLocks noGrp="1" noChangeArrowheads="1"/>
          </p:cNvSpPr>
          <p:nvPr>
            <p:ph type="title"/>
          </p:nvPr>
        </p:nvSpPr>
        <p:spPr>
          <a:xfrm>
            <a:off x="381000" y="228600"/>
            <a:ext cx="8229600" cy="914400"/>
          </a:xfrm>
        </p:spPr>
        <p:txBody>
          <a:bodyPr/>
          <a:lstStyle/>
          <a:p>
            <a:pPr eaLnBrk="1" hangingPunct="1"/>
            <a:r>
              <a:rPr lang="en-US" altLang="en-US" dirty="0">
                <a:ea typeface="ＭＳ Ｐゴシック" panose="020B0600070205080204" pitchFamily="34" charset="-128"/>
              </a:rPr>
              <a:t>How to do Risk Assessment: </a:t>
            </a:r>
            <a:br>
              <a:rPr lang="en-US" altLang="en-US" dirty="0">
                <a:ea typeface="ＭＳ Ｐゴシック" panose="020B0600070205080204" pitchFamily="34" charset="-128"/>
              </a:rPr>
            </a:br>
            <a:r>
              <a:rPr lang="en-US" altLang="en-US" dirty="0">
                <a:ea typeface="ＭＳ Ｐゴシック" panose="020B0600070205080204" pitchFamily="34" charset="-128"/>
              </a:rPr>
              <a:t>The Basic Questions</a:t>
            </a:r>
          </a:p>
        </p:txBody>
      </p:sp>
      <p:sp>
        <p:nvSpPr>
          <p:cNvPr id="49155" name="Rectangle 3">
            <a:extLst>
              <a:ext uri="{FF2B5EF4-FFF2-40B4-BE49-F238E27FC236}">
                <a16:creationId xmlns:a16="http://schemas.microsoft.com/office/drawing/2014/main" id="{88774CB2-6958-4FA4-8974-DCDBC4C39511}"/>
              </a:ext>
            </a:extLst>
          </p:cNvPr>
          <p:cNvSpPr>
            <a:spLocks noGrp="1" noChangeArrowheads="1"/>
          </p:cNvSpPr>
          <p:nvPr>
            <p:ph type="body" idx="1"/>
          </p:nvPr>
        </p:nvSpPr>
        <p:spPr>
          <a:xfrm>
            <a:off x="228600" y="914400"/>
            <a:ext cx="8534400" cy="5943600"/>
          </a:xfrm>
        </p:spPr>
        <p:txBody>
          <a:bodyPr/>
          <a:lstStyle/>
          <a:p>
            <a:pPr marL="457200" indent="-457200" eaLnBrk="1" hangingPunct="1">
              <a:lnSpc>
                <a:spcPct val="80000"/>
              </a:lnSpc>
              <a:spcAft>
                <a:spcPts val="2013"/>
              </a:spcAft>
              <a:buFontTx/>
              <a:buNone/>
            </a:pPr>
            <a:r>
              <a:rPr lang="en-US" altLang="en-US" sz="2800" dirty="0">
                <a:ea typeface="ＭＳ Ｐゴシック" panose="020B0600070205080204" pitchFamily="34" charset="-128"/>
              </a:rPr>
              <a:t>	</a:t>
            </a:r>
          </a:p>
          <a:p>
            <a:pPr marL="838200" lvl="1" indent="-381000" eaLnBrk="1" hangingPunct="1">
              <a:lnSpc>
                <a:spcPct val="80000"/>
              </a:lnSpc>
              <a:spcAft>
                <a:spcPts val="2013"/>
              </a:spcAft>
              <a:buFontTx/>
              <a:buAutoNum type="arabicPeriod"/>
            </a:pPr>
            <a:r>
              <a:rPr lang="en-US" altLang="en-US" sz="2400" u="sng" dirty="0">
                <a:ea typeface="ＭＳ Ｐゴシック" panose="020B0600070205080204" pitchFamily="34" charset="-128"/>
              </a:rPr>
              <a:t>What can go wrong</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Identify</a:t>
            </a:r>
            <a:r>
              <a:rPr lang="en-US" altLang="en-US" sz="2400" dirty="0">
                <a:ea typeface="ＭＳ Ｐゴシック" panose="020B0600070205080204" pitchFamily="34" charset="-128"/>
              </a:rPr>
              <a:t> and </a:t>
            </a:r>
            <a:r>
              <a:rPr lang="en-US" altLang="en-US" sz="2400" i="1" dirty="0">
                <a:ea typeface="ＭＳ Ｐゴシック" panose="020B0600070205080204" pitchFamily="34" charset="-128"/>
              </a:rPr>
              <a:t>characterize</a:t>
            </a:r>
            <a:r>
              <a:rPr lang="en-US" altLang="en-US" sz="2400" dirty="0">
                <a:ea typeface="ＭＳ Ｐゴシック" panose="020B0600070205080204" pitchFamily="34" charset="-128"/>
              </a:rPr>
              <a:t> </a:t>
            </a:r>
            <a:r>
              <a:rPr lang="en-US" altLang="en-US" sz="2400" b="1" i="1" dirty="0">
                <a:ea typeface="ＭＳ Ｐゴシック" panose="020B0600070205080204" pitchFamily="34" charset="-128"/>
              </a:rPr>
              <a:t>Hazards</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develop</a:t>
            </a:r>
            <a:r>
              <a:rPr lang="en-US" altLang="en-US" sz="2400" dirty="0">
                <a:ea typeface="ＭＳ Ｐゴシック" panose="020B0600070205080204" pitchFamily="34" charset="-128"/>
              </a:rPr>
              <a:t> </a:t>
            </a:r>
            <a:r>
              <a:rPr lang="en-US" altLang="en-US" sz="2400" b="1" i="1" dirty="0">
                <a:ea typeface="ＭＳ Ｐゴシック" panose="020B0600070205080204" pitchFamily="34" charset="-128"/>
              </a:rPr>
              <a:t>Scenarios</a:t>
            </a:r>
            <a:r>
              <a:rPr lang="en-US" altLang="en-US" sz="2400" dirty="0">
                <a:ea typeface="ＭＳ Ｐゴシック" panose="020B0600070205080204" pitchFamily="34" charset="-128"/>
              </a:rPr>
              <a:t> from </a:t>
            </a:r>
            <a:r>
              <a:rPr lang="en-US" altLang="en-US" sz="2400" i="1" dirty="0">
                <a:ea typeface="ＭＳ Ｐゴシック" panose="020B0600070205080204" pitchFamily="34" charset="-128"/>
              </a:rPr>
              <a:t>initiation</a:t>
            </a:r>
            <a:r>
              <a:rPr lang="en-US" altLang="en-US" sz="2400" dirty="0">
                <a:ea typeface="ＭＳ Ｐゴシック" panose="020B0600070205080204" pitchFamily="34" charset="-128"/>
              </a:rPr>
              <a:t> to </a:t>
            </a:r>
            <a:r>
              <a:rPr lang="en-US" altLang="en-US" sz="2400" i="1" dirty="0">
                <a:ea typeface="ＭＳ Ｐゴシック" panose="020B0600070205080204" pitchFamily="34" charset="-128"/>
              </a:rPr>
              <a:t>outcome</a:t>
            </a:r>
            <a:r>
              <a:rPr lang="en-US" altLang="en-US" sz="2400" dirty="0">
                <a:ea typeface="ＭＳ Ｐゴシック" panose="020B0600070205080204" pitchFamily="34" charset="-128"/>
              </a:rPr>
              <a:t> events due to the hazards under given or expected conditions</a:t>
            </a:r>
          </a:p>
          <a:p>
            <a:pPr marL="838200" lvl="1" indent="-381000" eaLnBrk="1" hangingPunct="1">
              <a:lnSpc>
                <a:spcPct val="80000"/>
              </a:lnSpc>
              <a:spcAft>
                <a:spcPts val="2013"/>
              </a:spcAft>
              <a:buFontTx/>
              <a:buAutoNum type="arabicPeriod"/>
            </a:pPr>
            <a:r>
              <a:rPr lang="en-US" altLang="en-US" sz="2400" u="sng" dirty="0">
                <a:ea typeface="ＭＳ Ｐゴシック" panose="020B0600070205080204" pitchFamily="34" charset="-128"/>
              </a:rPr>
              <a:t>How likely</a:t>
            </a:r>
            <a:r>
              <a:rPr lang="en-US" altLang="en-US" sz="2400" dirty="0">
                <a:ea typeface="ＭＳ Ｐゴシック" panose="020B0600070205080204" pitchFamily="34" charset="-128"/>
              </a:rPr>
              <a:t>? — Estimate </a:t>
            </a:r>
            <a:r>
              <a:rPr lang="en-US" altLang="en-US" sz="2400" b="1" dirty="0">
                <a:ea typeface="ＭＳ Ｐゴシック" panose="020B0600070205080204" pitchFamily="34" charset="-128"/>
              </a:rPr>
              <a:t>Frequency</a:t>
            </a:r>
            <a:r>
              <a:rPr lang="en-US" altLang="en-US" sz="2400" dirty="0">
                <a:ea typeface="ＭＳ Ｐゴシック" panose="020B0600070205080204" pitchFamily="34" charset="-128"/>
              </a:rPr>
              <a:t> or </a:t>
            </a:r>
            <a:r>
              <a:rPr lang="en-US" altLang="en-US" sz="2400" b="1" i="1" dirty="0">
                <a:ea typeface="ＭＳ Ｐゴシック" panose="020B0600070205080204" pitchFamily="34" charset="-128"/>
              </a:rPr>
              <a:t>Probability </a:t>
            </a:r>
            <a:r>
              <a:rPr lang="en-US" altLang="en-US" sz="2400" i="1" dirty="0">
                <a:ea typeface="ＭＳ Ｐゴシック" panose="020B0600070205080204" pitchFamily="34" charset="-128"/>
              </a:rPr>
              <a:t>distributions</a:t>
            </a:r>
            <a:r>
              <a:rPr lang="en-US" altLang="en-US" sz="2400" dirty="0">
                <a:ea typeface="ＭＳ Ｐゴシック" panose="020B0600070205080204" pitchFamily="34" charset="-128"/>
              </a:rPr>
              <a:t> of scenario events including hazard barriers, and scenario </a:t>
            </a:r>
            <a:r>
              <a:rPr lang="en-US" altLang="en-US" sz="2400" i="1" dirty="0">
                <a:ea typeface="ＭＳ Ｐゴシック" panose="020B0600070205080204" pitchFamily="34" charset="-128"/>
              </a:rPr>
              <a:t>outcome</a:t>
            </a:r>
            <a:r>
              <a:rPr lang="en-US" altLang="en-US" sz="2400" dirty="0">
                <a:ea typeface="ＭＳ Ｐゴシック" panose="020B0600070205080204" pitchFamily="34" charset="-128"/>
              </a:rPr>
              <a:t> events under expected conditions</a:t>
            </a:r>
          </a:p>
          <a:p>
            <a:pPr marL="838200" lvl="1" indent="-381000" eaLnBrk="1" hangingPunct="1">
              <a:lnSpc>
                <a:spcPct val="80000"/>
              </a:lnSpc>
              <a:buFontTx/>
              <a:buAutoNum type="arabicPeriod"/>
            </a:pPr>
            <a:r>
              <a:rPr lang="en-US" altLang="en-US" sz="2400" u="sng" dirty="0">
                <a:ea typeface="ＭＳ Ｐゴシック" panose="020B0600070205080204" pitchFamily="34" charset="-128"/>
              </a:rPr>
              <a:t>What are the </a:t>
            </a:r>
            <a:r>
              <a:rPr lang="en-US" altLang="en-US" sz="2400" b="1" i="1" u="sng" dirty="0">
                <a:ea typeface="ＭＳ Ｐゴシック" panose="020B0600070205080204" pitchFamily="34" charset="-128"/>
              </a:rPr>
              <a:t>Consequences </a:t>
            </a:r>
            <a:r>
              <a:rPr lang="en-US" altLang="en-US" sz="2400" u="sng" dirty="0">
                <a:ea typeface="ＭＳ Ｐゴシック" panose="020B0600070205080204" pitchFamily="34" charset="-128"/>
              </a:rPr>
              <a:t>or</a:t>
            </a:r>
            <a:r>
              <a:rPr lang="en-US" altLang="en-US" sz="2400" b="1" i="1" u="sng" dirty="0">
                <a:ea typeface="ＭＳ Ｐゴシック" panose="020B0600070205080204" pitchFamily="34" charset="-128"/>
              </a:rPr>
              <a:t> Outcomes</a:t>
            </a:r>
            <a:r>
              <a:rPr lang="en-US" altLang="en-US" sz="2400" dirty="0">
                <a:ea typeface="ＭＳ Ｐゴシック" panose="020B0600070205080204" pitchFamily="34" charset="-128"/>
              </a:rPr>
              <a:t>? — Estimate magnitude or severity distributions of the scenario </a:t>
            </a:r>
            <a:r>
              <a:rPr lang="en-US" altLang="en-US" sz="2400" i="1" dirty="0">
                <a:ea typeface="ＭＳ Ｐゴシック" panose="020B0600070205080204" pitchFamily="34" charset="-128"/>
              </a:rPr>
              <a:t>outcome</a:t>
            </a:r>
            <a:r>
              <a:rPr lang="en-US" altLang="en-US" sz="2400" dirty="0">
                <a:ea typeface="ＭＳ Ｐゴシック" panose="020B0600070205080204" pitchFamily="34" charset="-128"/>
              </a:rPr>
              <a:t> events under expected condition ranges</a:t>
            </a:r>
          </a:p>
        </p:txBody>
      </p:sp>
    </p:spTree>
    <p:extLst>
      <p:ext uri="{BB962C8B-B14F-4D97-AF65-F5344CB8AC3E}">
        <p14:creationId xmlns:p14="http://schemas.microsoft.com/office/powerpoint/2010/main" val="2670323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30A8D8C0-6769-4A16-B5D8-F241660E0EC8}"/>
              </a:ext>
            </a:extLst>
          </p:cNvPr>
          <p:cNvSpPr>
            <a:spLocks noGrp="1"/>
          </p:cNvSpPr>
          <p:nvPr>
            <p:ph type="title"/>
          </p:nvPr>
        </p:nvSpPr>
        <p:spPr bwMode="auto">
          <a:xfrm>
            <a:off x="457200" y="228600"/>
            <a:ext cx="8229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Risk Matrix </a:t>
            </a:r>
          </a:p>
        </p:txBody>
      </p:sp>
      <p:sp>
        <p:nvSpPr>
          <p:cNvPr id="168963" name="Content Placeholder 2">
            <a:extLst>
              <a:ext uri="{FF2B5EF4-FFF2-40B4-BE49-F238E27FC236}">
                <a16:creationId xmlns:a16="http://schemas.microsoft.com/office/drawing/2014/main" id="{E5CF6D35-BC01-4A34-B1FE-D76639BA1AAB}"/>
              </a:ext>
            </a:extLst>
          </p:cNvPr>
          <p:cNvSpPr>
            <a:spLocks noGrp="1"/>
          </p:cNvSpPr>
          <p:nvPr>
            <p:ph idx="1"/>
          </p:nvPr>
        </p:nvSpPr>
        <p:spPr bwMode="auto">
          <a:xfrm>
            <a:off x="457200" y="990600"/>
            <a:ext cx="84582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Consequence categories</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Property damage</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Human injury </a:t>
            </a:r>
          </a:p>
          <a:p>
            <a:pPr lvl="2"/>
            <a:r>
              <a:rPr lang="en-US" altLang="en-US" sz="2200" b="0">
                <a:solidFill>
                  <a:srgbClr val="000099"/>
                </a:solidFill>
                <a:ea typeface="MS PGothic" panose="020B0600070205080204" pitchFamily="34" charset="-128"/>
              </a:rPr>
              <a:t>On site</a:t>
            </a:r>
          </a:p>
          <a:p>
            <a:pPr lvl="2"/>
            <a:r>
              <a:rPr lang="en-US" altLang="en-US" sz="2200" b="0">
                <a:solidFill>
                  <a:srgbClr val="000099"/>
                </a:solidFill>
                <a:ea typeface="MS PGothic" panose="020B0600070205080204" pitchFamily="34" charset="-128"/>
              </a:rPr>
              <a:t>Offsite - public</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Environmental impact</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Loss of revenue (business interruption)</a:t>
            </a:r>
          </a:p>
          <a:p>
            <a:pPr>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Probability categories</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Qualitative: Infrequent to frequent</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Quantitative: 10</a:t>
            </a:r>
            <a:r>
              <a:rPr lang="en-US" altLang="en-US" sz="2400" b="0" baseline="30000">
                <a:solidFill>
                  <a:srgbClr val="000099"/>
                </a:solidFill>
                <a:ea typeface="MS PGothic" panose="020B0600070205080204" pitchFamily="34" charset="-128"/>
              </a:rPr>
              <a:t>-6</a:t>
            </a:r>
            <a:r>
              <a:rPr lang="en-US" altLang="en-US" sz="2400" b="0">
                <a:solidFill>
                  <a:srgbClr val="000099"/>
                </a:solidFill>
                <a:ea typeface="MS PGothic" panose="020B0600070205080204" pitchFamily="34" charset="-128"/>
              </a:rPr>
              <a:t> to 10</a:t>
            </a:r>
            <a:r>
              <a:rPr lang="en-US" altLang="en-US" sz="2400" b="0" baseline="30000">
                <a:solidFill>
                  <a:srgbClr val="000099"/>
                </a:solidFill>
                <a:ea typeface="MS PGothic" panose="020B0600070205080204" pitchFamily="34" charset="-128"/>
              </a:rPr>
              <a:t>-2</a:t>
            </a:r>
          </a:p>
          <a:p>
            <a:pPr lvl="1">
              <a:lnSpc>
                <a:spcPct val="100000"/>
              </a:lnSpc>
              <a:buFont typeface="Wingdings" panose="05000000000000000000" pitchFamily="2" charset="2"/>
              <a:buChar char="Ø"/>
            </a:pPr>
            <a:r>
              <a:rPr lang="en-US" altLang="en-US" sz="2400" b="0">
                <a:solidFill>
                  <a:srgbClr val="000099"/>
                </a:solidFill>
                <a:ea typeface="MS PGothic" panose="020B0600070205080204" pitchFamily="34" charset="-128"/>
              </a:rPr>
              <a:t>Semi-quantitative: Based on the number of layers of protection in place for each event scenario</a:t>
            </a:r>
          </a:p>
          <a:p>
            <a:pPr lvl="1">
              <a:lnSpc>
                <a:spcPct val="100000"/>
              </a:lnSpc>
              <a:buFont typeface="Wingdings" panose="05000000000000000000" pitchFamily="2" charset="2"/>
              <a:buChar char="Ø"/>
            </a:pPr>
            <a:endParaRPr lang="en-US" altLang="en-US" sz="2400" b="0">
              <a:solidFill>
                <a:srgbClr val="000099"/>
              </a:solidFill>
              <a:ea typeface="MS PGothic" panose="020B0600070205080204" pitchFamily="34" charset="-128"/>
            </a:endParaRPr>
          </a:p>
        </p:txBody>
      </p:sp>
    </p:spTree>
    <p:extLst>
      <p:ext uri="{BB962C8B-B14F-4D97-AF65-F5344CB8AC3E}">
        <p14:creationId xmlns:p14="http://schemas.microsoft.com/office/powerpoint/2010/main" val="43814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87F72F68-40FE-4DE5-8EA7-50946A039639}"/>
              </a:ext>
            </a:extLst>
          </p:cNvPr>
          <p:cNvSpPr>
            <a:spLocks noGrp="1"/>
          </p:cNvSpPr>
          <p:nvPr>
            <p:ph type="sldNum" sz="quarter" idx="12"/>
          </p:nvPr>
        </p:nvSpPr>
        <p:spPr>
          <a:xfrm>
            <a:off x="7002463" y="640238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64CEB48C-675B-4C32-A30F-F94A74F6C9C0}" type="slidenum">
              <a:rPr lang="en-US" altLang="en-US" sz="1400"/>
              <a:pPr>
                <a:spcBef>
                  <a:spcPct val="0"/>
                </a:spcBef>
                <a:spcAft>
                  <a:spcPct val="0"/>
                </a:spcAft>
                <a:buFontTx/>
                <a:buNone/>
              </a:pPr>
              <a:t>5</a:t>
            </a:fld>
            <a:endParaRPr lang="en-US" altLang="en-US" sz="1400"/>
          </a:p>
        </p:txBody>
      </p:sp>
      <p:sp>
        <p:nvSpPr>
          <p:cNvPr id="54274" name="Rectangle 2">
            <a:extLst>
              <a:ext uri="{FF2B5EF4-FFF2-40B4-BE49-F238E27FC236}">
                <a16:creationId xmlns:a16="http://schemas.microsoft.com/office/drawing/2014/main" id="{7177F3FF-3FBD-45A2-8144-D8D8D739FBE6}"/>
              </a:ext>
            </a:extLst>
          </p:cNvPr>
          <p:cNvSpPr>
            <a:spLocks noGrp="1" noChangeArrowheads="1"/>
          </p:cNvSpPr>
          <p:nvPr>
            <p:ph type="title"/>
          </p:nvPr>
        </p:nvSpPr>
        <p:spPr>
          <a:xfrm>
            <a:off x="457200" y="-304800"/>
            <a:ext cx="8229600" cy="1143000"/>
          </a:xfrm>
        </p:spPr>
        <p:txBody>
          <a:bodyPr/>
          <a:lstStyle/>
          <a:p>
            <a:pPr eaLnBrk="1" hangingPunct="1"/>
            <a:r>
              <a:rPr lang="en-US" altLang="en-US" sz="3400" dirty="0">
                <a:ea typeface="ＭＳ Ｐゴシック" panose="020B0600070205080204" pitchFamily="34" charset="-128"/>
              </a:rPr>
              <a:t>Risk Assessment with Hazard </a:t>
            </a:r>
            <a:r>
              <a:rPr lang="en-US" altLang="en-US" sz="3400" b="1" dirty="0">
                <a:ea typeface="ＭＳ Ｐゴシック" panose="020B0600070205080204" pitchFamily="34" charset="-128"/>
              </a:rPr>
              <a:t>Barriers</a:t>
            </a:r>
          </a:p>
        </p:txBody>
      </p:sp>
      <p:sp>
        <p:nvSpPr>
          <p:cNvPr id="54275" name="Rectangle 3">
            <a:extLst>
              <a:ext uri="{FF2B5EF4-FFF2-40B4-BE49-F238E27FC236}">
                <a16:creationId xmlns:a16="http://schemas.microsoft.com/office/drawing/2014/main" id="{B1ED3D03-609D-4FEE-8326-21D179907833}"/>
              </a:ext>
            </a:extLst>
          </p:cNvPr>
          <p:cNvSpPr>
            <a:spLocks noGrp="1" noChangeArrowheads="1"/>
          </p:cNvSpPr>
          <p:nvPr>
            <p:ph type="body" idx="1"/>
          </p:nvPr>
        </p:nvSpPr>
        <p:spPr>
          <a:xfrm>
            <a:off x="227963" y="685800"/>
            <a:ext cx="8532655" cy="6248400"/>
          </a:xfrm>
        </p:spPr>
        <p:txBody>
          <a:bodyPr/>
          <a:lstStyle/>
          <a:p>
            <a:pPr eaLnBrk="1" hangingPunct="1">
              <a:spcAft>
                <a:spcPct val="30000"/>
              </a:spcAft>
              <a:buFontTx/>
              <a:buNone/>
            </a:pPr>
            <a:r>
              <a:rPr lang="en-US" altLang="en-US" sz="1400" dirty="0">
                <a:ea typeface="ＭＳ Ｐゴシック" panose="020B0600070205080204" pitchFamily="34" charset="-128"/>
              </a:rPr>
              <a:t>	</a:t>
            </a:r>
            <a:endParaRPr lang="en-US" altLang="en-US" sz="2000" dirty="0">
              <a:ea typeface="ＭＳ Ｐゴシック" panose="020B0600070205080204" pitchFamily="34" charset="-128"/>
            </a:endParaRPr>
          </a:p>
          <a:p>
            <a:pPr marL="762000" lvl="1" indent="-304800" eaLnBrk="1" hangingPunct="1">
              <a:spcAft>
                <a:spcPts val="550"/>
              </a:spcAft>
              <a:buFontTx/>
              <a:buAutoNum type="arabicPeriod"/>
            </a:pPr>
            <a:r>
              <a:rPr lang="en-US" altLang="en-US" sz="2400" i="1" dirty="0">
                <a:ea typeface="ＭＳ Ｐゴシック" panose="020B0600070205080204" pitchFamily="34" charset="-128"/>
              </a:rPr>
              <a:t> Identify Hazards</a:t>
            </a:r>
            <a:r>
              <a:rPr lang="en-US" altLang="en-US" sz="2000" dirty="0">
                <a:ea typeface="ＭＳ Ｐゴシック" panose="020B0600070205080204" pitchFamily="34" charset="-128"/>
              </a:rPr>
              <a:t>: with a nature to cause losses (chemical, biological, thermal, mechanical, electrical, radiation).</a:t>
            </a:r>
          </a:p>
          <a:p>
            <a:pPr marL="762000" lvl="1" indent="-304800" eaLnBrk="1" hangingPunct="1">
              <a:spcAft>
                <a:spcPts val="550"/>
              </a:spcAft>
              <a:buFontTx/>
              <a:buAutoNum type="arabicPeriod"/>
            </a:pPr>
            <a:r>
              <a:rPr lang="en-US" altLang="en-US" sz="2400" i="1" dirty="0">
                <a:ea typeface="ＭＳ Ｐゴシック" panose="020B0600070205080204" pitchFamily="34" charset="-128"/>
              </a:rPr>
              <a:t>Identify System Barriers</a:t>
            </a:r>
            <a:r>
              <a:rPr lang="en-US" altLang="en-US" sz="2000" dirty="0">
                <a:ea typeface="ＭＳ Ｐゴシック" panose="020B0600070205080204" pitchFamily="34" charset="-128"/>
              </a:rPr>
              <a:t>. Each hazard is analyzed to select barriers for Prevention and for Mitigation of exposure to the hazard.</a:t>
            </a:r>
          </a:p>
          <a:p>
            <a:pPr marL="762000" lvl="1" indent="-304800" eaLnBrk="1" hangingPunct="1">
              <a:spcAft>
                <a:spcPts val="550"/>
              </a:spcAft>
              <a:buFontTx/>
              <a:buAutoNum type="arabicPeriod"/>
            </a:pPr>
            <a:r>
              <a:rPr lang="en-US" altLang="en-US" sz="2400" i="1" dirty="0">
                <a:ea typeface="ＭＳ Ｐゴシック" panose="020B0600070205080204" pitchFamily="34" charset="-128"/>
              </a:rPr>
              <a:t>Identify challenges to barriers</a:t>
            </a:r>
            <a:r>
              <a:rPr lang="en-US" altLang="en-US" sz="2000" dirty="0">
                <a:ea typeface="ＭＳ Ｐゴシック" panose="020B0600070205080204" pitchFamily="34" charset="-128"/>
              </a:rPr>
              <a:t>. Each barrier must be tested, monitored, and serviced to maintain its function, relative independence, &amp; response to system demands. </a:t>
            </a:r>
          </a:p>
          <a:p>
            <a:pPr marL="762000" lvl="1" indent="-304800" eaLnBrk="1" hangingPunct="1">
              <a:spcAft>
                <a:spcPts val="550"/>
              </a:spcAft>
              <a:buFontTx/>
              <a:buAutoNum type="arabicPeriod"/>
            </a:pPr>
            <a:r>
              <a:rPr lang="en-US" altLang="en-US" sz="2400" i="1" dirty="0">
                <a:ea typeface="ＭＳ Ｐゴシック" panose="020B0600070205080204" pitchFamily="34" charset="-128"/>
              </a:rPr>
              <a:t>Frequency or Probability. </a:t>
            </a:r>
            <a:r>
              <a:rPr lang="en-US" altLang="en-US" sz="2000" dirty="0">
                <a:ea typeface="ＭＳ Ｐゴシック" panose="020B0600070205080204" pitchFamily="34" charset="-128"/>
              </a:rPr>
              <a:t>Scenarios that pose similar hazard exposure can be grouped to represent outcome occurrence frequency categories.</a:t>
            </a:r>
          </a:p>
          <a:p>
            <a:pPr marL="762000" lvl="1" indent="-304800" eaLnBrk="1" hangingPunct="1">
              <a:spcAft>
                <a:spcPts val="550"/>
              </a:spcAft>
              <a:buFontTx/>
              <a:buAutoNum type="arabicPeriod"/>
            </a:pPr>
            <a:r>
              <a:rPr lang="en-US" altLang="en-US" sz="2400" i="1" dirty="0">
                <a:ea typeface="ＭＳ Ｐゴシック" panose="020B0600070205080204" pitchFamily="34" charset="-128"/>
              </a:rPr>
              <a:t>Consequence evaluation</a:t>
            </a:r>
            <a:r>
              <a:rPr lang="en-US" altLang="en-US" sz="2400" dirty="0">
                <a:ea typeface="ＭＳ Ｐゴシック" panose="020B0600070205080204" pitchFamily="34" charset="-128"/>
              </a:rPr>
              <a:t>. </a:t>
            </a:r>
            <a:r>
              <a:rPr lang="en-US" altLang="en-US" sz="2000" dirty="0">
                <a:ea typeface="ＭＳ Ｐゴシック" panose="020B0600070205080204" pitchFamily="34" charset="-128"/>
              </a:rPr>
              <a:t>Potential losses are estimated and modeled using knowledge and history of the hazard behavior under the expected condition ranges and amount of exposure.</a:t>
            </a:r>
          </a:p>
          <a:p>
            <a:pPr eaLnBrk="1" hangingPunct="1">
              <a:lnSpc>
                <a:spcPct val="80000"/>
              </a:lnSpc>
              <a:buFontTx/>
              <a:buAutoNum type="arabicPeriod"/>
            </a:pPr>
            <a:endParaRPr lang="en-US" altLang="en-US" sz="1200" dirty="0">
              <a:ea typeface="ＭＳ Ｐゴシック" panose="020B0600070205080204" pitchFamily="34" charset="-128"/>
            </a:endParaRPr>
          </a:p>
        </p:txBody>
      </p:sp>
      <p:sp>
        <p:nvSpPr>
          <p:cNvPr id="54276" name="TextBox 4">
            <a:extLst>
              <a:ext uri="{FF2B5EF4-FFF2-40B4-BE49-F238E27FC236}">
                <a16:creationId xmlns:a16="http://schemas.microsoft.com/office/drawing/2014/main" id="{4D9B938A-1F47-498E-A645-3723E94B673F}"/>
              </a:ext>
            </a:extLst>
          </p:cNvPr>
          <p:cNvSpPr txBox="1">
            <a:spLocks noChangeArrowheads="1"/>
          </p:cNvSpPr>
          <p:nvPr/>
        </p:nvSpPr>
        <p:spPr bwMode="auto">
          <a:xfrm rot="16200000">
            <a:off x="-930092" y="2039640"/>
            <a:ext cx="23006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What can go wrong?</a:t>
            </a:r>
          </a:p>
        </p:txBody>
      </p:sp>
      <p:sp>
        <p:nvSpPr>
          <p:cNvPr id="4" name="Left Brace 3">
            <a:extLst>
              <a:ext uri="{FF2B5EF4-FFF2-40B4-BE49-F238E27FC236}">
                <a16:creationId xmlns:a16="http://schemas.microsoft.com/office/drawing/2014/main" id="{C64C6A88-A566-48C1-9ED0-FA7CC480C10D}"/>
              </a:ext>
            </a:extLst>
          </p:cNvPr>
          <p:cNvSpPr>
            <a:spLocks/>
          </p:cNvSpPr>
          <p:nvPr/>
        </p:nvSpPr>
        <p:spPr bwMode="auto">
          <a:xfrm>
            <a:off x="383382" y="1129506"/>
            <a:ext cx="378618" cy="2604294"/>
          </a:xfrm>
          <a:prstGeom prst="leftBrace">
            <a:avLst>
              <a:gd name="adj1" fmla="val 8296"/>
              <a:gd name="adj2" fmla="val 50000"/>
            </a:avLst>
          </a:prstGeom>
          <a:noFill/>
          <a:ln w="25400">
            <a:solidFill>
              <a:srgbClr val="000000"/>
            </a:solidFill>
            <a:round/>
            <a:headEnd/>
            <a:tailEnd/>
          </a:ln>
          <a:effectLst>
            <a:outerShdw blurRad="40000" dist="20000" dir="5400000" rotWithShape="0">
              <a:srgbClr val="808080">
                <a:alpha val="37999"/>
              </a:srgbClr>
            </a:outerShdw>
          </a:effectLst>
        </p:spPr>
        <p:txBody>
          <a:bodyPr anchor="ctr"/>
          <a:lstStyle/>
          <a:p>
            <a:pPr algn="ctr" eaLnBrk="1" hangingPunct="1">
              <a:defRPr/>
            </a:pPr>
            <a:endParaRPr lang="en-US">
              <a:latin typeface="Arial" charset="0"/>
              <a:ea typeface="ＭＳ Ｐゴシック" charset="0"/>
              <a:cs typeface="ＭＳ Ｐゴシック" charset="0"/>
            </a:endParaRPr>
          </a:p>
        </p:txBody>
      </p:sp>
      <p:sp>
        <p:nvSpPr>
          <p:cNvPr id="9" name="TextBox 5">
            <a:extLst>
              <a:ext uri="{FF2B5EF4-FFF2-40B4-BE49-F238E27FC236}">
                <a16:creationId xmlns:a16="http://schemas.microsoft.com/office/drawing/2014/main" id="{674B5B28-61BD-48CE-AEC1-D0DDBF8F43D0}"/>
              </a:ext>
            </a:extLst>
          </p:cNvPr>
          <p:cNvSpPr txBox="1">
            <a:spLocks noChangeArrowheads="1"/>
          </p:cNvSpPr>
          <p:nvPr/>
        </p:nvSpPr>
        <p:spPr bwMode="auto">
          <a:xfrm rot="16200000">
            <a:off x="-520282" y="3992840"/>
            <a:ext cx="1520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How likely?</a:t>
            </a:r>
          </a:p>
        </p:txBody>
      </p:sp>
      <p:sp>
        <p:nvSpPr>
          <p:cNvPr id="10" name="TextBox 6">
            <a:extLst>
              <a:ext uri="{FF2B5EF4-FFF2-40B4-BE49-F238E27FC236}">
                <a16:creationId xmlns:a16="http://schemas.microsoft.com/office/drawing/2014/main" id="{D9E3E4BB-EE18-40C8-8FF3-5A0689BB480A}"/>
              </a:ext>
            </a:extLst>
          </p:cNvPr>
          <p:cNvSpPr txBox="1">
            <a:spLocks noChangeArrowheads="1"/>
          </p:cNvSpPr>
          <p:nvPr/>
        </p:nvSpPr>
        <p:spPr bwMode="auto">
          <a:xfrm rot="16200000">
            <a:off x="-852060" y="5022334"/>
            <a:ext cx="218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1800" dirty="0"/>
              <a:t>Outcomes?</a:t>
            </a:r>
          </a:p>
        </p:txBody>
      </p:sp>
      <p:sp>
        <p:nvSpPr>
          <p:cNvPr id="11" name="Left Brace 10">
            <a:extLst>
              <a:ext uri="{FF2B5EF4-FFF2-40B4-BE49-F238E27FC236}">
                <a16:creationId xmlns:a16="http://schemas.microsoft.com/office/drawing/2014/main" id="{C3FF59C5-D118-4CE1-9415-3C79786D8108}"/>
              </a:ext>
            </a:extLst>
          </p:cNvPr>
          <p:cNvSpPr>
            <a:spLocks/>
          </p:cNvSpPr>
          <p:nvPr/>
        </p:nvSpPr>
        <p:spPr bwMode="auto">
          <a:xfrm>
            <a:off x="438149" y="5034811"/>
            <a:ext cx="279379" cy="984990"/>
          </a:xfrm>
          <a:prstGeom prst="leftBrace">
            <a:avLst>
              <a:gd name="adj1" fmla="val 8296"/>
              <a:gd name="adj2" fmla="val 50000"/>
            </a:avLst>
          </a:prstGeom>
          <a:noFill/>
          <a:ln w="25400">
            <a:solidFill>
              <a:srgbClr val="000000"/>
            </a:solidFill>
            <a:round/>
            <a:headEnd/>
            <a:tailEnd/>
          </a:ln>
          <a:effectLst>
            <a:outerShdw blurRad="40000" dist="20000" dir="5400000" rotWithShape="0">
              <a:srgbClr val="808080">
                <a:alpha val="37999"/>
              </a:srgbClr>
            </a:outerShdw>
          </a:effectLst>
        </p:spPr>
        <p:txBody>
          <a:bodyPr anchor="ctr"/>
          <a:lstStyle/>
          <a:p>
            <a:pPr algn="ctr" eaLnBrk="1" hangingPunct="1">
              <a:defRPr/>
            </a:pPr>
            <a:endParaRPr lang="en-US">
              <a:latin typeface="Arial" charset="0"/>
              <a:ea typeface="ＭＳ Ｐゴシック" charset="0"/>
              <a:cs typeface="ＭＳ Ｐゴシック" charset="0"/>
            </a:endParaRPr>
          </a:p>
        </p:txBody>
      </p:sp>
      <p:sp>
        <p:nvSpPr>
          <p:cNvPr id="12" name="Left Brace 11">
            <a:extLst>
              <a:ext uri="{FF2B5EF4-FFF2-40B4-BE49-F238E27FC236}">
                <a16:creationId xmlns:a16="http://schemas.microsoft.com/office/drawing/2014/main" id="{1A117E14-A53D-45DA-901B-C32D5FAE1B0B}"/>
              </a:ext>
            </a:extLst>
          </p:cNvPr>
          <p:cNvSpPr>
            <a:spLocks/>
          </p:cNvSpPr>
          <p:nvPr/>
        </p:nvSpPr>
        <p:spPr bwMode="auto">
          <a:xfrm>
            <a:off x="404889" y="3869921"/>
            <a:ext cx="357111" cy="930679"/>
          </a:xfrm>
          <a:prstGeom prst="leftBrace">
            <a:avLst>
              <a:gd name="adj1" fmla="val 8296"/>
              <a:gd name="adj2" fmla="val 50000"/>
            </a:avLst>
          </a:prstGeom>
          <a:noFill/>
          <a:ln w="25400">
            <a:solidFill>
              <a:srgbClr val="000000"/>
            </a:solidFill>
            <a:round/>
            <a:headEnd/>
            <a:tailEnd/>
          </a:ln>
          <a:effectLst>
            <a:outerShdw blurRad="40000" dist="20000" dir="5400000" rotWithShape="0">
              <a:srgbClr val="808080">
                <a:alpha val="37999"/>
              </a:srgbClr>
            </a:outerShdw>
          </a:effectLst>
        </p:spPr>
        <p:txBody>
          <a:bodyPr anchor="ctr"/>
          <a:lstStyle/>
          <a:p>
            <a:pPr algn="ctr" eaLnBrk="1" hangingPunct="1">
              <a:defRPr/>
            </a:pPr>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58770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F4A96FFE-8CF6-45E4-BBE5-426381BD06CE}"/>
              </a:ext>
            </a:extLst>
          </p:cNvPr>
          <p:cNvSpPr>
            <a:spLocks noGrp="1"/>
          </p:cNvSpPr>
          <p:nvPr>
            <p:ph type="sldNum" sz="quarter" idx="12"/>
          </p:nvPr>
        </p:nvSpPr>
        <p:spPr>
          <a:xfrm>
            <a:off x="8382000" y="6477000"/>
            <a:ext cx="762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spcAft>
                <a:spcPct val="0"/>
              </a:spcAft>
              <a:buFontTx/>
              <a:buNone/>
            </a:pPr>
            <a:fld id="{E9F68C2D-0EDF-45DD-910B-9CCBE74A3582}" type="slidenum">
              <a:rPr lang="en-US" altLang="en-US" sz="1600"/>
              <a:pPr>
                <a:spcBef>
                  <a:spcPct val="0"/>
                </a:spcBef>
                <a:spcAft>
                  <a:spcPct val="0"/>
                </a:spcAft>
                <a:buFontTx/>
                <a:buNone/>
              </a:pPr>
              <a:t>6</a:t>
            </a:fld>
            <a:endParaRPr lang="en-US" altLang="en-US" sz="1600"/>
          </a:p>
        </p:txBody>
      </p:sp>
      <p:sp>
        <p:nvSpPr>
          <p:cNvPr id="5" name="Rectangle 4">
            <a:extLst>
              <a:ext uri="{FF2B5EF4-FFF2-40B4-BE49-F238E27FC236}">
                <a16:creationId xmlns:a16="http://schemas.microsoft.com/office/drawing/2014/main" id="{56EA8748-4D42-49C4-87C3-ECE73E24C3C6}"/>
              </a:ext>
            </a:extLst>
          </p:cNvPr>
          <p:cNvSpPr>
            <a:spLocks noChangeArrowheads="1"/>
          </p:cNvSpPr>
          <p:nvPr/>
        </p:nvSpPr>
        <p:spPr bwMode="auto">
          <a:xfrm>
            <a:off x="3200400" y="457200"/>
            <a:ext cx="2393950" cy="914400"/>
          </a:xfrm>
          <a:prstGeom prst="rect">
            <a:avLst/>
          </a:prstGeom>
          <a:solidFill>
            <a:schemeClr val="bg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p>
            <a:pPr algn="ctr" eaLnBrk="1" hangingPunct="1">
              <a:defRPr/>
            </a:pPr>
            <a:r>
              <a:rPr lang="en-US" sz="2200" dirty="0">
                <a:latin typeface="Arial" charset="0"/>
                <a:ea typeface="ＭＳ Ｐゴシック" charset="0"/>
                <a:cs typeface="ＭＳ Ｐゴシック" charset="0"/>
              </a:rPr>
              <a:t>System Data &amp; </a:t>
            </a:r>
            <a:r>
              <a:rPr lang="en-US" sz="1800" dirty="0">
                <a:latin typeface="Arial" charset="0"/>
                <a:ea typeface="ＭＳ Ｐゴシック" charset="0"/>
                <a:cs typeface="ＭＳ Ｐゴシック" charset="0"/>
              </a:rPr>
              <a:t>Complementary Info </a:t>
            </a:r>
          </a:p>
        </p:txBody>
      </p:sp>
      <p:sp>
        <p:nvSpPr>
          <p:cNvPr id="6" name="Rectangle 5">
            <a:extLst>
              <a:ext uri="{FF2B5EF4-FFF2-40B4-BE49-F238E27FC236}">
                <a16:creationId xmlns:a16="http://schemas.microsoft.com/office/drawing/2014/main" id="{94CC4B65-B2AC-4FBB-9F3B-63D4CEA2A776}"/>
              </a:ext>
            </a:extLst>
          </p:cNvPr>
          <p:cNvSpPr>
            <a:spLocks noChangeArrowheads="1"/>
          </p:cNvSpPr>
          <p:nvPr/>
        </p:nvSpPr>
        <p:spPr bwMode="auto">
          <a:xfrm>
            <a:off x="3124200" y="1600200"/>
            <a:ext cx="2514600" cy="9906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200" dirty="0">
                <a:latin typeface="Arial" charset="0"/>
                <a:ea typeface="ＭＳ Ｐゴシック" charset="0"/>
                <a:cs typeface="ＭＳ Ｐゴシック" charset="0"/>
              </a:rPr>
              <a:t>Hazards </a:t>
            </a:r>
            <a:r>
              <a:rPr lang="en-US" sz="1800" dirty="0">
                <a:latin typeface="Arial" charset="0"/>
                <a:ea typeface="ＭＳ Ｐゴシック" charset="0"/>
                <a:cs typeface="ＭＳ Ｐゴシック" charset="0"/>
              </a:rPr>
              <a:t>Characterization &amp;</a:t>
            </a:r>
          </a:p>
          <a:p>
            <a:pPr algn="ctr" eaLnBrk="1" hangingPunct="1">
              <a:defRPr/>
            </a:pPr>
            <a:r>
              <a:rPr lang="en-US" sz="1800" dirty="0">
                <a:latin typeface="Arial" charset="0"/>
                <a:ea typeface="ＭＳ Ｐゴシック" charset="0"/>
                <a:cs typeface="ＭＳ Ｐゴシック" charset="0"/>
              </a:rPr>
              <a:t>Scenario Development</a:t>
            </a:r>
          </a:p>
        </p:txBody>
      </p:sp>
      <p:sp>
        <p:nvSpPr>
          <p:cNvPr id="8" name="Rectangle 7">
            <a:extLst>
              <a:ext uri="{FF2B5EF4-FFF2-40B4-BE49-F238E27FC236}">
                <a16:creationId xmlns:a16="http://schemas.microsoft.com/office/drawing/2014/main" id="{7193451A-EC05-449E-92CC-F0FED4589CB0}"/>
              </a:ext>
            </a:extLst>
          </p:cNvPr>
          <p:cNvSpPr>
            <a:spLocks noChangeArrowheads="1"/>
          </p:cNvSpPr>
          <p:nvPr/>
        </p:nvSpPr>
        <p:spPr bwMode="auto">
          <a:xfrm>
            <a:off x="3429000" y="4900613"/>
            <a:ext cx="2365375" cy="509587"/>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dirty="0">
                <a:latin typeface="Arial" charset="0"/>
                <a:ea typeface="ＭＳ Ｐゴシック" charset="0"/>
                <a:cs typeface="ＭＳ Ｐゴシック" charset="0"/>
              </a:rPr>
              <a:t>Risk Evaluation </a:t>
            </a:r>
          </a:p>
        </p:txBody>
      </p:sp>
      <p:cxnSp>
        <p:nvCxnSpPr>
          <p:cNvPr id="16" name="Straight Arrow Connector 15">
            <a:extLst>
              <a:ext uri="{FF2B5EF4-FFF2-40B4-BE49-F238E27FC236}">
                <a16:creationId xmlns:a16="http://schemas.microsoft.com/office/drawing/2014/main" id="{7BA918AD-E5D2-489D-A43F-98F01AFCBBEB}"/>
              </a:ext>
            </a:extLst>
          </p:cNvPr>
          <p:cNvCxnSpPr>
            <a:cxnSpLocks noChangeShapeType="1"/>
          </p:cNvCxnSpPr>
          <p:nvPr/>
        </p:nvCxnSpPr>
        <p:spPr bwMode="auto">
          <a:xfrm>
            <a:off x="3886200" y="3581400"/>
            <a:ext cx="304800" cy="2286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
        <p:nvSpPr>
          <p:cNvPr id="18" name="Rectangle 17">
            <a:extLst>
              <a:ext uri="{FF2B5EF4-FFF2-40B4-BE49-F238E27FC236}">
                <a16:creationId xmlns:a16="http://schemas.microsoft.com/office/drawing/2014/main" id="{529F82A1-BE8A-40D3-AB81-87CB01EA0B4F}"/>
              </a:ext>
            </a:extLst>
          </p:cNvPr>
          <p:cNvSpPr>
            <a:spLocks noChangeArrowheads="1"/>
          </p:cNvSpPr>
          <p:nvPr/>
        </p:nvSpPr>
        <p:spPr bwMode="auto">
          <a:xfrm>
            <a:off x="3581400" y="3810000"/>
            <a:ext cx="2093913" cy="7620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300">
                <a:latin typeface="Arial" charset="0"/>
                <a:ea typeface="ＭＳ Ｐゴシック" charset="0"/>
                <a:cs typeface="ＭＳ Ｐゴシック" charset="0"/>
              </a:rPr>
              <a:t>Risk Distribution</a:t>
            </a:r>
            <a:endParaRPr lang="en-US">
              <a:latin typeface="Arial" charset="0"/>
              <a:ea typeface="ＭＳ Ｐゴシック" charset="0"/>
              <a:cs typeface="ＭＳ Ｐゴシック" charset="0"/>
            </a:endParaRPr>
          </a:p>
        </p:txBody>
      </p:sp>
      <p:sp>
        <p:nvSpPr>
          <p:cNvPr id="15" name="Rectangle 14">
            <a:extLst>
              <a:ext uri="{FF2B5EF4-FFF2-40B4-BE49-F238E27FC236}">
                <a16:creationId xmlns:a16="http://schemas.microsoft.com/office/drawing/2014/main" id="{5DA9C12C-0855-4FF7-89A3-B8C2EC2AB386}"/>
              </a:ext>
            </a:extLst>
          </p:cNvPr>
          <p:cNvSpPr>
            <a:spLocks noChangeArrowheads="1"/>
          </p:cNvSpPr>
          <p:nvPr/>
        </p:nvSpPr>
        <p:spPr bwMode="auto">
          <a:xfrm>
            <a:off x="3505200" y="5791200"/>
            <a:ext cx="2273300" cy="9906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dirty="0">
                <a:latin typeface="Arial" charset="0"/>
                <a:ea typeface="ＭＳ Ｐゴシック" charset="0"/>
                <a:cs typeface="ＭＳ Ｐゴシック" charset="0"/>
              </a:rPr>
              <a:t>Accepted Risk Level</a:t>
            </a:r>
          </a:p>
        </p:txBody>
      </p:sp>
      <p:sp>
        <p:nvSpPr>
          <p:cNvPr id="19" name="Rectangle 18">
            <a:extLst>
              <a:ext uri="{FF2B5EF4-FFF2-40B4-BE49-F238E27FC236}">
                <a16:creationId xmlns:a16="http://schemas.microsoft.com/office/drawing/2014/main" id="{B7328161-8E67-40B1-8F69-521B8C5A3186}"/>
              </a:ext>
            </a:extLst>
          </p:cNvPr>
          <p:cNvSpPr>
            <a:spLocks noChangeArrowheads="1"/>
          </p:cNvSpPr>
          <p:nvPr/>
        </p:nvSpPr>
        <p:spPr bwMode="auto">
          <a:xfrm>
            <a:off x="6096000" y="5791200"/>
            <a:ext cx="2667000" cy="9906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000" dirty="0">
                <a:latin typeface="Arial" charset="0"/>
                <a:ea typeface="ＭＳ Ｐゴシック" charset="0"/>
                <a:cs typeface="ＭＳ Ｐゴシック" charset="0"/>
              </a:rPr>
              <a:t>Risk Governance</a:t>
            </a:r>
          </a:p>
          <a:p>
            <a:pPr algn="ctr" eaLnBrk="1" hangingPunct="1">
              <a:defRPr/>
            </a:pPr>
            <a:r>
              <a:rPr lang="en-US" sz="2000" dirty="0">
                <a:latin typeface="Arial" charset="0"/>
                <a:ea typeface="ＭＳ Ｐゴシック" charset="0"/>
                <a:cs typeface="ＭＳ Ｐゴシック" charset="0"/>
              </a:rPr>
              <a:t>Risk Management</a:t>
            </a:r>
          </a:p>
          <a:p>
            <a:pPr algn="ctr" eaLnBrk="1" hangingPunct="1">
              <a:defRPr/>
            </a:pPr>
            <a:r>
              <a:rPr lang="en-US" sz="2000" dirty="0">
                <a:latin typeface="Arial" charset="0"/>
                <a:ea typeface="ＭＳ Ｐゴシック" charset="0"/>
                <a:cs typeface="ＭＳ Ｐゴシック" charset="0"/>
              </a:rPr>
              <a:t> Risk Communication</a:t>
            </a:r>
          </a:p>
        </p:txBody>
      </p:sp>
      <p:cxnSp>
        <p:nvCxnSpPr>
          <p:cNvPr id="30" name="Straight Arrow Connector 29">
            <a:extLst>
              <a:ext uri="{FF2B5EF4-FFF2-40B4-BE49-F238E27FC236}">
                <a16:creationId xmlns:a16="http://schemas.microsoft.com/office/drawing/2014/main" id="{DF39CB7D-AE53-4055-9999-B2F5F081CA7B}"/>
              </a:ext>
            </a:extLst>
          </p:cNvPr>
          <p:cNvCxnSpPr>
            <a:cxnSpLocks noChangeShapeType="1"/>
          </p:cNvCxnSpPr>
          <p:nvPr/>
        </p:nvCxnSpPr>
        <p:spPr bwMode="auto">
          <a:xfrm>
            <a:off x="533400" y="914400"/>
            <a:ext cx="2667000" cy="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4" name="Straight Connector 3">
            <a:extLst>
              <a:ext uri="{FF2B5EF4-FFF2-40B4-BE49-F238E27FC236}">
                <a16:creationId xmlns:a16="http://schemas.microsoft.com/office/drawing/2014/main" id="{4258D5A1-44B2-496B-8FB2-19AA0CDE0681}"/>
              </a:ext>
            </a:extLst>
          </p:cNvPr>
          <p:cNvCxnSpPr>
            <a:cxnSpLocks noChangeShapeType="1"/>
          </p:cNvCxnSpPr>
          <p:nvPr/>
        </p:nvCxnSpPr>
        <p:spPr bwMode="auto">
          <a:xfrm>
            <a:off x="533400" y="914400"/>
            <a:ext cx="0" cy="5334000"/>
          </a:xfrm>
          <a:prstGeom prst="line">
            <a:avLst/>
          </a:prstGeom>
          <a:noFill/>
          <a:ln w="25400">
            <a:solidFill>
              <a:schemeClr val="tx1"/>
            </a:solidFill>
            <a:round/>
            <a:headEnd/>
            <a:tailEnd/>
          </a:ln>
          <a:effectLst>
            <a:outerShdw blurRad="40000" dist="20000" dir="5400000" rotWithShape="0">
              <a:srgbClr val="808080">
                <a:alpha val="37999"/>
              </a:srgbClr>
            </a:outerShdw>
          </a:effectLst>
        </p:spPr>
      </p:cxnSp>
      <p:cxnSp>
        <p:nvCxnSpPr>
          <p:cNvPr id="44" name="Straight Arrow Connector 43">
            <a:extLst>
              <a:ext uri="{FF2B5EF4-FFF2-40B4-BE49-F238E27FC236}">
                <a16:creationId xmlns:a16="http://schemas.microsoft.com/office/drawing/2014/main" id="{2D835D80-1AFD-421D-B217-CD940922B6BA}"/>
              </a:ext>
            </a:extLst>
          </p:cNvPr>
          <p:cNvCxnSpPr>
            <a:cxnSpLocks noChangeShapeType="1"/>
          </p:cNvCxnSpPr>
          <p:nvPr/>
        </p:nvCxnSpPr>
        <p:spPr bwMode="auto">
          <a:xfrm flipV="1">
            <a:off x="533400" y="2743200"/>
            <a:ext cx="0" cy="168275"/>
          </a:xfrm>
          <a:prstGeom prst="straightConnector1">
            <a:avLst/>
          </a:prstGeom>
          <a:noFill/>
          <a:ln w="28575">
            <a:solidFill>
              <a:srgbClr val="000000"/>
            </a:solidFill>
            <a:round/>
            <a:headEnd/>
            <a:tailEnd type="arrow" w="med" len="med"/>
          </a:ln>
          <a:effectLst>
            <a:outerShdw blurRad="40000" dist="20000" dir="5400000" rotWithShape="0">
              <a:srgbClr val="808080">
                <a:alpha val="37999"/>
              </a:srgbClr>
            </a:outerShdw>
          </a:effectLst>
        </p:spPr>
      </p:cxnSp>
      <p:cxnSp>
        <p:nvCxnSpPr>
          <p:cNvPr id="50" name="Straight Arrow Connector 49">
            <a:extLst>
              <a:ext uri="{FF2B5EF4-FFF2-40B4-BE49-F238E27FC236}">
                <a16:creationId xmlns:a16="http://schemas.microsoft.com/office/drawing/2014/main" id="{191346A5-43D8-4F76-8D77-2CE6CF1786D5}"/>
              </a:ext>
            </a:extLst>
          </p:cNvPr>
          <p:cNvCxnSpPr>
            <a:cxnSpLocks noChangeShapeType="1"/>
          </p:cNvCxnSpPr>
          <p:nvPr/>
        </p:nvCxnSpPr>
        <p:spPr bwMode="auto">
          <a:xfrm>
            <a:off x="5791200" y="6248400"/>
            <a:ext cx="228600" cy="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
        <p:nvSpPr>
          <p:cNvPr id="29" name="Rectangle 28">
            <a:extLst>
              <a:ext uri="{FF2B5EF4-FFF2-40B4-BE49-F238E27FC236}">
                <a16:creationId xmlns:a16="http://schemas.microsoft.com/office/drawing/2014/main" id="{81098874-D164-4F00-BA55-6FC331248B31}"/>
              </a:ext>
            </a:extLst>
          </p:cNvPr>
          <p:cNvSpPr>
            <a:spLocks noChangeArrowheads="1"/>
          </p:cNvSpPr>
          <p:nvPr/>
        </p:nvSpPr>
        <p:spPr bwMode="auto">
          <a:xfrm>
            <a:off x="1981200" y="2819400"/>
            <a:ext cx="2470150" cy="7620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200" dirty="0">
                <a:latin typeface="Arial" charset="0"/>
                <a:ea typeface="ＭＳ Ｐゴシック" charset="0"/>
                <a:cs typeface="ＭＳ Ｐゴシック" charset="0"/>
              </a:rPr>
              <a:t>Probability/Freq. </a:t>
            </a:r>
            <a:r>
              <a:rPr lang="en-US" sz="1800" dirty="0">
                <a:latin typeface="Arial" charset="0"/>
                <a:ea typeface="ＭＳ Ｐゴシック" charset="0"/>
                <a:cs typeface="ＭＳ Ｐゴシック" charset="0"/>
              </a:rPr>
              <a:t>Analysis &amp; Distribution </a:t>
            </a:r>
          </a:p>
        </p:txBody>
      </p:sp>
      <p:sp>
        <p:nvSpPr>
          <p:cNvPr id="33" name="Rectangle 32">
            <a:extLst>
              <a:ext uri="{FF2B5EF4-FFF2-40B4-BE49-F238E27FC236}">
                <a16:creationId xmlns:a16="http://schemas.microsoft.com/office/drawing/2014/main" id="{0031B15D-767D-4195-BCC9-C493E2CA7E1A}"/>
              </a:ext>
            </a:extLst>
          </p:cNvPr>
          <p:cNvSpPr>
            <a:spLocks noChangeArrowheads="1"/>
          </p:cNvSpPr>
          <p:nvPr/>
        </p:nvSpPr>
        <p:spPr bwMode="auto">
          <a:xfrm>
            <a:off x="4648200" y="2819400"/>
            <a:ext cx="2514600" cy="7620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200" dirty="0">
                <a:latin typeface="Arial" charset="0"/>
                <a:ea typeface="ＭＳ Ｐゴシック" charset="0"/>
                <a:cs typeface="ＭＳ Ｐゴシック" charset="0"/>
              </a:rPr>
              <a:t>Consequence </a:t>
            </a:r>
            <a:r>
              <a:rPr lang="en-US" sz="1800" dirty="0">
                <a:latin typeface="Arial" charset="0"/>
                <a:ea typeface="ＭＳ Ｐゴシック" charset="0"/>
                <a:cs typeface="ＭＳ Ｐゴシック" charset="0"/>
              </a:rPr>
              <a:t>Analysis &amp; Distribution</a:t>
            </a:r>
          </a:p>
        </p:txBody>
      </p:sp>
      <p:sp>
        <p:nvSpPr>
          <p:cNvPr id="34" name="Rectangle 33">
            <a:extLst>
              <a:ext uri="{FF2B5EF4-FFF2-40B4-BE49-F238E27FC236}">
                <a16:creationId xmlns:a16="http://schemas.microsoft.com/office/drawing/2014/main" id="{8BAC81C9-34D7-4D1E-908C-073B761D203E}"/>
              </a:ext>
            </a:extLst>
          </p:cNvPr>
          <p:cNvSpPr>
            <a:spLocks noChangeArrowheads="1"/>
          </p:cNvSpPr>
          <p:nvPr/>
        </p:nvSpPr>
        <p:spPr bwMode="auto">
          <a:xfrm>
            <a:off x="6397625" y="4900613"/>
            <a:ext cx="2365375" cy="509587"/>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dirty="0">
                <a:latin typeface="Arial" charset="0"/>
                <a:ea typeface="ＭＳ Ｐゴシック" charset="0"/>
                <a:cs typeface="ＭＳ Ｐゴシック" charset="0"/>
              </a:rPr>
              <a:t>Risk Reduction  </a:t>
            </a:r>
          </a:p>
        </p:txBody>
      </p:sp>
      <p:sp>
        <p:nvSpPr>
          <p:cNvPr id="35" name="Rectangle 34">
            <a:extLst>
              <a:ext uri="{FF2B5EF4-FFF2-40B4-BE49-F238E27FC236}">
                <a16:creationId xmlns:a16="http://schemas.microsoft.com/office/drawing/2014/main" id="{16416492-3897-45A7-8BE7-B178D7865DF3}"/>
              </a:ext>
            </a:extLst>
          </p:cNvPr>
          <p:cNvSpPr>
            <a:spLocks noChangeArrowheads="1"/>
          </p:cNvSpPr>
          <p:nvPr/>
        </p:nvSpPr>
        <p:spPr bwMode="auto">
          <a:xfrm>
            <a:off x="762000" y="4900613"/>
            <a:ext cx="2365375" cy="509587"/>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dirty="0">
                <a:latin typeface="Arial" charset="0"/>
                <a:ea typeface="ＭＳ Ｐゴシック" charset="0"/>
                <a:cs typeface="ＭＳ Ｐゴシック" charset="0"/>
              </a:rPr>
              <a:t>Risk Criteria </a:t>
            </a:r>
          </a:p>
        </p:txBody>
      </p:sp>
      <p:sp>
        <p:nvSpPr>
          <p:cNvPr id="36" name="Rectangle 35">
            <a:extLst>
              <a:ext uri="{FF2B5EF4-FFF2-40B4-BE49-F238E27FC236}">
                <a16:creationId xmlns:a16="http://schemas.microsoft.com/office/drawing/2014/main" id="{BDAE18E5-B16B-4A24-9AFF-B2081CFBF5E2}"/>
              </a:ext>
            </a:extLst>
          </p:cNvPr>
          <p:cNvSpPr>
            <a:spLocks noChangeArrowheads="1"/>
          </p:cNvSpPr>
          <p:nvPr/>
        </p:nvSpPr>
        <p:spPr bwMode="auto">
          <a:xfrm>
            <a:off x="762000" y="5691188"/>
            <a:ext cx="2438400" cy="1166812"/>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en-US" sz="2000" dirty="0"/>
              <a:t>System Monitoring </a:t>
            </a:r>
            <a:br>
              <a:rPr lang="en-US" altLang="en-US" sz="1800" dirty="0"/>
            </a:br>
            <a:r>
              <a:rPr lang="en-US" altLang="en-US" sz="1800" dirty="0"/>
              <a:t>&amp; </a:t>
            </a:r>
            <a:r>
              <a:rPr lang="en-US" altLang="en-US" sz="2200" dirty="0"/>
              <a:t>Measurement</a:t>
            </a:r>
          </a:p>
        </p:txBody>
      </p:sp>
      <p:sp>
        <p:nvSpPr>
          <p:cNvPr id="37" name="Rectangle 36">
            <a:extLst>
              <a:ext uri="{FF2B5EF4-FFF2-40B4-BE49-F238E27FC236}">
                <a16:creationId xmlns:a16="http://schemas.microsoft.com/office/drawing/2014/main" id="{2926E46E-6CE3-43A2-9FFE-3CD19B085251}"/>
              </a:ext>
            </a:extLst>
          </p:cNvPr>
          <p:cNvSpPr>
            <a:spLocks noChangeArrowheads="1"/>
          </p:cNvSpPr>
          <p:nvPr/>
        </p:nvSpPr>
        <p:spPr bwMode="auto">
          <a:xfrm>
            <a:off x="6248400" y="1752600"/>
            <a:ext cx="2514600" cy="7620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000" dirty="0">
                <a:latin typeface="Arial" charset="0"/>
                <a:ea typeface="ＭＳ Ｐゴシック" charset="0"/>
                <a:cs typeface="ＭＳ Ｐゴシック" charset="0"/>
              </a:rPr>
              <a:t>Risk Re-Evaluation</a:t>
            </a:r>
          </a:p>
        </p:txBody>
      </p:sp>
      <p:cxnSp>
        <p:nvCxnSpPr>
          <p:cNvPr id="39" name="Straight Arrow Connector 38">
            <a:extLst>
              <a:ext uri="{FF2B5EF4-FFF2-40B4-BE49-F238E27FC236}">
                <a16:creationId xmlns:a16="http://schemas.microsoft.com/office/drawing/2014/main" id="{21D93651-1B2F-4637-9F12-77ECDDB87B9F}"/>
              </a:ext>
            </a:extLst>
          </p:cNvPr>
          <p:cNvCxnSpPr>
            <a:cxnSpLocks noChangeShapeType="1"/>
          </p:cNvCxnSpPr>
          <p:nvPr/>
        </p:nvCxnSpPr>
        <p:spPr bwMode="auto">
          <a:xfrm flipH="1">
            <a:off x="5638800" y="914400"/>
            <a:ext cx="1905000" cy="0"/>
          </a:xfrm>
          <a:prstGeom prst="straightConnector1">
            <a:avLst/>
          </a:prstGeom>
          <a:noFill/>
          <a:ln w="25400">
            <a:solidFill>
              <a:schemeClr val="tx1"/>
            </a:solidFill>
            <a:prstDash val="dot"/>
            <a:round/>
            <a:headEnd/>
            <a:tailEnd type="arrow" w="med" len="med"/>
          </a:ln>
          <a:effectLst>
            <a:outerShdw blurRad="40000" dist="20000" dir="5400000" rotWithShape="0">
              <a:srgbClr val="808080">
                <a:alpha val="37999"/>
              </a:srgbClr>
            </a:outerShdw>
          </a:effectLst>
        </p:spPr>
      </p:cxnSp>
      <p:cxnSp>
        <p:nvCxnSpPr>
          <p:cNvPr id="41" name="Straight Connector 40">
            <a:extLst>
              <a:ext uri="{FF2B5EF4-FFF2-40B4-BE49-F238E27FC236}">
                <a16:creationId xmlns:a16="http://schemas.microsoft.com/office/drawing/2014/main" id="{EE4C7D5E-F825-40D4-B818-CD9628D030EC}"/>
              </a:ext>
            </a:extLst>
          </p:cNvPr>
          <p:cNvCxnSpPr>
            <a:cxnSpLocks noChangeShapeType="1"/>
          </p:cNvCxnSpPr>
          <p:nvPr/>
        </p:nvCxnSpPr>
        <p:spPr bwMode="auto">
          <a:xfrm>
            <a:off x="7543800" y="914400"/>
            <a:ext cx="0" cy="838200"/>
          </a:xfrm>
          <a:prstGeom prst="line">
            <a:avLst/>
          </a:prstGeom>
          <a:noFill/>
          <a:ln w="25400">
            <a:solidFill>
              <a:srgbClr val="000000"/>
            </a:solidFill>
            <a:prstDash val="dot"/>
            <a:round/>
            <a:headEnd/>
            <a:tailEnd/>
          </a:ln>
          <a:effectLst>
            <a:outerShdw blurRad="40000" dist="20000" dir="5400000" rotWithShape="0">
              <a:srgbClr val="808080">
                <a:alpha val="37999"/>
              </a:srgbClr>
            </a:outerShdw>
          </a:effectLst>
        </p:spPr>
      </p:cxnSp>
      <p:cxnSp>
        <p:nvCxnSpPr>
          <p:cNvPr id="47" name="Straight Arrow Connector 46">
            <a:extLst>
              <a:ext uri="{FF2B5EF4-FFF2-40B4-BE49-F238E27FC236}">
                <a16:creationId xmlns:a16="http://schemas.microsoft.com/office/drawing/2014/main" id="{72333179-441E-4CE0-9137-1D7A6D1D19EC}"/>
              </a:ext>
            </a:extLst>
          </p:cNvPr>
          <p:cNvCxnSpPr>
            <a:cxnSpLocks noChangeShapeType="1"/>
            <a:stCxn id="34" idx="0"/>
          </p:cNvCxnSpPr>
          <p:nvPr/>
        </p:nvCxnSpPr>
        <p:spPr bwMode="auto">
          <a:xfrm flipH="1" flipV="1">
            <a:off x="7543800" y="2514600"/>
            <a:ext cx="36513" cy="2386013"/>
          </a:xfrm>
          <a:prstGeom prst="straightConnector1">
            <a:avLst/>
          </a:prstGeom>
          <a:noFill/>
          <a:ln w="25400">
            <a:solidFill>
              <a:schemeClr val="tx1"/>
            </a:solidFill>
            <a:prstDash val="dot"/>
            <a:round/>
            <a:headEnd/>
            <a:tailEnd type="arrow" w="med" len="med"/>
          </a:ln>
          <a:effectLst>
            <a:outerShdw blurRad="40000" dist="20000" dir="5400000" rotWithShape="0">
              <a:srgbClr val="808080">
                <a:alpha val="37999"/>
              </a:srgbClr>
            </a:outerShdw>
          </a:effectLst>
        </p:spPr>
      </p:cxnSp>
      <p:cxnSp>
        <p:nvCxnSpPr>
          <p:cNvPr id="23" name="Straight Arrow Connector 22">
            <a:extLst>
              <a:ext uri="{FF2B5EF4-FFF2-40B4-BE49-F238E27FC236}">
                <a16:creationId xmlns:a16="http://schemas.microsoft.com/office/drawing/2014/main" id="{41B11063-6EDD-415A-8C1E-FB81508188FB}"/>
              </a:ext>
            </a:extLst>
          </p:cNvPr>
          <p:cNvCxnSpPr>
            <a:cxnSpLocks noChangeShapeType="1"/>
            <a:stCxn id="6" idx="2"/>
          </p:cNvCxnSpPr>
          <p:nvPr/>
        </p:nvCxnSpPr>
        <p:spPr bwMode="auto">
          <a:xfrm flipH="1">
            <a:off x="3581400" y="2590800"/>
            <a:ext cx="800100" cy="22701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55" name="Straight Arrow Connector 54">
            <a:extLst>
              <a:ext uri="{FF2B5EF4-FFF2-40B4-BE49-F238E27FC236}">
                <a16:creationId xmlns:a16="http://schemas.microsoft.com/office/drawing/2014/main" id="{941F568A-F4BD-479D-BF58-06C4AE75055A}"/>
              </a:ext>
            </a:extLst>
          </p:cNvPr>
          <p:cNvCxnSpPr>
            <a:cxnSpLocks noChangeShapeType="1"/>
          </p:cNvCxnSpPr>
          <p:nvPr/>
        </p:nvCxnSpPr>
        <p:spPr bwMode="auto">
          <a:xfrm>
            <a:off x="4572000" y="2590800"/>
            <a:ext cx="838200" cy="2286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61" name="Straight Arrow Connector 60">
            <a:extLst>
              <a:ext uri="{FF2B5EF4-FFF2-40B4-BE49-F238E27FC236}">
                <a16:creationId xmlns:a16="http://schemas.microsoft.com/office/drawing/2014/main" id="{EC5179B0-BF08-47CB-849F-2E24156C6165}"/>
              </a:ext>
            </a:extLst>
          </p:cNvPr>
          <p:cNvCxnSpPr>
            <a:cxnSpLocks noChangeShapeType="1"/>
          </p:cNvCxnSpPr>
          <p:nvPr/>
        </p:nvCxnSpPr>
        <p:spPr bwMode="auto">
          <a:xfrm flipH="1">
            <a:off x="4876800" y="3581400"/>
            <a:ext cx="533400" cy="2286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67" name="Straight Arrow Connector 66">
            <a:extLst>
              <a:ext uri="{FF2B5EF4-FFF2-40B4-BE49-F238E27FC236}">
                <a16:creationId xmlns:a16="http://schemas.microsoft.com/office/drawing/2014/main" id="{2478EDDB-0354-4857-96F0-1FBDD8AF522E}"/>
              </a:ext>
            </a:extLst>
          </p:cNvPr>
          <p:cNvCxnSpPr>
            <a:cxnSpLocks noChangeShapeType="1"/>
          </p:cNvCxnSpPr>
          <p:nvPr/>
        </p:nvCxnSpPr>
        <p:spPr bwMode="auto">
          <a:xfrm>
            <a:off x="4648200" y="5419725"/>
            <a:ext cx="0" cy="295275"/>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68" name="Straight Arrow Connector 67">
            <a:extLst>
              <a:ext uri="{FF2B5EF4-FFF2-40B4-BE49-F238E27FC236}">
                <a16:creationId xmlns:a16="http://schemas.microsoft.com/office/drawing/2014/main" id="{6CA6B148-490C-432F-BD77-37B4B8558D86}"/>
              </a:ext>
            </a:extLst>
          </p:cNvPr>
          <p:cNvCxnSpPr>
            <a:cxnSpLocks noChangeShapeType="1"/>
          </p:cNvCxnSpPr>
          <p:nvPr/>
        </p:nvCxnSpPr>
        <p:spPr bwMode="auto">
          <a:xfrm>
            <a:off x="3124200" y="5181600"/>
            <a:ext cx="228600" cy="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39945" name="Straight Arrow Connector 39944">
            <a:extLst>
              <a:ext uri="{FF2B5EF4-FFF2-40B4-BE49-F238E27FC236}">
                <a16:creationId xmlns:a16="http://schemas.microsoft.com/office/drawing/2014/main" id="{7C987B61-C57C-4469-AC17-6C86448682A9}"/>
              </a:ext>
            </a:extLst>
          </p:cNvPr>
          <p:cNvCxnSpPr>
            <a:cxnSpLocks noChangeShapeType="1"/>
            <a:stCxn id="8" idx="3"/>
            <a:endCxn id="34" idx="1"/>
          </p:cNvCxnSpPr>
          <p:nvPr/>
        </p:nvCxnSpPr>
        <p:spPr bwMode="auto">
          <a:xfrm>
            <a:off x="5794375" y="5156200"/>
            <a:ext cx="603250" cy="0"/>
          </a:xfrm>
          <a:prstGeom prst="straightConnector1">
            <a:avLst/>
          </a:prstGeom>
          <a:noFill/>
          <a:ln w="25400">
            <a:solidFill>
              <a:srgbClr val="000000"/>
            </a:solidFill>
            <a:prstDash val="dot"/>
            <a:round/>
            <a:headEnd/>
            <a:tailEnd type="arrow" w="med" len="med"/>
          </a:ln>
          <a:effectLst>
            <a:outerShdw blurRad="40000" dist="20000" dir="5400000" rotWithShape="0">
              <a:srgbClr val="808080">
                <a:alpha val="37999"/>
              </a:srgbClr>
            </a:outerShdw>
          </a:effectLst>
        </p:spPr>
      </p:cxnSp>
      <p:cxnSp>
        <p:nvCxnSpPr>
          <p:cNvPr id="88" name="Straight Arrow Connector 87">
            <a:extLst>
              <a:ext uri="{FF2B5EF4-FFF2-40B4-BE49-F238E27FC236}">
                <a16:creationId xmlns:a16="http://schemas.microsoft.com/office/drawing/2014/main" id="{490FAF7D-9835-43B1-83DD-38AB684E2E23}"/>
              </a:ext>
            </a:extLst>
          </p:cNvPr>
          <p:cNvCxnSpPr>
            <a:cxnSpLocks noChangeShapeType="1"/>
          </p:cNvCxnSpPr>
          <p:nvPr/>
        </p:nvCxnSpPr>
        <p:spPr bwMode="auto">
          <a:xfrm flipH="1">
            <a:off x="3276600" y="6243638"/>
            <a:ext cx="228600" cy="4762"/>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91" name="Straight Arrow Connector 90">
            <a:extLst>
              <a:ext uri="{FF2B5EF4-FFF2-40B4-BE49-F238E27FC236}">
                <a16:creationId xmlns:a16="http://schemas.microsoft.com/office/drawing/2014/main" id="{D26777F9-4C09-4791-A4A5-C18D36DDA6CA}"/>
              </a:ext>
            </a:extLst>
          </p:cNvPr>
          <p:cNvCxnSpPr>
            <a:cxnSpLocks noChangeShapeType="1"/>
          </p:cNvCxnSpPr>
          <p:nvPr/>
        </p:nvCxnSpPr>
        <p:spPr bwMode="auto">
          <a:xfrm flipH="1">
            <a:off x="533400" y="6243638"/>
            <a:ext cx="228600" cy="4762"/>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95" name="Straight Arrow Connector 94">
            <a:extLst>
              <a:ext uri="{FF2B5EF4-FFF2-40B4-BE49-F238E27FC236}">
                <a16:creationId xmlns:a16="http://schemas.microsoft.com/office/drawing/2014/main" id="{53B33513-3A13-494E-9FDC-BBAB656A93B3}"/>
              </a:ext>
            </a:extLst>
          </p:cNvPr>
          <p:cNvCxnSpPr>
            <a:cxnSpLocks noChangeShapeType="1"/>
          </p:cNvCxnSpPr>
          <p:nvPr/>
        </p:nvCxnSpPr>
        <p:spPr bwMode="auto">
          <a:xfrm>
            <a:off x="4648200" y="4572000"/>
            <a:ext cx="0" cy="295275"/>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
        <p:nvSpPr>
          <p:cNvPr id="98" name="Rectangle 97">
            <a:extLst>
              <a:ext uri="{FF2B5EF4-FFF2-40B4-BE49-F238E27FC236}">
                <a16:creationId xmlns:a16="http://schemas.microsoft.com/office/drawing/2014/main" id="{A5A55DA3-FCA3-43B7-8642-7DF6CF7EBE87}"/>
              </a:ext>
            </a:extLst>
          </p:cNvPr>
          <p:cNvSpPr>
            <a:spLocks noChangeArrowheads="1"/>
          </p:cNvSpPr>
          <p:nvPr/>
        </p:nvSpPr>
        <p:spPr bwMode="auto">
          <a:xfrm rot="-5400000">
            <a:off x="-723900" y="2705100"/>
            <a:ext cx="2590800" cy="838200"/>
          </a:xfrm>
          <a:prstGeom prst="rect">
            <a:avLst/>
          </a:prstGeom>
          <a:solidFill>
            <a:schemeClr val="bg1"/>
          </a:solidFill>
          <a:ln w="12700">
            <a:solidFill>
              <a:srgbClr val="000000"/>
            </a:solidFill>
            <a:round/>
            <a:headEnd/>
            <a:tailEnd/>
          </a:ln>
          <a:effectLst>
            <a:outerShdw blurRad="40000" dist="23000" dir="5400000" rotWithShape="0">
              <a:srgbClr val="808080">
                <a:alpha val="34998"/>
              </a:srgbClr>
            </a:outerShdw>
          </a:effectLst>
        </p:spPr>
        <p:txBody>
          <a:bodyPr anchor="ctr"/>
          <a:lstStyle/>
          <a:p>
            <a:pPr algn="ctr" eaLnBrk="1" hangingPunct="1">
              <a:defRPr/>
            </a:pPr>
            <a:r>
              <a:rPr lang="en-US" sz="2200" dirty="0">
                <a:latin typeface="Arial" charset="0"/>
                <a:ea typeface="ＭＳ Ｐゴシック" charset="0"/>
                <a:cs typeface="ＭＳ Ｐゴシック" charset="0"/>
              </a:rPr>
              <a:t>Continue Updating</a:t>
            </a:r>
          </a:p>
        </p:txBody>
      </p:sp>
      <p:cxnSp>
        <p:nvCxnSpPr>
          <p:cNvPr id="99" name="Straight Arrow Connector 98">
            <a:extLst>
              <a:ext uri="{FF2B5EF4-FFF2-40B4-BE49-F238E27FC236}">
                <a16:creationId xmlns:a16="http://schemas.microsoft.com/office/drawing/2014/main" id="{D7F897C9-FD14-45C2-BB36-B67E4F8C9004}"/>
              </a:ext>
            </a:extLst>
          </p:cNvPr>
          <p:cNvCxnSpPr>
            <a:cxnSpLocks noChangeShapeType="1"/>
          </p:cNvCxnSpPr>
          <p:nvPr/>
        </p:nvCxnSpPr>
        <p:spPr bwMode="auto">
          <a:xfrm flipV="1">
            <a:off x="533400" y="1447800"/>
            <a:ext cx="0" cy="168275"/>
          </a:xfrm>
          <a:prstGeom prst="straightConnector1">
            <a:avLst/>
          </a:prstGeom>
          <a:noFill/>
          <a:ln w="28575">
            <a:solidFill>
              <a:srgbClr val="000000"/>
            </a:solidFill>
            <a:round/>
            <a:headEnd/>
            <a:tailEnd type="arrow" w="med" len="med"/>
          </a:ln>
          <a:effectLst>
            <a:outerShdw blurRad="40000" dist="20000" dir="5400000" rotWithShape="0">
              <a:srgbClr val="808080">
                <a:alpha val="37999"/>
              </a:srgbClr>
            </a:outerShdw>
          </a:effectLst>
        </p:spPr>
      </p:cxnSp>
      <p:cxnSp>
        <p:nvCxnSpPr>
          <p:cNvPr id="100" name="Straight Arrow Connector 99">
            <a:extLst>
              <a:ext uri="{FF2B5EF4-FFF2-40B4-BE49-F238E27FC236}">
                <a16:creationId xmlns:a16="http://schemas.microsoft.com/office/drawing/2014/main" id="{C012BA2E-1A3B-4D9B-BC3E-86D045358594}"/>
              </a:ext>
            </a:extLst>
          </p:cNvPr>
          <p:cNvCxnSpPr>
            <a:cxnSpLocks noChangeShapeType="1"/>
          </p:cNvCxnSpPr>
          <p:nvPr/>
        </p:nvCxnSpPr>
        <p:spPr bwMode="auto">
          <a:xfrm flipV="1">
            <a:off x="533400" y="4495800"/>
            <a:ext cx="0" cy="168275"/>
          </a:xfrm>
          <a:prstGeom prst="straightConnector1">
            <a:avLst/>
          </a:prstGeom>
          <a:noFill/>
          <a:ln w="28575">
            <a:solidFill>
              <a:srgbClr val="000000"/>
            </a:solidFill>
            <a:round/>
            <a:headEnd/>
            <a:tailEnd type="arrow" w="med" len="med"/>
          </a:ln>
          <a:effectLst>
            <a:outerShdw blurRad="40000" dist="20000" dir="5400000" rotWithShape="0">
              <a:srgbClr val="808080">
                <a:alpha val="37999"/>
              </a:srgbClr>
            </a:outerShdw>
          </a:effectLst>
        </p:spPr>
      </p:cxnSp>
      <p:sp>
        <p:nvSpPr>
          <p:cNvPr id="45090" name="TextBox 39">
            <a:extLst>
              <a:ext uri="{FF2B5EF4-FFF2-40B4-BE49-F238E27FC236}">
                <a16:creationId xmlns:a16="http://schemas.microsoft.com/office/drawing/2014/main" id="{D63D2080-CA3B-4D43-9556-9FD4216AA44E}"/>
              </a:ext>
            </a:extLst>
          </p:cNvPr>
          <p:cNvSpPr txBox="1">
            <a:spLocks noChangeArrowheads="1"/>
          </p:cNvSpPr>
          <p:nvPr/>
        </p:nvSpPr>
        <p:spPr bwMode="auto">
          <a:xfrm>
            <a:off x="2425700" y="-44450"/>
            <a:ext cx="4051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spcAft>
                <a:spcPct val="20000"/>
              </a:spcAft>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ct val="0"/>
              </a:spcAft>
              <a:buFontTx/>
              <a:buNone/>
            </a:pPr>
            <a:r>
              <a:rPr lang="en-US" altLang="en-US" sz="2800" b="1"/>
              <a:t>Risk Assessment Map</a:t>
            </a:r>
          </a:p>
        </p:txBody>
      </p:sp>
      <p:cxnSp>
        <p:nvCxnSpPr>
          <p:cNvPr id="42" name="Straight Arrow Connector 41">
            <a:extLst>
              <a:ext uri="{FF2B5EF4-FFF2-40B4-BE49-F238E27FC236}">
                <a16:creationId xmlns:a16="http://schemas.microsoft.com/office/drawing/2014/main" id="{87556295-F4E6-480B-8243-08271B5B0129}"/>
              </a:ext>
            </a:extLst>
          </p:cNvPr>
          <p:cNvCxnSpPr>
            <a:cxnSpLocks noChangeShapeType="1"/>
          </p:cNvCxnSpPr>
          <p:nvPr/>
        </p:nvCxnSpPr>
        <p:spPr bwMode="auto">
          <a:xfrm>
            <a:off x="4419600" y="1371600"/>
            <a:ext cx="0" cy="2286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a:extLst>
              <a:ext uri="{FF2B5EF4-FFF2-40B4-BE49-F238E27FC236}">
                <a16:creationId xmlns:a16="http://schemas.microsoft.com/office/drawing/2014/main" id="{D352226F-D2B9-4B17-BB76-989A2FB2E793}"/>
              </a:ext>
            </a:extLst>
          </p:cNvPr>
          <p:cNvSpPr>
            <a:spLocks noChangeArrowheads="1"/>
          </p:cNvSpPr>
          <p:nvPr/>
        </p:nvSpPr>
        <p:spPr bwMode="auto">
          <a:xfrm>
            <a:off x="4144963" y="3155950"/>
            <a:ext cx="1389062" cy="80168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3971" name="Freeform 3">
            <a:extLst>
              <a:ext uri="{FF2B5EF4-FFF2-40B4-BE49-F238E27FC236}">
                <a16:creationId xmlns:a16="http://schemas.microsoft.com/office/drawing/2014/main" id="{155C7775-A5C7-45B7-A72D-05E3F62764EA}"/>
              </a:ext>
            </a:extLst>
          </p:cNvPr>
          <p:cNvSpPr>
            <a:spLocks/>
          </p:cNvSpPr>
          <p:nvPr/>
        </p:nvSpPr>
        <p:spPr bwMode="auto">
          <a:xfrm>
            <a:off x="5991225" y="3155950"/>
            <a:ext cx="2808288" cy="811213"/>
          </a:xfrm>
          <a:custGeom>
            <a:avLst/>
            <a:gdLst>
              <a:gd name="T0" fmla="*/ 0 w 1805"/>
              <a:gd name="T1" fmla="*/ 0 h 518"/>
              <a:gd name="T2" fmla="*/ 2147483646 w 1805"/>
              <a:gd name="T3" fmla="*/ 0 h 518"/>
              <a:gd name="T4" fmla="*/ 2147483646 w 1805"/>
              <a:gd name="T5" fmla="*/ 2147483646 h 518"/>
              <a:gd name="T6" fmla="*/ 0 w 1805"/>
              <a:gd name="T7" fmla="*/ 2147483646 h 518"/>
              <a:gd name="T8" fmla="*/ 0 w 1805"/>
              <a:gd name="T9" fmla="*/ 0 h 518"/>
              <a:gd name="T10" fmla="*/ 0 60000 65536"/>
              <a:gd name="T11" fmla="*/ 0 60000 65536"/>
              <a:gd name="T12" fmla="*/ 0 60000 65536"/>
              <a:gd name="T13" fmla="*/ 0 60000 65536"/>
              <a:gd name="T14" fmla="*/ 0 60000 65536"/>
              <a:gd name="T15" fmla="*/ 0 w 1805"/>
              <a:gd name="T16" fmla="*/ 0 h 518"/>
              <a:gd name="T17" fmla="*/ 1805 w 1805"/>
              <a:gd name="T18" fmla="*/ 518 h 518"/>
            </a:gdLst>
            <a:ahLst/>
            <a:cxnLst>
              <a:cxn ang="T10">
                <a:pos x="T0" y="T1"/>
              </a:cxn>
              <a:cxn ang="T11">
                <a:pos x="T2" y="T3"/>
              </a:cxn>
              <a:cxn ang="T12">
                <a:pos x="T4" y="T5"/>
              </a:cxn>
              <a:cxn ang="T13">
                <a:pos x="T6" y="T7"/>
              </a:cxn>
              <a:cxn ang="T14">
                <a:pos x="T8" y="T9"/>
              </a:cxn>
            </a:cxnLst>
            <a:rect l="T15" t="T16" r="T17" b="T18"/>
            <a:pathLst>
              <a:path w="1805" h="518">
                <a:moveTo>
                  <a:pt x="0" y="0"/>
                </a:moveTo>
                <a:lnTo>
                  <a:pt x="1804" y="0"/>
                </a:lnTo>
                <a:lnTo>
                  <a:pt x="1804" y="517"/>
                </a:lnTo>
                <a:lnTo>
                  <a:pt x="0" y="517"/>
                </a:lnTo>
                <a:lnTo>
                  <a:pt x="0"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72" name="Freeform 4">
            <a:extLst>
              <a:ext uri="{FF2B5EF4-FFF2-40B4-BE49-F238E27FC236}">
                <a16:creationId xmlns:a16="http://schemas.microsoft.com/office/drawing/2014/main" id="{286E60EE-49AF-4F7F-86E5-024E1C36C14C}"/>
              </a:ext>
            </a:extLst>
          </p:cNvPr>
          <p:cNvSpPr>
            <a:spLocks/>
          </p:cNvSpPr>
          <p:nvPr/>
        </p:nvSpPr>
        <p:spPr bwMode="auto">
          <a:xfrm>
            <a:off x="2108200" y="3232150"/>
            <a:ext cx="1579563" cy="633413"/>
          </a:xfrm>
          <a:custGeom>
            <a:avLst/>
            <a:gdLst>
              <a:gd name="T0" fmla="*/ 0 w 1014"/>
              <a:gd name="T1" fmla="*/ 0 h 405"/>
              <a:gd name="T2" fmla="*/ 2147483646 w 1014"/>
              <a:gd name="T3" fmla="*/ 0 h 405"/>
              <a:gd name="T4" fmla="*/ 2147483646 w 1014"/>
              <a:gd name="T5" fmla="*/ 2147483646 h 405"/>
              <a:gd name="T6" fmla="*/ 0 w 1014"/>
              <a:gd name="T7" fmla="*/ 2147483646 h 405"/>
              <a:gd name="T8" fmla="*/ 0 w 1014"/>
              <a:gd name="T9" fmla="*/ 0 h 405"/>
              <a:gd name="T10" fmla="*/ 0 60000 65536"/>
              <a:gd name="T11" fmla="*/ 0 60000 65536"/>
              <a:gd name="T12" fmla="*/ 0 60000 65536"/>
              <a:gd name="T13" fmla="*/ 0 60000 65536"/>
              <a:gd name="T14" fmla="*/ 0 60000 65536"/>
              <a:gd name="T15" fmla="*/ 0 w 1014"/>
              <a:gd name="T16" fmla="*/ 0 h 405"/>
              <a:gd name="T17" fmla="*/ 1014 w 1014"/>
              <a:gd name="T18" fmla="*/ 405 h 405"/>
            </a:gdLst>
            <a:ahLst/>
            <a:cxnLst>
              <a:cxn ang="T10">
                <a:pos x="T0" y="T1"/>
              </a:cxn>
              <a:cxn ang="T11">
                <a:pos x="T2" y="T3"/>
              </a:cxn>
              <a:cxn ang="T12">
                <a:pos x="T4" y="T5"/>
              </a:cxn>
              <a:cxn ang="T13">
                <a:pos x="T6" y="T7"/>
              </a:cxn>
              <a:cxn ang="T14">
                <a:pos x="T8" y="T9"/>
              </a:cxn>
            </a:cxnLst>
            <a:rect l="T15" t="T16" r="T17" b="T18"/>
            <a:pathLst>
              <a:path w="1014" h="405">
                <a:moveTo>
                  <a:pt x="0" y="0"/>
                </a:moveTo>
                <a:lnTo>
                  <a:pt x="1013" y="0"/>
                </a:lnTo>
                <a:lnTo>
                  <a:pt x="1013" y="404"/>
                </a:lnTo>
                <a:lnTo>
                  <a:pt x="0" y="404"/>
                </a:lnTo>
                <a:lnTo>
                  <a:pt x="0"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73" name="Freeform 5">
            <a:extLst>
              <a:ext uri="{FF2B5EF4-FFF2-40B4-BE49-F238E27FC236}">
                <a16:creationId xmlns:a16="http://schemas.microsoft.com/office/drawing/2014/main" id="{044FCD46-FC79-444C-8346-92B72035009F}"/>
              </a:ext>
            </a:extLst>
          </p:cNvPr>
          <p:cNvSpPr>
            <a:spLocks/>
          </p:cNvSpPr>
          <p:nvPr/>
        </p:nvSpPr>
        <p:spPr bwMode="auto">
          <a:xfrm>
            <a:off x="285750" y="3232150"/>
            <a:ext cx="1357313" cy="633413"/>
          </a:xfrm>
          <a:custGeom>
            <a:avLst/>
            <a:gdLst>
              <a:gd name="T0" fmla="*/ 0 w 872"/>
              <a:gd name="T1" fmla="*/ 0 h 405"/>
              <a:gd name="T2" fmla="*/ 2147483646 w 872"/>
              <a:gd name="T3" fmla="*/ 0 h 405"/>
              <a:gd name="T4" fmla="*/ 2147483646 w 872"/>
              <a:gd name="T5" fmla="*/ 2147483646 h 405"/>
              <a:gd name="T6" fmla="*/ 0 w 872"/>
              <a:gd name="T7" fmla="*/ 2147483646 h 405"/>
              <a:gd name="T8" fmla="*/ 0 w 872"/>
              <a:gd name="T9" fmla="*/ 0 h 405"/>
              <a:gd name="T10" fmla="*/ 0 60000 65536"/>
              <a:gd name="T11" fmla="*/ 0 60000 65536"/>
              <a:gd name="T12" fmla="*/ 0 60000 65536"/>
              <a:gd name="T13" fmla="*/ 0 60000 65536"/>
              <a:gd name="T14" fmla="*/ 0 60000 65536"/>
              <a:gd name="T15" fmla="*/ 0 w 872"/>
              <a:gd name="T16" fmla="*/ 0 h 405"/>
              <a:gd name="T17" fmla="*/ 872 w 872"/>
              <a:gd name="T18" fmla="*/ 405 h 405"/>
            </a:gdLst>
            <a:ahLst/>
            <a:cxnLst>
              <a:cxn ang="T10">
                <a:pos x="T0" y="T1"/>
              </a:cxn>
              <a:cxn ang="T11">
                <a:pos x="T2" y="T3"/>
              </a:cxn>
              <a:cxn ang="T12">
                <a:pos x="T4" y="T5"/>
              </a:cxn>
              <a:cxn ang="T13">
                <a:pos x="T6" y="T7"/>
              </a:cxn>
              <a:cxn ang="T14">
                <a:pos x="T8" y="T9"/>
              </a:cxn>
            </a:cxnLst>
            <a:rect l="T15" t="T16" r="T17" b="T18"/>
            <a:pathLst>
              <a:path w="872" h="405">
                <a:moveTo>
                  <a:pt x="0" y="0"/>
                </a:moveTo>
                <a:lnTo>
                  <a:pt x="871" y="0"/>
                </a:lnTo>
                <a:lnTo>
                  <a:pt x="871" y="404"/>
                </a:lnTo>
                <a:lnTo>
                  <a:pt x="0" y="404"/>
                </a:lnTo>
                <a:lnTo>
                  <a:pt x="0"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74" name="Freeform 6">
            <a:extLst>
              <a:ext uri="{FF2B5EF4-FFF2-40B4-BE49-F238E27FC236}">
                <a16:creationId xmlns:a16="http://schemas.microsoft.com/office/drawing/2014/main" id="{D6B3DB31-794F-426E-A0A7-515B4B2DC6DA}"/>
              </a:ext>
            </a:extLst>
          </p:cNvPr>
          <p:cNvSpPr>
            <a:spLocks/>
          </p:cNvSpPr>
          <p:nvPr/>
        </p:nvSpPr>
        <p:spPr bwMode="auto">
          <a:xfrm>
            <a:off x="2201863" y="4391025"/>
            <a:ext cx="1400175" cy="803275"/>
          </a:xfrm>
          <a:custGeom>
            <a:avLst/>
            <a:gdLst>
              <a:gd name="T0" fmla="*/ 2147483646 w 899"/>
              <a:gd name="T1" fmla="*/ 0 h 513"/>
              <a:gd name="T2" fmla="*/ 2147483646 w 899"/>
              <a:gd name="T3" fmla="*/ 2147483646 h 513"/>
              <a:gd name="T4" fmla="*/ 2147483646 w 899"/>
              <a:gd name="T5" fmla="*/ 2147483646 h 513"/>
              <a:gd name="T6" fmla="*/ 0 w 899"/>
              <a:gd name="T7" fmla="*/ 2147483646 h 513"/>
              <a:gd name="T8" fmla="*/ 2147483646 w 899"/>
              <a:gd name="T9" fmla="*/ 0 h 513"/>
              <a:gd name="T10" fmla="*/ 0 60000 65536"/>
              <a:gd name="T11" fmla="*/ 0 60000 65536"/>
              <a:gd name="T12" fmla="*/ 0 60000 65536"/>
              <a:gd name="T13" fmla="*/ 0 60000 65536"/>
              <a:gd name="T14" fmla="*/ 0 60000 65536"/>
              <a:gd name="T15" fmla="*/ 0 w 899"/>
              <a:gd name="T16" fmla="*/ 0 h 513"/>
              <a:gd name="T17" fmla="*/ 899 w 899"/>
              <a:gd name="T18" fmla="*/ 513 h 513"/>
            </a:gdLst>
            <a:ahLst/>
            <a:cxnLst>
              <a:cxn ang="T10">
                <a:pos x="T0" y="T1"/>
              </a:cxn>
              <a:cxn ang="T11">
                <a:pos x="T2" y="T3"/>
              </a:cxn>
              <a:cxn ang="T12">
                <a:pos x="T4" y="T5"/>
              </a:cxn>
              <a:cxn ang="T13">
                <a:pos x="T6" y="T7"/>
              </a:cxn>
              <a:cxn ang="T14">
                <a:pos x="T8" y="T9"/>
              </a:cxn>
            </a:cxnLst>
            <a:rect l="T15" t="T16" r="T17" b="T18"/>
            <a:pathLst>
              <a:path w="899" h="513">
                <a:moveTo>
                  <a:pt x="448" y="0"/>
                </a:moveTo>
                <a:lnTo>
                  <a:pt x="898" y="257"/>
                </a:lnTo>
                <a:lnTo>
                  <a:pt x="448" y="512"/>
                </a:lnTo>
                <a:lnTo>
                  <a:pt x="0" y="257"/>
                </a:lnTo>
                <a:lnTo>
                  <a:pt x="448"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75" name="Freeform 7">
            <a:extLst>
              <a:ext uri="{FF2B5EF4-FFF2-40B4-BE49-F238E27FC236}">
                <a16:creationId xmlns:a16="http://schemas.microsoft.com/office/drawing/2014/main" id="{17B41DFD-658F-41A8-9567-494CD65FAD9E}"/>
              </a:ext>
            </a:extLst>
          </p:cNvPr>
          <p:cNvSpPr>
            <a:spLocks/>
          </p:cNvSpPr>
          <p:nvPr/>
        </p:nvSpPr>
        <p:spPr bwMode="auto">
          <a:xfrm>
            <a:off x="2201863" y="5767388"/>
            <a:ext cx="1400175" cy="633412"/>
          </a:xfrm>
          <a:custGeom>
            <a:avLst/>
            <a:gdLst>
              <a:gd name="T0" fmla="*/ 0 w 899"/>
              <a:gd name="T1" fmla="*/ 0 h 404"/>
              <a:gd name="T2" fmla="*/ 2147483646 w 899"/>
              <a:gd name="T3" fmla="*/ 0 h 404"/>
              <a:gd name="T4" fmla="*/ 2147483646 w 899"/>
              <a:gd name="T5" fmla="*/ 2147483646 h 404"/>
              <a:gd name="T6" fmla="*/ 0 w 899"/>
              <a:gd name="T7" fmla="*/ 2147483646 h 404"/>
              <a:gd name="T8" fmla="*/ 0 w 899"/>
              <a:gd name="T9" fmla="*/ 0 h 404"/>
              <a:gd name="T10" fmla="*/ 0 60000 65536"/>
              <a:gd name="T11" fmla="*/ 0 60000 65536"/>
              <a:gd name="T12" fmla="*/ 0 60000 65536"/>
              <a:gd name="T13" fmla="*/ 0 60000 65536"/>
              <a:gd name="T14" fmla="*/ 0 60000 65536"/>
              <a:gd name="T15" fmla="*/ 0 w 899"/>
              <a:gd name="T16" fmla="*/ 0 h 404"/>
              <a:gd name="T17" fmla="*/ 899 w 899"/>
              <a:gd name="T18" fmla="*/ 404 h 404"/>
            </a:gdLst>
            <a:ahLst/>
            <a:cxnLst>
              <a:cxn ang="T10">
                <a:pos x="T0" y="T1"/>
              </a:cxn>
              <a:cxn ang="T11">
                <a:pos x="T2" y="T3"/>
              </a:cxn>
              <a:cxn ang="T12">
                <a:pos x="T4" y="T5"/>
              </a:cxn>
              <a:cxn ang="T13">
                <a:pos x="T6" y="T7"/>
              </a:cxn>
              <a:cxn ang="T14">
                <a:pos x="T8" y="T9"/>
              </a:cxn>
            </a:cxnLst>
            <a:rect l="T15" t="T16" r="T17" b="T18"/>
            <a:pathLst>
              <a:path w="899" h="404">
                <a:moveTo>
                  <a:pt x="0" y="0"/>
                </a:moveTo>
                <a:lnTo>
                  <a:pt x="898" y="0"/>
                </a:lnTo>
                <a:lnTo>
                  <a:pt x="898" y="403"/>
                </a:lnTo>
                <a:lnTo>
                  <a:pt x="0" y="403"/>
                </a:lnTo>
                <a:lnTo>
                  <a:pt x="0"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76" name="Freeform 8">
            <a:extLst>
              <a:ext uri="{FF2B5EF4-FFF2-40B4-BE49-F238E27FC236}">
                <a16:creationId xmlns:a16="http://schemas.microsoft.com/office/drawing/2014/main" id="{EDB00A2D-F662-4B10-9D96-9F4226D201EF}"/>
              </a:ext>
            </a:extLst>
          </p:cNvPr>
          <p:cNvSpPr>
            <a:spLocks/>
          </p:cNvSpPr>
          <p:nvPr/>
        </p:nvSpPr>
        <p:spPr bwMode="auto">
          <a:xfrm>
            <a:off x="2320925" y="2066925"/>
            <a:ext cx="1152525" cy="633413"/>
          </a:xfrm>
          <a:custGeom>
            <a:avLst/>
            <a:gdLst>
              <a:gd name="T0" fmla="*/ 0 w 741"/>
              <a:gd name="T1" fmla="*/ 0 h 405"/>
              <a:gd name="T2" fmla="*/ 2147483646 w 741"/>
              <a:gd name="T3" fmla="*/ 0 h 405"/>
              <a:gd name="T4" fmla="*/ 2147483646 w 741"/>
              <a:gd name="T5" fmla="*/ 2147483646 h 405"/>
              <a:gd name="T6" fmla="*/ 0 w 741"/>
              <a:gd name="T7" fmla="*/ 2147483646 h 405"/>
              <a:gd name="T8" fmla="*/ 0 w 741"/>
              <a:gd name="T9" fmla="*/ 0 h 405"/>
              <a:gd name="T10" fmla="*/ 0 60000 65536"/>
              <a:gd name="T11" fmla="*/ 0 60000 65536"/>
              <a:gd name="T12" fmla="*/ 0 60000 65536"/>
              <a:gd name="T13" fmla="*/ 0 60000 65536"/>
              <a:gd name="T14" fmla="*/ 0 60000 65536"/>
              <a:gd name="T15" fmla="*/ 0 w 741"/>
              <a:gd name="T16" fmla="*/ 0 h 405"/>
              <a:gd name="T17" fmla="*/ 741 w 741"/>
              <a:gd name="T18" fmla="*/ 405 h 405"/>
            </a:gdLst>
            <a:ahLst/>
            <a:cxnLst>
              <a:cxn ang="T10">
                <a:pos x="T0" y="T1"/>
              </a:cxn>
              <a:cxn ang="T11">
                <a:pos x="T2" y="T3"/>
              </a:cxn>
              <a:cxn ang="T12">
                <a:pos x="T4" y="T5"/>
              </a:cxn>
              <a:cxn ang="T13">
                <a:pos x="T6" y="T7"/>
              </a:cxn>
              <a:cxn ang="T14">
                <a:pos x="T8" y="T9"/>
              </a:cxn>
            </a:cxnLst>
            <a:rect l="T15" t="T16" r="T17" b="T18"/>
            <a:pathLst>
              <a:path w="741" h="405">
                <a:moveTo>
                  <a:pt x="0" y="0"/>
                </a:moveTo>
                <a:lnTo>
                  <a:pt x="740" y="0"/>
                </a:lnTo>
                <a:lnTo>
                  <a:pt x="740" y="404"/>
                </a:lnTo>
                <a:lnTo>
                  <a:pt x="0" y="404"/>
                </a:lnTo>
                <a:lnTo>
                  <a:pt x="0" y="0"/>
                </a:lnTo>
              </a:path>
            </a:pathLst>
          </a:custGeom>
          <a:noFill/>
          <a:ln w="127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977" name="Oval 9">
            <a:extLst>
              <a:ext uri="{FF2B5EF4-FFF2-40B4-BE49-F238E27FC236}">
                <a16:creationId xmlns:a16="http://schemas.microsoft.com/office/drawing/2014/main" id="{D2A3A278-6ED6-4C2E-AA79-89B380EC7879}"/>
              </a:ext>
            </a:extLst>
          </p:cNvPr>
          <p:cNvSpPr>
            <a:spLocks noChangeArrowheads="1"/>
          </p:cNvSpPr>
          <p:nvPr/>
        </p:nvSpPr>
        <p:spPr bwMode="auto">
          <a:xfrm>
            <a:off x="2438400" y="912813"/>
            <a:ext cx="914400" cy="611187"/>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3978" name="Rectangle 10">
            <a:extLst>
              <a:ext uri="{FF2B5EF4-FFF2-40B4-BE49-F238E27FC236}">
                <a16:creationId xmlns:a16="http://schemas.microsoft.com/office/drawing/2014/main" id="{FA6A384C-DF60-4280-922C-D023A9D3ADF2}"/>
              </a:ext>
            </a:extLst>
          </p:cNvPr>
          <p:cNvSpPr>
            <a:spLocks noChangeArrowheads="1"/>
          </p:cNvSpPr>
          <p:nvPr/>
        </p:nvSpPr>
        <p:spPr bwMode="auto">
          <a:xfrm>
            <a:off x="6019800" y="3179763"/>
            <a:ext cx="27590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RISK CONTROL</a:t>
            </a:r>
          </a:p>
          <a:p>
            <a:pPr algn="ctr"/>
            <a:r>
              <a:rPr lang="en-US" altLang="en-US" sz="1200" b="1">
                <a:solidFill>
                  <a:srgbClr val="000099"/>
                </a:solidFill>
              </a:rPr>
              <a:t>(FACILITY SAFETY MANAGEMENT,</a:t>
            </a:r>
          </a:p>
          <a:p>
            <a:pPr algn="ctr"/>
            <a:r>
              <a:rPr lang="en-US" altLang="en-US" sz="1200" b="1">
                <a:solidFill>
                  <a:srgbClr val="000099"/>
                </a:solidFill>
              </a:rPr>
              <a:t>INCIDENT MANAGEMENT,</a:t>
            </a:r>
          </a:p>
          <a:p>
            <a:pPr algn="ctr"/>
            <a:r>
              <a:rPr lang="en-US" altLang="en-US" sz="1200" b="1">
                <a:solidFill>
                  <a:srgbClr val="000099"/>
                </a:solidFill>
              </a:rPr>
              <a:t>LAND USE PLANNING) </a:t>
            </a:r>
          </a:p>
          <a:p>
            <a:pPr algn="ctr"/>
            <a:endParaRPr lang="en-US" altLang="en-US" sz="1200" b="1">
              <a:solidFill>
                <a:srgbClr val="000099"/>
              </a:solidFill>
            </a:endParaRPr>
          </a:p>
        </p:txBody>
      </p:sp>
      <p:sp>
        <p:nvSpPr>
          <p:cNvPr id="83982" name="Rectangle 14">
            <a:extLst>
              <a:ext uri="{FF2B5EF4-FFF2-40B4-BE49-F238E27FC236}">
                <a16:creationId xmlns:a16="http://schemas.microsoft.com/office/drawing/2014/main" id="{111C3C28-2A07-40EB-9E41-17AF190FDBF5}"/>
              </a:ext>
            </a:extLst>
          </p:cNvPr>
          <p:cNvSpPr>
            <a:spLocks noChangeArrowheads="1"/>
          </p:cNvSpPr>
          <p:nvPr/>
        </p:nvSpPr>
        <p:spPr bwMode="auto">
          <a:xfrm>
            <a:off x="2362200" y="1095375"/>
            <a:ext cx="98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INITIATION</a:t>
            </a:r>
          </a:p>
        </p:txBody>
      </p:sp>
      <p:sp>
        <p:nvSpPr>
          <p:cNvPr id="83983" name="Rectangle 15">
            <a:extLst>
              <a:ext uri="{FF2B5EF4-FFF2-40B4-BE49-F238E27FC236}">
                <a16:creationId xmlns:a16="http://schemas.microsoft.com/office/drawing/2014/main" id="{37916AF2-8B2A-4261-9AA0-BAE980D751B0}"/>
              </a:ext>
            </a:extLst>
          </p:cNvPr>
          <p:cNvSpPr>
            <a:spLocks noChangeArrowheads="1"/>
          </p:cNvSpPr>
          <p:nvPr/>
        </p:nvSpPr>
        <p:spPr bwMode="auto">
          <a:xfrm>
            <a:off x="2286000" y="2024063"/>
            <a:ext cx="1143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DEFINE SYSTEM &amp; SCOPE</a:t>
            </a:r>
          </a:p>
        </p:txBody>
      </p:sp>
      <p:sp>
        <p:nvSpPr>
          <p:cNvPr id="83986" name="Rectangle 18">
            <a:extLst>
              <a:ext uri="{FF2B5EF4-FFF2-40B4-BE49-F238E27FC236}">
                <a16:creationId xmlns:a16="http://schemas.microsoft.com/office/drawing/2014/main" id="{B15DE825-4272-414E-A68C-09DE79094919}"/>
              </a:ext>
            </a:extLst>
          </p:cNvPr>
          <p:cNvSpPr>
            <a:spLocks noChangeArrowheads="1"/>
          </p:cNvSpPr>
          <p:nvPr/>
        </p:nvSpPr>
        <p:spPr bwMode="auto">
          <a:xfrm>
            <a:off x="2133600" y="3240088"/>
            <a:ext cx="1600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IDENTIFY HAZARDS &amp;</a:t>
            </a:r>
          </a:p>
          <a:p>
            <a:pPr algn="ctr"/>
            <a:r>
              <a:rPr lang="en-US" altLang="en-US" sz="1200" b="1">
                <a:solidFill>
                  <a:srgbClr val="000099"/>
                </a:solidFill>
              </a:rPr>
              <a:t>ANALYZE RISKS</a:t>
            </a:r>
          </a:p>
        </p:txBody>
      </p:sp>
      <p:sp>
        <p:nvSpPr>
          <p:cNvPr id="83987" name="Rectangle 19">
            <a:extLst>
              <a:ext uri="{FF2B5EF4-FFF2-40B4-BE49-F238E27FC236}">
                <a16:creationId xmlns:a16="http://schemas.microsoft.com/office/drawing/2014/main" id="{940578F5-362B-4CD8-803E-C86D7A562919}"/>
              </a:ext>
            </a:extLst>
          </p:cNvPr>
          <p:cNvSpPr>
            <a:spLocks noChangeArrowheads="1"/>
          </p:cNvSpPr>
          <p:nvPr/>
        </p:nvSpPr>
        <p:spPr bwMode="auto">
          <a:xfrm>
            <a:off x="2362200" y="4645025"/>
            <a:ext cx="992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EVALUATE</a:t>
            </a:r>
          </a:p>
          <a:p>
            <a:pPr algn="ctr"/>
            <a:r>
              <a:rPr lang="en-US" altLang="en-US" sz="1200" b="1">
                <a:solidFill>
                  <a:srgbClr val="000099"/>
                </a:solidFill>
              </a:rPr>
              <a:t>RISKS</a:t>
            </a:r>
          </a:p>
        </p:txBody>
      </p:sp>
      <p:sp>
        <p:nvSpPr>
          <p:cNvPr id="165903" name="Rectangle 21">
            <a:extLst>
              <a:ext uri="{FF2B5EF4-FFF2-40B4-BE49-F238E27FC236}">
                <a16:creationId xmlns:a16="http://schemas.microsoft.com/office/drawing/2014/main" id="{B68F4F86-B7DF-4A2F-8C06-E547D9CC87CA}"/>
              </a:ext>
            </a:extLst>
          </p:cNvPr>
          <p:cNvSpPr>
            <a:spLocks noChangeArrowheads="1"/>
          </p:cNvSpPr>
          <p:nvPr/>
        </p:nvSpPr>
        <p:spPr bwMode="auto">
          <a:xfrm>
            <a:off x="2209800" y="5759450"/>
            <a:ext cx="13795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FFFFFF"/>
                </a:solidFill>
              </a:rPr>
              <a:t>CONTINUOUSLY</a:t>
            </a:r>
          </a:p>
        </p:txBody>
      </p:sp>
      <p:sp>
        <p:nvSpPr>
          <p:cNvPr id="83990" name="Rectangle 22">
            <a:extLst>
              <a:ext uri="{FF2B5EF4-FFF2-40B4-BE49-F238E27FC236}">
                <a16:creationId xmlns:a16="http://schemas.microsoft.com/office/drawing/2014/main" id="{6636D5ED-A54B-48F2-B81E-F5896BF33005}"/>
              </a:ext>
            </a:extLst>
          </p:cNvPr>
          <p:cNvSpPr>
            <a:spLocks noChangeArrowheads="1"/>
          </p:cNvSpPr>
          <p:nvPr/>
        </p:nvSpPr>
        <p:spPr bwMode="auto">
          <a:xfrm>
            <a:off x="2114550" y="5867400"/>
            <a:ext cx="1571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CONTINUOUSLY</a:t>
            </a:r>
          </a:p>
          <a:p>
            <a:pPr algn="ctr"/>
            <a:r>
              <a:rPr lang="en-US" altLang="en-US" sz="1200" b="1">
                <a:solidFill>
                  <a:srgbClr val="000099"/>
                </a:solidFill>
              </a:rPr>
              <a:t>MONITOR &amp; AUDIT</a:t>
            </a:r>
          </a:p>
        </p:txBody>
      </p:sp>
      <p:sp>
        <p:nvSpPr>
          <p:cNvPr id="83992" name="Rectangle 24">
            <a:extLst>
              <a:ext uri="{FF2B5EF4-FFF2-40B4-BE49-F238E27FC236}">
                <a16:creationId xmlns:a16="http://schemas.microsoft.com/office/drawing/2014/main" id="{DECDF582-4687-4B11-B978-B1681F8CAC45}"/>
              </a:ext>
            </a:extLst>
          </p:cNvPr>
          <p:cNvSpPr>
            <a:spLocks noChangeArrowheads="1"/>
          </p:cNvSpPr>
          <p:nvPr/>
        </p:nvSpPr>
        <p:spPr bwMode="auto">
          <a:xfrm>
            <a:off x="4146550" y="3344863"/>
            <a:ext cx="1393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STAKEHOLDER</a:t>
            </a:r>
          </a:p>
          <a:p>
            <a:pPr algn="ctr"/>
            <a:r>
              <a:rPr lang="en-US" altLang="en-US" sz="1200" b="1">
                <a:solidFill>
                  <a:srgbClr val="000099"/>
                </a:solidFill>
              </a:rPr>
              <a:t>\PARTICIPATION</a:t>
            </a:r>
          </a:p>
        </p:txBody>
      </p:sp>
      <p:sp>
        <p:nvSpPr>
          <p:cNvPr id="83997" name="Rectangle 29">
            <a:extLst>
              <a:ext uri="{FF2B5EF4-FFF2-40B4-BE49-F238E27FC236}">
                <a16:creationId xmlns:a16="http://schemas.microsoft.com/office/drawing/2014/main" id="{19E71DA0-5ED5-4B37-AE5E-249755C16DAF}"/>
              </a:ext>
            </a:extLst>
          </p:cNvPr>
          <p:cNvSpPr>
            <a:spLocks noChangeArrowheads="1"/>
          </p:cNvSpPr>
          <p:nvPr/>
        </p:nvSpPr>
        <p:spPr bwMode="auto">
          <a:xfrm>
            <a:off x="685800" y="4829175"/>
            <a:ext cx="1509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3399"/>
                </a:solidFill>
              </a:rPr>
              <a:t>CANNOT  DECIDE</a:t>
            </a:r>
          </a:p>
          <a:p>
            <a:pPr algn="ctr"/>
            <a:r>
              <a:rPr lang="en-US" altLang="en-US" sz="1200" b="1">
                <a:solidFill>
                  <a:srgbClr val="003399"/>
                </a:solidFill>
              </a:rPr>
              <a:t>NEED MORE INFORMATION</a:t>
            </a:r>
          </a:p>
        </p:txBody>
      </p:sp>
      <p:sp>
        <p:nvSpPr>
          <p:cNvPr id="83999" name="Rectangle 31">
            <a:extLst>
              <a:ext uri="{FF2B5EF4-FFF2-40B4-BE49-F238E27FC236}">
                <a16:creationId xmlns:a16="http://schemas.microsoft.com/office/drawing/2014/main" id="{EB07B5C3-5A98-4C44-A443-72E26A181627}"/>
              </a:ext>
            </a:extLst>
          </p:cNvPr>
          <p:cNvSpPr>
            <a:spLocks noChangeArrowheads="1"/>
          </p:cNvSpPr>
          <p:nvPr/>
        </p:nvSpPr>
        <p:spPr bwMode="auto">
          <a:xfrm>
            <a:off x="4116388" y="4835525"/>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3399"/>
                </a:solidFill>
              </a:rPr>
              <a:t>RISKS TOO HIGH</a:t>
            </a:r>
          </a:p>
        </p:txBody>
      </p:sp>
      <p:sp>
        <p:nvSpPr>
          <p:cNvPr id="84000" name="Rectangle 32">
            <a:extLst>
              <a:ext uri="{FF2B5EF4-FFF2-40B4-BE49-F238E27FC236}">
                <a16:creationId xmlns:a16="http://schemas.microsoft.com/office/drawing/2014/main" id="{A36013C6-2A9E-43B8-A931-9A1DA5119877}"/>
              </a:ext>
            </a:extLst>
          </p:cNvPr>
          <p:cNvSpPr>
            <a:spLocks noChangeArrowheads="1"/>
          </p:cNvSpPr>
          <p:nvPr/>
        </p:nvSpPr>
        <p:spPr bwMode="auto">
          <a:xfrm>
            <a:off x="2889250" y="5181600"/>
            <a:ext cx="1235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3399"/>
                </a:solidFill>
              </a:rPr>
              <a:t>RISKS ACCEPTABLE</a:t>
            </a:r>
          </a:p>
        </p:txBody>
      </p:sp>
      <p:sp>
        <p:nvSpPr>
          <p:cNvPr id="165909" name="Rectangle 33">
            <a:extLst>
              <a:ext uri="{FF2B5EF4-FFF2-40B4-BE49-F238E27FC236}">
                <a16:creationId xmlns:a16="http://schemas.microsoft.com/office/drawing/2014/main" id="{3B90FD43-9000-4011-9DC7-C3E02361A973}"/>
              </a:ext>
            </a:extLst>
          </p:cNvPr>
          <p:cNvSpPr>
            <a:spLocks noChangeArrowheads="1"/>
          </p:cNvSpPr>
          <p:nvPr/>
        </p:nvSpPr>
        <p:spPr bwMode="auto">
          <a:xfrm>
            <a:off x="428624" y="152400"/>
            <a:ext cx="7877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3200" dirty="0">
                <a:latin typeface="Tahoma" panose="020B0604030504040204" pitchFamily="34" charset="0"/>
              </a:rPr>
              <a:t>General  Risk  Management  Process</a:t>
            </a:r>
          </a:p>
        </p:txBody>
      </p:sp>
      <p:sp>
        <p:nvSpPr>
          <p:cNvPr id="84002" name="Line 34">
            <a:extLst>
              <a:ext uri="{FF2B5EF4-FFF2-40B4-BE49-F238E27FC236}">
                <a16:creationId xmlns:a16="http://schemas.microsoft.com/office/drawing/2014/main" id="{F7942936-75A5-444F-A9D2-8DB3304B2327}"/>
              </a:ext>
            </a:extLst>
          </p:cNvPr>
          <p:cNvSpPr>
            <a:spLocks noChangeShapeType="1"/>
          </p:cNvSpPr>
          <p:nvPr/>
        </p:nvSpPr>
        <p:spPr bwMode="auto">
          <a:xfrm>
            <a:off x="2909888" y="1519238"/>
            <a:ext cx="0" cy="541337"/>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003" name="Freeform 35">
            <a:extLst>
              <a:ext uri="{FF2B5EF4-FFF2-40B4-BE49-F238E27FC236}">
                <a16:creationId xmlns:a16="http://schemas.microsoft.com/office/drawing/2014/main" id="{616569B4-A06B-4D2A-B4A6-BB6B25EF073A}"/>
              </a:ext>
            </a:extLst>
          </p:cNvPr>
          <p:cNvSpPr>
            <a:spLocks/>
          </p:cNvSpPr>
          <p:nvPr/>
        </p:nvSpPr>
        <p:spPr bwMode="auto">
          <a:xfrm>
            <a:off x="963613" y="2365375"/>
            <a:ext cx="1357312" cy="868363"/>
          </a:xfrm>
          <a:custGeom>
            <a:avLst/>
            <a:gdLst>
              <a:gd name="T0" fmla="*/ 0 w 872"/>
              <a:gd name="T1" fmla="*/ 2147483646 h 554"/>
              <a:gd name="T2" fmla="*/ 0 w 872"/>
              <a:gd name="T3" fmla="*/ 0 h 554"/>
              <a:gd name="T4" fmla="*/ 2147483646 w 872"/>
              <a:gd name="T5" fmla="*/ 0 h 554"/>
              <a:gd name="T6" fmla="*/ 0 60000 65536"/>
              <a:gd name="T7" fmla="*/ 0 60000 65536"/>
              <a:gd name="T8" fmla="*/ 0 60000 65536"/>
              <a:gd name="T9" fmla="*/ 0 w 872"/>
              <a:gd name="T10" fmla="*/ 0 h 554"/>
              <a:gd name="T11" fmla="*/ 872 w 872"/>
              <a:gd name="T12" fmla="*/ 554 h 554"/>
            </a:gdLst>
            <a:ahLst/>
            <a:cxnLst>
              <a:cxn ang="T6">
                <a:pos x="T0" y="T1"/>
              </a:cxn>
              <a:cxn ang="T7">
                <a:pos x="T2" y="T3"/>
              </a:cxn>
              <a:cxn ang="T8">
                <a:pos x="T4" y="T5"/>
              </a:cxn>
            </a:cxnLst>
            <a:rect l="T9" t="T10" r="T11" b="T12"/>
            <a:pathLst>
              <a:path w="872" h="554">
                <a:moveTo>
                  <a:pt x="0" y="553"/>
                </a:moveTo>
                <a:lnTo>
                  <a:pt x="0" y="0"/>
                </a:lnTo>
                <a:lnTo>
                  <a:pt x="871" y="0"/>
                </a:lnTo>
              </a:path>
            </a:pathLst>
          </a:custGeom>
          <a:noFill/>
          <a:ln w="127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004" name="Line 36">
            <a:extLst>
              <a:ext uri="{FF2B5EF4-FFF2-40B4-BE49-F238E27FC236}">
                <a16:creationId xmlns:a16="http://schemas.microsoft.com/office/drawing/2014/main" id="{124F2085-E235-496E-A32C-9318AFB71C45}"/>
              </a:ext>
            </a:extLst>
          </p:cNvPr>
          <p:cNvSpPr>
            <a:spLocks noChangeShapeType="1"/>
          </p:cNvSpPr>
          <p:nvPr/>
        </p:nvSpPr>
        <p:spPr bwMode="auto">
          <a:xfrm>
            <a:off x="2914650" y="2708275"/>
            <a:ext cx="0" cy="519113"/>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005" name="Freeform 37">
            <a:extLst>
              <a:ext uri="{FF2B5EF4-FFF2-40B4-BE49-F238E27FC236}">
                <a16:creationId xmlns:a16="http://schemas.microsoft.com/office/drawing/2014/main" id="{7D6A0FAE-DD97-4632-A718-F8368B1C21B7}"/>
              </a:ext>
            </a:extLst>
          </p:cNvPr>
          <p:cNvSpPr>
            <a:spLocks/>
          </p:cNvSpPr>
          <p:nvPr/>
        </p:nvSpPr>
        <p:spPr bwMode="auto">
          <a:xfrm>
            <a:off x="3478213" y="2365375"/>
            <a:ext cx="3917950" cy="792163"/>
          </a:xfrm>
          <a:custGeom>
            <a:avLst/>
            <a:gdLst>
              <a:gd name="T0" fmla="*/ 2147483646 w 2517"/>
              <a:gd name="T1" fmla="*/ 2147483646 h 506"/>
              <a:gd name="T2" fmla="*/ 2147483646 w 2517"/>
              <a:gd name="T3" fmla="*/ 0 h 506"/>
              <a:gd name="T4" fmla="*/ 0 w 2517"/>
              <a:gd name="T5" fmla="*/ 0 h 506"/>
              <a:gd name="T6" fmla="*/ 0 60000 65536"/>
              <a:gd name="T7" fmla="*/ 0 60000 65536"/>
              <a:gd name="T8" fmla="*/ 0 60000 65536"/>
              <a:gd name="T9" fmla="*/ 0 w 2517"/>
              <a:gd name="T10" fmla="*/ 0 h 506"/>
              <a:gd name="T11" fmla="*/ 2517 w 2517"/>
              <a:gd name="T12" fmla="*/ 506 h 506"/>
            </a:gdLst>
            <a:ahLst/>
            <a:cxnLst>
              <a:cxn ang="T6">
                <a:pos x="T0" y="T1"/>
              </a:cxn>
              <a:cxn ang="T7">
                <a:pos x="T2" y="T3"/>
              </a:cxn>
              <a:cxn ang="T8">
                <a:pos x="T4" y="T5"/>
              </a:cxn>
            </a:cxnLst>
            <a:rect l="T9" t="T10" r="T11" b="T12"/>
            <a:pathLst>
              <a:path w="2517" h="506">
                <a:moveTo>
                  <a:pt x="2516" y="505"/>
                </a:moveTo>
                <a:lnTo>
                  <a:pt x="2516" y="0"/>
                </a:lnTo>
                <a:lnTo>
                  <a:pt x="0" y="0"/>
                </a:lnTo>
              </a:path>
            </a:pathLst>
          </a:custGeom>
          <a:noFill/>
          <a:ln w="127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006" name="Freeform 38">
            <a:extLst>
              <a:ext uri="{FF2B5EF4-FFF2-40B4-BE49-F238E27FC236}">
                <a16:creationId xmlns:a16="http://schemas.microsoft.com/office/drawing/2014/main" id="{1ADB3622-4EF8-4376-B257-71178064B4D2}"/>
              </a:ext>
            </a:extLst>
          </p:cNvPr>
          <p:cNvSpPr>
            <a:spLocks/>
          </p:cNvSpPr>
          <p:nvPr/>
        </p:nvSpPr>
        <p:spPr bwMode="auto">
          <a:xfrm>
            <a:off x="968375" y="3865563"/>
            <a:ext cx="1231900" cy="925512"/>
          </a:xfrm>
          <a:custGeom>
            <a:avLst/>
            <a:gdLst>
              <a:gd name="T0" fmla="*/ 2147483646 w 792"/>
              <a:gd name="T1" fmla="*/ 2147483646 h 591"/>
              <a:gd name="T2" fmla="*/ 0 w 792"/>
              <a:gd name="T3" fmla="*/ 2147483646 h 591"/>
              <a:gd name="T4" fmla="*/ 0 w 792"/>
              <a:gd name="T5" fmla="*/ 0 h 591"/>
              <a:gd name="T6" fmla="*/ 0 60000 65536"/>
              <a:gd name="T7" fmla="*/ 0 60000 65536"/>
              <a:gd name="T8" fmla="*/ 0 60000 65536"/>
              <a:gd name="T9" fmla="*/ 0 w 792"/>
              <a:gd name="T10" fmla="*/ 0 h 591"/>
              <a:gd name="T11" fmla="*/ 792 w 792"/>
              <a:gd name="T12" fmla="*/ 591 h 591"/>
            </a:gdLst>
            <a:ahLst/>
            <a:cxnLst>
              <a:cxn ang="T6">
                <a:pos x="T0" y="T1"/>
              </a:cxn>
              <a:cxn ang="T7">
                <a:pos x="T2" y="T3"/>
              </a:cxn>
              <a:cxn ang="T8">
                <a:pos x="T4" y="T5"/>
              </a:cxn>
            </a:cxnLst>
            <a:rect l="T9" t="T10" r="T11" b="T12"/>
            <a:pathLst>
              <a:path w="792" h="591">
                <a:moveTo>
                  <a:pt x="791" y="590"/>
                </a:moveTo>
                <a:lnTo>
                  <a:pt x="0" y="590"/>
                </a:lnTo>
                <a:lnTo>
                  <a:pt x="0" y="0"/>
                </a:lnTo>
              </a:path>
            </a:pathLst>
          </a:custGeom>
          <a:noFill/>
          <a:ln w="127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007" name="Freeform 39">
            <a:extLst>
              <a:ext uri="{FF2B5EF4-FFF2-40B4-BE49-F238E27FC236}">
                <a16:creationId xmlns:a16="http://schemas.microsoft.com/office/drawing/2014/main" id="{5DEF43CA-0578-478C-8A9E-E3F4DE8A3793}"/>
              </a:ext>
            </a:extLst>
          </p:cNvPr>
          <p:cNvSpPr>
            <a:spLocks/>
          </p:cNvSpPr>
          <p:nvPr/>
        </p:nvSpPr>
        <p:spPr bwMode="auto">
          <a:xfrm>
            <a:off x="3598863" y="3963988"/>
            <a:ext cx="3800475" cy="833437"/>
          </a:xfrm>
          <a:custGeom>
            <a:avLst/>
            <a:gdLst>
              <a:gd name="T0" fmla="*/ 0 w 2442"/>
              <a:gd name="T1" fmla="*/ 2147483646 h 532"/>
              <a:gd name="T2" fmla="*/ 2147483646 w 2442"/>
              <a:gd name="T3" fmla="*/ 2147483646 h 532"/>
              <a:gd name="T4" fmla="*/ 2147483646 w 2442"/>
              <a:gd name="T5" fmla="*/ 0 h 532"/>
              <a:gd name="T6" fmla="*/ 0 60000 65536"/>
              <a:gd name="T7" fmla="*/ 0 60000 65536"/>
              <a:gd name="T8" fmla="*/ 0 60000 65536"/>
              <a:gd name="T9" fmla="*/ 0 w 2442"/>
              <a:gd name="T10" fmla="*/ 0 h 532"/>
              <a:gd name="T11" fmla="*/ 2442 w 2442"/>
              <a:gd name="T12" fmla="*/ 532 h 532"/>
            </a:gdLst>
            <a:ahLst/>
            <a:cxnLst>
              <a:cxn ang="T6">
                <a:pos x="T0" y="T1"/>
              </a:cxn>
              <a:cxn ang="T7">
                <a:pos x="T2" y="T3"/>
              </a:cxn>
              <a:cxn ang="T8">
                <a:pos x="T4" y="T5"/>
              </a:cxn>
            </a:cxnLst>
            <a:rect l="T9" t="T10" r="T11" b="T12"/>
            <a:pathLst>
              <a:path w="2442" h="532">
                <a:moveTo>
                  <a:pt x="0" y="531"/>
                </a:moveTo>
                <a:lnTo>
                  <a:pt x="2441" y="531"/>
                </a:lnTo>
                <a:lnTo>
                  <a:pt x="2441" y="0"/>
                </a:lnTo>
              </a:path>
            </a:pathLst>
          </a:custGeom>
          <a:noFill/>
          <a:ln w="12700" cap="rnd">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008" name="Line 40">
            <a:extLst>
              <a:ext uri="{FF2B5EF4-FFF2-40B4-BE49-F238E27FC236}">
                <a16:creationId xmlns:a16="http://schemas.microsoft.com/office/drawing/2014/main" id="{7A7BD24C-E4FD-497C-9C0E-2A87D768F71C}"/>
              </a:ext>
            </a:extLst>
          </p:cNvPr>
          <p:cNvSpPr>
            <a:spLocks noChangeShapeType="1"/>
          </p:cNvSpPr>
          <p:nvPr/>
        </p:nvSpPr>
        <p:spPr bwMode="auto">
          <a:xfrm flipV="1">
            <a:off x="2901950" y="3859213"/>
            <a:ext cx="0" cy="538162"/>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917" name="Slide Number Placeholder 5">
            <a:extLst>
              <a:ext uri="{FF2B5EF4-FFF2-40B4-BE49-F238E27FC236}">
                <a16:creationId xmlns:a16="http://schemas.microsoft.com/office/drawing/2014/main" id="{F4891962-6A2B-4094-A9E7-9DF0F234BC41}"/>
              </a:ext>
            </a:extLst>
          </p:cNvPr>
          <p:cNvSpPr txBox="1">
            <a:spLocks/>
          </p:cNvSpPr>
          <p:nvPr/>
        </p:nvSpPr>
        <p:spPr bwMode="auto">
          <a:xfrm>
            <a:off x="7696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4FF055-E4CC-4BD3-8122-93FC1EBEC84F}" type="slidenum">
              <a:rPr lang="en-US" altLang="en-US" sz="1600" b="1">
                <a:solidFill>
                  <a:srgbClr val="003399"/>
                </a:solidFill>
              </a:rPr>
              <a:pPr/>
              <a:t>7</a:t>
            </a:fld>
            <a:endParaRPr lang="en-US" altLang="en-US" sz="1600" b="1">
              <a:solidFill>
                <a:srgbClr val="003399"/>
              </a:solidFill>
            </a:endParaRPr>
          </a:p>
        </p:txBody>
      </p:sp>
      <p:cxnSp>
        <p:nvCxnSpPr>
          <p:cNvPr id="67" name="Straight Arrow Connector 66">
            <a:extLst>
              <a:ext uri="{FF2B5EF4-FFF2-40B4-BE49-F238E27FC236}">
                <a16:creationId xmlns:a16="http://schemas.microsoft.com/office/drawing/2014/main" id="{0E4BCF54-CC95-4DB8-9BD1-2D8BA0AC35FB}"/>
              </a:ext>
            </a:extLst>
          </p:cNvPr>
          <p:cNvCxnSpPr/>
          <p:nvPr/>
        </p:nvCxnSpPr>
        <p:spPr bwMode="auto">
          <a:xfrm>
            <a:off x="3429000" y="2667000"/>
            <a:ext cx="762000" cy="762000"/>
          </a:xfrm>
          <a:prstGeom prst="straightConnector1">
            <a:avLst/>
          </a:prstGeom>
          <a:solidFill>
            <a:schemeClr val="bg1"/>
          </a:solidFill>
          <a:ln w="28575" cap="flat" cmpd="sng" algn="ctr">
            <a:solidFill>
              <a:schemeClr val="tx1">
                <a:lumMod val="95000"/>
                <a:lumOff val="5000"/>
              </a:schemeClr>
            </a:solidFill>
            <a:prstDash val="solid"/>
            <a:round/>
            <a:headEnd type="arrow"/>
            <a:tailEnd type="arrow"/>
          </a:ln>
          <a:effectLst/>
        </p:spPr>
      </p:cxnSp>
      <p:cxnSp>
        <p:nvCxnSpPr>
          <p:cNvPr id="73" name="Straight Arrow Connector 72">
            <a:extLst>
              <a:ext uri="{FF2B5EF4-FFF2-40B4-BE49-F238E27FC236}">
                <a16:creationId xmlns:a16="http://schemas.microsoft.com/office/drawing/2014/main" id="{B6B7939C-7BA5-403E-868D-CCA8F45CCF00}"/>
              </a:ext>
            </a:extLst>
          </p:cNvPr>
          <p:cNvCxnSpPr/>
          <p:nvPr/>
        </p:nvCxnSpPr>
        <p:spPr bwMode="auto">
          <a:xfrm flipV="1">
            <a:off x="3124200" y="3733800"/>
            <a:ext cx="1143000" cy="838200"/>
          </a:xfrm>
          <a:prstGeom prst="straightConnector1">
            <a:avLst/>
          </a:prstGeom>
          <a:solidFill>
            <a:schemeClr val="bg1"/>
          </a:solidFill>
          <a:ln w="28575" cap="flat" cmpd="sng" algn="ctr">
            <a:solidFill>
              <a:schemeClr val="tx1">
                <a:lumMod val="95000"/>
                <a:lumOff val="5000"/>
              </a:schemeClr>
            </a:solidFill>
            <a:prstDash val="solid"/>
            <a:round/>
            <a:headEnd type="arrow"/>
            <a:tailEnd type="arrow"/>
          </a:ln>
          <a:effectLst/>
        </p:spPr>
      </p:cxnSp>
      <p:cxnSp>
        <p:nvCxnSpPr>
          <p:cNvPr id="84" name="Straight Arrow Connector 83">
            <a:extLst>
              <a:ext uri="{FF2B5EF4-FFF2-40B4-BE49-F238E27FC236}">
                <a16:creationId xmlns:a16="http://schemas.microsoft.com/office/drawing/2014/main" id="{5281BEC8-7A1F-4AA1-B547-FAEA03848DE9}"/>
              </a:ext>
            </a:extLst>
          </p:cNvPr>
          <p:cNvCxnSpPr>
            <a:endCxn id="0" idx="0"/>
          </p:cNvCxnSpPr>
          <p:nvPr/>
        </p:nvCxnSpPr>
        <p:spPr bwMode="auto">
          <a:xfrm>
            <a:off x="2895600" y="5181600"/>
            <a:ext cx="4763" cy="577850"/>
          </a:xfrm>
          <a:prstGeom prst="straightConnector1">
            <a:avLst/>
          </a:prstGeom>
          <a:solidFill>
            <a:schemeClr val="bg1"/>
          </a:solidFill>
          <a:ln w="28575" cap="flat" cmpd="sng" algn="ctr">
            <a:solidFill>
              <a:schemeClr val="tx1">
                <a:lumMod val="95000"/>
                <a:lumOff val="5000"/>
              </a:schemeClr>
            </a:solidFill>
            <a:prstDash val="solid"/>
            <a:round/>
            <a:headEnd type="arrow"/>
            <a:tailEnd type="arrow"/>
          </a:ln>
          <a:effectLst/>
        </p:spPr>
      </p:cxnSp>
      <p:cxnSp>
        <p:nvCxnSpPr>
          <p:cNvPr id="91" name="Straight Arrow Connector 90">
            <a:extLst>
              <a:ext uri="{FF2B5EF4-FFF2-40B4-BE49-F238E27FC236}">
                <a16:creationId xmlns:a16="http://schemas.microsoft.com/office/drawing/2014/main" id="{3F4DA32E-EE46-4F75-8F5F-02F75B2A3C48}"/>
              </a:ext>
            </a:extLst>
          </p:cNvPr>
          <p:cNvCxnSpPr>
            <a:cxnSpLocks noChangeShapeType="1"/>
          </p:cNvCxnSpPr>
          <p:nvPr/>
        </p:nvCxnSpPr>
        <p:spPr bwMode="auto">
          <a:xfrm>
            <a:off x="5540375" y="3575050"/>
            <a:ext cx="479425" cy="6350"/>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7" name="Rectangle 26">
            <a:extLst>
              <a:ext uri="{FF2B5EF4-FFF2-40B4-BE49-F238E27FC236}">
                <a16:creationId xmlns:a16="http://schemas.microsoft.com/office/drawing/2014/main" id="{F73EA490-CCD0-4284-B2C1-58A78332CA55}"/>
              </a:ext>
            </a:extLst>
          </p:cNvPr>
          <p:cNvSpPr>
            <a:spLocks noChangeArrowheads="1"/>
          </p:cNvSpPr>
          <p:nvPr/>
        </p:nvSpPr>
        <p:spPr bwMode="auto">
          <a:xfrm>
            <a:off x="-52388" y="3240088"/>
            <a:ext cx="1881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99"/>
                </a:solidFill>
              </a:rPr>
              <a:t>BROADEN </a:t>
            </a:r>
          </a:p>
          <a:p>
            <a:pPr algn="ctr"/>
            <a:r>
              <a:rPr lang="en-US" altLang="en-US" sz="1200" b="1">
                <a:solidFill>
                  <a:srgbClr val="000099"/>
                </a:solidFill>
              </a:rPr>
              <a:t>SYSTEM &amp; </a:t>
            </a:r>
          </a:p>
          <a:p>
            <a:pPr algn="ctr"/>
            <a:r>
              <a:rPr lang="en-US" altLang="en-US" sz="1200" b="1">
                <a:solidFill>
                  <a:srgbClr val="000099"/>
                </a:solidFill>
              </a:rPr>
              <a:t>SCOPE</a:t>
            </a:r>
          </a:p>
        </p:txBody>
      </p:sp>
      <p:sp>
        <p:nvSpPr>
          <p:cNvPr id="38" name="Rectangle 26">
            <a:extLst>
              <a:ext uri="{FF2B5EF4-FFF2-40B4-BE49-F238E27FC236}">
                <a16:creationId xmlns:a16="http://schemas.microsoft.com/office/drawing/2014/main" id="{00794823-5990-4B75-8509-89BE403F596D}"/>
              </a:ext>
            </a:extLst>
          </p:cNvPr>
          <p:cNvSpPr>
            <a:spLocks noChangeArrowheads="1"/>
          </p:cNvSpPr>
          <p:nvPr/>
        </p:nvSpPr>
        <p:spPr bwMode="auto">
          <a:xfrm>
            <a:off x="100013" y="1447800"/>
            <a:ext cx="1881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9" tIns="45260" rIns="92079" bIns="45260">
            <a:spAutoFit/>
          </a:bodyPr>
          <a:lstStyle>
            <a:lvl1pPr defTabSz="908050">
              <a:defRPr sz="2400">
                <a:solidFill>
                  <a:schemeClr val="tx1"/>
                </a:solidFill>
                <a:latin typeface="Arial" panose="020B0604020202020204" pitchFamily="34" charset="0"/>
                <a:ea typeface="MS PGothic" panose="020B0600070205080204" pitchFamily="34" charset="-128"/>
              </a:defRPr>
            </a:lvl1pPr>
            <a:lvl2pPr marL="742950" indent="-285750" defTabSz="908050">
              <a:defRPr sz="2400">
                <a:solidFill>
                  <a:schemeClr val="tx1"/>
                </a:solidFill>
                <a:latin typeface="Arial" panose="020B0604020202020204" pitchFamily="34" charset="0"/>
                <a:ea typeface="MS PGothic" panose="020B0600070205080204" pitchFamily="34" charset="-128"/>
              </a:defRPr>
            </a:lvl2pPr>
            <a:lvl3pPr marL="1143000" indent="-228600" defTabSz="908050">
              <a:defRPr sz="2400">
                <a:solidFill>
                  <a:schemeClr val="tx1"/>
                </a:solidFill>
                <a:latin typeface="Arial" panose="020B0604020202020204" pitchFamily="34" charset="0"/>
                <a:ea typeface="MS PGothic" panose="020B0600070205080204" pitchFamily="34" charset="-128"/>
              </a:defRPr>
            </a:lvl3pPr>
            <a:lvl4pPr marL="1600200" indent="-228600" defTabSz="908050">
              <a:defRPr sz="2400">
                <a:solidFill>
                  <a:schemeClr val="tx1"/>
                </a:solidFill>
                <a:latin typeface="Arial" panose="020B0604020202020204" pitchFamily="34" charset="0"/>
                <a:ea typeface="MS PGothic" panose="020B0600070205080204" pitchFamily="34" charset="-128"/>
              </a:defRPr>
            </a:lvl4pPr>
            <a:lvl5pPr marL="2057400" indent="-228600" defTabSz="908050">
              <a:defRPr sz="2400">
                <a:solidFill>
                  <a:schemeClr val="tx1"/>
                </a:solidFill>
                <a:latin typeface="Arial" panose="020B0604020202020204" pitchFamily="34" charset="0"/>
                <a:ea typeface="MS PGothic" panose="020B0600070205080204" pitchFamily="34" charset="-128"/>
              </a:defRPr>
            </a:lvl5pPr>
            <a:lvl6pPr marL="25146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0805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b="1">
                <a:solidFill>
                  <a:srgbClr val="FF0000"/>
                </a:solidFill>
              </a:rPr>
              <a:t>AVOID THE “ZONE OF UNCERTAINTY”</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additive="base">
                                        <p:cTn id="7" dur="500" fill="hold"/>
                                        <p:tgtEl>
                                          <p:spTgt spid="83977"/>
                                        </p:tgtEl>
                                        <p:attrNameLst>
                                          <p:attrName>ppt_x</p:attrName>
                                        </p:attrNameLst>
                                      </p:cBhvr>
                                      <p:tavLst>
                                        <p:tav tm="0">
                                          <p:val>
                                            <p:strVal val="#ppt_x"/>
                                          </p:val>
                                        </p:tav>
                                        <p:tav tm="100000">
                                          <p:val>
                                            <p:strVal val="#ppt_x"/>
                                          </p:val>
                                        </p:tav>
                                      </p:tavLst>
                                    </p:anim>
                                    <p:anim calcmode="lin" valueType="num">
                                      <p:cBhvr additive="base">
                                        <p:cTn id="8" dur="500" fill="hold"/>
                                        <p:tgtEl>
                                          <p:spTgt spid="839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3982"/>
                                        </p:tgtEl>
                                        <p:attrNameLst>
                                          <p:attrName>style.visibility</p:attrName>
                                        </p:attrNameLst>
                                      </p:cBhvr>
                                      <p:to>
                                        <p:strVal val="visible"/>
                                      </p:to>
                                    </p:set>
                                    <p:animEffect transition="in" filter="box(in)">
                                      <p:cBhvr>
                                        <p:cTn id="13" dur="500"/>
                                        <p:tgtEl>
                                          <p:spTgt spid="839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4002"/>
                                        </p:tgtEl>
                                        <p:attrNameLst>
                                          <p:attrName>style.visibility</p:attrName>
                                        </p:attrNameLst>
                                      </p:cBhvr>
                                      <p:to>
                                        <p:strVal val="visible"/>
                                      </p:to>
                                    </p:set>
                                    <p:animEffect transition="in" filter="box(in)">
                                      <p:cBhvr>
                                        <p:cTn id="18" dur="500"/>
                                        <p:tgtEl>
                                          <p:spTgt spid="840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3976"/>
                                        </p:tgtEl>
                                        <p:attrNameLst>
                                          <p:attrName>style.visibility</p:attrName>
                                        </p:attrNameLst>
                                      </p:cBhvr>
                                      <p:to>
                                        <p:strVal val="visible"/>
                                      </p:to>
                                    </p:set>
                                    <p:anim calcmode="lin" valueType="num">
                                      <p:cBhvr additive="base">
                                        <p:cTn id="23" dur="500" fill="hold"/>
                                        <p:tgtEl>
                                          <p:spTgt spid="83976"/>
                                        </p:tgtEl>
                                        <p:attrNameLst>
                                          <p:attrName>ppt_x</p:attrName>
                                        </p:attrNameLst>
                                      </p:cBhvr>
                                      <p:tavLst>
                                        <p:tav tm="0">
                                          <p:val>
                                            <p:strVal val="#ppt_x"/>
                                          </p:val>
                                        </p:tav>
                                        <p:tav tm="100000">
                                          <p:val>
                                            <p:strVal val="#ppt_x"/>
                                          </p:val>
                                        </p:tav>
                                      </p:tavLst>
                                    </p:anim>
                                    <p:anim calcmode="lin" valueType="num">
                                      <p:cBhvr additive="base">
                                        <p:cTn id="24" dur="500" fill="hold"/>
                                        <p:tgtEl>
                                          <p:spTgt spid="8397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83983"/>
                                        </p:tgtEl>
                                        <p:attrNameLst>
                                          <p:attrName>style.visibility</p:attrName>
                                        </p:attrNameLst>
                                      </p:cBhvr>
                                      <p:to>
                                        <p:strVal val="visible"/>
                                      </p:to>
                                    </p:set>
                                    <p:animEffect transition="in" filter="checkerboard(across)">
                                      <p:cBhvr>
                                        <p:cTn id="29" dur="500"/>
                                        <p:tgtEl>
                                          <p:spTgt spid="8398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84004"/>
                                        </p:tgtEl>
                                        <p:attrNameLst>
                                          <p:attrName>style.visibility</p:attrName>
                                        </p:attrNameLst>
                                      </p:cBhvr>
                                      <p:to>
                                        <p:strVal val="visible"/>
                                      </p:to>
                                    </p:set>
                                    <p:animEffect transition="in" filter="box(in)">
                                      <p:cBhvr>
                                        <p:cTn id="34" dur="500"/>
                                        <p:tgtEl>
                                          <p:spTgt spid="840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3972"/>
                                        </p:tgtEl>
                                        <p:attrNameLst>
                                          <p:attrName>style.visibility</p:attrName>
                                        </p:attrNameLst>
                                      </p:cBhvr>
                                      <p:to>
                                        <p:strVal val="visible"/>
                                      </p:to>
                                    </p:set>
                                    <p:anim calcmode="lin" valueType="num">
                                      <p:cBhvr additive="base">
                                        <p:cTn id="39" dur="500" fill="hold"/>
                                        <p:tgtEl>
                                          <p:spTgt spid="83972"/>
                                        </p:tgtEl>
                                        <p:attrNameLst>
                                          <p:attrName>ppt_x</p:attrName>
                                        </p:attrNameLst>
                                      </p:cBhvr>
                                      <p:tavLst>
                                        <p:tav tm="0">
                                          <p:val>
                                            <p:strVal val="#ppt_x"/>
                                          </p:val>
                                        </p:tav>
                                        <p:tav tm="100000">
                                          <p:val>
                                            <p:strVal val="#ppt_x"/>
                                          </p:val>
                                        </p:tav>
                                      </p:tavLst>
                                    </p:anim>
                                    <p:anim calcmode="lin" valueType="num">
                                      <p:cBhvr additive="base">
                                        <p:cTn id="40" dur="500" fill="hold"/>
                                        <p:tgtEl>
                                          <p:spTgt spid="8397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83986"/>
                                        </p:tgtEl>
                                        <p:attrNameLst>
                                          <p:attrName>style.visibility</p:attrName>
                                        </p:attrNameLst>
                                      </p:cBhvr>
                                      <p:to>
                                        <p:strVal val="visible"/>
                                      </p:to>
                                    </p:set>
                                    <p:animEffect transition="in" filter="box(in)">
                                      <p:cBhvr>
                                        <p:cTn id="45" dur="500"/>
                                        <p:tgtEl>
                                          <p:spTgt spid="839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84008"/>
                                        </p:tgtEl>
                                        <p:attrNameLst>
                                          <p:attrName>style.visibility</p:attrName>
                                        </p:attrNameLst>
                                      </p:cBhvr>
                                      <p:to>
                                        <p:strVal val="visible"/>
                                      </p:to>
                                    </p:set>
                                    <p:animEffect transition="in" filter="box(in)">
                                      <p:cBhvr>
                                        <p:cTn id="50" dur="500"/>
                                        <p:tgtEl>
                                          <p:spTgt spid="8400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3974"/>
                                        </p:tgtEl>
                                        <p:attrNameLst>
                                          <p:attrName>style.visibility</p:attrName>
                                        </p:attrNameLst>
                                      </p:cBhvr>
                                      <p:to>
                                        <p:strVal val="visible"/>
                                      </p:to>
                                    </p:set>
                                    <p:anim calcmode="lin" valueType="num">
                                      <p:cBhvr additive="base">
                                        <p:cTn id="55" dur="500" fill="hold"/>
                                        <p:tgtEl>
                                          <p:spTgt spid="83974"/>
                                        </p:tgtEl>
                                        <p:attrNameLst>
                                          <p:attrName>ppt_x</p:attrName>
                                        </p:attrNameLst>
                                      </p:cBhvr>
                                      <p:tavLst>
                                        <p:tav tm="0">
                                          <p:val>
                                            <p:strVal val="#ppt_x"/>
                                          </p:val>
                                        </p:tav>
                                        <p:tav tm="100000">
                                          <p:val>
                                            <p:strVal val="#ppt_x"/>
                                          </p:val>
                                        </p:tav>
                                      </p:tavLst>
                                    </p:anim>
                                    <p:anim calcmode="lin" valueType="num">
                                      <p:cBhvr additive="base">
                                        <p:cTn id="56" dur="500" fill="hold"/>
                                        <p:tgtEl>
                                          <p:spTgt spid="8397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83987"/>
                                        </p:tgtEl>
                                        <p:attrNameLst>
                                          <p:attrName>style.visibility</p:attrName>
                                        </p:attrNameLst>
                                      </p:cBhvr>
                                      <p:to>
                                        <p:strVal val="visible"/>
                                      </p:to>
                                    </p:set>
                                    <p:animEffect transition="in" filter="box(in)">
                                      <p:cBhvr>
                                        <p:cTn id="61" dur="500"/>
                                        <p:tgtEl>
                                          <p:spTgt spid="839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83970"/>
                                        </p:tgtEl>
                                        <p:attrNameLst>
                                          <p:attrName>style.visibility</p:attrName>
                                        </p:attrNameLst>
                                      </p:cBhvr>
                                      <p:to>
                                        <p:strVal val="visible"/>
                                      </p:to>
                                    </p:set>
                                    <p:anim calcmode="lin" valueType="num">
                                      <p:cBhvr additive="base">
                                        <p:cTn id="66" dur="500" fill="hold"/>
                                        <p:tgtEl>
                                          <p:spTgt spid="83970"/>
                                        </p:tgtEl>
                                        <p:attrNameLst>
                                          <p:attrName>ppt_x</p:attrName>
                                        </p:attrNameLst>
                                      </p:cBhvr>
                                      <p:tavLst>
                                        <p:tav tm="0">
                                          <p:val>
                                            <p:strVal val="#ppt_x"/>
                                          </p:val>
                                        </p:tav>
                                        <p:tav tm="100000">
                                          <p:val>
                                            <p:strVal val="#ppt_x"/>
                                          </p:val>
                                        </p:tav>
                                      </p:tavLst>
                                    </p:anim>
                                    <p:anim calcmode="lin" valueType="num">
                                      <p:cBhvr additive="base">
                                        <p:cTn id="67"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3992"/>
                                        </p:tgtEl>
                                        <p:attrNameLst>
                                          <p:attrName>style.visibility</p:attrName>
                                        </p:attrNameLst>
                                      </p:cBhvr>
                                      <p:to>
                                        <p:strVal val="visible"/>
                                      </p:to>
                                    </p:set>
                                    <p:animEffect transition="in" filter="box(in)">
                                      <p:cBhvr>
                                        <p:cTn id="72" dur="500"/>
                                        <p:tgtEl>
                                          <p:spTgt spid="839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ox(in)">
                                      <p:cBhvr>
                                        <p:cTn id="77" dur="500"/>
                                        <p:tgtEl>
                                          <p:spTgt spid="6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box(in)">
                                      <p:cBhvr>
                                        <p:cTn id="82" dur="500"/>
                                        <p:tgtEl>
                                          <p:spTgt spid="7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84000"/>
                                        </p:tgtEl>
                                        <p:attrNameLst>
                                          <p:attrName>style.visibility</p:attrName>
                                        </p:attrNameLst>
                                      </p:cBhvr>
                                      <p:to>
                                        <p:strVal val="visible"/>
                                      </p:to>
                                    </p:set>
                                    <p:animEffect transition="in" filter="checkerboard(across)">
                                      <p:cBhvr>
                                        <p:cTn id="87" dur="500"/>
                                        <p:tgtEl>
                                          <p:spTgt spid="8400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box(in)">
                                      <p:cBhvr>
                                        <p:cTn id="92" dur="500"/>
                                        <p:tgtEl>
                                          <p:spTgt spid="8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83975"/>
                                        </p:tgtEl>
                                        <p:attrNameLst>
                                          <p:attrName>style.visibility</p:attrName>
                                        </p:attrNameLst>
                                      </p:cBhvr>
                                      <p:to>
                                        <p:strVal val="visible"/>
                                      </p:to>
                                    </p:set>
                                    <p:anim calcmode="lin" valueType="num">
                                      <p:cBhvr additive="base">
                                        <p:cTn id="97" dur="500" fill="hold"/>
                                        <p:tgtEl>
                                          <p:spTgt spid="83975"/>
                                        </p:tgtEl>
                                        <p:attrNameLst>
                                          <p:attrName>ppt_x</p:attrName>
                                        </p:attrNameLst>
                                      </p:cBhvr>
                                      <p:tavLst>
                                        <p:tav tm="0">
                                          <p:val>
                                            <p:strVal val="#ppt_x"/>
                                          </p:val>
                                        </p:tav>
                                        <p:tav tm="100000">
                                          <p:val>
                                            <p:strVal val="#ppt_x"/>
                                          </p:val>
                                        </p:tav>
                                      </p:tavLst>
                                    </p:anim>
                                    <p:anim calcmode="lin" valueType="num">
                                      <p:cBhvr additive="base">
                                        <p:cTn id="98"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83990"/>
                                        </p:tgtEl>
                                        <p:attrNameLst>
                                          <p:attrName>style.visibility</p:attrName>
                                        </p:attrNameLst>
                                      </p:cBhvr>
                                      <p:to>
                                        <p:strVal val="visible"/>
                                      </p:to>
                                    </p:set>
                                    <p:animEffect transition="in" filter="box(in)">
                                      <p:cBhvr>
                                        <p:cTn id="103" dur="500"/>
                                        <p:tgtEl>
                                          <p:spTgt spid="8399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83999"/>
                                        </p:tgtEl>
                                        <p:attrNameLst>
                                          <p:attrName>style.visibility</p:attrName>
                                        </p:attrNameLst>
                                      </p:cBhvr>
                                      <p:to>
                                        <p:strVal val="visible"/>
                                      </p:to>
                                    </p:set>
                                    <p:animEffect transition="in" filter="box(in)">
                                      <p:cBhvr>
                                        <p:cTn id="108" dur="500"/>
                                        <p:tgtEl>
                                          <p:spTgt spid="8399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nodeType="clickEffect">
                                  <p:stCondLst>
                                    <p:cond delay="0"/>
                                  </p:stCondLst>
                                  <p:childTnLst>
                                    <p:set>
                                      <p:cBhvr>
                                        <p:cTn id="112" dur="1" fill="hold">
                                          <p:stCondLst>
                                            <p:cond delay="0"/>
                                          </p:stCondLst>
                                        </p:cTn>
                                        <p:tgtEl>
                                          <p:spTgt spid="84007"/>
                                        </p:tgtEl>
                                        <p:attrNameLst>
                                          <p:attrName>style.visibility</p:attrName>
                                        </p:attrNameLst>
                                      </p:cBhvr>
                                      <p:to>
                                        <p:strVal val="visible"/>
                                      </p:to>
                                    </p:set>
                                    <p:anim calcmode="lin" valueType="num">
                                      <p:cBhvr additive="base">
                                        <p:cTn id="113" dur="500" fill="hold"/>
                                        <p:tgtEl>
                                          <p:spTgt spid="84007"/>
                                        </p:tgtEl>
                                        <p:attrNameLst>
                                          <p:attrName>ppt_x</p:attrName>
                                        </p:attrNameLst>
                                      </p:cBhvr>
                                      <p:tavLst>
                                        <p:tav tm="0">
                                          <p:val>
                                            <p:strVal val="#ppt_x"/>
                                          </p:val>
                                        </p:tav>
                                        <p:tav tm="100000">
                                          <p:val>
                                            <p:strVal val="#ppt_x"/>
                                          </p:val>
                                        </p:tav>
                                      </p:tavLst>
                                    </p:anim>
                                    <p:anim calcmode="lin" valueType="num">
                                      <p:cBhvr additive="base">
                                        <p:cTn id="114" dur="500" fill="hold"/>
                                        <p:tgtEl>
                                          <p:spTgt spid="84007"/>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nodeType="clickEffect">
                                  <p:stCondLst>
                                    <p:cond delay="0"/>
                                  </p:stCondLst>
                                  <p:childTnLst>
                                    <p:set>
                                      <p:cBhvr>
                                        <p:cTn id="118" dur="1" fill="hold">
                                          <p:stCondLst>
                                            <p:cond delay="0"/>
                                          </p:stCondLst>
                                        </p:cTn>
                                        <p:tgtEl>
                                          <p:spTgt spid="83971"/>
                                        </p:tgtEl>
                                        <p:attrNameLst>
                                          <p:attrName>style.visibility</p:attrName>
                                        </p:attrNameLst>
                                      </p:cBhvr>
                                      <p:to>
                                        <p:strVal val="visible"/>
                                      </p:to>
                                    </p:set>
                                    <p:anim calcmode="lin" valueType="num">
                                      <p:cBhvr additive="base">
                                        <p:cTn id="119" dur="500" fill="hold"/>
                                        <p:tgtEl>
                                          <p:spTgt spid="83971"/>
                                        </p:tgtEl>
                                        <p:attrNameLst>
                                          <p:attrName>ppt_x</p:attrName>
                                        </p:attrNameLst>
                                      </p:cBhvr>
                                      <p:tavLst>
                                        <p:tav tm="0">
                                          <p:val>
                                            <p:strVal val="#ppt_x"/>
                                          </p:val>
                                        </p:tav>
                                        <p:tav tm="100000">
                                          <p:val>
                                            <p:strVal val="#ppt_x"/>
                                          </p:val>
                                        </p:tav>
                                      </p:tavLst>
                                    </p:anim>
                                    <p:anim calcmode="lin" valueType="num">
                                      <p:cBhvr additive="base">
                                        <p:cTn id="120"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83978"/>
                                        </p:tgtEl>
                                        <p:attrNameLst>
                                          <p:attrName>style.visibility</p:attrName>
                                        </p:attrNameLst>
                                      </p:cBhvr>
                                      <p:to>
                                        <p:strVal val="visible"/>
                                      </p:to>
                                    </p:set>
                                    <p:animEffect transition="in" filter="box(in)">
                                      <p:cBhvr>
                                        <p:cTn id="125" dur="500"/>
                                        <p:tgtEl>
                                          <p:spTgt spid="83978"/>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4" presetClass="entr" presetSubtype="16" fill="hold" nodeType="clickEffect">
                                  <p:stCondLst>
                                    <p:cond delay="0"/>
                                  </p:stCondLst>
                                  <p:childTnLst>
                                    <p:set>
                                      <p:cBhvr>
                                        <p:cTn id="129" dur="1" fill="hold">
                                          <p:stCondLst>
                                            <p:cond delay="0"/>
                                          </p:stCondLst>
                                        </p:cTn>
                                        <p:tgtEl>
                                          <p:spTgt spid="84005"/>
                                        </p:tgtEl>
                                        <p:attrNameLst>
                                          <p:attrName>style.visibility</p:attrName>
                                        </p:attrNameLst>
                                      </p:cBhvr>
                                      <p:to>
                                        <p:strVal val="visible"/>
                                      </p:to>
                                    </p:set>
                                    <p:animEffect transition="in" filter="box(in)">
                                      <p:cBhvr>
                                        <p:cTn id="130" dur="500"/>
                                        <p:tgtEl>
                                          <p:spTgt spid="84005"/>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box(in)">
                                      <p:cBhvr>
                                        <p:cTn id="135" dur="500"/>
                                        <p:tgtEl>
                                          <p:spTgt spid="9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ntr" presetSubtype="16" fill="hold" grpId="0" nodeType="clickEffect">
                                  <p:stCondLst>
                                    <p:cond delay="0"/>
                                  </p:stCondLst>
                                  <p:childTnLst>
                                    <p:set>
                                      <p:cBhvr>
                                        <p:cTn id="139" dur="1" fill="hold">
                                          <p:stCondLst>
                                            <p:cond delay="0"/>
                                          </p:stCondLst>
                                        </p:cTn>
                                        <p:tgtEl>
                                          <p:spTgt spid="83997"/>
                                        </p:tgtEl>
                                        <p:attrNameLst>
                                          <p:attrName>style.visibility</p:attrName>
                                        </p:attrNameLst>
                                      </p:cBhvr>
                                      <p:to>
                                        <p:strVal val="visible"/>
                                      </p:to>
                                    </p:set>
                                    <p:animEffect transition="in" filter="box(in)">
                                      <p:cBhvr>
                                        <p:cTn id="140" dur="500"/>
                                        <p:tgtEl>
                                          <p:spTgt spid="83997"/>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84006"/>
                                        </p:tgtEl>
                                        <p:attrNameLst>
                                          <p:attrName>style.visibility</p:attrName>
                                        </p:attrNameLst>
                                      </p:cBhvr>
                                      <p:to>
                                        <p:strVal val="visible"/>
                                      </p:to>
                                    </p:set>
                                    <p:animEffect transition="in" filter="box(in)">
                                      <p:cBhvr>
                                        <p:cTn id="145" dur="500"/>
                                        <p:tgtEl>
                                          <p:spTgt spid="8400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4" fill="hold" nodeType="clickEffect">
                                  <p:stCondLst>
                                    <p:cond delay="0"/>
                                  </p:stCondLst>
                                  <p:childTnLst>
                                    <p:set>
                                      <p:cBhvr>
                                        <p:cTn id="149" dur="1" fill="hold">
                                          <p:stCondLst>
                                            <p:cond delay="0"/>
                                          </p:stCondLst>
                                        </p:cTn>
                                        <p:tgtEl>
                                          <p:spTgt spid="83973"/>
                                        </p:tgtEl>
                                        <p:attrNameLst>
                                          <p:attrName>style.visibility</p:attrName>
                                        </p:attrNameLst>
                                      </p:cBhvr>
                                      <p:to>
                                        <p:strVal val="visible"/>
                                      </p:to>
                                    </p:set>
                                    <p:anim calcmode="lin" valueType="num">
                                      <p:cBhvr additive="base">
                                        <p:cTn id="150" dur="500" fill="hold"/>
                                        <p:tgtEl>
                                          <p:spTgt spid="83973"/>
                                        </p:tgtEl>
                                        <p:attrNameLst>
                                          <p:attrName>ppt_x</p:attrName>
                                        </p:attrNameLst>
                                      </p:cBhvr>
                                      <p:tavLst>
                                        <p:tav tm="0">
                                          <p:val>
                                            <p:strVal val="#ppt_x"/>
                                          </p:val>
                                        </p:tav>
                                        <p:tav tm="100000">
                                          <p:val>
                                            <p:strVal val="#ppt_x"/>
                                          </p:val>
                                        </p:tav>
                                      </p:tavLst>
                                    </p:anim>
                                    <p:anim calcmode="lin" valueType="num">
                                      <p:cBhvr additive="base">
                                        <p:cTn id="151"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4" presetClass="entr" presetSubtype="16" fill="hold" grpId="0" nodeType="clickEffect">
                                  <p:stCondLst>
                                    <p:cond delay="0"/>
                                  </p:stCondLst>
                                  <p:childTnLst>
                                    <p:set>
                                      <p:cBhvr>
                                        <p:cTn id="155" dur="1" fill="hold">
                                          <p:stCondLst>
                                            <p:cond delay="0"/>
                                          </p:stCondLst>
                                        </p:cTn>
                                        <p:tgtEl>
                                          <p:spTgt spid="37"/>
                                        </p:tgtEl>
                                        <p:attrNameLst>
                                          <p:attrName>style.visibility</p:attrName>
                                        </p:attrNameLst>
                                      </p:cBhvr>
                                      <p:to>
                                        <p:strVal val="visible"/>
                                      </p:to>
                                    </p:set>
                                    <p:animEffect transition="in" filter="box(in)">
                                      <p:cBhvr>
                                        <p:cTn id="156" dur="500"/>
                                        <p:tgtEl>
                                          <p:spTgt spid="3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4" presetClass="entr" presetSubtype="16" fill="hold" nodeType="clickEffect">
                                  <p:stCondLst>
                                    <p:cond delay="0"/>
                                  </p:stCondLst>
                                  <p:childTnLst>
                                    <p:set>
                                      <p:cBhvr>
                                        <p:cTn id="160" dur="1" fill="hold">
                                          <p:stCondLst>
                                            <p:cond delay="0"/>
                                          </p:stCondLst>
                                        </p:cTn>
                                        <p:tgtEl>
                                          <p:spTgt spid="84003"/>
                                        </p:tgtEl>
                                        <p:attrNameLst>
                                          <p:attrName>style.visibility</p:attrName>
                                        </p:attrNameLst>
                                      </p:cBhvr>
                                      <p:to>
                                        <p:strVal val="visible"/>
                                      </p:to>
                                    </p:set>
                                    <p:animEffect transition="in" filter="box(in)">
                                      <p:cBhvr>
                                        <p:cTn id="161" dur="500"/>
                                        <p:tgtEl>
                                          <p:spTgt spid="84003"/>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38"/>
                                        </p:tgtEl>
                                        <p:attrNameLst>
                                          <p:attrName>style.visibility</p:attrName>
                                        </p:attrNameLst>
                                      </p:cBhvr>
                                      <p:to>
                                        <p:strVal val="visible"/>
                                      </p:to>
                                    </p:set>
                                    <p:animEffect transition="in" filter="box(in)">
                                      <p:cBhvr>
                                        <p:cTn id="1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7" grpId="0" animBg="1"/>
      <p:bldP spid="83978" grpId="0"/>
      <p:bldP spid="83982" grpId="0"/>
      <p:bldP spid="83983" grpId="0"/>
      <p:bldP spid="83986" grpId="0"/>
      <p:bldP spid="83987" grpId="0"/>
      <p:bldP spid="83990" grpId="0"/>
      <p:bldP spid="83992" grpId="0"/>
      <p:bldP spid="83997" grpId="0"/>
      <p:bldP spid="83999" grpId="0"/>
      <p:bldP spid="84000"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842E-476D-4616-89D9-1485B1002082}"/>
              </a:ext>
            </a:extLst>
          </p:cNvPr>
          <p:cNvSpPr>
            <a:spLocks noGrp="1"/>
          </p:cNvSpPr>
          <p:nvPr>
            <p:ph type="title"/>
          </p:nvPr>
        </p:nvSpPr>
        <p:spPr/>
        <p:txBody>
          <a:bodyPr/>
          <a:lstStyle/>
          <a:p>
            <a:r>
              <a:rPr lang="en-US" sz="3600" dirty="0"/>
              <a:t>Why is risk a distribution </a:t>
            </a:r>
            <a:br>
              <a:rPr lang="en-US" sz="3600" dirty="0"/>
            </a:br>
            <a:r>
              <a:rPr lang="en-US" sz="3600" dirty="0"/>
              <a:t>and not a point value?</a:t>
            </a:r>
          </a:p>
        </p:txBody>
      </p:sp>
      <p:sp>
        <p:nvSpPr>
          <p:cNvPr id="3" name="Content Placeholder 2">
            <a:extLst>
              <a:ext uri="{FF2B5EF4-FFF2-40B4-BE49-F238E27FC236}">
                <a16:creationId xmlns:a16="http://schemas.microsoft.com/office/drawing/2014/main" id="{15068576-3A03-4B02-AB7B-CF9D8B5A1B0F}"/>
              </a:ext>
            </a:extLst>
          </p:cNvPr>
          <p:cNvSpPr>
            <a:spLocks noGrp="1"/>
          </p:cNvSpPr>
          <p:nvPr>
            <p:ph idx="1"/>
          </p:nvPr>
        </p:nvSpPr>
        <p:spPr>
          <a:xfrm>
            <a:off x="457200" y="1600200"/>
            <a:ext cx="8534400" cy="4525963"/>
          </a:xfrm>
        </p:spPr>
        <p:txBody>
          <a:bodyPr/>
          <a:lstStyle/>
          <a:p>
            <a:r>
              <a:rPr lang="en-US" sz="2400" dirty="0"/>
              <a:t>Because there is always some uncertainty in data measurement (aleatory uncertainty) or in the model (epistemic uncertainty)</a:t>
            </a:r>
          </a:p>
          <a:p>
            <a:endParaRPr lang="en-US" dirty="0"/>
          </a:p>
        </p:txBody>
      </p:sp>
      <p:sp>
        <p:nvSpPr>
          <p:cNvPr id="4" name="Slide Number Placeholder 3">
            <a:extLst>
              <a:ext uri="{FF2B5EF4-FFF2-40B4-BE49-F238E27FC236}">
                <a16:creationId xmlns:a16="http://schemas.microsoft.com/office/drawing/2014/main" id="{E0FF94E4-A387-48D7-8DDB-099D7A6D04D2}"/>
              </a:ext>
            </a:extLst>
          </p:cNvPr>
          <p:cNvSpPr>
            <a:spLocks noGrp="1"/>
          </p:cNvSpPr>
          <p:nvPr>
            <p:ph type="sldNum" sz="quarter" idx="12"/>
          </p:nvPr>
        </p:nvSpPr>
        <p:spPr/>
        <p:txBody>
          <a:bodyPr/>
          <a:lstStyle/>
          <a:p>
            <a:fld id="{63BA2AB9-1C94-4978-A068-A6F75F211F11}" type="slidenum">
              <a:rPr lang="en-US" altLang="en-US" smtClean="0"/>
              <a:pPr/>
              <a:t>8</a:t>
            </a:fld>
            <a:endParaRPr lang="en-US" altLang="en-US"/>
          </a:p>
        </p:txBody>
      </p:sp>
      <p:pic>
        <p:nvPicPr>
          <p:cNvPr id="2050" name="Picture 2" descr="Visualizing Power-Law Distributions – Capital As Power">
            <a:extLst>
              <a:ext uri="{FF2B5EF4-FFF2-40B4-BE49-F238E27FC236}">
                <a16:creationId xmlns:a16="http://schemas.microsoft.com/office/drawing/2014/main" id="{C1A7B3B6-FA43-4F7D-B289-89A7ADCE0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98548"/>
            <a:ext cx="4800600" cy="30197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uman Height - Our World in Data">
            <a:extLst>
              <a:ext uri="{FF2B5EF4-FFF2-40B4-BE49-F238E27FC236}">
                <a16:creationId xmlns:a16="http://schemas.microsoft.com/office/drawing/2014/main" id="{1EC38DD3-0298-45CE-84E1-AFFABB579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879" y="3352800"/>
            <a:ext cx="3690938"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11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ED7187-005A-4F0A-930D-7E08BEE4D7E1}"/>
              </a:ext>
            </a:extLst>
          </p:cNvPr>
          <p:cNvSpPr>
            <a:spLocks noGrp="1"/>
          </p:cNvSpPr>
          <p:nvPr>
            <p:ph type="sldNum" sz="quarter" idx="12"/>
          </p:nvPr>
        </p:nvSpPr>
        <p:spPr/>
        <p:txBody>
          <a:bodyPr/>
          <a:lstStyle/>
          <a:p>
            <a:fld id="{63BA2AB9-1C94-4978-A068-A6F75F211F11}" type="slidenum">
              <a:rPr lang="en-US" altLang="en-US" smtClean="0"/>
              <a:pPr/>
              <a:t>9</a:t>
            </a:fld>
            <a:endParaRPr lang="en-US" altLang="en-US"/>
          </a:p>
        </p:txBody>
      </p:sp>
      <p:sp>
        <p:nvSpPr>
          <p:cNvPr id="5" name="Rectangle 4">
            <a:extLst>
              <a:ext uri="{FF2B5EF4-FFF2-40B4-BE49-F238E27FC236}">
                <a16:creationId xmlns:a16="http://schemas.microsoft.com/office/drawing/2014/main" id="{D740D067-38F1-4051-A74A-EFE3104E19DA}"/>
              </a:ext>
            </a:extLst>
          </p:cNvPr>
          <p:cNvSpPr/>
          <p:nvPr/>
        </p:nvSpPr>
        <p:spPr>
          <a:xfrm>
            <a:off x="533400" y="5943600"/>
            <a:ext cx="7772399" cy="470257"/>
          </a:xfrm>
          <a:prstGeom prst="rect">
            <a:avLst/>
          </a:prstGeom>
        </p:spPr>
        <p:txBody>
          <a:bodyPr wrap="square">
            <a:spAutoFit/>
          </a:bodyPr>
          <a:lstStyle/>
          <a:p>
            <a:pPr marR="0" lvl="1" algn="just">
              <a:lnSpc>
                <a:spcPct val="115000"/>
              </a:lnSpc>
              <a:spcBef>
                <a:spcPts val="0"/>
              </a:spcBef>
              <a:spcAft>
                <a:spcPts val="0"/>
              </a:spcAft>
            </a:pPr>
            <a:r>
              <a:rPr lang="en-US" sz="1100" dirty="0">
                <a:latin typeface="Calibri" panose="020F0502020204030204" pitchFamily="34" charset="0"/>
                <a:ea typeface="Calibri" panose="020F0502020204030204" pitchFamily="34" charset="0"/>
                <a:cs typeface="Calibri" panose="020F0502020204030204" pitchFamily="34" charset="0"/>
              </a:rPr>
              <a:t>“</a:t>
            </a:r>
            <a:r>
              <a:rPr lang="en-US" sz="1100" i="1" u="sng" dirty="0">
                <a:latin typeface="Calibri" panose="020F0502020204030204" pitchFamily="34" charset="0"/>
                <a:ea typeface="Calibri" panose="020F0502020204030204" pitchFamily="34" charset="0"/>
                <a:cs typeface="Calibri" panose="020F0502020204030204" pitchFamily="34" charset="0"/>
              </a:rPr>
              <a:t>Maturing a Safety Management System into an Asset Integrity Case</a:t>
            </a:r>
            <a:r>
              <a:rPr lang="en-US" sz="1100" dirty="0">
                <a:latin typeface="Calibri" panose="020F0502020204030204" pitchFamily="34" charset="0"/>
                <a:ea typeface="Calibri" panose="020F0502020204030204" pitchFamily="34" charset="0"/>
                <a:cs typeface="Calibri" panose="020F0502020204030204" pitchFamily="34" charset="0"/>
              </a:rPr>
              <a:t>”, presented at the national conference of the American Institute of Chemical Engineers, Centre for Chemical Process Safety, Toronto, Ontario, Canada, October 2001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290E56ED-99CA-44DD-83F6-4A68F79561AC}"/>
              </a:ext>
            </a:extLst>
          </p:cNvPr>
          <p:cNvSpPr>
            <a:spLocks noGrp="1" noChangeArrowheads="1"/>
          </p:cNvSpPr>
          <p:nvPr>
            <p:ph type="title"/>
          </p:nvPr>
        </p:nvSpPr>
        <p:spPr>
          <a:xfrm>
            <a:off x="457200" y="274638"/>
            <a:ext cx="8229600" cy="1143000"/>
          </a:xfrm>
        </p:spPr>
        <p:txBody>
          <a:bodyPr/>
          <a:lstStyle/>
          <a:p>
            <a:pPr>
              <a:defRPr/>
            </a:pPr>
            <a:r>
              <a:rPr lang="en-US" b="1" dirty="0"/>
              <a:t>Risk/Return Relationship</a:t>
            </a:r>
            <a:endParaRPr lang="en-US" dirty="0"/>
          </a:p>
        </p:txBody>
      </p:sp>
      <p:pic>
        <p:nvPicPr>
          <p:cNvPr id="7" name="Picture 6">
            <a:extLst>
              <a:ext uri="{FF2B5EF4-FFF2-40B4-BE49-F238E27FC236}">
                <a16:creationId xmlns:a16="http://schemas.microsoft.com/office/drawing/2014/main" id="{599A4875-E3CD-4918-BBE8-7FF4390FEEDD}"/>
              </a:ext>
            </a:extLst>
          </p:cNvPr>
          <p:cNvPicPr>
            <a:picLocks noChangeAspect="1"/>
          </p:cNvPicPr>
          <p:nvPr/>
        </p:nvPicPr>
        <p:blipFill>
          <a:blip r:embed="rId2"/>
          <a:stretch>
            <a:fillRect/>
          </a:stretch>
        </p:blipFill>
        <p:spPr>
          <a:xfrm>
            <a:off x="657225" y="1238250"/>
            <a:ext cx="7829550" cy="4381500"/>
          </a:xfrm>
          <a:prstGeom prst="rect">
            <a:avLst/>
          </a:prstGeom>
        </p:spPr>
      </p:pic>
    </p:spTree>
    <p:extLst>
      <p:ext uri="{BB962C8B-B14F-4D97-AF65-F5344CB8AC3E}">
        <p14:creationId xmlns:p14="http://schemas.microsoft.com/office/powerpoint/2010/main" val="2408828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87493</TotalTime>
  <Words>2795</Words>
  <Application>Microsoft Office PowerPoint</Application>
  <PresentationFormat>On-screen Show (4:3)</PresentationFormat>
  <Paragraphs>346</Paragraphs>
  <Slides>40</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0" baseType="lpstr">
      <vt:lpstr>MS PGothic</vt:lpstr>
      <vt:lpstr>MS PGothic</vt:lpstr>
      <vt:lpstr>Arial</vt:lpstr>
      <vt:lpstr>Calibri</vt:lpstr>
      <vt:lpstr>Tahoma</vt:lpstr>
      <vt:lpstr>Times New Roman</vt:lpstr>
      <vt:lpstr>Wingdings</vt:lpstr>
      <vt:lpstr>Default Design</vt:lpstr>
      <vt:lpstr>Bitmap Image</vt:lpstr>
      <vt:lpstr>Microsoft Clip Gallery</vt:lpstr>
      <vt:lpstr>Introduction to Risk Assessment Basic Concepts</vt:lpstr>
      <vt:lpstr>Reason’s Swiss Cheese Model of Incident Trajectory</vt:lpstr>
      <vt:lpstr>Barrier Model in Industry</vt:lpstr>
      <vt:lpstr>How to do Risk Assessment:  The Basic Questions</vt:lpstr>
      <vt:lpstr>Risk Assessment with Hazard Barriers</vt:lpstr>
      <vt:lpstr>PowerPoint Presentation</vt:lpstr>
      <vt:lpstr>PowerPoint Presentation</vt:lpstr>
      <vt:lpstr>Why is risk a distribution  and not a point value?</vt:lpstr>
      <vt:lpstr>Risk/Return Relationship</vt:lpstr>
      <vt:lpstr>Risk Reduction and Management</vt:lpstr>
      <vt:lpstr>Risk Management Strategies</vt:lpstr>
      <vt:lpstr>Risk Communication &amp; Governance</vt:lpstr>
      <vt:lpstr>System RA Steps</vt:lpstr>
      <vt:lpstr>Risk Assessment, Management, Communication</vt:lpstr>
      <vt:lpstr>What is loss?</vt:lpstr>
      <vt:lpstr>Loss Sequence Diagram</vt:lpstr>
      <vt:lpstr>Why Assess Risk?</vt:lpstr>
      <vt:lpstr>Risk vs. Uncertainty</vt:lpstr>
      <vt:lpstr>The Perception of Risk  </vt:lpstr>
      <vt:lpstr>Hibernia Mud Burner System</vt:lpstr>
      <vt:lpstr>Hibernia</vt:lpstr>
      <vt:lpstr>Operational Concern for Hibernia Mud Burners</vt:lpstr>
      <vt:lpstr>Resolution of Concern</vt:lpstr>
      <vt:lpstr>Questions about Risk Assessment</vt:lpstr>
      <vt:lpstr>Questions about Risk Assessment</vt:lpstr>
      <vt:lpstr>Challenges of the 21st Century</vt:lpstr>
      <vt:lpstr>Cardinal Rules of a Systems Approach to Decision Making </vt:lpstr>
      <vt:lpstr>Cardinal Rule 1: Technical and Organizational</vt:lpstr>
      <vt:lpstr>Cardinal Rule 2: Uncertainty</vt:lpstr>
      <vt:lpstr>Engineering is Based on Science</vt:lpstr>
      <vt:lpstr>Cardinal Rule 3: Interdependency</vt:lpstr>
      <vt:lpstr>Cardinal Rule 4: Time-dependency </vt:lpstr>
      <vt:lpstr>Cardinal Rule 5: Conditional dependency </vt:lpstr>
      <vt:lpstr>Cardinal Rule 6: Consider entire data range</vt:lpstr>
      <vt:lpstr>The Flaw of Averages</vt:lpstr>
      <vt:lpstr>Grand Forks, North Dakota  Red River 1997 Flood</vt:lpstr>
      <vt:lpstr>Red River Flood Levels Near Average</vt:lpstr>
      <vt:lpstr>Cardinal Rules of a Systems Approach to Decision Making </vt:lpstr>
      <vt:lpstr>Risk Tolerance / Acceptability</vt:lpstr>
      <vt:lpstr>Risk Matrix </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Behie, Stewart William</cp:lastModifiedBy>
  <cp:revision>779</cp:revision>
  <cp:lastPrinted>2022-01-16T15:55:16Z</cp:lastPrinted>
  <dcterms:created xsi:type="dcterms:W3CDTF">2011-08-26T20:16:22Z</dcterms:created>
  <dcterms:modified xsi:type="dcterms:W3CDTF">2022-01-16T15:55:26Z</dcterms:modified>
</cp:coreProperties>
</file>