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382" r:id="rId2"/>
    <p:sldId id="441" r:id="rId3"/>
    <p:sldId id="335" r:id="rId4"/>
    <p:sldId id="336" r:id="rId5"/>
    <p:sldId id="347" r:id="rId6"/>
    <p:sldId id="378" r:id="rId7"/>
    <p:sldId id="421" r:id="rId8"/>
    <p:sldId id="348" r:id="rId9"/>
    <p:sldId id="422" r:id="rId10"/>
    <p:sldId id="423" r:id="rId11"/>
    <p:sldId id="424" r:id="rId12"/>
    <p:sldId id="426" r:id="rId13"/>
    <p:sldId id="338" r:id="rId14"/>
    <p:sldId id="415" r:id="rId15"/>
    <p:sldId id="417" r:id="rId16"/>
    <p:sldId id="444" r:id="rId17"/>
    <p:sldId id="445" r:id="rId18"/>
    <p:sldId id="442" r:id="rId19"/>
    <p:sldId id="406" r:id="rId20"/>
    <p:sldId id="408" r:id="rId21"/>
    <p:sldId id="448" r:id="rId22"/>
    <p:sldId id="409" r:id="rId23"/>
    <p:sldId id="410" r:id="rId24"/>
    <p:sldId id="449" r:id="rId25"/>
    <p:sldId id="443" r:id="rId26"/>
    <p:sldId id="411" r:id="rId27"/>
    <p:sldId id="412" r:id="rId28"/>
    <p:sldId id="413" r:id="rId29"/>
    <p:sldId id="451" r:id="rId30"/>
    <p:sldId id="419" r:id="rId31"/>
    <p:sldId id="376" r:id="rId32"/>
    <p:sldId id="375" r:id="rId33"/>
    <p:sldId id="379" r:id="rId34"/>
  </p:sldIdLst>
  <p:sldSz cx="9144000" cy="6858000" type="screen4x3"/>
  <p:notesSz cx="7315200" cy="96012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3252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0494" autoAdjust="0"/>
  </p:normalViewPr>
  <p:slideViewPr>
    <p:cSldViewPr snapToGrid="0" snapToObjects="1">
      <p:cViewPr>
        <p:scale>
          <a:sx n="82" d="100"/>
          <a:sy n="82" d="100"/>
        </p:scale>
        <p:origin x="993" y="3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4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856B1-8402-524C-81CE-14F1418D9C2F}"/>
              </a:ext>
            </a:extLst>
          </p:cNvPr>
          <p:cNvSpPr>
            <a:spLocks noGrp="1"/>
          </p:cNvSpPr>
          <p:nvPr>
            <p:ph type="hdr" sz="quarter"/>
          </p:nvPr>
        </p:nvSpPr>
        <p:spPr>
          <a:xfrm>
            <a:off x="0" y="0"/>
            <a:ext cx="3169920" cy="480060"/>
          </a:xfrm>
          <a:prstGeom prst="rect">
            <a:avLst/>
          </a:prstGeom>
        </p:spPr>
        <p:txBody>
          <a:bodyPr vert="horz" wrap="square" lIns="96661" tIns="48331" rIns="96661" bIns="48331" numCol="1" anchor="t" anchorCtr="0" compatLnSpc="1">
            <a:prstTxWarp prst="textNoShape">
              <a:avLst/>
            </a:prstTxWarp>
          </a:bodyPr>
          <a:lstStyle>
            <a:lvl1pPr eaLnBrk="1" hangingPunct="1">
              <a:defRPr sz="13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4891AB4A-D134-AB40-B797-D5398E254253}"/>
              </a:ext>
            </a:extLst>
          </p:cNvPr>
          <p:cNvSpPr>
            <a:spLocks noGrp="1"/>
          </p:cNvSpPr>
          <p:nvPr>
            <p:ph type="dt" sz="quarter"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atin typeface="Calibri" charset="0"/>
                <a:ea typeface="ＭＳ Ｐゴシック" charset="-128"/>
              </a:defRPr>
            </a:lvl1pPr>
          </a:lstStyle>
          <a:p>
            <a:pPr>
              <a:defRPr/>
            </a:pPr>
            <a:fld id="{89037EBF-73EA-FD4D-99C5-524C0ECA67AA}" type="datetime1">
              <a:rPr lang="en-US" altLang="en-US"/>
              <a:pPr>
                <a:defRPr/>
              </a:pPr>
              <a:t>2/15/2022</a:t>
            </a:fld>
            <a:endParaRPr lang="en-US" altLang="en-US"/>
          </a:p>
        </p:txBody>
      </p:sp>
      <p:sp>
        <p:nvSpPr>
          <p:cNvPr id="4" name="Footer Placeholder 3">
            <a:extLst>
              <a:ext uri="{FF2B5EF4-FFF2-40B4-BE49-F238E27FC236}">
                <a16:creationId xmlns:a16="http://schemas.microsoft.com/office/drawing/2014/main" id="{88A5787A-D522-D843-8BF2-708904C895EE}"/>
              </a:ext>
            </a:extLst>
          </p:cNvPr>
          <p:cNvSpPr>
            <a:spLocks noGrp="1"/>
          </p:cNvSpPr>
          <p:nvPr>
            <p:ph type="ftr" sz="quarter" idx="2"/>
          </p:nvPr>
        </p:nvSpPr>
        <p:spPr>
          <a:xfrm>
            <a:off x="0" y="9119474"/>
            <a:ext cx="3169920" cy="480060"/>
          </a:xfrm>
          <a:prstGeom prst="rect">
            <a:avLst/>
          </a:prstGeom>
        </p:spPr>
        <p:txBody>
          <a:bodyPr vert="horz" wrap="square" lIns="96661" tIns="48331" rIns="96661" bIns="48331" numCol="1" anchor="b" anchorCtr="0" compatLnSpc="1">
            <a:prstTxWarp prst="textNoShape">
              <a:avLst/>
            </a:prstTxWarp>
          </a:bodyPr>
          <a:lstStyle>
            <a:lvl1pPr eaLnBrk="1" hangingPunct="1">
              <a:defRPr sz="13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CA9C99A9-8D6D-784A-BA4E-2ACF87B63873}"/>
              </a:ext>
            </a:extLst>
          </p:cNvPr>
          <p:cNvSpPr>
            <a:spLocks noGrp="1"/>
          </p:cNvSpPr>
          <p:nvPr>
            <p:ph type="sldNum" sz="quarter" idx="3"/>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atin typeface="Calibri" panose="020F0502020204030204" pitchFamily="34" charset="0"/>
              </a:defRPr>
            </a:lvl1pPr>
          </a:lstStyle>
          <a:p>
            <a:fld id="{148BAB26-1145-2E4F-BFFB-F8AF502CEC7C}"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B2FF04-7041-9048-909B-B01527481A6A}"/>
              </a:ext>
            </a:extLst>
          </p:cNvPr>
          <p:cNvSpPr>
            <a:spLocks noGrp="1"/>
          </p:cNvSpPr>
          <p:nvPr>
            <p:ph type="hdr" sz="quarter"/>
          </p:nvPr>
        </p:nvSpPr>
        <p:spPr>
          <a:xfrm>
            <a:off x="0" y="0"/>
            <a:ext cx="3169920" cy="480060"/>
          </a:xfrm>
          <a:prstGeom prst="rect">
            <a:avLst/>
          </a:prstGeom>
        </p:spPr>
        <p:txBody>
          <a:bodyPr vert="horz" wrap="square" lIns="96661" tIns="48331" rIns="96661" bIns="48331" numCol="1" anchor="t" anchorCtr="0" compatLnSpc="1">
            <a:prstTxWarp prst="textNoShape">
              <a:avLst/>
            </a:prstTxWarp>
          </a:bodyPr>
          <a:lstStyle>
            <a:lvl1pPr eaLnBrk="1" hangingPunct="1">
              <a:defRPr sz="13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4BF5C653-EABE-7746-88F9-CA58B7B2167A}"/>
              </a:ext>
            </a:extLst>
          </p:cNvPr>
          <p:cNvSpPr>
            <a:spLocks noGrp="1"/>
          </p:cNvSpPr>
          <p:nvPr>
            <p:ph type="dt"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eaLnBrk="1" hangingPunct="1">
              <a:defRPr sz="1300">
                <a:latin typeface="Calibri" charset="0"/>
                <a:ea typeface="ＭＳ Ｐゴシック" charset="-128"/>
              </a:defRPr>
            </a:lvl1pPr>
          </a:lstStyle>
          <a:p>
            <a:pPr>
              <a:defRPr/>
            </a:pPr>
            <a:fld id="{A6659215-A5DD-FF40-B344-DDD019C884F6}" type="datetime1">
              <a:rPr lang="en-US" altLang="en-US"/>
              <a:pPr>
                <a:defRPr/>
              </a:pPr>
              <a:t>2/14/2022</a:t>
            </a:fld>
            <a:endParaRPr lang="en-US" altLang="en-US"/>
          </a:p>
        </p:txBody>
      </p:sp>
      <p:sp>
        <p:nvSpPr>
          <p:cNvPr id="4" name="Slide Image Placeholder 3">
            <a:extLst>
              <a:ext uri="{FF2B5EF4-FFF2-40B4-BE49-F238E27FC236}">
                <a16:creationId xmlns:a16="http://schemas.microsoft.com/office/drawing/2014/main" id="{33B0EE6E-416A-AB42-8E94-5CBA68F3C5A4}"/>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ABD926A-989F-4A4D-A358-AD7C66F2202F}"/>
              </a:ext>
            </a:extLst>
          </p:cNvPr>
          <p:cNvSpPr>
            <a:spLocks noGrp="1"/>
          </p:cNvSpPr>
          <p:nvPr>
            <p:ph type="body" sz="quarter" idx="3"/>
          </p:nvPr>
        </p:nvSpPr>
        <p:spPr>
          <a:xfrm>
            <a:off x="731520" y="4560570"/>
            <a:ext cx="5852160" cy="4320540"/>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BD02515-D914-204E-B93A-BB634B1BEA40}"/>
              </a:ext>
            </a:extLst>
          </p:cNvPr>
          <p:cNvSpPr>
            <a:spLocks noGrp="1"/>
          </p:cNvSpPr>
          <p:nvPr>
            <p:ph type="ftr" sz="quarter" idx="4"/>
          </p:nvPr>
        </p:nvSpPr>
        <p:spPr>
          <a:xfrm>
            <a:off x="0" y="9119474"/>
            <a:ext cx="3169920" cy="480060"/>
          </a:xfrm>
          <a:prstGeom prst="rect">
            <a:avLst/>
          </a:prstGeom>
        </p:spPr>
        <p:txBody>
          <a:bodyPr vert="horz" wrap="square" lIns="96661" tIns="48331" rIns="96661" bIns="48331" numCol="1" anchor="b" anchorCtr="0" compatLnSpc="1">
            <a:prstTxWarp prst="textNoShape">
              <a:avLst/>
            </a:prstTxWarp>
          </a:bodyPr>
          <a:lstStyle>
            <a:lvl1pPr eaLnBrk="1" hangingPunct="1">
              <a:defRPr sz="13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67452423-40CC-7443-AEA5-DD35AEB9AF07}"/>
              </a:ext>
            </a:extLst>
          </p:cNvPr>
          <p:cNvSpPr>
            <a:spLocks noGrp="1"/>
          </p:cNvSpPr>
          <p:nvPr>
            <p:ph type="sldNum" sz="quarter" idx="5"/>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atin typeface="Calibri" panose="020F0502020204030204" pitchFamily="34" charset="0"/>
              </a:defRPr>
            </a:lvl1pPr>
          </a:lstStyle>
          <a:p>
            <a:fld id="{9676353F-AA79-B043-B195-6F85E563CE9D}"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F89202DF-DFF0-4C47-8B75-7D949D5FCC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9CCBBA6-44D8-0F4E-BE8A-911722881233}"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EC40069E-4B4B-1A41-BE01-4436473EF68F}"/>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1747" name="Rectangle 3">
            <a:extLst>
              <a:ext uri="{FF2B5EF4-FFF2-40B4-BE49-F238E27FC236}">
                <a16:creationId xmlns:a16="http://schemas.microsoft.com/office/drawing/2014/main" id="{6696C446-80ED-4643-AD2C-5D3498F87F07}"/>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202A165E-37A8-C94D-8957-060D458474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C3D511D-9C12-294E-BD31-6AA7AD0B9705}"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F06ACDB4-015D-F94C-87CE-43B9B116CC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4D2F2FC2-30E5-9446-86C6-3A6011CBD0C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
        <p:nvSpPr>
          <p:cNvPr id="40964" name="Text Box 4">
            <a:extLst>
              <a:ext uri="{FF2B5EF4-FFF2-40B4-BE49-F238E27FC236}">
                <a16:creationId xmlns:a16="http://schemas.microsoft.com/office/drawing/2014/main" id="{E7BA9E10-4EF6-F244-90AD-F13931FBB229}"/>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500" b="1">
                <a:solidFill>
                  <a:srgbClr val="272727"/>
                </a:solidFill>
              </a:rPr>
              <a:t>01_01c.jpg</a:t>
            </a:r>
            <a:br>
              <a:rPr lang="en-US" altLang="en-US" sz="1500" b="1">
                <a:solidFill>
                  <a:srgbClr val="272727"/>
                </a:solidFill>
              </a:rPr>
            </a:br>
            <a:endParaRPr lang="en-US" altLang="en-US" sz="1500" b="1">
              <a:solidFill>
                <a:srgbClr val="272727"/>
              </a:solidFill>
            </a:endParaRPr>
          </a:p>
        </p:txBody>
      </p:sp>
    </p:spTree>
    <p:extLst>
      <p:ext uri="{BB962C8B-B14F-4D97-AF65-F5344CB8AC3E}">
        <p14:creationId xmlns:p14="http://schemas.microsoft.com/office/powerpoint/2010/main" val="208130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FB2745DF-1CCD-2E46-A537-44AC462F01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Notes Placeholder 2">
            <a:extLst>
              <a:ext uri="{FF2B5EF4-FFF2-40B4-BE49-F238E27FC236}">
                <a16:creationId xmlns:a16="http://schemas.microsoft.com/office/drawing/2014/main" id="{CE4B0F31-F421-4B43-B343-7F967F268B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ＭＳ Ｐゴシック" panose="020B0600070205080204" pitchFamily="34" charset="-128"/>
              </a:rPr>
              <a:t>Low COV=more precise (does not necessarily mean it is more accurate)</a:t>
            </a:r>
          </a:p>
        </p:txBody>
      </p:sp>
      <p:sp>
        <p:nvSpPr>
          <p:cNvPr id="43011" name="Slide Number Placeholder 3">
            <a:extLst>
              <a:ext uri="{FF2B5EF4-FFF2-40B4-BE49-F238E27FC236}">
                <a16:creationId xmlns:a16="http://schemas.microsoft.com/office/drawing/2014/main" id="{8CE515D6-9C01-9D45-8280-B444062E01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AA02FD0-9BF0-D44B-A80C-9D8AC0B591AE}"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694430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F231933D-297E-5542-8544-44EFED92EE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Notes Placeholder 2">
            <a:extLst>
              <a:ext uri="{FF2B5EF4-FFF2-40B4-BE49-F238E27FC236}">
                <a16:creationId xmlns:a16="http://schemas.microsoft.com/office/drawing/2014/main" id="{FE2A5720-6301-9743-87FC-1F1F7A0B36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5059" name="Slide Number Placeholder 3">
            <a:extLst>
              <a:ext uri="{FF2B5EF4-FFF2-40B4-BE49-F238E27FC236}">
                <a16:creationId xmlns:a16="http://schemas.microsoft.com/office/drawing/2014/main" id="{29EF7661-BD12-BA45-9B1D-4CC60ED0DF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9826351-CC48-FF48-B6ED-27E00DAECDA1}" type="slidenum">
              <a:rPr lang="en-US" altLang="en-US">
                <a:latin typeface="Calibri" panose="020F0502020204030204" pitchFamily="34" charset="0"/>
              </a:rPr>
              <a:pPr/>
              <a:t>27</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32CD653B-C8EF-954B-A0BF-9B373C4BF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25184B-2FA1-1646-A2B5-51C34EA8B15C}"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5B4CFE28-FF17-874D-99A8-8BC488CDBB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a:extLst>
              <a:ext uri="{FF2B5EF4-FFF2-40B4-BE49-F238E27FC236}">
                <a16:creationId xmlns:a16="http://schemas.microsoft.com/office/drawing/2014/main" id="{BB3CCA39-929F-EC49-905E-5521ADBD31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
        <p:nvSpPr>
          <p:cNvPr id="47108" name="Text Box 4">
            <a:extLst>
              <a:ext uri="{FF2B5EF4-FFF2-40B4-BE49-F238E27FC236}">
                <a16:creationId xmlns:a16="http://schemas.microsoft.com/office/drawing/2014/main" id="{58B571C5-5418-9A44-BB22-4CD5144FCABF}"/>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500" b="1">
                <a:solidFill>
                  <a:srgbClr val="272727"/>
                </a:solidFill>
              </a:rPr>
              <a:t>01_30.jpg</a:t>
            </a:r>
            <a:br>
              <a:rPr lang="en-US" altLang="en-US" sz="1500" b="1">
                <a:solidFill>
                  <a:srgbClr val="272727"/>
                </a:solidFill>
              </a:rPr>
            </a:br>
            <a:endParaRPr lang="en-US" altLang="en-US" sz="1500" b="1">
              <a:solidFill>
                <a:srgbClr val="272727"/>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http://onlinestatbook.com/2/calculators/normal_dist.html</a:t>
            </a:r>
          </a:p>
        </p:txBody>
      </p:sp>
      <p:sp>
        <p:nvSpPr>
          <p:cNvPr id="4" name="Slide Number Placeholder 3"/>
          <p:cNvSpPr>
            <a:spLocks noGrp="1"/>
          </p:cNvSpPr>
          <p:nvPr>
            <p:ph type="sldNum" sz="quarter" idx="5"/>
          </p:nvPr>
        </p:nvSpPr>
        <p:spPr/>
        <p:txBody>
          <a:bodyPr/>
          <a:lstStyle/>
          <a:p>
            <a:fld id="{9676353F-AA79-B043-B195-6F85E563CE9D}" type="slidenum">
              <a:rPr lang="en-US" altLang="en-US" smtClean="0"/>
              <a:pPr/>
              <a:t>31</a:t>
            </a:fld>
            <a:endParaRPr lang="en-US" altLang="en-US"/>
          </a:p>
        </p:txBody>
      </p:sp>
    </p:spTree>
    <p:extLst>
      <p:ext uri="{BB962C8B-B14F-4D97-AF65-F5344CB8AC3E}">
        <p14:creationId xmlns:p14="http://schemas.microsoft.com/office/powerpoint/2010/main" val="188490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21AE4BFB-BE0C-7140-8596-37AE81A60C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Notes Placeholder 2">
            <a:extLst>
              <a:ext uri="{FF2B5EF4-FFF2-40B4-BE49-F238E27FC236}">
                <a16:creationId xmlns:a16="http://schemas.microsoft.com/office/drawing/2014/main" id="{C547638F-8048-6940-89CD-1C58B597B9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1443" name="Slide Number Placeholder 3">
            <a:extLst>
              <a:ext uri="{FF2B5EF4-FFF2-40B4-BE49-F238E27FC236}">
                <a16:creationId xmlns:a16="http://schemas.microsoft.com/office/drawing/2014/main" id="{9210C597-EC7B-0F43-AC7B-484D347A81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8020461-4809-C347-BFE7-97CB2007F50C}" type="slidenum">
              <a:rPr lang="en-US" altLang="en-US">
                <a:latin typeface="Calibri" panose="020F0502020204030204" pitchFamily="34" charset="0"/>
              </a:rPr>
              <a:pPr/>
              <a:t>32</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EMV=Expected monetary value</a:t>
            </a:r>
          </a:p>
        </p:txBody>
      </p:sp>
      <p:sp>
        <p:nvSpPr>
          <p:cNvPr id="4" name="Slide Number Placeholder 3"/>
          <p:cNvSpPr>
            <a:spLocks noGrp="1"/>
          </p:cNvSpPr>
          <p:nvPr>
            <p:ph type="sldNum" sz="quarter" idx="5"/>
          </p:nvPr>
        </p:nvSpPr>
        <p:spPr/>
        <p:txBody>
          <a:bodyPr/>
          <a:lstStyle/>
          <a:p>
            <a:fld id="{9676353F-AA79-B043-B195-6F85E563CE9D}" type="slidenum">
              <a:rPr lang="en-US" altLang="en-US" smtClean="0"/>
              <a:pPr/>
              <a:t>8</a:t>
            </a:fld>
            <a:endParaRPr lang="en-US" altLang="en-US"/>
          </a:p>
        </p:txBody>
      </p:sp>
    </p:spTree>
    <p:extLst>
      <p:ext uri="{BB962C8B-B14F-4D97-AF65-F5344CB8AC3E}">
        <p14:creationId xmlns:p14="http://schemas.microsoft.com/office/powerpoint/2010/main" val="2680144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4D5F3B4-BBD8-1744-9A80-60D86F768BF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CADF77E-8A03-AD43-8352-14171851234F}"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3E5A4365-B572-C544-A243-4B2C986F6FF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51FEEADC-45B4-D648-AEE9-E09C6F50DB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
        <p:nvSpPr>
          <p:cNvPr id="50180" name="Text Box 4">
            <a:extLst>
              <a:ext uri="{FF2B5EF4-FFF2-40B4-BE49-F238E27FC236}">
                <a16:creationId xmlns:a16="http://schemas.microsoft.com/office/drawing/2014/main" id="{F9602B1A-465E-4A48-AC2B-F2E8443A6A4B}"/>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500" b="1">
                <a:solidFill>
                  <a:srgbClr val="272727"/>
                </a:solidFill>
              </a:rPr>
              <a:t>01_13.jpg</a:t>
            </a:r>
            <a:br>
              <a:rPr lang="en-US" altLang="en-US" sz="1500" b="1">
                <a:solidFill>
                  <a:srgbClr val="272727"/>
                </a:solidFill>
              </a:rPr>
            </a:br>
            <a:endParaRPr lang="en-US" altLang="en-US" sz="1500" b="1">
              <a:solidFill>
                <a:srgbClr val="272727"/>
              </a:solidFill>
            </a:endParaRPr>
          </a:p>
        </p:txBody>
      </p:sp>
    </p:spTree>
    <p:extLst>
      <p:ext uri="{BB962C8B-B14F-4D97-AF65-F5344CB8AC3E}">
        <p14:creationId xmlns:p14="http://schemas.microsoft.com/office/powerpoint/2010/main" val="220435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0FAFC4D5-B3E4-0D49-B4FF-6225711E46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71563634-8745-EB4B-B403-C387BE1329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2227" name="Slide Number Placeholder 3">
            <a:extLst>
              <a:ext uri="{FF2B5EF4-FFF2-40B4-BE49-F238E27FC236}">
                <a16:creationId xmlns:a16="http://schemas.microsoft.com/office/drawing/2014/main" id="{B5DDBF12-3301-024B-9821-DD95DBE360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7D401A-7928-7445-86BF-3B01F1194B87}"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2916996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079A39D1-9B67-9C41-822A-5A161A7104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E9B3396-2D0E-6844-9B81-E22AF0ABCFE4}"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5842" name="Rectangle 2">
            <a:extLst>
              <a:ext uri="{FF2B5EF4-FFF2-40B4-BE49-F238E27FC236}">
                <a16:creationId xmlns:a16="http://schemas.microsoft.com/office/drawing/2014/main" id="{3A10AB94-2A1A-E54A-BFF0-2F049D9A57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BA500582-3F6F-2742-B67F-F8F7A83516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
        <p:nvSpPr>
          <p:cNvPr id="35844" name="Text Box 4">
            <a:extLst>
              <a:ext uri="{FF2B5EF4-FFF2-40B4-BE49-F238E27FC236}">
                <a16:creationId xmlns:a16="http://schemas.microsoft.com/office/drawing/2014/main" id="{ABB55C39-5EBD-FA40-A511-56CB3C1B08CE}"/>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500" b="1">
                <a:solidFill>
                  <a:srgbClr val="272727"/>
                </a:solidFill>
              </a:rPr>
              <a:t>01_01tbl.jpg</a:t>
            </a:r>
            <a:br>
              <a:rPr lang="en-US" altLang="en-US" sz="1500" b="1">
                <a:solidFill>
                  <a:srgbClr val="272727"/>
                </a:solidFill>
              </a:rPr>
            </a:br>
            <a:endParaRPr lang="en-US" altLang="en-US" sz="1500" b="1">
              <a:solidFill>
                <a:srgbClr val="272727"/>
              </a:solidFill>
            </a:endParaRPr>
          </a:p>
        </p:txBody>
      </p:sp>
    </p:spTree>
    <p:extLst>
      <p:ext uri="{BB962C8B-B14F-4D97-AF65-F5344CB8AC3E}">
        <p14:creationId xmlns:p14="http://schemas.microsoft.com/office/powerpoint/2010/main" val="691498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079A39D1-9B67-9C41-822A-5A161A7104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E9B3396-2D0E-6844-9B81-E22AF0ABCFE4}"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5842" name="Rectangle 2">
            <a:extLst>
              <a:ext uri="{FF2B5EF4-FFF2-40B4-BE49-F238E27FC236}">
                <a16:creationId xmlns:a16="http://schemas.microsoft.com/office/drawing/2014/main" id="{3A10AB94-2A1A-E54A-BFF0-2F049D9A57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BA500582-3F6F-2742-B67F-F8F7A83516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
        <p:nvSpPr>
          <p:cNvPr id="35844" name="Text Box 4">
            <a:extLst>
              <a:ext uri="{FF2B5EF4-FFF2-40B4-BE49-F238E27FC236}">
                <a16:creationId xmlns:a16="http://schemas.microsoft.com/office/drawing/2014/main" id="{ABB55C39-5EBD-FA40-A511-56CB3C1B08CE}"/>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500" b="1">
                <a:solidFill>
                  <a:srgbClr val="272727"/>
                </a:solidFill>
              </a:rPr>
              <a:t>01_01tbl.jpg</a:t>
            </a:r>
            <a:br>
              <a:rPr lang="en-US" altLang="en-US" sz="1500" b="1">
                <a:solidFill>
                  <a:srgbClr val="272727"/>
                </a:solidFill>
              </a:rPr>
            </a:br>
            <a:endParaRPr lang="en-US" altLang="en-US" sz="1500" b="1">
              <a:solidFill>
                <a:srgbClr val="272727"/>
              </a:solidFill>
            </a:endParaRPr>
          </a:p>
        </p:txBody>
      </p:sp>
    </p:spTree>
    <p:extLst>
      <p:ext uri="{BB962C8B-B14F-4D97-AF65-F5344CB8AC3E}">
        <p14:creationId xmlns:p14="http://schemas.microsoft.com/office/powerpoint/2010/main" val="1476532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B2C3C2C4-619E-414D-B17D-AC43BFF678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D24EC1-1AC4-FF43-B289-DA473989D4AB}"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42AE2AA0-86B0-3246-A9F3-BB77512EB36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9291260A-5CDF-4949-AA47-821545AF7D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
        <p:nvSpPr>
          <p:cNvPr id="38916" name="Text Box 4">
            <a:extLst>
              <a:ext uri="{FF2B5EF4-FFF2-40B4-BE49-F238E27FC236}">
                <a16:creationId xmlns:a16="http://schemas.microsoft.com/office/drawing/2014/main" id="{971EF8FC-7223-DE41-9D2E-808B95C32D04}"/>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500" b="1">
                <a:solidFill>
                  <a:srgbClr val="272727"/>
                </a:solidFill>
              </a:rPr>
              <a:t>01_01.jpg</a:t>
            </a:r>
            <a:br>
              <a:rPr lang="en-US" altLang="en-US" sz="1500" b="1">
                <a:solidFill>
                  <a:srgbClr val="272727"/>
                </a:solidFill>
              </a:rPr>
            </a:br>
            <a:endParaRPr lang="en-US" altLang="en-US" sz="1500" b="1">
              <a:solidFill>
                <a:srgbClr val="272727"/>
              </a:solidFill>
            </a:endParaRPr>
          </a:p>
        </p:txBody>
      </p:sp>
    </p:spTree>
    <p:extLst>
      <p:ext uri="{BB962C8B-B14F-4D97-AF65-F5344CB8AC3E}">
        <p14:creationId xmlns:p14="http://schemas.microsoft.com/office/powerpoint/2010/main" val="1449289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B2C3C2C4-619E-414D-B17D-AC43BFF678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D24EC1-1AC4-FF43-B289-DA473989D4AB}"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42AE2AA0-86B0-3246-A9F3-BB77512EB36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9291260A-5CDF-4949-AA47-821545AF7D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
        <p:nvSpPr>
          <p:cNvPr id="38916" name="Text Box 4">
            <a:extLst>
              <a:ext uri="{FF2B5EF4-FFF2-40B4-BE49-F238E27FC236}">
                <a16:creationId xmlns:a16="http://schemas.microsoft.com/office/drawing/2014/main" id="{971EF8FC-7223-DE41-9D2E-808B95C32D04}"/>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500" b="1">
                <a:solidFill>
                  <a:srgbClr val="272727"/>
                </a:solidFill>
              </a:rPr>
              <a:t>01_01.jpg</a:t>
            </a:r>
            <a:br>
              <a:rPr lang="en-US" altLang="en-US" sz="1500" b="1">
                <a:solidFill>
                  <a:srgbClr val="272727"/>
                </a:solidFill>
              </a:rPr>
            </a:br>
            <a:endParaRPr lang="en-US" altLang="en-US" sz="1500" b="1">
              <a:solidFill>
                <a:srgbClr val="272727"/>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202A165E-37A8-C94D-8957-060D458474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85372" indent="-302066">
              <a:defRPr>
                <a:solidFill>
                  <a:schemeClr val="tx1"/>
                </a:solidFill>
                <a:latin typeface="Arial" panose="020B0604020202020204" pitchFamily="34" charset="0"/>
                <a:ea typeface="ＭＳ Ｐゴシック" panose="020B0600070205080204" pitchFamily="34" charset="-128"/>
              </a:defRPr>
            </a:lvl2pPr>
            <a:lvl3pPr marL="1208265" indent="-241653">
              <a:defRPr>
                <a:solidFill>
                  <a:schemeClr val="tx1"/>
                </a:solidFill>
                <a:latin typeface="Arial" panose="020B0604020202020204" pitchFamily="34" charset="0"/>
                <a:ea typeface="ＭＳ Ｐゴシック" panose="020B0600070205080204" pitchFamily="34" charset="-128"/>
              </a:defRPr>
            </a:lvl3pPr>
            <a:lvl4pPr marL="1691571" indent="-241653">
              <a:defRPr>
                <a:solidFill>
                  <a:schemeClr val="tx1"/>
                </a:solidFill>
                <a:latin typeface="Arial" panose="020B0604020202020204" pitchFamily="34" charset="0"/>
                <a:ea typeface="ＭＳ Ｐゴシック" panose="020B0600070205080204" pitchFamily="34" charset="-128"/>
              </a:defRPr>
            </a:lvl4pPr>
            <a:lvl5pPr marL="2174878" indent="-241653">
              <a:defRPr>
                <a:solidFill>
                  <a:schemeClr val="tx1"/>
                </a:solidFill>
                <a:latin typeface="Arial" panose="020B0604020202020204" pitchFamily="34" charset="0"/>
                <a:ea typeface="ＭＳ Ｐゴシック" panose="020B0600070205080204" pitchFamily="34" charset="-128"/>
              </a:defRPr>
            </a:lvl5pPr>
            <a:lvl6pPr marL="2658184"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3141490"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624796"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4108102" indent="-241653" defTabSz="483306"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C3D511D-9C12-294E-BD31-6AA7AD0B9705}"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F06ACDB4-015D-F94C-87CE-43B9B116CC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4D2F2FC2-30E5-9446-86C6-3A6011CBD0C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
        <p:nvSpPr>
          <p:cNvPr id="40964" name="Text Box 4">
            <a:extLst>
              <a:ext uri="{FF2B5EF4-FFF2-40B4-BE49-F238E27FC236}">
                <a16:creationId xmlns:a16="http://schemas.microsoft.com/office/drawing/2014/main" id="{E7BA9E10-4EF6-F244-90AD-F13931FBB229}"/>
              </a:ext>
            </a:extLst>
          </p:cNvPr>
          <p:cNvSpPr txBox="1">
            <a:spLocks noChangeArrowheads="1"/>
          </p:cNvSpPr>
          <p:nvPr>
            <p:custDataLst>
              <p:tags r:id="rId1"/>
            </p:custDataLst>
          </p:nvPr>
        </p:nvSpPr>
        <p:spPr bwMode="auto">
          <a:xfrm>
            <a:off x="0" y="4333875"/>
            <a:ext cx="7315200" cy="559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500" b="1">
                <a:solidFill>
                  <a:srgbClr val="272727"/>
                </a:solidFill>
              </a:rPr>
              <a:t>01_01c.jpg</a:t>
            </a:r>
            <a:br>
              <a:rPr lang="en-US" altLang="en-US" sz="1500" b="1">
                <a:solidFill>
                  <a:srgbClr val="272727"/>
                </a:solidFill>
              </a:rPr>
            </a:br>
            <a:endParaRPr lang="en-US" altLang="en-US" sz="1500" b="1">
              <a:solidFill>
                <a:srgbClr val="272727"/>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lstStyle>
            <a:lvl1pPr>
              <a:defRPr>
                <a:solidFill>
                  <a:schemeClr val="accent2">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2766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Line 8"/>
          <p:cNvSpPr>
            <a:spLocks noChangeShapeType="1"/>
          </p:cNvSpPr>
          <p:nvPr/>
        </p:nvSpPr>
        <p:spPr bwMode="auto">
          <a:xfrm>
            <a:off x="48021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8" name="Line 9"/>
          <p:cNvSpPr>
            <a:spLocks noChangeShapeType="1"/>
          </p:cNvSpPr>
          <p:nvPr/>
        </p:nvSpPr>
        <p:spPr bwMode="auto">
          <a:xfrm>
            <a:off x="480210" y="2995608"/>
            <a:ext cx="8229600" cy="0"/>
          </a:xfrm>
          <a:prstGeom prst="line">
            <a:avLst/>
          </a:prstGeom>
          <a:noFill/>
          <a:ln w="50800">
            <a:solidFill>
              <a:srgbClr val="800000"/>
            </a:solidFill>
            <a:round/>
            <a:headEnd/>
            <a:tailEnd/>
          </a:ln>
          <a:effectLst/>
        </p:spPr>
        <p:txBody>
          <a:bodyPr/>
          <a:lstStyle/>
          <a:p>
            <a:pPr>
              <a:defRPr/>
            </a:pPr>
            <a:endParaRPr lang="en-US"/>
          </a:p>
        </p:txBody>
      </p:sp>
      <p:sp>
        <p:nvSpPr>
          <p:cNvPr id="6" name="Line 8"/>
          <p:cNvSpPr>
            <a:spLocks noChangeShapeType="1"/>
          </p:cNvSpPr>
          <p:nvPr userDrawn="1"/>
        </p:nvSpPr>
        <p:spPr bwMode="auto">
          <a:xfrm>
            <a:off x="60960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9" name="Line 9"/>
          <p:cNvSpPr>
            <a:spLocks noChangeShapeType="1"/>
          </p:cNvSpPr>
          <p:nvPr userDrawn="1"/>
        </p:nvSpPr>
        <p:spPr bwMode="auto">
          <a:xfrm>
            <a:off x="609600" y="2995608"/>
            <a:ext cx="8229600" cy="0"/>
          </a:xfrm>
          <a:prstGeom prst="line">
            <a:avLst/>
          </a:prstGeom>
          <a:noFill/>
          <a:ln w="50800">
            <a:solidFill>
              <a:srgbClr val="800000"/>
            </a:solidFill>
            <a:round/>
            <a:headEnd/>
            <a:tailEnd/>
          </a:ln>
          <a:effectLst/>
        </p:spPr>
        <p:txBody>
          <a:bodyPr/>
          <a:lstStyle/>
          <a:p>
            <a:pPr>
              <a:defRPr/>
            </a:pPr>
            <a:endParaRPr lang="en-US"/>
          </a:p>
        </p:txBody>
      </p:sp>
    </p:spTree>
    <p:extLst>
      <p:ext uri="{BB962C8B-B14F-4D97-AF65-F5344CB8AC3E}">
        <p14:creationId xmlns:p14="http://schemas.microsoft.com/office/powerpoint/2010/main" val="147691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8E3AB41-81F9-9D41-926B-FF9F764C7F6A}"/>
              </a:ext>
            </a:extLst>
          </p:cNvPr>
          <p:cNvSpPr>
            <a:spLocks noGrp="1"/>
          </p:cNvSpPr>
          <p:nvPr>
            <p:ph type="dt" sz="half" idx="10"/>
          </p:nvPr>
        </p:nvSpPr>
        <p:spPr/>
        <p:txBody>
          <a:bodyPr/>
          <a:lstStyle>
            <a:lvl1pPr>
              <a:defRPr/>
            </a:lvl1pPr>
          </a:lstStyle>
          <a:p>
            <a:pPr>
              <a:defRPr/>
            </a:pPr>
            <a:fld id="{518F1B5F-8434-2947-82EA-D96B0AFA4418}" type="datetime1">
              <a:rPr lang="en-US" altLang="en-US"/>
              <a:pPr>
                <a:defRPr/>
              </a:pPr>
              <a:t>2/14/2022</a:t>
            </a:fld>
            <a:endParaRPr lang="en-US" altLang="en-US"/>
          </a:p>
        </p:txBody>
      </p:sp>
      <p:sp>
        <p:nvSpPr>
          <p:cNvPr id="6" name="Footer Placeholder 4">
            <a:extLst>
              <a:ext uri="{FF2B5EF4-FFF2-40B4-BE49-F238E27FC236}">
                <a16:creationId xmlns:a16="http://schemas.microsoft.com/office/drawing/2014/main" id="{3A751B70-A115-DE43-A29F-51608A1A4D9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1BFFB66-94D2-F14B-8474-99225AF2CDD2}"/>
              </a:ext>
            </a:extLst>
          </p:cNvPr>
          <p:cNvSpPr>
            <a:spLocks noGrp="1"/>
          </p:cNvSpPr>
          <p:nvPr>
            <p:ph type="sldNum" sz="quarter" idx="12"/>
          </p:nvPr>
        </p:nvSpPr>
        <p:spPr/>
        <p:txBody>
          <a:bodyPr/>
          <a:lstStyle>
            <a:lvl1pPr>
              <a:defRPr/>
            </a:lvl1pPr>
          </a:lstStyle>
          <a:p>
            <a:fld id="{295CE8BE-C21C-1C47-8EC6-381F0AD2CC83}" type="slidenum">
              <a:rPr lang="en-US" altLang="en-US"/>
              <a:pPr/>
              <a:t>‹#›</a:t>
            </a:fld>
            <a:endParaRPr lang="en-US" altLang="en-US"/>
          </a:p>
        </p:txBody>
      </p:sp>
    </p:spTree>
    <p:extLst>
      <p:ext uri="{BB962C8B-B14F-4D97-AF65-F5344CB8AC3E}">
        <p14:creationId xmlns:p14="http://schemas.microsoft.com/office/powerpoint/2010/main" val="331585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DC3AA1F-B4B6-034E-9C1F-4213B0E6737B}"/>
              </a:ext>
            </a:extLst>
          </p:cNvPr>
          <p:cNvSpPr>
            <a:spLocks noGrp="1"/>
          </p:cNvSpPr>
          <p:nvPr>
            <p:ph type="dt" sz="half" idx="10"/>
          </p:nvPr>
        </p:nvSpPr>
        <p:spPr/>
        <p:txBody>
          <a:bodyPr/>
          <a:lstStyle>
            <a:lvl1pPr>
              <a:defRPr/>
            </a:lvl1pPr>
          </a:lstStyle>
          <a:p>
            <a:pPr>
              <a:defRPr/>
            </a:pPr>
            <a:fld id="{0153E79F-65F3-B940-9515-5DFA6D8FEB53}" type="datetime1">
              <a:rPr lang="en-US" altLang="en-US"/>
              <a:pPr>
                <a:defRPr/>
              </a:pPr>
              <a:t>2/14/2022</a:t>
            </a:fld>
            <a:endParaRPr lang="en-US" altLang="en-US"/>
          </a:p>
        </p:txBody>
      </p:sp>
      <p:sp>
        <p:nvSpPr>
          <p:cNvPr id="6" name="Footer Placeholder 4">
            <a:extLst>
              <a:ext uri="{FF2B5EF4-FFF2-40B4-BE49-F238E27FC236}">
                <a16:creationId xmlns:a16="http://schemas.microsoft.com/office/drawing/2014/main" id="{0BB83DA0-9830-8742-836B-570A51F524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0F4CD6-8682-C546-97B1-8C0B8F35DB81}"/>
              </a:ext>
            </a:extLst>
          </p:cNvPr>
          <p:cNvSpPr>
            <a:spLocks noGrp="1"/>
          </p:cNvSpPr>
          <p:nvPr>
            <p:ph type="sldNum" sz="quarter" idx="12"/>
          </p:nvPr>
        </p:nvSpPr>
        <p:spPr/>
        <p:txBody>
          <a:bodyPr/>
          <a:lstStyle>
            <a:lvl1pPr>
              <a:defRPr/>
            </a:lvl1pPr>
          </a:lstStyle>
          <a:p>
            <a:fld id="{B42BEAE8-EF45-5845-865C-F1EFBB562415}" type="slidenum">
              <a:rPr lang="en-US" altLang="en-US"/>
              <a:pPr/>
              <a:t>‹#›</a:t>
            </a:fld>
            <a:endParaRPr lang="en-US" altLang="en-US"/>
          </a:p>
        </p:txBody>
      </p:sp>
    </p:spTree>
    <p:extLst>
      <p:ext uri="{BB962C8B-B14F-4D97-AF65-F5344CB8AC3E}">
        <p14:creationId xmlns:p14="http://schemas.microsoft.com/office/powerpoint/2010/main" val="2410742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E5FC2-FE1B-9446-A6A3-F7183F9EDD48}"/>
              </a:ext>
            </a:extLst>
          </p:cNvPr>
          <p:cNvSpPr>
            <a:spLocks noGrp="1"/>
          </p:cNvSpPr>
          <p:nvPr>
            <p:ph type="dt" sz="half" idx="10"/>
          </p:nvPr>
        </p:nvSpPr>
        <p:spPr/>
        <p:txBody>
          <a:bodyPr/>
          <a:lstStyle>
            <a:lvl1pPr>
              <a:defRPr/>
            </a:lvl1pPr>
          </a:lstStyle>
          <a:p>
            <a:pPr>
              <a:defRPr/>
            </a:pPr>
            <a:fld id="{FA07B66E-0DC5-1746-B655-7C0600B2D3FD}" type="datetime1">
              <a:rPr lang="en-US" altLang="en-US"/>
              <a:pPr>
                <a:defRPr/>
              </a:pPr>
              <a:t>2/14/2022</a:t>
            </a:fld>
            <a:endParaRPr lang="en-US" altLang="en-US"/>
          </a:p>
        </p:txBody>
      </p:sp>
      <p:sp>
        <p:nvSpPr>
          <p:cNvPr id="5" name="Footer Placeholder 4">
            <a:extLst>
              <a:ext uri="{FF2B5EF4-FFF2-40B4-BE49-F238E27FC236}">
                <a16:creationId xmlns:a16="http://schemas.microsoft.com/office/drawing/2014/main" id="{11B08213-1A61-EF49-A2AA-7DDC2CF34B4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D14C0B-78BC-604E-9470-E56E80B23385}"/>
              </a:ext>
            </a:extLst>
          </p:cNvPr>
          <p:cNvSpPr>
            <a:spLocks noGrp="1"/>
          </p:cNvSpPr>
          <p:nvPr>
            <p:ph type="sldNum" sz="quarter" idx="12"/>
          </p:nvPr>
        </p:nvSpPr>
        <p:spPr/>
        <p:txBody>
          <a:bodyPr/>
          <a:lstStyle>
            <a:lvl1pPr>
              <a:defRPr/>
            </a:lvl1pPr>
          </a:lstStyle>
          <a:p>
            <a:fld id="{60D5E1AF-2005-AE46-B5F3-0909753650E2}" type="slidenum">
              <a:rPr lang="en-US" altLang="en-US"/>
              <a:pPr/>
              <a:t>‹#›</a:t>
            </a:fld>
            <a:endParaRPr lang="en-US" altLang="en-US"/>
          </a:p>
        </p:txBody>
      </p:sp>
    </p:spTree>
    <p:extLst>
      <p:ext uri="{BB962C8B-B14F-4D97-AF65-F5344CB8AC3E}">
        <p14:creationId xmlns:p14="http://schemas.microsoft.com/office/powerpoint/2010/main" val="1795974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7BE2A-22DF-D94A-8BCF-9318118A83F8}"/>
              </a:ext>
            </a:extLst>
          </p:cNvPr>
          <p:cNvSpPr>
            <a:spLocks noGrp="1"/>
          </p:cNvSpPr>
          <p:nvPr>
            <p:ph type="dt" sz="half" idx="10"/>
          </p:nvPr>
        </p:nvSpPr>
        <p:spPr/>
        <p:txBody>
          <a:bodyPr/>
          <a:lstStyle>
            <a:lvl1pPr>
              <a:defRPr/>
            </a:lvl1pPr>
          </a:lstStyle>
          <a:p>
            <a:pPr>
              <a:defRPr/>
            </a:pPr>
            <a:fld id="{FFE3A2D9-CA4F-4145-B859-AEB38BA25033}" type="datetime1">
              <a:rPr lang="en-US" altLang="en-US"/>
              <a:pPr>
                <a:defRPr/>
              </a:pPr>
              <a:t>2/14/2022</a:t>
            </a:fld>
            <a:endParaRPr lang="en-US" altLang="en-US"/>
          </a:p>
        </p:txBody>
      </p:sp>
      <p:sp>
        <p:nvSpPr>
          <p:cNvPr id="5" name="Footer Placeholder 4">
            <a:extLst>
              <a:ext uri="{FF2B5EF4-FFF2-40B4-BE49-F238E27FC236}">
                <a16:creationId xmlns:a16="http://schemas.microsoft.com/office/drawing/2014/main" id="{C05038C1-8D5B-7842-8D7E-B470406594D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73BCE6-4358-AE44-BD11-803A6E352AB8}"/>
              </a:ext>
            </a:extLst>
          </p:cNvPr>
          <p:cNvSpPr>
            <a:spLocks noGrp="1"/>
          </p:cNvSpPr>
          <p:nvPr>
            <p:ph type="sldNum" sz="quarter" idx="12"/>
          </p:nvPr>
        </p:nvSpPr>
        <p:spPr/>
        <p:txBody>
          <a:bodyPr/>
          <a:lstStyle>
            <a:lvl1pPr>
              <a:defRPr/>
            </a:lvl1pPr>
          </a:lstStyle>
          <a:p>
            <a:fld id="{EC6A1A93-0FD2-254C-9B4A-9452F56C6E32}" type="slidenum">
              <a:rPr lang="en-US" altLang="en-US"/>
              <a:pPr/>
              <a:t>‹#›</a:t>
            </a:fld>
            <a:endParaRPr lang="en-US" altLang="en-US"/>
          </a:p>
        </p:txBody>
      </p:sp>
    </p:spTree>
    <p:extLst>
      <p:ext uri="{BB962C8B-B14F-4D97-AF65-F5344CB8AC3E}">
        <p14:creationId xmlns:p14="http://schemas.microsoft.com/office/powerpoint/2010/main" val="144429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53621"/>
            <a:ext cx="6324600" cy="819169"/>
          </a:xfrm>
        </p:spPr>
        <p:txBody>
          <a:bodyPr>
            <a:normAutofit/>
          </a:bodyPr>
          <a:lstStyle>
            <a:lvl1pPr algn="l">
              <a:defRPr sz="3200">
                <a:solidFill>
                  <a:schemeClr val="accent2">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11989" y="1316918"/>
            <a:ext cx="8305800" cy="5236265"/>
          </a:xfrm>
        </p:spPr>
        <p:txBody>
          <a:bodyPr>
            <a:normAutofit/>
          </a:bodyPr>
          <a:lstStyle>
            <a:lvl1pPr marL="342900" indent="-342900">
              <a:buFont typeface="Wingdings" panose="05000000000000000000" pitchFamily="2" charset="2"/>
              <a:buChar char="§"/>
              <a:defRPr sz="2400"/>
            </a:lvl1pPr>
            <a:lvl2pPr marL="742950" indent="-285750">
              <a:buFont typeface="Arial" panose="020B0604020202020204" pitchFamily="34" charset="0"/>
              <a:buChar char="•"/>
              <a:defRPr sz="2000"/>
            </a:lvl2pPr>
            <a:lvl3pPr marL="1143000" indent="-228600">
              <a:buSzPct val="75000"/>
              <a:buFont typeface="Courier New" panose="02070309020205020404" pitchFamily="49" charset="0"/>
              <a:buChar char="o"/>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Line 8"/>
          <p:cNvSpPr>
            <a:spLocks noChangeShapeType="1"/>
          </p:cNvSpPr>
          <p:nvPr/>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7" name="Line 9"/>
          <p:cNvSpPr>
            <a:spLocks noChangeShapeType="1"/>
          </p:cNvSpPr>
          <p:nvPr/>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pic>
        <p:nvPicPr>
          <p:cNvPr id="8" name="Picture 2" descr="C:\Users\svg4957\Desktop\TEES_MKOConner_Logo_Maro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spTree>
    <p:extLst>
      <p:ext uri="{BB962C8B-B14F-4D97-AF65-F5344CB8AC3E}">
        <p14:creationId xmlns:p14="http://schemas.microsoft.com/office/powerpoint/2010/main" val="197768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647C0D0-2944-BE45-9462-FC0E93D2F813}"/>
              </a:ext>
            </a:extLst>
          </p:cNvPr>
          <p:cNvSpPr>
            <a:spLocks noGrp="1"/>
          </p:cNvSpPr>
          <p:nvPr>
            <p:ph type="dt" sz="half" idx="10"/>
          </p:nvPr>
        </p:nvSpPr>
        <p:spPr/>
        <p:txBody>
          <a:bodyPr/>
          <a:lstStyle>
            <a:lvl1pPr>
              <a:defRPr/>
            </a:lvl1pPr>
          </a:lstStyle>
          <a:p>
            <a:pPr>
              <a:defRPr/>
            </a:pPr>
            <a:fld id="{9755C809-EF6C-D341-97F2-8EB72E17A6D4}" type="datetime1">
              <a:rPr lang="en-US" altLang="en-US"/>
              <a:pPr>
                <a:defRPr/>
              </a:pPr>
              <a:t>2/14/2022</a:t>
            </a:fld>
            <a:endParaRPr lang="en-US" altLang="en-US"/>
          </a:p>
        </p:txBody>
      </p:sp>
      <p:sp>
        <p:nvSpPr>
          <p:cNvPr id="5" name="Footer Placeholder 4">
            <a:extLst>
              <a:ext uri="{FF2B5EF4-FFF2-40B4-BE49-F238E27FC236}">
                <a16:creationId xmlns:a16="http://schemas.microsoft.com/office/drawing/2014/main" id="{CFC557E7-F032-6541-BD65-4C1363F7B0F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1CA8865-C9B4-194F-81D8-C73C7EADE00D}"/>
              </a:ext>
            </a:extLst>
          </p:cNvPr>
          <p:cNvSpPr>
            <a:spLocks noGrp="1"/>
          </p:cNvSpPr>
          <p:nvPr>
            <p:ph type="sldNum" sz="quarter" idx="12"/>
          </p:nvPr>
        </p:nvSpPr>
        <p:spPr/>
        <p:txBody>
          <a:bodyPr/>
          <a:lstStyle>
            <a:lvl1pPr>
              <a:defRPr/>
            </a:lvl1pPr>
          </a:lstStyle>
          <a:p>
            <a:fld id="{A772BDE6-217C-A840-AF3C-F282458D0A68}" type="slidenum">
              <a:rPr lang="en-US" altLang="en-US"/>
              <a:pPr/>
              <a:t>‹#›</a:t>
            </a:fld>
            <a:endParaRPr lang="en-US" altLang="en-US"/>
          </a:p>
        </p:txBody>
      </p:sp>
    </p:spTree>
    <p:extLst>
      <p:ext uri="{BB962C8B-B14F-4D97-AF65-F5344CB8AC3E}">
        <p14:creationId xmlns:p14="http://schemas.microsoft.com/office/powerpoint/2010/main" val="55711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4280"/>
            <a:ext cx="8229600" cy="792161"/>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1098332"/>
            <a:ext cx="8229600" cy="5659930"/>
          </a:xfrm>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218A15B-BB25-AF42-91C5-92660CE9E8A3}"/>
              </a:ext>
            </a:extLst>
          </p:cNvPr>
          <p:cNvSpPr>
            <a:spLocks noGrp="1"/>
          </p:cNvSpPr>
          <p:nvPr>
            <p:ph type="sldNum" sz="quarter" idx="12"/>
          </p:nvPr>
        </p:nvSpPr>
        <p:spPr>
          <a:xfrm>
            <a:off x="8686800" y="6353942"/>
            <a:ext cx="441434" cy="365125"/>
          </a:xfrm>
        </p:spPr>
        <p:txBody>
          <a:bodyPr/>
          <a:lstStyle>
            <a:lvl1pPr>
              <a:defRPr/>
            </a:lvl1pPr>
          </a:lstStyle>
          <a:p>
            <a:fld id="{A8CF08C9-0F10-0344-A04C-E462CBE3DB0A}" type="slidenum">
              <a:rPr lang="en-US" altLang="en-US"/>
              <a:pPr/>
              <a:t>‹#›</a:t>
            </a:fld>
            <a:endParaRPr lang="en-US" altLang="en-US"/>
          </a:p>
        </p:txBody>
      </p:sp>
    </p:spTree>
    <p:extLst>
      <p:ext uri="{BB962C8B-B14F-4D97-AF65-F5344CB8AC3E}">
        <p14:creationId xmlns:p14="http://schemas.microsoft.com/office/powerpoint/2010/main" val="87927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7F94CD-CA77-CE42-8414-98AE575590EA}"/>
              </a:ext>
            </a:extLst>
          </p:cNvPr>
          <p:cNvSpPr>
            <a:spLocks noGrp="1"/>
          </p:cNvSpPr>
          <p:nvPr>
            <p:ph type="dt" sz="half" idx="10"/>
          </p:nvPr>
        </p:nvSpPr>
        <p:spPr/>
        <p:txBody>
          <a:bodyPr/>
          <a:lstStyle>
            <a:lvl1pPr>
              <a:defRPr/>
            </a:lvl1pPr>
          </a:lstStyle>
          <a:p>
            <a:pPr>
              <a:defRPr/>
            </a:pPr>
            <a:fld id="{D427A781-F4BD-CA45-B98D-216D006C823A}" type="datetime1">
              <a:rPr lang="en-US" altLang="en-US"/>
              <a:pPr>
                <a:defRPr/>
              </a:pPr>
              <a:t>2/14/2022</a:t>
            </a:fld>
            <a:endParaRPr lang="en-US" altLang="en-US"/>
          </a:p>
        </p:txBody>
      </p:sp>
      <p:sp>
        <p:nvSpPr>
          <p:cNvPr id="5" name="Footer Placeholder 4">
            <a:extLst>
              <a:ext uri="{FF2B5EF4-FFF2-40B4-BE49-F238E27FC236}">
                <a16:creationId xmlns:a16="http://schemas.microsoft.com/office/drawing/2014/main" id="{D4387193-A8BD-C94C-A289-D33C2A3EE72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74B4711-9D2B-684E-8C45-DB32363909F0}"/>
              </a:ext>
            </a:extLst>
          </p:cNvPr>
          <p:cNvSpPr>
            <a:spLocks noGrp="1"/>
          </p:cNvSpPr>
          <p:nvPr>
            <p:ph type="sldNum" sz="quarter" idx="12"/>
          </p:nvPr>
        </p:nvSpPr>
        <p:spPr/>
        <p:txBody>
          <a:bodyPr/>
          <a:lstStyle>
            <a:lvl1pPr>
              <a:defRPr/>
            </a:lvl1pPr>
          </a:lstStyle>
          <a:p>
            <a:fld id="{40ACBD4B-9286-CD4A-A169-1FC3FA3C2702}" type="slidenum">
              <a:rPr lang="en-US" altLang="en-US"/>
              <a:pPr/>
              <a:t>‹#›</a:t>
            </a:fld>
            <a:endParaRPr lang="en-US" altLang="en-US"/>
          </a:p>
        </p:txBody>
      </p:sp>
    </p:spTree>
    <p:extLst>
      <p:ext uri="{BB962C8B-B14F-4D97-AF65-F5344CB8AC3E}">
        <p14:creationId xmlns:p14="http://schemas.microsoft.com/office/powerpoint/2010/main" val="5213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A9511F4-3CCB-AA45-99A3-373766A5703A}"/>
              </a:ext>
            </a:extLst>
          </p:cNvPr>
          <p:cNvSpPr>
            <a:spLocks noGrp="1"/>
          </p:cNvSpPr>
          <p:nvPr>
            <p:ph type="dt" sz="half" idx="10"/>
          </p:nvPr>
        </p:nvSpPr>
        <p:spPr/>
        <p:txBody>
          <a:bodyPr/>
          <a:lstStyle>
            <a:lvl1pPr>
              <a:defRPr/>
            </a:lvl1pPr>
          </a:lstStyle>
          <a:p>
            <a:pPr>
              <a:defRPr/>
            </a:pPr>
            <a:fld id="{F1A5726A-1021-2346-A0DF-066DC4651B1A}" type="datetime1">
              <a:rPr lang="en-US" altLang="en-US"/>
              <a:pPr>
                <a:defRPr/>
              </a:pPr>
              <a:t>2/14/2022</a:t>
            </a:fld>
            <a:endParaRPr lang="en-US" altLang="en-US"/>
          </a:p>
        </p:txBody>
      </p:sp>
      <p:sp>
        <p:nvSpPr>
          <p:cNvPr id="6" name="Footer Placeholder 4">
            <a:extLst>
              <a:ext uri="{FF2B5EF4-FFF2-40B4-BE49-F238E27FC236}">
                <a16:creationId xmlns:a16="http://schemas.microsoft.com/office/drawing/2014/main" id="{72606722-E92C-A14F-A89E-6FCF2150F27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54281AC-DA58-3445-B33C-49A0EA34EF78}"/>
              </a:ext>
            </a:extLst>
          </p:cNvPr>
          <p:cNvSpPr>
            <a:spLocks noGrp="1"/>
          </p:cNvSpPr>
          <p:nvPr>
            <p:ph type="sldNum" sz="quarter" idx="12"/>
          </p:nvPr>
        </p:nvSpPr>
        <p:spPr/>
        <p:txBody>
          <a:bodyPr/>
          <a:lstStyle>
            <a:lvl1pPr>
              <a:defRPr/>
            </a:lvl1pPr>
          </a:lstStyle>
          <a:p>
            <a:fld id="{BE537F56-DCBA-5743-B8B3-911C861F0D2B}" type="slidenum">
              <a:rPr lang="en-US" altLang="en-US"/>
              <a:pPr/>
              <a:t>‹#›</a:t>
            </a:fld>
            <a:endParaRPr lang="en-US" altLang="en-US"/>
          </a:p>
        </p:txBody>
      </p:sp>
    </p:spTree>
    <p:extLst>
      <p:ext uri="{BB962C8B-B14F-4D97-AF65-F5344CB8AC3E}">
        <p14:creationId xmlns:p14="http://schemas.microsoft.com/office/powerpoint/2010/main" val="359957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967C87A-376C-1D4B-8695-92FE5691F570}"/>
              </a:ext>
            </a:extLst>
          </p:cNvPr>
          <p:cNvSpPr>
            <a:spLocks noGrp="1"/>
          </p:cNvSpPr>
          <p:nvPr>
            <p:ph type="dt" sz="half" idx="10"/>
          </p:nvPr>
        </p:nvSpPr>
        <p:spPr/>
        <p:txBody>
          <a:bodyPr/>
          <a:lstStyle>
            <a:lvl1pPr>
              <a:defRPr/>
            </a:lvl1pPr>
          </a:lstStyle>
          <a:p>
            <a:pPr>
              <a:defRPr/>
            </a:pPr>
            <a:fld id="{4F1E1812-6433-8B43-AEB4-B24843E99A53}" type="datetime1">
              <a:rPr lang="en-US" altLang="en-US"/>
              <a:pPr>
                <a:defRPr/>
              </a:pPr>
              <a:t>2/14/2022</a:t>
            </a:fld>
            <a:endParaRPr lang="en-US" altLang="en-US"/>
          </a:p>
        </p:txBody>
      </p:sp>
      <p:sp>
        <p:nvSpPr>
          <p:cNvPr id="8" name="Footer Placeholder 4">
            <a:extLst>
              <a:ext uri="{FF2B5EF4-FFF2-40B4-BE49-F238E27FC236}">
                <a16:creationId xmlns:a16="http://schemas.microsoft.com/office/drawing/2014/main" id="{FDA218A4-28C1-9743-8033-A52C4452E6A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3A9F821-FB29-E940-8DE8-EDC05B366814}"/>
              </a:ext>
            </a:extLst>
          </p:cNvPr>
          <p:cNvSpPr>
            <a:spLocks noGrp="1"/>
          </p:cNvSpPr>
          <p:nvPr>
            <p:ph type="sldNum" sz="quarter" idx="12"/>
          </p:nvPr>
        </p:nvSpPr>
        <p:spPr/>
        <p:txBody>
          <a:bodyPr/>
          <a:lstStyle>
            <a:lvl1pPr>
              <a:defRPr/>
            </a:lvl1pPr>
          </a:lstStyle>
          <a:p>
            <a:fld id="{82FA24BE-40E0-AD40-8312-74870F626874}" type="slidenum">
              <a:rPr lang="en-US" altLang="en-US"/>
              <a:pPr/>
              <a:t>‹#›</a:t>
            </a:fld>
            <a:endParaRPr lang="en-US" altLang="en-US"/>
          </a:p>
        </p:txBody>
      </p:sp>
    </p:spTree>
    <p:extLst>
      <p:ext uri="{BB962C8B-B14F-4D97-AF65-F5344CB8AC3E}">
        <p14:creationId xmlns:p14="http://schemas.microsoft.com/office/powerpoint/2010/main" val="133398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0D1CDAD-01DF-AA40-B861-5D1D433A2D1A}"/>
              </a:ext>
            </a:extLst>
          </p:cNvPr>
          <p:cNvSpPr>
            <a:spLocks noGrp="1"/>
          </p:cNvSpPr>
          <p:nvPr>
            <p:ph type="dt" sz="half" idx="10"/>
          </p:nvPr>
        </p:nvSpPr>
        <p:spPr/>
        <p:txBody>
          <a:bodyPr/>
          <a:lstStyle>
            <a:lvl1pPr>
              <a:defRPr/>
            </a:lvl1pPr>
          </a:lstStyle>
          <a:p>
            <a:pPr>
              <a:defRPr/>
            </a:pPr>
            <a:fld id="{CCDA27D7-8B12-224E-9499-4947E0546BA3}" type="datetime1">
              <a:rPr lang="en-US" altLang="en-US"/>
              <a:pPr>
                <a:defRPr/>
              </a:pPr>
              <a:t>2/14/2022</a:t>
            </a:fld>
            <a:endParaRPr lang="en-US" altLang="en-US"/>
          </a:p>
        </p:txBody>
      </p:sp>
      <p:sp>
        <p:nvSpPr>
          <p:cNvPr id="4" name="Footer Placeholder 4">
            <a:extLst>
              <a:ext uri="{FF2B5EF4-FFF2-40B4-BE49-F238E27FC236}">
                <a16:creationId xmlns:a16="http://schemas.microsoft.com/office/drawing/2014/main" id="{93EF1A19-6F1B-284A-84F0-06DDDD9EC56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E5C186A-5B58-354B-B571-E88492F28F6B}"/>
              </a:ext>
            </a:extLst>
          </p:cNvPr>
          <p:cNvSpPr>
            <a:spLocks noGrp="1"/>
          </p:cNvSpPr>
          <p:nvPr>
            <p:ph type="sldNum" sz="quarter" idx="12"/>
          </p:nvPr>
        </p:nvSpPr>
        <p:spPr/>
        <p:txBody>
          <a:bodyPr/>
          <a:lstStyle>
            <a:lvl1pPr>
              <a:defRPr/>
            </a:lvl1pPr>
          </a:lstStyle>
          <a:p>
            <a:fld id="{4D1F5B4B-0DCE-164C-8924-0D36824BD279}" type="slidenum">
              <a:rPr lang="en-US" altLang="en-US"/>
              <a:pPr/>
              <a:t>‹#›</a:t>
            </a:fld>
            <a:endParaRPr lang="en-US" altLang="en-US"/>
          </a:p>
        </p:txBody>
      </p:sp>
    </p:spTree>
    <p:extLst>
      <p:ext uri="{BB962C8B-B14F-4D97-AF65-F5344CB8AC3E}">
        <p14:creationId xmlns:p14="http://schemas.microsoft.com/office/powerpoint/2010/main" val="303197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B633AAE-D6EF-1E43-B932-F032C1EE0706}"/>
              </a:ext>
            </a:extLst>
          </p:cNvPr>
          <p:cNvSpPr>
            <a:spLocks noGrp="1"/>
          </p:cNvSpPr>
          <p:nvPr>
            <p:ph type="dt" sz="half" idx="10"/>
          </p:nvPr>
        </p:nvSpPr>
        <p:spPr/>
        <p:txBody>
          <a:bodyPr/>
          <a:lstStyle>
            <a:lvl1pPr>
              <a:defRPr/>
            </a:lvl1pPr>
          </a:lstStyle>
          <a:p>
            <a:pPr>
              <a:defRPr/>
            </a:pPr>
            <a:fld id="{ED6B5BF1-F752-7148-8294-2D35C4FA7602}" type="datetime1">
              <a:rPr lang="en-US" altLang="en-US"/>
              <a:pPr>
                <a:defRPr/>
              </a:pPr>
              <a:t>2/14/2022</a:t>
            </a:fld>
            <a:endParaRPr lang="en-US" altLang="en-US"/>
          </a:p>
        </p:txBody>
      </p:sp>
      <p:sp>
        <p:nvSpPr>
          <p:cNvPr id="3" name="Footer Placeholder 4">
            <a:extLst>
              <a:ext uri="{FF2B5EF4-FFF2-40B4-BE49-F238E27FC236}">
                <a16:creationId xmlns:a16="http://schemas.microsoft.com/office/drawing/2014/main" id="{B251437C-824D-C347-8831-26062739DAC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76DC173-227E-9845-9E88-C53CC572C1DD}"/>
              </a:ext>
            </a:extLst>
          </p:cNvPr>
          <p:cNvSpPr>
            <a:spLocks noGrp="1"/>
          </p:cNvSpPr>
          <p:nvPr>
            <p:ph type="sldNum" sz="quarter" idx="12"/>
          </p:nvPr>
        </p:nvSpPr>
        <p:spPr/>
        <p:txBody>
          <a:bodyPr/>
          <a:lstStyle>
            <a:lvl1pPr>
              <a:defRPr/>
            </a:lvl1pPr>
          </a:lstStyle>
          <a:p>
            <a:fld id="{3516042E-D2DC-394E-A966-C17ABEAF6EC9}" type="slidenum">
              <a:rPr lang="en-US" altLang="en-US"/>
              <a:pPr/>
              <a:t>‹#›</a:t>
            </a:fld>
            <a:endParaRPr lang="en-US" altLang="en-US"/>
          </a:p>
        </p:txBody>
      </p:sp>
    </p:spTree>
    <p:extLst>
      <p:ext uri="{BB962C8B-B14F-4D97-AF65-F5344CB8AC3E}">
        <p14:creationId xmlns:p14="http://schemas.microsoft.com/office/powerpoint/2010/main" val="100901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37BB3F6-71F5-B84D-B385-EDAC217EC75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F95D6BD-DE01-944D-9809-857B0B1F241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CAFEF2C-1040-0C4D-9FF1-914B75088C18}"/>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ea typeface="ＭＳ Ｐゴシック" charset="-128"/>
              </a:defRPr>
            </a:lvl1pPr>
          </a:lstStyle>
          <a:p>
            <a:pPr>
              <a:defRPr/>
            </a:pPr>
            <a:fld id="{3EDF5AF2-5433-8A4E-9C8D-E9927D83074F}" type="datetime1">
              <a:rPr lang="en-US" altLang="en-US"/>
              <a:pPr>
                <a:defRPr/>
              </a:pPr>
              <a:t>2/14/2022</a:t>
            </a:fld>
            <a:endParaRPr lang="en-US" altLang="en-US"/>
          </a:p>
        </p:txBody>
      </p:sp>
      <p:sp>
        <p:nvSpPr>
          <p:cNvPr id="5" name="Footer Placeholder 4">
            <a:extLst>
              <a:ext uri="{FF2B5EF4-FFF2-40B4-BE49-F238E27FC236}">
                <a16:creationId xmlns:a16="http://schemas.microsoft.com/office/drawing/2014/main" id="{265774C5-DF01-B647-9E78-9C9BC312601A}"/>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FE9AD53F-5286-D845-A399-C12286875D6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latin typeface="Calibri" panose="020F0502020204030204" pitchFamily="34" charset="0"/>
              </a:defRPr>
            </a:lvl1pPr>
          </a:lstStyle>
          <a:p>
            <a:fld id="{9536A071-274D-9647-B956-33172611E2E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ctr" defTabSz="457200" rtl="0" eaLnBrk="0" fontAlgn="base" hangingPunct="0">
        <a:spcBef>
          <a:spcPct val="0"/>
        </a:spcBef>
        <a:spcAft>
          <a:spcPct val="0"/>
        </a:spcAft>
        <a:defRPr sz="40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1.pn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3.png"/><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2.xml"/><Relationship Id="rId7" Type="http://schemas.openxmlformats.org/officeDocument/2006/relationships/image" Target="../media/image10.jpeg"/><Relationship Id="rId2" Type="http://schemas.openxmlformats.org/officeDocument/2006/relationships/tags" Target="../tags/tag14.xml"/><Relationship Id="rId1" Type="http://schemas.openxmlformats.org/officeDocument/2006/relationships/vmlDrawing" Target="../drawings/vmlDrawing4.v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oleObject" Target="../embeddings/oleObject7.bin"/><Relationship Id="rId9"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DD0F6BC6-5967-4A4F-B64C-DC5441152D5C}"/>
              </a:ext>
            </a:extLst>
          </p:cNvPr>
          <p:cNvSpPr>
            <a:spLocks noGrp="1"/>
          </p:cNvSpPr>
          <p:nvPr>
            <p:ph type="ctr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Engineering Uncertainty</a:t>
            </a:r>
            <a:endParaRPr lang="en-US" altLang="en-US" sz="3600" dirty="0">
              <a:latin typeface="Arial" panose="020B0604020202020204" pitchFamily="34" charset="0"/>
              <a:ea typeface="ＭＳ Ｐゴシック" panose="020B0600070205080204" pitchFamily="34" charset="-128"/>
            </a:endParaRPr>
          </a:p>
        </p:txBody>
      </p:sp>
      <p:sp>
        <p:nvSpPr>
          <p:cNvPr id="2" name="Subtitle 1">
            <a:extLst>
              <a:ext uri="{FF2B5EF4-FFF2-40B4-BE49-F238E27FC236}">
                <a16:creationId xmlns:a16="http://schemas.microsoft.com/office/drawing/2014/main" id="{FE1AB164-32CB-4499-80D5-55A51A33D690}"/>
              </a:ext>
            </a:extLst>
          </p:cNvPr>
          <p:cNvSpPr>
            <a:spLocks noGrp="1"/>
          </p:cNvSpPr>
          <p:nvPr>
            <p:ph type="subTitle" idx="1"/>
          </p:nvPr>
        </p:nvSpPr>
        <p:spPr>
          <a:xfrm>
            <a:off x="1458963" y="4458447"/>
            <a:ext cx="6400800" cy="1752600"/>
          </a:xfrm>
        </p:spPr>
        <p:txBody>
          <a:bodyPr/>
          <a:lstStyle/>
          <a:p>
            <a:pPr eaLnBrk="1" hangingPunct="1">
              <a:lnSpc>
                <a:spcPct val="80000"/>
              </a:lnSpc>
            </a:pPr>
            <a:r>
              <a:rPr lang="en-US" altLang="en-US" sz="3600" dirty="0">
                <a:solidFill>
                  <a:schemeClr val="tx1"/>
                </a:solidFill>
                <a:ea typeface="ＭＳ Ｐゴシック" panose="020B0600070205080204" pitchFamily="34" charset="-128"/>
              </a:rPr>
              <a:t>Unit 2</a:t>
            </a:r>
          </a:p>
          <a:p>
            <a:pPr eaLnBrk="1" hangingPunct="1">
              <a:lnSpc>
                <a:spcPct val="80000"/>
              </a:lnSpc>
            </a:pPr>
            <a:endParaRPr lang="en-US" altLang="en-US" sz="3600" dirty="0">
              <a:solidFill>
                <a:schemeClr val="tx1"/>
              </a:solidFill>
              <a:ea typeface="ＭＳ Ｐゴシック" panose="020B0600070205080204" pitchFamily="34" charset="-128"/>
            </a:endParaRPr>
          </a:p>
          <a:p>
            <a:pPr eaLnBrk="1" hangingPunct="1">
              <a:lnSpc>
                <a:spcPct val="80000"/>
              </a:lnSpc>
            </a:pPr>
            <a:r>
              <a:rPr lang="en-US" altLang="en-US" sz="3600" dirty="0">
                <a:solidFill>
                  <a:schemeClr val="tx1"/>
                </a:solidFill>
                <a:ea typeface="ＭＳ Ｐゴシック" panose="020B0600070205080204" pitchFamily="34" charset="-128"/>
              </a:rPr>
              <a:t>Fall 2022</a:t>
            </a:r>
          </a:p>
          <a:p>
            <a:endParaRPr lang="en-US" sz="2400" dirty="0">
              <a:solidFill>
                <a:schemeClr val="tx1"/>
              </a:solidFill>
            </a:endParaRPr>
          </a:p>
        </p:txBody>
      </p:sp>
      <p:sp>
        <p:nvSpPr>
          <p:cNvPr id="30723" name="Slide Number Placeholder 1">
            <a:extLst>
              <a:ext uri="{FF2B5EF4-FFF2-40B4-BE49-F238E27FC236}">
                <a16:creationId xmlns:a16="http://schemas.microsoft.com/office/drawing/2014/main" id="{4F2E0DE4-8938-2B4E-BC0A-2857FD7BB738}"/>
              </a:ext>
            </a:extLst>
          </p:cNvPr>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6E3DC9A-62DA-CA49-9758-12915F71F50C}" type="slidenum">
              <a:rPr lang="en-US" altLang="en-US" sz="1800">
                <a:latin typeface="Arial" panose="020B0604020202020204" pitchFamily="34" charset="0"/>
              </a:rPr>
              <a:pPr>
                <a:spcBef>
                  <a:spcPct val="0"/>
                </a:spcBef>
                <a:buFontTx/>
                <a:buNone/>
              </a:pPr>
              <a:t>1</a:t>
            </a:fld>
            <a:endParaRPr lang="en-US" altLang="en-US" sz="1800">
              <a:latin typeface="Arial" panose="020B0604020202020204" pitchFamily="34" charset="0"/>
            </a:endParaRPr>
          </a:p>
        </p:txBody>
      </p:sp>
      <p:sp>
        <p:nvSpPr>
          <p:cNvPr id="5" name="Subtitle 2">
            <a:extLst>
              <a:ext uri="{FF2B5EF4-FFF2-40B4-BE49-F238E27FC236}">
                <a16:creationId xmlns:a16="http://schemas.microsoft.com/office/drawing/2014/main" id="{BC713CD1-4155-491B-8591-307B38068D63}"/>
              </a:ext>
            </a:extLst>
          </p:cNvPr>
          <p:cNvSpPr txBox="1">
            <a:spLocks/>
          </p:cNvSpPr>
          <p:nvPr/>
        </p:nvSpPr>
        <p:spPr>
          <a:xfrm>
            <a:off x="954704" y="4723606"/>
            <a:ext cx="7623175" cy="2979737"/>
          </a:xfrm>
          <a:prstGeom prst="rect">
            <a:avLst/>
          </a:prstGeom>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eaLnBrk="1" hangingPunct="1">
              <a:lnSpc>
                <a:spcPct val="80000"/>
              </a:lnSpc>
              <a:buNone/>
            </a:pPr>
            <a:endParaRPr lang="en-US" altLang="en-US" sz="2800" dirty="0">
              <a:ea typeface="ＭＳ Ｐゴシック" panose="020B0600070205080204" pitchFamily="34" charset="-128"/>
            </a:endParaRPr>
          </a:p>
          <a:p>
            <a:pPr marL="0" indent="0" algn="ctr" eaLnBrk="1" hangingPunct="1">
              <a:lnSpc>
                <a:spcPct val="80000"/>
              </a:lnSpc>
              <a:buNone/>
            </a:pPr>
            <a:endParaRPr lang="en-US" altLang="en-US" sz="2600"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800BA806-9315-EF4E-9E91-073C21B3BF15}"/>
              </a:ext>
            </a:extLst>
          </p:cNvPr>
          <p:cNvSpPr>
            <a:spLocks noGrp="1"/>
          </p:cNvSpPr>
          <p:nvPr>
            <p:ph type="title"/>
          </p:nvPr>
        </p:nvSpPr>
        <p:spPr/>
        <p:txBody>
          <a:bodyPr/>
          <a:lstStyle/>
          <a:p>
            <a:r>
              <a:rPr lang="en-US" altLang="en-US">
                <a:ea typeface="ＭＳ Ｐゴシック" panose="020B0600070205080204" pitchFamily="34" charset="-128"/>
              </a:rPr>
              <a:t>Rail Relocation Decision Tree</a:t>
            </a:r>
          </a:p>
        </p:txBody>
      </p:sp>
      <p:sp>
        <p:nvSpPr>
          <p:cNvPr id="72706" name="Slide Number Placeholder 3">
            <a:extLst>
              <a:ext uri="{FF2B5EF4-FFF2-40B4-BE49-F238E27FC236}">
                <a16:creationId xmlns:a16="http://schemas.microsoft.com/office/drawing/2014/main" id="{21892008-0C16-D04D-8E46-70CF54D5D799}"/>
              </a:ext>
            </a:extLst>
          </p:cNvPr>
          <p:cNvSpPr>
            <a:spLocks noGrp="1"/>
          </p:cNvSpPr>
          <p:nvPr>
            <p:ph type="sldNum" sz="quarter" idx="4294967295"/>
          </p:nvPr>
        </p:nvSpPr>
        <p:spPr bwMode="auto">
          <a:xfrm>
            <a:off x="8702675" y="6353175"/>
            <a:ext cx="4413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9AF9255-6C4C-E04E-9926-D1D4227CB695}" type="slidenum">
              <a:rPr lang="en-US" altLang="en-US" sz="1600"/>
              <a:pPr>
                <a:spcBef>
                  <a:spcPct val="0"/>
                </a:spcBef>
                <a:buFontTx/>
                <a:buNone/>
              </a:pPr>
              <a:t>10</a:t>
            </a:fld>
            <a:endParaRPr lang="en-US" altLang="en-US" sz="1600"/>
          </a:p>
        </p:txBody>
      </p:sp>
      <p:cxnSp>
        <p:nvCxnSpPr>
          <p:cNvPr id="5" name="Straight Connector 4">
            <a:extLst>
              <a:ext uri="{FF2B5EF4-FFF2-40B4-BE49-F238E27FC236}">
                <a16:creationId xmlns:a16="http://schemas.microsoft.com/office/drawing/2014/main" id="{5410B4DF-E899-044D-BFC1-0EF9126768B0}"/>
              </a:ext>
            </a:extLst>
          </p:cNvPr>
          <p:cNvCxnSpPr>
            <a:cxnSpLocks noChangeShapeType="1"/>
          </p:cNvCxnSpPr>
          <p:nvPr/>
        </p:nvCxnSpPr>
        <p:spPr bwMode="auto">
          <a:xfrm flipV="1">
            <a:off x="631825" y="3059113"/>
            <a:ext cx="1619250" cy="784225"/>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6" name="Rectangle 5">
            <a:extLst>
              <a:ext uri="{FF2B5EF4-FFF2-40B4-BE49-F238E27FC236}">
                <a16:creationId xmlns:a16="http://schemas.microsoft.com/office/drawing/2014/main" id="{2EE29785-E741-E146-8F01-7F6D852B6887}"/>
              </a:ext>
            </a:extLst>
          </p:cNvPr>
          <p:cNvSpPr>
            <a:spLocks noChangeArrowheads="1"/>
          </p:cNvSpPr>
          <p:nvPr/>
        </p:nvSpPr>
        <p:spPr bwMode="auto">
          <a:xfrm>
            <a:off x="533400" y="3735388"/>
            <a:ext cx="233363" cy="284162"/>
          </a:xfrm>
          <a:prstGeom prst="rect">
            <a:avLst/>
          </a:prstGeom>
          <a:solidFill>
            <a:schemeClr val="tx1"/>
          </a:solidFill>
          <a:ln w="9525">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7" name="Straight Connector 6">
            <a:extLst>
              <a:ext uri="{FF2B5EF4-FFF2-40B4-BE49-F238E27FC236}">
                <a16:creationId xmlns:a16="http://schemas.microsoft.com/office/drawing/2014/main" id="{EBB49081-F764-E040-AD6B-29D2C62D7A03}"/>
              </a:ext>
            </a:extLst>
          </p:cNvPr>
          <p:cNvCxnSpPr>
            <a:cxnSpLocks noChangeShapeType="1"/>
          </p:cNvCxnSpPr>
          <p:nvPr/>
        </p:nvCxnSpPr>
        <p:spPr bwMode="auto">
          <a:xfrm>
            <a:off x="766763" y="4019550"/>
            <a:ext cx="1677987" cy="927100"/>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nvGrpSpPr>
          <p:cNvPr id="72710" name="Group 7">
            <a:extLst>
              <a:ext uri="{FF2B5EF4-FFF2-40B4-BE49-F238E27FC236}">
                <a16:creationId xmlns:a16="http://schemas.microsoft.com/office/drawing/2014/main" id="{01B430FD-0D4E-6C41-BF08-4423A6D54E54}"/>
              </a:ext>
            </a:extLst>
          </p:cNvPr>
          <p:cNvGrpSpPr>
            <a:grpSpLocks/>
          </p:cNvGrpSpPr>
          <p:nvPr/>
        </p:nvGrpSpPr>
        <p:grpSpPr bwMode="auto">
          <a:xfrm>
            <a:off x="2251075" y="2120900"/>
            <a:ext cx="2108200" cy="1489075"/>
            <a:chOff x="2316957" y="1689652"/>
            <a:chExt cx="2108487" cy="1489009"/>
          </a:xfrm>
        </p:grpSpPr>
        <p:cxnSp>
          <p:nvCxnSpPr>
            <p:cNvPr id="9" name="Straight Connector 8">
              <a:extLst>
                <a:ext uri="{FF2B5EF4-FFF2-40B4-BE49-F238E27FC236}">
                  <a16:creationId xmlns:a16="http://schemas.microsoft.com/office/drawing/2014/main" id="{9AEA083F-7B5F-454D-A6C9-911224ED1CE6}"/>
                </a:ext>
              </a:extLst>
            </p:cNvPr>
            <p:cNvCxnSpPr>
              <a:cxnSpLocks noChangeShapeType="1"/>
            </p:cNvCxnSpPr>
            <p:nvPr/>
          </p:nvCxnSpPr>
          <p:spPr bwMode="auto">
            <a:xfrm flipV="1">
              <a:off x="2559878" y="1689652"/>
              <a:ext cx="1765540" cy="795303"/>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10" name="Oval 9">
              <a:extLst>
                <a:ext uri="{FF2B5EF4-FFF2-40B4-BE49-F238E27FC236}">
                  <a16:creationId xmlns:a16="http://schemas.microsoft.com/office/drawing/2014/main" id="{CA1EBEF3-DF25-FD46-9564-CE479DBA1080}"/>
                </a:ext>
              </a:extLst>
            </p:cNvPr>
            <p:cNvSpPr>
              <a:spLocks noChangeArrowheads="1"/>
            </p:cNvSpPr>
            <p:nvPr/>
          </p:nvSpPr>
          <p:spPr bwMode="auto">
            <a:xfrm>
              <a:off x="2316957" y="2432569"/>
              <a:ext cx="233395" cy="282562"/>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11" name="Straight Connector 10">
              <a:extLst>
                <a:ext uri="{FF2B5EF4-FFF2-40B4-BE49-F238E27FC236}">
                  <a16:creationId xmlns:a16="http://schemas.microsoft.com/office/drawing/2014/main" id="{BD91EED7-2CE8-254B-B9AE-F39DD2C063DF}"/>
                </a:ext>
              </a:extLst>
            </p:cNvPr>
            <p:cNvCxnSpPr>
              <a:cxnSpLocks noChangeShapeType="1"/>
            </p:cNvCxnSpPr>
            <p:nvPr/>
          </p:nvCxnSpPr>
          <p:spPr bwMode="auto">
            <a:xfrm>
              <a:off x="2559878" y="2629410"/>
              <a:ext cx="1865566" cy="549251"/>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cxnSp>
        <p:nvCxnSpPr>
          <p:cNvPr id="12" name="Straight Connector 11">
            <a:extLst>
              <a:ext uri="{FF2B5EF4-FFF2-40B4-BE49-F238E27FC236}">
                <a16:creationId xmlns:a16="http://schemas.microsoft.com/office/drawing/2014/main" id="{5BFD622D-10E2-5143-8FAE-AF6C1534D6C3}"/>
              </a:ext>
            </a:extLst>
          </p:cNvPr>
          <p:cNvCxnSpPr>
            <a:cxnSpLocks noChangeShapeType="1"/>
          </p:cNvCxnSpPr>
          <p:nvPr/>
        </p:nvCxnSpPr>
        <p:spPr bwMode="auto">
          <a:xfrm flipV="1">
            <a:off x="2679700" y="4306888"/>
            <a:ext cx="1865313" cy="604837"/>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13" name="Oval 12">
            <a:extLst>
              <a:ext uri="{FF2B5EF4-FFF2-40B4-BE49-F238E27FC236}">
                <a16:creationId xmlns:a16="http://schemas.microsoft.com/office/drawing/2014/main" id="{248E9BC7-E9EE-9841-990D-E5402712AC8E}"/>
              </a:ext>
            </a:extLst>
          </p:cNvPr>
          <p:cNvSpPr>
            <a:spLocks noChangeArrowheads="1"/>
          </p:cNvSpPr>
          <p:nvPr/>
        </p:nvSpPr>
        <p:spPr bwMode="auto">
          <a:xfrm>
            <a:off x="2436813" y="4857750"/>
            <a:ext cx="233362" cy="282575"/>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14" name="Straight Connector 13">
            <a:extLst>
              <a:ext uri="{FF2B5EF4-FFF2-40B4-BE49-F238E27FC236}">
                <a16:creationId xmlns:a16="http://schemas.microsoft.com/office/drawing/2014/main" id="{0800AF39-EF39-B440-B2C1-90BA938DD7C0}"/>
              </a:ext>
            </a:extLst>
          </p:cNvPr>
          <p:cNvCxnSpPr>
            <a:cxnSpLocks noChangeShapeType="1"/>
          </p:cNvCxnSpPr>
          <p:nvPr/>
        </p:nvCxnSpPr>
        <p:spPr bwMode="auto">
          <a:xfrm>
            <a:off x="2679700" y="5054600"/>
            <a:ext cx="1865313" cy="739775"/>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72714" name="TextBox 14">
            <a:extLst>
              <a:ext uri="{FF2B5EF4-FFF2-40B4-BE49-F238E27FC236}">
                <a16:creationId xmlns:a16="http://schemas.microsoft.com/office/drawing/2014/main" id="{00C33419-619B-3446-B514-8E53BC28025B}"/>
              </a:ext>
            </a:extLst>
          </p:cNvPr>
          <p:cNvSpPr txBox="1">
            <a:spLocks noChangeArrowheads="1"/>
          </p:cNvSpPr>
          <p:nvPr/>
        </p:nvSpPr>
        <p:spPr bwMode="auto">
          <a:xfrm>
            <a:off x="566738" y="2589213"/>
            <a:ext cx="1276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α</a:t>
            </a:r>
            <a:r>
              <a:rPr lang="en-US" altLang="en-US" sz="2400" baseline="-25000">
                <a:latin typeface="Arial" panose="020B0604020202020204" pitchFamily="34" charset="0"/>
              </a:rPr>
              <a:t>1</a:t>
            </a:r>
            <a:r>
              <a:rPr lang="en-US" altLang="en-US" sz="2400">
                <a:latin typeface="Arial" panose="020B0604020202020204" pitchFamily="34" charset="0"/>
              </a:rPr>
              <a:t>, relocate</a:t>
            </a:r>
          </a:p>
        </p:txBody>
      </p:sp>
      <p:sp>
        <p:nvSpPr>
          <p:cNvPr id="72715" name="TextBox 15">
            <a:extLst>
              <a:ext uri="{FF2B5EF4-FFF2-40B4-BE49-F238E27FC236}">
                <a16:creationId xmlns:a16="http://schemas.microsoft.com/office/drawing/2014/main" id="{9DB675A1-605E-A943-8B73-608ECCA829FE}"/>
              </a:ext>
            </a:extLst>
          </p:cNvPr>
          <p:cNvSpPr txBox="1">
            <a:spLocks noChangeArrowheads="1"/>
          </p:cNvSpPr>
          <p:nvPr/>
        </p:nvSpPr>
        <p:spPr bwMode="auto">
          <a:xfrm>
            <a:off x="430213" y="4495800"/>
            <a:ext cx="1752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α</a:t>
            </a:r>
            <a:r>
              <a:rPr lang="en-US" altLang="en-US" sz="2400" baseline="-25000">
                <a:latin typeface="Arial" panose="020B0604020202020204" pitchFamily="34" charset="0"/>
              </a:rPr>
              <a:t>2</a:t>
            </a:r>
            <a:r>
              <a:rPr lang="en-US" altLang="en-US" sz="2400">
                <a:latin typeface="Arial" panose="020B0604020202020204" pitchFamily="34" charset="0"/>
              </a:rPr>
              <a:t>, do not relocate</a:t>
            </a:r>
          </a:p>
        </p:txBody>
      </p:sp>
      <p:sp>
        <p:nvSpPr>
          <p:cNvPr id="72716" name="TextBox 16">
            <a:extLst>
              <a:ext uri="{FF2B5EF4-FFF2-40B4-BE49-F238E27FC236}">
                <a16:creationId xmlns:a16="http://schemas.microsoft.com/office/drawing/2014/main" id="{84F30655-915C-CB4C-8C0E-71868E134DB5}"/>
              </a:ext>
            </a:extLst>
          </p:cNvPr>
          <p:cNvSpPr txBox="1">
            <a:spLocks noChangeArrowheads="1"/>
          </p:cNvSpPr>
          <p:nvPr/>
        </p:nvSpPr>
        <p:spPr bwMode="auto">
          <a:xfrm>
            <a:off x="2355850" y="4141788"/>
            <a:ext cx="147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3</a:t>
            </a:r>
            <a:r>
              <a:rPr lang="en-US" altLang="en-US" sz="2400">
                <a:latin typeface="Arial" panose="020B0604020202020204" pitchFamily="34" charset="0"/>
              </a:rPr>
              <a:t>, no Cl</a:t>
            </a:r>
            <a:r>
              <a:rPr lang="en-US" altLang="en-US" sz="2400" baseline="-25000">
                <a:latin typeface="Arial" panose="020B0604020202020204" pitchFamily="34" charset="0"/>
              </a:rPr>
              <a:t>2</a:t>
            </a:r>
            <a:endParaRPr lang="en-US" altLang="en-US" sz="2400">
              <a:latin typeface="Arial" panose="020B0604020202020204" pitchFamily="34" charset="0"/>
            </a:endParaRPr>
          </a:p>
        </p:txBody>
      </p:sp>
      <p:sp>
        <p:nvSpPr>
          <p:cNvPr id="72717" name="TextBox 17">
            <a:extLst>
              <a:ext uri="{FF2B5EF4-FFF2-40B4-BE49-F238E27FC236}">
                <a16:creationId xmlns:a16="http://schemas.microsoft.com/office/drawing/2014/main" id="{AA4F90DF-AFB6-964D-9B12-DA33D94C0206}"/>
              </a:ext>
            </a:extLst>
          </p:cNvPr>
          <p:cNvSpPr txBox="1">
            <a:spLocks noChangeArrowheads="1"/>
          </p:cNvSpPr>
          <p:nvPr/>
        </p:nvSpPr>
        <p:spPr bwMode="auto">
          <a:xfrm>
            <a:off x="2346325" y="3322638"/>
            <a:ext cx="147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2</a:t>
            </a:r>
            <a:r>
              <a:rPr lang="en-US" altLang="en-US" sz="2400">
                <a:latin typeface="Arial" panose="020B0604020202020204" pitchFamily="34" charset="0"/>
              </a:rPr>
              <a:t>, no Cl</a:t>
            </a:r>
            <a:r>
              <a:rPr lang="en-US" altLang="en-US" sz="2400" baseline="-25000">
                <a:latin typeface="Arial" panose="020B0604020202020204" pitchFamily="34" charset="0"/>
              </a:rPr>
              <a:t>2</a:t>
            </a:r>
            <a:endParaRPr lang="en-US" altLang="en-US" sz="2400">
              <a:latin typeface="Arial" panose="020B0604020202020204" pitchFamily="34" charset="0"/>
            </a:endParaRPr>
          </a:p>
        </p:txBody>
      </p:sp>
      <p:sp>
        <p:nvSpPr>
          <p:cNvPr id="72718" name="TextBox 18">
            <a:extLst>
              <a:ext uri="{FF2B5EF4-FFF2-40B4-BE49-F238E27FC236}">
                <a16:creationId xmlns:a16="http://schemas.microsoft.com/office/drawing/2014/main" id="{30E4490F-43C8-234A-948E-6C5A3925D8BC}"/>
              </a:ext>
            </a:extLst>
          </p:cNvPr>
          <p:cNvSpPr txBox="1">
            <a:spLocks noChangeArrowheads="1"/>
          </p:cNvSpPr>
          <p:nvPr/>
        </p:nvSpPr>
        <p:spPr bwMode="auto">
          <a:xfrm>
            <a:off x="2309813" y="5403850"/>
            <a:ext cx="18938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4</a:t>
            </a:r>
            <a:r>
              <a:rPr lang="en-US" altLang="en-US" sz="2400">
                <a:latin typeface="Arial" panose="020B0604020202020204" pitchFamily="34" charset="0"/>
              </a:rPr>
              <a:t>, Cl</a:t>
            </a:r>
            <a:r>
              <a:rPr lang="en-US" altLang="en-US" sz="2400" baseline="-25000">
                <a:latin typeface="Arial" panose="020B0604020202020204" pitchFamily="34" charset="0"/>
              </a:rPr>
              <a:t>2</a:t>
            </a:r>
            <a:r>
              <a:rPr lang="en-US" altLang="en-US" sz="2400">
                <a:latin typeface="Arial" panose="020B0604020202020204" pitchFamily="34" charset="0"/>
              </a:rPr>
              <a:t> release</a:t>
            </a:r>
          </a:p>
        </p:txBody>
      </p:sp>
      <p:sp>
        <p:nvSpPr>
          <p:cNvPr id="72719" name="TextBox 21">
            <a:extLst>
              <a:ext uri="{FF2B5EF4-FFF2-40B4-BE49-F238E27FC236}">
                <a16:creationId xmlns:a16="http://schemas.microsoft.com/office/drawing/2014/main" id="{51D20958-F710-604F-9D57-BB0E354FCCDD}"/>
              </a:ext>
            </a:extLst>
          </p:cNvPr>
          <p:cNvSpPr txBox="1">
            <a:spLocks noChangeArrowheads="1"/>
          </p:cNvSpPr>
          <p:nvPr/>
        </p:nvSpPr>
        <p:spPr bwMode="auto">
          <a:xfrm>
            <a:off x="2300288" y="1844675"/>
            <a:ext cx="20494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1</a:t>
            </a:r>
            <a:r>
              <a:rPr lang="en-US" altLang="en-US" sz="2400">
                <a:latin typeface="Arial" panose="020B0604020202020204" pitchFamily="34" charset="0"/>
              </a:rPr>
              <a:t>, Cl</a:t>
            </a:r>
            <a:r>
              <a:rPr lang="en-US" altLang="en-US" sz="2400" baseline="-25000">
                <a:latin typeface="Arial" panose="020B0604020202020204" pitchFamily="34" charset="0"/>
              </a:rPr>
              <a:t>2</a:t>
            </a:r>
            <a:r>
              <a:rPr lang="en-US" altLang="en-US" sz="2400">
                <a:latin typeface="Arial" panose="020B0604020202020204" pitchFamily="34" charset="0"/>
              </a:rPr>
              <a:t> release</a:t>
            </a:r>
          </a:p>
        </p:txBody>
      </p:sp>
      <p:grpSp>
        <p:nvGrpSpPr>
          <p:cNvPr id="72720" name="Group 22">
            <a:extLst>
              <a:ext uri="{FF2B5EF4-FFF2-40B4-BE49-F238E27FC236}">
                <a16:creationId xmlns:a16="http://schemas.microsoft.com/office/drawing/2014/main" id="{473D818F-22DC-8E42-8A42-64B9499D9EAC}"/>
              </a:ext>
            </a:extLst>
          </p:cNvPr>
          <p:cNvGrpSpPr>
            <a:grpSpLocks/>
          </p:cNvGrpSpPr>
          <p:nvPr/>
        </p:nvGrpSpPr>
        <p:grpSpPr bwMode="auto">
          <a:xfrm>
            <a:off x="4246563" y="1235075"/>
            <a:ext cx="2109787" cy="1489075"/>
            <a:chOff x="2316957" y="1689652"/>
            <a:chExt cx="2108487" cy="1489009"/>
          </a:xfrm>
        </p:grpSpPr>
        <p:cxnSp>
          <p:nvCxnSpPr>
            <p:cNvPr id="24" name="Straight Connector 23">
              <a:extLst>
                <a:ext uri="{FF2B5EF4-FFF2-40B4-BE49-F238E27FC236}">
                  <a16:creationId xmlns:a16="http://schemas.microsoft.com/office/drawing/2014/main" id="{65443CCE-E6E6-DB46-8EBB-922B0E88A6FB}"/>
                </a:ext>
              </a:extLst>
            </p:cNvPr>
            <p:cNvCxnSpPr>
              <a:cxnSpLocks noChangeShapeType="1"/>
            </p:cNvCxnSpPr>
            <p:nvPr/>
          </p:nvCxnSpPr>
          <p:spPr bwMode="auto">
            <a:xfrm flipV="1">
              <a:off x="2559694" y="1689652"/>
              <a:ext cx="1765799" cy="795303"/>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25" name="Oval 24">
              <a:extLst>
                <a:ext uri="{FF2B5EF4-FFF2-40B4-BE49-F238E27FC236}">
                  <a16:creationId xmlns:a16="http://schemas.microsoft.com/office/drawing/2014/main" id="{3D333A6F-B5B3-9B42-8C8F-EA7D84B98B45}"/>
                </a:ext>
              </a:extLst>
            </p:cNvPr>
            <p:cNvSpPr>
              <a:spLocks noChangeArrowheads="1"/>
            </p:cNvSpPr>
            <p:nvPr/>
          </p:nvSpPr>
          <p:spPr bwMode="auto">
            <a:xfrm>
              <a:off x="2316957" y="2432569"/>
              <a:ext cx="233218" cy="282562"/>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26" name="Straight Connector 25">
              <a:extLst>
                <a:ext uri="{FF2B5EF4-FFF2-40B4-BE49-F238E27FC236}">
                  <a16:creationId xmlns:a16="http://schemas.microsoft.com/office/drawing/2014/main" id="{47DACBC2-9A6E-A344-B658-3FB4D2D8E7AB}"/>
                </a:ext>
              </a:extLst>
            </p:cNvPr>
            <p:cNvCxnSpPr>
              <a:cxnSpLocks noChangeShapeType="1"/>
            </p:cNvCxnSpPr>
            <p:nvPr/>
          </p:nvCxnSpPr>
          <p:spPr bwMode="auto">
            <a:xfrm>
              <a:off x="2559694" y="2629410"/>
              <a:ext cx="1865750" cy="549251"/>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grpSp>
        <p:nvGrpSpPr>
          <p:cNvPr id="72721" name="Group 26">
            <a:extLst>
              <a:ext uri="{FF2B5EF4-FFF2-40B4-BE49-F238E27FC236}">
                <a16:creationId xmlns:a16="http://schemas.microsoft.com/office/drawing/2014/main" id="{BC8EEB07-35F0-6640-8C30-CAF5165A066B}"/>
              </a:ext>
            </a:extLst>
          </p:cNvPr>
          <p:cNvGrpSpPr>
            <a:grpSpLocks/>
          </p:cNvGrpSpPr>
          <p:nvPr/>
        </p:nvGrpSpPr>
        <p:grpSpPr bwMode="auto">
          <a:xfrm>
            <a:off x="5570538" y="1220788"/>
            <a:ext cx="2108200" cy="1489075"/>
            <a:chOff x="2316957" y="1689652"/>
            <a:chExt cx="2108487" cy="1489009"/>
          </a:xfrm>
        </p:grpSpPr>
        <p:cxnSp>
          <p:nvCxnSpPr>
            <p:cNvPr id="28" name="Straight Connector 27">
              <a:extLst>
                <a:ext uri="{FF2B5EF4-FFF2-40B4-BE49-F238E27FC236}">
                  <a16:creationId xmlns:a16="http://schemas.microsoft.com/office/drawing/2014/main" id="{1356715D-910C-6A48-A70A-2797FE345E2E}"/>
                </a:ext>
              </a:extLst>
            </p:cNvPr>
            <p:cNvCxnSpPr>
              <a:cxnSpLocks noChangeShapeType="1"/>
            </p:cNvCxnSpPr>
            <p:nvPr/>
          </p:nvCxnSpPr>
          <p:spPr bwMode="auto">
            <a:xfrm flipV="1">
              <a:off x="2559877" y="1689652"/>
              <a:ext cx="1765540" cy="795302"/>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29" name="Oval 28">
              <a:extLst>
                <a:ext uri="{FF2B5EF4-FFF2-40B4-BE49-F238E27FC236}">
                  <a16:creationId xmlns:a16="http://schemas.microsoft.com/office/drawing/2014/main" id="{8ED6D73F-2F82-294D-9D5A-94C071037FB7}"/>
                </a:ext>
              </a:extLst>
            </p:cNvPr>
            <p:cNvSpPr>
              <a:spLocks noChangeArrowheads="1"/>
            </p:cNvSpPr>
            <p:nvPr/>
          </p:nvSpPr>
          <p:spPr bwMode="auto">
            <a:xfrm>
              <a:off x="2316957" y="2432569"/>
              <a:ext cx="233394" cy="282562"/>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30" name="Straight Connector 29">
              <a:extLst>
                <a:ext uri="{FF2B5EF4-FFF2-40B4-BE49-F238E27FC236}">
                  <a16:creationId xmlns:a16="http://schemas.microsoft.com/office/drawing/2014/main" id="{5858379A-4584-D84D-B6F5-F1787935EBF5}"/>
                </a:ext>
              </a:extLst>
            </p:cNvPr>
            <p:cNvCxnSpPr>
              <a:cxnSpLocks noChangeShapeType="1"/>
            </p:cNvCxnSpPr>
            <p:nvPr/>
          </p:nvCxnSpPr>
          <p:spPr bwMode="auto">
            <a:xfrm>
              <a:off x="2559877" y="2629410"/>
              <a:ext cx="1865567" cy="549251"/>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cxnSp>
        <p:nvCxnSpPr>
          <p:cNvPr id="32" name="Straight Connector 31">
            <a:extLst>
              <a:ext uri="{FF2B5EF4-FFF2-40B4-BE49-F238E27FC236}">
                <a16:creationId xmlns:a16="http://schemas.microsoft.com/office/drawing/2014/main" id="{897A461E-817C-4B43-8947-69A6902952CB}"/>
              </a:ext>
            </a:extLst>
          </p:cNvPr>
          <p:cNvCxnSpPr>
            <a:cxnSpLocks noChangeShapeType="1"/>
            <a:stCxn id="25" idx="6"/>
          </p:cNvCxnSpPr>
          <p:nvPr/>
        </p:nvCxnSpPr>
        <p:spPr bwMode="auto">
          <a:xfrm flipV="1">
            <a:off x="4479925" y="2116138"/>
            <a:ext cx="1090613" cy="3175"/>
          </a:xfrm>
          <a:prstGeom prst="line">
            <a:avLst/>
          </a:prstGeom>
          <a:noFill/>
          <a:ln w="25400">
            <a:solidFill>
              <a:schemeClr val="accent2"/>
            </a:solidFill>
            <a:round/>
            <a:headEnd/>
            <a:tailEnd/>
          </a:ln>
          <a:effectLst>
            <a:outerShdw blurRad="40000" dist="20000" dir="5400000" rotWithShape="0">
              <a:srgbClr val="808080">
                <a:alpha val="37999"/>
              </a:srgbClr>
            </a:outerShdw>
          </a:effectLst>
        </p:spPr>
      </p:cxnSp>
      <p:sp>
        <p:nvSpPr>
          <p:cNvPr id="72723" name="TextBox 32">
            <a:extLst>
              <a:ext uri="{FF2B5EF4-FFF2-40B4-BE49-F238E27FC236}">
                <a16:creationId xmlns:a16="http://schemas.microsoft.com/office/drawing/2014/main" id="{966C3C00-4F05-3B4A-8064-E546A81AC00A}"/>
              </a:ext>
            </a:extLst>
          </p:cNvPr>
          <p:cNvSpPr txBox="1">
            <a:spLocks noChangeArrowheads="1"/>
          </p:cNvSpPr>
          <p:nvPr/>
        </p:nvSpPr>
        <p:spPr bwMode="auto">
          <a:xfrm>
            <a:off x="7623175" y="862013"/>
            <a:ext cx="14366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deaths &amp; injuries</a:t>
            </a:r>
          </a:p>
        </p:txBody>
      </p:sp>
      <p:sp>
        <p:nvSpPr>
          <p:cNvPr id="72724" name="TextBox 33">
            <a:extLst>
              <a:ext uri="{FF2B5EF4-FFF2-40B4-BE49-F238E27FC236}">
                <a16:creationId xmlns:a16="http://schemas.microsoft.com/office/drawing/2014/main" id="{1554BE9E-B445-A64F-9025-FE228BCCD80F}"/>
              </a:ext>
            </a:extLst>
          </p:cNvPr>
          <p:cNvSpPr txBox="1">
            <a:spLocks noChangeArrowheads="1"/>
          </p:cNvSpPr>
          <p:nvPr/>
        </p:nvSpPr>
        <p:spPr bwMode="auto">
          <a:xfrm>
            <a:off x="7780338" y="2479675"/>
            <a:ext cx="10795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injuries</a:t>
            </a:r>
          </a:p>
        </p:txBody>
      </p:sp>
      <p:sp>
        <p:nvSpPr>
          <p:cNvPr id="35" name="Arc 34">
            <a:extLst>
              <a:ext uri="{FF2B5EF4-FFF2-40B4-BE49-F238E27FC236}">
                <a16:creationId xmlns:a16="http://schemas.microsoft.com/office/drawing/2014/main" id="{1C3F845D-2859-4C46-95F5-C14557E420F1}"/>
              </a:ext>
            </a:extLst>
          </p:cNvPr>
          <p:cNvSpPr>
            <a:spLocks/>
          </p:cNvSpPr>
          <p:nvPr/>
        </p:nvSpPr>
        <p:spPr bwMode="auto">
          <a:xfrm rot="2526585">
            <a:off x="4441825" y="1731963"/>
            <a:ext cx="508000" cy="777875"/>
          </a:xfrm>
          <a:custGeom>
            <a:avLst/>
            <a:gdLst>
              <a:gd name="T0" fmla="*/ 254000 w 508000"/>
              <a:gd name="T1" fmla="*/ 0 h 777875"/>
              <a:gd name="T2" fmla="*/ 508000 w 508000"/>
              <a:gd name="T3" fmla="*/ 388938 h 777875"/>
              <a:gd name="T4" fmla="*/ 0 60000 65536"/>
              <a:gd name="T5" fmla="*/ 0 60000 65536"/>
            </a:gdLst>
            <a:ahLst/>
            <a:cxnLst>
              <a:cxn ang="T4">
                <a:pos x="T0" y="T1"/>
              </a:cxn>
              <a:cxn ang="T5">
                <a:pos x="T2" y="T3"/>
              </a:cxn>
            </a:cxnLst>
            <a:rect l="0" t="0" r="r" b="b"/>
            <a:pathLst>
              <a:path w="508000" h="777875" stroke="0">
                <a:moveTo>
                  <a:pt x="254000" y="0"/>
                </a:moveTo>
                <a:cubicBezTo>
                  <a:pt x="394280" y="0"/>
                  <a:pt x="508000" y="174133"/>
                  <a:pt x="508000" y="388938"/>
                </a:cubicBezTo>
                <a:lnTo>
                  <a:pt x="254000" y="388938"/>
                </a:lnTo>
                <a:lnTo>
                  <a:pt x="254000" y="0"/>
                </a:lnTo>
                <a:close/>
              </a:path>
              <a:path w="508000" h="777875" fill="none">
                <a:moveTo>
                  <a:pt x="254000" y="0"/>
                </a:moveTo>
                <a:cubicBezTo>
                  <a:pt x="394280" y="0"/>
                  <a:pt x="508000" y="174133"/>
                  <a:pt x="508000" y="388938"/>
                </a:cubicBezTo>
              </a:path>
            </a:pathLst>
          </a:custGeom>
          <a:noFill/>
          <a:ln w="25400" cap="flat" cmpd="sng">
            <a:solidFill>
              <a:srgbClr val="000000"/>
            </a:solidFill>
            <a:prstDash val="solid"/>
            <a:round/>
            <a:headEnd/>
            <a:tailEnd/>
          </a:ln>
          <a:effectLst>
            <a:outerShdw blurRad="40000" dist="20000" dir="5400000" rotWithShape="0">
              <a:srgbClr val="000000">
                <a:alpha val="37999"/>
              </a:srgbClr>
            </a:outerShdw>
          </a:effectLst>
        </p:spPr>
        <p:txBody>
          <a:bodyPr anchor="ctr"/>
          <a:lstStyle/>
          <a:p>
            <a:pPr>
              <a:defRPr/>
            </a:pPr>
            <a:endParaRPr lang="en-US"/>
          </a:p>
        </p:txBody>
      </p:sp>
      <p:grpSp>
        <p:nvGrpSpPr>
          <p:cNvPr id="72726" name="Group 35">
            <a:extLst>
              <a:ext uri="{FF2B5EF4-FFF2-40B4-BE49-F238E27FC236}">
                <a16:creationId xmlns:a16="http://schemas.microsoft.com/office/drawing/2014/main" id="{748B953F-720B-3F4A-A9F2-99EB68EC606D}"/>
              </a:ext>
            </a:extLst>
          </p:cNvPr>
          <p:cNvGrpSpPr>
            <a:grpSpLocks/>
          </p:cNvGrpSpPr>
          <p:nvPr/>
        </p:nvGrpSpPr>
        <p:grpSpPr bwMode="auto">
          <a:xfrm>
            <a:off x="4545013" y="4879975"/>
            <a:ext cx="2109787" cy="1489075"/>
            <a:chOff x="2316957" y="1689652"/>
            <a:chExt cx="2108487" cy="1489009"/>
          </a:xfrm>
        </p:grpSpPr>
        <p:cxnSp>
          <p:nvCxnSpPr>
            <p:cNvPr id="37" name="Straight Connector 36">
              <a:extLst>
                <a:ext uri="{FF2B5EF4-FFF2-40B4-BE49-F238E27FC236}">
                  <a16:creationId xmlns:a16="http://schemas.microsoft.com/office/drawing/2014/main" id="{B02BABCB-78EB-B749-9A16-5B9B509B3533}"/>
                </a:ext>
              </a:extLst>
            </p:cNvPr>
            <p:cNvCxnSpPr>
              <a:cxnSpLocks noChangeShapeType="1"/>
            </p:cNvCxnSpPr>
            <p:nvPr/>
          </p:nvCxnSpPr>
          <p:spPr bwMode="auto">
            <a:xfrm flipV="1">
              <a:off x="2559694" y="1689652"/>
              <a:ext cx="1765799" cy="795303"/>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38" name="Oval 37">
              <a:extLst>
                <a:ext uri="{FF2B5EF4-FFF2-40B4-BE49-F238E27FC236}">
                  <a16:creationId xmlns:a16="http://schemas.microsoft.com/office/drawing/2014/main" id="{FDDCC79C-AC24-FA4E-8983-E1B460DA4DFE}"/>
                </a:ext>
              </a:extLst>
            </p:cNvPr>
            <p:cNvSpPr>
              <a:spLocks noChangeArrowheads="1"/>
            </p:cNvSpPr>
            <p:nvPr/>
          </p:nvSpPr>
          <p:spPr bwMode="auto">
            <a:xfrm>
              <a:off x="2316957" y="2432569"/>
              <a:ext cx="233218" cy="282562"/>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39" name="Straight Connector 38">
              <a:extLst>
                <a:ext uri="{FF2B5EF4-FFF2-40B4-BE49-F238E27FC236}">
                  <a16:creationId xmlns:a16="http://schemas.microsoft.com/office/drawing/2014/main" id="{87BC2208-3524-244F-ABA3-F1D16A2124F3}"/>
                </a:ext>
              </a:extLst>
            </p:cNvPr>
            <p:cNvCxnSpPr>
              <a:cxnSpLocks noChangeShapeType="1"/>
            </p:cNvCxnSpPr>
            <p:nvPr/>
          </p:nvCxnSpPr>
          <p:spPr bwMode="auto">
            <a:xfrm>
              <a:off x="2559694" y="2629410"/>
              <a:ext cx="1865750" cy="549251"/>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grpSp>
        <p:nvGrpSpPr>
          <p:cNvPr id="72727" name="Group 39">
            <a:extLst>
              <a:ext uri="{FF2B5EF4-FFF2-40B4-BE49-F238E27FC236}">
                <a16:creationId xmlns:a16="http://schemas.microsoft.com/office/drawing/2014/main" id="{26283765-8960-2E46-B18F-E283B3E7DAC8}"/>
              </a:ext>
            </a:extLst>
          </p:cNvPr>
          <p:cNvGrpSpPr>
            <a:grpSpLocks/>
          </p:cNvGrpSpPr>
          <p:nvPr/>
        </p:nvGrpSpPr>
        <p:grpSpPr bwMode="auto">
          <a:xfrm>
            <a:off x="5868988" y="4857750"/>
            <a:ext cx="1912937" cy="1498600"/>
            <a:chOff x="2316957" y="1689652"/>
            <a:chExt cx="2108487" cy="1489009"/>
          </a:xfrm>
        </p:grpSpPr>
        <p:cxnSp>
          <p:nvCxnSpPr>
            <p:cNvPr id="41" name="Straight Connector 40">
              <a:extLst>
                <a:ext uri="{FF2B5EF4-FFF2-40B4-BE49-F238E27FC236}">
                  <a16:creationId xmlns:a16="http://schemas.microsoft.com/office/drawing/2014/main" id="{9410CFE8-C865-3E4C-B479-50A7B1FAC4D1}"/>
                </a:ext>
              </a:extLst>
            </p:cNvPr>
            <p:cNvCxnSpPr>
              <a:cxnSpLocks noChangeShapeType="1"/>
            </p:cNvCxnSpPr>
            <p:nvPr/>
          </p:nvCxnSpPr>
          <p:spPr bwMode="auto">
            <a:xfrm flipV="1">
              <a:off x="2560176" y="1689652"/>
              <a:ext cx="1765531" cy="794979"/>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42" name="Oval 41">
              <a:extLst>
                <a:ext uri="{FF2B5EF4-FFF2-40B4-BE49-F238E27FC236}">
                  <a16:creationId xmlns:a16="http://schemas.microsoft.com/office/drawing/2014/main" id="{347215DC-A753-F84E-B796-C1DB4D7285E5}"/>
                </a:ext>
              </a:extLst>
            </p:cNvPr>
            <p:cNvSpPr>
              <a:spLocks noChangeArrowheads="1"/>
            </p:cNvSpPr>
            <p:nvPr/>
          </p:nvSpPr>
          <p:spPr bwMode="auto">
            <a:xfrm>
              <a:off x="2316957" y="2432580"/>
              <a:ext cx="232720" cy="282343"/>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43" name="Straight Connector 42">
              <a:extLst>
                <a:ext uri="{FF2B5EF4-FFF2-40B4-BE49-F238E27FC236}">
                  <a16:creationId xmlns:a16="http://schemas.microsoft.com/office/drawing/2014/main" id="{6FF46818-8F86-D345-B23F-6C4998A872A1}"/>
                </a:ext>
              </a:extLst>
            </p:cNvPr>
            <p:cNvCxnSpPr>
              <a:cxnSpLocks noChangeShapeType="1"/>
            </p:cNvCxnSpPr>
            <p:nvPr/>
          </p:nvCxnSpPr>
          <p:spPr bwMode="auto">
            <a:xfrm>
              <a:off x="2560176" y="2629747"/>
              <a:ext cx="1865268" cy="548914"/>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cxnSp>
        <p:nvCxnSpPr>
          <p:cNvPr id="44" name="Straight Connector 43">
            <a:extLst>
              <a:ext uri="{FF2B5EF4-FFF2-40B4-BE49-F238E27FC236}">
                <a16:creationId xmlns:a16="http://schemas.microsoft.com/office/drawing/2014/main" id="{89A6F8EC-3F2B-3D40-A55C-DDD59D7971DD}"/>
              </a:ext>
            </a:extLst>
          </p:cNvPr>
          <p:cNvCxnSpPr>
            <a:cxnSpLocks noChangeShapeType="1"/>
          </p:cNvCxnSpPr>
          <p:nvPr/>
        </p:nvCxnSpPr>
        <p:spPr bwMode="auto">
          <a:xfrm flipV="1">
            <a:off x="4778375" y="5762625"/>
            <a:ext cx="1090613" cy="1588"/>
          </a:xfrm>
          <a:prstGeom prst="line">
            <a:avLst/>
          </a:prstGeom>
          <a:noFill/>
          <a:ln w="25400">
            <a:solidFill>
              <a:schemeClr val="accent2"/>
            </a:solidFill>
            <a:round/>
            <a:headEnd/>
            <a:tailEnd/>
          </a:ln>
          <a:effectLst>
            <a:outerShdw blurRad="40000" dist="20000" dir="5400000" rotWithShape="0">
              <a:srgbClr val="808080">
                <a:alpha val="37999"/>
              </a:srgbClr>
            </a:outerShdw>
          </a:effectLst>
        </p:spPr>
      </p:cxnSp>
      <p:sp>
        <p:nvSpPr>
          <p:cNvPr id="45" name="Arc 44">
            <a:extLst>
              <a:ext uri="{FF2B5EF4-FFF2-40B4-BE49-F238E27FC236}">
                <a16:creationId xmlns:a16="http://schemas.microsoft.com/office/drawing/2014/main" id="{27A13CC0-172D-8147-8119-3F3E111C914D}"/>
              </a:ext>
            </a:extLst>
          </p:cNvPr>
          <p:cNvSpPr>
            <a:spLocks/>
          </p:cNvSpPr>
          <p:nvPr/>
        </p:nvSpPr>
        <p:spPr bwMode="auto">
          <a:xfrm rot="2526585">
            <a:off x="4740275" y="5376863"/>
            <a:ext cx="508000" cy="777875"/>
          </a:xfrm>
          <a:custGeom>
            <a:avLst/>
            <a:gdLst>
              <a:gd name="T0" fmla="*/ 254000 w 508000"/>
              <a:gd name="T1" fmla="*/ 0 h 777875"/>
              <a:gd name="T2" fmla="*/ 508000 w 508000"/>
              <a:gd name="T3" fmla="*/ 388938 h 777875"/>
              <a:gd name="T4" fmla="*/ 0 60000 65536"/>
              <a:gd name="T5" fmla="*/ 0 60000 65536"/>
            </a:gdLst>
            <a:ahLst/>
            <a:cxnLst>
              <a:cxn ang="T4">
                <a:pos x="T0" y="T1"/>
              </a:cxn>
              <a:cxn ang="T5">
                <a:pos x="T2" y="T3"/>
              </a:cxn>
            </a:cxnLst>
            <a:rect l="0" t="0" r="r" b="b"/>
            <a:pathLst>
              <a:path w="508000" h="777875" stroke="0">
                <a:moveTo>
                  <a:pt x="254000" y="0"/>
                </a:moveTo>
                <a:cubicBezTo>
                  <a:pt x="394280" y="0"/>
                  <a:pt x="508000" y="174133"/>
                  <a:pt x="508000" y="388938"/>
                </a:cubicBezTo>
                <a:lnTo>
                  <a:pt x="254000" y="388938"/>
                </a:lnTo>
                <a:lnTo>
                  <a:pt x="254000" y="0"/>
                </a:lnTo>
                <a:close/>
              </a:path>
              <a:path w="508000" h="777875" fill="none">
                <a:moveTo>
                  <a:pt x="254000" y="0"/>
                </a:moveTo>
                <a:cubicBezTo>
                  <a:pt x="394280" y="0"/>
                  <a:pt x="508000" y="174133"/>
                  <a:pt x="508000" y="388938"/>
                </a:cubicBezTo>
              </a:path>
            </a:pathLst>
          </a:custGeom>
          <a:noFill/>
          <a:ln w="25400" cap="flat" cmpd="sng">
            <a:solidFill>
              <a:srgbClr val="000000"/>
            </a:solidFill>
            <a:prstDash val="solid"/>
            <a:round/>
            <a:headEnd/>
            <a:tailEnd/>
          </a:ln>
          <a:effectLst>
            <a:outerShdw blurRad="40000" dist="20000" dir="5400000" rotWithShape="0">
              <a:srgbClr val="000000">
                <a:alpha val="37999"/>
              </a:srgbClr>
            </a:outerShdw>
          </a:effectLst>
        </p:spPr>
        <p:txBody>
          <a:bodyPr anchor="ctr"/>
          <a:lstStyle/>
          <a:p>
            <a:pPr>
              <a:defRPr/>
            </a:pPr>
            <a:endParaRPr lang="en-US"/>
          </a:p>
        </p:txBody>
      </p:sp>
      <p:sp>
        <p:nvSpPr>
          <p:cNvPr id="72730" name="TextBox 46">
            <a:extLst>
              <a:ext uri="{FF2B5EF4-FFF2-40B4-BE49-F238E27FC236}">
                <a16:creationId xmlns:a16="http://schemas.microsoft.com/office/drawing/2014/main" id="{79ED7327-F03E-E942-9546-22A01D88B9BC}"/>
              </a:ext>
            </a:extLst>
          </p:cNvPr>
          <p:cNvSpPr txBox="1">
            <a:spLocks noChangeArrowheads="1"/>
          </p:cNvSpPr>
          <p:nvPr/>
        </p:nvSpPr>
        <p:spPr bwMode="auto">
          <a:xfrm>
            <a:off x="7832725" y="6070600"/>
            <a:ext cx="10795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injuries</a:t>
            </a:r>
          </a:p>
        </p:txBody>
      </p:sp>
      <p:sp>
        <p:nvSpPr>
          <p:cNvPr id="72731" name="TextBox 47">
            <a:extLst>
              <a:ext uri="{FF2B5EF4-FFF2-40B4-BE49-F238E27FC236}">
                <a16:creationId xmlns:a16="http://schemas.microsoft.com/office/drawing/2014/main" id="{72319FC0-D08D-5345-A28C-6CD303F89E41}"/>
              </a:ext>
            </a:extLst>
          </p:cNvPr>
          <p:cNvSpPr txBox="1">
            <a:spLocks noChangeArrowheads="1"/>
          </p:cNvSpPr>
          <p:nvPr/>
        </p:nvSpPr>
        <p:spPr bwMode="auto">
          <a:xfrm>
            <a:off x="4967288" y="1651000"/>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amount</a:t>
            </a:r>
          </a:p>
        </p:txBody>
      </p:sp>
      <p:sp>
        <p:nvSpPr>
          <p:cNvPr id="72732" name="TextBox 48">
            <a:extLst>
              <a:ext uri="{FF2B5EF4-FFF2-40B4-BE49-F238E27FC236}">
                <a16:creationId xmlns:a16="http://schemas.microsoft.com/office/drawing/2014/main" id="{1C58F90F-04AD-9E4C-9A9A-47065C2F2F97}"/>
              </a:ext>
            </a:extLst>
          </p:cNvPr>
          <p:cNvSpPr txBox="1">
            <a:spLocks noChangeArrowheads="1"/>
          </p:cNvSpPr>
          <p:nvPr/>
        </p:nvSpPr>
        <p:spPr bwMode="auto">
          <a:xfrm>
            <a:off x="5280025" y="5327650"/>
            <a:ext cx="954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amount</a:t>
            </a:r>
          </a:p>
        </p:txBody>
      </p:sp>
      <p:sp>
        <p:nvSpPr>
          <p:cNvPr id="72733" name="TextBox 49">
            <a:extLst>
              <a:ext uri="{FF2B5EF4-FFF2-40B4-BE49-F238E27FC236}">
                <a16:creationId xmlns:a16="http://schemas.microsoft.com/office/drawing/2014/main" id="{C31BF64F-F4B2-B545-9FCC-FCDF32B0E554}"/>
              </a:ext>
            </a:extLst>
          </p:cNvPr>
          <p:cNvSpPr txBox="1">
            <a:spLocks noChangeArrowheads="1"/>
          </p:cNvSpPr>
          <p:nvPr/>
        </p:nvSpPr>
        <p:spPr bwMode="auto">
          <a:xfrm>
            <a:off x="6356350" y="973138"/>
            <a:ext cx="620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high</a:t>
            </a:r>
          </a:p>
        </p:txBody>
      </p:sp>
      <p:sp>
        <p:nvSpPr>
          <p:cNvPr id="72734" name="TextBox 50">
            <a:extLst>
              <a:ext uri="{FF2B5EF4-FFF2-40B4-BE49-F238E27FC236}">
                <a16:creationId xmlns:a16="http://schemas.microsoft.com/office/drawing/2014/main" id="{B8365745-5380-9449-937A-798B92FA8A81}"/>
              </a:ext>
            </a:extLst>
          </p:cNvPr>
          <p:cNvSpPr txBox="1">
            <a:spLocks noChangeArrowheads="1"/>
          </p:cNvSpPr>
          <p:nvPr/>
        </p:nvSpPr>
        <p:spPr bwMode="auto">
          <a:xfrm>
            <a:off x="6554788" y="4684713"/>
            <a:ext cx="620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high</a:t>
            </a:r>
          </a:p>
        </p:txBody>
      </p:sp>
      <p:sp>
        <p:nvSpPr>
          <p:cNvPr id="72735" name="TextBox 51">
            <a:extLst>
              <a:ext uri="{FF2B5EF4-FFF2-40B4-BE49-F238E27FC236}">
                <a16:creationId xmlns:a16="http://schemas.microsoft.com/office/drawing/2014/main" id="{C1F25E5A-B578-CE4A-9CD7-F20AF2052844}"/>
              </a:ext>
            </a:extLst>
          </p:cNvPr>
          <p:cNvSpPr txBox="1">
            <a:spLocks noChangeArrowheads="1"/>
          </p:cNvSpPr>
          <p:nvPr/>
        </p:nvSpPr>
        <p:spPr bwMode="auto">
          <a:xfrm>
            <a:off x="6707188" y="6235700"/>
            <a:ext cx="544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low</a:t>
            </a:r>
          </a:p>
        </p:txBody>
      </p:sp>
      <p:sp>
        <p:nvSpPr>
          <p:cNvPr id="72736" name="TextBox 52">
            <a:extLst>
              <a:ext uri="{FF2B5EF4-FFF2-40B4-BE49-F238E27FC236}">
                <a16:creationId xmlns:a16="http://schemas.microsoft.com/office/drawing/2014/main" id="{2EA7AA82-A807-C147-B052-0B5F85B48216}"/>
              </a:ext>
            </a:extLst>
          </p:cNvPr>
          <p:cNvSpPr txBox="1">
            <a:spLocks noChangeArrowheads="1"/>
          </p:cNvSpPr>
          <p:nvPr/>
        </p:nvSpPr>
        <p:spPr bwMode="auto">
          <a:xfrm>
            <a:off x="6432550" y="2571750"/>
            <a:ext cx="544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low</a:t>
            </a:r>
          </a:p>
        </p:txBody>
      </p:sp>
      <p:sp>
        <p:nvSpPr>
          <p:cNvPr id="72737" name="TextBox 49">
            <a:extLst>
              <a:ext uri="{FF2B5EF4-FFF2-40B4-BE49-F238E27FC236}">
                <a16:creationId xmlns:a16="http://schemas.microsoft.com/office/drawing/2014/main" id="{B26DDBEC-094B-1747-AEA4-56533CD08106}"/>
              </a:ext>
            </a:extLst>
          </p:cNvPr>
          <p:cNvSpPr txBox="1">
            <a:spLocks noChangeArrowheads="1"/>
          </p:cNvSpPr>
          <p:nvPr/>
        </p:nvSpPr>
        <p:spPr bwMode="auto">
          <a:xfrm>
            <a:off x="176213" y="6421438"/>
            <a:ext cx="2006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(Jordaan, Fig 1.3)</a:t>
            </a:r>
          </a:p>
        </p:txBody>
      </p:sp>
      <p:sp>
        <p:nvSpPr>
          <p:cNvPr id="72739" name="TextBox 1">
            <a:extLst>
              <a:ext uri="{FF2B5EF4-FFF2-40B4-BE49-F238E27FC236}">
                <a16:creationId xmlns:a16="http://schemas.microsoft.com/office/drawing/2014/main" id="{CCE3B587-1FBC-2344-879A-C71F17741131}"/>
              </a:ext>
            </a:extLst>
          </p:cNvPr>
          <p:cNvSpPr txBox="1">
            <a:spLocks noChangeArrowheads="1"/>
          </p:cNvSpPr>
          <p:nvPr/>
        </p:nvSpPr>
        <p:spPr bwMode="auto">
          <a:xfrm>
            <a:off x="7537450" y="1827213"/>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b="1">
                <a:latin typeface="Arial" panose="020B0604020202020204" pitchFamily="34" charset="0"/>
              </a:rPr>
              <a:t>Location 1</a:t>
            </a:r>
          </a:p>
        </p:txBody>
      </p:sp>
      <p:sp>
        <p:nvSpPr>
          <p:cNvPr id="72740" name="TextBox 52">
            <a:extLst>
              <a:ext uri="{FF2B5EF4-FFF2-40B4-BE49-F238E27FC236}">
                <a16:creationId xmlns:a16="http://schemas.microsoft.com/office/drawing/2014/main" id="{D4552311-AC7D-EB42-B1F8-BCEE44123F17}"/>
              </a:ext>
            </a:extLst>
          </p:cNvPr>
          <p:cNvSpPr txBox="1">
            <a:spLocks noChangeArrowheads="1"/>
          </p:cNvSpPr>
          <p:nvPr/>
        </p:nvSpPr>
        <p:spPr bwMode="auto">
          <a:xfrm>
            <a:off x="7599363" y="5437188"/>
            <a:ext cx="1339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b="1">
                <a:latin typeface="Arial" panose="020B0604020202020204" pitchFamily="34" charset="0"/>
              </a:rPr>
              <a:t>Location 2</a:t>
            </a:r>
          </a:p>
        </p:txBody>
      </p:sp>
      <p:sp>
        <p:nvSpPr>
          <p:cNvPr id="72741" name="TextBox 32">
            <a:extLst>
              <a:ext uri="{FF2B5EF4-FFF2-40B4-BE49-F238E27FC236}">
                <a16:creationId xmlns:a16="http://schemas.microsoft.com/office/drawing/2014/main" id="{CA996980-33D0-8940-BD21-ECD0D088E30F}"/>
              </a:ext>
            </a:extLst>
          </p:cNvPr>
          <p:cNvSpPr txBox="1">
            <a:spLocks noChangeArrowheads="1"/>
          </p:cNvSpPr>
          <p:nvPr/>
        </p:nvSpPr>
        <p:spPr bwMode="auto">
          <a:xfrm>
            <a:off x="7745413" y="4375150"/>
            <a:ext cx="1314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deaths &amp; injuries</a:t>
            </a:r>
          </a:p>
        </p:txBody>
      </p:sp>
      <p:sp>
        <p:nvSpPr>
          <p:cNvPr id="72742" name="TextBox 53">
            <a:extLst>
              <a:ext uri="{FF2B5EF4-FFF2-40B4-BE49-F238E27FC236}">
                <a16:creationId xmlns:a16="http://schemas.microsoft.com/office/drawing/2014/main" id="{8E5EFF8E-B5CA-DB4B-98EE-214B5980FA96}"/>
              </a:ext>
            </a:extLst>
          </p:cNvPr>
          <p:cNvSpPr txBox="1">
            <a:spLocks noChangeArrowheads="1"/>
          </p:cNvSpPr>
          <p:nvPr/>
        </p:nvSpPr>
        <p:spPr bwMode="auto">
          <a:xfrm>
            <a:off x="3273425" y="1157288"/>
            <a:ext cx="2147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uncertain amounts:</a:t>
            </a:r>
          </a:p>
        </p:txBody>
      </p:sp>
    </p:spTree>
    <p:extLst>
      <p:ext uri="{BB962C8B-B14F-4D97-AF65-F5344CB8AC3E}">
        <p14:creationId xmlns:p14="http://schemas.microsoft.com/office/powerpoint/2010/main" val="266414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F413C68C-A80A-3C41-BBC0-1DD05E4ECA1E}"/>
              </a:ext>
            </a:extLst>
          </p:cNvPr>
          <p:cNvSpPr>
            <a:spLocks noGrp="1"/>
          </p:cNvSpPr>
          <p:nvPr>
            <p:ph type="title"/>
          </p:nvPr>
        </p:nvSpPr>
        <p:spPr/>
        <p:txBody>
          <a:bodyPr>
            <a:normAutofit fontScale="90000"/>
          </a:bodyPr>
          <a:lstStyle/>
          <a:p>
            <a:r>
              <a:rPr lang="en-US" altLang="en-US" sz="3800">
                <a:ea typeface="ＭＳ Ｐゴシック" panose="020B0600070205080204" pitchFamily="34" charset="-128"/>
              </a:rPr>
              <a:t>Rail Relocation Tree Information</a:t>
            </a:r>
          </a:p>
        </p:txBody>
      </p:sp>
      <p:sp>
        <p:nvSpPr>
          <p:cNvPr id="73730" name="Content Placeholder 2">
            <a:extLst>
              <a:ext uri="{FF2B5EF4-FFF2-40B4-BE49-F238E27FC236}">
                <a16:creationId xmlns:a16="http://schemas.microsoft.com/office/drawing/2014/main" id="{1810F2FD-98D3-C04C-A006-E96C22AAFC5E}"/>
              </a:ext>
            </a:extLst>
          </p:cNvPr>
          <p:cNvSpPr>
            <a:spLocks noGrp="1"/>
          </p:cNvSpPr>
          <p:nvPr>
            <p:ph idx="1"/>
          </p:nvPr>
        </p:nvSpPr>
        <p:spPr/>
        <p:txBody>
          <a:bodyPr>
            <a:normAutofit fontScale="92500" lnSpcReduction="10000"/>
          </a:bodyPr>
          <a:lstStyle/>
          <a:p>
            <a:pPr>
              <a:spcAft>
                <a:spcPts val="600"/>
              </a:spcAft>
            </a:pPr>
            <a:r>
              <a:rPr lang="en-US" altLang="en-US" sz="2700">
                <a:ea typeface="ＭＳ Ｐゴシック" panose="020B0600070205080204" pitchFamily="34" charset="-128"/>
              </a:rPr>
              <a:t>As in all decision making, the optimum alternative is based on the </a:t>
            </a:r>
            <a:r>
              <a:rPr lang="en-US" altLang="en-US" sz="2700" b="1">
                <a:ea typeface="ＭＳ Ｐゴシック" panose="020B0600070205080204" pitchFamily="34" charset="-128"/>
              </a:rPr>
              <a:t>Maximum Expected Value or Utility</a:t>
            </a:r>
            <a:r>
              <a:rPr lang="en-US" altLang="en-US" sz="2700">
                <a:ea typeface="ＭＳ Ｐゴシック" panose="020B0600070205080204" pitchFamily="34" charset="-128"/>
              </a:rPr>
              <a:t>.</a:t>
            </a:r>
          </a:p>
          <a:p>
            <a:pPr>
              <a:spcAft>
                <a:spcPts val="600"/>
              </a:spcAft>
            </a:pPr>
            <a:r>
              <a:rPr lang="en-US" altLang="en-US" sz="2700">
                <a:ea typeface="ＭＳ Ｐゴシック" panose="020B0600070205080204" pitchFamily="34" charset="-128"/>
              </a:rPr>
              <a:t>This is another example of the Value of Information, VI,</a:t>
            </a:r>
            <a:r>
              <a:rPr lang="en-US" altLang="en-US" sz="2700" b="1">
                <a:ea typeface="ＭＳ Ｐゴシック" panose="020B0600070205080204" pitchFamily="34" charset="-128"/>
              </a:rPr>
              <a:t> </a:t>
            </a:r>
            <a:r>
              <a:rPr lang="en-US" altLang="en-US" sz="2700">
                <a:ea typeface="ＭＳ Ｐゴシック" panose="020B0600070205080204" pitchFamily="34" charset="-128"/>
              </a:rPr>
              <a:t>obtained from tests or information from previous incidents or expert judgment to lower uncertainty and risk and make a better decision.</a:t>
            </a:r>
          </a:p>
          <a:p>
            <a:pPr>
              <a:spcAft>
                <a:spcPts val="600"/>
              </a:spcAft>
            </a:pPr>
            <a:r>
              <a:rPr lang="en-US" altLang="en-US" sz="2700">
                <a:ea typeface="ＭＳ Ｐゴシック" panose="020B0600070205080204" pitchFamily="34" charset="-128"/>
              </a:rPr>
              <a:t>The information to support a decision will lead to estimates of gas release </a:t>
            </a:r>
            <a:r>
              <a:rPr lang="en-US" altLang="en-US" sz="2700" b="1">
                <a:ea typeface="ＭＳ Ｐゴシック" panose="020B0600070205080204" pitchFamily="34" charset="-128"/>
              </a:rPr>
              <a:t>Probability Range or Distribution</a:t>
            </a:r>
            <a:r>
              <a:rPr lang="en-US" altLang="en-US" sz="2700">
                <a:ea typeface="ＭＳ Ｐゴシック" panose="020B0600070205080204" pitchFamily="34" charset="-128"/>
              </a:rPr>
              <a:t>, P(θ), for each of the decision alternatives: relocate, not relocate.</a:t>
            </a:r>
          </a:p>
          <a:p>
            <a:pPr>
              <a:spcAft>
                <a:spcPts val="600"/>
              </a:spcAft>
            </a:pPr>
            <a:r>
              <a:rPr lang="en-US" altLang="en-US" sz="2700">
                <a:ea typeface="ＭＳ Ｐゴシック" panose="020B0600070205080204" pitchFamily="34" charset="-128"/>
              </a:rPr>
              <a:t>Also, information to support a decision will result in estimates of outcome </a:t>
            </a:r>
            <a:r>
              <a:rPr lang="en-US" altLang="en-US" sz="2700" b="1">
                <a:ea typeface="ＭＳ Ｐゴシック" panose="020B0600070205080204" pitchFamily="34" charset="-128"/>
              </a:rPr>
              <a:t>Consequence Range or Distribution</a:t>
            </a:r>
            <a:r>
              <a:rPr lang="en-US" altLang="en-US" sz="2700">
                <a:ea typeface="ＭＳ Ｐゴシック" panose="020B0600070205080204" pitchFamily="34" charset="-128"/>
              </a:rPr>
              <a:t> of gas release based on people and conditions at each location, for each decision alternative.</a:t>
            </a:r>
          </a:p>
        </p:txBody>
      </p:sp>
      <p:sp>
        <p:nvSpPr>
          <p:cNvPr id="73731" name="Slide Number Placeholder 3">
            <a:extLst>
              <a:ext uri="{FF2B5EF4-FFF2-40B4-BE49-F238E27FC236}">
                <a16:creationId xmlns:a16="http://schemas.microsoft.com/office/drawing/2014/main" id="{5475ADC6-470E-F64F-B6BE-C42AB2B8EF57}"/>
              </a:ext>
            </a:extLst>
          </p:cNvPr>
          <p:cNvSpPr>
            <a:spLocks noGrp="1"/>
          </p:cNvSpPr>
          <p:nvPr>
            <p:ph type="sldNum" sz="quarter" idx="4294967295"/>
          </p:nvPr>
        </p:nvSpPr>
        <p:spPr bwMode="auto">
          <a:xfrm>
            <a:off x="8702675" y="6353175"/>
            <a:ext cx="4413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BDA4A8E-7EA3-8D44-9557-F4F436F136B1}" type="slidenum">
              <a:rPr lang="en-US" altLang="en-US" sz="1600"/>
              <a:pPr>
                <a:spcBef>
                  <a:spcPct val="0"/>
                </a:spcBef>
                <a:buFontTx/>
                <a:buNone/>
              </a:pPr>
              <a:t>11</a:t>
            </a:fld>
            <a:endParaRPr lang="en-US" altLang="en-US" sz="1600"/>
          </a:p>
        </p:txBody>
      </p:sp>
    </p:spTree>
    <p:extLst>
      <p:ext uri="{BB962C8B-B14F-4D97-AF65-F5344CB8AC3E}">
        <p14:creationId xmlns:p14="http://schemas.microsoft.com/office/powerpoint/2010/main" val="248905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C4A95D2E-13F4-964F-BE50-967628CC893F}"/>
              </a:ext>
            </a:extLst>
          </p:cNvPr>
          <p:cNvSpPr>
            <a:spLocks noGrp="1"/>
          </p:cNvSpPr>
          <p:nvPr>
            <p:ph type="title"/>
          </p:nvPr>
        </p:nvSpPr>
        <p:spPr/>
        <p:txBody>
          <a:bodyPr/>
          <a:lstStyle/>
          <a:p>
            <a:r>
              <a:rPr lang="en-US" altLang="en-US" sz="3800">
                <a:ea typeface="ＭＳ Ｐゴシック" panose="020B0600070205080204" pitchFamily="34" charset="-128"/>
              </a:rPr>
              <a:t>Expected Value and Decision</a:t>
            </a:r>
          </a:p>
        </p:txBody>
      </p:sp>
      <p:sp>
        <p:nvSpPr>
          <p:cNvPr id="77826" name="Content Placeholder 2">
            <a:extLst>
              <a:ext uri="{FF2B5EF4-FFF2-40B4-BE49-F238E27FC236}">
                <a16:creationId xmlns:a16="http://schemas.microsoft.com/office/drawing/2014/main" id="{302D750C-29F6-9F4B-8C7C-9B1110FDACA1}"/>
              </a:ext>
            </a:extLst>
          </p:cNvPr>
          <p:cNvSpPr>
            <a:spLocks noGrp="1"/>
          </p:cNvSpPr>
          <p:nvPr>
            <p:ph idx="1"/>
          </p:nvPr>
        </p:nvSpPr>
        <p:spPr/>
        <p:txBody>
          <a:bodyPr/>
          <a:lstStyle/>
          <a:p>
            <a:r>
              <a:rPr lang="en-US" altLang="en-US" dirty="0">
                <a:ea typeface="ＭＳ Ｐゴシック" panose="020B0600070205080204" pitchFamily="34" charset="-128"/>
              </a:rPr>
              <a:t>Assume two types of candies, θ</a:t>
            </a:r>
            <a:r>
              <a:rPr lang="en-US" altLang="en-US" baseline="-25000" dirty="0">
                <a:ea typeface="ＭＳ Ｐゴシック" panose="020B0600070205080204" pitchFamily="34" charset="-128"/>
              </a:rPr>
              <a:t>1</a:t>
            </a:r>
            <a:r>
              <a:rPr lang="en-US" altLang="en-US" dirty="0">
                <a:ea typeface="ＭＳ Ｐゴシック" panose="020B0600070205080204" pitchFamily="34" charset="-128"/>
              </a:rPr>
              <a:t> and θ</a:t>
            </a:r>
            <a:r>
              <a:rPr lang="en-US" altLang="en-US" baseline="-25000" dirty="0">
                <a:ea typeface="ＭＳ Ｐゴシック" panose="020B0600070205080204" pitchFamily="34" charset="-128"/>
              </a:rPr>
              <a:t>2 </a:t>
            </a:r>
            <a:r>
              <a:rPr lang="en-US" altLang="en-US" dirty="0">
                <a:ea typeface="ＭＳ Ｐゴシック" panose="020B0600070205080204" pitchFamily="34" charset="-128"/>
              </a:rPr>
              <a:t>in a bag</a:t>
            </a:r>
          </a:p>
          <a:p>
            <a:r>
              <a:rPr lang="en-US" altLang="en-US" dirty="0">
                <a:ea typeface="ＭＳ Ｐゴシック" panose="020B0600070205080204" pitchFamily="34" charset="-128"/>
              </a:rPr>
              <a:t>There are 800 candies of type θ</a:t>
            </a:r>
            <a:r>
              <a:rPr lang="en-US" altLang="en-US" baseline="-25000" dirty="0">
                <a:ea typeface="ＭＳ Ｐゴシック" panose="020B0600070205080204" pitchFamily="34" charset="-128"/>
              </a:rPr>
              <a:t>1</a:t>
            </a:r>
            <a:r>
              <a:rPr lang="en-US" altLang="en-US" dirty="0">
                <a:ea typeface="ＭＳ Ｐゴシック" panose="020B0600070205080204" pitchFamily="34" charset="-128"/>
              </a:rPr>
              <a:t> and 200 of type θ</a:t>
            </a:r>
            <a:r>
              <a:rPr lang="en-US" altLang="en-US" baseline="-25000" dirty="0">
                <a:ea typeface="ＭＳ Ｐゴシック" panose="020B0600070205080204" pitchFamily="34" charset="-128"/>
              </a:rPr>
              <a:t>2 </a:t>
            </a:r>
            <a:r>
              <a:rPr lang="en-US" altLang="en-US" dirty="0">
                <a:ea typeface="ＭＳ Ｐゴシック" panose="020B0600070205080204" pitchFamily="34" charset="-128"/>
              </a:rPr>
              <a:t>. The prior probability that a given candy, randomly selected, is type θ</a:t>
            </a:r>
            <a:r>
              <a:rPr lang="en-US" altLang="en-US" baseline="-25000" dirty="0">
                <a:ea typeface="ＭＳ Ｐゴシック" panose="020B0600070205080204" pitchFamily="34" charset="-128"/>
              </a:rPr>
              <a:t>1</a:t>
            </a:r>
            <a:r>
              <a:rPr lang="en-US" altLang="en-US" dirty="0">
                <a:ea typeface="ＭＳ Ｐゴシック" panose="020B0600070205080204" pitchFamily="34" charset="-128"/>
              </a:rPr>
              <a:t> is P(θ</a:t>
            </a:r>
            <a:r>
              <a:rPr lang="en-US" altLang="en-US" baseline="-25000" dirty="0">
                <a:ea typeface="ＭＳ Ｐゴシック" panose="020B0600070205080204" pitchFamily="34" charset="-128"/>
              </a:rPr>
              <a:t>1</a:t>
            </a:r>
            <a:r>
              <a:rPr lang="en-US" altLang="en-US" dirty="0">
                <a:ea typeface="ＭＳ Ｐゴシック" panose="020B0600070205080204" pitchFamily="34" charset="-128"/>
              </a:rPr>
              <a:t>) = 0.8 (= 800/1000) and for type θ</a:t>
            </a:r>
            <a:r>
              <a:rPr lang="en-US" altLang="en-US" baseline="-25000" dirty="0">
                <a:ea typeface="ＭＳ Ｐゴシック" panose="020B0600070205080204" pitchFamily="34" charset="-128"/>
              </a:rPr>
              <a:t>2</a:t>
            </a:r>
            <a:r>
              <a:rPr lang="en-US" altLang="en-US" dirty="0">
                <a:ea typeface="ＭＳ Ｐゴシック" panose="020B0600070205080204" pitchFamily="34" charset="-128"/>
              </a:rPr>
              <a:t> urn is P(θ</a:t>
            </a:r>
            <a:r>
              <a:rPr lang="en-US" altLang="en-US" baseline="-25000" dirty="0">
                <a:ea typeface="ＭＳ Ｐゴシック" panose="020B0600070205080204" pitchFamily="34" charset="-128"/>
              </a:rPr>
              <a:t>2</a:t>
            </a:r>
            <a:r>
              <a:rPr lang="en-US" altLang="en-US" dirty="0">
                <a:ea typeface="ＭＳ Ｐゴシック" panose="020B0600070205080204" pitchFamily="34" charset="-128"/>
              </a:rPr>
              <a:t>) = </a:t>
            </a:r>
            <a:br>
              <a:rPr lang="en-US" altLang="en-US" dirty="0">
                <a:ea typeface="ＭＳ Ｐゴシック" panose="020B0600070205080204" pitchFamily="34" charset="-128"/>
              </a:rPr>
            </a:br>
            <a:r>
              <a:rPr lang="en-US" altLang="en-US" dirty="0">
                <a:ea typeface="ＭＳ Ｐゴシック" panose="020B0600070205080204" pitchFamily="34" charset="-128"/>
              </a:rPr>
              <a:t>0.2 (= 200/1000). </a:t>
            </a:r>
          </a:p>
          <a:p>
            <a:r>
              <a:rPr lang="en-US" altLang="en-US" dirty="0">
                <a:ea typeface="ＭＳ Ｐゴシック" panose="020B0600070205080204" pitchFamily="34" charset="-128"/>
              </a:rPr>
              <a:t>For a candy selected at random from the 1000 candies, two contracts are offered:</a:t>
            </a:r>
          </a:p>
          <a:p>
            <a:pPr lvl="1">
              <a:spcAft>
                <a:spcPts val="600"/>
              </a:spcAft>
            </a:pPr>
            <a:r>
              <a:rPr lang="en-US" altLang="en-US" sz="2400" dirty="0">
                <a:ea typeface="ＭＳ Ｐゴシック" panose="020B0600070205080204" pitchFamily="34" charset="-128"/>
              </a:rPr>
              <a:t>α</a:t>
            </a:r>
            <a:r>
              <a:rPr lang="en-US" altLang="en-US" sz="2400" baseline="-25000" dirty="0">
                <a:ea typeface="ＭＳ Ｐゴシック" panose="020B0600070205080204" pitchFamily="34" charset="-128"/>
              </a:rPr>
              <a:t>1</a:t>
            </a:r>
            <a:r>
              <a:rPr lang="en-US" altLang="en-US" sz="2400" dirty="0">
                <a:ea typeface="ＭＳ Ｐゴシック" panose="020B0600070205080204" pitchFamily="34" charset="-128"/>
              </a:rPr>
              <a:t>: Receive $40 if candy is type θ</a:t>
            </a:r>
            <a:r>
              <a:rPr lang="en-US" altLang="en-US" sz="2400" baseline="-25000" dirty="0">
                <a:ea typeface="ＭＳ Ｐゴシック" panose="020B0600070205080204" pitchFamily="34" charset="-128"/>
              </a:rPr>
              <a:t>1</a:t>
            </a:r>
            <a:r>
              <a:rPr lang="en-US" altLang="en-US" sz="2400" dirty="0">
                <a:ea typeface="ＭＳ Ｐゴシック" panose="020B0600070205080204" pitchFamily="34" charset="-128"/>
              </a:rPr>
              <a:t> and pay $20 if θ</a:t>
            </a:r>
            <a:r>
              <a:rPr lang="en-US" altLang="en-US" sz="2400" baseline="-25000" dirty="0">
                <a:ea typeface="ＭＳ Ｐゴシック" panose="020B0600070205080204" pitchFamily="34" charset="-128"/>
              </a:rPr>
              <a:t>2</a:t>
            </a:r>
            <a:r>
              <a:rPr lang="en-US" altLang="en-US" sz="2400" dirty="0">
                <a:ea typeface="ＭＳ Ｐゴシック" panose="020B0600070205080204" pitchFamily="34" charset="-128"/>
              </a:rPr>
              <a:t>.</a:t>
            </a:r>
          </a:p>
          <a:p>
            <a:pPr lvl="1"/>
            <a:r>
              <a:rPr lang="en-US" altLang="en-US" sz="2400" dirty="0">
                <a:ea typeface="ＭＳ Ｐゴシック" panose="020B0600070205080204" pitchFamily="34" charset="-128"/>
              </a:rPr>
              <a:t>α</a:t>
            </a:r>
            <a:r>
              <a:rPr lang="en-US" altLang="en-US" sz="2400" baseline="-25000" dirty="0">
                <a:ea typeface="ＭＳ Ｐゴシック" panose="020B0600070205080204" pitchFamily="34" charset="-128"/>
              </a:rPr>
              <a:t>2</a:t>
            </a:r>
            <a:r>
              <a:rPr lang="en-US" altLang="en-US" sz="2400" dirty="0">
                <a:ea typeface="ＭＳ Ｐゴシック" panose="020B0600070205080204" pitchFamily="34" charset="-128"/>
              </a:rPr>
              <a:t>: Pay $5 if candy is type θ</a:t>
            </a:r>
            <a:r>
              <a:rPr lang="en-US" altLang="en-US" sz="2400" baseline="-25000" dirty="0">
                <a:ea typeface="ＭＳ Ｐゴシック" panose="020B0600070205080204" pitchFamily="34" charset="-128"/>
              </a:rPr>
              <a:t>1</a:t>
            </a:r>
            <a:r>
              <a:rPr lang="en-US" altLang="en-US" sz="2400" dirty="0">
                <a:ea typeface="ＭＳ Ｐゴシック" panose="020B0600070205080204" pitchFamily="34" charset="-128"/>
              </a:rPr>
              <a:t> and receive $100 if θ</a:t>
            </a:r>
            <a:r>
              <a:rPr lang="en-US" altLang="en-US" sz="2400" baseline="-25000" dirty="0">
                <a:ea typeface="ＭＳ Ｐゴシック" panose="020B0600070205080204" pitchFamily="34" charset="-128"/>
              </a:rPr>
              <a:t>2</a:t>
            </a:r>
            <a:endParaRPr lang="en-US" altLang="en-US" sz="2400" dirty="0">
              <a:ea typeface="ＭＳ Ｐゴシック" panose="020B0600070205080204" pitchFamily="34" charset="-128"/>
            </a:endParaRPr>
          </a:p>
          <a:p>
            <a:r>
              <a:rPr lang="en-US" altLang="en-US" dirty="0">
                <a:solidFill>
                  <a:srgbClr val="FF0000"/>
                </a:solidFill>
                <a:ea typeface="ＭＳ Ｐゴシック" panose="020B0600070205080204" pitchFamily="34" charset="-128"/>
              </a:rPr>
              <a:t>Calculate and compare the monetary value of each decision alternative</a:t>
            </a:r>
            <a:endParaRPr lang="en-US" altLang="en-US" dirty="0">
              <a:ea typeface="ＭＳ Ｐゴシック" panose="020B0600070205080204" pitchFamily="34" charset="-128"/>
            </a:endParaRPr>
          </a:p>
        </p:txBody>
      </p:sp>
      <p:sp>
        <p:nvSpPr>
          <p:cNvPr id="77827" name="Slide Number Placeholder 3">
            <a:extLst>
              <a:ext uri="{FF2B5EF4-FFF2-40B4-BE49-F238E27FC236}">
                <a16:creationId xmlns:a16="http://schemas.microsoft.com/office/drawing/2014/main" id="{24574717-E94C-534E-9321-41E444FC4B24}"/>
              </a:ext>
            </a:extLst>
          </p:cNvPr>
          <p:cNvSpPr>
            <a:spLocks noGrp="1"/>
          </p:cNvSpPr>
          <p:nvPr>
            <p:ph type="sldNum" sz="quarter" idx="4294967295"/>
          </p:nvPr>
        </p:nvSpPr>
        <p:spPr bwMode="auto">
          <a:xfrm>
            <a:off x="8702675" y="6353175"/>
            <a:ext cx="4413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C950E8E-1E4C-A447-A8DA-F48AE3C9A089}" type="slidenum">
              <a:rPr lang="en-US" altLang="en-US" sz="1600"/>
              <a:pPr>
                <a:spcBef>
                  <a:spcPct val="0"/>
                </a:spcBef>
                <a:buFontTx/>
                <a:buNone/>
              </a:pPr>
              <a:t>12</a:t>
            </a:fld>
            <a:endParaRPr lang="en-US" altLang="en-US" sz="1600"/>
          </a:p>
        </p:txBody>
      </p:sp>
    </p:spTree>
    <p:extLst>
      <p:ext uri="{BB962C8B-B14F-4D97-AF65-F5344CB8AC3E}">
        <p14:creationId xmlns:p14="http://schemas.microsoft.com/office/powerpoint/2010/main" val="156914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E3392EF0-4C26-9A41-9FFE-A497FE26921D}"/>
              </a:ext>
            </a:extLst>
          </p:cNvPr>
          <p:cNvSpPr>
            <a:spLocks noGrp="1"/>
          </p:cNvSpPr>
          <p:nvPr>
            <p:ph type="title"/>
          </p:nvPr>
        </p:nvSpPr>
        <p:spPr/>
        <p:txBody>
          <a:bodyPr>
            <a:normAutofit/>
          </a:bodyPr>
          <a:lstStyle/>
          <a:p>
            <a:r>
              <a:rPr lang="en-US" altLang="en-US" dirty="0">
                <a:ea typeface="ＭＳ Ｐゴシック" panose="020B0600070205080204" pitchFamily="34" charset="-128"/>
              </a:rPr>
              <a:t>Decision Tree for Urn:</a:t>
            </a:r>
            <a:endParaRPr lang="en-US" altLang="en-US" sz="3200" dirty="0">
              <a:ea typeface="ＭＳ Ｐゴシック" panose="020B0600070205080204" pitchFamily="34" charset="-128"/>
            </a:endParaRPr>
          </a:p>
        </p:txBody>
      </p:sp>
      <p:sp>
        <p:nvSpPr>
          <p:cNvPr id="78850" name="Slide Number Placeholder 3">
            <a:extLst>
              <a:ext uri="{FF2B5EF4-FFF2-40B4-BE49-F238E27FC236}">
                <a16:creationId xmlns:a16="http://schemas.microsoft.com/office/drawing/2014/main" id="{CD5EB67C-B9B9-914F-B807-F15418940E57}"/>
              </a:ext>
            </a:extLst>
          </p:cNvPr>
          <p:cNvSpPr>
            <a:spLocks noGrp="1"/>
          </p:cNvSpPr>
          <p:nvPr>
            <p:ph type="sldNum" sz="quarter" idx="4294967295"/>
          </p:nvPr>
        </p:nvSpPr>
        <p:spPr bwMode="auto">
          <a:xfrm>
            <a:off x="8702675" y="6353175"/>
            <a:ext cx="4413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F13087B-E083-A74A-9639-8E0D4B5A797E}" type="slidenum">
              <a:rPr lang="en-US" altLang="en-US" sz="1600"/>
              <a:pPr>
                <a:spcBef>
                  <a:spcPct val="0"/>
                </a:spcBef>
                <a:buFontTx/>
                <a:buNone/>
              </a:pPr>
              <a:t>13</a:t>
            </a:fld>
            <a:endParaRPr lang="en-US" altLang="en-US" sz="1600"/>
          </a:p>
        </p:txBody>
      </p:sp>
      <p:cxnSp>
        <p:nvCxnSpPr>
          <p:cNvPr id="4" name="Straight Connector 3">
            <a:extLst>
              <a:ext uri="{FF2B5EF4-FFF2-40B4-BE49-F238E27FC236}">
                <a16:creationId xmlns:a16="http://schemas.microsoft.com/office/drawing/2014/main" id="{9007A88A-B2FF-EF4E-8BAE-9B406F026477}"/>
              </a:ext>
            </a:extLst>
          </p:cNvPr>
          <p:cNvCxnSpPr>
            <a:cxnSpLocks noChangeShapeType="1"/>
          </p:cNvCxnSpPr>
          <p:nvPr/>
        </p:nvCxnSpPr>
        <p:spPr bwMode="auto">
          <a:xfrm flipV="1">
            <a:off x="698500" y="2628900"/>
            <a:ext cx="1619250" cy="784225"/>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5" name="Rectangle 4">
            <a:extLst>
              <a:ext uri="{FF2B5EF4-FFF2-40B4-BE49-F238E27FC236}">
                <a16:creationId xmlns:a16="http://schemas.microsoft.com/office/drawing/2014/main" id="{C4C8809C-F1C0-C141-992D-A62E831BCDC1}"/>
              </a:ext>
            </a:extLst>
          </p:cNvPr>
          <p:cNvSpPr>
            <a:spLocks noChangeArrowheads="1"/>
          </p:cNvSpPr>
          <p:nvPr/>
        </p:nvSpPr>
        <p:spPr bwMode="auto">
          <a:xfrm>
            <a:off x="600075" y="3305175"/>
            <a:ext cx="233363" cy="284163"/>
          </a:xfrm>
          <a:prstGeom prst="rect">
            <a:avLst/>
          </a:prstGeom>
          <a:solidFill>
            <a:schemeClr val="tx1"/>
          </a:solidFill>
          <a:ln w="9525">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6" name="Straight Connector 5">
            <a:extLst>
              <a:ext uri="{FF2B5EF4-FFF2-40B4-BE49-F238E27FC236}">
                <a16:creationId xmlns:a16="http://schemas.microsoft.com/office/drawing/2014/main" id="{F5859A6D-E52E-124E-A8C2-D9EF7E5FEEB7}"/>
              </a:ext>
            </a:extLst>
          </p:cNvPr>
          <p:cNvCxnSpPr>
            <a:cxnSpLocks noChangeShapeType="1"/>
          </p:cNvCxnSpPr>
          <p:nvPr/>
        </p:nvCxnSpPr>
        <p:spPr bwMode="auto">
          <a:xfrm>
            <a:off x="833438" y="3589338"/>
            <a:ext cx="1677987" cy="927100"/>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nvGrpSpPr>
          <p:cNvPr id="78854" name="Group 7">
            <a:extLst>
              <a:ext uri="{FF2B5EF4-FFF2-40B4-BE49-F238E27FC236}">
                <a16:creationId xmlns:a16="http://schemas.microsoft.com/office/drawing/2014/main" id="{56FA0AF5-6289-704D-AD9A-C872C9197456}"/>
              </a:ext>
            </a:extLst>
          </p:cNvPr>
          <p:cNvGrpSpPr>
            <a:grpSpLocks/>
          </p:cNvGrpSpPr>
          <p:nvPr/>
        </p:nvGrpSpPr>
        <p:grpSpPr bwMode="auto">
          <a:xfrm>
            <a:off x="2317750" y="1689100"/>
            <a:ext cx="2108200" cy="1489075"/>
            <a:chOff x="2316957" y="1689652"/>
            <a:chExt cx="2108487" cy="1489009"/>
          </a:xfrm>
        </p:grpSpPr>
        <p:cxnSp>
          <p:nvCxnSpPr>
            <p:cNvPr id="8" name="Straight Connector 7">
              <a:extLst>
                <a:ext uri="{FF2B5EF4-FFF2-40B4-BE49-F238E27FC236}">
                  <a16:creationId xmlns:a16="http://schemas.microsoft.com/office/drawing/2014/main" id="{AC02E896-5BCB-4245-AE32-6453B4DBC3FD}"/>
                </a:ext>
              </a:extLst>
            </p:cNvPr>
            <p:cNvCxnSpPr>
              <a:cxnSpLocks noChangeShapeType="1"/>
            </p:cNvCxnSpPr>
            <p:nvPr/>
          </p:nvCxnSpPr>
          <p:spPr bwMode="auto">
            <a:xfrm flipV="1">
              <a:off x="2559878" y="1689652"/>
              <a:ext cx="1765540" cy="795303"/>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9" name="Oval 8">
              <a:extLst>
                <a:ext uri="{FF2B5EF4-FFF2-40B4-BE49-F238E27FC236}">
                  <a16:creationId xmlns:a16="http://schemas.microsoft.com/office/drawing/2014/main" id="{82147E72-4FB4-B543-9F61-91470ECFBA53}"/>
                </a:ext>
              </a:extLst>
            </p:cNvPr>
            <p:cNvSpPr>
              <a:spLocks noChangeArrowheads="1"/>
            </p:cNvSpPr>
            <p:nvPr/>
          </p:nvSpPr>
          <p:spPr bwMode="auto">
            <a:xfrm>
              <a:off x="2316957" y="2432569"/>
              <a:ext cx="233395" cy="282562"/>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10" name="Straight Connector 9">
              <a:extLst>
                <a:ext uri="{FF2B5EF4-FFF2-40B4-BE49-F238E27FC236}">
                  <a16:creationId xmlns:a16="http://schemas.microsoft.com/office/drawing/2014/main" id="{50973821-ACEA-744D-AE41-C83BA756191F}"/>
                </a:ext>
              </a:extLst>
            </p:cNvPr>
            <p:cNvCxnSpPr>
              <a:cxnSpLocks noChangeShapeType="1"/>
            </p:cNvCxnSpPr>
            <p:nvPr/>
          </p:nvCxnSpPr>
          <p:spPr bwMode="auto">
            <a:xfrm>
              <a:off x="2559878" y="2629410"/>
              <a:ext cx="1865566" cy="549251"/>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cxnSp>
        <p:nvCxnSpPr>
          <p:cNvPr id="11" name="Straight Connector 10">
            <a:extLst>
              <a:ext uri="{FF2B5EF4-FFF2-40B4-BE49-F238E27FC236}">
                <a16:creationId xmlns:a16="http://schemas.microsoft.com/office/drawing/2014/main" id="{EFD880BC-E617-F14D-931A-4D97E40308C3}"/>
              </a:ext>
            </a:extLst>
          </p:cNvPr>
          <p:cNvCxnSpPr>
            <a:cxnSpLocks noChangeShapeType="1"/>
          </p:cNvCxnSpPr>
          <p:nvPr/>
        </p:nvCxnSpPr>
        <p:spPr bwMode="auto">
          <a:xfrm flipV="1">
            <a:off x="2746375" y="3876675"/>
            <a:ext cx="1865313" cy="603250"/>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12" name="Oval 11">
            <a:extLst>
              <a:ext uri="{FF2B5EF4-FFF2-40B4-BE49-F238E27FC236}">
                <a16:creationId xmlns:a16="http://schemas.microsoft.com/office/drawing/2014/main" id="{60D702F2-5D69-744D-83AB-7852CC7EFBD7}"/>
              </a:ext>
            </a:extLst>
          </p:cNvPr>
          <p:cNvSpPr>
            <a:spLocks noChangeArrowheads="1"/>
          </p:cNvSpPr>
          <p:nvPr/>
        </p:nvSpPr>
        <p:spPr bwMode="auto">
          <a:xfrm>
            <a:off x="2503488" y="4427538"/>
            <a:ext cx="233362" cy="282575"/>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13" name="Straight Connector 12">
            <a:extLst>
              <a:ext uri="{FF2B5EF4-FFF2-40B4-BE49-F238E27FC236}">
                <a16:creationId xmlns:a16="http://schemas.microsoft.com/office/drawing/2014/main" id="{6539AFB2-B65A-5D47-ADB7-1822651C5245}"/>
              </a:ext>
            </a:extLst>
          </p:cNvPr>
          <p:cNvCxnSpPr>
            <a:cxnSpLocks noChangeShapeType="1"/>
          </p:cNvCxnSpPr>
          <p:nvPr/>
        </p:nvCxnSpPr>
        <p:spPr bwMode="auto">
          <a:xfrm>
            <a:off x="2746375" y="4624388"/>
            <a:ext cx="1865313" cy="738187"/>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78858" name="TextBox 14">
            <a:extLst>
              <a:ext uri="{FF2B5EF4-FFF2-40B4-BE49-F238E27FC236}">
                <a16:creationId xmlns:a16="http://schemas.microsoft.com/office/drawing/2014/main" id="{C5313369-9E52-4745-9B17-DE9419A8BFF5}"/>
              </a:ext>
            </a:extLst>
          </p:cNvPr>
          <p:cNvSpPr txBox="1">
            <a:spLocks noChangeArrowheads="1"/>
          </p:cNvSpPr>
          <p:nvPr/>
        </p:nvSpPr>
        <p:spPr bwMode="auto">
          <a:xfrm>
            <a:off x="357188" y="2671763"/>
            <a:ext cx="8461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$28</a:t>
            </a:r>
          </a:p>
          <a:p>
            <a:pPr eaLnBrk="1" hangingPunct="1">
              <a:spcBef>
                <a:spcPct val="0"/>
              </a:spcBef>
              <a:buFontTx/>
              <a:buNone/>
            </a:pPr>
            <a:endParaRPr lang="en-US" altLang="en-US" sz="2400" dirty="0">
              <a:latin typeface="Arial" panose="020B0604020202020204" pitchFamily="34" charset="0"/>
            </a:endParaRPr>
          </a:p>
        </p:txBody>
      </p:sp>
      <p:sp>
        <p:nvSpPr>
          <p:cNvPr id="78859" name="TextBox 15">
            <a:extLst>
              <a:ext uri="{FF2B5EF4-FFF2-40B4-BE49-F238E27FC236}">
                <a16:creationId xmlns:a16="http://schemas.microsoft.com/office/drawing/2014/main" id="{4D19776A-43F7-084C-B31D-DCA603DE78FD}"/>
              </a:ext>
            </a:extLst>
          </p:cNvPr>
          <p:cNvSpPr txBox="1">
            <a:spLocks noChangeArrowheads="1"/>
          </p:cNvSpPr>
          <p:nvPr/>
        </p:nvSpPr>
        <p:spPr bwMode="auto">
          <a:xfrm>
            <a:off x="1255713" y="4008438"/>
            <a:ext cx="1512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α</a:t>
            </a:r>
            <a:r>
              <a:rPr lang="en-US" altLang="en-US" sz="2400" baseline="-25000">
                <a:latin typeface="Arial" panose="020B0604020202020204" pitchFamily="34" charset="0"/>
              </a:rPr>
              <a:t>2</a:t>
            </a:r>
          </a:p>
        </p:txBody>
      </p:sp>
      <p:sp>
        <p:nvSpPr>
          <p:cNvPr id="78860" name="TextBox 16">
            <a:extLst>
              <a:ext uri="{FF2B5EF4-FFF2-40B4-BE49-F238E27FC236}">
                <a16:creationId xmlns:a16="http://schemas.microsoft.com/office/drawing/2014/main" id="{658DD884-2A2A-7643-92C7-82A33B824987}"/>
              </a:ext>
            </a:extLst>
          </p:cNvPr>
          <p:cNvSpPr txBox="1">
            <a:spLocks noChangeArrowheads="1"/>
          </p:cNvSpPr>
          <p:nvPr/>
        </p:nvSpPr>
        <p:spPr bwMode="auto">
          <a:xfrm>
            <a:off x="3154363" y="3778250"/>
            <a:ext cx="469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1</a:t>
            </a:r>
          </a:p>
        </p:txBody>
      </p:sp>
      <p:sp>
        <p:nvSpPr>
          <p:cNvPr id="78861" name="TextBox 17">
            <a:extLst>
              <a:ext uri="{FF2B5EF4-FFF2-40B4-BE49-F238E27FC236}">
                <a16:creationId xmlns:a16="http://schemas.microsoft.com/office/drawing/2014/main" id="{156E67DC-23D0-6245-A0E1-82AD3EEBB0A7}"/>
              </a:ext>
            </a:extLst>
          </p:cNvPr>
          <p:cNvSpPr txBox="1">
            <a:spLocks noChangeArrowheads="1"/>
          </p:cNvSpPr>
          <p:nvPr/>
        </p:nvSpPr>
        <p:spPr bwMode="auto">
          <a:xfrm>
            <a:off x="3198813" y="1601788"/>
            <a:ext cx="469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1</a:t>
            </a:r>
          </a:p>
        </p:txBody>
      </p:sp>
      <p:sp>
        <p:nvSpPr>
          <p:cNvPr id="78862" name="TextBox 18">
            <a:extLst>
              <a:ext uri="{FF2B5EF4-FFF2-40B4-BE49-F238E27FC236}">
                <a16:creationId xmlns:a16="http://schemas.microsoft.com/office/drawing/2014/main" id="{73B55BE3-5B1C-D04D-B1B6-83149BBE1C77}"/>
              </a:ext>
            </a:extLst>
          </p:cNvPr>
          <p:cNvSpPr txBox="1">
            <a:spLocks noChangeArrowheads="1"/>
          </p:cNvSpPr>
          <p:nvPr/>
        </p:nvSpPr>
        <p:spPr bwMode="auto">
          <a:xfrm>
            <a:off x="3217863" y="2484438"/>
            <a:ext cx="469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2</a:t>
            </a:r>
          </a:p>
        </p:txBody>
      </p:sp>
      <p:sp>
        <p:nvSpPr>
          <p:cNvPr id="78863" name="TextBox 19">
            <a:extLst>
              <a:ext uri="{FF2B5EF4-FFF2-40B4-BE49-F238E27FC236}">
                <a16:creationId xmlns:a16="http://schemas.microsoft.com/office/drawing/2014/main" id="{32CB3CCA-D4D2-114A-A371-09786B39FC11}"/>
              </a:ext>
            </a:extLst>
          </p:cNvPr>
          <p:cNvSpPr txBox="1">
            <a:spLocks noChangeArrowheads="1"/>
          </p:cNvSpPr>
          <p:nvPr/>
        </p:nvSpPr>
        <p:spPr bwMode="auto">
          <a:xfrm>
            <a:off x="3254375" y="4978400"/>
            <a:ext cx="469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2</a:t>
            </a:r>
            <a:endParaRPr lang="en-US" altLang="en-US" sz="2400">
              <a:latin typeface="Arial" panose="020B0604020202020204" pitchFamily="34" charset="0"/>
            </a:endParaRPr>
          </a:p>
        </p:txBody>
      </p:sp>
      <p:sp>
        <p:nvSpPr>
          <p:cNvPr id="78864" name="TextBox 20">
            <a:extLst>
              <a:ext uri="{FF2B5EF4-FFF2-40B4-BE49-F238E27FC236}">
                <a16:creationId xmlns:a16="http://schemas.microsoft.com/office/drawing/2014/main" id="{15EDE07D-BED9-8C44-A766-796B815F09D7}"/>
              </a:ext>
            </a:extLst>
          </p:cNvPr>
          <p:cNvSpPr txBox="1">
            <a:spLocks noChangeArrowheads="1"/>
          </p:cNvSpPr>
          <p:nvPr/>
        </p:nvSpPr>
        <p:spPr bwMode="auto">
          <a:xfrm>
            <a:off x="4500563" y="2876550"/>
            <a:ext cx="955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 $20</a:t>
            </a:r>
          </a:p>
        </p:txBody>
      </p:sp>
      <p:sp>
        <p:nvSpPr>
          <p:cNvPr id="78865" name="TextBox 21">
            <a:extLst>
              <a:ext uri="{FF2B5EF4-FFF2-40B4-BE49-F238E27FC236}">
                <a16:creationId xmlns:a16="http://schemas.microsoft.com/office/drawing/2014/main" id="{E9CDAF00-742B-184B-88DB-07ABA617754C}"/>
              </a:ext>
            </a:extLst>
          </p:cNvPr>
          <p:cNvSpPr txBox="1">
            <a:spLocks noChangeArrowheads="1"/>
          </p:cNvSpPr>
          <p:nvPr/>
        </p:nvSpPr>
        <p:spPr bwMode="auto">
          <a:xfrm>
            <a:off x="4675188" y="3578225"/>
            <a:ext cx="784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 $5 </a:t>
            </a:r>
          </a:p>
        </p:txBody>
      </p:sp>
      <p:sp>
        <p:nvSpPr>
          <p:cNvPr id="78866" name="TextBox 22">
            <a:extLst>
              <a:ext uri="{FF2B5EF4-FFF2-40B4-BE49-F238E27FC236}">
                <a16:creationId xmlns:a16="http://schemas.microsoft.com/office/drawing/2014/main" id="{A5F62C9C-5E41-E64C-9D4A-3CA27ACFA537}"/>
              </a:ext>
            </a:extLst>
          </p:cNvPr>
          <p:cNvSpPr txBox="1">
            <a:spLocks noChangeArrowheads="1"/>
          </p:cNvSpPr>
          <p:nvPr/>
        </p:nvSpPr>
        <p:spPr bwMode="auto">
          <a:xfrm>
            <a:off x="4687888" y="5132388"/>
            <a:ext cx="869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$100</a:t>
            </a:r>
          </a:p>
        </p:txBody>
      </p:sp>
      <p:sp>
        <p:nvSpPr>
          <p:cNvPr id="78867" name="TextBox 23">
            <a:extLst>
              <a:ext uri="{FF2B5EF4-FFF2-40B4-BE49-F238E27FC236}">
                <a16:creationId xmlns:a16="http://schemas.microsoft.com/office/drawing/2014/main" id="{42429F17-CDB7-4F4F-911D-E6740BB75458}"/>
              </a:ext>
            </a:extLst>
          </p:cNvPr>
          <p:cNvSpPr txBox="1">
            <a:spLocks noChangeArrowheads="1"/>
          </p:cNvSpPr>
          <p:nvPr/>
        </p:nvSpPr>
        <p:spPr bwMode="auto">
          <a:xfrm>
            <a:off x="4635500" y="1370013"/>
            <a:ext cx="698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$40</a:t>
            </a:r>
          </a:p>
        </p:txBody>
      </p:sp>
      <p:sp>
        <p:nvSpPr>
          <p:cNvPr id="78868" name="TextBox 23">
            <a:extLst>
              <a:ext uri="{FF2B5EF4-FFF2-40B4-BE49-F238E27FC236}">
                <a16:creationId xmlns:a16="http://schemas.microsoft.com/office/drawing/2014/main" id="{DE0A1638-5074-D541-8492-92F8A3A178D4}"/>
              </a:ext>
            </a:extLst>
          </p:cNvPr>
          <p:cNvSpPr txBox="1">
            <a:spLocks noChangeArrowheads="1"/>
          </p:cNvSpPr>
          <p:nvPr/>
        </p:nvSpPr>
        <p:spPr bwMode="auto">
          <a:xfrm>
            <a:off x="3724275" y="1914525"/>
            <a:ext cx="577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0.8</a:t>
            </a:r>
          </a:p>
        </p:txBody>
      </p:sp>
      <p:sp>
        <p:nvSpPr>
          <p:cNvPr id="78869" name="TextBox 24">
            <a:extLst>
              <a:ext uri="{FF2B5EF4-FFF2-40B4-BE49-F238E27FC236}">
                <a16:creationId xmlns:a16="http://schemas.microsoft.com/office/drawing/2014/main" id="{013A7E45-DC8D-F44E-BF94-A062AEA013BE}"/>
              </a:ext>
            </a:extLst>
          </p:cNvPr>
          <p:cNvSpPr txBox="1">
            <a:spLocks noChangeArrowheads="1"/>
          </p:cNvSpPr>
          <p:nvPr/>
        </p:nvSpPr>
        <p:spPr bwMode="auto">
          <a:xfrm>
            <a:off x="3768725" y="3159125"/>
            <a:ext cx="577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0.2</a:t>
            </a:r>
          </a:p>
        </p:txBody>
      </p:sp>
      <p:sp>
        <p:nvSpPr>
          <p:cNvPr id="78870" name="TextBox 25">
            <a:extLst>
              <a:ext uri="{FF2B5EF4-FFF2-40B4-BE49-F238E27FC236}">
                <a16:creationId xmlns:a16="http://schemas.microsoft.com/office/drawing/2014/main" id="{1693C07C-6DBC-EA4C-B888-6E49617415AB}"/>
              </a:ext>
            </a:extLst>
          </p:cNvPr>
          <p:cNvSpPr txBox="1">
            <a:spLocks noChangeArrowheads="1"/>
          </p:cNvSpPr>
          <p:nvPr/>
        </p:nvSpPr>
        <p:spPr bwMode="auto">
          <a:xfrm>
            <a:off x="3859213" y="4106863"/>
            <a:ext cx="5762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0.8</a:t>
            </a:r>
          </a:p>
        </p:txBody>
      </p:sp>
      <p:sp>
        <p:nvSpPr>
          <p:cNvPr id="78871" name="TextBox 26">
            <a:extLst>
              <a:ext uri="{FF2B5EF4-FFF2-40B4-BE49-F238E27FC236}">
                <a16:creationId xmlns:a16="http://schemas.microsoft.com/office/drawing/2014/main" id="{0E50CF16-1E89-CF42-A547-29FA436ED876}"/>
              </a:ext>
            </a:extLst>
          </p:cNvPr>
          <p:cNvSpPr txBox="1">
            <a:spLocks noChangeArrowheads="1"/>
          </p:cNvSpPr>
          <p:nvPr/>
        </p:nvSpPr>
        <p:spPr bwMode="auto">
          <a:xfrm>
            <a:off x="3914775" y="5378450"/>
            <a:ext cx="577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0.2</a:t>
            </a:r>
          </a:p>
        </p:txBody>
      </p:sp>
      <p:sp>
        <p:nvSpPr>
          <p:cNvPr id="78872" name="TextBox 27">
            <a:extLst>
              <a:ext uri="{FF2B5EF4-FFF2-40B4-BE49-F238E27FC236}">
                <a16:creationId xmlns:a16="http://schemas.microsoft.com/office/drawing/2014/main" id="{34B068AD-61E0-A049-9ADD-047CBF5FB59F}"/>
              </a:ext>
            </a:extLst>
          </p:cNvPr>
          <p:cNvSpPr txBox="1">
            <a:spLocks noChangeArrowheads="1"/>
          </p:cNvSpPr>
          <p:nvPr/>
        </p:nvSpPr>
        <p:spPr bwMode="auto">
          <a:xfrm>
            <a:off x="2098675" y="1831975"/>
            <a:ext cx="835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$28</a:t>
            </a:r>
          </a:p>
        </p:txBody>
      </p:sp>
      <p:sp>
        <p:nvSpPr>
          <p:cNvPr id="78873" name="TextBox 29">
            <a:extLst>
              <a:ext uri="{FF2B5EF4-FFF2-40B4-BE49-F238E27FC236}">
                <a16:creationId xmlns:a16="http://schemas.microsoft.com/office/drawing/2014/main" id="{D55E7870-F7FB-AE4E-9E1A-6B11C567554E}"/>
              </a:ext>
            </a:extLst>
          </p:cNvPr>
          <p:cNvSpPr txBox="1">
            <a:spLocks noChangeArrowheads="1"/>
          </p:cNvSpPr>
          <p:nvPr/>
        </p:nvSpPr>
        <p:spPr bwMode="auto">
          <a:xfrm>
            <a:off x="2271713" y="3833813"/>
            <a:ext cx="835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$16</a:t>
            </a:r>
          </a:p>
        </p:txBody>
      </p:sp>
      <p:sp>
        <p:nvSpPr>
          <p:cNvPr id="31" name="Diamond 30">
            <a:extLst>
              <a:ext uri="{FF2B5EF4-FFF2-40B4-BE49-F238E27FC236}">
                <a16:creationId xmlns:a16="http://schemas.microsoft.com/office/drawing/2014/main" id="{D24C963E-8CDA-354F-8BB4-B04A28D9EE7C}"/>
              </a:ext>
            </a:extLst>
          </p:cNvPr>
          <p:cNvSpPr>
            <a:spLocks noChangeArrowheads="1"/>
          </p:cNvSpPr>
          <p:nvPr/>
        </p:nvSpPr>
        <p:spPr bwMode="auto">
          <a:xfrm>
            <a:off x="368300" y="2543175"/>
            <a:ext cx="747713" cy="742950"/>
          </a:xfrm>
          <a:prstGeom prst="diamond">
            <a:avLst/>
          </a:prstGeom>
          <a:noFill/>
          <a:ln w="28575">
            <a:solidFill>
              <a:srgbClr val="0000FF"/>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33" name="Diamond 32">
            <a:extLst>
              <a:ext uri="{FF2B5EF4-FFF2-40B4-BE49-F238E27FC236}">
                <a16:creationId xmlns:a16="http://schemas.microsoft.com/office/drawing/2014/main" id="{1C0E8BBA-B8C6-3A48-9990-A9B0FB2F3C2A}"/>
              </a:ext>
            </a:extLst>
          </p:cNvPr>
          <p:cNvSpPr>
            <a:spLocks noChangeArrowheads="1"/>
          </p:cNvSpPr>
          <p:nvPr/>
        </p:nvSpPr>
        <p:spPr bwMode="auto">
          <a:xfrm>
            <a:off x="2085975" y="1693863"/>
            <a:ext cx="747713" cy="742950"/>
          </a:xfrm>
          <a:prstGeom prst="diamond">
            <a:avLst/>
          </a:prstGeom>
          <a:noFill/>
          <a:ln w="28575">
            <a:solidFill>
              <a:srgbClr val="0000FF"/>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34" name="Diamond 33">
            <a:extLst>
              <a:ext uri="{FF2B5EF4-FFF2-40B4-BE49-F238E27FC236}">
                <a16:creationId xmlns:a16="http://schemas.microsoft.com/office/drawing/2014/main" id="{F4B7DD11-2E13-E441-B894-C0848AAA4F16}"/>
              </a:ext>
            </a:extLst>
          </p:cNvPr>
          <p:cNvSpPr>
            <a:spLocks noChangeArrowheads="1"/>
          </p:cNvSpPr>
          <p:nvPr/>
        </p:nvSpPr>
        <p:spPr bwMode="auto">
          <a:xfrm>
            <a:off x="2273300" y="3668713"/>
            <a:ext cx="747713" cy="742950"/>
          </a:xfrm>
          <a:prstGeom prst="diamond">
            <a:avLst/>
          </a:prstGeom>
          <a:noFill/>
          <a:ln w="28575">
            <a:solidFill>
              <a:srgbClr val="0000FF"/>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graphicFrame>
        <p:nvGraphicFramePr>
          <p:cNvPr id="78879" name="Object 2">
            <a:extLst>
              <a:ext uri="{FF2B5EF4-FFF2-40B4-BE49-F238E27FC236}">
                <a16:creationId xmlns:a16="http://schemas.microsoft.com/office/drawing/2014/main" id="{31ACF07F-C674-064D-9026-51B8B240F20D}"/>
              </a:ext>
            </a:extLst>
          </p:cNvPr>
          <p:cNvGraphicFramePr>
            <a:graphicFrameLocks noChangeAspect="1"/>
          </p:cNvGraphicFramePr>
          <p:nvPr/>
        </p:nvGraphicFramePr>
        <p:xfrm>
          <a:off x="4810125" y="2241550"/>
          <a:ext cx="4160838" cy="417513"/>
        </p:xfrm>
        <a:graphic>
          <a:graphicData uri="http://schemas.openxmlformats.org/presentationml/2006/ole">
            <mc:AlternateContent xmlns:mc="http://schemas.openxmlformats.org/markup-compatibility/2006">
              <mc:Choice xmlns:v="urn:schemas-microsoft-com:vml" Requires="v">
                <p:oleObj spid="_x0000_s92164" name="Equation" r:id="rId3" imgW="3162300" imgH="317500" progId="Equation.DSMT4">
                  <p:embed/>
                </p:oleObj>
              </mc:Choice>
              <mc:Fallback>
                <p:oleObj name="Equation" r:id="rId3" imgW="3162300" imgH="317500" progId="Equation.DSMT4">
                  <p:embed/>
                  <p:pic>
                    <p:nvPicPr>
                      <p:cNvPr id="78879" name="Object 2">
                        <a:extLst>
                          <a:ext uri="{FF2B5EF4-FFF2-40B4-BE49-F238E27FC236}">
                            <a16:creationId xmlns:a16="http://schemas.microsoft.com/office/drawing/2014/main" id="{31ACF07F-C674-064D-9026-51B8B240F2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2241550"/>
                        <a:ext cx="416083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8880" name="Object 3">
            <a:extLst>
              <a:ext uri="{FF2B5EF4-FFF2-40B4-BE49-F238E27FC236}">
                <a16:creationId xmlns:a16="http://schemas.microsoft.com/office/drawing/2014/main" id="{30B32924-1A3A-A149-B30E-7D3C41CAD656}"/>
              </a:ext>
            </a:extLst>
          </p:cNvPr>
          <p:cNvGraphicFramePr>
            <a:graphicFrameLocks noChangeAspect="1"/>
          </p:cNvGraphicFramePr>
          <p:nvPr/>
        </p:nvGraphicFramePr>
        <p:xfrm>
          <a:off x="4754563" y="4278313"/>
          <a:ext cx="4313237" cy="431800"/>
        </p:xfrm>
        <a:graphic>
          <a:graphicData uri="http://schemas.openxmlformats.org/presentationml/2006/ole">
            <mc:AlternateContent xmlns:mc="http://schemas.openxmlformats.org/markup-compatibility/2006">
              <mc:Choice xmlns:v="urn:schemas-microsoft-com:vml" Requires="v">
                <p:oleObj spid="_x0000_s92165" name="Equation" r:id="rId5" imgW="3175000" imgH="317500" progId="Equation.DSMT4">
                  <p:embed/>
                </p:oleObj>
              </mc:Choice>
              <mc:Fallback>
                <p:oleObj name="Equation" r:id="rId5" imgW="3175000" imgH="317500" progId="Equation.DSMT4">
                  <p:embed/>
                  <p:pic>
                    <p:nvPicPr>
                      <p:cNvPr id="78880" name="Object 3">
                        <a:extLst>
                          <a:ext uri="{FF2B5EF4-FFF2-40B4-BE49-F238E27FC236}">
                            <a16:creationId xmlns:a16="http://schemas.microsoft.com/office/drawing/2014/main" id="{30B32924-1A3A-A149-B30E-7D3C41CAD6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4563" y="4278313"/>
                        <a:ext cx="431323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8881" name="TextBox 39">
            <a:extLst>
              <a:ext uri="{FF2B5EF4-FFF2-40B4-BE49-F238E27FC236}">
                <a16:creationId xmlns:a16="http://schemas.microsoft.com/office/drawing/2014/main" id="{3C466622-60C6-EB46-9133-D622D9901DC5}"/>
              </a:ext>
            </a:extLst>
          </p:cNvPr>
          <p:cNvSpPr txBox="1">
            <a:spLocks noChangeArrowheads="1"/>
          </p:cNvSpPr>
          <p:nvPr/>
        </p:nvSpPr>
        <p:spPr bwMode="auto">
          <a:xfrm>
            <a:off x="5649913" y="1789113"/>
            <a:ext cx="30083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Expected $ value of α</a:t>
            </a:r>
            <a:r>
              <a:rPr lang="en-US" altLang="en-US" sz="2200" baseline="-25000">
                <a:latin typeface="Arial" panose="020B0604020202020204" pitchFamily="34" charset="0"/>
              </a:rPr>
              <a:t>1</a:t>
            </a:r>
            <a:endParaRPr lang="en-US" altLang="en-US" sz="2200">
              <a:latin typeface="Arial" panose="020B0604020202020204" pitchFamily="34" charset="0"/>
            </a:endParaRPr>
          </a:p>
        </p:txBody>
      </p:sp>
      <p:sp>
        <p:nvSpPr>
          <p:cNvPr id="78882" name="TextBox 40">
            <a:extLst>
              <a:ext uri="{FF2B5EF4-FFF2-40B4-BE49-F238E27FC236}">
                <a16:creationId xmlns:a16="http://schemas.microsoft.com/office/drawing/2014/main" id="{6B14DC33-D2D2-BA43-9CAA-558C02EF690E}"/>
              </a:ext>
            </a:extLst>
          </p:cNvPr>
          <p:cNvSpPr txBox="1">
            <a:spLocks noChangeArrowheads="1"/>
          </p:cNvSpPr>
          <p:nvPr/>
        </p:nvSpPr>
        <p:spPr bwMode="auto">
          <a:xfrm>
            <a:off x="5761038" y="3775075"/>
            <a:ext cx="30083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Expected $ value of α</a:t>
            </a:r>
            <a:r>
              <a:rPr lang="en-US" altLang="en-US" sz="2200" baseline="-25000">
                <a:latin typeface="Arial" panose="020B0604020202020204" pitchFamily="34" charset="0"/>
              </a:rPr>
              <a:t>2</a:t>
            </a:r>
            <a:endParaRPr lang="en-US" altLang="en-US" sz="2200">
              <a:latin typeface="Arial" panose="020B0604020202020204" pitchFamily="34" charset="0"/>
            </a:endParaRPr>
          </a:p>
        </p:txBody>
      </p:sp>
      <p:sp>
        <p:nvSpPr>
          <p:cNvPr id="78883" name="TextBox 15">
            <a:extLst>
              <a:ext uri="{FF2B5EF4-FFF2-40B4-BE49-F238E27FC236}">
                <a16:creationId xmlns:a16="http://schemas.microsoft.com/office/drawing/2014/main" id="{B62AD4C7-A4BC-034C-934D-552D1027D6B2}"/>
              </a:ext>
            </a:extLst>
          </p:cNvPr>
          <p:cNvSpPr txBox="1">
            <a:spLocks noChangeArrowheads="1"/>
          </p:cNvSpPr>
          <p:nvPr/>
        </p:nvSpPr>
        <p:spPr bwMode="auto">
          <a:xfrm>
            <a:off x="1223963" y="2500313"/>
            <a:ext cx="1512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α</a:t>
            </a:r>
            <a:r>
              <a:rPr lang="en-US" altLang="en-US" sz="2400" baseline="-25000">
                <a:latin typeface="Arial" panose="020B0604020202020204" pitchFamily="34" charset="0"/>
              </a:rPr>
              <a:t>1</a:t>
            </a:r>
          </a:p>
        </p:txBody>
      </p:sp>
      <p:sp>
        <p:nvSpPr>
          <p:cNvPr id="78884" name="TextBox 42">
            <a:extLst>
              <a:ext uri="{FF2B5EF4-FFF2-40B4-BE49-F238E27FC236}">
                <a16:creationId xmlns:a16="http://schemas.microsoft.com/office/drawing/2014/main" id="{738D2DBA-4743-D147-84EB-A385357C2B14}"/>
              </a:ext>
            </a:extLst>
          </p:cNvPr>
          <p:cNvSpPr txBox="1">
            <a:spLocks noChangeArrowheads="1"/>
          </p:cNvSpPr>
          <p:nvPr/>
        </p:nvSpPr>
        <p:spPr bwMode="auto">
          <a:xfrm>
            <a:off x="198438" y="5878513"/>
            <a:ext cx="86058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600">
                <a:latin typeface="Arial" panose="020B0604020202020204" pitchFamily="34" charset="0"/>
              </a:rPr>
              <a:t>A decision in this case would favor contract </a:t>
            </a:r>
            <a:r>
              <a:rPr lang="en-US" altLang="en-US" sz="2800">
                <a:latin typeface="Arial" panose="020B0604020202020204" pitchFamily="34" charset="0"/>
              </a:rPr>
              <a:t>α</a:t>
            </a:r>
            <a:r>
              <a:rPr lang="en-US" altLang="en-US" sz="2800" baseline="-25000">
                <a:latin typeface="Arial" panose="020B0604020202020204" pitchFamily="34" charset="0"/>
              </a:rPr>
              <a:t>1 </a:t>
            </a:r>
            <a:r>
              <a:rPr lang="en-US" altLang="en-US" sz="2800">
                <a:latin typeface="Arial" panose="020B0604020202020204" pitchFamily="34" charset="0"/>
              </a:rPr>
              <a:t>,</a:t>
            </a:r>
          </a:p>
          <a:p>
            <a:pPr eaLnBrk="1" hangingPunct="1">
              <a:spcBef>
                <a:spcPct val="0"/>
              </a:spcBef>
              <a:buFontTx/>
              <a:buNone/>
            </a:pPr>
            <a:r>
              <a:rPr lang="en-US" altLang="en-US" sz="2600">
                <a:latin typeface="Arial" panose="020B0604020202020204" pitchFamily="34" charset="0"/>
              </a:rPr>
              <a:t>which has the larger expected monetary value of $28. </a:t>
            </a:r>
          </a:p>
        </p:txBody>
      </p:sp>
      <p:sp>
        <p:nvSpPr>
          <p:cNvPr id="78885" name="TextBox 40">
            <a:extLst>
              <a:ext uri="{FF2B5EF4-FFF2-40B4-BE49-F238E27FC236}">
                <a16:creationId xmlns:a16="http://schemas.microsoft.com/office/drawing/2014/main" id="{FA76641B-3417-AA4B-84D5-C93265BE24BB}"/>
              </a:ext>
            </a:extLst>
          </p:cNvPr>
          <p:cNvSpPr txBox="1">
            <a:spLocks noChangeArrowheads="1"/>
          </p:cNvSpPr>
          <p:nvPr/>
        </p:nvSpPr>
        <p:spPr bwMode="auto">
          <a:xfrm>
            <a:off x="336550" y="1622425"/>
            <a:ext cx="887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E(α</a:t>
            </a:r>
            <a:r>
              <a:rPr lang="en-US" altLang="en-US" sz="2400" baseline="-25000" dirty="0">
                <a:latin typeface="Arial" panose="020B0604020202020204" pitchFamily="34" charset="0"/>
              </a:rPr>
              <a:t>1</a:t>
            </a:r>
            <a:r>
              <a:rPr lang="en-US" altLang="en-US" sz="2400" dirty="0">
                <a:latin typeface="Arial" panose="020B0604020202020204" pitchFamily="34" charset="0"/>
              </a:rPr>
              <a:t>)</a:t>
            </a:r>
          </a:p>
        </p:txBody>
      </p:sp>
      <p:sp>
        <p:nvSpPr>
          <p:cNvPr id="78886" name="TextBox 41">
            <a:extLst>
              <a:ext uri="{FF2B5EF4-FFF2-40B4-BE49-F238E27FC236}">
                <a16:creationId xmlns:a16="http://schemas.microsoft.com/office/drawing/2014/main" id="{9C07E3FD-29D3-9B45-AF83-2CA5A8C0D581}"/>
              </a:ext>
            </a:extLst>
          </p:cNvPr>
          <p:cNvSpPr txBox="1">
            <a:spLocks noChangeArrowheads="1"/>
          </p:cNvSpPr>
          <p:nvPr/>
        </p:nvSpPr>
        <p:spPr bwMode="auto">
          <a:xfrm>
            <a:off x="1673225" y="3225800"/>
            <a:ext cx="887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E(α</a:t>
            </a:r>
            <a:r>
              <a:rPr lang="en-US" altLang="en-US" sz="2400" baseline="-25000">
                <a:latin typeface="Arial" panose="020B0604020202020204" pitchFamily="34" charset="0"/>
              </a:rPr>
              <a:t>2</a:t>
            </a:r>
            <a:r>
              <a:rPr lang="en-US" altLang="en-US" sz="2400">
                <a:latin typeface="Arial" panose="020B0604020202020204" pitchFamily="34" charset="0"/>
              </a:rPr>
              <a:t>)</a:t>
            </a:r>
          </a:p>
        </p:txBody>
      </p:sp>
      <p:sp>
        <p:nvSpPr>
          <p:cNvPr id="78887" name="TextBox 42">
            <a:extLst>
              <a:ext uri="{FF2B5EF4-FFF2-40B4-BE49-F238E27FC236}">
                <a16:creationId xmlns:a16="http://schemas.microsoft.com/office/drawing/2014/main" id="{B4720FCE-A055-ED47-B6D5-21D7FB7211BA}"/>
              </a:ext>
            </a:extLst>
          </p:cNvPr>
          <p:cNvSpPr txBox="1">
            <a:spLocks noChangeArrowheads="1"/>
          </p:cNvSpPr>
          <p:nvPr/>
        </p:nvSpPr>
        <p:spPr bwMode="auto">
          <a:xfrm>
            <a:off x="199233" y="4035723"/>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reject</a:t>
            </a:r>
          </a:p>
        </p:txBody>
      </p:sp>
      <p:cxnSp>
        <p:nvCxnSpPr>
          <p:cNvPr id="45" name="Straight Arrow Connector 44">
            <a:extLst>
              <a:ext uri="{FF2B5EF4-FFF2-40B4-BE49-F238E27FC236}">
                <a16:creationId xmlns:a16="http://schemas.microsoft.com/office/drawing/2014/main" id="{87646827-1E76-BD4F-AC4C-32603C098EB0}"/>
              </a:ext>
            </a:extLst>
          </p:cNvPr>
          <p:cNvCxnSpPr>
            <a:cxnSpLocks noChangeShapeType="1"/>
          </p:cNvCxnSpPr>
          <p:nvPr/>
        </p:nvCxnSpPr>
        <p:spPr bwMode="auto">
          <a:xfrm flipV="1">
            <a:off x="889796" y="4070648"/>
            <a:ext cx="347662" cy="173037"/>
          </a:xfrm>
          <a:prstGeom prst="straightConnector1">
            <a:avLst/>
          </a:prstGeom>
          <a:noFill/>
          <a:ln w="25400">
            <a:solidFill>
              <a:srgbClr val="660066"/>
            </a:solidFill>
            <a:round/>
            <a:headEnd/>
            <a:tailEnd type="arrow" w="med" len="med"/>
          </a:ln>
          <a:effectLst>
            <a:outerShdw blurRad="40000" dist="20000" dir="5400000" rotWithShape="0">
              <a:srgbClr val="808080">
                <a:alpha val="37999"/>
              </a:srgbClr>
            </a:outerShdw>
          </a:effectLst>
        </p:spPr>
      </p:cxnSp>
      <p:sp>
        <p:nvSpPr>
          <p:cNvPr id="78889" name="TextBox 45">
            <a:extLst>
              <a:ext uri="{FF2B5EF4-FFF2-40B4-BE49-F238E27FC236}">
                <a16:creationId xmlns:a16="http://schemas.microsoft.com/office/drawing/2014/main" id="{5D64E225-DFCB-3F4F-8D74-BB50EE63D7D7}"/>
              </a:ext>
            </a:extLst>
          </p:cNvPr>
          <p:cNvSpPr txBox="1">
            <a:spLocks noChangeArrowheads="1"/>
          </p:cNvSpPr>
          <p:nvPr/>
        </p:nvSpPr>
        <p:spPr bwMode="auto">
          <a:xfrm>
            <a:off x="217488" y="2035175"/>
            <a:ext cx="1184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Optimum:</a:t>
            </a:r>
          </a:p>
        </p:txBody>
      </p:sp>
      <p:sp>
        <p:nvSpPr>
          <p:cNvPr id="78890" name="TextBox 50">
            <a:extLst>
              <a:ext uri="{FF2B5EF4-FFF2-40B4-BE49-F238E27FC236}">
                <a16:creationId xmlns:a16="http://schemas.microsoft.com/office/drawing/2014/main" id="{395EBF3A-F9FB-0C4B-A176-A1A73590B258}"/>
              </a:ext>
            </a:extLst>
          </p:cNvPr>
          <p:cNvSpPr txBox="1">
            <a:spLocks noChangeArrowheads="1"/>
          </p:cNvSpPr>
          <p:nvPr/>
        </p:nvSpPr>
        <p:spPr bwMode="auto">
          <a:xfrm>
            <a:off x="6037263" y="5167313"/>
            <a:ext cx="17240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high payoff but </a:t>
            </a:r>
          </a:p>
          <a:p>
            <a:pPr eaLnBrk="1" hangingPunct="1">
              <a:spcBef>
                <a:spcPct val="0"/>
              </a:spcBef>
              <a:buFontTx/>
              <a:buNone/>
            </a:pPr>
            <a:r>
              <a:rPr lang="en-US" altLang="en-US" sz="1800">
                <a:latin typeface="Arial" panose="020B0604020202020204" pitchFamily="34" charset="0"/>
              </a:rPr>
              <a:t>low probability</a:t>
            </a:r>
          </a:p>
        </p:txBody>
      </p:sp>
      <p:cxnSp>
        <p:nvCxnSpPr>
          <p:cNvPr id="53" name="Straight Arrow Connector 52">
            <a:extLst>
              <a:ext uri="{FF2B5EF4-FFF2-40B4-BE49-F238E27FC236}">
                <a16:creationId xmlns:a16="http://schemas.microsoft.com/office/drawing/2014/main" id="{755F90CF-1112-5E4F-8D3C-7655168B88AC}"/>
              </a:ext>
            </a:extLst>
          </p:cNvPr>
          <p:cNvCxnSpPr>
            <a:cxnSpLocks noChangeShapeType="1"/>
          </p:cNvCxnSpPr>
          <p:nvPr/>
        </p:nvCxnSpPr>
        <p:spPr bwMode="auto">
          <a:xfrm rot="10800000">
            <a:off x="5626100" y="5400675"/>
            <a:ext cx="352425" cy="1588"/>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p:spPr>
      </p:cxnSp>
      <p:sp>
        <p:nvSpPr>
          <p:cNvPr id="78892" name="TextBox 50">
            <a:extLst>
              <a:ext uri="{FF2B5EF4-FFF2-40B4-BE49-F238E27FC236}">
                <a16:creationId xmlns:a16="http://schemas.microsoft.com/office/drawing/2014/main" id="{18A1AAC1-999D-D74A-94E2-CC8B610FBB5A}"/>
              </a:ext>
            </a:extLst>
          </p:cNvPr>
          <p:cNvSpPr txBox="1">
            <a:spLocks noChangeArrowheads="1"/>
          </p:cNvSpPr>
          <p:nvPr/>
        </p:nvSpPr>
        <p:spPr bwMode="auto">
          <a:xfrm>
            <a:off x="5626100" y="1047750"/>
            <a:ext cx="2066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modest payoff but </a:t>
            </a:r>
          </a:p>
          <a:p>
            <a:pPr eaLnBrk="1" hangingPunct="1">
              <a:spcBef>
                <a:spcPct val="0"/>
              </a:spcBef>
              <a:buFontTx/>
              <a:buNone/>
            </a:pPr>
            <a:r>
              <a:rPr lang="en-US" altLang="en-US" sz="1800" dirty="0">
                <a:latin typeface="Arial" panose="020B0604020202020204" pitchFamily="34" charset="0"/>
              </a:rPr>
              <a:t>high probability</a:t>
            </a:r>
          </a:p>
        </p:txBody>
      </p:sp>
      <p:cxnSp>
        <p:nvCxnSpPr>
          <p:cNvPr id="50" name="Straight Arrow Connector 49">
            <a:extLst>
              <a:ext uri="{FF2B5EF4-FFF2-40B4-BE49-F238E27FC236}">
                <a16:creationId xmlns:a16="http://schemas.microsoft.com/office/drawing/2014/main" id="{8F580A4D-E70F-8249-A38B-6FD5BDB9DFEB}"/>
              </a:ext>
            </a:extLst>
          </p:cNvPr>
          <p:cNvCxnSpPr>
            <a:cxnSpLocks noChangeShapeType="1"/>
            <a:stCxn id="78892" idx="1"/>
          </p:cNvCxnSpPr>
          <p:nvPr/>
        </p:nvCxnSpPr>
        <p:spPr bwMode="auto">
          <a:xfrm rot="10800000" flipV="1">
            <a:off x="5300663" y="1370013"/>
            <a:ext cx="325437" cy="231775"/>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p:spPr>
      </p:cxnSp>
      <p:cxnSp>
        <p:nvCxnSpPr>
          <p:cNvPr id="55" name="Straight Arrow Connector 54">
            <a:extLst>
              <a:ext uri="{FF2B5EF4-FFF2-40B4-BE49-F238E27FC236}">
                <a16:creationId xmlns:a16="http://schemas.microsoft.com/office/drawing/2014/main" id="{7C15A7D2-3A23-8C43-B51C-1E2D477F653D}"/>
              </a:ext>
            </a:extLst>
          </p:cNvPr>
          <p:cNvCxnSpPr>
            <a:cxnSpLocks noChangeShapeType="1"/>
          </p:cNvCxnSpPr>
          <p:nvPr/>
        </p:nvCxnSpPr>
        <p:spPr bwMode="auto">
          <a:xfrm flipH="1">
            <a:off x="768350" y="2330450"/>
            <a:ext cx="130175" cy="20320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cxnSp>
        <p:nvCxnSpPr>
          <p:cNvPr id="58" name="Straight Connector 57">
            <a:extLst>
              <a:ext uri="{FF2B5EF4-FFF2-40B4-BE49-F238E27FC236}">
                <a16:creationId xmlns:a16="http://schemas.microsoft.com/office/drawing/2014/main" id="{3DEE96E8-83C8-4E6A-B74B-5B4C30EEE8D7}"/>
              </a:ext>
            </a:extLst>
          </p:cNvPr>
          <p:cNvCxnSpPr>
            <a:cxnSpLocks noChangeShapeType="1"/>
          </p:cNvCxnSpPr>
          <p:nvPr/>
        </p:nvCxnSpPr>
        <p:spPr bwMode="auto">
          <a:xfrm rot="5400000">
            <a:off x="1222376" y="3747359"/>
            <a:ext cx="261938" cy="231775"/>
          </a:xfrm>
          <a:prstGeom prst="line">
            <a:avLst/>
          </a:prstGeom>
          <a:noFill/>
          <a:ln w="25400">
            <a:solidFill>
              <a:schemeClr val="accent1"/>
            </a:solidFill>
            <a:round/>
            <a:headEnd/>
            <a:tailEnd/>
          </a:ln>
          <a:effectLst>
            <a:outerShdw blurRad="40000" dist="20000" dir="5400000" rotWithShape="0">
              <a:srgbClr val="808080">
                <a:alpha val="37999"/>
              </a:srgbClr>
            </a:outerShdw>
          </a:effectLst>
        </p:spPr>
      </p:cxnSp>
      <p:cxnSp>
        <p:nvCxnSpPr>
          <p:cNvPr id="59" name="Straight Connector 58">
            <a:extLst>
              <a:ext uri="{FF2B5EF4-FFF2-40B4-BE49-F238E27FC236}">
                <a16:creationId xmlns:a16="http://schemas.microsoft.com/office/drawing/2014/main" id="{EB3282E8-8D84-4E2E-819E-5F33E0F9E9A1}"/>
              </a:ext>
            </a:extLst>
          </p:cNvPr>
          <p:cNvCxnSpPr>
            <a:cxnSpLocks noChangeShapeType="1"/>
          </p:cNvCxnSpPr>
          <p:nvPr/>
        </p:nvCxnSpPr>
        <p:spPr bwMode="auto">
          <a:xfrm rot="5400000">
            <a:off x="1298576" y="3802857"/>
            <a:ext cx="263525" cy="233362"/>
          </a:xfrm>
          <a:prstGeom prst="line">
            <a:avLst/>
          </a:prstGeom>
          <a:noFill/>
          <a:ln w="25400">
            <a:solidFill>
              <a:schemeClr val="accent1"/>
            </a:solidFill>
            <a:round/>
            <a:headEnd/>
            <a:tailEnd/>
          </a:ln>
          <a:effectLst>
            <a:outerShdw blurRad="40000" dist="20000" dir="5400000" rotWithShape="0">
              <a:srgbClr val="808080">
                <a:alpha val="37999"/>
              </a:srgbClr>
            </a:outerShdw>
          </a:effectLst>
        </p:spPr>
      </p:cxnSp>
    </p:spTree>
    <p:extLst>
      <p:ext uri="{BB962C8B-B14F-4D97-AF65-F5344CB8AC3E}">
        <p14:creationId xmlns:p14="http://schemas.microsoft.com/office/powerpoint/2010/main" val="328821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8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8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8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8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8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8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88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8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8" grpId="0"/>
      <p:bldP spid="78872" grpId="0"/>
      <p:bldP spid="78873" grpId="0"/>
      <p:bldP spid="78881" grpId="0"/>
      <p:bldP spid="78882" grpId="0"/>
      <p:bldP spid="78885" grpId="0"/>
      <p:bldP spid="78887" grpId="0"/>
      <p:bldP spid="78889" grpId="0"/>
      <p:bldP spid="78890" grpId="0"/>
      <p:bldP spid="7889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2" descr="C:\Documents and Settings\Steveo\Desktop\Workkkkkk\angjpgs\ch01\01_13.jpg">
            <a:extLst>
              <a:ext uri="{FF2B5EF4-FFF2-40B4-BE49-F238E27FC236}">
                <a16:creationId xmlns:a16="http://schemas.microsoft.com/office/drawing/2014/main" id="{8A942A8D-9F0A-D741-926D-7327D0CC8DE7}"/>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507206" y="1066344"/>
            <a:ext cx="82296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4" name="Rectangle 4" hidden="1">
            <a:extLst>
              <a:ext uri="{FF2B5EF4-FFF2-40B4-BE49-F238E27FC236}">
                <a16:creationId xmlns:a16="http://schemas.microsoft.com/office/drawing/2014/main" id="{B9AFF7E3-93A9-8243-81B5-291DC5C8D849}"/>
              </a:ext>
            </a:extLst>
          </p:cNvPr>
          <p:cNvSpPr>
            <a:spLocks noGrp="1"/>
          </p:cNvSpPr>
          <p:nvPr>
            <p:ph type="title"/>
          </p:nvPr>
        </p:nvSpPr>
        <p:spPr/>
        <p:txBody>
          <a:bodyPr/>
          <a:lstStyle/>
          <a:p>
            <a:pPr eaLnBrk="1" hangingPunct="1"/>
            <a:r>
              <a:rPr lang="en-US" altLang="en-US">
                <a:latin typeface="Times New Roman" panose="02020603050405020304" pitchFamily="18" charset="0"/>
                <a:ea typeface="ＭＳ Ｐゴシック" panose="020B0600070205080204" pitchFamily="34" charset="-128"/>
              </a:rPr>
              <a:t>01_13</a:t>
            </a:r>
          </a:p>
        </p:txBody>
      </p:sp>
      <p:sp>
        <p:nvSpPr>
          <p:cNvPr id="49155" name="Slide Number Placeholder 1">
            <a:extLst>
              <a:ext uri="{FF2B5EF4-FFF2-40B4-BE49-F238E27FC236}">
                <a16:creationId xmlns:a16="http://schemas.microsoft.com/office/drawing/2014/main" id="{8264BBE8-4316-5047-BA55-1E925AB4B703}"/>
              </a:ext>
            </a:extLst>
          </p:cNvPr>
          <p:cNvSpPr>
            <a:spLocks noGrp="1"/>
          </p:cNvSpPr>
          <p:nvPr>
            <p:ph type="sldNum" sz="quarter" idx="4294967295"/>
          </p:nvPr>
        </p:nvSpPr>
        <p:spPr bwMode="auto">
          <a:xfrm>
            <a:off x="7239000" y="64230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F9F7725E-D3BE-6D42-9712-91ABA45354F2}" type="slidenum">
              <a:rPr lang="en-US" altLang="en-US" sz="1800">
                <a:latin typeface="Arial" panose="020B0604020202020204" pitchFamily="34" charset="0"/>
              </a:rPr>
              <a:pPr>
                <a:spcBef>
                  <a:spcPct val="0"/>
                </a:spcBef>
                <a:buFontTx/>
                <a:buNone/>
              </a:pPr>
              <a:t>14</a:t>
            </a:fld>
            <a:endParaRPr lang="en-US" altLang="en-US" sz="1800">
              <a:latin typeface="Arial" panose="020B0604020202020204" pitchFamily="34" charset="0"/>
            </a:endParaRPr>
          </a:p>
        </p:txBody>
      </p:sp>
      <p:sp>
        <p:nvSpPr>
          <p:cNvPr id="49156" name="TextBox 1">
            <a:extLst>
              <a:ext uri="{FF2B5EF4-FFF2-40B4-BE49-F238E27FC236}">
                <a16:creationId xmlns:a16="http://schemas.microsoft.com/office/drawing/2014/main" id="{103FE1A6-6DFB-3A4B-9612-CB9612F055E6}"/>
              </a:ext>
            </a:extLst>
          </p:cNvPr>
          <p:cNvSpPr txBox="1">
            <a:spLocks noChangeArrowheads="1"/>
          </p:cNvSpPr>
          <p:nvPr/>
        </p:nvSpPr>
        <p:spPr bwMode="auto">
          <a:xfrm>
            <a:off x="331179" y="4633456"/>
            <a:ext cx="881538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dirty="0">
                <a:latin typeface="Arial" panose="020B0604020202020204" pitchFamily="34" charset="0"/>
              </a:rPr>
              <a:t>An offshore platform is subject to occasional hurricane forces in which the wind and water wave effects, e.g., velocities, turbulence, can vary. So the probability of strong winds with intensity distributions must be considered in the design of the platform . </a:t>
            </a:r>
          </a:p>
          <a:p>
            <a:pPr eaLnBrk="1" hangingPunct="1">
              <a:spcBef>
                <a:spcPct val="0"/>
              </a:spcBef>
              <a:buFontTx/>
              <a:buNone/>
            </a:pPr>
            <a:r>
              <a:rPr lang="en-US" altLang="en-US" sz="2000" dirty="0">
                <a:latin typeface="Arial" panose="020B0604020202020204" pitchFamily="34" charset="0"/>
              </a:rPr>
              <a:t>Such decisions require a balance between the cost and level of protection to manage the risk of life and property.</a:t>
            </a:r>
          </a:p>
          <a:p>
            <a:pPr eaLnBrk="1" hangingPunct="1">
              <a:spcBef>
                <a:spcPct val="0"/>
              </a:spcBef>
              <a:buFontTx/>
              <a:buNone/>
            </a:pPr>
            <a:r>
              <a:rPr lang="en-US" altLang="en-US" sz="2000" dirty="0">
                <a:latin typeface="Arial" panose="020B0604020202020204" pitchFamily="34" charset="0"/>
              </a:rPr>
              <a:t> </a:t>
            </a:r>
          </a:p>
        </p:txBody>
      </p:sp>
      <p:sp>
        <p:nvSpPr>
          <p:cNvPr id="49157" name="Rectangle 5">
            <a:extLst>
              <a:ext uri="{FF2B5EF4-FFF2-40B4-BE49-F238E27FC236}">
                <a16:creationId xmlns:a16="http://schemas.microsoft.com/office/drawing/2014/main" id="{A845A6F0-5CC0-454E-AEE2-A38D0C156F04}"/>
              </a:ext>
            </a:extLst>
          </p:cNvPr>
          <p:cNvSpPr>
            <a:spLocks noChangeArrowheads="1"/>
          </p:cNvSpPr>
          <p:nvPr/>
        </p:nvSpPr>
        <p:spPr bwMode="auto">
          <a:xfrm>
            <a:off x="25400" y="6572250"/>
            <a:ext cx="9636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200">
                <a:latin typeface="Arial" panose="020B0604020202020204" pitchFamily="34" charset="0"/>
              </a:rPr>
              <a:t>(Ang, PCE)</a:t>
            </a:r>
          </a:p>
        </p:txBody>
      </p:sp>
      <p:sp>
        <p:nvSpPr>
          <p:cNvPr id="49158" name="TextBox 1">
            <a:extLst>
              <a:ext uri="{FF2B5EF4-FFF2-40B4-BE49-F238E27FC236}">
                <a16:creationId xmlns:a16="http://schemas.microsoft.com/office/drawing/2014/main" id="{FBAEBB95-9C62-FE41-B2CE-52162FEA93F7}"/>
              </a:ext>
            </a:extLst>
          </p:cNvPr>
          <p:cNvSpPr txBox="1">
            <a:spLocks noChangeArrowheads="1"/>
          </p:cNvSpPr>
          <p:nvPr/>
        </p:nvSpPr>
        <p:spPr bwMode="auto">
          <a:xfrm>
            <a:off x="331179" y="225071"/>
            <a:ext cx="63418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800" dirty="0">
                <a:solidFill>
                  <a:srgbClr val="632523"/>
                </a:solidFill>
                <a:latin typeface="Arial" panose="020B0604020202020204" pitchFamily="34" charset="0"/>
              </a:rPr>
              <a:t>Decisions with Probability Distributions</a:t>
            </a:r>
          </a:p>
        </p:txBody>
      </p:sp>
    </p:spTree>
    <p:extLst>
      <p:ext uri="{BB962C8B-B14F-4D97-AF65-F5344CB8AC3E}">
        <p14:creationId xmlns:p14="http://schemas.microsoft.com/office/powerpoint/2010/main" val="375503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E6F4C409-8A3C-0243-9A5F-2E5510D46B16}"/>
              </a:ext>
            </a:extLst>
          </p:cNvPr>
          <p:cNvSpPr>
            <a:spLocks noGrp="1"/>
          </p:cNvSpPr>
          <p:nvPr>
            <p:ph type="title"/>
          </p:nvPr>
        </p:nvSpPr>
        <p:spPr/>
        <p:txBody>
          <a:bodyPr>
            <a:noAutofit/>
          </a:bodyPr>
          <a:lstStyle/>
          <a:p>
            <a:r>
              <a:rPr lang="en-US" altLang="en-US" sz="2800" dirty="0">
                <a:solidFill>
                  <a:srgbClr val="632523"/>
                </a:solidFill>
                <a:latin typeface="Arial" panose="020B0604020202020204" pitchFamily="34" charset="0"/>
                <a:ea typeface="ＭＳ Ｐゴシック" panose="020B0600070205080204" pitchFamily="34" charset="-128"/>
              </a:rPr>
              <a:t>Decision</a:t>
            </a:r>
            <a:r>
              <a:rPr lang="en-US" altLang="en-US" sz="2800" dirty="0">
                <a:latin typeface="Arial" panose="020B0604020202020204" pitchFamily="34" charset="0"/>
                <a:ea typeface="ＭＳ Ｐゴシック" panose="020B0600070205080204" pitchFamily="34" charset="-128"/>
              </a:rPr>
              <a:t> Making Under Uncertainty</a:t>
            </a:r>
          </a:p>
        </p:txBody>
      </p:sp>
      <p:sp>
        <p:nvSpPr>
          <p:cNvPr id="51202" name="Content Placeholder 2">
            <a:extLst>
              <a:ext uri="{FF2B5EF4-FFF2-40B4-BE49-F238E27FC236}">
                <a16:creationId xmlns:a16="http://schemas.microsoft.com/office/drawing/2014/main" id="{F7BF8787-A57B-0748-900D-F40A7F8CCD90}"/>
              </a:ext>
            </a:extLst>
          </p:cNvPr>
          <p:cNvSpPr>
            <a:spLocks noGrp="1"/>
          </p:cNvSpPr>
          <p:nvPr>
            <p:ph idx="1"/>
          </p:nvPr>
        </p:nvSpPr>
        <p:spPr/>
        <p:txBody>
          <a:bodyPr/>
          <a:lstStyle/>
          <a:p>
            <a:pPr>
              <a:spcAft>
                <a:spcPts val="1000"/>
              </a:spcAft>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Decisions about designs, engineering projects, test and maintenance strategies, or Emergency Planning, such as the offshore platform example:</a:t>
            </a:r>
          </a:p>
          <a:p>
            <a:pPr lvl="1">
              <a:spcAft>
                <a:spcPts val="800"/>
              </a:spcAft>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Assume only worst-case conditions?: overly costly</a:t>
            </a:r>
          </a:p>
          <a:p>
            <a:pPr lvl="1">
              <a:spcAft>
                <a:spcPts val="800"/>
              </a:spcAft>
            </a:pPr>
            <a:r>
              <a:rPr lang="en-US" altLang="en-US" sz="2400" dirty="0">
                <a:latin typeface="Arial" panose="020B0604020202020204" pitchFamily="34" charset="0"/>
                <a:ea typeface="ＭＳ Ｐゴシック" panose="020B0600070205080204" pitchFamily="34" charset="-128"/>
                <a:cs typeface="Arial" panose="020B0604020202020204" pitchFamily="34" charset="0"/>
              </a:rPr>
              <a:t>Assume only low case conditions?: poor safety</a:t>
            </a:r>
          </a:p>
          <a:p>
            <a:pPr>
              <a:spcAft>
                <a:spcPts val="800"/>
              </a:spcAft>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Engineering variables are random variables </a:t>
            </a:r>
          </a:p>
          <a:p>
            <a:pPr>
              <a:spcAft>
                <a:spcPts val="800"/>
              </a:spcAft>
            </a:pPr>
            <a:r>
              <a:rPr lang="en-US" altLang="en-US" sz="2600" dirty="0">
                <a:latin typeface="Arial" panose="020B0604020202020204" pitchFamily="34" charset="0"/>
                <a:ea typeface="ＭＳ Ｐゴシック" panose="020B0600070205080204" pitchFamily="34" charset="-128"/>
                <a:cs typeface="Arial" panose="020B0604020202020204" pitchFamily="34" charset="0"/>
              </a:rPr>
              <a:t>The inherent variability can be modeled and communicated in </a:t>
            </a:r>
            <a:r>
              <a:rPr lang="en-US" altLang="en-US" sz="2600" b="1" dirty="0">
                <a:latin typeface="Arial" panose="020B0604020202020204" pitchFamily="34" charset="0"/>
                <a:ea typeface="ＭＳ Ｐゴシック" panose="020B0600070205080204" pitchFamily="34" charset="-128"/>
                <a:cs typeface="Arial" panose="020B0604020202020204" pitchFamily="34" charset="0"/>
              </a:rPr>
              <a:t>histograms</a:t>
            </a:r>
            <a:r>
              <a:rPr lang="en-US" altLang="en-US" sz="2600" dirty="0">
                <a:latin typeface="Arial" panose="020B0604020202020204" pitchFamily="34" charset="0"/>
                <a:ea typeface="ＭＳ Ｐゴシック" panose="020B0600070205080204" pitchFamily="34" charset="-128"/>
                <a:cs typeface="Arial" panose="020B0604020202020204" pitchFamily="34" charset="0"/>
              </a:rPr>
              <a:t>, which are frequency diagrams displaying observed values</a:t>
            </a:r>
          </a:p>
          <a:p>
            <a:pPr lvl="1">
              <a:spcAft>
                <a:spcPts val="800"/>
              </a:spcAft>
            </a:pPr>
            <a:endParaRPr lang="en-US" altLang="en-US" sz="260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51203" name="Slide Number Placeholder 3">
            <a:extLst>
              <a:ext uri="{FF2B5EF4-FFF2-40B4-BE49-F238E27FC236}">
                <a16:creationId xmlns:a16="http://schemas.microsoft.com/office/drawing/2014/main" id="{DD740742-61E6-6143-B8F5-50FEF86DF3AB}"/>
              </a:ext>
            </a:extLst>
          </p:cNvPr>
          <p:cNvSpPr>
            <a:spLocks noGrp="1"/>
          </p:cNvSpPr>
          <p:nvPr>
            <p:ph type="sldNum" sz="quarter" idx="4294967295"/>
          </p:nvPr>
        </p:nvSpPr>
        <p:spPr bwMode="auto">
          <a:xfrm>
            <a:off x="8702675" y="6353175"/>
            <a:ext cx="4413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C1D78A3-2102-7640-A809-DCB90500AE9B}" type="slidenum">
              <a:rPr lang="en-US" altLang="en-US" sz="1800">
                <a:latin typeface="Arial" panose="020B0604020202020204" pitchFamily="34" charset="0"/>
              </a:rPr>
              <a:pPr>
                <a:spcBef>
                  <a:spcPct val="0"/>
                </a:spcBef>
                <a:buFontTx/>
                <a:buNone/>
              </a:pPr>
              <a:t>15</a:t>
            </a:fld>
            <a:endParaRPr lang="en-US" altLang="en-US" sz="1800">
              <a:latin typeface="Arial" panose="020B0604020202020204" pitchFamily="34" charset="0"/>
            </a:endParaRPr>
          </a:p>
        </p:txBody>
      </p:sp>
    </p:spTree>
    <p:extLst>
      <p:ext uri="{BB962C8B-B14F-4D97-AF65-F5344CB8AC3E}">
        <p14:creationId xmlns:p14="http://schemas.microsoft.com/office/powerpoint/2010/main" val="415894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2" descr="C:\Documents and Settings\Steveo\Desktop\Workkkkkk\angjpgs\ch01\01_01tbl.jpg">
            <a:extLst>
              <a:ext uri="{FF2B5EF4-FFF2-40B4-BE49-F238E27FC236}">
                <a16:creationId xmlns:a16="http://schemas.microsoft.com/office/drawing/2014/main" id="{DBA7FEE2-6693-8D42-9B5F-728E7B83CAC9}"/>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3731" y="1173041"/>
            <a:ext cx="7317627" cy="276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Rectangle 4" hidden="1">
            <a:extLst>
              <a:ext uri="{FF2B5EF4-FFF2-40B4-BE49-F238E27FC236}">
                <a16:creationId xmlns:a16="http://schemas.microsoft.com/office/drawing/2014/main" id="{9E48B5AF-9983-1242-A14F-AD684B4CEA72}"/>
              </a:ext>
            </a:extLst>
          </p:cNvPr>
          <p:cNvSpPr>
            <a:spLocks noGrp="1"/>
          </p:cNvSpPr>
          <p:nvPr>
            <p:ph type="title"/>
          </p:nvPr>
        </p:nvSpPr>
        <p:spPr/>
        <p:txBody>
          <a:bodyPr/>
          <a:lstStyle/>
          <a:p>
            <a:pPr eaLnBrk="1" hangingPunct="1"/>
            <a:r>
              <a:rPr lang="en-US" altLang="en-US">
                <a:latin typeface="Times New Roman" panose="02020603050405020304" pitchFamily="18" charset="0"/>
                <a:ea typeface="ＭＳ Ｐゴシック" panose="020B0600070205080204" pitchFamily="34" charset="-128"/>
              </a:rPr>
              <a:t>01_01tbl</a:t>
            </a:r>
          </a:p>
        </p:txBody>
      </p:sp>
      <p:sp>
        <p:nvSpPr>
          <p:cNvPr id="34819" name="Slide Number Placeholder 1">
            <a:extLst>
              <a:ext uri="{FF2B5EF4-FFF2-40B4-BE49-F238E27FC236}">
                <a16:creationId xmlns:a16="http://schemas.microsoft.com/office/drawing/2014/main" id="{25CFD3B8-BE88-D541-8D0C-1405035A1E78}"/>
              </a:ext>
            </a:extLst>
          </p:cNvPr>
          <p:cNvSpPr>
            <a:spLocks noGrp="1"/>
          </p:cNvSpPr>
          <p:nvPr>
            <p:ph type="sldNum" sz="quarter" idx="4294967295"/>
          </p:nvPr>
        </p:nvSpPr>
        <p:spPr bwMode="auto">
          <a:xfrm>
            <a:off x="7239000" y="63722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CCBF5DD9-5E5A-6B48-A0B0-99A74BE5C83B}" type="slidenum">
              <a:rPr lang="en-US" altLang="en-US" sz="1800">
                <a:latin typeface="Arial" panose="020B0604020202020204" pitchFamily="34" charset="0"/>
              </a:rPr>
              <a:pPr>
                <a:spcBef>
                  <a:spcPct val="0"/>
                </a:spcBef>
                <a:buFontTx/>
                <a:buNone/>
              </a:pPr>
              <a:t>16</a:t>
            </a:fld>
            <a:endParaRPr lang="en-US" altLang="en-US" sz="1800">
              <a:latin typeface="Arial" panose="020B0604020202020204" pitchFamily="34" charset="0"/>
            </a:endParaRPr>
          </a:p>
        </p:txBody>
      </p:sp>
      <p:sp>
        <p:nvSpPr>
          <p:cNvPr id="34827" name="TextBox 1">
            <a:extLst>
              <a:ext uri="{FF2B5EF4-FFF2-40B4-BE49-F238E27FC236}">
                <a16:creationId xmlns:a16="http://schemas.microsoft.com/office/drawing/2014/main" id="{C51C6687-4524-004D-90E2-18769CCA9993}"/>
              </a:ext>
            </a:extLst>
          </p:cNvPr>
          <p:cNvSpPr txBox="1">
            <a:spLocks noChangeArrowheads="1"/>
          </p:cNvSpPr>
          <p:nvPr/>
        </p:nvSpPr>
        <p:spPr bwMode="auto">
          <a:xfrm>
            <a:off x="1498277" y="334168"/>
            <a:ext cx="5180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Language for Analysis of Information</a:t>
            </a:r>
          </a:p>
        </p:txBody>
      </p:sp>
      <p:sp>
        <p:nvSpPr>
          <p:cNvPr id="34828" name="Rectangle 6">
            <a:extLst>
              <a:ext uri="{FF2B5EF4-FFF2-40B4-BE49-F238E27FC236}">
                <a16:creationId xmlns:a16="http://schemas.microsoft.com/office/drawing/2014/main" id="{59A234D2-F669-9340-AC1B-DF3B309AB988}"/>
              </a:ext>
            </a:extLst>
          </p:cNvPr>
          <p:cNvSpPr>
            <a:spLocks noChangeArrowheads="1"/>
          </p:cNvSpPr>
          <p:nvPr/>
        </p:nvSpPr>
        <p:spPr bwMode="auto">
          <a:xfrm>
            <a:off x="51593" y="6534262"/>
            <a:ext cx="963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Arial" panose="020B0604020202020204" pitchFamily="34" charset="0"/>
              </a:rPr>
              <a:t>(Ang, PCE)</a:t>
            </a:r>
          </a:p>
        </p:txBody>
      </p:sp>
      <p:pic>
        <p:nvPicPr>
          <p:cNvPr id="2" name="Picture 1">
            <a:extLst>
              <a:ext uri="{FF2B5EF4-FFF2-40B4-BE49-F238E27FC236}">
                <a16:creationId xmlns:a16="http://schemas.microsoft.com/office/drawing/2014/main" id="{E032D310-530B-4FF1-AC0F-5AFFF17A0A38}"/>
              </a:ext>
            </a:extLst>
          </p:cNvPr>
          <p:cNvPicPr>
            <a:picLocks noChangeAspect="1"/>
          </p:cNvPicPr>
          <p:nvPr/>
        </p:nvPicPr>
        <p:blipFill>
          <a:blip r:embed="rId5"/>
          <a:stretch>
            <a:fillRect/>
          </a:stretch>
        </p:blipFill>
        <p:spPr>
          <a:xfrm>
            <a:off x="2378717" y="4009728"/>
            <a:ext cx="4584589" cy="2755631"/>
          </a:xfrm>
          <a:prstGeom prst="rect">
            <a:avLst/>
          </a:prstGeom>
        </p:spPr>
      </p:pic>
    </p:spTree>
    <p:extLst>
      <p:ext uri="{BB962C8B-B14F-4D97-AF65-F5344CB8AC3E}">
        <p14:creationId xmlns:p14="http://schemas.microsoft.com/office/powerpoint/2010/main" val="287701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2" descr="C:\Documents and Settings\Steveo\Desktop\Workkkkkk\angjpgs\ch01\01_01tbl.jpg">
            <a:extLst>
              <a:ext uri="{FF2B5EF4-FFF2-40B4-BE49-F238E27FC236}">
                <a16:creationId xmlns:a16="http://schemas.microsoft.com/office/drawing/2014/main" id="{DBA7FEE2-6693-8D42-9B5F-728E7B83CAC9}"/>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53731" y="1173041"/>
            <a:ext cx="7317627" cy="276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Rectangle 4" hidden="1">
            <a:extLst>
              <a:ext uri="{FF2B5EF4-FFF2-40B4-BE49-F238E27FC236}">
                <a16:creationId xmlns:a16="http://schemas.microsoft.com/office/drawing/2014/main" id="{9E48B5AF-9983-1242-A14F-AD684B4CEA72}"/>
              </a:ext>
            </a:extLst>
          </p:cNvPr>
          <p:cNvSpPr>
            <a:spLocks noGrp="1"/>
          </p:cNvSpPr>
          <p:nvPr>
            <p:ph type="title"/>
          </p:nvPr>
        </p:nvSpPr>
        <p:spPr/>
        <p:txBody>
          <a:bodyPr/>
          <a:lstStyle/>
          <a:p>
            <a:pPr eaLnBrk="1" hangingPunct="1"/>
            <a:r>
              <a:rPr lang="en-US" altLang="en-US">
                <a:latin typeface="Times New Roman" panose="02020603050405020304" pitchFamily="18" charset="0"/>
                <a:ea typeface="ＭＳ Ｐゴシック" panose="020B0600070205080204" pitchFamily="34" charset="-128"/>
              </a:rPr>
              <a:t>01_01tbl</a:t>
            </a:r>
          </a:p>
        </p:txBody>
      </p:sp>
      <p:sp>
        <p:nvSpPr>
          <p:cNvPr id="34819" name="Slide Number Placeholder 1">
            <a:extLst>
              <a:ext uri="{FF2B5EF4-FFF2-40B4-BE49-F238E27FC236}">
                <a16:creationId xmlns:a16="http://schemas.microsoft.com/office/drawing/2014/main" id="{25CFD3B8-BE88-D541-8D0C-1405035A1E78}"/>
              </a:ext>
            </a:extLst>
          </p:cNvPr>
          <p:cNvSpPr>
            <a:spLocks noGrp="1"/>
          </p:cNvSpPr>
          <p:nvPr>
            <p:ph type="sldNum" sz="quarter" idx="4294967295"/>
          </p:nvPr>
        </p:nvSpPr>
        <p:spPr bwMode="auto">
          <a:xfrm>
            <a:off x="7239000" y="63722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CCBF5DD9-5E5A-6B48-A0B0-99A74BE5C83B}" type="slidenum">
              <a:rPr lang="en-US" altLang="en-US" sz="1800">
                <a:latin typeface="Arial" panose="020B0604020202020204" pitchFamily="34" charset="0"/>
              </a:rPr>
              <a:pPr>
                <a:spcBef>
                  <a:spcPct val="0"/>
                </a:spcBef>
                <a:buFontTx/>
                <a:buNone/>
              </a:pPr>
              <a:t>17</a:t>
            </a:fld>
            <a:endParaRPr lang="en-US" altLang="en-US" sz="1800">
              <a:latin typeface="Arial" panose="020B0604020202020204" pitchFamily="34" charset="0"/>
            </a:endParaRPr>
          </a:p>
        </p:txBody>
      </p:sp>
      <p:sp>
        <p:nvSpPr>
          <p:cNvPr id="34827" name="TextBox 1">
            <a:extLst>
              <a:ext uri="{FF2B5EF4-FFF2-40B4-BE49-F238E27FC236}">
                <a16:creationId xmlns:a16="http://schemas.microsoft.com/office/drawing/2014/main" id="{C51C6687-4524-004D-90E2-18769CCA9993}"/>
              </a:ext>
            </a:extLst>
          </p:cNvPr>
          <p:cNvSpPr txBox="1">
            <a:spLocks noChangeArrowheads="1"/>
          </p:cNvSpPr>
          <p:nvPr/>
        </p:nvSpPr>
        <p:spPr bwMode="auto">
          <a:xfrm>
            <a:off x="1498277" y="334168"/>
            <a:ext cx="5180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Language for Analysis of Information</a:t>
            </a:r>
          </a:p>
        </p:txBody>
      </p:sp>
      <p:sp>
        <p:nvSpPr>
          <p:cNvPr id="34828" name="Rectangle 6">
            <a:extLst>
              <a:ext uri="{FF2B5EF4-FFF2-40B4-BE49-F238E27FC236}">
                <a16:creationId xmlns:a16="http://schemas.microsoft.com/office/drawing/2014/main" id="{59A234D2-F669-9340-AC1B-DF3B309AB988}"/>
              </a:ext>
            </a:extLst>
          </p:cNvPr>
          <p:cNvSpPr>
            <a:spLocks noChangeArrowheads="1"/>
          </p:cNvSpPr>
          <p:nvPr/>
        </p:nvSpPr>
        <p:spPr bwMode="auto">
          <a:xfrm>
            <a:off x="51593" y="6534262"/>
            <a:ext cx="963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Arial" panose="020B0604020202020204" pitchFamily="34" charset="0"/>
              </a:rPr>
              <a:t>(Ang, PCE)</a:t>
            </a:r>
          </a:p>
        </p:txBody>
      </p:sp>
      <p:sp>
        <p:nvSpPr>
          <p:cNvPr id="8" name="TextBox 5">
            <a:extLst>
              <a:ext uri="{FF2B5EF4-FFF2-40B4-BE49-F238E27FC236}">
                <a16:creationId xmlns:a16="http://schemas.microsoft.com/office/drawing/2014/main" id="{F9AB65FD-8CAB-438C-9287-CAE94C7EC900}"/>
              </a:ext>
            </a:extLst>
          </p:cNvPr>
          <p:cNvSpPr txBox="1">
            <a:spLocks noChangeArrowheads="1"/>
          </p:cNvSpPr>
          <p:nvPr/>
        </p:nvSpPr>
        <p:spPr bwMode="auto">
          <a:xfrm>
            <a:off x="308684" y="4449672"/>
            <a:ext cx="86838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Variability or randomness in rainfall is the </a:t>
            </a:r>
            <a:r>
              <a:rPr lang="en-US" altLang="en-US" sz="2400" u="sng" dirty="0">
                <a:latin typeface="Arial" panose="020B0604020202020204" pitchFamily="34" charset="0"/>
              </a:rPr>
              <a:t>Aleatory Uncertainty</a:t>
            </a:r>
            <a:r>
              <a:rPr lang="en-US" altLang="en-US" sz="2400" dirty="0">
                <a:latin typeface="Arial" panose="020B0604020202020204" pitchFamily="34" charset="0"/>
              </a:rPr>
              <a:t> </a:t>
            </a:r>
          </a:p>
          <a:p>
            <a:pPr eaLnBrk="1" hangingPunct="1">
              <a:spcBef>
                <a:spcPct val="0"/>
              </a:spcBef>
              <a:buFontTx/>
              <a:buNone/>
            </a:pPr>
            <a:r>
              <a:rPr lang="en-US" altLang="en-US" sz="2400" dirty="0">
                <a:latin typeface="Arial" panose="020B0604020202020204" pitchFamily="34" charset="0"/>
              </a:rPr>
              <a:t>Sampling errors contribute to </a:t>
            </a:r>
            <a:r>
              <a:rPr lang="en-US" altLang="en-US" sz="2400" u="sng" dirty="0">
                <a:latin typeface="Arial" panose="020B0604020202020204" pitchFamily="34" charset="0"/>
              </a:rPr>
              <a:t>Epistemic Uncertainty</a:t>
            </a:r>
            <a:r>
              <a:rPr lang="en-US" altLang="en-US" sz="2400" dirty="0">
                <a:latin typeface="Arial" panose="020B0604020202020204" pitchFamily="34" charset="0"/>
              </a:rPr>
              <a:t> due to the limitations of the number and quality of the data. </a:t>
            </a:r>
          </a:p>
        </p:txBody>
      </p:sp>
    </p:spTree>
    <p:extLst>
      <p:ext uri="{BB962C8B-B14F-4D97-AF65-F5344CB8AC3E}">
        <p14:creationId xmlns:p14="http://schemas.microsoft.com/office/powerpoint/2010/main" val="263742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E651-2B77-4268-B504-B788720056B2}"/>
              </a:ext>
            </a:extLst>
          </p:cNvPr>
          <p:cNvSpPr>
            <a:spLocks noGrp="1"/>
          </p:cNvSpPr>
          <p:nvPr>
            <p:ph type="title"/>
          </p:nvPr>
        </p:nvSpPr>
        <p:spPr/>
        <p:txBody>
          <a:bodyPr/>
          <a:lstStyle/>
          <a:p>
            <a:r>
              <a:rPr lang="en-US" dirty="0"/>
              <a:t>Two Types of Uncertainty</a:t>
            </a:r>
          </a:p>
        </p:txBody>
      </p:sp>
      <p:sp>
        <p:nvSpPr>
          <p:cNvPr id="3" name="Content Placeholder 2">
            <a:extLst>
              <a:ext uri="{FF2B5EF4-FFF2-40B4-BE49-F238E27FC236}">
                <a16:creationId xmlns:a16="http://schemas.microsoft.com/office/drawing/2014/main" id="{FD392E8A-998E-42A6-BE7F-418576A39E79}"/>
              </a:ext>
            </a:extLst>
          </p:cNvPr>
          <p:cNvSpPr>
            <a:spLocks noGrp="1"/>
          </p:cNvSpPr>
          <p:nvPr>
            <p:ph idx="1"/>
          </p:nvPr>
        </p:nvSpPr>
        <p:spPr/>
        <p:txBody>
          <a:bodyPr>
            <a:normAutofit fontScale="92500" lnSpcReduction="10000"/>
          </a:bodyPr>
          <a:lstStyle/>
          <a:p>
            <a:r>
              <a:rPr lang="en-US" sz="2800" dirty="0"/>
              <a:t>Aleatory Uncertainty</a:t>
            </a:r>
            <a:r>
              <a:rPr lang="en-US" dirty="0"/>
              <a:t> arises because of the unpredictable, random nature of the physical system under study.</a:t>
            </a:r>
            <a:endParaRPr lang="en-US" sz="2800" dirty="0"/>
          </a:p>
          <a:p>
            <a:pPr lvl="1"/>
            <a:r>
              <a:rPr lang="en-US" sz="2400" dirty="0"/>
              <a:t>Due to randomness in a process</a:t>
            </a:r>
          </a:p>
          <a:p>
            <a:pPr lvl="1"/>
            <a:r>
              <a:rPr lang="en-US" sz="2400" dirty="0"/>
              <a:t>Due to fluctuations in conditions</a:t>
            </a:r>
          </a:p>
          <a:p>
            <a:pPr lvl="1"/>
            <a:r>
              <a:rPr lang="en-US" sz="2400" dirty="0"/>
              <a:t>Cannot be reduced. Can only be identified</a:t>
            </a:r>
          </a:p>
          <a:p>
            <a:pPr marL="457200" lvl="1" indent="0">
              <a:buNone/>
            </a:pPr>
            <a:endParaRPr lang="en-US" sz="2400" dirty="0"/>
          </a:p>
          <a:p>
            <a:r>
              <a:rPr lang="en-US" sz="2800" dirty="0"/>
              <a:t>Epistemic Uncertainty </a:t>
            </a:r>
            <a:r>
              <a:rPr lang="en-US" dirty="0"/>
              <a:t>is due to the lack of knowledge of the system in respect to quantities and processes within the system</a:t>
            </a:r>
            <a:endParaRPr lang="en-US" sz="2800" dirty="0"/>
          </a:p>
          <a:p>
            <a:pPr lvl="1"/>
            <a:r>
              <a:rPr lang="en-US" sz="2400" dirty="0"/>
              <a:t>Due to model limitations</a:t>
            </a:r>
          </a:p>
          <a:p>
            <a:pPr lvl="1"/>
            <a:r>
              <a:rPr lang="en-US" sz="2400" dirty="0"/>
              <a:t>Due to limited data and knowledge, sampling error</a:t>
            </a:r>
          </a:p>
          <a:p>
            <a:pPr lvl="1"/>
            <a:r>
              <a:rPr lang="en-US" sz="2400" dirty="0"/>
              <a:t>Can be reduced through more comprehensive knowledge, by collecting more data/information</a:t>
            </a:r>
          </a:p>
          <a:p>
            <a:pPr lvl="1"/>
            <a:endParaRPr lang="en-US" sz="2400" dirty="0"/>
          </a:p>
          <a:p>
            <a:r>
              <a:rPr lang="en-US" sz="2800" dirty="0"/>
              <a:t>Both needs to be considered!</a:t>
            </a:r>
          </a:p>
        </p:txBody>
      </p:sp>
      <p:sp>
        <p:nvSpPr>
          <p:cNvPr id="4" name="Slide Number Placeholder 3">
            <a:extLst>
              <a:ext uri="{FF2B5EF4-FFF2-40B4-BE49-F238E27FC236}">
                <a16:creationId xmlns:a16="http://schemas.microsoft.com/office/drawing/2014/main" id="{DA675E70-E0B0-410C-BEB3-520C0D915A13}"/>
              </a:ext>
            </a:extLst>
          </p:cNvPr>
          <p:cNvSpPr>
            <a:spLocks noGrp="1"/>
          </p:cNvSpPr>
          <p:nvPr>
            <p:ph type="sldNum" sz="quarter" idx="4294967295"/>
          </p:nvPr>
        </p:nvSpPr>
        <p:spPr>
          <a:xfrm>
            <a:off x="8702675" y="6353175"/>
            <a:ext cx="441325" cy="365125"/>
          </a:xfrm>
        </p:spPr>
        <p:txBody>
          <a:bodyPr/>
          <a:lstStyle/>
          <a:p>
            <a:fld id="{A8CF08C9-0F10-0344-A04C-E462CBE3DB0A}" type="slidenum">
              <a:rPr lang="en-US" altLang="en-US" smtClean="0"/>
              <a:pPr/>
              <a:t>18</a:t>
            </a:fld>
            <a:endParaRPr lang="en-US" altLang="en-US"/>
          </a:p>
        </p:txBody>
      </p:sp>
    </p:spTree>
    <p:extLst>
      <p:ext uri="{BB962C8B-B14F-4D97-AF65-F5344CB8AC3E}">
        <p14:creationId xmlns:p14="http://schemas.microsoft.com/office/powerpoint/2010/main" val="3870716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8031CE30-B6E1-C648-B91D-4107FD434FB5}"/>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Aleatory Uncertainty</a:t>
            </a:r>
          </a:p>
        </p:txBody>
      </p:sp>
      <p:sp>
        <p:nvSpPr>
          <p:cNvPr id="33794" name="Content Placeholder 2">
            <a:extLst>
              <a:ext uri="{FF2B5EF4-FFF2-40B4-BE49-F238E27FC236}">
                <a16:creationId xmlns:a16="http://schemas.microsoft.com/office/drawing/2014/main" id="{11AC6F71-5F34-3841-9743-CCCC6EDF378A}"/>
              </a:ext>
            </a:extLst>
          </p:cNvPr>
          <p:cNvSpPr>
            <a:spLocks noGrp="1"/>
          </p:cNvSpPr>
          <p:nvPr>
            <p:ph idx="1"/>
          </p:nvPr>
        </p:nvSpPr>
        <p:spPr/>
        <p:txBody>
          <a:bodyPr/>
          <a:lstStyle/>
          <a:p>
            <a:pPr>
              <a:spcAft>
                <a:spcPts val="1600"/>
              </a:spcAft>
            </a:pPr>
            <a:r>
              <a:rPr lang="en-US" altLang="en-US" sz="2500" dirty="0">
                <a:latin typeface="Arial" panose="020B0604020202020204" pitchFamily="34" charset="0"/>
                <a:ea typeface="ＭＳ Ｐゴシック" panose="020B0600070205080204" pitchFamily="34" charset="-128"/>
              </a:rPr>
              <a:t>Most events studied by engineers are to an extent random and therefore uncertain and unpredictable to a degree. </a:t>
            </a:r>
          </a:p>
          <a:p>
            <a:pPr>
              <a:spcAft>
                <a:spcPts val="1600"/>
              </a:spcAft>
            </a:pPr>
            <a:r>
              <a:rPr lang="en-US" altLang="en-US" sz="2500" dirty="0">
                <a:latin typeface="Arial" panose="020B0604020202020204" pitchFamily="34" charset="0"/>
                <a:ea typeface="ＭＳ Ｐゴシック" panose="020B0600070205080204" pitchFamily="34" charset="-128"/>
              </a:rPr>
              <a:t>The type of uncertainty due to randomness or random behavior is designated “</a:t>
            </a:r>
            <a:r>
              <a:rPr lang="en-US" altLang="ja-JP" sz="2500" b="1" u="sng" dirty="0">
                <a:latin typeface="Arial" panose="020B0604020202020204" pitchFamily="34" charset="0"/>
                <a:ea typeface="ＭＳ Ｐゴシック" panose="020B0600070205080204" pitchFamily="34" charset="-128"/>
              </a:rPr>
              <a:t>Aleatory Uncertainty</a:t>
            </a:r>
            <a:r>
              <a:rPr lang="en-US" altLang="en-US" sz="2500" dirty="0">
                <a:latin typeface="Arial" panose="020B0604020202020204" pitchFamily="34" charset="0"/>
                <a:ea typeface="ＭＳ Ｐゴシック" panose="020B0600070205080204" pitchFamily="34" charset="-128"/>
              </a:rPr>
              <a:t>”</a:t>
            </a:r>
            <a:r>
              <a:rPr lang="en-US" altLang="ja-JP" sz="2500" dirty="0">
                <a:latin typeface="Arial" panose="020B0604020202020204" pitchFamily="34" charset="0"/>
                <a:ea typeface="ＭＳ Ｐゴシック" panose="020B0600070205080204" pitchFamily="34" charset="-128"/>
              </a:rPr>
              <a:t> (throw of a die) due to fluctuations of conditions</a:t>
            </a:r>
            <a:r>
              <a:rPr lang="en-US" altLang="ja-JP" sz="2400" dirty="0">
                <a:latin typeface="Arial" panose="020B0604020202020204" pitchFamily="34" charset="0"/>
                <a:ea typeface="ＭＳ Ｐゴシック" panose="020B0600070205080204" pitchFamily="34" charset="-128"/>
              </a:rPr>
              <a:t>.</a:t>
            </a:r>
            <a:endParaRPr lang="en-US" altLang="ja-JP" sz="2600" dirty="0">
              <a:latin typeface="Arial" panose="020B0604020202020204" pitchFamily="34" charset="0"/>
              <a:ea typeface="ＭＳ Ｐゴシック" panose="020B0600070205080204" pitchFamily="34" charset="-128"/>
            </a:endParaRPr>
          </a:p>
          <a:p>
            <a:pPr>
              <a:spcAft>
                <a:spcPts val="800"/>
              </a:spcAft>
            </a:pPr>
            <a:r>
              <a:rPr lang="en-US" altLang="en-US" sz="2500" dirty="0">
                <a:latin typeface="Arial" panose="020B0604020202020204" pitchFamily="34" charset="0"/>
                <a:ea typeface="ＭＳ Ｐゴシック" panose="020B0600070205080204" pitchFamily="34" charset="-128"/>
              </a:rPr>
              <a:t>The inherent variability in observed events or data can be displayed in distributions or histograms</a:t>
            </a:r>
          </a:p>
        </p:txBody>
      </p:sp>
      <p:sp>
        <p:nvSpPr>
          <p:cNvPr id="33795" name="Slide Number Placeholder 3">
            <a:extLst>
              <a:ext uri="{FF2B5EF4-FFF2-40B4-BE49-F238E27FC236}">
                <a16:creationId xmlns:a16="http://schemas.microsoft.com/office/drawing/2014/main" id="{B72B4443-9298-0442-A1C3-1C3CAC5932D0}"/>
              </a:ext>
            </a:extLst>
          </p:cNvPr>
          <p:cNvSpPr>
            <a:spLocks noGrp="1"/>
          </p:cNvSpPr>
          <p:nvPr>
            <p:ph type="sldNum" sz="quarter" idx="4294967295"/>
          </p:nvPr>
        </p:nvSpPr>
        <p:spPr bwMode="auto">
          <a:xfrm>
            <a:off x="72390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F0679A17-4D22-1D4D-A72F-8170CEEA09C8}" type="slidenum">
              <a:rPr lang="en-US" altLang="en-US" sz="1800">
                <a:latin typeface="Arial" panose="020B0604020202020204" pitchFamily="34" charset="0"/>
              </a:rPr>
              <a:pPr>
                <a:spcBef>
                  <a:spcPct val="0"/>
                </a:spcBef>
                <a:buFontTx/>
                <a:buNone/>
              </a:pPr>
              <a:t>19</a:t>
            </a:fld>
            <a:endParaRPr lang="en-US" altLang="en-US" sz="18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5118-B139-42E5-B638-0BA40FFF560E}"/>
              </a:ext>
            </a:extLst>
          </p:cNvPr>
          <p:cNvSpPr>
            <a:spLocks noGrp="1"/>
          </p:cNvSpPr>
          <p:nvPr>
            <p:ph type="title"/>
          </p:nvPr>
        </p:nvSpPr>
        <p:spPr/>
        <p:txBody>
          <a:bodyPr>
            <a:normAutofit/>
          </a:bodyPr>
          <a:lstStyle/>
          <a:p>
            <a:r>
              <a:rPr lang="en-US" altLang="en-US" dirty="0">
                <a:ea typeface="ＭＳ Ｐゴシック" panose="020B0600070205080204" pitchFamily="34" charset="-128"/>
              </a:rPr>
              <a:t>Decisions of an Oil Wildcatter</a:t>
            </a:r>
            <a:endParaRPr lang="en-US" dirty="0"/>
          </a:p>
        </p:txBody>
      </p:sp>
      <p:sp>
        <p:nvSpPr>
          <p:cNvPr id="3" name="Content Placeholder 2">
            <a:extLst>
              <a:ext uri="{FF2B5EF4-FFF2-40B4-BE49-F238E27FC236}">
                <a16:creationId xmlns:a16="http://schemas.microsoft.com/office/drawing/2014/main" id="{B676B9D5-3BBE-4ED2-97AE-A4299EED2BB4}"/>
              </a:ext>
            </a:extLst>
          </p:cNvPr>
          <p:cNvSpPr>
            <a:spLocks noGrp="1"/>
          </p:cNvSpPr>
          <p:nvPr>
            <p:ph idx="1"/>
          </p:nvPr>
        </p:nvSpPr>
        <p:spPr>
          <a:xfrm>
            <a:off x="681431" y="4845738"/>
            <a:ext cx="7936357" cy="1707445"/>
          </a:xfrm>
        </p:spPr>
        <p:txBody>
          <a:bodyPr>
            <a:normAutofit fontScale="85000" lnSpcReduction="10000"/>
          </a:bodyPr>
          <a:lstStyle/>
          <a:p>
            <a:pPr marL="0" indent="0">
              <a:buNone/>
            </a:pPr>
            <a:r>
              <a:rPr lang="en-US" dirty="0"/>
              <a:t>A </a:t>
            </a:r>
            <a:r>
              <a:rPr lang="en-US" b="1" dirty="0"/>
              <a:t>wildcatter</a:t>
            </a:r>
            <a:r>
              <a:rPr lang="en-US" dirty="0"/>
              <a:t> is an individual who drills wildcat wells, which are exploration </a:t>
            </a:r>
            <a:r>
              <a:rPr lang="en-US" b="1" dirty="0"/>
              <a:t>oil</a:t>
            </a:r>
            <a:r>
              <a:rPr lang="en-US" dirty="0"/>
              <a:t> wells drilled in areas not known to be </a:t>
            </a:r>
            <a:r>
              <a:rPr lang="en-US" b="1" dirty="0"/>
              <a:t>oil</a:t>
            </a:r>
            <a:r>
              <a:rPr lang="en-US" dirty="0"/>
              <a:t> fields.</a:t>
            </a:r>
          </a:p>
          <a:p>
            <a:pPr marL="0" indent="0">
              <a:buNone/>
            </a:pPr>
            <a:endParaRPr lang="en-US" dirty="0"/>
          </a:p>
          <a:p>
            <a:pPr marL="0" indent="0">
              <a:buNone/>
            </a:pPr>
            <a:r>
              <a:rPr lang="en-US" altLang="en-US" dirty="0">
                <a:ea typeface="ＭＳ Ｐゴシック" panose="020B0600070205080204" pitchFamily="34" charset="-128"/>
              </a:rPr>
              <a:t>Decision to drill involves significant costs, but a decision not to drill can result in significant lost profits. At risk are monetary costs and profits.</a:t>
            </a:r>
          </a:p>
          <a:p>
            <a:pPr marL="0" indent="0">
              <a:buNone/>
            </a:pPr>
            <a:endParaRPr lang="en-US" dirty="0"/>
          </a:p>
        </p:txBody>
      </p:sp>
      <p:sp>
        <p:nvSpPr>
          <p:cNvPr id="4" name="Slide Number Placeholder 3">
            <a:extLst>
              <a:ext uri="{FF2B5EF4-FFF2-40B4-BE49-F238E27FC236}">
                <a16:creationId xmlns:a16="http://schemas.microsoft.com/office/drawing/2014/main" id="{D7A45553-4284-46BC-AE1D-A954B6F90B89}"/>
              </a:ext>
            </a:extLst>
          </p:cNvPr>
          <p:cNvSpPr>
            <a:spLocks noGrp="1"/>
          </p:cNvSpPr>
          <p:nvPr>
            <p:ph type="sldNum" sz="quarter" idx="4294967295"/>
          </p:nvPr>
        </p:nvSpPr>
        <p:spPr>
          <a:xfrm>
            <a:off x="8702675" y="6353175"/>
            <a:ext cx="441325" cy="365125"/>
          </a:xfrm>
        </p:spPr>
        <p:txBody>
          <a:bodyPr/>
          <a:lstStyle/>
          <a:p>
            <a:fld id="{A8CF08C9-0F10-0344-A04C-E462CBE3DB0A}" type="slidenum">
              <a:rPr lang="en-US" altLang="en-US" smtClean="0"/>
              <a:pPr/>
              <a:t>2</a:t>
            </a:fld>
            <a:endParaRPr lang="en-US" altLang="en-US"/>
          </a:p>
        </p:txBody>
      </p:sp>
      <p:pic>
        <p:nvPicPr>
          <p:cNvPr id="86018" name="Picture 2" descr="Wildcatter: The Story of Michel T. Halbouty and the Search for Oil -  OklahomaMinerals.com">
            <a:extLst>
              <a:ext uri="{FF2B5EF4-FFF2-40B4-BE49-F238E27FC236}">
                <a16:creationId xmlns:a16="http://schemas.microsoft.com/office/drawing/2014/main" id="{0AE1D011-5291-4BC9-836C-08E012DE1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809" y="1211435"/>
            <a:ext cx="6667185" cy="348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696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3">
            <a:extLst>
              <a:ext uri="{FF2B5EF4-FFF2-40B4-BE49-F238E27FC236}">
                <a16:creationId xmlns:a16="http://schemas.microsoft.com/office/drawing/2014/main" id="{ECAA0568-079A-F04D-962F-70025EAF2193}"/>
              </a:ext>
            </a:extLst>
          </p:cNvPr>
          <p:cNvSpPr>
            <a:spLocks noGrp="1"/>
          </p:cNvSpPr>
          <p:nvPr>
            <p:ph type="title"/>
          </p:nvPr>
        </p:nvSpPr>
        <p:spPr/>
        <p:txBody>
          <a:bodyPr/>
          <a:lstStyle/>
          <a:p>
            <a:r>
              <a:rPr lang="en-US" altLang="en-US" dirty="0">
                <a:ea typeface="ＭＳ Ｐゴシック" panose="020B0600070205080204" pitchFamily="34" charset="-128"/>
              </a:rPr>
              <a:t>Rainfall Variability Histogram</a:t>
            </a:r>
          </a:p>
        </p:txBody>
      </p:sp>
      <p:sp>
        <p:nvSpPr>
          <p:cNvPr id="36866" name="Content Placeholder 4">
            <a:extLst>
              <a:ext uri="{FF2B5EF4-FFF2-40B4-BE49-F238E27FC236}">
                <a16:creationId xmlns:a16="http://schemas.microsoft.com/office/drawing/2014/main" id="{2BC0C674-793C-734B-B7F5-B76E4CB2BC87}"/>
              </a:ext>
            </a:extLst>
          </p:cNvPr>
          <p:cNvSpPr>
            <a:spLocks noGrp="1"/>
          </p:cNvSpPr>
          <p:nvPr>
            <p:ph idx="1"/>
          </p:nvPr>
        </p:nvSpPr>
        <p:spPr>
          <a:xfrm>
            <a:off x="30297" y="1064476"/>
            <a:ext cx="8756296" cy="5236265"/>
          </a:xfrm>
        </p:spPr>
        <p:txBody>
          <a:bodyPr>
            <a:normAutofit/>
          </a:bodyPr>
          <a:lstStyle/>
          <a:p>
            <a:r>
              <a:rPr lang="en-US" altLang="en-US" sz="2000" dirty="0">
                <a:latin typeface="Arial" panose="020B0604020202020204" pitchFamily="34" charset="0"/>
                <a:ea typeface="ＭＳ Ｐゴシック" panose="020B0600070205080204" pitchFamily="34" charset="-128"/>
              </a:rPr>
              <a:t>One method is to develop histogram (for no. of observations (a) or for fractions (b))</a:t>
            </a:r>
          </a:p>
          <a:p>
            <a:endParaRPr lang="en-US" altLang="en-US" dirty="0">
              <a:latin typeface="Arial" panose="020B0604020202020204" pitchFamily="34" charset="0"/>
              <a:ea typeface="ＭＳ Ｐゴシック" panose="020B0600070205080204" pitchFamily="34" charset="-128"/>
            </a:endParaRPr>
          </a:p>
        </p:txBody>
      </p:sp>
      <p:sp>
        <p:nvSpPr>
          <p:cNvPr id="36867" name="Slide Number Placeholder 2">
            <a:extLst>
              <a:ext uri="{FF2B5EF4-FFF2-40B4-BE49-F238E27FC236}">
                <a16:creationId xmlns:a16="http://schemas.microsoft.com/office/drawing/2014/main" id="{162421B0-2FDE-F24B-98D8-3B4E61988F3B}"/>
              </a:ext>
            </a:extLst>
          </p:cNvPr>
          <p:cNvSpPr>
            <a:spLocks noGrp="1"/>
          </p:cNvSpPr>
          <p:nvPr>
            <p:ph type="sldNum" sz="quarter" idx="4294967295"/>
          </p:nvPr>
        </p:nvSpPr>
        <p:spPr bwMode="auto">
          <a:xfrm>
            <a:off x="8702675" y="6353175"/>
            <a:ext cx="4413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E1C1298-A92F-6B4E-9AB1-01A181FE8514}" type="slidenum">
              <a:rPr lang="en-US" altLang="en-US" sz="1600"/>
              <a:pPr>
                <a:spcBef>
                  <a:spcPct val="0"/>
                </a:spcBef>
                <a:buFontTx/>
                <a:buNone/>
              </a:pPr>
              <a:t>20</a:t>
            </a:fld>
            <a:endParaRPr lang="en-US" altLang="en-US" sz="1600"/>
          </a:p>
        </p:txBody>
      </p:sp>
      <p:pic>
        <p:nvPicPr>
          <p:cNvPr id="2" name="Picture 1">
            <a:extLst>
              <a:ext uri="{FF2B5EF4-FFF2-40B4-BE49-F238E27FC236}">
                <a16:creationId xmlns:a16="http://schemas.microsoft.com/office/drawing/2014/main" id="{689AA69F-3307-43E5-A048-030F0B2F5ED0}"/>
              </a:ext>
            </a:extLst>
          </p:cNvPr>
          <p:cNvPicPr>
            <a:picLocks noChangeAspect="1"/>
          </p:cNvPicPr>
          <p:nvPr/>
        </p:nvPicPr>
        <p:blipFill rotWithShape="1">
          <a:blip r:embed="rId3"/>
          <a:srcRect r="49646" b="11813"/>
          <a:stretch/>
        </p:blipFill>
        <p:spPr>
          <a:xfrm>
            <a:off x="2652073" y="3228617"/>
            <a:ext cx="4551691" cy="3495685"/>
          </a:xfrm>
          <a:prstGeom prst="rect">
            <a:avLst/>
          </a:prstGeom>
        </p:spPr>
      </p:pic>
      <p:pic>
        <p:nvPicPr>
          <p:cNvPr id="6" name="Picture 2" descr="C:\Documents and Settings\Steveo\Desktop\Workkkkkk\angjpgs\ch01\01_01tbl.jpg">
            <a:extLst>
              <a:ext uri="{FF2B5EF4-FFF2-40B4-BE49-F238E27FC236}">
                <a16:creationId xmlns:a16="http://schemas.microsoft.com/office/drawing/2014/main" id="{90A2679A-8894-4868-96D8-F9561E8E50C8}"/>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598229" y="1629459"/>
            <a:ext cx="4237259" cy="159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AB63766F-4B20-4A6C-A9A0-CE879466B5E3}"/>
              </a:ext>
            </a:extLst>
          </p:cNvPr>
          <p:cNvSpPr txBox="1"/>
          <p:nvPr/>
        </p:nvSpPr>
        <p:spPr>
          <a:xfrm>
            <a:off x="6977396" y="3539875"/>
            <a:ext cx="2145287" cy="1477328"/>
          </a:xfrm>
          <a:prstGeom prst="rect">
            <a:avLst/>
          </a:prstGeom>
          <a:noFill/>
        </p:spPr>
        <p:txBody>
          <a:bodyPr wrap="square" rtlCol="0">
            <a:spAutoFit/>
          </a:bodyPr>
          <a:lstStyle/>
          <a:p>
            <a:r>
              <a:rPr lang="en-US" dirty="0"/>
              <a:t>Count the number of data points in each interval to make each column/bar</a:t>
            </a:r>
          </a:p>
        </p:txBody>
      </p:sp>
      <p:cxnSp>
        <p:nvCxnSpPr>
          <p:cNvPr id="8" name="Straight Arrow Connector 7">
            <a:extLst>
              <a:ext uri="{FF2B5EF4-FFF2-40B4-BE49-F238E27FC236}">
                <a16:creationId xmlns:a16="http://schemas.microsoft.com/office/drawing/2014/main" id="{32F123AA-3255-460D-87E4-2147875029D0}"/>
              </a:ext>
            </a:extLst>
          </p:cNvPr>
          <p:cNvCxnSpPr>
            <a:cxnSpLocks/>
            <a:stCxn id="3" idx="0"/>
          </p:cNvCxnSpPr>
          <p:nvPr/>
        </p:nvCxnSpPr>
        <p:spPr>
          <a:xfrm flipH="1" flipV="1">
            <a:off x="6761902" y="2528655"/>
            <a:ext cx="1288138" cy="10112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3D9C6F7-4CBD-4BD6-B424-5CAF1C54D806}"/>
              </a:ext>
            </a:extLst>
          </p:cNvPr>
          <p:cNvCxnSpPr>
            <a:cxnSpLocks/>
            <a:stCxn id="3" idx="2"/>
          </p:cNvCxnSpPr>
          <p:nvPr/>
        </p:nvCxnSpPr>
        <p:spPr>
          <a:xfrm flipH="1">
            <a:off x="6852327" y="5017203"/>
            <a:ext cx="1197713" cy="3285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A5DBECC-681D-4F71-A3B7-4BF053EEE623}"/>
              </a:ext>
            </a:extLst>
          </p:cNvPr>
          <p:cNvSpPr txBox="1"/>
          <p:nvPr/>
        </p:nvSpPr>
        <p:spPr>
          <a:xfrm>
            <a:off x="142936" y="4654659"/>
            <a:ext cx="2774989" cy="1200329"/>
          </a:xfrm>
          <a:prstGeom prst="rect">
            <a:avLst/>
          </a:prstGeom>
          <a:noFill/>
        </p:spPr>
        <p:txBody>
          <a:bodyPr wrap="square" rtlCol="0">
            <a:spAutoFit/>
          </a:bodyPr>
          <a:lstStyle/>
          <a:p>
            <a:r>
              <a:rPr lang="en-US" b="1" dirty="0"/>
              <a:t>Histogram of Rainfall</a:t>
            </a:r>
            <a:r>
              <a:rPr lang="en-US" dirty="0"/>
              <a:t>:</a:t>
            </a:r>
          </a:p>
          <a:p>
            <a:endParaRPr lang="en-US" dirty="0"/>
          </a:p>
          <a:p>
            <a:r>
              <a:rPr lang="en-US" dirty="0"/>
              <a:t>(rainfall values divided among 4in. intervals)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2" descr="C:\Documents and Settings\Steveo\Desktop\Workkkkkk\angjpgs\ch01\01_01.jpg">
            <a:extLst>
              <a:ext uri="{FF2B5EF4-FFF2-40B4-BE49-F238E27FC236}">
                <a16:creationId xmlns:a16="http://schemas.microsoft.com/office/drawing/2014/main" id="{47A622A5-EB31-1E4A-A619-DF6B7E5BF6A5}"/>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457200" y="1624012"/>
            <a:ext cx="8229600" cy="360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4" hidden="1">
            <a:extLst>
              <a:ext uri="{FF2B5EF4-FFF2-40B4-BE49-F238E27FC236}">
                <a16:creationId xmlns:a16="http://schemas.microsoft.com/office/drawing/2014/main" id="{6B1D856F-19BD-2348-9C52-35A95975897A}"/>
              </a:ext>
            </a:extLst>
          </p:cNvPr>
          <p:cNvSpPr>
            <a:spLocks noGrp="1"/>
          </p:cNvSpPr>
          <p:nvPr>
            <p:ph type="title"/>
          </p:nvPr>
        </p:nvSpPr>
        <p:spPr/>
        <p:txBody>
          <a:bodyPr/>
          <a:lstStyle/>
          <a:p>
            <a:pPr eaLnBrk="1" hangingPunct="1"/>
            <a:r>
              <a:rPr lang="en-US" altLang="en-US">
                <a:latin typeface="Times New Roman" panose="02020603050405020304" pitchFamily="18" charset="0"/>
                <a:ea typeface="ＭＳ Ｐゴシック" panose="020B0600070205080204" pitchFamily="34" charset="-128"/>
              </a:rPr>
              <a:t>01_01</a:t>
            </a:r>
          </a:p>
        </p:txBody>
      </p:sp>
      <p:sp>
        <p:nvSpPr>
          <p:cNvPr id="37892" name="Slide Number Placeholder 2">
            <a:extLst>
              <a:ext uri="{FF2B5EF4-FFF2-40B4-BE49-F238E27FC236}">
                <a16:creationId xmlns:a16="http://schemas.microsoft.com/office/drawing/2014/main" id="{627AD730-ABAA-AF4C-870C-7055F8791759}"/>
              </a:ext>
            </a:extLst>
          </p:cNvPr>
          <p:cNvSpPr>
            <a:spLocks noGrp="1"/>
          </p:cNvSpPr>
          <p:nvPr>
            <p:ph type="sldNum" sz="quarter" idx="4294967295"/>
          </p:nvPr>
        </p:nvSpPr>
        <p:spPr bwMode="auto">
          <a:xfrm>
            <a:off x="7239000" y="63833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E2CAC82-7CD9-B241-810D-A6C4161BA978}" type="slidenum">
              <a:rPr lang="en-US" altLang="en-US" sz="1800">
                <a:latin typeface="Arial" panose="020B0604020202020204" pitchFamily="34" charset="0"/>
              </a:rPr>
              <a:pPr>
                <a:spcBef>
                  <a:spcPct val="0"/>
                </a:spcBef>
                <a:buFontTx/>
                <a:buNone/>
              </a:pPr>
              <a:t>21</a:t>
            </a:fld>
            <a:endParaRPr lang="en-US" altLang="en-US" sz="1800">
              <a:latin typeface="Arial" panose="020B0604020202020204" pitchFamily="34" charset="0"/>
            </a:endParaRPr>
          </a:p>
        </p:txBody>
      </p:sp>
      <p:sp>
        <p:nvSpPr>
          <p:cNvPr id="37894" name="Rectangle 6">
            <a:extLst>
              <a:ext uri="{FF2B5EF4-FFF2-40B4-BE49-F238E27FC236}">
                <a16:creationId xmlns:a16="http://schemas.microsoft.com/office/drawing/2014/main" id="{03F79A30-6B40-AE4D-8B1C-ECEBE20BC6AF}"/>
              </a:ext>
            </a:extLst>
          </p:cNvPr>
          <p:cNvSpPr>
            <a:spLocks noChangeArrowheads="1"/>
          </p:cNvSpPr>
          <p:nvPr/>
        </p:nvSpPr>
        <p:spPr bwMode="auto">
          <a:xfrm>
            <a:off x="-50008" y="6518347"/>
            <a:ext cx="963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Arial" panose="020B0604020202020204" pitchFamily="34" charset="0"/>
              </a:rPr>
              <a:t>(Ang, PCE)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F481DF9-B4E8-4AE4-89A1-82D6CC3201A0}"/>
                  </a:ext>
                </a:extLst>
              </p:cNvPr>
              <p:cNvSpPr txBox="1"/>
              <p:nvPr/>
            </p:nvSpPr>
            <p:spPr>
              <a:xfrm>
                <a:off x="5797017" y="1209509"/>
                <a:ext cx="3055773" cy="409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𝑛𝑜</m:t>
                          </m:r>
                          <m:r>
                            <a:rPr lang="en-US" sz="1400" b="0" i="1" smtClean="0">
                              <a:latin typeface="Cambria Math" panose="02040503050406030204" pitchFamily="18" charset="0"/>
                            </a:rPr>
                            <m:t>. </m:t>
                          </m:r>
                          <m:r>
                            <a:rPr lang="en-US" sz="1400" b="0" i="1" smtClean="0">
                              <a:latin typeface="Cambria Math" panose="02040503050406030204" pitchFamily="18" charset="0"/>
                            </a:rPr>
                            <m:t>𝑜𝑓</m:t>
                          </m:r>
                          <m:r>
                            <a:rPr lang="en-US" sz="1400" b="0" i="1" smtClean="0">
                              <a:latin typeface="Cambria Math" panose="02040503050406030204" pitchFamily="18" charset="0"/>
                            </a:rPr>
                            <m:t> </m:t>
                          </m:r>
                          <m:r>
                            <a:rPr lang="en-US" sz="1400" b="0" i="1" smtClean="0">
                              <a:latin typeface="Cambria Math" panose="02040503050406030204" pitchFamily="18" charset="0"/>
                            </a:rPr>
                            <m:t>𝑜𝑏𝑠𝑒𝑟𝑣𝑎𝑡𝑖𝑜𝑛𝑠</m:t>
                          </m:r>
                        </m:num>
                        <m:den>
                          <m:r>
                            <a:rPr lang="en-US" sz="1400" b="0" i="1" smtClean="0">
                              <a:latin typeface="Cambria Math" panose="02040503050406030204" pitchFamily="18" charset="0"/>
                            </a:rPr>
                            <m:t>29</m:t>
                          </m:r>
                        </m:den>
                      </m:f>
                      <m:r>
                        <a:rPr lang="en-US" sz="1400" b="0" i="1" smtClean="0">
                          <a:latin typeface="Cambria Math" panose="02040503050406030204" pitchFamily="18" charset="0"/>
                          <a:ea typeface="Cambria Math" panose="02040503050406030204" pitchFamily="18" charset="0"/>
                        </a:rPr>
                        <m:t>×100%</m:t>
                      </m:r>
                    </m:oMath>
                  </m:oMathPara>
                </a14:m>
                <a:endParaRPr lang="en-US" sz="1400" dirty="0"/>
              </a:p>
            </p:txBody>
          </p:sp>
        </mc:Choice>
        <mc:Fallback xmlns="">
          <p:sp>
            <p:nvSpPr>
              <p:cNvPr id="10" name="TextBox 9">
                <a:extLst>
                  <a:ext uri="{FF2B5EF4-FFF2-40B4-BE49-F238E27FC236}">
                    <a16:creationId xmlns:a16="http://schemas.microsoft.com/office/drawing/2014/main" id="{5F481DF9-B4E8-4AE4-89A1-82D6CC3201A0}"/>
                  </a:ext>
                </a:extLst>
              </p:cNvPr>
              <p:cNvSpPr txBox="1">
                <a:spLocks noRot="1" noChangeAspect="1" noMove="1" noResize="1" noEditPoints="1" noAdjustHandles="1" noChangeArrowheads="1" noChangeShapeType="1" noTextEdit="1"/>
              </p:cNvSpPr>
              <p:nvPr/>
            </p:nvSpPr>
            <p:spPr>
              <a:xfrm>
                <a:off x="5797017" y="1209509"/>
                <a:ext cx="3055773" cy="409536"/>
              </a:xfrm>
              <a:prstGeom prst="rect">
                <a:avLst/>
              </a:prstGeom>
              <a:blipFill>
                <a:blip r:embed="rId5"/>
                <a:stretch>
                  <a:fillRect t="-2941" b="-1176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2E844D0F-0664-44A9-9217-F9CCA4A634B3}"/>
              </a:ext>
            </a:extLst>
          </p:cNvPr>
          <p:cNvCxnSpPr>
            <a:cxnSpLocks/>
          </p:cNvCxnSpPr>
          <p:nvPr/>
        </p:nvCxnSpPr>
        <p:spPr>
          <a:xfrm flipH="1">
            <a:off x="4997168" y="1394190"/>
            <a:ext cx="1124070" cy="422247"/>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itle 3">
            <a:extLst>
              <a:ext uri="{FF2B5EF4-FFF2-40B4-BE49-F238E27FC236}">
                <a16:creationId xmlns:a16="http://schemas.microsoft.com/office/drawing/2014/main" id="{FCCF6CAB-05D7-4953-8B1D-63424C30672F}"/>
              </a:ext>
            </a:extLst>
          </p:cNvPr>
          <p:cNvSpPr txBox="1">
            <a:spLocks/>
          </p:cNvSpPr>
          <p:nvPr/>
        </p:nvSpPr>
        <p:spPr bwMode="auto">
          <a:xfrm>
            <a:off x="200935" y="50526"/>
            <a:ext cx="6324600" cy="81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defTabSz="457200" rtl="0" eaLnBrk="0" fontAlgn="base" hangingPunct="0">
              <a:spcBef>
                <a:spcPct val="0"/>
              </a:spcBef>
              <a:spcAft>
                <a:spcPct val="0"/>
              </a:spcAft>
              <a:defRPr sz="3200" kern="1200">
                <a:solidFill>
                  <a:schemeClr val="accent2">
                    <a:lumMod val="50000"/>
                  </a:schemeClr>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9pPr>
          </a:lstStyle>
          <a:p>
            <a:r>
              <a:rPr lang="en-US" altLang="en-US" dirty="0">
                <a:ea typeface="ＭＳ Ｐゴシック" panose="020B0600070205080204" pitchFamily="34" charset="-128"/>
              </a:rPr>
              <a:t>Rainfall Variability Histograms </a:t>
            </a:r>
          </a:p>
        </p:txBody>
      </p:sp>
    </p:spTree>
    <p:extLst>
      <p:ext uri="{BB962C8B-B14F-4D97-AF65-F5344CB8AC3E}">
        <p14:creationId xmlns:p14="http://schemas.microsoft.com/office/powerpoint/2010/main" val="2736611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2" descr="C:\Documents and Settings\Steveo\Desktop\Workkkkkk\angjpgs\ch01\01_01.jpg">
            <a:extLst>
              <a:ext uri="{FF2B5EF4-FFF2-40B4-BE49-F238E27FC236}">
                <a16:creationId xmlns:a16="http://schemas.microsoft.com/office/drawing/2014/main" id="{47A622A5-EB31-1E4A-A619-DF6B7E5BF6A5}"/>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312209" y="1085274"/>
            <a:ext cx="4788302" cy="21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4" hidden="1">
            <a:extLst>
              <a:ext uri="{FF2B5EF4-FFF2-40B4-BE49-F238E27FC236}">
                <a16:creationId xmlns:a16="http://schemas.microsoft.com/office/drawing/2014/main" id="{6B1D856F-19BD-2348-9C52-35A95975897A}"/>
              </a:ext>
            </a:extLst>
          </p:cNvPr>
          <p:cNvSpPr>
            <a:spLocks noGrp="1"/>
          </p:cNvSpPr>
          <p:nvPr>
            <p:ph type="title"/>
          </p:nvPr>
        </p:nvSpPr>
        <p:spPr/>
        <p:txBody>
          <a:bodyPr/>
          <a:lstStyle/>
          <a:p>
            <a:pPr eaLnBrk="1" hangingPunct="1"/>
            <a:r>
              <a:rPr lang="en-US" altLang="en-US">
                <a:latin typeface="Times New Roman" panose="02020603050405020304" pitchFamily="18" charset="0"/>
                <a:ea typeface="ＭＳ Ｐゴシック" panose="020B0600070205080204" pitchFamily="34" charset="-128"/>
              </a:rPr>
              <a:t>01_01</a:t>
            </a:r>
          </a:p>
        </p:txBody>
      </p:sp>
      <p:sp>
        <p:nvSpPr>
          <p:cNvPr id="37892" name="Slide Number Placeholder 2">
            <a:extLst>
              <a:ext uri="{FF2B5EF4-FFF2-40B4-BE49-F238E27FC236}">
                <a16:creationId xmlns:a16="http://schemas.microsoft.com/office/drawing/2014/main" id="{627AD730-ABAA-AF4C-870C-7055F8791759}"/>
              </a:ext>
            </a:extLst>
          </p:cNvPr>
          <p:cNvSpPr>
            <a:spLocks noGrp="1"/>
          </p:cNvSpPr>
          <p:nvPr>
            <p:ph type="sldNum" sz="quarter" idx="4294967295"/>
          </p:nvPr>
        </p:nvSpPr>
        <p:spPr bwMode="auto">
          <a:xfrm>
            <a:off x="7239000" y="63833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E2CAC82-7CD9-B241-810D-A6C4161BA978}" type="slidenum">
              <a:rPr lang="en-US" altLang="en-US" sz="1800">
                <a:latin typeface="Arial" panose="020B0604020202020204" pitchFamily="34" charset="0"/>
              </a:rPr>
              <a:pPr>
                <a:spcBef>
                  <a:spcPct val="0"/>
                </a:spcBef>
                <a:buFontTx/>
                <a:buNone/>
              </a:pPr>
              <a:t>22</a:t>
            </a:fld>
            <a:endParaRPr lang="en-US" altLang="en-US" sz="1800">
              <a:latin typeface="Arial" panose="020B0604020202020204" pitchFamily="34" charset="0"/>
            </a:endParaRPr>
          </a:p>
        </p:txBody>
      </p:sp>
      <p:sp>
        <p:nvSpPr>
          <p:cNvPr id="37891" name="TextBox 1">
            <a:extLst>
              <a:ext uri="{FF2B5EF4-FFF2-40B4-BE49-F238E27FC236}">
                <a16:creationId xmlns:a16="http://schemas.microsoft.com/office/drawing/2014/main" id="{BFA72DC2-D446-6440-98EB-EF0D4A14801C}"/>
              </a:ext>
            </a:extLst>
          </p:cNvPr>
          <p:cNvSpPr txBox="1">
            <a:spLocks noChangeArrowheads="1"/>
          </p:cNvSpPr>
          <p:nvPr/>
        </p:nvSpPr>
        <p:spPr bwMode="auto">
          <a:xfrm>
            <a:off x="166688" y="3409699"/>
            <a:ext cx="8330825" cy="349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marL="342900" indent="-342900" eaLnBrk="1" hangingPunct="1">
              <a:spcBef>
                <a:spcPct val="0"/>
              </a:spcBef>
              <a:spcAft>
                <a:spcPts val="600"/>
              </a:spcAft>
            </a:pPr>
            <a:r>
              <a:rPr lang="en-US" altLang="en-US" sz="2000" dirty="0">
                <a:latin typeface="Arial" panose="020B0604020202020204" pitchFamily="34" charset="0"/>
              </a:rPr>
              <a:t>These empirical frequency diagrams can be converted to empirical probability mass functions (</a:t>
            </a:r>
            <a:r>
              <a:rPr lang="en-US" altLang="en-US" sz="2000" b="1" dirty="0" err="1">
                <a:latin typeface="Arial" panose="020B0604020202020204" pitchFamily="34" charset="0"/>
              </a:rPr>
              <a:t>pmf</a:t>
            </a:r>
            <a:r>
              <a:rPr lang="en-US" altLang="en-US" sz="2000" dirty="0">
                <a:latin typeface="Arial" panose="020B0604020202020204" pitchFamily="34" charset="0"/>
              </a:rPr>
              <a:t>) by dividing each of the ordinates by the total area:  </a:t>
            </a:r>
          </a:p>
          <a:p>
            <a:pPr marL="1085850" lvl="1" indent="-342900" eaLnBrk="1" hangingPunct="1">
              <a:spcBef>
                <a:spcPct val="0"/>
              </a:spcBef>
              <a:spcAft>
                <a:spcPts val="600"/>
              </a:spcAft>
            </a:pPr>
            <a:r>
              <a:rPr lang="en-US" altLang="en-US" sz="1800" dirty="0">
                <a:latin typeface="Arial" panose="020B0604020202020204" pitchFamily="34" charset="0"/>
              </a:rPr>
              <a:t>Total area under histogram in (a) = 29x4 = 116</a:t>
            </a:r>
          </a:p>
          <a:p>
            <a:pPr marL="1085850" lvl="1" indent="-342900" eaLnBrk="1" hangingPunct="1">
              <a:spcBef>
                <a:spcPct val="0"/>
              </a:spcBef>
              <a:spcAft>
                <a:spcPts val="600"/>
              </a:spcAft>
            </a:pPr>
            <a:r>
              <a:rPr lang="en-US" altLang="en-US" sz="1800" dirty="0">
                <a:latin typeface="Arial" panose="020B0604020202020204" pitchFamily="34" charset="0"/>
              </a:rPr>
              <a:t>Total area under histogram in (b) = 100x4 = 400 </a:t>
            </a:r>
          </a:p>
          <a:p>
            <a:pPr marL="342900" indent="-342900" eaLnBrk="1" hangingPunct="1">
              <a:spcBef>
                <a:spcPct val="0"/>
              </a:spcBef>
              <a:spcAft>
                <a:spcPts val="600"/>
              </a:spcAft>
            </a:pPr>
            <a:r>
              <a:rPr lang="en-US" altLang="en-US" sz="2000" dirty="0">
                <a:latin typeface="Arial" panose="020B0604020202020204" pitchFamily="34" charset="0"/>
              </a:rPr>
              <a:t>Dividing the y-axis values by total area will make the total probability under each frequency diagram = 1.</a:t>
            </a:r>
          </a:p>
          <a:p>
            <a:pPr marL="342900" indent="-342900" eaLnBrk="1" hangingPunct="1">
              <a:spcBef>
                <a:spcPct val="0"/>
              </a:spcBef>
              <a:spcAft>
                <a:spcPts val="600"/>
              </a:spcAft>
            </a:pPr>
            <a:r>
              <a:rPr lang="en-US" altLang="en-US" sz="2000" dirty="0">
                <a:latin typeface="Arial" panose="020B0604020202020204" pitchFamily="34" charset="0"/>
              </a:rPr>
              <a:t>Because of normalization, the area over a given range of a </a:t>
            </a:r>
            <a:r>
              <a:rPr lang="en-US" altLang="en-US" sz="2000" dirty="0" err="1">
                <a:latin typeface="Arial" panose="020B0604020202020204" pitchFamily="34" charset="0"/>
              </a:rPr>
              <a:t>pmf</a:t>
            </a:r>
            <a:r>
              <a:rPr lang="en-US" altLang="en-US" sz="2000" dirty="0">
                <a:latin typeface="Arial" panose="020B0604020202020204" pitchFamily="34" charset="0"/>
              </a:rPr>
              <a:t> provides an estimate of the </a:t>
            </a:r>
            <a:r>
              <a:rPr lang="en-US" altLang="en-US" sz="2000" b="1" u="sng" dirty="0">
                <a:latin typeface="Arial" panose="020B0604020202020204" pitchFamily="34" charset="0"/>
              </a:rPr>
              <a:t>probability of rainfall</a:t>
            </a:r>
            <a:r>
              <a:rPr lang="en-US" altLang="en-US" sz="2000" b="1" dirty="0">
                <a:latin typeface="Arial" panose="020B0604020202020204" pitchFamily="34" charset="0"/>
              </a:rPr>
              <a:t> </a:t>
            </a:r>
            <a:r>
              <a:rPr lang="en-US" altLang="en-US" sz="2000" dirty="0">
                <a:latin typeface="Arial" panose="020B0604020202020204" pitchFamily="34" charset="0"/>
              </a:rPr>
              <a:t>within the range</a:t>
            </a:r>
            <a:endParaRPr lang="en-US" altLang="en-US" sz="2000" dirty="0">
              <a:latin typeface="Times New Roman" panose="02020603050405020304" pitchFamily="18" charset="0"/>
            </a:endParaRPr>
          </a:p>
          <a:p>
            <a:pPr marL="342900" indent="-342900" eaLnBrk="1" hangingPunct="1">
              <a:spcBef>
                <a:spcPct val="0"/>
              </a:spcBef>
            </a:pPr>
            <a:endParaRPr lang="en-US" altLang="en-US" sz="2000" dirty="0">
              <a:latin typeface="Arial" panose="020B0604020202020204" pitchFamily="34" charset="0"/>
            </a:endParaRPr>
          </a:p>
        </p:txBody>
      </p:sp>
      <p:sp>
        <p:nvSpPr>
          <p:cNvPr id="37894" name="Rectangle 6">
            <a:extLst>
              <a:ext uri="{FF2B5EF4-FFF2-40B4-BE49-F238E27FC236}">
                <a16:creationId xmlns:a16="http://schemas.microsoft.com/office/drawing/2014/main" id="{03F79A30-6B40-AE4D-8B1C-ECEBE20BC6AF}"/>
              </a:ext>
            </a:extLst>
          </p:cNvPr>
          <p:cNvSpPr>
            <a:spLocks noChangeArrowheads="1"/>
          </p:cNvSpPr>
          <p:nvPr/>
        </p:nvSpPr>
        <p:spPr bwMode="auto">
          <a:xfrm>
            <a:off x="-87070" y="6574702"/>
            <a:ext cx="963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Arial" panose="020B0604020202020204" pitchFamily="34" charset="0"/>
              </a:rPr>
              <a:t>(Ang, PCE)</a:t>
            </a:r>
          </a:p>
        </p:txBody>
      </p:sp>
      <p:sp>
        <p:nvSpPr>
          <p:cNvPr id="11" name="Title 3">
            <a:extLst>
              <a:ext uri="{FF2B5EF4-FFF2-40B4-BE49-F238E27FC236}">
                <a16:creationId xmlns:a16="http://schemas.microsoft.com/office/drawing/2014/main" id="{64E66DF3-A23A-499D-A451-AB7DDE7AA8F3}"/>
              </a:ext>
            </a:extLst>
          </p:cNvPr>
          <p:cNvSpPr txBox="1">
            <a:spLocks/>
          </p:cNvSpPr>
          <p:nvPr/>
        </p:nvSpPr>
        <p:spPr bwMode="auto">
          <a:xfrm>
            <a:off x="166688" y="113857"/>
            <a:ext cx="6324600" cy="81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lnSpcReduction="20000"/>
          </a:bodyPr>
          <a:lstStyle>
            <a:lvl1pPr algn="l" defTabSz="457200" rtl="0" eaLnBrk="0" fontAlgn="base" hangingPunct="0">
              <a:spcBef>
                <a:spcPct val="0"/>
              </a:spcBef>
              <a:spcAft>
                <a:spcPct val="0"/>
              </a:spcAft>
              <a:defRPr sz="3200" kern="1200">
                <a:solidFill>
                  <a:schemeClr val="accent2">
                    <a:lumMod val="50000"/>
                  </a:schemeClr>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9pPr>
          </a:lstStyle>
          <a:p>
            <a:r>
              <a:rPr lang="en-US" altLang="en-US" dirty="0">
                <a:ea typeface="ＭＳ Ｐゴシック" panose="020B0600070205080204" pitchFamily="34" charset="-128"/>
              </a:rPr>
              <a:t>Converting to Rainfall Probability Mass Function (PMF)</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hidden="1">
            <a:extLst>
              <a:ext uri="{FF2B5EF4-FFF2-40B4-BE49-F238E27FC236}">
                <a16:creationId xmlns:a16="http://schemas.microsoft.com/office/drawing/2014/main" id="{D7D85BDD-3C13-9C4D-BF39-033C09888970}"/>
              </a:ext>
            </a:extLst>
          </p:cNvPr>
          <p:cNvSpPr>
            <a:spLocks noGrp="1"/>
          </p:cNvSpPr>
          <p:nvPr>
            <p:ph type="title"/>
          </p:nvPr>
        </p:nvSpPr>
        <p:spPr/>
        <p:txBody>
          <a:bodyPr/>
          <a:lstStyle/>
          <a:p>
            <a:pPr eaLnBrk="1" hangingPunct="1"/>
            <a:r>
              <a:rPr lang="en-US" altLang="en-US">
                <a:latin typeface="Times New Roman" panose="02020603050405020304" pitchFamily="18" charset="0"/>
                <a:ea typeface="ＭＳ Ｐゴシック" panose="020B0600070205080204" pitchFamily="34" charset="-128"/>
              </a:rPr>
              <a:t>01_01c</a:t>
            </a:r>
          </a:p>
        </p:txBody>
      </p:sp>
      <p:sp>
        <p:nvSpPr>
          <p:cNvPr id="39939" name="Slide Number Placeholder 3">
            <a:extLst>
              <a:ext uri="{FF2B5EF4-FFF2-40B4-BE49-F238E27FC236}">
                <a16:creationId xmlns:a16="http://schemas.microsoft.com/office/drawing/2014/main" id="{3E48895C-3D04-004A-8DAE-EB2BAA5097C5}"/>
              </a:ext>
            </a:extLst>
          </p:cNvPr>
          <p:cNvSpPr>
            <a:spLocks noGrp="1"/>
          </p:cNvSpPr>
          <p:nvPr>
            <p:ph type="sldNum" sz="quarter" idx="4294967295"/>
          </p:nvPr>
        </p:nvSpPr>
        <p:spPr bwMode="auto">
          <a:xfrm>
            <a:off x="7937500" y="6362700"/>
            <a:ext cx="12065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B8921CC-8D0E-EB49-934F-D5CE2CF908CD}" type="slidenum">
              <a:rPr lang="en-US" altLang="en-US" sz="1800">
                <a:latin typeface="Arial" panose="020B0604020202020204" pitchFamily="34" charset="0"/>
              </a:rPr>
              <a:pPr>
                <a:spcBef>
                  <a:spcPct val="0"/>
                </a:spcBef>
                <a:buFontTx/>
                <a:buNone/>
              </a:pPr>
              <a:t>23</a:t>
            </a:fld>
            <a:endParaRPr lang="en-US" altLang="en-US" sz="1800">
              <a:latin typeface="Arial" panose="020B0604020202020204" pitchFamily="34" charset="0"/>
            </a:endParaRPr>
          </a:p>
        </p:txBody>
      </p:sp>
      <p:sp>
        <p:nvSpPr>
          <p:cNvPr id="39938" name="TextBox 2">
            <a:extLst>
              <a:ext uri="{FF2B5EF4-FFF2-40B4-BE49-F238E27FC236}">
                <a16:creationId xmlns:a16="http://schemas.microsoft.com/office/drawing/2014/main" id="{14CD65DC-C8F6-7F42-9B89-441C122F11BF}"/>
              </a:ext>
            </a:extLst>
          </p:cNvPr>
          <p:cNvSpPr txBox="1">
            <a:spLocks noChangeArrowheads="1"/>
          </p:cNvSpPr>
          <p:nvPr/>
        </p:nvSpPr>
        <p:spPr bwMode="auto">
          <a:xfrm>
            <a:off x="1310447" y="5570537"/>
            <a:ext cx="76588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b="1" dirty="0">
                <a:latin typeface="Arial" panose="020B0604020202020204" pitchFamily="34" charset="0"/>
              </a:rPr>
              <a:t>Empirical Probability Mass Function, </a:t>
            </a:r>
            <a:r>
              <a:rPr lang="en-US" altLang="en-US" sz="2000" b="1" dirty="0" err="1">
                <a:latin typeface="Arial" panose="020B0604020202020204" pitchFamily="34" charset="0"/>
              </a:rPr>
              <a:t>pmf</a:t>
            </a:r>
            <a:r>
              <a:rPr lang="en-US" altLang="en-US" sz="2000" b="1" dirty="0">
                <a:latin typeface="Arial" panose="020B0604020202020204" pitchFamily="34" charset="0"/>
              </a:rPr>
              <a:t> </a:t>
            </a:r>
            <a:r>
              <a:rPr lang="en-US" altLang="en-US" sz="2000" dirty="0">
                <a:latin typeface="Arial" panose="020B0604020202020204" pitchFamily="34" charset="0"/>
              </a:rPr>
              <a:t>(given in percentage)</a:t>
            </a:r>
          </a:p>
        </p:txBody>
      </p:sp>
      <p:sp>
        <p:nvSpPr>
          <p:cNvPr id="39940" name="Rectangle 5">
            <a:extLst>
              <a:ext uri="{FF2B5EF4-FFF2-40B4-BE49-F238E27FC236}">
                <a16:creationId xmlns:a16="http://schemas.microsoft.com/office/drawing/2014/main" id="{847ADBB8-E582-1448-94A5-858C265AC2FD}"/>
              </a:ext>
            </a:extLst>
          </p:cNvPr>
          <p:cNvSpPr>
            <a:spLocks noChangeArrowheads="1"/>
          </p:cNvSpPr>
          <p:nvPr/>
        </p:nvSpPr>
        <p:spPr bwMode="auto">
          <a:xfrm>
            <a:off x="22225" y="6581775"/>
            <a:ext cx="96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200">
                <a:latin typeface="Arial" panose="020B0604020202020204" pitchFamily="34" charset="0"/>
              </a:rPr>
              <a:t>(Ang, PCE)</a:t>
            </a:r>
          </a:p>
        </p:txBody>
      </p:sp>
      <p:pic>
        <p:nvPicPr>
          <p:cNvPr id="39942" name="Picture 1" descr="Ang Rainfall pmf.pdf">
            <a:extLst>
              <a:ext uri="{FF2B5EF4-FFF2-40B4-BE49-F238E27FC236}">
                <a16:creationId xmlns:a16="http://schemas.microsoft.com/office/drawing/2014/main" id="{73B24C5E-F4C0-384B-9BBC-43E3C84B78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9267" y="1287463"/>
            <a:ext cx="5960304" cy="401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3">
            <a:extLst>
              <a:ext uri="{FF2B5EF4-FFF2-40B4-BE49-F238E27FC236}">
                <a16:creationId xmlns:a16="http://schemas.microsoft.com/office/drawing/2014/main" id="{93FF39C4-BF3A-4909-8991-9CF0108A6C1B}"/>
              </a:ext>
            </a:extLst>
          </p:cNvPr>
          <p:cNvSpPr txBox="1">
            <a:spLocks/>
          </p:cNvSpPr>
          <p:nvPr/>
        </p:nvSpPr>
        <p:spPr bwMode="auto">
          <a:xfrm>
            <a:off x="166688" y="113857"/>
            <a:ext cx="6324600" cy="81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defTabSz="457200" rtl="0" eaLnBrk="0" fontAlgn="base" hangingPunct="0">
              <a:spcBef>
                <a:spcPct val="0"/>
              </a:spcBef>
              <a:spcAft>
                <a:spcPct val="0"/>
              </a:spcAft>
              <a:defRPr sz="3200" kern="1200">
                <a:solidFill>
                  <a:schemeClr val="accent2">
                    <a:lumMod val="50000"/>
                  </a:schemeClr>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9pPr>
          </a:lstStyle>
          <a:p>
            <a:r>
              <a:rPr lang="en-US" altLang="en-US" dirty="0">
                <a:ea typeface="ＭＳ Ｐゴシック" panose="020B0600070205080204" pitchFamily="34" charset="-128"/>
              </a:rPr>
              <a:t>Rainfall Probability Mass Function (PMF)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hidden="1">
            <a:extLst>
              <a:ext uri="{FF2B5EF4-FFF2-40B4-BE49-F238E27FC236}">
                <a16:creationId xmlns:a16="http://schemas.microsoft.com/office/drawing/2014/main" id="{D7D85BDD-3C13-9C4D-BF39-033C09888970}"/>
              </a:ext>
            </a:extLst>
          </p:cNvPr>
          <p:cNvSpPr>
            <a:spLocks noGrp="1"/>
          </p:cNvSpPr>
          <p:nvPr>
            <p:ph type="title"/>
          </p:nvPr>
        </p:nvSpPr>
        <p:spPr/>
        <p:txBody>
          <a:bodyPr/>
          <a:lstStyle/>
          <a:p>
            <a:pPr eaLnBrk="1" hangingPunct="1"/>
            <a:r>
              <a:rPr lang="en-US" altLang="en-US">
                <a:latin typeface="Times New Roman" panose="02020603050405020304" pitchFamily="18" charset="0"/>
                <a:ea typeface="ＭＳ Ｐゴシック" panose="020B0600070205080204" pitchFamily="34" charset="-128"/>
              </a:rPr>
              <a:t>01_01c</a:t>
            </a:r>
          </a:p>
        </p:txBody>
      </p:sp>
      <p:sp>
        <p:nvSpPr>
          <p:cNvPr id="6" name="Content Placeholder 5">
            <a:extLst>
              <a:ext uri="{FF2B5EF4-FFF2-40B4-BE49-F238E27FC236}">
                <a16:creationId xmlns:a16="http://schemas.microsoft.com/office/drawing/2014/main" id="{BD003AED-B2EB-498D-B6FC-82A25A2239BA}"/>
              </a:ext>
            </a:extLst>
          </p:cNvPr>
          <p:cNvSpPr>
            <a:spLocks noGrp="1"/>
          </p:cNvSpPr>
          <p:nvPr>
            <p:ph idx="1"/>
          </p:nvPr>
        </p:nvSpPr>
        <p:spPr>
          <a:xfrm>
            <a:off x="311989" y="1126435"/>
            <a:ext cx="8305800" cy="5236265"/>
          </a:xfrm>
        </p:spPr>
        <p:txBody>
          <a:bodyPr>
            <a:normAutofit/>
          </a:bodyPr>
          <a:lstStyle/>
          <a:p>
            <a:r>
              <a:rPr lang="en-US" altLang="en-US" sz="2000" dirty="0">
                <a:latin typeface="Arial" panose="020B0604020202020204" pitchFamily="34" charset="0"/>
              </a:rPr>
              <a:t>The area over a given range of the </a:t>
            </a:r>
            <a:r>
              <a:rPr lang="en-US" altLang="en-US" sz="2000" dirty="0" err="1">
                <a:latin typeface="Arial" panose="020B0604020202020204" pitchFamily="34" charset="0"/>
              </a:rPr>
              <a:t>pmf</a:t>
            </a:r>
            <a:r>
              <a:rPr lang="en-US" altLang="en-US" sz="2000" dirty="0">
                <a:latin typeface="Arial" panose="020B0604020202020204" pitchFamily="34" charset="0"/>
              </a:rPr>
              <a:t> provides an estimate of the probability of rainfall within the range.</a:t>
            </a:r>
          </a:p>
          <a:p>
            <a:r>
              <a:rPr lang="en-US" altLang="en-US" sz="2000" dirty="0">
                <a:latin typeface="Arial" panose="020B0604020202020204" pitchFamily="34" charset="0"/>
              </a:rPr>
              <a:t>We often require the extent of the data rather than only the mean of the data distribution, so </a:t>
            </a:r>
            <a:r>
              <a:rPr lang="en-US" altLang="en-US" sz="2000" b="1" dirty="0">
                <a:latin typeface="Arial" panose="020B0604020202020204" pitchFamily="34" charset="0"/>
              </a:rPr>
              <a:t>ranges or distributions are essential</a:t>
            </a:r>
            <a:endParaRPr lang="en-US" sz="2000" dirty="0"/>
          </a:p>
        </p:txBody>
      </p:sp>
      <p:sp>
        <p:nvSpPr>
          <p:cNvPr id="39939" name="Slide Number Placeholder 3">
            <a:extLst>
              <a:ext uri="{FF2B5EF4-FFF2-40B4-BE49-F238E27FC236}">
                <a16:creationId xmlns:a16="http://schemas.microsoft.com/office/drawing/2014/main" id="{3E48895C-3D04-004A-8DAE-EB2BAA5097C5}"/>
              </a:ext>
            </a:extLst>
          </p:cNvPr>
          <p:cNvSpPr>
            <a:spLocks noGrp="1"/>
          </p:cNvSpPr>
          <p:nvPr>
            <p:ph type="sldNum" sz="quarter" idx="4294967295"/>
          </p:nvPr>
        </p:nvSpPr>
        <p:spPr bwMode="auto">
          <a:xfrm>
            <a:off x="7937500" y="6362700"/>
            <a:ext cx="12065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B8921CC-8D0E-EB49-934F-D5CE2CF908CD}" type="slidenum">
              <a:rPr lang="en-US" altLang="en-US" sz="1800">
                <a:latin typeface="Arial" panose="020B0604020202020204" pitchFamily="34" charset="0"/>
              </a:rPr>
              <a:pPr>
                <a:spcBef>
                  <a:spcPct val="0"/>
                </a:spcBef>
                <a:buFontTx/>
                <a:buNone/>
              </a:pPr>
              <a:t>24</a:t>
            </a:fld>
            <a:endParaRPr lang="en-US" altLang="en-US" sz="1800">
              <a:latin typeface="Arial" panose="020B0604020202020204" pitchFamily="34" charset="0"/>
            </a:endParaRPr>
          </a:p>
        </p:txBody>
      </p:sp>
      <p:pic>
        <p:nvPicPr>
          <p:cNvPr id="39942" name="Picture 1" descr="Ang Rainfall pmf.pdf">
            <a:extLst>
              <a:ext uri="{FF2B5EF4-FFF2-40B4-BE49-F238E27FC236}">
                <a16:creationId xmlns:a16="http://schemas.microsoft.com/office/drawing/2014/main" id="{73B24C5E-F4C0-384B-9BBC-43E3C84B78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4383" y="2650170"/>
            <a:ext cx="5762626" cy="3879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6" name="TextBox 2">
            <a:extLst>
              <a:ext uri="{FF2B5EF4-FFF2-40B4-BE49-F238E27FC236}">
                <a16:creationId xmlns:a16="http://schemas.microsoft.com/office/drawing/2014/main" id="{2F9BB26F-68AC-114D-B196-4EF19A06A501}"/>
              </a:ext>
            </a:extLst>
          </p:cNvPr>
          <p:cNvSpPr txBox="1">
            <a:spLocks noChangeArrowheads="1"/>
          </p:cNvSpPr>
          <p:nvPr/>
        </p:nvSpPr>
        <p:spPr bwMode="auto">
          <a:xfrm>
            <a:off x="3867484" y="4138017"/>
            <a:ext cx="1325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Aleatory</a:t>
            </a:r>
          </a:p>
          <a:p>
            <a:pPr eaLnBrk="1" hangingPunct="1">
              <a:spcBef>
                <a:spcPct val="0"/>
              </a:spcBef>
              <a:buFontTx/>
              <a:buNone/>
            </a:pPr>
            <a:r>
              <a:rPr lang="en-US" altLang="en-US" sz="1800" dirty="0">
                <a:latin typeface="Arial" panose="020B0604020202020204" pitchFamily="34" charset="0"/>
              </a:rPr>
              <a:t>uncertainty</a:t>
            </a:r>
          </a:p>
        </p:txBody>
      </p:sp>
      <p:cxnSp>
        <p:nvCxnSpPr>
          <p:cNvPr id="10" name="Straight Arrow Connector 9">
            <a:extLst>
              <a:ext uri="{FF2B5EF4-FFF2-40B4-BE49-F238E27FC236}">
                <a16:creationId xmlns:a16="http://schemas.microsoft.com/office/drawing/2014/main" id="{958B5CF5-4BFD-2846-AFE8-E4AF02FB5382}"/>
              </a:ext>
            </a:extLst>
          </p:cNvPr>
          <p:cNvCxnSpPr>
            <a:cxnSpLocks noChangeShapeType="1"/>
          </p:cNvCxnSpPr>
          <p:nvPr/>
        </p:nvCxnSpPr>
        <p:spPr bwMode="auto">
          <a:xfrm flipV="1">
            <a:off x="4864362" y="4441663"/>
            <a:ext cx="2225675" cy="11113"/>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cxnSp>
        <p:nvCxnSpPr>
          <p:cNvPr id="16" name="Straight Arrow Connector 15">
            <a:extLst>
              <a:ext uri="{FF2B5EF4-FFF2-40B4-BE49-F238E27FC236}">
                <a16:creationId xmlns:a16="http://schemas.microsoft.com/office/drawing/2014/main" id="{AFA71FC2-A504-734C-8BFC-4A266D16CE6A}"/>
              </a:ext>
            </a:extLst>
          </p:cNvPr>
          <p:cNvCxnSpPr>
            <a:cxnSpLocks noChangeShapeType="1"/>
            <a:stCxn id="39946" idx="1"/>
          </p:cNvCxnSpPr>
          <p:nvPr/>
        </p:nvCxnSpPr>
        <p:spPr bwMode="auto">
          <a:xfrm flipH="1" flipV="1">
            <a:off x="2993641" y="4461073"/>
            <a:ext cx="873843" cy="1"/>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sp>
        <p:nvSpPr>
          <p:cNvPr id="17" name="Title 3">
            <a:extLst>
              <a:ext uri="{FF2B5EF4-FFF2-40B4-BE49-F238E27FC236}">
                <a16:creationId xmlns:a16="http://schemas.microsoft.com/office/drawing/2014/main" id="{6BA37461-8689-48D4-9ECF-F5D482AB316D}"/>
              </a:ext>
            </a:extLst>
          </p:cNvPr>
          <p:cNvSpPr txBox="1">
            <a:spLocks/>
          </p:cNvSpPr>
          <p:nvPr/>
        </p:nvSpPr>
        <p:spPr bwMode="auto">
          <a:xfrm>
            <a:off x="166688" y="113857"/>
            <a:ext cx="6324600" cy="81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defTabSz="457200" rtl="0" eaLnBrk="0" fontAlgn="base" hangingPunct="0">
              <a:spcBef>
                <a:spcPct val="0"/>
              </a:spcBef>
              <a:spcAft>
                <a:spcPct val="0"/>
              </a:spcAft>
              <a:defRPr sz="3200" kern="1200">
                <a:solidFill>
                  <a:schemeClr val="accent2">
                    <a:lumMod val="50000"/>
                  </a:schemeClr>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0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000">
                <a:solidFill>
                  <a:schemeClr val="tx1"/>
                </a:solidFill>
                <a:latin typeface="Calibri" charset="0"/>
                <a:ea typeface="ＭＳ Ｐゴシック" charset="-128"/>
                <a:cs typeface="ＭＳ Ｐゴシック" charset="-128"/>
              </a:defRPr>
            </a:lvl9pPr>
          </a:lstStyle>
          <a:p>
            <a:r>
              <a:rPr lang="en-US" altLang="en-US" dirty="0">
                <a:ea typeface="ＭＳ Ｐゴシック" panose="020B0600070205080204" pitchFamily="34" charset="-128"/>
              </a:rPr>
              <a:t>Rainfall Probability Mass Function (PMF)</a:t>
            </a:r>
          </a:p>
        </p:txBody>
      </p:sp>
    </p:spTree>
    <p:extLst>
      <p:ext uri="{BB962C8B-B14F-4D97-AF65-F5344CB8AC3E}">
        <p14:creationId xmlns:p14="http://schemas.microsoft.com/office/powerpoint/2010/main" val="2078221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A9BD-8902-40B6-8BE9-F74E95747DDE}"/>
              </a:ext>
            </a:extLst>
          </p:cNvPr>
          <p:cNvSpPr>
            <a:spLocks noGrp="1"/>
          </p:cNvSpPr>
          <p:nvPr>
            <p:ph type="title"/>
          </p:nvPr>
        </p:nvSpPr>
        <p:spPr/>
        <p:txBody>
          <a:bodyPr/>
          <a:lstStyle/>
          <a:p>
            <a:r>
              <a:rPr lang="en-US" altLang="en-US" sz="3600" dirty="0">
                <a:latin typeface="Arial" panose="020B0604020202020204" pitchFamily="34" charset="0"/>
              </a:rPr>
              <a:t>Summary of rainfall behavior</a:t>
            </a:r>
            <a:endParaRPr lang="en-US" sz="3600" dirty="0"/>
          </a:p>
        </p:txBody>
      </p:sp>
      <p:sp>
        <p:nvSpPr>
          <p:cNvPr id="12" name="Content Placeholder 11">
            <a:extLst>
              <a:ext uri="{FF2B5EF4-FFF2-40B4-BE49-F238E27FC236}">
                <a16:creationId xmlns:a16="http://schemas.microsoft.com/office/drawing/2014/main" id="{1CC500CD-8219-48DC-89B7-8DEB39D82237}"/>
              </a:ext>
            </a:extLst>
          </p:cNvPr>
          <p:cNvSpPr>
            <a:spLocks noGrp="1"/>
          </p:cNvSpPr>
          <p:nvPr>
            <p:ph idx="1"/>
          </p:nvPr>
        </p:nvSpPr>
        <p:spPr>
          <a:xfrm>
            <a:off x="304799" y="1026872"/>
            <a:ext cx="8839201" cy="5236265"/>
          </a:xfrm>
        </p:spPr>
        <p:txBody>
          <a:bodyPr/>
          <a:lstStyle/>
          <a:p>
            <a:r>
              <a:rPr lang="en-US" dirty="0">
                <a:latin typeface="Arial" panose="020B0604020202020204" pitchFamily="34" charset="0"/>
                <a:cs typeface="Arial" panose="020B0604020202020204" pitchFamily="34" charset="0"/>
              </a:rPr>
              <a:t>Another method is to assume that the data will fit a normal (Gaussian) distribution. You can calculate mean and variance</a:t>
            </a:r>
          </a:p>
        </p:txBody>
      </p:sp>
      <p:sp>
        <p:nvSpPr>
          <p:cNvPr id="4" name="Slide Number Placeholder 1">
            <a:extLst>
              <a:ext uri="{FF2B5EF4-FFF2-40B4-BE49-F238E27FC236}">
                <a16:creationId xmlns:a16="http://schemas.microsoft.com/office/drawing/2014/main" id="{4CAC27F7-5809-4D6D-9CEB-0B3EA0D3EC8C}"/>
              </a:ext>
            </a:extLst>
          </p:cNvPr>
          <p:cNvSpPr txBox="1">
            <a:spLocks/>
          </p:cNvSpPr>
          <p:nvPr/>
        </p:nvSpPr>
        <p:spPr bwMode="auto">
          <a:xfrm>
            <a:off x="6749789" y="6383873"/>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20000"/>
              </a:spcBef>
              <a:spcAft>
                <a:spcPct val="0"/>
              </a:spcAft>
              <a:buFont typeface="Arial" panose="020B0604020202020204" pitchFamily="34" charset="0"/>
              <a:buChar char="•"/>
              <a:defRPr sz="3000" kern="1200">
                <a:solidFill>
                  <a:schemeClr val="tx1"/>
                </a:solidFill>
                <a:latin typeface="Calibri" panose="020F0502020204030204" pitchFamily="34" charset="0"/>
                <a:ea typeface="ＭＳ Ｐゴシック" panose="020B0600070205080204" pitchFamily="34" charset="-128"/>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ＭＳ Ｐゴシック"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ＭＳ Ｐゴシック"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ＭＳ Ｐゴシック"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ＭＳ Ｐゴシック" panose="020B0600070205080204" pitchFamily="34" charset="-128"/>
                <a:cs typeface="+mn-cs"/>
              </a:defRPr>
            </a:lvl5pPr>
            <a:lvl6pPr marL="25146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ＭＳ Ｐゴシック" panose="020B0600070205080204" pitchFamily="34" charset="-128"/>
                <a:cs typeface="+mn-cs"/>
              </a:defRPr>
            </a:lvl6pPr>
            <a:lvl7pPr marL="29718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ＭＳ Ｐゴシック" panose="020B0600070205080204" pitchFamily="34" charset="-128"/>
                <a:cs typeface="+mn-cs"/>
              </a:defRPr>
            </a:lvl7pPr>
            <a:lvl8pPr marL="34290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ＭＳ Ｐゴシック" panose="020B0600070205080204" pitchFamily="34" charset="-128"/>
                <a:cs typeface="+mn-cs"/>
              </a:defRPr>
            </a:lvl8pPr>
            <a:lvl9pPr marL="3886200" indent="-228600" algn="l" defTabSz="4572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ＭＳ Ｐゴシック" panose="020B0600070205080204" pitchFamily="34" charset="-128"/>
                <a:cs typeface="+mn-cs"/>
              </a:defRPr>
            </a:lvl9pPr>
          </a:lstStyle>
          <a:p>
            <a:pPr>
              <a:spcBef>
                <a:spcPct val="0"/>
              </a:spcBef>
              <a:buFontTx/>
              <a:buNone/>
            </a:pPr>
            <a:fld id="{CCBF5DD9-5E5A-6B48-A0B0-99A74BE5C83B}" type="slidenum">
              <a:rPr lang="en-US" altLang="en-US" sz="1800" smtClean="0">
                <a:latin typeface="Arial" panose="020B0604020202020204" pitchFamily="34" charset="0"/>
              </a:rPr>
              <a:pPr>
                <a:spcBef>
                  <a:spcPct val="0"/>
                </a:spcBef>
                <a:buFontTx/>
                <a:buNone/>
              </a:pPr>
              <a:t>25</a:t>
            </a:fld>
            <a:endParaRPr lang="en-US" altLang="en-US" sz="1800">
              <a:latin typeface="Arial" panose="020B0604020202020204" pitchFamily="34" charset="0"/>
            </a:endParaRPr>
          </a:p>
        </p:txBody>
      </p:sp>
      <p:graphicFrame>
        <p:nvGraphicFramePr>
          <p:cNvPr id="6" name="Object 2">
            <a:extLst>
              <a:ext uri="{FF2B5EF4-FFF2-40B4-BE49-F238E27FC236}">
                <a16:creationId xmlns:a16="http://schemas.microsoft.com/office/drawing/2014/main" id="{CB81054B-B9DC-4127-B1DD-39BC3B1A35D2}"/>
              </a:ext>
            </a:extLst>
          </p:cNvPr>
          <p:cNvGraphicFramePr>
            <a:graphicFrameLocks noChangeAspect="1"/>
          </p:cNvGraphicFramePr>
          <p:nvPr>
            <p:extLst/>
          </p:nvPr>
        </p:nvGraphicFramePr>
        <p:xfrm>
          <a:off x="4203777" y="5178805"/>
          <a:ext cx="4691063" cy="1492250"/>
        </p:xfrm>
        <a:graphic>
          <a:graphicData uri="http://schemas.openxmlformats.org/presentationml/2006/ole">
            <mc:AlternateContent xmlns:mc="http://schemas.openxmlformats.org/markup-compatibility/2006">
              <mc:Choice xmlns:v="urn:schemas-microsoft-com:vml" Requires="v">
                <p:oleObj spid="_x0000_s93187" name="Equation" r:id="rId4" imgW="2400300" imgH="762000" progId="Equation.DSMT4">
                  <p:embed/>
                </p:oleObj>
              </mc:Choice>
              <mc:Fallback>
                <p:oleObj name="Equation" r:id="rId4" imgW="2400300" imgH="762000" progId="Equation.DSMT4">
                  <p:embed/>
                  <p:pic>
                    <p:nvPicPr>
                      <p:cNvPr id="6" name="Object 2">
                        <a:extLst>
                          <a:ext uri="{FF2B5EF4-FFF2-40B4-BE49-F238E27FC236}">
                            <a16:creationId xmlns:a16="http://schemas.microsoft.com/office/drawing/2014/main" id="{CB81054B-B9DC-4127-B1DD-39BC3B1A35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3777" y="5178805"/>
                        <a:ext cx="4691063" cy="1492250"/>
                      </a:xfrm>
                      <a:prstGeom prst="rect">
                        <a:avLst/>
                      </a:prstGeom>
                      <a:noFill/>
                      <a:ln>
                        <a:noFill/>
                      </a:ln>
                      <a:extLst/>
                    </p:spPr>
                  </p:pic>
                </p:oleObj>
              </mc:Fallback>
            </mc:AlternateContent>
          </a:graphicData>
        </a:graphic>
      </p:graphicFrame>
      <p:sp>
        <p:nvSpPr>
          <p:cNvPr id="7" name="TextBox 10">
            <a:extLst>
              <a:ext uri="{FF2B5EF4-FFF2-40B4-BE49-F238E27FC236}">
                <a16:creationId xmlns:a16="http://schemas.microsoft.com/office/drawing/2014/main" id="{972D946A-9307-4086-AD3D-B0A5406A1544}"/>
              </a:ext>
            </a:extLst>
          </p:cNvPr>
          <p:cNvSpPr txBox="1">
            <a:spLocks noChangeArrowheads="1"/>
          </p:cNvSpPr>
          <p:nvPr/>
        </p:nvSpPr>
        <p:spPr bwMode="auto">
          <a:xfrm>
            <a:off x="4203777" y="4752232"/>
            <a:ext cx="4699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Sample </a:t>
            </a:r>
            <a:r>
              <a:rPr lang="en-US" altLang="en-US" sz="2400" b="1" dirty="0">
                <a:latin typeface="Arial" panose="020B0604020202020204" pitchFamily="34" charset="0"/>
              </a:rPr>
              <a:t>Variance and Std. Dev</a:t>
            </a:r>
            <a:r>
              <a:rPr lang="en-US" altLang="en-US" sz="2400" dirty="0">
                <a:latin typeface="Arial" panose="020B0604020202020204" pitchFamily="34" charset="0"/>
              </a:rPr>
              <a:t>.:</a:t>
            </a:r>
          </a:p>
        </p:txBody>
      </p:sp>
      <p:sp>
        <p:nvSpPr>
          <p:cNvPr id="13" name="TextBox 3">
            <a:extLst>
              <a:ext uri="{FF2B5EF4-FFF2-40B4-BE49-F238E27FC236}">
                <a16:creationId xmlns:a16="http://schemas.microsoft.com/office/drawing/2014/main" id="{8B40C460-6C9A-4C9D-85C4-8788E32A2D1F}"/>
              </a:ext>
            </a:extLst>
          </p:cNvPr>
          <p:cNvSpPr txBox="1">
            <a:spLocks noChangeArrowheads="1"/>
          </p:cNvSpPr>
          <p:nvPr/>
        </p:nvSpPr>
        <p:spPr bwMode="auto">
          <a:xfrm>
            <a:off x="6039972" y="2045088"/>
            <a:ext cx="2204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Sample </a:t>
            </a:r>
            <a:r>
              <a:rPr lang="en-US" altLang="en-US" sz="2400" b="1" dirty="0">
                <a:latin typeface="Arial" panose="020B0604020202020204" pitchFamily="34" charset="0"/>
              </a:rPr>
              <a:t>Mean:</a:t>
            </a:r>
          </a:p>
        </p:txBody>
      </p:sp>
      <p:pic>
        <p:nvPicPr>
          <p:cNvPr id="89094" name="Picture 6" descr="Normality is a myth | Andrey Akinshin">
            <a:extLst>
              <a:ext uri="{FF2B5EF4-FFF2-40B4-BE49-F238E27FC236}">
                <a16:creationId xmlns:a16="http://schemas.microsoft.com/office/drawing/2014/main" id="{F44E8086-9E47-4BF0-A107-440306A9D4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89" y="4284765"/>
            <a:ext cx="3674187" cy="23926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Documents and Settings\Steveo\Desktop\Workkkkkk\angjpgs\ch01\01_01tbl.jpg">
            <a:extLst>
              <a:ext uri="{FF2B5EF4-FFF2-40B4-BE49-F238E27FC236}">
                <a16:creationId xmlns:a16="http://schemas.microsoft.com/office/drawing/2014/main" id="{9F8A3424-3120-4B58-8A9C-10F9C34D28C3}"/>
              </a:ext>
            </a:extLst>
          </p:cNvPr>
          <p:cNvPicPr preferRelativeResize="0">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255115" y="2275921"/>
            <a:ext cx="4774877" cy="1802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563BBAD-EB79-4686-AB25-3432ADAA4D1C}"/>
              </a:ext>
            </a:extLst>
          </p:cNvPr>
          <p:cNvPicPr>
            <a:picLocks noChangeAspect="1"/>
          </p:cNvPicPr>
          <p:nvPr/>
        </p:nvPicPr>
        <p:blipFill rotWithShape="1">
          <a:blip r:embed="rId8"/>
          <a:srcRect r="48084"/>
          <a:stretch/>
        </p:blipFill>
        <p:spPr>
          <a:xfrm>
            <a:off x="5932015" y="2509096"/>
            <a:ext cx="2524729" cy="859536"/>
          </a:xfrm>
          <a:prstGeom prst="rect">
            <a:avLst/>
          </a:prstGeom>
        </p:spPr>
      </p:pic>
      <p:pic>
        <p:nvPicPr>
          <p:cNvPr id="8" name="Picture 7">
            <a:extLst>
              <a:ext uri="{FF2B5EF4-FFF2-40B4-BE49-F238E27FC236}">
                <a16:creationId xmlns:a16="http://schemas.microsoft.com/office/drawing/2014/main" id="{B6974EAF-EA2D-4A00-AA61-A56A0EC9EAB8}"/>
              </a:ext>
            </a:extLst>
          </p:cNvPr>
          <p:cNvPicPr>
            <a:picLocks noChangeAspect="1"/>
          </p:cNvPicPr>
          <p:nvPr/>
        </p:nvPicPr>
        <p:blipFill rotWithShape="1">
          <a:blip r:embed="rId9"/>
          <a:srcRect l="50000"/>
          <a:stretch/>
        </p:blipFill>
        <p:spPr>
          <a:xfrm>
            <a:off x="6039972" y="3458410"/>
            <a:ext cx="2432304" cy="861060"/>
          </a:xfrm>
          <a:prstGeom prst="rect">
            <a:avLst/>
          </a:prstGeom>
        </p:spPr>
      </p:pic>
    </p:spTree>
    <p:extLst>
      <p:ext uri="{BB962C8B-B14F-4D97-AF65-F5344CB8AC3E}">
        <p14:creationId xmlns:p14="http://schemas.microsoft.com/office/powerpoint/2010/main" val="3534152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3">
            <a:extLst>
              <a:ext uri="{FF2B5EF4-FFF2-40B4-BE49-F238E27FC236}">
                <a16:creationId xmlns:a16="http://schemas.microsoft.com/office/drawing/2014/main" id="{F4EF0B72-E004-3141-BC61-698E57FF756F}"/>
              </a:ext>
            </a:extLst>
          </p:cNvPr>
          <p:cNvSpPr>
            <a:spLocks noGrp="1"/>
          </p:cNvSpPr>
          <p:nvPr>
            <p:ph type="title"/>
          </p:nvPr>
        </p:nvSpPr>
        <p:spPr/>
        <p:txBody>
          <a:bodyPr>
            <a:normAutofit/>
          </a:bodyPr>
          <a:lstStyle/>
          <a:p>
            <a:r>
              <a:rPr lang="en-US" altLang="en-US" sz="3200" dirty="0">
                <a:latin typeface="Arial" panose="020B0604020202020204" pitchFamily="34" charset="0"/>
                <a:ea typeface="ＭＳ Ｐゴシック" panose="020B0600070205080204" pitchFamily="34" charset="-128"/>
              </a:rPr>
              <a:t>How to measure uncertainty</a:t>
            </a:r>
          </a:p>
        </p:txBody>
      </p:sp>
      <mc:AlternateContent xmlns:mc="http://schemas.openxmlformats.org/markup-compatibility/2006">
        <mc:Choice xmlns:a14="http://schemas.microsoft.com/office/drawing/2010/main" Requires="a14">
          <p:sp>
            <p:nvSpPr>
              <p:cNvPr id="41986" name="Content Placeholder 4">
                <a:extLst>
                  <a:ext uri="{FF2B5EF4-FFF2-40B4-BE49-F238E27FC236}">
                    <a16:creationId xmlns:a16="http://schemas.microsoft.com/office/drawing/2014/main" id="{8A5A5800-987B-2446-B7A5-E8966EA9C564}"/>
                  </a:ext>
                </a:extLst>
              </p:cNvPr>
              <p:cNvSpPr>
                <a:spLocks noGrp="1"/>
              </p:cNvSpPr>
              <p:nvPr>
                <p:ph idx="1"/>
              </p:nvPr>
            </p:nvSpPr>
            <p:spPr/>
            <p:txBody>
              <a:bodyPr>
                <a:normAutofit/>
              </a:bodyPr>
              <a:lstStyle/>
              <a:p>
                <a:r>
                  <a:rPr lang="en-US" altLang="en-US" sz="2400" dirty="0">
                    <a:latin typeface="Arial" panose="020B0604020202020204" pitchFamily="34" charset="0"/>
                    <a:ea typeface="ＭＳ Ｐゴシック" panose="020B0600070205080204" pitchFamily="34" charset="-128"/>
                  </a:rPr>
                  <a:t>Sample characteristics include</a:t>
                </a:r>
                <a:r>
                  <a:rPr lang="en-US" altLang="en-US" sz="2600" dirty="0">
                    <a:latin typeface="Arial" panose="020B0604020202020204" pitchFamily="34" charset="0"/>
                    <a:ea typeface="ＭＳ Ｐゴシック" panose="020B0600070205080204" pitchFamily="34" charset="-128"/>
                  </a:rPr>
                  <a:t>:</a:t>
                </a:r>
              </a:p>
              <a:p>
                <a:pPr lvl="1">
                  <a:spcAft>
                    <a:spcPts val="400"/>
                  </a:spcAft>
                </a:pPr>
                <a:r>
                  <a:rPr lang="en-US" altLang="en-US" sz="2200" dirty="0">
                    <a:latin typeface="Arial" panose="020B0604020202020204" pitchFamily="34" charset="0"/>
                    <a:ea typeface="ＭＳ Ｐゴシック" panose="020B0600070205080204" pitchFamily="34" charset="-128"/>
                  </a:rPr>
                  <a:t>Sample mean or average </a:t>
                </a:r>
                <a:r>
                  <a:rPr lang="el-GR" altLang="en-US" sz="2200" dirty="0">
                    <a:latin typeface="Arial" panose="020B0604020202020204" pitchFamily="34" charset="0"/>
                    <a:ea typeface="ＭＳ Ｐゴシック" panose="020B0600070205080204" pitchFamily="34" charset="-128"/>
                  </a:rPr>
                  <a:t>μ</a:t>
                </a:r>
                <a:r>
                  <a:rPr lang="en-US" altLang="en-US" sz="2200" dirty="0">
                    <a:latin typeface="Arial" panose="020B0604020202020204" pitchFamily="34" charset="0"/>
                    <a:ea typeface="ＭＳ Ｐゴシック" panose="020B0600070205080204" pitchFamily="34" charset="-128"/>
                  </a:rPr>
                  <a:t>, median, mode </a:t>
                </a:r>
              </a:p>
              <a:p>
                <a:pPr lvl="1">
                  <a:spcAft>
                    <a:spcPts val="400"/>
                  </a:spcAft>
                </a:pPr>
                <a:r>
                  <a:rPr lang="en-US" altLang="en-US" sz="2200" dirty="0">
                    <a:latin typeface="Arial" panose="020B0604020202020204" pitchFamily="34" charset="0"/>
                    <a:ea typeface="ＭＳ Ｐゴシック" panose="020B0600070205080204" pitchFamily="34" charset="-128"/>
                  </a:rPr>
                  <a:t>Sample variance: average of the squared deviations from the sample mean due to randomness </a:t>
                </a:r>
              </a:p>
              <a:p>
                <a:pPr lvl="1">
                  <a:spcAft>
                    <a:spcPts val="400"/>
                  </a:spcAft>
                </a:pPr>
                <a:r>
                  <a:rPr lang="en-US" altLang="en-US" sz="2200" dirty="0">
                    <a:latin typeface="Arial" panose="020B0604020202020204" pitchFamily="34" charset="0"/>
                    <a:ea typeface="ＭＳ Ｐゴシック" panose="020B0600070205080204" pitchFamily="34" charset="-128"/>
                  </a:rPr>
                  <a:t>Sample standard deviation </a:t>
                </a:r>
                <a14:m>
                  <m:oMath xmlns:m="http://schemas.openxmlformats.org/officeDocument/2006/math">
                    <m:r>
                      <a:rPr lang="en-US" altLang="en-US" sz="2200" i="1" smtClean="0">
                        <a:latin typeface="Cambria Math" panose="02040503050406030204" pitchFamily="18" charset="0"/>
                        <a:ea typeface="Cambria Math" panose="02040503050406030204" pitchFamily="18" charset="0"/>
                      </a:rPr>
                      <m:t>𝜎</m:t>
                    </m:r>
                    <m:r>
                      <a:rPr lang="en-US" altLang="en-US" sz="2200" b="0" i="1" smtClean="0">
                        <a:latin typeface="Cambria Math" panose="02040503050406030204" pitchFamily="18" charset="0"/>
                        <a:ea typeface="Cambria Math" panose="02040503050406030204" pitchFamily="18" charset="0"/>
                      </a:rPr>
                      <m:t>=(</m:t>
                    </m:r>
                    <m:sSup>
                      <m:sSupPr>
                        <m:ctrlPr>
                          <a:rPr lang="en-US" altLang="en-US" sz="2200" b="0" i="1" smtClean="0">
                            <a:latin typeface="Cambria Math" panose="02040503050406030204" pitchFamily="18" charset="0"/>
                            <a:ea typeface="Cambria Math" panose="02040503050406030204" pitchFamily="18" charset="0"/>
                          </a:rPr>
                        </m:ctrlPr>
                      </m:sSupPr>
                      <m:e>
                        <m:r>
                          <a:rPr lang="en-US" altLang="en-US" sz="2200" b="0" i="1" smtClean="0">
                            <a:latin typeface="Cambria Math" panose="02040503050406030204" pitchFamily="18" charset="0"/>
                            <a:ea typeface="Cambria Math" panose="02040503050406030204" pitchFamily="18" charset="0"/>
                          </a:rPr>
                          <m:t>𝑣𝑎𝑟𝑖𝑎𝑛𝑐𝑒</m:t>
                        </m:r>
                      </m:e>
                      <m:sup>
                        <m:r>
                          <a:rPr lang="en-US" altLang="en-US" sz="2200" b="0" i="1" smtClean="0">
                            <a:latin typeface="Cambria Math" panose="02040503050406030204" pitchFamily="18" charset="0"/>
                            <a:ea typeface="Cambria Math" panose="02040503050406030204" pitchFamily="18" charset="0"/>
                          </a:rPr>
                          <m:t>0.5</m:t>
                        </m:r>
                      </m:sup>
                    </m:sSup>
                    <m:r>
                      <a:rPr lang="en-US" altLang="en-US" sz="2200" b="0" i="1" smtClean="0">
                        <a:latin typeface="Cambria Math" panose="02040503050406030204" pitchFamily="18" charset="0"/>
                        <a:ea typeface="Cambria Math" panose="02040503050406030204" pitchFamily="18" charset="0"/>
                      </a:rPr>
                      <m:t>)</m:t>
                    </m:r>
                  </m:oMath>
                </a14:m>
                <a:r>
                  <a:rPr lang="en-US" altLang="en-US" sz="2200" dirty="0">
                    <a:latin typeface="Arial" panose="020B0604020202020204" pitchFamily="34" charset="0"/>
                    <a:ea typeface="ＭＳ Ｐゴシック" panose="020B0600070205080204" pitchFamily="34" charset="-128"/>
                  </a:rPr>
                  <a:t>; it is a measure of dispersion of the annual rainfall intensity due to randomness of the rainfall.</a:t>
                </a:r>
              </a:p>
              <a:p>
                <a:pPr lvl="1">
                  <a:spcAft>
                    <a:spcPts val="400"/>
                  </a:spcAft>
                </a:pPr>
                <a:r>
                  <a:rPr lang="en-US" altLang="en-US" sz="2200" dirty="0">
                    <a:latin typeface="Arial" panose="020B0604020202020204" pitchFamily="34" charset="0"/>
                    <a:ea typeface="ＭＳ Ｐゴシック" panose="020B0600070205080204" pitchFamily="34" charset="-128"/>
                  </a:rPr>
                  <a:t>Coefficient of Variability (COV) =</a:t>
                </a:r>
                <a14:m>
                  <m:oMath xmlns:m="http://schemas.openxmlformats.org/officeDocument/2006/math">
                    <m:f>
                      <m:fPr>
                        <m:ctrlPr>
                          <a:rPr lang="en-US" altLang="en-US" sz="2200" i="1" smtClean="0">
                            <a:latin typeface="Cambria Math" panose="02040503050406030204" pitchFamily="18" charset="0"/>
                            <a:ea typeface="ＭＳ Ｐゴシック" panose="020B0600070205080204" pitchFamily="34" charset="-128"/>
                          </a:rPr>
                        </m:ctrlPr>
                      </m:fPr>
                      <m:num>
                        <m:r>
                          <a:rPr lang="en-US" altLang="en-US" sz="2200" b="0" i="1" smtClean="0">
                            <a:latin typeface="Cambria Math" panose="02040503050406030204" pitchFamily="18" charset="0"/>
                            <a:ea typeface="Cambria Math" panose="02040503050406030204" pitchFamily="18" charset="0"/>
                          </a:rPr>
                          <m:t>𝜎</m:t>
                        </m:r>
                      </m:num>
                      <m:den>
                        <m:r>
                          <a:rPr lang="en-US" altLang="en-US" sz="2200" b="0" i="1" smtClean="0">
                            <a:latin typeface="Cambria Math" panose="02040503050406030204" pitchFamily="18" charset="0"/>
                            <a:ea typeface="Cambria Math" panose="02040503050406030204" pitchFamily="18" charset="0"/>
                          </a:rPr>
                          <m:t>𝜇</m:t>
                        </m:r>
                      </m:den>
                    </m:f>
                  </m:oMath>
                </a14:m>
                <a:r>
                  <a:rPr lang="en-US" altLang="en-US" sz="2200" dirty="0">
                    <a:latin typeface="Arial" panose="020B0604020202020204" pitchFamily="34" charset="0"/>
                    <a:ea typeface="ＭＳ Ｐゴシック" panose="020B0600070205080204" pitchFamily="34" charset="-128"/>
                  </a:rPr>
                  <a:t> ; it is an unitless metric for the uncertainty in the mean as a measure of data dispersion.</a:t>
                </a:r>
              </a:p>
            </p:txBody>
          </p:sp>
        </mc:Choice>
        <mc:Fallback>
          <p:sp>
            <p:nvSpPr>
              <p:cNvPr id="41986" name="Content Placeholder 4">
                <a:extLst>
                  <a:ext uri="{FF2B5EF4-FFF2-40B4-BE49-F238E27FC236}">
                    <a16:creationId xmlns:a16="http://schemas.microsoft.com/office/drawing/2014/main" id="{8A5A5800-987B-2446-B7A5-E8966EA9C564}"/>
                  </a:ext>
                </a:extLst>
              </p:cNvPr>
              <p:cNvSpPr>
                <a:spLocks noGrp="1" noRot="1" noChangeAspect="1" noMove="1" noResize="1" noEditPoints="1" noAdjustHandles="1" noChangeArrowheads="1" noChangeShapeType="1" noTextEdit="1"/>
              </p:cNvSpPr>
              <p:nvPr>
                <p:ph idx="1"/>
              </p:nvPr>
            </p:nvSpPr>
            <p:spPr>
              <a:blipFill>
                <a:blip r:embed="rId3"/>
                <a:stretch>
                  <a:fillRect l="-954" t="-1048" r="-1027"/>
                </a:stretch>
              </a:blipFill>
            </p:spPr>
            <p:txBody>
              <a:bodyPr/>
              <a:lstStyle/>
              <a:p>
                <a:r>
                  <a:rPr lang="en-US">
                    <a:noFill/>
                  </a:rPr>
                  <a:t> </a:t>
                </a:r>
              </a:p>
            </p:txBody>
          </p:sp>
        </mc:Fallback>
      </mc:AlternateContent>
      <p:sp>
        <p:nvSpPr>
          <p:cNvPr id="41987" name="Slide Number Placeholder 2">
            <a:extLst>
              <a:ext uri="{FF2B5EF4-FFF2-40B4-BE49-F238E27FC236}">
                <a16:creationId xmlns:a16="http://schemas.microsoft.com/office/drawing/2014/main" id="{6F8ED385-28BF-594B-8725-811CEC9561B8}"/>
              </a:ext>
            </a:extLst>
          </p:cNvPr>
          <p:cNvSpPr>
            <a:spLocks noGrp="1"/>
          </p:cNvSpPr>
          <p:nvPr>
            <p:ph type="sldNum" sz="quarter" idx="4294967295"/>
          </p:nvPr>
        </p:nvSpPr>
        <p:spPr bwMode="auto">
          <a:xfrm>
            <a:off x="8580438" y="6411913"/>
            <a:ext cx="5635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15F2D8D-6555-AF42-9046-D7E4E7B315C1}" type="slidenum">
              <a:rPr lang="en-US" altLang="en-US" sz="1800">
                <a:latin typeface="Arial" panose="020B0604020202020204" pitchFamily="34" charset="0"/>
              </a:rPr>
              <a:pPr>
                <a:spcBef>
                  <a:spcPct val="0"/>
                </a:spcBef>
                <a:buFontTx/>
                <a:buNone/>
              </a:pPr>
              <a:t>26</a:t>
            </a:fld>
            <a:endParaRPr lang="en-US" altLang="en-US" sz="1800">
              <a:latin typeface="Arial" panose="020B0604020202020204" pitchFamily="34" charset="0"/>
            </a:endParaRPr>
          </a:p>
        </p:txBody>
      </p:sp>
    </p:spTree>
    <p:extLst>
      <p:ext uri="{BB962C8B-B14F-4D97-AF65-F5344CB8AC3E}">
        <p14:creationId xmlns:p14="http://schemas.microsoft.com/office/powerpoint/2010/main" val="443019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AA42102B-5B81-1D4A-B984-F8657BA10217}"/>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Epistemic Uncertainty</a:t>
            </a:r>
          </a:p>
        </p:txBody>
      </p:sp>
      <p:sp>
        <p:nvSpPr>
          <p:cNvPr id="44034" name="Content Placeholder 2">
            <a:extLst>
              <a:ext uri="{FF2B5EF4-FFF2-40B4-BE49-F238E27FC236}">
                <a16:creationId xmlns:a16="http://schemas.microsoft.com/office/drawing/2014/main" id="{F28C03D1-CC34-CD43-9B34-0A4CB2703646}"/>
              </a:ext>
            </a:extLst>
          </p:cNvPr>
          <p:cNvSpPr>
            <a:spLocks noGrp="1"/>
          </p:cNvSpPr>
          <p:nvPr>
            <p:ph idx="1"/>
          </p:nvPr>
        </p:nvSpPr>
        <p:spPr/>
        <p:txBody>
          <a:bodyPr>
            <a:normAutofit fontScale="92500"/>
          </a:bodyPr>
          <a:lstStyle/>
          <a:p>
            <a:pPr>
              <a:spcAft>
                <a:spcPts val="800"/>
              </a:spcAft>
            </a:pPr>
            <a:r>
              <a:rPr lang="en-US" altLang="en-US" sz="2300" dirty="0">
                <a:latin typeface="Arial" panose="020B0604020202020204" pitchFamily="34" charset="0"/>
                <a:ea typeface="ＭＳ Ｐゴシック" panose="020B0600070205080204" pitchFamily="34" charset="-128"/>
              </a:rPr>
              <a:t>Models are idealized representations of real events and therefore  are imperfect. For example the ideal gas equation of state, PV = </a:t>
            </a:r>
            <a:r>
              <a:rPr lang="en-US" altLang="en-US" sz="2300" dirty="0" err="1">
                <a:latin typeface="Arial" panose="020B0604020202020204" pitchFamily="34" charset="0"/>
                <a:ea typeface="ＭＳ Ｐゴシック" panose="020B0600070205080204" pitchFamily="34" charset="-128"/>
              </a:rPr>
              <a:t>nRT</a:t>
            </a:r>
            <a:r>
              <a:rPr lang="en-US" altLang="en-US" sz="2300" dirty="0">
                <a:latin typeface="Arial" panose="020B0604020202020204" pitchFamily="34" charset="0"/>
                <a:ea typeface="ＭＳ Ｐゴシック" panose="020B0600070205080204" pitchFamily="34" charset="-128"/>
              </a:rPr>
              <a:t>, is never true but conditionally useful and can be a good approximation near limits of low pressure</a:t>
            </a:r>
          </a:p>
          <a:p>
            <a:pPr>
              <a:spcAft>
                <a:spcPts val="800"/>
              </a:spcAft>
            </a:pPr>
            <a:r>
              <a:rPr lang="en-US" altLang="en-US" sz="2300" dirty="0">
                <a:latin typeface="Arial" panose="020B0604020202020204" pitchFamily="34" charset="0"/>
                <a:ea typeface="ＭＳ Ｐゴシック" panose="020B0600070205080204" pitchFamily="34" charset="-128"/>
              </a:rPr>
              <a:t>Because models are inaccurate to a degree, the analysis, estimations, and predictions based on the models are inaccurate, and they contribute to knowledge-based Epistemic uncertainty.</a:t>
            </a:r>
          </a:p>
          <a:p>
            <a:pPr>
              <a:spcAft>
                <a:spcPts val="800"/>
              </a:spcAft>
            </a:pPr>
            <a:r>
              <a:rPr lang="en-US" altLang="en-US" sz="2300" b="1" dirty="0">
                <a:latin typeface="Arial" panose="020B0604020202020204" pitchFamily="34" charset="0"/>
                <a:ea typeface="ＭＳ Ｐゴシック" panose="020B0600070205080204" pitchFamily="34" charset="-128"/>
              </a:rPr>
              <a:t>Uncertain data used with imperfect models and uncertain model parameters results in data uncertainty propagation to uncertainties in predicted outcome ranges and distributions.  </a:t>
            </a:r>
          </a:p>
          <a:p>
            <a:r>
              <a:rPr lang="en-US" altLang="en-US" sz="2300" dirty="0">
                <a:latin typeface="Arial" panose="020B0604020202020204" pitchFamily="34" charset="0"/>
                <a:ea typeface="ＭＳ Ｐゴシック" panose="020B0600070205080204" pitchFamily="34" charset="-128"/>
              </a:rPr>
              <a:t>An example in assessing the Epistemic uncertainty of a predictive model is shown in the next figure, which is a </a:t>
            </a:r>
            <a:r>
              <a:rPr lang="en-US" altLang="en-US" sz="2300" i="1" dirty="0" err="1">
                <a:latin typeface="Arial" panose="020B0604020202020204" pitchFamily="34" charset="0"/>
                <a:ea typeface="ＭＳ Ｐゴシック" panose="020B0600070205080204" pitchFamily="34" charset="-128"/>
              </a:rPr>
              <a:t>Scattergram</a:t>
            </a:r>
            <a:r>
              <a:rPr lang="en-US" altLang="en-US" sz="2300" dirty="0">
                <a:latin typeface="Arial" panose="020B0604020202020204" pitchFamily="34" charset="0"/>
                <a:ea typeface="ＭＳ Ｐゴシック" panose="020B0600070205080204" pitchFamily="34" charset="-128"/>
              </a:rPr>
              <a:t> of two random variables: the calculated and corresponding observed maximum wind speed variables.</a:t>
            </a:r>
          </a:p>
        </p:txBody>
      </p:sp>
      <p:sp>
        <p:nvSpPr>
          <p:cNvPr id="44035" name="Slide Number Placeholder 3">
            <a:extLst>
              <a:ext uri="{FF2B5EF4-FFF2-40B4-BE49-F238E27FC236}">
                <a16:creationId xmlns:a16="http://schemas.microsoft.com/office/drawing/2014/main" id="{7720DC82-362A-AA40-AED4-8D266A83CB0C}"/>
              </a:ext>
            </a:extLst>
          </p:cNvPr>
          <p:cNvSpPr>
            <a:spLocks noGrp="1"/>
          </p:cNvSpPr>
          <p:nvPr>
            <p:ph type="sldNum" sz="quarter" idx="4294967295"/>
          </p:nvPr>
        </p:nvSpPr>
        <p:spPr bwMode="auto">
          <a:xfrm>
            <a:off x="7010400" y="6370638"/>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D7AEB276-D860-1247-9F0A-4783FF39D834}" type="slidenum">
              <a:rPr lang="en-US" altLang="en-US" sz="1800">
                <a:latin typeface="Arial" panose="020B0604020202020204" pitchFamily="34" charset="0"/>
              </a:rPr>
              <a:pPr>
                <a:spcBef>
                  <a:spcPct val="0"/>
                </a:spcBef>
                <a:buFontTx/>
                <a:buNone/>
              </a:pPr>
              <a:t>27</a:t>
            </a:fld>
            <a:endParaRPr lang="en-US" altLang="en-US" sz="180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4" hidden="1">
            <a:extLst>
              <a:ext uri="{FF2B5EF4-FFF2-40B4-BE49-F238E27FC236}">
                <a16:creationId xmlns:a16="http://schemas.microsoft.com/office/drawing/2014/main" id="{0861D873-7325-114D-BFF5-E67C5360F1AE}"/>
              </a:ext>
            </a:extLst>
          </p:cNvPr>
          <p:cNvSpPr>
            <a:spLocks noGrp="1"/>
          </p:cNvSpPr>
          <p:nvPr>
            <p:ph type="title"/>
          </p:nvPr>
        </p:nvSpPr>
        <p:spPr/>
        <p:txBody>
          <a:bodyPr/>
          <a:lstStyle/>
          <a:p>
            <a:pPr eaLnBrk="1" hangingPunct="1"/>
            <a:r>
              <a:rPr lang="en-US" altLang="en-US">
                <a:latin typeface="Times New Roman" panose="02020603050405020304" pitchFamily="18" charset="0"/>
                <a:ea typeface="ＭＳ Ｐゴシック" panose="020B0600070205080204" pitchFamily="34" charset="-128"/>
              </a:rPr>
              <a:t>01_30</a:t>
            </a:r>
          </a:p>
        </p:txBody>
      </p:sp>
      <p:sp>
        <p:nvSpPr>
          <p:cNvPr id="46082" name="Slide Number Placeholder 1">
            <a:extLst>
              <a:ext uri="{FF2B5EF4-FFF2-40B4-BE49-F238E27FC236}">
                <a16:creationId xmlns:a16="http://schemas.microsoft.com/office/drawing/2014/main" id="{46C91280-711E-CE40-A18A-69C20984D5AB}"/>
              </a:ext>
            </a:extLst>
          </p:cNvPr>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AECEB7D-2255-4648-B5F9-158AC31B7ADA}" type="slidenum">
              <a:rPr lang="en-US" altLang="en-US" sz="1800">
                <a:latin typeface="Arial" panose="020B0604020202020204" pitchFamily="34" charset="0"/>
              </a:rPr>
              <a:pPr>
                <a:spcBef>
                  <a:spcPct val="0"/>
                </a:spcBef>
                <a:buFontTx/>
                <a:buNone/>
              </a:pPr>
              <a:t>28</a:t>
            </a:fld>
            <a:endParaRPr lang="en-US" altLang="en-US" sz="1800">
              <a:latin typeface="Arial" panose="020B0604020202020204" pitchFamily="34" charset="0"/>
            </a:endParaRPr>
          </a:p>
        </p:txBody>
      </p:sp>
      <p:sp>
        <p:nvSpPr>
          <p:cNvPr id="46083" name="Rectangle 4">
            <a:extLst>
              <a:ext uri="{FF2B5EF4-FFF2-40B4-BE49-F238E27FC236}">
                <a16:creationId xmlns:a16="http://schemas.microsoft.com/office/drawing/2014/main" id="{C21A5215-3E07-0F4B-9B5F-EF13CCC8BDB1}"/>
              </a:ext>
            </a:extLst>
          </p:cNvPr>
          <p:cNvSpPr>
            <a:spLocks noChangeArrowheads="1"/>
          </p:cNvSpPr>
          <p:nvPr/>
        </p:nvSpPr>
        <p:spPr bwMode="auto">
          <a:xfrm>
            <a:off x="6828070" y="6572250"/>
            <a:ext cx="9636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200" dirty="0">
                <a:latin typeface="Arial" panose="020B0604020202020204" pitchFamily="34" charset="0"/>
              </a:rPr>
              <a:t>(Ang, PCE)</a:t>
            </a:r>
          </a:p>
        </p:txBody>
      </p:sp>
      <p:sp>
        <p:nvSpPr>
          <p:cNvPr id="46084" name="TextBox 1">
            <a:extLst>
              <a:ext uri="{FF2B5EF4-FFF2-40B4-BE49-F238E27FC236}">
                <a16:creationId xmlns:a16="http://schemas.microsoft.com/office/drawing/2014/main" id="{F1055CD2-6389-E445-A2B6-597151F6D548}"/>
              </a:ext>
            </a:extLst>
          </p:cNvPr>
          <p:cNvSpPr txBox="1">
            <a:spLocks noChangeArrowheads="1"/>
          </p:cNvSpPr>
          <p:nvPr/>
        </p:nvSpPr>
        <p:spPr bwMode="auto">
          <a:xfrm>
            <a:off x="104026" y="85724"/>
            <a:ext cx="64365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a:latin typeface="Arial" panose="020B0604020202020204" pitchFamily="34" charset="0"/>
              </a:rPr>
              <a:t>Scatterplot showing Epistemic Uncertainty due to imperfect model and data</a:t>
            </a:r>
          </a:p>
        </p:txBody>
      </p:sp>
      <p:sp>
        <p:nvSpPr>
          <p:cNvPr id="46085" name="TextBox 1">
            <a:extLst>
              <a:ext uri="{FF2B5EF4-FFF2-40B4-BE49-F238E27FC236}">
                <a16:creationId xmlns:a16="http://schemas.microsoft.com/office/drawing/2014/main" id="{86C5C2F8-FD1E-9743-9653-A8E8811FEAF0}"/>
              </a:ext>
            </a:extLst>
          </p:cNvPr>
          <p:cNvSpPr txBox="1">
            <a:spLocks noChangeArrowheads="1"/>
          </p:cNvSpPr>
          <p:nvPr/>
        </p:nvSpPr>
        <p:spPr bwMode="auto">
          <a:xfrm>
            <a:off x="6249371" y="3418868"/>
            <a:ext cx="295159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100" dirty="0">
                <a:latin typeface="Arial" panose="020B0604020202020204" pitchFamily="34" charset="0"/>
              </a:rPr>
              <a:t>With highly accurate data and an accurate model with lower Epistemic uncertainty, the points would be closer to the </a:t>
            </a:r>
            <a:br>
              <a:rPr lang="en-US" altLang="en-US" sz="2100" dirty="0">
                <a:latin typeface="Arial" panose="020B0604020202020204" pitchFamily="34" charset="0"/>
              </a:rPr>
            </a:br>
            <a:r>
              <a:rPr lang="en-US" altLang="en-US" sz="2100" dirty="0">
                <a:latin typeface="Arial" panose="020B0604020202020204" pitchFamily="34" charset="0"/>
              </a:rPr>
              <a:t>~ 45 line or model curve.</a:t>
            </a:r>
          </a:p>
        </p:txBody>
      </p:sp>
      <p:sp>
        <p:nvSpPr>
          <p:cNvPr id="46086" name="TextBox 7">
            <a:extLst>
              <a:ext uri="{FF2B5EF4-FFF2-40B4-BE49-F238E27FC236}">
                <a16:creationId xmlns:a16="http://schemas.microsoft.com/office/drawing/2014/main" id="{03C6FD7A-01E3-9340-A80B-77E955C68346}"/>
              </a:ext>
            </a:extLst>
          </p:cNvPr>
          <p:cNvSpPr txBox="1">
            <a:spLocks noChangeArrowheads="1"/>
          </p:cNvSpPr>
          <p:nvPr/>
        </p:nvSpPr>
        <p:spPr bwMode="auto">
          <a:xfrm>
            <a:off x="6179440" y="1387543"/>
            <a:ext cx="295159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100" dirty="0">
                <a:latin typeface="Arial" panose="020B0604020202020204" pitchFamily="34" charset="0"/>
              </a:rPr>
              <a:t>The line models the Aleatory uncertainty in the wind speeds due to randomness of speeds over ranges of conditions.</a:t>
            </a:r>
          </a:p>
        </p:txBody>
      </p:sp>
      <p:grpSp>
        <p:nvGrpSpPr>
          <p:cNvPr id="46087" name="Group 6">
            <a:extLst>
              <a:ext uri="{FF2B5EF4-FFF2-40B4-BE49-F238E27FC236}">
                <a16:creationId xmlns:a16="http://schemas.microsoft.com/office/drawing/2014/main" id="{9BC4327C-9385-514A-B405-56C203940FAE}"/>
              </a:ext>
            </a:extLst>
          </p:cNvPr>
          <p:cNvGrpSpPr>
            <a:grpSpLocks/>
          </p:cNvGrpSpPr>
          <p:nvPr/>
        </p:nvGrpSpPr>
        <p:grpSpPr bwMode="auto">
          <a:xfrm>
            <a:off x="547005" y="1106487"/>
            <a:ext cx="5467350" cy="5614988"/>
            <a:chOff x="457200" y="965903"/>
            <a:chExt cx="5467350" cy="5614987"/>
          </a:xfrm>
        </p:grpSpPr>
        <p:pic>
          <p:nvPicPr>
            <p:cNvPr id="46089" name="Picture 2" descr="C:\Documents and Settings\Steveo\Desktop\Workkkkkk\angjpgs\ch01\01_30.jpg">
              <a:extLst>
                <a:ext uri="{FF2B5EF4-FFF2-40B4-BE49-F238E27FC236}">
                  <a16:creationId xmlns:a16="http://schemas.microsoft.com/office/drawing/2014/main" id="{E06C02E1-AABA-254C-9F14-B7A71CBB10D7}"/>
                </a:ext>
              </a:extLst>
            </p:cNvPr>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457200" y="965903"/>
              <a:ext cx="5467350"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0" name="TextBox 8">
              <a:extLst>
                <a:ext uri="{FF2B5EF4-FFF2-40B4-BE49-F238E27FC236}">
                  <a16:creationId xmlns:a16="http://schemas.microsoft.com/office/drawing/2014/main" id="{BBFE8634-111B-0B45-9FF8-35D934142FD2}"/>
                </a:ext>
              </a:extLst>
            </p:cNvPr>
            <p:cNvSpPr txBox="1">
              <a:spLocks noChangeArrowheads="1"/>
            </p:cNvSpPr>
            <p:nvPr/>
          </p:nvSpPr>
          <p:spPr bwMode="auto">
            <a:xfrm>
              <a:off x="2567170" y="1862138"/>
              <a:ext cx="1044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aleatory</a:t>
              </a:r>
            </a:p>
          </p:txBody>
        </p:sp>
        <p:cxnSp>
          <p:nvCxnSpPr>
            <p:cNvPr id="3" name="Straight Arrow Connector 2">
              <a:extLst>
                <a:ext uri="{FF2B5EF4-FFF2-40B4-BE49-F238E27FC236}">
                  <a16:creationId xmlns:a16="http://schemas.microsoft.com/office/drawing/2014/main" id="{BC0D6807-E471-144C-948D-ADC9BDA768EA}"/>
                </a:ext>
              </a:extLst>
            </p:cNvPr>
            <p:cNvCxnSpPr>
              <a:cxnSpLocks noChangeShapeType="1"/>
              <a:stCxn id="46090" idx="3"/>
            </p:cNvCxnSpPr>
            <p:nvPr/>
          </p:nvCxnSpPr>
          <p:spPr bwMode="auto">
            <a:xfrm>
              <a:off x="3611563" y="2046991"/>
              <a:ext cx="346075" cy="7937"/>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cxnSp>
          <p:nvCxnSpPr>
            <p:cNvPr id="5" name="Straight Arrow Connector 4">
              <a:extLst>
                <a:ext uri="{FF2B5EF4-FFF2-40B4-BE49-F238E27FC236}">
                  <a16:creationId xmlns:a16="http://schemas.microsoft.com/office/drawing/2014/main" id="{21496F3C-D410-7249-9B39-E0FC99591E59}"/>
                </a:ext>
              </a:extLst>
            </p:cNvPr>
            <p:cNvCxnSpPr>
              <a:cxnSpLocks noChangeShapeType="1"/>
            </p:cNvCxnSpPr>
            <p:nvPr/>
          </p:nvCxnSpPr>
          <p:spPr bwMode="auto">
            <a:xfrm flipH="1" flipV="1">
              <a:off x="2136775" y="2046991"/>
              <a:ext cx="430213" cy="7937"/>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sp>
          <p:nvSpPr>
            <p:cNvPr id="46093" name="TextBox 5">
              <a:extLst>
                <a:ext uri="{FF2B5EF4-FFF2-40B4-BE49-F238E27FC236}">
                  <a16:creationId xmlns:a16="http://schemas.microsoft.com/office/drawing/2014/main" id="{4D38B6FD-EE2B-F24B-9A07-D2ECFC1A9720}"/>
                </a:ext>
              </a:extLst>
            </p:cNvPr>
            <p:cNvSpPr txBox="1">
              <a:spLocks noChangeArrowheads="1"/>
            </p:cNvSpPr>
            <p:nvPr/>
          </p:nvSpPr>
          <p:spPr bwMode="auto">
            <a:xfrm rot="-5400000">
              <a:off x="1182077" y="2750344"/>
              <a:ext cx="1160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epistemic</a:t>
              </a:r>
            </a:p>
          </p:txBody>
        </p:sp>
        <p:cxnSp>
          <p:nvCxnSpPr>
            <p:cNvPr id="10" name="Straight Arrow Connector 9">
              <a:extLst>
                <a:ext uri="{FF2B5EF4-FFF2-40B4-BE49-F238E27FC236}">
                  <a16:creationId xmlns:a16="http://schemas.microsoft.com/office/drawing/2014/main" id="{591C282F-26E6-ED4B-954C-1E5397D03A17}"/>
                </a:ext>
              </a:extLst>
            </p:cNvPr>
            <p:cNvCxnSpPr>
              <a:cxnSpLocks noChangeShapeType="1"/>
            </p:cNvCxnSpPr>
            <p:nvPr/>
          </p:nvCxnSpPr>
          <p:spPr bwMode="auto">
            <a:xfrm flipV="1">
              <a:off x="1793875" y="1999366"/>
              <a:ext cx="0" cy="287337"/>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cxnSp>
          <p:nvCxnSpPr>
            <p:cNvPr id="12" name="Straight Arrow Connector 11">
              <a:extLst>
                <a:ext uri="{FF2B5EF4-FFF2-40B4-BE49-F238E27FC236}">
                  <a16:creationId xmlns:a16="http://schemas.microsoft.com/office/drawing/2014/main" id="{CB8148E8-611C-AC45-9B7F-A20E99CD7AA8}"/>
                </a:ext>
              </a:extLst>
            </p:cNvPr>
            <p:cNvCxnSpPr>
              <a:cxnSpLocks noChangeShapeType="1"/>
            </p:cNvCxnSpPr>
            <p:nvPr/>
          </p:nvCxnSpPr>
          <p:spPr bwMode="auto">
            <a:xfrm>
              <a:off x="1793875" y="3569403"/>
              <a:ext cx="0" cy="28575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F8FF-A4C2-4F81-BE5D-0BDBB038C71A}"/>
              </a:ext>
            </a:extLst>
          </p:cNvPr>
          <p:cNvSpPr>
            <a:spLocks noGrp="1"/>
          </p:cNvSpPr>
          <p:nvPr>
            <p:ph type="title"/>
          </p:nvPr>
        </p:nvSpPr>
        <p:spPr/>
        <p:txBody>
          <a:bodyPr/>
          <a:lstStyle/>
          <a:p>
            <a:r>
              <a:rPr lang="en-US" dirty="0"/>
              <a:t>Aleatory vs. Epistemic</a:t>
            </a:r>
          </a:p>
        </p:txBody>
      </p:sp>
      <p:sp>
        <p:nvSpPr>
          <p:cNvPr id="3" name="Content Placeholder 2">
            <a:extLst>
              <a:ext uri="{FF2B5EF4-FFF2-40B4-BE49-F238E27FC236}">
                <a16:creationId xmlns:a16="http://schemas.microsoft.com/office/drawing/2014/main" id="{7B1CE5C9-78E1-4EB0-ADB6-21719B700580}"/>
              </a:ext>
            </a:extLst>
          </p:cNvPr>
          <p:cNvSpPr>
            <a:spLocks noGrp="1"/>
          </p:cNvSpPr>
          <p:nvPr>
            <p:ph idx="1"/>
          </p:nvPr>
        </p:nvSpPr>
        <p:spPr/>
        <p:txBody>
          <a:bodyPr/>
          <a:lstStyle/>
          <a:p>
            <a:endParaRPr lang="en-US"/>
          </a:p>
        </p:txBody>
      </p:sp>
      <p:pic>
        <p:nvPicPr>
          <p:cNvPr id="90114" name="Picture 2" descr="Uncertainty in Deep Learning. How To Measure? | Towards Data Science">
            <a:extLst>
              <a:ext uri="{FF2B5EF4-FFF2-40B4-BE49-F238E27FC236}">
                <a16:creationId xmlns:a16="http://schemas.microsoft.com/office/drawing/2014/main" id="{7EE10C14-7348-4426-9D42-9972C8100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028" y="1505527"/>
            <a:ext cx="7593761" cy="4567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217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02864065-5F67-B94B-8F33-36FABA7A30B4}"/>
              </a:ext>
            </a:extLst>
          </p:cNvPr>
          <p:cNvSpPr>
            <a:spLocks noGrp="1"/>
          </p:cNvSpPr>
          <p:nvPr>
            <p:ph type="title"/>
          </p:nvPr>
        </p:nvSpPr>
        <p:spPr/>
        <p:txBody>
          <a:bodyPr/>
          <a:lstStyle/>
          <a:p>
            <a:r>
              <a:rPr lang="en-US" altLang="en-US" sz="4000" dirty="0">
                <a:ea typeface="ＭＳ Ｐゴシック" panose="020B0600070205080204" pitchFamily="34" charset="-128"/>
              </a:rPr>
              <a:t>To Drill or Not to Drill!</a:t>
            </a:r>
            <a:endParaRPr lang="en-US" altLang="en-US" sz="3800" dirty="0">
              <a:ea typeface="ＭＳ Ｐゴシック" panose="020B0600070205080204" pitchFamily="34" charset="-128"/>
            </a:endParaRPr>
          </a:p>
        </p:txBody>
      </p:sp>
      <p:sp>
        <p:nvSpPr>
          <p:cNvPr id="67586" name="Content Placeholder 2">
            <a:extLst>
              <a:ext uri="{FF2B5EF4-FFF2-40B4-BE49-F238E27FC236}">
                <a16:creationId xmlns:a16="http://schemas.microsoft.com/office/drawing/2014/main" id="{3263D3F3-8FFA-0F43-BA36-F482972AC1D4}"/>
              </a:ext>
            </a:extLst>
          </p:cNvPr>
          <p:cNvSpPr>
            <a:spLocks noGrp="1"/>
          </p:cNvSpPr>
          <p:nvPr>
            <p:ph idx="1"/>
          </p:nvPr>
        </p:nvSpPr>
        <p:spPr>
          <a:xfrm>
            <a:off x="311989" y="1316918"/>
            <a:ext cx="8680582" cy="5236265"/>
          </a:xfrm>
        </p:spPr>
        <p:txBody>
          <a:bodyPr>
            <a:normAutofit/>
          </a:bodyPr>
          <a:lstStyle/>
          <a:p>
            <a:pPr>
              <a:spcAft>
                <a:spcPts val="600"/>
              </a:spcAft>
            </a:pPr>
            <a:r>
              <a:rPr lang="en-US" altLang="en-US" sz="2500" dirty="0">
                <a:ea typeface="ＭＳ Ｐゴシック" panose="020B0600070205080204" pitchFamily="34" charset="-128"/>
              </a:rPr>
              <a:t>Uncertainties and risks affecting decisions of oil and gas operators, including:</a:t>
            </a:r>
          </a:p>
          <a:p>
            <a:pPr lvl="1"/>
            <a:r>
              <a:rPr lang="en-US" altLang="en-US" sz="2500" dirty="0">
                <a:ea typeface="ＭＳ Ｐゴシック" panose="020B0600070205080204" pitchFamily="34" charset="-128"/>
              </a:rPr>
              <a:t>Uncertainty in the probability of success in striking oil</a:t>
            </a:r>
          </a:p>
          <a:p>
            <a:pPr lvl="1"/>
            <a:r>
              <a:rPr lang="en-US" altLang="en-US" sz="2500" dirty="0">
                <a:ea typeface="ＭＳ Ｐゴシック" panose="020B0600070205080204" pitchFamily="34" charset="-128"/>
              </a:rPr>
              <a:t>Flow from well can vary over wide ranges (high uncertainty)</a:t>
            </a:r>
          </a:p>
          <a:p>
            <a:pPr lvl="1"/>
            <a:r>
              <a:rPr lang="en-US" altLang="en-US" sz="2500" dirty="0">
                <a:ea typeface="ＭＳ Ｐゴシック" panose="020B0600070205080204" pitchFamily="34" charset="-128"/>
              </a:rPr>
              <a:t>Flow of oil or gas can decrease greatly over time ( also high uncertainty)</a:t>
            </a:r>
          </a:p>
          <a:p>
            <a:pPr lvl="1"/>
            <a:r>
              <a:rPr lang="en-US" altLang="en-US" sz="2500" dirty="0">
                <a:ea typeface="ＭＳ Ｐゴシック" panose="020B0600070205080204" pitchFamily="34" charset="-128"/>
              </a:rPr>
              <a:t>Drilling operation can be difficult (costs are uncertain)</a:t>
            </a:r>
          </a:p>
          <a:p>
            <a:pPr lvl="1"/>
            <a:r>
              <a:rPr lang="en-US" altLang="en-US" sz="2500" dirty="0">
                <a:ea typeface="ＭＳ Ｐゴシック" panose="020B0600070205080204" pitchFamily="34" charset="-128"/>
              </a:rPr>
              <a:t>Decision of whether to drill at a site before the site lease expires</a:t>
            </a:r>
          </a:p>
        </p:txBody>
      </p:sp>
      <p:sp>
        <p:nvSpPr>
          <p:cNvPr id="67587" name="Slide Number Placeholder 3">
            <a:extLst>
              <a:ext uri="{FF2B5EF4-FFF2-40B4-BE49-F238E27FC236}">
                <a16:creationId xmlns:a16="http://schemas.microsoft.com/office/drawing/2014/main" id="{F6FE1C38-A96E-C147-B63F-CFE9B0DA57B6}"/>
              </a:ext>
            </a:extLst>
          </p:cNvPr>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151BCA1-2AD4-F246-B407-72BC94CFCB4A}" type="slidenum">
              <a:rPr lang="en-US" altLang="en-US" sz="1600"/>
              <a:pPr>
                <a:spcBef>
                  <a:spcPct val="0"/>
                </a:spcBef>
                <a:buFontTx/>
                <a:buNone/>
              </a:pPr>
              <a:t>3</a:t>
            </a:fld>
            <a:endParaRPr lang="en-US" altLang="en-US" sz="1600"/>
          </a:p>
        </p:txBody>
      </p:sp>
    </p:spTree>
    <p:extLst>
      <p:ext uri="{BB962C8B-B14F-4D97-AF65-F5344CB8AC3E}">
        <p14:creationId xmlns:p14="http://schemas.microsoft.com/office/powerpoint/2010/main" val="463744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865F3148-4E27-5C4E-A07F-339781FA6C0B}"/>
              </a:ext>
            </a:extLst>
          </p:cNvPr>
          <p:cNvSpPr>
            <a:spLocks noGrp="1"/>
          </p:cNvSpPr>
          <p:nvPr>
            <p:ph type="title"/>
          </p:nvPr>
        </p:nvSpPr>
        <p:spPr/>
        <p:txBody>
          <a:bodyPr/>
          <a:lstStyle/>
          <a:p>
            <a:r>
              <a:rPr lang="en-US" altLang="en-US">
                <a:ea typeface="ＭＳ Ｐゴシック" panose="020B0600070205080204" pitchFamily="34" charset="-128"/>
              </a:rPr>
              <a:t>Should a Farmer Change Fertilizers?</a:t>
            </a:r>
          </a:p>
        </p:txBody>
      </p:sp>
      <p:sp>
        <p:nvSpPr>
          <p:cNvPr id="59394" name="Content Placeholder 2">
            <a:extLst>
              <a:ext uri="{FF2B5EF4-FFF2-40B4-BE49-F238E27FC236}">
                <a16:creationId xmlns:a16="http://schemas.microsoft.com/office/drawing/2014/main" id="{DE3FAEEE-AA4F-324E-8741-F580D0D19C77}"/>
              </a:ext>
            </a:extLst>
          </p:cNvPr>
          <p:cNvSpPr>
            <a:spLocks noGrp="1"/>
          </p:cNvSpPr>
          <p:nvPr>
            <p:ph idx="1"/>
          </p:nvPr>
        </p:nvSpPr>
        <p:spPr/>
        <p:txBody>
          <a:bodyPr>
            <a:normAutofit fontScale="92500"/>
          </a:bodyPr>
          <a:lstStyle/>
          <a:p>
            <a:r>
              <a:rPr lang="en-US" altLang="en-US" sz="2600" dirty="0">
                <a:ea typeface="ＭＳ Ｐゴシック" panose="020B0600070205080204" pitchFamily="34" charset="-128"/>
              </a:rPr>
              <a:t>Consider a farmer’s</a:t>
            </a:r>
            <a:r>
              <a:rPr lang="en-US" altLang="ja-JP" sz="2600" dirty="0">
                <a:ea typeface="ＭＳ Ｐゴシック" panose="020B0600070205080204" pitchFamily="34" charset="-128"/>
              </a:rPr>
              <a:t> dilemma: A farmer compares available information of a newly developed fertilizer B that shows the predictive distribution for crop yields, θ, to follow a Normal (Gaussian) distribution and he compares it with that of an old fertilizer A, that also follows a normal distribution.</a:t>
            </a:r>
          </a:p>
          <a:p>
            <a:r>
              <a:rPr lang="en-US" altLang="en-US" sz="2600" dirty="0">
                <a:ea typeface="ＭＳ Ｐゴシック" panose="020B0600070205080204" pitchFamily="34" charset="-128"/>
              </a:rPr>
              <a:t>Based on all current information and test data for A and B:  </a:t>
            </a:r>
            <a:br>
              <a:rPr lang="en-US" altLang="en-US" sz="2600" dirty="0">
                <a:ea typeface="ＭＳ Ｐゴシック" panose="020B0600070205080204" pitchFamily="34" charset="-128"/>
              </a:rPr>
            </a:br>
            <a:r>
              <a:rPr lang="en-US" altLang="en-US" sz="2600" dirty="0">
                <a:ea typeface="ＭＳ Ｐゴシック" panose="020B0600070205080204" pitchFamily="34" charset="-128"/>
              </a:rPr>
              <a:t>A: mean yield of 200 bushels/acre with σ = 20  (narrow)  </a:t>
            </a:r>
            <a:br>
              <a:rPr lang="en-US" altLang="en-US" sz="2600" dirty="0">
                <a:ea typeface="ＭＳ Ｐゴシック" panose="020B0600070205080204" pitchFamily="34" charset="-128"/>
              </a:rPr>
            </a:br>
            <a:r>
              <a:rPr lang="en-US" altLang="en-US" sz="2600" dirty="0">
                <a:ea typeface="ＭＳ Ｐゴシック" panose="020B0600070205080204" pitchFamily="34" charset="-128"/>
              </a:rPr>
              <a:t>B: mean yield of 220 bushels/acre with σ = 49  (broad)</a:t>
            </a:r>
          </a:p>
          <a:p>
            <a:r>
              <a:rPr lang="en-US" altLang="en-US" sz="2600" dirty="0">
                <a:ea typeface="ＭＳ Ｐゴシック" panose="020B0600070205080204" pitchFamily="34" charset="-128"/>
              </a:rPr>
              <a:t>For an optimum fertilizer decision, the farmer needs a relevant </a:t>
            </a:r>
            <a:r>
              <a:rPr lang="en-US" altLang="en-US" sz="2600" b="1" dirty="0">
                <a:ea typeface="ＭＳ Ｐゴシック" panose="020B0600070205080204" pitchFamily="34" charset="-128"/>
              </a:rPr>
              <a:t>predictive</a:t>
            </a:r>
            <a:r>
              <a:rPr lang="en-US" altLang="en-US" sz="2600" dirty="0">
                <a:ea typeface="ＭＳ Ｐゴシック" panose="020B0600070205080204" pitchFamily="34" charset="-128"/>
              </a:rPr>
              <a:t> distribution for yield, θ, based on the farmer’s</a:t>
            </a:r>
            <a:r>
              <a:rPr lang="en-US" altLang="ja-JP" sz="2600" dirty="0">
                <a:ea typeface="ＭＳ Ｐゴシック" panose="020B0600070205080204" pitchFamily="34" charset="-128"/>
              </a:rPr>
              <a:t> local conditions rather than a point (mean) value or an equally weighted range for expected yield, θ.</a:t>
            </a:r>
            <a:endParaRPr lang="en-US" altLang="en-US" sz="2600" dirty="0">
              <a:ea typeface="ＭＳ Ｐゴシック" panose="020B0600070205080204" pitchFamily="34" charset="-128"/>
            </a:endParaRPr>
          </a:p>
        </p:txBody>
      </p:sp>
      <p:sp>
        <p:nvSpPr>
          <p:cNvPr id="59395" name="Slide Number Placeholder 3">
            <a:extLst>
              <a:ext uri="{FF2B5EF4-FFF2-40B4-BE49-F238E27FC236}">
                <a16:creationId xmlns:a16="http://schemas.microsoft.com/office/drawing/2014/main" id="{B7985081-2E2F-FE41-9421-8A053ED99CF6}"/>
              </a:ext>
            </a:extLst>
          </p:cNvPr>
          <p:cNvSpPr>
            <a:spLocks noGrp="1"/>
          </p:cNvSpPr>
          <p:nvPr>
            <p:ph type="sldNum" sz="quarter" idx="4294967295"/>
          </p:nvPr>
        </p:nvSpPr>
        <p:spPr bwMode="auto">
          <a:xfrm>
            <a:off x="8702675" y="6353175"/>
            <a:ext cx="4413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F79218C7-A494-3E47-B0DB-C26BCE1CCD44}" type="slidenum">
              <a:rPr lang="en-US" altLang="en-US" sz="1600"/>
              <a:pPr>
                <a:spcBef>
                  <a:spcPct val="0"/>
                </a:spcBef>
                <a:buFontTx/>
                <a:buNone/>
              </a:pPr>
              <a:t>30</a:t>
            </a:fld>
            <a:endParaRPr lang="en-US" altLang="en-US" sz="1600"/>
          </a:p>
        </p:txBody>
      </p:sp>
      <p:sp>
        <p:nvSpPr>
          <p:cNvPr id="59396" name="TextBox 1">
            <a:extLst>
              <a:ext uri="{FF2B5EF4-FFF2-40B4-BE49-F238E27FC236}">
                <a16:creationId xmlns:a16="http://schemas.microsoft.com/office/drawing/2014/main" id="{806AF5E3-5458-2445-95BA-81DC15B4CC5B}"/>
              </a:ext>
            </a:extLst>
          </p:cNvPr>
          <p:cNvSpPr txBox="1">
            <a:spLocks noChangeArrowheads="1"/>
          </p:cNvSpPr>
          <p:nvPr/>
        </p:nvSpPr>
        <p:spPr bwMode="auto">
          <a:xfrm>
            <a:off x="369888" y="6559550"/>
            <a:ext cx="1747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latin typeface="Arial" panose="020B0604020202020204" pitchFamily="34" charset="0"/>
              </a:rPr>
              <a:t>(Christensen, 2011)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3D13-F7D3-479B-8159-8F02C2EBC3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A47681-D6E2-4983-9ABF-78BCE272BAE1}"/>
              </a:ext>
            </a:extLst>
          </p:cNvPr>
          <p:cNvSpPr>
            <a:spLocks noGrp="1"/>
          </p:cNvSpPr>
          <p:nvPr>
            <p:ph idx="1"/>
          </p:nvPr>
        </p:nvSpPr>
        <p:spPr/>
        <p:txBody>
          <a:bodyPr/>
          <a:lstStyle/>
          <a:p>
            <a:endParaRPr lang="en-US"/>
          </a:p>
        </p:txBody>
      </p:sp>
      <p:sp>
        <p:nvSpPr>
          <p:cNvPr id="62465" name="Slide Number Placeholder 3">
            <a:extLst>
              <a:ext uri="{FF2B5EF4-FFF2-40B4-BE49-F238E27FC236}">
                <a16:creationId xmlns:a16="http://schemas.microsoft.com/office/drawing/2014/main" id="{15C9A831-881E-B048-BFB4-DD2FB502FE9A}"/>
              </a:ext>
            </a:extLst>
          </p:cNvPr>
          <p:cNvSpPr>
            <a:spLocks noGrp="1"/>
          </p:cNvSpPr>
          <p:nvPr>
            <p:ph type="sldNum" sz="quarter" idx="4294967295"/>
          </p:nvPr>
        </p:nvSpPr>
        <p:spPr bwMode="auto">
          <a:xfrm>
            <a:off x="7010400" y="655161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D68D2F1-B3C1-ED46-9405-EAFE6EDC6AAB}" type="slidenum">
              <a:rPr lang="en-US" altLang="en-US" sz="1600"/>
              <a:pPr>
                <a:spcBef>
                  <a:spcPct val="0"/>
                </a:spcBef>
                <a:buFontTx/>
                <a:buNone/>
              </a:pPr>
              <a:t>31</a:t>
            </a:fld>
            <a:endParaRPr lang="en-US" altLang="en-US" sz="1600"/>
          </a:p>
        </p:txBody>
      </p:sp>
      <p:pic>
        <p:nvPicPr>
          <p:cNvPr id="62466" name="Picture 4" descr="Crhstensen, Fig, 2.3.jpg">
            <a:extLst>
              <a:ext uri="{FF2B5EF4-FFF2-40B4-BE49-F238E27FC236}">
                <a16:creationId xmlns:a16="http://schemas.microsoft.com/office/drawing/2014/main" id="{E41A5084-AA8B-9F46-996D-65F193BD5C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3288" y="19050"/>
            <a:ext cx="7391400"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7EA627BF-D102-1649-A5F5-DDC189F3F51D}"/>
              </a:ext>
            </a:extLst>
          </p:cNvPr>
          <p:cNvCxnSpPr>
            <a:cxnSpLocks noChangeShapeType="1"/>
          </p:cNvCxnSpPr>
          <p:nvPr/>
        </p:nvCxnSpPr>
        <p:spPr bwMode="auto">
          <a:xfrm flipH="1">
            <a:off x="3382963" y="3825875"/>
            <a:ext cx="26987" cy="1408113"/>
          </a:xfrm>
          <a:prstGeom prst="line">
            <a:avLst/>
          </a:prstGeom>
          <a:noFill/>
          <a:ln w="25400">
            <a:solidFill>
              <a:srgbClr val="800000"/>
            </a:solidFill>
            <a:round/>
            <a:headEnd/>
            <a:tailEnd/>
          </a:ln>
          <a:effectLst>
            <a:outerShdw blurRad="40000" dist="20000" dir="5400000" rotWithShape="0">
              <a:srgbClr val="808080">
                <a:alpha val="37999"/>
              </a:srgbClr>
            </a:outerShdw>
          </a:effectLst>
        </p:spPr>
      </p:cxnSp>
      <p:cxnSp>
        <p:nvCxnSpPr>
          <p:cNvPr id="8" name="Straight Connector 7">
            <a:extLst>
              <a:ext uri="{FF2B5EF4-FFF2-40B4-BE49-F238E27FC236}">
                <a16:creationId xmlns:a16="http://schemas.microsoft.com/office/drawing/2014/main" id="{6F982602-5A17-234B-9973-76FF42FDF8E4}"/>
              </a:ext>
            </a:extLst>
          </p:cNvPr>
          <p:cNvCxnSpPr>
            <a:cxnSpLocks noChangeShapeType="1"/>
          </p:cNvCxnSpPr>
          <p:nvPr/>
        </p:nvCxnSpPr>
        <p:spPr bwMode="auto">
          <a:xfrm>
            <a:off x="5702300" y="2790825"/>
            <a:ext cx="0" cy="2443163"/>
          </a:xfrm>
          <a:prstGeom prst="line">
            <a:avLst/>
          </a:prstGeom>
          <a:noFill/>
          <a:ln w="25400">
            <a:solidFill>
              <a:srgbClr val="800000"/>
            </a:solidFill>
            <a:round/>
            <a:headEnd/>
            <a:tailEnd/>
          </a:ln>
          <a:effectLst>
            <a:outerShdw blurRad="40000" dist="20000" dir="5400000" rotWithShape="0">
              <a:srgbClr val="808080">
                <a:alpha val="37999"/>
              </a:srgbClr>
            </a:outerShdw>
          </a:effectLst>
        </p:spPr>
      </p:cxnSp>
      <p:sp>
        <p:nvSpPr>
          <p:cNvPr id="62469" name="TextBox 10">
            <a:extLst>
              <a:ext uri="{FF2B5EF4-FFF2-40B4-BE49-F238E27FC236}">
                <a16:creationId xmlns:a16="http://schemas.microsoft.com/office/drawing/2014/main" id="{72BC4239-331E-2044-95C9-B2C169C31A7E}"/>
              </a:ext>
            </a:extLst>
          </p:cNvPr>
          <p:cNvSpPr txBox="1">
            <a:spLocks noChangeArrowheads="1"/>
          </p:cNvSpPr>
          <p:nvPr/>
        </p:nvSpPr>
        <p:spPr bwMode="auto">
          <a:xfrm>
            <a:off x="6580188" y="3640138"/>
            <a:ext cx="1963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Buy combine</a:t>
            </a:r>
          </a:p>
        </p:txBody>
      </p:sp>
      <p:cxnSp>
        <p:nvCxnSpPr>
          <p:cNvPr id="13" name="Straight Arrow Connector 12">
            <a:extLst>
              <a:ext uri="{FF2B5EF4-FFF2-40B4-BE49-F238E27FC236}">
                <a16:creationId xmlns:a16="http://schemas.microsoft.com/office/drawing/2014/main" id="{0BDB84E0-6680-EE4C-89F4-93C0BD1CCB9B}"/>
              </a:ext>
            </a:extLst>
          </p:cNvPr>
          <p:cNvCxnSpPr>
            <a:cxnSpLocks noChangeShapeType="1"/>
          </p:cNvCxnSpPr>
          <p:nvPr/>
        </p:nvCxnSpPr>
        <p:spPr bwMode="auto">
          <a:xfrm>
            <a:off x="5702300" y="4005263"/>
            <a:ext cx="831850" cy="1587"/>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p:spPr>
      </p:cxnSp>
      <p:cxnSp>
        <p:nvCxnSpPr>
          <p:cNvPr id="15" name="Straight Arrow Connector 14">
            <a:extLst>
              <a:ext uri="{FF2B5EF4-FFF2-40B4-BE49-F238E27FC236}">
                <a16:creationId xmlns:a16="http://schemas.microsoft.com/office/drawing/2014/main" id="{FD6BBC7B-C52E-6141-993F-F230C73975BE}"/>
              </a:ext>
            </a:extLst>
          </p:cNvPr>
          <p:cNvCxnSpPr>
            <a:cxnSpLocks noChangeShapeType="1"/>
          </p:cNvCxnSpPr>
          <p:nvPr/>
        </p:nvCxnSpPr>
        <p:spPr bwMode="auto">
          <a:xfrm flipH="1">
            <a:off x="2673350" y="4005263"/>
            <a:ext cx="708025" cy="0"/>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p:spPr>
      </p:cxnSp>
      <p:sp>
        <p:nvSpPr>
          <p:cNvPr id="62472" name="TextBox 16">
            <a:extLst>
              <a:ext uri="{FF2B5EF4-FFF2-40B4-BE49-F238E27FC236}">
                <a16:creationId xmlns:a16="http://schemas.microsoft.com/office/drawing/2014/main" id="{A01EB9A1-1A01-EA4C-AF16-3AF6A2FC2C60}"/>
              </a:ext>
            </a:extLst>
          </p:cNvPr>
          <p:cNvSpPr txBox="1">
            <a:spLocks noChangeArrowheads="1"/>
          </p:cNvSpPr>
          <p:nvPr/>
        </p:nvSpPr>
        <p:spPr bwMode="auto">
          <a:xfrm>
            <a:off x="2079625" y="357028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Bankrupt</a:t>
            </a:r>
          </a:p>
        </p:txBody>
      </p:sp>
      <p:sp>
        <p:nvSpPr>
          <p:cNvPr id="62473" name="TextBox 17">
            <a:extLst>
              <a:ext uri="{FF2B5EF4-FFF2-40B4-BE49-F238E27FC236}">
                <a16:creationId xmlns:a16="http://schemas.microsoft.com/office/drawing/2014/main" id="{03DAC620-94ED-2E41-BD87-1BE22E3C082E}"/>
              </a:ext>
            </a:extLst>
          </p:cNvPr>
          <p:cNvSpPr txBox="1">
            <a:spLocks noChangeArrowheads="1"/>
          </p:cNvSpPr>
          <p:nvPr/>
        </p:nvSpPr>
        <p:spPr bwMode="auto">
          <a:xfrm>
            <a:off x="2039938" y="1728788"/>
            <a:ext cx="2028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Arial" panose="020B0604020202020204" pitchFamily="34" charset="0"/>
              </a:rPr>
              <a:t>A</a:t>
            </a:r>
            <a:r>
              <a:rPr lang="en-US" altLang="en-US" sz="2400">
                <a:latin typeface="Arial" panose="020B0604020202020204" pitchFamily="34" charset="0"/>
              </a:rPr>
              <a:t>: old fertilizer</a:t>
            </a:r>
          </a:p>
        </p:txBody>
      </p:sp>
      <p:sp>
        <p:nvSpPr>
          <p:cNvPr id="62474" name="TextBox 18">
            <a:extLst>
              <a:ext uri="{FF2B5EF4-FFF2-40B4-BE49-F238E27FC236}">
                <a16:creationId xmlns:a16="http://schemas.microsoft.com/office/drawing/2014/main" id="{56468383-7957-8C44-8DF9-C90A42A60207}"/>
              </a:ext>
            </a:extLst>
          </p:cNvPr>
          <p:cNvSpPr txBox="1">
            <a:spLocks noChangeArrowheads="1"/>
          </p:cNvSpPr>
          <p:nvPr/>
        </p:nvSpPr>
        <p:spPr bwMode="auto">
          <a:xfrm>
            <a:off x="5702300" y="2138363"/>
            <a:ext cx="215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b="1">
                <a:latin typeface="Arial" panose="020B0604020202020204" pitchFamily="34" charset="0"/>
              </a:rPr>
              <a:t>B</a:t>
            </a:r>
            <a:r>
              <a:rPr lang="en-US" altLang="en-US" sz="2400">
                <a:latin typeface="Arial" panose="020B0604020202020204" pitchFamily="34" charset="0"/>
              </a:rPr>
              <a:t>: new fertilizer</a:t>
            </a:r>
          </a:p>
        </p:txBody>
      </p:sp>
      <p:cxnSp>
        <p:nvCxnSpPr>
          <p:cNvPr id="21" name="Straight Arrow Connector 20">
            <a:extLst>
              <a:ext uri="{FF2B5EF4-FFF2-40B4-BE49-F238E27FC236}">
                <a16:creationId xmlns:a16="http://schemas.microsoft.com/office/drawing/2014/main" id="{E90B3E80-C377-BE45-86D8-1EDB1A3542F3}"/>
              </a:ext>
            </a:extLst>
          </p:cNvPr>
          <p:cNvCxnSpPr>
            <a:cxnSpLocks noChangeShapeType="1"/>
          </p:cNvCxnSpPr>
          <p:nvPr/>
        </p:nvCxnSpPr>
        <p:spPr bwMode="auto">
          <a:xfrm rot="5400000">
            <a:off x="5160963" y="2673350"/>
            <a:ext cx="793750" cy="288925"/>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p:spPr>
      </p:cxnSp>
      <p:cxnSp>
        <p:nvCxnSpPr>
          <p:cNvPr id="23" name="Straight Arrow Connector 22">
            <a:extLst>
              <a:ext uri="{FF2B5EF4-FFF2-40B4-BE49-F238E27FC236}">
                <a16:creationId xmlns:a16="http://schemas.microsoft.com/office/drawing/2014/main" id="{EA03C1BB-6F99-0247-93FE-C5C59D66E27E}"/>
              </a:ext>
            </a:extLst>
          </p:cNvPr>
          <p:cNvCxnSpPr>
            <a:cxnSpLocks noChangeShapeType="1"/>
          </p:cNvCxnSpPr>
          <p:nvPr/>
        </p:nvCxnSpPr>
        <p:spPr bwMode="auto">
          <a:xfrm>
            <a:off x="3692525" y="1728788"/>
            <a:ext cx="376238" cy="1587"/>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p:spPr>
      </p:cxnSp>
      <p:sp>
        <p:nvSpPr>
          <p:cNvPr id="62477" name="TextBox 25">
            <a:extLst>
              <a:ext uri="{FF2B5EF4-FFF2-40B4-BE49-F238E27FC236}">
                <a16:creationId xmlns:a16="http://schemas.microsoft.com/office/drawing/2014/main" id="{728998E5-859F-FC43-8948-0903C82D17B3}"/>
              </a:ext>
            </a:extLst>
          </p:cNvPr>
          <p:cNvSpPr txBox="1">
            <a:spLocks noChangeArrowheads="1"/>
          </p:cNvSpPr>
          <p:nvPr/>
        </p:nvSpPr>
        <p:spPr bwMode="auto">
          <a:xfrm>
            <a:off x="5899150" y="2732088"/>
            <a:ext cx="24018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P(B ≥ 250) = 0.27</a:t>
            </a:r>
          </a:p>
          <a:p>
            <a:pPr eaLnBrk="1" hangingPunct="1">
              <a:spcBef>
                <a:spcPct val="0"/>
              </a:spcBef>
              <a:buFontTx/>
              <a:buNone/>
            </a:pPr>
            <a:r>
              <a:rPr lang="en-US" altLang="en-US" sz="2200">
                <a:latin typeface="Arial" panose="020B0604020202020204" pitchFamily="34" charset="0"/>
              </a:rPr>
              <a:t>P(B ≤ 150) = 0.08  </a:t>
            </a:r>
          </a:p>
        </p:txBody>
      </p:sp>
      <p:sp>
        <p:nvSpPr>
          <p:cNvPr id="62478" name="TextBox 26">
            <a:extLst>
              <a:ext uri="{FF2B5EF4-FFF2-40B4-BE49-F238E27FC236}">
                <a16:creationId xmlns:a16="http://schemas.microsoft.com/office/drawing/2014/main" id="{F23C5440-5F43-874D-A1B2-247ACD2B439A}"/>
              </a:ext>
            </a:extLst>
          </p:cNvPr>
          <p:cNvSpPr txBox="1">
            <a:spLocks noChangeArrowheads="1"/>
          </p:cNvSpPr>
          <p:nvPr/>
        </p:nvSpPr>
        <p:spPr bwMode="auto">
          <a:xfrm>
            <a:off x="2039938" y="2649538"/>
            <a:ext cx="25431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P(A ≥ 250) = 0.006</a:t>
            </a:r>
          </a:p>
          <a:p>
            <a:pPr eaLnBrk="1" hangingPunct="1">
              <a:spcBef>
                <a:spcPct val="0"/>
              </a:spcBef>
              <a:buFontTx/>
              <a:buNone/>
            </a:pPr>
            <a:r>
              <a:rPr lang="en-US" altLang="en-US" sz="2200">
                <a:latin typeface="Arial" panose="020B0604020202020204" pitchFamily="34" charset="0"/>
              </a:rPr>
              <a:t>P(A ≤ 150) = 0.006  </a:t>
            </a:r>
          </a:p>
        </p:txBody>
      </p:sp>
      <p:cxnSp>
        <p:nvCxnSpPr>
          <p:cNvPr id="29" name="Straight Connector 28">
            <a:extLst>
              <a:ext uri="{FF2B5EF4-FFF2-40B4-BE49-F238E27FC236}">
                <a16:creationId xmlns:a16="http://schemas.microsoft.com/office/drawing/2014/main" id="{93788B3B-DDA3-6F4D-BD21-9873D9680DDF}"/>
              </a:ext>
            </a:extLst>
          </p:cNvPr>
          <p:cNvCxnSpPr>
            <a:cxnSpLocks noChangeShapeType="1"/>
          </p:cNvCxnSpPr>
          <p:nvPr/>
        </p:nvCxnSpPr>
        <p:spPr bwMode="auto">
          <a:xfrm>
            <a:off x="4541838" y="5064125"/>
            <a:ext cx="0" cy="179388"/>
          </a:xfrm>
          <a:prstGeom prst="line">
            <a:avLst/>
          </a:prstGeom>
          <a:noFill/>
          <a:ln w="25400">
            <a:solidFill>
              <a:srgbClr val="000000"/>
            </a:solidFill>
            <a:round/>
            <a:headEnd/>
            <a:tailEnd/>
          </a:ln>
          <a:effectLst>
            <a:outerShdw blurRad="40000" dist="20000" dir="5400000" rotWithShape="0">
              <a:srgbClr val="808080">
                <a:alpha val="37999"/>
              </a:srgbClr>
            </a:outerShdw>
          </a:effectLst>
        </p:spPr>
      </p:cxnSp>
      <p:cxnSp>
        <p:nvCxnSpPr>
          <p:cNvPr id="31" name="Straight Connector 30">
            <a:extLst>
              <a:ext uri="{FF2B5EF4-FFF2-40B4-BE49-F238E27FC236}">
                <a16:creationId xmlns:a16="http://schemas.microsoft.com/office/drawing/2014/main" id="{4AA15B53-2EC3-204C-8E5E-D4E396FDD905}"/>
              </a:ext>
            </a:extLst>
          </p:cNvPr>
          <p:cNvCxnSpPr>
            <a:cxnSpLocks noChangeShapeType="1"/>
          </p:cNvCxnSpPr>
          <p:nvPr/>
        </p:nvCxnSpPr>
        <p:spPr bwMode="auto">
          <a:xfrm>
            <a:off x="4929188" y="5068888"/>
            <a:ext cx="0" cy="179387"/>
          </a:xfrm>
          <a:prstGeom prst="line">
            <a:avLst/>
          </a:prstGeom>
          <a:noFill/>
          <a:ln w="25400">
            <a:solidFill>
              <a:srgbClr val="000000"/>
            </a:solidFill>
            <a:round/>
            <a:headEnd/>
            <a:tailEnd/>
          </a:ln>
          <a:effectLst>
            <a:outerShdw blurRad="40000" dist="20000" dir="5400000" rotWithShape="0">
              <a:srgbClr val="808080">
                <a:alpha val="37999"/>
              </a:srgbClr>
            </a:outerShdw>
          </a:effectLst>
        </p:spPr>
      </p:cxnSp>
      <p:sp>
        <p:nvSpPr>
          <p:cNvPr id="62481" name="TextBox 31">
            <a:extLst>
              <a:ext uri="{FF2B5EF4-FFF2-40B4-BE49-F238E27FC236}">
                <a16:creationId xmlns:a16="http://schemas.microsoft.com/office/drawing/2014/main" id="{9F4B319C-405A-B84A-B886-9A74F7CE222D}"/>
              </a:ext>
            </a:extLst>
          </p:cNvPr>
          <p:cNvSpPr txBox="1">
            <a:spLocks noChangeArrowheads="1"/>
          </p:cNvSpPr>
          <p:nvPr/>
        </p:nvSpPr>
        <p:spPr bwMode="auto">
          <a:xfrm>
            <a:off x="3908425" y="5064125"/>
            <a:ext cx="4968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600">
                <a:latin typeface="Arial" panose="020B0604020202020204" pitchFamily="34" charset="0"/>
              </a:rPr>
              <a:t>μ</a:t>
            </a:r>
            <a:r>
              <a:rPr lang="en-US" altLang="en-US" sz="2600" baseline="-25000">
                <a:latin typeface="Arial" panose="020B0604020202020204" pitchFamily="34" charset="0"/>
              </a:rPr>
              <a:t>A</a:t>
            </a:r>
          </a:p>
        </p:txBody>
      </p:sp>
      <p:sp>
        <p:nvSpPr>
          <p:cNvPr id="62482" name="TextBox 32">
            <a:extLst>
              <a:ext uri="{FF2B5EF4-FFF2-40B4-BE49-F238E27FC236}">
                <a16:creationId xmlns:a16="http://schemas.microsoft.com/office/drawing/2014/main" id="{9819561B-5C4A-BF44-A3DE-7065FFEAC7E4}"/>
              </a:ext>
            </a:extLst>
          </p:cNvPr>
          <p:cNvSpPr txBox="1">
            <a:spLocks noChangeArrowheads="1"/>
          </p:cNvSpPr>
          <p:nvPr/>
        </p:nvSpPr>
        <p:spPr bwMode="auto">
          <a:xfrm>
            <a:off x="4748213" y="5057775"/>
            <a:ext cx="4889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600">
                <a:latin typeface="Arial" panose="020B0604020202020204" pitchFamily="34" charset="0"/>
              </a:rPr>
              <a:t>μ</a:t>
            </a:r>
            <a:r>
              <a:rPr lang="en-US" altLang="en-US" sz="2600" baseline="-25000">
                <a:latin typeface="Arial" panose="020B0604020202020204" pitchFamily="34" charset="0"/>
              </a:rPr>
              <a:t>B</a:t>
            </a:r>
          </a:p>
        </p:txBody>
      </p:sp>
      <p:cxnSp>
        <p:nvCxnSpPr>
          <p:cNvPr id="35" name="Straight Arrow Connector 34">
            <a:extLst>
              <a:ext uri="{FF2B5EF4-FFF2-40B4-BE49-F238E27FC236}">
                <a16:creationId xmlns:a16="http://schemas.microsoft.com/office/drawing/2014/main" id="{1F380DCF-0603-044F-858C-3D4F2F853877}"/>
              </a:ext>
            </a:extLst>
          </p:cNvPr>
          <p:cNvCxnSpPr>
            <a:cxnSpLocks noChangeShapeType="1"/>
          </p:cNvCxnSpPr>
          <p:nvPr/>
        </p:nvCxnSpPr>
        <p:spPr bwMode="auto">
          <a:xfrm>
            <a:off x="4313238" y="5357813"/>
            <a:ext cx="228600" cy="0"/>
          </a:xfrm>
          <a:prstGeom prst="straightConnector1">
            <a:avLst/>
          </a:prstGeom>
          <a:noFill/>
          <a:ln w="25400">
            <a:solidFill>
              <a:srgbClr val="000000"/>
            </a:solidFill>
            <a:round/>
            <a:headEnd/>
            <a:tailEnd type="arrow" w="med" len="med"/>
          </a:ln>
          <a:effectLst>
            <a:outerShdw blurRad="40000" dist="20000" dir="5400000" rotWithShape="0">
              <a:srgbClr val="808080">
                <a:alpha val="37999"/>
              </a:srgbClr>
            </a:outerShdw>
          </a:effectLst>
        </p:spPr>
      </p:cxnSp>
      <p:sp>
        <p:nvSpPr>
          <p:cNvPr id="62484" name="Rectangle 36">
            <a:extLst>
              <a:ext uri="{FF2B5EF4-FFF2-40B4-BE49-F238E27FC236}">
                <a16:creationId xmlns:a16="http://schemas.microsoft.com/office/drawing/2014/main" id="{3FFEB74B-7D43-474B-A28F-F01C2E96BEAE}"/>
              </a:ext>
            </a:extLst>
          </p:cNvPr>
          <p:cNvSpPr>
            <a:spLocks noChangeArrowheads="1"/>
          </p:cNvSpPr>
          <p:nvPr/>
        </p:nvSpPr>
        <p:spPr bwMode="auto">
          <a:xfrm>
            <a:off x="6580188" y="322263"/>
            <a:ext cx="15255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lnSpc>
                <a:spcPct val="80000"/>
              </a:lnSpc>
              <a:spcBef>
                <a:spcPct val="0"/>
              </a:spcBef>
              <a:spcAft>
                <a:spcPts val="600"/>
              </a:spcAft>
              <a:buFontTx/>
              <a:buNone/>
            </a:pPr>
            <a:r>
              <a:rPr lang="en-US" altLang="en-US" sz="1200">
                <a:latin typeface="Arial" panose="020B0604020202020204" pitchFamily="34" charset="0"/>
              </a:rPr>
              <a:t>(Christensen, 2011)</a:t>
            </a:r>
          </a:p>
        </p:txBody>
      </p:sp>
      <p:sp>
        <p:nvSpPr>
          <p:cNvPr id="62485" name="TextBox 37">
            <a:extLst>
              <a:ext uri="{FF2B5EF4-FFF2-40B4-BE49-F238E27FC236}">
                <a16:creationId xmlns:a16="http://schemas.microsoft.com/office/drawing/2014/main" id="{27760FD1-D1B9-414C-9C27-9723851B833A}"/>
              </a:ext>
            </a:extLst>
          </p:cNvPr>
          <p:cNvSpPr txBox="1">
            <a:spLocks noChangeArrowheads="1"/>
          </p:cNvSpPr>
          <p:nvPr/>
        </p:nvSpPr>
        <p:spPr bwMode="auto">
          <a:xfrm>
            <a:off x="3841750" y="5635625"/>
            <a:ext cx="2692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X = Yield bushels/acre</a:t>
            </a:r>
          </a:p>
        </p:txBody>
      </p:sp>
      <p:sp>
        <p:nvSpPr>
          <p:cNvPr id="62486" name="TextBox 5">
            <a:extLst>
              <a:ext uri="{FF2B5EF4-FFF2-40B4-BE49-F238E27FC236}">
                <a16:creationId xmlns:a16="http://schemas.microsoft.com/office/drawing/2014/main" id="{C988694A-6E24-904C-A66B-463F1C92360F}"/>
              </a:ext>
            </a:extLst>
          </p:cNvPr>
          <p:cNvSpPr txBox="1">
            <a:spLocks noChangeArrowheads="1"/>
          </p:cNvSpPr>
          <p:nvPr/>
        </p:nvSpPr>
        <p:spPr bwMode="auto">
          <a:xfrm>
            <a:off x="0" y="6030913"/>
            <a:ext cx="914400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700">
                <a:latin typeface="Arial" panose="020B0604020202020204" pitchFamily="34" charset="0"/>
              </a:rPr>
              <a:t>Deciding between A and B, a farmer is better served by using all information, which shows a great difference between A, B, compared to a decision based only on mean values, which are close in value and suggest incorrectly only a small difference between A and B.</a:t>
            </a:r>
          </a:p>
        </p:txBody>
      </p:sp>
      <p:sp>
        <p:nvSpPr>
          <p:cNvPr id="62487" name="TextBox 23">
            <a:extLst>
              <a:ext uri="{FF2B5EF4-FFF2-40B4-BE49-F238E27FC236}">
                <a16:creationId xmlns:a16="http://schemas.microsoft.com/office/drawing/2014/main" id="{C70628F2-76B9-DB4D-AD72-43AF27DB90CE}"/>
              </a:ext>
            </a:extLst>
          </p:cNvPr>
          <p:cNvSpPr txBox="1">
            <a:spLocks noChangeArrowheads="1"/>
          </p:cNvSpPr>
          <p:nvPr/>
        </p:nvSpPr>
        <p:spPr bwMode="auto">
          <a:xfrm>
            <a:off x="174625" y="5667375"/>
            <a:ext cx="1747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latin typeface="Arial" panose="020B0604020202020204" pitchFamily="34" charset="0"/>
              </a:rPr>
              <a:t>(Christensen, 2011) </a:t>
            </a:r>
          </a:p>
        </p:txBody>
      </p:sp>
      <p:sp>
        <p:nvSpPr>
          <p:cNvPr id="62488" name="TextBox 1">
            <a:extLst>
              <a:ext uri="{FF2B5EF4-FFF2-40B4-BE49-F238E27FC236}">
                <a16:creationId xmlns:a16="http://schemas.microsoft.com/office/drawing/2014/main" id="{43CB2C76-F39C-974B-9D0E-061C5391727D}"/>
              </a:ext>
            </a:extLst>
          </p:cNvPr>
          <p:cNvSpPr txBox="1">
            <a:spLocks noChangeArrowheads="1"/>
          </p:cNvSpPr>
          <p:nvPr/>
        </p:nvSpPr>
        <p:spPr bwMode="auto">
          <a:xfrm rot="-5400000">
            <a:off x="444501" y="3511550"/>
            <a:ext cx="1262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Probability</a:t>
            </a:r>
          </a:p>
        </p:txBody>
      </p:sp>
      <p:sp>
        <p:nvSpPr>
          <p:cNvPr id="62489" name="TextBox 1">
            <a:extLst>
              <a:ext uri="{FF2B5EF4-FFF2-40B4-BE49-F238E27FC236}">
                <a16:creationId xmlns:a16="http://schemas.microsoft.com/office/drawing/2014/main" id="{FCC54E29-9F75-C44C-80A9-666416AF2018}"/>
              </a:ext>
            </a:extLst>
          </p:cNvPr>
          <p:cNvSpPr txBox="1">
            <a:spLocks noChangeArrowheads="1"/>
          </p:cNvSpPr>
          <p:nvPr/>
        </p:nvSpPr>
        <p:spPr bwMode="auto">
          <a:xfrm>
            <a:off x="4829175" y="5481638"/>
            <a:ext cx="504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500">
                <a:latin typeface="Arial" panose="020B0604020202020204" pitchFamily="34" charset="0"/>
              </a:rPr>
              <a:t>220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F71EB261-3104-BE46-91A3-3715F2AD63A3}"/>
              </a:ext>
            </a:extLst>
          </p:cNvPr>
          <p:cNvSpPr>
            <a:spLocks noGrp="1"/>
          </p:cNvSpPr>
          <p:nvPr>
            <p:ph type="title"/>
          </p:nvPr>
        </p:nvSpPr>
        <p:spPr/>
        <p:txBody>
          <a:bodyPr>
            <a:normAutofit fontScale="90000"/>
          </a:bodyPr>
          <a:lstStyle/>
          <a:p>
            <a:r>
              <a:rPr lang="en-US" altLang="en-US" sz="3800">
                <a:ea typeface="ＭＳ Ｐゴシック" panose="020B0600070205080204" pitchFamily="34" charset="-128"/>
              </a:rPr>
              <a:t>Predictive Distributions for Both Cases</a:t>
            </a:r>
          </a:p>
        </p:txBody>
      </p:sp>
      <p:sp>
        <p:nvSpPr>
          <p:cNvPr id="60418" name="Content Placeholder 2">
            <a:extLst>
              <a:ext uri="{FF2B5EF4-FFF2-40B4-BE49-F238E27FC236}">
                <a16:creationId xmlns:a16="http://schemas.microsoft.com/office/drawing/2014/main" id="{0BE056F9-B177-2A48-A608-89D4D01C7356}"/>
              </a:ext>
            </a:extLst>
          </p:cNvPr>
          <p:cNvSpPr>
            <a:spLocks noGrp="1"/>
          </p:cNvSpPr>
          <p:nvPr>
            <p:ph idx="1"/>
          </p:nvPr>
        </p:nvSpPr>
        <p:spPr/>
        <p:txBody>
          <a:bodyPr>
            <a:normAutofit/>
          </a:bodyPr>
          <a:lstStyle/>
          <a:p>
            <a:pPr>
              <a:spcAft>
                <a:spcPts val="600"/>
              </a:spcAft>
            </a:pPr>
            <a:r>
              <a:rPr lang="en-US" altLang="en-US" sz="2600" dirty="0">
                <a:ea typeface="ＭＳ Ｐゴシック" panose="020B0600070205080204" pitchFamily="34" charset="-128"/>
              </a:rPr>
              <a:t>A farmer requires a yield ≥ 250 to afford a new combine.  The cumulative probability for A ≥ 250 is 0.006 compared to 0.27 for B ≥ 250 (area under curve).  </a:t>
            </a:r>
          </a:p>
          <a:p>
            <a:pPr lvl="1">
              <a:spcAft>
                <a:spcPts val="600"/>
              </a:spcAft>
            </a:pPr>
            <a:r>
              <a:rPr lang="en-US" altLang="en-US" sz="2200" dirty="0">
                <a:ea typeface="ＭＳ Ｐゴシック" panose="020B0600070205080204" pitchFamily="34" charset="-128"/>
              </a:rPr>
              <a:t>Therefore, </a:t>
            </a:r>
            <a:r>
              <a:rPr lang="en-US" altLang="en-US" sz="2200" u="sng" dirty="0">
                <a:ea typeface="ＭＳ Ｐゴシック" panose="020B0600070205080204" pitchFamily="34" charset="-128"/>
              </a:rPr>
              <a:t>a farmer who can accept greater risk </a:t>
            </a:r>
            <a:r>
              <a:rPr lang="en-US" altLang="en-US" sz="2200" dirty="0">
                <a:ea typeface="ＭＳ Ｐゴシック" panose="020B0600070205080204" pitchFamily="34" charset="-128"/>
              </a:rPr>
              <a:t>might change to B with a much larger probability of a yield </a:t>
            </a:r>
            <a:r>
              <a:rPr lang="en-US" altLang="ja-JP" sz="2200" dirty="0">
                <a:ea typeface="ＭＳ Ｐゴシック" panose="020B0600070205080204" pitchFamily="34" charset="-128"/>
              </a:rPr>
              <a:t>θ </a:t>
            </a:r>
            <a:r>
              <a:rPr lang="en-US" altLang="en-US" sz="2200" dirty="0">
                <a:ea typeface="ＭＳ Ｐゴシック" panose="020B0600070205080204" pitchFamily="34" charset="-128"/>
              </a:rPr>
              <a:t>≥ 250 to result in sufficient profit for a new combine.</a:t>
            </a:r>
          </a:p>
          <a:p>
            <a:r>
              <a:rPr lang="en-US" altLang="en-US" sz="2600" dirty="0">
                <a:ea typeface="ＭＳ Ｐゴシック" panose="020B0600070205080204" pitchFamily="34" charset="-128"/>
              </a:rPr>
              <a:t>To avoid bankruptcy, however, the crop yield must be ≥ 150. P(A &lt; 150) = 0.006, but P(B &lt; 150) = 0.08.  </a:t>
            </a:r>
          </a:p>
          <a:p>
            <a:pPr lvl="1"/>
            <a:r>
              <a:rPr lang="en-US" altLang="en-US" sz="2200" dirty="0">
                <a:ea typeface="ＭＳ Ｐゴシック" panose="020B0600070205080204" pitchFamily="34" charset="-128"/>
              </a:rPr>
              <a:t>So a </a:t>
            </a:r>
            <a:r>
              <a:rPr lang="en-US" altLang="en-US" sz="2200" u="sng" dirty="0">
                <a:ea typeface="ＭＳ Ｐゴシック" panose="020B0600070205080204" pitchFamily="34" charset="-128"/>
              </a:rPr>
              <a:t>risk averse farmer </a:t>
            </a:r>
            <a:r>
              <a:rPr lang="en-US" altLang="en-US" sz="2200" dirty="0">
                <a:ea typeface="ＭＳ Ｐゴシック" panose="020B0600070205080204" pitchFamily="34" charset="-128"/>
              </a:rPr>
              <a:t>would likely go with the old A fertilizer to be reasonably assured of staying in business but delaying a new combine.</a:t>
            </a:r>
          </a:p>
        </p:txBody>
      </p:sp>
      <p:sp>
        <p:nvSpPr>
          <p:cNvPr id="60419" name="Slide Number Placeholder 3">
            <a:extLst>
              <a:ext uri="{FF2B5EF4-FFF2-40B4-BE49-F238E27FC236}">
                <a16:creationId xmlns:a16="http://schemas.microsoft.com/office/drawing/2014/main" id="{CFF5D3FB-9ADA-3548-91B4-8DC956AD4EF3}"/>
              </a:ext>
            </a:extLst>
          </p:cNvPr>
          <p:cNvSpPr>
            <a:spLocks noGrp="1"/>
          </p:cNvSpPr>
          <p:nvPr>
            <p:ph type="sldNum" sz="quarter" idx="4294967295"/>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AA0555C-A9E8-1442-A234-91EBA23F048B}" type="slidenum">
              <a:rPr lang="en-US" altLang="en-US" sz="1600"/>
              <a:pPr>
                <a:spcBef>
                  <a:spcPct val="0"/>
                </a:spcBef>
                <a:buFontTx/>
                <a:buNone/>
              </a:pPr>
              <a:t>32</a:t>
            </a:fld>
            <a:endParaRPr lang="en-US" altLang="en-US" sz="1600"/>
          </a:p>
        </p:txBody>
      </p:sp>
      <p:sp>
        <p:nvSpPr>
          <p:cNvPr id="60420" name="TextBox 4">
            <a:extLst>
              <a:ext uri="{FF2B5EF4-FFF2-40B4-BE49-F238E27FC236}">
                <a16:creationId xmlns:a16="http://schemas.microsoft.com/office/drawing/2014/main" id="{BF84D5D8-B25F-4142-8FEE-EE67C140C21B}"/>
              </a:ext>
            </a:extLst>
          </p:cNvPr>
          <p:cNvSpPr txBox="1">
            <a:spLocks noChangeArrowheads="1"/>
          </p:cNvSpPr>
          <p:nvPr/>
        </p:nvSpPr>
        <p:spPr bwMode="auto">
          <a:xfrm>
            <a:off x="369888" y="6589713"/>
            <a:ext cx="17478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latin typeface="Arial" panose="020B0604020202020204" pitchFamily="34" charset="0"/>
              </a:rPr>
              <a:t>(Christensen, 2011)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4E543031-9928-CE46-95AD-1F2661A83BB8}"/>
              </a:ext>
            </a:extLst>
          </p:cNvPr>
          <p:cNvSpPr>
            <a:spLocks noGrp="1"/>
          </p:cNvSpPr>
          <p:nvPr>
            <p:ph type="title"/>
          </p:nvPr>
        </p:nvSpPr>
        <p:spPr/>
        <p:txBody>
          <a:bodyPr/>
          <a:lstStyle/>
          <a:p>
            <a:r>
              <a:rPr lang="en-US" altLang="en-US" dirty="0">
                <a:ea typeface="ＭＳ Ｐゴシック" panose="020B0600070205080204" pitchFamily="34" charset="-128"/>
              </a:rPr>
              <a:t>Lower uncertainty of New Fertilizer</a:t>
            </a:r>
          </a:p>
        </p:txBody>
      </p:sp>
      <p:sp>
        <p:nvSpPr>
          <p:cNvPr id="63490" name="Content Placeholder 2">
            <a:extLst>
              <a:ext uri="{FF2B5EF4-FFF2-40B4-BE49-F238E27FC236}">
                <a16:creationId xmlns:a16="http://schemas.microsoft.com/office/drawing/2014/main" id="{E4D79BE2-B71E-6547-B393-DC0CC01CB709}"/>
              </a:ext>
            </a:extLst>
          </p:cNvPr>
          <p:cNvSpPr>
            <a:spLocks noGrp="1"/>
          </p:cNvSpPr>
          <p:nvPr>
            <p:ph idx="1"/>
          </p:nvPr>
        </p:nvSpPr>
        <p:spPr/>
        <p:txBody>
          <a:bodyPr/>
          <a:lstStyle/>
          <a:p>
            <a:pPr>
              <a:spcAft>
                <a:spcPts val="1000"/>
              </a:spcAft>
            </a:pPr>
            <a:r>
              <a:rPr lang="en-US" altLang="en-US" sz="2800" dirty="0">
                <a:ea typeface="ＭＳ Ｐゴシック" panose="020B0600070205080204" pitchFamily="34" charset="-128"/>
              </a:rPr>
              <a:t>What could be done to lower the uncertainty of </a:t>
            </a:r>
            <a:r>
              <a:rPr lang="en-US" altLang="ja-JP" sz="2800" dirty="0">
                <a:ea typeface="ＭＳ Ｐゴシック" panose="020B0600070205080204" pitchFamily="34" charset="-128"/>
              </a:rPr>
              <a:t>θ using the new fertilizer at a particular site?</a:t>
            </a:r>
          </a:p>
          <a:p>
            <a:r>
              <a:rPr lang="en-US" altLang="en-US" sz="2800" dirty="0">
                <a:ea typeface="ＭＳ Ｐゴシック" panose="020B0600070205080204" pitchFamily="34" charset="-128"/>
              </a:rPr>
              <a:t>Research, given the farmer’s local field conditions, such as type of soil, farming method, weather, would lower the uncertainty of </a:t>
            </a:r>
            <a:r>
              <a:rPr lang="en-US" altLang="ja-JP" sz="2800" dirty="0">
                <a:ea typeface="ＭＳ Ｐゴシック" panose="020B0600070205080204" pitchFamily="34" charset="-128"/>
              </a:rPr>
              <a:t>θ given the specific conditions, and narrow the predictive distribution of θ for a more realistic forecast for the farmer’s field.</a:t>
            </a:r>
            <a:endParaRPr lang="en-US" altLang="en-US" sz="2800" dirty="0">
              <a:ea typeface="ＭＳ Ｐゴシック" panose="020B0600070205080204" pitchFamily="34" charset="-128"/>
            </a:endParaRPr>
          </a:p>
        </p:txBody>
      </p:sp>
      <p:sp>
        <p:nvSpPr>
          <p:cNvPr id="63491" name="Slide Number Placeholder 3">
            <a:extLst>
              <a:ext uri="{FF2B5EF4-FFF2-40B4-BE49-F238E27FC236}">
                <a16:creationId xmlns:a16="http://schemas.microsoft.com/office/drawing/2014/main" id="{45A448D1-D523-154C-9A79-6D0CED219065}"/>
              </a:ext>
            </a:extLst>
          </p:cNvPr>
          <p:cNvSpPr>
            <a:spLocks noGrp="1"/>
          </p:cNvSpPr>
          <p:nvPr>
            <p:ph type="sldNum" sz="quarter" idx="4294967295"/>
          </p:nvPr>
        </p:nvSpPr>
        <p:spPr bwMode="auto">
          <a:xfrm>
            <a:off x="8408988" y="6356350"/>
            <a:ext cx="7350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1518FD6-AD57-744A-B5E5-4B0FE87B5542}" type="slidenum">
              <a:rPr lang="en-US" altLang="en-US" sz="1600"/>
              <a:pPr>
                <a:spcBef>
                  <a:spcPct val="0"/>
                </a:spcBef>
                <a:buFontTx/>
                <a:buNone/>
              </a:pPr>
              <a:t>33</a:t>
            </a:fld>
            <a:endParaRPr lang="en-US"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E335BB86-D77B-534B-BA7E-4D56D2FF35B4}"/>
              </a:ext>
            </a:extLst>
          </p:cNvPr>
          <p:cNvSpPr>
            <a:spLocks noGrp="1"/>
          </p:cNvSpPr>
          <p:nvPr>
            <p:ph type="title"/>
          </p:nvPr>
        </p:nvSpPr>
        <p:spPr/>
        <p:txBody>
          <a:bodyPr>
            <a:noAutofit/>
          </a:bodyPr>
          <a:lstStyle/>
          <a:p>
            <a:r>
              <a:rPr lang="en-US" altLang="en-US" sz="2800" dirty="0">
                <a:ea typeface="ＭＳ Ｐゴシック" panose="020B0600070205080204" pitchFamily="34" charset="-128"/>
              </a:rPr>
              <a:t>Wildcatter Decision Tree models a scenario of events following a decision</a:t>
            </a:r>
          </a:p>
        </p:txBody>
      </p:sp>
      <p:sp>
        <p:nvSpPr>
          <p:cNvPr id="68610" name="Slide Number Placeholder 3">
            <a:extLst>
              <a:ext uri="{FF2B5EF4-FFF2-40B4-BE49-F238E27FC236}">
                <a16:creationId xmlns:a16="http://schemas.microsoft.com/office/drawing/2014/main" id="{0377C919-2E0E-3D46-9364-F68D7C967466}"/>
              </a:ext>
            </a:extLst>
          </p:cNvPr>
          <p:cNvSpPr>
            <a:spLocks noGrp="1"/>
          </p:cNvSpPr>
          <p:nvPr>
            <p:ph type="sldNum" sz="quarter" idx="4294967295"/>
          </p:nvPr>
        </p:nvSpPr>
        <p:spPr bwMode="auto">
          <a:xfrm>
            <a:off x="7010400" y="63754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7A25657-26A4-474C-ABB5-0931975F9307}" type="slidenum">
              <a:rPr lang="en-US" altLang="en-US" sz="1600"/>
              <a:pPr>
                <a:spcBef>
                  <a:spcPct val="0"/>
                </a:spcBef>
                <a:buFontTx/>
                <a:buNone/>
              </a:pPr>
              <a:t>4</a:t>
            </a:fld>
            <a:endParaRPr lang="en-US" altLang="en-US" sz="1600"/>
          </a:p>
        </p:txBody>
      </p:sp>
      <p:cxnSp>
        <p:nvCxnSpPr>
          <p:cNvPr id="5" name="Straight Connector 4">
            <a:extLst>
              <a:ext uri="{FF2B5EF4-FFF2-40B4-BE49-F238E27FC236}">
                <a16:creationId xmlns:a16="http://schemas.microsoft.com/office/drawing/2014/main" id="{2FCC3EEB-94A0-A046-AF91-BEE272031624}"/>
              </a:ext>
            </a:extLst>
          </p:cNvPr>
          <p:cNvCxnSpPr>
            <a:cxnSpLocks noChangeShapeType="1"/>
          </p:cNvCxnSpPr>
          <p:nvPr/>
        </p:nvCxnSpPr>
        <p:spPr bwMode="auto">
          <a:xfrm flipV="1">
            <a:off x="681028" y="2686731"/>
            <a:ext cx="1619250" cy="784225"/>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6" name="Rectangle 5">
            <a:extLst>
              <a:ext uri="{FF2B5EF4-FFF2-40B4-BE49-F238E27FC236}">
                <a16:creationId xmlns:a16="http://schemas.microsoft.com/office/drawing/2014/main" id="{14E4B59F-B8C0-D24B-9166-ED1BB0DFBCF6}"/>
              </a:ext>
            </a:extLst>
          </p:cNvPr>
          <p:cNvSpPr>
            <a:spLocks noChangeArrowheads="1"/>
          </p:cNvSpPr>
          <p:nvPr/>
        </p:nvSpPr>
        <p:spPr bwMode="auto">
          <a:xfrm>
            <a:off x="582603" y="3363006"/>
            <a:ext cx="233363" cy="284162"/>
          </a:xfrm>
          <a:prstGeom prst="rect">
            <a:avLst/>
          </a:prstGeom>
          <a:solidFill>
            <a:schemeClr val="tx1"/>
          </a:solidFill>
          <a:ln w="9525">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7" name="Straight Connector 6">
            <a:extLst>
              <a:ext uri="{FF2B5EF4-FFF2-40B4-BE49-F238E27FC236}">
                <a16:creationId xmlns:a16="http://schemas.microsoft.com/office/drawing/2014/main" id="{1C47CFE8-B05F-DE44-97FB-01852CC85BAC}"/>
              </a:ext>
            </a:extLst>
          </p:cNvPr>
          <p:cNvCxnSpPr>
            <a:cxnSpLocks noChangeShapeType="1"/>
          </p:cNvCxnSpPr>
          <p:nvPr/>
        </p:nvCxnSpPr>
        <p:spPr bwMode="auto">
          <a:xfrm>
            <a:off x="815966" y="3647168"/>
            <a:ext cx="1677987" cy="927100"/>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nvGrpSpPr>
          <p:cNvPr id="68614" name="Group 7">
            <a:extLst>
              <a:ext uri="{FF2B5EF4-FFF2-40B4-BE49-F238E27FC236}">
                <a16:creationId xmlns:a16="http://schemas.microsoft.com/office/drawing/2014/main" id="{855FAD2E-EB16-A444-B068-B9A42B6DBAFE}"/>
              </a:ext>
            </a:extLst>
          </p:cNvPr>
          <p:cNvGrpSpPr>
            <a:grpSpLocks/>
          </p:cNvGrpSpPr>
          <p:nvPr/>
        </p:nvGrpSpPr>
        <p:grpSpPr bwMode="auto">
          <a:xfrm>
            <a:off x="2300278" y="1746931"/>
            <a:ext cx="2108200" cy="1489075"/>
            <a:chOff x="2316957" y="1689652"/>
            <a:chExt cx="2108487" cy="1489009"/>
          </a:xfrm>
        </p:grpSpPr>
        <p:cxnSp>
          <p:nvCxnSpPr>
            <p:cNvPr id="9" name="Straight Connector 8">
              <a:extLst>
                <a:ext uri="{FF2B5EF4-FFF2-40B4-BE49-F238E27FC236}">
                  <a16:creationId xmlns:a16="http://schemas.microsoft.com/office/drawing/2014/main" id="{0660557B-6DDE-4E4A-9E55-45E324F14FD8}"/>
                </a:ext>
              </a:extLst>
            </p:cNvPr>
            <p:cNvCxnSpPr>
              <a:cxnSpLocks noChangeShapeType="1"/>
            </p:cNvCxnSpPr>
            <p:nvPr/>
          </p:nvCxnSpPr>
          <p:spPr bwMode="auto">
            <a:xfrm flipV="1">
              <a:off x="2559878" y="1689652"/>
              <a:ext cx="1765540" cy="795302"/>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10" name="Oval 9">
              <a:extLst>
                <a:ext uri="{FF2B5EF4-FFF2-40B4-BE49-F238E27FC236}">
                  <a16:creationId xmlns:a16="http://schemas.microsoft.com/office/drawing/2014/main" id="{D6070ADE-54C4-0F48-BF3A-A7057A5F7465}"/>
                </a:ext>
              </a:extLst>
            </p:cNvPr>
            <p:cNvSpPr>
              <a:spLocks noChangeArrowheads="1"/>
            </p:cNvSpPr>
            <p:nvPr/>
          </p:nvSpPr>
          <p:spPr bwMode="auto">
            <a:xfrm>
              <a:off x="2316957" y="2432569"/>
              <a:ext cx="233395" cy="282562"/>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11" name="Straight Connector 10">
              <a:extLst>
                <a:ext uri="{FF2B5EF4-FFF2-40B4-BE49-F238E27FC236}">
                  <a16:creationId xmlns:a16="http://schemas.microsoft.com/office/drawing/2014/main" id="{01E7B4C6-B8B0-864D-A74B-6F282C7F0E8B}"/>
                </a:ext>
              </a:extLst>
            </p:cNvPr>
            <p:cNvCxnSpPr>
              <a:cxnSpLocks noChangeShapeType="1"/>
            </p:cNvCxnSpPr>
            <p:nvPr/>
          </p:nvCxnSpPr>
          <p:spPr bwMode="auto">
            <a:xfrm>
              <a:off x="2559878" y="2629410"/>
              <a:ext cx="1865566" cy="549251"/>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cxnSp>
        <p:nvCxnSpPr>
          <p:cNvPr id="12" name="Straight Connector 11">
            <a:extLst>
              <a:ext uri="{FF2B5EF4-FFF2-40B4-BE49-F238E27FC236}">
                <a16:creationId xmlns:a16="http://schemas.microsoft.com/office/drawing/2014/main" id="{EFC0CBF5-DB28-9E4D-9AAA-0E0CEF2B2AC7}"/>
              </a:ext>
            </a:extLst>
          </p:cNvPr>
          <p:cNvCxnSpPr>
            <a:cxnSpLocks noChangeShapeType="1"/>
          </p:cNvCxnSpPr>
          <p:nvPr/>
        </p:nvCxnSpPr>
        <p:spPr bwMode="auto">
          <a:xfrm flipV="1">
            <a:off x="2728903" y="3934506"/>
            <a:ext cx="1865313" cy="603250"/>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13" name="Oval 12">
            <a:extLst>
              <a:ext uri="{FF2B5EF4-FFF2-40B4-BE49-F238E27FC236}">
                <a16:creationId xmlns:a16="http://schemas.microsoft.com/office/drawing/2014/main" id="{A8911ADC-3470-C241-8636-6C6E3990362E}"/>
              </a:ext>
            </a:extLst>
          </p:cNvPr>
          <p:cNvSpPr>
            <a:spLocks noChangeArrowheads="1"/>
          </p:cNvSpPr>
          <p:nvPr/>
        </p:nvSpPr>
        <p:spPr bwMode="auto">
          <a:xfrm>
            <a:off x="2486016" y="4485368"/>
            <a:ext cx="233362" cy="282575"/>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14" name="Straight Connector 13">
            <a:extLst>
              <a:ext uri="{FF2B5EF4-FFF2-40B4-BE49-F238E27FC236}">
                <a16:creationId xmlns:a16="http://schemas.microsoft.com/office/drawing/2014/main" id="{69CEB204-1001-2B4E-B335-B751B73644A0}"/>
              </a:ext>
            </a:extLst>
          </p:cNvPr>
          <p:cNvCxnSpPr>
            <a:cxnSpLocks noChangeShapeType="1"/>
          </p:cNvCxnSpPr>
          <p:nvPr/>
        </p:nvCxnSpPr>
        <p:spPr bwMode="auto">
          <a:xfrm>
            <a:off x="2728903" y="4682218"/>
            <a:ext cx="1865313" cy="738188"/>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68618" name="TextBox 14">
            <a:extLst>
              <a:ext uri="{FF2B5EF4-FFF2-40B4-BE49-F238E27FC236}">
                <a16:creationId xmlns:a16="http://schemas.microsoft.com/office/drawing/2014/main" id="{52CDABBE-1B57-2D4B-8C8F-7B82B41D43DE}"/>
              </a:ext>
            </a:extLst>
          </p:cNvPr>
          <p:cNvSpPr txBox="1">
            <a:spLocks noChangeArrowheads="1"/>
          </p:cNvSpPr>
          <p:nvPr/>
        </p:nvSpPr>
        <p:spPr bwMode="auto">
          <a:xfrm>
            <a:off x="582603" y="2542268"/>
            <a:ext cx="1127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α</a:t>
            </a:r>
            <a:r>
              <a:rPr lang="en-US" altLang="en-US" sz="2400" baseline="-25000">
                <a:latin typeface="Arial" panose="020B0604020202020204" pitchFamily="34" charset="0"/>
              </a:rPr>
              <a:t>1</a:t>
            </a:r>
            <a:r>
              <a:rPr lang="en-US" altLang="en-US" sz="2400">
                <a:latin typeface="Arial" panose="020B0604020202020204" pitchFamily="34" charset="0"/>
              </a:rPr>
              <a:t>, drill</a:t>
            </a:r>
          </a:p>
        </p:txBody>
      </p:sp>
      <p:sp>
        <p:nvSpPr>
          <p:cNvPr id="68619" name="TextBox 15">
            <a:extLst>
              <a:ext uri="{FF2B5EF4-FFF2-40B4-BE49-F238E27FC236}">
                <a16:creationId xmlns:a16="http://schemas.microsoft.com/office/drawing/2014/main" id="{3717B86B-BA43-AA40-B3A8-22792410A3FB}"/>
              </a:ext>
            </a:extLst>
          </p:cNvPr>
          <p:cNvSpPr txBox="1">
            <a:spLocks noChangeArrowheads="1"/>
          </p:cNvSpPr>
          <p:nvPr/>
        </p:nvSpPr>
        <p:spPr bwMode="auto">
          <a:xfrm>
            <a:off x="434966" y="4209143"/>
            <a:ext cx="2019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α</a:t>
            </a:r>
            <a:r>
              <a:rPr lang="en-US" altLang="en-US" sz="2400" baseline="-25000">
                <a:latin typeface="Arial" panose="020B0604020202020204" pitchFamily="34" charset="0"/>
              </a:rPr>
              <a:t>2</a:t>
            </a:r>
            <a:r>
              <a:rPr lang="en-US" altLang="en-US" sz="2400">
                <a:latin typeface="Arial" panose="020B0604020202020204" pitchFamily="34" charset="0"/>
              </a:rPr>
              <a:t>, not drill</a:t>
            </a:r>
          </a:p>
        </p:txBody>
      </p:sp>
      <p:sp>
        <p:nvSpPr>
          <p:cNvPr id="68620" name="TextBox 16">
            <a:extLst>
              <a:ext uri="{FF2B5EF4-FFF2-40B4-BE49-F238E27FC236}">
                <a16:creationId xmlns:a16="http://schemas.microsoft.com/office/drawing/2014/main" id="{A6EBA053-592A-9A4B-970A-14AEEAE42598}"/>
              </a:ext>
            </a:extLst>
          </p:cNvPr>
          <p:cNvSpPr txBox="1">
            <a:spLocks noChangeArrowheads="1"/>
          </p:cNvSpPr>
          <p:nvPr/>
        </p:nvSpPr>
        <p:spPr bwMode="auto">
          <a:xfrm>
            <a:off x="2486016" y="3834493"/>
            <a:ext cx="949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1</a:t>
            </a:r>
            <a:r>
              <a:rPr lang="en-US" altLang="en-US" sz="2400">
                <a:latin typeface="Arial" panose="020B0604020202020204" pitchFamily="34" charset="0"/>
              </a:rPr>
              <a:t>, oil</a:t>
            </a:r>
          </a:p>
        </p:txBody>
      </p:sp>
      <p:sp>
        <p:nvSpPr>
          <p:cNvPr id="68621" name="TextBox 17">
            <a:extLst>
              <a:ext uri="{FF2B5EF4-FFF2-40B4-BE49-F238E27FC236}">
                <a16:creationId xmlns:a16="http://schemas.microsoft.com/office/drawing/2014/main" id="{AB786A76-7438-344B-8817-ED24BA2E477D}"/>
              </a:ext>
            </a:extLst>
          </p:cNvPr>
          <p:cNvSpPr txBox="1">
            <a:spLocks noChangeArrowheads="1"/>
          </p:cNvSpPr>
          <p:nvPr/>
        </p:nvSpPr>
        <p:spPr bwMode="auto">
          <a:xfrm>
            <a:off x="2454266" y="1692956"/>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1</a:t>
            </a:r>
            <a:r>
              <a:rPr lang="en-US" altLang="en-US" sz="2400">
                <a:latin typeface="Arial" panose="020B0604020202020204" pitchFamily="34" charset="0"/>
              </a:rPr>
              <a:t>, oil</a:t>
            </a:r>
          </a:p>
        </p:txBody>
      </p:sp>
      <p:sp>
        <p:nvSpPr>
          <p:cNvPr id="68622" name="TextBox 18">
            <a:extLst>
              <a:ext uri="{FF2B5EF4-FFF2-40B4-BE49-F238E27FC236}">
                <a16:creationId xmlns:a16="http://schemas.microsoft.com/office/drawing/2014/main" id="{3D37ACD5-4E52-784A-BC77-081574FC5E2D}"/>
              </a:ext>
            </a:extLst>
          </p:cNvPr>
          <p:cNvSpPr txBox="1">
            <a:spLocks noChangeArrowheads="1"/>
          </p:cNvSpPr>
          <p:nvPr/>
        </p:nvSpPr>
        <p:spPr bwMode="auto">
          <a:xfrm>
            <a:off x="2454266" y="2950256"/>
            <a:ext cx="1376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2</a:t>
            </a:r>
            <a:r>
              <a:rPr lang="en-US" altLang="en-US" sz="2400">
                <a:latin typeface="Arial" panose="020B0604020202020204" pitchFamily="34" charset="0"/>
              </a:rPr>
              <a:t>, no oil</a:t>
            </a:r>
          </a:p>
        </p:txBody>
      </p:sp>
      <p:sp>
        <p:nvSpPr>
          <p:cNvPr id="68623" name="TextBox 19">
            <a:extLst>
              <a:ext uri="{FF2B5EF4-FFF2-40B4-BE49-F238E27FC236}">
                <a16:creationId xmlns:a16="http://schemas.microsoft.com/office/drawing/2014/main" id="{8FC652B9-2ABF-D147-B3CA-2CC2C73D8269}"/>
              </a:ext>
            </a:extLst>
          </p:cNvPr>
          <p:cNvSpPr txBox="1">
            <a:spLocks noChangeArrowheads="1"/>
          </p:cNvSpPr>
          <p:nvPr/>
        </p:nvSpPr>
        <p:spPr bwMode="auto">
          <a:xfrm>
            <a:off x="2520941" y="5036231"/>
            <a:ext cx="1376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2</a:t>
            </a:r>
            <a:r>
              <a:rPr lang="en-US" altLang="en-US" sz="2400">
                <a:latin typeface="Arial" panose="020B0604020202020204" pitchFamily="34" charset="0"/>
              </a:rPr>
              <a:t>, no oil</a:t>
            </a:r>
          </a:p>
        </p:txBody>
      </p:sp>
      <p:sp>
        <p:nvSpPr>
          <p:cNvPr id="68624" name="TextBox 20">
            <a:extLst>
              <a:ext uri="{FF2B5EF4-FFF2-40B4-BE49-F238E27FC236}">
                <a16:creationId xmlns:a16="http://schemas.microsoft.com/office/drawing/2014/main" id="{A5FBB178-F624-9841-BF0F-A16858D3AC60}"/>
              </a:ext>
            </a:extLst>
          </p:cNvPr>
          <p:cNvSpPr txBox="1">
            <a:spLocks noChangeArrowheads="1"/>
          </p:cNvSpPr>
          <p:nvPr/>
        </p:nvSpPr>
        <p:spPr bwMode="auto">
          <a:xfrm>
            <a:off x="4594216" y="2901043"/>
            <a:ext cx="687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u</a:t>
            </a:r>
            <a:r>
              <a:rPr lang="en-US" altLang="en-US" sz="2400" baseline="-25000">
                <a:latin typeface="Arial" panose="020B0604020202020204" pitchFamily="34" charset="0"/>
              </a:rPr>
              <a:t>min</a:t>
            </a:r>
            <a:endParaRPr lang="en-US" altLang="en-US" sz="2400">
              <a:latin typeface="Arial" panose="020B0604020202020204" pitchFamily="34" charset="0"/>
            </a:endParaRPr>
          </a:p>
        </p:txBody>
      </p:sp>
      <p:sp>
        <p:nvSpPr>
          <p:cNvPr id="68625" name="TextBox 21">
            <a:extLst>
              <a:ext uri="{FF2B5EF4-FFF2-40B4-BE49-F238E27FC236}">
                <a16:creationId xmlns:a16="http://schemas.microsoft.com/office/drawing/2014/main" id="{9291EE09-6A8F-D441-8FFA-B728CD683D82}"/>
              </a:ext>
            </a:extLst>
          </p:cNvPr>
          <p:cNvSpPr txBox="1">
            <a:spLocks noChangeArrowheads="1"/>
          </p:cNvSpPr>
          <p:nvPr/>
        </p:nvSpPr>
        <p:spPr bwMode="auto">
          <a:xfrm>
            <a:off x="4746616" y="3702731"/>
            <a:ext cx="469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u</a:t>
            </a:r>
            <a:r>
              <a:rPr lang="en-US" altLang="en-US" sz="2400" baseline="-25000">
                <a:latin typeface="Arial" panose="020B0604020202020204" pitchFamily="34" charset="0"/>
              </a:rPr>
              <a:t>3</a:t>
            </a:r>
            <a:r>
              <a:rPr lang="en-US" altLang="en-US" sz="2400">
                <a:latin typeface="Arial" panose="020B0604020202020204" pitchFamily="34" charset="0"/>
              </a:rPr>
              <a:t> </a:t>
            </a:r>
          </a:p>
        </p:txBody>
      </p:sp>
      <p:sp>
        <p:nvSpPr>
          <p:cNvPr id="68626" name="TextBox 22">
            <a:extLst>
              <a:ext uri="{FF2B5EF4-FFF2-40B4-BE49-F238E27FC236}">
                <a16:creationId xmlns:a16="http://schemas.microsoft.com/office/drawing/2014/main" id="{4EFE25DB-3CAC-1841-A15C-9C7D41C74036}"/>
              </a:ext>
            </a:extLst>
          </p:cNvPr>
          <p:cNvSpPr txBox="1">
            <a:spLocks noChangeArrowheads="1"/>
          </p:cNvSpPr>
          <p:nvPr/>
        </p:nvSpPr>
        <p:spPr bwMode="auto">
          <a:xfrm>
            <a:off x="4670416" y="5190218"/>
            <a:ext cx="469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u</a:t>
            </a:r>
            <a:r>
              <a:rPr lang="en-US" altLang="en-US" sz="2400" baseline="-25000">
                <a:latin typeface="Arial" panose="020B0604020202020204" pitchFamily="34" charset="0"/>
              </a:rPr>
              <a:t>4</a:t>
            </a:r>
          </a:p>
        </p:txBody>
      </p:sp>
      <p:sp>
        <p:nvSpPr>
          <p:cNvPr id="68627" name="TextBox 23">
            <a:extLst>
              <a:ext uri="{FF2B5EF4-FFF2-40B4-BE49-F238E27FC236}">
                <a16:creationId xmlns:a16="http://schemas.microsoft.com/office/drawing/2014/main" id="{CB9C9872-402D-CA43-9FA1-AD485C4EC7E6}"/>
              </a:ext>
            </a:extLst>
          </p:cNvPr>
          <p:cNvSpPr txBox="1">
            <a:spLocks noChangeArrowheads="1"/>
          </p:cNvSpPr>
          <p:nvPr/>
        </p:nvSpPr>
        <p:spPr bwMode="auto">
          <a:xfrm>
            <a:off x="4408478" y="1615168"/>
            <a:ext cx="742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u</a:t>
            </a:r>
            <a:r>
              <a:rPr lang="en-US" altLang="en-US" sz="2400" baseline="-25000">
                <a:latin typeface="Arial" panose="020B0604020202020204" pitchFamily="34" charset="0"/>
              </a:rPr>
              <a:t>max</a:t>
            </a:r>
            <a:endParaRPr lang="en-US" altLang="en-US" sz="2400">
              <a:latin typeface="Arial" panose="020B0604020202020204" pitchFamily="34" charset="0"/>
            </a:endParaRPr>
          </a:p>
        </p:txBody>
      </p:sp>
      <p:sp>
        <p:nvSpPr>
          <p:cNvPr id="68630" name="TextBox 25">
            <a:extLst>
              <a:ext uri="{FF2B5EF4-FFF2-40B4-BE49-F238E27FC236}">
                <a16:creationId xmlns:a16="http://schemas.microsoft.com/office/drawing/2014/main" id="{343B88D6-498D-C349-A310-6E27A23B60B8}"/>
              </a:ext>
            </a:extLst>
          </p:cNvPr>
          <p:cNvSpPr txBox="1">
            <a:spLocks noChangeArrowheads="1"/>
          </p:cNvSpPr>
          <p:nvPr/>
        </p:nvSpPr>
        <p:spPr bwMode="auto">
          <a:xfrm>
            <a:off x="6859709" y="4623840"/>
            <a:ext cx="2289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dirty="0" err="1">
                <a:latin typeface="Arial" panose="020B0604020202020204" pitchFamily="34" charset="0"/>
              </a:rPr>
              <a:t>u</a:t>
            </a:r>
            <a:r>
              <a:rPr lang="en-US" altLang="en-US" sz="2400" baseline="-25000" dirty="0" err="1">
                <a:latin typeface="Arial" panose="020B0604020202020204" pitchFamily="34" charset="0"/>
              </a:rPr>
              <a:t>max</a:t>
            </a:r>
            <a:r>
              <a:rPr lang="en-US" altLang="en-US" sz="2400" dirty="0">
                <a:latin typeface="Arial" panose="020B0604020202020204" pitchFamily="34" charset="0"/>
              </a:rPr>
              <a:t> &gt; u  &gt; </a:t>
            </a:r>
            <a:r>
              <a:rPr lang="en-US" altLang="en-US" sz="2400" dirty="0" err="1">
                <a:latin typeface="Arial" panose="020B0604020202020204" pitchFamily="34" charset="0"/>
              </a:rPr>
              <a:t>u</a:t>
            </a:r>
            <a:r>
              <a:rPr lang="en-US" altLang="en-US" sz="2400" baseline="-25000" dirty="0" err="1">
                <a:latin typeface="Arial" panose="020B0604020202020204" pitchFamily="34" charset="0"/>
              </a:rPr>
              <a:t>min</a:t>
            </a:r>
            <a:endParaRPr lang="en-US" altLang="en-US" sz="2400" baseline="-25000" dirty="0">
              <a:latin typeface="Arial" panose="020B0604020202020204" pitchFamily="34" charset="0"/>
            </a:endParaRPr>
          </a:p>
        </p:txBody>
      </p:sp>
      <p:sp>
        <p:nvSpPr>
          <p:cNvPr id="68631" name="TextBox 26">
            <a:extLst>
              <a:ext uri="{FF2B5EF4-FFF2-40B4-BE49-F238E27FC236}">
                <a16:creationId xmlns:a16="http://schemas.microsoft.com/office/drawing/2014/main" id="{BBF8DBCC-1287-F049-94C8-46ED951201D0}"/>
              </a:ext>
            </a:extLst>
          </p:cNvPr>
          <p:cNvSpPr txBox="1">
            <a:spLocks noChangeArrowheads="1"/>
          </p:cNvSpPr>
          <p:nvPr/>
        </p:nvSpPr>
        <p:spPr bwMode="auto">
          <a:xfrm>
            <a:off x="5140316" y="1459786"/>
            <a:ext cx="15755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highest value (utility) due to oil flow</a:t>
            </a:r>
          </a:p>
        </p:txBody>
      </p:sp>
      <p:sp>
        <p:nvSpPr>
          <p:cNvPr id="68632" name="TextBox 27">
            <a:extLst>
              <a:ext uri="{FF2B5EF4-FFF2-40B4-BE49-F238E27FC236}">
                <a16:creationId xmlns:a16="http://schemas.microsoft.com/office/drawing/2014/main" id="{5991188E-AB3E-3042-AEB0-3ABEB35342F7}"/>
              </a:ext>
            </a:extLst>
          </p:cNvPr>
          <p:cNvSpPr txBox="1">
            <a:spLocks noChangeArrowheads="1"/>
          </p:cNvSpPr>
          <p:nvPr/>
        </p:nvSpPr>
        <p:spPr bwMode="auto">
          <a:xfrm>
            <a:off x="5216516" y="2603731"/>
            <a:ext cx="16827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lowest value (utility) due to drilling costs but no oil</a:t>
            </a:r>
          </a:p>
        </p:txBody>
      </p:sp>
      <p:sp>
        <p:nvSpPr>
          <p:cNvPr id="68634" name="TextBox 1">
            <a:extLst>
              <a:ext uri="{FF2B5EF4-FFF2-40B4-BE49-F238E27FC236}">
                <a16:creationId xmlns:a16="http://schemas.microsoft.com/office/drawing/2014/main" id="{3F642393-C674-384B-8382-DF7D8C94377C}"/>
              </a:ext>
            </a:extLst>
          </p:cNvPr>
          <p:cNvSpPr txBox="1">
            <a:spLocks noChangeArrowheads="1"/>
          </p:cNvSpPr>
          <p:nvPr/>
        </p:nvSpPr>
        <p:spPr bwMode="auto">
          <a:xfrm rot="-5400000">
            <a:off x="-289728" y="3328875"/>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Decision</a:t>
            </a:r>
          </a:p>
        </p:txBody>
      </p:sp>
      <p:sp>
        <p:nvSpPr>
          <p:cNvPr id="31" name="Rectangle 30">
            <a:extLst>
              <a:ext uri="{FF2B5EF4-FFF2-40B4-BE49-F238E27FC236}">
                <a16:creationId xmlns:a16="http://schemas.microsoft.com/office/drawing/2014/main" id="{A8E046F1-3AA7-9445-90BD-81FF537DFF2B}"/>
              </a:ext>
            </a:extLst>
          </p:cNvPr>
          <p:cNvSpPr>
            <a:spLocks noChangeArrowheads="1"/>
          </p:cNvSpPr>
          <p:nvPr/>
        </p:nvSpPr>
        <p:spPr bwMode="auto">
          <a:xfrm>
            <a:off x="7057034" y="1927948"/>
            <a:ext cx="233363" cy="284163"/>
          </a:xfrm>
          <a:prstGeom prst="rect">
            <a:avLst/>
          </a:prstGeom>
          <a:solidFill>
            <a:schemeClr val="tx1"/>
          </a:solidFill>
          <a:ln w="9525">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32" name="Oval 31">
            <a:extLst>
              <a:ext uri="{FF2B5EF4-FFF2-40B4-BE49-F238E27FC236}">
                <a16:creationId xmlns:a16="http://schemas.microsoft.com/office/drawing/2014/main" id="{537CD112-D1BA-5842-A0B9-3DA3976AAAA0}"/>
              </a:ext>
            </a:extLst>
          </p:cNvPr>
          <p:cNvSpPr>
            <a:spLocks noChangeArrowheads="1"/>
          </p:cNvSpPr>
          <p:nvPr/>
        </p:nvSpPr>
        <p:spPr bwMode="auto">
          <a:xfrm>
            <a:off x="7042737" y="2416104"/>
            <a:ext cx="233363" cy="282575"/>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68637" name="TextBox 26">
            <a:extLst>
              <a:ext uri="{FF2B5EF4-FFF2-40B4-BE49-F238E27FC236}">
                <a16:creationId xmlns:a16="http://schemas.microsoft.com/office/drawing/2014/main" id="{D36C16BD-C923-3B4E-B8F4-71B5DF038B15}"/>
              </a:ext>
            </a:extLst>
          </p:cNvPr>
          <p:cNvSpPr txBox="1">
            <a:spLocks noChangeArrowheads="1"/>
          </p:cNvSpPr>
          <p:nvPr/>
        </p:nvSpPr>
        <p:spPr bwMode="auto">
          <a:xfrm>
            <a:off x="7439622" y="1889848"/>
            <a:ext cx="1546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a:latin typeface="Arial" panose="020B0604020202020204" pitchFamily="34" charset="0"/>
              </a:rPr>
              <a:t>decision node</a:t>
            </a:r>
          </a:p>
        </p:txBody>
      </p:sp>
      <p:sp>
        <p:nvSpPr>
          <p:cNvPr id="34" name="Rectangle 33">
            <a:extLst>
              <a:ext uri="{FF2B5EF4-FFF2-40B4-BE49-F238E27FC236}">
                <a16:creationId xmlns:a16="http://schemas.microsoft.com/office/drawing/2014/main" id="{64BF94CB-EE9E-8548-8846-F79757B466C4}"/>
              </a:ext>
            </a:extLst>
          </p:cNvPr>
          <p:cNvSpPr>
            <a:spLocks noChangeArrowheads="1"/>
          </p:cNvSpPr>
          <p:nvPr/>
        </p:nvSpPr>
        <p:spPr bwMode="auto">
          <a:xfrm>
            <a:off x="6922097" y="1388198"/>
            <a:ext cx="2133600" cy="1927225"/>
          </a:xfrm>
          <a:prstGeom prst="rect">
            <a:avLst/>
          </a:prstGeom>
          <a:noFill/>
          <a:ln w="9525">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68639" name="TextBox 29">
            <a:extLst>
              <a:ext uri="{FF2B5EF4-FFF2-40B4-BE49-F238E27FC236}">
                <a16:creationId xmlns:a16="http://schemas.microsoft.com/office/drawing/2014/main" id="{9E0DA1AB-7CBE-C241-A9BA-111EBAA2D140}"/>
              </a:ext>
            </a:extLst>
          </p:cNvPr>
          <p:cNvSpPr txBox="1">
            <a:spLocks noChangeArrowheads="1"/>
          </p:cNvSpPr>
          <p:nvPr/>
        </p:nvSpPr>
        <p:spPr bwMode="auto">
          <a:xfrm>
            <a:off x="7014162" y="2819329"/>
            <a:ext cx="1468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a:latin typeface="Arial" panose="020B0604020202020204" pitchFamily="34" charset="0"/>
              </a:rPr>
              <a:t>U     utility</a:t>
            </a:r>
          </a:p>
        </p:txBody>
      </p:sp>
      <p:sp>
        <p:nvSpPr>
          <p:cNvPr id="68640" name="TextBox 31">
            <a:extLst>
              <a:ext uri="{FF2B5EF4-FFF2-40B4-BE49-F238E27FC236}">
                <a16:creationId xmlns:a16="http://schemas.microsoft.com/office/drawing/2014/main" id="{A6179D95-8E01-B34D-9410-51A56D1BC49B}"/>
              </a:ext>
            </a:extLst>
          </p:cNvPr>
          <p:cNvSpPr txBox="1">
            <a:spLocks noChangeArrowheads="1"/>
          </p:cNvSpPr>
          <p:nvPr/>
        </p:nvSpPr>
        <p:spPr bwMode="auto">
          <a:xfrm>
            <a:off x="7111009" y="1388198"/>
            <a:ext cx="1752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latin typeface="Arial" panose="020B0604020202020204" pitchFamily="34" charset="0"/>
              </a:rPr>
              <a:t>Decision Tree</a:t>
            </a:r>
          </a:p>
        </p:txBody>
      </p:sp>
      <p:sp>
        <p:nvSpPr>
          <p:cNvPr id="68641" name="TextBox 26">
            <a:extLst>
              <a:ext uri="{FF2B5EF4-FFF2-40B4-BE49-F238E27FC236}">
                <a16:creationId xmlns:a16="http://schemas.microsoft.com/office/drawing/2014/main" id="{D18B5F8C-709C-4940-AB50-5907AC1B48D4}"/>
              </a:ext>
            </a:extLst>
          </p:cNvPr>
          <p:cNvSpPr txBox="1">
            <a:spLocks noChangeArrowheads="1"/>
          </p:cNvSpPr>
          <p:nvPr/>
        </p:nvSpPr>
        <p:spPr bwMode="auto">
          <a:xfrm>
            <a:off x="7423737" y="2384354"/>
            <a:ext cx="1546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600">
                <a:latin typeface="Arial" panose="020B0604020202020204" pitchFamily="34" charset="0"/>
              </a:rPr>
              <a:t>uncertain node</a:t>
            </a:r>
          </a:p>
        </p:txBody>
      </p:sp>
      <p:sp>
        <p:nvSpPr>
          <p:cNvPr id="2" name="Rectangle 1">
            <a:extLst>
              <a:ext uri="{FF2B5EF4-FFF2-40B4-BE49-F238E27FC236}">
                <a16:creationId xmlns:a16="http://schemas.microsoft.com/office/drawing/2014/main" id="{7143D7BE-2C90-456A-9CC7-670EC5FD6A69}"/>
              </a:ext>
            </a:extLst>
          </p:cNvPr>
          <p:cNvSpPr/>
          <p:nvPr/>
        </p:nvSpPr>
        <p:spPr>
          <a:xfrm>
            <a:off x="196850" y="6367223"/>
            <a:ext cx="8947150" cy="369332"/>
          </a:xfrm>
          <a:prstGeom prst="rect">
            <a:avLst/>
          </a:prstGeom>
        </p:spPr>
        <p:txBody>
          <a:bodyPr wrap="square">
            <a:spAutoFit/>
          </a:bodyPr>
          <a:lstStyle/>
          <a:p>
            <a:r>
              <a:rPr lang="en-US" altLang="en-US" dirty="0"/>
              <a:t>Utility of each outcome, U, could be estimated by a monetary value, $, for each θ.</a:t>
            </a:r>
          </a:p>
        </p:txBody>
      </p:sp>
    </p:spTree>
    <p:extLst>
      <p:ext uri="{BB962C8B-B14F-4D97-AF65-F5344CB8AC3E}">
        <p14:creationId xmlns:p14="http://schemas.microsoft.com/office/powerpoint/2010/main" val="280684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2C6F4217-5DA7-344B-8820-8F53056123A5}"/>
              </a:ext>
            </a:extLst>
          </p:cNvPr>
          <p:cNvSpPr>
            <a:spLocks noGrp="1"/>
          </p:cNvSpPr>
          <p:nvPr>
            <p:ph type="title"/>
          </p:nvPr>
        </p:nvSpPr>
        <p:spPr/>
        <p:txBody>
          <a:bodyPr/>
          <a:lstStyle/>
          <a:p>
            <a:r>
              <a:rPr lang="en-US" altLang="en-US">
                <a:ea typeface="ＭＳ Ｐゴシック" panose="020B0600070205080204" pitchFamily="34" charset="-128"/>
              </a:rPr>
              <a:t>Oil Wildcatter EMV, Student Exercise </a:t>
            </a:r>
          </a:p>
        </p:txBody>
      </p:sp>
      <p:sp>
        <p:nvSpPr>
          <p:cNvPr id="79874" name="Slide Number Placeholder 3">
            <a:extLst>
              <a:ext uri="{FF2B5EF4-FFF2-40B4-BE49-F238E27FC236}">
                <a16:creationId xmlns:a16="http://schemas.microsoft.com/office/drawing/2014/main" id="{24D468B4-3490-E349-AFC3-AC79950B9508}"/>
              </a:ext>
            </a:extLst>
          </p:cNvPr>
          <p:cNvSpPr>
            <a:spLocks noGrp="1"/>
          </p:cNvSpPr>
          <p:nvPr>
            <p:ph type="sldNum" sz="quarter" idx="4294967295"/>
          </p:nvPr>
        </p:nvSpPr>
        <p:spPr bwMode="auto">
          <a:xfrm>
            <a:off x="8702675" y="6353175"/>
            <a:ext cx="4413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5A1EA90-A776-C04F-BA32-1E9D3975225A}" type="slidenum">
              <a:rPr lang="en-US" altLang="en-US" sz="1600"/>
              <a:pPr>
                <a:spcBef>
                  <a:spcPct val="0"/>
                </a:spcBef>
                <a:buFontTx/>
                <a:buNone/>
              </a:pPr>
              <a:t>5</a:t>
            </a:fld>
            <a:endParaRPr lang="en-US" altLang="en-US" sz="1600"/>
          </a:p>
        </p:txBody>
      </p:sp>
      <p:cxnSp>
        <p:nvCxnSpPr>
          <p:cNvPr id="4" name="Straight Connector 3">
            <a:extLst>
              <a:ext uri="{FF2B5EF4-FFF2-40B4-BE49-F238E27FC236}">
                <a16:creationId xmlns:a16="http://schemas.microsoft.com/office/drawing/2014/main" id="{0B50C0F3-BA27-DC4D-9A98-8487F5F2EBC2}"/>
              </a:ext>
            </a:extLst>
          </p:cNvPr>
          <p:cNvCxnSpPr>
            <a:cxnSpLocks noChangeShapeType="1"/>
          </p:cNvCxnSpPr>
          <p:nvPr/>
        </p:nvCxnSpPr>
        <p:spPr bwMode="auto">
          <a:xfrm flipV="1">
            <a:off x="698500" y="2628900"/>
            <a:ext cx="1619250" cy="784225"/>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5" name="Rectangle 4">
            <a:extLst>
              <a:ext uri="{FF2B5EF4-FFF2-40B4-BE49-F238E27FC236}">
                <a16:creationId xmlns:a16="http://schemas.microsoft.com/office/drawing/2014/main" id="{976463B9-7937-024B-A80B-C8589EEAC343}"/>
              </a:ext>
            </a:extLst>
          </p:cNvPr>
          <p:cNvSpPr>
            <a:spLocks noChangeArrowheads="1"/>
          </p:cNvSpPr>
          <p:nvPr/>
        </p:nvSpPr>
        <p:spPr bwMode="auto">
          <a:xfrm>
            <a:off x="600075" y="3305175"/>
            <a:ext cx="233363" cy="284163"/>
          </a:xfrm>
          <a:prstGeom prst="rect">
            <a:avLst/>
          </a:prstGeom>
          <a:solidFill>
            <a:schemeClr val="tx1"/>
          </a:solidFill>
          <a:ln w="9525">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6" name="Straight Connector 5">
            <a:extLst>
              <a:ext uri="{FF2B5EF4-FFF2-40B4-BE49-F238E27FC236}">
                <a16:creationId xmlns:a16="http://schemas.microsoft.com/office/drawing/2014/main" id="{BBC491C5-A9FE-0B4E-B697-92FC3EF1713B}"/>
              </a:ext>
            </a:extLst>
          </p:cNvPr>
          <p:cNvCxnSpPr>
            <a:cxnSpLocks noChangeShapeType="1"/>
          </p:cNvCxnSpPr>
          <p:nvPr/>
        </p:nvCxnSpPr>
        <p:spPr bwMode="auto">
          <a:xfrm>
            <a:off x="833438" y="3589338"/>
            <a:ext cx="1677987" cy="927100"/>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nvGrpSpPr>
          <p:cNvPr id="79878" name="Group 7">
            <a:extLst>
              <a:ext uri="{FF2B5EF4-FFF2-40B4-BE49-F238E27FC236}">
                <a16:creationId xmlns:a16="http://schemas.microsoft.com/office/drawing/2014/main" id="{8BD9B177-560D-1D44-954F-01235CE7F3D0}"/>
              </a:ext>
            </a:extLst>
          </p:cNvPr>
          <p:cNvGrpSpPr>
            <a:grpSpLocks/>
          </p:cNvGrpSpPr>
          <p:nvPr/>
        </p:nvGrpSpPr>
        <p:grpSpPr bwMode="auto">
          <a:xfrm>
            <a:off x="2317750" y="1689100"/>
            <a:ext cx="2108200" cy="1489075"/>
            <a:chOff x="2316957" y="1689652"/>
            <a:chExt cx="2108487" cy="1489009"/>
          </a:xfrm>
        </p:grpSpPr>
        <p:cxnSp>
          <p:nvCxnSpPr>
            <p:cNvPr id="8" name="Straight Connector 7">
              <a:extLst>
                <a:ext uri="{FF2B5EF4-FFF2-40B4-BE49-F238E27FC236}">
                  <a16:creationId xmlns:a16="http://schemas.microsoft.com/office/drawing/2014/main" id="{10CEE29F-3FD3-0544-8089-923C0BAB324E}"/>
                </a:ext>
              </a:extLst>
            </p:cNvPr>
            <p:cNvCxnSpPr>
              <a:cxnSpLocks noChangeShapeType="1"/>
            </p:cNvCxnSpPr>
            <p:nvPr/>
          </p:nvCxnSpPr>
          <p:spPr bwMode="auto">
            <a:xfrm flipV="1">
              <a:off x="2559878" y="1689652"/>
              <a:ext cx="1765540" cy="795303"/>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9" name="Oval 8">
              <a:extLst>
                <a:ext uri="{FF2B5EF4-FFF2-40B4-BE49-F238E27FC236}">
                  <a16:creationId xmlns:a16="http://schemas.microsoft.com/office/drawing/2014/main" id="{EF28601C-603F-ED41-A1AE-83FD246F639F}"/>
                </a:ext>
              </a:extLst>
            </p:cNvPr>
            <p:cNvSpPr>
              <a:spLocks noChangeArrowheads="1"/>
            </p:cNvSpPr>
            <p:nvPr/>
          </p:nvSpPr>
          <p:spPr bwMode="auto">
            <a:xfrm>
              <a:off x="2316957" y="2432569"/>
              <a:ext cx="233395" cy="282562"/>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10" name="Straight Connector 9">
              <a:extLst>
                <a:ext uri="{FF2B5EF4-FFF2-40B4-BE49-F238E27FC236}">
                  <a16:creationId xmlns:a16="http://schemas.microsoft.com/office/drawing/2014/main" id="{03EEE4F7-4D04-3F41-988C-347DF33EDF54}"/>
                </a:ext>
              </a:extLst>
            </p:cNvPr>
            <p:cNvCxnSpPr>
              <a:cxnSpLocks noChangeShapeType="1"/>
            </p:cNvCxnSpPr>
            <p:nvPr/>
          </p:nvCxnSpPr>
          <p:spPr bwMode="auto">
            <a:xfrm>
              <a:off x="2559878" y="2629410"/>
              <a:ext cx="1865566" cy="549251"/>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cxnSp>
        <p:nvCxnSpPr>
          <p:cNvPr id="11" name="Straight Connector 10">
            <a:extLst>
              <a:ext uri="{FF2B5EF4-FFF2-40B4-BE49-F238E27FC236}">
                <a16:creationId xmlns:a16="http://schemas.microsoft.com/office/drawing/2014/main" id="{AC7156AC-AFC0-A24D-9D9F-1356E48DBEE5}"/>
              </a:ext>
            </a:extLst>
          </p:cNvPr>
          <p:cNvCxnSpPr>
            <a:cxnSpLocks noChangeShapeType="1"/>
          </p:cNvCxnSpPr>
          <p:nvPr/>
        </p:nvCxnSpPr>
        <p:spPr bwMode="auto">
          <a:xfrm flipV="1">
            <a:off x="2514600" y="4492625"/>
            <a:ext cx="1933575" cy="9525"/>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79881" name="TextBox 15">
            <a:extLst>
              <a:ext uri="{FF2B5EF4-FFF2-40B4-BE49-F238E27FC236}">
                <a16:creationId xmlns:a16="http://schemas.microsoft.com/office/drawing/2014/main" id="{A8079556-D91F-1D45-99D1-CD649BC2AD27}"/>
              </a:ext>
            </a:extLst>
          </p:cNvPr>
          <p:cNvSpPr txBox="1">
            <a:spLocks noChangeArrowheads="1"/>
          </p:cNvSpPr>
          <p:nvPr/>
        </p:nvSpPr>
        <p:spPr bwMode="auto">
          <a:xfrm>
            <a:off x="979488" y="4195763"/>
            <a:ext cx="125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α</a:t>
            </a:r>
            <a:r>
              <a:rPr lang="en-US" altLang="en-US" sz="2400" baseline="-25000">
                <a:latin typeface="Arial" panose="020B0604020202020204" pitchFamily="34" charset="0"/>
              </a:rPr>
              <a:t>2 </a:t>
            </a:r>
            <a:r>
              <a:rPr lang="en-US" altLang="en-US" sz="2400">
                <a:latin typeface="Arial" panose="020B0604020202020204" pitchFamily="34" charset="0"/>
              </a:rPr>
              <a:t>: not drill</a:t>
            </a:r>
          </a:p>
        </p:txBody>
      </p:sp>
      <p:sp>
        <p:nvSpPr>
          <p:cNvPr id="79883" name="TextBox 17">
            <a:extLst>
              <a:ext uri="{FF2B5EF4-FFF2-40B4-BE49-F238E27FC236}">
                <a16:creationId xmlns:a16="http://schemas.microsoft.com/office/drawing/2014/main" id="{0EE7AE10-4530-DD4D-A0BD-A15B6B022669}"/>
              </a:ext>
            </a:extLst>
          </p:cNvPr>
          <p:cNvSpPr txBox="1">
            <a:spLocks noChangeArrowheads="1"/>
          </p:cNvSpPr>
          <p:nvPr/>
        </p:nvSpPr>
        <p:spPr bwMode="auto">
          <a:xfrm>
            <a:off x="3198813" y="1435100"/>
            <a:ext cx="1004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1 </a:t>
            </a:r>
            <a:r>
              <a:rPr lang="en-US" altLang="en-US" sz="2400">
                <a:latin typeface="Arial" panose="020B0604020202020204" pitchFamily="34" charset="0"/>
              </a:rPr>
              <a:t>: oil</a:t>
            </a:r>
            <a:endParaRPr lang="en-US" altLang="en-US" sz="2400" baseline="-25000">
              <a:latin typeface="Arial" panose="020B0604020202020204" pitchFamily="34" charset="0"/>
            </a:endParaRPr>
          </a:p>
        </p:txBody>
      </p:sp>
      <p:sp>
        <p:nvSpPr>
          <p:cNvPr id="79884" name="TextBox 18">
            <a:extLst>
              <a:ext uri="{FF2B5EF4-FFF2-40B4-BE49-F238E27FC236}">
                <a16:creationId xmlns:a16="http://schemas.microsoft.com/office/drawing/2014/main" id="{021D5F9F-5B39-8E4A-A473-2A98E08E8718}"/>
              </a:ext>
            </a:extLst>
          </p:cNvPr>
          <p:cNvSpPr txBox="1">
            <a:spLocks noChangeArrowheads="1"/>
          </p:cNvSpPr>
          <p:nvPr/>
        </p:nvSpPr>
        <p:spPr bwMode="auto">
          <a:xfrm>
            <a:off x="3217863" y="2484438"/>
            <a:ext cx="1492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2 </a:t>
            </a:r>
            <a:r>
              <a:rPr lang="en-US" altLang="en-US" sz="2400">
                <a:latin typeface="Arial" panose="020B0604020202020204" pitchFamily="34" charset="0"/>
              </a:rPr>
              <a:t>: no oil</a:t>
            </a:r>
          </a:p>
        </p:txBody>
      </p:sp>
      <p:sp>
        <p:nvSpPr>
          <p:cNvPr id="79886" name="TextBox 20">
            <a:extLst>
              <a:ext uri="{FF2B5EF4-FFF2-40B4-BE49-F238E27FC236}">
                <a16:creationId xmlns:a16="http://schemas.microsoft.com/office/drawing/2014/main" id="{73477019-6E03-874D-9BE7-4A3644B81B0F}"/>
              </a:ext>
            </a:extLst>
          </p:cNvPr>
          <p:cNvSpPr txBox="1">
            <a:spLocks noChangeArrowheads="1"/>
          </p:cNvSpPr>
          <p:nvPr/>
        </p:nvSpPr>
        <p:spPr bwMode="auto">
          <a:xfrm>
            <a:off x="4503738" y="2862263"/>
            <a:ext cx="1382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 $1.5 M</a:t>
            </a:r>
          </a:p>
        </p:txBody>
      </p:sp>
      <p:sp>
        <p:nvSpPr>
          <p:cNvPr id="79887" name="TextBox 22">
            <a:extLst>
              <a:ext uri="{FF2B5EF4-FFF2-40B4-BE49-F238E27FC236}">
                <a16:creationId xmlns:a16="http://schemas.microsoft.com/office/drawing/2014/main" id="{E5CF0454-166E-8B42-BAD0-C01AC017FDB8}"/>
              </a:ext>
            </a:extLst>
          </p:cNvPr>
          <p:cNvSpPr txBox="1">
            <a:spLocks noChangeArrowheads="1"/>
          </p:cNvSpPr>
          <p:nvPr/>
        </p:nvSpPr>
        <p:spPr bwMode="auto">
          <a:xfrm>
            <a:off x="4503738" y="4248150"/>
            <a:ext cx="782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$1M</a:t>
            </a:r>
          </a:p>
        </p:txBody>
      </p:sp>
      <p:sp>
        <p:nvSpPr>
          <p:cNvPr id="79888" name="TextBox 23">
            <a:extLst>
              <a:ext uri="{FF2B5EF4-FFF2-40B4-BE49-F238E27FC236}">
                <a16:creationId xmlns:a16="http://schemas.microsoft.com/office/drawing/2014/main" id="{3DB57EBC-88BA-6E46-BD1B-EBF32F7563F4}"/>
              </a:ext>
            </a:extLst>
          </p:cNvPr>
          <p:cNvSpPr txBox="1">
            <a:spLocks noChangeArrowheads="1"/>
          </p:cNvSpPr>
          <p:nvPr/>
        </p:nvSpPr>
        <p:spPr bwMode="auto">
          <a:xfrm>
            <a:off x="4503738" y="1370013"/>
            <a:ext cx="1039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$10 M</a:t>
            </a:r>
          </a:p>
        </p:txBody>
      </p:sp>
      <p:sp>
        <p:nvSpPr>
          <p:cNvPr id="79889" name="TextBox 23">
            <a:extLst>
              <a:ext uri="{FF2B5EF4-FFF2-40B4-BE49-F238E27FC236}">
                <a16:creationId xmlns:a16="http://schemas.microsoft.com/office/drawing/2014/main" id="{A445D9DE-4312-FB43-B942-FF2113410F34}"/>
              </a:ext>
            </a:extLst>
          </p:cNvPr>
          <p:cNvSpPr txBox="1">
            <a:spLocks noChangeArrowheads="1"/>
          </p:cNvSpPr>
          <p:nvPr/>
        </p:nvSpPr>
        <p:spPr bwMode="auto">
          <a:xfrm>
            <a:off x="3724275" y="1914525"/>
            <a:ext cx="7350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0.25</a:t>
            </a:r>
          </a:p>
        </p:txBody>
      </p:sp>
      <p:sp>
        <p:nvSpPr>
          <p:cNvPr id="79890" name="TextBox 24">
            <a:extLst>
              <a:ext uri="{FF2B5EF4-FFF2-40B4-BE49-F238E27FC236}">
                <a16:creationId xmlns:a16="http://schemas.microsoft.com/office/drawing/2014/main" id="{3274CDDF-E7E6-DA49-A4AF-CCD61EB70E3C}"/>
              </a:ext>
            </a:extLst>
          </p:cNvPr>
          <p:cNvSpPr txBox="1">
            <a:spLocks noChangeArrowheads="1"/>
          </p:cNvSpPr>
          <p:nvPr/>
        </p:nvSpPr>
        <p:spPr bwMode="auto">
          <a:xfrm>
            <a:off x="3768725" y="3159125"/>
            <a:ext cx="7350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0.75</a:t>
            </a:r>
          </a:p>
        </p:txBody>
      </p:sp>
      <p:sp>
        <p:nvSpPr>
          <p:cNvPr id="31" name="Diamond 30">
            <a:extLst>
              <a:ext uri="{FF2B5EF4-FFF2-40B4-BE49-F238E27FC236}">
                <a16:creationId xmlns:a16="http://schemas.microsoft.com/office/drawing/2014/main" id="{623552C7-8263-0F4C-8FA7-ACA5F65230ED}"/>
              </a:ext>
            </a:extLst>
          </p:cNvPr>
          <p:cNvSpPr>
            <a:spLocks noChangeArrowheads="1"/>
          </p:cNvSpPr>
          <p:nvPr/>
        </p:nvSpPr>
        <p:spPr bwMode="auto">
          <a:xfrm>
            <a:off x="268288" y="2509838"/>
            <a:ext cx="847725" cy="742950"/>
          </a:xfrm>
          <a:prstGeom prst="diamond">
            <a:avLst/>
          </a:prstGeom>
          <a:noFill/>
          <a:ln w="28575">
            <a:solidFill>
              <a:srgbClr val="0000FF"/>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33" name="Diamond 32">
            <a:extLst>
              <a:ext uri="{FF2B5EF4-FFF2-40B4-BE49-F238E27FC236}">
                <a16:creationId xmlns:a16="http://schemas.microsoft.com/office/drawing/2014/main" id="{56B899DB-3EAE-6A4D-B90F-5417D21E47FF}"/>
              </a:ext>
            </a:extLst>
          </p:cNvPr>
          <p:cNvSpPr>
            <a:spLocks noChangeArrowheads="1"/>
          </p:cNvSpPr>
          <p:nvPr/>
        </p:nvSpPr>
        <p:spPr bwMode="auto">
          <a:xfrm>
            <a:off x="1997075" y="1693863"/>
            <a:ext cx="911225" cy="742950"/>
          </a:xfrm>
          <a:prstGeom prst="diamond">
            <a:avLst/>
          </a:prstGeom>
          <a:noFill/>
          <a:ln w="28575">
            <a:solidFill>
              <a:srgbClr val="0000FF"/>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34" name="Diamond 33">
            <a:extLst>
              <a:ext uri="{FF2B5EF4-FFF2-40B4-BE49-F238E27FC236}">
                <a16:creationId xmlns:a16="http://schemas.microsoft.com/office/drawing/2014/main" id="{0FB6F740-20B2-5F44-9126-5196C99EE5A8}"/>
              </a:ext>
            </a:extLst>
          </p:cNvPr>
          <p:cNvSpPr>
            <a:spLocks noChangeArrowheads="1"/>
          </p:cNvSpPr>
          <p:nvPr/>
        </p:nvSpPr>
        <p:spPr bwMode="auto">
          <a:xfrm>
            <a:off x="2129831" y="3629120"/>
            <a:ext cx="747713" cy="742950"/>
          </a:xfrm>
          <a:prstGeom prst="diamond">
            <a:avLst/>
          </a:prstGeom>
          <a:noFill/>
          <a:ln w="28575">
            <a:solidFill>
              <a:srgbClr val="0000FF"/>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graphicFrame>
        <p:nvGraphicFramePr>
          <p:cNvPr id="79898" name="Object 2">
            <a:extLst>
              <a:ext uri="{FF2B5EF4-FFF2-40B4-BE49-F238E27FC236}">
                <a16:creationId xmlns:a16="http://schemas.microsoft.com/office/drawing/2014/main" id="{DDB0A06F-FDEC-1245-BBC8-67D709E146B1}"/>
              </a:ext>
            </a:extLst>
          </p:cNvPr>
          <p:cNvGraphicFramePr>
            <a:graphicFrameLocks noChangeAspect="1"/>
          </p:cNvGraphicFramePr>
          <p:nvPr/>
        </p:nvGraphicFramePr>
        <p:xfrm>
          <a:off x="5886450" y="2057400"/>
          <a:ext cx="1303338" cy="417513"/>
        </p:xfrm>
        <a:graphic>
          <a:graphicData uri="http://schemas.openxmlformats.org/presentationml/2006/ole">
            <mc:AlternateContent xmlns:mc="http://schemas.openxmlformats.org/markup-compatibility/2006">
              <mc:Choice xmlns:v="urn:schemas-microsoft-com:vml" Requires="v">
                <p:oleObj spid="_x0000_s90116" name="Equation" r:id="rId3" imgW="990600" imgH="317500" progId="Equation.DSMT4">
                  <p:embed/>
                </p:oleObj>
              </mc:Choice>
              <mc:Fallback>
                <p:oleObj name="Equation" r:id="rId3" imgW="990600" imgH="317500" progId="Equation.DSMT4">
                  <p:embed/>
                  <p:pic>
                    <p:nvPicPr>
                      <p:cNvPr id="79898" name="Object 2">
                        <a:extLst>
                          <a:ext uri="{FF2B5EF4-FFF2-40B4-BE49-F238E27FC236}">
                            <a16:creationId xmlns:a16="http://schemas.microsoft.com/office/drawing/2014/main" id="{DDB0A06F-FDEC-1245-BBC8-67D709E146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2057400"/>
                        <a:ext cx="130333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899" name="Object 3">
            <a:extLst>
              <a:ext uri="{FF2B5EF4-FFF2-40B4-BE49-F238E27FC236}">
                <a16:creationId xmlns:a16="http://schemas.microsoft.com/office/drawing/2014/main" id="{882C062A-CC7E-FF49-B321-7E0BE08B43E2}"/>
              </a:ext>
            </a:extLst>
          </p:cNvPr>
          <p:cNvGraphicFramePr>
            <a:graphicFrameLocks noChangeAspect="1"/>
          </p:cNvGraphicFramePr>
          <p:nvPr/>
        </p:nvGraphicFramePr>
        <p:xfrm>
          <a:off x="6083300" y="4486275"/>
          <a:ext cx="1379538" cy="431800"/>
        </p:xfrm>
        <a:graphic>
          <a:graphicData uri="http://schemas.openxmlformats.org/presentationml/2006/ole">
            <mc:AlternateContent xmlns:mc="http://schemas.openxmlformats.org/markup-compatibility/2006">
              <mc:Choice xmlns:v="urn:schemas-microsoft-com:vml" Requires="v">
                <p:oleObj spid="_x0000_s90117" name="Equation" r:id="rId5" imgW="1016000" imgH="317500" progId="Equation.DSMT4">
                  <p:embed/>
                </p:oleObj>
              </mc:Choice>
              <mc:Fallback>
                <p:oleObj name="Equation" r:id="rId5" imgW="1016000" imgH="317500" progId="Equation.DSMT4">
                  <p:embed/>
                  <p:pic>
                    <p:nvPicPr>
                      <p:cNvPr id="79899" name="Object 3">
                        <a:extLst>
                          <a:ext uri="{FF2B5EF4-FFF2-40B4-BE49-F238E27FC236}">
                            <a16:creationId xmlns:a16="http://schemas.microsoft.com/office/drawing/2014/main" id="{882C062A-CC7E-FF49-B321-7E0BE08B43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3300" y="4486275"/>
                        <a:ext cx="137953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900" name="TextBox 40">
            <a:extLst>
              <a:ext uri="{FF2B5EF4-FFF2-40B4-BE49-F238E27FC236}">
                <a16:creationId xmlns:a16="http://schemas.microsoft.com/office/drawing/2014/main" id="{79EA01BD-2E11-3344-86FE-9BC29CC97FC4}"/>
              </a:ext>
            </a:extLst>
          </p:cNvPr>
          <p:cNvSpPr txBox="1">
            <a:spLocks noChangeArrowheads="1"/>
          </p:cNvSpPr>
          <p:nvPr/>
        </p:nvSpPr>
        <p:spPr bwMode="auto">
          <a:xfrm>
            <a:off x="5761038" y="3878263"/>
            <a:ext cx="31035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Expected $ value of α</a:t>
            </a:r>
            <a:r>
              <a:rPr lang="en-US" altLang="en-US" sz="2200" baseline="-25000">
                <a:latin typeface="Arial" panose="020B0604020202020204" pitchFamily="34" charset="0"/>
              </a:rPr>
              <a:t>2</a:t>
            </a:r>
            <a:endParaRPr lang="en-US" altLang="en-US" sz="2200">
              <a:latin typeface="Arial" panose="020B0604020202020204" pitchFamily="34" charset="0"/>
            </a:endParaRPr>
          </a:p>
        </p:txBody>
      </p:sp>
      <p:sp>
        <p:nvSpPr>
          <p:cNvPr id="79901" name="TextBox 15">
            <a:extLst>
              <a:ext uri="{FF2B5EF4-FFF2-40B4-BE49-F238E27FC236}">
                <a16:creationId xmlns:a16="http://schemas.microsoft.com/office/drawing/2014/main" id="{66EEA71E-CF66-2F4F-B141-45ACE744CB72}"/>
              </a:ext>
            </a:extLst>
          </p:cNvPr>
          <p:cNvSpPr txBox="1">
            <a:spLocks noChangeArrowheads="1"/>
          </p:cNvSpPr>
          <p:nvPr/>
        </p:nvSpPr>
        <p:spPr bwMode="auto">
          <a:xfrm>
            <a:off x="1379538" y="2474913"/>
            <a:ext cx="1044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α</a:t>
            </a:r>
            <a:r>
              <a:rPr lang="en-US" altLang="en-US" sz="2400" baseline="-25000">
                <a:latin typeface="Arial" panose="020B0604020202020204" pitchFamily="34" charset="0"/>
              </a:rPr>
              <a:t>1</a:t>
            </a:r>
            <a:r>
              <a:rPr lang="en-US" altLang="en-US" sz="2400">
                <a:latin typeface="Arial" panose="020B0604020202020204" pitchFamily="34" charset="0"/>
              </a:rPr>
              <a:t> : drill</a:t>
            </a:r>
            <a:endParaRPr lang="en-US" altLang="en-US" sz="2400" baseline="-25000">
              <a:latin typeface="Arial" panose="020B0604020202020204" pitchFamily="34" charset="0"/>
            </a:endParaRPr>
          </a:p>
        </p:txBody>
      </p:sp>
      <p:sp>
        <p:nvSpPr>
          <p:cNvPr id="79903" name="TextBox 40">
            <a:extLst>
              <a:ext uri="{FF2B5EF4-FFF2-40B4-BE49-F238E27FC236}">
                <a16:creationId xmlns:a16="http://schemas.microsoft.com/office/drawing/2014/main" id="{ABAFEE9A-E251-3B4E-920E-A8849FF0449B}"/>
              </a:ext>
            </a:extLst>
          </p:cNvPr>
          <p:cNvSpPr txBox="1">
            <a:spLocks noChangeArrowheads="1"/>
          </p:cNvSpPr>
          <p:nvPr/>
        </p:nvSpPr>
        <p:spPr bwMode="auto">
          <a:xfrm>
            <a:off x="5761038" y="1401763"/>
            <a:ext cx="31035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Expected $ value of α</a:t>
            </a:r>
            <a:r>
              <a:rPr lang="en-US" altLang="en-US" sz="2200" baseline="-25000">
                <a:latin typeface="Arial" panose="020B0604020202020204" pitchFamily="34" charset="0"/>
              </a:rPr>
              <a:t>1</a:t>
            </a:r>
            <a:endParaRPr lang="en-US" altLang="en-US" sz="2200">
              <a:latin typeface="Arial" panose="020B0604020202020204" pitchFamily="34" charset="0"/>
            </a:endParaRPr>
          </a:p>
        </p:txBody>
      </p:sp>
      <p:sp>
        <p:nvSpPr>
          <p:cNvPr id="79904" name="TextBox 37">
            <a:extLst>
              <a:ext uri="{FF2B5EF4-FFF2-40B4-BE49-F238E27FC236}">
                <a16:creationId xmlns:a16="http://schemas.microsoft.com/office/drawing/2014/main" id="{A83CB420-38A7-9545-9A4A-1B079B420D1E}"/>
              </a:ext>
            </a:extLst>
          </p:cNvPr>
          <p:cNvSpPr txBox="1">
            <a:spLocks noChangeArrowheads="1"/>
          </p:cNvSpPr>
          <p:nvPr/>
        </p:nvSpPr>
        <p:spPr bwMode="auto">
          <a:xfrm>
            <a:off x="4710113" y="5037138"/>
            <a:ext cx="424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latin typeface="Arial" panose="020B0604020202020204" pitchFamily="34" charset="0"/>
              </a:rPr>
              <a:t>Value of lease due to potential of oil</a:t>
            </a:r>
          </a:p>
        </p:txBody>
      </p:sp>
      <p:sp>
        <p:nvSpPr>
          <p:cNvPr id="79905" name="TextBox 37">
            <a:extLst>
              <a:ext uri="{FF2B5EF4-FFF2-40B4-BE49-F238E27FC236}">
                <a16:creationId xmlns:a16="http://schemas.microsoft.com/office/drawing/2014/main" id="{8822C908-5E42-8A42-90AE-F772582902B1}"/>
              </a:ext>
            </a:extLst>
          </p:cNvPr>
          <p:cNvSpPr txBox="1">
            <a:spLocks noChangeArrowheads="1"/>
          </p:cNvSpPr>
          <p:nvPr/>
        </p:nvSpPr>
        <p:spPr bwMode="auto">
          <a:xfrm>
            <a:off x="6389688" y="3159125"/>
            <a:ext cx="207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Risk losing $1.5 M</a:t>
            </a:r>
          </a:p>
        </p:txBody>
      </p:sp>
      <p:cxnSp>
        <p:nvCxnSpPr>
          <p:cNvPr id="42" name="Straight Arrow Connector 41">
            <a:extLst>
              <a:ext uri="{FF2B5EF4-FFF2-40B4-BE49-F238E27FC236}">
                <a16:creationId xmlns:a16="http://schemas.microsoft.com/office/drawing/2014/main" id="{206B2530-25B9-E445-90E8-324A10C12674}"/>
              </a:ext>
            </a:extLst>
          </p:cNvPr>
          <p:cNvCxnSpPr>
            <a:cxnSpLocks noChangeShapeType="1"/>
            <a:stCxn id="79905" idx="1"/>
          </p:cNvCxnSpPr>
          <p:nvPr/>
        </p:nvCxnSpPr>
        <p:spPr bwMode="auto">
          <a:xfrm rot="10800000">
            <a:off x="5886450" y="3181350"/>
            <a:ext cx="503238" cy="161925"/>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p:spPr>
      </p:cxnSp>
      <p:sp>
        <p:nvSpPr>
          <p:cNvPr id="35" name="Oval 34">
            <a:extLst>
              <a:ext uri="{FF2B5EF4-FFF2-40B4-BE49-F238E27FC236}">
                <a16:creationId xmlns:a16="http://schemas.microsoft.com/office/drawing/2014/main" id="{4DEE6C34-B96C-4994-8FC6-03D2016E204A}"/>
              </a:ext>
            </a:extLst>
          </p:cNvPr>
          <p:cNvSpPr>
            <a:spLocks noChangeArrowheads="1"/>
          </p:cNvSpPr>
          <p:nvPr/>
        </p:nvSpPr>
        <p:spPr bwMode="auto">
          <a:xfrm>
            <a:off x="2387007" y="4386358"/>
            <a:ext cx="233362" cy="282575"/>
          </a:xfrm>
          <a:prstGeom prst="ellipse">
            <a:avLst/>
          </a:prstGeom>
          <a:solidFill>
            <a:schemeClr val="bg1"/>
          </a:solid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Tree>
    <p:extLst>
      <p:ext uri="{BB962C8B-B14F-4D97-AF65-F5344CB8AC3E}">
        <p14:creationId xmlns:p14="http://schemas.microsoft.com/office/powerpoint/2010/main" val="427518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7B4086DF-3FA8-324B-B001-4338E6477B18}"/>
              </a:ext>
            </a:extLst>
          </p:cNvPr>
          <p:cNvSpPr>
            <a:spLocks noGrp="1"/>
          </p:cNvSpPr>
          <p:nvPr>
            <p:ph type="title"/>
          </p:nvPr>
        </p:nvSpPr>
        <p:spPr/>
        <p:txBody>
          <a:bodyPr/>
          <a:lstStyle/>
          <a:p>
            <a:r>
              <a:rPr lang="en-US" altLang="en-US">
                <a:ea typeface="ＭＳ Ｐゴシック" panose="020B0600070205080204" pitchFamily="34" charset="-128"/>
              </a:rPr>
              <a:t>Oil Wildcatter EMV, Solution </a:t>
            </a:r>
          </a:p>
        </p:txBody>
      </p:sp>
      <p:sp>
        <p:nvSpPr>
          <p:cNvPr id="80898" name="Slide Number Placeholder 3">
            <a:extLst>
              <a:ext uri="{FF2B5EF4-FFF2-40B4-BE49-F238E27FC236}">
                <a16:creationId xmlns:a16="http://schemas.microsoft.com/office/drawing/2014/main" id="{BE3B4EB4-D690-BD4D-98F1-A2E693E6FC18}"/>
              </a:ext>
            </a:extLst>
          </p:cNvPr>
          <p:cNvSpPr>
            <a:spLocks noGrp="1"/>
          </p:cNvSpPr>
          <p:nvPr>
            <p:ph type="sldNum" sz="quarter" idx="4294967295"/>
          </p:nvPr>
        </p:nvSpPr>
        <p:spPr bwMode="auto">
          <a:xfrm>
            <a:off x="8702675" y="6353175"/>
            <a:ext cx="4413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C1F55A7-F3A4-8545-9682-3D9C5B151F08}" type="slidenum">
              <a:rPr lang="en-US" altLang="en-US" sz="1600"/>
              <a:pPr>
                <a:spcBef>
                  <a:spcPct val="0"/>
                </a:spcBef>
                <a:buFontTx/>
                <a:buNone/>
              </a:pPr>
              <a:t>6</a:t>
            </a:fld>
            <a:endParaRPr lang="en-US" altLang="en-US" sz="1600"/>
          </a:p>
        </p:txBody>
      </p:sp>
      <p:cxnSp>
        <p:nvCxnSpPr>
          <p:cNvPr id="4" name="Straight Connector 3">
            <a:extLst>
              <a:ext uri="{FF2B5EF4-FFF2-40B4-BE49-F238E27FC236}">
                <a16:creationId xmlns:a16="http://schemas.microsoft.com/office/drawing/2014/main" id="{97FC7344-C3DE-6C49-8398-E2C9CC2C626C}"/>
              </a:ext>
            </a:extLst>
          </p:cNvPr>
          <p:cNvCxnSpPr>
            <a:cxnSpLocks noChangeShapeType="1"/>
          </p:cNvCxnSpPr>
          <p:nvPr/>
        </p:nvCxnSpPr>
        <p:spPr bwMode="auto">
          <a:xfrm flipV="1">
            <a:off x="698500" y="2628900"/>
            <a:ext cx="1619250" cy="784225"/>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5" name="Rectangle 4">
            <a:extLst>
              <a:ext uri="{FF2B5EF4-FFF2-40B4-BE49-F238E27FC236}">
                <a16:creationId xmlns:a16="http://schemas.microsoft.com/office/drawing/2014/main" id="{39D7624C-8E31-3C49-B2E7-7496900CFAB5}"/>
              </a:ext>
            </a:extLst>
          </p:cNvPr>
          <p:cNvSpPr>
            <a:spLocks noChangeArrowheads="1"/>
          </p:cNvSpPr>
          <p:nvPr/>
        </p:nvSpPr>
        <p:spPr bwMode="auto">
          <a:xfrm>
            <a:off x="600075" y="3305175"/>
            <a:ext cx="233363" cy="284163"/>
          </a:xfrm>
          <a:prstGeom prst="rect">
            <a:avLst/>
          </a:prstGeom>
          <a:solidFill>
            <a:schemeClr val="tx1"/>
          </a:solidFill>
          <a:ln w="9525">
            <a:solidFill>
              <a:schemeClr val="tx1"/>
            </a:solidFill>
            <a:miter lim="800000"/>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6" name="Straight Connector 5">
            <a:extLst>
              <a:ext uri="{FF2B5EF4-FFF2-40B4-BE49-F238E27FC236}">
                <a16:creationId xmlns:a16="http://schemas.microsoft.com/office/drawing/2014/main" id="{86D1FA6A-1FD2-AB41-B20A-656544E41C03}"/>
              </a:ext>
            </a:extLst>
          </p:cNvPr>
          <p:cNvCxnSpPr>
            <a:cxnSpLocks noChangeShapeType="1"/>
          </p:cNvCxnSpPr>
          <p:nvPr/>
        </p:nvCxnSpPr>
        <p:spPr bwMode="auto">
          <a:xfrm>
            <a:off x="833438" y="3589338"/>
            <a:ext cx="1677987" cy="927100"/>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nvGrpSpPr>
          <p:cNvPr id="80902" name="Group 7">
            <a:extLst>
              <a:ext uri="{FF2B5EF4-FFF2-40B4-BE49-F238E27FC236}">
                <a16:creationId xmlns:a16="http://schemas.microsoft.com/office/drawing/2014/main" id="{0C8C2146-5DA5-7A44-820A-864581E0E21D}"/>
              </a:ext>
            </a:extLst>
          </p:cNvPr>
          <p:cNvGrpSpPr>
            <a:grpSpLocks/>
          </p:cNvGrpSpPr>
          <p:nvPr/>
        </p:nvGrpSpPr>
        <p:grpSpPr bwMode="auto">
          <a:xfrm>
            <a:off x="2317750" y="1689100"/>
            <a:ext cx="2108200" cy="1489075"/>
            <a:chOff x="2316957" y="1689652"/>
            <a:chExt cx="2108487" cy="1489009"/>
          </a:xfrm>
        </p:grpSpPr>
        <p:cxnSp>
          <p:nvCxnSpPr>
            <p:cNvPr id="8" name="Straight Connector 7">
              <a:extLst>
                <a:ext uri="{FF2B5EF4-FFF2-40B4-BE49-F238E27FC236}">
                  <a16:creationId xmlns:a16="http://schemas.microsoft.com/office/drawing/2014/main" id="{29873706-94D0-0342-8A9D-731557351B2A}"/>
                </a:ext>
              </a:extLst>
            </p:cNvPr>
            <p:cNvCxnSpPr>
              <a:cxnSpLocks noChangeShapeType="1"/>
            </p:cNvCxnSpPr>
            <p:nvPr/>
          </p:nvCxnSpPr>
          <p:spPr bwMode="auto">
            <a:xfrm flipV="1">
              <a:off x="2559878" y="1689652"/>
              <a:ext cx="1765540" cy="795303"/>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9" name="Oval 8">
              <a:extLst>
                <a:ext uri="{FF2B5EF4-FFF2-40B4-BE49-F238E27FC236}">
                  <a16:creationId xmlns:a16="http://schemas.microsoft.com/office/drawing/2014/main" id="{92109010-6F77-8348-84ED-04945AAA2D81}"/>
                </a:ext>
              </a:extLst>
            </p:cNvPr>
            <p:cNvSpPr>
              <a:spLocks noChangeArrowheads="1"/>
            </p:cNvSpPr>
            <p:nvPr/>
          </p:nvSpPr>
          <p:spPr bwMode="auto">
            <a:xfrm>
              <a:off x="2316957" y="2432569"/>
              <a:ext cx="233395" cy="282562"/>
            </a:xfrm>
            <a:prstGeom prst="ellipse">
              <a:avLst/>
            </a:prstGeom>
            <a:no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10" name="Straight Connector 9">
              <a:extLst>
                <a:ext uri="{FF2B5EF4-FFF2-40B4-BE49-F238E27FC236}">
                  <a16:creationId xmlns:a16="http://schemas.microsoft.com/office/drawing/2014/main" id="{DED3C193-D3A2-6945-BF05-4DF622316BF0}"/>
                </a:ext>
              </a:extLst>
            </p:cNvPr>
            <p:cNvCxnSpPr>
              <a:cxnSpLocks noChangeShapeType="1"/>
            </p:cNvCxnSpPr>
            <p:nvPr/>
          </p:nvCxnSpPr>
          <p:spPr bwMode="auto">
            <a:xfrm>
              <a:off x="2559878" y="2629410"/>
              <a:ext cx="1865566" cy="549251"/>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grpSp>
      <p:cxnSp>
        <p:nvCxnSpPr>
          <p:cNvPr id="11" name="Straight Connector 10">
            <a:extLst>
              <a:ext uri="{FF2B5EF4-FFF2-40B4-BE49-F238E27FC236}">
                <a16:creationId xmlns:a16="http://schemas.microsoft.com/office/drawing/2014/main" id="{59CB7B7B-B6C5-674F-9FEA-0A29D74C20D3}"/>
              </a:ext>
            </a:extLst>
          </p:cNvPr>
          <p:cNvCxnSpPr>
            <a:cxnSpLocks noChangeShapeType="1"/>
          </p:cNvCxnSpPr>
          <p:nvPr/>
        </p:nvCxnSpPr>
        <p:spPr bwMode="auto">
          <a:xfrm flipV="1">
            <a:off x="2514600" y="4492625"/>
            <a:ext cx="1933575" cy="9525"/>
          </a:xfrm>
          <a:prstGeom prst="line">
            <a:avLst/>
          </a:prstGeom>
          <a:noFill/>
          <a:ln w="25400">
            <a:solidFill>
              <a:srgbClr val="FF0000"/>
            </a:solidFill>
            <a:round/>
            <a:headEnd/>
            <a:tailEnd/>
          </a:ln>
          <a:effectLst>
            <a:outerShdw blurRad="40000" dist="20000" dir="5400000" rotWithShape="0">
              <a:srgbClr val="808080">
                <a:alpha val="37999"/>
              </a:srgbClr>
            </a:outerShdw>
          </a:effectLst>
        </p:spPr>
      </p:cxnSp>
      <p:sp>
        <p:nvSpPr>
          <p:cNvPr id="80904" name="TextBox 14">
            <a:extLst>
              <a:ext uri="{FF2B5EF4-FFF2-40B4-BE49-F238E27FC236}">
                <a16:creationId xmlns:a16="http://schemas.microsoft.com/office/drawing/2014/main" id="{1F79E9ED-E81D-034B-A8A4-EAE7ECE5B1D0}"/>
              </a:ext>
            </a:extLst>
          </p:cNvPr>
          <p:cNvSpPr txBox="1">
            <a:spLocks noChangeArrowheads="1"/>
          </p:cNvSpPr>
          <p:nvPr/>
        </p:nvSpPr>
        <p:spPr bwMode="auto">
          <a:xfrm>
            <a:off x="279400" y="2649538"/>
            <a:ext cx="8477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$1.4</a:t>
            </a:r>
          </a:p>
          <a:p>
            <a:pPr eaLnBrk="1" hangingPunct="1">
              <a:spcBef>
                <a:spcPct val="0"/>
              </a:spcBef>
              <a:buFontTx/>
              <a:buNone/>
            </a:pPr>
            <a:endParaRPr lang="en-US" altLang="en-US" sz="2400">
              <a:latin typeface="Arial" panose="020B0604020202020204" pitchFamily="34" charset="0"/>
            </a:endParaRPr>
          </a:p>
        </p:txBody>
      </p:sp>
      <p:sp>
        <p:nvSpPr>
          <p:cNvPr id="80905" name="TextBox 15">
            <a:extLst>
              <a:ext uri="{FF2B5EF4-FFF2-40B4-BE49-F238E27FC236}">
                <a16:creationId xmlns:a16="http://schemas.microsoft.com/office/drawing/2014/main" id="{AA423037-E5F9-734E-9ADC-3D3E19C21D4B}"/>
              </a:ext>
            </a:extLst>
          </p:cNvPr>
          <p:cNvSpPr txBox="1">
            <a:spLocks noChangeArrowheads="1"/>
          </p:cNvSpPr>
          <p:nvPr/>
        </p:nvSpPr>
        <p:spPr bwMode="auto">
          <a:xfrm>
            <a:off x="979488" y="4195763"/>
            <a:ext cx="1255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α</a:t>
            </a:r>
            <a:r>
              <a:rPr lang="en-US" altLang="en-US" sz="2400" baseline="-25000">
                <a:latin typeface="Arial" panose="020B0604020202020204" pitchFamily="34" charset="0"/>
              </a:rPr>
              <a:t>2 </a:t>
            </a:r>
            <a:r>
              <a:rPr lang="en-US" altLang="en-US" sz="2400">
                <a:latin typeface="Arial" panose="020B0604020202020204" pitchFamily="34" charset="0"/>
              </a:rPr>
              <a:t>: not drill</a:t>
            </a:r>
          </a:p>
        </p:txBody>
      </p:sp>
      <p:sp>
        <p:nvSpPr>
          <p:cNvPr id="80907" name="TextBox 17">
            <a:extLst>
              <a:ext uri="{FF2B5EF4-FFF2-40B4-BE49-F238E27FC236}">
                <a16:creationId xmlns:a16="http://schemas.microsoft.com/office/drawing/2014/main" id="{5B3BB9F6-22D5-E744-A117-E7D611A5756B}"/>
              </a:ext>
            </a:extLst>
          </p:cNvPr>
          <p:cNvSpPr txBox="1">
            <a:spLocks noChangeArrowheads="1"/>
          </p:cNvSpPr>
          <p:nvPr/>
        </p:nvSpPr>
        <p:spPr bwMode="auto">
          <a:xfrm>
            <a:off x="3198813" y="1435100"/>
            <a:ext cx="1004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1 </a:t>
            </a:r>
            <a:r>
              <a:rPr lang="en-US" altLang="en-US" sz="2400">
                <a:latin typeface="Arial" panose="020B0604020202020204" pitchFamily="34" charset="0"/>
              </a:rPr>
              <a:t>: oil</a:t>
            </a:r>
            <a:endParaRPr lang="en-US" altLang="en-US" sz="2400" baseline="-25000">
              <a:latin typeface="Arial" panose="020B0604020202020204" pitchFamily="34" charset="0"/>
            </a:endParaRPr>
          </a:p>
        </p:txBody>
      </p:sp>
      <p:sp>
        <p:nvSpPr>
          <p:cNvPr id="80908" name="TextBox 18">
            <a:extLst>
              <a:ext uri="{FF2B5EF4-FFF2-40B4-BE49-F238E27FC236}">
                <a16:creationId xmlns:a16="http://schemas.microsoft.com/office/drawing/2014/main" id="{62CB5202-F7B7-BA4C-BF0B-C53234E7F7EF}"/>
              </a:ext>
            </a:extLst>
          </p:cNvPr>
          <p:cNvSpPr txBox="1">
            <a:spLocks noChangeArrowheads="1"/>
          </p:cNvSpPr>
          <p:nvPr/>
        </p:nvSpPr>
        <p:spPr bwMode="auto">
          <a:xfrm>
            <a:off x="3217863" y="2484438"/>
            <a:ext cx="1492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θ</a:t>
            </a:r>
            <a:r>
              <a:rPr lang="en-US" altLang="en-US" sz="2400" baseline="-25000">
                <a:latin typeface="Arial" panose="020B0604020202020204" pitchFamily="34" charset="0"/>
              </a:rPr>
              <a:t>2 </a:t>
            </a:r>
            <a:r>
              <a:rPr lang="en-US" altLang="en-US" sz="2400">
                <a:latin typeface="Arial" panose="020B0604020202020204" pitchFamily="34" charset="0"/>
              </a:rPr>
              <a:t>: no oil</a:t>
            </a:r>
          </a:p>
        </p:txBody>
      </p:sp>
      <p:sp>
        <p:nvSpPr>
          <p:cNvPr id="80910" name="TextBox 20">
            <a:extLst>
              <a:ext uri="{FF2B5EF4-FFF2-40B4-BE49-F238E27FC236}">
                <a16:creationId xmlns:a16="http://schemas.microsoft.com/office/drawing/2014/main" id="{9935A1B6-E27E-1742-88AD-D8BC25142323}"/>
              </a:ext>
            </a:extLst>
          </p:cNvPr>
          <p:cNvSpPr txBox="1">
            <a:spLocks noChangeArrowheads="1"/>
          </p:cNvSpPr>
          <p:nvPr/>
        </p:nvSpPr>
        <p:spPr bwMode="auto">
          <a:xfrm>
            <a:off x="4503738" y="2862263"/>
            <a:ext cx="1382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 $1.5 M</a:t>
            </a:r>
          </a:p>
        </p:txBody>
      </p:sp>
      <p:sp>
        <p:nvSpPr>
          <p:cNvPr id="80911" name="TextBox 22">
            <a:extLst>
              <a:ext uri="{FF2B5EF4-FFF2-40B4-BE49-F238E27FC236}">
                <a16:creationId xmlns:a16="http://schemas.microsoft.com/office/drawing/2014/main" id="{38DB653E-D4DA-BE46-BB6B-86CA745827DD}"/>
              </a:ext>
            </a:extLst>
          </p:cNvPr>
          <p:cNvSpPr txBox="1">
            <a:spLocks noChangeArrowheads="1"/>
          </p:cNvSpPr>
          <p:nvPr/>
        </p:nvSpPr>
        <p:spPr bwMode="auto">
          <a:xfrm>
            <a:off x="4503738" y="4248150"/>
            <a:ext cx="782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$1M</a:t>
            </a:r>
          </a:p>
        </p:txBody>
      </p:sp>
      <p:sp>
        <p:nvSpPr>
          <p:cNvPr id="80912" name="TextBox 23">
            <a:extLst>
              <a:ext uri="{FF2B5EF4-FFF2-40B4-BE49-F238E27FC236}">
                <a16:creationId xmlns:a16="http://schemas.microsoft.com/office/drawing/2014/main" id="{58929D62-F781-EB4E-AB80-F13DFD3358C2}"/>
              </a:ext>
            </a:extLst>
          </p:cNvPr>
          <p:cNvSpPr txBox="1">
            <a:spLocks noChangeArrowheads="1"/>
          </p:cNvSpPr>
          <p:nvPr/>
        </p:nvSpPr>
        <p:spPr bwMode="auto">
          <a:xfrm>
            <a:off x="4503738" y="1370013"/>
            <a:ext cx="1039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$10 M</a:t>
            </a:r>
          </a:p>
        </p:txBody>
      </p:sp>
      <p:sp>
        <p:nvSpPr>
          <p:cNvPr id="80913" name="TextBox 23">
            <a:extLst>
              <a:ext uri="{FF2B5EF4-FFF2-40B4-BE49-F238E27FC236}">
                <a16:creationId xmlns:a16="http://schemas.microsoft.com/office/drawing/2014/main" id="{DF39BC95-49F2-EA4A-9747-3B83979D842C}"/>
              </a:ext>
            </a:extLst>
          </p:cNvPr>
          <p:cNvSpPr txBox="1">
            <a:spLocks noChangeArrowheads="1"/>
          </p:cNvSpPr>
          <p:nvPr/>
        </p:nvSpPr>
        <p:spPr bwMode="auto">
          <a:xfrm>
            <a:off x="3724275" y="1914525"/>
            <a:ext cx="7350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0.25</a:t>
            </a:r>
          </a:p>
        </p:txBody>
      </p:sp>
      <p:sp>
        <p:nvSpPr>
          <p:cNvPr id="80914" name="TextBox 24">
            <a:extLst>
              <a:ext uri="{FF2B5EF4-FFF2-40B4-BE49-F238E27FC236}">
                <a16:creationId xmlns:a16="http://schemas.microsoft.com/office/drawing/2014/main" id="{5529CC08-B6DB-374F-9011-69497BF918C3}"/>
              </a:ext>
            </a:extLst>
          </p:cNvPr>
          <p:cNvSpPr txBox="1">
            <a:spLocks noChangeArrowheads="1"/>
          </p:cNvSpPr>
          <p:nvPr/>
        </p:nvSpPr>
        <p:spPr bwMode="auto">
          <a:xfrm>
            <a:off x="3768725" y="3159125"/>
            <a:ext cx="7350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0.75</a:t>
            </a:r>
          </a:p>
        </p:txBody>
      </p:sp>
      <p:sp>
        <p:nvSpPr>
          <p:cNvPr id="80915" name="TextBox 27">
            <a:extLst>
              <a:ext uri="{FF2B5EF4-FFF2-40B4-BE49-F238E27FC236}">
                <a16:creationId xmlns:a16="http://schemas.microsoft.com/office/drawing/2014/main" id="{8FDC7051-704D-7B44-93DE-BF1AA481B775}"/>
              </a:ext>
            </a:extLst>
          </p:cNvPr>
          <p:cNvSpPr txBox="1">
            <a:spLocks noChangeArrowheads="1"/>
          </p:cNvSpPr>
          <p:nvPr/>
        </p:nvSpPr>
        <p:spPr bwMode="auto">
          <a:xfrm>
            <a:off x="2098675" y="1831975"/>
            <a:ext cx="1100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$1.4</a:t>
            </a:r>
          </a:p>
        </p:txBody>
      </p:sp>
      <p:sp>
        <p:nvSpPr>
          <p:cNvPr id="80916" name="TextBox 29">
            <a:extLst>
              <a:ext uri="{FF2B5EF4-FFF2-40B4-BE49-F238E27FC236}">
                <a16:creationId xmlns:a16="http://schemas.microsoft.com/office/drawing/2014/main" id="{0D7F1AB7-60EF-C148-B4C5-21710DFDB9B2}"/>
              </a:ext>
            </a:extLst>
          </p:cNvPr>
          <p:cNvSpPr txBox="1">
            <a:spLocks noChangeArrowheads="1"/>
          </p:cNvSpPr>
          <p:nvPr/>
        </p:nvSpPr>
        <p:spPr bwMode="auto">
          <a:xfrm>
            <a:off x="2174875" y="3778250"/>
            <a:ext cx="835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$1M</a:t>
            </a:r>
          </a:p>
        </p:txBody>
      </p:sp>
      <p:sp>
        <p:nvSpPr>
          <p:cNvPr id="31" name="Diamond 30">
            <a:extLst>
              <a:ext uri="{FF2B5EF4-FFF2-40B4-BE49-F238E27FC236}">
                <a16:creationId xmlns:a16="http://schemas.microsoft.com/office/drawing/2014/main" id="{A624036E-BD60-E741-B372-97BEBDCD588D}"/>
              </a:ext>
            </a:extLst>
          </p:cNvPr>
          <p:cNvSpPr>
            <a:spLocks noChangeArrowheads="1"/>
          </p:cNvSpPr>
          <p:nvPr/>
        </p:nvSpPr>
        <p:spPr bwMode="auto">
          <a:xfrm>
            <a:off x="268288" y="2509838"/>
            <a:ext cx="847725" cy="742950"/>
          </a:xfrm>
          <a:prstGeom prst="diamond">
            <a:avLst/>
          </a:prstGeom>
          <a:noFill/>
          <a:ln w="28575">
            <a:solidFill>
              <a:srgbClr val="0000FF"/>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33" name="Diamond 32">
            <a:extLst>
              <a:ext uri="{FF2B5EF4-FFF2-40B4-BE49-F238E27FC236}">
                <a16:creationId xmlns:a16="http://schemas.microsoft.com/office/drawing/2014/main" id="{6E78531E-C7F3-6C41-9FE3-5F55C7EE1E9C}"/>
              </a:ext>
            </a:extLst>
          </p:cNvPr>
          <p:cNvSpPr>
            <a:spLocks noChangeArrowheads="1"/>
          </p:cNvSpPr>
          <p:nvPr/>
        </p:nvSpPr>
        <p:spPr bwMode="auto">
          <a:xfrm>
            <a:off x="1997075" y="1693863"/>
            <a:ext cx="911225" cy="742950"/>
          </a:xfrm>
          <a:prstGeom prst="diamond">
            <a:avLst/>
          </a:prstGeom>
          <a:noFill/>
          <a:ln w="28575">
            <a:solidFill>
              <a:srgbClr val="0000FF"/>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
        <p:nvSpPr>
          <p:cNvPr id="34" name="Diamond 33">
            <a:extLst>
              <a:ext uri="{FF2B5EF4-FFF2-40B4-BE49-F238E27FC236}">
                <a16:creationId xmlns:a16="http://schemas.microsoft.com/office/drawing/2014/main" id="{F6AA5E79-9F3C-DA49-90B5-3B77329691E4}"/>
              </a:ext>
            </a:extLst>
          </p:cNvPr>
          <p:cNvSpPr>
            <a:spLocks noChangeArrowheads="1"/>
          </p:cNvSpPr>
          <p:nvPr/>
        </p:nvSpPr>
        <p:spPr bwMode="auto">
          <a:xfrm>
            <a:off x="2137568" y="3681853"/>
            <a:ext cx="747713" cy="742950"/>
          </a:xfrm>
          <a:prstGeom prst="diamond">
            <a:avLst/>
          </a:prstGeom>
          <a:noFill/>
          <a:ln w="28575">
            <a:solidFill>
              <a:srgbClr val="0000FF"/>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cxnSp>
        <p:nvCxnSpPr>
          <p:cNvPr id="36" name="Straight Connector 35">
            <a:extLst>
              <a:ext uri="{FF2B5EF4-FFF2-40B4-BE49-F238E27FC236}">
                <a16:creationId xmlns:a16="http://schemas.microsoft.com/office/drawing/2014/main" id="{5F761074-F617-164A-A36F-3AC1EC855E01}"/>
              </a:ext>
            </a:extLst>
          </p:cNvPr>
          <p:cNvCxnSpPr>
            <a:cxnSpLocks noChangeShapeType="1"/>
          </p:cNvCxnSpPr>
          <p:nvPr/>
        </p:nvCxnSpPr>
        <p:spPr bwMode="auto">
          <a:xfrm rot="5400000">
            <a:off x="1188244" y="3748881"/>
            <a:ext cx="261938" cy="231775"/>
          </a:xfrm>
          <a:prstGeom prst="line">
            <a:avLst/>
          </a:prstGeom>
          <a:noFill/>
          <a:ln w="25400">
            <a:solidFill>
              <a:schemeClr val="accent1"/>
            </a:solidFill>
            <a:round/>
            <a:headEnd/>
            <a:tailEnd/>
          </a:ln>
          <a:effectLst>
            <a:outerShdw blurRad="40000" dist="20000" dir="5400000" rotWithShape="0">
              <a:srgbClr val="808080">
                <a:alpha val="37999"/>
              </a:srgbClr>
            </a:outerShdw>
          </a:effectLst>
        </p:spPr>
      </p:cxnSp>
      <p:cxnSp>
        <p:nvCxnSpPr>
          <p:cNvPr id="37" name="Straight Connector 36">
            <a:extLst>
              <a:ext uri="{FF2B5EF4-FFF2-40B4-BE49-F238E27FC236}">
                <a16:creationId xmlns:a16="http://schemas.microsoft.com/office/drawing/2014/main" id="{696E2611-5D94-A24C-B8B5-0416F1B6C10B}"/>
              </a:ext>
            </a:extLst>
          </p:cNvPr>
          <p:cNvCxnSpPr>
            <a:cxnSpLocks noChangeShapeType="1"/>
          </p:cNvCxnSpPr>
          <p:nvPr/>
        </p:nvCxnSpPr>
        <p:spPr bwMode="auto">
          <a:xfrm rot="5400000">
            <a:off x="1285081" y="3790157"/>
            <a:ext cx="263525" cy="233362"/>
          </a:xfrm>
          <a:prstGeom prst="line">
            <a:avLst/>
          </a:prstGeom>
          <a:noFill/>
          <a:ln w="25400">
            <a:solidFill>
              <a:schemeClr val="accent1"/>
            </a:solidFill>
            <a:round/>
            <a:headEnd/>
            <a:tailEnd/>
          </a:ln>
          <a:effectLst>
            <a:outerShdw blurRad="40000" dist="20000" dir="5400000" rotWithShape="0">
              <a:srgbClr val="808080">
                <a:alpha val="37999"/>
              </a:srgbClr>
            </a:outerShdw>
          </a:effectLst>
        </p:spPr>
      </p:cxnSp>
      <p:graphicFrame>
        <p:nvGraphicFramePr>
          <p:cNvPr id="80922" name="Object 2">
            <a:extLst>
              <a:ext uri="{FF2B5EF4-FFF2-40B4-BE49-F238E27FC236}">
                <a16:creationId xmlns:a16="http://schemas.microsoft.com/office/drawing/2014/main" id="{1C57349D-33E5-484E-B74C-0547D09607AA}"/>
              </a:ext>
            </a:extLst>
          </p:cNvPr>
          <p:cNvGraphicFramePr>
            <a:graphicFrameLocks noChangeAspect="1"/>
          </p:cNvGraphicFramePr>
          <p:nvPr/>
        </p:nvGraphicFramePr>
        <p:xfrm>
          <a:off x="5027613" y="1887538"/>
          <a:ext cx="3776662" cy="819150"/>
        </p:xfrm>
        <a:graphic>
          <a:graphicData uri="http://schemas.openxmlformats.org/presentationml/2006/ole">
            <mc:AlternateContent xmlns:mc="http://schemas.openxmlformats.org/markup-compatibility/2006">
              <mc:Choice xmlns:v="urn:schemas-microsoft-com:vml" Requires="v">
                <p:oleObj spid="_x0000_s91140" name="Equation" r:id="rId3" imgW="2870200" imgH="622300" progId="Equation.DSMT4">
                  <p:embed/>
                </p:oleObj>
              </mc:Choice>
              <mc:Fallback>
                <p:oleObj name="Equation" r:id="rId3" imgW="2870200" imgH="622300" progId="Equation.DSMT4">
                  <p:embed/>
                  <p:pic>
                    <p:nvPicPr>
                      <p:cNvPr id="80922" name="Object 2">
                        <a:extLst>
                          <a:ext uri="{FF2B5EF4-FFF2-40B4-BE49-F238E27FC236}">
                            <a16:creationId xmlns:a16="http://schemas.microsoft.com/office/drawing/2014/main" id="{1C57349D-33E5-484E-B74C-0547D09607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7613" y="1887538"/>
                        <a:ext cx="3776662"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0923" name="Object 3">
            <a:extLst>
              <a:ext uri="{FF2B5EF4-FFF2-40B4-BE49-F238E27FC236}">
                <a16:creationId xmlns:a16="http://schemas.microsoft.com/office/drawing/2014/main" id="{6852FF44-5380-7643-8C02-84F51F2101D3}"/>
              </a:ext>
            </a:extLst>
          </p:cNvPr>
          <p:cNvGraphicFramePr>
            <a:graphicFrameLocks noChangeAspect="1"/>
          </p:cNvGraphicFramePr>
          <p:nvPr/>
        </p:nvGraphicFramePr>
        <p:xfrm>
          <a:off x="5526088" y="4494213"/>
          <a:ext cx="3278187" cy="431800"/>
        </p:xfrm>
        <a:graphic>
          <a:graphicData uri="http://schemas.openxmlformats.org/presentationml/2006/ole">
            <mc:AlternateContent xmlns:mc="http://schemas.openxmlformats.org/markup-compatibility/2006">
              <mc:Choice xmlns:v="urn:schemas-microsoft-com:vml" Requires="v">
                <p:oleObj spid="_x0000_s91141" name="Equation" r:id="rId5" imgW="2413000" imgH="317500" progId="Equation.DSMT4">
                  <p:embed/>
                </p:oleObj>
              </mc:Choice>
              <mc:Fallback>
                <p:oleObj name="Equation" r:id="rId5" imgW="2413000" imgH="317500" progId="Equation.DSMT4">
                  <p:embed/>
                  <p:pic>
                    <p:nvPicPr>
                      <p:cNvPr id="80923" name="Object 3">
                        <a:extLst>
                          <a:ext uri="{FF2B5EF4-FFF2-40B4-BE49-F238E27FC236}">
                            <a16:creationId xmlns:a16="http://schemas.microsoft.com/office/drawing/2014/main" id="{6852FF44-5380-7643-8C02-84F51F2101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6088" y="4494213"/>
                        <a:ext cx="327818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0924" name="TextBox 40">
            <a:extLst>
              <a:ext uri="{FF2B5EF4-FFF2-40B4-BE49-F238E27FC236}">
                <a16:creationId xmlns:a16="http://schemas.microsoft.com/office/drawing/2014/main" id="{C3AA939A-AD67-5145-B416-2768DBBB3ABE}"/>
              </a:ext>
            </a:extLst>
          </p:cNvPr>
          <p:cNvSpPr txBox="1">
            <a:spLocks noChangeArrowheads="1"/>
          </p:cNvSpPr>
          <p:nvPr/>
        </p:nvSpPr>
        <p:spPr bwMode="auto">
          <a:xfrm>
            <a:off x="5761038" y="3878263"/>
            <a:ext cx="31035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Expected $ value of α</a:t>
            </a:r>
            <a:r>
              <a:rPr lang="en-US" altLang="en-US" sz="2200" baseline="-25000">
                <a:latin typeface="Arial" panose="020B0604020202020204" pitchFamily="34" charset="0"/>
              </a:rPr>
              <a:t>2</a:t>
            </a:r>
            <a:endParaRPr lang="en-US" altLang="en-US" sz="2200">
              <a:latin typeface="Arial" panose="020B0604020202020204" pitchFamily="34" charset="0"/>
            </a:endParaRPr>
          </a:p>
        </p:txBody>
      </p:sp>
      <p:sp>
        <p:nvSpPr>
          <p:cNvPr id="80925" name="TextBox 15">
            <a:extLst>
              <a:ext uri="{FF2B5EF4-FFF2-40B4-BE49-F238E27FC236}">
                <a16:creationId xmlns:a16="http://schemas.microsoft.com/office/drawing/2014/main" id="{C661B280-E065-E74B-AA7D-7D3F3A433528}"/>
              </a:ext>
            </a:extLst>
          </p:cNvPr>
          <p:cNvSpPr txBox="1">
            <a:spLocks noChangeArrowheads="1"/>
          </p:cNvSpPr>
          <p:nvPr/>
        </p:nvSpPr>
        <p:spPr bwMode="auto">
          <a:xfrm>
            <a:off x="1379538" y="2474913"/>
            <a:ext cx="1044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400">
                <a:latin typeface="Arial" panose="020B0604020202020204" pitchFamily="34" charset="0"/>
              </a:rPr>
              <a:t>α</a:t>
            </a:r>
            <a:r>
              <a:rPr lang="en-US" altLang="en-US" sz="2400" baseline="-25000">
                <a:latin typeface="Arial" panose="020B0604020202020204" pitchFamily="34" charset="0"/>
              </a:rPr>
              <a:t>1</a:t>
            </a:r>
            <a:r>
              <a:rPr lang="en-US" altLang="en-US" sz="2400">
                <a:latin typeface="Arial" panose="020B0604020202020204" pitchFamily="34" charset="0"/>
              </a:rPr>
              <a:t> : drill</a:t>
            </a:r>
            <a:endParaRPr lang="en-US" altLang="en-US" sz="2400" baseline="-25000">
              <a:latin typeface="Arial" panose="020B0604020202020204" pitchFamily="34" charset="0"/>
            </a:endParaRPr>
          </a:p>
        </p:txBody>
      </p:sp>
      <p:sp>
        <p:nvSpPr>
          <p:cNvPr id="80926" name="TextBox 42">
            <a:extLst>
              <a:ext uri="{FF2B5EF4-FFF2-40B4-BE49-F238E27FC236}">
                <a16:creationId xmlns:a16="http://schemas.microsoft.com/office/drawing/2014/main" id="{9EB9AD2D-4D66-814E-B827-A3BD2847C8E8}"/>
              </a:ext>
            </a:extLst>
          </p:cNvPr>
          <p:cNvSpPr txBox="1">
            <a:spLocks noChangeArrowheads="1"/>
          </p:cNvSpPr>
          <p:nvPr/>
        </p:nvSpPr>
        <p:spPr bwMode="auto">
          <a:xfrm>
            <a:off x="553299" y="5802452"/>
            <a:ext cx="797333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dirty="0">
                <a:latin typeface="Arial" panose="020B0604020202020204" pitchFamily="34" charset="0"/>
              </a:rPr>
              <a:t>A decision in this case would favor contract α</a:t>
            </a:r>
            <a:r>
              <a:rPr lang="en-US" altLang="en-US" sz="2000" baseline="-25000" dirty="0">
                <a:latin typeface="Arial" panose="020B0604020202020204" pitchFamily="34" charset="0"/>
              </a:rPr>
              <a:t>1 </a:t>
            </a:r>
            <a:r>
              <a:rPr lang="en-US" altLang="en-US" sz="2000" dirty="0">
                <a:latin typeface="Arial" panose="020B0604020202020204" pitchFamily="34" charset="0"/>
              </a:rPr>
              <a:t>, which has the larger expected monetary value of $ 1.375 M. </a:t>
            </a:r>
          </a:p>
        </p:txBody>
      </p:sp>
      <p:sp>
        <p:nvSpPr>
          <p:cNvPr id="80927" name="TextBox 40">
            <a:extLst>
              <a:ext uri="{FF2B5EF4-FFF2-40B4-BE49-F238E27FC236}">
                <a16:creationId xmlns:a16="http://schemas.microsoft.com/office/drawing/2014/main" id="{32954170-E9FD-C144-BB58-EDF303A0392F}"/>
              </a:ext>
            </a:extLst>
          </p:cNvPr>
          <p:cNvSpPr txBox="1">
            <a:spLocks noChangeArrowheads="1"/>
          </p:cNvSpPr>
          <p:nvPr/>
        </p:nvSpPr>
        <p:spPr bwMode="auto">
          <a:xfrm>
            <a:off x="5761038" y="1401763"/>
            <a:ext cx="31035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200">
                <a:latin typeface="Arial" panose="020B0604020202020204" pitchFamily="34" charset="0"/>
              </a:rPr>
              <a:t>Expected $ value of α</a:t>
            </a:r>
            <a:r>
              <a:rPr lang="en-US" altLang="en-US" sz="2200" baseline="-25000">
                <a:latin typeface="Arial" panose="020B0604020202020204" pitchFamily="34" charset="0"/>
              </a:rPr>
              <a:t>1</a:t>
            </a:r>
            <a:endParaRPr lang="en-US" altLang="en-US" sz="2200">
              <a:latin typeface="Arial" panose="020B0604020202020204" pitchFamily="34" charset="0"/>
            </a:endParaRPr>
          </a:p>
        </p:txBody>
      </p:sp>
      <p:sp>
        <p:nvSpPr>
          <p:cNvPr id="80928" name="TextBox 37">
            <a:extLst>
              <a:ext uri="{FF2B5EF4-FFF2-40B4-BE49-F238E27FC236}">
                <a16:creationId xmlns:a16="http://schemas.microsoft.com/office/drawing/2014/main" id="{77D4542D-30CF-114B-A2BE-88FA4E740985}"/>
              </a:ext>
            </a:extLst>
          </p:cNvPr>
          <p:cNvSpPr txBox="1">
            <a:spLocks noChangeArrowheads="1"/>
          </p:cNvSpPr>
          <p:nvPr/>
        </p:nvSpPr>
        <p:spPr bwMode="auto">
          <a:xfrm>
            <a:off x="4710113" y="5037138"/>
            <a:ext cx="424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2000">
                <a:latin typeface="Arial" panose="020B0604020202020204" pitchFamily="34" charset="0"/>
              </a:rPr>
              <a:t>Value of lease due to potential of oil</a:t>
            </a:r>
          </a:p>
        </p:txBody>
      </p:sp>
      <p:sp>
        <p:nvSpPr>
          <p:cNvPr id="80929" name="TextBox 37">
            <a:extLst>
              <a:ext uri="{FF2B5EF4-FFF2-40B4-BE49-F238E27FC236}">
                <a16:creationId xmlns:a16="http://schemas.microsoft.com/office/drawing/2014/main" id="{A1055EEE-6E03-FF4D-A051-6B1B4BD47A3C}"/>
              </a:ext>
            </a:extLst>
          </p:cNvPr>
          <p:cNvSpPr txBox="1">
            <a:spLocks noChangeArrowheads="1"/>
          </p:cNvSpPr>
          <p:nvPr/>
        </p:nvSpPr>
        <p:spPr bwMode="auto">
          <a:xfrm>
            <a:off x="6389688" y="3159125"/>
            <a:ext cx="207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a:latin typeface="Arial" panose="020B0604020202020204" pitchFamily="34" charset="0"/>
              </a:rPr>
              <a:t>Risk losing $1.5 M</a:t>
            </a:r>
          </a:p>
        </p:txBody>
      </p:sp>
      <p:cxnSp>
        <p:nvCxnSpPr>
          <p:cNvPr id="42" name="Straight Arrow Connector 41">
            <a:extLst>
              <a:ext uri="{FF2B5EF4-FFF2-40B4-BE49-F238E27FC236}">
                <a16:creationId xmlns:a16="http://schemas.microsoft.com/office/drawing/2014/main" id="{C504D0CB-D77F-F248-9864-BD38225ECD70}"/>
              </a:ext>
            </a:extLst>
          </p:cNvPr>
          <p:cNvCxnSpPr>
            <a:cxnSpLocks noChangeShapeType="1"/>
            <a:stCxn id="80929" idx="1"/>
          </p:cNvCxnSpPr>
          <p:nvPr/>
        </p:nvCxnSpPr>
        <p:spPr bwMode="auto">
          <a:xfrm rot="10800000">
            <a:off x="5886450" y="3181350"/>
            <a:ext cx="503238" cy="161925"/>
          </a:xfrm>
          <a:prstGeom prst="straightConnector1">
            <a:avLst/>
          </a:prstGeom>
          <a:noFill/>
          <a:ln w="25400">
            <a:solidFill>
              <a:srgbClr val="800000"/>
            </a:solidFill>
            <a:round/>
            <a:headEnd/>
            <a:tailEnd type="arrow" w="med" len="med"/>
          </a:ln>
          <a:effectLst>
            <a:outerShdw blurRad="40000" dist="20000" dir="5400000" rotWithShape="0">
              <a:srgbClr val="808080">
                <a:alpha val="37999"/>
              </a:srgbClr>
            </a:outerShdw>
          </a:effectLst>
        </p:spPr>
      </p:cxnSp>
      <p:sp>
        <p:nvSpPr>
          <p:cNvPr id="39" name="Oval 38">
            <a:extLst>
              <a:ext uri="{FF2B5EF4-FFF2-40B4-BE49-F238E27FC236}">
                <a16:creationId xmlns:a16="http://schemas.microsoft.com/office/drawing/2014/main" id="{0471F7F3-ACE2-4ACA-9EDA-6183F26964F9}"/>
              </a:ext>
            </a:extLst>
          </p:cNvPr>
          <p:cNvSpPr>
            <a:spLocks noChangeArrowheads="1"/>
          </p:cNvSpPr>
          <p:nvPr/>
        </p:nvSpPr>
        <p:spPr bwMode="auto">
          <a:xfrm>
            <a:off x="2381250" y="4420085"/>
            <a:ext cx="233362" cy="282575"/>
          </a:xfrm>
          <a:prstGeom prst="ellipse">
            <a:avLst/>
          </a:prstGeom>
          <a:solidFill>
            <a:schemeClr val="bg1"/>
          </a:solidFill>
          <a:ln w="19050">
            <a:solidFill>
              <a:srgbClr val="000090"/>
            </a:solidFill>
            <a:round/>
            <a:headEnd/>
            <a:tailEnd/>
          </a:ln>
          <a:effectLst>
            <a:outerShdw blurRad="40000"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en-US" altLang="en-US" sz="1800">
              <a:solidFill>
                <a:srgbClr val="FFFFFF"/>
              </a:solidFill>
            </a:endParaRPr>
          </a:p>
        </p:txBody>
      </p:sp>
    </p:spTree>
    <p:extLst>
      <p:ext uri="{BB962C8B-B14F-4D97-AF65-F5344CB8AC3E}">
        <p14:creationId xmlns:p14="http://schemas.microsoft.com/office/powerpoint/2010/main" val="230432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CA8BC543-0174-F949-B717-5FAAFA96AFE2}"/>
              </a:ext>
            </a:extLst>
          </p:cNvPr>
          <p:cNvSpPr>
            <a:spLocks noGrp="1"/>
          </p:cNvSpPr>
          <p:nvPr>
            <p:ph type="title"/>
          </p:nvPr>
        </p:nvSpPr>
        <p:spPr/>
        <p:txBody>
          <a:bodyPr>
            <a:normAutofit fontScale="90000"/>
          </a:bodyPr>
          <a:lstStyle/>
          <a:p>
            <a:r>
              <a:rPr lang="en-US" altLang="en-US">
                <a:ea typeface="ＭＳ Ｐゴシック" panose="020B0600070205080204" pitchFamily="34" charset="-128"/>
              </a:rPr>
              <a:t>Lower Uncertainty for Drilling Decision</a:t>
            </a:r>
          </a:p>
        </p:txBody>
      </p:sp>
      <p:sp>
        <p:nvSpPr>
          <p:cNvPr id="70658" name="Content Placeholder 2">
            <a:extLst>
              <a:ext uri="{FF2B5EF4-FFF2-40B4-BE49-F238E27FC236}">
                <a16:creationId xmlns:a16="http://schemas.microsoft.com/office/drawing/2014/main" id="{96EDC49C-7922-4E41-929A-279265C56D70}"/>
              </a:ext>
            </a:extLst>
          </p:cNvPr>
          <p:cNvSpPr>
            <a:spLocks noGrp="1"/>
          </p:cNvSpPr>
          <p:nvPr>
            <p:ph idx="1"/>
          </p:nvPr>
        </p:nvSpPr>
        <p:spPr/>
        <p:txBody>
          <a:bodyPr/>
          <a:lstStyle/>
          <a:p>
            <a:pPr>
              <a:spcAft>
                <a:spcPts val="600"/>
              </a:spcAft>
            </a:pPr>
            <a:r>
              <a:rPr lang="en-US" altLang="en-US" sz="2700" dirty="0">
                <a:ea typeface="ＭＳ Ｐゴシック" panose="020B0600070205080204" pitchFamily="34" charset="-128"/>
              </a:rPr>
              <a:t>The wildcatter can benefit from </a:t>
            </a:r>
            <a:r>
              <a:rPr lang="en-US" altLang="en-US" sz="2700" b="1" dirty="0">
                <a:ea typeface="ＭＳ Ｐゴシック" panose="020B0600070205080204" pitchFamily="34" charset="-128"/>
              </a:rPr>
              <a:t>Expert Judgment</a:t>
            </a:r>
            <a:r>
              <a:rPr lang="en-US" altLang="en-US" sz="2700" dirty="0">
                <a:ea typeface="ＭＳ Ｐゴシック" panose="020B0600070205080204" pitchFamily="34" charset="-128"/>
              </a:rPr>
              <a:t> by hiring a geologist to estimate the probability of oil, P(θ</a:t>
            </a:r>
            <a:r>
              <a:rPr lang="en-US" altLang="en-US" sz="2700" baseline="-25000" dirty="0">
                <a:ea typeface="ＭＳ Ｐゴシック" panose="020B0600070205080204" pitchFamily="34" charset="-128"/>
              </a:rPr>
              <a:t>1</a:t>
            </a:r>
            <a:r>
              <a:rPr lang="en-US" altLang="en-US" sz="2700" dirty="0">
                <a:ea typeface="ＭＳ Ｐゴシック" panose="020B0600070205080204" pitchFamily="34" charset="-128"/>
              </a:rPr>
              <a:t>), at the leased site based on rock structure and other characteristics and conditions.</a:t>
            </a:r>
          </a:p>
          <a:p>
            <a:pPr>
              <a:spcAft>
                <a:spcPts val="600"/>
              </a:spcAft>
            </a:pPr>
            <a:endParaRPr lang="en-US" altLang="en-US" sz="2700" dirty="0">
              <a:ea typeface="ＭＳ Ｐゴシック" panose="020B0600070205080204" pitchFamily="34" charset="-128"/>
            </a:endParaRPr>
          </a:p>
          <a:p>
            <a:pPr>
              <a:spcAft>
                <a:spcPts val="600"/>
              </a:spcAft>
            </a:pPr>
            <a:r>
              <a:rPr lang="en-US" altLang="en-US" sz="2700" dirty="0">
                <a:ea typeface="ＭＳ Ｐゴシック" panose="020B0600070205080204" pitchFamily="34" charset="-128"/>
              </a:rPr>
              <a:t>This case demonstrates the </a:t>
            </a:r>
            <a:r>
              <a:rPr lang="en-US" altLang="en-US" sz="2700" b="1" dirty="0">
                <a:ea typeface="ＭＳ Ｐゴシック" panose="020B0600070205080204" pitchFamily="34" charset="-128"/>
              </a:rPr>
              <a:t>Value of Information </a:t>
            </a:r>
            <a:r>
              <a:rPr lang="en-US" altLang="en-US" sz="2700" dirty="0">
                <a:ea typeface="ＭＳ Ｐゴシック" panose="020B0600070205080204" pitchFamily="34" charset="-128"/>
              </a:rPr>
              <a:t>(VI or VOI) gained from a test or additional information to lower uncertainty (and risk) of outcomes and to make a better or optimum decision supported by more evidence.</a:t>
            </a:r>
          </a:p>
          <a:p>
            <a:pPr>
              <a:spcAft>
                <a:spcPts val="600"/>
              </a:spcAft>
            </a:pPr>
            <a:endParaRPr lang="en-US" altLang="en-US" sz="2700" dirty="0">
              <a:ea typeface="ＭＳ Ｐゴシック" panose="020B0600070205080204" pitchFamily="34" charset="-128"/>
            </a:endParaRPr>
          </a:p>
        </p:txBody>
      </p:sp>
      <p:sp>
        <p:nvSpPr>
          <p:cNvPr id="70659" name="Slide Number Placeholder 3">
            <a:extLst>
              <a:ext uri="{FF2B5EF4-FFF2-40B4-BE49-F238E27FC236}">
                <a16:creationId xmlns:a16="http://schemas.microsoft.com/office/drawing/2014/main" id="{DD982E86-E899-E34F-B4D8-C9B433D0D290}"/>
              </a:ext>
            </a:extLst>
          </p:cNvPr>
          <p:cNvSpPr>
            <a:spLocks noGrp="1"/>
          </p:cNvSpPr>
          <p:nvPr>
            <p:ph type="sldNum" sz="quarter" idx="4294967295"/>
          </p:nvPr>
        </p:nvSpPr>
        <p:spPr bwMode="auto">
          <a:xfrm>
            <a:off x="8702675" y="6353175"/>
            <a:ext cx="4413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A6298DA-8E26-2C45-8047-6BD033F26211}" type="slidenum">
              <a:rPr lang="en-US" altLang="en-US" sz="1600"/>
              <a:pPr>
                <a:spcBef>
                  <a:spcPct val="0"/>
                </a:spcBef>
                <a:buFontTx/>
                <a:buNone/>
              </a:pPr>
              <a:t>7</a:t>
            </a:fld>
            <a:endParaRPr lang="en-US" altLang="en-US" sz="1600"/>
          </a:p>
        </p:txBody>
      </p:sp>
    </p:spTree>
    <p:extLst>
      <p:ext uri="{BB962C8B-B14F-4D97-AF65-F5344CB8AC3E}">
        <p14:creationId xmlns:p14="http://schemas.microsoft.com/office/powerpoint/2010/main" val="328460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3EE2E31C-6179-9A44-9297-DBCDE82A2996}"/>
              </a:ext>
            </a:extLst>
          </p:cNvPr>
          <p:cNvSpPr>
            <a:spLocks noGrp="1"/>
          </p:cNvSpPr>
          <p:nvPr>
            <p:ph type="title"/>
          </p:nvPr>
        </p:nvSpPr>
        <p:spPr/>
        <p:txBody>
          <a:bodyPr>
            <a:normAutofit fontScale="90000"/>
          </a:bodyPr>
          <a:lstStyle/>
          <a:p>
            <a:r>
              <a:rPr lang="en-US" altLang="en-US" sz="3800">
                <a:ea typeface="ＭＳ Ｐゴシック" panose="020B0600070205080204" pitchFamily="34" charset="-128"/>
              </a:rPr>
              <a:t>Oil Wildcatter Decision Exercise</a:t>
            </a:r>
          </a:p>
        </p:txBody>
      </p:sp>
      <p:sp>
        <p:nvSpPr>
          <p:cNvPr id="81922" name="Content Placeholder 2">
            <a:extLst>
              <a:ext uri="{FF2B5EF4-FFF2-40B4-BE49-F238E27FC236}">
                <a16:creationId xmlns:a16="http://schemas.microsoft.com/office/drawing/2014/main" id="{756BFD2B-1950-1642-881E-1ABB681FF56D}"/>
              </a:ext>
            </a:extLst>
          </p:cNvPr>
          <p:cNvSpPr>
            <a:spLocks noGrp="1"/>
          </p:cNvSpPr>
          <p:nvPr>
            <p:ph idx="1"/>
          </p:nvPr>
        </p:nvSpPr>
        <p:spPr/>
        <p:txBody>
          <a:bodyPr/>
          <a:lstStyle/>
          <a:p>
            <a:pPr>
              <a:spcAft>
                <a:spcPts val="1200"/>
              </a:spcAft>
            </a:pPr>
            <a:r>
              <a:rPr lang="en-US" altLang="en-US" dirty="0">
                <a:ea typeface="ＭＳ Ｐゴシック" panose="020B0600070205080204" pitchFamily="34" charset="-128"/>
              </a:rPr>
              <a:t>To obtain an estimate for the probability of oil, the wildcatter consults a geologist.  Based on data or information, the probability of oil, P(θ</a:t>
            </a:r>
            <a:r>
              <a:rPr lang="en-US" altLang="en-US" baseline="-25000" dirty="0">
                <a:ea typeface="ＭＳ Ｐゴシック" panose="020B0600070205080204" pitchFamily="34" charset="-128"/>
              </a:rPr>
              <a:t>1</a:t>
            </a:r>
            <a:r>
              <a:rPr lang="en-US" altLang="en-US" dirty="0">
                <a:ea typeface="ＭＳ Ｐゴシック" panose="020B0600070205080204" pitchFamily="34" charset="-128"/>
              </a:rPr>
              <a:t>), could be low enough that the EMV for the alternative not to drill, α</a:t>
            </a:r>
            <a:r>
              <a:rPr lang="en-US" altLang="en-US" baseline="-25000" dirty="0">
                <a:ea typeface="ＭＳ Ｐゴシック" panose="020B0600070205080204" pitchFamily="34" charset="-128"/>
              </a:rPr>
              <a:t>2 </a:t>
            </a:r>
            <a:r>
              <a:rPr lang="en-US" altLang="en-US" dirty="0">
                <a:ea typeface="ＭＳ Ｐゴシック" panose="020B0600070205080204" pitchFamily="34" charset="-128"/>
              </a:rPr>
              <a:t>, would be larger than the EMV for the alternative to drill, α</a:t>
            </a:r>
            <a:r>
              <a:rPr lang="en-US" altLang="en-US" baseline="-25000" dirty="0">
                <a:ea typeface="ＭＳ Ｐゴシック" panose="020B0600070205080204" pitchFamily="34" charset="-128"/>
              </a:rPr>
              <a:t>1</a:t>
            </a:r>
            <a:r>
              <a:rPr lang="en-US" altLang="en-US" dirty="0">
                <a:ea typeface="ＭＳ Ｐゴシック" panose="020B0600070205080204" pitchFamily="34" charset="-128"/>
              </a:rPr>
              <a:t> .</a:t>
            </a:r>
          </a:p>
          <a:p>
            <a:pPr>
              <a:spcAft>
                <a:spcPts val="600"/>
              </a:spcAft>
            </a:pPr>
            <a:r>
              <a:rPr lang="en-US" altLang="en-US" dirty="0">
                <a:ea typeface="ＭＳ Ｐゴシック" panose="020B0600070205080204" pitchFamily="34" charset="-128"/>
              </a:rPr>
              <a:t>As an exercise, </a:t>
            </a:r>
            <a:r>
              <a:rPr lang="en-US" altLang="en-US" dirty="0">
                <a:solidFill>
                  <a:srgbClr val="FF0000"/>
                </a:solidFill>
                <a:ea typeface="ＭＳ Ｐゴシック" panose="020B0600070205080204" pitchFamily="34" charset="-128"/>
              </a:rPr>
              <a:t>calculate</a:t>
            </a:r>
            <a:r>
              <a:rPr lang="en-US" altLang="en-US" dirty="0">
                <a:ea typeface="ＭＳ Ｐゴシック" panose="020B0600070205080204" pitchFamily="34" charset="-128"/>
              </a:rPr>
              <a:t> the threshold probability of oil, P(θ</a:t>
            </a:r>
            <a:r>
              <a:rPr lang="en-US" altLang="en-US" baseline="-25000" dirty="0">
                <a:ea typeface="ＭＳ Ｐゴシック" panose="020B0600070205080204" pitchFamily="34" charset="-128"/>
              </a:rPr>
              <a:t>1</a:t>
            </a:r>
            <a:r>
              <a:rPr lang="en-US" altLang="en-US" dirty="0">
                <a:ea typeface="ＭＳ Ｐゴシック" panose="020B0600070205080204" pitchFamily="34" charset="-128"/>
              </a:rPr>
              <a:t>), for which the EMV of the two decision alternatives become equivalent.  Below this probability value, the EMV of alternative α</a:t>
            </a:r>
            <a:r>
              <a:rPr lang="en-US" altLang="en-US" baseline="-25000" dirty="0">
                <a:ea typeface="ＭＳ Ｐゴシック" panose="020B0600070205080204" pitchFamily="34" charset="-128"/>
              </a:rPr>
              <a:t>2 </a:t>
            </a:r>
            <a:r>
              <a:rPr lang="en-US" altLang="en-US" dirty="0">
                <a:ea typeface="ＭＳ Ｐゴシック" panose="020B0600070205080204" pitchFamily="34" charset="-128"/>
              </a:rPr>
              <a:t>, not to drill, would be favored.</a:t>
            </a:r>
          </a:p>
        </p:txBody>
      </p:sp>
      <p:sp>
        <p:nvSpPr>
          <p:cNvPr id="81923" name="Slide Number Placeholder 3">
            <a:extLst>
              <a:ext uri="{FF2B5EF4-FFF2-40B4-BE49-F238E27FC236}">
                <a16:creationId xmlns:a16="http://schemas.microsoft.com/office/drawing/2014/main" id="{D6BDD7E2-F53C-4447-AA89-68BD4FE79DD6}"/>
              </a:ext>
            </a:extLst>
          </p:cNvPr>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EE727C8-70A8-F047-8389-6C41FA755F19}" type="slidenum">
              <a:rPr lang="en-US" altLang="en-US" sz="1600"/>
              <a:pPr>
                <a:spcBef>
                  <a:spcPct val="0"/>
                </a:spcBef>
                <a:buFontTx/>
                <a:buNone/>
              </a:pPr>
              <a:t>8</a:t>
            </a:fld>
            <a:endParaRPr lang="en-US" altLang="en-US" sz="1600"/>
          </a:p>
        </p:txBody>
      </p:sp>
      <p:sp>
        <p:nvSpPr>
          <p:cNvPr id="2" name="TextBox 1">
            <a:extLst>
              <a:ext uri="{FF2B5EF4-FFF2-40B4-BE49-F238E27FC236}">
                <a16:creationId xmlns:a16="http://schemas.microsoft.com/office/drawing/2014/main" id="{431F4475-3F09-460D-882B-381144D28249}"/>
              </a:ext>
            </a:extLst>
          </p:cNvPr>
          <p:cNvSpPr txBox="1"/>
          <p:nvPr/>
        </p:nvSpPr>
        <p:spPr>
          <a:xfrm>
            <a:off x="3115949" y="5870797"/>
            <a:ext cx="2084191" cy="369332"/>
          </a:xfrm>
          <a:prstGeom prst="rect">
            <a:avLst/>
          </a:prstGeom>
          <a:noFill/>
        </p:spPr>
        <p:txBody>
          <a:bodyPr wrap="square" rtlCol="0">
            <a:spAutoFit/>
          </a:bodyPr>
          <a:lstStyle/>
          <a:p>
            <a:pPr>
              <a:spcAft>
                <a:spcPts val="600"/>
              </a:spcAft>
              <a:buFont typeface="Arial" panose="020B0604020202020204" pitchFamily="34" charset="0"/>
              <a:buNone/>
            </a:pPr>
            <a:r>
              <a:rPr lang="en-US" altLang="en-US"/>
              <a:t>Ans: P(θ</a:t>
            </a:r>
            <a:r>
              <a:rPr lang="en-US" altLang="en-US" baseline="-25000"/>
              <a:t>1</a:t>
            </a:r>
            <a:r>
              <a:rPr lang="en-US" altLang="en-US"/>
              <a:t>) = 0.217</a:t>
            </a:r>
            <a:endParaRPr lang="en-US" altLang="en-US" dirty="0"/>
          </a:p>
        </p:txBody>
      </p:sp>
    </p:spTree>
    <p:extLst>
      <p:ext uri="{BB962C8B-B14F-4D97-AF65-F5344CB8AC3E}">
        <p14:creationId xmlns:p14="http://schemas.microsoft.com/office/powerpoint/2010/main" val="174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57364C01-69E0-F142-9C48-131CDECB4465}"/>
              </a:ext>
            </a:extLst>
          </p:cNvPr>
          <p:cNvSpPr>
            <a:spLocks noGrp="1"/>
          </p:cNvSpPr>
          <p:nvPr>
            <p:ph type="title"/>
          </p:nvPr>
        </p:nvSpPr>
        <p:spPr/>
        <p:txBody>
          <a:bodyPr>
            <a:normAutofit fontScale="90000"/>
          </a:bodyPr>
          <a:lstStyle/>
          <a:p>
            <a:r>
              <a:rPr lang="en-US" altLang="en-US" sz="3800">
                <a:ea typeface="ＭＳ Ｐゴシック" panose="020B0600070205080204" pitchFamily="34" charset="-128"/>
              </a:rPr>
              <a:t>Location of a Railway Through a City </a:t>
            </a:r>
          </a:p>
        </p:txBody>
      </p:sp>
      <p:sp>
        <p:nvSpPr>
          <p:cNvPr id="71682" name="Content Placeholder 2">
            <a:extLst>
              <a:ext uri="{FF2B5EF4-FFF2-40B4-BE49-F238E27FC236}">
                <a16:creationId xmlns:a16="http://schemas.microsoft.com/office/drawing/2014/main" id="{60416ED4-7B7D-D042-AF6C-C1B85C4FBF4D}"/>
              </a:ext>
            </a:extLst>
          </p:cNvPr>
          <p:cNvSpPr>
            <a:spLocks noGrp="1"/>
          </p:cNvSpPr>
          <p:nvPr>
            <p:ph idx="1"/>
          </p:nvPr>
        </p:nvSpPr>
        <p:spPr/>
        <p:txBody>
          <a:bodyPr/>
          <a:lstStyle/>
          <a:p>
            <a:pPr>
              <a:spcAft>
                <a:spcPts val="600"/>
              </a:spcAft>
            </a:pPr>
            <a:r>
              <a:rPr lang="en-US" altLang="en-US" dirty="0">
                <a:ea typeface="ＭＳ Ｐゴシック" panose="020B0600070205080204" pitchFamily="34" charset="-128"/>
              </a:rPr>
              <a:t>Decision making is needed for location of a railway through a city that transports rail cars containing chlorine, which could leak chlorine vapor or release chlorine liquid.</a:t>
            </a:r>
          </a:p>
          <a:p>
            <a:pPr>
              <a:spcAft>
                <a:spcPts val="600"/>
              </a:spcAft>
            </a:pPr>
            <a:r>
              <a:rPr lang="en-US" altLang="en-US" dirty="0">
                <a:ea typeface="ＭＳ Ｐゴシック" panose="020B0600070205080204" pitchFamily="34" charset="-128"/>
              </a:rPr>
              <a:t>With relocation of the railway at great </a:t>
            </a:r>
            <a:r>
              <a:rPr lang="en-US" altLang="en-US" b="1" dirty="0">
                <a:ea typeface="ＭＳ Ｐゴシック" panose="020B0600070205080204" pitchFamily="34" charset="-128"/>
              </a:rPr>
              <a:t>expense</a:t>
            </a:r>
            <a:r>
              <a:rPr lang="en-US" altLang="en-US" dirty="0">
                <a:ea typeface="ＭＳ Ｐゴシック" panose="020B0600070205080204" pitchFamily="34" charset="-128"/>
              </a:rPr>
              <a:t>, potential exposure during a release and therefore </a:t>
            </a:r>
            <a:r>
              <a:rPr lang="en-US" altLang="en-US" b="1" dirty="0">
                <a:ea typeface="ＭＳ Ｐゴシック" panose="020B0600070205080204" pitchFamily="34" charset="-128"/>
              </a:rPr>
              <a:t>risk</a:t>
            </a:r>
            <a:r>
              <a:rPr lang="en-US" altLang="en-US" dirty="0">
                <a:ea typeface="ＭＳ Ｐゴシック" panose="020B0600070205080204" pitchFamily="34" charset="-128"/>
              </a:rPr>
              <a:t> of exposure could be significantly reduced with consequences of upsets less severe.</a:t>
            </a:r>
          </a:p>
          <a:p>
            <a:r>
              <a:rPr lang="en-US" altLang="en-US" dirty="0">
                <a:ea typeface="ＭＳ Ｐゴシック" panose="020B0600070205080204" pitchFamily="34" charset="-128"/>
              </a:rPr>
              <a:t>This example illustrates engineering decisions to select alternatives based on a balance between risk and return (profits – costs). Decisions can also involve other criteria, such as performance and effect on the environment. So the balance can be expressed as </a:t>
            </a:r>
            <a:r>
              <a:rPr lang="en-US" altLang="en-US" b="1" dirty="0">
                <a:ea typeface="ＭＳ Ｐゴシック" panose="020B0600070205080204" pitchFamily="34" charset="-128"/>
              </a:rPr>
              <a:t>risk and return</a:t>
            </a:r>
            <a:r>
              <a:rPr lang="en-US" altLang="en-US" dirty="0">
                <a:ea typeface="ＭＳ Ｐゴシック" panose="020B0600070205080204" pitchFamily="34" charset="-128"/>
              </a:rPr>
              <a:t> with return the sum of values and costs (direct and indirect).</a:t>
            </a:r>
          </a:p>
        </p:txBody>
      </p:sp>
      <p:sp>
        <p:nvSpPr>
          <p:cNvPr id="71683" name="Slide Number Placeholder 3">
            <a:extLst>
              <a:ext uri="{FF2B5EF4-FFF2-40B4-BE49-F238E27FC236}">
                <a16:creationId xmlns:a16="http://schemas.microsoft.com/office/drawing/2014/main" id="{CD494779-9B96-5D4E-9288-447E7ACF425A}"/>
              </a:ext>
            </a:extLst>
          </p:cNvPr>
          <p:cNvSpPr>
            <a:spLocks noGrp="1"/>
          </p:cNvSpPr>
          <p:nvPr>
            <p:ph type="sldNum" sz="quarter" idx="4294967295"/>
          </p:nvPr>
        </p:nvSpPr>
        <p:spPr bwMode="auto">
          <a:xfrm>
            <a:off x="8702675" y="6353175"/>
            <a:ext cx="4413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C66EA14-55F1-FF4A-9E87-578D0B60A79D}" type="slidenum">
              <a:rPr lang="en-US" altLang="en-US" sz="1600"/>
              <a:pPr>
                <a:spcBef>
                  <a:spcPct val="0"/>
                </a:spcBef>
                <a:buFontTx/>
                <a:buNone/>
              </a:pPr>
              <a:t>9</a:t>
            </a:fld>
            <a:endParaRPr lang="en-US" altLang="en-US" sz="1600"/>
          </a:p>
        </p:txBody>
      </p:sp>
    </p:spTree>
    <p:extLst>
      <p:ext uri="{BB962C8B-B14F-4D97-AF65-F5344CB8AC3E}">
        <p14:creationId xmlns:p14="http://schemas.microsoft.com/office/powerpoint/2010/main" val="4243858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NOTES_FOOTER" val="1"/>
</p:tagLst>
</file>

<file path=ppt/tags/tag12.xml><?xml version="1.0" encoding="utf-8"?>
<p:tagLst xmlns:a="http://schemas.openxmlformats.org/drawingml/2006/main" xmlns:r="http://schemas.openxmlformats.org/officeDocument/2006/relationships" xmlns:p="http://schemas.openxmlformats.org/presentationml/2006/main">
  <p:tag name="IIW_NOTES_FOOTER" val="1"/>
</p:tagLst>
</file>

<file path=ppt/tags/tag13.xml><?xml version="1.0" encoding="utf-8"?>
<p:tagLst xmlns:a="http://schemas.openxmlformats.org/drawingml/2006/main" xmlns:r="http://schemas.openxmlformats.org/officeDocument/2006/relationships" xmlns:p="http://schemas.openxmlformats.org/presentationml/2006/main">
  <p:tag name="IIW_NOTES_FOOTER" val="1"/>
</p:tagLst>
</file>

<file path=ppt/tags/tag1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6.xml><?xml version="1.0" encoding="utf-8"?>
<p:tagLst xmlns:a="http://schemas.openxmlformats.org/drawingml/2006/main" xmlns:r="http://schemas.openxmlformats.org/officeDocument/2006/relationships" xmlns:p="http://schemas.openxmlformats.org/presentationml/2006/main">
  <p:tag name="IIW_NOTES_FOOTER" val="1"/>
</p:tagLst>
</file>

<file path=ppt/tags/tag2.xml><?xml version="1.0" encoding="utf-8"?>
<p:tagLst xmlns:a="http://schemas.openxmlformats.org/drawingml/2006/main" xmlns:r="http://schemas.openxmlformats.org/officeDocument/2006/relationships" xmlns:p="http://schemas.openxmlformats.org/presentationml/2006/main">
  <p:tag name="IIW_NOTES_FOOTER" val="1"/>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NOTES_FOOTER" val="1"/>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NOTES_FOOTER" val="1"/>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NOTES_FOOTER"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100730</TotalTime>
  <Words>2619</Words>
  <Application>Microsoft Office PowerPoint</Application>
  <PresentationFormat>On-screen Show (4:3)</PresentationFormat>
  <Paragraphs>317</Paragraphs>
  <Slides>33</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ＭＳ Ｐゴシック</vt:lpstr>
      <vt:lpstr>Arial</vt:lpstr>
      <vt:lpstr>Calibri</vt:lpstr>
      <vt:lpstr>Cambria Math</vt:lpstr>
      <vt:lpstr>Courier New</vt:lpstr>
      <vt:lpstr>Tahoma</vt:lpstr>
      <vt:lpstr>Times New Roman</vt:lpstr>
      <vt:lpstr>Wingdings</vt:lpstr>
      <vt:lpstr>Office Theme</vt:lpstr>
      <vt:lpstr>Equation</vt:lpstr>
      <vt:lpstr>Engineering Uncertainty</vt:lpstr>
      <vt:lpstr>Decisions of an Oil Wildcatter</vt:lpstr>
      <vt:lpstr>To Drill or Not to Drill!</vt:lpstr>
      <vt:lpstr>Wildcatter Decision Tree models a scenario of events following a decision</vt:lpstr>
      <vt:lpstr>Oil Wildcatter EMV, Student Exercise </vt:lpstr>
      <vt:lpstr>Oil Wildcatter EMV, Solution </vt:lpstr>
      <vt:lpstr>Lower Uncertainty for Drilling Decision</vt:lpstr>
      <vt:lpstr>Oil Wildcatter Decision Exercise</vt:lpstr>
      <vt:lpstr>Location of a Railway Through a City </vt:lpstr>
      <vt:lpstr>Rail Relocation Decision Tree</vt:lpstr>
      <vt:lpstr>Rail Relocation Tree Information</vt:lpstr>
      <vt:lpstr>Expected Value and Decision</vt:lpstr>
      <vt:lpstr>Decision Tree for Urn:</vt:lpstr>
      <vt:lpstr>01_13</vt:lpstr>
      <vt:lpstr>Decision Making Under Uncertainty</vt:lpstr>
      <vt:lpstr>01_01tbl</vt:lpstr>
      <vt:lpstr>01_01tbl</vt:lpstr>
      <vt:lpstr>Two Types of Uncertainty</vt:lpstr>
      <vt:lpstr>Aleatory Uncertainty</vt:lpstr>
      <vt:lpstr>Rainfall Variability Histogram</vt:lpstr>
      <vt:lpstr>01_01</vt:lpstr>
      <vt:lpstr>01_01</vt:lpstr>
      <vt:lpstr>01_01c</vt:lpstr>
      <vt:lpstr>01_01c</vt:lpstr>
      <vt:lpstr>Summary of rainfall behavior</vt:lpstr>
      <vt:lpstr>How to measure uncertainty</vt:lpstr>
      <vt:lpstr>Epistemic Uncertainty</vt:lpstr>
      <vt:lpstr>01_30</vt:lpstr>
      <vt:lpstr>Aleatory vs. Epistemic</vt:lpstr>
      <vt:lpstr>Should a Farmer Change Fertilizers?</vt:lpstr>
      <vt:lpstr>PowerPoint Presentation</vt:lpstr>
      <vt:lpstr>Predictive Distributions for Both Cases</vt:lpstr>
      <vt:lpstr>Lower uncertainty of New Fertilizer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Analysis</dc:title>
  <dc:creator>William Rogers</dc:creator>
  <cp:lastModifiedBy>Halim, Syeda Z</cp:lastModifiedBy>
  <cp:revision>999</cp:revision>
  <cp:lastPrinted>2021-09-03T05:10:27Z</cp:lastPrinted>
  <dcterms:created xsi:type="dcterms:W3CDTF">2011-08-29T15:42:56Z</dcterms:created>
  <dcterms:modified xsi:type="dcterms:W3CDTF">2022-02-15T11:47:34Z</dcterms:modified>
</cp:coreProperties>
</file>