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84" r:id="rId2"/>
    <p:sldId id="294" r:id="rId3"/>
    <p:sldId id="306" r:id="rId4"/>
    <p:sldId id="305" r:id="rId5"/>
    <p:sldId id="311" r:id="rId6"/>
    <p:sldId id="307" r:id="rId7"/>
    <p:sldId id="269" r:id="rId8"/>
    <p:sldId id="270" r:id="rId9"/>
    <p:sldId id="309" r:id="rId10"/>
    <p:sldId id="312" r:id="rId11"/>
    <p:sldId id="290" r:id="rId12"/>
    <p:sldId id="335" r:id="rId13"/>
    <p:sldId id="291" r:id="rId14"/>
    <p:sldId id="273" r:id="rId15"/>
    <p:sldId id="293" r:id="rId16"/>
    <p:sldId id="333" r:id="rId17"/>
    <p:sldId id="345" r:id="rId18"/>
    <p:sldId id="325" r:id="rId19"/>
    <p:sldId id="348" r:id="rId20"/>
    <p:sldId id="278" r:id="rId21"/>
    <p:sldId id="298" r:id="rId22"/>
    <p:sldId id="301" r:id="rId23"/>
    <p:sldId id="334"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DC4"/>
    <a:srgbClr val="C4B8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94705"/>
  </p:normalViewPr>
  <p:slideViewPr>
    <p:cSldViewPr>
      <p:cViewPr varScale="1">
        <p:scale>
          <a:sx n="108" d="100"/>
          <a:sy n="108" d="100"/>
        </p:scale>
        <p:origin x="1614"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AA44F-1FEC-504F-B984-236899D90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EB5550D0-74A7-1B41-86A1-6BD6DC7A84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C354B176-955C-464B-859F-37F9B6D930B8}" type="datetimeFigureOut">
              <a:rPr lang="en-US"/>
              <a:pPr>
                <a:defRPr/>
              </a:pPr>
              <a:t>1/31/2022</a:t>
            </a:fld>
            <a:endParaRPr lang="en-US"/>
          </a:p>
        </p:txBody>
      </p:sp>
      <p:sp>
        <p:nvSpPr>
          <p:cNvPr id="4" name="Footer Placeholder 3">
            <a:extLst>
              <a:ext uri="{FF2B5EF4-FFF2-40B4-BE49-F238E27FC236}">
                <a16:creationId xmlns:a16="http://schemas.microsoft.com/office/drawing/2014/main" id="{3E2D4AD5-4757-7B4F-9562-726B74B552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B86E542-6118-8B4D-A4F9-6D8E7CFB4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ＭＳ Ｐゴシック" charset="-128"/>
              </a:defRPr>
            </a:lvl1pPr>
          </a:lstStyle>
          <a:p>
            <a:pPr>
              <a:defRPr/>
            </a:pPr>
            <a:fld id="{A4033DAD-B6B3-8145-AE11-3DFCD5F0ED6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80ACBD-C880-AD4B-B692-8B0F47DA3D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39" name="Rectangle 3">
            <a:extLst>
              <a:ext uri="{FF2B5EF4-FFF2-40B4-BE49-F238E27FC236}">
                <a16:creationId xmlns:a16="http://schemas.microsoft.com/office/drawing/2014/main" id="{CD830925-E164-FB4B-A8C1-B210EBCEF1E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17412" name="Rectangle 4">
            <a:extLst>
              <a:ext uri="{FF2B5EF4-FFF2-40B4-BE49-F238E27FC236}">
                <a16:creationId xmlns:a16="http://schemas.microsoft.com/office/drawing/2014/main" id="{B1A63EF7-15D2-3F4D-A3B0-3A4C0E3C70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2EF391B2-BF5A-AB4D-9361-D02CEC73CFC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5542" name="Rectangle 6">
            <a:extLst>
              <a:ext uri="{FF2B5EF4-FFF2-40B4-BE49-F238E27FC236}">
                <a16:creationId xmlns:a16="http://schemas.microsoft.com/office/drawing/2014/main" id="{E7ED189F-CA38-814A-823D-CB308959B86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43" name="Rectangle 7">
            <a:extLst>
              <a:ext uri="{FF2B5EF4-FFF2-40B4-BE49-F238E27FC236}">
                <a16:creationId xmlns:a16="http://schemas.microsoft.com/office/drawing/2014/main" id="{3A474666-F79F-3C41-AA95-66B05E09EC7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6853E28-4C2A-FD40-9C97-0B0F006A99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9593AB-901F-1642-991F-EBD864EBD449}"/>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F1E6E554-AD9E-2745-9A59-EDB11D24F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 </a:t>
            </a:r>
          </a:p>
        </p:txBody>
      </p:sp>
      <p:sp>
        <p:nvSpPr>
          <p:cNvPr id="24579" name="Slide Number Placeholder 3">
            <a:extLst>
              <a:ext uri="{FF2B5EF4-FFF2-40B4-BE49-F238E27FC236}">
                <a16:creationId xmlns:a16="http://schemas.microsoft.com/office/drawing/2014/main" id="{6870F8AC-3BC3-3743-9852-881B37A6B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B46B31C-9ACC-7A42-95AA-1835E9955432}" type="slidenum">
              <a:rPr lang="en-US" altLang="en-US" sz="1200" smtClean="0"/>
              <a:pPr/>
              <a:t>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7F4803F5-A0B3-E147-91D4-4BDC1F9060F6}"/>
              </a:ext>
            </a:extLst>
          </p:cNvPr>
          <p:cNvSpPr>
            <a:spLocks noGrp="1" noRot="1" noChangeAspect="1" noChangeArrowheads="1" noTextEdit="1"/>
          </p:cNvSpPr>
          <p:nvPr>
            <p:ph type="sldImg"/>
          </p:nvPr>
        </p:nvSpPr>
        <p:spPr>
          <a:ln/>
        </p:spPr>
      </p:sp>
      <p:sp>
        <p:nvSpPr>
          <p:cNvPr id="31746" name="Notes Placeholder 2">
            <a:extLst>
              <a:ext uri="{FF2B5EF4-FFF2-40B4-BE49-F238E27FC236}">
                <a16:creationId xmlns:a16="http://schemas.microsoft.com/office/drawing/2014/main" id="{803A2E73-2464-D74C-8D06-F7A2CBA0D3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1747" name="Slide Number Placeholder 3">
            <a:extLst>
              <a:ext uri="{FF2B5EF4-FFF2-40B4-BE49-F238E27FC236}">
                <a16:creationId xmlns:a16="http://schemas.microsoft.com/office/drawing/2014/main" id="{F97AC1E1-9D04-A84E-8B64-78A51D85FC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E25AD0-F71D-7644-AA51-40467BEDAE6A}" type="slidenum">
              <a:rPr lang="en-US" altLang="en-US" sz="1200" smtClean="0"/>
              <a:pPr/>
              <a:t>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61DCEF10-53BD-BF4C-A1EE-A7DA80812854}"/>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A3FB552E-8FE7-024E-9688-9290EE8BB0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43011" name="Slide Number Placeholder 3">
            <a:extLst>
              <a:ext uri="{FF2B5EF4-FFF2-40B4-BE49-F238E27FC236}">
                <a16:creationId xmlns:a16="http://schemas.microsoft.com/office/drawing/2014/main" id="{F38AE261-362A-D443-A7DE-8A6FEE86BB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296974-92D7-A44A-9AE4-166DD36E6B16}" type="slidenum">
              <a:rPr lang="en-US" altLang="en-US" sz="1200" smtClean="0"/>
              <a:pPr/>
              <a:t>14</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53621"/>
            <a:ext cx="6324600" cy="819169"/>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316918"/>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367827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162CDD5-6118-6B41-A2DE-0D9B137DA071}"/>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4E4C127-1A5B-7B48-9755-455859AFDD35}"/>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57F0E5B-1EC8-5A40-A66B-E5C7785FF413}"/>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EA9681B-3C72-FE4F-9190-F72350CF89C1}" type="slidenum">
              <a:rPr lang="en-US" altLang="en-US"/>
              <a:pPr>
                <a:defRPr/>
              </a:pPr>
              <a:t>‹#›</a:t>
            </a:fld>
            <a:endParaRPr lang="en-US" altLang="en-US"/>
          </a:p>
        </p:txBody>
      </p:sp>
    </p:spTree>
    <p:extLst>
      <p:ext uri="{BB962C8B-B14F-4D97-AF65-F5344CB8AC3E}">
        <p14:creationId xmlns:p14="http://schemas.microsoft.com/office/powerpoint/2010/main" val="35700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23E597F-A269-0743-9D1F-4749CEF82D7B}"/>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F7B2FA72-5B95-7045-998C-4472A6AA5A59}"/>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99AC702-EB17-E14F-ABE7-4E3DA6249C47}"/>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82CBB327-CCDF-C241-BAE4-6F1060D7E9B6}" type="slidenum">
              <a:rPr lang="en-US" altLang="en-US"/>
              <a:pPr>
                <a:defRPr/>
              </a:pPr>
              <a:t>‹#›</a:t>
            </a:fld>
            <a:endParaRPr lang="en-US" altLang="en-US"/>
          </a:p>
        </p:txBody>
      </p:sp>
    </p:spTree>
    <p:extLst>
      <p:ext uri="{BB962C8B-B14F-4D97-AF65-F5344CB8AC3E}">
        <p14:creationId xmlns:p14="http://schemas.microsoft.com/office/powerpoint/2010/main" val="2964837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CA051FA-F913-8845-BCD5-537E6BEA4ECB}"/>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79B799A-E11C-7747-A9CB-B0EBE3EDF9B8}"/>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C718AB4B-3127-DB40-82D8-91500B6516D2}"/>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1C8101DB-B6A1-6C43-9842-69C688FB2305}" type="slidenum">
              <a:rPr lang="en-US" altLang="en-US"/>
              <a:pPr>
                <a:defRPr/>
              </a:pPr>
              <a:t>‹#›</a:t>
            </a:fld>
            <a:endParaRPr lang="en-US" altLang="en-US"/>
          </a:p>
        </p:txBody>
      </p:sp>
    </p:spTree>
    <p:extLst>
      <p:ext uri="{BB962C8B-B14F-4D97-AF65-F5344CB8AC3E}">
        <p14:creationId xmlns:p14="http://schemas.microsoft.com/office/powerpoint/2010/main" val="88668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4AC077F-D4B6-CE46-93C6-B65F8305AECC}"/>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887EF3E-C312-8B40-9D22-97C50B98FEF1}"/>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FEA6637-5982-7040-877D-F111589B0094}"/>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9871DB-8BB7-0243-811E-8E664CF19930}" type="slidenum">
              <a:rPr lang="en-US" altLang="en-US"/>
              <a:pPr>
                <a:defRPr/>
              </a:pPr>
              <a:t>‹#›</a:t>
            </a:fld>
            <a:endParaRPr lang="en-US" altLang="en-US"/>
          </a:p>
        </p:txBody>
      </p:sp>
    </p:spTree>
    <p:extLst>
      <p:ext uri="{BB962C8B-B14F-4D97-AF65-F5344CB8AC3E}">
        <p14:creationId xmlns:p14="http://schemas.microsoft.com/office/powerpoint/2010/main" val="1196575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BA6CF8F-6900-1944-A347-6F4A7D90F09C}"/>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69D23BB-5187-134A-823C-EC5551B4AE46}"/>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4464929-5983-B449-85C0-6481E2988186}"/>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74D20685-4904-EC45-B788-1118E7699975}" type="slidenum">
              <a:rPr lang="en-US" altLang="en-US"/>
              <a:pPr>
                <a:defRPr/>
              </a:pPr>
              <a:t>‹#›</a:t>
            </a:fld>
            <a:endParaRPr lang="en-US" altLang="en-US"/>
          </a:p>
        </p:txBody>
      </p:sp>
    </p:spTree>
    <p:extLst>
      <p:ext uri="{BB962C8B-B14F-4D97-AF65-F5344CB8AC3E}">
        <p14:creationId xmlns:p14="http://schemas.microsoft.com/office/powerpoint/2010/main" val="2844817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CD6B8-F647-644A-8B59-FD054C6B99CD}"/>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AC26B0EA-C113-BA41-810D-580B2BD5603D}"/>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CBBF4AF-2C13-B44B-9259-7AD7F773512B}"/>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750072AD-5362-594D-91BD-28924A3F79F5}" type="slidenum">
              <a:rPr lang="en-US" altLang="en-US"/>
              <a:pPr>
                <a:defRPr/>
              </a:pPr>
              <a:t>‹#›</a:t>
            </a:fld>
            <a:endParaRPr lang="en-US" altLang="en-US"/>
          </a:p>
        </p:txBody>
      </p:sp>
    </p:spTree>
    <p:extLst>
      <p:ext uri="{BB962C8B-B14F-4D97-AF65-F5344CB8AC3E}">
        <p14:creationId xmlns:p14="http://schemas.microsoft.com/office/powerpoint/2010/main" val="1048105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38588"/>
            <a:ext cx="8229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E2031AE1-813E-7D42-892D-89DC71C060BF}"/>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DF503BEF-1964-3B4E-8BD4-A2DD96D048BB}"/>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E03B570B-57E0-A846-825A-C100EBDD7DEC}"/>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419B3951-DFDF-C740-B012-2FFFC6847354}" type="slidenum">
              <a:rPr lang="en-US" altLang="en-US"/>
              <a:pPr>
                <a:defRPr/>
              </a:pPr>
              <a:t>‹#›</a:t>
            </a:fld>
            <a:endParaRPr lang="en-US" altLang="en-US"/>
          </a:p>
        </p:txBody>
      </p:sp>
    </p:spTree>
    <p:extLst>
      <p:ext uri="{BB962C8B-B14F-4D97-AF65-F5344CB8AC3E}">
        <p14:creationId xmlns:p14="http://schemas.microsoft.com/office/powerpoint/2010/main" val="72960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
        <p:nvSpPr>
          <p:cNvPr id="4" name="Rectangle 4">
            <a:extLst>
              <a:ext uri="{FF2B5EF4-FFF2-40B4-BE49-F238E27FC236}">
                <a16:creationId xmlns:a16="http://schemas.microsoft.com/office/drawing/2014/main" id="{94DFA6CB-0F69-ED48-A209-E59B5AF2EE71}"/>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8907CC-DFA2-9845-B6A1-F9C692C7FBF8}"/>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FA7B20-FF1B-FE40-86D5-AFBF58AAE895}"/>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A12646A6-CE57-304D-8C26-2FCB3315EE6B}" type="slidenum">
              <a:rPr lang="en-US" altLang="en-US"/>
              <a:pPr>
                <a:defRPr/>
              </a:pPr>
              <a:t>‹#›</a:t>
            </a:fld>
            <a:endParaRPr lang="en-US" altLang="en-US"/>
          </a:p>
        </p:txBody>
      </p:sp>
    </p:spTree>
    <p:extLst>
      <p:ext uri="{BB962C8B-B14F-4D97-AF65-F5344CB8AC3E}">
        <p14:creationId xmlns:p14="http://schemas.microsoft.com/office/powerpoint/2010/main" val="960469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323C5CA8-8FB4-6440-9AF0-93F1BC5D74EE}"/>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3C6B1B0-7FD9-3E44-A8EC-70C6B8345E6A}"/>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B7186B97-93F6-E445-9FA9-F90088C8371B}"/>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E4C66524-5046-644E-9A22-9B6D64867EBA}" type="slidenum">
              <a:rPr lang="en-US" altLang="en-US"/>
              <a:pPr>
                <a:defRPr/>
              </a:pPr>
              <a:t>‹#›</a:t>
            </a:fld>
            <a:endParaRPr lang="en-US" altLang="en-US"/>
          </a:p>
        </p:txBody>
      </p:sp>
    </p:spTree>
    <p:extLst>
      <p:ext uri="{BB962C8B-B14F-4D97-AF65-F5344CB8AC3E}">
        <p14:creationId xmlns:p14="http://schemas.microsoft.com/office/powerpoint/2010/main" val="216269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53621"/>
            <a:ext cx="6324600" cy="819169"/>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316918"/>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309289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38E638C-193B-4044-81B8-1B6CE14CB861}"/>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512313-556C-7541-BCBF-6D1A5B85235E}"/>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94588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a:prstGeom prst="rect">
            <a:avLst/>
          </a:prstGeom>
        </p:spPr>
        <p:txBody>
          <a:bodyPr/>
          <a:lstStyle>
            <a:lvl1pP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217734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97892A-CABC-2249-B15C-736C894D9B46}"/>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18E1430-F9A9-EC44-89DB-38F66BAF27EF}"/>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B8D81E9-5DA5-B841-81E7-FE1836303714}"/>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C1265E1-9CF2-B543-9FDC-8C7BFCD55229}" type="slidenum">
              <a:rPr lang="en-US" altLang="en-US"/>
              <a:pPr>
                <a:defRPr/>
              </a:pPr>
              <a:t>‹#›</a:t>
            </a:fld>
            <a:endParaRPr lang="en-US" altLang="en-US"/>
          </a:p>
        </p:txBody>
      </p:sp>
    </p:spTree>
    <p:extLst>
      <p:ext uri="{BB962C8B-B14F-4D97-AF65-F5344CB8AC3E}">
        <p14:creationId xmlns:p14="http://schemas.microsoft.com/office/powerpoint/2010/main" val="218859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39BAC7A-AB07-7E4D-B26D-15640DBB5394}"/>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192271-EEB5-C242-A820-A2C74A7896AD}"/>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E223F2-566A-064D-A10C-A31DD3705D2D}"/>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D6455B78-750F-CF41-9ED2-55976CC73E29}" type="slidenum">
              <a:rPr lang="en-US" altLang="en-US"/>
              <a:pPr>
                <a:defRPr/>
              </a:pPr>
              <a:t>‹#›</a:t>
            </a:fld>
            <a:endParaRPr lang="en-US" altLang="en-US"/>
          </a:p>
        </p:txBody>
      </p:sp>
    </p:spTree>
    <p:extLst>
      <p:ext uri="{BB962C8B-B14F-4D97-AF65-F5344CB8AC3E}">
        <p14:creationId xmlns:p14="http://schemas.microsoft.com/office/powerpoint/2010/main" val="229258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BFB3A-C3EB-3F49-A409-C74FB959D314}"/>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F9663FB7-F0F8-F74D-AC65-E98C73CC345C}"/>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31DEAB5A-B884-3746-9720-3998BC6D7D2C}"/>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4FC433D9-2E7E-0849-BBF6-0D96931CF59F}" type="slidenum">
              <a:rPr lang="en-US" altLang="en-US"/>
              <a:pPr>
                <a:defRPr/>
              </a:pPr>
              <a:t>‹#›</a:t>
            </a:fld>
            <a:endParaRPr lang="en-US" altLang="en-US"/>
          </a:p>
        </p:txBody>
      </p:sp>
    </p:spTree>
    <p:extLst>
      <p:ext uri="{BB962C8B-B14F-4D97-AF65-F5344CB8AC3E}">
        <p14:creationId xmlns:p14="http://schemas.microsoft.com/office/powerpoint/2010/main" val="404590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505FA28-672E-A24E-959F-23AE9C5F4FCB}"/>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2C572DD-13EB-5844-89A5-D347DB8D300A}"/>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1491B7D-0EC5-8245-B507-1694BC461E9F}"/>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DC0914C1-FF0F-7B43-AB15-F52DE992EAF1}" type="slidenum">
              <a:rPr lang="en-US" altLang="en-US"/>
              <a:pPr>
                <a:defRPr/>
              </a:pPr>
              <a:t>‹#›</a:t>
            </a:fld>
            <a:endParaRPr lang="en-US" altLang="en-US"/>
          </a:p>
        </p:txBody>
      </p:sp>
    </p:spTree>
    <p:extLst>
      <p:ext uri="{BB962C8B-B14F-4D97-AF65-F5344CB8AC3E}">
        <p14:creationId xmlns:p14="http://schemas.microsoft.com/office/powerpoint/2010/main" val="205368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6EBEA6DE-58D3-CA40-B7B4-1B9BCA139AA6}"/>
              </a:ext>
            </a:extLst>
          </p:cNvPr>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6614535-59E0-1244-94D1-78277C476805}"/>
              </a:ext>
            </a:extLst>
          </p:cNvPr>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1AD8E9E-86BA-FD47-B4CE-6393D682C424}"/>
              </a:ext>
            </a:extLst>
          </p:cNvPr>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435BBBDA-F4CA-5F4B-90D1-57431CBCDB78}" type="slidenum">
              <a:rPr lang="en-US" altLang="en-US"/>
              <a:pPr>
                <a:defRPr/>
              </a:pPr>
              <a:t>‹#›</a:t>
            </a:fld>
            <a:endParaRPr lang="en-US" altLang="en-US"/>
          </a:p>
        </p:txBody>
      </p:sp>
    </p:spTree>
    <p:extLst>
      <p:ext uri="{BB962C8B-B14F-4D97-AF65-F5344CB8AC3E}">
        <p14:creationId xmlns:p14="http://schemas.microsoft.com/office/powerpoint/2010/main" val="258306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49" r:id="rId3"/>
    <p:sldLayoutId id="2147483664"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E8115E4-5155-B24E-96AF-79AF77B16B39}"/>
              </a:ext>
            </a:extLst>
          </p:cNvPr>
          <p:cNvSpPr>
            <a:spLocks noGrp="1" noChangeArrowheads="1"/>
          </p:cNvSpPr>
          <p:nvPr>
            <p:ph type="ctrTitle"/>
          </p:nvPr>
        </p:nvSpPr>
        <p:spPr>
          <a:xfrm>
            <a:off x="1335578" y="1198562"/>
            <a:ext cx="6553200" cy="1470025"/>
          </a:xfrm>
        </p:spPr>
        <p:txBody>
          <a:bodyPr/>
          <a:lstStyle/>
          <a:p>
            <a:pPr algn="ctr" eaLnBrk="1" hangingPunct="1"/>
            <a:r>
              <a:rPr lang="en-US" altLang="en-US" dirty="0">
                <a:ea typeface="ＭＳ Ｐゴシック" panose="020B0600070205080204" pitchFamily="34" charset="-128"/>
              </a:rPr>
              <a:t>Elements of Risk Assessment and Risk Profiles</a:t>
            </a:r>
          </a:p>
        </p:txBody>
      </p:sp>
      <p:sp>
        <p:nvSpPr>
          <p:cNvPr id="19459" name="Rectangle 3">
            <a:extLst>
              <a:ext uri="{FF2B5EF4-FFF2-40B4-BE49-F238E27FC236}">
                <a16:creationId xmlns:a16="http://schemas.microsoft.com/office/drawing/2014/main" id="{D4140F3F-E2E9-4C4C-AEE3-7D44A4FA7597}"/>
              </a:ext>
            </a:extLst>
          </p:cNvPr>
          <p:cNvSpPr>
            <a:spLocks noGrp="1" noChangeArrowheads="1"/>
          </p:cNvSpPr>
          <p:nvPr>
            <p:ph type="subTitle" idx="1"/>
          </p:nvPr>
        </p:nvSpPr>
        <p:spPr/>
        <p:txBody>
          <a:bodyPr/>
          <a:lstStyle/>
          <a:p>
            <a:pPr eaLnBrk="1" hangingPunct="1"/>
            <a:r>
              <a:rPr lang="en-US" altLang="en-US" sz="2800" dirty="0">
                <a:solidFill>
                  <a:schemeClr val="tx1"/>
                </a:solidFill>
                <a:ea typeface="ＭＳ Ｐゴシック" panose="020B0600070205080204" pitchFamily="34" charset="-128"/>
              </a:rPr>
              <a:t>Unit 3A</a:t>
            </a:r>
          </a:p>
          <a:p>
            <a:pPr eaLnBrk="1" hangingPunct="1"/>
            <a:r>
              <a:rPr lang="en-US" altLang="en-US" sz="2800" dirty="0">
                <a:solidFill>
                  <a:schemeClr val="tx1"/>
                </a:solidFill>
                <a:ea typeface="ＭＳ Ｐゴシック" panose="020B0600070205080204" pitchFamily="34" charset="-128"/>
              </a:rPr>
              <a:t>Risk Analysis </a:t>
            </a:r>
            <a:br>
              <a:rPr lang="en-US" altLang="en-US" sz="2800" dirty="0">
                <a:solidFill>
                  <a:schemeClr val="tx1"/>
                </a:solidFill>
                <a:ea typeface="ＭＳ Ｐゴシック" panose="020B0600070205080204" pitchFamily="34" charset="-128"/>
              </a:rPr>
            </a:br>
            <a:r>
              <a:rPr lang="en-US" altLang="en-US" sz="2800" dirty="0">
                <a:solidFill>
                  <a:schemeClr val="tx1"/>
                </a:solidFill>
                <a:ea typeface="ＭＳ Ｐゴシック" panose="020B0600070205080204" pitchFamily="34" charset="-128"/>
              </a:rPr>
              <a:t>in Safety Engineering</a:t>
            </a:r>
          </a:p>
          <a:p>
            <a:pPr eaLnBrk="1" hangingPunct="1"/>
            <a:endParaRPr lang="en-US" altLang="en-US" sz="2800" dirty="0">
              <a:solidFill>
                <a:schemeClr val="tx1"/>
              </a:solidFill>
              <a:ea typeface="ＭＳ Ｐゴシック" panose="020B0600070205080204" pitchFamily="34" charset="-128"/>
            </a:endParaRPr>
          </a:p>
          <a:p>
            <a:pPr eaLnBrk="1" hangingPunct="1"/>
            <a:endParaRPr lang="en-US" altLang="en-US" sz="2800" dirty="0">
              <a:solidFill>
                <a:schemeClr val="tx1"/>
              </a:solidFill>
              <a:ea typeface="ＭＳ Ｐゴシック" panose="020B0600070205080204" pitchFamily="34" charset="-128"/>
            </a:endParaRPr>
          </a:p>
          <a:p>
            <a:pPr eaLnBrk="1" hangingPunct="1"/>
            <a:r>
              <a:rPr lang="en-US" altLang="en-US" sz="2800">
                <a:solidFill>
                  <a:schemeClr val="tx1"/>
                </a:solidFill>
                <a:ea typeface="ＭＳ Ｐゴシック" panose="020B0600070205080204" pitchFamily="34" charset="-128"/>
              </a:rPr>
              <a:t>Fall 2022</a:t>
            </a:r>
            <a:endParaRPr lang="en-US" altLang="en-US" sz="2800" dirty="0">
              <a:solidFill>
                <a:schemeClr val="tx1"/>
              </a:solidFill>
              <a:ea typeface="ＭＳ Ｐゴシック" panose="020B0600070205080204" pitchFamily="34" charset="-128"/>
            </a:endParaRPr>
          </a:p>
          <a:p>
            <a:pPr eaLnBrk="1" hangingPunct="1"/>
            <a:endParaRPr lang="en-US" altLang="en-US" sz="2400" dirty="0">
              <a:solidFill>
                <a:schemeClr val="tx1"/>
              </a:solidFill>
              <a:ea typeface="ＭＳ Ｐゴシック" panose="020B0600070205080204" pitchFamily="34" charset="-128"/>
            </a:endParaRPr>
          </a:p>
        </p:txBody>
      </p:sp>
      <p:sp>
        <p:nvSpPr>
          <p:cNvPr id="19457" name="Slide Number Placeholder 5">
            <a:extLst>
              <a:ext uri="{FF2B5EF4-FFF2-40B4-BE49-F238E27FC236}">
                <a16:creationId xmlns:a16="http://schemas.microsoft.com/office/drawing/2014/main" id="{873784D1-5243-554D-8F76-C9836BC561E1}"/>
              </a:ext>
            </a:extLst>
          </p:cNvPr>
          <p:cNvSpPr>
            <a:spLocks noGrp="1"/>
          </p:cNvSpPr>
          <p:nvPr>
            <p:ph type="sldNum" sz="quarter" idx="4294967295"/>
          </p:nvPr>
        </p:nvSpPr>
        <p:spPr>
          <a:xfrm>
            <a:off x="70104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B0D75000-0518-9848-8249-3415643B785A}" type="slidenum">
              <a:rPr lang="en-US" altLang="en-US" sz="1400" smtClean="0"/>
              <a:pPr>
                <a:spcBef>
                  <a:spcPct val="0"/>
                </a:spcBef>
                <a:spcAft>
                  <a:spcPct val="0"/>
                </a:spcAft>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5">
            <a:extLst>
              <a:ext uri="{FF2B5EF4-FFF2-40B4-BE49-F238E27FC236}">
                <a16:creationId xmlns:a16="http://schemas.microsoft.com/office/drawing/2014/main" id="{7E756E18-26B8-FE4B-AD19-1F91AB952171}"/>
              </a:ext>
            </a:extLst>
          </p:cNvPr>
          <p:cNvSpPr>
            <a:spLocks noGrp="1" noChangeArrowheads="1"/>
          </p:cNvSpPr>
          <p:nvPr>
            <p:ph type="body" idx="1"/>
          </p:nvPr>
        </p:nvSpPr>
        <p:spPr>
          <a:xfrm>
            <a:off x="76200" y="1066800"/>
            <a:ext cx="9067800" cy="5715000"/>
          </a:xfrm>
        </p:spPr>
        <p:txBody>
          <a:bodyPr/>
          <a:lstStyle/>
          <a:p>
            <a:pPr eaLnBrk="1" hangingPunct="1">
              <a:spcAft>
                <a:spcPct val="0"/>
              </a:spcAft>
            </a:pPr>
            <a:r>
              <a:rPr lang="en-US" altLang="en-US" sz="2400" dirty="0">
                <a:ea typeface="ＭＳ Ｐゴシック" panose="020B0600070205080204" pitchFamily="34" charset="-128"/>
              </a:rPr>
              <a:t>Risk level (neutral, β = 1) for scenario outcome, </a:t>
            </a:r>
            <a:r>
              <a:rPr lang="en-US" altLang="en-US" sz="2400" i="1" dirty="0">
                <a:ea typeface="ＭＳ Ｐゴシック" panose="020B0600070205080204" pitchFamily="34" charset="-128"/>
              </a:rPr>
              <a:t>S</a:t>
            </a:r>
            <a:r>
              <a:rPr lang="en-US" altLang="en-US" sz="2400" i="1" baseline="-25000" dirty="0">
                <a:ea typeface="ＭＳ Ｐゴシック" panose="020B0600070205080204" pitchFamily="34" charset="-128"/>
              </a:rPr>
              <a:t>i</a:t>
            </a:r>
            <a:r>
              <a:rPr lang="en-US" altLang="en-US" sz="2400" dirty="0">
                <a:ea typeface="ＭＳ Ｐゴシック" panose="020B0600070205080204" pitchFamily="34" charset="-128"/>
              </a:rPr>
              <a:t>:</a:t>
            </a:r>
            <a:br>
              <a:rPr lang="en-US" altLang="en-US" sz="2400" dirty="0">
                <a:ea typeface="ＭＳ Ｐゴシック" panose="020B0600070205080204" pitchFamily="34" charset="-128"/>
              </a:rPr>
            </a:br>
            <a:br>
              <a:rPr lang="en-US" altLang="en-US" sz="2400" dirty="0">
                <a:ea typeface="ＭＳ Ｐゴシック" panose="020B0600070205080204" pitchFamily="34" charset="-128"/>
              </a:rPr>
            </a:br>
            <a:endParaRPr lang="en-US" altLang="en-US" sz="2400" dirty="0">
              <a:ea typeface="ＭＳ Ｐゴシック" panose="020B0600070205080204" pitchFamily="34" charset="-128"/>
            </a:endParaRPr>
          </a:p>
          <a:p>
            <a:pPr eaLnBrk="1" hangingPunct="1">
              <a:spcAft>
                <a:spcPts val="1500"/>
              </a:spcAft>
            </a:pPr>
            <a:r>
              <a:rPr lang="en-US" altLang="en-US" sz="2400" i="1" dirty="0"/>
              <a:t>R</a:t>
            </a:r>
            <a:r>
              <a:rPr lang="en-US" altLang="en-US" sz="2400" dirty="0"/>
              <a:t> = sum of consequences with each weighted by the </a:t>
            </a:r>
            <a:r>
              <a:rPr lang="en-US" altLang="en-US" sz="2400" dirty="0" err="1"/>
              <a:t>Pr</a:t>
            </a:r>
            <a:r>
              <a:rPr lang="en-US" altLang="en-US" sz="2400" dirty="0"/>
              <a:t> of occurrence </a:t>
            </a:r>
          </a:p>
          <a:p>
            <a:pPr eaLnBrk="1" hangingPunct="1">
              <a:spcAft>
                <a:spcPts val="1500"/>
              </a:spcAft>
            </a:pPr>
            <a:r>
              <a:rPr lang="en-US" altLang="en-US" sz="2400" dirty="0">
                <a:ea typeface="ＭＳ Ｐゴシック" panose="020B0600070205080204" pitchFamily="34" charset="-128"/>
              </a:rPr>
              <a:t>Total risk point value and distribution for several components or scenarios, discrete or continuous distributions:</a:t>
            </a:r>
            <a:br>
              <a:rPr lang="en-US" altLang="en-US" sz="2400" dirty="0">
                <a:ea typeface="ＭＳ Ｐゴシック" panose="020B0600070205080204" pitchFamily="34" charset="-128"/>
              </a:rPr>
            </a:br>
            <a:endParaRPr lang="en-US" altLang="en-US" sz="2400" dirty="0">
              <a:ea typeface="ＭＳ Ｐゴシック" panose="020B0600070205080204" pitchFamily="34" charset="-128"/>
            </a:endParaRPr>
          </a:p>
          <a:p>
            <a:pPr marL="0" indent="0" eaLnBrk="1" hangingPunct="1">
              <a:spcAft>
                <a:spcPts val="1500"/>
              </a:spcAft>
              <a:buNone/>
            </a:pPr>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r>
              <a:rPr lang="en-US" altLang="en-US" sz="2400" dirty="0">
                <a:ea typeface="ＭＳ Ｐゴシック" panose="020B0600070205080204" pitchFamily="34" charset="-128"/>
              </a:rPr>
              <a:t>Risk of driving includes the risk of the 3 scenarios of injury, property damage (fatality, injury, other), fatality.</a:t>
            </a:r>
          </a:p>
          <a:p>
            <a:pPr eaLnBrk="1" hangingPunct="1">
              <a:buFontTx/>
              <a:buNone/>
            </a:pPr>
            <a:endParaRPr lang="en-US" altLang="en-US" sz="2400" dirty="0">
              <a:ea typeface="ＭＳ Ｐゴシック" panose="020B0600070205080204" pitchFamily="34" charset="-128"/>
            </a:endParaRPr>
          </a:p>
        </p:txBody>
      </p:sp>
      <p:sp>
        <p:nvSpPr>
          <p:cNvPr id="32771" name="Rectangle 2">
            <a:extLst>
              <a:ext uri="{FF2B5EF4-FFF2-40B4-BE49-F238E27FC236}">
                <a16:creationId xmlns:a16="http://schemas.microsoft.com/office/drawing/2014/main" id="{34FF92AB-326C-AE46-999D-01FE63912DA7}"/>
              </a:ext>
            </a:extLst>
          </p:cNvPr>
          <p:cNvSpPr>
            <a:spLocks noGrp="1" noChangeArrowheads="1"/>
          </p:cNvSpPr>
          <p:nvPr>
            <p:ph type="title"/>
          </p:nvPr>
        </p:nvSpPr>
        <p:spPr>
          <a:xfrm>
            <a:off x="457200" y="-228600"/>
            <a:ext cx="8229600" cy="1143000"/>
          </a:xfrm>
        </p:spPr>
        <p:txBody>
          <a:bodyPr/>
          <a:lstStyle/>
          <a:p>
            <a:pPr eaLnBrk="1" hangingPunct="1"/>
            <a:r>
              <a:rPr lang="en-US" altLang="en-US" sz="3200" dirty="0">
                <a:ea typeface="ＭＳ Ｐゴシック" panose="020B0600070205080204" pitchFamily="34" charset="-128"/>
              </a:rPr>
              <a:t>Risk Calculation Review</a:t>
            </a:r>
          </a:p>
        </p:txBody>
      </p:sp>
      <p:graphicFrame>
        <p:nvGraphicFramePr>
          <p:cNvPr id="32772" name="Object 3">
            <a:extLst>
              <a:ext uri="{FF2B5EF4-FFF2-40B4-BE49-F238E27FC236}">
                <a16:creationId xmlns:a16="http://schemas.microsoft.com/office/drawing/2014/main" id="{FE1179A1-A518-F14E-9BE9-63E52D81AE1D}"/>
              </a:ext>
            </a:extLst>
          </p:cNvPr>
          <p:cNvGraphicFramePr>
            <a:graphicFrameLocks noChangeAspect="1"/>
          </p:cNvGraphicFramePr>
          <p:nvPr>
            <p:extLst>
              <p:ext uri="{D42A27DB-BD31-4B8C-83A1-F6EECF244321}">
                <p14:modId xmlns:p14="http://schemas.microsoft.com/office/powerpoint/2010/main" val="3776096157"/>
              </p:ext>
            </p:extLst>
          </p:nvPr>
        </p:nvGraphicFramePr>
        <p:xfrm>
          <a:off x="2346959" y="1611681"/>
          <a:ext cx="4184650" cy="622300"/>
        </p:xfrm>
        <a:graphic>
          <a:graphicData uri="http://schemas.openxmlformats.org/presentationml/2006/ole">
            <mc:AlternateContent xmlns:mc="http://schemas.openxmlformats.org/markup-compatibility/2006">
              <mc:Choice xmlns:v="urn:schemas-microsoft-com:vml" Requires="v">
                <p:oleObj spid="_x0000_s33018" name="Equation" r:id="rId3" imgW="1879600" imgH="279400" progId="Equation.DSMT4">
                  <p:embed/>
                </p:oleObj>
              </mc:Choice>
              <mc:Fallback>
                <p:oleObj name="Equation" r:id="rId3" imgW="1879600" imgH="279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959" y="1611681"/>
                        <a:ext cx="4184650" cy="622300"/>
                      </a:xfrm>
                      <a:prstGeom prst="rect">
                        <a:avLst/>
                      </a:prstGeom>
                      <a:noFill/>
                      <a:ln>
                        <a:noFill/>
                      </a:ln>
                      <a:effectLst/>
                      <a:extLst/>
                    </p:spPr>
                  </p:pic>
                </p:oleObj>
              </mc:Fallback>
            </mc:AlternateContent>
          </a:graphicData>
        </a:graphic>
      </p:graphicFrame>
      <p:graphicFrame>
        <p:nvGraphicFramePr>
          <p:cNvPr id="32773" name="Object 4">
            <a:extLst>
              <a:ext uri="{FF2B5EF4-FFF2-40B4-BE49-F238E27FC236}">
                <a16:creationId xmlns:a16="http://schemas.microsoft.com/office/drawing/2014/main" id="{1718C4B1-94A0-EB40-B31D-0E876E80E92A}"/>
              </a:ext>
            </a:extLst>
          </p:cNvPr>
          <p:cNvGraphicFramePr>
            <a:graphicFrameLocks noChangeAspect="1"/>
          </p:cNvGraphicFramePr>
          <p:nvPr>
            <p:extLst>
              <p:ext uri="{D42A27DB-BD31-4B8C-83A1-F6EECF244321}">
                <p14:modId xmlns:p14="http://schemas.microsoft.com/office/powerpoint/2010/main" val="2097192903"/>
              </p:ext>
            </p:extLst>
          </p:nvPr>
        </p:nvGraphicFramePr>
        <p:xfrm>
          <a:off x="1314161" y="4475118"/>
          <a:ext cx="1601213" cy="733023"/>
        </p:xfrm>
        <a:graphic>
          <a:graphicData uri="http://schemas.openxmlformats.org/presentationml/2006/ole">
            <mc:AlternateContent xmlns:mc="http://schemas.openxmlformats.org/markup-compatibility/2006">
              <mc:Choice xmlns:v="urn:schemas-microsoft-com:vml" Requires="v">
                <p:oleObj spid="_x0000_s33019" name="Equation" r:id="rId5" imgW="749300" imgH="342900" progId="Equation.3">
                  <p:embed/>
                </p:oleObj>
              </mc:Choice>
              <mc:Fallback>
                <p:oleObj name="Equation" r:id="rId5" imgW="749300" imgH="342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4161" y="4475118"/>
                        <a:ext cx="1601213" cy="733023"/>
                      </a:xfrm>
                      <a:prstGeom prst="rect">
                        <a:avLst/>
                      </a:prstGeom>
                      <a:noFill/>
                      <a:ln>
                        <a:noFill/>
                      </a:ln>
                      <a:extLst/>
                    </p:spPr>
                  </p:pic>
                </p:oleObj>
              </mc:Fallback>
            </mc:AlternateContent>
          </a:graphicData>
        </a:graphic>
      </p:graphicFrame>
      <p:graphicFrame>
        <p:nvGraphicFramePr>
          <p:cNvPr id="32774" name="Object 5">
            <a:extLst>
              <a:ext uri="{FF2B5EF4-FFF2-40B4-BE49-F238E27FC236}">
                <a16:creationId xmlns:a16="http://schemas.microsoft.com/office/drawing/2014/main" id="{B70A964F-DA3F-5B41-99B7-923EB7DDC539}"/>
              </a:ext>
            </a:extLst>
          </p:cNvPr>
          <p:cNvGraphicFramePr>
            <a:graphicFrameLocks noChangeAspect="1"/>
          </p:cNvGraphicFramePr>
          <p:nvPr>
            <p:extLst>
              <p:ext uri="{D42A27DB-BD31-4B8C-83A1-F6EECF244321}">
                <p14:modId xmlns:p14="http://schemas.microsoft.com/office/powerpoint/2010/main" val="733663498"/>
              </p:ext>
            </p:extLst>
          </p:nvPr>
        </p:nvGraphicFramePr>
        <p:xfrm>
          <a:off x="4962525" y="4337856"/>
          <a:ext cx="3114675" cy="733023"/>
        </p:xfrm>
        <a:graphic>
          <a:graphicData uri="http://schemas.openxmlformats.org/presentationml/2006/ole">
            <mc:AlternateContent xmlns:mc="http://schemas.openxmlformats.org/markup-compatibility/2006">
              <mc:Choice xmlns:v="urn:schemas-microsoft-com:vml" Requires="v">
                <p:oleObj spid="_x0000_s33020" name="Equation" r:id="rId7" imgW="1460500" imgH="342900" progId="Equation.DSMT4">
                  <p:embed/>
                </p:oleObj>
              </mc:Choice>
              <mc:Fallback>
                <p:oleObj name="Equation" r:id="rId7" imgW="1460500" imgH="342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2525" y="4337856"/>
                        <a:ext cx="3114675" cy="733023"/>
                      </a:xfrm>
                      <a:prstGeom prst="rect">
                        <a:avLst/>
                      </a:prstGeom>
                      <a:noFill/>
                      <a:ln>
                        <a:noFill/>
                      </a:ln>
                      <a:extLst/>
                    </p:spPr>
                  </p:pic>
                </p:oleObj>
              </mc:Fallback>
            </mc:AlternateContent>
          </a:graphicData>
        </a:graphic>
      </p:graphicFrame>
      <p:sp>
        <p:nvSpPr>
          <p:cNvPr id="32775" name="TextBox 8">
            <a:extLst>
              <a:ext uri="{FF2B5EF4-FFF2-40B4-BE49-F238E27FC236}">
                <a16:creationId xmlns:a16="http://schemas.microsoft.com/office/drawing/2014/main" id="{659E50BF-F9AF-FD4B-B044-480CBCACA109}"/>
              </a:ext>
            </a:extLst>
          </p:cNvPr>
          <p:cNvSpPr txBox="1">
            <a:spLocks noChangeArrowheads="1"/>
          </p:cNvSpPr>
          <p:nvPr/>
        </p:nvSpPr>
        <p:spPr bwMode="auto">
          <a:xfrm>
            <a:off x="25400" y="5803900"/>
            <a:ext cx="8991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600" dirty="0"/>
              <a:t> </a:t>
            </a:r>
          </a:p>
        </p:txBody>
      </p:sp>
      <p:sp>
        <p:nvSpPr>
          <p:cNvPr id="32776" name="TextBox 2">
            <a:extLst>
              <a:ext uri="{FF2B5EF4-FFF2-40B4-BE49-F238E27FC236}">
                <a16:creationId xmlns:a16="http://schemas.microsoft.com/office/drawing/2014/main" id="{F8A3633E-9ABE-9847-84FB-93147B88CB48}"/>
              </a:ext>
            </a:extLst>
          </p:cNvPr>
          <p:cNvSpPr txBox="1">
            <a:spLocks noChangeArrowheads="1"/>
          </p:cNvSpPr>
          <p:nvPr/>
        </p:nvSpPr>
        <p:spPr bwMode="auto">
          <a:xfrm>
            <a:off x="1528156" y="5086350"/>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discrete</a:t>
            </a:r>
          </a:p>
        </p:txBody>
      </p:sp>
      <p:sp>
        <p:nvSpPr>
          <p:cNvPr id="32777" name="TextBox 9">
            <a:extLst>
              <a:ext uri="{FF2B5EF4-FFF2-40B4-BE49-F238E27FC236}">
                <a16:creationId xmlns:a16="http://schemas.microsoft.com/office/drawing/2014/main" id="{3FB45139-5127-7F42-9B9B-D9412826A3A4}"/>
              </a:ext>
            </a:extLst>
          </p:cNvPr>
          <p:cNvSpPr txBox="1">
            <a:spLocks noChangeArrowheads="1"/>
          </p:cNvSpPr>
          <p:nvPr/>
        </p:nvSpPr>
        <p:spPr bwMode="auto">
          <a:xfrm>
            <a:off x="5818822" y="5070879"/>
            <a:ext cx="1425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continuous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a:extLst>
              <a:ext uri="{FF2B5EF4-FFF2-40B4-BE49-F238E27FC236}">
                <a16:creationId xmlns:a16="http://schemas.microsoft.com/office/drawing/2014/main" id="{560708BD-D189-894C-95D9-51062FA5A8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88D126CB-D195-004F-BEFB-EE6340E019A3}" type="slidenum">
              <a:rPr lang="en-US" altLang="en-US" sz="1400" smtClean="0"/>
              <a:pPr>
                <a:spcBef>
                  <a:spcPct val="0"/>
                </a:spcBef>
                <a:spcAft>
                  <a:spcPct val="0"/>
                </a:spcAft>
                <a:buFontTx/>
                <a:buNone/>
              </a:pPr>
              <a:t>11</a:t>
            </a:fld>
            <a:endParaRPr lang="en-US" altLang="en-US" sz="1400"/>
          </a:p>
        </p:txBody>
      </p:sp>
      <p:pic>
        <p:nvPicPr>
          <p:cNvPr id="34818" name="Picture 12" descr="F 2-2">
            <a:extLst>
              <a:ext uri="{FF2B5EF4-FFF2-40B4-BE49-F238E27FC236}">
                <a16:creationId xmlns:a16="http://schemas.microsoft.com/office/drawing/2014/main" id="{C53AFD86-8421-4B4D-B379-4D4BAA8AB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48" y="3960279"/>
            <a:ext cx="6705600" cy="260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11" descr="F 2-1">
            <a:extLst>
              <a:ext uri="{FF2B5EF4-FFF2-40B4-BE49-F238E27FC236}">
                <a16:creationId xmlns:a16="http://schemas.microsoft.com/office/drawing/2014/main" id="{49A391DB-6FAB-2E4B-9DC2-F909325A2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99540"/>
            <a:ext cx="6623757" cy="245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8">
            <a:extLst>
              <a:ext uri="{FF2B5EF4-FFF2-40B4-BE49-F238E27FC236}">
                <a16:creationId xmlns:a16="http://schemas.microsoft.com/office/drawing/2014/main" id="{4FA0467A-2167-0043-8BEB-F88E5B779D3E}"/>
              </a:ext>
            </a:extLst>
          </p:cNvPr>
          <p:cNvSpPr txBox="1">
            <a:spLocks noChangeArrowheads="1"/>
          </p:cNvSpPr>
          <p:nvPr/>
        </p:nvSpPr>
        <p:spPr bwMode="auto">
          <a:xfrm>
            <a:off x="471055" y="417021"/>
            <a:ext cx="7637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Risk in different units to identify contributors to the risk</a:t>
            </a:r>
            <a:endParaRPr lang="en-US" altLang="en-US" sz="1800" dirty="0"/>
          </a:p>
        </p:txBody>
      </p:sp>
      <p:sp>
        <p:nvSpPr>
          <p:cNvPr id="34821" name="Text Box 9">
            <a:extLst>
              <a:ext uri="{FF2B5EF4-FFF2-40B4-BE49-F238E27FC236}">
                <a16:creationId xmlns:a16="http://schemas.microsoft.com/office/drawing/2014/main" id="{C54AE80E-8CED-0D4D-B3B8-9B614FFCBEFD}"/>
              </a:ext>
            </a:extLst>
          </p:cNvPr>
          <p:cNvSpPr txBox="1">
            <a:spLocks noChangeArrowheads="1"/>
          </p:cNvSpPr>
          <p:nvPr/>
        </p:nvSpPr>
        <p:spPr bwMode="auto">
          <a:xfrm>
            <a:off x="7143397" y="1612258"/>
            <a:ext cx="20025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Automobile fatality over 27 years:</a:t>
            </a:r>
          </a:p>
          <a:p>
            <a:pPr eaLnBrk="1" hangingPunct="1">
              <a:spcBef>
                <a:spcPct val="0"/>
              </a:spcBef>
              <a:spcAft>
                <a:spcPct val="0"/>
              </a:spcAft>
              <a:buFontTx/>
              <a:buNone/>
            </a:pPr>
            <a:r>
              <a:rPr lang="en-US" altLang="en-US" sz="1600" b="1" dirty="0"/>
              <a:t>Risk ~ stable</a:t>
            </a:r>
            <a:r>
              <a:rPr lang="en-US" altLang="en-US" sz="1600" dirty="0"/>
              <a:t>.</a:t>
            </a:r>
          </a:p>
        </p:txBody>
      </p:sp>
      <p:sp>
        <p:nvSpPr>
          <p:cNvPr id="34822" name="Text Box 10">
            <a:extLst>
              <a:ext uri="{FF2B5EF4-FFF2-40B4-BE49-F238E27FC236}">
                <a16:creationId xmlns:a16="http://schemas.microsoft.com/office/drawing/2014/main" id="{ADED2D6D-FA27-4946-85EF-2C96440C2044}"/>
              </a:ext>
            </a:extLst>
          </p:cNvPr>
          <p:cNvSpPr txBox="1">
            <a:spLocks noChangeArrowheads="1"/>
          </p:cNvSpPr>
          <p:nvPr/>
        </p:nvSpPr>
        <p:spPr bwMode="auto">
          <a:xfrm>
            <a:off x="6949889" y="4511771"/>
            <a:ext cx="213359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Normalized Automobile Fatality:</a:t>
            </a:r>
          </a:p>
          <a:p>
            <a:pPr eaLnBrk="1" hangingPunct="1">
              <a:spcBef>
                <a:spcPct val="0"/>
              </a:spcBef>
              <a:spcAft>
                <a:spcPct val="0"/>
              </a:spcAft>
              <a:buFontTx/>
              <a:buNone/>
            </a:pPr>
            <a:r>
              <a:rPr lang="en-US" altLang="en-US" sz="1600" dirty="0"/>
              <a:t> </a:t>
            </a:r>
            <a:r>
              <a:rPr lang="en-US" altLang="en-US" sz="1600" b="1" dirty="0"/>
              <a:t>Risk over distance</a:t>
            </a:r>
            <a:r>
              <a:rPr lang="en-US" altLang="en-US" sz="1600" dirty="0"/>
              <a:t> </a:t>
            </a:r>
            <a:r>
              <a:rPr lang="en-US" altLang="en-US" sz="1600" b="1" dirty="0"/>
              <a:t>is reduced</a:t>
            </a:r>
            <a:r>
              <a:rPr lang="en-US" altLang="en-US" sz="1600" dirty="0"/>
              <a:t>.</a:t>
            </a:r>
          </a:p>
        </p:txBody>
      </p:sp>
      <p:sp>
        <p:nvSpPr>
          <p:cNvPr id="34824" name="Rectangle 10">
            <a:extLst>
              <a:ext uri="{FF2B5EF4-FFF2-40B4-BE49-F238E27FC236}">
                <a16:creationId xmlns:a16="http://schemas.microsoft.com/office/drawing/2014/main" id="{78B52024-C495-444E-A658-D95DFA326B66}"/>
              </a:ext>
            </a:extLst>
          </p:cNvPr>
          <p:cNvSpPr>
            <a:spLocks noChangeArrowheads="1"/>
          </p:cNvSpPr>
          <p:nvPr/>
        </p:nvSpPr>
        <p:spPr bwMode="auto">
          <a:xfrm>
            <a:off x="7739048" y="6292239"/>
            <a:ext cx="1296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200"/>
              <a:t>(Modarres RAE)</a:t>
            </a:r>
          </a:p>
        </p:txBody>
      </p:sp>
      <p:sp>
        <p:nvSpPr>
          <p:cNvPr id="34827" name="TextBox 11">
            <a:extLst>
              <a:ext uri="{FF2B5EF4-FFF2-40B4-BE49-F238E27FC236}">
                <a16:creationId xmlns:a16="http://schemas.microsoft.com/office/drawing/2014/main" id="{9AAF8C26-B750-E442-AA26-D405A84AD722}"/>
              </a:ext>
            </a:extLst>
          </p:cNvPr>
          <p:cNvSpPr txBox="1">
            <a:spLocks noChangeArrowheads="1"/>
          </p:cNvSpPr>
          <p:nvPr/>
        </p:nvSpPr>
        <p:spPr bwMode="auto">
          <a:xfrm>
            <a:off x="914400" y="6421278"/>
            <a:ext cx="68717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Causes: # cars, better roads, safer cars, trained drivers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0029EA7B-60A3-1A4F-B6F2-AE6E0716F6F1}"/>
              </a:ext>
            </a:extLst>
          </p:cNvPr>
          <p:cNvSpPr>
            <a:spLocks noGrp="1" noChangeArrowheads="1"/>
          </p:cNvSpPr>
          <p:nvPr>
            <p:ph type="title"/>
          </p:nvPr>
        </p:nvSpPr>
        <p:spPr>
          <a:xfrm>
            <a:off x="627185" y="-4152"/>
            <a:ext cx="8229600" cy="1143000"/>
          </a:xfrm>
        </p:spPr>
        <p:txBody>
          <a:bodyPr/>
          <a:lstStyle/>
          <a:p>
            <a:r>
              <a:rPr lang="en-US" altLang="en-US" sz="3200" dirty="0">
                <a:ea typeface="ＭＳ Ｐゴシック" panose="020B0600070205080204" pitchFamily="34" charset="-128"/>
              </a:rPr>
              <a:t>Risk Profiles for a Graphical View</a:t>
            </a:r>
          </a:p>
        </p:txBody>
      </p:sp>
      <p:sp>
        <p:nvSpPr>
          <p:cNvPr id="33794" name="Content Placeholder 2">
            <a:extLst>
              <a:ext uri="{FF2B5EF4-FFF2-40B4-BE49-F238E27FC236}">
                <a16:creationId xmlns:a16="http://schemas.microsoft.com/office/drawing/2014/main" id="{D684CA29-0521-804E-B674-72EA512E916E}"/>
              </a:ext>
            </a:extLst>
          </p:cNvPr>
          <p:cNvSpPr>
            <a:spLocks noGrp="1" noChangeArrowheads="1"/>
          </p:cNvSpPr>
          <p:nvPr>
            <p:ph idx="1"/>
          </p:nvPr>
        </p:nvSpPr>
        <p:spPr>
          <a:xfrm>
            <a:off x="457200" y="1371600"/>
            <a:ext cx="8077200" cy="4800600"/>
          </a:xfrm>
        </p:spPr>
        <p:txBody>
          <a:bodyPr/>
          <a:lstStyle/>
          <a:p>
            <a:r>
              <a:rPr lang="en-US" altLang="en-US" sz="2400" dirty="0">
                <a:ea typeface="ＭＳ Ｐゴシック" panose="020B0600070205080204" pitchFamily="34" charset="-128"/>
              </a:rPr>
              <a:t>A </a:t>
            </a:r>
            <a:r>
              <a:rPr lang="en-US" altLang="en-US" sz="2400" b="1" dirty="0">
                <a:ea typeface="ＭＳ Ｐゴシック" panose="020B0600070205080204" pitchFamily="34" charset="-128"/>
              </a:rPr>
              <a:t>Risk Profile </a:t>
            </a:r>
            <a:r>
              <a:rPr lang="en-US" altLang="en-US" sz="2400" dirty="0">
                <a:ea typeface="ＭＳ Ｐゴシック" panose="020B0600070205080204" pitchFamily="34" charset="-128"/>
              </a:rPr>
              <a:t>is a plot of risk variables, such as probabilities or frequencies along Y axis and consequence severities along X axis.  Other variables are also used.</a:t>
            </a:r>
          </a:p>
          <a:p>
            <a:pPr eaLnBrk="1" hangingPunct="1"/>
            <a:r>
              <a:rPr lang="en-US" altLang="en-US" dirty="0">
                <a:ea typeface="ＭＳ Ｐゴシック" panose="020B0600070205080204" pitchFamily="34" charset="-128"/>
              </a:rPr>
              <a:t>Risk profiles are built to understand the spectrum of event frequencies (along Y) against consequences (along X). The goal is to identify the range over which the Risk is acceptable or tolerable.</a:t>
            </a:r>
          </a:p>
          <a:p>
            <a:pPr eaLnBrk="1" hangingPunct="1"/>
            <a:r>
              <a:rPr lang="en-US" altLang="en-US" dirty="0">
                <a:ea typeface="ＭＳ Ｐゴシック" panose="020B0600070205080204" pitchFamily="34" charset="-128"/>
              </a:rPr>
              <a:t>F-N curves, Risk matrices, risk maps are widely used risk profiles</a:t>
            </a:r>
          </a:p>
          <a:p>
            <a:endParaRPr lang="en-US" altLang="en-US" sz="2400" dirty="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CDC8510-90FE-6045-88B2-D02276C4045D}"/>
              </a:ext>
            </a:extLst>
          </p:cNvPr>
          <p:cNvSpPr>
            <a:spLocks noGrp="1" noChangeArrowheads="1"/>
          </p:cNvSpPr>
          <p:nvPr>
            <p:ph type="title"/>
          </p:nvPr>
        </p:nvSpPr>
        <p:spPr>
          <a:xfrm>
            <a:off x="304800" y="152400"/>
            <a:ext cx="7848600" cy="685800"/>
          </a:xfrm>
        </p:spPr>
        <p:txBody>
          <a:bodyPr/>
          <a:lstStyle/>
          <a:p>
            <a:pPr eaLnBrk="1" hangingPunct="1"/>
            <a:r>
              <a:rPr lang="en-US" altLang="en-US" sz="3200" dirty="0">
                <a:ea typeface="ＭＳ Ｐゴシック" panose="020B0600070205080204" pitchFamily="34" charset="-128"/>
              </a:rPr>
              <a:t>Single and Cumulative Risk Profiles</a:t>
            </a:r>
          </a:p>
        </p:txBody>
      </p:sp>
      <p:sp>
        <p:nvSpPr>
          <p:cNvPr id="40963" name="Rectangle 3">
            <a:extLst>
              <a:ext uri="{FF2B5EF4-FFF2-40B4-BE49-F238E27FC236}">
                <a16:creationId xmlns:a16="http://schemas.microsoft.com/office/drawing/2014/main" id="{AE89C4A1-CF26-9040-A355-CB2423DC7077}"/>
              </a:ext>
            </a:extLst>
          </p:cNvPr>
          <p:cNvSpPr>
            <a:spLocks noGrp="1" noChangeArrowheads="1"/>
          </p:cNvSpPr>
          <p:nvPr>
            <p:ph type="body" idx="1"/>
          </p:nvPr>
        </p:nvSpPr>
        <p:spPr>
          <a:xfrm>
            <a:off x="173874" y="1143000"/>
            <a:ext cx="8796251" cy="6096000"/>
          </a:xfrm>
        </p:spPr>
        <p:txBody>
          <a:bodyPr/>
          <a:lstStyle/>
          <a:p>
            <a:pPr eaLnBrk="1" hangingPunct="1">
              <a:spcAft>
                <a:spcPts val="600"/>
              </a:spcAft>
            </a:pPr>
            <a:r>
              <a:rPr lang="en-US" altLang="en-US" dirty="0">
                <a:ea typeface="ＭＳ Ｐゴシック" panose="020B0600070205080204" pitchFamily="34" charset="-128"/>
              </a:rPr>
              <a:t>A Farmer risk profile is a plot of </a:t>
            </a:r>
            <a:r>
              <a:rPr lang="en-US" altLang="en-US" b="1" dirty="0">
                <a:ea typeface="ＭＳ Ｐゴシック" panose="020B0600070205080204" pitchFamily="34" charset="-128"/>
              </a:rPr>
              <a:t>cumulative</a:t>
            </a:r>
            <a:r>
              <a:rPr lang="en-US" altLang="en-US" dirty="0">
                <a:ea typeface="ＭＳ Ｐゴシック" panose="020B0600070205080204" pitchFamily="34" charset="-128"/>
              </a:rPr>
              <a:t> occurrence probability, P (or cumulative frequency, F), along Y and consequence severity along X.</a:t>
            </a:r>
          </a:p>
          <a:p>
            <a:pPr lvl="1"/>
            <a:r>
              <a:rPr lang="en-US" altLang="en-US" dirty="0">
                <a:ea typeface="ＭＳ Ｐゴシック" panose="020B0600070205080204" pitchFamily="34" charset="-128"/>
              </a:rPr>
              <a:t>If consequences are fatalities, the Y axis is cumulative frequency (or cumulative probability) of fatalities, F, and X is number of fatalities, N, resulting in a </a:t>
            </a:r>
            <a:r>
              <a:rPr lang="en-US" altLang="en-US" b="1" dirty="0">
                <a:ea typeface="ＭＳ Ｐゴシック" panose="020B0600070205080204" pitchFamily="34" charset="-128"/>
              </a:rPr>
              <a:t>F-N curve</a:t>
            </a:r>
            <a:r>
              <a:rPr lang="en-US" altLang="en-US" dirty="0">
                <a:ea typeface="ＭＳ Ｐゴシック" panose="020B0600070205080204" pitchFamily="34" charset="-128"/>
              </a:rPr>
              <a:t>. </a:t>
            </a:r>
          </a:p>
          <a:p>
            <a:r>
              <a:rPr lang="en-US" dirty="0"/>
              <a:t>F.B. Farmer suggested analysis of a spectrum of events to include:</a:t>
            </a:r>
          </a:p>
          <a:p>
            <a:pPr lvl="1"/>
            <a:r>
              <a:rPr lang="en-US" dirty="0"/>
              <a:t>High consequence events of low probability</a:t>
            </a:r>
          </a:p>
          <a:p>
            <a:pPr lvl="1"/>
            <a:r>
              <a:rPr lang="en-US" dirty="0"/>
              <a:t>Events of less consequence but more probable</a:t>
            </a:r>
          </a:p>
          <a:p>
            <a:r>
              <a:rPr lang="en-US" dirty="0"/>
              <a:t>He suggested a near-inverse relation of frequency, f, and consequence, c, as a criterion for risk acceptability: f ~ 1/c. So if c increases by a factor of 2, f must decrease by 1/2.</a:t>
            </a:r>
            <a:endParaRPr lang="en-US" altLang="en-US" dirty="0">
              <a:ea typeface="ＭＳ Ｐゴシック" panose="020B0600070205080204" pitchFamily="34" charset="-128"/>
            </a:endParaRPr>
          </a:p>
          <a:p>
            <a:pPr eaLnBrk="1" hangingPunct="1">
              <a:spcAft>
                <a:spcPts val="600"/>
              </a:spcAft>
            </a:pPr>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Group 6">
            <a:extLst>
              <a:ext uri="{FF2B5EF4-FFF2-40B4-BE49-F238E27FC236}">
                <a16:creationId xmlns:a16="http://schemas.microsoft.com/office/drawing/2014/main" id="{49ADAEC2-BFA0-5545-A4D9-55A4EE3F26E7}"/>
              </a:ext>
            </a:extLst>
          </p:cNvPr>
          <p:cNvGrpSpPr>
            <a:grpSpLocks/>
          </p:cNvGrpSpPr>
          <p:nvPr/>
        </p:nvGrpSpPr>
        <p:grpSpPr bwMode="auto">
          <a:xfrm>
            <a:off x="1747838" y="3747963"/>
            <a:ext cx="5105400" cy="2133600"/>
            <a:chOff x="1752600" y="4191000"/>
            <a:chExt cx="5105400" cy="2133600"/>
          </a:xfrm>
        </p:grpSpPr>
        <p:grpSp>
          <p:nvGrpSpPr>
            <p:cNvPr id="42038" name="Group 15">
              <a:extLst>
                <a:ext uri="{FF2B5EF4-FFF2-40B4-BE49-F238E27FC236}">
                  <a16:creationId xmlns:a16="http://schemas.microsoft.com/office/drawing/2014/main" id="{3B03389F-D6EE-464B-AD87-B9FF7A22B10B}"/>
                </a:ext>
              </a:extLst>
            </p:cNvPr>
            <p:cNvGrpSpPr>
              <a:grpSpLocks/>
            </p:cNvGrpSpPr>
            <p:nvPr/>
          </p:nvGrpSpPr>
          <p:grpSpPr bwMode="auto">
            <a:xfrm>
              <a:off x="1828800" y="4495800"/>
              <a:ext cx="4873625" cy="1828800"/>
              <a:chOff x="2133600" y="3743325"/>
              <a:chExt cx="4873625" cy="1828800"/>
            </a:xfrm>
          </p:grpSpPr>
          <p:sp>
            <p:nvSpPr>
              <p:cNvPr id="42040" name="Line 5">
                <a:extLst>
                  <a:ext uri="{FF2B5EF4-FFF2-40B4-BE49-F238E27FC236}">
                    <a16:creationId xmlns:a16="http://schemas.microsoft.com/office/drawing/2014/main" id="{368FFEF3-7C88-2245-B4D7-A7113D2B0BA1}"/>
                  </a:ext>
                </a:extLst>
              </p:cNvPr>
              <p:cNvSpPr>
                <a:spLocks noChangeShapeType="1"/>
              </p:cNvSpPr>
              <p:nvPr/>
            </p:nvSpPr>
            <p:spPr bwMode="auto">
              <a:xfrm>
                <a:off x="2133600" y="5419725"/>
                <a:ext cx="4873625" cy="3175"/>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2041" name="Arc 6">
                <a:extLst>
                  <a:ext uri="{FF2B5EF4-FFF2-40B4-BE49-F238E27FC236}">
                    <a16:creationId xmlns:a16="http://schemas.microsoft.com/office/drawing/2014/main" id="{73938C97-DA42-E641-AA54-B16F333E0D40}"/>
                  </a:ext>
                </a:extLst>
              </p:cNvPr>
              <p:cNvSpPr>
                <a:spLocks/>
              </p:cNvSpPr>
              <p:nvPr/>
            </p:nvSpPr>
            <p:spPr bwMode="auto">
              <a:xfrm>
                <a:off x="2133600" y="3743325"/>
                <a:ext cx="2819400" cy="1828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05" name="Group 4">
              <a:extLst>
                <a:ext uri="{FF2B5EF4-FFF2-40B4-BE49-F238E27FC236}">
                  <a16:creationId xmlns:a16="http://schemas.microsoft.com/office/drawing/2014/main" id="{D76367BD-A686-834B-ABA2-BCECD9D63C0A}"/>
                </a:ext>
              </a:extLst>
            </p:cNvPr>
            <p:cNvGrpSpPr>
              <a:grpSpLocks/>
            </p:cNvGrpSpPr>
            <p:nvPr/>
          </p:nvGrpSpPr>
          <p:grpSpPr bwMode="auto">
            <a:xfrm>
              <a:off x="1752600" y="4191000"/>
              <a:ext cx="5105400" cy="2133600"/>
              <a:chOff x="1752600" y="4191000"/>
              <a:chExt cx="5105400" cy="2133600"/>
            </a:xfrm>
          </p:grpSpPr>
          <p:sp>
            <p:nvSpPr>
              <p:cNvPr id="42006" name="Line 7">
                <a:extLst>
                  <a:ext uri="{FF2B5EF4-FFF2-40B4-BE49-F238E27FC236}">
                    <a16:creationId xmlns:a16="http://schemas.microsoft.com/office/drawing/2014/main" id="{D15FEA83-4EDA-B54C-A99F-BDCE53ECC040}"/>
                  </a:ext>
                </a:extLst>
              </p:cNvPr>
              <p:cNvSpPr>
                <a:spLocks noChangeShapeType="1"/>
              </p:cNvSpPr>
              <p:nvPr/>
            </p:nvSpPr>
            <p:spPr bwMode="auto">
              <a:xfrm flipH="1">
                <a:off x="3962400" y="4419600"/>
                <a:ext cx="685800" cy="6096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7" name="Line 8">
                <a:extLst>
                  <a:ext uri="{FF2B5EF4-FFF2-40B4-BE49-F238E27FC236}">
                    <a16:creationId xmlns:a16="http://schemas.microsoft.com/office/drawing/2014/main" id="{9EC9F659-5B2E-FD4C-9E16-480D02FAD808}"/>
                  </a:ext>
                </a:extLst>
              </p:cNvPr>
              <p:cNvSpPr>
                <a:spLocks noChangeShapeType="1"/>
              </p:cNvSpPr>
              <p:nvPr/>
            </p:nvSpPr>
            <p:spPr bwMode="auto">
              <a:xfrm flipV="1">
                <a:off x="3733800" y="4752975"/>
                <a:ext cx="3175" cy="1371600"/>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2008" name="Line 9">
                <a:extLst>
                  <a:ext uri="{FF2B5EF4-FFF2-40B4-BE49-F238E27FC236}">
                    <a16:creationId xmlns:a16="http://schemas.microsoft.com/office/drawing/2014/main" id="{1BA0E72C-4FD7-DA42-86BD-5988A90B8C72}"/>
                  </a:ext>
                </a:extLst>
              </p:cNvPr>
              <p:cNvSpPr>
                <a:spLocks noChangeShapeType="1"/>
              </p:cNvSpPr>
              <p:nvPr/>
            </p:nvSpPr>
            <p:spPr bwMode="auto">
              <a:xfrm flipH="1">
                <a:off x="1828800" y="4768850"/>
                <a:ext cx="1828800" cy="31750"/>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en-US"/>
              </a:p>
            </p:txBody>
          </p:sp>
          <p:cxnSp>
            <p:nvCxnSpPr>
              <p:cNvPr id="3" name="Straight Connector 2">
                <a:extLst>
                  <a:ext uri="{FF2B5EF4-FFF2-40B4-BE49-F238E27FC236}">
                    <a16:creationId xmlns:a16="http://schemas.microsoft.com/office/drawing/2014/main" id="{2EA838BB-0F69-3D44-A4B5-3164527B0FF2}"/>
                  </a:ext>
                </a:extLst>
              </p:cNvPr>
              <p:cNvCxnSpPr>
                <a:cxnSpLocks noChangeShapeType="1"/>
              </p:cNvCxnSpPr>
              <p:nvPr/>
            </p:nvCxnSpPr>
            <p:spPr bwMode="auto">
              <a:xfrm>
                <a:off x="1828800" y="4343400"/>
                <a:ext cx="7620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Connector 22">
                <a:extLst>
                  <a:ext uri="{FF2B5EF4-FFF2-40B4-BE49-F238E27FC236}">
                    <a16:creationId xmlns:a16="http://schemas.microsoft.com/office/drawing/2014/main" id="{699FD91D-35D8-D746-8D6A-A1DAB0A25FB0}"/>
                  </a:ext>
                </a:extLst>
              </p:cNvPr>
              <p:cNvCxnSpPr>
                <a:cxnSpLocks noChangeShapeType="1"/>
              </p:cNvCxnSpPr>
              <p:nvPr/>
            </p:nvCxnSpPr>
            <p:spPr bwMode="auto">
              <a:xfrm>
                <a:off x="2590800" y="4495800"/>
                <a:ext cx="5334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B6A10AD6-5BAA-4048-B569-725625858425}"/>
                  </a:ext>
                </a:extLst>
              </p:cNvPr>
              <p:cNvCxnSpPr>
                <a:cxnSpLocks noChangeShapeType="1"/>
              </p:cNvCxnSpPr>
              <p:nvPr/>
            </p:nvCxnSpPr>
            <p:spPr bwMode="auto">
              <a:xfrm>
                <a:off x="3124200" y="4648200"/>
                <a:ext cx="4572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Connector 27">
                <a:extLst>
                  <a:ext uri="{FF2B5EF4-FFF2-40B4-BE49-F238E27FC236}">
                    <a16:creationId xmlns:a16="http://schemas.microsoft.com/office/drawing/2014/main" id="{73F142B0-21A3-1142-BD47-34604D6AFC07}"/>
                  </a:ext>
                </a:extLst>
              </p:cNvPr>
              <p:cNvCxnSpPr>
                <a:cxnSpLocks noChangeShapeType="1"/>
              </p:cNvCxnSpPr>
              <p:nvPr/>
            </p:nvCxnSpPr>
            <p:spPr bwMode="auto">
              <a:xfrm>
                <a:off x="3581400" y="4876800"/>
                <a:ext cx="3810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Connector 28">
                <a:extLst>
                  <a:ext uri="{FF2B5EF4-FFF2-40B4-BE49-F238E27FC236}">
                    <a16:creationId xmlns:a16="http://schemas.microsoft.com/office/drawing/2014/main" id="{EE8D407B-0ED0-DD48-98B5-7FB399BC1532}"/>
                  </a:ext>
                </a:extLst>
              </p:cNvPr>
              <p:cNvCxnSpPr>
                <a:cxnSpLocks noChangeShapeType="1"/>
              </p:cNvCxnSpPr>
              <p:nvPr/>
            </p:nvCxnSpPr>
            <p:spPr bwMode="auto">
              <a:xfrm>
                <a:off x="3962400" y="5181600"/>
                <a:ext cx="3810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Connector 29">
                <a:extLst>
                  <a:ext uri="{FF2B5EF4-FFF2-40B4-BE49-F238E27FC236}">
                    <a16:creationId xmlns:a16="http://schemas.microsoft.com/office/drawing/2014/main" id="{FDF1C749-FA9F-5A41-A94D-1E34AAF7C938}"/>
                  </a:ext>
                </a:extLst>
              </p:cNvPr>
              <p:cNvCxnSpPr>
                <a:cxnSpLocks noChangeShapeType="1"/>
              </p:cNvCxnSpPr>
              <p:nvPr/>
            </p:nvCxnSpPr>
            <p:spPr bwMode="auto">
              <a:xfrm>
                <a:off x="4343400" y="5486400"/>
                <a:ext cx="2286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Straight Connector 30">
                <a:extLst>
                  <a:ext uri="{FF2B5EF4-FFF2-40B4-BE49-F238E27FC236}">
                    <a16:creationId xmlns:a16="http://schemas.microsoft.com/office/drawing/2014/main" id="{F667DE32-9AD3-AB41-BBD0-CE7E79F10E33}"/>
                  </a:ext>
                </a:extLst>
              </p:cNvPr>
              <p:cNvCxnSpPr>
                <a:cxnSpLocks noChangeShapeType="1"/>
              </p:cNvCxnSpPr>
              <p:nvPr/>
            </p:nvCxnSpPr>
            <p:spPr bwMode="auto">
              <a:xfrm>
                <a:off x="4572000" y="5867400"/>
                <a:ext cx="1524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9E3D3705-8397-994A-B103-85148E644718}"/>
                  </a:ext>
                </a:extLst>
              </p:cNvPr>
              <p:cNvCxnSpPr>
                <a:cxnSpLocks noChangeShapeType="1"/>
              </p:cNvCxnSpPr>
              <p:nvPr/>
            </p:nvCxnSpPr>
            <p:spPr bwMode="auto">
              <a:xfrm>
                <a:off x="2590800" y="4343400"/>
                <a:ext cx="0" cy="1524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Straight Connector 38">
                <a:extLst>
                  <a:ext uri="{FF2B5EF4-FFF2-40B4-BE49-F238E27FC236}">
                    <a16:creationId xmlns:a16="http://schemas.microsoft.com/office/drawing/2014/main" id="{D1981DC4-F4A0-F64C-8692-390DF0CBFD9F}"/>
                  </a:ext>
                </a:extLst>
              </p:cNvPr>
              <p:cNvCxnSpPr>
                <a:cxnSpLocks noChangeShapeType="1"/>
              </p:cNvCxnSpPr>
              <p:nvPr/>
            </p:nvCxnSpPr>
            <p:spPr bwMode="auto">
              <a:xfrm>
                <a:off x="3124200" y="4495800"/>
                <a:ext cx="0" cy="1524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a:extLst>
                  <a:ext uri="{FF2B5EF4-FFF2-40B4-BE49-F238E27FC236}">
                    <a16:creationId xmlns:a16="http://schemas.microsoft.com/office/drawing/2014/main" id="{6DE37B4C-89D5-D948-A405-5AAB3A15A6AC}"/>
                  </a:ext>
                </a:extLst>
              </p:cNvPr>
              <p:cNvCxnSpPr>
                <a:cxnSpLocks noChangeShapeType="1"/>
              </p:cNvCxnSpPr>
              <p:nvPr/>
            </p:nvCxnSpPr>
            <p:spPr bwMode="auto">
              <a:xfrm>
                <a:off x="3581400" y="4648200"/>
                <a:ext cx="0" cy="2286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4EB066F5-9304-C44D-8613-36D36C0B994D}"/>
                  </a:ext>
                </a:extLst>
              </p:cNvPr>
              <p:cNvCxnSpPr>
                <a:cxnSpLocks noChangeShapeType="1"/>
              </p:cNvCxnSpPr>
              <p:nvPr/>
            </p:nvCxnSpPr>
            <p:spPr bwMode="auto">
              <a:xfrm>
                <a:off x="3962400" y="4876800"/>
                <a:ext cx="0" cy="3048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43">
                <a:extLst>
                  <a:ext uri="{FF2B5EF4-FFF2-40B4-BE49-F238E27FC236}">
                    <a16:creationId xmlns:a16="http://schemas.microsoft.com/office/drawing/2014/main" id="{F5417DD0-F7F9-4F4C-82E5-F561B667AD39}"/>
                  </a:ext>
                </a:extLst>
              </p:cNvPr>
              <p:cNvCxnSpPr>
                <a:cxnSpLocks noChangeShapeType="1"/>
              </p:cNvCxnSpPr>
              <p:nvPr/>
            </p:nvCxnSpPr>
            <p:spPr bwMode="auto">
              <a:xfrm>
                <a:off x="4343400" y="5181600"/>
                <a:ext cx="0" cy="3048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FEB074CB-A118-2E47-B1C4-1E3710A09C87}"/>
                  </a:ext>
                </a:extLst>
              </p:cNvPr>
              <p:cNvCxnSpPr>
                <a:cxnSpLocks noChangeShapeType="1"/>
              </p:cNvCxnSpPr>
              <p:nvPr/>
            </p:nvCxnSpPr>
            <p:spPr bwMode="auto">
              <a:xfrm>
                <a:off x="4572000" y="5486400"/>
                <a:ext cx="0" cy="3810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 name="Straight Connector 47">
                <a:extLst>
                  <a:ext uri="{FF2B5EF4-FFF2-40B4-BE49-F238E27FC236}">
                    <a16:creationId xmlns:a16="http://schemas.microsoft.com/office/drawing/2014/main" id="{8E7EC062-4A7C-244C-A496-BAFF8CAC420A}"/>
                  </a:ext>
                </a:extLst>
              </p:cNvPr>
              <p:cNvCxnSpPr>
                <a:cxnSpLocks noChangeShapeType="1"/>
              </p:cNvCxnSpPr>
              <p:nvPr/>
            </p:nvCxnSpPr>
            <p:spPr bwMode="auto">
              <a:xfrm>
                <a:off x="4724400" y="5867400"/>
                <a:ext cx="0" cy="30480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Oval 1">
                <a:extLst>
                  <a:ext uri="{FF2B5EF4-FFF2-40B4-BE49-F238E27FC236}">
                    <a16:creationId xmlns:a16="http://schemas.microsoft.com/office/drawing/2014/main" id="{8637C216-A6A5-4342-80F0-195F342EC0FB}"/>
                  </a:ext>
                </a:extLst>
              </p:cNvPr>
              <p:cNvSpPr>
                <a:spLocks noChangeArrowheads="1"/>
              </p:cNvSpPr>
              <p:nvPr/>
            </p:nvSpPr>
            <p:spPr bwMode="auto">
              <a:xfrm>
                <a:off x="3733800" y="4724400"/>
                <a:ext cx="76200" cy="762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37" name="Oval 36">
                <a:extLst>
                  <a:ext uri="{FF2B5EF4-FFF2-40B4-BE49-F238E27FC236}">
                    <a16:creationId xmlns:a16="http://schemas.microsoft.com/office/drawing/2014/main" id="{B2F1701F-48BF-DC47-ADF4-3075CCC1CFFF}"/>
                  </a:ext>
                </a:extLst>
              </p:cNvPr>
              <p:cNvSpPr>
                <a:spLocks noChangeArrowheads="1"/>
              </p:cNvSpPr>
              <p:nvPr/>
            </p:nvSpPr>
            <p:spPr bwMode="auto">
              <a:xfrm>
                <a:off x="2514600" y="44196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38" name="Oval 37">
                <a:extLst>
                  <a:ext uri="{FF2B5EF4-FFF2-40B4-BE49-F238E27FC236}">
                    <a16:creationId xmlns:a16="http://schemas.microsoft.com/office/drawing/2014/main" id="{B62507BA-3E51-5A4F-9B14-8DABE50B0B71}"/>
                  </a:ext>
                </a:extLst>
              </p:cNvPr>
              <p:cNvSpPr>
                <a:spLocks noChangeArrowheads="1"/>
              </p:cNvSpPr>
              <p:nvPr/>
            </p:nvSpPr>
            <p:spPr bwMode="auto">
              <a:xfrm>
                <a:off x="3048000" y="45720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42" name="Oval 41">
                <a:extLst>
                  <a:ext uri="{FF2B5EF4-FFF2-40B4-BE49-F238E27FC236}">
                    <a16:creationId xmlns:a16="http://schemas.microsoft.com/office/drawing/2014/main" id="{61CA95F7-73D2-E443-8B0A-EF4473DCCA27}"/>
                  </a:ext>
                </a:extLst>
              </p:cNvPr>
              <p:cNvSpPr>
                <a:spLocks noChangeArrowheads="1"/>
              </p:cNvSpPr>
              <p:nvPr/>
            </p:nvSpPr>
            <p:spPr bwMode="auto">
              <a:xfrm>
                <a:off x="3505200" y="48006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43" name="Oval 42">
                <a:extLst>
                  <a:ext uri="{FF2B5EF4-FFF2-40B4-BE49-F238E27FC236}">
                    <a16:creationId xmlns:a16="http://schemas.microsoft.com/office/drawing/2014/main" id="{BB0E6B3B-B402-0641-8C50-73BF307B06B9}"/>
                  </a:ext>
                </a:extLst>
              </p:cNvPr>
              <p:cNvSpPr>
                <a:spLocks noChangeArrowheads="1"/>
              </p:cNvSpPr>
              <p:nvPr/>
            </p:nvSpPr>
            <p:spPr bwMode="auto">
              <a:xfrm>
                <a:off x="3886200" y="51054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46" name="Oval 45">
                <a:extLst>
                  <a:ext uri="{FF2B5EF4-FFF2-40B4-BE49-F238E27FC236}">
                    <a16:creationId xmlns:a16="http://schemas.microsoft.com/office/drawing/2014/main" id="{8CBD917F-98E5-904F-8531-4C74EBF7FED1}"/>
                  </a:ext>
                </a:extLst>
              </p:cNvPr>
              <p:cNvSpPr>
                <a:spLocks noChangeArrowheads="1"/>
              </p:cNvSpPr>
              <p:nvPr/>
            </p:nvSpPr>
            <p:spPr bwMode="auto">
              <a:xfrm>
                <a:off x="4267200" y="54102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47" name="Oval 46">
                <a:extLst>
                  <a:ext uri="{FF2B5EF4-FFF2-40B4-BE49-F238E27FC236}">
                    <a16:creationId xmlns:a16="http://schemas.microsoft.com/office/drawing/2014/main" id="{D129BD93-11E8-6A4F-B1C8-90BF4952F282}"/>
                  </a:ext>
                </a:extLst>
              </p:cNvPr>
              <p:cNvSpPr>
                <a:spLocks noChangeArrowheads="1"/>
              </p:cNvSpPr>
              <p:nvPr/>
            </p:nvSpPr>
            <p:spPr bwMode="auto">
              <a:xfrm>
                <a:off x="4495800" y="57912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49" name="Oval 48">
                <a:extLst>
                  <a:ext uri="{FF2B5EF4-FFF2-40B4-BE49-F238E27FC236}">
                    <a16:creationId xmlns:a16="http://schemas.microsoft.com/office/drawing/2014/main" id="{79095F6F-A483-3B44-A805-F2B77D1FFF96}"/>
                  </a:ext>
                </a:extLst>
              </p:cNvPr>
              <p:cNvSpPr>
                <a:spLocks noChangeArrowheads="1"/>
              </p:cNvSpPr>
              <p:nvPr/>
            </p:nvSpPr>
            <p:spPr bwMode="auto">
              <a:xfrm>
                <a:off x="4648200" y="60960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sp>
            <p:nvSpPr>
              <p:cNvPr id="50" name="Oval 49">
                <a:extLst>
                  <a:ext uri="{FF2B5EF4-FFF2-40B4-BE49-F238E27FC236}">
                    <a16:creationId xmlns:a16="http://schemas.microsoft.com/office/drawing/2014/main" id="{5819E90F-E440-7E4E-AF87-798B51705751}"/>
                  </a:ext>
                </a:extLst>
              </p:cNvPr>
              <p:cNvSpPr>
                <a:spLocks noChangeArrowheads="1"/>
              </p:cNvSpPr>
              <p:nvPr/>
            </p:nvSpPr>
            <p:spPr bwMode="auto">
              <a:xfrm>
                <a:off x="1752600" y="4267200"/>
                <a:ext cx="152400" cy="152400"/>
              </a:xfrm>
              <a:prstGeom prst="ellipse">
                <a:avLst/>
              </a:prstGeom>
              <a:solidFill>
                <a:schemeClr val="tx1"/>
              </a:solidFill>
              <a:ln w="9525">
                <a:solidFill>
                  <a:schemeClr val="tx1"/>
                </a:solidFill>
                <a:round/>
                <a:headEnd/>
                <a:tailEnd/>
              </a:ln>
              <a:effectLst>
                <a:outerShdw blurRad="40000" dist="23000" dir="5400000" rotWithShape="0">
                  <a:srgbClr val="808080">
                    <a:alpha val="34998"/>
                  </a:srgbClr>
                </a:outerShdw>
              </a:effec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defRPr/>
                </a:pPr>
                <a:endParaRPr lang="en-US" altLang="en-US" sz="2400">
                  <a:solidFill>
                    <a:srgbClr val="FFFFFF"/>
                  </a:solidFill>
                </a:endParaRPr>
              </a:p>
            </p:txBody>
          </p:sp>
          <p:grpSp>
            <p:nvGrpSpPr>
              <p:cNvPr id="42032" name="Group 15">
                <a:extLst>
                  <a:ext uri="{FF2B5EF4-FFF2-40B4-BE49-F238E27FC236}">
                    <a16:creationId xmlns:a16="http://schemas.microsoft.com/office/drawing/2014/main" id="{539E4E7C-2181-734C-B8AF-ED8A7DAE2EA3}"/>
                  </a:ext>
                </a:extLst>
              </p:cNvPr>
              <p:cNvGrpSpPr>
                <a:grpSpLocks/>
              </p:cNvGrpSpPr>
              <p:nvPr/>
            </p:nvGrpSpPr>
            <p:grpSpPr bwMode="auto">
              <a:xfrm>
                <a:off x="1984375" y="4191000"/>
                <a:ext cx="4873625" cy="1954213"/>
                <a:chOff x="2133600" y="3743325"/>
                <a:chExt cx="4873625" cy="1828800"/>
              </a:xfrm>
            </p:grpSpPr>
            <p:sp>
              <p:nvSpPr>
                <p:cNvPr id="42036" name="Line 5">
                  <a:extLst>
                    <a:ext uri="{FF2B5EF4-FFF2-40B4-BE49-F238E27FC236}">
                      <a16:creationId xmlns:a16="http://schemas.microsoft.com/office/drawing/2014/main" id="{3C87FC8D-0477-6C45-86B9-86B1816A34DD}"/>
                    </a:ext>
                  </a:extLst>
                </p:cNvPr>
                <p:cNvSpPr>
                  <a:spLocks noChangeShapeType="1"/>
                </p:cNvSpPr>
                <p:nvPr/>
              </p:nvSpPr>
              <p:spPr bwMode="auto">
                <a:xfrm>
                  <a:off x="2133600" y="5562600"/>
                  <a:ext cx="4873625" cy="3175"/>
                </a:xfrm>
                <a:prstGeom prst="line">
                  <a:avLst/>
                </a:prstGeom>
                <a:noFill/>
                <a:ln w="19050">
                  <a:solidFill>
                    <a:srgbClr val="000000"/>
                  </a:solidFill>
                  <a:prstDash val="sysDash"/>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2037" name="Arc 6">
                  <a:extLst>
                    <a:ext uri="{FF2B5EF4-FFF2-40B4-BE49-F238E27FC236}">
                      <a16:creationId xmlns:a16="http://schemas.microsoft.com/office/drawing/2014/main" id="{342B776E-B83D-1044-B67E-1CA5DFD118F0}"/>
                    </a:ext>
                  </a:extLst>
                </p:cNvPr>
                <p:cNvSpPr>
                  <a:spLocks/>
                </p:cNvSpPr>
                <p:nvPr/>
              </p:nvSpPr>
              <p:spPr bwMode="auto">
                <a:xfrm>
                  <a:off x="2133600" y="3743325"/>
                  <a:ext cx="2819400" cy="1828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33" name="Group 15">
                <a:extLst>
                  <a:ext uri="{FF2B5EF4-FFF2-40B4-BE49-F238E27FC236}">
                    <a16:creationId xmlns:a16="http://schemas.microsoft.com/office/drawing/2014/main" id="{68202DAF-69ED-A740-A15E-FB6D6074983B}"/>
                  </a:ext>
                </a:extLst>
              </p:cNvPr>
              <p:cNvGrpSpPr>
                <a:grpSpLocks/>
              </p:cNvGrpSpPr>
              <p:nvPr/>
            </p:nvGrpSpPr>
            <p:grpSpPr bwMode="auto">
              <a:xfrm>
                <a:off x="1828800" y="4648200"/>
                <a:ext cx="4648200" cy="1676400"/>
                <a:chOff x="2133600" y="3743325"/>
                <a:chExt cx="4873625" cy="1828800"/>
              </a:xfrm>
            </p:grpSpPr>
            <p:sp>
              <p:nvSpPr>
                <p:cNvPr id="42034" name="Line 5">
                  <a:extLst>
                    <a:ext uri="{FF2B5EF4-FFF2-40B4-BE49-F238E27FC236}">
                      <a16:creationId xmlns:a16="http://schemas.microsoft.com/office/drawing/2014/main" id="{55375184-76B3-BF49-97C6-B5852CD11339}"/>
                    </a:ext>
                  </a:extLst>
                </p:cNvPr>
                <p:cNvSpPr>
                  <a:spLocks noChangeShapeType="1"/>
                </p:cNvSpPr>
                <p:nvPr/>
              </p:nvSpPr>
              <p:spPr bwMode="auto">
                <a:xfrm>
                  <a:off x="2133600" y="5405870"/>
                  <a:ext cx="4873625" cy="3175"/>
                </a:xfrm>
                <a:prstGeom prst="line">
                  <a:avLst/>
                </a:prstGeom>
                <a:noFill/>
                <a:ln w="19050">
                  <a:solidFill>
                    <a:srgbClr val="000000"/>
                  </a:solidFill>
                  <a:prstDash val="sysDash"/>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2035" name="Arc 6">
                  <a:extLst>
                    <a:ext uri="{FF2B5EF4-FFF2-40B4-BE49-F238E27FC236}">
                      <a16:creationId xmlns:a16="http://schemas.microsoft.com/office/drawing/2014/main" id="{FDD81779-529F-0743-BF41-AA91706128FE}"/>
                    </a:ext>
                  </a:extLst>
                </p:cNvPr>
                <p:cNvSpPr>
                  <a:spLocks/>
                </p:cNvSpPr>
                <p:nvPr/>
              </p:nvSpPr>
              <p:spPr bwMode="auto">
                <a:xfrm>
                  <a:off x="2133600" y="3743325"/>
                  <a:ext cx="2819400" cy="1828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41988" name="Rectangle 2">
            <a:extLst>
              <a:ext uri="{FF2B5EF4-FFF2-40B4-BE49-F238E27FC236}">
                <a16:creationId xmlns:a16="http://schemas.microsoft.com/office/drawing/2014/main" id="{8A9ED22B-DFA7-AC42-8B71-181A27E528C9}"/>
              </a:ext>
            </a:extLst>
          </p:cNvPr>
          <p:cNvSpPr>
            <a:spLocks noGrp="1" noChangeArrowheads="1"/>
          </p:cNvSpPr>
          <p:nvPr>
            <p:ph type="title"/>
          </p:nvPr>
        </p:nvSpPr>
        <p:spPr>
          <a:xfrm>
            <a:off x="338138" y="216010"/>
            <a:ext cx="8229600" cy="588963"/>
          </a:xfrm>
        </p:spPr>
        <p:txBody>
          <a:bodyPr/>
          <a:lstStyle/>
          <a:p>
            <a:pPr eaLnBrk="1" hangingPunct="1"/>
            <a:r>
              <a:rPr lang="en-US" altLang="en-US" sz="2800" dirty="0">
                <a:ea typeface="ＭＳ Ｐゴシック" panose="020B0600070205080204" pitchFamily="34" charset="-128"/>
              </a:rPr>
              <a:t>Cumulative Risk Profile Example: F-N curve</a:t>
            </a:r>
          </a:p>
        </p:txBody>
      </p:sp>
      <p:sp>
        <p:nvSpPr>
          <p:cNvPr id="41989" name="Rectangle 14">
            <a:extLst>
              <a:ext uri="{FF2B5EF4-FFF2-40B4-BE49-F238E27FC236}">
                <a16:creationId xmlns:a16="http://schemas.microsoft.com/office/drawing/2014/main" id="{B1EBAE03-A71F-EA45-AECC-B1C4D8F9F50A}"/>
              </a:ext>
            </a:extLst>
          </p:cNvPr>
          <p:cNvSpPr>
            <a:spLocks noGrp="1" noChangeArrowheads="1"/>
          </p:cNvSpPr>
          <p:nvPr>
            <p:ph type="body" sz="half" idx="4294967295"/>
          </p:nvPr>
        </p:nvSpPr>
        <p:spPr>
          <a:xfrm>
            <a:off x="9525" y="987208"/>
            <a:ext cx="9144000" cy="2133600"/>
          </a:xfrm>
          <a:prstGeom prst="rect">
            <a:avLst/>
          </a:prstGeom>
        </p:spPr>
        <p:txBody>
          <a:bodyPr/>
          <a:lstStyle/>
          <a:p>
            <a:pPr eaLnBrk="1" hangingPunct="1"/>
            <a:r>
              <a:rPr lang="en-US" altLang="en-US" sz="2300" dirty="0">
                <a:ea typeface="ＭＳ Ｐゴシック" panose="020B0600070205080204" pitchFamily="34" charset="-128"/>
              </a:rPr>
              <a:t>Plot shows the cumulative probability or frequency to exceed a target consequence level c. </a:t>
            </a:r>
          </a:p>
          <a:p>
            <a:pPr eaLnBrk="1" hangingPunct="1"/>
            <a:r>
              <a:rPr lang="en-US" altLang="en-US" sz="2300" dirty="0">
                <a:ea typeface="ＭＳ Ｐゴシック" panose="020B0600070205080204" pitchFamily="34" charset="-128"/>
              </a:rPr>
              <a:t>The cumulative F at consequence c is the sum of all frequencies of events for which C ≥ c. </a:t>
            </a:r>
            <a:endParaRPr lang="en-US" altLang="en-US" sz="1600" dirty="0">
              <a:ea typeface="ＭＳ Ｐゴシック" panose="020B0600070205080204" pitchFamily="34" charset="-128"/>
            </a:endParaRPr>
          </a:p>
        </p:txBody>
      </p:sp>
      <p:sp>
        <p:nvSpPr>
          <p:cNvPr id="41990" name="Rectangle 10">
            <a:extLst>
              <a:ext uri="{FF2B5EF4-FFF2-40B4-BE49-F238E27FC236}">
                <a16:creationId xmlns:a16="http://schemas.microsoft.com/office/drawing/2014/main" id="{9A582A01-D8B5-AF43-81FB-9A48453E164D}"/>
              </a:ext>
            </a:extLst>
          </p:cNvPr>
          <p:cNvSpPr>
            <a:spLocks noChangeArrowheads="1"/>
          </p:cNvSpPr>
          <p:nvPr/>
        </p:nvSpPr>
        <p:spPr bwMode="auto">
          <a:xfrm>
            <a:off x="533400" y="3810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2400"/>
              <a:t>F</a:t>
            </a:r>
            <a:r>
              <a:rPr lang="ja-JP" altLang="en-US" sz="2400"/>
              <a:t>’</a:t>
            </a:r>
            <a:r>
              <a:rPr lang="en-US" altLang="ja-JP" sz="2400"/>
              <a:t>(C ≥ c)</a:t>
            </a:r>
            <a:endParaRPr lang="en-US" altLang="en-US" sz="1800"/>
          </a:p>
        </p:txBody>
      </p:sp>
      <p:sp>
        <p:nvSpPr>
          <p:cNvPr id="41991" name="Rectangle 11">
            <a:extLst>
              <a:ext uri="{FF2B5EF4-FFF2-40B4-BE49-F238E27FC236}">
                <a16:creationId xmlns:a16="http://schemas.microsoft.com/office/drawing/2014/main" id="{0FC91A3E-97FC-4A4D-A4CB-68BEE5FA4AB0}"/>
              </a:ext>
            </a:extLst>
          </p:cNvPr>
          <p:cNvSpPr>
            <a:spLocks noChangeArrowheads="1"/>
          </p:cNvSpPr>
          <p:nvPr/>
        </p:nvSpPr>
        <p:spPr bwMode="auto">
          <a:xfrm>
            <a:off x="228600" y="33528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2200"/>
              <a:t>Probability</a:t>
            </a:r>
            <a:r>
              <a:rPr lang="en-US" altLang="en-US" sz="2400"/>
              <a:t>/</a:t>
            </a:r>
          </a:p>
          <a:p>
            <a:pPr algn="ctr" eaLnBrk="1" hangingPunct="1">
              <a:spcBef>
                <a:spcPct val="0"/>
              </a:spcBef>
              <a:spcAft>
                <a:spcPct val="0"/>
              </a:spcAft>
              <a:buFontTx/>
              <a:buNone/>
            </a:pPr>
            <a:r>
              <a:rPr lang="en-US" altLang="en-US" sz="2200"/>
              <a:t>Frequency</a:t>
            </a:r>
          </a:p>
          <a:p>
            <a:pPr algn="ctr" eaLnBrk="1" hangingPunct="1">
              <a:spcBef>
                <a:spcPct val="0"/>
              </a:spcBef>
              <a:spcAft>
                <a:spcPct val="0"/>
              </a:spcAft>
              <a:buFontTx/>
              <a:buNone/>
            </a:pPr>
            <a:endParaRPr lang="en-US" altLang="en-US" sz="2400"/>
          </a:p>
        </p:txBody>
      </p:sp>
      <p:sp>
        <p:nvSpPr>
          <p:cNvPr id="41992" name="TextBox 18">
            <a:extLst>
              <a:ext uri="{FF2B5EF4-FFF2-40B4-BE49-F238E27FC236}">
                <a16:creationId xmlns:a16="http://schemas.microsoft.com/office/drawing/2014/main" id="{BDCED10C-0A3E-7B42-9DA0-770227D47C5D}"/>
              </a:ext>
            </a:extLst>
          </p:cNvPr>
          <p:cNvSpPr txBox="1">
            <a:spLocks noChangeArrowheads="1"/>
          </p:cNvSpPr>
          <p:nvPr/>
        </p:nvSpPr>
        <p:spPr bwMode="auto">
          <a:xfrm>
            <a:off x="152400" y="2819400"/>
            <a:ext cx="15954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a:t>Cumulative</a:t>
            </a:r>
          </a:p>
        </p:txBody>
      </p:sp>
      <p:sp>
        <p:nvSpPr>
          <p:cNvPr id="41994" name="TextBox 17">
            <a:extLst>
              <a:ext uri="{FF2B5EF4-FFF2-40B4-BE49-F238E27FC236}">
                <a16:creationId xmlns:a16="http://schemas.microsoft.com/office/drawing/2014/main" id="{83D327E7-3C00-FD41-8313-C790008D4992}"/>
              </a:ext>
            </a:extLst>
          </p:cNvPr>
          <p:cNvSpPr txBox="1">
            <a:spLocks noChangeArrowheads="1"/>
          </p:cNvSpPr>
          <p:nvPr/>
        </p:nvSpPr>
        <p:spPr bwMode="auto">
          <a:xfrm>
            <a:off x="4567238" y="3091495"/>
            <a:ext cx="3810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900" dirty="0"/>
              <a:t>Different data will show curves of different shapes, but the cumulative P or F must decrease monotonically as C increases.</a:t>
            </a:r>
          </a:p>
        </p:txBody>
      </p:sp>
      <p:sp>
        <p:nvSpPr>
          <p:cNvPr id="41995" name="Line 4">
            <a:extLst>
              <a:ext uri="{FF2B5EF4-FFF2-40B4-BE49-F238E27FC236}">
                <a16:creationId xmlns:a16="http://schemas.microsoft.com/office/drawing/2014/main" id="{3571F949-D974-0141-9095-E39C4EA1728A}"/>
              </a:ext>
            </a:extLst>
          </p:cNvPr>
          <p:cNvSpPr>
            <a:spLocks noChangeShapeType="1"/>
          </p:cNvSpPr>
          <p:nvPr/>
        </p:nvSpPr>
        <p:spPr bwMode="auto">
          <a:xfrm>
            <a:off x="1817688" y="2633681"/>
            <a:ext cx="3175" cy="3076575"/>
          </a:xfrm>
          <a:prstGeom prst="line">
            <a:avLst/>
          </a:prstGeom>
          <a:noFill/>
          <a:ln w="19050">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41996" name="Rectangle 12">
            <a:extLst>
              <a:ext uri="{FF2B5EF4-FFF2-40B4-BE49-F238E27FC236}">
                <a16:creationId xmlns:a16="http://schemas.microsoft.com/office/drawing/2014/main" id="{956BE878-8FB7-444A-AC3B-142CFD2DA267}"/>
              </a:ext>
            </a:extLst>
          </p:cNvPr>
          <p:cNvSpPr>
            <a:spLocks noChangeArrowheads="1"/>
          </p:cNvSpPr>
          <p:nvPr/>
        </p:nvSpPr>
        <p:spPr bwMode="auto">
          <a:xfrm>
            <a:off x="5481638" y="5403283"/>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2400" dirty="0"/>
              <a:t>Consequence c</a:t>
            </a:r>
          </a:p>
        </p:txBody>
      </p:sp>
      <p:sp>
        <p:nvSpPr>
          <p:cNvPr id="41998" name="TextBox 3">
            <a:extLst>
              <a:ext uri="{FF2B5EF4-FFF2-40B4-BE49-F238E27FC236}">
                <a16:creationId xmlns:a16="http://schemas.microsoft.com/office/drawing/2014/main" id="{B31CA8ED-601F-124E-B799-23A46A114A4B}"/>
              </a:ext>
            </a:extLst>
          </p:cNvPr>
          <p:cNvSpPr txBox="1">
            <a:spLocks noChangeArrowheads="1"/>
          </p:cNvSpPr>
          <p:nvPr/>
        </p:nvSpPr>
        <p:spPr bwMode="auto">
          <a:xfrm>
            <a:off x="337533" y="6145665"/>
            <a:ext cx="84699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700" dirty="0"/>
              <a:t>Usually shown in saw-tooth style with Confidence Limits (dashed lines) to highlight uncertainty. </a:t>
            </a:r>
            <a:r>
              <a:rPr lang="en-US" altLang="en-US" sz="1800" dirty="0"/>
              <a:t>This provides more support for realistic risk-informed decisions. </a:t>
            </a:r>
            <a:endParaRPr lang="en-US" alt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C2AFCA2C-A554-2E42-B159-2A0180BF23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DDB6C9F3-640B-A14F-A8DB-6A4F3F080E25}" type="slidenum">
              <a:rPr lang="en-US" altLang="en-US" sz="1400" smtClean="0"/>
              <a:pPr>
                <a:spcBef>
                  <a:spcPct val="0"/>
                </a:spcBef>
                <a:spcAft>
                  <a:spcPct val="0"/>
                </a:spcAft>
                <a:buFontTx/>
                <a:buNone/>
              </a:pPr>
              <a:t>15</a:t>
            </a:fld>
            <a:endParaRPr lang="en-US" altLang="en-US" sz="1400"/>
          </a:p>
        </p:txBody>
      </p:sp>
      <p:sp>
        <p:nvSpPr>
          <p:cNvPr id="46082" name="Rectangle 2">
            <a:extLst>
              <a:ext uri="{FF2B5EF4-FFF2-40B4-BE49-F238E27FC236}">
                <a16:creationId xmlns:a16="http://schemas.microsoft.com/office/drawing/2014/main" id="{518E1CFD-51B2-4349-8109-AE627DFF6676}"/>
              </a:ext>
            </a:extLst>
          </p:cNvPr>
          <p:cNvSpPr>
            <a:spLocks noGrp="1" noChangeArrowheads="1"/>
          </p:cNvSpPr>
          <p:nvPr>
            <p:ph type="title"/>
          </p:nvPr>
        </p:nvSpPr>
        <p:spPr>
          <a:xfrm>
            <a:off x="152400" y="64294"/>
            <a:ext cx="8839200" cy="1143000"/>
          </a:xfrm>
        </p:spPr>
        <p:txBody>
          <a:bodyPr/>
          <a:lstStyle/>
          <a:p>
            <a:pPr eaLnBrk="1" hangingPunct="1"/>
            <a:r>
              <a:rPr lang="en-US" altLang="en-US" dirty="0">
                <a:ea typeface="ＭＳ Ｐゴシック" panose="020B0600070205080204" pitchFamily="34" charset="-128"/>
              </a:rPr>
              <a:t>Cumulative F-N Risk Profile Discrete Data</a:t>
            </a:r>
          </a:p>
        </p:txBody>
      </p:sp>
      <p:sp>
        <p:nvSpPr>
          <p:cNvPr id="46083" name="Text Box 5">
            <a:extLst>
              <a:ext uri="{FF2B5EF4-FFF2-40B4-BE49-F238E27FC236}">
                <a16:creationId xmlns:a16="http://schemas.microsoft.com/office/drawing/2014/main" id="{81599BFD-72CC-4A45-9E6A-24D2EE7B7F1B}"/>
              </a:ext>
            </a:extLst>
          </p:cNvPr>
          <p:cNvSpPr txBox="1">
            <a:spLocks noChangeArrowheads="1"/>
          </p:cNvSpPr>
          <p:nvPr/>
        </p:nvSpPr>
        <p:spPr bwMode="auto">
          <a:xfrm>
            <a:off x="76200" y="5105400"/>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Note calculation method of cumulative (or excess) frequency, </a:t>
            </a:r>
            <a:r>
              <a:rPr lang="en-US" altLang="en-US" sz="2400" i="1"/>
              <a:t>F</a:t>
            </a:r>
            <a:r>
              <a:rPr lang="ja-JP" altLang="en-US" sz="2400" i="1"/>
              <a:t>’</a:t>
            </a:r>
            <a:r>
              <a:rPr lang="en-US" altLang="ja-JP" sz="2400" baseline="-25000"/>
              <a:t>i</a:t>
            </a:r>
            <a:r>
              <a:rPr lang="en-US" altLang="ja-JP" sz="2400"/>
              <a:t> , for </a:t>
            </a:r>
            <a:r>
              <a:rPr lang="en-US" altLang="ja-JP" sz="2400" i="1"/>
              <a:t>C</a:t>
            </a:r>
            <a:r>
              <a:rPr lang="en-US" altLang="ja-JP" sz="2400"/>
              <a:t> ≥ </a:t>
            </a:r>
            <a:r>
              <a:rPr lang="en-US" altLang="ja-JP" sz="2400" i="1"/>
              <a:t>C</a:t>
            </a:r>
            <a:r>
              <a:rPr lang="en-US" altLang="ja-JP" sz="2400" baseline="-25000"/>
              <a:t>i </a:t>
            </a:r>
            <a:r>
              <a:rPr lang="en-US" altLang="ja-JP" sz="2400"/>
              <a:t>to obtain the sum of event frequencies with C ≥ </a:t>
            </a:r>
            <a:r>
              <a:rPr lang="en-US" altLang="ja-JP" sz="2400" i="1"/>
              <a:t>C</a:t>
            </a:r>
            <a:r>
              <a:rPr lang="en-US" altLang="ja-JP" sz="2400" baseline="-25000"/>
              <a:t>i </a:t>
            </a:r>
            <a:endParaRPr lang="en-US" altLang="en-US" sz="2400"/>
          </a:p>
        </p:txBody>
      </p:sp>
      <p:pic>
        <p:nvPicPr>
          <p:cNvPr id="46084" name="Picture 6" descr="Tab 2-1_gc-c">
            <a:extLst>
              <a:ext uri="{FF2B5EF4-FFF2-40B4-BE49-F238E27FC236}">
                <a16:creationId xmlns:a16="http://schemas.microsoft.com/office/drawing/2014/main" id="{599D755D-A1C2-5048-B51D-7B47BE6F1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12925"/>
            <a:ext cx="88392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7">
            <a:extLst>
              <a:ext uri="{FF2B5EF4-FFF2-40B4-BE49-F238E27FC236}">
                <a16:creationId xmlns:a16="http://schemas.microsoft.com/office/drawing/2014/main" id="{0755D49F-BCA0-AE4A-83D2-7679CC526857}"/>
              </a:ext>
            </a:extLst>
          </p:cNvPr>
          <p:cNvSpPr txBox="1">
            <a:spLocks noChangeArrowheads="1"/>
          </p:cNvSpPr>
          <p:nvPr/>
        </p:nvSpPr>
        <p:spPr bwMode="auto">
          <a:xfrm>
            <a:off x="7620000" y="4114800"/>
            <a:ext cx="325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000"/>
              <a:t>–1</a:t>
            </a:r>
          </a:p>
        </p:txBody>
      </p:sp>
      <p:sp>
        <p:nvSpPr>
          <p:cNvPr id="46086" name="Text Box 8">
            <a:extLst>
              <a:ext uri="{FF2B5EF4-FFF2-40B4-BE49-F238E27FC236}">
                <a16:creationId xmlns:a16="http://schemas.microsoft.com/office/drawing/2014/main" id="{0233B52E-ACDB-4C4F-8C91-AE460759D42C}"/>
              </a:ext>
            </a:extLst>
          </p:cNvPr>
          <p:cNvSpPr txBox="1">
            <a:spLocks noChangeArrowheads="1"/>
          </p:cNvSpPr>
          <p:nvPr/>
        </p:nvSpPr>
        <p:spPr bwMode="auto">
          <a:xfrm>
            <a:off x="1138238" y="1981200"/>
            <a:ext cx="1300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a:t>(corrected)</a:t>
            </a:r>
          </a:p>
        </p:txBody>
      </p:sp>
      <p:sp>
        <p:nvSpPr>
          <p:cNvPr id="46087" name="Rectangle 9">
            <a:extLst>
              <a:ext uri="{FF2B5EF4-FFF2-40B4-BE49-F238E27FC236}">
                <a16:creationId xmlns:a16="http://schemas.microsoft.com/office/drawing/2014/main" id="{7D54DF10-942E-5C42-81DE-2652C3D0AC3A}"/>
              </a:ext>
            </a:extLst>
          </p:cNvPr>
          <p:cNvSpPr>
            <a:spLocks noChangeArrowheads="1"/>
          </p:cNvSpPr>
          <p:nvPr/>
        </p:nvSpPr>
        <p:spPr bwMode="auto">
          <a:xfrm>
            <a:off x="0" y="6488113"/>
            <a:ext cx="1666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(Modarres RAE)</a:t>
            </a:r>
          </a:p>
        </p:txBody>
      </p:sp>
      <p:sp>
        <p:nvSpPr>
          <p:cNvPr id="46088" name="TextBox 8">
            <a:extLst>
              <a:ext uri="{FF2B5EF4-FFF2-40B4-BE49-F238E27FC236}">
                <a16:creationId xmlns:a16="http://schemas.microsoft.com/office/drawing/2014/main" id="{C3C0489C-FCA4-8A49-AF69-EB0A84181C98}"/>
              </a:ext>
            </a:extLst>
          </p:cNvPr>
          <p:cNvSpPr txBox="1">
            <a:spLocks noChangeArrowheads="1"/>
          </p:cNvSpPr>
          <p:nvPr/>
        </p:nvSpPr>
        <p:spPr bwMode="auto">
          <a:xfrm>
            <a:off x="2481263" y="2905125"/>
            <a:ext cx="1028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decrease</a:t>
            </a:r>
          </a:p>
        </p:txBody>
      </p:sp>
      <p:sp>
        <p:nvSpPr>
          <p:cNvPr id="46089" name="TextBox 9">
            <a:extLst>
              <a:ext uri="{FF2B5EF4-FFF2-40B4-BE49-F238E27FC236}">
                <a16:creationId xmlns:a16="http://schemas.microsoft.com/office/drawing/2014/main" id="{CD9A5226-601D-0F44-8926-7B6536404F11}"/>
              </a:ext>
            </a:extLst>
          </p:cNvPr>
          <p:cNvSpPr txBox="1">
            <a:spLocks noChangeArrowheads="1"/>
          </p:cNvSpPr>
          <p:nvPr/>
        </p:nvSpPr>
        <p:spPr bwMode="auto">
          <a:xfrm>
            <a:off x="4460081" y="2929731"/>
            <a:ext cx="960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dirty="0"/>
              <a:t>increase</a:t>
            </a:r>
          </a:p>
        </p:txBody>
      </p:sp>
      <p:cxnSp>
        <p:nvCxnSpPr>
          <p:cNvPr id="12" name="Straight Arrow Connector 11">
            <a:extLst>
              <a:ext uri="{FF2B5EF4-FFF2-40B4-BE49-F238E27FC236}">
                <a16:creationId xmlns:a16="http://schemas.microsoft.com/office/drawing/2014/main" id="{C56FF28F-2720-0642-8027-5F1EE83BF270}"/>
              </a:ext>
            </a:extLst>
          </p:cNvPr>
          <p:cNvCxnSpPr>
            <a:cxnSpLocks noChangeShapeType="1"/>
          </p:cNvCxnSpPr>
          <p:nvPr/>
        </p:nvCxnSpPr>
        <p:spPr bwMode="auto">
          <a:xfrm rot="5400000">
            <a:off x="2161338" y="3892147"/>
            <a:ext cx="1295400" cy="3175"/>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294B309A-1B15-F44E-AE5A-AA6CF801C71B}"/>
              </a:ext>
            </a:extLst>
          </p:cNvPr>
          <p:cNvCxnSpPr>
            <a:cxnSpLocks noChangeShapeType="1"/>
          </p:cNvCxnSpPr>
          <p:nvPr/>
        </p:nvCxnSpPr>
        <p:spPr bwMode="auto">
          <a:xfrm rot="5400000">
            <a:off x="4077493" y="3904457"/>
            <a:ext cx="1295400" cy="1587"/>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C118C4D6-E81F-164C-99F7-751607ED87F4}"/>
              </a:ext>
            </a:extLst>
          </p:cNvPr>
          <p:cNvCxnSpPr>
            <a:cxnSpLocks noChangeShapeType="1"/>
          </p:cNvCxnSpPr>
          <p:nvPr/>
        </p:nvCxnSpPr>
        <p:spPr bwMode="auto">
          <a:xfrm rot="5400000">
            <a:off x="8039894" y="3847306"/>
            <a:ext cx="1295400" cy="1588"/>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6093" name="TextBox 14">
            <a:extLst>
              <a:ext uri="{FF2B5EF4-FFF2-40B4-BE49-F238E27FC236}">
                <a16:creationId xmlns:a16="http://schemas.microsoft.com/office/drawing/2014/main" id="{6EA61A48-0AFB-CC4F-9088-83F92DE24557}"/>
              </a:ext>
            </a:extLst>
          </p:cNvPr>
          <p:cNvSpPr txBox="1">
            <a:spLocks noChangeArrowheads="1"/>
          </p:cNvSpPr>
          <p:nvPr/>
        </p:nvSpPr>
        <p:spPr bwMode="auto">
          <a:xfrm>
            <a:off x="8115300" y="2862263"/>
            <a:ext cx="1028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decrease</a:t>
            </a:r>
          </a:p>
        </p:txBody>
      </p:sp>
      <p:sp>
        <p:nvSpPr>
          <p:cNvPr id="46094" name="TextBox 1">
            <a:extLst>
              <a:ext uri="{FF2B5EF4-FFF2-40B4-BE49-F238E27FC236}">
                <a16:creationId xmlns:a16="http://schemas.microsoft.com/office/drawing/2014/main" id="{C755A804-0C97-E34D-A81B-DDD478628395}"/>
              </a:ext>
            </a:extLst>
          </p:cNvPr>
          <p:cNvSpPr txBox="1">
            <a:spLocks noChangeArrowheads="1"/>
          </p:cNvSpPr>
          <p:nvPr/>
        </p:nvSpPr>
        <p:spPr bwMode="auto">
          <a:xfrm>
            <a:off x="5791200" y="30480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a:t>all</a:t>
            </a:r>
          </a:p>
        </p:txBody>
      </p:sp>
      <p:sp>
        <p:nvSpPr>
          <p:cNvPr id="46095" name="TextBox 15">
            <a:extLst>
              <a:ext uri="{FF2B5EF4-FFF2-40B4-BE49-F238E27FC236}">
                <a16:creationId xmlns:a16="http://schemas.microsoft.com/office/drawing/2014/main" id="{628D3F34-FBCD-7041-B7D1-9717EF646835}"/>
              </a:ext>
            </a:extLst>
          </p:cNvPr>
          <p:cNvSpPr txBox="1">
            <a:spLocks noChangeArrowheads="1"/>
          </p:cNvSpPr>
          <p:nvPr/>
        </p:nvSpPr>
        <p:spPr bwMode="auto">
          <a:xfrm>
            <a:off x="5638800" y="4267200"/>
            <a:ext cx="58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a:t>last</a:t>
            </a:r>
          </a:p>
        </p:txBody>
      </p:sp>
      <p:cxnSp>
        <p:nvCxnSpPr>
          <p:cNvPr id="9" name="Straight Arrow Connector 8">
            <a:extLst>
              <a:ext uri="{FF2B5EF4-FFF2-40B4-BE49-F238E27FC236}">
                <a16:creationId xmlns:a16="http://schemas.microsoft.com/office/drawing/2014/main" id="{ABB8E4E5-965E-B945-B930-E7B29B1B27BE}"/>
              </a:ext>
            </a:extLst>
          </p:cNvPr>
          <p:cNvCxnSpPr>
            <a:cxnSpLocks noChangeShapeType="1"/>
          </p:cNvCxnSpPr>
          <p:nvPr/>
        </p:nvCxnSpPr>
        <p:spPr bwMode="auto">
          <a:xfrm>
            <a:off x="6172200" y="4495800"/>
            <a:ext cx="304800" cy="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D1F291BD-A212-A845-A1C3-A15802A2AFF2}"/>
              </a:ext>
            </a:extLst>
          </p:cNvPr>
          <p:cNvCxnSpPr>
            <a:cxnSpLocks noChangeShapeType="1"/>
          </p:cNvCxnSpPr>
          <p:nvPr/>
        </p:nvCxnSpPr>
        <p:spPr bwMode="auto">
          <a:xfrm>
            <a:off x="6172200" y="3276600"/>
            <a:ext cx="304800" cy="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6098" name="TextBox 1">
            <a:extLst>
              <a:ext uri="{FF2B5EF4-FFF2-40B4-BE49-F238E27FC236}">
                <a16:creationId xmlns:a16="http://schemas.microsoft.com/office/drawing/2014/main" id="{D21EB3AF-4CB8-EA44-A7AE-BE72011F0C1D}"/>
              </a:ext>
            </a:extLst>
          </p:cNvPr>
          <p:cNvSpPr txBox="1">
            <a:spLocks noChangeArrowheads="1"/>
          </p:cNvSpPr>
          <p:nvPr/>
        </p:nvSpPr>
        <p:spPr bwMode="auto">
          <a:xfrm>
            <a:off x="6105525" y="2190750"/>
            <a:ext cx="1743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a:t>Plot on Y axis</a:t>
            </a:r>
          </a:p>
        </p:txBody>
      </p:sp>
      <p:sp>
        <p:nvSpPr>
          <p:cNvPr id="46099" name="TextBox 19">
            <a:extLst>
              <a:ext uri="{FF2B5EF4-FFF2-40B4-BE49-F238E27FC236}">
                <a16:creationId xmlns:a16="http://schemas.microsoft.com/office/drawing/2014/main" id="{AF73C826-189D-FD45-8638-89A5EDC3A084}"/>
              </a:ext>
            </a:extLst>
          </p:cNvPr>
          <p:cNvSpPr txBox="1">
            <a:spLocks noChangeArrowheads="1"/>
          </p:cNvSpPr>
          <p:nvPr/>
        </p:nvSpPr>
        <p:spPr bwMode="auto">
          <a:xfrm>
            <a:off x="3581400" y="2190750"/>
            <a:ext cx="1743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a:t>Plot on X axis</a:t>
            </a:r>
          </a:p>
        </p:txBody>
      </p:sp>
      <p:cxnSp>
        <p:nvCxnSpPr>
          <p:cNvPr id="4" name="Straight Arrow Connector 3">
            <a:extLst>
              <a:ext uri="{FF2B5EF4-FFF2-40B4-BE49-F238E27FC236}">
                <a16:creationId xmlns:a16="http://schemas.microsoft.com/office/drawing/2014/main" id="{3C78E574-5A1C-8649-90FC-8DC04D0852CE}"/>
              </a:ext>
            </a:extLst>
          </p:cNvPr>
          <p:cNvCxnSpPr>
            <a:cxnSpLocks noChangeShapeType="1"/>
          </p:cNvCxnSpPr>
          <p:nvPr/>
        </p:nvCxnSpPr>
        <p:spPr bwMode="auto">
          <a:xfrm>
            <a:off x="4419600" y="2514600"/>
            <a:ext cx="0" cy="22860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095CC0B2-ACAF-3C49-BCB5-17DA3ECA9747}"/>
              </a:ext>
            </a:extLst>
          </p:cNvPr>
          <p:cNvCxnSpPr>
            <a:cxnSpLocks noChangeShapeType="1"/>
          </p:cNvCxnSpPr>
          <p:nvPr/>
        </p:nvCxnSpPr>
        <p:spPr bwMode="auto">
          <a:xfrm>
            <a:off x="7010400" y="2514600"/>
            <a:ext cx="0" cy="22860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1568A193-BDDD-6C44-9847-05E2BA9BC226}"/>
              </a:ext>
            </a:extLst>
          </p:cNvPr>
          <p:cNvSpPr>
            <a:spLocks noGrp="1" noChangeArrowheads="1"/>
          </p:cNvSpPr>
          <p:nvPr>
            <p:ph type="title"/>
          </p:nvPr>
        </p:nvSpPr>
        <p:spPr>
          <a:xfrm>
            <a:off x="350838" y="-56172"/>
            <a:ext cx="6400800" cy="1143000"/>
          </a:xfrm>
        </p:spPr>
        <p:txBody>
          <a:bodyPr/>
          <a:lstStyle/>
          <a:p>
            <a:r>
              <a:rPr lang="en-US" altLang="en-US" sz="2800" dirty="0">
                <a:ea typeface="ＭＳ Ｐゴシック" panose="020B0600070205080204" pitchFamily="34" charset="-128"/>
              </a:rPr>
              <a:t>Cumulative F-N (dark-gray) Compared to Single f-N (light-gray) Risk Profiles</a:t>
            </a:r>
          </a:p>
        </p:txBody>
      </p:sp>
      <p:pic>
        <p:nvPicPr>
          <p:cNvPr id="44035" name="Picture 3" descr="Kum, 2007, F 1.14.jpg">
            <a:extLst>
              <a:ext uri="{FF2B5EF4-FFF2-40B4-BE49-F238E27FC236}">
                <a16:creationId xmlns:a16="http://schemas.microsoft.com/office/drawing/2014/main" id="{B1DFE291-7C01-3446-B621-F8D06BAAE0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4750"/>
            <a:ext cx="7589838"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4">
            <a:extLst>
              <a:ext uri="{FF2B5EF4-FFF2-40B4-BE49-F238E27FC236}">
                <a16:creationId xmlns:a16="http://schemas.microsoft.com/office/drawing/2014/main" id="{9C368341-9BD1-2740-84A1-9BA339BA78B5}"/>
              </a:ext>
            </a:extLst>
          </p:cNvPr>
          <p:cNvSpPr txBox="1">
            <a:spLocks noChangeArrowheads="1"/>
          </p:cNvSpPr>
          <p:nvPr/>
        </p:nvSpPr>
        <p:spPr bwMode="auto">
          <a:xfrm>
            <a:off x="304800" y="5715000"/>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F is cumulative frequency of events with fatalities ≥ </a:t>
            </a:r>
            <a:r>
              <a:rPr lang="en-US" altLang="en-US" sz="2400" dirty="0" err="1"/>
              <a:t>n</a:t>
            </a:r>
            <a:r>
              <a:rPr lang="en-US" altLang="en-US" sz="2400" baseline="-25000" dirty="0" err="1"/>
              <a:t>i</a:t>
            </a:r>
            <a:r>
              <a:rPr lang="en-US" altLang="en-US" sz="2400" baseline="-25000" dirty="0"/>
              <a:t> </a:t>
            </a:r>
            <a:r>
              <a:rPr lang="en-US" altLang="en-US" sz="2400" dirty="0"/>
              <a:t>and f</a:t>
            </a:r>
            <a:r>
              <a:rPr lang="en-US" altLang="en-US" sz="2400" baseline="-25000" dirty="0"/>
              <a:t>i</a:t>
            </a:r>
            <a:r>
              <a:rPr lang="en-US" altLang="en-US" sz="2400" dirty="0"/>
              <a:t> is the annual frequency of fatalities</a:t>
            </a:r>
          </a:p>
        </p:txBody>
      </p:sp>
      <p:sp>
        <p:nvSpPr>
          <p:cNvPr id="44037" name="Rectangle 5">
            <a:extLst>
              <a:ext uri="{FF2B5EF4-FFF2-40B4-BE49-F238E27FC236}">
                <a16:creationId xmlns:a16="http://schemas.microsoft.com/office/drawing/2014/main" id="{3511E6CF-75AD-AB49-9A22-F2034353CD93}"/>
              </a:ext>
            </a:extLst>
          </p:cNvPr>
          <p:cNvSpPr>
            <a:spLocks noChangeArrowheads="1"/>
          </p:cNvSpPr>
          <p:nvPr/>
        </p:nvSpPr>
        <p:spPr bwMode="auto">
          <a:xfrm>
            <a:off x="6705600" y="6550025"/>
            <a:ext cx="1671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400"/>
              <a:t>(Kumamoto, 2007)</a:t>
            </a:r>
          </a:p>
        </p:txBody>
      </p:sp>
      <p:sp>
        <p:nvSpPr>
          <p:cNvPr id="44038" name="TextBox 6">
            <a:extLst>
              <a:ext uri="{FF2B5EF4-FFF2-40B4-BE49-F238E27FC236}">
                <a16:creationId xmlns:a16="http://schemas.microsoft.com/office/drawing/2014/main" id="{FA768FC7-5ADC-0841-86ED-C65CD529BA71}"/>
              </a:ext>
            </a:extLst>
          </p:cNvPr>
          <p:cNvSpPr txBox="1">
            <a:spLocks noChangeArrowheads="1"/>
          </p:cNvSpPr>
          <p:nvPr/>
        </p:nvSpPr>
        <p:spPr bwMode="auto">
          <a:xfrm>
            <a:off x="4999038" y="2701329"/>
            <a:ext cx="35052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700" dirty="0"/>
              <a:t>Slope </a:t>
            </a:r>
            <a:r>
              <a:rPr lang="en-US" altLang="en-US" sz="1700"/>
              <a:t>change due </a:t>
            </a:r>
            <a:r>
              <a:rPr lang="en-US" altLang="en-US" sz="1700" dirty="0"/>
              <a:t>to increase in f from f</a:t>
            </a:r>
            <a:r>
              <a:rPr lang="en-US" altLang="en-US" sz="1700" baseline="-25000" dirty="0"/>
              <a:t>2</a:t>
            </a:r>
            <a:r>
              <a:rPr lang="en-US" altLang="en-US" sz="1700" dirty="0"/>
              <a:t> </a:t>
            </a:r>
            <a:r>
              <a:rPr lang="en-US" altLang="en-US" sz="1700"/>
              <a:t>to f</a:t>
            </a:r>
            <a:r>
              <a:rPr lang="en-US" altLang="en-US" sz="1700" baseline="-25000"/>
              <a:t>3</a:t>
            </a:r>
            <a:endParaRPr lang="en-US" altLang="en-US" sz="1700" baseline="-25000" dirty="0"/>
          </a:p>
        </p:txBody>
      </p:sp>
      <p:cxnSp>
        <p:nvCxnSpPr>
          <p:cNvPr id="9" name="Straight Arrow Connector 8">
            <a:extLst>
              <a:ext uri="{FF2B5EF4-FFF2-40B4-BE49-F238E27FC236}">
                <a16:creationId xmlns:a16="http://schemas.microsoft.com/office/drawing/2014/main" id="{50A226B9-3EEF-CC4A-A7EB-4E8FEEA68F70}"/>
              </a:ext>
            </a:extLst>
          </p:cNvPr>
          <p:cNvCxnSpPr>
            <a:cxnSpLocks noChangeShapeType="1"/>
          </p:cNvCxnSpPr>
          <p:nvPr/>
        </p:nvCxnSpPr>
        <p:spPr bwMode="auto">
          <a:xfrm flipH="1">
            <a:off x="4800600" y="3124200"/>
            <a:ext cx="228600" cy="38100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043" name="TextBox 1">
            <a:extLst>
              <a:ext uri="{FF2B5EF4-FFF2-40B4-BE49-F238E27FC236}">
                <a16:creationId xmlns:a16="http://schemas.microsoft.com/office/drawing/2014/main" id="{7C15A229-55EF-3F40-84E4-47B55FF05DAF}"/>
              </a:ext>
            </a:extLst>
          </p:cNvPr>
          <p:cNvSpPr txBox="1">
            <a:spLocks noChangeArrowheads="1"/>
          </p:cNvSpPr>
          <p:nvPr/>
        </p:nvSpPr>
        <p:spPr bwMode="auto">
          <a:xfrm>
            <a:off x="3429000" y="1214438"/>
            <a:ext cx="11721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F = </a:t>
            </a:r>
            <a:r>
              <a:rPr lang="en-US" altLang="en-US" sz="2400" dirty="0" err="1"/>
              <a:t>Σ</a:t>
            </a:r>
            <a:r>
              <a:rPr lang="en-US" altLang="en-US" sz="2400" baseline="-25000" dirty="0" err="1"/>
              <a:t>i</a:t>
            </a:r>
            <a:r>
              <a:rPr lang="en-US" altLang="en-US" sz="2400" dirty="0"/>
              <a:t> f</a:t>
            </a:r>
            <a:r>
              <a:rPr lang="en-US" altLang="en-US" sz="2400" baseline="-25000" dirty="0"/>
              <a:t>i</a:t>
            </a:r>
            <a:endParaRPr lang="en-US" altLang="en-US" sz="1700" dirty="0"/>
          </a:p>
        </p:txBody>
      </p:sp>
      <p:cxnSp>
        <p:nvCxnSpPr>
          <p:cNvPr id="13" name="Straight Arrow Connector 12">
            <a:extLst>
              <a:ext uri="{FF2B5EF4-FFF2-40B4-BE49-F238E27FC236}">
                <a16:creationId xmlns:a16="http://schemas.microsoft.com/office/drawing/2014/main" id="{A3375C9C-6E7D-C046-957D-27A515F0FCD3}"/>
              </a:ext>
            </a:extLst>
          </p:cNvPr>
          <p:cNvCxnSpPr>
            <a:cxnSpLocks noChangeShapeType="1"/>
          </p:cNvCxnSpPr>
          <p:nvPr/>
        </p:nvCxnSpPr>
        <p:spPr bwMode="auto">
          <a:xfrm flipH="1" flipV="1">
            <a:off x="3124200" y="1524000"/>
            <a:ext cx="381000" cy="1588"/>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045" name="TextBox 1">
            <a:extLst>
              <a:ext uri="{FF2B5EF4-FFF2-40B4-BE49-F238E27FC236}">
                <a16:creationId xmlns:a16="http://schemas.microsoft.com/office/drawing/2014/main" id="{3B5C2E32-CFA3-3947-A8FF-E0B9EDCA73D3}"/>
              </a:ext>
            </a:extLst>
          </p:cNvPr>
          <p:cNvSpPr txBox="1">
            <a:spLocks noChangeArrowheads="1"/>
          </p:cNvSpPr>
          <p:nvPr/>
        </p:nvSpPr>
        <p:spPr bwMode="auto">
          <a:xfrm>
            <a:off x="2057400" y="2514600"/>
            <a:ext cx="384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f</a:t>
            </a:r>
            <a:r>
              <a:rPr lang="en-US" altLang="en-US" sz="2400" baseline="-25000"/>
              <a:t>1</a:t>
            </a:r>
          </a:p>
        </p:txBody>
      </p:sp>
      <p:cxnSp>
        <p:nvCxnSpPr>
          <p:cNvPr id="15" name="Straight Arrow Connector 14">
            <a:extLst>
              <a:ext uri="{FF2B5EF4-FFF2-40B4-BE49-F238E27FC236}">
                <a16:creationId xmlns:a16="http://schemas.microsoft.com/office/drawing/2014/main" id="{C08486D8-03BC-2E49-8F90-45177921CD26}"/>
              </a:ext>
            </a:extLst>
          </p:cNvPr>
          <p:cNvCxnSpPr>
            <a:cxnSpLocks noChangeShapeType="1"/>
          </p:cNvCxnSpPr>
          <p:nvPr/>
        </p:nvCxnSpPr>
        <p:spPr bwMode="auto">
          <a:xfrm>
            <a:off x="2209800" y="2895600"/>
            <a:ext cx="0" cy="22701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047" name="TextBox 16">
            <a:extLst>
              <a:ext uri="{FF2B5EF4-FFF2-40B4-BE49-F238E27FC236}">
                <a16:creationId xmlns:a16="http://schemas.microsoft.com/office/drawing/2014/main" id="{E1365B40-EED2-F143-9952-98304FEFFCD0}"/>
              </a:ext>
            </a:extLst>
          </p:cNvPr>
          <p:cNvSpPr txBox="1">
            <a:spLocks noChangeArrowheads="1"/>
          </p:cNvSpPr>
          <p:nvPr/>
        </p:nvSpPr>
        <p:spPr bwMode="auto">
          <a:xfrm>
            <a:off x="3810000" y="4033838"/>
            <a:ext cx="38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f</a:t>
            </a:r>
            <a:r>
              <a:rPr lang="en-US" altLang="en-US" sz="2400" baseline="-25000"/>
              <a:t>2</a:t>
            </a:r>
          </a:p>
        </p:txBody>
      </p:sp>
      <p:sp>
        <p:nvSpPr>
          <p:cNvPr id="44048" name="TextBox 19">
            <a:extLst>
              <a:ext uri="{FF2B5EF4-FFF2-40B4-BE49-F238E27FC236}">
                <a16:creationId xmlns:a16="http://schemas.microsoft.com/office/drawing/2014/main" id="{EACE437F-B0C7-C84D-B635-1EAB5CB33765}"/>
              </a:ext>
            </a:extLst>
          </p:cNvPr>
          <p:cNvSpPr txBox="1">
            <a:spLocks noChangeArrowheads="1"/>
          </p:cNvSpPr>
          <p:nvPr/>
        </p:nvSpPr>
        <p:spPr bwMode="auto">
          <a:xfrm>
            <a:off x="5407025" y="3652838"/>
            <a:ext cx="38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f</a:t>
            </a:r>
            <a:r>
              <a:rPr lang="en-US" altLang="en-US" sz="2400" baseline="-25000"/>
              <a:t>3</a:t>
            </a:r>
          </a:p>
        </p:txBody>
      </p:sp>
      <p:sp>
        <p:nvSpPr>
          <p:cNvPr id="44049" name="TextBox 21">
            <a:extLst>
              <a:ext uri="{FF2B5EF4-FFF2-40B4-BE49-F238E27FC236}">
                <a16:creationId xmlns:a16="http://schemas.microsoft.com/office/drawing/2014/main" id="{3422E17A-40A3-A44B-9B2B-A24111435362}"/>
              </a:ext>
            </a:extLst>
          </p:cNvPr>
          <p:cNvSpPr txBox="1">
            <a:spLocks noChangeArrowheads="1"/>
          </p:cNvSpPr>
          <p:nvPr/>
        </p:nvSpPr>
        <p:spPr bwMode="auto">
          <a:xfrm>
            <a:off x="7086600" y="4414838"/>
            <a:ext cx="38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a:t>f</a:t>
            </a:r>
            <a:r>
              <a:rPr lang="en-US" altLang="en-US" sz="2400" baseline="-25000"/>
              <a:t>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3" descr="F 2-2">
            <a:extLst>
              <a:ext uri="{FF2B5EF4-FFF2-40B4-BE49-F238E27FC236}">
                <a16:creationId xmlns:a16="http://schemas.microsoft.com/office/drawing/2014/main" id="{262A2554-AEBC-6447-9886-404F3115D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2" y="1196443"/>
            <a:ext cx="3601489" cy="549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2" descr="F 2-1">
            <a:extLst>
              <a:ext uri="{FF2B5EF4-FFF2-40B4-BE49-F238E27FC236}">
                <a16:creationId xmlns:a16="http://schemas.microsoft.com/office/drawing/2014/main" id="{D07D0CE3-5583-9447-A342-EF7BFFD56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87" y="1159036"/>
            <a:ext cx="3321826" cy="520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a:extLst>
              <a:ext uri="{FF2B5EF4-FFF2-40B4-BE49-F238E27FC236}">
                <a16:creationId xmlns:a16="http://schemas.microsoft.com/office/drawing/2014/main" id="{A5E414DF-9748-604D-B150-15E5D922E2DF}"/>
              </a:ext>
            </a:extLst>
          </p:cNvPr>
          <p:cNvSpPr txBox="1">
            <a:spLocks noChangeArrowheads="1"/>
          </p:cNvSpPr>
          <p:nvPr/>
        </p:nvSpPr>
        <p:spPr bwMode="auto">
          <a:xfrm>
            <a:off x="3810000" y="6521450"/>
            <a:ext cx="1550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600"/>
              <a:t>(Ayyub, RAEE)</a:t>
            </a:r>
          </a:p>
        </p:txBody>
      </p:sp>
      <p:sp>
        <p:nvSpPr>
          <p:cNvPr id="47112" name="TextBox 1">
            <a:extLst>
              <a:ext uri="{FF2B5EF4-FFF2-40B4-BE49-F238E27FC236}">
                <a16:creationId xmlns:a16="http://schemas.microsoft.com/office/drawing/2014/main" id="{286A0F0A-6ABB-5740-AE6E-43F7E93E417D}"/>
              </a:ext>
            </a:extLst>
          </p:cNvPr>
          <p:cNvSpPr txBox="1">
            <a:spLocks noChangeArrowheads="1"/>
          </p:cNvSpPr>
          <p:nvPr/>
        </p:nvSpPr>
        <p:spPr bwMode="auto">
          <a:xfrm>
            <a:off x="2362200" y="1154880"/>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A variety of curve shapes, but all are monotonically decreasing with X</a:t>
            </a:r>
          </a:p>
        </p:txBody>
      </p:sp>
      <p:sp>
        <p:nvSpPr>
          <p:cNvPr id="2" name="TextBox 1">
            <a:extLst>
              <a:ext uri="{FF2B5EF4-FFF2-40B4-BE49-F238E27FC236}">
                <a16:creationId xmlns:a16="http://schemas.microsoft.com/office/drawing/2014/main" id="{4BAA9ED3-48A2-444A-A9DE-237EC1B70BA7}"/>
              </a:ext>
            </a:extLst>
          </p:cNvPr>
          <p:cNvSpPr txBox="1"/>
          <p:nvPr/>
        </p:nvSpPr>
        <p:spPr>
          <a:xfrm>
            <a:off x="7648070" y="3581400"/>
            <a:ext cx="1724530" cy="1569660"/>
          </a:xfrm>
          <a:prstGeom prst="rect">
            <a:avLst/>
          </a:prstGeom>
          <a:noFill/>
        </p:spPr>
        <p:txBody>
          <a:bodyPr wrap="square" rtlCol="0">
            <a:spAutoFit/>
          </a:bodyPr>
          <a:lstStyle/>
          <a:p>
            <a:r>
              <a:rPr lang="en-US" sz="1600" dirty="0"/>
              <a:t>mean with</a:t>
            </a:r>
          </a:p>
          <a:p>
            <a:r>
              <a:rPr lang="en-US" sz="1600" dirty="0"/>
              <a:t>upper and</a:t>
            </a:r>
          </a:p>
          <a:p>
            <a:r>
              <a:rPr lang="en-US" sz="1600" dirty="0"/>
              <a:t>lower 5%</a:t>
            </a:r>
          </a:p>
          <a:p>
            <a:r>
              <a:rPr lang="en-US" sz="1600" dirty="0"/>
              <a:t>confidence</a:t>
            </a:r>
          </a:p>
          <a:p>
            <a:r>
              <a:rPr lang="en-US" sz="1600" dirty="0"/>
              <a:t>limits</a:t>
            </a:r>
          </a:p>
          <a:p>
            <a:r>
              <a:rPr lang="en-US" sz="1600" dirty="0"/>
              <a:t>preferred</a:t>
            </a:r>
          </a:p>
        </p:txBody>
      </p:sp>
      <p:cxnSp>
        <p:nvCxnSpPr>
          <p:cNvPr id="5" name="Straight Arrow Connector 4">
            <a:extLst>
              <a:ext uri="{FF2B5EF4-FFF2-40B4-BE49-F238E27FC236}">
                <a16:creationId xmlns:a16="http://schemas.microsoft.com/office/drawing/2014/main" id="{62190529-AB6E-494F-BA8F-5EF6E8287562}"/>
              </a:ext>
            </a:extLst>
          </p:cNvPr>
          <p:cNvCxnSpPr>
            <a:cxnSpLocks/>
          </p:cNvCxnSpPr>
          <p:nvPr/>
        </p:nvCxnSpPr>
        <p:spPr>
          <a:xfrm flipH="1">
            <a:off x="7162800" y="3962400"/>
            <a:ext cx="485269" cy="15240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A2A7A39-3D40-4C92-B9C5-EEF00264F421}"/>
              </a:ext>
            </a:extLst>
          </p:cNvPr>
          <p:cNvSpPr/>
          <p:nvPr/>
        </p:nvSpPr>
        <p:spPr>
          <a:xfrm>
            <a:off x="457200" y="264981"/>
            <a:ext cx="6400800" cy="523220"/>
          </a:xfrm>
          <a:prstGeom prst="rect">
            <a:avLst/>
          </a:prstGeom>
        </p:spPr>
        <p:txBody>
          <a:bodyPr wrap="square">
            <a:spAutoFit/>
          </a:bodyPr>
          <a:lstStyle/>
          <a:p>
            <a:r>
              <a:rPr lang="en-US" altLang="en-US" sz="2800" dirty="0"/>
              <a:t>Cumulative Risk Profiles: F-N curves</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25EDC081-3BE2-5841-A509-33F7A8340774}"/>
              </a:ext>
            </a:extLst>
          </p:cNvPr>
          <p:cNvSpPr>
            <a:spLocks noGrp="1" noChangeArrowheads="1"/>
          </p:cNvSpPr>
          <p:nvPr>
            <p:ph type="title"/>
          </p:nvPr>
        </p:nvSpPr>
        <p:spPr>
          <a:xfrm>
            <a:off x="76200" y="152400"/>
            <a:ext cx="8991600" cy="914400"/>
          </a:xfrm>
        </p:spPr>
        <p:txBody>
          <a:bodyPr/>
          <a:lstStyle/>
          <a:p>
            <a:r>
              <a:rPr lang="en-US" altLang="en-US" dirty="0">
                <a:ea typeface="ＭＳ Ｐゴシック" panose="020B0600070205080204" pitchFamily="34" charset="-128"/>
              </a:rPr>
              <a:t>Cumulative F-N Risk Profile Requirements</a:t>
            </a:r>
          </a:p>
        </p:txBody>
      </p:sp>
      <p:sp>
        <p:nvSpPr>
          <p:cNvPr id="45058" name="Content Placeholder 2">
            <a:extLst>
              <a:ext uri="{FF2B5EF4-FFF2-40B4-BE49-F238E27FC236}">
                <a16:creationId xmlns:a16="http://schemas.microsoft.com/office/drawing/2014/main" id="{C9E632B0-5482-AB4B-B771-FBA9F8FE596A}"/>
              </a:ext>
            </a:extLst>
          </p:cNvPr>
          <p:cNvSpPr>
            <a:spLocks noGrp="1" noChangeArrowheads="1"/>
          </p:cNvSpPr>
          <p:nvPr>
            <p:ph idx="1"/>
          </p:nvPr>
        </p:nvSpPr>
        <p:spPr>
          <a:xfrm>
            <a:off x="76200" y="1143000"/>
            <a:ext cx="9067800" cy="5715000"/>
          </a:xfrm>
        </p:spPr>
        <p:txBody>
          <a:bodyPr/>
          <a:lstStyle/>
          <a:p>
            <a:r>
              <a:rPr lang="en-US" altLang="en-US" dirty="0">
                <a:ea typeface="ＭＳ Ｐゴシック" panose="020B0600070205080204" pitchFamily="34" charset="-128"/>
              </a:rPr>
              <a:t>For the observed data different profile shapes will be observed.</a:t>
            </a:r>
          </a:p>
          <a:p>
            <a:r>
              <a:rPr lang="en-US" altLang="en-US" dirty="0">
                <a:ea typeface="ＭＳ Ｐゴシック" panose="020B0600070205080204" pitchFamily="34" charset="-128"/>
              </a:rPr>
              <a:t>  The main questions to be answered by a cumulative F-N profile:</a:t>
            </a:r>
          </a:p>
          <a:p>
            <a:pPr lvl="1"/>
            <a:r>
              <a:rPr lang="en-US" altLang="en-US" sz="2400" dirty="0">
                <a:ea typeface="ＭＳ Ｐゴシック" panose="020B0600070205080204" pitchFamily="34" charset="-128"/>
              </a:rPr>
              <a:t>1. What is the cumulative frequency or probability of outcome events with consequence levels equal to and greater than a given </a:t>
            </a:r>
            <a:r>
              <a:rPr lang="en-US" altLang="en-US" sz="2400" u="sng" dirty="0">
                <a:ea typeface="ＭＳ Ｐゴシック" panose="020B0600070205080204" pitchFamily="34" charset="-128"/>
              </a:rPr>
              <a:t>threshold value</a:t>
            </a:r>
            <a:r>
              <a:rPr lang="en-US" altLang="en-US" sz="2400" dirty="0">
                <a:ea typeface="ＭＳ Ｐゴシック" panose="020B0600070205080204" pitchFamily="34" charset="-128"/>
              </a:rPr>
              <a:t>, c, to be reduced in probability of occurrence? </a:t>
            </a:r>
          </a:p>
          <a:p>
            <a:pPr lvl="1"/>
            <a:r>
              <a:rPr lang="en-US" altLang="en-US" sz="2400" dirty="0">
                <a:ea typeface="ＭＳ Ｐゴシック" panose="020B0600070205080204" pitchFamily="34" charset="-128"/>
              </a:rPr>
              <a:t>2. Does the cumulative occurrence frequency or probability decline at an </a:t>
            </a:r>
            <a:r>
              <a:rPr lang="en-US" altLang="en-US" sz="2400" u="sng" dirty="0">
                <a:ea typeface="ＭＳ Ｐゴシック" panose="020B0600070205080204" pitchFamily="34" charset="-128"/>
              </a:rPr>
              <a:t>acceptable rate</a:t>
            </a:r>
            <a:r>
              <a:rPr lang="en-US" altLang="en-US" sz="2400" dirty="0">
                <a:ea typeface="ＭＳ Ｐゴシック" panose="020B0600070205080204" pitchFamily="34" charset="-128"/>
              </a:rPr>
              <a:t>, as the consequence level, C, increases from one fatality to multiple fatalities? </a:t>
            </a:r>
          </a:p>
          <a:p>
            <a:r>
              <a:rPr lang="en-US" altLang="en-US" dirty="0">
                <a:ea typeface="ＭＳ Ｐゴシック" panose="020B0600070205080204" pitchFamily="34" charset="-128"/>
              </a:rPr>
              <a:t>For a risk averse manager, the greater the risk averseness, the more rapidly the frequency of occurrence must drop as the consequence level increases.</a:t>
            </a:r>
          </a:p>
          <a:p>
            <a:pPr lvl="1"/>
            <a:endParaRPr lang="en-US" altLang="en-US" sz="2400" dirty="0">
              <a:ea typeface="ＭＳ Ｐゴシック"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51CF8179-7E2A-F844-8A08-4A149FAD9A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98EBE4AD-F2A1-EC45-AB6D-1434C4D06C9C}" type="slidenum">
              <a:rPr lang="en-US" altLang="en-US" sz="1400" smtClean="0"/>
              <a:pPr>
                <a:spcBef>
                  <a:spcPct val="0"/>
                </a:spcBef>
                <a:spcAft>
                  <a:spcPct val="0"/>
                </a:spcAft>
                <a:buFontTx/>
                <a:buNone/>
              </a:pPr>
              <a:t>19</a:t>
            </a:fld>
            <a:endParaRPr lang="en-US" altLang="en-US" sz="1400"/>
          </a:p>
        </p:txBody>
      </p:sp>
      <p:sp>
        <p:nvSpPr>
          <p:cNvPr id="56322" name="Rectangle 2">
            <a:extLst>
              <a:ext uri="{FF2B5EF4-FFF2-40B4-BE49-F238E27FC236}">
                <a16:creationId xmlns:a16="http://schemas.microsoft.com/office/drawing/2014/main" id="{0ACBB7BD-E24A-8C4F-9173-4D762B351F75}"/>
              </a:ext>
            </a:extLst>
          </p:cNvPr>
          <p:cNvSpPr>
            <a:spLocks noGrp="1" noChangeArrowheads="1"/>
          </p:cNvSpPr>
          <p:nvPr>
            <p:ph type="title"/>
          </p:nvPr>
        </p:nvSpPr>
        <p:spPr>
          <a:xfrm>
            <a:off x="152400" y="-76200"/>
            <a:ext cx="7772400" cy="1143000"/>
          </a:xfrm>
        </p:spPr>
        <p:txBody>
          <a:bodyPr/>
          <a:lstStyle/>
          <a:p>
            <a:pPr eaLnBrk="1" hangingPunct="1"/>
            <a:r>
              <a:rPr lang="en-US" altLang="en-US" dirty="0">
                <a:ea typeface="ＭＳ Ｐゴシック" panose="020B0600070205080204" pitchFamily="34" charset="-128"/>
              </a:rPr>
              <a:t>Another Risk Profile: Risk Matrices</a:t>
            </a:r>
          </a:p>
        </p:txBody>
      </p:sp>
      <p:sp>
        <p:nvSpPr>
          <p:cNvPr id="56323" name="Rectangle 3">
            <a:extLst>
              <a:ext uri="{FF2B5EF4-FFF2-40B4-BE49-F238E27FC236}">
                <a16:creationId xmlns:a16="http://schemas.microsoft.com/office/drawing/2014/main" id="{EDECB28D-9E23-9A47-831B-7E19D7537995}"/>
              </a:ext>
            </a:extLst>
          </p:cNvPr>
          <p:cNvSpPr>
            <a:spLocks noGrp="1" noChangeArrowheads="1"/>
          </p:cNvSpPr>
          <p:nvPr>
            <p:ph type="body" idx="1"/>
          </p:nvPr>
        </p:nvSpPr>
        <p:spPr>
          <a:xfrm>
            <a:off x="91440" y="1143000"/>
            <a:ext cx="9067800" cy="6096000"/>
          </a:xfrm>
        </p:spPr>
        <p:txBody>
          <a:bodyPr/>
          <a:lstStyle/>
          <a:p>
            <a:pPr eaLnBrk="1" hangingPunct="1">
              <a:lnSpc>
                <a:spcPct val="90000"/>
              </a:lnSpc>
              <a:spcAft>
                <a:spcPts val="1925"/>
              </a:spcAft>
            </a:pPr>
            <a:r>
              <a:rPr lang="en-US" altLang="en-US" sz="2300" dirty="0">
                <a:ea typeface="ＭＳ Ｐゴシック" panose="020B0600070205080204" pitchFamily="34" charset="-128"/>
              </a:rPr>
              <a:t>A risk matrix is a representation of scenario outcome risk values in two dimensions with probability of occurrence along Y (or X) and consequence magnitudes or severities along X (or Y).</a:t>
            </a:r>
          </a:p>
          <a:p>
            <a:pPr eaLnBrk="1" hangingPunct="1">
              <a:lnSpc>
                <a:spcPct val="90000"/>
              </a:lnSpc>
              <a:spcAft>
                <a:spcPts val="1925"/>
              </a:spcAft>
            </a:pPr>
            <a:r>
              <a:rPr lang="en-US" altLang="en-US" sz="2300" dirty="0">
                <a:ea typeface="ＭＳ Ｐゴシック" panose="020B0600070205080204" pitchFamily="34" charset="-128"/>
              </a:rPr>
              <a:t>Probability and consequence data from plant records, from the literature, and by risk assessment are used to construct risk matrices.</a:t>
            </a:r>
          </a:p>
          <a:p>
            <a:pPr eaLnBrk="1" hangingPunct="1">
              <a:lnSpc>
                <a:spcPct val="90000"/>
              </a:lnSpc>
              <a:spcAft>
                <a:spcPts val="1925"/>
              </a:spcAft>
            </a:pPr>
            <a:r>
              <a:rPr lang="en-US" altLang="en-US" sz="2300" dirty="0">
                <a:ea typeface="ＭＳ Ｐゴシック" panose="020B0600070205080204" pitchFamily="34" charset="-128"/>
              </a:rPr>
              <a:t>Risk matrices traditionally are based on only point values or estimates of each scenario outcome, so such figures must not be used as stand alone graphics but only to </a:t>
            </a:r>
            <a:r>
              <a:rPr lang="en-US" altLang="en-US" sz="2300" u="sng" dirty="0">
                <a:ea typeface="ＭＳ Ｐゴシック" panose="020B0600070205080204" pitchFamily="34" charset="-128"/>
              </a:rPr>
              <a:t>supplement risk profiles and tables</a:t>
            </a:r>
            <a:r>
              <a:rPr lang="en-US" altLang="en-US" sz="2300" dirty="0">
                <a:ea typeface="ＭＳ Ｐゴシック" panose="020B0600070205080204" pitchFamily="34" charset="-128"/>
              </a:rPr>
              <a:t> that represent the risk distributions. </a:t>
            </a:r>
          </a:p>
          <a:p>
            <a:pPr eaLnBrk="1" hangingPunct="1">
              <a:lnSpc>
                <a:spcPct val="90000"/>
              </a:lnSpc>
              <a:spcAft>
                <a:spcPts val="1925"/>
              </a:spcAft>
            </a:pPr>
            <a:r>
              <a:rPr lang="en-US" altLang="en-US" sz="2300" dirty="0">
                <a:ea typeface="ＭＳ Ｐゴシック" panose="020B0600070205080204" pitchFamily="34" charset="-128"/>
              </a:rPr>
              <a:t>Risk matrices are used to show the rank of calculated risk levels such as acceptable (tolerable), conditionally acceptable, and unacceptable (intolerable)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5127008-DECD-8C48-ACB7-B33E81203D0D}"/>
              </a:ext>
            </a:extLst>
          </p:cNvPr>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References</a:t>
            </a:r>
          </a:p>
        </p:txBody>
      </p:sp>
      <p:sp>
        <p:nvSpPr>
          <p:cNvPr id="20483" name="Rectangle 3">
            <a:extLst>
              <a:ext uri="{FF2B5EF4-FFF2-40B4-BE49-F238E27FC236}">
                <a16:creationId xmlns:a16="http://schemas.microsoft.com/office/drawing/2014/main" id="{5C1B8BBC-3CA6-DF43-A8FA-FBA70F8988CF}"/>
              </a:ext>
            </a:extLst>
          </p:cNvPr>
          <p:cNvSpPr>
            <a:spLocks noGrp="1" noChangeArrowheads="1"/>
          </p:cNvSpPr>
          <p:nvPr>
            <p:ph idx="1"/>
          </p:nvPr>
        </p:nvSpPr>
        <p:spPr/>
        <p:txBody>
          <a:bodyPr>
            <a:normAutofit lnSpcReduction="10000"/>
          </a:bodyPr>
          <a:lstStyle/>
          <a:p>
            <a:pPr eaLnBrk="1" hangingPunct="1"/>
            <a:r>
              <a:rPr lang="en-US" altLang="en-US" sz="1800" dirty="0">
                <a:ea typeface="ＭＳ Ｐゴシック" panose="020B0600070205080204" pitchFamily="34" charset="-128"/>
              </a:rPr>
              <a:t>Modarres, M., </a:t>
            </a:r>
            <a:r>
              <a:rPr lang="en-US" altLang="en-US" sz="1800" i="1" dirty="0">
                <a:ea typeface="ＭＳ Ｐゴシック" panose="020B0600070205080204" pitchFamily="34" charset="-128"/>
              </a:rPr>
              <a:t>Risk Analysis in Engineering</a:t>
            </a:r>
            <a:r>
              <a:rPr lang="en-US" altLang="en-US" sz="1800" dirty="0">
                <a:ea typeface="ＭＳ Ｐゴシック" panose="020B0600070205080204" pitchFamily="34" charset="-128"/>
              </a:rPr>
              <a:t>, Taylor &amp; Francis, 2006, Chapter 2 (Modarres, RAE)</a:t>
            </a:r>
          </a:p>
          <a:p>
            <a:pPr eaLnBrk="1" hangingPunct="1"/>
            <a:r>
              <a:rPr lang="en-US" altLang="en-US" sz="1800" dirty="0">
                <a:ea typeface="ＭＳ Ｐゴシック" panose="020B0600070205080204" pitchFamily="34" charset="-128"/>
              </a:rPr>
              <a:t>Norman Fenton and Martin Neil, “Risk Assessment and Decision Analysis with Bayesian Networks, 2</a:t>
            </a:r>
            <a:r>
              <a:rPr lang="en-US" altLang="en-US" sz="1800" baseline="30000" dirty="0">
                <a:ea typeface="ＭＳ Ｐゴシック" panose="020B0600070205080204" pitchFamily="34" charset="-128"/>
              </a:rPr>
              <a:t>nd</a:t>
            </a:r>
            <a:r>
              <a:rPr lang="en-US" altLang="en-US" sz="1800" dirty="0">
                <a:ea typeface="ＭＳ Ｐゴシック" panose="020B0600070205080204" pitchFamily="34" charset="-128"/>
              </a:rPr>
              <a:t> ed.” CRC Press, 2019 (RDBN, 2019)</a:t>
            </a:r>
          </a:p>
          <a:p>
            <a:pPr eaLnBrk="1" hangingPunct="1"/>
            <a:r>
              <a:rPr lang="en-US" altLang="en-US" sz="1800" dirty="0" err="1">
                <a:ea typeface="ＭＳ Ｐゴシック" panose="020B0600070205080204" pitchFamily="34" charset="-128"/>
              </a:rPr>
              <a:t>Pasman</a:t>
            </a:r>
            <a:r>
              <a:rPr lang="en-US" altLang="en-US" sz="1800" dirty="0">
                <a:ea typeface="ＭＳ Ｐゴシック" panose="020B0600070205080204" pitchFamily="34" charset="-128"/>
              </a:rPr>
              <a:t>, Hans J., </a:t>
            </a:r>
            <a:r>
              <a:rPr lang="en-US" altLang="en-US" sz="1800" i="1" dirty="0">
                <a:ea typeface="ＭＳ Ｐゴシック" panose="020B0600070205080204" pitchFamily="34" charset="-128"/>
              </a:rPr>
              <a:t>Risk Analysis and Control for Industrial Processes-Gas, Oil and Chemicals: A System Perspective for Assessing and Avoiding Low-Probability, High-Consequence Events</a:t>
            </a:r>
            <a:r>
              <a:rPr lang="en-US" altLang="en-US" sz="1800" dirty="0">
                <a:ea typeface="ＭＳ Ｐゴシック" panose="020B0600070205080204" pitchFamily="34" charset="-128"/>
              </a:rPr>
              <a:t>, Elsevier, 2015</a:t>
            </a:r>
          </a:p>
          <a:p>
            <a:pPr eaLnBrk="1" hangingPunct="1"/>
            <a:r>
              <a:rPr lang="en-US" altLang="en-US" sz="1800" dirty="0">
                <a:ea typeface="ＭＳ Ｐゴシック" panose="020B0600070205080204" pitchFamily="34" charset="-128"/>
              </a:rPr>
              <a:t>Modarres, M., M. </a:t>
            </a:r>
            <a:r>
              <a:rPr lang="en-US" altLang="en-US" sz="1800" dirty="0" err="1">
                <a:ea typeface="ＭＳ Ｐゴシック" panose="020B0600070205080204" pitchFamily="34" charset="-128"/>
              </a:rPr>
              <a:t>Kaminskiy</a:t>
            </a:r>
            <a:r>
              <a:rPr lang="en-US" altLang="en-US" sz="1800" dirty="0">
                <a:ea typeface="ＭＳ Ｐゴシック" panose="020B0600070205080204" pitchFamily="34" charset="-128"/>
              </a:rPr>
              <a:t>, V. </a:t>
            </a:r>
            <a:r>
              <a:rPr lang="en-US" altLang="en-US" sz="1800" dirty="0" err="1">
                <a:ea typeface="ＭＳ Ｐゴシック" panose="020B0600070205080204" pitchFamily="34" charset="-128"/>
              </a:rPr>
              <a:t>Krivtsov</a:t>
            </a:r>
            <a:r>
              <a:rPr lang="en-US" altLang="en-US" sz="1800" dirty="0">
                <a:ea typeface="ＭＳ Ｐゴシック" panose="020B0600070205080204" pitchFamily="34" charset="-128"/>
              </a:rPr>
              <a:t>, </a:t>
            </a:r>
            <a:r>
              <a:rPr lang="en-US" altLang="en-US" sz="1800" i="1" dirty="0">
                <a:ea typeface="ＭＳ Ｐゴシック" panose="020B0600070205080204" pitchFamily="34" charset="-128"/>
              </a:rPr>
              <a:t>Reliability Engineering and Risk Analysis, 2</a:t>
            </a:r>
            <a:r>
              <a:rPr lang="en-US" altLang="en-US" sz="1800" i="1" baseline="30000" dirty="0">
                <a:ea typeface="ＭＳ Ｐゴシック" panose="020B0600070205080204" pitchFamily="34" charset="-128"/>
              </a:rPr>
              <a:t>nd</a:t>
            </a:r>
            <a:r>
              <a:rPr lang="en-US" altLang="en-US" sz="1800" i="1" dirty="0">
                <a:ea typeface="ＭＳ Ｐゴシック" panose="020B0600070205080204" pitchFamily="34" charset="-128"/>
              </a:rPr>
              <a:t> ed</a:t>
            </a:r>
            <a:r>
              <a:rPr lang="en-US" altLang="en-US" sz="1800" dirty="0">
                <a:ea typeface="ＭＳ Ｐゴシック" panose="020B0600070205080204" pitchFamily="34" charset="-128"/>
              </a:rPr>
              <a:t>, Taylor &amp; Francis, 2010, Chapter 1 (Modarres, RERA)</a:t>
            </a:r>
          </a:p>
          <a:p>
            <a:pPr eaLnBrk="1" hangingPunct="1"/>
            <a:r>
              <a:rPr lang="en-US" altLang="en-US" sz="1800" dirty="0" err="1">
                <a:ea typeface="ＭＳ Ｐゴシック" panose="020B0600070205080204" pitchFamily="34" charset="-128"/>
              </a:rPr>
              <a:t>Jordaan</a:t>
            </a:r>
            <a:r>
              <a:rPr lang="en-US" altLang="en-US" sz="1800" dirty="0">
                <a:ea typeface="ＭＳ Ｐゴシック" panose="020B0600070205080204" pitchFamily="34" charset="-128"/>
              </a:rPr>
              <a:t>, Ian, </a:t>
            </a:r>
            <a:r>
              <a:rPr lang="en-US" altLang="en-US" sz="1800" i="1" dirty="0">
                <a:ea typeface="ＭＳ Ｐゴシック" panose="020B0600070205080204" pitchFamily="34" charset="-128"/>
              </a:rPr>
              <a:t>Decisions Under Uncertainty– Probabilistic Analysis for Engineering Decisions</a:t>
            </a:r>
            <a:r>
              <a:rPr lang="en-US" altLang="en-US" sz="1800" dirty="0">
                <a:ea typeface="ＭＳ Ｐゴシック" panose="020B0600070205080204" pitchFamily="34" charset="-128"/>
              </a:rPr>
              <a:t>, Cambridge University Press, 2005 (</a:t>
            </a:r>
            <a:r>
              <a:rPr lang="en-US" altLang="en-US" sz="1800" dirty="0" err="1">
                <a:ea typeface="ＭＳ Ｐゴシック" panose="020B0600070205080204" pitchFamily="34" charset="-128"/>
              </a:rPr>
              <a:t>Jordaan</a:t>
            </a:r>
            <a:r>
              <a:rPr lang="en-US" altLang="en-US" sz="1800" dirty="0">
                <a:ea typeface="ＭＳ Ｐゴシック" panose="020B0600070205080204" pitchFamily="34" charset="-128"/>
              </a:rPr>
              <a:t>, 2005)</a:t>
            </a:r>
          </a:p>
          <a:p>
            <a:pPr eaLnBrk="1" hangingPunct="1"/>
            <a:r>
              <a:rPr lang="en-US" altLang="en-US" sz="1800" dirty="0">
                <a:ea typeface="ＭＳ Ｐゴシック" panose="020B0600070205080204" pitchFamily="34" charset="-128"/>
              </a:rPr>
              <a:t>Ayyub, B.M., </a:t>
            </a:r>
            <a:r>
              <a:rPr lang="en-US" altLang="en-US" sz="1800" i="1" dirty="0">
                <a:ea typeface="ＭＳ Ｐゴシック" panose="020B0600070205080204" pitchFamily="34" charset="-128"/>
              </a:rPr>
              <a:t>Risk Analysis in Engineering and Economics</a:t>
            </a:r>
            <a:r>
              <a:rPr lang="en-US" altLang="en-US" sz="1800" dirty="0">
                <a:ea typeface="ＭＳ Ｐゴシック" panose="020B0600070205080204" pitchFamily="34" charset="-128"/>
              </a:rPr>
              <a:t>, Chapman &amp; Hall/CRC, 2003 (Ayyub, RAEE)</a:t>
            </a:r>
          </a:p>
          <a:p>
            <a:pPr eaLnBrk="1" hangingPunct="1"/>
            <a:r>
              <a:rPr lang="en-US" altLang="en-US" sz="1800" dirty="0">
                <a:ea typeface="ＭＳ Ｐゴシック" panose="020B0600070205080204" pitchFamily="34" charset="-128"/>
              </a:rPr>
              <a:t>Kumamoto, H., </a:t>
            </a:r>
            <a:r>
              <a:rPr lang="en-US" altLang="en-US" sz="1800" i="1" dirty="0">
                <a:ea typeface="ＭＳ Ｐゴシック" panose="020B0600070205080204" pitchFamily="34" charset="-128"/>
              </a:rPr>
              <a:t>Satisfying Safety Goals by Probabilistic Risk Assessment</a:t>
            </a:r>
            <a:r>
              <a:rPr lang="en-US" altLang="en-US" sz="1800" dirty="0">
                <a:ea typeface="ＭＳ Ｐゴシック" panose="020B0600070205080204" pitchFamily="34" charset="-128"/>
              </a:rPr>
              <a:t>, Springer, 2007 (Kumamoto, 2007)</a:t>
            </a:r>
          </a:p>
          <a:p>
            <a:pPr eaLnBrk="1" hangingPunct="1"/>
            <a:r>
              <a:rPr lang="en-US" altLang="en-US" sz="1800" dirty="0">
                <a:ea typeface="ＭＳ Ｐゴシック" panose="020B0600070205080204" pitchFamily="34" charset="-128"/>
              </a:rPr>
              <a:t>Judea Pearl, The Book of Why, Basic Books, New York, 2018 (Pearl, 2018)</a:t>
            </a:r>
          </a:p>
          <a:p>
            <a:pPr eaLnBrk="1" hangingPunct="1"/>
            <a:endParaRPr lang="en-US" altLang="en-US" sz="1800"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DCEDDC2-F404-0C4D-8123-ECB695A3E3FA}"/>
              </a:ext>
            </a:extLst>
          </p:cNvPr>
          <p:cNvSpPr>
            <a:spLocks noGrp="1" noChangeArrowheads="1"/>
          </p:cNvSpPr>
          <p:nvPr>
            <p:ph type="title"/>
          </p:nvPr>
        </p:nvSpPr>
        <p:spPr>
          <a:xfrm>
            <a:off x="255616" y="342900"/>
            <a:ext cx="7590905" cy="571500"/>
          </a:xfrm>
        </p:spPr>
        <p:txBody>
          <a:bodyPr/>
          <a:lstStyle/>
          <a:p>
            <a:pPr eaLnBrk="1" hangingPunct="1"/>
            <a:r>
              <a:rPr lang="en-US" altLang="en-US" dirty="0">
                <a:ea typeface="ＭＳ Ｐゴシック" panose="020B0600070205080204" pitchFamily="34" charset="-128"/>
              </a:rPr>
              <a:t>Semi-Quantitative and Quantitative RA</a:t>
            </a:r>
          </a:p>
        </p:txBody>
      </p:sp>
      <p:sp>
        <p:nvSpPr>
          <p:cNvPr id="55299" name="Rectangle 4">
            <a:extLst>
              <a:ext uri="{FF2B5EF4-FFF2-40B4-BE49-F238E27FC236}">
                <a16:creationId xmlns:a16="http://schemas.microsoft.com/office/drawing/2014/main" id="{56C29779-2476-0343-B8EF-5B58B991EDDD}"/>
              </a:ext>
            </a:extLst>
          </p:cNvPr>
          <p:cNvSpPr>
            <a:spLocks noGrp="1" noChangeArrowheads="1"/>
          </p:cNvSpPr>
          <p:nvPr>
            <p:ph type="body" sz="half" idx="1"/>
          </p:nvPr>
        </p:nvSpPr>
        <p:spPr>
          <a:xfrm>
            <a:off x="533400" y="2362200"/>
            <a:ext cx="4191000" cy="3352800"/>
          </a:xfrm>
        </p:spPr>
        <p:txBody>
          <a:bodyPr/>
          <a:lstStyle/>
          <a:p>
            <a:pPr eaLnBrk="1" hangingPunct="1">
              <a:lnSpc>
                <a:spcPct val="90000"/>
              </a:lnSpc>
            </a:pPr>
            <a:r>
              <a:rPr lang="en-US" altLang="en-US" sz="2400">
                <a:solidFill>
                  <a:srgbClr val="CC0000"/>
                </a:solidFill>
                <a:ea typeface="ＭＳ Ｐゴシック" panose="020B0600070205080204" pitchFamily="34" charset="-128"/>
              </a:rPr>
              <a:t>Frequency:	Freq/yr</a:t>
            </a:r>
          </a:p>
          <a:p>
            <a:pPr lvl="1" eaLnBrk="1" hangingPunct="1">
              <a:lnSpc>
                <a:spcPct val="90000"/>
              </a:lnSpc>
            </a:pPr>
            <a:r>
              <a:rPr lang="en-US" altLang="en-US" sz="2000">
                <a:ea typeface="ＭＳ Ｐゴシック" panose="020B0600070205080204" pitchFamily="34" charset="-128"/>
              </a:rPr>
              <a:t>Frequent		&gt; 1</a:t>
            </a:r>
          </a:p>
          <a:p>
            <a:pPr lvl="1" eaLnBrk="1" hangingPunct="1">
              <a:lnSpc>
                <a:spcPct val="90000"/>
              </a:lnSpc>
            </a:pPr>
            <a:r>
              <a:rPr lang="en-US" altLang="en-US" sz="2000">
                <a:ea typeface="ＭＳ Ｐゴシック" panose="020B0600070205080204" pitchFamily="34" charset="-128"/>
              </a:rPr>
              <a:t>Probable		1-10</a:t>
            </a:r>
            <a:r>
              <a:rPr lang="en-US" altLang="en-US" sz="2000" baseline="30000">
                <a:ea typeface="ＭＳ Ｐゴシック" panose="020B0600070205080204" pitchFamily="34" charset="-128"/>
              </a:rPr>
              <a:t>-1</a:t>
            </a:r>
            <a:endParaRPr lang="en-US" altLang="en-US" sz="2000">
              <a:ea typeface="ＭＳ Ｐゴシック" panose="020B0600070205080204" pitchFamily="34" charset="-128"/>
            </a:endParaRPr>
          </a:p>
          <a:p>
            <a:pPr lvl="1" eaLnBrk="1" hangingPunct="1">
              <a:lnSpc>
                <a:spcPct val="90000"/>
              </a:lnSpc>
            </a:pPr>
            <a:r>
              <a:rPr lang="en-US" altLang="en-US" sz="2000">
                <a:ea typeface="ＭＳ Ｐゴシック" panose="020B0600070205080204" pitchFamily="34" charset="-128"/>
              </a:rPr>
              <a:t>Occasional	10</a:t>
            </a:r>
            <a:r>
              <a:rPr lang="en-US" altLang="en-US" sz="2000" baseline="30000">
                <a:ea typeface="ＭＳ Ｐゴシック" panose="020B0600070205080204" pitchFamily="34" charset="-128"/>
              </a:rPr>
              <a:t>-1</a:t>
            </a:r>
            <a:r>
              <a:rPr lang="en-US" altLang="en-US" sz="2000">
                <a:ea typeface="ＭＳ Ｐゴシック" panose="020B0600070205080204" pitchFamily="34" charset="-128"/>
              </a:rPr>
              <a:t>-10</a:t>
            </a:r>
            <a:r>
              <a:rPr lang="en-US" altLang="en-US" sz="2000" baseline="30000">
                <a:ea typeface="ＭＳ Ｐゴシック" panose="020B0600070205080204" pitchFamily="34" charset="-128"/>
              </a:rPr>
              <a:t>-2</a:t>
            </a:r>
            <a:endParaRPr lang="en-US" altLang="en-US" sz="2000">
              <a:ea typeface="ＭＳ Ｐゴシック" panose="020B0600070205080204" pitchFamily="34" charset="-128"/>
            </a:endParaRPr>
          </a:p>
          <a:p>
            <a:pPr lvl="1" eaLnBrk="1" hangingPunct="1">
              <a:lnSpc>
                <a:spcPct val="90000"/>
              </a:lnSpc>
            </a:pPr>
            <a:r>
              <a:rPr lang="en-US" altLang="en-US" sz="2000">
                <a:ea typeface="ＭＳ Ｐゴシック" panose="020B0600070205080204" pitchFamily="34" charset="-128"/>
              </a:rPr>
              <a:t>Remote		10</a:t>
            </a:r>
            <a:r>
              <a:rPr lang="en-US" altLang="en-US" sz="2000" baseline="30000">
                <a:ea typeface="ＭＳ Ｐゴシック" panose="020B0600070205080204" pitchFamily="34" charset="-128"/>
              </a:rPr>
              <a:t>-2</a:t>
            </a:r>
            <a:r>
              <a:rPr lang="en-US" altLang="en-US" sz="2000">
                <a:ea typeface="ＭＳ Ｐゴシック" panose="020B0600070205080204" pitchFamily="34" charset="-128"/>
              </a:rPr>
              <a:t>-10</a:t>
            </a:r>
            <a:r>
              <a:rPr lang="en-US" altLang="en-US" sz="2000" baseline="30000">
                <a:ea typeface="ＭＳ Ｐゴシック" panose="020B0600070205080204" pitchFamily="34" charset="-128"/>
              </a:rPr>
              <a:t>-4</a:t>
            </a:r>
            <a:endParaRPr lang="en-US" altLang="en-US" sz="2000">
              <a:ea typeface="ＭＳ Ｐゴシック" panose="020B0600070205080204" pitchFamily="34" charset="-128"/>
            </a:endParaRPr>
          </a:p>
          <a:p>
            <a:pPr lvl="1" eaLnBrk="1" hangingPunct="1">
              <a:lnSpc>
                <a:spcPct val="90000"/>
              </a:lnSpc>
            </a:pPr>
            <a:r>
              <a:rPr lang="en-US" altLang="en-US" sz="2000">
                <a:ea typeface="ＭＳ Ｐゴシック" panose="020B0600070205080204" pitchFamily="34" charset="-128"/>
              </a:rPr>
              <a:t>Improbable 	10</a:t>
            </a:r>
            <a:r>
              <a:rPr lang="en-US" altLang="en-US" sz="2000" baseline="30000">
                <a:ea typeface="ＭＳ Ｐゴシック" panose="020B0600070205080204" pitchFamily="34" charset="-128"/>
              </a:rPr>
              <a:t>-4</a:t>
            </a:r>
            <a:r>
              <a:rPr lang="en-US" altLang="en-US" sz="2000">
                <a:ea typeface="ＭＳ Ｐゴシック" panose="020B0600070205080204" pitchFamily="34" charset="-128"/>
              </a:rPr>
              <a:t>-10</a:t>
            </a:r>
            <a:r>
              <a:rPr lang="en-US" altLang="en-US" sz="2000" baseline="30000">
                <a:ea typeface="ＭＳ Ｐゴシック" panose="020B0600070205080204" pitchFamily="34" charset="-128"/>
              </a:rPr>
              <a:t>-6</a:t>
            </a:r>
            <a:endParaRPr lang="en-US" altLang="en-US" sz="2000">
              <a:ea typeface="ＭＳ Ｐゴシック" panose="020B0600070205080204" pitchFamily="34" charset="-128"/>
            </a:endParaRPr>
          </a:p>
          <a:p>
            <a:pPr lvl="1" eaLnBrk="1" hangingPunct="1">
              <a:lnSpc>
                <a:spcPct val="90000"/>
              </a:lnSpc>
            </a:pPr>
            <a:r>
              <a:rPr lang="en-US" altLang="en-US" sz="2000">
                <a:ea typeface="ＭＳ Ｐゴシック" panose="020B0600070205080204" pitchFamily="34" charset="-128"/>
              </a:rPr>
              <a:t>Incredible	&lt; 10</a:t>
            </a:r>
            <a:r>
              <a:rPr lang="en-US" altLang="en-US" sz="2000" baseline="30000">
                <a:ea typeface="ＭＳ Ｐゴシック" panose="020B0600070205080204" pitchFamily="34" charset="-128"/>
              </a:rPr>
              <a:t>-6</a:t>
            </a:r>
            <a:endParaRPr lang="en-US" altLang="en-US" sz="2000">
              <a:ea typeface="ＭＳ Ｐゴシック" panose="020B0600070205080204" pitchFamily="34" charset="-128"/>
            </a:endParaRPr>
          </a:p>
          <a:p>
            <a:pPr lvl="1" eaLnBrk="1" hangingPunct="1">
              <a:lnSpc>
                <a:spcPct val="90000"/>
              </a:lnSpc>
              <a:buFontTx/>
              <a:buNone/>
            </a:pPr>
            <a:endParaRPr lang="en-US" altLang="en-US" sz="2000">
              <a:ea typeface="ＭＳ Ｐゴシック" panose="020B0600070205080204" pitchFamily="34" charset="-128"/>
            </a:endParaRPr>
          </a:p>
        </p:txBody>
      </p:sp>
      <p:sp>
        <p:nvSpPr>
          <p:cNvPr id="55300" name="Rectangle 5">
            <a:extLst>
              <a:ext uri="{FF2B5EF4-FFF2-40B4-BE49-F238E27FC236}">
                <a16:creationId xmlns:a16="http://schemas.microsoft.com/office/drawing/2014/main" id="{BF7E3D69-2161-9046-895F-C8D758D47D1C}"/>
              </a:ext>
            </a:extLst>
          </p:cNvPr>
          <p:cNvSpPr>
            <a:spLocks noGrp="1" noChangeArrowheads="1"/>
          </p:cNvSpPr>
          <p:nvPr>
            <p:ph type="body" sz="half" idx="2"/>
          </p:nvPr>
        </p:nvSpPr>
        <p:spPr>
          <a:xfrm>
            <a:off x="4495800" y="2362200"/>
            <a:ext cx="4572000" cy="2971800"/>
          </a:xfrm>
        </p:spPr>
        <p:txBody>
          <a:bodyPr/>
          <a:lstStyle/>
          <a:p>
            <a:pPr eaLnBrk="1" hangingPunct="1">
              <a:lnSpc>
                <a:spcPct val="90000"/>
              </a:lnSpc>
            </a:pPr>
            <a:r>
              <a:rPr lang="en-US" altLang="en-US" dirty="0">
                <a:solidFill>
                  <a:srgbClr val="CC0000"/>
                </a:solidFill>
                <a:ea typeface="ＭＳ Ｐゴシック" panose="020B0600070205080204" pitchFamily="34" charset="-128"/>
              </a:rPr>
              <a:t>    Consequences:</a:t>
            </a:r>
          </a:p>
          <a:p>
            <a:pPr lvl="1" eaLnBrk="1" hangingPunct="1">
              <a:lnSpc>
                <a:spcPct val="90000"/>
              </a:lnSpc>
            </a:pPr>
            <a:r>
              <a:rPr lang="en-US" altLang="en-US" dirty="0">
                <a:ea typeface="ＭＳ Ｐゴシック" panose="020B0600070205080204" pitchFamily="34" charset="-128"/>
              </a:rPr>
              <a:t>Catastrophic: deaths</a:t>
            </a:r>
          </a:p>
          <a:p>
            <a:pPr lvl="1" eaLnBrk="1" hangingPunct="1">
              <a:lnSpc>
                <a:spcPct val="90000"/>
              </a:lnSpc>
            </a:pPr>
            <a:r>
              <a:rPr lang="en-US" altLang="en-US" dirty="0">
                <a:ea typeface="ＭＳ Ｐゴシック" panose="020B0600070205080204" pitchFamily="34" charset="-128"/>
              </a:rPr>
              <a:t>Critical: 10 major injuries</a:t>
            </a:r>
          </a:p>
          <a:p>
            <a:pPr lvl="1" eaLnBrk="1" hangingPunct="1">
              <a:lnSpc>
                <a:spcPct val="90000"/>
              </a:lnSpc>
            </a:pPr>
            <a:r>
              <a:rPr lang="en-US" altLang="en-US" dirty="0">
                <a:ea typeface="ＭＳ Ｐゴシック" panose="020B0600070205080204" pitchFamily="34" charset="-128"/>
              </a:rPr>
              <a:t>Marginal: 15 minor injuries  </a:t>
            </a:r>
          </a:p>
          <a:p>
            <a:pPr lvl="1" eaLnBrk="1" hangingPunct="1">
              <a:lnSpc>
                <a:spcPct val="90000"/>
              </a:lnSpc>
            </a:pPr>
            <a:r>
              <a:rPr lang="en-US" altLang="en-US" dirty="0">
                <a:ea typeface="ＭＳ Ｐゴシック" panose="020B0600070205080204" pitchFamily="34" charset="-128"/>
              </a:rPr>
              <a:t>Minor:  5 hours down time</a:t>
            </a:r>
          </a:p>
          <a:p>
            <a:pPr lvl="1" eaLnBrk="1" hangingPunct="1">
              <a:lnSpc>
                <a:spcPct val="90000"/>
              </a:lnSpc>
              <a:buFontTx/>
              <a:buNone/>
            </a:pPr>
            <a:endParaRPr lang="en-US" altLang="en-US" dirty="0">
              <a:ea typeface="ＭＳ Ｐゴシック" panose="020B0600070205080204" pitchFamily="34" charset="-128"/>
            </a:endParaRPr>
          </a:p>
        </p:txBody>
      </p:sp>
      <p:sp>
        <p:nvSpPr>
          <p:cNvPr id="55301" name="Rectangle 6">
            <a:extLst>
              <a:ext uri="{FF2B5EF4-FFF2-40B4-BE49-F238E27FC236}">
                <a16:creationId xmlns:a16="http://schemas.microsoft.com/office/drawing/2014/main" id="{CC0A0EA9-6728-4741-890D-0B9C7BF96C22}"/>
              </a:ext>
            </a:extLst>
          </p:cNvPr>
          <p:cNvSpPr>
            <a:spLocks noChangeArrowheads="1"/>
          </p:cNvSpPr>
          <p:nvPr/>
        </p:nvSpPr>
        <p:spPr bwMode="auto">
          <a:xfrm>
            <a:off x="134389" y="5353050"/>
            <a:ext cx="899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solidFill>
                  <a:schemeClr val="tx2"/>
                </a:solidFill>
              </a:rPr>
              <a:t>Linguistic scales are ambiguous and should be defined by semi-quantitative ranges as shown. A suitable RA must be semi-quantitative as above or fully quantitative!</a:t>
            </a:r>
          </a:p>
        </p:txBody>
      </p:sp>
      <p:sp>
        <p:nvSpPr>
          <p:cNvPr id="55302" name="Rectangle 7">
            <a:extLst>
              <a:ext uri="{FF2B5EF4-FFF2-40B4-BE49-F238E27FC236}">
                <a16:creationId xmlns:a16="http://schemas.microsoft.com/office/drawing/2014/main" id="{035C3D5B-B97B-B84B-84BA-C21EA5247876}"/>
              </a:ext>
            </a:extLst>
          </p:cNvPr>
          <p:cNvSpPr>
            <a:spLocks noChangeArrowheads="1"/>
          </p:cNvSpPr>
          <p:nvPr/>
        </p:nvSpPr>
        <p:spPr bwMode="auto">
          <a:xfrm>
            <a:off x="285750" y="1015192"/>
            <a:ext cx="85725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8788" indent="-458788">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ts val="600"/>
              </a:spcAft>
            </a:pPr>
            <a:r>
              <a:rPr lang="en-US" altLang="en-US" sz="2400" dirty="0">
                <a:solidFill>
                  <a:schemeClr val="tx2"/>
                </a:solidFill>
              </a:rPr>
              <a:t>Semi-Quantitative: Rank-ordered approximation of probabilities (or frequencies) and consequences to rank scenario outcome events with an 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a:extLst>
              <a:ext uri="{FF2B5EF4-FFF2-40B4-BE49-F238E27FC236}">
                <a16:creationId xmlns:a16="http://schemas.microsoft.com/office/drawing/2014/main" id="{6A7474E6-1951-834B-8366-A33EF38BEF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734522B3-B504-094A-8811-60B90AB2E060}" type="slidenum">
              <a:rPr lang="en-US" altLang="en-US" sz="1400" smtClean="0"/>
              <a:pPr>
                <a:spcBef>
                  <a:spcPct val="0"/>
                </a:spcBef>
                <a:spcAft>
                  <a:spcPct val="0"/>
                </a:spcAft>
                <a:buFontTx/>
                <a:buNone/>
              </a:pPr>
              <a:t>21</a:t>
            </a:fld>
            <a:endParaRPr lang="en-US" altLang="en-US" sz="1400"/>
          </a:p>
        </p:txBody>
      </p:sp>
      <p:sp>
        <p:nvSpPr>
          <p:cNvPr id="57346" name="Rectangle 2">
            <a:extLst>
              <a:ext uri="{FF2B5EF4-FFF2-40B4-BE49-F238E27FC236}">
                <a16:creationId xmlns:a16="http://schemas.microsoft.com/office/drawing/2014/main" id="{B3DD500F-4AD9-314C-A937-940AF45CE36C}"/>
              </a:ext>
            </a:extLst>
          </p:cNvPr>
          <p:cNvSpPr>
            <a:spLocks noGrp="1" noChangeArrowheads="1"/>
          </p:cNvSpPr>
          <p:nvPr>
            <p:ph type="title"/>
          </p:nvPr>
        </p:nvSpPr>
        <p:spPr>
          <a:xfrm>
            <a:off x="457200" y="60325"/>
            <a:ext cx="8077200" cy="1143000"/>
          </a:xfrm>
        </p:spPr>
        <p:txBody>
          <a:bodyPr/>
          <a:lstStyle/>
          <a:p>
            <a:pPr eaLnBrk="1" hangingPunct="1"/>
            <a:r>
              <a:rPr lang="en-US" altLang="en-US" dirty="0">
                <a:ea typeface="ＭＳ Ｐゴシック" panose="020B0600070205080204" pitchFamily="34" charset="-128"/>
              </a:rPr>
              <a:t>Risk Matrix Probability Categories</a:t>
            </a:r>
            <a:endParaRPr lang="en-US" altLang="en-US" sz="2400" dirty="0">
              <a:ea typeface="ＭＳ Ｐゴシック" panose="020B0600070205080204" pitchFamily="34" charset="-128"/>
            </a:endParaRPr>
          </a:p>
        </p:txBody>
      </p:sp>
      <p:sp>
        <p:nvSpPr>
          <p:cNvPr id="57347" name="Rectangle 3">
            <a:extLst>
              <a:ext uri="{FF2B5EF4-FFF2-40B4-BE49-F238E27FC236}">
                <a16:creationId xmlns:a16="http://schemas.microsoft.com/office/drawing/2014/main" id="{66CF31BE-FE7E-B843-8521-04BFA59F0057}"/>
              </a:ext>
            </a:extLst>
          </p:cNvPr>
          <p:cNvSpPr>
            <a:spLocks noGrp="1" noChangeArrowheads="1"/>
          </p:cNvSpPr>
          <p:nvPr>
            <p:ph type="body" idx="1"/>
          </p:nvPr>
        </p:nvSpPr>
        <p:spPr>
          <a:xfrm>
            <a:off x="457200" y="1447800"/>
            <a:ext cx="8382000" cy="5029200"/>
          </a:xfrm>
        </p:spPr>
        <p:txBody>
          <a:bodyPr/>
          <a:lstStyle/>
          <a:p>
            <a:pPr eaLnBrk="1" hangingPunct="1">
              <a:spcAft>
                <a:spcPct val="30000"/>
              </a:spcAft>
            </a:pPr>
            <a:r>
              <a:rPr lang="en-US" altLang="en-US" sz="2600" dirty="0">
                <a:ea typeface="ＭＳ Ｐゴシック" panose="020B0600070205080204" pitchFamily="34" charset="-128"/>
              </a:rPr>
              <a:t>Semi-quantitative risk matrix probability categories are often an order of magnitude apart.</a:t>
            </a:r>
          </a:p>
          <a:p>
            <a:pPr eaLnBrk="1" hangingPunct="1">
              <a:spcAft>
                <a:spcPct val="30000"/>
              </a:spcAft>
            </a:pPr>
            <a:r>
              <a:rPr lang="en-US" altLang="en-US" sz="2600" dirty="0">
                <a:ea typeface="ＭＳ Ｐゴシック" panose="020B0600070205080204" pitchFamily="34" charset="-128"/>
              </a:rPr>
              <a:t>Designed to cover the credible or more probable ranges of events</a:t>
            </a:r>
          </a:p>
          <a:p>
            <a:pPr eaLnBrk="1" hangingPunct="1"/>
            <a:r>
              <a:rPr lang="en-US" altLang="en-US" sz="2600" dirty="0">
                <a:ea typeface="ＭＳ Ｐゴシック" panose="020B0600070205080204" pitchFamily="34" charset="-128"/>
              </a:rPr>
              <a:t>Number of probability/consequence categories can be 3 to 6 or more.</a:t>
            </a:r>
          </a:p>
          <a:p>
            <a:pPr eaLnBrk="1" hangingPunct="1"/>
            <a:r>
              <a:rPr lang="en-US" altLang="en-US" sz="2600" dirty="0">
                <a:ea typeface="ＭＳ Ｐゴシック" panose="020B0600070205080204" pitchFamily="34" charset="-128"/>
              </a:rPr>
              <a:t>Boundaries or risk criteria for the risk levels are set by the management based on many factors that include acceptable risk levels in similar organizations and industrial standards.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AAA952-273B-4DF2-96E4-01A0950CEBCD}"/>
              </a:ext>
            </a:extLst>
          </p:cNvPr>
          <p:cNvPicPr>
            <a:picLocks noChangeAspect="1"/>
          </p:cNvPicPr>
          <p:nvPr/>
        </p:nvPicPr>
        <p:blipFill>
          <a:blip r:embed="rId2"/>
          <a:stretch>
            <a:fillRect/>
          </a:stretch>
        </p:blipFill>
        <p:spPr>
          <a:xfrm>
            <a:off x="556745" y="1248133"/>
            <a:ext cx="8128907" cy="3375897"/>
          </a:xfrm>
          <a:prstGeom prst="rect">
            <a:avLst/>
          </a:prstGeom>
        </p:spPr>
      </p:pic>
      <p:sp>
        <p:nvSpPr>
          <p:cNvPr id="58372" name="Line 4">
            <a:extLst>
              <a:ext uri="{FF2B5EF4-FFF2-40B4-BE49-F238E27FC236}">
                <a16:creationId xmlns:a16="http://schemas.microsoft.com/office/drawing/2014/main" id="{20E10351-9901-CB4E-904D-C6F921BB650F}"/>
              </a:ext>
            </a:extLst>
          </p:cNvPr>
          <p:cNvSpPr>
            <a:spLocks noChangeShapeType="1"/>
          </p:cNvSpPr>
          <p:nvPr/>
        </p:nvSpPr>
        <p:spPr bwMode="auto">
          <a:xfrm flipV="1">
            <a:off x="1752600" y="2895599"/>
            <a:ext cx="0" cy="1828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3" name="Text Box 5">
            <a:extLst>
              <a:ext uri="{FF2B5EF4-FFF2-40B4-BE49-F238E27FC236}">
                <a16:creationId xmlns:a16="http://schemas.microsoft.com/office/drawing/2014/main" id="{2CDF2D40-6276-E741-B4B7-01B5C7B64476}"/>
              </a:ext>
            </a:extLst>
          </p:cNvPr>
          <p:cNvSpPr txBox="1">
            <a:spLocks noChangeArrowheads="1"/>
          </p:cNvSpPr>
          <p:nvPr/>
        </p:nvSpPr>
        <p:spPr bwMode="auto">
          <a:xfrm>
            <a:off x="1355724" y="4599083"/>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lower</a:t>
            </a:r>
          </a:p>
        </p:txBody>
      </p:sp>
      <p:sp>
        <p:nvSpPr>
          <p:cNvPr id="58374" name="Text Box 6">
            <a:extLst>
              <a:ext uri="{FF2B5EF4-FFF2-40B4-BE49-F238E27FC236}">
                <a16:creationId xmlns:a16="http://schemas.microsoft.com/office/drawing/2014/main" id="{2C7AE957-6D88-5043-B3C7-90CFB18A4DCD}"/>
              </a:ext>
            </a:extLst>
          </p:cNvPr>
          <p:cNvSpPr txBox="1">
            <a:spLocks noChangeArrowheads="1"/>
          </p:cNvSpPr>
          <p:nvPr/>
        </p:nvSpPr>
        <p:spPr bwMode="auto">
          <a:xfrm>
            <a:off x="1236662" y="2478881"/>
            <a:ext cx="103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higher</a:t>
            </a:r>
          </a:p>
        </p:txBody>
      </p:sp>
      <p:sp>
        <p:nvSpPr>
          <p:cNvPr id="58375" name="Line 7">
            <a:extLst>
              <a:ext uri="{FF2B5EF4-FFF2-40B4-BE49-F238E27FC236}">
                <a16:creationId xmlns:a16="http://schemas.microsoft.com/office/drawing/2014/main" id="{8FECE045-FA7A-D048-A5DD-CE6F8F5F5ECC}"/>
              </a:ext>
            </a:extLst>
          </p:cNvPr>
          <p:cNvSpPr>
            <a:spLocks noChangeShapeType="1"/>
          </p:cNvSpPr>
          <p:nvPr/>
        </p:nvSpPr>
        <p:spPr bwMode="auto">
          <a:xfrm>
            <a:off x="3352800" y="4876800"/>
            <a:ext cx="4191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6" name="Text Box 8">
            <a:extLst>
              <a:ext uri="{FF2B5EF4-FFF2-40B4-BE49-F238E27FC236}">
                <a16:creationId xmlns:a16="http://schemas.microsoft.com/office/drawing/2014/main" id="{E4E2235F-9345-B24A-8F2C-C38DC7BA85C2}"/>
              </a:ext>
            </a:extLst>
          </p:cNvPr>
          <p:cNvSpPr txBox="1">
            <a:spLocks noChangeArrowheads="1"/>
          </p:cNvSpPr>
          <p:nvPr/>
        </p:nvSpPr>
        <p:spPr bwMode="auto">
          <a:xfrm>
            <a:off x="7653777" y="4668659"/>
            <a:ext cx="103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higher</a:t>
            </a:r>
          </a:p>
        </p:txBody>
      </p:sp>
      <p:sp>
        <p:nvSpPr>
          <p:cNvPr id="58379" name="TextBox 1">
            <a:extLst>
              <a:ext uri="{FF2B5EF4-FFF2-40B4-BE49-F238E27FC236}">
                <a16:creationId xmlns:a16="http://schemas.microsoft.com/office/drawing/2014/main" id="{FFC7152C-7D00-1445-8EA5-DF655845AD09}"/>
              </a:ext>
            </a:extLst>
          </p:cNvPr>
          <p:cNvSpPr txBox="1">
            <a:spLocks noChangeArrowheads="1"/>
          </p:cNvSpPr>
          <p:nvPr/>
        </p:nvSpPr>
        <p:spPr bwMode="auto">
          <a:xfrm>
            <a:off x="0" y="5627688"/>
            <a:ext cx="9144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300" u="sng" dirty="0"/>
              <a:t>Dependencies among events</a:t>
            </a:r>
            <a:r>
              <a:rPr lang="en-US" altLang="en-US" sz="2300" dirty="0"/>
              <a:t>, common cause failure (CCF), must be analyzed rather than assuming events occur independently.</a:t>
            </a:r>
          </a:p>
        </p:txBody>
      </p:sp>
      <p:sp>
        <p:nvSpPr>
          <p:cNvPr id="58387" name="TextBox 1">
            <a:extLst>
              <a:ext uri="{FF2B5EF4-FFF2-40B4-BE49-F238E27FC236}">
                <a16:creationId xmlns:a16="http://schemas.microsoft.com/office/drawing/2014/main" id="{F5BFC528-0B9A-1142-9290-655163C7FACA}"/>
              </a:ext>
            </a:extLst>
          </p:cNvPr>
          <p:cNvSpPr txBox="1">
            <a:spLocks noChangeArrowheads="1"/>
          </p:cNvSpPr>
          <p:nvPr/>
        </p:nvSpPr>
        <p:spPr bwMode="auto">
          <a:xfrm>
            <a:off x="314325" y="323869"/>
            <a:ext cx="7229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800" dirty="0"/>
              <a:t>Example of a Risk Matrix with three Regions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ABE585B-0D68-48C4-816F-A241B9E66111}"/>
              </a:ext>
            </a:extLst>
          </p:cNvPr>
          <p:cNvPicPr>
            <a:picLocks noChangeAspect="1"/>
          </p:cNvPicPr>
          <p:nvPr/>
        </p:nvPicPr>
        <p:blipFill>
          <a:blip r:embed="rId2"/>
          <a:stretch>
            <a:fillRect/>
          </a:stretch>
        </p:blipFill>
        <p:spPr>
          <a:xfrm>
            <a:off x="533400" y="1237378"/>
            <a:ext cx="8128907" cy="3375897"/>
          </a:xfrm>
          <a:prstGeom prst="rect">
            <a:avLst/>
          </a:prstGeom>
        </p:spPr>
      </p:pic>
      <p:sp>
        <p:nvSpPr>
          <p:cNvPr id="59403" name="TextBox 17">
            <a:extLst>
              <a:ext uri="{FF2B5EF4-FFF2-40B4-BE49-F238E27FC236}">
                <a16:creationId xmlns:a16="http://schemas.microsoft.com/office/drawing/2014/main" id="{8A0ADD16-B0C9-5D45-9E6A-6DDC4ADF40E8}"/>
              </a:ext>
            </a:extLst>
          </p:cNvPr>
          <p:cNvSpPr txBox="1">
            <a:spLocks noChangeArrowheads="1"/>
          </p:cNvSpPr>
          <p:nvPr/>
        </p:nvSpPr>
        <p:spPr bwMode="auto">
          <a:xfrm>
            <a:off x="2337707" y="5337175"/>
            <a:ext cx="671440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AutoNum type="arabicPeriod"/>
            </a:pPr>
            <a:r>
              <a:rPr lang="en-US" altLang="en-US" sz="2600" dirty="0">
                <a:latin typeface="Calibri" panose="020F0502020204030204" pitchFamily="34" charset="0"/>
              </a:rPr>
              <a:t>Similar units fail independently</a:t>
            </a:r>
          </a:p>
          <a:p>
            <a:pPr eaLnBrk="1" hangingPunct="1">
              <a:spcBef>
                <a:spcPct val="0"/>
              </a:spcBef>
              <a:spcAft>
                <a:spcPct val="0"/>
              </a:spcAft>
              <a:buFontTx/>
              <a:buAutoNum type="arabicPeriod"/>
            </a:pPr>
            <a:r>
              <a:rPr lang="en-US" altLang="en-US" sz="2600" dirty="0">
                <a:latin typeface="Calibri" panose="020F0502020204030204" pitchFamily="34" charset="0"/>
              </a:rPr>
              <a:t>Failure dependency of similar units </a:t>
            </a:r>
          </a:p>
          <a:p>
            <a:pPr eaLnBrk="1" hangingPunct="1">
              <a:spcBef>
                <a:spcPct val="0"/>
              </a:spcBef>
              <a:spcAft>
                <a:spcPct val="0"/>
              </a:spcAft>
              <a:buFontTx/>
              <a:buAutoNum type="arabicPeriod"/>
            </a:pPr>
            <a:r>
              <a:rPr lang="en-US" altLang="en-US" sz="2600" dirty="0">
                <a:latin typeface="Calibri" panose="020F0502020204030204" pitchFamily="34" charset="0"/>
              </a:rPr>
              <a:t>Common cause failure CCF of all similar units</a:t>
            </a:r>
          </a:p>
        </p:txBody>
      </p:sp>
      <p:cxnSp>
        <p:nvCxnSpPr>
          <p:cNvPr id="23" name="Straight Arrow Connector 22">
            <a:extLst>
              <a:ext uri="{FF2B5EF4-FFF2-40B4-BE49-F238E27FC236}">
                <a16:creationId xmlns:a16="http://schemas.microsoft.com/office/drawing/2014/main" id="{16113F99-7BB3-7C41-81CD-66932078A0B3}"/>
              </a:ext>
            </a:extLst>
          </p:cNvPr>
          <p:cNvCxnSpPr>
            <a:cxnSpLocks noChangeShapeType="1"/>
          </p:cNvCxnSpPr>
          <p:nvPr/>
        </p:nvCxnSpPr>
        <p:spPr bwMode="auto">
          <a:xfrm flipV="1">
            <a:off x="6452507" y="4422775"/>
            <a:ext cx="304800" cy="106680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388B65B2-F450-0F40-ABAA-DB60A560BE46}"/>
              </a:ext>
            </a:extLst>
          </p:cNvPr>
          <p:cNvCxnSpPr>
            <a:cxnSpLocks noChangeShapeType="1"/>
          </p:cNvCxnSpPr>
          <p:nvPr/>
        </p:nvCxnSpPr>
        <p:spPr bwMode="auto">
          <a:xfrm flipV="1">
            <a:off x="7290707" y="3813175"/>
            <a:ext cx="152400" cy="205740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E94E0E0F-AEC4-AE4B-97B4-7CA69D765C4B}"/>
              </a:ext>
            </a:extLst>
          </p:cNvPr>
          <p:cNvCxnSpPr>
            <a:cxnSpLocks noChangeShapeType="1"/>
          </p:cNvCxnSpPr>
          <p:nvPr/>
        </p:nvCxnSpPr>
        <p:spPr bwMode="auto">
          <a:xfrm flipV="1">
            <a:off x="7696200" y="3184525"/>
            <a:ext cx="228600" cy="3063875"/>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9408" name="TextBox 32">
            <a:extLst>
              <a:ext uri="{FF2B5EF4-FFF2-40B4-BE49-F238E27FC236}">
                <a16:creationId xmlns:a16="http://schemas.microsoft.com/office/drawing/2014/main" id="{11BC02DA-91DB-F24B-B4A6-6B26A677C59C}"/>
              </a:ext>
            </a:extLst>
          </p:cNvPr>
          <p:cNvSpPr txBox="1">
            <a:spLocks noChangeArrowheads="1"/>
          </p:cNvSpPr>
          <p:nvPr/>
        </p:nvSpPr>
        <p:spPr bwMode="auto">
          <a:xfrm>
            <a:off x="228600" y="51496"/>
            <a:ext cx="6248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800" dirty="0">
                <a:latin typeface="Calibri" panose="020F0502020204030204" pitchFamily="34" charset="0"/>
              </a:rPr>
              <a:t>Analyze dependent events in your system to be represented in your risk matrix!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Process Safety">
            <a:extLst>
              <a:ext uri="{FF2B5EF4-FFF2-40B4-BE49-F238E27FC236}">
                <a16:creationId xmlns:a16="http://schemas.microsoft.com/office/drawing/2014/main" id="{A285AD6C-BD65-4811-B94C-AA67E922D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448050"/>
            <a:ext cx="4526371" cy="2952750"/>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a:extLst>
              <a:ext uri="{FF2B5EF4-FFF2-40B4-BE49-F238E27FC236}">
                <a16:creationId xmlns:a16="http://schemas.microsoft.com/office/drawing/2014/main" id="{F132D7D4-01C9-1142-ABA8-F92BDCBE0A2E}"/>
              </a:ext>
            </a:extLst>
          </p:cNvPr>
          <p:cNvSpPr>
            <a:spLocks noGrp="1" noChangeArrowheads="1"/>
          </p:cNvSpPr>
          <p:nvPr>
            <p:ph type="title"/>
          </p:nvPr>
        </p:nvSpPr>
        <p:spPr>
          <a:xfrm>
            <a:off x="0" y="0"/>
            <a:ext cx="9144000" cy="838200"/>
          </a:xfrm>
        </p:spPr>
        <p:txBody>
          <a:bodyPr/>
          <a:lstStyle/>
          <a:p>
            <a:pPr eaLnBrk="1" hangingPunct="1"/>
            <a:r>
              <a:rPr lang="en-US" altLang="en-US" sz="2600" b="1" dirty="0">
                <a:ea typeface="ＭＳ Ｐゴシック" panose="020B0600070205080204" pitchFamily="34" charset="-128"/>
              </a:rPr>
              <a:t>Safety Triad</a:t>
            </a:r>
            <a:r>
              <a:rPr lang="en-US" altLang="en-US" sz="2600" dirty="0">
                <a:ea typeface="ＭＳ Ｐゴシック" panose="020B0600070205080204" pitchFamily="34" charset="-128"/>
              </a:rPr>
              <a:t>: </a:t>
            </a:r>
            <a:r>
              <a:rPr lang="en-US" altLang="en-US" sz="2600" b="1" dirty="0">
                <a:ea typeface="ＭＳ Ｐゴシック" panose="020B0600070205080204" pitchFamily="34" charset="-128"/>
              </a:rPr>
              <a:t>Prevent, Mitigate, Respond</a:t>
            </a:r>
          </a:p>
        </p:txBody>
      </p:sp>
      <p:sp>
        <p:nvSpPr>
          <p:cNvPr id="23555" name="Rectangle 3">
            <a:extLst>
              <a:ext uri="{FF2B5EF4-FFF2-40B4-BE49-F238E27FC236}">
                <a16:creationId xmlns:a16="http://schemas.microsoft.com/office/drawing/2014/main" id="{E2471ADE-0FB8-C945-8B19-66A944EB037A}"/>
              </a:ext>
            </a:extLst>
          </p:cNvPr>
          <p:cNvSpPr>
            <a:spLocks noGrp="1" noChangeArrowheads="1"/>
          </p:cNvSpPr>
          <p:nvPr>
            <p:ph type="body" idx="1"/>
          </p:nvPr>
        </p:nvSpPr>
        <p:spPr>
          <a:xfrm>
            <a:off x="-9698" y="1081174"/>
            <a:ext cx="8686800" cy="6140450"/>
          </a:xfrm>
        </p:spPr>
        <p:txBody>
          <a:bodyPr/>
          <a:lstStyle/>
          <a:p>
            <a:pPr lvl="1" eaLnBrk="1" hangingPunct="1"/>
            <a:r>
              <a:rPr lang="en-US" altLang="en-US" sz="2200" b="1" dirty="0">
                <a:ea typeface="ＭＳ Ｐゴシック" panose="020B0600070205080204" pitchFamily="34" charset="-128"/>
              </a:rPr>
              <a:t>Preventive measures </a:t>
            </a:r>
            <a:r>
              <a:rPr lang="en-US" altLang="en-US" sz="2200" dirty="0">
                <a:ea typeface="ＭＳ Ｐゴシック" panose="020B0600070205080204" pitchFamily="34" charset="-128"/>
              </a:rPr>
              <a:t>to reduce chance of an unwanted event</a:t>
            </a:r>
          </a:p>
          <a:p>
            <a:pPr lvl="1" eaLnBrk="1" hangingPunct="1"/>
            <a:r>
              <a:rPr lang="en-US" altLang="en-US" sz="2200" b="1" dirty="0">
                <a:ea typeface="ＭＳ Ｐゴシック" panose="020B0600070205080204" pitchFamily="34" charset="-128"/>
              </a:rPr>
              <a:t>Mitigative measures</a:t>
            </a:r>
            <a:r>
              <a:rPr lang="en-US" altLang="en-US" sz="2200" dirty="0">
                <a:ea typeface="ＭＳ Ｐゴシック" panose="020B0600070205080204" pitchFamily="34" charset="-128"/>
              </a:rPr>
              <a:t> to stop the propagation of the unwanted event </a:t>
            </a:r>
          </a:p>
          <a:p>
            <a:pPr lvl="1" eaLnBrk="1" hangingPunct="1"/>
            <a:r>
              <a:rPr lang="en-US" altLang="en-US" sz="2200" b="1" dirty="0">
                <a:ea typeface="ＭＳ Ｐゴシック" panose="020B0600070205080204" pitchFamily="34" charset="-128"/>
              </a:rPr>
              <a:t>Response measures </a:t>
            </a:r>
            <a:r>
              <a:rPr lang="en-US" altLang="en-US" sz="2200" dirty="0">
                <a:ea typeface="ＭＳ Ｐゴシック" panose="020B0600070205080204" pitchFamily="34" charset="-128"/>
              </a:rPr>
              <a:t>or emergency management system in place to reduce the consequences</a:t>
            </a:r>
          </a:p>
          <a:p>
            <a:pPr lvl="1" eaLnBrk="1" hangingPunct="1"/>
            <a:endParaRPr lang="en-US" altLang="en-US" sz="2200" dirty="0">
              <a:ea typeface="ＭＳ Ｐゴシック" panose="020B0600070205080204" pitchFamily="34" charset="-128"/>
            </a:endParaRPr>
          </a:p>
          <a:p>
            <a:pPr lvl="1" eaLnBrk="1" hangingPunct="1"/>
            <a:endParaRPr lang="en-US" altLang="en-US" sz="2200" b="1" dirty="0">
              <a:ea typeface="ＭＳ Ｐゴシック" panose="020B0600070205080204" pitchFamily="34" charset="-128"/>
            </a:endParaRPr>
          </a:p>
          <a:p>
            <a:pPr lvl="1" eaLnBrk="1" hangingPunct="1"/>
            <a:endParaRPr lang="en-US" altLang="en-US" sz="2200" b="1" dirty="0">
              <a:ea typeface="ＭＳ Ｐゴシック" panose="020B0600070205080204" pitchFamily="34" charset="-128"/>
            </a:endParaRPr>
          </a:p>
          <a:p>
            <a:pPr lvl="1" eaLnBrk="1" hangingPunct="1"/>
            <a:endParaRPr lang="en-US" altLang="en-US" sz="2200" b="1" dirty="0">
              <a:ea typeface="ＭＳ Ｐゴシック" panose="020B0600070205080204" pitchFamily="34" charset="-128"/>
            </a:endParaRPr>
          </a:p>
          <a:p>
            <a:pPr lvl="1" eaLnBrk="1" hangingPunct="1"/>
            <a:endParaRPr lang="en-US" altLang="en-US" sz="2200" b="1" dirty="0">
              <a:ea typeface="ＭＳ Ｐゴシック" panose="020B0600070205080204" pitchFamily="34" charset="-128"/>
            </a:endParaRPr>
          </a:p>
          <a:p>
            <a:pPr lvl="1" eaLnBrk="1" hangingPunct="1"/>
            <a:endParaRPr lang="en-US" altLang="en-US" sz="2200" b="1" dirty="0">
              <a:ea typeface="ＭＳ Ｐゴシック" panose="020B0600070205080204" pitchFamily="34" charset="-128"/>
            </a:endParaRPr>
          </a:p>
          <a:p>
            <a:pPr lvl="1" eaLnBrk="1" hangingPunct="1"/>
            <a:r>
              <a:rPr lang="en-US" altLang="en-US" sz="2200" dirty="0">
                <a:ea typeface="ＭＳ Ｐゴシック" panose="020B0600070205080204" pitchFamily="34" charset="-128"/>
              </a:rPr>
              <a:t>Monitor, measure and update each measure</a:t>
            </a:r>
          </a:p>
        </p:txBody>
      </p:sp>
      <p:pic>
        <p:nvPicPr>
          <p:cNvPr id="76804" name="Picture 4" descr="Sam Mannan's safety triad, a framework for risk assessment - ScienceDirect">
            <a:extLst>
              <a:ext uri="{FF2B5EF4-FFF2-40B4-BE49-F238E27FC236}">
                <a16:creationId xmlns:a16="http://schemas.microsoft.com/office/drawing/2014/main" id="{28BE9753-B8FD-4064-84DA-55825A3D4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33912"/>
            <a:ext cx="2324100" cy="1909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a:extLst>
              <a:ext uri="{FF2B5EF4-FFF2-40B4-BE49-F238E27FC236}">
                <a16:creationId xmlns:a16="http://schemas.microsoft.com/office/drawing/2014/main" id="{EBF8877B-DB62-8B45-B40E-85103A98EAE1}"/>
              </a:ext>
            </a:extLst>
          </p:cNvPr>
          <p:cNvSpPr>
            <a:spLocks noGrp="1" noChangeArrowheads="1"/>
          </p:cNvSpPr>
          <p:nvPr>
            <p:ph type="body" sz="half" idx="1"/>
          </p:nvPr>
        </p:nvSpPr>
        <p:spPr>
          <a:xfrm>
            <a:off x="304800" y="1219200"/>
            <a:ext cx="8648700" cy="4495800"/>
          </a:xfrm>
        </p:spPr>
        <p:txBody>
          <a:bodyPr/>
          <a:lstStyle/>
          <a:p>
            <a:pPr eaLnBrk="1" hangingPunct="1"/>
            <a:r>
              <a:rPr lang="en-US" altLang="en-US" sz="2400" dirty="0">
                <a:ea typeface="ＭＳ Ｐゴシック" panose="020B0600070205080204" pitchFamily="34" charset="-128"/>
              </a:rPr>
              <a:t>Risk depends on: </a:t>
            </a:r>
          </a:p>
          <a:p>
            <a:pPr lvl="1" eaLnBrk="1" hangingPunct="1"/>
            <a:r>
              <a:rPr lang="en-US" altLang="en-US" sz="2000" dirty="0">
                <a:ea typeface="ＭＳ Ｐゴシック" panose="020B0600070205080204" pitchFamily="34" charset="-128"/>
              </a:rPr>
              <a:t>Scenario, S, Probability, P, and Consequences, C.  </a:t>
            </a:r>
          </a:p>
          <a:p>
            <a:pPr eaLnBrk="1" hangingPunct="1"/>
            <a:r>
              <a:rPr lang="en-US" altLang="en-US" sz="2400" dirty="0">
                <a:ea typeface="ＭＳ Ｐゴシック" panose="020B0600070205080204" pitchFamily="34" charset="-128"/>
              </a:rPr>
              <a:t>Risk vector: (P,C), can be used for ranges of risk averseness, C</a:t>
            </a:r>
            <a:r>
              <a:rPr lang="en-US" altLang="en-US" sz="2400" baseline="30000" dirty="0">
                <a:ea typeface="ＭＳ Ｐゴシック" panose="020B0600070205080204" pitchFamily="34" charset="-128"/>
              </a:rPr>
              <a:t>β</a:t>
            </a:r>
            <a:r>
              <a:rPr lang="en-US" altLang="en-US" sz="2400" dirty="0">
                <a:ea typeface="ＭＳ Ｐゴシック" panose="020B0600070205080204" pitchFamily="34" charset="-128"/>
              </a:rPr>
              <a:t>, where β is Risk Averseness parameter for prioritization.</a:t>
            </a:r>
          </a:p>
          <a:p>
            <a:pPr lvl="1" eaLnBrk="1" hangingPunct="1"/>
            <a:r>
              <a:rPr lang="en-US" altLang="en-US" sz="2000" dirty="0">
                <a:ea typeface="ＭＳ Ｐゴシック" panose="020B0600070205080204" pitchFamily="34" charset="-128"/>
              </a:rPr>
              <a:t>β &lt; 1 (risk seeking), β = 1 (risk neutral), β &gt;1 (risk averse), </a:t>
            </a:r>
            <a:endParaRPr lang="en-US" altLang="en-US" sz="2800" dirty="0">
              <a:ea typeface="ＭＳ Ｐゴシック" panose="020B0600070205080204" pitchFamily="34" charset="-128"/>
            </a:endParaRPr>
          </a:p>
          <a:p>
            <a:pPr eaLnBrk="1" hangingPunct="1">
              <a:lnSpc>
                <a:spcPct val="75000"/>
              </a:lnSpc>
            </a:pPr>
            <a:endParaRPr lang="en-US" altLang="en-US" sz="2800" dirty="0">
              <a:ea typeface="ＭＳ Ｐゴシック" panose="020B0600070205080204" pitchFamily="34" charset="-128"/>
            </a:endParaRPr>
          </a:p>
        </p:txBody>
      </p:sp>
      <p:sp>
        <p:nvSpPr>
          <p:cNvPr id="25603" name="Rectangle 2">
            <a:extLst>
              <a:ext uri="{FF2B5EF4-FFF2-40B4-BE49-F238E27FC236}">
                <a16:creationId xmlns:a16="http://schemas.microsoft.com/office/drawing/2014/main" id="{B4C4F05F-EF0A-944B-886C-D202216D8D36}"/>
              </a:ext>
            </a:extLst>
          </p:cNvPr>
          <p:cNvSpPr>
            <a:spLocks noGrp="1" noChangeArrowheads="1"/>
          </p:cNvSpPr>
          <p:nvPr>
            <p:ph type="title"/>
          </p:nvPr>
        </p:nvSpPr>
        <p:spPr>
          <a:xfrm>
            <a:off x="190500" y="228600"/>
            <a:ext cx="8763000" cy="533400"/>
          </a:xfrm>
        </p:spPr>
        <p:txBody>
          <a:bodyPr lIns="9144" rIns="9144"/>
          <a:lstStyle/>
          <a:p>
            <a:pPr eaLnBrk="1" hangingPunct="1"/>
            <a:r>
              <a:rPr lang="en-US" altLang="en-US" sz="3600" dirty="0">
                <a:ea typeface="ＭＳ Ｐゴシック" panose="020B0600070205080204" pitchFamily="34" charset="-128"/>
              </a:rPr>
              <a:t>Risk Quantification</a:t>
            </a:r>
          </a:p>
        </p:txBody>
      </p:sp>
      <p:graphicFrame>
        <p:nvGraphicFramePr>
          <p:cNvPr id="25604" name="Object 2">
            <a:extLst>
              <a:ext uri="{FF2B5EF4-FFF2-40B4-BE49-F238E27FC236}">
                <a16:creationId xmlns:a16="http://schemas.microsoft.com/office/drawing/2014/main" id="{33E404F3-7012-5A44-B4B8-0C5BA5DD9F47}"/>
              </a:ext>
            </a:extLst>
          </p:cNvPr>
          <p:cNvGraphicFramePr>
            <a:graphicFrameLocks noGrp="1" noChangeAspect="1"/>
          </p:cNvGraphicFramePr>
          <p:nvPr>
            <p:ph sz="half" idx="2"/>
            <p:extLst>
              <p:ext uri="{D42A27DB-BD31-4B8C-83A1-F6EECF244321}">
                <p14:modId xmlns:p14="http://schemas.microsoft.com/office/powerpoint/2010/main" val="1198014205"/>
              </p:ext>
            </p:extLst>
          </p:nvPr>
        </p:nvGraphicFramePr>
        <p:xfrm>
          <a:off x="953798" y="4987925"/>
          <a:ext cx="7500937" cy="727075"/>
        </p:xfrm>
        <a:graphic>
          <a:graphicData uri="http://schemas.openxmlformats.org/presentationml/2006/ole">
            <mc:AlternateContent xmlns:mc="http://schemas.openxmlformats.org/markup-compatibility/2006">
              <mc:Choice xmlns:v="urn:schemas-microsoft-com:vml" Requires="v">
                <p:oleObj spid="_x0000_s25786" name="Equation" r:id="rId3" imgW="5372100" imgH="520700" progId="Equation.DSMT4">
                  <p:embed/>
                </p:oleObj>
              </mc:Choice>
              <mc:Fallback>
                <p:oleObj name="Equation" r:id="rId3" imgW="5372100" imgH="520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798" y="4987925"/>
                        <a:ext cx="75009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5" name="Object 3">
            <a:extLst>
              <a:ext uri="{FF2B5EF4-FFF2-40B4-BE49-F238E27FC236}">
                <a16:creationId xmlns:a16="http://schemas.microsoft.com/office/drawing/2014/main" id="{1284BD14-649D-0447-A97C-4ABD94B28DC1}"/>
              </a:ext>
            </a:extLst>
          </p:cNvPr>
          <p:cNvGraphicFramePr>
            <a:graphicFrameLocks noChangeAspect="1"/>
          </p:cNvGraphicFramePr>
          <p:nvPr>
            <p:extLst>
              <p:ext uri="{D42A27DB-BD31-4B8C-83A1-F6EECF244321}">
                <p14:modId xmlns:p14="http://schemas.microsoft.com/office/powerpoint/2010/main" val="3133681440"/>
              </p:ext>
            </p:extLst>
          </p:nvPr>
        </p:nvGraphicFramePr>
        <p:xfrm>
          <a:off x="2571750" y="3881438"/>
          <a:ext cx="3810000" cy="650875"/>
        </p:xfrm>
        <a:graphic>
          <a:graphicData uri="http://schemas.openxmlformats.org/presentationml/2006/ole">
            <mc:AlternateContent xmlns:mc="http://schemas.openxmlformats.org/markup-compatibility/2006">
              <mc:Choice xmlns:v="urn:schemas-microsoft-com:vml" Requires="v">
                <p:oleObj spid="_x0000_s25787" name="Equation" r:id="rId5" imgW="1752600" imgH="304800" progId="Equation.3">
                  <p:embed/>
                </p:oleObj>
              </mc:Choice>
              <mc:Fallback>
                <p:oleObj name="Equation" r:id="rId5" imgW="1752600" imgH="304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3881438"/>
                        <a:ext cx="3810000" cy="650875"/>
                      </a:xfrm>
                      <a:prstGeom prst="rect">
                        <a:avLst/>
                      </a:prstGeom>
                      <a:noFill/>
                      <a:ln>
                        <a:solidFill>
                          <a:srgbClr val="C00000"/>
                        </a:solidFill>
                      </a:ln>
                      <a:extLst/>
                    </p:spPr>
                  </p:pic>
                </p:oleObj>
              </mc:Fallback>
            </mc:AlternateContent>
          </a:graphicData>
        </a:graphic>
      </p:graphicFrame>
      <mc:AlternateContent xmlns:mc="http://schemas.openxmlformats.org/markup-compatibility/2006" xmlns:a14="http://schemas.microsoft.com/office/drawing/2010/main">
        <mc:Choice Requires="a14">
          <p:sp>
            <p:nvSpPr>
              <p:cNvPr id="25606" name="TextBox 6">
                <a:extLst>
                  <a:ext uri="{FF2B5EF4-FFF2-40B4-BE49-F238E27FC236}">
                    <a16:creationId xmlns:a16="http://schemas.microsoft.com/office/drawing/2014/main" id="{8B389E76-BD30-4340-8A36-8EDCB00BD171}"/>
                  </a:ext>
                </a:extLst>
              </p:cNvPr>
              <p:cNvSpPr txBox="1">
                <a:spLocks noChangeArrowheads="1"/>
              </p:cNvSpPr>
              <p:nvPr/>
            </p:nvSpPr>
            <p:spPr bwMode="auto">
              <a:xfrm>
                <a:off x="856167" y="6089446"/>
                <a:ext cx="7696200"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2000" dirty="0"/>
                  <a:t>Risk Neutral Expression (β = 1): </a:t>
                </a: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𝑅</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𝑃</m:t>
                        </m:r>
                      </m:e>
                      <m:sub>
                        <m:r>
                          <a:rPr lang="en-US" altLang="en-US" sz="2000" b="0" i="1" smtClean="0">
                            <a:latin typeface="Cambria Math" panose="02040503050406030204" pitchFamily="18" charset="0"/>
                          </a:rPr>
                          <m:t>𝑖</m:t>
                        </m:r>
                      </m:sub>
                    </m:sSub>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𝑖</m:t>
                        </m:r>
                      </m:sub>
                    </m:sSub>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𝑤𝑖𝑡h</m:t>
                    </m:r>
                    <m:r>
                      <a:rPr lang="en-US" altLang="en-US" sz="2000" b="0" i="1" smtClean="0">
                        <a:latin typeface="Cambria Math" panose="02040503050406030204" pitchFamily="18" charset="0"/>
                      </a:rPr>
                      <m:t> </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𝑆</m:t>
                        </m:r>
                      </m:e>
                      <m:sub>
                        <m:r>
                          <a:rPr lang="en-US" altLang="en-US" sz="2000" b="0" i="1" smtClean="0">
                            <a:latin typeface="Cambria Math" panose="02040503050406030204" pitchFamily="18" charset="0"/>
                          </a:rPr>
                          <m:t>𝑖</m:t>
                        </m:r>
                      </m:sub>
                    </m:sSub>
                    <m:r>
                      <a:rPr lang="en-US" altLang="en-US" sz="2000" b="0" i="1" smtClean="0">
                        <a:latin typeface="Cambria Math" panose="02040503050406030204" pitchFamily="18" charset="0"/>
                      </a:rPr>
                      <m:t>=1,2,…</m:t>
                    </m:r>
                    <m:r>
                      <a:rPr lang="en-US" altLang="en-US" sz="2000" b="0" i="1" smtClean="0">
                        <a:latin typeface="Cambria Math" panose="02040503050406030204" pitchFamily="18" charset="0"/>
                      </a:rPr>
                      <m:t>𝑛</m:t>
                    </m:r>
                  </m:oMath>
                </a14:m>
                <a:r>
                  <a:rPr lang="en-US" altLang="en-US" sz="2000" dirty="0"/>
                  <a:t> </a:t>
                </a:r>
              </a:p>
            </p:txBody>
          </p:sp>
        </mc:Choice>
        <mc:Fallback xmlns="">
          <p:sp>
            <p:nvSpPr>
              <p:cNvPr id="25606" name="TextBox 6">
                <a:extLst>
                  <a:ext uri="{FF2B5EF4-FFF2-40B4-BE49-F238E27FC236}">
                    <a16:creationId xmlns:a16="http://schemas.microsoft.com/office/drawing/2014/main" id="{8B389E76-BD30-4340-8A36-8EDCB00BD171}"/>
                  </a:ext>
                </a:extLst>
              </p:cNvPr>
              <p:cNvSpPr txBox="1">
                <a:spLocks noRot="1" noChangeAspect="1" noMove="1" noResize="1" noEditPoints="1" noAdjustHandles="1" noChangeArrowheads="1" noChangeShapeType="1" noTextEdit="1"/>
              </p:cNvSpPr>
              <p:nvPr/>
            </p:nvSpPr>
            <p:spPr bwMode="auto">
              <a:xfrm>
                <a:off x="856167" y="6089446"/>
                <a:ext cx="7696200" cy="400110"/>
              </a:xfrm>
              <a:prstGeom prst="rect">
                <a:avLst/>
              </a:prstGeom>
              <a:blipFill>
                <a:blip r:embed="rId7"/>
                <a:stretch>
                  <a:fillRect t="-7576"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5614" name="TextBox 1">
            <a:extLst>
              <a:ext uri="{FF2B5EF4-FFF2-40B4-BE49-F238E27FC236}">
                <a16:creationId xmlns:a16="http://schemas.microsoft.com/office/drawing/2014/main" id="{D34C1833-13D4-8144-B762-85B78CF3B540}"/>
              </a:ext>
            </a:extLst>
          </p:cNvPr>
          <p:cNvSpPr txBox="1">
            <a:spLocks noChangeArrowheads="1"/>
          </p:cNvSpPr>
          <p:nvPr/>
        </p:nvSpPr>
        <p:spPr bwMode="auto">
          <a:xfrm>
            <a:off x="5099050" y="4454525"/>
            <a:ext cx="128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000" dirty="0"/>
              <a:t>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1161384-7AB2-0747-8201-6B029AA3DC88}"/>
              </a:ext>
            </a:extLst>
          </p:cNvPr>
          <p:cNvSpPr>
            <a:spLocks noGrp="1" noChangeArrowheads="1"/>
          </p:cNvSpPr>
          <p:nvPr>
            <p:ph type="title"/>
          </p:nvPr>
        </p:nvSpPr>
        <p:spPr>
          <a:xfrm>
            <a:off x="304800" y="53621"/>
            <a:ext cx="6324600" cy="819169"/>
          </a:xfrm>
        </p:spPr>
        <p:txBody>
          <a:bodyPr/>
          <a:lstStyle/>
          <a:p>
            <a:pPr eaLnBrk="1" hangingPunct="1"/>
            <a:r>
              <a:rPr lang="en-US" altLang="en-US" sz="3200" dirty="0">
                <a:ea typeface="ＭＳ Ｐゴシック" panose="020B0600070205080204" pitchFamily="34" charset="-128"/>
              </a:rPr>
              <a:t>Review</a:t>
            </a:r>
          </a:p>
        </p:txBody>
      </p:sp>
      <p:sp>
        <p:nvSpPr>
          <p:cNvPr id="28675" name="Rectangle 3">
            <a:extLst>
              <a:ext uri="{FF2B5EF4-FFF2-40B4-BE49-F238E27FC236}">
                <a16:creationId xmlns:a16="http://schemas.microsoft.com/office/drawing/2014/main" id="{93120D79-C302-3441-9D34-C50DEE013ABD}"/>
              </a:ext>
            </a:extLst>
          </p:cNvPr>
          <p:cNvSpPr>
            <a:spLocks noGrp="1" noChangeArrowheads="1"/>
          </p:cNvSpPr>
          <p:nvPr>
            <p:ph idx="1"/>
          </p:nvPr>
        </p:nvSpPr>
        <p:spPr/>
        <p:txBody>
          <a:bodyPr>
            <a:normAutofit lnSpcReduction="10000"/>
          </a:bodyPr>
          <a:lstStyle/>
          <a:p>
            <a:pPr eaLnBrk="1" hangingPunct="1"/>
            <a:r>
              <a:rPr lang="en-US" altLang="en-US" sz="2400" dirty="0">
                <a:ea typeface="ＭＳ Ｐゴシック" panose="020B0600070205080204" pitchFamily="34" charset="-128"/>
              </a:rPr>
              <a:t>Point value probability of specific event E is based on </a:t>
            </a:r>
            <a:r>
              <a:rPr lang="en-US" altLang="en-US" sz="2400" u="sng" dirty="0">
                <a:ea typeface="ＭＳ Ｐゴシック" panose="020B0600070205080204" pitchFamily="34" charset="-128"/>
              </a:rPr>
              <a:t>relative frequency of occurrence</a:t>
            </a:r>
            <a:r>
              <a:rPr lang="en-US" altLang="en-US" sz="2400" dirty="0">
                <a:ea typeface="ＭＳ Ｐゴシック" panose="020B0600070205080204" pitchFamily="34" charset="-128"/>
              </a:rPr>
              <a:t> with each n assumed equally probable: </a:t>
            </a:r>
          </a:p>
          <a:p>
            <a:pPr eaLnBrk="1" hangingPunct="1"/>
            <a:endParaRPr lang="en-US" altLang="en-US" dirty="0"/>
          </a:p>
          <a:p>
            <a:pPr eaLnBrk="1" hangingPunct="1"/>
            <a:r>
              <a:rPr lang="en-US" altLang="en-US" dirty="0"/>
              <a:t>This point value estimate method is more accurate for more data with larger n and N.</a:t>
            </a:r>
          </a:p>
          <a:p>
            <a:pPr eaLnBrk="1" hangingPunct="1"/>
            <a:r>
              <a:rPr lang="en-US" altLang="en-US" sz="2400" dirty="0">
                <a:ea typeface="ＭＳ Ｐゴシック" panose="020B0600070205080204" pitchFamily="34" charset="-128"/>
              </a:rPr>
              <a:t>This expression is based on the </a:t>
            </a:r>
            <a:r>
              <a:rPr lang="en-US" altLang="en-US" sz="2400" i="1" dirty="0">
                <a:ea typeface="ＭＳ Ｐゴシック" panose="020B0600070205080204" pitchFamily="34" charset="-128"/>
              </a:rPr>
              <a:t>classical or frequentist</a:t>
            </a:r>
            <a:r>
              <a:rPr lang="en-US" altLang="en-US" sz="2400" dirty="0">
                <a:ea typeface="ＭＳ Ｐゴシック" panose="020B0600070205080204" pitchFamily="34" charset="-128"/>
              </a:rPr>
              <a:t> definition of probability from the observed event occurrence frequency.</a:t>
            </a:r>
          </a:p>
          <a:p>
            <a:pPr eaLnBrk="1" hangingPunct="1"/>
            <a:r>
              <a:rPr lang="en-US" altLang="en-US" dirty="0">
                <a:ea typeface="ＭＳ Ｐゴシック" panose="020B0600070205080204" pitchFamily="34" charset="-128"/>
              </a:rPr>
              <a:t>Values of probability and consequences can be</a:t>
            </a:r>
          </a:p>
          <a:p>
            <a:pPr lvl="1" eaLnBrk="1" hangingPunct="1"/>
            <a:r>
              <a:rPr lang="en-US" altLang="en-US" dirty="0">
                <a:ea typeface="ＭＳ Ｐゴシック" panose="020B0600070205080204" pitchFamily="34" charset="-128"/>
              </a:rPr>
              <a:t>Discrete (points values, or uniform values over intervals) OR</a:t>
            </a:r>
          </a:p>
          <a:p>
            <a:pPr lvl="1" eaLnBrk="1" hangingPunct="1"/>
            <a:r>
              <a:rPr lang="en-US" altLang="en-US" dirty="0">
                <a:ea typeface="ＭＳ Ｐゴシック" panose="020B0600070205080204" pitchFamily="34" charset="-128"/>
              </a:rPr>
              <a:t>Continuous (distributions)</a:t>
            </a: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p:txBody>
      </p:sp>
      <p:graphicFrame>
        <p:nvGraphicFramePr>
          <p:cNvPr id="28676" name="Object 2">
            <a:extLst>
              <a:ext uri="{FF2B5EF4-FFF2-40B4-BE49-F238E27FC236}">
                <a16:creationId xmlns:a16="http://schemas.microsoft.com/office/drawing/2014/main" id="{ECF957B4-EBE7-C24A-8CB0-A405F7B8BB16}"/>
              </a:ext>
            </a:extLst>
          </p:cNvPr>
          <p:cNvGraphicFramePr>
            <a:graphicFrameLocks noChangeAspect="1"/>
          </p:cNvGraphicFramePr>
          <p:nvPr>
            <p:extLst>
              <p:ext uri="{D42A27DB-BD31-4B8C-83A1-F6EECF244321}">
                <p14:modId xmlns:p14="http://schemas.microsoft.com/office/powerpoint/2010/main" val="495385913"/>
              </p:ext>
            </p:extLst>
          </p:nvPr>
        </p:nvGraphicFramePr>
        <p:xfrm>
          <a:off x="3733800" y="2107267"/>
          <a:ext cx="1293812" cy="838200"/>
        </p:xfrm>
        <a:graphic>
          <a:graphicData uri="http://schemas.openxmlformats.org/presentationml/2006/ole">
            <mc:AlternateContent xmlns:mc="http://schemas.openxmlformats.org/markup-compatibility/2006">
              <mc:Choice xmlns:v="urn:schemas-microsoft-com:vml" Requires="v">
                <p:oleObj spid="_x0000_s28760" name="Equation" r:id="rId3" imgW="647700" imgH="419100" progId="Equation.DSMT4">
                  <p:embed/>
                </p:oleObj>
              </mc:Choice>
              <mc:Fallback>
                <p:oleObj name="Equation" r:id="rId3" imgW="647700" imgH="419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107267"/>
                        <a:ext cx="1293812" cy="838200"/>
                      </a:xfrm>
                      <a:prstGeom prst="rect">
                        <a:avLst/>
                      </a:prstGeom>
                      <a:noFill/>
                      <a:ln>
                        <a:noFill/>
                      </a:ln>
                      <a:effectLs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2AC026A-A85C-774B-9F7C-4C07825EE7CA}"/>
              </a:ext>
            </a:extLst>
          </p:cNvPr>
          <p:cNvSpPr>
            <a:spLocks noGrp="1" noChangeArrowheads="1"/>
          </p:cNvSpPr>
          <p:nvPr>
            <p:ph type="title"/>
          </p:nvPr>
        </p:nvSpPr>
        <p:spPr>
          <a:xfrm>
            <a:off x="228600" y="-76200"/>
            <a:ext cx="8229600" cy="1143000"/>
          </a:xfrm>
        </p:spPr>
        <p:txBody>
          <a:bodyPr/>
          <a:lstStyle/>
          <a:p>
            <a:pPr eaLnBrk="1" hangingPunct="1"/>
            <a:r>
              <a:rPr lang="en-US" altLang="en-US" sz="3200" dirty="0">
                <a:ea typeface="ＭＳ Ｐゴシック" panose="020B0600070205080204" pitchFamily="34" charset="-128"/>
              </a:rPr>
              <a:t>Neutral Risk Level Calculation, β=1</a:t>
            </a:r>
          </a:p>
        </p:txBody>
      </p:sp>
      <p:sp>
        <p:nvSpPr>
          <p:cNvPr id="26627" name="Rectangle 3">
            <a:extLst>
              <a:ext uri="{FF2B5EF4-FFF2-40B4-BE49-F238E27FC236}">
                <a16:creationId xmlns:a16="http://schemas.microsoft.com/office/drawing/2014/main" id="{8E35C229-BF64-9C4B-93B7-F3D88E8375F7}"/>
              </a:ext>
            </a:extLst>
          </p:cNvPr>
          <p:cNvSpPr>
            <a:spLocks noGrp="1" noChangeArrowheads="1"/>
          </p:cNvSpPr>
          <p:nvPr>
            <p:ph type="body" idx="1"/>
          </p:nvPr>
        </p:nvSpPr>
        <p:spPr>
          <a:xfrm>
            <a:off x="457200" y="1435100"/>
            <a:ext cx="8229600" cy="4525963"/>
          </a:xfrm>
        </p:spPr>
        <p:txBody>
          <a:bodyPr/>
          <a:lstStyle/>
          <a:p>
            <a:pPr eaLnBrk="1" hangingPunct="1"/>
            <a:r>
              <a:rPr lang="en-US" altLang="en-US" sz="2400" dirty="0">
                <a:ea typeface="ＭＳ Ｐゴシック" panose="020B0600070205080204" pitchFamily="34" charset="-128"/>
              </a:rPr>
              <a:t>Needed: Hazard-based Scenario, Probability (or Frequency), Consequences</a:t>
            </a:r>
          </a:p>
          <a:p>
            <a:pPr eaLnBrk="1" hangingPunct="1"/>
            <a:r>
              <a:rPr lang="en-US" altLang="en-US" sz="2400" dirty="0">
                <a:ea typeface="ＭＳ Ｐゴシック" panose="020B0600070205080204" pitchFamily="34" charset="-128"/>
              </a:rPr>
              <a:t>Scenario:  US yearly auto driving fatalities</a:t>
            </a:r>
          </a:p>
          <a:p>
            <a:pPr eaLnBrk="1" hangingPunct="1"/>
            <a:r>
              <a:rPr lang="en-US" altLang="en-US" sz="2400" dirty="0">
                <a:ea typeface="ＭＳ Ｐゴシック" panose="020B0600070205080204" pitchFamily="34" charset="-128"/>
              </a:rPr>
              <a:t>Frequency: 15x10</a:t>
            </a:r>
            <a:r>
              <a:rPr lang="en-US" altLang="en-US" sz="2400" baseline="30000" dirty="0">
                <a:ea typeface="ＭＳ Ｐゴシック" panose="020B0600070205080204" pitchFamily="34" charset="-128"/>
              </a:rPr>
              <a:t>6</a:t>
            </a:r>
            <a:r>
              <a:rPr lang="en-US" altLang="en-US" sz="2400" dirty="0">
                <a:ea typeface="ＭＳ Ｐゴシック" panose="020B0600070205080204" pitchFamily="34" charset="-128"/>
              </a:rPr>
              <a:t> auto accidents/year</a:t>
            </a:r>
          </a:p>
          <a:p>
            <a:pPr eaLnBrk="1" hangingPunct="1"/>
            <a:r>
              <a:rPr lang="en-US" altLang="en-US" sz="2400" dirty="0">
                <a:ea typeface="ＭＳ Ｐゴシック" panose="020B0600070205080204" pitchFamily="34" charset="-128"/>
              </a:rPr>
              <a:t>Consequence: 1 fatality/300 accidents</a:t>
            </a:r>
          </a:p>
          <a:p>
            <a:pPr eaLnBrk="1" hangingPunct="1"/>
            <a:endParaRPr lang="en-US" altLang="en-US" sz="2800" dirty="0">
              <a:ea typeface="ＭＳ Ｐゴシック" panose="020B0600070205080204" pitchFamily="34" charset="-128"/>
            </a:endParaRPr>
          </a:p>
        </p:txBody>
      </p:sp>
      <p:graphicFrame>
        <p:nvGraphicFramePr>
          <p:cNvPr id="26628" name="Object 2">
            <a:extLst>
              <a:ext uri="{FF2B5EF4-FFF2-40B4-BE49-F238E27FC236}">
                <a16:creationId xmlns:a16="http://schemas.microsoft.com/office/drawing/2014/main" id="{1A5E7D1F-4742-6E45-967C-884EDA6374C3}"/>
              </a:ext>
            </a:extLst>
          </p:cNvPr>
          <p:cNvGraphicFramePr>
            <a:graphicFrameLocks noChangeAspect="1"/>
          </p:cNvGraphicFramePr>
          <p:nvPr>
            <p:extLst>
              <p:ext uri="{D42A27DB-BD31-4B8C-83A1-F6EECF244321}">
                <p14:modId xmlns:p14="http://schemas.microsoft.com/office/powerpoint/2010/main" val="996013963"/>
              </p:ext>
            </p:extLst>
          </p:nvPr>
        </p:nvGraphicFramePr>
        <p:xfrm>
          <a:off x="566738" y="4495800"/>
          <a:ext cx="7859712" cy="903287"/>
        </p:xfrm>
        <a:graphic>
          <a:graphicData uri="http://schemas.openxmlformats.org/presentationml/2006/ole">
            <mc:AlternateContent xmlns:mc="http://schemas.openxmlformats.org/markup-compatibility/2006">
              <mc:Choice xmlns:v="urn:schemas-microsoft-com:vml" Requires="v">
                <p:oleObj spid="_x0000_s26712" name="Equation" r:id="rId3" imgW="4203700" imgH="482600" progId="Equation.3">
                  <p:embed/>
                </p:oleObj>
              </mc:Choice>
              <mc:Fallback>
                <p:oleObj name="Equation" r:id="rId3" imgW="42037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4495800"/>
                        <a:ext cx="7859712"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6629" name="Text Box 6">
            <a:extLst>
              <a:ext uri="{FF2B5EF4-FFF2-40B4-BE49-F238E27FC236}">
                <a16:creationId xmlns:a16="http://schemas.microsoft.com/office/drawing/2014/main" id="{F4B33CDF-B03C-1A42-9545-7AA77586EC54}"/>
              </a:ext>
            </a:extLst>
          </p:cNvPr>
          <p:cNvSpPr txBox="1">
            <a:spLocks noChangeArrowheads="1"/>
          </p:cNvSpPr>
          <p:nvPr/>
        </p:nvSpPr>
        <p:spPr bwMode="auto">
          <a:xfrm>
            <a:off x="990600" y="5429250"/>
            <a:ext cx="7391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200"/>
              <a:t>Risk of fatality	             Frequency	           Consequence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BD5F2DB-361B-2D44-A6D1-46C4FB8B76D1}"/>
              </a:ext>
            </a:extLst>
          </p:cNvPr>
          <p:cNvSpPr>
            <a:spLocks noGrp="1" noChangeArrowheads="1"/>
          </p:cNvSpPr>
          <p:nvPr>
            <p:ph type="title"/>
          </p:nvPr>
        </p:nvSpPr>
        <p:spPr>
          <a:xfrm>
            <a:off x="404553" y="-40178"/>
            <a:ext cx="8534400" cy="990600"/>
          </a:xfrm>
        </p:spPr>
        <p:txBody>
          <a:bodyPr/>
          <a:lstStyle/>
          <a:p>
            <a:pPr eaLnBrk="1" hangingPunct="1"/>
            <a:r>
              <a:rPr lang="en-US" altLang="en-US" sz="3200" dirty="0">
                <a:ea typeface="ＭＳ Ｐゴシック" panose="020B0600070205080204" pitchFamily="34" charset="-128"/>
              </a:rPr>
              <a:t>Risk Neutral, β=1, Illness Examples</a:t>
            </a:r>
          </a:p>
        </p:txBody>
      </p:sp>
      <p:sp>
        <p:nvSpPr>
          <p:cNvPr id="27651" name="Rectangle 3">
            <a:extLst>
              <a:ext uri="{FF2B5EF4-FFF2-40B4-BE49-F238E27FC236}">
                <a16:creationId xmlns:a16="http://schemas.microsoft.com/office/drawing/2014/main" id="{F5B6372D-7E7D-7344-AB01-8640C1F22788}"/>
              </a:ext>
            </a:extLst>
          </p:cNvPr>
          <p:cNvSpPr>
            <a:spLocks noGrp="1" noChangeArrowheads="1"/>
          </p:cNvSpPr>
          <p:nvPr>
            <p:ph type="body" idx="1"/>
          </p:nvPr>
        </p:nvSpPr>
        <p:spPr>
          <a:xfrm>
            <a:off x="228600" y="1143000"/>
            <a:ext cx="8763000" cy="5715000"/>
          </a:xfrm>
        </p:spPr>
        <p:txBody>
          <a:bodyPr/>
          <a:lstStyle/>
          <a:p>
            <a:pPr indent="-280988" eaLnBrk="1" hangingPunct="1"/>
            <a:r>
              <a:rPr lang="en-US" altLang="en-US" sz="2400" dirty="0">
                <a:ea typeface="ＭＳ Ｐゴシック" panose="020B0600070205080204" pitchFamily="34" charset="-128"/>
              </a:rPr>
              <a:t>Health hazards caused by </a:t>
            </a:r>
            <a:r>
              <a:rPr lang="en-US" altLang="en-US" sz="2400" i="1" dirty="0">
                <a:ea typeface="ＭＳ Ｐゴシック" panose="020B0600070205080204" pitchFamily="34" charset="-128"/>
              </a:rPr>
              <a:t>Salmonella </a:t>
            </a:r>
          </a:p>
          <a:p>
            <a:pPr indent="-280988" eaLnBrk="1" hangingPunct="1">
              <a:buFontTx/>
              <a:buNone/>
            </a:pPr>
            <a:r>
              <a:rPr lang="en-US" altLang="en-US" sz="2400" dirty="0">
                <a:ea typeface="ＭＳ Ｐゴシック" panose="020B0600070205080204" pitchFamily="34" charset="-128"/>
              </a:rPr>
              <a:t>	Illness frequency: 893,000 per year</a:t>
            </a:r>
          </a:p>
          <a:p>
            <a:pPr indent="-280988" eaLnBrk="1" hangingPunct="1">
              <a:buFontTx/>
              <a:buNone/>
            </a:pPr>
            <a:r>
              <a:rPr lang="en-US" altLang="en-US" sz="2400" dirty="0">
                <a:ea typeface="ＭＳ Ｐゴシック" panose="020B0600070205080204" pitchFamily="34" charset="-128"/>
              </a:rPr>
              <a:t>	Cost per illness = $400</a:t>
            </a:r>
          </a:p>
          <a:p>
            <a:pPr indent="-280988" eaLnBrk="1" hangingPunct="1">
              <a:buFontTx/>
              <a:buNone/>
            </a:pPr>
            <a:r>
              <a:rPr lang="en-US" altLang="en-US" sz="2400" dirty="0">
                <a:ea typeface="ＭＳ Ｐゴシック" panose="020B0600070205080204" pitchFamily="34" charset="-128"/>
              </a:rPr>
              <a:t>	Death magnitude: 710 deaths per million illnesses</a:t>
            </a:r>
          </a:p>
          <a:p>
            <a:pPr indent="-280988" eaLnBrk="1" hangingPunct="1">
              <a:buFontTx/>
              <a:buNone/>
            </a:pPr>
            <a:endParaRPr lang="en-US" altLang="en-US" sz="2400" dirty="0">
              <a:ea typeface="ＭＳ Ｐゴシック" panose="020B0600070205080204" pitchFamily="34" charset="-128"/>
            </a:endParaRPr>
          </a:p>
          <a:p>
            <a:pPr indent="-280988" eaLnBrk="1" hangingPunct="1">
              <a:buFontTx/>
              <a:buNone/>
            </a:pPr>
            <a:r>
              <a:rPr lang="en-US" altLang="en-US" sz="2400" dirty="0">
                <a:ea typeface="ＭＳ Ｐゴシック" panose="020B0600070205080204" pitchFamily="34" charset="-128"/>
              </a:rPr>
              <a:t>	</a:t>
            </a:r>
            <a:r>
              <a:rPr lang="en-US" altLang="en-US" sz="2400" b="1" dirty="0">
                <a:ea typeface="ＭＳ Ｐゴシック" panose="020B0600070205080204" pitchFamily="34" charset="-128"/>
              </a:rPr>
              <a:t>Mortality risk,</a:t>
            </a:r>
            <a:r>
              <a:rPr lang="en-US" altLang="en-US" sz="2400" dirty="0">
                <a:ea typeface="ＭＳ Ｐゴシック" panose="020B0600070205080204" pitchFamily="34" charset="-128"/>
              </a:rPr>
              <a:t> point value, = (Frequency) x (Consequence)  					=634 deaths/year</a:t>
            </a:r>
          </a:p>
          <a:p>
            <a:pPr indent="-280988" eaLnBrk="1" hangingPunct="1">
              <a:buFontTx/>
              <a:buNone/>
            </a:pPr>
            <a:endParaRPr lang="en-US" altLang="en-US" sz="2400" dirty="0">
              <a:ea typeface="ＭＳ Ｐゴシック" panose="020B0600070205080204" pitchFamily="34" charset="-128"/>
            </a:endParaRPr>
          </a:p>
          <a:p>
            <a:pPr indent="-280988" eaLnBrk="1" hangingPunct="1">
              <a:buFontTx/>
              <a:buNone/>
            </a:pPr>
            <a:r>
              <a:rPr lang="en-US" altLang="en-US" sz="2400" dirty="0">
                <a:ea typeface="ＭＳ Ｐゴシック" panose="020B0600070205080204" pitchFamily="34" charset="-128"/>
              </a:rPr>
              <a:t>	</a:t>
            </a:r>
            <a:r>
              <a:rPr lang="en-US" altLang="en-US" sz="2400" b="1" dirty="0">
                <a:ea typeface="ＭＳ Ｐゴシック" panose="020B0600070205080204" pitchFamily="34" charset="-128"/>
              </a:rPr>
              <a:t>Economic risk, </a:t>
            </a:r>
            <a:r>
              <a:rPr lang="en-US" altLang="en-US" sz="2400" dirty="0">
                <a:ea typeface="ＭＳ Ｐゴシック" panose="020B0600070205080204" pitchFamily="34" charset="-128"/>
              </a:rPr>
              <a:t>point value</a:t>
            </a:r>
            <a:r>
              <a:rPr lang="en-US" altLang="en-US" sz="2400" b="1" dirty="0">
                <a:ea typeface="ＭＳ Ｐゴシック" panose="020B0600070205080204" pitchFamily="34" charset="-128"/>
              </a:rPr>
              <a:t>,</a:t>
            </a:r>
            <a:r>
              <a:rPr lang="en-US" altLang="en-US" sz="2400" dirty="0">
                <a:ea typeface="ＭＳ Ｐゴシック" panose="020B0600070205080204" pitchFamily="34" charset="-128"/>
              </a:rPr>
              <a:t> = (Frequency) x (Consequence) </a:t>
            </a:r>
          </a:p>
          <a:p>
            <a:pPr indent="-280988" eaLnBrk="1" hangingPunct="1">
              <a:buFontTx/>
              <a:buNone/>
            </a:pPr>
            <a:r>
              <a:rPr lang="en-US" altLang="en-US" sz="2400" dirty="0">
                <a:ea typeface="ＭＳ Ｐゴシック" panose="020B0600070205080204" pitchFamily="34" charset="-128"/>
              </a:rPr>
              <a:t>						= $ 357 x 10</a:t>
            </a:r>
            <a:r>
              <a:rPr lang="en-US" altLang="en-US" sz="2400" baseline="30000" dirty="0">
                <a:ea typeface="ＭＳ Ｐゴシック" panose="020B0600070205080204" pitchFamily="34" charset="-128"/>
              </a:rPr>
              <a:t>6</a:t>
            </a:r>
            <a:r>
              <a:rPr lang="en-US" altLang="en-US" sz="2400" dirty="0">
                <a:ea typeface="ＭＳ Ｐゴシック" panose="020B0600070205080204" pitchFamily="34" charset="-128"/>
              </a:rPr>
              <a:t>/year </a:t>
            </a:r>
          </a:p>
        </p:txBody>
      </p:sp>
      <p:sp>
        <p:nvSpPr>
          <p:cNvPr id="27652" name="TextBox 1">
            <a:extLst>
              <a:ext uri="{FF2B5EF4-FFF2-40B4-BE49-F238E27FC236}">
                <a16:creationId xmlns:a16="http://schemas.microsoft.com/office/drawing/2014/main" id="{8BA5BDF2-FA73-B541-B630-BE0A3B538611}"/>
              </a:ext>
            </a:extLst>
          </p:cNvPr>
          <p:cNvSpPr txBox="1">
            <a:spLocks noChangeArrowheads="1"/>
          </p:cNvSpPr>
          <p:nvPr/>
        </p:nvSpPr>
        <p:spPr bwMode="auto">
          <a:xfrm>
            <a:off x="4724400" y="344066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893,000/</a:t>
            </a:r>
            <a:r>
              <a:rPr lang="en-US" altLang="en-US" sz="1800" dirty="0" err="1"/>
              <a:t>yr</a:t>
            </a:r>
            <a:endParaRPr lang="en-US" altLang="en-US" sz="1800" dirty="0"/>
          </a:p>
        </p:txBody>
      </p:sp>
      <p:sp>
        <p:nvSpPr>
          <p:cNvPr id="27653" name="TextBox 5">
            <a:extLst>
              <a:ext uri="{FF2B5EF4-FFF2-40B4-BE49-F238E27FC236}">
                <a16:creationId xmlns:a16="http://schemas.microsoft.com/office/drawing/2014/main" id="{C0F51F62-A2B7-0541-B20E-E5D532D8517C}"/>
              </a:ext>
            </a:extLst>
          </p:cNvPr>
          <p:cNvSpPr txBox="1">
            <a:spLocks noChangeArrowheads="1"/>
          </p:cNvSpPr>
          <p:nvPr/>
        </p:nvSpPr>
        <p:spPr bwMode="auto">
          <a:xfrm>
            <a:off x="6458787" y="3429793"/>
            <a:ext cx="24801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710 deaths/ 1,000,000</a:t>
            </a:r>
          </a:p>
        </p:txBody>
      </p:sp>
      <p:sp>
        <p:nvSpPr>
          <p:cNvPr id="27654" name="TextBox 6">
            <a:extLst>
              <a:ext uri="{FF2B5EF4-FFF2-40B4-BE49-F238E27FC236}">
                <a16:creationId xmlns:a16="http://schemas.microsoft.com/office/drawing/2014/main" id="{8B712EB7-E2D0-A046-9151-9785BAA14210}"/>
              </a:ext>
            </a:extLst>
          </p:cNvPr>
          <p:cNvSpPr txBox="1">
            <a:spLocks noChangeArrowheads="1"/>
          </p:cNvSpPr>
          <p:nvPr/>
        </p:nvSpPr>
        <p:spPr bwMode="auto">
          <a:xfrm>
            <a:off x="7315200" y="4876800"/>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$400</a:t>
            </a:r>
          </a:p>
        </p:txBody>
      </p:sp>
      <p:sp>
        <p:nvSpPr>
          <p:cNvPr id="27655" name="TextBox 7">
            <a:extLst>
              <a:ext uri="{FF2B5EF4-FFF2-40B4-BE49-F238E27FC236}">
                <a16:creationId xmlns:a16="http://schemas.microsoft.com/office/drawing/2014/main" id="{6980035A-708C-524E-9FDB-8AC1FE94CF94}"/>
              </a:ext>
            </a:extLst>
          </p:cNvPr>
          <p:cNvSpPr txBox="1">
            <a:spLocks noChangeArrowheads="1"/>
          </p:cNvSpPr>
          <p:nvPr/>
        </p:nvSpPr>
        <p:spPr bwMode="auto">
          <a:xfrm>
            <a:off x="5049892" y="4888468"/>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893,000/</a:t>
            </a:r>
            <a:r>
              <a:rPr lang="en-US" altLang="en-US" sz="1800" dirty="0" err="1"/>
              <a:t>yr</a:t>
            </a: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3F0ED37-518A-1846-B083-84AEFD665641}"/>
              </a:ext>
            </a:extLst>
          </p:cNvPr>
          <p:cNvSpPr>
            <a:spLocks noGrp="1" noChangeArrowheads="1"/>
          </p:cNvSpPr>
          <p:nvPr>
            <p:ph type="title"/>
          </p:nvPr>
        </p:nvSpPr>
        <p:spPr>
          <a:xfrm>
            <a:off x="0" y="-228600"/>
            <a:ext cx="9067800" cy="1143000"/>
          </a:xfrm>
        </p:spPr>
        <p:txBody>
          <a:bodyPr/>
          <a:lstStyle/>
          <a:p>
            <a:pPr eaLnBrk="1" hangingPunct="1"/>
            <a:r>
              <a:rPr lang="en-US" altLang="en-US" sz="3100" dirty="0">
                <a:ea typeface="ＭＳ Ｐゴシック" panose="020B0600070205080204" pitchFamily="34" charset="-128"/>
              </a:rPr>
              <a:t>Automobile Incidents Example: Multiple Outcomes</a:t>
            </a:r>
          </a:p>
        </p:txBody>
      </p:sp>
      <p:sp>
        <p:nvSpPr>
          <p:cNvPr id="29699" name="Rectangle 3">
            <a:extLst>
              <a:ext uri="{FF2B5EF4-FFF2-40B4-BE49-F238E27FC236}">
                <a16:creationId xmlns:a16="http://schemas.microsoft.com/office/drawing/2014/main" id="{F1B00FE6-2E86-0D4A-9936-767DE65CE26E}"/>
              </a:ext>
            </a:extLst>
          </p:cNvPr>
          <p:cNvSpPr>
            <a:spLocks noGrp="1" noChangeArrowheads="1"/>
          </p:cNvSpPr>
          <p:nvPr>
            <p:ph type="body" idx="1"/>
          </p:nvPr>
        </p:nvSpPr>
        <p:spPr>
          <a:xfrm>
            <a:off x="419100" y="1219199"/>
            <a:ext cx="8229600" cy="5476875"/>
          </a:xfrm>
        </p:spPr>
        <p:txBody>
          <a:bodyPr/>
          <a:lstStyle/>
          <a:p>
            <a:pPr eaLnBrk="1" hangingPunct="1">
              <a:lnSpc>
                <a:spcPct val="90000"/>
              </a:lnSpc>
              <a:buFontTx/>
              <a:buNone/>
            </a:pPr>
            <a:r>
              <a:rPr lang="en-US" altLang="en-US" sz="2400" dirty="0">
                <a:ea typeface="ＭＳ Ｐゴシック" panose="020B0600070205080204" pitchFamily="34" charset="-128"/>
              </a:rPr>
              <a:t>Data from US Dept. of Transportation 2013:</a:t>
            </a:r>
          </a:p>
          <a:p>
            <a:pPr eaLnBrk="1" hangingPunct="1">
              <a:lnSpc>
                <a:spcPct val="90000"/>
              </a:lnSpc>
              <a:spcAft>
                <a:spcPts val="1675"/>
              </a:spcAft>
            </a:pPr>
            <a:r>
              <a:rPr lang="en-US" altLang="en-US" sz="2400" dirty="0">
                <a:ea typeface="ＭＳ Ｐゴシック" panose="020B0600070205080204" pitchFamily="34" charset="-128"/>
              </a:rPr>
              <a:t>6.3 million automobile incidents in 2013</a:t>
            </a:r>
          </a:p>
          <a:p>
            <a:pPr eaLnBrk="1" hangingPunct="1">
              <a:lnSpc>
                <a:spcPct val="90000"/>
              </a:lnSpc>
              <a:spcAft>
                <a:spcPts val="1675"/>
              </a:spcAft>
            </a:pPr>
            <a:r>
              <a:rPr lang="en-US" altLang="en-US" sz="2400" dirty="0">
                <a:ea typeface="ＭＳ Ｐゴシック" panose="020B0600070205080204" pitchFamily="34" charset="-128"/>
              </a:rPr>
              <a:t>U.S. population exposed to </a:t>
            </a:r>
            <a:r>
              <a:rPr lang="en-US" altLang="en-US" dirty="0">
                <a:ea typeface="ＭＳ Ｐゴシック" panose="020B0600070205080204" pitchFamily="34" charset="-128"/>
              </a:rPr>
              <a:t>autos</a:t>
            </a:r>
            <a:r>
              <a:rPr lang="en-US" altLang="en-US" sz="2400" dirty="0">
                <a:ea typeface="ＭＳ Ｐゴシック" panose="020B0600070205080204" pitchFamily="34" charset="-128"/>
              </a:rPr>
              <a:t> = 250 million</a:t>
            </a:r>
          </a:p>
          <a:p>
            <a:pPr eaLnBrk="1" hangingPunct="1">
              <a:lnSpc>
                <a:spcPct val="90000"/>
              </a:lnSpc>
            </a:pPr>
            <a:r>
              <a:rPr lang="en-US" altLang="en-US" sz="2400" dirty="0">
                <a:ea typeface="ＭＳ Ｐゴシック" panose="020B0600070205080204" pitchFamily="34" charset="-128"/>
              </a:rPr>
              <a:t>1 in 3 caused injury, 1 in 165 caused death</a:t>
            </a:r>
          </a:p>
          <a:p>
            <a:pPr eaLnBrk="1" hangingPunct="1">
              <a:lnSpc>
                <a:spcPct val="90000"/>
              </a:lnSpc>
            </a:pPr>
            <a:r>
              <a:rPr lang="en-US" altLang="en-US" sz="2400" dirty="0">
                <a:ea typeface="ＭＳ Ｐゴシック" panose="020B0600070205080204" pitchFamily="34" charset="-128"/>
              </a:rPr>
              <a:t>Average loss: $450,000/death (willingness to pay for a life is not included) and $15,000/injury</a:t>
            </a:r>
          </a:p>
          <a:p>
            <a:pPr eaLnBrk="1" hangingPunct="1">
              <a:lnSpc>
                <a:spcPct val="90000"/>
              </a:lnSpc>
            </a:pPr>
            <a:r>
              <a:rPr lang="en-US" altLang="en-US" sz="2400" dirty="0">
                <a:ea typeface="ＭＳ Ｐゴシック" panose="020B0600070205080204" pitchFamily="34" charset="-128"/>
              </a:rPr>
              <a:t>Property damage loss: $25,000 if involving fatality and $10,000 if involving injury, $3,000 for all other incidents</a:t>
            </a:r>
          </a:p>
          <a:p>
            <a:pPr eaLnBrk="1" hangingPunct="1">
              <a:lnSpc>
                <a:spcPct val="90000"/>
              </a:lnSpc>
            </a:pPr>
            <a:endParaRPr lang="en-US" altLang="en-US" sz="2400" dirty="0">
              <a:ea typeface="ＭＳ Ｐゴシック" panose="020B0600070205080204" pitchFamily="34" charset="-128"/>
            </a:endParaRPr>
          </a:p>
        </p:txBody>
      </p:sp>
      <p:sp>
        <p:nvSpPr>
          <p:cNvPr id="29700" name="Text Box 4">
            <a:extLst>
              <a:ext uri="{FF2B5EF4-FFF2-40B4-BE49-F238E27FC236}">
                <a16:creationId xmlns:a16="http://schemas.microsoft.com/office/drawing/2014/main" id="{868CC9EE-B707-354A-AADB-7F9DC547E347}"/>
              </a:ext>
            </a:extLst>
          </p:cNvPr>
          <p:cNvSpPr txBox="1">
            <a:spLocks noChangeArrowheads="1"/>
          </p:cNvSpPr>
          <p:nvPr/>
        </p:nvSpPr>
        <p:spPr bwMode="auto">
          <a:xfrm>
            <a:off x="457200" y="5056187"/>
            <a:ext cx="84804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Calculate the </a:t>
            </a:r>
            <a:r>
              <a:rPr lang="en-US" altLang="en-US" sz="2400" b="1" dirty="0"/>
              <a:t>monetary risk</a:t>
            </a:r>
            <a:r>
              <a:rPr lang="en-US" altLang="en-US" sz="2400" dirty="0"/>
              <a:t> of auto incidents/driver. </a:t>
            </a:r>
          </a:p>
          <a:p>
            <a:pPr eaLnBrk="1" hangingPunct="1">
              <a:spcBef>
                <a:spcPct val="0"/>
              </a:spcBef>
              <a:spcAft>
                <a:spcPct val="0"/>
              </a:spcAft>
              <a:buFontTx/>
              <a:buNone/>
            </a:pPr>
            <a:endParaRPr lang="en-US" altLang="en-US" sz="2400" dirty="0"/>
          </a:p>
          <a:p>
            <a:pPr eaLnBrk="1" hangingPunct="1">
              <a:spcBef>
                <a:spcPct val="0"/>
              </a:spcBef>
              <a:spcAft>
                <a:spcPct val="0"/>
              </a:spcAft>
              <a:buFontTx/>
              <a:buNone/>
            </a:pPr>
            <a:r>
              <a:rPr lang="en-US" altLang="en-US" sz="2400" dirty="0"/>
              <a:t>Begin by calculating P(incident/person) = n/N </a:t>
            </a:r>
          </a:p>
          <a:p>
            <a:pPr eaLnBrk="1" hangingPunct="1">
              <a:spcBef>
                <a:spcPct val="0"/>
              </a:spcBef>
              <a:spcAft>
                <a:spcPct val="0"/>
              </a:spcAft>
              <a:buFontTx/>
              <a:buNone/>
            </a:pPr>
            <a:r>
              <a:rPr lang="en-US" altLang="en-US" sz="2400" dirty="0"/>
              <a:t>					         = 6.3/250 = 0.025.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8EB90A6-1814-834E-B22C-CE71718030FA}"/>
              </a:ext>
            </a:extLst>
          </p:cNvPr>
          <p:cNvSpPr>
            <a:spLocks noGrp="1" noChangeArrowheads="1"/>
          </p:cNvSpPr>
          <p:nvPr>
            <p:ph type="title"/>
          </p:nvPr>
        </p:nvSpPr>
        <p:spPr>
          <a:xfrm>
            <a:off x="0" y="288752"/>
            <a:ext cx="9144000" cy="533400"/>
          </a:xfrm>
        </p:spPr>
        <p:txBody>
          <a:bodyPr/>
          <a:lstStyle/>
          <a:p>
            <a:pPr eaLnBrk="1" hangingPunct="1"/>
            <a:r>
              <a:rPr lang="en-US" altLang="en-US" sz="3200" dirty="0">
                <a:ea typeface="ＭＳ Ｐゴシック" panose="020B0600070205080204" pitchFamily="34" charset="-128"/>
              </a:rPr>
              <a:t>A Monetary Metric for Auto Risk</a:t>
            </a:r>
          </a:p>
        </p:txBody>
      </p:sp>
      <p:graphicFrame>
        <p:nvGraphicFramePr>
          <p:cNvPr id="99375" name="Group 47">
            <a:extLst>
              <a:ext uri="{FF2B5EF4-FFF2-40B4-BE49-F238E27FC236}">
                <a16:creationId xmlns:a16="http://schemas.microsoft.com/office/drawing/2014/main" id="{03DFAFD4-8C53-D84C-A180-B7B0FFF488A5}"/>
              </a:ext>
            </a:extLst>
          </p:cNvPr>
          <p:cNvGraphicFramePr>
            <a:graphicFrameLocks noGrp="1"/>
          </p:cNvGraphicFramePr>
          <p:nvPr>
            <p:ph sz="quarter" idx="1"/>
            <p:extLst>
              <p:ext uri="{D42A27DB-BD31-4B8C-83A1-F6EECF244321}">
                <p14:modId xmlns:p14="http://schemas.microsoft.com/office/powerpoint/2010/main" val="155337278"/>
              </p:ext>
            </p:extLst>
          </p:nvPr>
        </p:nvGraphicFramePr>
        <p:xfrm>
          <a:off x="66502" y="1371600"/>
          <a:ext cx="8972203" cy="4375659"/>
        </p:xfrm>
        <a:graphic>
          <a:graphicData uri="http://schemas.openxmlformats.org/drawingml/2006/table">
            <a:tbl>
              <a:tblPr/>
              <a:tblGrid>
                <a:gridCol w="2971861">
                  <a:extLst>
                    <a:ext uri="{9D8B030D-6E8A-4147-A177-3AD203B41FA5}">
                      <a16:colId xmlns:a16="http://schemas.microsoft.com/office/drawing/2014/main" val="20000"/>
                    </a:ext>
                  </a:extLst>
                </a:gridCol>
                <a:gridCol w="2050750">
                  <a:extLst>
                    <a:ext uri="{9D8B030D-6E8A-4147-A177-3AD203B41FA5}">
                      <a16:colId xmlns:a16="http://schemas.microsoft.com/office/drawing/2014/main" val="20001"/>
                    </a:ext>
                  </a:extLst>
                </a:gridCol>
                <a:gridCol w="1974796">
                  <a:extLst>
                    <a:ext uri="{9D8B030D-6E8A-4147-A177-3AD203B41FA5}">
                      <a16:colId xmlns:a16="http://schemas.microsoft.com/office/drawing/2014/main" val="20002"/>
                    </a:ext>
                  </a:extLst>
                </a:gridCol>
                <a:gridCol w="1974796">
                  <a:extLst>
                    <a:ext uri="{9D8B030D-6E8A-4147-A177-3AD203B41FA5}">
                      <a16:colId xmlns:a16="http://schemas.microsoft.com/office/drawing/2014/main" val="20003"/>
                    </a:ext>
                  </a:extLst>
                </a:gridCol>
              </a:tblGrid>
              <a:tr h="588963">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1" i="0" u="none" strike="noStrike" cap="none" normalizeH="0" baseline="0" dirty="0">
                          <a:ln>
                            <a:noFill/>
                          </a:ln>
                          <a:solidFill>
                            <a:schemeClr val="tx1"/>
                          </a:solidFill>
                          <a:effectLst/>
                          <a:latin typeface="Arial" charset="0"/>
                          <a:ea typeface="ＭＳ Ｐゴシック" charset="-128"/>
                        </a:rPr>
                        <a:t>Risk Contributor</a:t>
                      </a:r>
                      <a:endParaRPr kumimoji="0" lang="en-US" altLang="en-US" sz="16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1" i="0" u="none" strike="noStrike" cap="none" normalizeH="0" baseline="0">
                          <a:ln>
                            <a:noFill/>
                          </a:ln>
                          <a:solidFill>
                            <a:schemeClr val="tx1"/>
                          </a:solidFill>
                          <a:effectLst/>
                          <a:latin typeface="Arial" charset="0"/>
                          <a:ea typeface="ＭＳ Ｐゴシック" charset="-128"/>
                        </a:rPr>
                        <a:t>Fatality related</a:t>
                      </a: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1" i="0" u="none" strike="noStrike" cap="none" normalizeH="0" baseline="0">
                          <a:ln>
                            <a:noFill/>
                          </a:ln>
                          <a:solidFill>
                            <a:schemeClr val="tx1"/>
                          </a:solidFill>
                          <a:effectLst/>
                          <a:latin typeface="Arial" charset="0"/>
                          <a:ea typeface="ＭＳ Ｐゴシック" charset="-128"/>
                        </a:rPr>
                        <a:t>Injury related</a:t>
                      </a: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1" i="0" u="none" strike="noStrike" cap="none" normalizeH="0" baseline="0">
                          <a:ln>
                            <a:noFill/>
                          </a:ln>
                          <a:solidFill>
                            <a:schemeClr val="tx1"/>
                          </a:solidFill>
                          <a:effectLst/>
                          <a:latin typeface="Arial" charset="0"/>
                          <a:ea typeface="ＭＳ Ｐゴシック" charset="-128"/>
                        </a:rPr>
                        <a:t>Other</a:t>
                      </a: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2638">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P(incident) = </a:t>
                      </a:r>
                    </a:p>
                    <a:p>
                      <a:pPr marL="342900" marR="0" lvl="0" indent="-342900" algn="l"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 incidents/# person = n/N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spcAft>
                          <a:spcPct val="20000"/>
                        </a:spcAft>
                        <a:defRPr sz="2800">
                          <a:solidFill>
                            <a:schemeClr val="tx1"/>
                          </a:solidFill>
                          <a:latin typeface="Arial" charset="0"/>
                          <a:ea typeface="ＭＳ Ｐゴシック" charset="-128"/>
                        </a:defRPr>
                      </a:lvl1pPr>
                      <a:lvl2pPr marL="742950" indent="-285750" defTabSz="457200">
                        <a:spcBef>
                          <a:spcPct val="20000"/>
                        </a:spcBef>
                        <a:spcAft>
                          <a:spcPct val="20000"/>
                        </a:spcAft>
                        <a:defRPr sz="2400">
                          <a:solidFill>
                            <a:schemeClr val="tx1"/>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defRPr>
                          <a:solidFill>
                            <a:schemeClr val="tx1"/>
                          </a:solidFill>
                          <a:latin typeface="Arial" charset="0"/>
                          <a:ea typeface="ＭＳ Ｐゴシック" charset="-128"/>
                        </a:defRPr>
                      </a:lvl4pPr>
                      <a:lvl5pPr marL="2057400" indent="-228600" defTabSz="457200">
                        <a:spcBef>
                          <a:spcPct val="20000"/>
                        </a:spcBef>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P(incident)/person  = 0.025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spcAft>
                          <a:spcPct val="20000"/>
                        </a:spcAft>
                        <a:defRPr sz="2800">
                          <a:solidFill>
                            <a:schemeClr val="tx1"/>
                          </a:solidFill>
                          <a:latin typeface="Arial" charset="0"/>
                          <a:ea typeface="ＭＳ Ｐゴシック" charset="-128"/>
                        </a:defRPr>
                      </a:lvl1pPr>
                      <a:lvl2pPr marL="742950" indent="-285750" defTabSz="457200">
                        <a:spcBef>
                          <a:spcPct val="20000"/>
                        </a:spcBef>
                        <a:spcAft>
                          <a:spcPct val="20000"/>
                        </a:spcAft>
                        <a:defRPr sz="2400">
                          <a:solidFill>
                            <a:schemeClr val="tx1"/>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defRPr>
                          <a:solidFill>
                            <a:schemeClr val="tx1"/>
                          </a:solidFill>
                          <a:latin typeface="Arial" charset="0"/>
                          <a:ea typeface="ＭＳ Ｐゴシック" charset="-128"/>
                        </a:defRPr>
                      </a:lvl4pPr>
                      <a:lvl5pPr marL="2057400" indent="-228600" defTabSz="457200">
                        <a:spcBef>
                          <a:spcPct val="20000"/>
                        </a:spcBef>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P(incident)/person = 0.025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P(incident)/person = 0.025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4700">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P(consequence | incident)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spcAft>
                          <a:spcPct val="20000"/>
                        </a:spcAft>
                        <a:defRPr sz="2800">
                          <a:solidFill>
                            <a:schemeClr val="tx1"/>
                          </a:solidFill>
                          <a:latin typeface="Arial" charset="0"/>
                          <a:ea typeface="ＭＳ Ｐゴシック" charset="-128"/>
                        </a:defRPr>
                      </a:lvl1pPr>
                      <a:lvl2pPr marL="742950" indent="-285750" defTabSz="457200">
                        <a:spcBef>
                          <a:spcPct val="20000"/>
                        </a:spcBef>
                        <a:spcAft>
                          <a:spcPct val="20000"/>
                        </a:spcAft>
                        <a:defRPr sz="2400">
                          <a:solidFill>
                            <a:schemeClr val="tx1"/>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defRPr>
                          <a:solidFill>
                            <a:schemeClr val="tx1"/>
                          </a:solidFill>
                          <a:latin typeface="Arial" charset="0"/>
                          <a:ea typeface="ＭＳ Ｐゴシック" charset="-128"/>
                        </a:defRPr>
                      </a:lvl4pPr>
                      <a:lvl5pPr marL="2057400" indent="-228600" defTabSz="457200">
                        <a:spcBef>
                          <a:spcPct val="20000"/>
                        </a:spcBef>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P(</a:t>
                      </a:r>
                      <a:r>
                        <a:rPr kumimoji="0" lang="en-US" altLang="en-US" sz="1600" b="0" i="0" u="none" strike="noStrike" cap="none" normalizeH="0" baseline="0" dirty="0" err="1">
                          <a:ln>
                            <a:noFill/>
                          </a:ln>
                          <a:solidFill>
                            <a:schemeClr val="tx1"/>
                          </a:solidFill>
                          <a:effectLst/>
                          <a:latin typeface="Arial" charset="0"/>
                          <a:ea typeface="ＭＳ Ｐゴシック" charset="-128"/>
                        </a:rPr>
                        <a:t>fatality|incident</a:t>
                      </a:r>
                      <a:r>
                        <a:rPr kumimoji="0" lang="en-US" altLang="en-US" sz="1600" b="0" i="0" u="none" strike="noStrike" cap="none" normalizeH="0" baseline="0" dirty="0">
                          <a:ln>
                            <a:noFill/>
                          </a:ln>
                          <a:solidFill>
                            <a:schemeClr val="tx1"/>
                          </a:solidFill>
                          <a:effectLst/>
                          <a:latin typeface="Arial" charset="0"/>
                          <a:ea typeface="ＭＳ Ｐゴシック" charset="-128"/>
                        </a:rPr>
                        <a:t>)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          = 1/165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spcAft>
                          <a:spcPct val="20000"/>
                        </a:spcAft>
                        <a:defRPr sz="2800">
                          <a:solidFill>
                            <a:schemeClr val="tx1"/>
                          </a:solidFill>
                          <a:latin typeface="Arial" charset="0"/>
                          <a:ea typeface="ＭＳ Ｐゴシック" charset="-128"/>
                        </a:defRPr>
                      </a:lvl1pPr>
                      <a:lvl2pPr marL="742950" indent="-285750" defTabSz="457200">
                        <a:spcBef>
                          <a:spcPct val="20000"/>
                        </a:spcBef>
                        <a:spcAft>
                          <a:spcPct val="20000"/>
                        </a:spcAft>
                        <a:defRPr sz="2400">
                          <a:solidFill>
                            <a:schemeClr val="tx1"/>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defRPr>
                          <a:solidFill>
                            <a:schemeClr val="tx1"/>
                          </a:solidFill>
                          <a:latin typeface="Arial" charset="0"/>
                          <a:ea typeface="ＭＳ Ｐゴシック" charset="-128"/>
                        </a:defRPr>
                      </a:lvl4pPr>
                      <a:lvl5pPr marL="2057400" indent="-228600" defTabSz="457200">
                        <a:spcBef>
                          <a:spcPct val="20000"/>
                        </a:spcBef>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P(</a:t>
                      </a:r>
                      <a:r>
                        <a:rPr kumimoji="0" lang="en-US" altLang="en-US" sz="1600" b="0" i="0" u="none" strike="noStrike" cap="none" normalizeH="0" baseline="0" dirty="0" err="1">
                          <a:ln>
                            <a:noFill/>
                          </a:ln>
                          <a:solidFill>
                            <a:schemeClr val="tx1"/>
                          </a:solidFill>
                          <a:effectLst/>
                          <a:latin typeface="Arial" charset="0"/>
                          <a:ea typeface="ＭＳ Ｐゴシック" charset="-128"/>
                        </a:rPr>
                        <a:t>injury|incident</a:t>
                      </a:r>
                      <a:r>
                        <a:rPr kumimoji="0" lang="en-US" altLang="en-US" sz="1600" b="0" i="0" u="none" strike="noStrike" cap="none" normalizeH="0" baseline="0" dirty="0">
                          <a:ln>
                            <a:noFill/>
                          </a:ln>
                          <a:solidFill>
                            <a:schemeClr val="tx1"/>
                          </a:solidFill>
                          <a:effectLst/>
                          <a:latin typeface="Arial" charset="0"/>
                          <a:ea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           =1/3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P(other|incident)</a:t>
                      </a:r>
                    </a:p>
                    <a:p>
                      <a:pPr marL="342900" marR="0" lvl="0" indent="-342900" algn="ctr" defTabSz="914400" rtl="0" eaLnBrk="1" fontAlgn="b" latinLnBrk="0" hangingPunct="1">
                        <a:lnSpc>
                          <a:spcPct val="100000"/>
                        </a:lnSpc>
                        <a:spcBef>
                          <a:spcPct val="0"/>
                        </a:spcBef>
                        <a:spcAft>
                          <a:spcPct val="20000"/>
                        </a:spcAft>
                        <a:buClrTx/>
                        <a:buSzTx/>
                        <a:buFontTx/>
                        <a:buNone/>
                        <a:tabLst/>
                      </a:pP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499">
                <a:tc>
                  <a:txBody>
                    <a:bodyPr/>
                    <a:lstStyle>
                      <a:lvl1pPr>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 latinLnBrk="0" hangingPunct="1">
                        <a:lnSpc>
                          <a:spcPct val="100000"/>
                        </a:lnSpc>
                        <a:spcBef>
                          <a:spcPts val="600"/>
                        </a:spcBef>
                        <a:spcAft>
                          <a:spcPct val="20000"/>
                        </a:spcAft>
                        <a:buClrTx/>
                        <a:buSzTx/>
                        <a:buFontTx/>
                        <a:buNone/>
                        <a:tabLst/>
                      </a:pPr>
                      <a:r>
                        <a:rPr kumimoji="0" lang="en-US" altLang="en-US" sz="1600" b="0" i="0" u="none" strike="noStrike" cap="none" normalizeH="0" baseline="0" dirty="0" err="1">
                          <a:ln>
                            <a:noFill/>
                          </a:ln>
                          <a:solidFill>
                            <a:schemeClr val="tx1"/>
                          </a:solidFill>
                          <a:effectLst/>
                          <a:latin typeface="Arial" charset="0"/>
                          <a:ea typeface="ＭＳ Ｐゴシック" charset="-128"/>
                        </a:rPr>
                        <a:t>Pr</a:t>
                      </a:r>
                      <a:r>
                        <a:rPr kumimoji="0" lang="en-US" altLang="en-US" sz="1600" b="0" i="0" u="none" strike="noStrike" cap="none" normalizeH="0" baseline="0" dirty="0">
                          <a:ln>
                            <a:noFill/>
                          </a:ln>
                          <a:solidFill>
                            <a:schemeClr val="tx1"/>
                          </a:solidFill>
                          <a:effectLst/>
                          <a:latin typeface="Arial" charset="0"/>
                          <a:ea typeface="ＭＳ Ｐゴシック" charset="-128"/>
                        </a:rPr>
                        <a:t> of consequence per person = P(</a:t>
                      </a:r>
                      <a:r>
                        <a:rPr kumimoji="0" lang="en-US" altLang="en-US" sz="1600" b="0" i="0" u="none" strike="noStrike" cap="none" normalizeH="0" baseline="0" dirty="0" err="1">
                          <a:ln>
                            <a:noFill/>
                          </a:ln>
                          <a:solidFill>
                            <a:schemeClr val="tx1"/>
                          </a:solidFill>
                          <a:effectLst/>
                          <a:latin typeface="Arial" charset="0"/>
                          <a:ea typeface="ＭＳ Ｐゴシック" charset="-128"/>
                        </a:rPr>
                        <a:t>con|inc</a:t>
                      </a:r>
                      <a:r>
                        <a:rPr kumimoji="0" lang="en-US" altLang="en-US" sz="1600" b="0" i="0" u="none" strike="noStrike" cap="none" normalizeH="0" baseline="0" dirty="0">
                          <a:ln>
                            <a:noFill/>
                          </a:ln>
                          <a:solidFill>
                            <a:schemeClr val="tx1"/>
                          </a:solidFill>
                          <a:effectLst/>
                          <a:latin typeface="Arial" charset="0"/>
                          <a:ea typeface="ＭＳ Ｐゴシック" charset="-128"/>
                        </a:rPr>
                        <a:t>)P(</a:t>
                      </a:r>
                      <a:r>
                        <a:rPr kumimoji="0" lang="en-US" altLang="en-US" sz="1600" b="0" i="0" u="none" strike="noStrike" cap="none" normalizeH="0" baseline="0" dirty="0" err="1">
                          <a:ln>
                            <a:noFill/>
                          </a:ln>
                          <a:solidFill>
                            <a:schemeClr val="tx1"/>
                          </a:solidFill>
                          <a:effectLst/>
                          <a:latin typeface="Arial" charset="0"/>
                          <a:ea typeface="ＭＳ Ｐゴシック" charset="-128"/>
                        </a:rPr>
                        <a:t>inc</a:t>
                      </a:r>
                      <a:r>
                        <a:rPr kumimoji="0" lang="en-US" altLang="en-US" sz="1600" b="0" i="0" u="none" strike="noStrike" cap="none" normalizeH="0" baseline="0" dirty="0">
                          <a:ln>
                            <a:noFill/>
                          </a:ln>
                          <a:solidFill>
                            <a:schemeClr val="tx1"/>
                          </a:solidFill>
                          <a:effectLst/>
                          <a:latin typeface="Arial" charset="0"/>
                          <a:ea typeface="ＭＳ Ｐゴシック" charset="-128"/>
                        </a:rPr>
                        <a:t>)</a:t>
                      </a:r>
                    </a:p>
                    <a:p>
                      <a:pPr marL="0" marR="0" lvl="0" indent="0" algn="l" defTabSz="914400" rtl="0" eaLnBrk="1" fontAlgn="b" latinLnBrk="0" hangingPunct="1">
                        <a:lnSpc>
                          <a:spcPct val="100000"/>
                        </a:lnSpc>
                        <a:spcBef>
                          <a:spcPts val="600"/>
                        </a:spcBef>
                        <a:spcAft>
                          <a:spcPct val="20000"/>
                        </a:spcAft>
                        <a:buClrTx/>
                        <a:buSzTx/>
                        <a:buFontTx/>
                        <a:buNone/>
                        <a:tabLst/>
                      </a:pPr>
                      <a:endParaRPr kumimoji="0" lang="en-US" altLang="en-US" sz="16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2400" b="0" i="0" u="none" strike="noStrike" cap="none" normalizeH="0" baseline="30000" dirty="0">
                          <a:ln>
                            <a:noFill/>
                          </a:ln>
                          <a:solidFill>
                            <a:schemeClr val="tx1"/>
                          </a:solidFill>
                          <a:effectLst/>
                          <a:latin typeface="Arial" charset="0"/>
                          <a:ea typeface="ＭＳ Ｐゴシック" charset="-128"/>
                        </a:rPr>
                        <a:t>0.025×1/165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defRPr/>
                      </a:pPr>
                      <a:endParaRPr kumimoji="0" lang="en-US" altLang="en-US" sz="2400" b="0" i="0" u="none" strike="noStrike" cap="none" normalizeH="0" baseline="30000" dirty="0">
                        <a:ln>
                          <a:noFill/>
                        </a:ln>
                        <a:solidFill>
                          <a:schemeClr val="tx1"/>
                        </a:solidFill>
                        <a:effectLst/>
                        <a:latin typeface="Arial" charset="0"/>
                        <a:ea typeface="ＭＳ Ｐゴシック" charset="-128"/>
                      </a:endParaRPr>
                    </a:p>
                    <a:p>
                      <a:pPr marL="342900" marR="0" lvl="0" indent="-342900" algn="ctr" defTabSz="914400" rtl="0" eaLnBrk="1" fontAlgn="b" latinLnBrk="0" hangingPunct="1">
                        <a:lnSpc>
                          <a:spcPct val="100000"/>
                        </a:lnSpc>
                        <a:spcBef>
                          <a:spcPct val="0"/>
                        </a:spcBef>
                        <a:spcAft>
                          <a:spcPct val="20000"/>
                        </a:spcAft>
                        <a:buClrTx/>
                        <a:buSzTx/>
                        <a:buFontTx/>
                        <a:buNone/>
                        <a:tabLst/>
                        <a:defRPr/>
                      </a:pPr>
                      <a:r>
                        <a:rPr kumimoji="0" lang="en-US" altLang="en-US" sz="2400" b="0" i="0" u="none" strike="noStrike" cap="none" normalizeH="0" baseline="30000" dirty="0">
                          <a:ln>
                            <a:noFill/>
                          </a:ln>
                          <a:solidFill>
                            <a:schemeClr val="tx1"/>
                          </a:solidFill>
                          <a:effectLst/>
                          <a:latin typeface="Arial" charset="0"/>
                          <a:ea typeface="ＭＳ Ｐゴシック" charset="-128"/>
                        </a:rPr>
                        <a:t>0.025×1/3</a:t>
                      </a:r>
                    </a:p>
                    <a:p>
                      <a:pPr marL="342900" marR="0" lvl="0" indent="-342900" algn="ctr" defTabSz="914400" rtl="0" eaLnBrk="1" fontAlgn="b" latinLnBrk="0" hangingPunct="1">
                        <a:lnSpc>
                          <a:spcPct val="100000"/>
                        </a:lnSpc>
                        <a:spcBef>
                          <a:spcPct val="0"/>
                        </a:spcBef>
                        <a:spcAft>
                          <a:spcPct val="20000"/>
                        </a:spcAft>
                        <a:buClrTx/>
                        <a:buSzTx/>
                        <a:buFontTx/>
                        <a:buNone/>
                        <a:tabLst/>
                      </a:pPr>
                      <a:endParaRPr kumimoji="0" lang="en-US" altLang="en-US" sz="2400" b="0" i="0" u="none" strike="noStrike" cap="none" normalizeH="0" baseline="3000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0" marR="0" lvl="0" indent="0" algn="l" defTabSz="914400" rtl="0" eaLnBrk="1" fontAlgn="b" latinLnBrk="0" hangingPunct="1">
                        <a:lnSpc>
                          <a:spcPct val="100000"/>
                        </a:lnSpc>
                        <a:spcBef>
                          <a:spcPct val="0"/>
                        </a:spcBef>
                        <a:spcAft>
                          <a:spcPct val="20000"/>
                        </a:spcAft>
                        <a:buClrTx/>
                        <a:buSzTx/>
                        <a:buFontTx/>
                        <a:buNone/>
                        <a:tabLst/>
                      </a:pPr>
                      <a:endParaRPr kumimoji="0" lang="en-US" altLang="en-US" sz="1600" b="0" i="0" u="none" strike="noStrike" cap="none" normalizeH="0" baseline="3000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015">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Magnitude of consequence,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C</a:t>
                      </a:r>
                      <a:r>
                        <a:rPr kumimoji="0" lang="en-US" altLang="en-US" sz="1600" b="0" i="0" u="none" strike="noStrike" cap="none" normalizeH="0" baseline="-25000" dirty="0">
                          <a:ln>
                            <a:noFill/>
                          </a:ln>
                          <a:solidFill>
                            <a:schemeClr val="tx1"/>
                          </a:solidFill>
                          <a:effectLst/>
                          <a:latin typeface="Arial" charset="0"/>
                          <a:ea typeface="ＭＳ Ｐゴシック" charset="-128"/>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C</a:t>
                      </a:r>
                      <a:r>
                        <a:rPr kumimoji="0" lang="en-US" altLang="en-US" sz="1600" b="0" i="0" u="none" strike="noStrike" cap="none" normalizeH="0" baseline="-25000" dirty="0">
                          <a:ln>
                            <a:noFill/>
                          </a:ln>
                          <a:solidFill>
                            <a:schemeClr val="tx1"/>
                          </a:solidFill>
                          <a:effectLst/>
                          <a:latin typeface="Arial" charset="0"/>
                          <a:ea typeface="ＭＳ Ｐゴシック" charset="-128"/>
                        </a:rPr>
                        <a:t>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C</a:t>
                      </a:r>
                      <a:r>
                        <a:rPr kumimoji="0" lang="en-US" altLang="en-US" sz="1600" b="0" i="0" u="none" strike="noStrike" cap="none" normalizeH="0" baseline="-25000" dirty="0">
                          <a:ln>
                            <a:noFill/>
                          </a:ln>
                          <a:solidFill>
                            <a:schemeClr val="tx1"/>
                          </a:solidFill>
                          <a:effectLst/>
                          <a:latin typeface="Arial" charset="0"/>
                          <a:ea typeface="ＭＳ Ｐゴシック" charset="-128"/>
                        </a:rPr>
                        <a:t>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6415">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l"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Risk (loss/driver),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R</a:t>
                      </a:r>
                      <a:r>
                        <a:rPr kumimoji="0" lang="en-US" altLang="en-US" sz="1600" b="0" i="0" u="none" strike="noStrike" cap="none" normalizeH="0" baseline="-25000">
                          <a:ln>
                            <a:noFill/>
                          </a:ln>
                          <a:solidFill>
                            <a:schemeClr val="tx1"/>
                          </a:solidFill>
                          <a:effectLst/>
                          <a:latin typeface="Arial" charset="0"/>
                          <a:ea typeface="ＭＳ Ｐゴシック" charset="-128"/>
                        </a:rPr>
                        <a:t>F </a:t>
                      </a: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R</a:t>
                      </a:r>
                      <a:r>
                        <a:rPr kumimoji="0" lang="en-US" altLang="en-US" sz="1600" b="0" i="0" u="none" strike="noStrike" cap="none" normalizeH="0" baseline="-25000" dirty="0">
                          <a:ln>
                            <a:noFill/>
                          </a:ln>
                          <a:solidFill>
                            <a:schemeClr val="tx1"/>
                          </a:solidFill>
                          <a:effectLst/>
                          <a:latin typeface="Arial" charset="0"/>
                          <a:ea typeface="ＭＳ Ｐゴシック" charset="-128"/>
                        </a:rPr>
                        <a:t>I </a:t>
                      </a:r>
                      <a:endParaRPr kumimoji="0" lang="en-US" altLang="en-US" sz="16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spcAft>
                          <a:spcPct val="20000"/>
                        </a:spcAft>
                        <a:defRPr sz="2800">
                          <a:solidFill>
                            <a:schemeClr val="tx1"/>
                          </a:solidFill>
                          <a:latin typeface="Arial" charset="0"/>
                          <a:ea typeface="ＭＳ Ｐゴシック" charset="-128"/>
                        </a:defRPr>
                      </a:lvl1pPr>
                      <a:lvl2pPr marL="742950" indent="-285750">
                        <a:spcBef>
                          <a:spcPct val="20000"/>
                        </a:spcBef>
                        <a:spcAft>
                          <a:spcPct val="20000"/>
                        </a:spcAft>
                        <a:defRPr sz="2400">
                          <a:solidFill>
                            <a:schemeClr val="tx1"/>
                          </a:solidFill>
                          <a:latin typeface="Arial" charset="0"/>
                          <a:ea typeface="ＭＳ Ｐゴシック" charset="-128"/>
                        </a:defRPr>
                      </a:lvl2pPr>
                      <a:lvl3pPr marL="1143000" indent="-228600">
                        <a:spcBef>
                          <a:spcPct val="20000"/>
                        </a:spcBef>
                        <a:defRPr sz="2000">
                          <a:solidFill>
                            <a:schemeClr val="tx1"/>
                          </a:solidFill>
                          <a:latin typeface="Arial" charset="0"/>
                          <a:ea typeface="ＭＳ Ｐゴシック" charset="-128"/>
                        </a:defRPr>
                      </a:lvl3pPr>
                      <a:lvl4pPr marL="1600200" indent="-228600">
                        <a:spcBef>
                          <a:spcPct val="20000"/>
                        </a:spcBef>
                        <a:defRPr>
                          <a:solidFill>
                            <a:schemeClr val="tx1"/>
                          </a:solidFill>
                          <a:latin typeface="Arial" charset="0"/>
                          <a:ea typeface="ＭＳ Ｐゴシック" charset="-128"/>
                        </a:defRPr>
                      </a:lvl4pPr>
                      <a:lvl5pPr marL="2057400" indent="-228600">
                        <a:spcBef>
                          <a:spcPct val="20000"/>
                        </a:spcBef>
                        <a:defRPr>
                          <a:solidFill>
                            <a:schemeClr val="tx1"/>
                          </a:solidFill>
                          <a:latin typeface="Arial" charset="0"/>
                          <a:ea typeface="ＭＳ Ｐゴシック" charset="-128"/>
                        </a:defRPr>
                      </a:lvl5pPr>
                      <a:lvl6pPr marL="2514600" indent="-228600" eaLnBrk="0" fontAlgn="base" hangingPunct="0">
                        <a:spcBef>
                          <a:spcPct val="20000"/>
                        </a:spcBef>
                        <a:spcAft>
                          <a:spcPct val="0"/>
                        </a:spcAft>
                        <a:defRPr>
                          <a:solidFill>
                            <a:schemeClr val="tx1"/>
                          </a:solidFill>
                          <a:latin typeface="Arial" charset="0"/>
                          <a:ea typeface="ＭＳ Ｐゴシック" charset="-128"/>
                        </a:defRPr>
                      </a:lvl6pPr>
                      <a:lvl7pPr marL="2971800" indent="-228600" eaLnBrk="0" fontAlgn="base" hangingPunct="0">
                        <a:spcBef>
                          <a:spcPct val="20000"/>
                        </a:spcBef>
                        <a:spcAft>
                          <a:spcPct val="0"/>
                        </a:spcAft>
                        <a:defRPr>
                          <a:solidFill>
                            <a:schemeClr val="tx1"/>
                          </a:solidFill>
                          <a:latin typeface="Arial" charset="0"/>
                          <a:ea typeface="ＭＳ Ｐゴシック" charset="-128"/>
                        </a:defRPr>
                      </a:lvl7pPr>
                      <a:lvl8pPr marL="3429000" indent="-228600" eaLnBrk="0" fontAlgn="base" hangingPunct="0">
                        <a:spcBef>
                          <a:spcPct val="20000"/>
                        </a:spcBef>
                        <a:spcAft>
                          <a:spcPct val="0"/>
                        </a:spcAft>
                        <a:defRPr>
                          <a:solidFill>
                            <a:schemeClr val="tx1"/>
                          </a:solidFill>
                          <a:latin typeface="Arial" charset="0"/>
                          <a:ea typeface="ＭＳ Ｐゴシック" charset="-128"/>
                        </a:defRPr>
                      </a:lvl8pPr>
                      <a:lvl9pPr marL="3886200" indent="-228600" eaLnBrk="0" fontAlgn="base" hangingPunct="0">
                        <a:spcBef>
                          <a:spcPct val="20000"/>
                        </a:spcBef>
                        <a:spcAft>
                          <a:spcPct val="0"/>
                        </a:spcAft>
                        <a:defRPr>
                          <a:solidFill>
                            <a:schemeClr val="tx1"/>
                          </a:solidFill>
                          <a:latin typeface="Arial" charset="0"/>
                          <a:ea typeface="ＭＳ Ｐゴシック" charset="-128"/>
                        </a:defRPr>
                      </a:lvl9pPr>
                    </a:lstStyle>
                    <a:p>
                      <a:pPr marL="342900" marR="0" lvl="0" indent="-342900" algn="ctr" defTabSz="914400" rtl="0" eaLnBrk="1" fontAlgn="b" latinLnBrk="0" hangingPunct="1">
                        <a:lnSpc>
                          <a:spcPct val="100000"/>
                        </a:lnSpc>
                        <a:spcBef>
                          <a:spcPct val="0"/>
                        </a:spcBef>
                        <a:spcAft>
                          <a:spcPct val="20000"/>
                        </a:spcAft>
                        <a:buClrTx/>
                        <a:buSzTx/>
                        <a:buFontTx/>
                        <a:buNone/>
                        <a:tabLst/>
                      </a:pPr>
                      <a:r>
                        <a:rPr kumimoji="0" lang="en-US" altLang="en-US" sz="1600" b="0" i="0" u="none" strike="noStrike" cap="none" normalizeH="0" baseline="0" dirty="0">
                          <a:ln>
                            <a:noFill/>
                          </a:ln>
                          <a:solidFill>
                            <a:schemeClr val="tx1"/>
                          </a:solidFill>
                          <a:effectLst/>
                          <a:latin typeface="Arial" charset="0"/>
                          <a:ea typeface="ＭＳ Ｐゴシック" charset="-128"/>
                        </a:rPr>
                        <a:t>R</a:t>
                      </a:r>
                      <a:r>
                        <a:rPr kumimoji="0" lang="en-US" altLang="en-US" sz="1600" b="0" i="0" u="none" strike="noStrike" cap="none" normalizeH="0" baseline="-25000" dirty="0">
                          <a:ln>
                            <a:noFill/>
                          </a:ln>
                          <a:solidFill>
                            <a:schemeClr val="tx1"/>
                          </a:solidFill>
                          <a:effectLst/>
                          <a:latin typeface="Arial" charset="0"/>
                          <a:ea typeface="ＭＳ Ｐゴシック" charset="-128"/>
                        </a:rPr>
                        <a:t>O</a:t>
                      </a:r>
                      <a:endParaRPr kumimoji="0" lang="en-US" altLang="en-US" sz="16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760" name="TextBox 4">
            <a:extLst>
              <a:ext uri="{FF2B5EF4-FFF2-40B4-BE49-F238E27FC236}">
                <a16:creationId xmlns:a16="http://schemas.microsoft.com/office/drawing/2014/main" id="{F5A789A2-4D9E-5745-B650-AA33CA6D8733}"/>
              </a:ext>
            </a:extLst>
          </p:cNvPr>
          <p:cNvSpPr txBox="1">
            <a:spLocks noChangeArrowheads="1"/>
          </p:cNvSpPr>
          <p:nvPr/>
        </p:nvSpPr>
        <p:spPr bwMode="auto">
          <a:xfrm>
            <a:off x="152400" y="6172200"/>
            <a:ext cx="8642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400" dirty="0"/>
              <a:t> Monetary Risk (</a:t>
            </a:r>
            <a:r>
              <a:rPr lang="en-US" altLang="en-US" sz="2200" dirty="0"/>
              <a:t>fatality, injury, other</a:t>
            </a:r>
            <a:r>
              <a:rPr lang="en-US" altLang="en-US" sz="2400" dirty="0"/>
              <a:t>) = R</a:t>
            </a:r>
            <a:r>
              <a:rPr lang="en-US" altLang="en-US" sz="2400" baseline="-25000" dirty="0"/>
              <a:t>F </a:t>
            </a:r>
            <a:r>
              <a:rPr lang="en-US" altLang="en-US" sz="2400" dirty="0"/>
              <a:t>+ R</a:t>
            </a:r>
            <a:r>
              <a:rPr lang="en-US" altLang="en-US" sz="2400" baseline="-25000" dirty="0"/>
              <a:t>I </a:t>
            </a:r>
            <a:r>
              <a:rPr lang="en-US" altLang="en-US" sz="2400" dirty="0"/>
              <a:t>+ R</a:t>
            </a:r>
            <a:r>
              <a:rPr lang="en-US" altLang="en-US" sz="2400" baseline="-25000" dirty="0"/>
              <a:t>O</a:t>
            </a:r>
            <a:r>
              <a:rPr lang="en-US" altLang="en-US" sz="2400" dirty="0"/>
              <a:t>=</a:t>
            </a:r>
            <a:r>
              <a:rPr lang="en-US" altLang="en-US" sz="2400" baseline="-25000" dirty="0"/>
              <a:t> </a:t>
            </a:r>
            <a:r>
              <a:rPr lang="en-US" altLang="en-US" sz="2400" dirty="0"/>
              <a:t> </a:t>
            </a:r>
          </a:p>
        </p:txBody>
      </p:sp>
      <p:graphicFrame>
        <p:nvGraphicFramePr>
          <p:cNvPr id="30762" name="Object 2">
            <a:extLst>
              <a:ext uri="{FF2B5EF4-FFF2-40B4-BE49-F238E27FC236}">
                <a16:creationId xmlns:a16="http://schemas.microsoft.com/office/drawing/2014/main" id="{9A116561-6BB3-5E4E-994F-8F80C6136224}"/>
              </a:ext>
            </a:extLst>
          </p:cNvPr>
          <p:cNvGraphicFramePr>
            <a:graphicFrameLocks noGrp="1" noChangeAspect="1"/>
          </p:cNvGraphicFramePr>
          <p:nvPr>
            <p:ph sz="quarter" idx="2"/>
            <p:extLst>
              <p:ext uri="{D42A27DB-BD31-4B8C-83A1-F6EECF244321}">
                <p14:modId xmlns:p14="http://schemas.microsoft.com/office/powerpoint/2010/main" val="4046111238"/>
              </p:ext>
            </p:extLst>
          </p:nvPr>
        </p:nvGraphicFramePr>
        <p:xfrm>
          <a:off x="7145337" y="6199188"/>
          <a:ext cx="1312863" cy="430212"/>
        </p:xfrm>
        <a:graphic>
          <a:graphicData uri="http://schemas.openxmlformats.org/presentationml/2006/ole">
            <mc:AlternateContent xmlns:mc="http://schemas.openxmlformats.org/markup-compatibility/2006">
              <mc:Choice xmlns:v="urn:schemas-microsoft-com:vml" Requires="v">
                <p:oleObj spid="_x0000_s30849" name="Equation" r:id="rId4" imgW="774700" imgH="254000" progId="Equation.3">
                  <p:embed/>
                </p:oleObj>
              </mc:Choice>
              <mc:Fallback>
                <p:oleObj name="Equation" r:id="rId4" imgW="774700" imgH="254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5337" y="6199188"/>
                        <a:ext cx="1312863" cy="430212"/>
                      </a:xfrm>
                      <a:prstGeom prst="rect">
                        <a:avLst/>
                      </a:prstGeom>
                      <a:noFill/>
                      <a:ln>
                        <a:noFill/>
                      </a:ln>
                      <a:extLst/>
                    </p:spPr>
                  </p:pic>
                </p:oleObj>
              </mc:Fallback>
            </mc:AlternateContent>
          </a:graphicData>
        </a:graphic>
      </p:graphicFrame>
      <p:sp>
        <p:nvSpPr>
          <p:cNvPr id="4" name="TextBox 3">
            <a:extLst>
              <a:ext uri="{FF2B5EF4-FFF2-40B4-BE49-F238E27FC236}">
                <a16:creationId xmlns:a16="http://schemas.microsoft.com/office/drawing/2014/main" id="{5039D24C-C48F-4E48-B1B3-ECE429B5EB1D}"/>
              </a:ext>
            </a:extLst>
          </p:cNvPr>
          <p:cNvSpPr txBox="1"/>
          <p:nvPr/>
        </p:nvSpPr>
        <p:spPr>
          <a:xfrm>
            <a:off x="3562003" y="4953000"/>
            <a:ext cx="1981200" cy="276999"/>
          </a:xfrm>
          <a:prstGeom prst="rect">
            <a:avLst/>
          </a:prstGeom>
          <a:noFill/>
        </p:spPr>
        <p:txBody>
          <a:bodyPr wrap="square" rtlCol="0">
            <a:spAutoFit/>
          </a:bodyPr>
          <a:lstStyle/>
          <a:p>
            <a:r>
              <a:rPr lang="en-US" sz="1200" dirty="0"/>
              <a:t>= $450,000</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109091</TotalTime>
  <Words>1946</Words>
  <Application>Microsoft Office PowerPoint</Application>
  <PresentationFormat>On-screen Show (4:3)</PresentationFormat>
  <Paragraphs>221</Paragraphs>
  <Slides>23</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ＭＳ Ｐゴシック</vt:lpstr>
      <vt:lpstr>Arial</vt:lpstr>
      <vt:lpstr>Calibri</vt:lpstr>
      <vt:lpstr>Cambria Math</vt:lpstr>
      <vt:lpstr>Courier New</vt:lpstr>
      <vt:lpstr>Tahoma</vt:lpstr>
      <vt:lpstr>Times New Roman</vt:lpstr>
      <vt:lpstr>Wingdings</vt:lpstr>
      <vt:lpstr>Default Design</vt:lpstr>
      <vt:lpstr>Equation</vt:lpstr>
      <vt:lpstr>Elements of Risk Assessment and Risk Profiles</vt:lpstr>
      <vt:lpstr>References</vt:lpstr>
      <vt:lpstr>Safety Triad: Prevent, Mitigate, Respond</vt:lpstr>
      <vt:lpstr>Risk Quantification</vt:lpstr>
      <vt:lpstr>Review</vt:lpstr>
      <vt:lpstr>Neutral Risk Level Calculation, β=1</vt:lpstr>
      <vt:lpstr>Risk Neutral, β=1, Illness Examples</vt:lpstr>
      <vt:lpstr>Automobile Incidents Example: Multiple Outcomes</vt:lpstr>
      <vt:lpstr>A Monetary Metric for Auto Risk</vt:lpstr>
      <vt:lpstr>Risk Calculation Review</vt:lpstr>
      <vt:lpstr>PowerPoint Presentation</vt:lpstr>
      <vt:lpstr>Risk Profiles for a Graphical View</vt:lpstr>
      <vt:lpstr>Single and Cumulative Risk Profiles</vt:lpstr>
      <vt:lpstr>Cumulative Risk Profile Example: F-N curve</vt:lpstr>
      <vt:lpstr>Cumulative F-N Risk Profile Discrete Data</vt:lpstr>
      <vt:lpstr>Cumulative F-N (dark-gray) Compared to Single f-N (light-gray) Risk Profiles</vt:lpstr>
      <vt:lpstr>PowerPoint Presentation</vt:lpstr>
      <vt:lpstr>Cumulative F-N Risk Profile Requirements</vt:lpstr>
      <vt:lpstr>Another Risk Profile: Risk Matrices</vt:lpstr>
      <vt:lpstr>Semi-Quantitative and Quantitative RA</vt:lpstr>
      <vt:lpstr>Risk Matrix Probability Categories</vt:lpstr>
      <vt:lpstr>PowerPoint Presentation</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Engineering</dc:title>
  <dc:creator>S. Zohra Halim</dc:creator>
  <cp:lastModifiedBy>Behie, Stewart William</cp:lastModifiedBy>
  <cp:revision>927</cp:revision>
  <cp:lastPrinted>2020-01-17T01:55:13Z</cp:lastPrinted>
  <dcterms:created xsi:type="dcterms:W3CDTF">2010-08-28T14:01:08Z</dcterms:created>
  <dcterms:modified xsi:type="dcterms:W3CDTF">2022-01-31T21:21:19Z</dcterms:modified>
</cp:coreProperties>
</file>