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4" r:id="rId2"/>
    <p:sldId id="294" r:id="rId3"/>
    <p:sldId id="344" r:id="rId4"/>
    <p:sldId id="277" r:id="rId5"/>
    <p:sldId id="279" r:id="rId6"/>
    <p:sldId id="296" r:id="rId7"/>
    <p:sldId id="331" r:id="rId8"/>
    <p:sldId id="280" r:id="rId9"/>
    <p:sldId id="401" r:id="rId10"/>
    <p:sldId id="402" r:id="rId11"/>
    <p:sldId id="281" r:id="rId12"/>
    <p:sldId id="283" r:id="rId13"/>
    <p:sldId id="304" r:id="rId14"/>
    <p:sldId id="289" r:id="rId15"/>
    <p:sldId id="303" r:id="rId16"/>
    <p:sldId id="326" r:id="rId17"/>
    <p:sldId id="282" r:id="rId18"/>
    <p:sldId id="285" r:id="rId19"/>
    <p:sldId id="332" r:id="rId20"/>
    <p:sldId id="330" r:id="rId21"/>
    <p:sldId id="329" r:id="rId22"/>
    <p:sldId id="315" r:id="rId23"/>
    <p:sldId id="316" r:id="rId24"/>
    <p:sldId id="341" r:id="rId25"/>
    <p:sldId id="317" r:id="rId26"/>
    <p:sldId id="400" r:id="rId27"/>
    <p:sldId id="336" r:id="rId28"/>
    <p:sldId id="337" r:id="rId29"/>
    <p:sldId id="397" r:id="rId30"/>
    <p:sldId id="398" r:id="rId31"/>
    <p:sldId id="3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8BDC4"/>
    <a:srgbClr val="C4B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94705"/>
  </p:normalViewPr>
  <p:slideViewPr>
    <p:cSldViewPr>
      <p:cViewPr varScale="1">
        <p:scale>
          <a:sx n="86" d="100"/>
          <a:sy n="86" d="100"/>
        </p:scale>
        <p:origin x="86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2AA44F-1FEC-504F-B984-236899D90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50D0-74A7-1B41-86A1-6BD6DC7A8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354B176-955C-464B-859F-37F9B6D930B8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4AD5-4757-7B4F-9562-726B74B55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E542-6118-8B4D-A4F9-6D8E7CFB4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4033DAD-B6B3-8145-AE11-3DFCD5F0E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B80ACBD-C880-AD4B-B692-8B0F47DA3D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D830925-E164-FB4B-A8C1-B210EBCEF1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A63EF7-15D2-3F4D-A3B0-3A4C0E3C70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EF391B2-BF5A-AB4D-9361-D02CEC73CF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E7ED189F-CA38-814A-823D-CB308959B8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A474666-F79F-3C41-AA95-66B05E09E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6853E28-4C2A-FD40-9C97-0B0F006A9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53E28-4C2A-FD40-9C97-0B0F006A99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09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2C9F6B22-C2C8-4F55-8EC2-4A9E1962B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E7238AF-A515-4D05-AD69-8648B210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EE64EC3-3B76-4CBA-A50F-3AEA015F9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04BE5-BB89-4F29-91A0-8BDB4555470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25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B47CE01E-F0FA-43CF-8AC7-6158209B5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320ED6B-92B2-4477-9BD8-410D8C826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AAD2812-B622-4FD9-948C-381E70EA8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F78DA5-0D6C-4E42-B2F6-73F926CCF44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3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DC030C8-BE0B-4B71-A5FE-93BE5D4BB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C262B90-7912-446B-A111-124119DAB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5AB5CF0-5B60-494E-BE31-070A5C72D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526EA-B7C1-47B9-A753-F604ABE0848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19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621"/>
            <a:ext cx="6324600" cy="8191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89" y="1316918"/>
            <a:ext cx="8305800" cy="5236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143000" indent="-228600">
              <a:buSzPct val="75000"/>
              <a:buFont typeface="Courier New" panose="02070309020205020404" pitchFamily="49" charset="0"/>
              <a:buChar char="o"/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951794"/>
            <a:ext cx="8617789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0" y="990600"/>
            <a:ext cx="8617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2" descr="C:\Users\svg4957\Desktop\TEES_MKOConner_Logo_Mar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371"/>
            <a:ext cx="2410719" cy="3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386301" y="818900"/>
            <a:ext cx="752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 algn="r">
              <a:defRPr/>
            </a:pPr>
            <a:fld id="{C43D3BAE-7DC3-4E16-9924-82042AC54289}" type="slidenum">
              <a:rPr lang="en-US" sz="1600" b="1" smtClean="0"/>
              <a:pPr algn="r"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62CDD5-6118-6B41-A2DE-0D9B137DA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E4C127-1A5B-7B48-9755-455859AFD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7F0E5B-1EC8-5A40-A66B-E5C7785FF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9681B-3C72-FE4F-9190-F72350CF8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0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597F-A269-0743-9D1F-4749CEF82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FA72-5B95-7045-998C-4472A6AA5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AC702-EB17-E14F-ABE7-4E3DA6249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B327-CCDF-C241-BAE4-6F1060D7E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83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51FA-F913-8845-BCD5-537E6BEA4E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799A-E11C-7747-A9CB-B0EBE3EDF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AB4B-3127-DB40-82D8-91500B651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101DB-B6A1-6C43-9842-69C688FB2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8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C077F-D4B6-CE46-93C6-B65F8305A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7EF3E-C312-8B40-9D22-97C50B98F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EA6637-5982-7040-877D-F111589B0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871DB-8BB7-0243-811E-8E664CF19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7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6CF8F-6900-1944-A347-6F4A7D90F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9D23BB-5187-134A-823C-EC5551B4AE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464929-5983-B449-85C0-6481E2988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0685-4904-EC45-B788-1118E7699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1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D6B8-F647-644A-8B59-FD054C6B9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B0EA-C113-BA41-810D-580B2BD56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F4AF-2C13-B44B-9259-7AD7F7735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072AD-5362-594D-91BD-28924A3F7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0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031AE1-813E-7D42-892D-89DC71C06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03BEF-1964-3B4E-8BD4-A2DD96D04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03B570B-57E0-A846-825A-C100EBDD7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B3951-DFDF-C740-B012-2FFFC6847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60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DFA6CB-0F69-ED48-A209-E59B5AF2EE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907CC-DFA2-9845-B6A1-F9C692C7F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A7B20-FF1B-FE40-86D5-AFBF58AAE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646A6-CE57-304D-8C26-2FCB3315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69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3C5CA8-8FB4-6440-9AF0-93F1BC5D7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C6B1B0-7FD9-3E44-A8EC-70C6B8345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7186B97-93F6-E445-9FA9-F90088C83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6524-5046-644E-9A22-9B6D64867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621"/>
            <a:ext cx="6324600" cy="8191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89" y="1316918"/>
            <a:ext cx="8305800" cy="5236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143000" indent="-228600">
              <a:buSzPct val="75000"/>
              <a:buFont typeface="Courier New" panose="02070309020205020404" pitchFamily="49" charset="0"/>
              <a:buChar char="o"/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951794"/>
            <a:ext cx="8617789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0" y="990600"/>
            <a:ext cx="8617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2" descr="C:\Users\svg4957\Desktop\TEES_MKOConner_Logo_Mar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371"/>
            <a:ext cx="2410719" cy="3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386301" y="818900"/>
            <a:ext cx="752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 algn="r">
              <a:defRPr/>
            </a:pPr>
            <a:fld id="{C43D3BAE-7DC3-4E16-9924-82042AC54289}" type="slidenum">
              <a:rPr lang="en-US" sz="1600" b="1" smtClean="0"/>
              <a:pPr algn="r"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28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8E638C-193B-4044-81B8-1B6CE14CB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512313-556C-7541-BCBF-6D1A5B852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80210" y="2895600"/>
            <a:ext cx="8229600" cy="0"/>
          </a:xfrm>
          <a:prstGeom prst="lin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80210" y="2995608"/>
            <a:ext cx="822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609600" y="2895600"/>
            <a:ext cx="8229600" cy="0"/>
          </a:xfrm>
          <a:prstGeom prst="lin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609600" y="2995608"/>
            <a:ext cx="822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97892A-CABC-2249-B15C-736C894D9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8E1430-F9A9-EC44-89DB-38F66BAF2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D81E9-5DA5-B841-81E7-FE1836303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265E1-9CF2-B543-9FDC-8C7BFCD55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59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9BAC7A-AB07-7E4D-B26D-15640DBB5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192271-EEB5-C242-A820-A2C74A789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E223F2-566A-064D-A10C-A31DD3705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5B78-750F-CF41-9ED2-55976CC7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FB3A-C3EB-3F49-A409-C74FB959D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3FB7-F0F8-F74D-AC65-E98C73CC3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EAB5A-B884-3746-9720-3998BC6D7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433D9-2E7E-0849-BBF6-0D96931CF5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90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05FA28-672E-A24E-959F-23AE9C5F4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C572DD-13EB-5844-89A5-D347DB8D3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91B7D-0EC5-8245-B507-1694BC461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14C1-FF0F-7B43-AB15-F52DE992E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BEA6DE-58D3-CA40-B7B4-1B9BCA139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614535-59E0-1244-94D1-78277C476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AD8E9E-86BA-FD47-B4CE-6393D682C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BBDA-F4CA-5F4B-90D1-57431CBCD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0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E81021-D5B4-D14E-A0A0-0BE0F55F0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1472"/>
            <a:ext cx="6781800" cy="59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0A729E-D89B-A44E-A3E7-703B9AFA9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42" y="1225018"/>
            <a:ext cx="8229600" cy="5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4EF9A61F-CA2A-4155-BFB0-EE7C51B081E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51794"/>
            <a:ext cx="8617789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5135CE9-5BD1-43E8-8DD3-B265263696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90600"/>
            <a:ext cx="8617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16D986-FE85-4AC5-83F4-45DBA25E2F47}"/>
              </a:ext>
            </a:extLst>
          </p:cNvPr>
          <p:cNvSpPr txBox="1">
            <a:spLocks/>
          </p:cNvSpPr>
          <p:nvPr userDrawn="1"/>
        </p:nvSpPr>
        <p:spPr>
          <a:xfrm>
            <a:off x="8386301" y="818900"/>
            <a:ext cx="752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 algn="r">
              <a:defRPr/>
            </a:pPr>
            <a:fld id="{C43D3BAE-7DC3-4E16-9924-82042AC54289}" type="slidenum">
              <a:rPr lang="en-US" sz="1600" b="1" smtClean="0"/>
              <a:pPr algn="r">
                <a:defRPr/>
              </a:pPr>
              <a:t>‹#›</a:t>
            </a:fld>
            <a:endParaRPr lang="en-US" b="1" dirty="0"/>
          </a:p>
        </p:txBody>
      </p:sp>
      <p:pic>
        <p:nvPicPr>
          <p:cNvPr id="16" name="Picture 2" descr="C:\Users\svg4957\Desktop\TEES_MKOConner_Logo_Maroon.jpg">
            <a:extLst>
              <a:ext uri="{FF2B5EF4-FFF2-40B4-BE49-F238E27FC236}">
                <a16:creationId xmlns:a16="http://schemas.microsoft.com/office/drawing/2014/main" id="{FF16146D-2E62-497C-8A51-61053D08E0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371"/>
            <a:ext cx="2410719" cy="3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E8115E4-5155-B24E-96AF-79AF77B16B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Elements of Risk Assessment and Risk Profiles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4140F3F-E2E9-4C4C-AEE3-7D44A4FA75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Unit 3B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Risk Analysis </a:t>
            </a:r>
            <a:b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Safety Engineering</a:t>
            </a:r>
          </a:p>
          <a:p>
            <a:pPr eaLnBrk="1" hangingPunct="1"/>
            <a:endParaRPr lang="en-US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Fall 2022</a:t>
            </a:r>
            <a:endParaRPr lang="en-US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873784D1-5243-554D-8F76-C9836BC561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B0D75000-0518-9848-8249-3415643B785A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2F15-8BAF-4E3F-A81A-6306B286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Semi-Quantitative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BCE-A408-4769-999C-B048BFFD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scenarios can arise from each hazard</a:t>
            </a:r>
          </a:p>
          <a:p>
            <a:r>
              <a:rPr lang="en-US" dirty="0"/>
              <a:t>Generally a qualitative or semi-quantitative approach is taken to reduce the number of scenarios and bring focus to the critical ones for a quantitative risk assessment</a:t>
            </a:r>
          </a:p>
          <a:p>
            <a:r>
              <a:rPr lang="en-US" dirty="0"/>
              <a:t>FMEA (Failure Mode and Effect Analysis) is one method to identify important failure modes and subsequent effect leading to CNG fire and explosion</a:t>
            </a:r>
          </a:p>
          <a:p>
            <a:r>
              <a:rPr lang="en-US" dirty="0"/>
              <a:t>A qualitative measure of each failure mode was provided in terms of its frequency of occurrence and probable outcomes to determine the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2E792D6-7519-644D-84D1-C2864D362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8839200" cy="685800"/>
          </a:xfrm>
        </p:spPr>
        <p:txBody>
          <a:bodyPr lIns="9144" rIns="9144"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Semi-Quantitative RA for CNG System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9B94E1-F7C3-934C-B83F-79D1EEC4C9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Relative Frequencies for Fire Scenarios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Severity</a:t>
            </a:r>
            <a:r>
              <a:rPr lang="en-US" altLang="en-US" dirty="0">
                <a:ea typeface="ＭＳ Ｐゴシック" panose="020B0600070205080204" pitchFamily="34" charset="-128"/>
              </a:rPr>
              <a:t> Categories of Fire Exposure (quantify the levels)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3375" name="Group 127">
            <a:extLst>
              <a:ext uri="{FF2B5EF4-FFF2-40B4-BE49-F238E27FC236}">
                <a16:creationId xmlns:a16="http://schemas.microsoft.com/office/drawing/2014/main" id="{AF68B3FA-1EFF-4A47-BC8F-206096DC6A2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33400" y="1447800"/>
          <a:ext cx="8077200" cy="2133600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Frequency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Likelihood to o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ccur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Frequent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year or less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Probable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years or less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Unlikely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 years or less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Remote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&gt; 20 years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379" name="Group 131">
            <a:extLst>
              <a:ext uri="{FF2B5EF4-FFF2-40B4-BE49-F238E27FC236}">
                <a16:creationId xmlns:a16="http://schemas.microsoft.com/office/drawing/2014/main" id="{1493E25F-8243-6D46-A4BE-C5C1C8E4A08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04800" y="4567238"/>
          <a:ext cx="8534400" cy="2214561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Catastrophic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CNG released with catastrophic fire &amp; explosion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Critical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Unconfined CNG releases, critical fire/explosion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4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Marginal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Small CNG released with small fire effects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Minor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Failure with minor fire potential; only loss of system operation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A5287-A40F-E24A-AF03-10F679D9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3276600" cy="1219200"/>
          </a:xfrm>
          <a:prstGeom prst="rect">
            <a:avLst/>
          </a:prstGeom>
          <a:solidFill>
            <a:srgbClr val="FFFFFF"/>
          </a:solidFill>
          <a:ln w="2857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08923-2311-AC4F-901C-0BACAC9E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3276600" cy="1371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>
              <a:solidFill>
                <a:srgbClr val="FFFFFF"/>
              </a:solidFill>
            </a:endParaRPr>
          </a:p>
        </p:txBody>
      </p:sp>
      <p:graphicFrame>
        <p:nvGraphicFramePr>
          <p:cNvPr id="58541" name="Group 173">
            <a:extLst>
              <a:ext uri="{FF2B5EF4-FFF2-40B4-BE49-F238E27FC236}">
                <a16:creationId xmlns:a16="http://schemas.microsoft.com/office/drawing/2014/main" id="{BD7AC06A-27FD-7B40-9E68-CF339FB67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606661"/>
              </p:ext>
            </p:extLst>
          </p:nvPr>
        </p:nvGraphicFramePr>
        <p:xfrm>
          <a:off x="381000" y="1143000"/>
          <a:ext cx="8382000" cy="32766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Catastrophic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Critical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Marginal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Minor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Likely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Probable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5D2D7D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Unlikely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5D2D7D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8991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8991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Remote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8991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991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93" name="Slide Number Placeholder 5">
            <a:extLst>
              <a:ext uri="{FF2B5EF4-FFF2-40B4-BE49-F238E27FC236}">
                <a16:creationId xmlns:a16="http://schemas.microsoft.com/office/drawing/2014/main" id="{BF682BB5-2BDE-3544-BE1F-29C27F50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35738"/>
            <a:ext cx="2133600" cy="32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75705B13-7490-6D46-AB6D-2B5D22C5FC17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74794" name="Rectangle 2">
            <a:extLst>
              <a:ext uri="{FF2B5EF4-FFF2-40B4-BE49-F238E27FC236}">
                <a16:creationId xmlns:a16="http://schemas.microsoft.com/office/drawing/2014/main" id="{6256BB75-D77D-C24E-A95E-47A93B24E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Semi-Quant Risk Matrix for Fire Scenario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with no. of scenarios identified in each risk category</a:t>
            </a:r>
          </a:p>
        </p:txBody>
      </p:sp>
      <p:sp>
        <p:nvSpPr>
          <p:cNvPr id="74795" name="Text Box 175">
            <a:extLst>
              <a:ext uri="{FF2B5EF4-FFF2-40B4-BE49-F238E27FC236}">
                <a16:creationId xmlns:a16="http://schemas.microsoft.com/office/drawing/2014/main" id="{4AC63C9F-40FA-2049-BDB3-6BC39E8B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382000" cy="224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i="1" dirty="0"/>
              <a:t>Upper left quadrant</a:t>
            </a:r>
            <a:r>
              <a:rPr lang="en-US" altLang="en-US" sz="2300" dirty="0"/>
              <a:t> scenarios have significant risk levels that require risk reduction, mitigation, and strategies (and hence are considered further for quantitative risk assessment)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300" i="1" dirty="0"/>
              <a:t>Lower right quadrant</a:t>
            </a:r>
            <a:r>
              <a:rPr lang="en-US" altLang="en-US" sz="2300" dirty="0"/>
              <a:t> scenarios show less significant risks (but that does not mean the risk is not there!)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5E97824-2BDE-7342-B6CB-9E7572E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1E20F187-7974-7943-90DC-CE25F1B6A59C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4351837-DBE5-1D43-8C2D-360D295D5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CNG Hazard Barriers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65D681A2-A86D-E64A-88C7-DA05136D0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73997"/>
            <a:ext cx="86868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CNG storage tanks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Pressure control systems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(3,000 regulated to 12 </a:t>
            </a:r>
            <a:r>
              <a:rPr lang="en-US" altLang="en-US" dirty="0" err="1">
                <a:ea typeface="ＭＳ Ｐゴシック" panose="020B0600070205080204" pitchFamily="34" charset="-128"/>
              </a:rPr>
              <a:t>psig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Gas detectors 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Warning indicators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Operators, training 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Maintenance, testing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Management: training, auditing, enforcement</a:t>
            </a:r>
          </a:p>
        </p:txBody>
      </p:sp>
      <p:sp>
        <p:nvSpPr>
          <p:cNvPr id="70661" name="Text Box 6">
            <a:extLst>
              <a:ext uri="{FF2B5EF4-FFF2-40B4-BE49-F238E27FC236}">
                <a16:creationId xmlns:a16="http://schemas.microsoft.com/office/drawing/2014/main" id="{526182BB-0C26-B54C-9ABA-553B6263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09" y="4469650"/>
            <a:ext cx="30964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Operational, procedural hazard barriers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9AC4252-1678-8B47-A0DF-6A5576334C00}"/>
              </a:ext>
            </a:extLst>
          </p:cNvPr>
          <p:cNvSpPr>
            <a:spLocks/>
          </p:cNvSpPr>
          <p:nvPr/>
        </p:nvSpPr>
        <p:spPr bwMode="auto">
          <a:xfrm>
            <a:off x="4762500" y="2061515"/>
            <a:ext cx="370609" cy="2150210"/>
          </a:xfrm>
          <a:prstGeom prst="rightBrace">
            <a:avLst>
              <a:gd name="adj1" fmla="val 75315"/>
              <a:gd name="adj2" fmla="val 46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/>
          </a:p>
        </p:txBody>
      </p:sp>
      <p:sp>
        <p:nvSpPr>
          <p:cNvPr id="70663" name="TextBox 2">
            <a:extLst>
              <a:ext uri="{FF2B5EF4-FFF2-40B4-BE49-F238E27FC236}">
                <a16:creationId xmlns:a16="http://schemas.microsoft.com/office/drawing/2014/main" id="{E7F32768-BF18-3B49-B7DD-EEDB33AB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518715"/>
            <a:ext cx="3695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Reliability and Maintainability analysis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ADD427C-389D-E241-A539-609C7E14221E}"/>
              </a:ext>
            </a:extLst>
          </p:cNvPr>
          <p:cNvSpPr>
            <a:spLocks/>
          </p:cNvSpPr>
          <p:nvPr/>
        </p:nvSpPr>
        <p:spPr bwMode="auto">
          <a:xfrm>
            <a:off x="381000" y="4495800"/>
            <a:ext cx="304800" cy="1371600"/>
          </a:xfrm>
          <a:prstGeom prst="leftBrace">
            <a:avLst>
              <a:gd name="adj1" fmla="val 241667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/>
          </a:p>
        </p:txBody>
      </p:sp>
      <p:sp>
        <p:nvSpPr>
          <p:cNvPr id="70665" name="TextBox 2">
            <a:extLst>
              <a:ext uri="{FF2B5EF4-FFF2-40B4-BE49-F238E27FC236}">
                <a16:creationId xmlns:a16="http://schemas.microsoft.com/office/drawing/2014/main" id="{AA73C8F8-5A25-254B-88DB-647DDE40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3" y="6109390"/>
            <a:ext cx="504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Human reliability contribution to risk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B98F092A-F3A7-274F-9B23-8ED1DA0B5813}"/>
              </a:ext>
            </a:extLst>
          </p:cNvPr>
          <p:cNvSpPr>
            <a:spLocks/>
          </p:cNvSpPr>
          <p:nvPr/>
        </p:nvSpPr>
        <p:spPr bwMode="auto">
          <a:xfrm>
            <a:off x="229679" y="5172517"/>
            <a:ext cx="103909" cy="990600"/>
          </a:xfrm>
          <a:custGeom>
            <a:avLst/>
            <a:gdLst>
              <a:gd name="T0" fmla="*/ 0 w 228600"/>
              <a:gd name="T1" fmla="*/ 1295400 h 1295400"/>
              <a:gd name="T2" fmla="*/ 0 w 228600"/>
              <a:gd name="T3" fmla="*/ 128588 h 1295400"/>
              <a:gd name="T4" fmla="*/ 100013 w 228600"/>
              <a:gd name="T5" fmla="*/ 28575 h 1295400"/>
              <a:gd name="T6" fmla="*/ 171450 w 228600"/>
              <a:gd name="T7" fmla="*/ 28575 h 1295400"/>
              <a:gd name="T8" fmla="*/ 171450 w 228600"/>
              <a:gd name="T9" fmla="*/ 0 h 1295400"/>
              <a:gd name="T10" fmla="*/ 228600 w 228600"/>
              <a:gd name="T11" fmla="*/ 57150 h 1295400"/>
              <a:gd name="T12" fmla="*/ 171450 w 228600"/>
              <a:gd name="T13" fmla="*/ 114300 h 1295400"/>
              <a:gd name="T14" fmla="*/ 171450 w 228600"/>
              <a:gd name="T15" fmla="*/ 85725 h 1295400"/>
              <a:gd name="T16" fmla="*/ 100013 w 228600"/>
              <a:gd name="T17" fmla="*/ 85725 h 1295400"/>
              <a:gd name="T18" fmla="*/ 57150 w 228600"/>
              <a:gd name="T19" fmla="*/ 128588 h 1295400"/>
              <a:gd name="T20" fmla="*/ 57150 w 228600"/>
              <a:gd name="T21" fmla="*/ 1295400 h 1295400"/>
              <a:gd name="T22" fmla="*/ 0 w 228600"/>
              <a:gd name="T23" fmla="*/ 1295400 h 1295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8600" h="1295400">
                <a:moveTo>
                  <a:pt x="0" y="1295400"/>
                </a:moveTo>
                <a:lnTo>
                  <a:pt x="0" y="128588"/>
                </a:lnTo>
                <a:cubicBezTo>
                  <a:pt x="0" y="73352"/>
                  <a:pt x="44777" y="28575"/>
                  <a:pt x="100013" y="28575"/>
                </a:cubicBezTo>
                <a:lnTo>
                  <a:pt x="171450" y="28575"/>
                </a:lnTo>
                <a:lnTo>
                  <a:pt x="171450" y="0"/>
                </a:lnTo>
                <a:lnTo>
                  <a:pt x="228600" y="57150"/>
                </a:lnTo>
                <a:lnTo>
                  <a:pt x="171450" y="114300"/>
                </a:lnTo>
                <a:lnTo>
                  <a:pt x="171450" y="85725"/>
                </a:lnTo>
                <a:lnTo>
                  <a:pt x="100013" y="85725"/>
                </a:lnTo>
                <a:cubicBezTo>
                  <a:pt x="76340" y="85725"/>
                  <a:pt x="57150" y="104915"/>
                  <a:pt x="57150" y="128588"/>
                </a:cubicBezTo>
                <a:lnTo>
                  <a:pt x="5715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800000"/>
          </a:solidFill>
          <a:ln w="3175" cap="flat" cmpd="sng">
            <a:solidFill>
              <a:srgbClr val="80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C5734-06AD-40B0-9874-335DC6705347}"/>
              </a:ext>
            </a:extLst>
          </p:cNvPr>
          <p:cNvSpPr txBox="1"/>
          <p:nvPr/>
        </p:nvSpPr>
        <p:spPr>
          <a:xfrm>
            <a:off x="304800" y="1143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hazards and scenarios identified, we next look at what barriers we have: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11DF0F-E689-4DF7-BDE1-F64379FF00FA}"/>
              </a:ext>
            </a:extLst>
          </p:cNvPr>
          <p:cNvSpPr>
            <a:spLocks/>
          </p:cNvSpPr>
          <p:nvPr/>
        </p:nvSpPr>
        <p:spPr bwMode="auto">
          <a:xfrm>
            <a:off x="4762500" y="4419600"/>
            <a:ext cx="370609" cy="923925"/>
          </a:xfrm>
          <a:prstGeom prst="rightBrace">
            <a:avLst>
              <a:gd name="adj1" fmla="val 75315"/>
              <a:gd name="adj2" fmla="val 46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F468F1D3-F1AC-6440-97D8-12714354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3E62CF3-9C2B-AA4F-A804-8DB58DFABD8F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06E74AC-71ED-7D4C-8ECD-1C143CAB6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CNG Barrier Failure, Examples</a:t>
            </a:r>
          </a:p>
        </p:txBody>
      </p:sp>
      <p:sp>
        <p:nvSpPr>
          <p:cNvPr id="71684" name="Text Box 8">
            <a:extLst>
              <a:ext uri="{FF2B5EF4-FFF2-40B4-BE49-F238E27FC236}">
                <a16:creationId xmlns:a16="http://schemas.microsoft.com/office/drawing/2014/main" id="{4F206804-798D-C649-8845-6705F4ED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083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Mechanical	   Falling CNG tank     	 Projectiles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		   Fuel leak	       		 Gas pipe fire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Chemical	  Tank explosion    		 Corrosion, fire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Electrical	   Vehicle fire	        		 Electrostatic, fire</a:t>
            </a:r>
          </a:p>
        </p:txBody>
      </p:sp>
      <p:sp>
        <p:nvSpPr>
          <p:cNvPr id="71685" name="Text Box 9">
            <a:extLst>
              <a:ext uri="{FF2B5EF4-FFF2-40B4-BE49-F238E27FC236}">
                <a16:creationId xmlns:a16="http://schemas.microsoft.com/office/drawing/2014/main" id="{4C8D6F6F-72C7-8643-8380-9A73E99D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00288"/>
            <a:ext cx="858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Failure Type      Internal Failures	             External Failures</a:t>
            </a:r>
          </a:p>
        </p:txBody>
      </p:sp>
      <p:sp>
        <p:nvSpPr>
          <p:cNvPr id="71686" name="Text Box 11">
            <a:extLst>
              <a:ext uri="{FF2B5EF4-FFF2-40B4-BE49-F238E27FC236}">
                <a16:creationId xmlns:a16="http://schemas.microsoft.com/office/drawing/2014/main" id="{BBA662F8-940B-8A41-BAFE-1ADD86ED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Example failure scenarios internal or external to the barriers:</a:t>
            </a:r>
          </a:p>
        </p:txBody>
      </p:sp>
      <p:sp>
        <p:nvSpPr>
          <p:cNvPr id="71687" name="Line 12">
            <a:extLst>
              <a:ext uri="{FF2B5EF4-FFF2-40B4-BE49-F238E27FC236}">
                <a16:creationId xmlns:a16="http://schemas.microsoft.com/office/drawing/2014/main" id="{537EA02F-270C-144E-88ED-966AA0100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TextBox 1">
            <a:extLst>
              <a:ext uri="{FF2B5EF4-FFF2-40B4-BE49-F238E27FC236}">
                <a16:creationId xmlns:a16="http://schemas.microsoft.com/office/drawing/2014/main" id="{A4005DB8-3289-214A-8B96-17282C91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14" y="54864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Organizational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1BB56-E321-422E-96E6-FED5A8268BC2}"/>
              </a:ext>
            </a:extLst>
          </p:cNvPr>
          <p:cNvSpPr/>
          <p:nvPr/>
        </p:nvSpPr>
        <p:spPr>
          <a:xfrm>
            <a:off x="2616014" y="5486400"/>
            <a:ext cx="6542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Procedure, Training, Spare part supply delays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>
            <a:extLst>
              <a:ext uri="{FF2B5EF4-FFF2-40B4-BE49-F238E27FC236}">
                <a16:creationId xmlns:a16="http://schemas.microsoft.com/office/drawing/2014/main" id="{33B8AD0E-FF7E-C34A-8748-E503619A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7459F9F-2392-3A46-9D01-DA87F8FDFB60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C43CBCC-DD69-CC48-B98F-9AABE9499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8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CNG Fire Scenarios</a:t>
            </a:r>
          </a:p>
        </p:txBody>
      </p:sp>
      <p:pic>
        <p:nvPicPr>
          <p:cNvPr id="72707" name="Picture 3" descr="T 2-5">
            <a:extLst>
              <a:ext uri="{FF2B5EF4-FFF2-40B4-BE49-F238E27FC236}">
                <a16:creationId xmlns:a16="http://schemas.microsoft.com/office/drawing/2014/main" id="{7F79CCA5-428A-CA42-9677-B3DE2904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088646"/>
            <a:ext cx="879792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>
            <a:extLst>
              <a:ext uri="{FF2B5EF4-FFF2-40B4-BE49-F238E27FC236}">
                <a16:creationId xmlns:a16="http://schemas.microsoft.com/office/drawing/2014/main" id="{DFF3AB3D-6C0C-7C4E-88F9-F580B6A9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62" y="1120775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dirty="0"/>
              <a:t>Scenario characteristics from barrier failures leading to outcome events</a:t>
            </a:r>
          </a:p>
        </p:txBody>
      </p:sp>
      <p:sp>
        <p:nvSpPr>
          <p:cNvPr id="72710" name="Rectangle 8">
            <a:extLst>
              <a:ext uri="{FF2B5EF4-FFF2-40B4-BE49-F238E27FC236}">
                <a16:creationId xmlns:a16="http://schemas.microsoft.com/office/drawing/2014/main" id="{EC8D581D-A391-D941-A3AC-BD141477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430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(Modarres RAE, Tab 2.5; Modarres, RERA, Tab 8.3)</a:t>
            </a:r>
          </a:p>
        </p:txBody>
      </p:sp>
      <p:sp>
        <p:nvSpPr>
          <p:cNvPr id="72711" name="TextBox 1">
            <a:extLst>
              <a:ext uri="{FF2B5EF4-FFF2-40B4-BE49-F238E27FC236}">
                <a16:creationId xmlns:a16="http://schemas.microsoft.com/office/drawing/2014/main" id="{D6973CB0-54C6-5F43-BC1D-E8D08454D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&lt; 10 min</a:t>
            </a:r>
          </a:p>
        </p:txBody>
      </p:sp>
      <p:sp>
        <p:nvSpPr>
          <p:cNvPr id="72712" name="TextBox 1">
            <a:extLst>
              <a:ext uri="{FF2B5EF4-FFF2-40B4-BE49-F238E27FC236}">
                <a16:creationId xmlns:a16="http://schemas.microsoft.com/office/drawing/2014/main" id="{808B3535-4AE1-D348-8368-AB413C10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25913"/>
            <a:ext cx="1076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&gt; 10 min</a:t>
            </a:r>
          </a:p>
        </p:txBody>
      </p:sp>
      <p:sp>
        <p:nvSpPr>
          <p:cNvPr id="72713" name="TextBox 1">
            <a:extLst>
              <a:ext uri="{FF2B5EF4-FFF2-40B4-BE49-F238E27FC236}">
                <a16:creationId xmlns:a16="http://schemas.microsoft.com/office/drawing/2014/main" id="{D2CB680B-DC1C-904D-9CD5-96A5E6D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298328"/>
            <a:ext cx="742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Gas collected in confined space of a bus, asphyxiation, ignite, explode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4" descr="PRA approach.jpg">
            <a:extLst>
              <a:ext uri="{FF2B5EF4-FFF2-40B4-BE49-F238E27FC236}">
                <a16:creationId xmlns:a16="http://schemas.microsoft.com/office/drawing/2014/main" id="{E2482C9B-1A6B-1243-A8DC-9BDAB5FC4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3434"/>
            <a:ext cx="8197850" cy="60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45">
            <a:extLst>
              <a:ext uri="{FF2B5EF4-FFF2-40B4-BE49-F238E27FC236}">
                <a16:creationId xmlns:a16="http://schemas.microsoft.com/office/drawing/2014/main" id="{0B745912-9533-214B-8982-0DA9CAC2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600825"/>
            <a:ext cx="1481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</a:rPr>
              <a:t>(Modarres RERA)</a:t>
            </a:r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0E7EFAD4-D247-DB4A-8A6C-B71862E7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917B551C-BC36-9846-8040-08EF6686DF71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77831" name="TextBox 1">
            <a:extLst>
              <a:ext uri="{FF2B5EF4-FFF2-40B4-BE49-F238E27FC236}">
                <a16:creationId xmlns:a16="http://schemas.microsoft.com/office/drawing/2014/main" id="{24DE1D9B-F2B9-DB41-BE69-D790EC168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3" y="247217"/>
            <a:ext cx="7159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Analyze all Credible Scenarios, IEs, and Outcomes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EFC592E-AE6E-A845-8CC0-697C6CBAF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7212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Quantitative Risk Assessment (QRA):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CNG, Fire Scenario Event Tree</a:t>
            </a:r>
            <a:endParaRPr lang="en-US" altLang="en-US" sz="1800" b="1" dirty="0">
              <a:ea typeface="ＭＳ Ｐゴシック" panose="020B0600070205080204" pitchFamily="34" charset="-128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7BBA01C-76D1-FD4B-BDD0-32941A579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067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Risk (S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800">
                <a:ea typeface="ＭＳ Ｐゴシック" panose="020B0600070205080204" pitchFamily="34" charset="-128"/>
              </a:rPr>
              <a:t>) = Freq of a barrier failure, </a:t>
            </a:r>
            <a:r>
              <a:rPr lang="en-US" altLang="en-US" sz="2800" i="1">
                <a:ea typeface="ＭＳ Ｐゴシック" panose="020B0600070205080204" pitchFamily="34" charset="-128"/>
              </a:rPr>
              <a:t>f</a:t>
            </a:r>
            <a:r>
              <a:rPr lang="en-US" altLang="en-US" sz="2800">
                <a:ea typeface="ＭＳ Ｐゴシック" panose="020B0600070205080204" pitchFamily="34" charset="-128"/>
              </a:rPr>
              <a:t>, (initiation)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P(gas release | barrier failure)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P(expansion and ignition | gas release)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P(a particular fire dispersion | gas ignition)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P(a particular fire type | the particular dispersion)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P(fire | a specific location)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x Consequence severity for a particular scenario outcome, C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Risk (S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800">
                <a:ea typeface="ＭＳ Ｐゴシック" panose="020B0600070205080204" pitchFamily="34" charset="-128"/>
              </a:rPr>
              <a:t>)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3003C4CC-DC0B-3642-9092-BBF6AB582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05727"/>
              </p:ext>
            </p:extLst>
          </p:nvPr>
        </p:nvGraphicFramePr>
        <p:xfrm>
          <a:off x="2308225" y="5323668"/>
          <a:ext cx="1898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Equation" r:id="rId3" imgW="825500" imgH="457200" progId="Equation.DSMT4">
                  <p:embed/>
                </p:oleObj>
              </mc:Choice>
              <mc:Fallback>
                <p:oleObj name="Equation" r:id="rId3" imgW="825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23668"/>
                        <a:ext cx="18986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7">
            <a:extLst>
              <a:ext uri="{FF2B5EF4-FFF2-40B4-BE49-F238E27FC236}">
                <a16:creationId xmlns:a16="http://schemas.microsoft.com/office/drawing/2014/main" id="{466CFC81-EF21-AA4D-BF22-B2B9E70F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5649913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 = Frequency x Consequence</a:t>
            </a:r>
          </a:p>
        </p:txBody>
      </p:sp>
      <p:sp>
        <p:nvSpPr>
          <p:cNvPr id="75785" name="TextBox 1">
            <a:extLst>
              <a:ext uri="{FF2B5EF4-FFF2-40B4-BE49-F238E27FC236}">
                <a16:creationId xmlns:a16="http://schemas.microsoft.com/office/drawing/2014/main" id="{A2FFD67F-980D-DD49-BAAC-F55D55E2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76800"/>
            <a:ext cx="34623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/>
              <a:t>(assumes independent P</a:t>
            </a:r>
            <a:r>
              <a:rPr lang="en-US" altLang="en-US" sz="2200" baseline="-25000"/>
              <a:t>i</a:t>
            </a:r>
            <a:r>
              <a:rPr lang="en-US" altLang="en-US" sz="220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8C443-16FA-9847-AC6E-DF1A93B86B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0" y="5257800"/>
            <a:ext cx="0" cy="30480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857ACAAD-41A3-5F4A-B0B0-FA7A149607D0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819400" y="5715000"/>
            <a:ext cx="3048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/>
          </a:p>
        </p:txBody>
      </p:sp>
      <p:sp>
        <p:nvSpPr>
          <p:cNvPr id="75788" name="TextBox 4">
            <a:extLst>
              <a:ext uri="{FF2B5EF4-FFF2-40B4-BE49-F238E27FC236}">
                <a16:creationId xmlns:a16="http://schemas.microsoft.com/office/drawing/2014/main" id="{C8F0A9ED-AFA2-2445-BEDB-1E5F1F924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45795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Frequency</a:t>
            </a:r>
          </a:p>
        </p:txBody>
      </p:sp>
      <p:sp>
        <p:nvSpPr>
          <p:cNvPr id="75789" name="TextBox 1">
            <a:extLst>
              <a:ext uri="{FF2B5EF4-FFF2-40B4-BE49-F238E27FC236}">
                <a16:creationId xmlns:a16="http://schemas.microsoft.com/office/drawing/2014/main" id="{8276DCA9-458A-0546-B626-4BC580CF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05400"/>
            <a:ext cx="267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Risk neutral, β =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6A1A42-3F3C-AA48-BB34-A37E06D038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00800" y="5562600"/>
            <a:ext cx="15240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4" name="TextBox 1">
            <a:extLst>
              <a:ext uri="{FF2B5EF4-FFF2-40B4-BE49-F238E27FC236}">
                <a16:creationId xmlns:a16="http://schemas.microsoft.com/office/drawing/2014/main" id="{8F52D981-6069-0F4F-8183-A5C59395B19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5741" y="2409995"/>
            <a:ext cx="2940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Conditional Probabilities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5" descr="F 2-8">
            <a:extLst>
              <a:ext uri="{FF2B5EF4-FFF2-40B4-BE49-F238E27FC236}">
                <a16:creationId xmlns:a16="http://schemas.microsoft.com/office/drawing/2014/main" id="{40AD2672-0A2E-D148-BFF2-65A2F80B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144000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04C02986-3304-AB49-AF51-46DF1FB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341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E9F6F0BB-D446-244E-91BE-2CCABB93E2E9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76803" name="Text Box 6">
            <a:extLst>
              <a:ext uri="{FF2B5EF4-FFF2-40B4-BE49-F238E27FC236}">
                <a16:creationId xmlns:a16="http://schemas.microsoft.com/office/drawing/2014/main" id="{B423FB04-645F-C141-81AB-735E56E9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0525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Initiating Event (IE): CNG tank failure</a:t>
            </a:r>
            <a:endParaRPr lang="en-US" altLang="en-US" sz="1800"/>
          </a:p>
        </p:txBody>
      </p:sp>
      <p:sp>
        <p:nvSpPr>
          <p:cNvPr id="76804" name="Text Box 8">
            <a:extLst>
              <a:ext uri="{FF2B5EF4-FFF2-40B4-BE49-F238E27FC236}">
                <a16:creationId xmlns:a16="http://schemas.microsoft.com/office/drawing/2014/main" id="{7538199A-C12B-8F4B-BA8D-F8A059AE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10163"/>
            <a:ext cx="335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Event tree of CNG scenarios from an IE</a:t>
            </a:r>
          </a:p>
        </p:txBody>
      </p:sp>
      <p:sp>
        <p:nvSpPr>
          <p:cNvPr id="76805" name="Rectangle 8">
            <a:extLst>
              <a:ext uri="{FF2B5EF4-FFF2-40B4-BE49-F238E27FC236}">
                <a16:creationId xmlns:a16="http://schemas.microsoft.com/office/drawing/2014/main" id="{54407CF8-AE9A-0945-A93C-5B130B4D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519863"/>
            <a:ext cx="1481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(Modarres RAE)</a:t>
            </a:r>
          </a:p>
        </p:txBody>
      </p:sp>
      <p:sp>
        <p:nvSpPr>
          <p:cNvPr id="76806" name="TextBox 1">
            <a:extLst>
              <a:ext uri="{FF2B5EF4-FFF2-40B4-BE49-F238E27FC236}">
                <a16:creationId xmlns:a16="http://schemas.microsoft.com/office/drawing/2014/main" id="{8319D3C4-067B-1C4F-A28D-68083D0C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#/year</a:t>
            </a:r>
          </a:p>
        </p:txBody>
      </p:sp>
      <p:sp>
        <p:nvSpPr>
          <p:cNvPr id="76807" name="TextBox 8">
            <a:extLst>
              <a:ext uri="{FF2B5EF4-FFF2-40B4-BE49-F238E27FC236}">
                <a16:creationId xmlns:a16="http://schemas.microsoft.com/office/drawing/2014/main" id="{777D5029-C7A4-6C45-B359-0B760A80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2895600"/>
            <a:ext cx="1236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probability</a:t>
            </a:r>
          </a:p>
        </p:txBody>
      </p:sp>
      <p:sp>
        <p:nvSpPr>
          <p:cNvPr id="76808" name="TextBox 1">
            <a:extLst>
              <a:ext uri="{FF2B5EF4-FFF2-40B4-BE49-F238E27FC236}">
                <a16:creationId xmlns:a16="http://schemas.microsoft.com/office/drawing/2014/main" id="{123DDC51-CB78-B348-84D9-B274AD02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9000"/>
            <a:ext cx="10842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300"/>
              <a:t>near ground</a:t>
            </a:r>
          </a:p>
        </p:txBody>
      </p:sp>
      <p:sp>
        <p:nvSpPr>
          <p:cNvPr id="76809" name="TextBox 9">
            <a:extLst>
              <a:ext uri="{FF2B5EF4-FFF2-40B4-BE49-F238E27FC236}">
                <a16:creationId xmlns:a16="http://schemas.microsoft.com/office/drawing/2014/main" id="{6772E3BF-D7C5-D840-A0E8-B3D12A14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5105400"/>
            <a:ext cx="120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300"/>
              <a:t>above ground</a:t>
            </a:r>
          </a:p>
        </p:txBody>
      </p:sp>
      <p:sp>
        <p:nvSpPr>
          <p:cNvPr id="76810" name="TextBox 2">
            <a:extLst>
              <a:ext uri="{FF2B5EF4-FFF2-40B4-BE49-F238E27FC236}">
                <a16:creationId xmlns:a16="http://schemas.microsoft.com/office/drawing/2014/main" id="{37D6749B-0AA5-7E45-8C9E-28E355E8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"/>
            <a:ext cx="3070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500"/>
              <a:t>Values based on previous events.</a:t>
            </a:r>
          </a:p>
        </p:txBody>
      </p:sp>
      <p:sp>
        <p:nvSpPr>
          <p:cNvPr id="76811" name="TextBox 1">
            <a:extLst>
              <a:ext uri="{FF2B5EF4-FFF2-40B4-BE49-F238E27FC236}">
                <a16:creationId xmlns:a16="http://schemas.microsoft.com/office/drawing/2014/main" id="{A9074365-BC6A-9F47-8342-56D01A63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286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/>
              <a:t>/yr</a:t>
            </a:r>
          </a:p>
        </p:txBody>
      </p:sp>
      <p:sp>
        <p:nvSpPr>
          <p:cNvPr id="76813" name="TextBox 2">
            <a:extLst>
              <a:ext uri="{FF2B5EF4-FFF2-40B4-BE49-F238E27FC236}">
                <a16:creationId xmlns:a16="http://schemas.microsoft.com/office/drawing/2014/main" id="{E1090352-C925-1844-8D87-2E1720BF7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73025"/>
            <a:ext cx="6699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700" dirty="0" err="1"/>
              <a:t>f∙P∙C</a:t>
            </a:r>
            <a:endParaRPr lang="en-US" altLang="en-US" sz="1700" dirty="0"/>
          </a:p>
        </p:txBody>
      </p:sp>
      <p:sp>
        <p:nvSpPr>
          <p:cNvPr id="76814" name="TextBox 14">
            <a:extLst>
              <a:ext uri="{FF2B5EF4-FFF2-40B4-BE49-F238E27FC236}">
                <a16:creationId xmlns:a16="http://schemas.microsoft.com/office/drawing/2014/main" id="{959F03A6-E991-9648-9575-93ED7E91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2481263"/>
            <a:ext cx="247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/>
              <a:t>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383197E2-DCE0-0340-A131-B6CEF05C1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CNG Uncertainty Analysis &amp; Propagation</a:t>
            </a:r>
          </a:p>
        </p:txBody>
      </p:sp>
      <p:sp>
        <p:nvSpPr>
          <p:cNvPr id="81922" name="Content Placeholder 4">
            <a:extLst>
              <a:ext uri="{FF2B5EF4-FFF2-40B4-BE49-F238E27FC236}">
                <a16:creationId xmlns:a16="http://schemas.microsoft.com/office/drawing/2014/main" id="{0BF1EE47-C419-F740-BF63-B8E2C9DD9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Sources of uncertainty in this case study: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Generic bus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system description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mode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l</a:t>
            </a:r>
          </a:p>
          <a:p>
            <a:pPr lvl="1"/>
            <a:r>
              <a:rPr lang="en-US" altLang="en-US" sz="2400" u="sng" dirty="0">
                <a:ea typeface="ＭＳ Ｐゴシック" panose="020B0600070205080204" pitchFamily="34" charset="-128"/>
              </a:rPr>
              <a:t>Completeness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the fire hazard scenarios </a:t>
            </a:r>
          </a:p>
          <a:p>
            <a:pPr lvl="1"/>
            <a:r>
              <a:rPr lang="en-US" altLang="en-US" sz="2400" u="sng" dirty="0">
                <a:ea typeface="ＭＳ Ｐゴシック" panose="020B0600070205080204" pitchFamily="34" charset="-128"/>
              </a:rPr>
              <a:t>Assumptions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used in the fire scenarios and consequence distribution modeling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Hardware and human failure data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Estimated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frequency distributions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fires and locations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Integration of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scenarios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total risk distributions</a:t>
            </a:r>
          </a:p>
          <a:p>
            <a:pPr lvl="1"/>
            <a:r>
              <a:rPr lang="en-US" altLang="en-US" sz="2400" u="sng" dirty="0">
                <a:ea typeface="ＭＳ Ｐゴシック" panose="020B0600070205080204" pitchFamily="34" charset="-128"/>
              </a:rPr>
              <a:t>Model</a:t>
            </a:r>
            <a:r>
              <a:rPr lang="en-US" altLang="en-US" sz="2400" dirty="0">
                <a:ea typeface="ＭＳ Ｐゴシック" panose="020B0600070205080204" pitchFamily="34" charset="-128"/>
              </a:rPr>
              <a:t> uncertainty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Organizational Factors: Resilient Leadership, Effective Management, Safety Culture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0277F216-3622-9B43-8521-2E64E4B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F889177-EC11-8E4F-B7C2-06A435B8B1A6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127008-DECD-8C48-ACB7-B33E81203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1B8BBC-3CA6-DF43-A8FA-FBA70F898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Modarres, M.,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Risk Analysis in Engineering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, Taylor &amp; Francis, 2006, Chapter 2 (Modarres, RAE)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Norman Fenton and Martin Neil, “Risk Assessment and Decision Analysis with Bayesian Networks, 2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sz="1800" dirty="0">
                <a:ea typeface="ＭＳ Ｐゴシック" panose="020B0600070205080204" pitchFamily="34" charset="-128"/>
              </a:rPr>
              <a:t> ed.” CRC Press, 2019 (RDBN, 2019)</a:t>
            </a:r>
          </a:p>
          <a:p>
            <a:pPr eaLnBrk="1" hangingPunct="1"/>
            <a:r>
              <a:rPr lang="en-US" altLang="en-US" sz="1800" dirty="0" err="1">
                <a:ea typeface="ＭＳ Ｐゴシック" panose="020B0600070205080204" pitchFamily="34" charset="-128"/>
              </a:rPr>
              <a:t>Pasman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Hans J.,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Risk Analysis and Control for Industrial Processes-Gas, Oil and Chemicals: A System Perspective for Assessing and Avoiding Low-Probability, High-Consequence Events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Elsevier, 2015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Modarres, M., M.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Kaminskiy</a:t>
            </a:r>
            <a:r>
              <a:rPr lang="en-US" altLang="en-US" sz="1800" dirty="0">
                <a:ea typeface="ＭＳ Ｐゴシック" panose="020B0600070205080204" pitchFamily="34" charset="-128"/>
              </a:rPr>
              <a:t>, V.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Krivtsov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Reliability Engineering and Risk Analysis, 2</a:t>
            </a:r>
            <a:r>
              <a:rPr lang="en-US" altLang="en-US" sz="1800" i="1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ed</a:t>
            </a:r>
            <a:r>
              <a:rPr lang="en-US" altLang="en-US" sz="1800" dirty="0">
                <a:ea typeface="ＭＳ Ｐゴシック" panose="020B0600070205080204" pitchFamily="34" charset="-128"/>
              </a:rPr>
              <a:t>, Taylor &amp; Francis, 2010, Chapter 1 (Modarres, RERA)</a:t>
            </a:r>
          </a:p>
          <a:p>
            <a:pPr eaLnBrk="1" hangingPunct="1"/>
            <a:r>
              <a:rPr lang="en-US" altLang="en-US" sz="1800" dirty="0" err="1">
                <a:ea typeface="ＭＳ Ｐゴシック" panose="020B0600070205080204" pitchFamily="34" charset="-128"/>
              </a:rPr>
              <a:t>Jordaan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Ian,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Decisions Under Uncertainty– Probabilistic Analysis for Engineering Decisions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Cambridge University Press, 2005 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Jordaan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2005)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Ayyub, B.M.,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Risk Analysis in Engineering and Economics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Chapman &amp; Hall/CRC, 2003 (Ayyub, RAEE)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Kumamoto, H.,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Satisfying Safety Goals by Probabilistic Risk Assessment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, Springer, 2007 (Kumamoto, 2007)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Judea Pearl, The Book of Why, Basic Books, New York, 2018 (Pearl, 2018)</a:t>
            </a:r>
          </a:p>
          <a:p>
            <a:pPr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B87AE2AA-8E63-FF4D-87E9-8ECAB415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1143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Analysis of CNG Data Uncertainty Propagation</a:t>
            </a:r>
          </a:p>
        </p:txBody>
      </p:sp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DC0D5474-E2FB-BD45-B82E-9753D12C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611CEB0-AE38-5146-9196-AA7078389C48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82947" name="Picture 4" descr="RERA, Tab 8.5.jpg">
            <a:extLst>
              <a:ext uri="{FF2B5EF4-FFF2-40B4-BE49-F238E27FC236}">
                <a16:creationId xmlns:a16="http://schemas.microsoft.com/office/drawing/2014/main" id="{BF50993E-B5A6-CF4E-98FA-4C6F03719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328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6">
            <a:extLst>
              <a:ext uri="{FF2B5EF4-FFF2-40B4-BE49-F238E27FC236}">
                <a16:creationId xmlns:a16="http://schemas.microsoft.com/office/drawing/2014/main" id="{9A6E0825-98C8-004A-9BC0-4D273BE21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752600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Modarres RERA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F96515E-E714-2943-B52A-623B1AC27E5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829550" y="1695450"/>
            <a:ext cx="3429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/>
          </a:p>
        </p:txBody>
      </p:sp>
      <p:sp>
        <p:nvSpPr>
          <p:cNvPr id="82950" name="TextBox 7">
            <a:extLst>
              <a:ext uri="{FF2B5EF4-FFF2-40B4-BE49-F238E27FC236}">
                <a16:creationId xmlns:a16="http://schemas.microsoft.com/office/drawing/2014/main" id="{4B1BB67E-1D92-384D-9AA8-AC3F9A3FF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752600"/>
            <a:ext cx="2586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aseline="30000"/>
              <a:t>^</a:t>
            </a:r>
            <a:r>
              <a:rPr lang="en-US" altLang="en-US" sz="2000"/>
              <a:t>CL Confidence limits</a:t>
            </a:r>
          </a:p>
        </p:txBody>
      </p:sp>
      <p:sp>
        <p:nvSpPr>
          <p:cNvPr id="82951" name="TextBox 1">
            <a:extLst>
              <a:ext uri="{FF2B5EF4-FFF2-40B4-BE49-F238E27FC236}">
                <a16:creationId xmlns:a16="http://schemas.microsoft.com/office/drawing/2014/main" id="{184A1EB9-D841-854E-821C-57F9C5CD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6122988"/>
            <a:ext cx="8842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/>
              <a:t>Model uncertainties were reduced through independent peer reviews.</a:t>
            </a:r>
          </a:p>
        </p:txBody>
      </p:sp>
      <p:sp>
        <p:nvSpPr>
          <p:cNvPr id="82952" name="TextBox 2">
            <a:extLst>
              <a:ext uri="{FF2B5EF4-FFF2-40B4-BE49-F238E27FC236}">
                <a16:creationId xmlns:a16="http://schemas.microsoft.com/office/drawing/2014/main" id="{7F504822-CF0A-C243-B999-54897E85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84" y="1047690"/>
            <a:ext cx="7746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Uncertainty analyzed here is mainly uncertainty of the failure data. </a:t>
            </a:r>
          </a:p>
        </p:txBody>
      </p:sp>
      <p:sp>
        <p:nvSpPr>
          <p:cNvPr id="82953" name="TextBox 9">
            <a:extLst>
              <a:ext uri="{FF2B5EF4-FFF2-40B4-BE49-F238E27FC236}">
                <a16:creationId xmlns:a16="http://schemas.microsoft.com/office/drawing/2014/main" id="{24A36E79-188C-2F4B-AC86-CB616AF7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11x10</a:t>
            </a:r>
            <a:r>
              <a:rPr lang="en-US" altLang="en-US" sz="1400" baseline="30000"/>
              <a:t>-6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354C7AB-EEEF-D448-8E2D-FB85D9913562}"/>
              </a:ext>
            </a:extLst>
          </p:cNvPr>
          <p:cNvSpPr>
            <a:spLocks/>
          </p:cNvSpPr>
          <p:nvPr/>
        </p:nvSpPr>
        <p:spPr bwMode="auto">
          <a:xfrm>
            <a:off x="5410200" y="3124200"/>
            <a:ext cx="198438" cy="685800"/>
          </a:xfrm>
          <a:prstGeom prst="leftBrace">
            <a:avLst>
              <a:gd name="adj1" fmla="val 8336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/>
          </a:p>
        </p:txBody>
      </p:sp>
      <p:sp>
        <p:nvSpPr>
          <p:cNvPr id="82955" name="TextBox 1">
            <a:extLst>
              <a:ext uri="{FF2B5EF4-FFF2-40B4-BE49-F238E27FC236}">
                <a16:creationId xmlns:a16="http://schemas.microsoft.com/office/drawing/2014/main" id="{6E4CB8FB-27F0-9C44-8AA2-670FD1B4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57950"/>
            <a:ext cx="857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aseline="30000"/>
              <a:t>^</a:t>
            </a:r>
            <a:r>
              <a:rPr lang="en-US" altLang="en-US" sz="2000"/>
              <a:t>CLs of confidence intervals with data epistemic uncertainty for validiation.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2814FF18-0855-EB41-BCEA-380978EE8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QRA Fire Safety Risk Summary</a:t>
            </a:r>
          </a:p>
        </p:txBody>
      </p:sp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9131F649-8BC9-044D-B7D5-3E8E1F5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5E14D30-71AD-8C4D-A331-776343730C72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80899" name="Picture 4" descr="RERA, Tab 8.4.jpg">
            <a:extLst>
              <a:ext uri="{FF2B5EF4-FFF2-40B4-BE49-F238E27FC236}">
                <a16:creationId xmlns:a16="http://schemas.microsoft.com/office/drawing/2014/main" id="{2E50B67E-01BC-2E40-B175-1E22A3BE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610600" cy="394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0" name="Text Box 6">
            <a:extLst>
              <a:ext uri="{FF2B5EF4-FFF2-40B4-BE49-F238E27FC236}">
                <a16:creationId xmlns:a16="http://schemas.microsoft.com/office/drawing/2014/main" id="{291C381F-BC6A-474F-8DFB-40CB921B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5002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Modarres RERA</a:t>
            </a:r>
          </a:p>
        </p:txBody>
      </p:sp>
      <p:sp>
        <p:nvSpPr>
          <p:cNvPr id="80901" name="TextBox 6">
            <a:extLst>
              <a:ext uri="{FF2B5EF4-FFF2-40B4-BE49-F238E27FC236}">
                <a16:creationId xmlns:a16="http://schemas.microsoft.com/office/drawing/2014/main" id="{F92996A3-6842-674E-8F16-6EE6212F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209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Risk contributors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437EF5-0BB8-AE48-BACF-1AA6A076C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34400" y="2057400"/>
            <a:ext cx="0" cy="38100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3" name="Text Box 7">
            <a:extLst>
              <a:ext uri="{FF2B5EF4-FFF2-40B4-BE49-F238E27FC236}">
                <a16:creationId xmlns:a16="http://schemas.microsoft.com/office/drawing/2014/main" id="{8026425D-5E9B-D548-B011-4295C18A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66800"/>
            <a:ext cx="7199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Categorize causes or contributors to the overall risk</a:t>
            </a:r>
            <a:endParaRPr lang="en-US" altLang="en-US" sz="1800"/>
          </a:p>
        </p:txBody>
      </p:sp>
      <p:sp>
        <p:nvSpPr>
          <p:cNvPr id="80906" name="TextBox 10">
            <a:extLst>
              <a:ext uri="{FF2B5EF4-FFF2-40B4-BE49-F238E27FC236}">
                <a16:creationId xmlns:a16="http://schemas.microsoft.com/office/drawing/2014/main" id="{D0B54B53-5AB6-D64E-B20D-C2542431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2038350"/>
            <a:ext cx="171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Bus + Station</a:t>
            </a:r>
          </a:p>
        </p:txBody>
      </p:sp>
      <p:sp>
        <p:nvSpPr>
          <p:cNvPr id="80907" name="TextBox 2">
            <a:extLst>
              <a:ext uri="{FF2B5EF4-FFF2-40B4-BE49-F238E27FC236}">
                <a16:creationId xmlns:a16="http://schemas.microsoft.com/office/drawing/2014/main" id="{65E08216-3E29-DC46-8EE5-EAA4858A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Cause scenarios: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>
            <a:extLst>
              <a:ext uri="{FF2B5EF4-FFF2-40B4-BE49-F238E27FC236}">
                <a16:creationId xmlns:a16="http://schemas.microsoft.com/office/drawing/2014/main" id="{6D512949-9E24-DB4A-B70E-E442FC765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13838" cy="57150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Fire risk assessment of compressed natural gas school bus and fueling infrastructure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Risk Sources: largest were from failure rates of pressure relief valves, CNG cylinders, and fuel piping.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Reduce risk to tolerable level: focus on critical components that contribute most to risk level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Reliability, Maintainability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Testing, maintenance: A high priority on tests and maintainability is required for this system because of high pressure and high combustibility.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Organizational Factors: Training, retraining, and testing for personnel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F953A95-EF92-0A4D-B53C-94485D992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CNG Mortality Risk Assessment</a:t>
            </a:r>
          </a:p>
        </p:txBody>
      </p:sp>
      <p:sp>
        <p:nvSpPr>
          <p:cNvPr id="83971" name="Text Box 4">
            <a:extLst>
              <a:ext uri="{FF2B5EF4-FFF2-40B4-BE49-F238E27FC236}">
                <a16:creationId xmlns:a16="http://schemas.microsoft.com/office/drawing/2014/main" id="{ACC65014-FBB4-124B-8A26-A2D92E9F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534150"/>
            <a:ext cx="1938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500"/>
              <a:t>(Chamberlain, 2005)</a:t>
            </a: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16A1F351-BBD9-5B4B-9C87-A8106864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A3C7F367-7E65-D643-BA15-F17E551C7781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9654F69B-B0CB-1E49-83E2-14D0B7CD1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CNG Compared to Diesel: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Risk-Based Decision Making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84A43248-D677-5A4C-B1CE-7ABD4F9F6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Diesel school bus risk from historic data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Mean fire fatality risk for all people and for bus passengers only per 10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400" dirty="0">
                <a:ea typeface="ＭＳ Ｐゴシック" panose="020B0600070205080204" pitchFamily="34" charset="-128"/>
              </a:rPr>
              <a:t> miles: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 Technology	  Bus + Station	 Bus only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 CNG		       0.23		  0.16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 Diesel		       0.091		  0.0007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4581E9AA-D7B3-F147-A666-656D4F7D3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11496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Note that CNG buses and bus stations are exposed to ~ 2.5 times more than mean risk, and bus passengers exposed to &gt; 200 times more mean risk compared to diesel buses.</a:t>
            </a: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7EADB586-C15A-EC45-8D2B-A89AEE804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50025"/>
            <a:ext cx="182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(Chamberlain, 2005)</a:t>
            </a:r>
          </a:p>
        </p:txBody>
      </p:sp>
      <p:sp>
        <p:nvSpPr>
          <p:cNvPr id="84997" name="Slide Number Placeholder 5">
            <a:extLst>
              <a:ext uri="{FF2B5EF4-FFF2-40B4-BE49-F238E27FC236}">
                <a16:creationId xmlns:a16="http://schemas.microsoft.com/office/drawing/2014/main" id="{DB1CAFA2-618C-1D4B-BF7A-3EF9FC1B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8C213BFF-1DEC-6D48-948D-BEAC591B44EE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US" sz="1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DDF1E2-6532-AB46-A2C8-91FA2B6BFC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3276600"/>
            <a:ext cx="678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5DFB040-6DA9-7E48-BA28-44F182ED68BF}"/>
              </a:ext>
            </a:extLst>
          </p:cNvPr>
          <p:cNvSpPr/>
          <p:nvPr/>
        </p:nvSpPr>
        <p:spPr>
          <a:xfrm>
            <a:off x="4500394" y="3368496"/>
            <a:ext cx="228600" cy="76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00" name="TextBox 3">
            <a:extLst>
              <a:ext uri="{FF2B5EF4-FFF2-40B4-BE49-F238E27FC236}">
                <a16:creationId xmlns:a16="http://schemas.microsoft.com/office/drawing/2014/main" id="{5275D5DD-25D2-534A-8DE1-40C6A13C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994" y="351866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2.5x</a:t>
            </a:r>
          </a:p>
        </p:txBody>
      </p:sp>
      <p:sp>
        <p:nvSpPr>
          <p:cNvPr id="85001" name="TextBox 9">
            <a:extLst>
              <a:ext uri="{FF2B5EF4-FFF2-40B4-BE49-F238E27FC236}">
                <a16:creationId xmlns:a16="http://schemas.microsoft.com/office/drawing/2014/main" id="{9BBFD9EE-9337-2D4A-9AFC-A59A9B66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550" y="3479495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&gt; 200x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282BA9E-592E-B448-B7F8-BF855B9ED247}"/>
              </a:ext>
            </a:extLst>
          </p:cNvPr>
          <p:cNvSpPr/>
          <p:nvPr/>
        </p:nvSpPr>
        <p:spPr>
          <a:xfrm>
            <a:off x="7140575" y="3339941"/>
            <a:ext cx="228600" cy="76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FE6B3305-20E7-5144-B48A-DAF9AFE1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020763"/>
          </a:xfrm>
        </p:spPr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Limitation of this Risk Assessment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DC4F207C-62E0-0F40-A208-C8D22BC10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1113" y="1295400"/>
            <a:ext cx="8469313" cy="55626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This CNG System Risk Assessment is focused mostly on the technical engineering system, but it could be a more comprehensive analysis of a socio-technical system (STS) and include analysis of human and organizational factors.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Human and Organizational Factors play a critical role in risk assessment and risk management, because individual and team-work human behavior and reliability and the technical system availability of operations are interdependent throughout an organization.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 System (or Systems) approach for a complex STS, includes modeling, measuring, monitoring, updating, and managing with leadership an engineering system within its organization.  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EE6CC8A6-50FB-8A4E-9241-34E0642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B7D88135-E81B-AC41-B637-0B054B658FA4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1994AE88-7F3E-3743-96ED-7812C9075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Things to think about!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9BDDBACC-193F-B04B-8DFF-60B024567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88" y="990600"/>
            <a:ext cx="8534400" cy="58674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State why there is greater risk for CNG technology compared to risk for diesel technology.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State why risk is greater for bus passengers compared to risk for people outside the bus involved in bus incidents.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Ways to lower and manage CNG fire risk: Recall ~40% of the fatality risk is associated with bus and station hardware failure.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Compare the CNG with a LNG (liquid natural gas) system and discuss what information is needed to make a decision between them.</a:t>
            </a:r>
          </a:p>
        </p:txBody>
      </p:sp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7729C8F5-1C06-654B-8F18-FF13BC62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250B50B-B6A7-C442-B679-0A4452CD2174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560708BD-D189-894C-95D9-51062FA5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126CB-D195-004F-BEFB-EE6340E019A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4818" name="Picture 12" descr="F 2-2">
            <a:extLst>
              <a:ext uri="{FF2B5EF4-FFF2-40B4-BE49-F238E27FC236}">
                <a16:creationId xmlns:a16="http://schemas.microsoft.com/office/drawing/2014/main" id="{C53AFD86-8421-4B4D-B379-4D4BAA8A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64015"/>
            <a:ext cx="6705600" cy="260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11" descr="F 2-1">
            <a:extLst>
              <a:ext uri="{FF2B5EF4-FFF2-40B4-BE49-F238E27FC236}">
                <a16:creationId xmlns:a16="http://schemas.microsoft.com/office/drawing/2014/main" id="{49A391DB-6FAB-2E4B-9DC2-F909325A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2" y="703276"/>
            <a:ext cx="6623757" cy="245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8">
            <a:extLst>
              <a:ext uri="{FF2B5EF4-FFF2-40B4-BE49-F238E27FC236}">
                <a16:creationId xmlns:a16="http://schemas.microsoft.com/office/drawing/2014/main" id="{4FA0467A-2167-0043-8BEB-F88E5B77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5356"/>
            <a:ext cx="7637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Risk in different units to identify contributors to the risk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21" name="Text Box 9">
            <a:extLst>
              <a:ext uri="{FF2B5EF4-FFF2-40B4-BE49-F238E27FC236}">
                <a16:creationId xmlns:a16="http://schemas.microsoft.com/office/drawing/2014/main" id="{C54AE80E-8CED-0D4D-B3B8-9B614FFC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149" y="1215994"/>
            <a:ext cx="2002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Automobile fatality over 27 years: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Risk ~ stable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34822" name="Text Box 10">
            <a:extLst>
              <a:ext uri="{FF2B5EF4-FFF2-40B4-BE49-F238E27FC236}">
                <a16:creationId xmlns:a16="http://schemas.microsoft.com/office/drawing/2014/main" id="{ADED2D6D-FA27-4946-85EF-2C96440C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641" y="4115507"/>
            <a:ext cx="21335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Normalized Automobile Fatality: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Risk over distance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 reduced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34824" name="Rectangle 10">
            <a:extLst>
              <a:ext uri="{FF2B5EF4-FFF2-40B4-BE49-F238E27FC236}">
                <a16:creationId xmlns:a16="http://schemas.microsoft.com/office/drawing/2014/main" id="{78B52024-C495-444E-A658-D95DFA32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95975"/>
            <a:ext cx="1296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(Modarres RAE)</a:t>
            </a:r>
          </a:p>
        </p:txBody>
      </p:sp>
      <p:sp>
        <p:nvSpPr>
          <p:cNvPr id="34827" name="TextBox 11">
            <a:extLst>
              <a:ext uri="{FF2B5EF4-FFF2-40B4-BE49-F238E27FC236}">
                <a16:creationId xmlns:a16="http://schemas.microsoft.com/office/drawing/2014/main" id="{9AAF8C26-B750-E442-AA26-D405A84A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09" y="6326907"/>
            <a:ext cx="68717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Causes: # cars, better roads, safer cars, trained drivers</a:t>
            </a:r>
          </a:p>
        </p:txBody>
      </p:sp>
    </p:spTree>
    <p:extLst>
      <p:ext uri="{BB962C8B-B14F-4D97-AF65-F5344CB8AC3E}">
        <p14:creationId xmlns:p14="http://schemas.microsoft.com/office/powerpoint/2010/main" val="78283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F4C5AE9-2C12-8F42-BC30-072C8CF2C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48280"/>
            <a:ext cx="8229600" cy="457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Do the Data Tell the Full Story?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Causal Inference</a:t>
            </a:r>
          </a:p>
        </p:txBody>
      </p:sp>
      <p:sp>
        <p:nvSpPr>
          <p:cNvPr id="35842" name="Content Placeholder 4">
            <a:extLst>
              <a:ext uri="{FF2B5EF4-FFF2-40B4-BE49-F238E27FC236}">
                <a16:creationId xmlns:a16="http://schemas.microsoft.com/office/drawing/2014/main" id="{0BAE8BB5-16E6-9341-81DE-E282EB85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11" y="4191000"/>
            <a:ext cx="9144000" cy="32766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Data on terrorist attacks interpreted by statistical methods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predicts</a:t>
            </a:r>
            <a:r>
              <a:rPr lang="en-US" altLang="en-US" sz="1800" dirty="0">
                <a:ea typeface="ＭＳ Ｐゴシック" panose="020B0600070205080204" pitchFamily="34" charset="-128"/>
              </a:rPr>
              <a:t> a reduction of 15% in attacks from Years 16 to 17 and a sufficiently low threat. Confidence in an incomplete model (causes not known) and extrapolation beyond the data, can result in reduction of security measures due to perception of a negligible threat.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This decreasing trend in the data could be influenced by increasingly effective counterterrorist measures rather than a reduction in the threat.  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Search for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Hidden Causes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influences</a:t>
            </a:r>
            <a:r>
              <a:rPr lang="en-US" altLang="en-US" sz="1800" dirty="0">
                <a:ea typeface="ＭＳ Ｐゴシック" panose="020B0600070205080204" pitchFamily="34" charset="-128"/>
              </a:rPr>
              <a:t> to guide prediction.</a:t>
            </a:r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E5DD9847-FEF5-3946-B830-59F4AB72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76988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67709E-6D1B-AE48-A50D-E9B631D23EC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FE6E936A-15F7-8744-A6D9-252BB99A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1" y="1338146"/>
            <a:ext cx="4684076" cy="263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4861E-E9CA-DF49-AF1E-FA7825B405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0200" y="1686500"/>
            <a:ext cx="990600" cy="151805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Box 8">
            <a:extLst>
              <a:ext uri="{FF2B5EF4-FFF2-40B4-BE49-F238E27FC236}">
                <a16:creationId xmlns:a16="http://schemas.microsoft.com/office/drawing/2014/main" id="{A6112161-6D61-2545-8DD0-4390F0114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1725"/>
            <a:ext cx="396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Increased confidence that threat is greatly reduced can engender complacency</a:t>
            </a:r>
          </a:p>
        </p:txBody>
      </p:sp>
      <p:sp>
        <p:nvSpPr>
          <p:cNvPr id="31751" name="TextBox 9">
            <a:extLst>
              <a:ext uri="{FF2B5EF4-FFF2-40B4-BE49-F238E27FC236}">
                <a16:creationId xmlns:a16="http://schemas.microsoft.com/office/drawing/2014/main" id="{0A5E6B8F-9AD7-3940-AD92-6588063E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2" y="2013038"/>
            <a:ext cx="198120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Cause/effect of security measures are not considered in this model.</a:t>
            </a:r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C7C3F810-6A48-8340-8949-A0CF75F2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19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(RDBN, 2019, Ch 1, p. 25)</a:t>
            </a:r>
          </a:p>
        </p:txBody>
      </p:sp>
      <p:sp>
        <p:nvSpPr>
          <p:cNvPr id="35850" name="TextBox 2">
            <a:extLst>
              <a:ext uri="{FF2B5EF4-FFF2-40B4-BE49-F238E27FC236}">
                <a16:creationId xmlns:a16="http://schemas.microsoft.com/office/drawing/2014/main" id="{741C338D-AB81-B04F-9F7E-D5DE06C7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50580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Seek causes of trend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7926B6-CD49-E347-9C32-9E21F4D145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58141" y="2975956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44263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A8D7BE4A-2331-4147-8680-543B18958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1" y="334165"/>
            <a:ext cx="8382000" cy="457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Seek Causes From Correlations </a:t>
            </a:r>
          </a:p>
        </p:txBody>
      </p:sp>
      <p:sp>
        <p:nvSpPr>
          <p:cNvPr id="36866" name="Content Placeholder 6">
            <a:extLst>
              <a:ext uri="{FF2B5EF4-FFF2-40B4-BE49-F238E27FC236}">
                <a16:creationId xmlns:a16="http://schemas.microsoft.com/office/drawing/2014/main" id="{500D2E1B-27F6-964E-926A-C7D033BA1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4336581"/>
            <a:ext cx="8534400" cy="22098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Data have shown that body Height and Intelligence are highly correlated.  Considering height as a primary cause for intelligence as shown in the left causal link between nodes Height and Intelligence misses the true (hidden) cause: Age. 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Tests of models can reveal hidden causes or influences.</a:t>
            </a:r>
          </a:p>
          <a:p>
            <a:r>
              <a:rPr lang="en-US" altLang="en-US" sz="2000" dirty="0"/>
              <a:t>A</a:t>
            </a:r>
            <a:r>
              <a:rPr lang="en-US" altLang="en-US" sz="2000" b="1" dirty="0"/>
              <a:t> Junction</a:t>
            </a:r>
            <a:r>
              <a:rPr lang="en-US" altLang="en-US" sz="2000" dirty="0"/>
              <a:t> is a three-node network with two links between the nodes.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91C56674-6B2C-D748-B70F-27CDDE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28600-5B03-8240-BB9A-C551D12A9DC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FC92A907-6505-D14E-9022-4A50F3036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70"/>
          <a:stretch/>
        </p:blipFill>
        <p:spPr bwMode="auto">
          <a:xfrm>
            <a:off x="304800" y="1741556"/>
            <a:ext cx="325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10">
            <a:extLst>
              <a:ext uri="{FF2B5EF4-FFF2-40B4-BE49-F238E27FC236}">
                <a16:creationId xmlns:a16="http://schemas.microsoft.com/office/drawing/2014/main" id="{F0ACD9A8-9703-E84C-A65C-0CD5DEC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1832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(RDBN, 2019, Fig. 2.15)</a:t>
            </a:r>
          </a:p>
        </p:txBody>
      </p:sp>
      <p:sp>
        <p:nvSpPr>
          <p:cNvPr id="36870" name="TextBox 1">
            <a:extLst>
              <a:ext uri="{FF2B5EF4-FFF2-40B4-BE49-F238E27FC236}">
                <a16:creationId xmlns:a16="http://schemas.microsoft.com/office/drawing/2014/main" id="{32ED7DDE-A0CE-F34A-A21F-75BB46D8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3062377"/>
            <a:ext cx="370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Age is modeled here as a common cause of Height and Intelligence</a:t>
            </a:r>
          </a:p>
        </p:txBody>
      </p:sp>
      <p:sp>
        <p:nvSpPr>
          <p:cNvPr id="36871" name="TextBox 7">
            <a:extLst>
              <a:ext uri="{FF2B5EF4-FFF2-40B4-BE49-F238E27FC236}">
                <a16:creationId xmlns:a16="http://schemas.microsoft.com/office/drawing/2014/main" id="{7374BEB3-6FA5-F54F-B2D0-5EEE32C2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8083"/>
            <a:ext cx="35157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Height, obscuring a common cause, is modeled as a cause or influence of Intelligence</a:t>
            </a:r>
          </a:p>
        </p:txBody>
      </p:sp>
      <p:sp>
        <p:nvSpPr>
          <p:cNvPr id="36873" name="TextBox 1">
            <a:extLst>
              <a:ext uri="{FF2B5EF4-FFF2-40B4-BE49-F238E27FC236}">
                <a16:creationId xmlns:a16="http://schemas.microsoft.com/office/drawing/2014/main" id="{6CEC280B-D275-8B4D-AEF7-8E13DC8B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36756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Cause</a:t>
            </a:r>
          </a:p>
        </p:txBody>
      </p:sp>
      <p:sp>
        <p:nvSpPr>
          <p:cNvPr id="36874" name="TextBox 10">
            <a:extLst>
              <a:ext uri="{FF2B5EF4-FFF2-40B4-BE49-F238E27FC236}">
                <a16:creationId xmlns:a16="http://schemas.microsoft.com/office/drawing/2014/main" id="{1DD7E4C9-0B3D-364B-ACA1-38D505B0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436756"/>
            <a:ext cx="704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Effect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6EEDA0B6-ADA1-42B0-8A6F-D8BD481846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24490" r="-2930" b="20408"/>
          <a:stretch/>
        </p:blipFill>
        <p:spPr bwMode="auto">
          <a:xfrm>
            <a:off x="5034844" y="1149844"/>
            <a:ext cx="288995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4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B07FB6C-E56A-452A-BBCC-551C94C06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99" y="358306"/>
            <a:ext cx="9144000" cy="457200"/>
          </a:xfrm>
        </p:spPr>
        <p:txBody>
          <a:bodyPr/>
          <a:lstStyle/>
          <a:p>
            <a:r>
              <a:rPr lang="en-US" altLang="en-US" sz="3200" dirty="0"/>
              <a:t>Seek Causes From Correlations or Associations</a:t>
            </a:r>
          </a:p>
        </p:txBody>
      </p:sp>
      <p:sp>
        <p:nvSpPr>
          <p:cNvPr id="7171" name="Content Placeholder 6">
            <a:extLst>
              <a:ext uri="{FF2B5EF4-FFF2-40B4-BE49-F238E27FC236}">
                <a16:creationId xmlns:a16="http://schemas.microsoft.com/office/drawing/2014/main" id="{6337C179-0474-4F8B-B1FA-C49DD54B3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745" y="1220304"/>
            <a:ext cx="8610600" cy="1887538"/>
          </a:xfrm>
        </p:spPr>
        <p:txBody>
          <a:bodyPr/>
          <a:lstStyle/>
          <a:p>
            <a:r>
              <a:rPr lang="en-US" altLang="en-US" b="1" dirty="0"/>
              <a:t>Fork Junction </a:t>
            </a:r>
            <a:r>
              <a:rPr lang="en-US" altLang="en-US" dirty="0"/>
              <a:t>example:</a:t>
            </a:r>
          </a:p>
          <a:p>
            <a:pPr lvl="1"/>
            <a:r>
              <a:rPr lang="en-US" altLang="en-US" sz="2400" dirty="0"/>
              <a:t>Data have shown that Body Height and Reading Proficiency are highly associated or correlated with age.</a:t>
            </a:r>
          </a:p>
          <a:p>
            <a:endParaRPr lang="en-US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281EE56-E4E3-41B4-AABF-1B9BE66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51923-4421-4FF5-89AF-B0326DF60AD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DE2A71B2-08CC-43C8-98D9-14376682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1122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((Pearl, 2018)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5" name="TextBox 3">
            <a:extLst>
              <a:ext uri="{FF2B5EF4-FFF2-40B4-BE49-F238E27FC236}">
                <a16:creationId xmlns:a16="http://schemas.microsoft.com/office/drawing/2014/main" id="{0353E641-4191-412F-8142-8DE62443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1" y="4724400"/>
            <a:ext cx="89777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85850" indent="-34290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858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This is a Fork Junction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 is 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Confounder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that influences both A and C and makes A and C statistically correlated even though there is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 direct causal link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between Body Height and Reading Proficiency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176" name="TextBox 3">
            <a:extLst>
              <a:ext uri="{FF2B5EF4-FFF2-40B4-BE49-F238E27FC236}">
                <a16:creationId xmlns:a16="http://schemas.microsoft.com/office/drawing/2014/main" id="{EC023DD7-13F4-476A-A592-7D31600E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911638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Common Cause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730ACF-2AEF-4DE6-A18D-240B9CEB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2271"/>
            <a:ext cx="2336306" cy="3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577F2A03-C9FA-48D8-8348-65BDEC450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94967"/>
            <a:ext cx="7259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Height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Age           Reading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908A8-1B5B-496F-9CCC-AD0DFCCDEB41}"/>
              </a:ext>
            </a:extLst>
          </p:cNvPr>
          <p:cNvCxnSpPr>
            <a:cxnSpLocks/>
          </p:cNvCxnSpPr>
          <p:nvPr/>
        </p:nvCxnSpPr>
        <p:spPr>
          <a:xfrm>
            <a:off x="4724400" y="3625155"/>
            <a:ext cx="679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D8C8C-E3E3-4B61-BA2B-38520C0658E0}"/>
              </a:ext>
            </a:extLst>
          </p:cNvPr>
          <p:cNvCxnSpPr>
            <a:cxnSpLocks/>
          </p:cNvCxnSpPr>
          <p:nvPr/>
        </p:nvCxnSpPr>
        <p:spPr>
          <a:xfrm flipH="1">
            <a:off x="3124201" y="3625155"/>
            <a:ext cx="7619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350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4">
            <a:extLst>
              <a:ext uri="{FF2B5EF4-FFF2-40B4-BE49-F238E27FC236}">
                <a16:creationId xmlns:a16="http://schemas.microsoft.com/office/drawing/2014/main" id="{9D06D1B4-43A2-DC4C-9557-8EBAA10BA8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066800"/>
            <a:ext cx="8305800" cy="2209800"/>
          </a:xfrm>
        </p:spPr>
        <p:txBody>
          <a:bodyPr/>
          <a:lstStyle/>
          <a:p>
            <a:pPr algn="ctr"/>
            <a:r>
              <a:rPr lang="en-US" altLang="en-US" sz="4200" dirty="0">
                <a:ea typeface="ＭＳ Ｐゴシック" panose="020B0600070205080204" pitchFamily="34" charset="-128"/>
              </a:rPr>
              <a:t>Risk Assessment of Compressed Natural Gas (CNG) Fuel Refueling Station and Bus System</a:t>
            </a:r>
          </a:p>
        </p:txBody>
      </p:sp>
      <p:sp>
        <p:nvSpPr>
          <p:cNvPr id="65538" name="Subtitle 5">
            <a:extLst>
              <a:ext uri="{FF2B5EF4-FFF2-40B4-BE49-F238E27FC236}">
                <a16:creationId xmlns:a16="http://schemas.microsoft.com/office/drawing/2014/main" id="{7EA4B647-32AD-ED44-924B-7BBD430C27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038600"/>
            <a:ext cx="8534400" cy="2743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Case Study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Chamberlain, S. and Modarres, M., Risk Analysis of Compressed Natural Gas School Buses,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Risk Analysis</a:t>
            </a:r>
            <a:r>
              <a:rPr lang="en-US" altLang="en-US" sz="2600" dirty="0">
                <a:ea typeface="ＭＳ Ｐゴシック" panose="020B0600070205080204" pitchFamily="34" charset="-128"/>
              </a:rPr>
              <a:t>, 25(2), 2005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Preparation for Team Projects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5EF11AB1-7656-4A4D-98D8-95206DF66A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5FD8CFB7-5BF7-1944-B8D1-21D12759DD0E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238712-E3E0-4EEB-B950-3CA4736B3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36" y="404437"/>
            <a:ext cx="9144000" cy="457200"/>
          </a:xfrm>
        </p:spPr>
        <p:txBody>
          <a:bodyPr/>
          <a:lstStyle/>
          <a:p>
            <a:r>
              <a:rPr lang="en-US" altLang="en-US" sz="3200" dirty="0"/>
              <a:t>Seek Causes From Correlations or Associations</a:t>
            </a:r>
          </a:p>
        </p:txBody>
      </p:sp>
      <p:sp>
        <p:nvSpPr>
          <p:cNvPr id="9219" name="Content Placeholder 6">
            <a:extLst>
              <a:ext uri="{FF2B5EF4-FFF2-40B4-BE49-F238E27FC236}">
                <a16:creationId xmlns:a16="http://schemas.microsoft.com/office/drawing/2014/main" id="{DD94228E-66CA-4CA8-8FBD-93CF33295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7575"/>
            <a:ext cx="8458200" cy="4603750"/>
          </a:xfrm>
        </p:spPr>
        <p:txBody>
          <a:bodyPr/>
          <a:lstStyle/>
          <a:p>
            <a:r>
              <a:rPr lang="en-US" altLang="en-US" sz="2400" b="1" dirty="0"/>
              <a:t>Chain Junction </a:t>
            </a:r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This Junction is a Chain of three nodes. For this case smoke is the mechanism or mediator that transmits the effect of Fire to the Alarm.</a:t>
            </a:r>
          </a:p>
          <a:p>
            <a:r>
              <a:rPr lang="en-US" altLang="en-US" sz="2400" dirty="0"/>
              <a:t>Note that the Fire and the Alarm are </a:t>
            </a:r>
            <a:r>
              <a:rPr lang="en-US" altLang="en-US" sz="2400" b="1" dirty="0"/>
              <a:t>conditionally independent</a:t>
            </a:r>
            <a:r>
              <a:rPr lang="en-US" altLang="en-US" sz="2400" dirty="0"/>
              <a:t> given the Smoke (meaning that if there is no smoke, alarm does not depend on fire!).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F6AC298-27CA-48A0-8973-18C61E33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FC349-9D90-46FD-8BA1-5DE884244E3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Rectangle 10">
            <a:extLst>
              <a:ext uri="{FF2B5EF4-FFF2-40B4-BE49-F238E27FC236}">
                <a16:creationId xmlns:a16="http://schemas.microsoft.com/office/drawing/2014/main" id="{6C4250F4-95C4-44A4-A590-62846E7C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(Pearl, 2018)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2" name="TextBox 1">
            <a:extLst>
              <a:ext uri="{FF2B5EF4-FFF2-40B4-BE49-F238E27FC236}">
                <a16:creationId xmlns:a16="http://schemas.microsoft.com/office/drawing/2014/main" id="{ECB68C60-DBAB-4A2C-B0EF-D64E0AC5F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2000250"/>
            <a:ext cx="7259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Fire             Smoke           Alarm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BDF86-1F60-7A44-ADC7-733D32F09C2B}"/>
              </a:ext>
            </a:extLst>
          </p:cNvPr>
          <p:cNvCxnSpPr>
            <a:cxnSpLocks/>
          </p:cNvCxnSpPr>
          <p:nvPr/>
        </p:nvCxnSpPr>
        <p:spPr>
          <a:xfrm>
            <a:off x="4724400" y="2230438"/>
            <a:ext cx="5064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07D857-BE59-8F48-95EB-FEE72F2AB79A}"/>
              </a:ext>
            </a:extLst>
          </p:cNvPr>
          <p:cNvCxnSpPr>
            <a:cxnSpLocks/>
          </p:cNvCxnSpPr>
          <p:nvPr/>
        </p:nvCxnSpPr>
        <p:spPr>
          <a:xfrm>
            <a:off x="2667000" y="2232025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0532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61121CA-8A35-4B30-B440-EE0A81E1E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457200"/>
          </a:xfrm>
        </p:spPr>
        <p:txBody>
          <a:bodyPr/>
          <a:lstStyle/>
          <a:p>
            <a:r>
              <a:rPr lang="en-US" altLang="en-US" sz="3200" dirty="0"/>
              <a:t>Seek Causes From Correlations or Associations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8E7BF8C-94AD-4A33-96AB-DFA7ECB8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28263-093F-4F94-896A-6C96A670224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304FA982-FAD8-4C67-A9C9-9FD5EC0F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(Pearl, 2018)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9" name="TextBox 3">
            <a:extLst>
              <a:ext uri="{FF2B5EF4-FFF2-40B4-BE49-F238E27FC236}">
                <a16:creationId xmlns:a16="http://schemas.microsoft.com/office/drawing/2014/main" id="{4F3F6D45-D37B-4C91-A107-F18849C9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073150"/>
            <a:ext cx="8305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Collider Junction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Cancer can be caused by Toxic exposure and by Smoking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This is a Collider Junction with Cancer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Common Effect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that due to each of two Causes.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This is also an example of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Intercausal Reasoning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identify the most likely cause of a common effect based on the amount and quality of the evidence for each cause.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Types of Reasoning are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Diagnostic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(effect to cause)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Predictive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(cause to effect)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70" name="TextBox 1">
            <a:extLst>
              <a:ext uri="{FF2B5EF4-FFF2-40B4-BE49-F238E27FC236}">
                <a16:creationId xmlns:a16="http://schemas.microsoft.com/office/drawing/2014/main" id="{B6300136-516B-4633-8216-EB42A7A8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7259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Toxic            Cancer           Smoking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BDF86-1F60-7A44-ADC7-733D32F09C2B}"/>
              </a:ext>
            </a:extLst>
          </p:cNvPr>
          <p:cNvCxnSpPr>
            <a:cxnSpLocks/>
          </p:cNvCxnSpPr>
          <p:nvPr/>
        </p:nvCxnSpPr>
        <p:spPr>
          <a:xfrm flipH="1">
            <a:off x="4876800" y="274478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07D857-BE59-8F48-95EB-FEE72F2AB79A}"/>
              </a:ext>
            </a:extLst>
          </p:cNvPr>
          <p:cNvCxnSpPr>
            <a:cxnSpLocks/>
          </p:cNvCxnSpPr>
          <p:nvPr/>
        </p:nvCxnSpPr>
        <p:spPr>
          <a:xfrm>
            <a:off x="2895600" y="274478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3" name="Rectangle 2">
            <a:extLst>
              <a:ext uri="{FF2B5EF4-FFF2-40B4-BE49-F238E27FC236}">
                <a16:creationId xmlns:a16="http://schemas.microsoft.com/office/drawing/2014/main" id="{DDB9C170-609F-40C4-BB05-C69C8749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95488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Common Effect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060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724BE1-85AB-814D-A37D-7117578D1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Review: Steps in Risk Assessment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141CE1CF-0A31-0841-A483-18DBD4D0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7" y="990600"/>
            <a:ext cx="3200392" cy="685800"/>
          </a:xfrm>
          <a:prstGeom prst="rect">
            <a:avLst/>
          </a:prstGeom>
          <a:solidFill>
            <a:srgbClr val="B8BDC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Hazard Identification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A4BDBA9F-8C0D-124D-B7B5-0C823B77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7" y="1981200"/>
            <a:ext cx="3200391" cy="685800"/>
          </a:xfrm>
          <a:prstGeom prst="rect">
            <a:avLst/>
          </a:prstGeom>
          <a:solidFill>
            <a:srgbClr val="B8BDC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Barrier Identification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2669C77B-5016-FA47-B5D0-3DC460FF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8" y="3048000"/>
            <a:ext cx="3200391" cy="685800"/>
          </a:xfrm>
          <a:prstGeom prst="rect">
            <a:avLst/>
          </a:prstGeom>
          <a:solidFill>
            <a:srgbClr val="B8BDC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Barrier Performance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Assessment</a:t>
            </a:r>
          </a:p>
        </p:txBody>
      </p:sp>
      <p:sp>
        <p:nvSpPr>
          <p:cNvPr id="54278" name="Rectangle 8">
            <a:extLst>
              <a:ext uri="{FF2B5EF4-FFF2-40B4-BE49-F238E27FC236}">
                <a16:creationId xmlns:a16="http://schemas.microsoft.com/office/drawing/2014/main" id="{6E29729F-1AFF-3E45-9161-AD005CCD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8" y="4114800"/>
            <a:ext cx="3200391" cy="685800"/>
          </a:xfrm>
          <a:prstGeom prst="rect">
            <a:avLst/>
          </a:prstGeom>
          <a:solidFill>
            <a:srgbClr val="B8BDC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Probability Assessment</a:t>
            </a:r>
          </a:p>
        </p:txBody>
      </p:sp>
      <p:sp>
        <p:nvSpPr>
          <p:cNvPr id="54279" name="Rectangle 9">
            <a:extLst>
              <a:ext uri="{FF2B5EF4-FFF2-40B4-BE49-F238E27FC236}">
                <a16:creationId xmlns:a16="http://schemas.microsoft.com/office/drawing/2014/main" id="{80C2A239-DA5A-204C-863E-9556DEF6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7" y="5181600"/>
            <a:ext cx="3200392" cy="685800"/>
          </a:xfrm>
          <a:prstGeom prst="rect">
            <a:avLst/>
          </a:prstGeom>
          <a:solidFill>
            <a:srgbClr val="B8BDC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/>
              <a:t>Exposure Assessment</a:t>
            </a:r>
          </a:p>
        </p:txBody>
      </p:sp>
      <p:sp>
        <p:nvSpPr>
          <p:cNvPr id="54280" name="Line 11">
            <a:extLst>
              <a:ext uri="{FF2B5EF4-FFF2-40B4-BE49-F238E27FC236}">
                <a16:creationId xmlns:a16="http://schemas.microsoft.com/office/drawing/2014/main" id="{FEB3A1CA-E1FE-714F-98B9-0E5E1ABE3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799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2">
            <a:extLst>
              <a:ext uri="{FF2B5EF4-FFF2-40B4-BE49-F238E27FC236}">
                <a16:creationId xmlns:a16="http://schemas.microsoft.com/office/drawing/2014/main" id="{2A0057E3-9A05-664E-B7FA-FD2079427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799" y="25975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3">
            <a:extLst>
              <a:ext uri="{FF2B5EF4-FFF2-40B4-BE49-F238E27FC236}">
                <a16:creationId xmlns:a16="http://schemas.microsoft.com/office/drawing/2014/main" id="{4D242ABE-5C2D-7142-A6E9-333E403A9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799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4">
            <a:extLst>
              <a:ext uri="{FF2B5EF4-FFF2-40B4-BE49-F238E27FC236}">
                <a16:creationId xmlns:a16="http://schemas.microsoft.com/office/drawing/2014/main" id="{236D7F42-7081-7F4D-89AC-A92866BE8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799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5">
            <a:extLst>
              <a:ext uri="{FF2B5EF4-FFF2-40B4-BE49-F238E27FC236}">
                <a16:creationId xmlns:a16="http://schemas.microsoft.com/office/drawing/2014/main" id="{41B9DBDF-B57F-2F42-87FB-A16E4D65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2" y="966788"/>
            <a:ext cx="2983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Natural/artificial hazards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Sources, amount, intensity</a:t>
            </a: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3E9476B7-8ACA-FF4C-9160-A469D29E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4" y="1819870"/>
            <a:ext cx="30861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Active/passive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Contain, remove, neutralize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Prevent, mitigate, control</a:t>
            </a:r>
          </a:p>
        </p:txBody>
      </p:sp>
      <p:sp>
        <p:nvSpPr>
          <p:cNvPr id="54286" name="Text Box 17">
            <a:extLst>
              <a:ext uri="{FF2B5EF4-FFF2-40B4-BE49-F238E27FC236}">
                <a16:creationId xmlns:a16="http://schemas.microsoft.com/office/drawing/2014/main" id="{88841678-17F2-4743-A692-0817755F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4" y="2929235"/>
            <a:ext cx="35991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Test and monitor for Success/fail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Cause of failure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Act independently</a:t>
            </a:r>
          </a:p>
        </p:txBody>
      </p:sp>
      <p:sp>
        <p:nvSpPr>
          <p:cNvPr id="54287" name="Text Box 18">
            <a:extLst>
              <a:ext uri="{FF2B5EF4-FFF2-40B4-BE49-F238E27FC236}">
                <a16:creationId xmlns:a16="http://schemas.microsoft.com/office/drawing/2014/main" id="{5C9B58FB-2717-D54B-BC4A-FB448686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4" y="4924335"/>
            <a:ext cx="381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Amount of hazard released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Characteristics of hazards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Potential recipients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Consequences of exposure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791DE7F3-09F9-2F44-A018-FECA40BD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4" y="4114800"/>
            <a:ext cx="2624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Identify exposure path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Frequency of exposure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1184B-6CE6-44F1-A779-7285DF2240A9}"/>
              </a:ext>
            </a:extLst>
          </p:cNvPr>
          <p:cNvSpPr/>
          <p:nvPr/>
        </p:nvSpPr>
        <p:spPr>
          <a:xfrm>
            <a:off x="1289865" y="6172201"/>
            <a:ext cx="3200392" cy="461665"/>
          </a:xfrm>
          <a:prstGeom prst="rect">
            <a:avLst/>
          </a:prstGeom>
          <a:solidFill>
            <a:srgbClr val="B8BDC4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/>
              <a:t>Risk Characterization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48EC8-D25F-4D13-91E9-39E0294CC233}"/>
              </a:ext>
            </a:extLst>
          </p:cNvPr>
          <p:cNvSpPr/>
          <p:nvPr/>
        </p:nvSpPr>
        <p:spPr>
          <a:xfrm>
            <a:off x="4556124" y="62161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sz="1800" dirty="0"/>
              <a:t>Calculate risk value, range, distribution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9077B3F7-4CAB-4D5D-A637-CD4E3C1B8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799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D8576F90-8ED9-3242-8C57-B7CE92BF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0198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25F82A2-BDBE-554A-A46E-EB527056FB3C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4CCCA62-4F8B-3C42-8D30-B4B27C686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ea typeface="ＭＳ Ｐゴシック" panose="020B0600070205080204" pitchFamily="34" charset="-128"/>
              </a:rPr>
              <a:t>Example Risk Assessment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CNG Fuel Supply and Refueling Station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07021B6-952E-7A4E-9F51-EE0368E0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638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Compressed natural gas (CNG, ~ 95% methane) System: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buses and bus filling station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Subsystems: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Natural gas supply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Compression and storage station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Dispensing facility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CNG bus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Operator interactions with equipment, maintenance involving Human and Organizational factors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70BAA865-7946-2A4A-8B37-AA1DB2D4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908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87BBFFB-4876-C34A-9D07-03133DB8B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6324600"/>
            <a:ext cx="847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/>
              <a:t>^Chamberlain, S. and Modarres, M., Risk analysis of compressed natural gas school buses, </a:t>
            </a:r>
            <a:r>
              <a:rPr lang="en-US" altLang="en-US" sz="1600" i="1"/>
              <a:t>Risk Analysis</a:t>
            </a:r>
            <a:r>
              <a:rPr lang="en-US" altLang="en-US" sz="1600"/>
              <a:t>, 25(2), 2005</a:t>
            </a:r>
          </a:p>
        </p:txBody>
      </p:sp>
      <p:sp>
        <p:nvSpPr>
          <p:cNvPr id="66566" name="TextBox 6">
            <a:extLst>
              <a:ext uri="{FF2B5EF4-FFF2-40B4-BE49-F238E27FC236}">
                <a16:creationId xmlns:a16="http://schemas.microsoft.com/office/drawing/2014/main" id="{0A6B8ABF-AA86-AD4E-95A5-FCA0B2C9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50129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600" u="sng" dirty="0"/>
              <a:t>W</a:t>
            </a:r>
            <a:r>
              <a:rPr lang="en-US" altLang="en-US" sz="2600" dirty="0"/>
              <a:t>hat are the expected hazards?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 descr="CNG Station.pdf">
            <a:extLst>
              <a:ext uri="{FF2B5EF4-FFF2-40B4-BE49-F238E27FC236}">
                <a16:creationId xmlns:a16="http://schemas.microsoft.com/office/drawing/2014/main" id="{09391021-01BF-4643-9F7E-BBEFF449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69" y="1332071"/>
            <a:ext cx="6983924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4F39CB0B-6F56-E74F-B54B-A5D24162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5437FD8-2FD5-5E4F-8E6B-0C96E5532E6D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7587" name="Text Box 5">
            <a:extLst>
              <a:ext uri="{FF2B5EF4-FFF2-40B4-BE49-F238E27FC236}">
                <a16:creationId xmlns:a16="http://schemas.microsoft.com/office/drawing/2014/main" id="{FF6F24F1-D873-1249-BC17-689EE6E1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/>
          </a:p>
        </p:txBody>
      </p:sp>
      <p:sp>
        <p:nvSpPr>
          <p:cNvPr id="67588" name="Text Box 6">
            <a:extLst>
              <a:ext uri="{FF2B5EF4-FFF2-40B4-BE49-F238E27FC236}">
                <a16:creationId xmlns:a16="http://schemas.microsoft.com/office/drawing/2014/main" id="{90FE4943-E026-0647-8418-0F2B0F06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55320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Modarres RERA, Fig 8.3</a:t>
            </a:r>
          </a:p>
        </p:txBody>
      </p:sp>
      <p:sp>
        <p:nvSpPr>
          <p:cNvPr id="67590" name="TextBox 6">
            <a:extLst>
              <a:ext uri="{FF2B5EF4-FFF2-40B4-BE49-F238E27FC236}">
                <a16:creationId xmlns:a16="http://schemas.microsoft.com/office/drawing/2014/main" id="{4C488400-AFFE-254B-B09C-7C5C3BEB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0"/>
            <a:ext cx="433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/>
              <a:t>CNG Refueling Station</a:t>
            </a:r>
          </a:p>
        </p:txBody>
      </p:sp>
      <p:sp>
        <p:nvSpPr>
          <p:cNvPr id="67591" name="TextBox 7">
            <a:extLst>
              <a:ext uri="{FF2B5EF4-FFF2-40B4-BE49-F238E27FC236}">
                <a16:creationId xmlns:a16="http://schemas.microsoft.com/office/drawing/2014/main" id="{745BF7DE-110C-5B45-83AF-A700FDABE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431" y="5040312"/>
            <a:ext cx="1185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3000 </a:t>
            </a:r>
            <a:r>
              <a:rPr lang="en-US" altLang="en-US" sz="1800" dirty="0" err="1"/>
              <a:t>psig</a:t>
            </a:r>
            <a:endParaRPr lang="en-US" altLang="en-US" sz="1800" dirty="0"/>
          </a:p>
        </p:txBody>
      </p:sp>
      <p:sp>
        <p:nvSpPr>
          <p:cNvPr id="67592" name="TextBox 8">
            <a:extLst>
              <a:ext uri="{FF2B5EF4-FFF2-40B4-BE49-F238E27FC236}">
                <a16:creationId xmlns:a16="http://schemas.microsoft.com/office/drawing/2014/main" id="{10CEF2E5-26E1-124D-B15C-90DFAA22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NG</a:t>
            </a:r>
          </a:p>
        </p:txBody>
      </p:sp>
      <p:sp>
        <p:nvSpPr>
          <p:cNvPr id="67593" name="TextBox 1">
            <a:extLst>
              <a:ext uri="{FF2B5EF4-FFF2-40B4-BE49-F238E27FC236}">
                <a16:creationId xmlns:a16="http://schemas.microsoft.com/office/drawing/2014/main" id="{8890AB8D-30F3-DA47-96DB-678FEEC2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81600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High pressure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37F7A9-4D6E-C649-8D52-1D187537A7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8800" y="5410200"/>
            <a:ext cx="304800" cy="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5" name="TextBox 2">
            <a:extLst>
              <a:ext uri="{FF2B5EF4-FFF2-40B4-BE49-F238E27FC236}">
                <a16:creationId xmlns:a16="http://schemas.microsoft.com/office/drawing/2014/main" id="{656BF4BF-08B0-7041-89F8-6EEB5573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/>
              <a:t>Valves fittings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63D27A72-852C-9942-96C7-312C6529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CNG Bus Fuel Supply System</a:t>
            </a:r>
          </a:p>
        </p:txBody>
      </p:sp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B63B80E4-7485-8449-A750-AE392C4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8EFEC5EE-081F-5F41-8160-F6F2D89C74FB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68611" name="Picture 4" descr="RERA, Fig 8.4.jpg">
            <a:extLst>
              <a:ext uri="{FF2B5EF4-FFF2-40B4-BE49-F238E27FC236}">
                <a16:creationId xmlns:a16="http://schemas.microsoft.com/office/drawing/2014/main" id="{E2E616A4-C94D-2242-BC68-B765F6A6C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7713"/>
            <a:ext cx="7253288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6">
            <a:extLst>
              <a:ext uri="{FF2B5EF4-FFF2-40B4-BE49-F238E27FC236}">
                <a16:creationId xmlns:a16="http://schemas.microsoft.com/office/drawing/2014/main" id="{7DB02783-7984-9C47-BAD0-0BF210469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6550025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Modarres RERA, Fig 8.4</a:t>
            </a:r>
          </a:p>
        </p:txBody>
      </p:sp>
      <p:sp>
        <p:nvSpPr>
          <p:cNvPr id="68613" name="TextBox 1">
            <a:extLst>
              <a:ext uri="{FF2B5EF4-FFF2-40B4-BE49-F238E27FC236}">
                <a16:creationId xmlns:a16="http://schemas.microsoft.com/office/drawing/2014/main" id="{BC4E3D9A-9C0A-EC4C-8A1F-31299FAF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85800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High pressure regulated to 12 psig on buses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A7E61-5940-AB4E-BB3A-7EDCBDBC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14600"/>
            <a:ext cx="1295400" cy="2286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8615" name="TextBox 7">
            <a:extLst>
              <a:ext uri="{FF2B5EF4-FFF2-40B4-BE49-F238E27FC236}">
                <a16:creationId xmlns:a16="http://schemas.microsoft.com/office/drawing/2014/main" id="{4B250B97-F88F-3146-B3D3-5C832BE8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106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/>
              <a:t>Valves fittings</a:t>
            </a:r>
          </a:p>
        </p:txBody>
      </p:sp>
      <p:sp>
        <p:nvSpPr>
          <p:cNvPr id="68616" name="TextBox 2">
            <a:extLst>
              <a:ext uri="{FF2B5EF4-FFF2-40B4-BE49-F238E27FC236}">
                <a16:creationId xmlns:a16="http://schemas.microsoft.com/office/drawing/2014/main" id="{797BB693-818C-3045-9E9C-683090D6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91200"/>
            <a:ext cx="842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/>
              <a:t>leaks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1E4E0C-2DCD-2B4A-AF24-1CEC2BD577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" y="6019800"/>
            <a:ext cx="304800" cy="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2473C-5117-5A4F-9F0D-75C0E350E8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39000" y="2690089"/>
            <a:ext cx="457200" cy="3579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0" name="TextBox 3">
            <a:extLst>
              <a:ext uri="{FF2B5EF4-FFF2-40B4-BE49-F238E27FC236}">
                <a16:creationId xmlns:a16="http://schemas.microsoft.com/office/drawing/2014/main" id="{08279828-E99F-284C-AF30-9020AFBDB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24794"/>
            <a:ext cx="26304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Organizational deficiency: Management (training, auditing, enforcement), Inspection, Maintenance</a:t>
            </a:r>
          </a:p>
        </p:txBody>
      </p:sp>
      <p:sp>
        <p:nvSpPr>
          <p:cNvPr id="68621" name="TextBox 13">
            <a:extLst>
              <a:ext uri="{FF2B5EF4-FFF2-40B4-BE49-F238E27FC236}">
                <a16:creationId xmlns:a16="http://schemas.microsoft.com/office/drawing/2014/main" id="{6D5204B2-E7EA-E544-84A7-7D98DD86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Asphyxiation, fire explosion</a:t>
            </a:r>
          </a:p>
        </p:txBody>
      </p:sp>
      <p:sp>
        <p:nvSpPr>
          <p:cNvPr id="68622" name="TextBox 2">
            <a:extLst>
              <a:ext uri="{FF2B5EF4-FFF2-40B4-BE49-F238E27FC236}">
                <a16:creationId xmlns:a16="http://schemas.microsoft.com/office/drawing/2014/main" id="{6153335B-6EF2-8746-B702-5B805CA5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33982"/>
            <a:ext cx="1752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Lacking on bus is a Natural gas detector!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3BF8EC2-49BD-924A-B7D7-53DD86DC3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 Components,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STS Organizational Factors</a:t>
            </a:r>
          </a:p>
        </p:txBody>
      </p:sp>
      <p:graphicFrame>
        <p:nvGraphicFramePr>
          <p:cNvPr id="51317" name="Group 117">
            <a:extLst>
              <a:ext uri="{FF2B5EF4-FFF2-40B4-BE49-F238E27FC236}">
                <a16:creationId xmlns:a16="http://schemas.microsoft.com/office/drawing/2014/main" id="{8EE414C1-4C36-1C4B-83AC-EBE59732F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61681"/>
              </p:ext>
            </p:extLst>
          </p:nvPr>
        </p:nvGraphicFramePr>
        <p:xfrm>
          <a:off x="499456" y="1089398"/>
          <a:ext cx="8382000" cy="5684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69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Hazards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Natural gas/methane fire and explosions; asphyxiation on buses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96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Barriers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Integrity of storage tanks, pressure control, gas detectors, operators, maintenance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53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Barrier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performance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Scenarios: failure of barriers and effects, e.g., mechanical, chemical, electrical induced failure, operator error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6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Exposure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Gas released and dispersed, igniting fire, fatalities due to fire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Risk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characterization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Severity and probability or frequency distribution of occurrence of each credible failure scenario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FBA428CE-BC89-204D-B92B-920EDA6132D1}"/>
              </a:ext>
            </a:extLst>
          </p:cNvPr>
          <p:cNvSpPr>
            <a:spLocks/>
          </p:cNvSpPr>
          <p:nvPr/>
        </p:nvSpPr>
        <p:spPr bwMode="auto">
          <a:xfrm>
            <a:off x="304800" y="1066800"/>
            <a:ext cx="381000" cy="3124200"/>
          </a:xfrm>
          <a:prstGeom prst="leftBrace">
            <a:avLst>
              <a:gd name="adj1" fmla="val 8352"/>
              <a:gd name="adj2" fmla="val 49667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/>
          </a:p>
        </p:txBody>
      </p:sp>
      <p:sp>
        <p:nvSpPr>
          <p:cNvPr id="69662" name="TextBox 3">
            <a:extLst>
              <a:ext uri="{FF2B5EF4-FFF2-40B4-BE49-F238E27FC236}">
                <a16:creationId xmlns:a16="http://schemas.microsoft.com/office/drawing/2014/main" id="{BB4D50E3-5E46-EC4E-B713-8304DCAE684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920750" y="2177534"/>
            <a:ext cx="2172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What can go wrong</a:t>
            </a:r>
          </a:p>
        </p:txBody>
      </p:sp>
      <p:sp>
        <p:nvSpPr>
          <p:cNvPr id="69663" name="TextBox 4">
            <a:extLst>
              <a:ext uri="{FF2B5EF4-FFF2-40B4-BE49-F238E27FC236}">
                <a16:creationId xmlns:a16="http://schemas.microsoft.com/office/drawing/2014/main" id="{84825110-E8B3-144F-BA0B-E075A63484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046956" y="5353843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How likely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96C21A4-939C-FB43-86DE-1380270DA48A}"/>
              </a:ext>
            </a:extLst>
          </p:cNvPr>
          <p:cNvSpPr>
            <a:spLocks/>
          </p:cNvSpPr>
          <p:nvPr/>
        </p:nvSpPr>
        <p:spPr bwMode="auto">
          <a:xfrm>
            <a:off x="431073" y="5707502"/>
            <a:ext cx="122238" cy="914400"/>
          </a:xfrm>
          <a:prstGeom prst="leftBrace">
            <a:avLst>
              <a:gd name="adj1" fmla="val 8346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/>
          </a:p>
        </p:txBody>
      </p:sp>
      <p:sp>
        <p:nvSpPr>
          <p:cNvPr id="69665" name="TextBox 6">
            <a:extLst>
              <a:ext uri="{FF2B5EF4-FFF2-40B4-BE49-F238E27FC236}">
                <a16:creationId xmlns:a16="http://schemas.microsoft.com/office/drawing/2014/main" id="{49DE56D2-768D-264C-BC56-65285A92A7F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15979" y="4510422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Consequences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FF9639-AD97-437A-845A-8FF6FCA73264}"/>
              </a:ext>
            </a:extLst>
          </p:cNvPr>
          <p:cNvSpPr>
            <a:spLocks/>
          </p:cNvSpPr>
          <p:nvPr/>
        </p:nvSpPr>
        <p:spPr bwMode="auto">
          <a:xfrm>
            <a:off x="381001" y="4577038"/>
            <a:ext cx="222383" cy="914400"/>
          </a:xfrm>
          <a:prstGeom prst="leftBrace">
            <a:avLst>
              <a:gd name="adj1" fmla="val 8346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4FA1-BB5B-4C0B-A428-0F94701B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of the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F30F-1634-4E05-81CE-557DEB48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potential from fuel leakage</a:t>
            </a:r>
          </a:p>
          <a:p>
            <a:r>
              <a:rPr lang="en-US" dirty="0"/>
              <a:t>Explosion potential from uncontrolled dispersion and mixing of CNG in the presence of an ignition source</a:t>
            </a:r>
          </a:p>
          <a:p>
            <a:r>
              <a:rPr lang="en-US" dirty="0"/>
              <a:t>Impact and missile-generated hazards due to fuel being stored at high pressure</a:t>
            </a:r>
          </a:p>
          <a:p>
            <a:r>
              <a:rPr lang="en-US" dirty="0"/>
              <a:t>Chemical hazards (gas toxicity, asphyxiation etc.)</a:t>
            </a:r>
          </a:p>
          <a:p>
            <a:r>
              <a:rPr lang="en-US" dirty="0"/>
              <a:t>Electrostatic discharge</a:t>
            </a:r>
          </a:p>
          <a:p>
            <a:r>
              <a:rPr lang="en-US" dirty="0"/>
              <a:t>Gas is stored at high pressure. Storage system susceptible to corrosion fatigue, stress corrosion, cracking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1366C-B605-4734-9315-8C31A84E95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2646A6-CE57-304D-8C26-2FCB3315EE6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1481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109456</TotalTime>
  <Words>2384</Words>
  <Application>Microsoft Office PowerPoint</Application>
  <PresentationFormat>On-screen Show (4:3)</PresentationFormat>
  <Paragraphs>342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Tahoma</vt:lpstr>
      <vt:lpstr>Times New Roman</vt:lpstr>
      <vt:lpstr>Wingdings</vt:lpstr>
      <vt:lpstr>Default Design</vt:lpstr>
      <vt:lpstr>Equation</vt:lpstr>
      <vt:lpstr>Elements of Risk Assessment and Risk Profiles</vt:lpstr>
      <vt:lpstr>References</vt:lpstr>
      <vt:lpstr>Risk Assessment of Compressed Natural Gas (CNG) Fuel Refueling Station and Bus System</vt:lpstr>
      <vt:lpstr>Review: Steps in Risk Assessment</vt:lpstr>
      <vt:lpstr>Example Risk Assessment CNG Fuel Supply and Refueling Station</vt:lpstr>
      <vt:lpstr>PowerPoint Presentation</vt:lpstr>
      <vt:lpstr>CNG Bus Fuel Supply System</vt:lpstr>
      <vt:lpstr>RA Components,  STS Organizational Factors</vt:lpstr>
      <vt:lpstr>Hazards of the System</vt:lpstr>
      <vt:lpstr>Semi-Quantitative Risk Assessment</vt:lpstr>
      <vt:lpstr>Semi-Quantitative RA for CNG System</vt:lpstr>
      <vt:lpstr>Semi-Quant Risk Matrix for Fire Scenario  with no. of scenarios identified in each risk category</vt:lpstr>
      <vt:lpstr>CNG Hazard Barriers</vt:lpstr>
      <vt:lpstr>CNG Barrier Failure, Examples</vt:lpstr>
      <vt:lpstr>CNG Fire Scenarios</vt:lpstr>
      <vt:lpstr>PowerPoint Presentation</vt:lpstr>
      <vt:lpstr>Quantitative Risk Assessment (QRA):  CNG, Fire Scenario Event Tree</vt:lpstr>
      <vt:lpstr>PowerPoint Presentation</vt:lpstr>
      <vt:lpstr>CNG Uncertainty Analysis &amp; Propagation</vt:lpstr>
      <vt:lpstr>Analysis of CNG Data Uncertainty Propagation</vt:lpstr>
      <vt:lpstr>QRA Fire Safety Risk Summary</vt:lpstr>
      <vt:lpstr>CNG Mortality Risk Assessment</vt:lpstr>
      <vt:lpstr>CNG Compared to Diesel:  Risk-Based Decision Making</vt:lpstr>
      <vt:lpstr>Limitation of this Risk Assessment</vt:lpstr>
      <vt:lpstr>Things to think about!</vt:lpstr>
      <vt:lpstr>PowerPoint Presentation</vt:lpstr>
      <vt:lpstr>Do the Data Tell the Full Story?  Causal Inference</vt:lpstr>
      <vt:lpstr>Seek Causes From Correlations </vt:lpstr>
      <vt:lpstr>Seek Causes From Correlations or Associations</vt:lpstr>
      <vt:lpstr>Seek Causes From Correlations or Associations</vt:lpstr>
      <vt:lpstr>Seek Causes From Correlations or Associations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Engineering</dc:title>
  <dc:creator>S. Zohra Halim</dc:creator>
  <cp:lastModifiedBy>Halim, Syeda Z</cp:lastModifiedBy>
  <cp:revision>938</cp:revision>
  <cp:lastPrinted>2020-01-17T01:55:13Z</cp:lastPrinted>
  <dcterms:created xsi:type="dcterms:W3CDTF">2010-08-28T14:01:08Z</dcterms:created>
  <dcterms:modified xsi:type="dcterms:W3CDTF">2022-02-10T14:15:26Z</dcterms:modified>
</cp:coreProperties>
</file>