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403" r:id="rId2"/>
    <p:sldId id="465" r:id="rId3"/>
    <p:sldId id="479" r:id="rId4"/>
    <p:sldId id="409" r:id="rId5"/>
    <p:sldId id="408" r:id="rId6"/>
    <p:sldId id="412" r:id="rId7"/>
    <p:sldId id="417" r:id="rId8"/>
    <p:sldId id="458" r:id="rId9"/>
    <p:sldId id="416" r:id="rId10"/>
    <p:sldId id="413" r:id="rId11"/>
    <p:sldId id="414" r:id="rId12"/>
    <p:sldId id="415" r:id="rId13"/>
    <p:sldId id="459" r:id="rId14"/>
    <p:sldId id="460" r:id="rId15"/>
    <p:sldId id="461" r:id="rId16"/>
    <p:sldId id="418" r:id="rId17"/>
    <p:sldId id="424" r:id="rId18"/>
    <p:sldId id="423" r:id="rId19"/>
    <p:sldId id="422" r:id="rId20"/>
    <p:sldId id="480" r:id="rId21"/>
    <p:sldId id="419" r:id="rId22"/>
    <p:sldId id="433" r:id="rId23"/>
    <p:sldId id="434" r:id="rId24"/>
    <p:sldId id="481" r:id="rId25"/>
    <p:sldId id="463" r:id="rId26"/>
    <p:sldId id="464" r:id="rId27"/>
    <p:sldId id="435" r:id="rId28"/>
    <p:sldId id="467"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8BDC4"/>
    <a:srgbClr val="C4B8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7"/>
    <p:restoredTop sz="94705"/>
  </p:normalViewPr>
  <p:slideViewPr>
    <p:cSldViewPr>
      <p:cViewPr varScale="1">
        <p:scale>
          <a:sx n="86" d="100"/>
          <a:sy n="86" d="100"/>
        </p:scale>
        <p:origin x="864" y="4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2AA44F-1FEC-504F-B984-236899D907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EB5550D0-74A7-1B41-86A1-6BD6DC7A84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C354B176-955C-464B-859F-37F9B6D930B8}" type="datetimeFigureOut">
              <a:rPr lang="en-US"/>
              <a:pPr>
                <a:defRPr/>
              </a:pPr>
              <a:t>2/15/2022</a:t>
            </a:fld>
            <a:endParaRPr lang="en-US"/>
          </a:p>
        </p:txBody>
      </p:sp>
      <p:sp>
        <p:nvSpPr>
          <p:cNvPr id="4" name="Footer Placeholder 3">
            <a:extLst>
              <a:ext uri="{FF2B5EF4-FFF2-40B4-BE49-F238E27FC236}">
                <a16:creationId xmlns:a16="http://schemas.microsoft.com/office/drawing/2014/main" id="{3E2D4AD5-4757-7B4F-9562-726B74B552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8B86E542-6118-8B4D-A4F9-6D8E7CFB49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Arial" charset="0"/>
                <a:ea typeface="ＭＳ Ｐゴシック" charset="-128"/>
              </a:defRPr>
            </a:lvl1pPr>
          </a:lstStyle>
          <a:p>
            <a:pPr>
              <a:defRPr/>
            </a:pPr>
            <a:fld id="{A4033DAD-B6B3-8145-AE11-3DFCD5F0ED6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B80ACBD-C880-AD4B-B692-8B0F47DA3DF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65539" name="Rectangle 3">
            <a:extLst>
              <a:ext uri="{FF2B5EF4-FFF2-40B4-BE49-F238E27FC236}">
                <a16:creationId xmlns:a16="http://schemas.microsoft.com/office/drawing/2014/main" id="{CD830925-E164-FB4B-A8C1-B210EBCEF1E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ＭＳ Ｐゴシック" charset="0"/>
              </a:defRPr>
            </a:lvl1pPr>
          </a:lstStyle>
          <a:p>
            <a:pPr>
              <a:defRPr/>
            </a:pPr>
            <a:endParaRPr lang="en-US"/>
          </a:p>
        </p:txBody>
      </p:sp>
      <p:sp>
        <p:nvSpPr>
          <p:cNvPr id="17412" name="Rectangle 4">
            <a:extLst>
              <a:ext uri="{FF2B5EF4-FFF2-40B4-BE49-F238E27FC236}">
                <a16:creationId xmlns:a16="http://schemas.microsoft.com/office/drawing/2014/main" id="{B1A63EF7-15D2-3F4D-A3B0-3A4C0E3C70C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a:extLst>
              <a:ext uri="{FF2B5EF4-FFF2-40B4-BE49-F238E27FC236}">
                <a16:creationId xmlns:a16="http://schemas.microsoft.com/office/drawing/2014/main" id="{2EF391B2-BF5A-AB4D-9361-D02CEC73CFC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5542" name="Rectangle 6">
            <a:extLst>
              <a:ext uri="{FF2B5EF4-FFF2-40B4-BE49-F238E27FC236}">
                <a16:creationId xmlns:a16="http://schemas.microsoft.com/office/drawing/2014/main" id="{E7ED189F-CA38-814A-823D-CB308959B86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65543" name="Rectangle 7">
            <a:extLst>
              <a:ext uri="{FF2B5EF4-FFF2-40B4-BE49-F238E27FC236}">
                <a16:creationId xmlns:a16="http://schemas.microsoft.com/office/drawing/2014/main" id="{3A474666-F79F-3C41-AA95-66B05E09EC7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D6853E28-4C2A-FD40-9C97-0B0F006A99C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59619A2-3620-B34E-A232-05C5A5333FB8}" type="slidenum">
              <a:rPr lang="en-US" sz="1200"/>
              <a:pPr/>
              <a:t>25</a:t>
            </a:fld>
            <a:endParaRPr lang="en-US" sz="12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
        <p:nvSpPr>
          <p:cNvPr id="45060" name="Text Box 4"/>
          <p:cNvSpPr txBox="1">
            <a:spLocks noChangeArrowheads="1"/>
          </p:cNvSpPr>
          <p:nvPr>
            <p:custDataLst>
              <p:tags r:id="rId1"/>
            </p:custDataLst>
          </p:nvPr>
        </p:nvSpPr>
        <p:spPr bwMode="auto">
          <a:xfrm>
            <a:off x="0" y="4127500"/>
            <a:ext cx="6858000" cy="127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400" b="1">
                <a:solidFill>
                  <a:srgbClr val="272727"/>
                </a:solidFill>
              </a:rPr>
              <a:t>02_09.jpg</a:t>
            </a:r>
            <a:br>
              <a:rPr lang="en-US" sz="1400" b="1">
                <a:solidFill>
                  <a:srgbClr val="272727"/>
                </a:solidFill>
              </a:rPr>
            </a:br>
            <a:endParaRPr lang="en-US" sz="1400" b="1">
              <a:solidFill>
                <a:srgbClr val="272727"/>
              </a:solidFill>
            </a:endParaRPr>
          </a:p>
        </p:txBody>
      </p:sp>
    </p:spTree>
    <p:extLst>
      <p:ext uri="{BB962C8B-B14F-4D97-AF65-F5344CB8AC3E}">
        <p14:creationId xmlns:p14="http://schemas.microsoft.com/office/powerpoint/2010/main" val="177641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989" y="212292"/>
            <a:ext cx="6324600" cy="502576"/>
          </a:xfrm>
          <a:prstGeom prst="rect">
            <a:avLst/>
          </a:prstGeom>
        </p:spPr>
        <p:txBody>
          <a:bodyPr>
            <a:normAutofit/>
          </a:bodyPr>
          <a:lstStyle>
            <a:lvl1pPr algn="l">
              <a:defRPr sz="3200">
                <a:solidFill>
                  <a:schemeClr val="accent2">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11989" y="1222830"/>
            <a:ext cx="8305800" cy="5236265"/>
          </a:xfrm>
          <a:prstGeom prst="rect">
            <a:avLst/>
          </a:prstGeom>
        </p:spPr>
        <p:txBody>
          <a:bodyPr>
            <a:normAutofit/>
          </a:bodyPr>
          <a:lstStyle>
            <a:lvl1pPr marL="342900" indent="-342900">
              <a:buFont typeface="Wingdings" panose="05000000000000000000" pitchFamily="2" charset="2"/>
              <a:buChar char="§"/>
              <a:defRPr sz="2400"/>
            </a:lvl1pPr>
            <a:lvl2pPr marL="742950" indent="-285750">
              <a:buFont typeface="Arial" panose="020B0604020202020204" pitchFamily="34" charset="0"/>
              <a:buChar char="•"/>
              <a:defRPr sz="2000"/>
            </a:lvl2pPr>
            <a:lvl3pPr marL="1143000" indent="-228600">
              <a:buSzPct val="75000"/>
              <a:buFont typeface="Courier New" panose="02070309020205020404" pitchFamily="49" charset="0"/>
              <a:buChar char="o"/>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Line 8"/>
          <p:cNvSpPr>
            <a:spLocks noChangeShapeType="1"/>
          </p:cNvSpPr>
          <p:nvPr/>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7" name="Line 9"/>
          <p:cNvSpPr>
            <a:spLocks noChangeShapeType="1"/>
          </p:cNvSpPr>
          <p:nvPr/>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pic>
        <p:nvPicPr>
          <p:cNvPr id="8" name="Picture 2" descr="C:\Users\svg4957\Desktop\TEES_MKOConner_Logo_Maro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spTree>
    <p:extLst>
      <p:ext uri="{BB962C8B-B14F-4D97-AF65-F5344CB8AC3E}">
        <p14:creationId xmlns:p14="http://schemas.microsoft.com/office/powerpoint/2010/main" val="367827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8810" y="1144584"/>
            <a:ext cx="7772400" cy="1470025"/>
          </a:xfrm>
          <a:prstGeom prst="rect">
            <a:avLst/>
          </a:prstGeom>
        </p:spPr>
        <p:txBody>
          <a:bodyPr/>
          <a:lstStyle>
            <a:lvl1pPr algn="ctr">
              <a:defRPr>
                <a:solidFill>
                  <a:schemeClr val="accent2">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2766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Line 8"/>
          <p:cNvSpPr>
            <a:spLocks noChangeShapeType="1"/>
          </p:cNvSpPr>
          <p:nvPr/>
        </p:nvSpPr>
        <p:spPr bwMode="auto">
          <a:xfrm>
            <a:off x="48021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8" name="Line 9"/>
          <p:cNvSpPr>
            <a:spLocks noChangeShapeType="1"/>
          </p:cNvSpPr>
          <p:nvPr/>
        </p:nvSpPr>
        <p:spPr bwMode="auto">
          <a:xfrm>
            <a:off x="480210" y="2995608"/>
            <a:ext cx="8229600" cy="0"/>
          </a:xfrm>
          <a:prstGeom prst="line">
            <a:avLst/>
          </a:prstGeom>
          <a:noFill/>
          <a:ln w="50800">
            <a:solidFill>
              <a:srgbClr val="800000"/>
            </a:solidFill>
            <a:round/>
            <a:headEnd/>
            <a:tailEnd/>
          </a:ln>
          <a:effectLst/>
        </p:spPr>
        <p:txBody>
          <a:bodyPr/>
          <a:lstStyle/>
          <a:p>
            <a:pPr>
              <a:defRPr/>
            </a:pPr>
            <a:endParaRPr lang="en-US"/>
          </a:p>
        </p:txBody>
      </p:sp>
      <p:sp>
        <p:nvSpPr>
          <p:cNvPr id="6" name="Line 8"/>
          <p:cNvSpPr>
            <a:spLocks noChangeShapeType="1"/>
          </p:cNvSpPr>
          <p:nvPr userDrawn="1"/>
        </p:nvSpPr>
        <p:spPr bwMode="auto">
          <a:xfrm>
            <a:off x="60960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9" name="Line 9"/>
          <p:cNvSpPr>
            <a:spLocks noChangeShapeType="1"/>
          </p:cNvSpPr>
          <p:nvPr userDrawn="1"/>
        </p:nvSpPr>
        <p:spPr bwMode="auto">
          <a:xfrm>
            <a:off x="609600" y="2995608"/>
            <a:ext cx="8229600" cy="0"/>
          </a:xfrm>
          <a:prstGeom prst="line">
            <a:avLst/>
          </a:prstGeom>
          <a:noFill/>
          <a:ln w="50800">
            <a:solidFill>
              <a:srgbClr val="800000"/>
            </a:solidFill>
            <a:round/>
            <a:headEnd/>
            <a:tailEnd/>
          </a:ln>
          <a:effectLst/>
        </p:spPr>
        <p:txBody>
          <a:bodyPr/>
          <a:lstStyle/>
          <a:p>
            <a:pPr>
              <a:defRPr/>
            </a:pPr>
            <a:endParaRPr lang="en-US"/>
          </a:p>
        </p:txBody>
      </p:sp>
    </p:spTree>
    <p:extLst>
      <p:ext uri="{BB962C8B-B14F-4D97-AF65-F5344CB8AC3E}">
        <p14:creationId xmlns:p14="http://schemas.microsoft.com/office/powerpoint/2010/main" val="217734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8229" y="228600"/>
            <a:ext cx="82296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78229" y="1166018"/>
            <a:ext cx="8229600" cy="53871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59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2"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59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1596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8306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0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E81021-D5B4-D14E-A0A0-0BE0F55F0831}"/>
              </a:ext>
            </a:extLst>
          </p:cNvPr>
          <p:cNvSpPr>
            <a:spLocks noGrp="1" noChangeArrowheads="1"/>
          </p:cNvSpPr>
          <p:nvPr>
            <p:ph type="title"/>
          </p:nvPr>
        </p:nvSpPr>
        <p:spPr bwMode="auto">
          <a:xfrm>
            <a:off x="228600" y="161472"/>
            <a:ext cx="6781800" cy="59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80A729E-D89B-A44E-A3E7-703B9AFA9E5A}"/>
              </a:ext>
            </a:extLst>
          </p:cNvPr>
          <p:cNvSpPr>
            <a:spLocks noGrp="1" noChangeArrowheads="1"/>
          </p:cNvSpPr>
          <p:nvPr>
            <p:ph type="body" idx="1"/>
          </p:nvPr>
        </p:nvSpPr>
        <p:spPr bwMode="auto">
          <a:xfrm>
            <a:off x="411742" y="1225018"/>
            <a:ext cx="8229600" cy="532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3" name="Line 8">
            <a:extLst>
              <a:ext uri="{FF2B5EF4-FFF2-40B4-BE49-F238E27FC236}">
                <a16:creationId xmlns:a16="http://schemas.microsoft.com/office/drawing/2014/main" id="{4EF9A61F-CA2A-4155-BFB0-EE7C51B081E6}"/>
              </a:ext>
            </a:extLst>
          </p:cNvPr>
          <p:cNvSpPr>
            <a:spLocks noChangeShapeType="1"/>
          </p:cNvSpPr>
          <p:nvPr userDrawn="1"/>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14" name="Line 9">
            <a:extLst>
              <a:ext uri="{FF2B5EF4-FFF2-40B4-BE49-F238E27FC236}">
                <a16:creationId xmlns:a16="http://schemas.microsoft.com/office/drawing/2014/main" id="{55135CE9-5BD1-43E8-8DD3-B265263696CF}"/>
              </a:ext>
            </a:extLst>
          </p:cNvPr>
          <p:cNvSpPr>
            <a:spLocks noChangeShapeType="1"/>
          </p:cNvSpPr>
          <p:nvPr userDrawn="1"/>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sp>
        <p:nvSpPr>
          <p:cNvPr id="15" name="Slide Number Placeholder 5">
            <a:extLst>
              <a:ext uri="{FF2B5EF4-FFF2-40B4-BE49-F238E27FC236}">
                <a16:creationId xmlns:a16="http://schemas.microsoft.com/office/drawing/2014/main" id="{9816D986-FE85-4AC5-83F4-45DBA25E2F47}"/>
              </a:ext>
            </a:extLst>
          </p:cNvPr>
          <p:cNvSpPr txBox="1">
            <a:spLocks/>
          </p:cNvSpPr>
          <p:nvPr userDrawn="1"/>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pic>
        <p:nvPicPr>
          <p:cNvPr id="16" name="Picture 2" descr="C:\Users\svg4957\Desktop\TEES_MKOConner_Logo_Maroon.jpg">
            <a:extLst>
              <a:ext uri="{FF2B5EF4-FFF2-40B4-BE49-F238E27FC236}">
                <a16:creationId xmlns:a16="http://schemas.microsoft.com/office/drawing/2014/main" id="{FF16146D-2E62-497C-8A51-61053D08E0D9}"/>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5" r:id="rId1"/>
    <p:sldLayoutId id="2147483664" r:id="rId2"/>
    <p:sldLayoutId id="2147483650" r:id="rId3"/>
    <p:sldLayoutId id="2147483652" r:id="rId4"/>
    <p:sldLayoutId id="2147483654" r:id="rId5"/>
    <p:sldLayoutId id="2147483655" r:id="rId6"/>
  </p:sldLayoutIdLst>
  <p:hf hdr="0" ftr="0" dt="0"/>
  <p:txStyles>
    <p:titleStyle>
      <a:lvl1pPr algn="l" rtl="0" eaLnBrk="0" fontAlgn="base" hangingPunct="0">
        <a:spcBef>
          <a:spcPct val="0"/>
        </a:spcBef>
        <a:spcAft>
          <a:spcPct val="0"/>
        </a:spcAft>
        <a:defRPr sz="3200">
          <a:solidFill>
            <a:schemeClr val="tx2"/>
          </a:solidFill>
          <a:latin typeface="+mj-lt"/>
          <a:ea typeface="ＭＳ Ｐゴシック" pitchFamily="-105" charset="-128"/>
          <a:cs typeface="ＭＳ Ｐゴシック" pitchFamily="-105" charset="-128"/>
        </a:defRPr>
      </a:lvl1pPr>
      <a:lvl2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2pPr>
      <a:lvl3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3pPr>
      <a:lvl4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4pPr>
      <a:lvl5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5pPr>
      <a:lvl6pPr marL="457200" algn="ctr" rtl="0" fontAlgn="base">
        <a:spcBef>
          <a:spcPct val="0"/>
        </a:spcBef>
        <a:spcAft>
          <a:spcPct val="0"/>
        </a:spcAft>
        <a:defRPr sz="4400">
          <a:solidFill>
            <a:schemeClr val="tx2"/>
          </a:solidFill>
          <a:latin typeface="Arial" pitchFamily="-105" charset="0"/>
        </a:defRPr>
      </a:lvl6pPr>
      <a:lvl7pPr marL="914400" algn="ctr" rtl="0" fontAlgn="base">
        <a:spcBef>
          <a:spcPct val="0"/>
        </a:spcBef>
        <a:spcAft>
          <a:spcPct val="0"/>
        </a:spcAft>
        <a:defRPr sz="4400">
          <a:solidFill>
            <a:schemeClr val="tx2"/>
          </a:solidFill>
          <a:latin typeface="Arial" pitchFamily="-105" charset="0"/>
        </a:defRPr>
      </a:lvl7pPr>
      <a:lvl8pPr marL="1371600" algn="ctr" rtl="0" fontAlgn="base">
        <a:spcBef>
          <a:spcPct val="0"/>
        </a:spcBef>
        <a:spcAft>
          <a:spcPct val="0"/>
        </a:spcAft>
        <a:defRPr sz="4400">
          <a:solidFill>
            <a:schemeClr val="tx2"/>
          </a:solidFill>
          <a:latin typeface="Arial" pitchFamily="-105" charset="0"/>
        </a:defRPr>
      </a:lvl8pPr>
      <a:lvl9pPr marL="1828800" algn="ctr" rtl="0" fontAlgn="base">
        <a:spcBef>
          <a:spcPct val="0"/>
        </a:spcBef>
        <a:spcAft>
          <a:spcPct val="0"/>
        </a:spcAft>
        <a:defRPr sz="4400">
          <a:solidFill>
            <a:schemeClr val="tx2"/>
          </a:solidFill>
          <a:latin typeface="Arial" pitchFamily="-105" charset="0"/>
        </a:defRPr>
      </a:lvl9pPr>
    </p:titleStyle>
    <p:bodyStyle>
      <a:lvl1pPr marL="342900" indent="-342900" algn="l" rtl="0" eaLnBrk="0" fontAlgn="base" hangingPunct="0">
        <a:spcBef>
          <a:spcPct val="20000"/>
        </a:spcBef>
        <a:spcAft>
          <a:spcPct val="20000"/>
        </a:spcAft>
        <a:buChar char="•"/>
        <a:defRPr sz="2400">
          <a:solidFill>
            <a:schemeClr val="tx1"/>
          </a:solidFill>
          <a:latin typeface="+mn-lt"/>
          <a:ea typeface="ＭＳ Ｐゴシック" pitchFamily="-105" charset="-128"/>
          <a:cs typeface="ＭＳ Ｐゴシック" pitchFamily="-105" charset="-128"/>
        </a:defRPr>
      </a:lvl1pPr>
      <a:lvl2pPr marL="742950" indent="-285750" algn="l" rtl="0" eaLnBrk="0" fontAlgn="base" hangingPunct="0">
        <a:spcBef>
          <a:spcPct val="20000"/>
        </a:spcBef>
        <a:spcAft>
          <a:spcPct val="20000"/>
        </a:spcAft>
        <a:buChar char="–"/>
        <a:defRPr sz="2000">
          <a:solidFill>
            <a:schemeClr val="tx1"/>
          </a:solidFill>
          <a:latin typeface="+mn-lt"/>
          <a:ea typeface="ＭＳ Ｐゴシック" pitchFamily="-105" charset="-128"/>
        </a:defRPr>
      </a:lvl2pPr>
      <a:lvl3pPr marL="1143000" indent="-228600" algn="l" rtl="0" eaLnBrk="0" fontAlgn="base" hangingPunct="0">
        <a:spcBef>
          <a:spcPct val="20000"/>
        </a:spcBef>
        <a:spcAft>
          <a:spcPct val="0"/>
        </a:spcAft>
        <a:buChar char="•"/>
        <a:defRPr sz="1800">
          <a:solidFill>
            <a:schemeClr val="tx1"/>
          </a:solidFill>
          <a:latin typeface="+mn-lt"/>
          <a:ea typeface="ＭＳ Ｐゴシック" pitchFamily="-105"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1.emf"/><Relationship Id="rId3" Type="http://schemas.openxmlformats.org/officeDocument/2006/relationships/image" Target="../media/image13.jpeg"/><Relationship Id="rId7" Type="http://schemas.openxmlformats.org/officeDocument/2006/relationships/image" Target="../media/image8.emf"/><Relationship Id="rId12"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emf"/><Relationship Id="rId5" Type="http://schemas.openxmlformats.org/officeDocument/2006/relationships/image" Target="../media/image7.emf"/><Relationship Id="rId15" Type="http://schemas.openxmlformats.org/officeDocument/2006/relationships/image" Target="../media/image12.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emf"/><Relationship Id="rId1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7.emf"/><Relationship Id="rId5" Type="http://schemas.openxmlformats.org/officeDocument/2006/relationships/oleObject" Target="../embeddings/oleObject11.bin"/><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9.png"/><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slideLayout" Target="../slideLayouts/slideLayout5.xml"/><Relationship Id="rId7" Type="http://schemas.openxmlformats.org/officeDocument/2006/relationships/image" Target="../media/image20.emf"/><Relationship Id="rId2" Type="http://schemas.openxmlformats.org/officeDocument/2006/relationships/tags" Target="../tags/tag1.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22.jpeg"/><Relationship Id="rId4" Type="http://schemas.openxmlformats.org/officeDocument/2006/relationships/notesSlide" Target="../notesSlides/notesSlide1.xml"/><Relationship Id="rId9"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5803-99EB-484E-9B0D-82C738C47AF4}"/>
              </a:ext>
            </a:extLst>
          </p:cNvPr>
          <p:cNvSpPr>
            <a:spLocks noGrp="1"/>
          </p:cNvSpPr>
          <p:nvPr>
            <p:ph type="ctrTitle"/>
          </p:nvPr>
        </p:nvSpPr>
        <p:spPr/>
        <p:txBody>
          <a:bodyPr/>
          <a:lstStyle/>
          <a:p>
            <a:pPr algn="ctr"/>
            <a:r>
              <a:rPr lang="en-US" dirty="0">
                <a:latin typeface="Arial" charset="0"/>
                <a:ea typeface="ＭＳ Ｐゴシック" charset="0"/>
                <a:cs typeface="ＭＳ Ｐゴシック" charset="0"/>
              </a:rPr>
              <a:t>Review of Probability, Random Variables, and Engineering Distributions</a:t>
            </a:r>
            <a:endParaRPr lang="en-US" dirty="0"/>
          </a:p>
        </p:txBody>
      </p:sp>
      <p:sp>
        <p:nvSpPr>
          <p:cNvPr id="3" name="Subtitle 2">
            <a:extLst>
              <a:ext uri="{FF2B5EF4-FFF2-40B4-BE49-F238E27FC236}">
                <a16:creationId xmlns:a16="http://schemas.microsoft.com/office/drawing/2014/main" id="{D9DBE491-C0C5-48A5-8D1C-75867BD035CB}"/>
              </a:ext>
            </a:extLst>
          </p:cNvPr>
          <p:cNvSpPr>
            <a:spLocks noGrp="1"/>
          </p:cNvSpPr>
          <p:nvPr>
            <p:ph type="subTitle" idx="1"/>
          </p:nvPr>
        </p:nvSpPr>
        <p:spPr/>
        <p:txBody>
          <a:bodyPr/>
          <a:lstStyle/>
          <a:p>
            <a:r>
              <a:rPr lang="en-US" sz="2800" b="1" dirty="0">
                <a:solidFill>
                  <a:schemeClr val="tx1"/>
                </a:solidFill>
              </a:rPr>
              <a:t>Unit 4A</a:t>
            </a:r>
          </a:p>
          <a:p>
            <a:endParaRPr lang="en-US" sz="2800" b="1" dirty="0">
              <a:solidFill>
                <a:schemeClr val="tx1"/>
              </a:solidFill>
            </a:endParaRPr>
          </a:p>
          <a:p>
            <a:endParaRPr lang="en-US" sz="2800" b="1" dirty="0">
              <a:solidFill>
                <a:schemeClr val="tx1"/>
              </a:solidFill>
            </a:endParaRPr>
          </a:p>
          <a:p>
            <a:r>
              <a:rPr lang="en-US" sz="2800" b="1" dirty="0">
                <a:solidFill>
                  <a:schemeClr val="tx1"/>
                </a:solidFill>
              </a:rPr>
              <a:t>Fall 2022</a:t>
            </a:r>
          </a:p>
        </p:txBody>
      </p:sp>
    </p:spTree>
    <p:extLst>
      <p:ext uri="{BB962C8B-B14F-4D97-AF65-F5344CB8AC3E}">
        <p14:creationId xmlns:p14="http://schemas.microsoft.com/office/powerpoint/2010/main" val="114313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65576"/>
            <a:ext cx="7772400" cy="838200"/>
          </a:xfrm>
        </p:spPr>
        <p:txBody>
          <a:bodyPr/>
          <a:lstStyle/>
          <a:p>
            <a:pPr eaLnBrk="1" hangingPunct="1"/>
            <a:r>
              <a:rPr lang="en-US" dirty="0">
                <a:latin typeface="Arial" charset="0"/>
                <a:ea typeface="ＭＳ Ｐゴシック" charset="0"/>
                <a:cs typeface="ＭＳ Ｐゴシック" charset="0"/>
              </a:rPr>
              <a:t>Mutually Exclusive Sets/Events</a:t>
            </a:r>
          </a:p>
        </p:txBody>
      </p:sp>
      <p:grpSp>
        <p:nvGrpSpPr>
          <p:cNvPr id="24579" name="Group 3"/>
          <p:cNvGrpSpPr>
            <a:grpSpLocks/>
          </p:cNvGrpSpPr>
          <p:nvPr/>
        </p:nvGrpSpPr>
        <p:grpSpPr bwMode="auto">
          <a:xfrm>
            <a:off x="4572000" y="2057400"/>
            <a:ext cx="4419600" cy="2679700"/>
            <a:chOff x="1584" y="1768"/>
            <a:chExt cx="3504" cy="2097"/>
          </a:xfrm>
        </p:grpSpPr>
        <p:pic>
          <p:nvPicPr>
            <p:cNvPr id="24590" name="Picture 4" descr="F 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 y="1768"/>
              <a:ext cx="3504" cy="2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91" name="Line 5"/>
            <p:cNvSpPr>
              <a:spLocks noChangeShapeType="1"/>
            </p:cNvSpPr>
            <p:nvPr/>
          </p:nvSpPr>
          <p:spPr bwMode="auto">
            <a:xfrm>
              <a:off x="1680" y="1824"/>
              <a:ext cx="0" cy="201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pic>
        <p:nvPicPr>
          <p:cNvPr id="24580" name="Picture 6" descr="F A-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70" y="2141206"/>
            <a:ext cx="4025029" cy="26593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1" name="Text Box 7"/>
          <p:cNvSpPr txBox="1">
            <a:spLocks noChangeArrowheads="1"/>
          </p:cNvSpPr>
          <p:nvPr/>
        </p:nvSpPr>
        <p:spPr bwMode="auto">
          <a:xfrm>
            <a:off x="609600" y="5062954"/>
            <a:ext cx="360547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i="1" dirty="0"/>
              <a:t>Joint</a:t>
            </a:r>
            <a:r>
              <a:rPr lang="en-US" dirty="0"/>
              <a:t>: common elements</a:t>
            </a:r>
          </a:p>
        </p:txBody>
      </p:sp>
      <p:sp>
        <p:nvSpPr>
          <p:cNvPr id="24582" name="Text Box 8"/>
          <p:cNvSpPr txBox="1">
            <a:spLocks noChangeArrowheads="1"/>
          </p:cNvSpPr>
          <p:nvPr/>
        </p:nvSpPr>
        <p:spPr bwMode="auto">
          <a:xfrm>
            <a:off x="4600239" y="5051181"/>
            <a:ext cx="442621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i="1" dirty="0"/>
              <a:t>Disjoint</a:t>
            </a:r>
            <a:r>
              <a:rPr lang="en-US" dirty="0"/>
              <a:t>: no common elements</a:t>
            </a:r>
          </a:p>
        </p:txBody>
      </p:sp>
      <p:sp>
        <p:nvSpPr>
          <p:cNvPr id="24583" name="Text Box 9"/>
          <p:cNvSpPr txBox="1">
            <a:spLocks noChangeArrowheads="1"/>
          </p:cNvSpPr>
          <p:nvPr/>
        </p:nvSpPr>
        <p:spPr bwMode="auto">
          <a:xfrm>
            <a:off x="609600" y="5443954"/>
            <a:ext cx="319831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C00000"/>
                </a:solidFill>
              </a:rPr>
              <a:t>not mutually exclusive</a:t>
            </a:r>
          </a:p>
        </p:txBody>
      </p:sp>
      <p:sp>
        <p:nvSpPr>
          <p:cNvPr id="24584" name="Text Box 10"/>
          <p:cNvSpPr txBox="1">
            <a:spLocks noChangeArrowheads="1"/>
          </p:cNvSpPr>
          <p:nvPr/>
        </p:nvSpPr>
        <p:spPr bwMode="auto">
          <a:xfrm>
            <a:off x="5252652" y="5446563"/>
            <a:ext cx="26853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solidFill>
                  <a:srgbClr val="C00000"/>
                </a:solidFill>
              </a:rPr>
              <a:t>mutually exclusive</a:t>
            </a:r>
          </a:p>
        </p:txBody>
      </p:sp>
      <p:sp>
        <p:nvSpPr>
          <p:cNvPr id="24585" name="Rectangle 11"/>
          <p:cNvSpPr>
            <a:spLocks noChangeArrowheads="1"/>
          </p:cNvSpPr>
          <p:nvPr/>
        </p:nvSpPr>
        <p:spPr bwMode="auto">
          <a:xfrm>
            <a:off x="109538" y="6581775"/>
            <a:ext cx="133826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200"/>
              <a:t>(Modarres, RAE)</a:t>
            </a:r>
          </a:p>
        </p:txBody>
      </p:sp>
      <p:sp>
        <p:nvSpPr>
          <p:cNvPr id="24586" name="TextBox 12"/>
          <p:cNvSpPr txBox="1">
            <a:spLocks noChangeArrowheads="1"/>
          </p:cNvSpPr>
          <p:nvPr/>
        </p:nvSpPr>
        <p:spPr bwMode="auto">
          <a:xfrm>
            <a:off x="1143000" y="1524000"/>
            <a:ext cx="24590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Events Co-occur</a:t>
            </a:r>
          </a:p>
        </p:txBody>
      </p:sp>
      <p:sp>
        <p:nvSpPr>
          <p:cNvPr id="24587" name="TextBox 13"/>
          <p:cNvSpPr txBox="1">
            <a:spLocks noChangeArrowheads="1"/>
          </p:cNvSpPr>
          <p:nvPr/>
        </p:nvSpPr>
        <p:spPr bwMode="auto">
          <a:xfrm>
            <a:off x="5181600" y="1524000"/>
            <a:ext cx="347082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Events cannot Co-occur</a:t>
            </a:r>
          </a:p>
        </p:txBody>
      </p:sp>
      <p:cxnSp>
        <p:nvCxnSpPr>
          <p:cNvPr id="24589" name="Straight Arrow Connector 3"/>
          <p:cNvCxnSpPr>
            <a:cxnSpLocks noChangeShapeType="1"/>
            <a:stCxn id="24586" idx="2"/>
          </p:cNvCxnSpPr>
          <p:nvPr/>
        </p:nvCxnSpPr>
        <p:spPr bwMode="auto">
          <a:xfrm flipH="1">
            <a:off x="2362201" y="1985963"/>
            <a:ext cx="10318" cy="909637"/>
          </a:xfrm>
          <a:prstGeom prst="straightConnector1">
            <a:avLst/>
          </a:prstGeom>
          <a:noFill/>
          <a:ln w="38100">
            <a:solidFill>
              <a:srgbClr val="800000"/>
            </a:solidFill>
            <a:round/>
            <a:headEnd/>
            <a:tailEnd type="arrow" w="med" len="med"/>
          </a:ln>
          <a:extLst>
            <a:ext uri="{909E8E84-426E-40dd-AFC4-6F175D3DCCD1}">
              <a14:hiddenFill xmlns:a14="http://schemas.microsoft.com/office/drawing/2010/main" xmlns="">
                <a:noFill/>
              </a14:hiddenFill>
            </a:ext>
          </a:extLst>
        </p:spPr>
      </p:cxnSp>
      <p:cxnSp>
        <p:nvCxnSpPr>
          <p:cNvPr id="17" name="Straight Arrow Connector 3"/>
          <p:cNvCxnSpPr>
            <a:cxnSpLocks noChangeShapeType="1"/>
          </p:cNvCxnSpPr>
          <p:nvPr/>
        </p:nvCxnSpPr>
        <p:spPr bwMode="auto">
          <a:xfrm>
            <a:off x="6705600" y="2209800"/>
            <a:ext cx="0" cy="609600"/>
          </a:xfrm>
          <a:prstGeom prst="straightConnector1">
            <a:avLst/>
          </a:prstGeom>
          <a:noFill/>
          <a:ln w="38100">
            <a:solidFill>
              <a:srgbClr val="800000"/>
            </a:solidFill>
            <a:round/>
            <a:headEnd/>
            <a:tailEnd type="arrow" w="med" len="med"/>
          </a:ln>
          <a:extLst>
            <a:ext uri="{909E8E84-426E-40dd-AFC4-6F175D3DCCD1}">
              <a14:hiddenFill xmlns:a14="http://schemas.microsoft.com/office/drawing/2010/main" xmlns="">
                <a:noFill/>
              </a14:hiddenFill>
            </a:ext>
          </a:extLst>
        </p:spPr>
      </p:cxnSp>
      <p:sp>
        <p:nvSpPr>
          <p:cNvPr id="2" name="TextBox 1"/>
          <p:cNvSpPr txBox="1"/>
          <p:nvPr/>
        </p:nvSpPr>
        <p:spPr>
          <a:xfrm>
            <a:off x="1828800" y="1219200"/>
            <a:ext cx="992918" cy="369332"/>
          </a:xfrm>
          <a:prstGeom prst="rect">
            <a:avLst/>
          </a:prstGeom>
          <a:noFill/>
        </p:spPr>
        <p:txBody>
          <a:bodyPr wrap="none" rtlCol="0">
            <a:spAutoFit/>
          </a:bodyPr>
          <a:lstStyle/>
          <a:p>
            <a:r>
              <a:rPr lang="en-US" sz="1800"/>
              <a:t>Overlap</a:t>
            </a:r>
          </a:p>
        </p:txBody>
      </p:sp>
      <p:sp>
        <p:nvSpPr>
          <p:cNvPr id="19" name="TextBox 18"/>
          <p:cNvSpPr txBox="1"/>
          <p:nvPr/>
        </p:nvSpPr>
        <p:spPr>
          <a:xfrm>
            <a:off x="6115472" y="1219200"/>
            <a:ext cx="1352128" cy="369332"/>
          </a:xfrm>
          <a:prstGeom prst="rect">
            <a:avLst/>
          </a:prstGeom>
          <a:noFill/>
        </p:spPr>
        <p:txBody>
          <a:bodyPr wrap="none" rtlCol="0">
            <a:spAutoFit/>
          </a:bodyPr>
          <a:lstStyle/>
          <a:p>
            <a:r>
              <a:rPr lang="en-US" sz="1800" dirty="0"/>
              <a:t>No Overlap</a:t>
            </a:r>
          </a:p>
        </p:txBody>
      </p:sp>
      <p:sp>
        <p:nvSpPr>
          <p:cNvPr id="3" name="TextBox 2"/>
          <p:cNvSpPr txBox="1"/>
          <p:nvPr/>
        </p:nvSpPr>
        <p:spPr>
          <a:xfrm>
            <a:off x="1372833" y="4800600"/>
            <a:ext cx="1750800" cy="338554"/>
          </a:xfrm>
          <a:prstGeom prst="rect">
            <a:avLst/>
          </a:prstGeom>
          <a:noFill/>
        </p:spPr>
        <p:txBody>
          <a:bodyPr wrap="none" rtlCol="0">
            <a:spAutoFit/>
          </a:bodyPr>
          <a:lstStyle/>
          <a:p>
            <a:r>
              <a:rPr lang="en-US" sz="1600" dirty="0"/>
              <a:t>In both E</a:t>
            </a:r>
            <a:r>
              <a:rPr lang="en-US" sz="1600" baseline="-25000" dirty="0"/>
              <a:t>1</a:t>
            </a:r>
            <a:r>
              <a:rPr lang="en-US" sz="1600" dirty="0"/>
              <a:t> and E</a:t>
            </a:r>
            <a:r>
              <a:rPr lang="en-US" sz="1600" baseline="-25000" dirty="0"/>
              <a:t>2</a:t>
            </a:r>
          </a:p>
        </p:txBody>
      </p:sp>
      <p:sp>
        <p:nvSpPr>
          <p:cNvPr id="4" name="TextBox 3">
            <a:extLst>
              <a:ext uri="{FF2B5EF4-FFF2-40B4-BE49-F238E27FC236}">
                <a16:creationId xmlns:a16="http://schemas.microsoft.com/office/drawing/2014/main" id="{D6D976BF-853A-184F-BB5D-3AB57DA11466}"/>
              </a:ext>
            </a:extLst>
          </p:cNvPr>
          <p:cNvSpPr txBox="1"/>
          <p:nvPr/>
        </p:nvSpPr>
        <p:spPr>
          <a:xfrm>
            <a:off x="197285" y="5890724"/>
            <a:ext cx="4495800" cy="369332"/>
          </a:xfrm>
          <a:prstGeom prst="rect">
            <a:avLst/>
          </a:prstGeom>
          <a:noFill/>
        </p:spPr>
        <p:txBody>
          <a:bodyPr wrap="square" rtlCol="0">
            <a:spAutoFit/>
          </a:bodyPr>
          <a:lstStyle/>
          <a:p>
            <a:r>
              <a:rPr lang="en-US" sz="1800" dirty="0"/>
              <a:t>E</a:t>
            </a:r>
            <a:r>
              <a:rPr lang="en-US" sz="1800" baseline="-25000" dirty="0"/>
              <a:t>1</a:t>
            </a:r>
            <a:r>
              <a:rPr lang="en-US" sz="1800" dirty="0"/>
              <a:t>, E</a:t>
            </a:r>
            <a:r>
              <a:rPr lang="en-US" sz="1800" baseline="-25000" dirty="0"/>
              <a:t>2</a:t>
            </a:r>
            <a:r>
              <a:rPr lang="en-US" sz="1800" dirty="0"/>
              <a:t> are Independent or Dependent?</a:t>
            </a:r>
          </a:p>
        </p:txBody>
      </p:sp>
      <p:sp>
        <p:nvSpPr>
          <p:cNvPr id="22" name="TextBox 21">
            <a:extLst>
              <a:ext uri="{FF2B5EF4-FFF2-40B4-BE49-F238E27FC236}">
                <a16:creationId xmlns:a16="http://schemas.microsoft.com/office/drawing/2014/main" id="{8B8C7259-F78F-184E-B288-4269C5FDD369}"/>
              </a:ext>
            </a:extLst>
          </p:cNvPr>
          <p:cNvSpPr txBox="1"/>
          <p:nvPr/>
        </p:nvSpPr>
        <p:spPr>
          <a:xfrm>
            <a:off x="4935791" y="5897098"/>
            <a:ext cx="3755107" cy="369332"/>
          </a:xfrm>
          <a:prstGeom prst="rect">
            <a:avLst/>
          </a:prstGeom>
          <a:noFill/>
        </p:spPr>
        <p:txBody>
          <a:bodyPr wrap="square" rtlCol="0">
            <a:spAutoFit/>
          </a:bodyPr>
          <a:lstStyle/>
          <a:p>
            <a:r>
              <a:rPr lang="en-US" sz="1800" dirty="0"/>
              <a:t>E</a:t>
            </a:r>
            <a:r>
              <a:rPr lang="en-US" sz="1800" baseline="-25000" dirty="0"/>
              <a:t>1</a:t>
            </a:r>
            <a:r>
              <a:rPr lang="en-US" sz="1800" dirty="0"/>
              <a:t>, E</a:t>
            </a:r>
            <a:r>
              <a:rPr lang="en-US" sz="1800" baseline="-25000" dirty="0"/>
              <a:t>2</a:t>
            </a:r>
            <a:r>
              <a:rPr lang="en-US" sz="1800" dirty="0"/>
              <a:t> are Dependent: State Why?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69583" y="-345132"/>
            <a:ext cx="7772400" cy="1143000"/>
          </a:xfrm>
        </p:spPr>
        <p:txBody>
          <a:bodyPr/>
          <a:lstStyle/>
          <a:p>
            <a:pPr eaLnBrk="1" hangingPunct="1"/>
            <a:br>
              <a:rPr lang="en-US" dirty="0">
                <a:latin typeface="Arial" charset="0"/>
                <a:ea typeface="ＭＳ Ｐゴシック" charset="0"/>
                <a:cs typeface="ＭＳ Ｐゴシック" charset="0"/>
              </a:rPr>
            </a:br>
            <a:r>
              <a:rPr lang="en-US" dirty="0">
                <a:latin typeface="Arial" charset="0"/>
                <a:ea typeface="ＭＳ Ｐゴシック" charset="0"/>
                <a:cs typeface="ＭＳ Ｐゴシック" charset="0"/>
              </a:rPr>
              <a:t>Mutually Exclusive Sets</a:t>
            </a:r>
          </a:p>
        </p:txBody>
      </p:sp>
      <p:sp>
        <p:nvSpPr>
          <p:cNvPr id="25603" name="Rectangle 3"/>
          <p:cNvSpPr>
            <a:spLocks noGrp="1" noChangeArrowheads="1"/>
          </p:cNvSpPr>
          <p:nvPr>
            <p:ph type="body" idx="1"/>
          </p:nvPr>
        </p:nvSpPr>
        <p:spPr>
          <a:xfrm>
            <a:off x="419100" y="1066800"/>
            <a:ext cx="8572500" cy="5791200"/>
          </a:xfrm>
        </p:spPr>
        <p:txBody>
          <a:bodyPr/>
          <a:lstStyle/>
          <a:p>
            <a:pPr eaLnBrk="1" hangingPunct="1">
              <a:lnSpc>
                <a:spcPct val="90000"/>
              </a:lnSpc>
            </a:pPr>
            <a:r>
              <a:rPr lang="en-US" dirty="0">
                <a:latin typeface="Arial" charset="0"/>
                <a:ea typeface="ＭＳ Ｐゴシック" charset="0"/>
                <a:cs typeface="ＭＳ Ｐゴシック" charset="0"/>
              </a:rPr>
              <a:t>Two sets A, B are</a:t>
            </a:r>
            <a:r>
              <a:rPr lang="en-US" i="1" dirty="0">
                <a:latin typeface="Arial" charset="0"/>
                <a:ea typeface="ＭＳ Ｐゴシック" charset="0"/>
                <a:cs typeface="ＭＳ Ｐゴシック" charset="0"/>
              </a:rPr>
              <a:t> mutually exclusive or disjoint</a:t>
            </a:r>
            <a:r>
              <a:rPr lang="en-US" dirty="0">
                <a:latin typeface="Arial" charset="0"/>
                <a:ea typeface="ＭＳ Ｐゴシック" charset="0"/>
                <a:cs typeface="ＭＳ Ｐゴシック" charset="0"/>
              </a:rPr>
              <a:t> when </a:t>
            </a:r>
          </a:p>
          <a:p>
            <a:pPr marL="0" indent="0" eaLnBrk="1" hangingPunct="1">
              <a:lnSpc>
                <a:spcPct val="90000"/>
              </a:lnSpc>
              <a:buNone/>
            </a:pPr>
            <a:r>
              <a:rPr lang="en-US" dirty="0">
                <a:latin typeface="Arial" charset="0"/>
                <a:ea typeface="ＭＳ Ｐゴシック" charset="0"/>
                <a:cs typeface="ＭＳ Ｐゴシック" charset="0"/>
              </a:rPr>
              <a:t>     A </a:t>
            </a:r>
            <a:r>
              <a:rPr lang="en-US" dirty="0">
                <a:latin typeface="Arial" charset="0"/>
                <a:ea typeface="ＭＳ Ｐゴシック" charset="0"/>
                <a:cs typeface="ＭＳ Ｐゴシック" charset="0"/>
                <a:sym typeface="Symbol" charset="0"/>
              </a:rPr>
              <a:t>∩</a:t>
            </a:r>
            <a:r>
              <a:rPr lang="en-US" dirty="0">
                <a:latin typeface="Arial" charset="0"/>
                <a:ea typeface="ＭＳ Ｐゴシック" charset="0"/>
                <a:cs typeface="ＭＳ Ｐゴシック" charset="0"/>
              </a:rPr>
              <a:t> B = </a:t>
            </a:r>
            <a:r>
              <a:rPr lang="en-US" dirty="0">
                <a:latin typeface="Arial" charset="0"/>
                <a:ea typeface="ＭＳ Ｐゴシック" charset="0"/>
                <a:cs typeface="ＭＳ Ｐゴシック" charset="0"/>
                <a:sym typeface="Symbol" charset="0"/>
              </a:rPr>
              <a:t>∅ (null set)</a:t>
            </a:r>
          </a:p>
          <a:p>
            <a:pPr eaLnBrk="1" hangingPunct="1">
              <a:lnSpc>
                <a:spcPct val="90000"/>
              </a:lnSpc>
            </a:pPr>
            <a:r>
              <a:rPr lang="en-US" dirty="0">
                <a:latin typeface="Arial" charset="0"/>
                <a:ea typeface="ＭＳ Ｐゴシック" charset="0"/>
                <a:cs typeface="ＭＳ Ｐゴシック" charset="0"/>
                <a:sym typeface="Symbol" charset="0"/>
              </a:rPr>
              <a:t>N</a:t>
            </a:r>
            <a:r>
              <a:rPr lang="en-US" dirty="0">
                <a:latin typeface="Arial" charset="0"/>
                <a:ea typeface="ＭＳ Ｐゴシック" charset="0"/>
                <a:cs typeface="ＭＳ Ｐゴシック" charset="0"/>
              </a:rPr>
              <a:t>o intersection with no elements common to both A and B </a:t>
            </a:r>
          </a:p>
          <a:p>
            <a:pPr eaLnBrk="1" hangingPunct="1">
              <a:lnSpc>
                <a:spcPct val="90000"/>
              </a:lnSpc>
              <a:buFontTx/>
              <a:buNone/>
            </a:pPr>
            <a:endParaRPr lang="en-US" sz="3200" dirty="0">
              <a:latin typeface="Arial" charset="0"/>
              <a:ea typeface="ＭＳ Ｐゴシック" charset="0"/>
              <a:cs typeface="ＭＳ Ｐゴシック" charset="0"/>
              <a:sym typeface="Symbol" charset="0"/>
            </a:endParaRPr>
          </a:p>
        </p:txBody>
      </p:sp>
      <p:grpSp>
        <p:nvGrpSpPr>
          <p:cNvPr id="25604" name="Group 4"/>
          <p:cNvGrpSpPr>
            <a:grpSpLocks/>
          </p:cNvGrpSpPr>
          <p:nvPr/>
        </p:nvGrpSpPr>
        <p:grpSpPr bwMode="auto">
          <a:xfrm>
            <a:off x="2387311" y="3523211"/>
            <a:ext cx="4013489" cy="2420389"/>
            <a:chOff x="1584" y="1768"/>
            <a:chExt cx="3504" cy="2097"/>
          </a:xfrm>
        </p:grpSpPr>
        <p:pic>
          <p:nvPicPr>
            <p:cNvPr id="25607" name="Picture 5" descr="F 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 y="1768"/>
              <a:ext cx="3504" cy="2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8" name="Line 6"/>
            <p:cNvSpPr>
              <a:spLocks noChangeShapeType="1"/>
            </p:cNvSpPr>
            <p:nvPr/>
          </p:nvSpPr>
          <p:spPr bwMode="auto">
            <a:xfrm>
              <a:off x="1680" y="1824"/>
              <a:ext cx="0" cy="201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5606" name="Rectangle 8"/>
          <p:cNvSpPr>
            <a:spLocks noChangeArrowheads="1"/>
          </p:cNvSpPr>
          <p:nvPr/>
        </p:nvSpPr>
        <p:spPr bwMode="auto">
          <a:xfrm>
            <a:off x="109538" y="6581775"/>
            <a:ext cx="133826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200"/>
              <a:t>(Modarres, RAE)</a:t>
            </a:r>
          </a:p>
        </p:txBody>
      </p:sp>
      <p:sp>
        <p:nvSpPr>
          <p:cNvPr id="2" name="TextBox 1">
            <a:extLst>
              <a:ext uri="{FF2B5EF4-FFF2-40B4-BE49-F238E27FC236}">
                <a16:creationId xmlns:a16="http://schemas.microsoft.com/office/drawing/2014/main" id="{2BA612A9-2059-704C-96FF-A8B5BCCB8D8B}"/>
              </a:ext>
            </a:extLst>
          </p:cNvPr>
          <p:cNvSpPr txBox="1"/>
          <p:nvPr/>
        </p:nvSpPr>
        <p:spPr>
          <a:xfrm>
            <a:off x="1981200" y="2971800"/>
            <a:ext cx="5149167" cy="461665"/>
          </a:xfrm>
          <a:prstGeom prst="rect">
            <a:avLst/>
          </a:prstGeom>
          <a:noFill/>
        </p:spPr>
        <p:txBody>
          <a:bodyPr wrap="none" rtlCol="0">
            <a:spAutoFit/>
          </a:bodyPr>
          <a:lstStyle/>
          <a:p>
            <a:r>
              <a:rPr lang="en-US" dirty="0"/>
              <a:t>Example: a coin is either head or tail</a:t>
            </a:r>
          </a:p>
        </p:txBody>
      </p:sp>
      <p:sp>
        <p:nvSpPr>
          <p:cNvPr id="3" name="Rectangle 2">
            <a:extLst>
              <a:ext uri="{FF2B5EF4-FFF2-40B4-BE49-F238E27FC236}">
                <a16:creationId xmlns:a16="http://schemas.microsoft.com/office/drawing/2014/main" id="{133CB38A-6308-46A8-B513-B357539D85E6}"/>
              </a:ext>
            </a:extLst>
          </p:cNvPr>
          <p:cNvSpPr/>
          <p:nvPr/>
        </p:nvSpPr>
        <p:spPr>
          <a:xfrm>
            <a:off x="2895600" y="4533900"/>
            <a:ext cx="990597" cy="685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sp>
        <p:nvSpPr>
          <p:cNvPr id="12" name="Rectangle 11">
            <a:extLst>
              <a:ext uri="{FF2B5EF4-FFF2-40B4-BE49-F238E27FC236}">
                <a16:creationId xmlns:a16="http://schemas.microsoft.com/office/drawing/2014/main" id="{FBC90156-E925-4595-9C29-09E53C518557}"/>
              </a:ext>
            </a:extLst>
          </p:cNvPr>
          <p:cNvSpPr/>
          <p:nvPr/>
        </p:nvSpPr>
        <p:spPr>
          <a:xfrm>
            <a:off x="4703633" y="4495800"/>
            <a:ext cx="990597" cy="685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sp>
        <p:nvSpPr>
          <p:cNvPr id="4" name="Rectangle 3">
            <a:extLst>
              <a:ext uri="{FF2B5EF4-FFF2-40B4-BE49-F238E27FC236}">
                <a16:creationId xmlns:a16="http://schemas.microsoft.com/office/drawing/2014/main" id="{A923AA6F-6E5B-4DC3-9149-5EC59AD2C870}"/>
              </a:ext>
            </a:extLst>
          </p:cNvPr>
          <p:cNvSpPr/>
          <p:nvPr/>
        </p:nvSpPr>
        <p:spPr>
          <a:xfrm>
            <a:off x="2910327" y="6076912"/>
            <a:ext cx="3323346" cy="461665"/>
          </a:xfrm>
          <a:prstGeom prst="rect">
            <a:avLst/>
          </a:prstGeom>
        </p:spPr>
        <p:txBody>
          <a:bodyPr wrap="none">
            <a:spAutoFit/>
          </a:bodyPr>
          <a:lstStyle/>
          <a:p>
            <a:pPr marL="0" indent="0" algn="ctr">
              <a:spcAft>
                <a:spcPts val="1200"/>
              </a:spcAft>
              <a:buNone/>
              <a:defRPr/>
            </a:pPr>
            <a:r>
              <a:rPr lang="en-US" b="1" dirty="0">
                <a:solidFill>
                  <a:srgbClr val="C00000"/>
                </a:solidFill>
              </a:rPr>
              <a:t>P(A⋃B) = P(A) + P(B)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76200"/>
            <a:ext cx="7772400" cy="762000"/>
          </a:xfrm>
        </p:spPr>
        <p:txBody>
          <a:bodyPr/>
          <a:lstStyle/>
          <a:p>
            <a:pPr eaLnBrk="1" hangingPunct="1"/>
            <a:r>
              <a:rPr lang="en-US" sz="3200" dirty="0">
                <a:latin typeface="Arial" charset="0"/>
                <a:ea typeface="ＭＳ Ｐゴシック" charset="0"/>
                <a:cs typeface="ＭＳ Ｐゴシック" charset="0"/>
              </a:rPr>
              <a:t>Example of Mutually Exclusive</a:t>
            </a:r>
          </a:p>
        </p:txBody>
      </p:sp>
      <p:sp>
        <p:nvSpPr>
          <p:cNvPr id="26627" name="Rectangle 3"/>
          <p:cNvSpPr>
            <a:spLocks noGrp="1" noChangeArrowheads="1"/>
          </p:cNvSpPr>
          <p:nvPr>
            <p:ph type="body" idx="1"/>
          </p:nvPr>
        </p:nvSpPr>
        <p:spPr>
          <a:xfrm>
            <a:off x="457200" y="1219200"/>
            <a:ext cx="8305800" cy="4724400"/>
          </a:xfrm>
        </p:spPr>
        <p:txBody>
          <a:bodyPr/>
          <a:lstStyle/>
          <a:p>
            <a:pPr eaLnBrk="1" hangingPunct="1"/>
            <a:r>
              <a:rPr lang="en-US" sz="2400" dirty="0">
                <a:latin typeface="Arial" charset="0"/>
                <a:ea typeface="ＭＳ Ｐゴシック" charset="0"/>
                <a:cs typeface="ＭＳ Ｐゴシック" charset="0"/>
              </a:rPr>
              <a:t>A = sum of two dice is odd</a:t>
            </a:r>
          </a:p>
          <a:p>
            <a:pPr eaLnBrk="1" hangingPunct="1"/>
            <a:r>
              <a:rPr lang="en-US" sz="2400" dirty="0">
                <a:latin typeface="Arial" charset="0"/>
                <a:ea typeface="ＭＳ Ｐゴシック" charset="0"/>
                <a:cs typeface="ＭＳ Ｐゴシック" charset="0"/>
              </a:rPr>
              <a:t>B = sum of two dice is even</a:t>
            </a:r>
          </a:p>
          <a:p>
            <a:pPr eaLnBrk="1" hangingPunct="1"/>
            <a:r>
              <a:rPr lang="en-US" sz="2400" dirty="0">
                <a:latin typeface="Arial" charset="0"/>
                <a:ea typeface="ＭＳ Ｐゴシック" charset="0"/>
                <a:cs typeface="ＭＳ Ｐゴシック" charset="0"/>
              </a:rPr>
              <a:t>So A </a:t>
            </a:r>
            <a:r>
              <a:rPr lang="en-US" sz="2400" dirty="0">
                <a:latin typeface="Arial" charset="0"/>
                <a:ea typeface="ＭＳ Ｐゴシック" charset="0"/>
                <a:cs typeface="ＭＳ Ｐゴシック" charset="0"/>
                <a:sym typeface="Symbol" charset="0"/>
              </a:rPr>
              <a:t>∩</a:t>
            </a:r>
            <a:r>
              <a:rPr lang="en-US" sz="2400" dirty="0">
                <a:latin typeface="Arial" charset="0"/>
                <a:ea typeface="ＭＳ Ｐゴシック" charset="0"/>
                <a:cs typeface="ＭＳ Ｐゴシック" charset="0"/>
              </a:rPr>
              <a:t> B = </a:t>
            </a:r>
            <a:r>
              <a:rPr lang="en-US" sz="2400" dirty="0">
                <a:latin typeface="Arial" charset="0"/>
                <a:ea typeface="ＭＳ Ｐゴシック" charset="0"/>
                <a:cs typeface="ＭＳ Ｐゴシック" charset="0"/>
                <a:sym typeface="Symbol" charset="0"/>
              </a:rPr>
              <a:t>∅</a:t>
            </a:r>
          </a:p>
          <a:p>
            <a:pPr eaLnBrk="1" hangingPunct="1"/>
            <a:r>
              <a:rPr lang="en-US" sz="2400" dirty="0">
                <a:latin typeface="Arial" charset="0"/>
                <a:ea typeface="ＭＳ Ｐゴシック" charset="0"/>
                <a:cs typeface="ＭＳ Ｐゴシック" charset="0"/>
                <a:sym typeface="Symbol" charset="0"/>
              </a:rPr>
              <a:t>A AND B are mutually exclusive or disjoint.</a:t>
            </a:r>
          </a:p>
          <a:p>
            <a:pPr eaLnBrk="1" hangingPunct="1"/>
            <a:r>
              <a:rPr lang="en-US" sz="2400" dirty="0">
                <a:latin typeface="Arial" charset="0"/>
                <a:ea typeface="ＭＳ Ｐゴシック" charset="0"/>
                <a:cs typeface="ＭＳ Ｐゴシック" charset="0"/>
                <a:sym typeface="Symbol" charset="0"/>
              </a:rPr>
              <a:t>Dice are either up (heads) or down (tails), so consideration of both cases (up/down) is an example of 2 </a:t>
            </a:r>
            <a:r>
              <a:rPr lang="en-US" sz="2400" b="1" dirty="0">
                <a:latin typeface="Arial" charset="0"/>
                <a:ea typeface="ＭＳ Ｐゴシック" charset="0"/>
                <a:cs typeface="ＭＳ Ｐゴシック" charset="0"/>
                <a:sym typeface="Symbol" charset="0"/>
              </a:rPr>
              <a:t>mutually exclusive and exhaustive </a:t>
            </a:r>
            <a:r>
              <a:rPr lang="en-US" sz="2400" dirty="0">
                <a:latin typeface="Arial" charset="0"/>
                <a:ea typeface="ＭＳ Ｐゴシック" charset="0"/>
                <a:cs typeface="ＭＳ Ｐゴシック" charset="0"/>
                <a:sym typeface="Symbol" charset="0"/>
              </a:rPr>
              <a:t>(</a:t>
            </a:r>
            <a:r>
              <a:rPr lang="en-US" sz="2400" b="1" dirty="0">
                <a:latin typeface="Arial" charset="0"/>
                <a:ea typeface="ＭＳ Ｐゴシック" charset="0"/>
                <a:cs typeface="ＭＳ Ｐゴシック" charset="0"/>
                <a:sym typeface="Symbol" charset="0"/>
              </a:rPr>
              <a:t>MEE</a:t>
            </a:r>
            <a:r>
              <a:rPr lang="en-US" sz="2400" dirty="0">
                <a:latin typeface="Arial" charset="0"/>
                <a:ea typeface="ＭＳ Ｐゴシック" charset="0"/>
                <a:cs typeface="ＭＳ Ｐゴシック" charset="0"/>
                <a:sym typeface="Symbol" charset="0"/>
              </a:rPr>
              <a:t>) states.</a:t>
            </a:r>
          </a:p>
          <a:p>
            <a:pPr eaLnBrk="1" hangingPunct="1"/>
            <a:r>
              <a:rPr lang="en-US" sz="2400" dirty="0">
                <a:latin typeface="Arial" charset="0"/>
                <a:ea typeface="ＭＳ Ｐゴシック" charset="0"/>
                <a:cs typeface="ＭＳ Ｐゴシック" charset="0"/>
                <a:sym typeface="Symbol" charset="0"/>
              </a:rPr>
              <a:t>Exhaustive: All cases in a sample set are included.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52400"/>
            <a:ext cx="7772400" cy="1143000"/>
          </a:xfrm>
        </p:spPr>
        <p:txBody>
          <a:bodyPr/>
          <a:lstStyle/>
          <a:p>
            <a:pPr eaLnBrk="1" hangingPunct="1"/>
            <a:r>
              <a:rPr lang="en-US" sz="3200" dirty="0">
                <a:latin typeface="Arial" charset="0"/>
                <a:ea typeface="ＭＳ Ｐゴシック" charset="0"/>
                <a:cs typeface="ＭＳ Ｐゴシック" charset="0"/>
              </a:rPr>
              <a:t>Boolean Algebra Identities</a:t>
            </a:r>
            <a:endParaRPr lang="en-US" sz="3600" dirty="0">
              <a:latin typeface="Arial" charset="0"/>
              <a:ea typeface="ＭＳ Ｐゴシック" charset="0"/>
              <a:cs typeface="ＭＳ Ｐゴシック" charset="0"/>
            </a:endParaRPr>
          </a:p>
        </p:txBody>
      </p:sp>
      <p:sp>
        <p:nvSpPr>
          <p:cNvPr id="30723" name="Rectangle 3"/>
          <p:cNvSpPr>
            <a:spLocks noGrp="1" noChangeArrowheads="1"/>
          </p:cNvSpPr>
          <p:nvPr>
            <p:ph type="body" idx="1"/>
          </p:nvPr>
        </p:nvSpPr>
        <p:spPr>
          <a:xfrm>
            <a:off x="533400" y="1371600"/>
            <a:ext cx="8305800" cy="5638800"/>
          </a:xfrm>
        </p:spPr>
        <p:txBody>
          <a:bodyPr/>
          <a:lstStyle/>
          <a:p>
            <a:pPr eaLnBrk="1" hangingPunct="1">
              <a:lnSpc>
                <a:spcPct val="140000"/>
              </a:lnSpc>
            </a:pPr>
            <a:r>
              <a:rPr lang="en-US" sz="2800" dirty="0">
                <a:latin typeface="Arial" charset="0"/>
                <a:ea typeface="ＭＳ Ｐゴシック" charset="0"/>
                <a:cs typeface="ＭＳ Ｐゴシック" charset="0"/>
              </a:rPr>
              <a:t>A </a:t>
            </a:r>
            <a:r>
              <a:rPr lang="en-US" sz="2800" dirty="0">
                <a:latin typeface="Arial" charset="0"/>
                <a:ea typeface="ＭＳ Ｐゴシック" charset="0"/>
                <a:cs typeface="ＭＳ Ｐゴシック" charset="0"/>
                <a:sym typeface="Symbol" charset="0"/>
              </a:rPr>
              <a:t>∩ </a:t>
            </a:r>
            <a:r>
              <a:rPr lang="en-US" sz="3200" dirty="0">
                <a:latin typeface="Arial" charset="0"/>
                <a:ea typeface="ＭＳ Ｐゴシック" charset="0"/>
                <a:cs typeface="ＭＳ Ｐゴシック" charset="0"/>
                <a:sym typeface="Symbol" charset="0"/>
              </a:rPr>
              <a:t>∅</a:t>
            </a:r>
            <a:r>
              <a:rPr lang="en-US" sz="2800" dirty="0">
                <a:latin typeface="Arial" charset="0"/>
                <a:ea typeface="ＭＳ Ｐゴシック" charset="0"/>
                <a:cs typeface="ＭＳ Ｐゴシック" charset="0"/>
                <a:sym typeface="Symbol" charset="0"/>
              </a:rPr>
              <a:t> = </a:t>
            </a:r>
            <a:r>
              <a:rPr lang="en-US" sz="3200" dirty="0">
                <a:latin typeface="Arial" charset="0"/>
                <a:ea typeface="ＭＳ Ｐゴシック" charset="0"/>
                <a:cs typeface="ＭＳ Ｐゴシック" charset="0"/>
                <a:sym typeface="Symbol" charset="0"/>
              </a:rPr>
              <a:t>∅</a:t>
            </a:r>
            <a:r>
              <a:rPr lang="en-US" sz="2800" dirty="0">
                <a:latin typeface="Arial" charset="0"/>
                <a:ea typeface="ＭＳ Ｐゴシック" charset="0"/>
                <a:cs typeface="ＭＳ Ｐゴシック" charset="0"/>
                <a:sym typeface="Symbol" charset="0"/>
              </a:rPr>
              <a:t>		A ∪ </a:t>
            </a:r>
            <a:r>
              <a:rPr lang="en-US" sz="3200" dirty="0">
                <a:latin typeface="Arial" charset="0"/>
                <a:ea typeface="ＭＳ Ｐゴシック" charset="0"/>
                <a:cs typeface="ＭＳ Ｐゴシック" charset="0"/>
                <a:sym typeface="Symbol" charset="0"/>
              </a:rPr>
              <a:t>∅</a:t>
            </a:r>
            <a:r>
              <a:rPr lang="en-US" sz="2800" dirty="0">
                <a:latin typeface="Arial" charset="0"/>
                <a:ea typeface="ＭＳ Ｐゴシック" charset="0"/>
                <a:cs typeface="ＭＳ Ｐゴシック" charset="0"/>
                <a:sym typeface="Symbol" charset="0"/>
              </a:rPr>
              <a:t> = A </a:t>
            </a:r>
          </a:p>
          <a:p>
            <a:pPr eaLnBrk="1" hangingPunct="1">
              <a:lnSpc>
                <a:spcPct val="140000"/>
              </a:lnSpc>
            </a:pPr>
            <a:r>
              <a:rPr lang="en-US" sz="2800" dirty="0">
                <a:latin typeface="Arial" charset="0"/>
                <a:ea typeface="ＭＳ Ｐゴシック" charset="0"/>
                <a:cs typeface="ＭＳ Ｐゴシック" charset="0"/>
                <a:sym typeface="Symbol" charset="0"/>
              </a:rPr>
              <a:t>A ∩ A = </a:t>
            </a:r>
            <a:r>
              <a:rPr lang="en-US" sz="3200" dirty="0">
                <a:latin typeface="Arial" charset="0"/>
                <a:ea typeface="ＭＳ Ｐゴシック" charset="0"/>
                <a:cs typeface="ＭＳ Ｐゴシック" charset="0"/>
                <a:sym typeface="Symbol" charset="0"/>
              </a:rPr>
              <a:t>∅</a:t>
            </a:r>
            <a:r>
              <a:rPr lang="en-US" sz="2800" dirty="0">
                <a:latin typeface="Arial" charset="0"/>
                <a:ea typeface="ＭＳ Ｐゴシック" charset="0"/>
                <a:cs typeface="ＭＳ Ｐゴシック" charset="0"/>
                <a:sym typeface="Symbol" charset="0"/>
              </a:rPr>
              <a:t>		A ∩ </a:t>
            </a:r>
            <a:r>
              <a:rPr lang="en-US" sz="2800" dirty="0" err="1">
                <a:latin typeface="Arial" charset="0"/>
                <a:ea typeface="ＭＳ Ｐゴシック" charset="0"/>
                <a:cs typeface="ＭＳ Ｐゴシック" charset="0"/>
                <a:sym typeface="Symbol" charset="0"/>
              </a:rPr>
              <a:t>Ω</a:t>
            </a:r>
            <a:r>
              <a:rPr lang="en-US" sz="2800" dirty="0">
                <a:latin typeface="Arial" charset="0"/>
                <a:ea typeface="ＭＳ Ｐゴシック" charset="0"/>
                <a:cs typeface="ＭＳ Ｐゴシック" charset="0"/>
                <a:sym typeface="Symbol" charset="0"/>
              </a:rPr>
              <a:t> = A</a:t>
            </a:r>
          </a:p>
          <a:p>
            <a:pPr eaLnBrk="1" hangingPunct="1">
              <a:lnSpc>
                <a:spcPct val="140000"/>
              </a:lnSpc>
            </a:pPr>
            <a:r>
              <a:rPr lang="en-US" sz="2800" dirty="0">
                <a:latin typeface="Arial" charset="0"/>
                <a:ea typeface="ＭＳ Ｐゴシック" charset="0"/>
                <a:cs typeface="ＭＳ Ｐゴシック" charset="0"/>
                <a:sym typeface="Symbol" charset="0"/>
              </a:rPr>
              <a:t>A ∪ </a:t>
            </a:r>
            <a:r>
              <a:rPr lang="en-US" sz="2800" dirty="0" err="1">
                <a:latin typeface="Arial" charset="0"/>
                <a:ea typeface="ＭＳ Ｐゴシック" charset="0"/>
                <a:cs typeface="ＭＳ Ｐゴシック" charset="0"/>
                <a:sym typeface="Symbol" charset="0"/>
              </a:rPr>
              <a:t>Ω</a:t>
            </a:r>
            <a:r>
              <a:rPr lang="en-US" sz="2800" dirty="0">
                <a:latin typeface="Arial" charset="0"/>
                <a:ea typeface="ＭＳ Ｐゴシック" charset="0"/>
                <a:cs typeface="ＭＳ Ｐゴシック" charset="0"/>
                <a:sym typeface="Symbol" charset="0"/>
              </a:rPr>
              <a:t> = </a:t>
            </a:r>
            <a:r>
              <a:rPr lang="en-US" sz="2800" dirty="0" err="1">
                <a:latin typeface="Arial" charset="0"/>
                <a:ea typeface="ＭＳ Ｐゴシック" charset="0"/>
                <a:cs typeface="ＭＳ Ｐゴシック" charset="0"/>
                <a:sym typeface="Symbol" charset="0"/>
              </a:rPr>
              <a:t>Ω</a:t>
            </a:r>
            <a:r>
              <a:rPr lang="en-US" sz="2800" dirty="0">
                <a:latin typeface="Arial" charset="0"/>
                <a:ea typeface="ＭＳ Ｐゴシック" charset="0"/>
                <a:cs typeface="ＭＳ Ｐゴシック" charset="0"/>
                <a:sym typeface="Symbol" charset="0"/>
              </a:rPr>
              <a:t>		A = A</a:t>
            </a:r>
          </a:p>
          <a:p>
            <a:pPr eaLnBrk="1" hangingPunct="1">
              <a:lnSpc>
                <a:spcPct val="140000"/>
              </a:lnSpc>
              <a:spcAft>
                <a:spcPts val="3000"/>
              </a:spcAft>
            </a:pPr>
            <a:r>
              <a:rPr lang="en-US" sz="2800" dirty="0">
                <a:latin typeface="Arial" charset="0"/>
                <a:ea typeface="ＭＳ Ｐゴシック" charset="0"/>
                <a:cs typeface="ＭＳ Ｐゴシック" charset="0"/>
                <a:sym typeface="Symbol" charset="0"/>
              </a:rPr>
              <a:t>A ∪ A = A		A ∩ A = A, </a:t>
            </a:r>
            <a:r>
              <a:rPr lang="en-US" sz="2000" b="1" dirty="0">
                <a:latin typeface="Arial" charset="0"/>
                <a:ea typeface="ＭＳ Ｐゴシック" charset="0"/>
                <a:cs typeface="ＭＳ Ｐゴシック" charset="0"/>
                <a:sym typeface="Symbol" charset="0"/>
              </a:rPr>
              <a:t>Idempotent</a:t>
            </a:r>
            <a:endParaRPr lang="en-US" sz="2800" b="1" dirty="0">
              <a:latin typeface="Arial" charset="0"/>
              <a:ea typeface="ＭＳ Ｐゴシック" charset="0"/>
              <a:cs typeface="ＭＳ Ｐゴシック" charset="0"/>
              <a:sym typeface="Symbol" charset="0"/>
            </a:endParaRPr>
          </a:p>
          <a:p>
            <a:pPr eaLnBrk="1" hangingPunct="1">
              <a:lnSpc>
                <a:spcPct val="140000"/>
              </a:lnSpc>
            </a:pPr>
            <a:r>
              <a:rPr lang="en-US" sz="2800" dirty="0" err="1">
                <a:latin typeface="Arial" charset="0"/>
                <a:ea typeface="ＭＳ Ｐゴシック" charset="0"/>
                <a:cs typeface="ＭＳ Ｐゴシック" charset="0"/>
                <a:sym typeface="Symbol" charset="0"/>
              </a:rPr>
              <a:t>Ω</a:t>
            </a:r>
            <a:r>
              <a:rPr lang="en-US" sz="2800" dirty="0">
                <a:latin typeface="Arial" charset="0"/>
                <a:ea typeface="ＭＳ Ｐゴシック" charset="0"/>
                <a:cs typeface="ＭＳ Ｐゴシック" charset="0"/>
                <a:sym typeface="Symbol" charset="0"/>
              </a:rPr>
              <a:t> = </a:t>
            </a:r>
            <a:r>
              <a:rPr lang="en-US" sz="3200" dirty="0">
                <a:latin typeface="Arial" charset="0"/>
                <a:ea typeface="ＭＳ Ｐゴシック" charset="0"/>
                <a:cs typeface="ＭＳ Ｐゴシック" charset="0"/>
                <a:sym typeface="Symbol" charset="0"/>
              </a:rPr>
              <a:t>∅</a:t>
            </a:r>
            <a:r>
              <a:rPr lang="en-US" sz="2800" dirty="0">
                <a:latin typeface="Arial" charset="0"/>
                <a:ea typeface="ＭＳ Ｐゴシック" charset="0"/>
                <a:cs typeface="ＭＳ Ｐゴシック" charset="0"/>
                <a:sym typeface="Symbol" charset="0"/>
              </a:rPr>
              <a:t>  			</a:t>
            </a:r>
            <a:r>
              <a:rPr lang="en-US" sz="2800" dirty="0" err="1">
                <a:latin typeface="Arial" charset="0"/>
                <a:ea typeface="ＭＳ Ｐゴシック" charset="0"/>
                <a:cs typeface="ＭＳ Ｐゴシック" charset="0"/>
                <a:sym typeface="Symbol" charset="0"/>
              </a:rPr>
              <a:t>Ω</a:t>
            </a:r>
            <a:r>
              <a:rPr lang="en-US" sz="2800" dirty="0">
                <a:latin typeface="Arial" charset="0"/>
                <a:ea typeface="ＭＳ Ｐゴシック" charset="0"/>
                <a:cs typeface="ＭＳ Ｐゴシック" charset="0"/>
                <a:sym typeface="Symbol" charset="0"/>
              </a:rPr>
              <a:t> = </a:t>
            </a:r>
            <a:r>
              <a:rPr lang="en-US" sz="3200" dirty="0">
                <a:latin typeface="Arial" charset="0"/>
                <a:ea typeface="ＭＳ Ｐゴシック" charset="0"/>
                <a:cs typeface="ＭＳ Ｐゴシック" charset="0"/>
                <a:sym typeface="Symbol" charset="0"/>
              </a:rPr>
              <a:t>∅</a:t>
            </a:r>
          </a:p>
        </p:txBody>
      </p:sp>
      <p:sp>
        <p:nvSpPr>
          <p:cNvPr id="30724" name="Line 4"/>
          <p:cNvSpPr>
            <a:spLocks noChangeShapeType="1"/>
          </p:cNvSpPr>
          <p:nvPr/>
        </p:nvSpPr>
        <p:spPr bwMode="auto">
          <a:xfrm>
            <a:off x="1636013" y="2509837"/>
            <a:ext cx="268987" cy="4763"/>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2000"/>
          </a:p>
        </p:txBody>
      </p:sp>
      <p:grpSp>
        <p:nvGrpSpPr>
          <p:cNvPr id="30725" name="Group 5"/>
          <p:cNvGrpSpPr>
            <a:grpSpLocks/>
          </p:cNvGrpSpPr>
          <p:nvPr/>
        </p:nvGrpSpPr>
        <p:grpSpPr bwMode="auto">
          <a:xfrm>
            <a:off x="4267200" y="3200400"/>
            <a:ext cx="304800" cy="76200"/>
            <a:chOff x="2256" y="1584"/>
            <a:chExt cx="144" cy="48"/>
          </a:xfrm>
        </p:grpSpPr>
        <p:sp>
          <p:nvSpPr>
            <p:cNvPr id="30733" name="Line 6"/>
            <p:cNvSpPr>
              <a:spLocks noChangeShapeType="1"/>
            </p:cNvSpPr>
            <p:nvPr/>
          </p:nvSpPr>
          <p:spPr bwMode="auto">
            <a:xfrm>
              <a:off x="2256" y="1632"/>
              <a:ext cx="1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34" name="Line 7"/>
            <p:cNvSpPr>
              <a:spLocks noChangeShapeType="1"/>
            </p:cNvSpPr>
            <p:nvPr/>
          </p:nvSpPr>
          <p:spPr bwMode="auto">
            <a:xfrm>
              <a:off x="2256" y="1584"/>
              <a:ext cx="144"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30726" name="Line 8"/>
          <p:cNvSpPr>
            <a:spLocks noChangeShapeType="1"/>
          </p:cNvSpPr>
          <p:nvPr/>
        </p:nvSpPr>
        <p:spPr bwMode="auto">
          <a:xfrm>
            <a:off x="914400" y="5181600"/>
            <a:ext cx="3048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27" name="Line 9"/>
          <p:cNvSpPr>
            <a:spLocks noChangeShapeType="1"/>
          </p:cNvSpPr>
          <p:nvPr/>
        </p:nvSpPr>
        <p:spPr bwMode="auto">
          <a:xfrm>
            <a:off x="4876800" y="5181600"/>
            <a:ext cx="3810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729" name="TextBox 1"/>
          <p:cNvSpPr txBox="1">
            <a:spLocks noChangeArrowheads="1"/>
          </p:cNvSpPr>
          <p:nvPr/>
        </p:nvSpPr>
        <p:spPr bwMode="auto">
          <a:xfrm>
            <a:off x="2506140" y="1138535"/>
            <a:ext cx="11095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t>Null set</a:t>
            </a:r>
          </a:p>
        </p:txBody>
      </p:sp>
      <p:sp>
        <p:nvSpPr>
          <p:cNvPr id="30730" name="TextBox 12"/>
          <p:cNvSpPr txBox="1">
            <a:spLocks noChangeArrowheads="1"/>
          </p:cNvSpPr>
          <p:nvPr/>
        </p:nvSpPr>
        <p:spPr bwMode="auto">
          <a:xfrm>
            <a:off x="5105400" y="2133600"/>
            <a:ext cx="17796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t>Universal set</a:t>
            </a:r>
          </a:p>
        </p:txBody>
      </p:sp>
      <p:cxnSp>
        <p:nvCxnSpPr>
          <p:cNvPr id="30731" name="Straight Arrow Connector 3"/>
          <p:cNvCxnSpPr>
            <a:cxnSpLocks noChangeShapeType="1"/>
          </p:cNvCxnSpPr>
          <p:nvPr/>
        </p:nvCxnSpPr>
        <p:spPr bwMode="auto">
          <a:xfrm>
            <a:off x="5105400" y="2286000"/>
            <a:ext cx="0" cy="2270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0732" name="Straight Arrow Connector 15"/>
          <p:cNvCxnSpPr>
            <a:cxnSpLocks noChangeShapeType="1"/>
          </p:cNvCxnSpPr>
          <p:nvPr/>
        </p:nvCxnSpPr>
        <p:spPr bwMode="auto">
          <a:xfrm>
            <a:off x="2438400" y="1369367"/>
            <a:ext cx="0" cy="2270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6" name="TextBox 12"/>
          <p:cNvSpPr txBox="1">
            <a:spLocks noChangeArrowheads="1"/>
          </p:cNvSpPr>
          <p:nvPr/>
        </p:nvSpPr>
        <p:spPr bwMode="auto">
          <a:xfrm>
            <a:off x="1767224" y="2064596"/>
            <a:ext cx="173797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t>Complement</a:t>
            </a:r>
          </a:p>
        </p:txBody>
      </p:sp>
      <p:cxnSp>
        <p:nvCxnSpPr>
          <p:cNvPr id="17" name="Straight Arrow Connector 3"/>
          <p:cNvCxnSpPr>
            <a:cxnSpLocks noChangeShapeType="1"/>
          </p:cNvCxnSpPr>
          <p:nvPr/>
        </p:nvCxnSpPr>
        <p:spPr bwMode="auto">
          <a:xfrm>
            <a:off x="1782231" y="2281237"/>
            <a:ext cx="0" cy="2270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09F8019-84E1-3748-97EF-88B527BEBEF7}" type="slidenum">
              <a:rPr lang="en-US" sz="1600"/>
              <a:pPr/>
              <a:t>14</a:t>
            </a:fld>
            <a:endParaRPr lang="en-US" sz="1600"/>
          </a:p>
        </p:txBody>
      </p:sp>
      <p:pic>
        <p:nvPicPr>
          <p:cNvPr id="31746" name="Picture 2" descr="T 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6988"/>
            <a:ext cx="6858000" cy="6802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47" name="Text Box 3"/>
          <p:cNvSpPr txBox="1">
            <a:spLocks noChangeArrowheads="1"/>
          </p:cNvSpPr>
          <p:nvPr/>
        </p:nvSpPr>
        <p:spPr bwMode="auto">
          <a:xfrm>
            <a:off x="1143000" y="1066800"/>
            <a:ext cx="7231082"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000" dirty="0"/>
              <a:t>Boolean Algebra is used to evaluate sets.</a:t>
            </a:r>
            <a:endParaRPr lang="en-US" dirty="0"/>
          </a:p>
        </p:txBody>
      </p:sp>
      <p:graphicFrame>
        <p:nvGraphicFramePr>
          <p:cNvPr id="31749" name="Object 2"/>
          <p:cNvGraphicFramePr>
            <a:graphicFrameLocks noChangeAspect="1"/>
          </p:cNvGraphicFramePr>
          <p:nvPr/>
        </p:nvGraphicFramePr>
        <p:xfrm>
          <a:off x="2590800" y="3505200"/>
          <a:ext cx="412750" cy="685800"/>
        </p:xfrm>
        <a:graphic>
          <a:graphicData uri="http://schemas.openxmlformats.org/presentationml/2006/ole">
            <mc:AlternateContent xmlns:mc="http://schemas.openxmlformats.org/markup-compatibility/2006">
              <mc:Choice xmlns:v="urn:schemas-microsoft-com:vml" Requires="v">
                <p:oleObj spid="_x0000_s77880" name="Equation" r:id="rId4" imgW="114300" imgH="190500" progId="Equation.DSMT4">
                  <p:embed/>
                </p:oleObj>
              </mc:Choice>
              <mc:Fallback>
                <p:oleObj name="Equation" r:id="rId4" imgW="114300" imgH="190500" progId="Equation.DSMT4">
                  <p:embed/>
                  <p:pic>
                    <p:nvPicPr>
                      <p:cNvPr id="3174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505200"/>
                        <a:ext cx="41275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50" name="Object 3"/>
          <p:cNvGraphicFramePr>
            <a:graphicFrameLocks noChangeAspect="1"/>
          </p:cNvGraphicFramePr>
          <p:nvPr/>
        </p:nvGraphicFramePr>
        <p:xfrm>
          <a:off x="2895600" y="1752600"/>
          <a:ext cx="412750" cy="685800"/>
        </p:xfrm>
        <a:graphic>
          <a:graphicData uri="http://schemas.openxmlformats.org/presentationml/2006/ole">
            <mc:AlternateContent xmlns:mc="http://schemas.openxmlformats.org/markup-compatibility/2006">
              <mc:Choice xmlns:v="urn:schemas-microsoft-com:vml" Requires="v">
                <p:oleObj spid="_x0000_s77881" name="Equation" r:id="rId6" imgW="114300" imgH="190500" progId="Equation.DSMT4">
                  <p:embed/>
                </p:oleObj>
              </mc:Choice>
              <mc:Fallback>
                <p:oleObj name="Equation" r:id="rId6" imgW="114300" imgH="190500" progId="Equation.DSMT4">
                  <p:embed/>
                  <p:pic>
                    <p:nvPicPr>
                      <p:cNvPr id="3175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1752600"/>
                        <a:ext cx="41275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51" name="Object 4"/>
          <p:cNvGraphicFramePr>
            <a:graphicFrameLocks noChangeAspect="1"/>
          </p:cNvGraphicFramePr>
          <p:nvPr/>
        </p:nvGraphicFramePr>
        <p:xfrm>
          <a:off x="4159250" y="2438400"/>
          <a:ext cx="458788" cy="762000"/>
        </p:xfrm>
        <a:graphic>
          <a:graphicData uri="http://schemas.openxmlformats.org/presentationml/2006/ole">
            <mc:AlternateContent xmlns:mc="http://schemas.openxmlformats.org/markup-compatibility/2006">
              <mc:Choice xmlns:v="urn:schemas-microsoft-com:vml" Requires="v">
                <p:oleObj spid="_x0000_s77882" name="Equation" r:id="rId8" imgW="114300" imgH="190500" progId="Equation.DSMT4">
                  <p:embed/>
                </p:oleObj>
              </mc:Choice>
              <mc:Fallback>
                <p:oleObj name="Equation" r:id="rId8" imgW="114300" imgH="190500" progId="Equation.DSMT4">
                  <p:embed/>
                  <p:pic>
                    <p:nvPicPr>
                      <p:cNvPr id="3175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9250" y="2438400"/>
                        <a:ext cx="45878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52" name="Object 5"/>
          <p:cNvGraphicFramePr>
            <a:graphicFrameLocks noChangeAspect="1"/>
          </p:cNvGraphicFramePr>
          <p:nvPr/>
        </p:nvGraphicFramePr>
        <p:xfrm>
          <a:off x="3124200" y="4191000"/>
          <a:ext cx="412750" cy="685800"/>
        </p:xfrm>
        <a:graphic>
          <a:graphicData uri="http://schemas.openxmlformats.org/presentationml/2006/ole">
            <mc:AlternateContent xmlns:mc="http://schemas.openxmlformats.org/markup-compatibility/2006">
              <mc:Choice xmlns:v="urn:schemas-microsoft-com:vml" Requires="v">
                <p:oleObj spid="_x0000_s77883" name="Equation" r:id="rId10" imgW="114300" imgH="190500" progId="Equation.DSMT4">
                  <p:embed/>
                </p:oleObj>
              </mc:Choice>
              <mc:Fallback>
                <p:oleObj name="Equation" r:id="rId10" imgW="114300" imgH="190500" progId="Equation.DSMT4">
                  <p:embed/>
                  <p:pic>
                    <p:nvPicPr>
                      <p:cNvPr id="31752"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4191000"/>
                        <a:ext cx="41275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53" name="Object 6"/>
          <p:cNvGraphicFramePr>
            <a:graphicFrameLocks noChangeAspect="1"/>
          </p:cNvGraphicFramePr>
          <p:nvPr/>
        </p:nvGraphicFramePr>
        <p:xfrm>
          <a:off x="2590800" y="4800600"/>
          <a:ext cx="412750" cy="1295400"/>
        </p:xfrm>
        <a:graphic>
          <a:graphicData uri="http://schemas.openxmlformats.org/presentationml/2006/ole">
            <mc:AlternateContent xmlns:mc="http://schemas.openxmlformats.org/markup-compatibility/2006">
              <mc:Choice xmlns:v="urn:schemas-microsoft-com:vml" Requires="v">
                <p:oleObj spid="_x0000_s77884" name="Equation" r:id="rId12" imgW="114300" imgH="190500" progId="Equation.DSMT4">
                  <p:embed/>
                </p:oleObj>
              </mc:Choice>
              <mc:Fallback>
                <p:oleObj name="Equation" r:id="rId12" imgW="114300" imgH="190500" progId="Equation.DSMT4">
                  <p:embed/>
                  <p:pic>
                    <p:nvPicPr>
                      <p:cNvPr id="31753"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00" y="4800600"/>
                        <a:ext cx="412750"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1754" name="Object 7"/>
          <p:cNvGraphicFramePr>
            <a:graphicFrameLocks noChangeAspect="1"/>
          </p:cNvGraphicFramePr>
          <p:nvPr/>
        </p:nvGraphicFramePr>
        <p:xfrm>
          <a:off x="3200400" y="5867400"/>
          <a:ext cx="458788" cy="838200"/>
        </p:xfrm>
        <a:graphic>
          <a:graphicData uri="http://schemas.openxmlformats.org/presentationml/2006/ole">
            <mc:AlternateContent xmlns:mc="http://schemas.openxmlformats.org/markup-compatibility/2006">
              <mc:Choice xmlns:v="urn:schemas-microsoft-com:vml" Requires="v">
                <p:oleObj spid="_x0000_s77885" name="Equation" r:id="rId14" imgW="114300" imgH="190500" progId="Equation.3">
                  <p:embed/>
                </p:oleObj>
              </mc:Choice>
              <mc:Fallback>
                <p:oleObj name="Equation" r:id="rId14" imgW="114300" imgH="190500" progId="Equation.3">
                  <p:embed/>
                  <p:pic>
                    <p:nvPicPr>
                      <p:cNvPr id="31754"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0400" y="5867400"/>
                        <a:ext cx="458788"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1755" name="TextBox 11"/>
          <p:cNvSpPr txBox="1">
            <a:spLocks noChangeArrowheads="1"/>
          </p:cNvSpPr>
          <p:nvPr/>
        </p:nvSpPr>
        <p:spPr bwMode="auto">
          <a:xfrm>
            <a:off x="4953000" y="381000"/>
            <a:ext cx="25315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t>Table 2.1, p. 18, RERA</a:t>
            </a:r>
          </a:p>
        </p:txBody>
      </p:sp>
      <p:sp>
        <p:nvSpPr>
          <p:cNvPr id="31756" name="Right Brace 1"/>
          <p:cNvSpPr>
            <a:spLocks/>
          </p:cNvSpPr>
          <p:nvPr/>
        </p:nvSpPr>
        <p:spPr bwMode="auto">
          <a:xfrm>
            <a:off x="7924800" y="1905000"/>
            <a:ext cx="152400" cy="1524000"/>
          </a:xfrm>
          <a:prstGeom prst="rightBrace">
            <a:avLst>
              <a:gd name="adj1" fmla="val 8333"/>
              <a:gd name="adj2" fmla="val 50000"/>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sz="1800"/>
          </a:p>
        </p:txBody>
      </p:sp>
      <p:sp>
        <p:nvSpPr>
          <p:cNvPr id="31757" name="TextBox 2"/>
          <p:cNvSpPr txBox="1">
            <a:spLocks noChangeArrowheads="1"/>
          </p:cNvSpPr>
          <p:nvPr/>
        </p:nvSpPr>
        <p:spPr bwMode="auto">
          <a:xfrm>
            <a:off x="8023924" y="2450068"/>
            <a:ext cx="104387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b="1" dirty="0"/>
              <a:t>Algebra</a:t>
            </a:r>
          </a:p>
        </p:txBody>
      </p:sp>
      <p:sp>
        <p:nvSpPr>
          <p:cNvPr id="31758" name="Right Brace 3"/>
          <p:cNvSpPr>
            <a:spLocks/>
          </p:cNvSpPr>
          <p:nvPr/>
        </p:nvSpPr>
        <p:spPr bwMode="auto">
          <a:xfrm>
            <a:off x="7924800" y="3733800"/>
            <a:ext cx="152400" cy="1828800"/>
          </a:xfrm>
          <a:prstGeom prst="rightBrace">
            <a:avLst>
              <a:gd name="adj1" fmla="val 8333"/>
              <a:gd name="adj2" fmla="val 50000"/>
            </a:avLst>
          </a:prstGeom>
          <a:solidFill>
            <a:srgbClr val="FFFFFF"/>
          </a:solidFill>
          <a:ln w="28575">
            <a:solidFill>
              <a:schemeClr val="tx1"/>
            </a:solidFill>
            <a:round/>
            <a:headEnd/>
            <a:tailEnd/>
          </a:ln>
        </p:spPr>
        <p:txBody>
          <a:bodyPr/>
          <a:lstStyle/>
          <a:p>
            <a:endParaRPr lang="en-US"/>
          </a:p>
        </p:txBody>
      </p:sp>
      <p:sp>
        <p:nvSpPr>
          <p:cNvPr id="31759" name="TextBox 4"/>
          <p:cNvSpPr txBox="1">
            <a:spLocks noChangeArrowheads="1"/>
          </p:cNvSpPr>
          <p:nvPr/>
        </p:nvSpPr>
        <p:spPr bwMode="auto">
          <a:xfrm>
            <a:off x="8077200" y="4400550"/>
            <a:ext cx="11588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a:t>simplify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57AFC37-2225-884D-B351-7827E718F9D7}" type="slidenum">
              <a:rPr lang="en-US" sz="1600"/>
              <a:pPr/>
              <a:t>15</a:t>
            </a:fld>
            <a:endParaRPr lang="en-US" sz="1600"/>
          </a:p>
        </p:txBody>
      </p:sp>
      <p:sp>
        <p:nvSpPr>
          <p:cNvPr id="32770" name="Rectangle 2"/>
          <p:cNvSpPr>
            <a:spLocks noGrp="1" noChangeArrowheads="1"/>
          </p:cNvSpPr>
          <p:nvPr>
            <p:ph type="title"/>
          </p:nvPr>
        </p:nvSpPr>
        <p:spPr>
          <a:xfrm>
            <a:off x="304800" y="-125009"/>
            <a:ext cx="5927725" cy="1143000"/>
          </a:xfrm>
        </p:spPr>
        <p:txBody>
          <a:bodyPr/>
          <a:lstStyle/>
          <a:p>
            <a:pPr eaLnBrk="1" hangingPunct="1"/>
            <a:r>
              <a:rPr lang="en-US" dirty="0">
                <a:latin typeface="Arial" charset="0"/>
                <a:ea typeface="ＭＳ Ｐゴシック" charset="0"/>
                <a:cs typeface="ＭＳ Ｐゴシック" charset="0"/>
              </a:rPr>
              <a:t>Use Absorption Law to Simplify Boolean Expressions</a:t>
            </a:r>
            <a:endParaRPr lang="en-US" dirty="0">
              <a:solidFill>
                <a:schemeClr val="tx1"/>
              </a:solidFill>
              <a:latin typeface="Arial" charset="0"/>
              <a:ea typeface="ＭＳ Ｐゴシック" charset="0"/>
              <a:cs typeface="ＭＳ Ｐゴシック" charset="0"/>
              <a:sym typeface="Symbol" charset="0"/>
            </a:endParaRPr>
          </a:p>
        </p:txBody>
      </p:sp>
      <p:pic>
        <p:nvPicPr>
          <p:cNvPr id="32771" name="Picture 3" descr="F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63875"/>
            <a:ext cx="6705600" cy="348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72" name="Text Box 4"/>
          <p:cNvSpPr txBox="1">
            <a:spLocks noChangeArrowheads="1"/>
          </p:cNvSpPr>
          <p:nvPr/>
        </p:nvSpPr>
        <p:spPr bwMode="auto">
          <a:xfrm>
            <a:off x="1219200" y="1325562"/>
            <a:ext cx="675481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A </a:t>
            </a:r>
            <a:r>
              <a:rPr lang="en-US" dirty="0">
                <a:sym typeface="Symbol" charset="0"/>
              </a:rPr>
              <a:t>∪ (A ∩ B) = A OR (A AND B) = A</a:t>
            </a:r>
            <a:endParaRPr lang="en-US" sz="1800" dirty="0">
              <a:sym typeface="Symbol" charset="0"/>
            </a:endParaRPr>
          </a:p>
        </p:txBody>
      </p:sp>
      <p:sp>
        <p:nvSpPr>
          <p:cNvPr id="32773" name="Text Box 5"/>
          <p:cNvSpPr txBox="1">
            <a:spLocks noChangeArrowheads="1"/>
          </p:cNvSpPr>
          <p:nvPr/>
        </p:nvSpPr>
        <p:spPr bwMode="auto">
          <a:xfrm>
            <a:off x="1219200" y="2163762"/>
            <a:ext cx="667861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A </a:t>
            </a:r>
            <a:r>
              <a:rPr lang="en-US" dirty="0">
                <a:sym typeface="Symbol" charset="0"/>
              </a:rPr>
              <a:t>∩ (A ∪ B) = A  AND (A OR B) = A</a:t>
            </a:r>
          </a:p>
        </p:txBody>
      </p:sp>
      <p:sp>
        <p:nvSpPr>
          <p:cNvPr id="32774" name="Text Box 6"/>
          <p:cNvSpPr txBox="1">
            <a:spLocks noChangeArrowheads="1"/>
          </p:cNvSpPr>
          <p:nvPr/>
        </p:nvSpPr>
        <p:spPr bwMode="auto">
          <a:xfrm>
            <a:off x="6613525" y="4662488"/>
            <a:ext cx="3127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b="1"/>
              <a:t>B</a:t>
            </a:r>
            <a:endParaRPr lang="en-US"/>
          </a:p>
        </p:txBody>
      </p:sp>
      <p:sp>
        <p:nvSpPr>
          <p:cNvPr id="32775" name="Text Box 7"/>
          <p:cNvSpPr txBox="1">
            <a:spLocks noChangeArrowheads="1"/>
          </p:cNvSpPr>
          <p:nvPr/>
        </p:nvSpPr>
        <p:spPr bwMode="auto">
          <a:xfrm>
            <a:off x="1431925" y="6553200"/>
            <a:ext cx="71024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Tweeddale, M, </a:t>
            </a:r>
            <a:r>
              <a:rPr lang="en-US" sz="1400" i="1"/>
              <a:t>Managing Risk and Reliability of Process Plants</a:t>
            </a:r>
            <a:r>
              <a:rPr lang="en-US" sz="1400"/>
              <a:t>, Gulf, 2003</a:t>
            </a:r>
            <a:endParaRPr lang="en-US"/>
          </a:p>
        </p:txBody>
      </p:sp>
      <p:sp>
        <p:nvSpPr>
          <p:cNvPr id="32776" name="Text Box 8"/>
          <p:cNvSpPr txBox="1">
            <a:spLocks noChangeArrowheads="1"/>
          </p:cNvSpPr>
          <p:nvPr/>
        </p:nvSpPr>
        <p:spPr bwMode="auto">
          <a:xfrm>
            <a:off x="4038600" y="4064766"/>
            <a:ext cx="12350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A </a:t>
            </a:r>
            <a:r>
              <a:rPr lang="en-US">
                <a:sym typeface="Symbol" charset="0"/>
              </a:rPr>
              <a:t>∩ B</a:t>
            </a:r>
            <a:endParaRPr lang="en-US" sz="3200">
              <a:sym typeface="Symbo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1588"/>
            <a:ext cx="9144000" cy="989012"/>
          </a:xfrm>
        </p:spPr>
        <p:txBody>
          <a:bodyPr/>
          <a:lstStyle/>
          <a:p>
            <a:pPr eaLnBrk="1" hangingPunct="1"/>
            <a:r>
              <a:rPr lang="en-US" sz="3400" dirty="0">
                <a:latin typeface="Arial" charset="0"/>
                <a:ea typeface="ＭＳ Ｐゴシック" charset="0"/>
                <a:cs typeface="ＭＳ Ｐゴシック" charset="0"/>
              </a:rPr>
              <a:t>Probability Axioms</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type="body" idx="1"/>
              </p:nvPr>
            </p:nvSpPr>
            <p:spPr>
              <a:xfrm>
                <a:off x="457200" y="1066800"/>
                <a:ext cx="8458200" cy="5791200"/>
              </a:xfrm>
            </p:spPr>
            <p:txBody>
              <a:bodyPr/>
              <a:lstStyle/>
              <a:p>
                <a:pPr marL="0" indent="0" eaLnBrk="1" hangingPunct="1">
                  <a:buNone/>
                </a:pPr>
                <a:r>
                  <a:rPr lang="en-US" sz="2400" b="1" dirty="0">
                    <a:latin typeface="Arial" charset="0"/>
                    <a:ea typeface="ＭＳ Ｐゴシック" charset="0"/>
                    <a:cs typeface="ＭＳ Ｐゴシック" charset="0"/>
                  </a:rPr>
                  <a:t>1</a:t>
                </a:r>
                <a:r>
                  <a:rPr lang="en-US" sz="2400" dirty="0">
                    <a:latin typeface="Arial" charset="0"/>
                    <a:ea typeface="ＭＳ Ｐゴシック" charset="0"/>
                    <a:cs typeface="ＭＳ Ｐゴシック" charset="0"/>
                  </a:rPr>
                  <a:t>. </a:t>
                </a:r>
                <a:r>
                  <a:rPr lang="en-US" sz="2400" b="1" dirty="0">
                    <a:latin typeface="Arial" charset="0"/>
                    <a:ea typeface="ＭＳ Ｐゴシック" charset="0"/>
                    <a:cs typeface="ＭＳ Ｐゴシック" charset="0"/>
                  </a:rPr>
                  <a:t>0≤P(A)≤1 </a:t>
                </a:r>
                <a:r>
                  <a:rPr lang="en-US" sz="2400" dirty="0">
                    <a:latin typeface="Arial" charset="0"/>
                    <a:ea typeface="ＭＳ Ｐゴシック" charset="0"/>
                    <a:cs typeface="ＭＳ Ｐゴシック" charset="0"/>
                  </a:rPr>
                  <a:t>( i.e. </a:t>
                </a:r>
                <a:r>
                  <a:rPr lang="en-US" sz="2400" dirty="0"/>
                  <a:t>All </a:t>
                </a:r>
                <a:r>
                  <a:rPr lang="en-US" sz="2400" dirty="0" err="1"/>
                  <a:t>Pr</a:t>
                </a:r>
                <a:r>
                  <a:rPr lang="en-US" sz="2400" dirty="0"/>
                  <a:t> values are within [0,1])</a:t>
                </a:r>
              </a:p>
              <a:p>
                <a:pPr marL="0" indent="0" eaLnBrk="1" hangingPunct="1">
                  <a:buNone/>
                </a:pPr>
                <a:r>
                  <a:rPr lang="en-US" sz="2400" b="1" dirty="0">
                    <a:latin typeface="Arial" charset="0"/>
                    <a:ea typeface="ＭＳ Ｐゴシック" charset="0"/>
                    <a:cs typeface="ＭＳ Ｐゴシック" charset="0"/>
                  </a:rPr>
                  <a:t>2</a:t>
                </a:r>
                <a:r>
                  <a:rPr lang="en-US" sz="2400" dirty="0">
                    <a:latin typeface="Arial" charset="0"/>
                    <a:ea typeface="ＭＳ Ｐゴシック" charset="0"/>
                    <a:cs typeface="ＭＳ Ｐゴシック" charset="0"/>
                  </a:rPr>
                  <a:t>. Total probability w/in S, </a:t>
                </a:r>
                <a:r>
                  <a:rPr lang="en-US" sz="2400" b="1" dirty="0">
                    <a:latin typeface="Arial" charset="0"/>
                    <a:ea typeface="ＭＳ Ｐゴシック" charset="0"/>
                    <a:cs typeface="ＭＳ Ｐゴシック" charset="0"/>
                  </a:rPr>
                  <a:t>P(S)=1 </a:t>
                </a:r>
                <a:r>
                  <a:rPr lang="en-US" sz="2400" dirty="0">
                    <a:latin typeface="Arial" charset="0"/>
                    <a:ea typeface="ＭＳ Ｐゴシック" charset="0"/>
                    <a:cs typeface="ＭＳ Ｐゴシック" charset="0"/>
                  </a:rPr>
                  <a:t>(S=sample space)</a:t>
                </a:r>
              </a:p>
              <a:p>
                <a:pPr marL="0" indent="0" eaLnBrk="1" hangingPunct="1">
                  <a:buNone/>
                </a:pPr>
                <a:r>
                  <a:rPr lang="en-US" sz="2400" b="1" dirty="0">
                    <a:latin typeface="Arial" charset="0"/>
                    <a:ea typeface="ＭＳ Ｐゴシック" charset="0"/>
                    <a:cs typeface="ＭＳ Ｐゴシック" charset="0"/>
                  </a:rPr>
                  <a:t>3</a:t>
                </a:r>
                <a:r>
                  <a:rPr lang="en-US" sz="2400" dirty="0">
                    <a:latin typeface="Arial" charset="0"/>
                    <a:ea typeface="ＭＳ Ｐゴシック" charset="0"/>
                    <a:cs typeface="ＭＳ Ｐゴシック" charset="0"/>
                  </a:rPr>
                  <a:t>. For </a:t>
                </a:r>
                <a:r>
                  <a:rPr lang="en-US" sz="2400" b="1" i="1" dirty="0">
                    <a:latin typeface="Arial" charset="0"/>
                    <a:ea typeface="ＭＳ Ｐゴシック" charset="0"/>
                    <a:cs typeface="ＭＳ Ｐゴシック" charset="0"/>
                  </a:rPr>
                  <a:t>mutually exclusive </a:t>
                </a:r>
                <a:r>
                  <a:rPr lang="en-US" sz="2400" dirty="0">
                    <a:latin typeface="Arial" charset="0"/>
                    <a:ea typeface="ＭＳ Ｐゴシック" charset="0"/>
                    <a:cs typeface="ＭＳ Ｐゴシック" charset="0"/>
                  </a:rPr>
                  <a:t>events A, B:</a:t>
                </a:r>
                <a:endParaRPr lang="en-US" sz="2400" i="1" dirty="0">
                  <a:latin typeface="Arial" charset="0"/>
                  <a:ea typeface="ＭＳ Ｐゴシック" charset="0"/>
                  <a:cs typeface="ＭＳ Ｐゴシック" charset="0"/>
                </a:endParaRPr>
              </a:p>
              <a:p>
                <a:pPr marL="0" indent="0" eaLnBrk="1" hangingPunct="1">
                  <a:buNone/>
                </a:pPr>
                <a:endParaRPr lang="en-US" sz="800" dirty="0">
                  <a:latin typeface="Arial" charset="0"/>
                  <a:ea typeface="ＭＳ Ｐゴシック" charset="0"/>
                  <a:cs typeface="ＭＳ Ｐゴシック" charset="0"/>
                </a:endParaRPr>
              </a:p>
              <a:p>
                <a:pPr marL="0" indent="0" algn="ctr" eaLnBrk="1" hangingPunct="1">
                  <a:buNone/>
                </a:pPr>
                <a:r>
                  <a:rPr lang="en-US" sz="2400" b="1" dirty="0">
                    <a:latin typeface="Arial" charset="0"/>
                    <a:ea typeface="ＭＳ Ｐゴシック" charset="0"/>
                    <a:cs typeface="ＭＳ Ｐゴシック" charset="0"/>
                  </a:rPr>
                  <a:t>P[A OR B] = P[A]+P[B]</a:t>
                </a:r>
              </a:p>
              <a:p>
                <a:pPr marL="0" indent="0" eaLnBrk="1" hangingPunct="1">
                  <a:buNone/>
                </a:pPr>
                <a:endParaRPr lang="en-US" sz="800" b="1" dirty="0">
                  <a:latin typeface="Arial" charset="0"/>
                  <a:ea typeface="ＭＳ Ｐゴシック" charset="0"/>
                  <a:cs typeface="ＭＳ Ｐゴシック" charset="0"/>
                </a:endParaRPr>
              </a:p>
              <a:p>
                <a:pPr marL="0" indent="0" eaLnBrk="1" hangingPunct="1">
                  <a:buNone/>
                </a:pPr>
                <a:r>
                  <a:rPr lang="en-US" sz="2400" b="1" dirty="0">
                    <a:latin typeface="Arial" charset="0"/>
                    <a:ea typeface="ＭＳ Ｐゴシック" charset="0"/>
                    <a:cs typeface="ＭＳ Ｐゴシック" charset="0"/>
                  </a:rPr>
                  <a:t>4</a:t>
                </a:r>
                <a:r>
                  <a:rPr lang="en-US" sz="2400" dirty="0">
                    <a:latin typeface="Arial" charset="0"/>
                    <a:ea typeface="ＭＳ Ｐゴシック" charset="0"/>
                    <a:cs typeface="ＭＳ Ｐゴシック" charset="0"/>
                  </a:rPr>
                  <a:t>. Fundamental Rule of Conditional Probability or how to     calculate conditional </a:t>
                </a:r>
                <a:r>
                  <a:rPr lang="en-US" sz="2400" dirty="0" err="1">
                    <a:latin typeface="Arial" charset="0"/>
                    <a:ea typeface="ＭＳ Ｐゴシック" charset="0"/>
                    <a:cs typeface="ＭＳ Ｐゴシック" charset="0"/>
                  </a:rPr>
                  <a:t>Pr</a:t>
                </a:r>
                <a:r>
                  <a:rPr lang="en-US" sz="2400" dirty="0">
                    <a:latin typeface="Arial" charset="0"/>
                    <a:ea typeface="ＭＳ Ｐゴシック" charset="0"/>
                    <a:cs typeface="ＭＳ Ｐゴシック" charset="0"/>
                  </a:rPr>
                  <a:t>, consistent with the Bayes model:</a:t>
                </a:r>
              </a:p>
              <a:p>
                <a:pPr marL="0" indent="0" eaLnBrk="1" hangingPunct="1">
                  <a:buNone/>
                </a:pPr>
                <a:endParaRPr lang="en-US" sz="800" dirty="0">
                  <a:latin typeface="Arial" charset="0"/>
                  <a:ea typeface="ＭＳ Ｐゴシック" charset="0"/>
                  <a:cs typeface="ＭＳ Ｐゴシック" charset="0"/>
                </a:endParaRPr>
              </a:p>
              <a:p>
                <a:pPr marL="0" indent="0" eaLnBrk="1" hangingPunct="1">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ea typeface="ＭＳ Ｐゴシック" charset="0"/>
                          <a:cs typeface="ＭＳ Ｐゴシック" charset="0"/>
                        </a:rPr>
                        <m:t>𝐏</m:t>
                      </m:r>
                      <m:d>
                        <m:dPr>
                          <m:ctrlPr>
                            <a:rPr lang="en-US" sz="2400" b="1" i="1" smtClean="0">
                              <a:latin typeface="Cambria Math" panose="02040503050406030204" pitchFamily="18" charset="0"/>
                              <a:ea typeface="ＭＳ Ｐゴシック" charset="0"/>
                              <a:cs typeface="ＭＳ Ｐゴシック" charset="0"/>
                            </a:rPr>
                          </m:ctrlPr>
                        </m:dPr>
                        <m:e>
                          <m:r>
                            <a:rPr lang="en-US" sz="2400" b="1" i="0" smtClean="0">
                              <a:latin typeface="Cambria Math" panose="02040503050406030204" pitchFamily="18" charset="0"/>
                              <a:ea typeface="ＭＳ Ｐゴシック" charset="0"/>
                              <a:cs typeface="ＭＳ Ｐゴシック" charset="0"/>
                            </a:rPr>
                            <m:t>𝐄</m:t>
                          </m:r>
                        </m:e>
                        <m:e>
                          <m:r>
                            <a:rPr lang="en-US" sz="2400" b="1" i="0" smtClean="0">
                              <a:latin typeface="Cambria Math" panose="02040503050406030204" pitchFamily="18" charset="0"/>
                              <a:ea typeface="ＭＳ Ｐゴシック" charset="0"/>
                              <a:cs typeface="ＭＳ Ｐゴシック" charset="0"/>
                            </a:rPr>
                            <m:t>𝐅</m:t>
                          </m:r>
                        </m:e>
                      </m:d>
                      <m:r>
                        <a:rPr lang="en-US" sz="2400" b="1" i="0" smtClean="0">
                          <a:latin typeface="Cambria Math" panose="02040503050406030204" pitchFamily="18" charset="0"/>
                          <a:ea typeface="ＭＳ Ｐゴシック" charset="0"/>
                          <a:cs typeface="ＭＳ Ｐゴシック" charset="0"/>
                        </a:rPr>
                        <m:t>=</m:t>
                      </m:r>
                      <m:f>
                        <m:fPr>
                          <m:ctrlPr>
                            <a:rPr lang="en-US" sz="2400" b="1" i="1" smtClean="0">
                              <a:latin typeface="Cambria Math" panose="02040503050406030204" pitchFamily="18" charset="0"/>
                              <a:ea typeface="ＭＳ Ｐゴシック" charset="0"/>
                            </a:rPr>
                          </m:ctrlPr>
                        </m:fPr>
                        <m:num>
                          <m:r>
                            <a:rPr lang="en-US" sz="2400" b="1" i="0" smtClean="0">
                              <a:latin typeface="Cambria Math" panose="02040503050406030204" pitchFamily="18" charset="0"/>
                              <a:ea typeface="ＭＳ Ｐゴシック" charset="0"/>
                            </a:rPr>
                            <m:t>𝐏</m:t>
                          </m:r>
                          <m:r>
                            <a:rPr lang="en-US" sz="2400" b="1" i="0" smtClean="0">
                              <a:latin typeface="Cambria Math" panose="02040503050406030204" pitchFamily="18" charset="0"/>
                              <a:ea typeface="ＭＳ Ｐゴシック" charset="0"/>
                            </a:rPr>
                            <m:t>(</m:t>
                          </m:r>
                          <m:r>
                            <a:rPr lang="en-US" sz="2400" b="1" i="0" smtClean="0">
                              <a:latin typeface="Cambria Math" panose="02040503050406030204" pitchFamily="18" charset="0"/>
                              <a:ea typeface="ＭＳ Ｐゴシック" charset="0"/>
                            </a:rPr>
                            <m:t>𝐄</m:t>
                          </m:r>
                          <m:r>
                            <a:rPr lang="en-US" sz="2400" b="1" i="0" smtClean="0">
                              <a:latin typeface="Cambria Math" panose="02040503050406030204" pitchFamily="18" charset="0"/>
                              <a:ea typeface="Cambria Math" panose="02040503050406030204" pitchFamily="18" charset="0"/>
                            </a:rPr>
                            <m:t>⋂</m:t>
                          </m:r>
                          <m:r>
                            <a:rPr lang="en-US" sz="2400" b="1" i="0" smtClean="0">
                              <a:latin typeface="Cambria Math" panose="02040503050406030204" pitchFamily="18" charset="0"/>
                              <a:ea typeface="Cambria Math" panose="02040503050406030204" pitchFamily="18" charset="0"/>
                            </a:rPr>
                            <m:t>𝐅</m:t>
                          </m:r>
                          <m:r>
                            <a:rPr lang="en-US" sz="2400" b="1" i="0" smtClean="0">
                              <a:latin typeface="Cambria Math" panose="02040503050406030204" pitchFamily="18" charset="0"/>
                              <a:ea typeface="Cambria Math" panose="02040503050406030204" pitchFamily="18" charset="0"/>
                            </a:rPr>
                            <m:t>)</m:t>
                          </m:r>
                        </m:num>
                        <m:den>
                          <m:r>
                            <a:rPr lang="en-US" sz="2400" b="1" i="0" smtClean="0">
                              <a:latin typeface="Cambria Math" panose="02040503050406030204" pitchFamily="18" charset="0"/>
                              <a:ea typeface="ＭＳ Ｐゴシック" charset="0"/>
                            </a:rPr>
                            <m:t>𝐏</m:t>
                          </m:r>
                          <m:r>
                            <a:rPr lang="en-US" sz="2400" b="1" i="0" smtClean="0">
                              <a:latin typeface="Cambria Math" panose="02040503050406030204" pitchFamily="18" charset="0"/>
                              <a:ea typeface="ＭＳ Ｐゴシック" charset="0"/>
                            </a:rPr>
                            <m:t>(</m:t>
                          </m:r>
                          <m:r>
                            <a:rPr lang="en-US" sz="2400" b="1" i="0" smtClean="0">
                              <a:latin typeface="Cambria Math" panose="02040503050406030204" pitchFamily="18" charset="0"/>
                              <a:ea typeface="ＭＳ Ｐゴシック" charset="0"/>
                            </a:rPr>
                            <m:t>𝐅</m:t>
                          </m:r>
                          <m:r>
                            <a:rPr lang="en-US" sz="2400" b="1" i="0" smtClean="0">
                              <a:latin typeface="Cambria Math" panose="02040503050406030204" pitchFamily="18" charset="0"/>
                              <a:ea typeface="ＭＳ Ｐゴシック" charset="0"/>
                            </a:rPr>
                            <m:t>)</m:t>
                          </m:r>
                        </m:den>
                      </m:f>
                      <m:r>
                        <a:rPr lang="en-US" sz="2400" b="1" i="0" smtClean="0">
                          <a:latin typeface="Cambria Math" panose="02040503050406030204" pitchFamily="18" charset="0"/>
                          <a:ea typeface="ＭＳ Ｐゴシック" charset="0"/>
                        </a:rPr>
                        <m:t>=</m:t>
                      </m:r>
                      <m:f>
                        <m:fPr>
                          <m:ctrlPr>
                            <a:rPr lang="en-US" sz="2400" b="1" i="1" smtClean="0">
                              <a:latin typeface="Cambria Math" panose="02040503050406030204" pitchFamily="18" charset="0"/>
                              <a:ea typeface="ＭＳ Ｐゴシック" charset="0"/>
                            </a:rPr>
                          </m:ctrlPr>
                        </m:fPr>
                        <m:num>
                          <m:r>
                            <a:rPr lang="en-US" sz="2400" b="1" i="0" smtClean="0">
                              <a:latin typeface="Cambria Math" panose="02040503050406030204" pitchFamily="18" charset="0"/>
                              <a:ea typeface="ＭＳ Ｐゴシック" charset="0"/>
                            </a:rPr>
                            <m:t>𝐏</m:t>
                          </m:r>
                          <m:r>
                            <a:rPr lang="en-US" sz="2400" b="1" i="0" smtClean="0">
                              <a:latin typeface="Cambria Math" panose="02040503050406030204" pitchFamily="18" charset="0"/>
                              <a:ea typeface="ＭＳ Ｐゴシック" charset="0"/>
                            </a:rPr>
                            <m:t>(</m:t>
                          </m:r>
                          <m:r>
                            <a:rPr lang="en-US" sz="2400" b="1" i="0" smtClean="0">
                              <a:latin typeface="Cambria Math" panose="02040503050406030204" pitchFamily="18" charset="0"/>
                              <a:ea typeface="ＭＳ Ｐゴシック" charset="0"/>
                            </a:rPr>
                            <m:t>𝐄</m:t>
                          </m:r>
                          <m:r>
                            <a:rPr lang="en-US" sz="2400" b="1" i="0" smtClean="0">
                              <a:latin typeface="Cambria Math" panose="02040503050406030204" pitchFamily="18" charset="0"/>
                              <a:ea typeface="ＭＳ Ｐゴシック" charset="0"/>
                            </a:rPr>
                            <m:t>,</m:t>
                          </m:r>
                          <m:r>
                            <a:rPr lang="en-US" sz="2400" b="1" i="0" smtClean="0">
                              <a:latin typeface="Cambria Math" panose="02040503050406030204" pitchFamily="18" charset="0"/>
                              <a:ea typeface="ＭＳ Ｐゴシック" charset="0"/>
                            </a:rPr>
                            <m:t>𝐅</m:t>
                          </m:r>
                          <m:r>
                            <a:rPr lang="en-US" sz="2400" b="1" i="0" smtClean="0">
                              <a:latin typeface="Cambria Math" panose="02040503050406030204" pitchFamily="18" charset="0"/>
                              <a:ea typeface="ＭＳ Ｐゴシック" charset="0"/>
                            </a:rPr>
                            <m:t>)</m:t>
                          </m:r>
                        </m:num>
                        <m:den>
                          <m:r>
                            <a:rPr lang="en-US" sz="2400" b="1" i="0" smtClean="0">
                              <a:latin typeface="Cambria Math" panose="02040503050406030204" pitchFamily="18" charset="0"/>
                              <a:ea typeface="ＭＳ Ｐゴシック" charset="0"/>
                            </a:rPr>
                            <m:t>𝐏</m:t>
                          </m:r>
                          <m:r>
                            <a:rPr lang="en-US" sz="2400" b="1" i="0" smtClean="0">
                              <a:latin typeface="Cambria Math" panose="02040503050406030204" pitchFamily="18" charset="0"/>
                              <a:ea typeface="ＭＳ Ｐゴシック" charset="0"/>
                            </a:rPr>
                            <m:t>(</m:t>
                          </m:r>
                          <m:r>
                            <a:rPr lang="en-US" sz="2400" b="1" i="0" smtClean="0">
                              <a:latin typeface="Cambria Math" panose="02040503050406030204" pitchFamily="18" charset="0"/>
                              <a:ea typeface="ＭＳ Ｐゴシック" charset="0"/>
                            </a:rPr>
                            <m:t>𝐅</m:t>
                          </m:r>
                          <m:r>
                            <a:rPr lang="en-US" sz="2400" b="1" i="0" smtClean="0">
                              <a:latin typeface="Cambria Math" panose="02040503050406030204" pitchFamily="18" charset="0"/>
                              <a:ea typeface="ＭＳ Ｐゴシック" charset="0"/>
                            </a:rPr>
                            <m:t>)</m:t>
                          </m:r>
                        </m:den>
                      </m:f>
                    </m:oMath>
                  </m:oMathPara>
                </a14:m>
                <a:endParaRPr lang="en-US" sz="2400" b="1" dirty="0">
                  <a:latin typeface="Arial" charset="0"/>
                  <a:ea typeface="ＭＳ Ｐゴシック" charset="0"/>
                  <a:cs typeface="ＭＳ Ｐゴシック" charset="0"/>
                </a:endParaRPr>
              </a:p>
            </p:txBody>
          </p:sp>
        </mc:Choice>
        <mc:Fallback xmlns="">
          <p:sp>
            <p:nvSpPr>
              <p:cNvPr id="33795" name="Rectangle 3"/>
              <p:cNvSpPr>
                <a:spLocks noGrp="1" noRot="1" noChangeAspect="1" noMove="1" noResize="1" noEditPoints="1" noAdjustHandles="1" noChangeArrowheads="1" noChangeShapeType="1" noTextEdit="1"/>
              </p:cNvSpPr>
              <p:nvPr>
                <p:ph type="body" idx="1"/>
              </p:nvPr>
            </p:nvSpPr>
            <p:spPr>
              <a:xfrm>
                <a:off x="457200" y="1066800"/>
                <a:ext cx="8458200" cy="5791200"/>
              </a:xfrm>
              <a:blipFill>
                <a:blip r:embed="rId2"/>
                <a:stretch>
                  <a:fillRect l="-1081" t="-737"/>
                </a:stretch>
              </a:blipFill>
            </p:spPr>
            <p:txBody>
              <a:bodyPr/>
              <a:lstStyle/>
              <a:p>
                <a:r>
                  <a:rPr lang="en-US">
                    <a:noFill/>
                  </a:rPr>
                  <a:t> </a:t>
                </a:r>
              </a:p>
            </p:txBody>
          </p:sp>
        </mc:Fallback>
      </mc:AlternateContent>
      <p:sp>
        <p:nvSpPr>
          <p:cNvPr id="33799" name="Text Box 7"/>
          <p:cNvSpPr txBox="1">
            <a:spLocks noChangeArrowheads="1"/>
          </p:cNvSpPr>
          <p:nvPr/>
        </p:nvSpPr>
        <p:spPr bwMode="auto">
          <a:xfrm>
            <a:off x="626580" y="5536405"/>
            <a:ext cx="806022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These axioms are the basis for all probability calculations.</a:t>
            </a:r>
          </a:p>
        </p:txBody>
      </p:sp>
      <p:sp>
        <p:nvSpPr>
          <p:cNvPr id="3" name="TextBox 2"/>
          <p:cNvSpPr txBox="1"/>
          <p:nvPr/>
        </p:nvSpPr>
        <p:spPr>
          <a:xfrm>
            <a:off x="7031783" y="4514483"/>
            <a:ext cx="2255826" cy="923330"/>
          </a:xfrm>
          <a:prstGeom prst="rect">
            <a:avLst/>
          </a:prstGeom>
          <a:noFill/>
        </p:spPr>
        <p:txBody>
          <a:bodyPr wrap="square" rtlCol="0">
            <a:spAutoFit/>
          </a:bodyPr>
          <a:lstStyle/>
          <a:p>
            <a:r>
              <a:rPr lang="en-US" sz="1800" dirty="0"/>
              <a:t>Comma interprets that both E and F are considered true</a:t>
            </a:r>
          </a:p>
        </p:txBody>
      </p:sp>
      <p:cxnSp>
        <p:nvCxnSpPr>
          <p:cNvPr id="5" name="Straight Arrow Connector 4"/>
          <p:cNvCxnSpPr>
            <a:cxnSpLocks/>
            <a:stCxn id="3" idx="1"/>
          </p:cNvCxnSpPr>
          <p:nvPr/>
        </p:nvCxnSpPr>
        <p:spPr bwMode="auto">
          <a:xfrm flipH="1" flipV="1">
            <a:off x="6403822" y="4800600"/>
            <a:ext cx="627961" cy="1755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 name="TextBox 6"/>
          <p:cNvSpPr txBox="1"/>
          <p:nvPr/>
        </p:nvSpPr>
        <p:spPr>
          <a:xfrm>
            <a:off x="2689444" y="4294649"/>
            <a:ext cx="920445" cy="307777"/>
          </a:xfrm>
          <a:prstGeom prst="rect">
            <a:avLst/>
          </a:prstGeom>
          <a:noFill/>
        </p:spPr>
        <p:txBody>
          <a:bodyPr wrap="none" rtlCol="0">
            <a:spAutoFit/>
          </a:bodyPr>
          <a:lstStyle/>
          <a:p>
            <a:r>
              <a:rPr lang="en-US" sz="1400" dirty="0"/>
              <a:t>uncertain</a:t>
            </a:r>
          </a:p>
        </p:txBody>
      </p:sp>
      <p:sp>
        <p:nvSpPr>
          <p:cNvPr id="16" name="TextBox 15"/>
          <p:cNvSpPr txBox="1"/>
          <p:nvPr/>
        </p:nvSpPr>
        <p:spPr>
          <a:xfrm>
            <a:off x="3062295" y="5098549"/>
            <a:ext cx="920445" cy="307777"/>
          </a:xfrm>
          <a:prstGeom prst="rect">
            <a:avLst/>
          </a:prstGeom>
          <a:noFill/>
        </p:spPr>
        <p:txBody>
          <a:bodyPr wrap="none" rtlCol="0">
            <a:spAutoFit/>
          </a:bodyPr>
          <a:lstStyle/>
          <a:p>
            <a:r>
              <a:rPr lang="en-US" sz="1400" dirty="0"/>
              <a:t>observed</a:t>
            </a:r>
          </a:p>
        </p:txBody>
      </p:sp>
      <p:cxnSp>
        <p:nvCxnSpPr>
          <p:cNvPr id="9" name="Straight Arrow Connector 8"/>
          <p:cNvCxnSpPr/>
          <p:nvPr/>
        </p:nvCxnSpPr>
        <p:spPr bwMode="auto">
          <a:xfrm>
            <a:off x="3293918" y="4568103"/>
            <a:ext cx="0" cy="1397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flipV="1">
            <a:off x="3522518" y="4999957"/>
            <a:ext cx="0" cy="1494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TextBox 7">
            <a:extLst>
              <a:ext uri="{FF2B5EF4-FFF2-40B4-BE49-F238E27FC236}">
                <a16:creationId xmlns:a16="http://schemas.microsoft.com/office/drawing/2014/main" id="{8085ABE7-993E-8A4D-B631-F7F0BC40FD51}"/>
              </a:ext>
            </a:extLst>
          </p:cNvPr>
          <p:cNvSpPr txBox="1"/>
          <p:nvPr/>
        </p:nvSpPr>
        <p:spPr>
          <a:xfrm>
            <a:off x="4400145" y="4250106"/>
            <a:ext cx="771365" cy="307777"/>
          </a:xfrm>
          <a:prstGeom prst="rect">
            <a:avLst/>
          </a:prstGeom>
          <a:noFill/>
        </p:spPr>
        <p:txBody>
          <a:bodyPr wrap="none" rtlCol="0">
            <a:spAutoFit/>
          </a:bodyPr>
          <a:lstStyle/>
          <a:p>
            <a:r>
              <a:rPr lang="en-US" sz="1400" dirty="0"/>
              <a:t>overlap</a:t>
            </a:r>
          </a:p>
        </p:txBody>
      </p:sp>
      <p:sp>
        <p:nvSpPr>
          <p:cNvPr id="10" name="TextBox 9">
            <a:extLst>
              <a:ext uri="{FF2B5EF4-FFF2-40B4-BE49-F238E27FC236}">
                <a16:creationId xmlns:a16="http://schemas.microsoft.com/office/drawing/2014/main" id="{8A03D0D1-F16C-8144-BF92-06C64C6CB9AE}"/>
              </a:ext>
            </a:extLst>
          </p:cNvPr>
          <p:cNvSpPr txBox="1"/>
          <p:nvPr/>
        </p:nvSpPr>
        <p:spPr>
          <a:xfrm>
            <a:off x="5867400" y="4206706"/>
            <a:ext cx="611781" cy="307777"/>
          </a:xfrm>
          <a:prstGeom prst="rect">
            <a:avLst/>
          </a:prstGeom>
          <a:noFill/>
        </p:spPr>
        <p:txBody>
          <a:bodyPr wrap="square" rtlCol="0">
            <a:spAutoFit/>
          </a:bodyPr>
          <a:lstStyle/>
          <a:p>
            <a:r>
              <a:rPr lang="en-US" sz="1400" dirty="0"/>
              <a:t>joint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57200" y="266700"/>
            <a:ext cx="8229600" cy="533399"/>
          </a:xfrm>
        </p:spPr>
        <p:txBody>
          <a:bodyPr/>
          <a:lstStyle/>
          <a:p>
            <a:r>
              <a:rPr lang="en-US" sz="3200" dirty="0">
                <a:latin typeface="Arial" charset="0"/>
                <a:ea typeface="ＭＳ Ｐゴシック" charset="0"/>
                <a:cs typeface="ＭＳ Ｐゴシック" charset="0"/>
              </a:rPr>
              <a:t>Conditional Probability</a:t>
            </a:r>
          </a:p>
        </p:txBody>
      </p:sp>
      <p:sp>
        <p:nvSpPr>
          <p:cNvPr id="39938" name="Content Placeholder 2"/>
          <p:cNvSpPr>
            <a:spLocks noGrp="1"/>
          </p:cNvSpPr>
          <p:nvPr>
            <p:ph idx="1"/>
          </p:nvPr>
        </p:nvSpPr>
        <p:spPr>
          <a:xfrm>
            <a:off x="152400" y="1028700"/>
            <a:ext cx="8763000" cy="6324600"/>
          </a:xfrm>
        </p:spPr>
        <p:txBody>
          <a:bodyPr/>
          <a:lstStyle/>
          <a:p>
            <a:r>
              <a:rPr lang="en-US" sz="2000" dirty="0">
                <a:latin typeface="Arial" charset="0"/>
                <a:ea typeface="ＭＳ Ｐゴシック" charset="0"/>
                <a:cs typeface="ＭＳ Ｐゴシック" charset="0"/>
              </a:rPr>
              <a:t>Given events E and F, the conditional probability of E given F is denoted by P(E|F), where E is the uncertain event and F is the observable or known event by observation.  </a:t>
            </a:r>
          </a:p>
          <a:p>
            <a:pPr>
              <a:spcAft>
                <a:spcPts val="5400"/>
              </a:spcAft>
            </a:pPr>
            <a:r>
              <a:rPr lang="en-US" sz="2000" dirty="0">
                <a:latin typeface="Arial" charset="0"/>
                <a:ea typeface="ＭＳ Ｐゴシック" charset="0"/>
                <a:cs typeface="ＭＳ Ｐゴシック" charset="0"/>
              </a:rPr>
              <a:t>A </a:t>
            </a:r>
            <a:r>
              <a:rPr lang="en-US" sz="2000" b="1" dirty="0">
                <a:latin typeface="Arial" charset="0"/>
                <a:ea typeface="ＭＳ Ｐゴシック" charset="0"/>
                <a:cs typeface="ＭＳ Ｐゴシック" charset="0"/>
              </a:rPr>
              <a:t>definition (</a:t>
            </a:r>
            <a:r>
              <a:rPr lang="en-US" sz="2000" dirty="0">
                <a:latin typeface="Arial" charset="0"/>
                <a:ea typeface="ＭＳ Ｐゴシック" charset="0"/>
                <a:cs typeface="ＭＳ Ｐゴシック" charset="0"/>
              </a:rPr>
              <a:t>or</a:t>
            </a:r>
            <a:r>
              <a:rPr lang="en-US" sz="2000" b="1" dirty="0">
                <a:latin typeface="Arial" charset="0"/>
                <a:ea typeface="ＭＳ Ｐゴシック" charset="0"/>
                <a:cs typeface="ＭＳ Ｐゴシック" charset="0"/>
              </a:rPr>
              <a:t> </a:t>
            </a:r>
            <a:r>
              <a:rPr lang="en-US" sz="2000" b="1" dirty="0" err="1">
                <a:latin typeface="Arial" charset="0"/>
                <a:ea typeface="ＭＳ Ｐゴシック" charset="0"/>
                <a:cs typeface="ＭＳ Ｐゴシック" charset="0"/>
              </a:rPr>
              <a:t>Pr</a:t>
            </a:r>
            <a:r>
              <a:rPr lang="en-US" sz="2000" b="1" dirty="0">
                <a:latin typeface="Arial" charset="0"/>
                <a:ea typeface="ＭＳ Ｐゴシック" charset="0"/>
                <a:cs typeface="ＭＳ Ｐゴシック" charset="0"/>
              </a:rPr>
              <a:t> Axiom 4) of P(E|F) </a:t>
            </a:r>
            <a:r>
              <a:rPr lang="en-US" sz="2000" dirty="0">
                <a:latin typeface="Arial" charset="0"/>
                <a:ea typeface="ＭＳ Ｐゴシック" charset="0"/>
                <a:cs typeface="ＭＳ Ｐゴシック" charset="0"/>
              </a:rPr>
              <a:t>is the probability of the joint distribution, P(E⋂F) divided by the probability of F, P(F).   Note that using the n/N designation, </a:t>
            </a:r>
            <a:r>
              <a:rPr lang="en-US" sz="2000" dirty="0" err="1">
                <a:latin typeface="Arial" charset="0"/>
                <a:ea typeface="ＭＳ Ｐゴシック" charset="0"/>
                <a:cs typeface="ＭＳ Ｐゴシック" charset="0"/>
              </a:rPr>
              <a:t>n</a:t>
            </a:r>
            <a:r>
              <a:rPr lang="en-US" sz="2000" baseline="-25000" dirty="0" err="1">
                <a:latin typeface="Arial" charset="0"/>
                <a:ea typeface="ＭＳ Ｐゴシック" charset="0"/>
                <a:cs typeface="ＭＳ Ｐゴシック" charset="0"/>
              </a:rPr>
              <a:t>EF</a:t>
            </a:r>
            <a:r>
              <a:rPr lang="en-US" sz="2000" dirty="0">
                <a:latin typeface="Arial" charset="0"/>
                <a:ea typeface="ＭＳ Ｐゴシック" charset="0"/>
                <a:cs typeface="ＭＳ Ｐゴシック" charset="0"/>
              </a:rPr>
              <a:t> is the number in the discrete joint E⋂F, </a:t>
            </a:r>
            <a:r>
              <a:rPr lang="en-US" sz="2000" dirty="0" err="1">
                <a:latin typeface="Arial" charset="0"/>
                <a:ea typeface="ＭＳ Ｐゴシック" charset="0"/>
                <a:cs typeface="ＭＳ Ｐゴシック" charset="0"/>
              </a:rPr>
              <a:t>n</a:t>
            </a:r>
            <a:r>
              <a:rPr lang="en-US" sz="2000" baseline="-25000" dirty="0" err="1">
                <a:latin typeface="Arial" charset="0"/>
                <a:ea typeface="ＭＳ Ｐゴシック" charset="0"/>
                <a:cs typeface="ＭＳ Ｐゴシック" charset="0"/>
              </a:rPr>
              <a:t>F</a:t>
            </a:r>
            <a:r>
              <a:rPr lang="en-US" sz="2000" dirty="0">
                <a:latin typeface="Arial" charset="0"/>
                <a:ea typeface="ＭＳ Ｐゴシック" charset="0"/>
                <a:cs typeface="ＭＳ Ｐゴシック" charset="0"/>
              </a:rPr>
              <a:t> is the number in F, and N is the number of events in the sample space </a:t>
            </a:r>
            <a:r>
              <a:rPr lang="en-US" sz="2000" dirty="0" err="1">
                <a:latin typeface="Arial" charset="0"/>
                <a:ea typeface="ＭＳ Ｐゴシック" charset="0"/>
                <a:cs typeface="ＭＳ Ｐゴシック" charset="0"/>
              </a:rPr>
              <a:t>Ω</a:t>
            </a:r>
            <a:r>
              <a:rPr lang="en-US" sz="2000" dirty="0">
                <a:latin typeface="Arial" charset="0"/>
                <a:ea typeface="ＭＳ Ｐゴシック" charset="0"/>
                <a:cs typeface="ＭＳ Ｐゴシック" charset="0"/>
              </a:rPr>
              <a:t>.  Therefore, a point value estimate of discrete P(E|F) is the # of items in E⋂F, </a:t>
            </a:r>
            <a:r>
              <a:rPr lang="en-US" sz="2000" dirty="0" err="1">
                <a:latin typeface="Arial" charset="0"/>
                <a:ea typeface="ＭＳ Ｐゴシック" charset="0"/>
                <a:cs typeface="ＭＳ Ｐゴシック" charset="0"/>
              </a:rPr>
              <a:t>n</a:t>
            </a:r>
            <a:r>
              <a:rPr lang="en-US" sz="2000" baseline="-25000" dirty="0" err="1">
                <a:latin typeface="Arial" charset="0"/>
                <a:ea typeface="ＭＳ Ｐゴシック" charset="0"/>
                <a:cs typeface="ＭＳ Ｐゴシック" charset="0"/>
              </a:rPr>
              <a:t>EF</a:t>
            </a:r>
            <a:r>
              <a:rPr lang="en-US" sz="2000" dirty="0">
                <a:latin typeface="Arial" charset="0"/>
                <a:ea typeface="ＭＳ Ｐゴシック" charset="0"/>
                <a:cs typeface="ＭＳ Ｐゴシック" charset="0"/>
              </a:rPr>
              <a:t>, divided by the # of items, </a:t>
            </a:r>
            <a:r>
              <a:rPr lang="en-US" sz="2000" dirty="0" err="1">
                <a:latin typeface="Arial" charset="0"/>
                <a:ea typeface="ＭＳ Ｐゴシック" charset="0"/>
                <a:cs typeface="ＭＳ Ｐゴシック" charset="0"/>
              </a:rPr>
              <a:t>n</a:t>
            </a:r>
            <a:r>
              <a:rPr lang="en-US" sz="2000" baseline="-25000" dirty="0" err="1">
                <a:latin typeface="Arial" charset="0"/>
                <a:ea typeface="ＭＳ Ｐゴシック" charset="0"/>
                <a:cs typeface="ＭＳ Ｐゴシック" charset="0"/>
              </a:rPr>
              <a:t>F</a:t>
            </a:r>
            <a:r>
              <a:rPr lang="en-US" sz="2000" dirty="0">
                <a:latin typeface="Arial" charset="0"/>
                <a:ea typeface="ＭＳ Ｐゴシック" charset="0"/>
                <a:cs typeface="ＭＳ Ｐゴシック" charset="0"/>
              </a:rPr>
              <a:t>, in F, where due to intersection with E, the sample space of F is reduced to </a:t>
            </a:r>
            <a:r>
              <a:rPr lang="en-US" sz="2000" dirty="0" err="1">
                <a:latin typeface="Arial" charset="0"/>
                <a:ea typeface="ＭＳ Ｐゴシック" charset="0"/>
                <a:cs typeface="ＭＳ Ｐゴシック" charset="0"/>
              </a:rPr>
              <a:t>n</a:t>
            </a:r>
            <a:r>
              <a:rPr lang="en-US" sz="2000" baseline="-25000" dirty="0" err="1">
                <a:latin typeface="Arial" charset="0"/>
                <a:ea typeface="ＭＳ Ｐゴシック" charset="0"/>
                <a:cs typeface="ＭＳ Ｐゴシック" charset="0"/>
              </a:rPr>
              <a:t>EF</a:t>
            </a:r>
            <a:r>
              <a:rPr lang="en-US" sz="2000" dirty="0">
                <a:latin typeface="Arial" charset="0"/>
                <a:ea typeface="ＭＳ Ｐゴシック" charset="0"/>
                <a:cs typeface="ＭＳ Ｐゴシック" charset="0"/>
              </a:rPr>
              <a:t>.</a:t>
            </a:r>
            <a:br>
              <a:rPr lang="en-US" sz="2000" dirty="0">
                <a:latin typeface="Arial" charset="0"/>
                <a:ea typeface="ＭＳ Ｐゴシック" charset="0"/>
                <a:cs typeface="ＭＳ Ｐゴシック" charset="0"/>
              </a:rPr>
            </a:br>
            <a:endParaRPr lang="en-US" sz="2000" dirty="0">
              <a:latin typeface="Arial" charset="0"/>
              <a:ea typeface="ＭＳ Ｐゴシック" charset="0"/>
              <a:cs typeface="ＭＳ Ｐゴシック" charset="0"/>
            </a:endParaRPr>
          </a:p>
          <a:p>
            <a:pPr>
              <a:spcAft>
                <a:spcPts val="1200"/>
              </a:spcAft>
            </a:pPr>
            <a:endParaRPr lang="en-US" sz="800" dirty="0">
              <a:latin typeface="Arial" charset="0"/>
              <a:ea typeface="ＭＳ Ｐゴシック" charset="0"/>
              <a:cs typeface="ＭＳ Ｐゴシック" charset="0"/>
            </a:endParaRPr>
          </a:p>
          <a:p>
            <a:pPr>
              <a:spcBef>
                <a:spcPts val="0"/>
              </a:spcBef>
            </a:pPr>
            <a:r>
              <a:rPr lang="en-US" sz="2000" dirty="0">
                <a:latin typeface="Arial" charset="0"/>
                <a:ea typeface="ＭＳ Ｐゴシック" charset="0"/>
                <a:cs typeface="ＭＳ Ｐゴシック" charset="0"/>
              </a:rPr>
              <a:t>P(E|F) is the probability (or degree of belief) that E occurs when F is observed to co-occur.</a:t>
            </a:r>
          </a:p>
        </p:txBody>
      </p:sp>
      <p:sp>
        <p:nvSpPr>
          <p:cNvPr id="39939" name="Slide Number Placeholder 3"/>
          <p:cNvSpPr>
            <a:spLocks noGrp="1"/>
          </p:cNvSpPr>
          <p:nvPr>
            <p:ph type="sldNum" sz="quarter" idx="4294967295"/>
          </p:nvPr>
        </p:nvSpPr>
        <p:spPr>
          <a:xfrm>
            <a:off x="69342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45805FF-F236-894F-9EBC-FAB87F922D5D}" type="slidenum">
              <a:rPr lang="en-US" sz="1400"/>
              <a:pPr/>
              <a:t>17</a:t>
            </a:fld>
            <a:endParaRPr lang="en-US" sz="1400"/>
          </a:p>
        </p:txBody>
      </p:sp>
      <p:graphicFrame>
        <p:nvGraphicFramePr>
          <p:cNvPr id="39940" name="Object 4"/>
          <p:cNvGraphicFramePr>
            <a:graphicFrameLocks noChangeAspect="1"/>
          </p:cNvGraphicFramePr>
          <p:nvPr>
            <p:extLst>
              <p:ext uri="{D42A27DB-BD31-4B8C-83A1-F6EECF244321}">
                <p14:modId xmlns:p14="http://schemas.microsoft.com/office/powerpoint/2010/main" val="4072629966"/>
              </p:ext>
            </p:extLst>
          </p:nvPr>
        </p:nvGraphicFramePr>
        <p:xfrm>
          <a:off x="2133600" y="4419600"/>
          <a:ext cx="4472152" cy="922964"/>
        </p:xfrm>
        <a:graphic>
          <a:graphicData uri="http://schemas.openxmlformats.org/presentationml/2006/ole">
            <mc:AlternateContent xmlns:mc="http://schemas.openxmlformats.org/markup-compatibility/2006">
              <mc:Choice xmlns:v="urn:schemas-microsoft-com:vml" Requires="v">
                <p:oleObj spid="_x0000_s78859" name="Equation" r:id="rId3" imgW="2171700" imgH="482600" progId="Equation.3">
                  <p:embed/>
                </p:oleObj>
              </mc:Choice>
              <mc:Fallback>
                <p:oleObj name="Equation" r:id="rId3" imgW="2171700" imgH="482600" progId="Equation.3">
                  <p:embed/>
                  <p:pic>
                    <p:nvPicPr>
                      <p:cNvPr id="399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419600"/>
                        <a:ext cx="4472152" cy="9229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 name="TextBox 2">
            <a:extLst>
              <a:ext uri="{FF2B5EF4-FFF2-40B4-BE49-F238E27FC236}">
                <a16:creationId xmlns:a16="http://schemas.microsoft.com/office/drawing/2014/main" id="{6368C22F-546F-0B46-A894-60FDF24A74C7}"/>
              </a:ext>
            </a:extLst>
          </p:cNvPr>
          <p:cNvSpPr txBox="1"/>
          <p:nvPr/>
        </p:nvSpPr>
        <p:spPr>
          <a:xfrm>
            <a:off x="7267903" y="4283150"/>
            <a:ext cx="1237593" cy="738664"/>
          </a:xfrm>
          <a:prstGeom prst="rect">
            <a:avLst/>
          </a:prstGeom>
          <a:noFill/>
        </p:spPr>
        <p:txBody>
          <a:bodyPr wrap="square" rtlCol="0">
            <a:spAutoFit/>
          </a:bodyPr>
          <a:lstStyle/>
          <a:p>
            <a:pPr algn="ctr"/>
            <a:r>
              <a:rPr lang="en-US" sz="1400" dirty="0"/>
              <a:t>All </a:t>
            </a:r>
            <a:r>
              <a:rPr lang="en-US" sz="1400" dirty="0" err="1"/>
              <a:t>Pr</a:t>
            </a:r>
            <a:r>
              <a:rPr lang="en-US" sz="1400" dirty="0"/>
              <a:t> values are conditional!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76200"/>
            <a:ext cx="7772400" cy="838200"/>
          </a:xfrm>
        </p:spPr>
        <p:txBody>
          <a:bodyPr/>
          <a:lstStyle/>
          <a:p>
            <a:pPr eaLnBrk="1" hangingPunct="1"/>
            <a:r>
              <a:rPr lang="en-US" sz="3200" dirty="0">
                <a:latin typeface="Arial" charset="0"/>
                <a:ea typeface="ＭＳ Ｐゴシック" charset="0"/>
                <a:cs typeface="ＭＳ Ｐゴシック" charset="0"/>
              </a:rPr>
              <a:t>Conditional Probability: </a:t>
            </a:r>
            <a:br>
              <a:rPr lang="en-US" sz="3200" dirty="0">
                <a:latin typeface="Arial" charset="0"/>
                <a:ea typeface="ＭＳ Ｐゴシック" charset="0"/>
                <a:cs typeface="ＭＳ Ｐゴシック" charset="0"/>
              </a:rPr>
            </a:br>
            <a:r>
              <a:rPr lang="en-US" sz="3200" dirty="0">
                <a:latin typeface="Arial" charset="0"/>
                <a:ea typeface="ＭＳ Ｐゴシック" charset="0"/>
                <a:cs typeface="ＭＳ Ｐゴシック" charset="0"/>
              </a:rPr>
              <a:t>Intersection of Dependent A and B</a:t>
            </a:r>
          </a:p>
        </p:txBody>
      </p:sp>
      <p:sp>
        <p:nvSpPr>
          <p:cNvPr id="38915" name="Rectangle 3"/>
          <p:cNvSpPr>
            <a:spLocks noGrp="1" noChangeArrowheads="1"/>
          </p:cNvSpPr>
          <p:nvPr>
            <p:ph type="body" idx="1"/>
          </p:nvPr>
        </p:nvSpPr>
        <p:spPr>
          <a:xfrm>
            <a:off x="0" y="1219200"/>
            <a:ext cx="8839200" cy="5867400"/>
          </a:xfrm>
        </p:spPr>
        <p:txBody>
          <a:bodyPr/>
          <a:lstStyle/>
          <a:p>
            <a:pPr marL="341313" indent="-341313" eaLnBrk="1" hangingPunct="1"/>
            <a:r>
              <a:rPr lang="en-US" sz="2400" dirty="0">
                <a:latin typeface="Arial" charset="0"/>
                <a:ea typeface="ＭＳ Ｐゴシック" charset="0"/>
                <a:cs typeface="ＭＳ Ｐゴシック" charset="0"/>
              </a:rPr>
              <a:t>If A and B are</a:t>
            </a:r>
            <a:r>
              <a:rPr lang="en-US" dirty="0">
                <a:latin typeface="Arial" charset="0"/>
                <a:ea typeface="ＭＳ Ｐゴシック" charset="0"/>
                <a:cs typeface="ＭＳ Ｐゴシック" charset="0"/>
              </a:rPr>
              <a:t> </a:t>
            </a:r>
            <a:r>
              <a:rPr lang="en-US" sz="2400" b="1" dirty="0">
                <a:solidFill>
                  <a:srgbClr val="C00000"/>
                </a:solidFill>
                <a:latin typeface="Arial" charset="0"/>
                <a:ea typeface="ＭＳ Ｐゴシック" charset="0"/>
                <a:cs typeface="ＭＳ Ｐゴシック" charset="0"/>
              </a:rPr>
              <a:t>dependent</a:t>
            </a:r>
            <a:r>
              <a:rPr lang="en-US" sz="2400" dirty="0">
                <a:latin typeface="Arial" charset="0"/>
                <a:ea typeface="ＭＳ Ｐゴシック" charset="0"/>
                <a:cs typeface="ＭＳ Ｐゴシック" charset="0"/>
              </a:rPr>
              <a:t>, the probability that A and B occur simultaneously (or overlap) is given by:</a:t>
            </a:r>
            <a:br>
              <a:rPr lang="en-US" sz="2400" dirty="0">
                <a:latin typeface="Arial" charset="0"/>
                <a:ea typeface="ＭＳ Ｐゴシック" charset="0"/>
                <a:cs typeface="ＭＳ Ｐゴシック" charset="0"/>
              </a:rPr>
            </a:br>
            <a:endParaRPr lang="en-US" sz="2400" dirty="0">
              <a:latin typeface="Arial" charset="0"/>
              <a:ea typeface="ＭＳ Ｐゴシック" charset="0"/>
              <a:cs typeface="ＭＳ Ｐゴシック" charset="0"/>
            </a:endParaRPr>
          </a:p>
          <a:p>
            <a:pPr marL="341313" indent="-341313" eaLnBrk="1" hangingPunct="1">
              <a:spcAft>
                <a:spcPts val="1672"/>
              </a:spcAft>
              <a:buFontTx/>
              <a:buNone/>
            </a:pPr>
            <a:r>
              <a:rPr lang="en-US" sz="2400" dirty="0">
                <a:latin typeface="Arial" charset="0"/>
                <a:ea typeface="ＭＳ Ｐゴシック" charset="0"/>
                <a:cs typeface="ＭＳ Ｐゴシック" charset="0"/>
              </a:rPr>
              <a:t>	</a:t>
            </a:r>
            <a:r>
              <a:rPr lang="en-US" sz="2400" b="1" dirty="0">
                <a:solidFill>
                  <a:srgbClr val="C00000"/>
                </a:solidFill>
                <a:latin typeface="Arial" charset="0"/>
                <a:ea typeface="ＭＳ Ｐゴシック" charset="0"/>
                <a:cs typeface="ＭＳ Ｐゴシック" charset="0"/>
              </a:rPr>
              <a:t>P(A</a:t>
            </a:r>
            <a:r>
              <a:rPr lang="en-US" sz="2400" b="1" dirty="0">
                <a:solidFill>
                  <a:srgbClr val="C00000"/>
                </a:solidFill>
                <a:latin typeface="Arial" charset="0"/>
                <a:ea typeface="ＭＳ Ｐゴシック" charset="0"/>
                <a:cs typeface="ＭＳ Ｐゴシック" charset="0"/>
                <a:sym typeface="Symbol" charset="0"/>
              </a:rPr>
              <a:t>∩</a:t>
            </a:r>
            <a:r>
              <a:rPr lang="en-US" sz="2400" b="1" dirty="0">
                <a:solidFill>
                  <a:srgbClr val="C00000"/>
                </a:solidFill>
                <a:latin typeface="Arial" charset="0"/>
                <a:ea typeface="ＭＳ Ｐゴシック" charset="0"/>
                <a:cs typeface="ＭＳ Ｐゴシック" charset="0"/>
              </a:rPr>
              <a:t>B) = P(A,B) = P(A</a:t>
            </a:r>
            <a:r>
              <a:rPr lang="en-US" sz="2400" b="1" dirty="0">
                <a:solidFill>
                  <a:srgbClr val="C00000"/>
                </a:solidFill>
                <a:latin typeface="Arial" charset="0"/>
                <a:ea typeface="ＭＳ Ｐゴシック" charset="0"/>
                <a:cs typeface="ＭＳ Ｐゴシック" charset="0"/>
                <a:sym typeface="Symbol" charset="0"/>
              </a:rPr>
              <a:t>|</a:t>
            </a:r>
            <a:r>
              <a:rPr lang="en-US" sz="2400" b="1" dirty="0">
                <a:solidFill>
                  <a:srgbClr val="C00000"/>
                </a:solidFill>
                <a:latin typeface="Arial" charset="0"/>
                <a:ea typeface="ＭＳ Ｐゴシック" charset="0"/>
                <a:cs typeface="ＭＳ Ｐゴシック" charset="0"/>
              </a:rPr>
              <a:t>B) P(B)</a:t>
            </a:r>
            <a:r>
              <a:rPr lang="en-US" sz="2400" dirty="0">
                <a:latin typeface="Arial" charset="0"/>
                <a:ea typeface="ＭＳ Ｐゴシック" charset="0"/>
                <a:cs typeface="ＭＳ Ｐゴシック" charset="0"/>
              </a:rPr>
              <a:t>, (A uncertain, B observed)</a:t>
            </a:r>
          </a:p>
          <a:p>
            <a:pPr marL="341313" indent="-341313" eaLnBrk="1" hangingPunct="1">
              <a:spcAft>
                <a:spcPts val="1672"/>
              </a:spcAft>
              <a:buFontTx/>
              <a:buNone/>
            </a:pPr>
            <a:r>
              <a:rPr lang="en-US" sz="2400" dirty="0">
                <a:latin typeface="Arial" charset="0"/>
                <a:ea typeface="ＭＳ Ｐゴシック" charset="0"/>
                <a:cs typeface="ＭＳ Ｐゴシック" charset="0"/>
              </a:rPr>
              <a:t> 	or equivalently,</a:t>
            </a:r>
          </a:p>
          <a:p>
            <a:pPr marL="341313" indent="-341313" eaLnBrk="1" hangingPunct="1">
              <a:spcAft>
                <a:spcPts val="1272"/>
              </a:spcAft>
              <a:buFontTx/>
              <a:buNone/>
            </a:pPr>
            <a:r>
              <a:rPr lang="en-US" sz="2400" dirty="0">
                <a:latin typeface="Arial" charset="0"/>
                <a:ea typeface="ＭＳ Ｐゴシック" charset="0"/>
                <a:cs typeface="ＭＳ Ｐゴシック" charset="0"/>
              </a:rPr>
              <a:t>	</a:t>
            </a:r>
            <a:r>
              <a:rPr lang="en-US" sz="2400" b="1" dirty="0">
                <a:latin typeface="Arial" charset="0"/>
                <a:ea typeface="ＭＳ Ｐゴシック" charset="0"/>
                <a:cs typeface="ＭＳ Ｐゴシック" charset="0"/>
              </a:rPr>
              <a:t>P(A</a:t>
            </a:r>
            <a:r>
              <a:rPr lang="en-US" sz="2400" b="1" dirty="0">
                <a:latin typeface="Arial" charset="0"/>
                <a:ea typeface="ＭＳ Ｐゴシック" charset="0"/>
                <a:cs typeface="ＭＳ Ｐゴシック" charset="0"/>
                <a:sym typeface="Symbol" charset="0"/>
              </a:rPr>
              <a:t>∩</a:t>
            </a:r>
            <a:r>
              <a:rPr lang="en-US" sz="2400" b="1" dirty="0">
                <a:latin typeface="Arial" charset="0"/>
                <a:ea typeface="ＭＳ Ｐゴシック" charset="0"/>
                <a:cs typeface="ＭＳ Ｐゴシック" charset="0"/>
              </a:rPr>
              <a:t>B) = P(A,B) = P(B</a:t>
            </a:r>
            <a:r>
              <a:rPr lang="en-US" sz="2400" b="1" dirty="0">
                <a:latin typeface="Arial" charset="0"/>
                <a:ea typeface="ＭＳ Ｐゴシック" charset="0"/>
                <a:cs typeface="ＭＳ Ｐゴシック" charset="0"/>
                <a:sym typeface="Symbol" charset="0"/>
              </a:rPr>
              <a:t>|</a:t>
            </a:r>
            <a:r>
              <a:rPr lang="en-US" sz="2400" b="1" dirty="0">
                <a:latin typeface="Arial" charset="0"/>
                <a:ea typeface="ＭＳ Ｐゴシック" charset="0"/>
                <a:cs typeface="ＭＳ Ｐゴシック" charset="0"/>
              </a:rPr>
              <a:t>A) P(A)</a:t>
            </a:r>
            <a:r>
              <a:rPr lang="en-US" sz="2400" dirty="0">
                <a:latin typeface="Arial" charset="0"/>
                <a:ea typeface="ＭＳ Ｐゴシック" charset="0"/>
                <a:cs typeface="ＭＳ Ｐゴシック" charset="0"/>
              </a:rPr>
              <a:t>, (B uncertain, A observed) </a:t>
            </a:r>
          </a:p>
          <a:p>
            <a:pPr marL="341313" indent="-341313" eaLnBrk="1" hangingPunct="1">
              <a:buFontTx/>
              <a:buNone/>
            </a:pPr>
            <a:r>
              <a:rPr lang="en-US" sz="2400" dirty="0">
                <a:latin typeface="Arial" charset="0"/>
                <a:ea typeface="ＭＳ Ｐゴシック" charset="0"/>
                <a:cs typeface="ＭＳ Ｐゴシック" charset="0"/>
              </a:rPr>
              <a:t>	which are logically equivalent general expressions.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4294967295"/>
          </p:nvPr>
        </p:nvSpPr>
        <p:spPr>
          <a:xfrm>
            <a:off x="7086600" y="63246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F94853-5900-BE44-A5C4-DC4396F433AA}" type="slidenum">
              <a:rPr lang="en-US" sz="1400"/>
              <a:pPr/>
              <a:t>19</a:t>
            </a:fld>
            <a:endParaRPr lang="en-US" sz="1400"/>
          </a:p>
        </p:txBody>
      </p:sp>
      <p:sp>
        <p:nvSpPr>
          <p:cNvPr id="37890" name="Rectangle 2"/>
          <p:cNvSpPr>
            <a:spLocks noGrp="1" noChangeArrowheads="1"/>
          </p:cNvSpPr>
          <p:nvPr>
            <p:ph type="title"/>
          </p:nvPr>
        </p:nvSpPr>
        <p:spPr>
          <a:xfrm>
            <a:off x="6626" y="0"/>
            <a:ext cx="9061174" cy="914400"/>
          </a:xfrm>
        </p:spPr>
        <p:txBody>
          <a:bodyPr/>
          <a:lstStyle/>
          <a:p>
            <a:pPr eaLnBrk="1" hangingPunct="1"/>
            <a:r>
              <a:rPr lang="en-US" sz="3200" dirty="0">
                <a:latin typeface="Arial" charset="0"/>
                <a:ea typeface="ＭＳ Ｐゴシック" charset="0"/>
                <a:cs typeface="ＭＳ Ｐゴシック" charset="0"/>
              </a:rPr>
              <a:t>Conditional Probability: </a:t>
            </a:r>
            <a:br>
              <a:rPr lang="en-US" sz="3200" dirty="0">
                <a:latin typeface="Arial" charset="0"/>
                <a:ea typeface="ＭＳ Ｐゴシック" charset="0"/>
                <a:cs typeface="ＭＳ Ｐゴシック" charset="0"/>
              </a:rPr>
            </a:br>
            <a:r>
              <a:rPr lang="en-US" sz="3200" dirty="0">
                <a:latin typeface="Arial" charset="0"/>
                <a:ea typeface="ＭＳ Ｐゴシック" charset="0"/>
                <a:cs typeface="ＭＳ Ｐゴシック" charset="0"/>
              </a:rPr>
              <a:t>Intersection of Independent A and B</a:t>
            </a:r>
          </a:p>
        </p:txBody>
      </p:sp>
      <p:sp>
        <p:nvSpPr>
          <p:cNvPr id="37891" name="Rectangle 3"/>
          <p:cNvSpPr>
            <a:spLocks noGrp="1" noChangeArrowheads="1"/>
          </p:cNvSpPr>
          <p:nvPr>
            <p:ph type="body" idx="1"/>
          </p:nvPr>
        </p:nvSpPr>
        <p:spPr>
          <a:xfrm>
            <a:off x="533399" y="1295400"/>
            <a:ext cx="8428005" cy="3525230"/>
          </a:xfrm>
        </p:spPr>
        <p:txBody>
          <a:bodyPr/>
          <a:lstStyle/>
          <a:p>
            <a:pPr eaLnBrk="1" hangingPunct="1">
              <a:lnSpc>
                <a:spcPct val="120000"/>
              </a:lnSpc>
            </a:pPr>
            <a:r>
              <a:rPr lang="en-US" sz="2400" dirty="0">
                <a:latin typeface="Arial" charset="0"/>
                <a:ea typeface="ＭＳ Ｐゴシック" charset="0"/>
                <a:cs typeface="ＭＳ Ｐゴシック" charset="0"/>
              </a:rPr>
              <a:t>If A and B are </a:t>
            </a:r>
            <a:r>
              <a:rPr lang="en-US" sz="2400" b="1" dirty="0">
                <a:solidFill>
                  <a:srgbClr val="C00000"/>
                </a:solidFill>
                <a:latin typeface="Arial" charset="0"/>
                <a:ea typeface="ＭＳ Ｐゴシック" charset="0"/>
                <a:cs typeface="ＭＳ Ｐゴシック" charset="0"/>
              </a:rPr>
              <a:t>independent</a:t>
            </a:r>
            <a:r>
              <a:rPr lang="en-US" sz="2400" dirty="0">
                <a:latin typeface="Arial" charset="0"/>
                <a:ea typeface="ＭＳ Ｐゴシック" charset="0"/>
                <a:cs typeface="ＭＳ Ｐゴシック" charset="0"/>
              </a:rPr>
              <a:t>, </a:t>
            </a:r>
          </a:p>
          <a:p>
            <a:pPr marL="0" indent="0" eaLnBrk="1" hangingPunct="1">
              <a:lnSpc>
                <a:spcPct val="120000"/>
              </a:lnSpc>
              <a:buNone/>
            </a:pPr>
            <a:r>
              <a:rPr lang="en-US" b="1" dirty="0">
                <a:solidFill>
                  <a:srgbClr val="C00000"/>
                </a:solidFill>
                <a:latin typeface="Arial" charset="0"/>
                <a:ea typeface="ＭＳ Ｐゴシック" charset="0"/>
                <a:cs typeface="ＭＳ Ｐゴシック" charset="0"/>
              </a:rPr>
              <a:t>			P(A </a:t>
            </a:r>
            <a:r>
              <a:rPr lang="en-US" b="1" dirty="0">
                <a:solidFill>
                  <a:srgbClr val="C00000"/>
                </a:solidFill>
                <a:latin typeface="Arial" charset="0"/>
                <a:ea typeface="ＭＳ Ｐゴシック" charset="0"/>
                <a:cs typeface="ＭＳ Ｐゴシック" charset="0"/>
                <a:sym typeface="Symbol" charset="0"/>
              </a:rPr>
              <a:t>|</a:t>
            </a:r>
            <a:r>
              <a:rPr lang="en-US" b="1" dirty="0">
                <a:solidFill>
                  <a:srgbClr val="C00000"/>
                </a:solidFill>
                <a:latin typeface="Arial" charset="0"/>
                <a:ea typeface="ＭＳ Ｐゴシック" charset="0"/>
                <a:cs typeface="ＭＳ Ｐゴシック" charset="0"/>
              </a:rPr>
              <a:t> B) = P(A)</a:t>
            </a:r>
            <a:endParaRPr lang="en-US" dirty="0">
              <a:solidFill>
                <a:srgbClr val="C00000"/>
              </a:solidFill>
              <a:latin typeface="Arial" charset="0"/>
              <a:ea typeface="ＭＳ Ｐゴシック" charset="0"/>
              <a:cs typeface="ＭＳ Ｐゴシック" charset="0"/>
            </a:endParaRPr>
          </a:p>
          <a:p>
            <a:pPr eaLnBrk="1" hangingPunct="1">
              <a:lnSpc>
                <a:spcPct val="120000"/>
              </a:lnSpc>
            </a:pPr>
            <a:r>
              <a:rPr lang="en-US" sz="2400" dirty="0">
                <a:latin typeface="Arial" charset="0"/>
                <a:ea typeface="ＭＳ Ｐゴシック" charset="0"/>
                <a:cs typeface="ＭＳ Ｐゴシック" charset="0"/>
              </a:rPr>
              <a:t>Then, </a:t>
            </a:r>
            <a:r>
              <a:rPr lang="en-US" sz="2400" b="1" dirty="0">
                <a:latin typeface="Arial" charset="0"/>
                <a:ea typeface="ＭＳ Ｐゴシック" charset="0"/>
                <a:cs typeface="ＭＳ Ｐゴシック" charset="0"/>
              </a:rPr>
              <a:t>P(A</a:t>
            </a:r>
            <a:r>
              <a:rPr lang="en-US" sz="2400" b="1" dirty="0">
                <a:latin typeface="Arial" charset="0"/>
                <a:ea typeface="ＭＳ Ｐゴシック" charset="0"/>
                <a:cs typeface="ＭＳ Ｐゴシック" charset="0"/>
                <a:sym typeface="Symbol" charset="0"/>
              </a:rPr>
              <a:t>∩</a:t>
            </a:r>
            <a:r>
              <a:rPr lang="en-US" sz="2400" b="1" dirty="0">
                <a:latin typeface="Arial" charset="0"/>
                <a:ea typeface="ＭＳ Ｐゴシック" charset="0"/>
                <a:cs typeface="ＭＳ Ｐゴシック" charset="0"/>
              </a:rPr>
              <a:t>B) = P(A|B)P(B) = P(A)∙P(B) </a:t>
            </a:r>
          </a:p>
          <a:p>
            <a:pPr algn="ctr" eaLnBrk="1" hangingPunct="1">
              <a:lnSpc>
                <a:spcPct val="90000"/>
              </a:lnSpc>
              <a:buFontTx/>
              <a:buNone/>
            </a:pPr>
            <a:endParaRPr lang="en-US" sz="800" b="1" dirty="0">
              <a:latin typeface="Arial" charset="0"/>
              <a:ea typeface="ＭＳ Ｐゴシック" charset="0"/>
              <a:cs typeface="ＭＳ Ｐゴシック" charset="0"/>
            </a:endParaRPr>
          </a:p>
          <a:p>
            <a:pPr eaLnBrk="1" hangingPunct="1">
              <a:lnSpc>
                <a:spcPct val="90000"/>
              </a:lnSpc>
            </a:pPr>
            <a:endParaRPr lang="en-US" sz="2400" b="1" dirty="0">
              <a:latin typeface="Arial" charset="0"/>
              <a:ea typeface="ＭＳ Ｐゴシック" charset="0"/>
              <a:cs typeface="ＭＳ Ｐゴシック" charset="0"/>
            </a:endParaRPr>
          </a:p>
          <a:p>
            <a:pPr eaLnBrk="1" hangingPunct="1">
              <a:lnSpc>
                <a:spcPct val="90000"/>
              </a:lnSpc>
              <a:buFontTx/>
              <a:buNone/>
            </a:pPr>
            <a:endParaRPr lang="en-US" sz="2400" dirty="0">
              <a:latin typeface="Arial" charset="0"/>
              <a:ea typeface="ＭＳ Ｐゴシック" charset="0"/>
              <a:cs typeface="ＭＳ Ｐゴシック" charset="0"/>
            </a:endParaRPr>
          </a:p>
        </p:txBody>
      </p:sp>
      <p:grpSp>
        <p:nvGrpSpPr>
          <p:cNvPr id="8" name="Group 4"/>
          <p:cNvGrpSpPr>
            <a:grpSpLocks/>
          </p:cNvGrpSpPr>
          <p:nvPr/>
        </p:nvGrpSpPr>
        <p:grpSpPr bwMode="auto">
          <a:xfrm>
            <a:off x="1304925" y="4238241"/>
            <a:ext cx="1819275" cy="990600"/>
            <a:chOff x="1206" y="1392"/>
            <a:chExt cx="1146" cy="624"/>
          </a:xfrm>
        </p:grpSpPr>
        <p:sp>
          <p:nvSpPr>
            <p:cNvPr id="9" name="Oval 5"/>
            <p:cNvSpPr>
              <a:spLocks noChangeArrowheads="1"/>
            </p:cNvSpPr>
            <p:nvPr/>
          </p:nvSpPr>
          <p:spPr bwMode="auto">
            <a:xfrm>
              <a:off x="1296" y="1392"/>
              <a:ext cx="624" cy="62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 name="Oval 6"/>
            <p:cNvSpPr>
              <a:spLocks noChangeArrowheads="1"/>
            </p:cNvSpPr>
            <p:nvPr/>
          </p:nvSpPr>
          <p:spPr bwMode="auto">
            <a:xfrm>
              <a:off x="1728" y="1392"/>
              <a:ext cx="624" cy="624"/>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11" name="Text Box 7"/>
            <p:cNvSpPr txBox="1">
              <a:spLocks noChangeArrowheads="1"/>
            </p:cNvSpPr>
            <p:nvPr/>
          </p:nvSpPr>
          <p:spPr bwMode="auto">
            <a:xfrm>
              <a:off x="1206" y="1536"/>
              <a:ext cx="114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     A       B</a:t>
              </a:r>
            </a:p>
          </p:txBody>
        </p:sp>
      </p:grpSp>
      <p:sp>
        <p:nvSpPr>
          <p:cNvPr id="13" name="Oval 5"/>
          <p:cNvSpPr>
            <a:spLocks noChangeArrowheads="1"/>
          </p:cNvSpPr>
          <p:nvPr/>
        </p:nvSpPr>
        <p:spPr bwMode="auto">
          <a:xfrm>
            <a:off x="4876800" y="4238239"/>
            <a:ext cx="990600" cy="990601"/>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a:t> </a:t>
            </a:r>
          </a:p>
        </p:txBody>
      </p:sp>
      <p:sp>
        <p:nvSpPr>
          <p:cNvPr id="14" name="Oval 6"/>
          <p:cNvSpPr>
            <a:spLocks noChangeArrowheads="1"/>
          </p:cNvSpPr>
          <p:nvPr/>
        </p:nvSpPr>
        <p:spPr bwMode="auto">
          <a:xfrm>
            <a:off x="6248400" y="4221748"/>
            <a:ext cx="990600" cy="990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 name="Text Box 7"/>
          <p:cNvSpPr txBox="1">
            <a:spLocks noChangeArrowheads="1"/>
          </p:cNvSpPr>
          <p:nvPr/>
        </p:nvSpPr>
        <p:spPr bwMode="auto">
          <a:xfrm>
            <a:off x="4901092" y="4486599"/>
            <a:ext cx="838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   A       </a:t>
            </a:r>
          </a:p>
        </p:txBody>
      </p:sp>
      <p:sp>
        <p:nvSpPr>
          <p:cNvPr id="16" name="Text Box 7"/>
          <p:cNvSpPr txBox="1">
            <a:spLocks noChangeArrowheads="1"/>
          </p:cNvSpPr>
          <p:nvPr/>
        </p:nvSpPr>
        <p:spPr bwMode="auto">
          <a:xfrm>
            <a:off x="6372161" y="4467864"/>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  B</a:t>
            </a:r>
          </a:p>
        </p:txBody>
      </p:sp>
      <p:sp>
        <p:nvSpPr>
          <p:cNvPr id="3" name="TextBox 2"/>
          <p:cNvSpPr txBox="1"/>
          <p:nvPr/>
        </p:nvSpPr>
        <p:spPr>
          <a:xfrm>
            <a:off x="823368" y="5410200"/>
            <a:ext cx="3200400" cy="646331"/>
          </a:xfrm>
          <a:prstGeom prst="rect">
            <a:avLst/>
          </a:prstGeom>
          <a:noFill/>
        </p:spPr>
        <p:txBody>
          <a:bodyPr wrap="square" rtlCol="0">
            <a:spAutoFit/>
          </a:bodyPr>
          <a:lstStyle/>
          <a:p>
            <a:r>
              <a:rPr lang="en-US" sz="1800"/>
              <a:t>Intersecting A, B can be </a:t>
            </a:r>
            <a:r>
              <a:rPr lang="en-US" sz="1800" b="1"/>
              <a:t>dependent or independent</a:t>
            </a:r>
            <a:r>
              <a:rPr lang="en-US" sz="1800"/>
              <a:t>.</a:t>
            </a:r>
          </a:p>
        </p:txBody>
      </p:sp>
      <p:sp>
        <p:nvSpPr>
          <p:cNvPr id="18" name="TextBox 17"/>
          <p:cNvSpPr txBox="1"/>
          <p:nvPr/>
        </p:nvSpPr>
        <p:spPr>
          <a:xfrm>
            <a:off x="4873731" y="5401270"/>
            <a:ext cx="3429000" cy="923330"/>
          </a:xfrm>
          <a:prstGeom prst="rect">
            <a:avLst/>
          </a:prstGeom>
          <a:noFill/>
        </p:spPr>
        <p:txBody>
          <a:bodyPr wrap="square" rtlCol="0">
            <a:spAutoFit/>
          </a:bodyPr>
          <a:lstStyle/>
          <a:p>
            <a:r>
              <a:rPr lang="en-US" sz="1800" dirty="0"/>
              <a:t>Disjoint or ME  A, B must be </a:t>
            </a:r>
            <a:r>
              <a:rPr lang="en-US" sz="1800" b="1" dirty="0"/>
              <a:t>dependent</a:t>
            </a:r>
            <a:r>
              <a:rPr lang="en-US" sz="1800" dirty="0"/>
              <a:t>. Otherwise A, B could intersect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p:cNvSpPr>
            <a:spLocks noGrp="1"/>
          </p:cNvSpPr>
          <p:nvPr>
            <p:ph type="sldNum" sz="quarter" idx="4294967295"/>
          </p:nvPr>
        </p:nvSpPr>
        <p:spPr>
          <a:xfrm>
            <a:off x="70866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703ED02-3E69-CC4A-96D7-2C467B80B06D}" type="slidenum">
              <a:rPr lang="en-US" sz="1600" b="1">
                <a:solidFill>
                  <a:srgbClr val="000000"/>
                </a:solidFill>
              </a:rPr>
              <a:pPr/>
              <a:t>2</a:t>
            </a:fld>
            <a:endParaRPr lang="en-US" sz="1600" b="1" dirty="0">
              <a:solidFill>
                <a:srgbClr val="000000"/>
              </a:solidFill>
            </a:endParaRPr>
          </a:p>
        </p:txBody>
      </p:sp>
      <p:sp>
        <p:nvSpPr>
          <p:cNvPr id="17410" name="Rectangle 2050"/>
          <p:cNvSpPr>
            <a:spLocks noGrp="1" noChangeArrowheads="1"/>
          </p:cNvSpPr>
          <p:nvPr>
            <p:ph type="title"/>
          </p:nvPr>
        </p:nvSpPr>
        <p:spPr>
          <a:xfrm>
            <a:off x="457200" y="76200"/>
            <a:ext cx="7696200" cy="914400"/>
          </a:xfrm>
        </p:spPr>
        <p:txBody>
          <a:bodyPr/>
          <a:lstStyle/>
          <a:p>
            <a:pPr eaLnBrk="1" hangingPunct="1"/>
            <a:r>
              <a:rPr lang="en-US" sz="3200" dirty="0">
                <a:latin typeface="Arial" charset="0"/>
                <a:ea typeface="ＭＳ Ｐゴシック" charset="0"/>
                <a:cs typeface="ＭＳ Ｐゴシック" charset="0"/>
              </a:rPr>
              <a:t>References</a:t>
            </a:r>
          </a:p>
        </p:txBody>
      </p:sp>
      <p:sp>
        <p:nvSpPr>
          <p:cNvPr id="17411" name="Rectangle 2051"/>
          <p:cNvSpPr>
            <a:spLocks noGrp="1" noChangeArrowheads="1"/>
          </p:cNvSpPr>
          <p:nvPr>
            <p:ph type="body" idx="1"/>
          </p:nvPr>
        </p:nvSpPr>
        <p:spPr>
          <a:xfrm>
            <a:off x="157942" y="1143000"/>
            <a:ext cx="8991600" cy="6400800"/>
          </a:xfrm>
        </p:spPr>
        <p:txBody>
          <a:bodyPr/>
          <a:lstStyle/>
          <a:p>
            <a:pPr eaLnBrk="1" hangingPunct="1">
              <a:spcAft>
                <a:spcPts val="1063"/>
              </a:spcAft>
            </a:pPr>
            <a:r>
              <a:rPr lang="en-US" sz="1400" dirty="0">
                <a:latin typeface="Arial" charset="0"/>
                <a:ea typeface="ＭＳ Ｐゴシック" charset="0"/>
                <a:cs typeface="ＭＳ Ｐゴシック" charset="0"/>
              </a:rPr>
              <a:t>Norman Fenton and Martin Neil, “Risk Assessment and Decision Analysis with Bayesian Networks,” CRC Press, 2</a:t>
            </a:r>
            <a:r>
              <a:rPr lang="en-US" sz="1400" baseline="30000" dirty="0">
                <a:latin typeface="Arial" charset="0"/>
                <a:ea typeface="ＭＳ Ｐゴシック" charset="0"/>
                <a:cs typeface="ＭＳ Ｐゴシック" charset="0"/>
              </a:rPr>
              <a:t>nd</a:t>
            </a:r>
            <a:r>
              <a:rPr lang="en-US" sz="1400" dirty="0">
                <a:latin typeface="Arial" charset="0"/>
                <a:ea typeface="ＭＳ Ｐゴシック" charset="0"/>
                <a:cs typeface="ＭＳ Ｐゴシック" charset="0"/>
              </a:rPr>
              <a:t>, 2019 (RDBN, 2019)</a:t>
            </a:r>
          </a:p>
          <a:p>
            <a:pPr eaLnBrk="1" hangingPunct="1">
              <a:spcAft>
                <a:spcPts val="1063"/>
              </a:spcAft>
            </a:pPr>
            <a:r>
              <a:rPr lang="en-US" sz="1400" dirty="0">
                <a:latin typeface="Arial" charset="0"/>
                <a:ea typeface="ＭＳ Ｐゴシック" charset="0"/>
                <a:cs typeface="ＭＳ Ｐゴシック" charset="0"/>
              </a:rPr>
              <a:t>Ebeling, C.E., Introduction to </a:t>
            </a:r>
            <a:r>
              <a:rPr lang="en-US" sz="1400" i="1" dirty="0">
                <a:latin typeface="Arial" charset="0"/>
                <a:ea typeface="ＭＳ Ｐゴシック" charset="0"/>
                <a:cs typeface="ＭＳ Ｐゴシック" charset="0"/>
              </a:rPr>
              <a:t>Reliability and Maintainability Engineering, 3</a:t>
            </a:r>
            <a:r>
              <a:rPr lang="en-US" sz="1400" i="1" baseline="30000" dirty="0">
                <a:latin typeface="Arial" charset="0"/>
                <a:ea typeface="ＭＳ Ｐゴシック" charset="0"/>
                <a:cs typeface="ＭＳ Ｐゴシック" charset="0"/>
              </a:rPr>
              <a:t>rd</a:t>
            </a:r>
            <a:r>
              <a:rPr lang="en-US" sz="1400" i="1" dirty="0">
                <a:latin typeface="Arial" charset="0"/>
                <a:ea typeface="ＭＳ Ｐゴシック" charset="0"/>
                <a:cs typeface="ＭＳ Ｐゴシック" charset="0"/>
              </a:rPr>
              <a:t> ed</a:t>
            </a:r>
            <a:r>
              <a:rPr lang="en-US" sz="1400" dirty="0">
                <a:latin typeface="Arial" charset="0"/>
                <a:ea typeface="ＭＳ Ｐゴシック" charset="0"/>
                <a:cs typeface="ＭＳ Ｐゴシック" charset="0"/>
              </a:rPr>
              <a:t>, Waveland Press, 2019, Chapter 1, 2 (Ebeling, 2019)</a:t>
            </a:r>
          </a:p>
          <a:p>
            <a:pPr eaLnBrk="1" hangingPunct="1">
              <a:spcAft>
                <a:spcPts val="1063"/>
              </a:spcAft>
            </a:pPr>
            <a:r>
              <a:rPr lang="en-US" altLang="en-US" sz="1400" dirty="0">
                <a:ea typeface="ＭＳ Ｐゴシック" panose="020B0600070205080204" pitchFamily="34" charset="-128"/>
              </a:rPr>
              <a:t>Judea Pearl, The Book of Why, Basic Books, New York, 2018 (Pearl, 2018)</a:t>
            </a:r>
            <a:endParaRPr lang="en-US" sz="1400" dirty="0">
              <a:latin typeface="Arial" charset="0"/>
              <a:ea typeface="ＭＳ Ｐゴシック" charset="0"/>
              <a:cs typeface="ＭＳ Ｐゴシック" charset="0"/>
            </a:endParaRPr>
          </a:p>
          <a:p>
            <a:pPr eaLnBrk="1" hangingPunct="1">
              <a:spcAft>
                <a:spcPts val="163"/>
              </a:spcAft>
            </a:pPr>
            <a:r>
              <a:rPr lang="en-US" sz="1400" dirty="0">
                <a:latin typeface="Arial" charset="0"/>
                <a:ea typeface="ＭＳ Ｐゴシック" charset="0"/>
                <a:cs typeface="ＭＳ Ｐゴシック" charset="0"/>
              </a:rPr>
              <a:t>Modarres, M., </a:t>
            </a:r>
            <a:r>
              <a:rPr lang="en-US" sz="1400" i="1" dirty="0">
                <a:latin typeface="Arial" charset="0"/>
                <a:ea typeface="ＭＳ Ｐゴシック" charset="0"/>
                <a:cs typeface="ＭＳ Ｐゴシック" charset="0"/>
              </a:rPr>
              <a:t>Reliability Engineering and</a:t>
            </a:r>
            <a:r>
              <a:rPr lang="en-US" sz="1400" dirty="0">
                <a:latin typeface="Arial" charset="0"/>
                <a:ea typeface="ＭＳ Ｐゴシック" charset="0"/>
                <a:cs typeface="ＭＳ Ｐゴシック" charset="0"/>
              </a:rPr>
              <a:t> </a:t>
            </a:r>
            <a:r>
              <a:rPr lang="en-US" sz="1400" i="1" dirty="0">
                <a:latin typeface="Arial" charset="0"/>
                <a:ea typeface="ＭＳ Ｐゴシック" charset="0"/>
                <a:cs typeface="ＭＳ Ｐゴシック" charset="0"/>
              </a:rPr>
              <a:t>Risk Analysis in Engineering</a:t>
            </a:r>
            <a:r>
              <a:rPr lang="en-US" sz="1400" dirty="0">
                <a:latin typeface="Arial" charset="0"/>
                <a:ea typeface="ＭＳ Ｐゴシック" charset="0"/>
                <a:cs typeface="ＭＳ Ｐゴシック" charset="0"/>
              </a:rPr>
              <a:t>, Marcel Dekker, 1999 (Modarres, RERA)</a:t>
            </a:r>
          </a:p>
          <a:p>
            <a:pPr eaLnBrk="1" hangingPunct="1">
              <a:spcAft>
                <a:spcPts val="163"/>
              </a:spcAft>
            </a:pPr>
            <a:r>
              <a:rPr lang="en-US" sz="1400" dirty="0" err="1">
                <a:latin typeface="Arial" charset="0"/>
                <a:ea typeface="ＭＳ Ｐゴシック" charset="0"/>
                <a:cs typeface="Arial" charset="0"/>
              </a:rPr>
              <a:t>Jordaan</a:t>
            </a:r>
            <a:r>
              <a:rPr lang="en-US" sz="1400" dirty="0">
                <a:latin typeface="Arial" charset="0"/>
                <a:ea typeface="ＭＳ Ｐゴシック" charset="0"/>
                <a:cs typeface="Arial" charset="0"/>
              </a:rPr>
              <a:t>, Ian, </a:t>
            </a:r>
            <a:r>
              <a:rPr lang="en-US" sz="1400" i="1" dirty="0">
                <a:latin typeface="Arial" charset="0"/>
                <a:ea typeface="ＭＳ Ｐゴシック" charset="0"/>
                <a:cs typeface="Arial" charset="0"/>
              </a:rPr>
              <a:t>Decisions Under Uncertainty– Probabilistic Analysis for Engineering Decisions</a:t>
            </a:r>
            <a:r>
              <a:rPr lang="en-US" sz="1400" dirty="0">
                <a:latin typeface="Arial" charset="0"/>
                <a:ea typeface="ＭＳ Ｐゴシック" charset="0"/>
                <a:cs typeface="Arial" charset="0"/>
              </a:rPr>
              <a:t>, Cambridge University Press, 2005 (</a:t>
            </a:r>
            <a:r>
              <a:rPr lang="en-US" sz="1400" dirty="0" err="1">
                <a:latin typeface="Arial" charset="0"/>
                <a:ea typeface="ＭＳ Ｐゴシック" charset="0"/>
                <a:cs typeface="Arial" charset="0"/>
              </a:rPr>
              <a:t>Jordaan</a:t>
            </a:r>
            <a:r>
              <a:rPr lang="en-US" sz="1400" dirty="0">
                <a:latin typeface="Arial" charset="0"/>
                <a:ea typeface="ＭＳ Ｐゴシック" charset="0"/>
                <a:cs typeface="Arial" charset="0"/>
              </a:rPr>
              <a:t>, 2005)</a:t>
            </a:r>
            <a:endParaRPr lang="en-US" sz="1400" dirty="0">
              <a:latin typeface="Arial" charset="0"/>
              <a:ea typeface="ＭＳ Ｐゴシック" charset="0"/>
              <a:cs typeface="ＭＳ Ｐゴシック" charset="0"/>
            </a:endParaRPr>
          </a:p>
          <a:p>
            <a:pPr eaLnBrk="1" hangingPunct="1">
              <a:spcAft>
                <a:spcPts val="163"/>
              </a:spcAft>
            </a:pPr>
            <a:r>
              <a:rPr lang="en-US" sz="1400" dirty="0">
                <a:latin typeface="Arial" charset="0"/>
                <a:ea typeface="ＭＳ Ｐゴシック" charset="0"/>
                <a:cs typeface="ＭＳ Ｐゴシック" charset="0"/>
              </a:rPr>
              <a:t>Modarres, M., </a:t>
            </a:r>
            <a:r>
              <a:rPr lang="en-US" sz="1400" i="1" dirty="0">
                <a:latin typeface="Arial" charset="0"/>
                <a:ea typeface="ＭＳ Ｐゴシック" charset="0"/>
                <a:cs typeface="ＭＳ Ｐゴシック" charset="0"/>
              </a:rPr>
              <a:t>Risk Analysis in Engineering</a:t>
            </a:r>
            <a:r>
              <a:rPr lang="en-US" sz="1400" dirty="0">
                <a:latin typeface="Arial" charset="0"/>
                <a:ea typeface="ＭＳ Ｐゴシック" charset="0"/>
                <a:cs typeface="ＭＳ Ｐゴシック" charset="0"/>
              </a:rPr>
              <a:t>, </a:t>
            </a:r>
            <a:r>
              <a:rPr lang="en-US" sz="1400" dirty="0" err="1">
                <a:latin typeface="Arial" charset="0"/>
                <a:ea typeface="ＭＳ Ｐゴシック" charset="0"/>
                <a:cs typeface="ＭＳ Ｐゴシック" charset="0"/>
              </a:rPr>
              <a:t>Taylor&amp;Francis</a:t>
            </a:r>
            <a:r>
              <a:rPr lang="en-US" sz="1400" dirty="0">
                <a:latin typeface="Arial" charset="0"/>
                <a:ea typeface="ＭＳ Ｐゴシック" charset="0"/>
                <a:cs typeface="ＭＳ Ｐゴシック" charset="0"/>
              </a:rPr>
              <a:t>, 2006 (Modarres, RAE)</a:t>
            </a:r>
          </a:p>
          <a:p>
            <a:pPr eaLnBrk="1" hangingPunct="1">
              <a:spcAft>
                <a:spcPts val="163"/>
              </a:spcAft>
            </a:pPr>
            <a:r>
              <a:rPr lang="en-US" sz="1400" dirty="0">
                <a:latin typeface="Arial" charset="0"/>
                <a:ea typeface="ＭＳ Ｐゴシック" charset="0"/>
                <a:cs typeface="ＭＳ Ｐゴシック" charset="0"/>
              </a:rPr>
              <a:t>Ang, A. H-S. and W.H. Tang, </a:t>
            </a:r>
            <a:r>
              <a:rPr lang="en-US" sz="1400" i="1" dirty="0">
                <a:latin typeface="Arial" charset="0"/>
                <a:ea typeface="ＭＳ Ｐゴシック" charset="0"/>
                <a:cs typeface="ＭＳ Ｐゴシック" charset="0"/>
              </a:rPr>
              <a:t>Probability Concepts in Engineering</a:t>
            </a:r>
            <a:r>
              <a:rPr lang="en-US" sz="1400" dirty="0">
                <a:latin typeface="Arial" charset="0"/>
                <a:ea typeface="ＭＳ Ｐゴシック" charset="0"/>
                <a:cs typeface="ＭＳ Ｐゴシック" charset="0"/>
              </a:rPr>
              <a:t>, 2nd ed., Wiley, 2007 (Ang &amp; Tang, PCE)</a:t>
            </a:r>
          </a:p>
          <a:p>
            <a:pPr eaLnBrk="1" hangingPunct="1">
              <a:spcAft>
                <a:spcPts val="163"/>
              </a:spcAft>
            </a:pPr>
            <a:r>
              <a:rPr lang="en-US" sz="1400" dirty="0">
                <a:latin typeface="Arial" charset="0"/>
                <a:ea typeface="ＭＳ Ｐゴシック" charset="0"/>
                <a:cs typeface="ＭＳ Ｐゴシック" charset="0"/>
              </a:rPr>
              <a:t>Neapolitan, R.E., </a:t>
            </a:r>
            <a:r>
              <a:rPr lang="en-US" sz="1400" i="1" dirty="0">
                <a:latin typeface="Arial" charset="0"/>
                <a:ea typeface="ＭＳ Ｐゴシック" charset="0"/>
                <a:cs typeface="ＭＳ Ｐゴシック" charset="0"/>
              </a:rPr>
              <a:t>Probabilistic Methods for Bioinformatics: with an Introduction to Bayesian Networks</a:t>
            </a:r>
            <a:r>
              <a:rPr lang="en-US" sz="1400" dirty="0">
                <a:latin typeface="Arial" charset="0"/>
                <a:ea typeface="ＭＳ Ｐゴシック" charset="0"/>
                <a:cs typeface="ＭＳ Ｐゴシック" charset="0"/>
              </a:rPr>
              <a:t>, Morgan Kaufmann, 2009 (Neapolitan, 2009) </a:t>
            </a:r>
          </a:p>
          <a:p>
            <a:pPr eaLnBrk="1" hangingPunct="1">
              <a:spcAft>
                <a:spcPts val="163"/>
              </a:spcAft>
            </a:pPr>
            <a:r>
              <a:rPr lang="en-US" sz="1400" dirty="0">
                <a:latin typeface="Arial" charset="0"/>
                <a:ea typeface="ＭＳ Ｐゴシック" charset="0"/>
                <a:cs typeface="ＭＳ Ｐゴシック" charset="0"/>
              </a:rPr>
              <a:t>O</a:t>
            </a:r>
            <a:r>
              <a:rPr lang="ja-JP" altLang="en-US" sz="1400" dirty="0">
                <a:latin typeface="Arial" charset="0"/>
                <a:ea typeface="ＭＳ Ｐゴシック" charset="0"/>
                <a:cs typeface="ＭＳ Ｐゴシック" charset="0"/>
              </a:rPr>
              <a:t>’</a:t>
            </a:r>
            <a:r>
              <a:rPr lang="en-US" altLang="ja-JP" sz="1400" dirty="0">
                <a:latin typeface="Arial" charset="0"/>
                <a:ea typeface="ＭＳ Ｐゴシック" charset="0"/>
                <a:cs typeface="ＭＳ Ｐゴシック" charset="0"/>
              </a:rPr>
              <a:t>Connor, P.D.T., </a:t>
            </a:r>
            <a:r>
              <a:rPr lang="en-US" altLang="ja-JP" sz="1400" i="1" dirty="0">
                <a:latin typeface="Arial" charset="0"/>
                <a:ea typeface="ＭＳ Ｐゴシック" charset="0"/>
                <a:cs typeface="ＭＳ Ｐゴシック" charset="0"/>
              </a:rPr>
              <a:t>Practical Reliability Engineering</a:t>
            </a:r>
            <a:r>
              <a:rPr lang="en-US" altLang="ja-JP" sz="1400" dirty="0">
                <a:latin typeface="Arial" charset="0"/>
                <a:ea typeface="ＭＳ Ｐゴシック" charset="0"/>
                <a:cs typeface="ＭＳ Ｐゴシック" charset="0"/>
              </a:rPr>
              <a:t>, 4th </a:t>
            </a:r>
            <a:r>
              <a:rPr lang="en-US" altLang="ja-JP" sz="1400" dirty="0" err="1">
                <a:latin typeface="Arial" charset="0"/>
                <a:ea typeface="ＭＳ Ｐゴシック" charset="0"/>
                <a:cs typeface="ＭＳ Ｐゴシック" charset="0"/>
              </a:rPr>
              <a:t>ed</a:t>
            </a:r>
            <a:r>
              <a:rPr lang="en-US" altLang="ja-JP" sz="1400" dirty="0">
                <a:latin typeface="Arial" charset="0"/>
                <a:ea typeface="ＭＳ Ｐゴシック" charset="0"/>
                <a:cs typeface="ＭＳ Ｐゴシック" charset="0"/>
              </a:rPr>
              <a:t>, Wiley, 2002 (O</a:t>
            </a:r>
            <a:r>
              <a:rPr lang="ja-JP" altLang="en-US" sz="1400" dirty="0">
                <a:latin typeface="Arial" charset="0"/>
                <a:ea typeface="ＭＳ Ｐゴシック" charset="0"/>
                <a:cs typeface="ＭＳ Ｐゴシック" charset="0"/>
              </a:rPr>
              <a:t>’</a:t>
            </a:r>
            <a:r>
              <a:rPr lang="en-US" altLang="ja-JP" sz="1400" dirty="0">
                <a:latin typeface="Arial" charset="0"/>
                <a:ea typeface="ＭＳ Ｐゴシック" charset="0"/>
                <a:cs typeface="ＭＳ Ｐゴシック" charset="0"/>
              </a:rPr>
              <a:t>Connor, PRE)</a:t>
            </a:r>
          </a:p>
          <a:p>
            <a:pPr eaLnBrk="1" hangingPunct="1">
              <a:spcAft>
                <a:spcPts val="163"/>
              </a:spcAft>
            </a:pPr>
            <a:r>
              <a:rPr lang="en-US" sz="1400" dirty="0" err="1">
                <a:latin typeface="Arial" charset="0"/>
                <a:ea typeface="ＭＳ Ｐゴシック" charset="0"/>
                <a:cs typeface="ＭＳ Ｐゴシック" charset="0"/>
              </a:rPr>
              <a:t>Sivia</a:t>
            </a:r>
            <a:r>
              <a:rPr lang="en-US" sz="1400" dirty="0">
                <a:latin typeface="Arial" charset="0"/>
                <a:ea typeface="ＭＳ Ｐゴシック" charset="0"/>
                <a:cs typeface="ＭＳ Ｐゴシック" charset="0"/>
              </a:rPr>
              <a:t>, D.S., </a:t>
            </a:r>
            <a:r>
              <a:rPr lang="en-US" sz="1400" i="1" dirty="0">
                <a:latin typeface="Arial" charset="0"/>
                <a:ea typeface="ＭＳ Ｐゴシック" charset="0"/>
                <a:cs typeface="ＭＳ Ｐゴシック" charset="0"/>
              </a:rPr>
              <a:t>Data Analysis, A Bayesian Tutorial</a:t>
            </a:r>
            <a:r>
              <a:rPr lang="en-US" sz="1400" dirty="0">
                <a:latin typeface="Arial" charset="0"/>
                <a:ea typeface="ＭＳ Ｐゴシック" charset="0"/>
                <a:cs typeface="ＭＳ Ｐゴシック" charset="0"/>
              </a:rPr>
              <a:t>, Oxford, 1996</a:t>
            </a:r>
          </a:p>
          <a:p>
            <a:pPr eaLnBrk="1" hangingPunct="1">
              <a:spcAft>
                <a:spcPts val="163"/>
              </a:spcAft>
            </a:pPr>
            <a:r>
              <a:rPr lang="en-US" sz="1400" dirty="0" err="1">
                <a:latin typeface="Arial" charset="0"/>
                <a:ea typeface="ＭＳ Ｐゴシック" charset="0"/>
                <a:cs typeface="ＭＳ Ｐゴシック" charset="0"/>
              </a:rPr>
              <a:t>Rausand</a:t>
            </a:r>
            <a:r>
              <a:rPr lang="en-US" sz="1400" dirty="0">
                <a:latin typeface="Arial" charset="0"/>
                <a:ea typeface="ＭＳ Ｐゴシック" charset="0"/>
                <a:cs typeface="ＭＳ Ｐゴシック" charset="0"/>
              </a:rPr>
              <a:t>, M. and A. </a:t>
            </a:r>
            <a:r>
              <a:rPr lang="en-US" sz="1400" dirty="0" err="1">
                <a:latin typeface="Arial" charset="0"/>
                <a:ea typeface="ＭＳ Ｐゴシック" charset="0"/>
                <a:cs typeface="ＭＳ Ｐゴシック" charset="0"/>
              </a:rPr>
              <a:t>Hoyland</a:t>
            </a:r>
            <a:r>
              <a:rPr lang="en-US" sz="1400" dirty="0">
                <a:latin typeface="Arial" charset="0"/>
                <a:ea typeface="ＭＳ Ｐゴシック" charset="0"/>
                <a:cs typeface="ＭＳ Ｐゴシック" charset="0"/>
              </a:rPr>
              <a:t>, </a:t>
            </a:r>
            <a:r>
              <a:rPr lang="en-US" sz="1400" i="1" dirty="0">
                <a:latin typeface="Arial" charset="0"/>
                <a:ea typeface="ＭＳ Ｐゴシック" charset="0"/>
                <a:cs typeface="ＭＳ Ｐゴシック" charset="0"/>
              </a:rPr>
              <a:t>System Reliability Theory, 2nd </a:t>
            </a:r>
            <a:r>
              <a:rPr lang="en-US" sz="1400" i="1" dirty="0" err="1">
                <a:latin typeface="Arial" charset="0"/>
                <a:ea typeface="ＭＳ Ｐゴシック" charset="0"/>
                <a:cs typeface="ＭＳ Ｐゴシック" charset="0"/>
              </a:rPr>
              <a:t>ed</a:t>
            </a:r>
            <a:r>
              <a:rPr lang="en-US" sz="1400" i="1" dirty="0">
                <a:latin typeface="Arial" charset="0"/>
                <a:ea typeface="ＭＳ Ｐゴシック" charset="0"/>
                <a:cs typeface="ＭＳ Ｐゴシック" charset="0"/>
              </a:rPr>
              <a:t>, </a:t>
            </a:r>
            <a:r>
              <a:rPr lang="en-US" sz="1400" dirty="0">
                <a:latin typeface="Arial" charset="0"/>
                <a:ea typeface="ＭＳ Ｐゴシック" charset="0"/>
                <a:cs typeface="ＭＳ Ｐゴシック" charset="0"/>
              </a:rPr>
              <a:t>Wiley, 2004</a:t>
            </a:r>
          </a:p>
          <a:p>
            <a:pPr eaLnBrk="1" hangingPunct="1">
              <a:spcAft>
                <a:spcPts val="163"/>
              </a:spcAft>
            </a:pPr>
            <a:r>
              <a:rPr lang="en-US" sz="1400" dirty="0">
                <a:latin typeface="Arial" charset="0"/>
                <a:ea typeface="ＭＳ Ｐゴシック" charset="0"/>
                <a:cs typeface="ＭＳ Ｐゴシック" charset="0"/>
              </a:rPr>
              <a:t>Jones, P.W., and P. Smith, </a:t>
            </a:r>
            <a:r>
              <a:rPr lang="en-US" sz="1400" i="1" dirty="0">
                <a:latin typeface="Arial" charset="0"/>
                <a:ea typeface="ＭＳ Ｐゴシック" charset="0"/>
                <a:cs typeface="ＭＳ Ｐゴシック" charset="0"/>
              </a:rPr>
              <a:t>Stochastic Processes, an Introduction, 2</a:t>
            </a:r>
            <a:r>
              <a:rPr lang="en-US" sz="1400" i="1" baseline="30000" dirty="0">
                <a:latin typeface="Arial" charset="0"/>
                <a:ea typeface="ＭＳ Ｐゴシック" charset="0"/>
                <a:cs typeface="ＭＳ Ｐゴシック" charset="0"/>
              </a:rPr>
              <a:t>nd</a:t>
            </a:r>
            <a:r>
              <a:rPr lang="en-US" sz="1400" i="1" dirty="0">
                <a:latin typeface="Arial" charset="0"/>
                <a:ea typeface="ＭＳ Ｐゴシック" charset="0"/>
                <a:cs typeface="ＭＳ Ｐゴシック" charset="0"/>
              </a:rPr>
              <a:t> </a:t>
            </a:r>
            <a:r>
              <a:rPr lang="en-US" sz="1400" i="1" dirty="0" err="1">
                <a:latin typeface="Arial" charset="0"/>
                <a:ea typeface="ＭＳ Ｐゴシック" charset="0"/>
                <a:cs typeface="ＭＳ Ｐゴシック" charset="0"/>
              </a:rPr>
              <a:t>ed</a:t>
            </a:r>
            <a:r>
              <a:rPr lang="en-US" sz="1400" dirty="0">
                <a:latin typeface="Arial" charset="0"/>
                <a:ea typeface="ＭＳ Ｐゴシック" charset="0"/>
                <a:cs typeface="ＭＳ Ｐゴシック" charset="0"/>
              </a:rPr>
              <a:t>, </a:t>
            </a:r>
            <a:r>
              <a:rPr lang="en-US" sz="1400" dirty="0" err="1">
                <a:latin typeface="Arial" charset="0"/>
                <a:ea typeface="ＭＳ Ｐゴシック" charset="0"/>
                <a:cs typeface="ＭＳ Ｐゴシック" charset="0"/>
              </a:rPr>
              <a:t>Taylor&amp;Francis</a:t>
            </a:r>
            <a:r>
              <a:rPr lang="en-US" sz="1400" dirty="0">
                <a:latin typeface="Arial" charset="0"/>
                <a:ea typeface="ＭＳ Ｐゴシック" charset="0"/>
                <a:cs typeface="ＭＳ Ｐゴシック" charset="0"/>
              </a:rPr>
              <a:t>, 2010</a:t>
            </a:r>
          </a:p>
          <a:p>
            <a:pPr eaLnBrk="1" hangingPunct="1">
              <a:spcAft>
                <a:spcPts val="163"/>
              </a:spcAft>
            </a:pPr>
            <a:r>
              <a:rPr lang="en-US" sz="1400" dirty="0" err="1">
                <a:latin typeface="Arial" charset="0"/>
                <a:ea typeface="ＭＳ Ｐゴシック" charset="0"/>
                <a:cs typeface="ＭＳ Ｐゴシック" charset="0"/>
              </a:rPr>
              <a:t>Triola</a:t>
            </a:r>
            <a:r>
              <a:rPr lang="en-US" sz="1400" dirty="0">
                <a:latin typeface="Arial" charset="0"/>
                <a:ea typeface="ＭＳ Ｐゴシック" charset="0"/>
                <a:cs typeface="ＭＳ Ｐゴシック" charset="0"/>
              </a:rPr>
              <a:t>, M.F., </a:t>
            </a:r>
            <a:r>
              <a:rPr lang="en-US" sz="1400" i="1" dirty="0">
                <a:latin typeface="Arial" charset="0"/>
                <a:ea typeface="ＭＳ Ｐゴシック" charset="0"/>
                <a:cs typeface="ＭＳ Ｐゴシック" charset="0"/>
              </a:rPr>
              <a:t>Elementary Statistics, 10</a:t>
            </a:r>
            <a:r>
              <a:rPr lang="en-US" sz="1400" i="1" baseline="30000" dirty="0">
                <a:latin typeface="Arial" charset="0"/>
                <a:ea typeface="ＭＳ Ｐゴシック" charset="0"/>
                <a:cs typeface="ＭＳ Ｐゴシック" charset="0"/>
              </a:rPr>
              <a:t>th</a:t>
            </a:r>
            <a:r>
              <a:rPr lang="en-US" sz="1400" i="1" dirty="0">
                <a:latin typeface="Arial" charset="0"/>
                <a:ea typeface="ＭＳ Ｐゴシック" charset="0"/>
                <a:cs typeface="ＭＳ Ｐゴシック" charset="0"/>
              </a:rPr>
              <a:t> ed</a:t>
            </a:r>
            <a:r>
              <a:rPr lang="en-US" sz="1400" dirty="0">
                <a:latin typeface="Arial" charset="0"/>
                <a:ea typeface="ＭＳ Ｐゴシック" charset="0"/>
                <a:cs typeface="ＭＳ Ｐゴシック" charset="0"/>
              </a:rPr>
              <a:t>., Addison Wesley, 2007 (</a:t>
            </a:r>
            <a:r>
              <a:rPr lang="en-US" sz="1400" dirty="0" err="1">
                <a:latin typeface="Arial" charset="0"/>
                <a:ea typeface="ＭＳ Ｐゴシック" charset="0"/>
                <a:cs typeface="ＭＳ Ｐゴシック" charset="0"/>
              </a:rPr>
              <a:t>Triola</a:t>
            </a:r>
            <a:r>
              <a:rPr lang="en-US" sz="1400" dirty="0">
                <a:latin typeface="Arial" charset="0"/>
                <a:ea typeface="ＭＳ Ｐゴシック" charset="0"/>
                <a:cs typeface="ＭＳ Ｐゴシック" charset="0"/>
              </a:rPr>
              <a:t>, 2007)</a:t>
            </a:r>
          </a:p>
          <a:p>
            <a:pPr eaLnBrk="1" hangingPunct="1">
              <a:spcAft>
                <a:spcPts val="163"/>
              </a:spcAft>
            </a:pPr>
            <a:endParaRPr lang="en-US" sz="1400" dirty="0">
              <a:latin typeface="Arial" charset="0"/>
              <a:ea typeface="ＭＳ Ｐゴシック" charset="0"/>
              <a:cs typeface="ＭＳ Ｐゴシック" charset="0"/>
            </a:endParaRPr>
          </a:p>
          <a:p>
            <a:pPr eaLnBrk="1" hangingPunct="1">
              <a:lnSpc>
                <a:spcPct val="90000"/>
              </a:lnSpc>
            </a:pPr>
            <a:endParaRPr lang="en-US" sz="1400" dirty="0">
              <a:latin typeface="Arial" charset="0"/>
              <a:ea typeface="ＭＳ Ｐゴシック" charset="0"/>
              <a:cs typeface="ＭＳ Ｐゴシック"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367B-5AE0-4C77-A1DE-8A89C40E16B4}"/>
              </a:ext>
            </a:extLst>
          </p:cNvPr>
          <p:cNvSpPr>
            <a:spLocks noGrp="1"/>
          </p:cNvSpPr>
          <p:nvPr>
            <p:ph type="title"/>
          </p:nvPr>
        </p:nvSpPr>
        <p:spPr>
          <a:xfrm>
            <a:off x="228600" y="0"/>
            <a:ext cx="8229600" cy="1143000"/>
          </a:xfrm>
        </p:spPr>
        <p:txBody>
          <a:bodyPr/>
          <a:lstStyle/>
          <a:p>
            <a:r>
              <a:rPr lang="en-US" dirty="0"/>
              <a:t>Probability of joint and MEE events</a:t>
            </a:r>
          </a:p>
        </p:txBody>
      </p:sp>
      <p:sp>
        <p:nvSpPr>
          <p:cNvPr id="3" name="Content Placeholder 2">
            <a:extLst>
              <a:ext uri="{FF2B5EF4-FFF2-40B4-BE49-F238E27FC236}">
                <a16:creationId xmlns:a16="http://schemas.microsoft.com/office/drawing/2014/main" id="{147878BF-7419-47E4-89BA-EF6149E92963}"/>
              </a:ext>
            </a:extLst>
          </p:cNvPr>
          <p:cNvSpPr>
            <a:spLocks noGrp="1"/>
          </p:cNvSpPr>
          <p:nvPr>
            <p:ph idx="1"/>
          </p:nvPr>
        </p:nvSpPr>
        <p:spPr/>
        <p:txBody>
          <a:bodyPr/>
          <a:lstStyle/>
          <a:p>
            <a:pPr>
              <a:spcAft>
                <a:spcPts val="1200"/>
              </a:spcAft>
              <a:defRPr/>
            </a:pPr>
            <a:r>
              <a:rPr lang="en-US" sz="2400" dirty="0"/>
              <a:t>For </a:t>
            </a:r>
            <a:r>
              <a:rPr lang="en-US" sz="2400" b="1" dirty="0">
                <a:solidFill>
                  <a:srgbClr val="C00000"/>
                </a:solidFill>
              </a:rPr>
              <a:t>joint </a:t>
            </a:r>
            <a:r>
              <a:rPr lang="en-US" sz="2400" dirty="0"/>
              <a:t>events: </a:t>
            </a:r>
          </a:p>
          <a:p>
            <a:pPr marL="0" indent="0" algn="ctr">
              <a:spcAft>
                <a:spcPts val="1200"/>
              </a:spcAft>
              <a:buNone/>
              <a:defRPr/>
            </a:pPr>
            <a:r>
              <a:rPr lang="en-US" sz="2400" b="1" dirty="0">
                <a:solidFill>
                  <a:srgbClr val="C00000"/>
                </a:solidFill>
              </a:rPr>
              <a:t>P(A⋃B) = P(A) + P(B) – P(A⋂B)</a:t>
            </a:r>
          </a:p>
          <a:p>
            <a:pPr marL="0" indent="0" algn="ctr">
              <a:spcAft>
                <a:spcPts val="1200"/>
              </a:spcAft>
              <a:buNone/>
              <a:defRPr/>
            </a:pPr>
            <a:r>
              <a:rPr lang="en-US" sz="2400" b="1" dirty="0">
                <a:solidFill>
                  <a:srgbClr val="C00000"/>
                </a:solidFill>
                <a:latin typeface="Arial" charset="0"/>
                <a:ea typeface="ＭＳ Ｐゴシック" charset="0"/>
                <a:cs typeface="ＭＳ Ｐゴシック" charset="0"/>
              </a:rPr>
              <a:t>P(A</a:t>
            </a:r>
            <a:r>
              <a:rPr lang="en-US" sz="2400" b="1" dirty="0">
                <a:solidFill>
                  <a:srgbClr val="C00000"/>
                </a:solidFill>
                <a:latin typeface="Arial" charset="0"/>
                <a:ea typeface="ＭＳ Ｐゴシック" charset="0"/>
                <a:cs typeface="ＭＳ Ｐゴシック" charset="0"/>
                <a:sym typeface="Symbol" charset="0"/>
              </a:rPr>
              <a:t>∩</a:t>
            </a:r>
            <a:r>
              <a:rPr lang="en-US" sz="2400" b="1" dirty="0">
                <a:solidFill>
                  <a:srgbClr val="C00000"/>
                </a:solidFill>
                <a:latin typeface="Arial" charset="0"/>
                <a:ea typeface="ＭＳ Ｐゴシック" charset="0"/>
                <a:cs typeface="ＭＳ Ｐゴシック" charset="0"/>
              </a:rPr>
              <a:t>B) = P(A|B)P(B)=P(B|A)P(A)</a:t>
            </a:r>
          </a:p>
          <a:p>
            <a:pPr marL="0" indent="0" algn="ctr">
              <a:spcAft>
                <a:spcPts val="1200"/>
              </a:spcAft>
              <a:buNone/>
              <a:defRPr/>
            </a:pPr>
            <a:r>
              <a:rPr lang="en-US" sz="2400" b="1" dirty="0">
                <a:solidFill>
                  <a:srgbClr val="C00000"/>
                </a:solidFill>
              </a:rPr>
              <a:t> </a:t>
            </a:r>
          </a:p>
          <a:p>
            <a:pPr>
              <a:spcAft>
                <a:spcPts val="1200"/>
              </a:spcAft>
              <a:defRPr/>
            </a:pPr>
            <a:r>
              <a:rPr lang="en-US" sz="2400" dirty="0"/>
              <a:t>For </a:t>
            </a:r>
            <a:r>
              <a:rPr lang="en-US" sz="2400" b="1" dirty="0">
                <a:solidFill>
                  <a:srgbClr val="C00000"/>
                </a:solidFill>
              </a:rPr>
              <a:t>mutually exclusive </a:t>
            </a:r>
            <a:r>
              <a:rPr lang="en-US" sz="2400" dirty="0"/>
              <a:t>events:</a:t>
            </a:r>
          </a:p>
          <a:p>
            <a:pPr marL="0" indent="0" algn="ctr">
              <a:spcAft>
                <a:spcPts val="1200"/>
              </a:spcAft>
              <a:buNone/>
              <a:defRPr/>
            </a:pPr>
            <a:r>
              <a:rPr lang="en-US" sz="2400" b="1" dirty="0">
                <a:solidFill>
                  <a:srgbClr val="C00000"/>
                </a:solidFill>
              </a:rPr>
              <a:t>P(A⋃B) = P(A) + P(B) </a:t>
            </a:r>
          </a:p>
          <a:p>
            <a:pPr marL="0" indent="0" algn="ctr">
              <a:spcAft>
                <a:spcPts val="1200"/>
              </a:spcAft>
              <a:buNone/>
              <a:defRPr/>
            </a:pPr>
            <a:r>
              <a:rPr lang="en-US" sz="2400" b="1" dirty="0"/>
              <a:t>P(A</a:t>
            </a:r>
            <a:r>
              <a:rPr lang="en-US" sz="2400" b="1" dirty="0">
                <a:latin typeface="Arial" charset="0"/>
                <a:ea typeface="ＭＳ Ｐゴシック" charset="0"/>
                <a:cs typeface="ＭＳ Ｐゴシック" charset="0"/>
                <a:sym typeface="Symbol" charset="0"/>
              </a:rPr>
              <a:t> ∩ </a:t>
            </a:r>
            <a:r>
              <a:rPr lang="en-US" sz="2400" b="1" dirty="0"/>
              <a:t>B)=?</a:t>
            </a:r>
          </a:p>
          <a:p>
            <a:endParaRPr lang="en-US" sz="2400" dirty="0"/>
          </a:p>
        </p:txBody>
      </p:sp>
    </p:spTree>
    <p:extLst>
      <p:ext uri="{BB962C8B-B14F-4D97-AF65-F5344CB8AC3E}">
        <p14:creationId xmlns:p14="http://schemas.microsoft.com/office/powerpoint/2010/main" val="1187575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57200" y="0"/>
            <a:ext cx="8229600" cy="715963"/>
          </a:xfrm>
        </p:spPr>
        <p:txBody>
          <a:bodyPr/>
          <a:lstStyle/>
          <a:p>
            <a:r>
              <a:rPr lang="en-US" dirty="0">
                <a:latin typeface="Arial" charset="0"/>
                <a:ea typeface="ＭＳ Ｐゴシック" charset="0"/>
                <a:cs typeface="ＭＳ Ｐゴシック" charset="0"/>
              </a:rPr>
              <a:t>Probability Space Example</a:t>
            </a:r>
          </a:p>
        </p:txBody>
      </p:sp>
      <p:sp>
        <p:nvSpPr>
          <p:cNvPr id="3" name="Content Placeholder 2"/>
          <p:cNvSpPr>
            <a:spLocks noGrp="1"/>
          </p:cNvSpPr>
          <p:nvPr>
            <p:ph idx="1"/>
          </p:nvPr>
        </p:nvSpPr>
        <p:spPr>
          <a:xfrm>
            <a:off x="217487" y="1295400"/>
            <a:ext cx="8709025" cy="5029200"/>
          </a:xfrm>
        </p:spPr>
        <p:txBody>
          <a:bodyPr>
            <a:noAutofit/>
          </a:bodyPr>
          <a:lstStyle/>
          <a:p>
            <a:pPr>
              <a:spcAft>
                <a:spcPts val="1200"/>
              </a:spcAft>
              <a:defRPr/>
            </a:pPr>
            <a:r>
              <a:rPr lang="en-US" sz="2300" dirty="0"/>
              <a:t>Draw a card from a deck or 52 cards. The Queen is the set containing the 4 queens, and the King is the set containing the 4 kings.  Because Queen and King are mutually exclusive sets, </a:t>
            </a:r>
          </a:p>
          <a:p>
            <a:pPr marL="0" indent="0">
              <a:spcAft>
                <a:spcPts val="1200"/>
              </a:spcAft>
              <a:buNone/>
              <a:defRPr/>
            </a:pPr>
            <a:r>
              <a:rPr lang="en-US" sz="2300" dirty="0"/>
              <a:t>	P(Queen) + P(King) = 4/52 + 4/52 = 2/13  </a:t>
            </a:r>
          </a:p>
          <a:p>
            <a:pPr>
              <a:spcAft>
                <a:spcPts val="1000"/>
              </a:spcAft>
              <a:defRPr/>
            </a:pPr>
            <a:r>
              <a:rPr lang="en-US" sz="2300" dirty="0"/>
              <a:t>Denote by Spade the set of the 13 spades.  Because the Queen, Q, and Spade, S, sets intersect (Queen of Spades) and therefore are not disjoint, their probabilities are not additive without correction.</a:t>
            </a:r>
          </a:p>
          <a:p>
            <a:pPr>
              <a:spcAft>
                <a:spcPts val="1648"/>
              </a:spcAft>
              <a:defRPr/>
            </a:pPr>
            <a:r>
              <a:rPr lang="en-US" sz="2300" dirty="0"/>
              <a:t>As a result of the intersection, Q⋂S is contained both in Q and in S.  Therefore, correcting Union, U, for over inclusion of Q⋂S, </a:t>
            </a:r>
            <a:br>
              <a:rPr lang="en-US" sz="2300" dirty="0"/>
            </a:br>
            <a:r>
              <a:rPr lang="en-US" sz="2300" dirty="0"/>
              <a:t>	P(Q⋃S) = P(Q) + P(S) – P(Q⋂S) = 16/52</a:t>
            </a:r>
          </a:p>
        </p:txBody>
      </p:sp>
      <p:sp>
        <p:nvSpPr>
          <p:cNvPr id="34819" name="Slide Number Placeholder 3"/>
          <p:cNvSpPr>
            <a:spLocks noGrp="1"/>
          </p:cNvSpPr>
          <p:nvPr>
            <p:ph type="sldNum" sz="quarter" idx="4294967295"/>
          </p:nvPr>
        </p:nvSpPr>
        <p:spPr>
          <a:xfrm>
            <a:off x="7162800" y="63246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82F4A7E-6F28-A149-B62D-01213C3A477B}" type="slidenum">
              <a:rPr lang="en-US" sz="1400"/>
              <a:pPr/>
              <a:t>21</a:t>
            </a:fld>
            <a:endParaRPr lang="en-US" sz="1400" dirty="0"/>
          </a:p>
        </p:txBody>
      </p:sp>
      <p:sp>
        <p:nvSpPr>
          <p:cNvPr id="7" name="TextBox 1"/>
          <p:cNvSpPr txBox="1">
            <a:spLocks noChangeArrowheads="1"/>
          </p:cNvSpPr>
          <p:nvPr/>
        </p:nvSpPr>
        <p:spPr bwMode="auto">
          <a:xfrm>
            <a:off x="2667000" y="5848290"/>
            <a:ext cx="53251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t>4/52</a:t>
            </a:r>
          </a:p>
        </p:txBody>
      </p:sp>
      <p:sp>
        <p:nvSpPr>
          <p:cNvPr id="8" name="TextBox 1"/>
          <p:cNvSpPr txBox="1">
            <a:spLocks noChangeArrowheads="1"/>
          </p:cNvSpPr>
          <p:nvPr/>
        </p:nvSpPr>
        <p:spPr bwMode="auto">
          <a:xfrm>
            <a:off x="3581400" y="5848290"/>
            <a:ext cx="63190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t>13/52</a:t>
            </a:r>
          </a:p>
        </p:txBody>
      </p:sp>
      <p:sp>
        <p:nvSpPr>
          <p:cNvPr id="9" name="TextBox 1"/>
          <p:cNvSpPr txBox="1">
            <a:spLocks noChangeArrowheads="1"/>
          </p:cNvSpPr>
          <p:nvPr/>
        </p:nvSpPr>
        <p:spPr bwMode="auto">
          <a:xfrm>
            <a:off x="4876800" y="5867400"/>
            <a:ext cx="53251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dirty="0"/>
              <a:t>1/52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304800" y="359613"/>
            <a:ext cx="8229600" cy="533400"/>
          </a:xfrm>
        </p:spPr>
        <p:txBody>
          <a:bodyPr/>
          <a:lstStyle/>
          <a:p>
            <a:r>
              <a:rPr lang="en-US" sz="3400" dirty="0">
                <a:latin typeface="Arial" charset="0"/>
                <a:ea typeface="ＭＳ Ｐゴシック" charset="0"/>
                <a:cs typeface="ＭＳ Ｐゴシック" charset="0"/>
              </a:rPr>
              <a:t>Conditional Probability Exercise</a:t>
            </a:r>
          </a:p>
        </p:txBody>
      </p:sp>
      <p:sp>
        <p:nvSpPr>
          <p:cNvPr id="40962" name="Content Placeholder 2"/>
          <p:cNvSpPr>
            <a:spLocks noGrp="1"/>
          </p:cNvSpPr>
          <p:nvPr>
            <p:ph idx="1"/>
          </p:nvPr>
        </p:nvSpPr>
        <p:spPr>
          <a:xfrm>
            <a:off x="11043" y="1042987"/>
            <a:ext cx="9144000" cy="5440363"/>
          </a:xfrm>
        </p:spPr>
        <p:txBody>
          <a:bodyPr/>
          <a:lstStyle/>
          <a:p>
            <a:pPr>
              <a:spcAft>
                <a:spcPts val="2000"/>
              </a:spcAft>
            </a:pPr>
            <a:r>
              <a:rPr lang="en-US" sz="2000" dirty="0">
                <a:solidFill>
                  <a:srgbClr val="C00000"/>
                </a:solidFill>
                <a:latin typeface="Arial" charset="0"/>
                <a:ea typeface="ＭＳ Ｐゴシック" charset="0"/>
                <a:cs typeface="ＭＳ Ｐゴシック" charset="0"/>
              </a:rPr>
              <a:t>A card is drawn from a deck of 52 cards. What is the probability that the card drawn is a Jack, given I observe the card drawn is a </a:t>
            </a:r>
            <a:r>
              <a:rPr lang="en-US" sz="2000" dirty="0" err="1">
                <a:solidFill>
                  <a:srgbClr val="C00000"/>
                </a:solidFill>
                <a:latin typeface="Arial" charset="0"/>
                <a:ea typeface="ＭＳ Ｐゴシック" charset="0"/>
                <a:cs typeface="ＭＳ Ｐゴシック" charset="0"/>
              </a:rPr>
              <a:t>RedRoyalCard</a:t>
            </a:r>
            <a:r>
              <a:rPr lang="en-US" sz="2000" dirty="0">
                <a:solidFill>
                  <a:srgbClr val="C00000"/>
                </a:solidFill>
                <a:latin typeface="Arial" charset="0"/>
                <a:ea typeface="ＭＳ Ｐゴシック" charset="0"/>
                <a:cs typeface="ＭＳ Ｐゴシック" charset="0"/>
              </a:rPr>
              <a:t>?</a:t>
            </a:r>
          </a:p>
          <a:p>
            <a:pPr>
              <a:spcAft>
                <a:spcPts val="2000"/>
              </a:spcAft>
            </a:pPr>
            <a:r>
              <a:rPr lang="en-US" sz="2000" dirty="0">
                <a:latin typeface="Arial" charset="0"/>
                <a:ea typeface="ＭＳ Ｐゴシック" charset="0"/>
                <a:cs typeface="ＭＳ Ｐゴシック" charset="0"/>
              </a:rPr>
              <a:t>Jack is the set of the 4 jacks, </a:t>
            </a:r>
            <a:r>
              <a:rPr lang="en-US" sz="2000" dirty="0" err="1">
                <a:latin typeface="Arial" charset="0"/>
                <a:ea typeface="ＭＳ Ｐゴシック" charset="0"/>
                <a:cs typeface="ＭＳ Ｐゴシック" charset="0"/>
              </a:rPr>
              <a:t>RedRoyalCard</a:t>
            </a:r>
            <a:r>
              <a:rPr lang="en-US" sz="2000" dirty="0">
                <a:latin typeface="Arial" charset="0"/>
                <a:ea typeface="ＭＳ Ｐゴシック" charset="0"/>
                <a:cs typeface="ＭＳ Ｐゴシック" charset="0"/>
              </a:rPr>
              <a:t> is the set of the 6 red royal cards (Jack, Queen, or King of Hearts and Diamonds)</a:t>
            </a:r>
            <a:br>
              <a:rPr lang="en-US" sz="2000" dirty="0">
                <a:latin typeface="Arial" charset="0"/>
                <a:ea typeface="ＭＳ Ｐゴシック" charset="0"/>
                <a:cs typeface="ＭＳ Ｐゴシック" charset="0"/>
              </a:rPr>
            </a:br>
            <a:br>
              <a:rPr lang="en-US" sz="2000" dirty="0">
                <a:latin typeface="Arial" charset="0"/>
                <a:ea typeface="ＭＳ Ｐゴシック" charset="0"/>
                <a:cs typeface="ＭＳ Ｐゴシック" charset="0"/>
              </a:rPr>
            </a:br>
            <a:br>
              <a:rPr lang="en-US" sz="2000" dirty="0">
                <a:latin typeface="Arial" charset="0"/>
                <a:ea typeface="ＭＳ Ｐゴシック" charset="0"/>
                <a:cs typeface="ＭＳ Ｐゴシック" charset="0"/>
              </a:rPr>
            </a:br>
            <a:endParaRPr lang="en-US" sz="2000" dirty="0">
              <a:latin typeface="Arial" charset="0"/>
              <a:ea typeface="ＭＳ Ｐゴシック" charset="0"/>
              <a:cs typeface="ＭＳ Ｐゴシック" charset="0"/>
            </a:endParaRPr>
          </a:p>
          <a:p>
            <a:pPr>
              <a:spcAft>
                <a:spcPts val="2000"/>
              </a:spcAft>
            </a:pPr>
            <a:endParaRPr lang="en-US" sz="2000" dirty="0">
              <a:latin typeface="Arial" charset="0"/>
              <a:ea typeface="ＭＳ Ｐゴシック" charset="0"/>
              <a:cs typeface="ＭＳ Ｐゴシック" charset="0"/>
            </a:endParaRPr>
          </a:p>
          <a:p>
            <a:r>
              <a:rPr lang="en-US" sz="2000" dirty="0">
                <a:latin typeface="Arial" charset="0"/>
                <a:ea typeface="ＭＳ Ｐゴシック" charset="0"/>
                <a:cs typeface="ＭＳ Ｐゴシック" charset="0"/>
              </a:rPr>
              <a:t>Club is a set of 13 cards. Knowing a card is a club does not change the likelihood that it is a Jack of Clubs = 1/13. Therefore, these two events, Jack and Club, are independent. Also, we can demonstrate the independence directly, as shown below.</a:t>
            </a:r>
          </a:p>
        </p:txBody>
      </p:sp>
      <p:graphicFrame>
        <p:nvGraphicFramePr>
          <p:cNvPr id="40964" name="Object 4"/>
          <p:cNvGraphicFramePr>
            <a:graphicFrameLocks noChangeAspect="1"/>
          </p:cNvGraphicFramePr>
          <p:nvPr>
            <p:extLst>
              <p:ext uri="{D42A27DB-BD31-4B8C-83A1-F6EECF244321}">
                <p14:modId xmlns:p14="http://schemas.microsoft.com/office/powerpoint/2010/main" val="1046767837"/>
              </p:ext>
            </p:extLst>
          </p:nvPr>
        </p:nvGraphicFramePr>
        <p:xfrm>
          <a:off x="1509647" y="2987675"/>
          <a:ext cx="4648200" cy="1203325"/>
        </p:xfrm>
        <a:graphic>
          <a:graphicData uri="http://schemas.openxmlformats.org/presentationml/2006/ole">
            <mc:AlternateContent xmlns:mc="http://schemas.openxmlformats.org/markup-compatibility/2006">
              <mc:Choice xmlns:v="urn:schemas-microsoft-com:vml" Requires="v">
                <p:oleObj spid="_x0000_s79892" name="Equation" r:id="rId3" imgW="2501900" imgH="647700" progId="Equation.DSMT4">
                  <p:embed/>
                </p:oleObj>
              </mc:Choice>
              <mc:Fallback>
                <p:oleObj name="Equation" r:id="rId3" imgW="2501900" imgH="647700" progId="Equation.DSMT4">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647" y="2987675"/>
                        <a:ext cx="4648200" cy="120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40965" name="Object 5"/>
          <p:cNvGraphicFramePr>
            <a:graphicFrameLocks noChangeAspect="1"/>
          </p:cNvGraphicFramePr>
          <p:nvPr>
            <p:extLst/>
          </p:nvPr>
        </p:nvGraphicFramePr>
        <p:xfrm>
          <a:off x="2743200" y="5410200"/>
          <a:ext cx="5307012" cy="1447800"/>
        </p:xfrm>
        <a:graphic>
          <a:graphicData uri="http://schemas.openxmlformats.org/presentationml/2006/ole">
            <mc:AlternateContent xmlns:mc="http://schemas.openxmlformats.org/markup-compatibility/2006">
              <mc:Choice xmlns:v="urn:schemas-microsoft-com:vml" Requires="v">
                <p:oleObj spid="_x0000_s79893" name="Equation" r:id="rId5" imgW="3060700" imgH="914400" progId="Equation.DSMT4">
                  <p:embed/>
                </p:oleObj>
              </mc:Choice>
              <mc:Fallback>
                <p:oleObj name="Equation" r:id="rId5" imgW="3060700" imgH="914400" progId="Equation.DSMT4">
                  <p:embed/>
                  <p:pic>
                    <p:nvPicPr>
                      <p:cNvPr id="4096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5410200"/>
                        <a:ext cx="5307012" cy="1447800"/>
                      </a:xfrm>
                      <a:prstGeom prst="rect">
                        <a:avLst/>
                      </a:prstGeom>
                      <a:noFill/>
                      <a:ln>
                        <a:noFill/>
                      </a:ln>
                    </p:spPr>
                  </p:pic>
                </p:oleObj>
              </mc:Fallback>
            </mc:AlternateContent>
          </a:graphicData>
        </a:graphic>
      </p:graphicFrame>
      <p:sp>
        <p:nvSpPr>
          <p:cNvPr id="40966" name="Rectangle 6"/>
          <p:cNvSpPr>
            <a:spLocks noChangeArrowheads="1"/>
          </p:cNvSpPr>
          <p:nvPr/>
        </p:nvSpPr>
        <p:spPr bwMode="auto">
          <a:xfrm>
            <a:off x="0" y="6535738"/>
            <a:ext cx="16621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400"/>
              <a:t>(Neapolitan, 2009) </a:t>
            </a:r>
          </a:p>
        </p:txBody>
      </p:sp>
      <p:sp>
        <p:nvSpPr>
          <p:cNvPr id="2" name="TextBox 1"/>
          <p:cNvSpPr txBox="1"/>
          <p:nvPr/>
        </p:nvSpPr>
        <p:spPr>
          <a:xfrm>
            <a:off x="72890" y="3571706"/>
            <a:ext cx="1314655" cy="338554"/>
          </a:xfrm>
          <a:prstGeom prst="rect">
            <a:avLst/>
          </a:prstGeom>
          <a:noFill/>
        </p:spPr>
        <p:txBody>
          <a:bodyPr wrap="none" rtlCol="0">
            <a:spAutoFit/>
          </a:bodyPr>
          <a:lstStyle/>
          <a:p>
            <a:r>
              <a:rPr lang="en-US" sz="1600" dirty="0"/>
              <a:t>(</a:t>
            </a:r>
            <a:r>
              <a:rPr lang="en-US" sz="1600" dirty="0" err="1"/>
              <a:t>Pr</a:t>
            </a:r>
            <a:r>
              <a:rPr lang="en-US" sz="1600" dirty="0"/>
              <a:t> Axiom 4)</a:t>
            </a:r>
          </a:p>
        </p:txBody>
      </p:sp>
      <p:sp>
        <p:nvSpPr>
          <p:cNvPr id="3" name="TextBox 2"/>
          <p:cNvSpPr txBox="1"/>
          <p:nvPr/>
        </p:nvSpPr>
        <p:spPr>
          <a:xfrm>
            <a:off x="6310247" y="2858453"/>
            <a:ext cx="2376553" cy="584775"/>
          </a:xfrm>
          <a:prstGeom prst="rect">
            <a:avLst/>
          </a:prstGeom>
          <a:noFill/>
        </p:spPr>
        <p:txBody>
          <a:bodyPr wrap="square" rtlCol="0">
            <a:spAutoFit/>
          </a:bodyPr>
          <a:lstStyle/>
          <a:p>
            <a:r>
              <a:rPr lang="en-US" sz="1600" dirty="0"/>
              <a:t>2 Jacks (Jack of Hearts &amp; Jack of Diamonds)</a:t>
            </a:r>
          </a:p>
        </p:txBody>
      </p:sp>
      <p:cxnSp>
        <p:nvCxnSpPr>
          <p:cNvPr id="5" name="Straight Arrow Connector 4">
            <a:extLst>
              <a:ext uri="{FF2B5EF4-FFF2-40B4-BE49-F238E27FC236}">
                <a16:creationId xmlns:a16="http://schemas.microsoft.com/office/drawing/2014/main" id="{6AF76A0E-9952-4D64-9E20-9D995B129167}"/>
              </a:ext>
            </a:extLst>
          </p:cNvPr>
          <p:cNvCxnSpPr/>
          <p:nvPr/>
        </p:nvCxnSpPr>
        <p:spPr bwMode="auto">
          <a:xfrm flipH="1">
            <a:off x="2652647" y="3126919"/>
            <a:ext cx="3657600"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457200" y="94565"/>
            <a:ext cx="8229600" cy="762000"/>
          </a:xfrm>
        </p:spPr>
        <p:txBody>
          <a:bodyPr/>
          <a:lstStyle/>
          <a:p>
            <a:r>
              <a:rPr lang="en-US" dirty="0">
                <a:latin typeface="Arial" charset="0"/>
                <a:ea typeface="ＭＳ Ｐゴシック" charset="0"/>
                <a:cs typeface="ＭＳ Ｐゴシック" charset="0"/>
              </a:rPr>
              <a:t>Law of Total Probability (LTP)</a:t>
            </a:r>
          </a:p>
        </p:txBody>
      </p:sp>
      <p:sp>
        <p:nvSpPr>
          <p:cNvPr id="41986" name="Content Placeholder 2"/>
          <p:cNvSpPr>
            <a:spLocks noGrp="1"/>
          </p:cNvSpPr>
          <p:nvPr>
            <p:ph idx="1"/>
          </p:nvPr>
        </p:nvSpPr>
        <p:spPr>
          <a:xfrm>
            <a:off x="381000" y="1219200"/>
            <a:ext cx="8458200" cy="5029200"/>
          </a:xfrm>
        </p:spPr>
        <p:txBody>
          <a:bodyPr/>
          <a:lstStyle/>
          <a:p>
            <a:r>
              <a:rPr lang="en-US" dirty="0">
                <a:latin typeface="Arial" charset="0"/>
                <a:ea typeface="ＭＳ Ｐゴシック" charset="0"/>
                <a:cs typeface="ＭＳ Ｐゴシック" charset="0"/>
              </a:rPr>
              <a:t>The following rule holds for conditional probabilities.  Given n events, E</a:t>
            </a:r>
            <a:r>
              <a:rPr lang="en-US" baseline="-25000" dirty="0">
                <a:latin typeface="Arial" charset="0"/>
                <a:ea typeface="ＭＳ Ｐゴシック" charset="0"/>
                <a:cs typeface="ＭＳ Ｐゴシック" charset="0"/>
              </a:rPr>
              <a:t>1</a:t>
            </a:r>
            <a:r>
              <a:rPr lang="en-US" dirty="0">
                <a:latin typeface="Arial" charset="0"/>
                <a:ea typeface="ＭＳ Ｐゴシック" charset="0"/>
                <a:cs typeface="ＭＳ Ｐゴシック" charset="0"/>
              </a:rPr>
              <a:t>, E</a:t>
            </a:r>
            <a:r>
              <a:rPr lang="en-US" baseline="-25000" dirty="0">
                <a:latin typeface="Arial" charset="0"/>
                <a:ea typeface="ＭＳ Ｐゴシック" charset="0"/>
                <a:cs typeface="ＭＳ Ｐゴシック" charset="0"/>
              </a:rPr>
              <a:t>2</a:t>
            </a:r>
            <a:r>
              <a:rPr lang="en-US" dirty="0">
                <a:latin typeface="Arial" charset="0"/>
                <a:ea typeface="ＭＳ Ｐゴシック" charset="0"/>
                <a:cs typeface="ＭＳ Ｐゴシック" charset="0"/>
              </a:rPr>
              <a:t>, …, </a:t>
            </a:r>
            <a:r>
              <a:rPr lang="en-US" dirty="0" err="1">
                <a:latin typeface="Arial" charset="0"/>
                <a:ea typeface="ＭＳ Ｐゴシック" charset="0"/>
                <a:cs typeface="ＭＳ Ｐゴシック" charset="0"/>
              </a:rPr>
              <a:t>E</a:t>
            </a:r>
            <a:r>
              <a:rPr lang="en-US" baseline="-25000" dirty="0" err="1">
                <a:latin typeface="Arial" charset="0"/>
                <a:ea typeface="ＭＳ Ｐゴシック" charset="0"/>
                <a:cs typeface="ＭＳ Ｐゴシック" charset="0"/>
              </a:rPr>
              <a:t>n</a:t>
            </a:r>
            <a:r>
              <a:rPr lang="en-US" dirty="0">
                <a:latin typeface="Arial" charset="0"/>
                <a:ea typeface="ＭＳ Ｐゴシック" charset="0"/>
                <a:cs typeface="ＭＳ Ｐゴシック" charset="0"/>
              </a:rPr>
              <a:t> such that </a:t>
            </a:r>
            <a:r>
              <a:rPr lang="en-US" dirty="0" err="1">
                <a:latin typeface="Arial" charset="0"/>
                <a:ea typeface="ＭＳ Ｐゴシック" charset="0"/>
                <a:cs typeface="ＭＳ Ｐゴシック" charset="0"/>
              </a:rPr>
              <a:t>E</a:t>
            </a:r>
            <a:r>
              <a:rPr lang="en-US" baseline="-25000" dirty="0" err="1">
                <a:latin typeface="Arial" charset="0"/>
                <a:ea typeface="ＭＳ Ｐゴシック" charset="0"/>
                <a:cs typeface="ＭＳ Ｐゴシック" charset="0"/>
              </a:rPr>
              <a:t>i</a:t>
            </a:r>
            <a:r>
              <a:rPr lang="en-US" dirty="0" err="1">
                <a:latin typeface="Arial" charset="0"/>
                <a:ea typeface="ＭＳ Ｐゴシック" charset="0"/>
                <a:cs typeface="ＭＳ Ｐゴシック" charset="0"/>
              </a:rPr>
              <a:t>⋂E</a:t>
            </a:r>
            <a:r>
              <a:rPr lang="en-US" baseline="-25000" dirty="0" err="1">
                <a:latin typeface="Arial" charset="0"/>
                <a:ea typeface="ＭＳ Ｐゴシック" charset="0"/>
                <a:cs typeface="ＭＳ Ｐゴシック" charset="0"/>
              </a:rPr>
              <a:t>j</a:t>
            </a:r>
            <a:r>
              <a:rPr lang="en-US" dirty="0">
                <a:latin typeface="Arial" charset="0"/>
                <a:ea typeface="ＭＳ Ｐゴシック" charset="0"/>
                <a:cs typeface="ＭＳ Ｐゴシック" charset="0"/>
              </a:rPr>
              <a:t> = ⦰ for </a:t>
            </a:r>
            <a:br>
              <a:rPr lang="en-US" dirty="0">
                <a:latin typeface="Arial" charset="0"/>
                <a:ea typeface="ＭＳ Ｐゴシック" charset="0"/>
                <a:cs typeface="ＭＳ Ｐゴシック" charset="0"/>
              </a:rPr>
            </a:br>
            <a:r>
              <a:rPr lang="en-US" dirty="0">
                <a:latin typeface="Arial" charset="0"/>
                <a:ea typeface="ＭＳ Ｐゴシック" charset="0"/>
                <a:cs typeface="ＭＳ Ｐゴシック" charset="0"/>
              </a:rPr>
              <a:t>i ≠ j, </a:t>
            </a:r>
            <a:r>
              <a:rPr lang="en-US" i="1" dirty="0">
                <a:latin typeface="Arial" charset="0"/>
                <a:ea typeface="ＭＳ Ｐゴシック" charset="0"/>
                <a:cs typeface="ＭＳ Ｐゴシック" charset="0"/>
              </a:rPr>
              <a:t>mutually exclusive</a:t>
            </a:r>
            <a:r>
              <a:rPr lang="en-US" dirty="0">
                <a:latin typeface="Arial" charset="0"/>
                <a:ea typeface="ＭＳ Ｐゴシック" charset="0"/>
                <a:cs typeface="ＭＳ Ｐゴシック" charset="0"/>
              </a:rPr>
              <a:t>, and E</a:t>
            </a:r>
            <a:r>
              <a:rPr lang="en-US" baseline="-25000" dirty="0">
                <a:latin typeface="Arial" charset="0"/>
                <a:ea typeface="ＭＳ Ｐゴシック" charset="0"/>
                <a:cs typeface="ＭＳ Ｐゴシック" charset="0"/>
              </a:rPr>
              <a:t>1</a:t>
            </a:r>
            <a:r>
              <a:rPr lang="en-US" dirty="0">
                <a:latin typeface="Arial" charset="0"/>
                <a:ea typeface="ＭＳ Ｐゴシック" charset="0"/>
                <a:cs typeface="ＭＳ Ｐゴシック" charset="0"/>
              </a:rPr>
              <a:t> U E</a:t>
            </a:r>
            <a:r>
              <a:rPr lang="en-US" baseline="-25000" dirty="0">
                <a:latin typeface="Arial" charset="0"/>
                <a:ea typeface="ＭＳ Ｐゴシック" charset="0"/>
                <a:cs typeface="ＭＳ Ｐゴシック" charset="0"/>
              </a:rPr>
              <a:t>2</a:t>
            </a:r>
            <a:r>
              <a:rPr lang="en-US" dirty="0">
                <a:latin typeface="Arial" charset="0"/>
                <a:ea typeface="ＭＳ Ｐゴシック" charset="0"/>
                <a:cs typeface="ＭＳ Ｐゴシック" charset="0"/>
              </a:rPr>
              <a:t> U …U </a:t>
            </a:r>
            <a:r>
              <a:rPr lang="en-US" dirty="0" err="1">
                <a:latin typeface="Arial" charset="0"/>
                <a:ea typeface="ＭＳ Ｐゴシック" charset="0"/>
                <a:cs typeface="ＭＳ Ｐゴシック" charset="0"/>
              </a:rPr>
              <a:t>E</a:t>
            </a:r>
            <a:r>
              <a:rPr lang="en-US" baseline="-25000" dirty="0" err="1">
                <a:latin typeface="Arial" charset="0"/>
                <a:ea typeface="ＭＳ Ｐゴシック" charset="0"/>
                <a:cs typeface="ＭＳ Ｐゴシック" charset="0"/>
              </a:rPr>
              <a:t>n</a:t>
            </a:r>
            <a:r>
              <a:rPr lang="en-US" dirty="0">
                <a:latin typeface="Arial" charset="0"/>
                <a:ea typeface="ＭＳ Ｐゴシック" charset="0"/>
                <a:cs typeface="ＭＳ Ｐゴシック" charset="0"/>
              </a:rPr>
              <a:t> = Ω, (</a:t>
            </a:r>
            <a:r>
              <a:rPr lang="en-US" i="1" dirty="0">
                <a:latin typeface="Arial" charset="0"/>
                <a:ea typeface="ＭＳ Ｐゴシック" charset="0"/>
                <a:cs typeface="ＭＳ Ｐゴシック" charset="0"/>
              </a:rPr>
              <a:t>collectively) exhaustive </a:t>
            </a:r>
            <a:r>
              <a:rPr lang="en-US" dirty="0">
                <a:latin typeface="Arial" charset="0"/>
                <a:ea typeface="ＭＳ Ｐゴシック" charset="0"/>
                <a:cs typeface="ＭＳ Ｐゴシック" charset="0"/>
              </a:rPr>
              <a:t>(MEE) in the space S.</a:t>
            </a:r>
          </a:p>
          <a:p>
            <a:pPr marL="0" indent="0">
              <a:buNone/>
            </a:pP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For any associated event F (in the Probability space, S), P(</a:t>
            </a:r>
            <a:r>
              <a:rPr lang="en-US" dirty="0" err="1">
                <a:latin typeface="Arial" charset="0"/>
                <a:ea typeface="ＭＳ Ｐゴシック" charset="0"/>
                <a:cs typeface="ＭＳ Ｐゴシック" charset="0"/>
              </a:rPr>
              <a:t>F⋂E</a:t>
            </a:r>
            <a:r>
              <a:rPr lang="en-US" baseline="-25000" dirty="0" err="1">
                <a:latin typeface="Arial" charset="0"/>
                <a:ea typeface="ＭＳ Ｐゴシック" charset="0"/>
                <a:cs typeface="ＭＳ Ｐゴシック" charset="0"/>
              </a:rPr>
              <a:t>i</a:t>
            </a:r>
            <a:r>
              <a:rPr lang="en-US" dirty="0">
                <a:latin typeface="Arial" charset="0"/>
                <a:ea typeface="ＭＳ Ｐゴシック" charset="0"/>
                <a:cs typeface="ＭＳ Ｐゴシック" charset="0"/>
              </a:rPr>
              <a:t>) = P(</a:t>
            </a:r>
            <a:r>
              <a:rPr lang="en-US" dirty="0" err="1">
                <a:latin typeface="Arial" charset="0"/>
                <a:ea typeface="ＭＳ Ｐゴシック" charset="0"/>
                <a:cs typeface="ＭＳ Ｐゴシック" charset="0"/>
              </a:rPr>
              <a:t>F|E</a:t>
            </a:r>
            <a:r>
              <a:rPr lang="en-US" baseline="-25000" dirty="0" err="1">
                <a:latin typeface="Arial" charset="0"/>
                <a:ea typeface="ＭＳ Ｐゴシック" charset="0"/>
                <a:cs typeface="ＭＳ Ｐゴシック" charset="0"/>
              </a:rPr>
              <a:t>i</a:t>
            </a:r>
            <a:r>
              <a:rPr lang="en-US" dirty="0">
                <a:latin typeface="Arial" charset="0"/>
                <a:ea typeface="ＭＳ Ｐゴシック" charset="0"/>
                <a:cs typeface="ＭＳ Ｐゴシック" charset="0"/>
              </a:rPr>
              <a:t>)P(</a:t>
            </a:r>
            <a:r>
              <a:rPr lang="en-US" dirty="0" err="1">
                <a:latin typeface="Arial" charset="0"/>
                <a:ea typeface="ＭＳ Ｐゴシック" charset="0"/>
                <a:cs typeface="ＭＳ Ｐゴシック" charset="0"/>
              </a:rPr>
              <a:t>E</a:t>
            </a:r>
            <a:r>
              <a:rPr lang="en-US" baseline="-25000" dirty="0" err="1">
                <a:latin typeface="Arial" charset="0"/>
                <a:ea typeface="ＭＳ Ｐゴシック" charset="0"/>
                <a:cs typeface="ＭＳ Ｐゴシック" charset="0"/>
              </a:rPr>
              <a:t>i</a:t>
            </a:r>
            <a:r>
              <a:rPr lang="en-US" dirty="0">
                <a:latin typeface="Arial" charset="0"/>
                <a:ea typeface="ＭＳ Ｐゴシック" charset="0"/>
                <a:cs typeface="ＭＳ Ｐゴシック" charset="0"/>
              </a:rPr>
              <a:t>), the </a:t>
            </a:r>
            <a:r>
              <a:rPr lang="en-US" dirty="0" err="1">
                <a:latin typeface="Arial" charset="0"/>
                <a:ea typeface="ＭＳ Ｐゴシック" charset="0"/>
                <a:cs typeface="ＭＳ Ｐゴシック" charset="0"/>
              </a:rPr>
              <a:t>E</a:t>
            </a:r>
            <a:r>
              <a:rPr lang="en-US" baseline="-25000" dirty="0" err="1">
                <a:latin typeface="Arial" charset="0"/>
                <a:ea typeface="ＭＳ Ｐゴシック" charset="0"/>
                <a:cs typeface="ＭＳ Ｐゴシック" charset="0"/>
              </a:rPr>
              <a:t>i</a:t>
            </a:r>
            <a:r>
              <a:rPr lang="en-US" dirty="0">
                <a:latin typeface="Arial" charset="0"/>
                <a:ea typeface="ＭＳ Ｐゴシック" charset="0"/>
                <a:cs typeface="ＭＳ Ｐゴシック" charset="0"/>
              </a:rPr>
              <a:t> form a basis set for S.</a:t>
            </a: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According to </a:t>
            </a:r>
            <a:r>
              <a:rPr lang="en-US" b="1" dirty="0">
                <a:solidFill>
                  <a:srgbClr val="C00000"/>
                </a:solidFill>
                <a:latin typeface="Arial" charset="0"/>
                <a:ea typeface="ＭＳ Ｐゴシック" charset="0"/>
                <a:cs typeface="ＭＳ Ｐゴシック" charset="0"/>
              </a:rPr>
              <a:t>Law of Total Probability </a:t>
            </a:r>
            <a:r>
              <a:rPr lang="en-US" dirty="0">
                <a:solidFill>
                  <a:srgbClr val="C00000"/>
                </a:solidFill>
                <a:latin typeface="Arial" charset="0"/>
                <a:ea typeface="ＭＳ Ｐゴシック" charset="0"/>
                <a:cs typeface="ＭＳ Ｐゴシック" charset="0"/>
              </a:rPr>
              <a:t>(</a:t>
            </a:r>
            <a:r>
              <a:rPr lang="en-US" b="1" dirty="0">
                <a:solidFill>
                  <a:srgbClr val="C00000"/>
                </a:solidFill>
                <a:latin typeface="Arial" charset="0"/>
                <a:ea typeface="ＭＳ Ｐゴシック" charset="0"/>
                <a:cs typeface="ＭＳ Ｐゴシック" charset="0"/>
              </a:rPr>
              <a:t>LTP</a:t>
            </a:r>
            <a:r>
              <a:rPr lang="en-US" dirty="0">
                <a:solidFill>
                  <a:srgbClr val="C00000"/>
                </a:solidFill>
                <a:latin typeface="Arial" charset="0"/>
                <a:ea typeface="ＭＳ Ｐゴシック" charset="0"/>
                <a:cs typeface="ＭＳ Ｐゴシック" charset="0"/>
              </a:rPr>
              <a:t>)</a:t>
            </a:r>
            <a:r>
              <a:rPr lang="en-US" dirty="0">
                <a:latin typeface="Arial" charset="0"/>
                <a:ea typeface="ＭＳ Ｐゴシック" charset="0"/>
                <a:cs typeface="ＭＳ Ｐゴシック" charset="0"/>
              </a:rPr>
              <a:t>:</a:t>
            </a:r>
          </a:p>
          <a:p>
            <a:pPr marL="0" indent="0">
              <a:buNone/>
            </a:pPr>
            <a:r>
              <a:rPr lang="en-US" b="1" dirty="0">
                <a:solidFill>
                  <a:srgbClr val="C00000"/>
                </a:solidFill>
                <a:latin typeface="Arial" charset="0"/>
                <a:ea typeface="ＭＳ Ｐゴシック" charset="0"/>
                <a:cs typeface="ＭＳ Ｐゴシック" charset="0"/>
              </a:rPr>
              <a:t>			P(F) =  </a:t>
            </a:r>
            <a:r>
              <a:rPr lang="en-US" b="1" dirty="0" err="1">
                <a:solidFill>
                  <a:srgbClr val="C00000"/>
                </a:solidFill>
                <a:latin typeface="Arial" charset="0"/>
                <a:ea typeface="ＭＳ Ｐゴシック" charset="0"/>
                <a:cs typeface="ＭＳ Ｐゴシック" charset="0"/>
              </a:rPr>
              <a:t>Σ</a:t>
            </a:r>
            <a:r>
              <a:rPr lang="en-US" b="1" baseline="-25000" dirty="0" err="1">
                <a:solidFill>
                  <a:srgbClr val="C00000"/>
                </a:solidFill>
                <a:latin typeface="Arial" charset="0"/>
                <a:ea typeface="ＭＳ Ｐゴシック" charset="0"/>
                <a:cs typeface="ＭＳ Ｐゴシック" charset="0"/>
              </a:rPr>
              <a:t>i</a:t>
            </a:r>
            <a:r>
              <a:rPr lang="en-US" b="1" dirty="0" err="1">
                <a:solidFill>
                  <a:srgbClr val="C00000"/>
                </a:solidFill>
                <a:latin typeface="Arial" charset="0"/>
                <a:ea typeface="ＭＳ Ｐゴシック" charset="0"/>
                <a:cs typeface="ＭＳ Ｐゴシック" charset="0"/>
              </a:rPr>
              <a:t>P</a:t>
            </a:r>
            <a:r>
              <a:rPr lang="en-US" b="1" dirty="0">
                <a:solidFill>
                  <a:srgbClr val="C00000"/>
                </a:solidFill>
                <a:latin typeface="Arial" charset="0"/>
                <a:ea typeface="ＭＳ Ｐゴシック" charset="0"/>
                <a:cs typeface="ＭＳ Ｐゴシック" charset="0"/>
              </a:rPr>
              <a:t>(</a:t>
            </a:r>
            <a:r>
              <a:rPr lang="en-US" b="1" dirty="0" err="1">
                <a:solidFill>
                  <a:srgbClr val="C00000"/>
                </a:solidFill>
                <a:latin typeface="Arial" charset="0"/>
                <a:ea typeface="ＭＳ Ｐゴシック" charset="0"/>
                <a:cs typeface="ＭＳ Ｐゴシック" charset="0"/>
              </a:rPr>
              <a:t>F|E</a:t>
            </a:r>
            <a:r>
              <a:rPr lang="en-US" b="1" baseline="-25000" dirty="0" err="1">
                <a:solidFill>
                  <a:srgbClr val="C00000"/>
                </a:solidFill>
                <a:latin typeface="Arial" charset="0"/>
                <a:ea typeface="ＭＳ Ｐゴシック" charset="0"/>
                <a:cs typeface="ＭＳ Ｐゴシック" charset="0"/>
              </a:rPr>
              <a:t>i</a:t>
            </a:r>
            <a:r>
              <a:rPr lang="en-US" b="1" dirty="0">
                <a:solidFill>
                  <a:srgbClr val="C00000"/>
                </a:solidFill>
                <a:latin typeface="Arial" charset="0"/>
                <a:ea typeface="ＭＳ Ｐゴシック" charset="0"/>
                <a:cs typeface="ＭＳ Ｐゴシック" charset="0"/>
              </a:rPr>
              <a:t>)P(</a:t>
            </a:r>
            <a:r>
              <a:rPr lang="en-US" b="1" dirty="0" err="1">
                <a:solidFill>
                  <a:srgbClr val="C00000"/>
                </a:solidFill>
                <a:latin typeface="Arial" charset="0"/>
                <a:ea typeface="ＭＳ Ｐゴシック" charset="0"/>
                <a:cs typeface="ＭＳ Ｐゴシック" charset="0"/>
              </a:rPr>
              <a:t>E</a:t>
            </a:r>
            <a:r>
              <a:rPr lang="en-US" b="1" baseline="-25000" dirty="0" err="1">
                <a:solidFill>
                  <a:srgbClr val="C00000"/>
                </a:solidFill>
                <a:latin typeface="Arial" charset="0"/>
                <a:ea typeface="ＭＳ Ｐゴシック" charset="0"/>
                <a:cs typeface="ＭＳ Ｐゴシック" charset="0"/>
              </a:rPr>
              <a:t>i</a:t>
            </a:r>
            <a:r>
              <a:rPr lang="en-US" b="1" dirty="0">
                <a:solidFill>
                  <a:srgbClr val="C00000"/>
                </a:solidFill>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 </a:t>
            </a:r>
            <a:br>
              <a:rPr lang="en-US" dirty="0">
                <a:latin typeface="Arial" charset="0"/>
                <a:ea typeface="ＭＳ Ｐゴシック" charset="0"/>
                <a:cs typeface="ＭＳ Ｐゴシック" charset="0"/>
              </a:rPr>
            </a:br>
            <a:endParaRPr lang="en-US" dirty="0">
              <a:latin typeface="Arial" charset="0"/>
              <a:ea typeface="ＭＳ Ｐゴシック" charset="0"/>
              <a:cs typeface="ＭＳ Ｐゴシック" charset="0"/>
            </a:endParaRPr>
          </a:p>
        </p:txBody>
      </p:sp>
      <p:sp>
        <p:nvSpPr>
          <p:cNvPr id="41989" name="Rectangle 6"/>
          <p:cNvSpPr>
            <a:spLocks noChangeArrowheads="1"/>
          </p:cNvSpPr>
          <p:nvPr/>
        </p:nvSpPr>
        <p:spPr bwMode="auto">
          <a:xfrm>
            <a:off x="0" y="6629400"/>
            <a:ext cx="145078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200"/>
              <a:t>(Neapolitan, 2009)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A451-5C58-41EB-83EC-F50C9692914F}"/>
              </a:ext>
            </a:extLst>
          </p:cNvPr>
          <p:cNvSpPr>
            <a:spLocks noGrp="1"/>
          </p:cNvSpPr>
          <p:nvPr>
            <p:ph type="title"/>
          </p:nvPr>
        </p:nvSpPr>
        <p:spPr/>
        <p:txBody>
          <a:bodyPr/>
          <a:lstStyle/>
          <a:p>
            <a:r>
              <a:rPr lang="en-US" dirty="0"/>
              <a:t>LTP: Example</a:t>
            </a:r>
          </a:p>
        </p:txBody>
      </p:sp>
      <p:sp>
        <p:nvSpPr>
          <p:cNvPr id="3" name="Content Placeholder 2">
            <a:extLst>
              <a:ext uri="{FF2B5EF4-FFF2-40B4-BE49-F238E27FC236}">
                <a16:creationId xmlns:a16="http://schemas.microsoft.com/office/drawing/2014/main" id="{89B4F7C6-A8A2-4A4A-8EDD-81A28CF647EC}"/>
              </a:ext>
            </a:extLst>
          </p:cNvPr>
          <p:cNvSpPr>
            <a:spLocks noGrp="1"/>
          </p:cNvSpPr>
          <p:nvPr>
            <p:ph idx="1"/>
          </p:nvPr>
        </p:nvSpPr>
        <p:spPr/>
        <p:txBody>
          <a:bodyPr/>
          <a:lstStyle/>
          <a:p>
            <a:r>
              <a:rPr lang="en-US" dirty="0">
                <a:latin typeface="Arial" charset="0"/>
                <a:ea typeface="ＭＳ Ｐゴシック" charset="0"/>
                <a:cs typeface="ＭＳ Ｐゴシック" charset="0"/>
              </a:rPr>
              <a:t>For the following set of 13 objects, based on the LTP,</a:t>
            </a:r>
            <a:br>
              <a:rPr lang="en-US" dirty="0">
                <a:latin typeface="Arial" charset="0"/>
                <a:ea typeface="ＭＳ Ｐゴシック" charset="0"/>
                <a:cs typeface="ＭＳ Ｐゴシック" charset="0"/>
              </a:rPr>
            </a:br>
            <a:endParaRPr lang="en-US" dirty="0"/>
          </a:p>
        </p:txBody>
      </p:sp>
      <p:graphicFrame>
        <p:nvGraphicFramePr>
          <p:cNvPr id="4" name="Object 4">
            <a:extLst>
              <a:ext uri="{FF2B5EF4-FFF2-40B4-BE49-F238E27FC236}">
                <a16:creationId xmlns:a16="http://schemas.microsoft.com/office/drawing/2014/main" id="{A10F8C0B-1BEB-42AC-ABDE-E8586B64929E}"/>
              </a:ext>
            </a:extLst>
          </p:cNvPr>
          <p:cNvGraphicFramePr>
            <a:graphicFrameLocks noChangeAspect="1"/>
          </p:cNvGraphicFramePr>
          <p:nvPr>
            <p:extLst>
              <p:ext uri="{D42A27DB-BD31-4B8C-83A1-F6EECF244321}">
                <p14:modId xmlns:p14="http://schemas.microsoft.com/office/powerpoint/2010/main" val="63419982"/>
              </p:ext>
            </p:extLst>
          </p:nvPr>
        </p:nvGraphicFramePr>
        <p:xfrm>
          <a:off x="914400" y="4191000"/>
          <a:ext cx="6614963" cy="1020402"/>
        </p:xfrm>
        <a:graphic>
          <a:graphicData uri="http://schemas.openxmlformats.org/presentationml/2006/ole">
            <mc:AlternateContent xmlns:mc="http://schemas.openxmlformats.org/markup-compatibility/2006">
              <mc:Choice xmlns:v="urn:schemas-microsoft-com:vml" Requires="v">
                <p:oleObj spid="_x0000_s87047" name="Equation" r:id="rId3" imgW="3619500" imgH="558800" progId="Equation.DSMT4">
                  <p:embed/>
                </p:oleObj>
              </mc:Choice>
              <mc:Fallback>
                <p:oleObj name="Equation" r:id="rId3" imgW="3619500" imgH="558800" progId="Equation.DSMT4">
                  <p:embed/>
                  <p:pic>
                    <p:nvPicPr>
                      <p:cNvPr id="419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191000"/>
                        <a:ext cx="6614963" cy="1020402"/>
                      </a:xfrm>
                      <a:prstGeom prst="rect">
                        <a:avLst/>
                      </a:prstGeom>
                      <a:noFill/>
                      <a:ln>
                        <a:noFill/>
                      </a:ln>
                    </p:spPr>
                  </p:pic>
                </p:oleObj>
              </mc:Fallback>
            </mc:AlternateContent>
          </a:graphicData>
        </a:graphic>
      </p:graphicFrame>
      <p:pic>
        <p:nvPicPr>
          <p:cNvPr id="5" name="Picture 1">
            <a:extLst>
              <a:ext uri="{FF2B5EF4-FFF2-40B4-BE49-F238E27FC236}">
                <a16:creationId xmlns:a16="http://schemas.microsoft.com/office/drawing/2014/main" id="{50A58B81-AEB7-4BE4-860E-D4173BC53D3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057400"/>
            <a:ext cx="5786559"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a:extLst>
              <a:ext uri="{FF2B5EF4-FFF2-40B4-BE49-F238E27FC236}">
                <a16:creationId xmlns:a16="http://schemas.microsoft.com/office/drawing/2014/main" id="{8A23A434-4D39-4CE7-AF34-96B2B01483FE}"/>
              </a:ext>
            </a:extLst>
          </p:cNvPr>
          <p:cNvSpPr txBox="1"/>
          <p:nvPr/>
        </p:nvSpPr>
        <p:spPr>
          <a:xfrm>
            <a:off x="6400800" y="4701201"/>
            <a:ext cx="1065716" cy="461665"/>
          </a:xfrm>
          <a:prstGeom prst="rect">
            <a:avLst/>
          </a:prstGeom>
          <a:noFill/>
        </p:spPr>
        <p:txBody>
          <a:bodyPr wrap="none" rtlCol="0">
            <a:spAutoFit/>
          </a:bodyPr>
          <a:lstStyle/>
          <a:p>
            <a:r>
              <a:rPr lang="en-US" dirty="0"/>
              <a:t>= </a:t>
            </a:r>
            <a:r>
              <a:rPr lang="en-US" dirty="0" err="1"/>
              <a:t>n</a:t>
            </a:r>
            <a:r>
              <a:rPr lang="en-US" baseline="-25000" dirty="0" err="1"/>
              <a:t>A</a:t>
            </a:r>
            <a:r>
              <a:rPr lang="en-US" dirty="0"/>
              <a:t>/N</a:t>
            </a:r>
          </a:p>
        </p:txBody>
      </p:sp>
      <p:sp>
        <p:nvSpPr>
          <p:cNvPr id="7" name="TextBox 6">
            <a:extLst>
              <a:ext uri="{FF2B5EF4-FFF2-40B4-BE49-F238E27FC236}">
                <a16:creationId xmlns:a16="http://schemas.microsoft.com/office/drawing/2014/main" id="{DDFC1106-DDCC-4F6D-B194-4B888D1E04A7}"/>
              </a:ext>
            </a:extLst>
          </p:cNvPr>
          <p:cNvSpPr txBox="1"/>
          <p:nvPr/>
        </p:nvSpPr>
        <p:spPr>
          <a:xfrm>
            <a:off x="2461799" y="3599474"/>
            <a:ext cx="4090858" cy="400110"/>
          </a:xfrm>
          <a:prstGeom prst="rect">
            <a:avLst/>
          </a:prstGeom>
          <a:noFill/>
        </p:spPr>
        <p:txBody>
          <a:bodyPr wrap="none" rtlCol="0">
            <a:spAutoFit/>
          </a:bodyPr>
          <a:lstStyle/>
          <a:p>
            <a:r>
              <a:rPr lang="en-US" sz="2000" dirty="0"/>
              <a:t>P(A) is dependent on Black, White </a:t>
            </a:r>
          </a:p>
        </p:txBody>
      </p:sp>
    </p:spTree>
    <p:extLst>
      <p:ext uri="{BB962C8B-B14F-4D97-AF65-F5344CB8AC3E}">
        <p14:creationId xmlns:p14="http://schemas.microsoft.com/office/powerpoint/2010/main" val="1363230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2" descr="C:\Documents and Settings\Steveo\Desktop\Workkkkkk\angjpgs\ch02\02_09.jpg"/>
          <p:cNvPicPr preferRelativeResize="0">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457200" y="1066800"/>
            <a:ext cx="8229600" cy="332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034" name="Rectangle 4" hidden="1"/>
          <p:cNvSpPr>
            <a:spLocks noGrp="1" noChangeArrowheads="1"/>
          </p:cNvSpPr>
          <p:nvPr>
            <p:ph type="title"/>
          </p:nvPr>
        </p:nvSpPr>
        <p:spPr/>
        <p:txBody>
          <a:bodyPr/>
          <a:lstStyle/>
          <a:p>
            <a:r>
              <a:rPr lang="en-US">
                <a:latin typeface="Arial" charset="0"/>
                <a:ea typeface="ＭＳ Ｐゴシック" charset="0"/>
                <a:cs typeface="ＭＳ Ｐゴシック" charset="0"/>
              </a:rPr>
              <a:t>02_09</a:t>
            </a:r>
          </a:p>
        </p:txBody>
      </p:sp>
      <p:sp>
        <p:nvSpPr>
          <p:cNvPr id="44035" name="TextBox 4"/>
          <p:cNvSpPr txBox="1">
            <a:spLocks noChangeArrowheads="1"/>
          </p:cNvSpPr>
          <p:nvPr/>
        </p:nvSpPr>
        <p:spPr bwMode="auto">
          <a:xfrm>
            <a:off x="152400" y="4495800"/>
            <a:ext cx="89154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P(A) = P(A|E</a:t>
            </a:r>
            <a:r>
              <a:rPr lang="en-US" baseline="-25000" dirty="0"/>
              <a:t>1</a:t>
            </a:r>
            <a:r>
              <a:rPr lang="en-US" dirty="0"/>
              <a:t>)P(E</a:t>
            </a:r>
            <a:r>
              <a:rPr lang="en-US" baseline="-25000" dirty="0"/>
              <a:t>1</a:t>
            </a:r>
            <a:r>
              <a:rPr lang="en-US" dirty="0"/>
              <a:t>) +… + P(</a:t>
            </a:r>
            <a:r>
              <a:rPr lang="en-US" dirty="0" err="1"/>
              <a:t>A|E</a:t>
            </a:r>
            <a:r>
              <a:rPr lang="en-US" baseline="-25000" dirty="0" err="1"/>
              <a:t>n</a:t>
            </a:r>
            <a:r>
              <a:rPr lang="en-US" dirty="0"/>
              <a:t>)P(</a:t>
            </a:r>
            <a:r>
              <a:rPr lang="en-US" dirty="0" err="1"/>
              <a:t>E</a:t>
            </a:r>
            <a:r>
              <a:rPr lang="en-US" baseline="-25000" dirty="0" err="1"/>
              <a:t>n</a:t>
            </a:r>
            <a:r>
              <a:rPr lang="en-US" dirty="0"/>
              <a:t>), where the conditioning events </a:t>
            </a:r>
            <a:r>
              <a:rPr lang="en-US" dirty="0" err="1"/>
              <a:t>E</a:t>
            </a:r>
            <a:r>
              <a:rPr lang="en-US" baseline="-25000" dirty="0" err="1"/>
              <a:t>i</a:t>
            </a:r>
            <a:r>
              <a:rPr lang="en-US" dirty="0"/>
              <a:t> are </a:t>
            </a:r>
            <a:r>
              <a:rPr lang="en-US" b="1" dirty="0"/>
              <a:t>mutually exclusive and (collectively) exhaustive</a:t>
            </a:r>
            <a:r>
              <a:rPr lang="en-US" dirty="0"/>
              <a:t> (MEE) in prediction of P(A).  </a:t>
            </a:r>
          </a:p>
        </p:txBody>
      </p:sp>
      <p:sp>
        <p:nvSpPr>
          <p:cNvPr id="44036" name="TextBox 5"/>
          <p:cNvSpPr txBox="1">
            <a:spLocks noChangeArrowheads="1"/>
          </p:cNvSpPr>
          <p:nvPr/>
        </p:nvSpPr>
        <p:spPr bwMode="auto">
          <a:xfrm>
            <a:off x="304800" y="228600"/>
            <a:ext cx="8686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600"/>
              <a:t>Theorem or Law of Total Probability (LTP)</a:t>
            </a:r>
          </a:p>
        </p:txBody>
      </p:sp>
      <p:sp>
        <p:nvSpPr>
          <p:cNvPr id="44037" name="Rectangle 6"/>
          <p:cNvSpPr>
            <a:spLocks noChangeArrowheads="1"/>
          </p:cNvSpPr>
          <p:nvPr/>
        </p:nvSpPr>
        <p:spPr bwMode="auto">
          <a:xfrm>
            <a:off x="0" y="6553200"/>
            <a:ext cx="10922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400"/>
              <a:t>(Ang, PCE)</a:t>
            </a:r>
          </a:p>
        </p:txBody>
      </p:sp>
      <p:sp>
        <p:nvSpPr>
          <p:cNvPr id="44038" name="TextBox 7"/>
          <p:cNvSpPr txBox="1">
            <a:spLocks noChangeArrowheads="1"/>
          </p:cNvSpPr>
          <p:nvPr/>
        </p:nvSpPr>
        <p:spPr bwMode="auto">
          <a:xfrm>
            <a:off x="4953000" y="1676400"/>
            <a:ext cx="4038600" cy="193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Note how the sample space of A is reduced by the intersection of </a:t>
            </a:r>
            <a:r>
              <a:rPr lang="en-US" err="1"/>
              <a:t>E</a:t>
            </a:r>
            <a:r>
              <a:rPr lang="en-US" baseline="-25000" err="1"/>
              <a:t>i</a:t>
            </a:r>
            <a:r>
              <a:rPr lang="en-US"/>
              <a:t> with A, </a:t>
            </a:r>
            <a:r>
              <a:rPr lang="en-US" err="1"/>
              <a:t>A|E</a:t>
            </a:r>
            <a:r>
              <a:rPr lang="en-US" baseline="-25000" err="1"/>
              <a:t>i</a:t>
            </a:r>
            <a:r>
              <a:rPr lang="en-US"/>
              <a:t> as shown earlier in class exercises.</a:t>
            </a:r>
            <a:endParaRPr lang="en-US" baseline="-25000"/>
          </a:p>
        </p:txBody>
      </p:sp>
      <p:sp>
        <p:nvSpPr>
          <p:cNvPr id="44039" name="TextBox 1"/>
          <p:cNvSpPr txBox="1">
            <a:spLocks noChangeArrowheads="1"/>
          </p:cNvSpPr>
          <p:nvPr/>
        </p:nvSpPr>
        <p:spPr bwMode="auto">
          <a:xfrm>
            <a:off x="4343400" y="1143000"/>
            <a:ext cx="428625" cy="49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600" b="1">
                <a:solidFill>
                  <a:srgbClr val="B5343E"/>
                </a:solidFill>
              </a:rPr>
              <a:t>A</a:t>
            </a:r>
          </a:p>
        </p:txBody>
      </p:sp>
      <p:cxnSp>
        <p:nvCxnSpPr>
          <p:cNvPr id="44040" name="Straight Arrow Connector 3"/>
          <p:cNvCxnSpPr>
            <a:cxnSpLocks noChangeShapeType="1"/>
          </p:cNvCxnSpPr>
          <p:nvPr/>
        </p:nvCxnSpPr>
        <p:spPr bwMode="auto">
          <a:xfrm flipH="1">
            <a:off x="3657600" y="1600200"/>
            <a:ext cx="762000" cy="990600"/>
          </a:xfrm>
          <a:prstGeom prst="straightConnector1">
            <a:avLst/>
          </a:prstGeom>
          <a:noFill/>
          <a:ln w="28575">
            <a:solidFill>
              <a:srgbClr val="800000"/>
            </a:solidFill>
            <a:round/>
            <a:headEnd/>
            <a:tailEnd type="arrow" w="med" len="med"/>
          </a:ln>
          <a:extLst>
            <a:ext uri="{909E8E84-426E-40dd-AFC4-6F175D3DCCD1}">
              <a14:hiddenFill xmlns:a14="http://schemas.microsoft.com/office/drawing/2010/main" xmlns="">
                <a:noFill/>
              </a14:hiddenFill>
            </a:ext>
          </a:extLst>
        </p:spPr>
      </p:cxnSp>
      <p:graphicFrame>
        <p:nvGraphicFramePr>
          <p:cNvPr id="44041" name="Object 4"/>
          <p:cNvGraphicFramePr>
            <a:graphicFrameLocks noChangeAspect="1"/>
          </p:cNvGraphicFramePr>
          <p:nvPr>
            <p:extLst/>
          </p:nvPr>
        </p:nvGraphicFramePr>
        <p:xfrm>
          <a:off x="1905000" y="5856514"/>
          <a:ext cx="3425825" cy="990600"/>
        </p:xfrm>
        <a:graphic>
          <a:graphicData uri="http://schemas.openxmlformats.org/presentationml/2006/ole">
            <mc:AlternateContent xmlns:mc="http://schemas.openxmlformats.org/markup-compatibility/2006">
              <mc:Choice xmlns:v="urn:schemas-microsoft-com:vml" Requires="v">
                <p:oleObj spid="_x0000_s81938" name="Equation" r:id="rId6" imgW="1536700" imgH="444500" progId="Equation.3">
                  <p:embed/>
                </p:oleObj>
              </mc:Choice>
              <mc:Fallback>
                <p:oleObj name="Equation" r:id="rId6" imgW="1536700" imgH="444500" progId="Equation.3">
                  <p:embed/>
                  <p:pic>
                    <p:nvPicPr>
                      <p:cNvPr id="44041"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5856514"/>
                        <a:ext cx="3425825"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44043" name="Object 1"/>
          <p:cNvGraphicFramePr>
            <a:graphicFrameLocks noChangeAspect="1"/>
          </p:cNvGraphicFramePr>
          <p:nvPr>
            <p:extLst>
              <p:ext uri="{D42A27DB-BD31-4B8C-83A1-F6EECF244321}">
                <p14:modId xmlns:p14="http://schemas.microsoft.com/office/powerpoint/2010/main" val="1127629221"/>
              </p:ext>
            </p:extLst>
          </p:nvPr>
        </p:nvGraphicFramePr>
        <p:xfrm>
          <a:off x="6400800" y="5856514"/>
          <a:ext cx="1469621" cy="897579"/>
        </p:xfrm>
        <a:graphic>
          <a:graphicData uri="http://schemas.openxmlformats.org/presentationml/2006/ole">
            <mc:AlternateContent xmlns:mc="http://schemas.openxmlformats.org/markup-compatibility/2006">
              <mc:Choice xmlns:v="urn:schemas-microsoft-com:vml" Requires="v">
                <p:oleObj spid="_x0000_s81939" name="Equation" r:id="rId8" imgW="749300" imgH="457200" progId="Equation.DSMT4">
                  <p:embed/>
                </p:oleObj>
              </mc:Choice>
              <mc:Fallback>
                <p:oleObj name="Equation" r:id="rId8" imgW="749300" imgH="457200" progId="Equation.DSMT4">
                  <p:embed/>
                  <p:pic>
                    <p:nvPicPr>
                      <p:cNvPr id="44043"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5856514"/>
                        <a:ext cx="1469621" cy="8975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838200" y="1062335"/>
            <a:ext cx="264616" cy="461665"/>
          </a:xfrm>
          <a:prstGeom prst="rect">
            <a:avLst/>
          </a:prstGeom>
          <a:noFill/>
        </p:spPr>
        <p:txBody>
          <a:bodyPr wrap="none" rtlCol="0">
            <a:spAutoFit/>
          </a:bodyPr>
          <a:lstStyle/>
          <a:p>
            <a:r>
              <a:rPr lang="en-US"/>
              <a:t>|</a:t>
            </a:r>
          </a:p>
        </p:txBody>
      </p:sp>
      <p:sp>
        <p:nvSpPr>
          <p:cNvPr id="14" name="TextBox 13"/>
          <p:cNvSpPr txBox="1"/>
          <p:nvPr/>
        </p:nvSpPr>
        <p:spPr>
          <a:xfrm>
            <a:off x="1792784" y="1066800"/>
            <a:ext cx="264616" cy="461665"/>
          </a:xfrm>
          <a:prstGeom prst="rect">
            <a:avLst/>
          </a:prstGeom>
          <a:noFill/>
        </p:spPr>
        <p:txBody>
          <a:bodyPr wrap="none" rtlCol="0">
            <a:spAutoFit/>
          </a:bodyPr>
          <a:lstStyle/>
          <a:p>
            <a:r>
              <a:rPr lang="en-US"/>
              <a:t>|</a:t>
            </a:r>
          </a:p>
        </p:txBody>
      </p:sp>
      <p:sp>
        <p:nvSpPr>
          <p:cNvPr id="15" name="TextBox 14"/>
          <p:cNvSpPr txBox="1"/>
          <p:nvPr/>
        </p:nvSpPr>
        <p:spPr>
          <a:xfrm>
            <a:off x="2667000" y="1066800"/>
            <a:ext cx="264616" cy="461665"/>
          </a:xfrm>
          <a:prstGeom prst="rect">
            <a:avLst/>
          </a:prstGeom>
          <a:noFill/>
        </p:spPr>
        <p:txBody>
          <a:bodyPr wrap="none" rtlCol="0">
            <a:spAutoFit/>
          </a:bodyPr>
          <a:lstStyle/>
          <a:p>
            <a:r>
              <a:rPr lang="en-US"/>
              <a:t>|</a:t>
            </a:r>
          </a:p>
        </p:txBody>
      </p:sp>
      <p:sp>
        <p:nvSpPr>
          <p:cNvPr id="16" name="TextBox 15"/>
          <p:cNvSpPr txBox="1"/>
          <p:nvPr/>
        </p:nvSpPr>
        <p:spPr>
          <a:xfrm>
            <a:off x="3657600" y="1066800"/>
            <a:ext cx="270777" cy="461665"/>
          </a:xfrm>
          <a:prstGeom prst="rect">
            <a:avLst/>
          </a:prstGeom>
          <a:noFill/>
        </p:spPr>
        <p:txBody>
          <a:bodyPr wrap="none" rtlCol="0">
            <a:spAutoFit/>
          </a:bodyPr>
          <a:lstStyle/>
          <a:p>
            <a:r>
              <a:rPr lang="en-US"/>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3"/>
          <p:cNvSpPr>
            <a:spLocks noGrp="1"/>
          </p:cNvSpPr>
          <p:nvPr>
            <p:ph type="title"/>
          </p:nvPr>
        </p:nvSpPr>
        <p:spPr>
          <a:xfrm>
            <a:off x="381000" y="0"/>
            <a:ext cx="8305800" cy="990600"/>
          </a:xfrm>
        </p:spPr>
        <p:txBody>
          <a:bodyPr/>
          <a:lstStyle/>
          <a:p>
            <a:r>
              <a:rPr lang="en-US" dirty="0">
                <a:latin typeface="Arial" charset="0"/>
                <a:ea typeface="ＭＳ Ｐゴシック" charset="0"/>
                <a:cs typeface="ＭＳ Ｐゴシック" charset="0"/>
              </a:rPr>
              <a:t>Probability of River Flooding, P(F)</a:t>
            </a:r>
          </a:p>
        </p:txBody>
      </p:sp>
      <p:sp>
        <p:nvSpPr>
          <p:cNvPr id="46082" name="Content Placeholder 4"/>
          <p:cNvSpPr>
            <a:spLocks noGrp="1"/>
          </p:cNvSpPr>
          <p:nvPr>
            <p:ph idx="1"/>
          </p:nvPr>
        </p:nvSpPr>
        <p:spPr>
          <a:xfrm>
            <a:off x="1600200" y="990600"/>
            <a:ext cx="7543800" cy="5105400"/>
          </a:xfrm>
        </p:spPr>
        <p:txBody>
          <a:bodyPr/>
          <a:lstStyle/>
          <a:p>
            <a:pPr lvl="1"/>
            <a:endParaRPr lang="en-US" sz="2400" dirty="0">
              <a:latin typeface="Arial" charset="0"/>
              <a:ea typeface="ＭＳ Ｐゴシック" charset="0"/>
            </a:endParaRPr>
          </a:p>
          <a:p>
            <a:pPr lvl="1"/>
            <a:endParaRPr lang="en-US" sz="2400" dirty="0">
              <a:latin typeface="Arial" charset="0"/>
              <a:ea typeface="ＭＳ Ｐゴシック" charset="0"/>
            </a:endParaRPr>
          </a:p>
          <a:p>
            <a:pPr lvl="1"/>
            <a:endParaRPr lang="en-US" sz="2400" dirty="0">
              <a:latin typeface="Arial" charset="0"/>
              <a:ea typeface="ＭＳ Ｐゴシック" charset="0"/>
            </a:endParaRPr>
          </a:p>
          <a:p>
            <a:pPr lvl="1"/>
            <a:endParaRPr lang="en-US" sz="2400" dirty="0">
              <a:latin typeface="Arial" charset="0"/>
              <a:ea typeface="ＭＳ Ｐゴシック" charset="0"/>
            </a:endParaRPr>
          </a:p>
          <a:p>
            <a:pPr lvl="1"/>
            <a:r>
              <a:rPr lang="en-US" sz="2400" dirty="0">
                <a:latin typeface="Arial" charset="0"/>
                <a:ea typeface="ＭＳ Ｐゴシック" charset="0"/>
              </a:rPr>
              <a:t>H = heavy, P(H)   =   0.2 : P(F|H) = 0.9</a:t>
            </a:r>
          </a:p>
          <a:p>
            <a:pPr lvl="1"/>
            <a:r>
              <a:rPr lang="en-US" sz="2400" dirty="0">
                <a:latin typeface="Arial" charset="0"/>
                <a:ea typeface="ＭＳ Ｐゴシック" charset="0"/>
              </a:rPr>
              <a:t>N = normal, P(N)  =   0.5 : P(F|N) = 0.4</a:t>
            </a:r>
          </a:p>
          <a:p>
            <a:pPr lvl="1">
              <a:spcAft>
                <a:spcPts val="1875"/>
              </a:spcAft>
            </a:pPr>
            <a:r>
              <a:rPr lang="en-US" sz="2400" dirty="0">
                <a:latin typeface="Arial" charset="0"/>
                <a:ea typeface="ＭＳ Ｐゴシック" charset="0"/>
              </a:rPr>
              <a:t>L = light or no, P(L) = 0.3 : P(F|L) = 0.1</a:t>
            </a:r>
          </a:p>
          <a:p>
            <a:r>
              <a:rPr lang="en-US" dirty="0">
                <a:latin typeface="Arial" charset="0"/>
                <a:ea typeface="ＭＳ Ｐゴシック" charset="0"/>
                <a:cs typeface="ＭＳ Ｐゴシック" charset="0"/>
              </a:rPr>
              <a:t>Prediction of flooding the following spring by LTP:</a:t>
            </a:r>
          </a:p>
        </p:txBody>
      </p:sp>
      <p:graphicFrame>
        <p:nvGraphicFramePr>
          <p:cNvPr id="46084" name="Object 2"/>
          <p:cNvGraphicFramePr>
            <a:graphicFrameLocks noChangeAspect="1"/>
          </p:cNvGraphicFramePr>
          <p:nvPr>
            <p:extLst>
              <p:ext uri="{D42A27DB-BD31-4B8C-83A1-F6EECF244321}">
                <p14:modId xmlns:p14="http://schemas.microsoft.com/office/powerpoint/2010/main" val="1914052508"/>
              </p:ext>
            </p:extLst>
          </p:nvPr>
        </p:nvGraphicFramePr>
        <p:xfrm>
          <a:off x="1498600" y="5849707"/>
          <a:ext cx="6146800" cy="914365"/>
        </p:xfrm>
        <a:graphic>
          <a:graphicData uri="http://schemas.openxmlformats.org/presentationml/2006/ole">
            <mc:AlternateContent xmlns:mc="http://schemas.openxmlformats.org/markup-compatibility/2006">
              <mc:Choice xmlns:v="urn:schemas-microsoft-com:vml" Requires="v">
                <p:oleObj spid="_x0000_s82955" name="Equation" r:id="rId3" imgW="4445000" imgH="660400" progId="Equation.DSMT4">
                  <p:embed/>
                </p:oleObj>
              </mc:Choice>
              <mc:Fallback>
                <p:oleObj name="Equation" r:id="rId3" imgW="4445000" imgH="660400" progId="Equation.DSMT4">
                  <p:embed/>
                  <p:pic>
                    <p:nvPicPr>
                      <p:cNvPr id="4608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600" y="5849707"/>
                        <a:ext cx="6146800" cy="914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46085" name="Left Brace 6"/>
          <p:cNvSpPr>
            <a:spLocks/>
          </p:cNvSpPr>
          <p:nvPr/>
        </p:nvSpPr>
        <p:spPr bwMode="auto">
          <a:xfrm>
            <a:off x="1600200" y="3124200"/>
            <a:ext cx="304800" cy="1524000"/>
          </a:xfrm>
          <a:prstGeom prst="lef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6086" name="TextBox 7"/>
          <p:cNvSpPr txBox="1">
            <a:spLocks noChangeArrowheads="1"/>
          </p:cNvSpPr>
          <p:nvPr/>
        </p:nvSpPr>
        <p:spPr bwMode="auto">
          <a:xfrm>
            <a:off x="193066" y="2854384"/>
            <a:ext cx="144780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dirty="0"/>
              <a:t>All data in basis set H, N, L are</a:t>
            </a:r>
          </a:p>
          <a:p>
            <a:r>
              <a:rPr lang="en-US" sz="2000" dirty="0"/>
              <a:t>Mutually exclusive, exhaustive</a:t>
            </a:r>
          </a:p>
        </p:txBody>
      </p:sp>
      <p:sp>
        <p:nvSpPr>
          <p:cNvPr id="46087" name="TextBox 8"/>
          <p:cNvSpPr txBox="1">
            <a:spLocks noChangeArrowheads="1"/>
          </p:cNvSpPr>
          <p:nvPr/>
        </p:nvSpPr>
        <p:spPr bwMode="auto">
          <a:xfrm>
            <a:off x="6781800" y="2433637"/>
            <a:ext cx="136447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sum to 1</a:t>
            </a:r>
          </a:p>
        </p:txBody>
      </p:sp>
      <p:cxnSp>
        <p:nvCxnSpPr>
          <p:cNvPr id="46088" name="Straight Arrow Connector 10"/>
          <p:cNvCxnSpPr>
            <a:cxnSpLocks noChangeShapeType="1"/>
            <a:stCxn id="46087" idx="1"/>
          </p:cNvCxnSpPr>
          <p:nvPr/>
        </p:nvCxnSpPr>
        <p:spPr bwMode="auto">
          <a:xfrm flipH="1">
            <a:off x="5562600" y="2664470"/>
            <a:ext cx="1219200" cy="228352"/>
          </a:xfrm>
          <a:prstGeom prst="straightConnector1">
            <a:avLst/>
          </a:prstGeom>
          <a:noFill/>
          <a:ln w="9525">
            <a:solidFill>
              <a:srgbClr val="800000"/>
            </a:solidFill>
            <a:round/>
            <a:headEnd/>
            <a:tailEnd type="arrow" w="med" len="med"/>
          </a:ln>
          <a:extLst>
            <a:ext uri="{909E8E84-426E-40dd-AFC4-6F175D3DCCD1}">
              <a14:hiddenFill xmlns:a14="http://schemas.microsoft.com/office/drawing/2010/main" xmlns="">
                <a:noFill/>
              </a14:hiddenFill>
            </a:ext>
          </a:extLst>
        </p:spPr>
      </p:cxnSp>
      <p:sp>
        <p:nvSpPr>
          <p:cNvPr id="46089" name="Left Brace 11"/>
          <p:cNvSpPr>
            <a:spLocks/>
          </p:cNvSpPr>
          <p:nvPr/>
        </p:nvSpPr>
        <p:spPr bwMode="auto">
          <a:xfrm rot="5400000" flipV="1">
            <a:off x="5431226" y="2765151"/>
            <a:ext cx="228600" cy="533400"/>
          </a:xfrm>
          <a:prstGeom prst="leftBrace">
            <a:avLst>
              <a:gd name="adj1" fmla="val 8329"/>
              <a:gd name="adj2" fmla="val 50000"/>
            </a:avLst>
          </a:prstGeom>
          <a:noFill/>
          <a:ln w="9525">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6090" name="Left Brace 11"/>
          <p:cNvSpPr>
            <a:spLocks/>
          </p:cNvSpPr>
          <p:nvPr/>
        </p:nvSpPr>
        <p:spPr bwMode="auto">
          <a:xfrm rot="5400000" flipH="1" flipV="1">
            <a:off x="5448300" y="4229100"/>
            <a:ext cx="304800" cy="533400"/>
          </a:xfrm>
          <a:prstGeom prst="leftBrace">
            <a:avLst>
              <a:gd name="adj1" fmla="val 8329"/>
              <a:gd name="adj2" fmla="val 50000"/>
            </a:avLst>
          </a:prstGeom>
          <a:noFill/>
          <a:ln w="9525">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2" name="TextBox 1"/>
          <p:cNvSpPr txBox="1"/>
          <p:nvPr/>
        </p:nvSpPr>
        <p:spPr>
          <a:xfrm>
            <a:off x="636009" y="5743808"/>
            <a:ext cx="811791" cy="461665"/>
          </a:xfrm>
          <a:prstGeom prst="rect">
            <a:avLst/>
          </a:prstGeom>
          <a:noFill/>
        </p:spPr>
        <p:txBody>
          <a:bodyPr wrap="none" rtlCol="0">
            <a:spAutoFit/>
          </a:bodyPr>
          <a:lstStyle/>
          <a:p>
            <a:r>
              <a:rPr lang="en-US"/>
              <a:t>LTP:</a:t>
            </a:r>
          </a:p>
        </p:txBody>
      </p:sp>
      <p:sp>
        <p:nvSpPr>
          <p:cNvPr id="3" name="TextBox 2"/>
          <p:cNvSpPr txBox="1"/>
          <p:nvPr/>
        </p:nvSpPr>
        <p:spPr>
          <a:xfrm>
            <a:off x="1676400" y="5334000"/>
            <a:ext cx="5440913" cy="400110"/>
          </a:xfrm>
          <a:prstGeom prst="rect">
            <a:avLst/>
          </a:prstGeom>
          <a:noFill/>
        </p:spPr>
        <p:txBody>
          <a:bodyPr wrap="none" rtlCol="0">
            <a:spAutoFit/>
          </a:bodyPr>
          <a:lstStyle/>
          <a:p>
            <a:r>
              <a:rPr lang="en-US" sz="2000" dirty="0"/>
              <a:t>Sum over all states of observable snow levels.</a:t>
            </a:r>
          </a:p>
        </p:txBody>
      </p:sp>
      <p:sp>
        <p:nvSpPr>
          <p:cNvPr id="4" name="TextBox 3"/>
          <p:cNvSpPr txBox="1"/>
          <p:nvPr/>
        </p:nvSpPr>
        <p:spPr>
          <a:xfrm>
            <a:off x="2250466" y="2593674"/>
            <a:ext cx="879305" cy="584775"/>
          </a:xfrm>
          <a:prstGeom prst="rect">
            <a:avLst/>
          </a:prstGeom>
          <a:noFill/>
        </p:spPr>
        <p:txBody>
          <a:bodyPr wrap="square" rtlCol="0">
            <a:spAutoFit/>
          </a:bodyPr>
          <a:lstStyle/>
          <a:p>
            <a:r>
              <a:rPr lang="en-US" sz="1600" dirty="0"/>
              <a:t>Snow level</a:t>
            </a:r>
          </a:p>
        </p:txBody>
      </p:sp>
      <p:sp>
        <p:nvSpPr>
          <p:cNvPr id="5" name="TextBox 4"/>
          <p:cNvSpPr txBox="1"/>
          <p:nvPr/>
        </p:nvSpPr>
        <p:spPr>
          <a:xfrm>
            <a:off x="3661751" y="2821583"/>
            <a:ext cx="1233030" cy="338554"/>
          </a:xfrm>
          <a:prstGeom prst="rect">
            <a:avLst/>
          </a:prstGeom>
          <a:noFill/>
        </p:spPr>
        <p:txBody>
          <a:bodyPr wrap="none" rtlCol="0">
            <a:spAutoFit/>
          </a:bodyPr>
          <a:lstStyle/>
          <a:p>
            <a:r>
              <a:rPr lang="en-US" sz="1600" dirty="0"/>
              <a:t>Observable</a:t>
            </a:r>
          </a:p>
        </p:txBody>
      </p:sp>
      <p:sp>
        <p:nvSpPr>
          <p:cNvPr id="6" name="Rectangle 5">
            <a:extLst>
              <a:ext uri="{FF2B5EF4-FFF2-40B4-BE49-F238E27FC236}">
                <a16:creationId xmlns:a16="http://schemas.microsoft.com/office/drawing/2014/main" id="{2880EE62-BA58-4B48-A411-71E2AF807D94}"/>
              </a:ext>
            </a:extLst>
          </p:cNvPr>
          <p:cNvSpPr/>
          <p:nvPr/>
        </p:nvSpPr>
        <p:spPr>
          <a:xfrm>
            <a:off x="296058" y="1005230"/>
            <a:ext cx="8619342" cy="1200329"/>
          </a:xfrm>
          <a:prstGeom prst="rect">
            <a:avLst/>
          </a:prstGeom>
        </p:spPr>
        <p:txBody>
          <a:bodyPr wrap="square">
            <a:spAutoFit/>
          </a:bodyPr>
          <a:lstStyle/>
          <a:p>
            <a:pPr marL="342900" indent="-342900">
              <a:buFont typeface="Arial" panose="020B0604020202020204" pitchFamily="34" charset="0"/>
              <a:buChar char="•"/>
            </a:pPr>
            <a:r>
              <a:rPr lang="en-US" dirty="0">
                <a:latin typeface="Arial" charset="0"/>
                <a:ea typeface="ＭＳ Ｐゴシック" charset="0"/>
                <a:cs typeface="ＭＳ Ｐゴシック" charset="0"/>
              </a:rPr>
              <a:t>Flooding of a river in spring depends on uncertain snow accumulation in the mountains. </a:t>
            </a:r>
          </a:p>
          <a:p>
            <a:pPr marL="342900" indent="-342900">
              <a:buFont typeface="Arial" panose="020B0604020202020204" pitchFamily="34" charset="0"/>
              <a:buChar char="•"/>
            </a:pPr>
            <a:r>
              <a:rPr lang="en-US" dirty="0">
                <a:latin typeface="Arial" charset="0"/>
                <a:ea typeface="ＭＳ Ｐゴシック" charset="0"/>
                <a:cs typeface="ＭＳ Ｐゴシック" charset="0"/>
              </a:rPr>
              <a:t>Event </a:t>
            </a:r>
            <a:r>
              <a:rPr lang="en-US" dirty="0">
                <a:latin typeface="Arial" charset="0"/>
                <a:ea typeface="ＭＳ Ｐゴシック" charset="0"/>
              </a:rPr>
              <a:t>F = uncertain occurrence of flooding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457200" y="304800"/>
            <a:ext cx="8229600" cy="677862"/>
          </a:xfrm>
        </p:spPr>
        <p:txBody>
          <a:bodyPr/>
          <a:lstStyle/>
          <a:p>
            <a:r>
              <a:rPr lang="en-US" dirty="0">
                <a:latin typeface="Arial" charset="0"/>
                <a:ea typeface="ＭＳ Ｐゴシック" charset="0"/>
                <a:cs typeface="ＭＳ Ｐゴシック" charset="0"/>
              </a:rPr>
              <a:t>Chain Rule for Random Variables (RV)</a:t>
            </a:r>
          </a:p>
        </p:txBody>
      </p:sp>
      <p:sp>
        <p:nvSpPr>
          <p:cNvPr id="43010" name="Content Placeholder 2"/>
          <p:cNvSpPr>
            <a:spLocks noGrp="1"/>
          </p:cNvSpPr>
          <p:nvPr>
            <p:ph idx="1"/>
          </p:nvPr>
        </p:nvSpPr>
        <p:spPr>
          <a:xfrm>
            <a:off x="304800" y="1066800"/>
            <a:ext cx="8686800" cy="5105400"/>
          </a:xfrm>
        </p:spPr>
        <p:txBody>
          <a:bodyPr/>
          <a:lstStyle/>
          <a:p>
            <a:pPr>
              <a:defRPr/>
            </a:pPr>
            <a:r>
              <a:rPr lang="en-US" dirty="0">
                <a:latin typeface="Arial" charset="0"/>
                <a:ea typeface="ＭＳ Ｐゴシック" charset="0"/>
                <a:cs typeface="ＭＳ Ｐゴシック" charset="0"/>
              </a:rPr>
              <a:t>An important concept for RV is the </a:t>
            </a:r>
            <a:r>
              <a:rPr lang="en-US" b="1" dirty="0">
                <a:latin typeface="Arial" charset="0"/>
                <a:ea typeface="ＭＳ Ｐゴシック" charset="0"/>
                <a:cs typeface="ＭＳ Ｐゴシック" charset="0"/>
              </a:rPr>
              <a:t>Chain Rule</a:t>
            </a:r>
            <a:r>
              <a:rPr lang="en-US" dirty="0">
                <a:latin typeface="Arial" charset="0"/>
                <a:ea typeface="ＭＳ Ｐゴシック" charset="0"/>
                <a:cs typeface="ＭＳ Ｐゴシック" charset="0"/>
              </a:rPr>
              <a:t>:</a:t>
            </a:r>
          </a:p>
          <a:p>
            <a:pPr marL="0" indent="0">
              <a:spcAft>
                <a:spcPts val="1872"/>
              </a:spcAft>
              <a:buNone/>
              <a:defRPr/>
            </a:pPr>
            <a:r>
              <a:rPr lang="en-US" dirty="0">
                <a:latin typeface="Arial" charset="0"/>
                <a:ea typeface="ＭＳ Ｐゴシック" charset="0"/>
                <a:cs typeface="ＭＳ Ｐゴシック" charset="0"/>
              </a:rPr>
              <a:t>    For n RV, X</a:t>
            </a:r>
            <a:r>
              <a:rPr lang="en-US" baseline="-25000" dirty="0">
                <a:latin typeface="Arial" charset="0"/>
                <a:ea typeface="ＭＳ Ｐゴシック" charset="0"/>
                <a:cs typeface="ＭＳ Ｐゴシック" charset="0"/>
              </a:rPr>
              <a:t>1</a:t>
            </a:r>
            <a:r>
              <a:rPr lang="en-US" dirty="0">
                <a:latin typeface="Arial" charset="0"/>
                <a:ea typeface="ＭＳ Ｐゴシック" charset="0"/>
                <a:cs typeface="ＭＳ Ｐゴシック" charset="0"/>
              </a:rPr>
              <a:t>, …</a:t>
            </a:r>
            <a:r>
              <a:rPr lang="en-US" dirty="0" err="1">
                <a:latin typeface="Arial" charset="0"/>
                <a:ea typeface="ＭＳ Ｐゴシック" charset="0"/>
                <a:cs typeface="ＭＳ Ｐゴシック" charset="0"/>
              </a:rPr>
              <a:t>X</a:t>
            </a:r>
            <a:r>
              <a:rPr lang="en-US" baseline="-25000" dirty="0" err="1">
                <a:latin typeface="Arial" charset="0"/>
                <a:ea typeface="ＭＳ Ｐゴシック" charset="0"/>
                <a:cs typeface="ＭＳ Ｐゴシック" charset="0"/>
              </a:rPr>
              <a:t>n</a:t>
            </a:r>
            <a:r>
              <a:rPr lang="en-US" dirty="0">
                <a:latin typeface="Arial" charset="0"/>
                <a:ea typeface="ＭＳ Ｐゴシック" charset="0"/>
                <a:cs typeface="ＭＳ Ｐゴシック" charset="0"/>
              </a:rPr>
              <a:t> on the sample space Ω</a:t>
            </a:r>
            <a:br>
              <a:rPr lang="en-US" dirty="0">
                <a:latin typeface="Arial" charset="0"/>
                <a:ea typeface="ＭＳ Ｐゴシック" charset="0"/>
                <a:cs typeface="ＭＳ Ｐゴシック" charset="0"/>
              </a:rPr>
            </a:br>
            <a:br>
              <a:rPr lang="en-US" dirty="0">
                <a:latin typeface="Arial" charset="0"/>
                <a:ea typeface="ＭＳ Ｐゴシック" charset="0"/>
                <a:cs typeface="ＭＳ Ｐゴシック" charset="0"/>
              </a:rPr>
            </a:br>
            <a:br>
              <a:rPr lang="en-US" sz="2600" dirty="0">
                <a:latin typeface="Arial" charset="0"/>
                <a:ea typeface="ＭＳ Ｐゴシック" charset="0"/>
                <a:cs typeface="ＭＳ Ｐゴシック" charset="0"/>
              </a:rPr>
            </a:br>
            <a:endParaRPr lang="en-US" sz="2800" dirty="0">
              <a:latin typeface="Arial" charset="0"/>
              <a:ea typeface="ＭＳ Ｐゴシック" charset="0"/>
              <a:cs typeface="ＭＳ Ｐゴシック" charset="0"/>
            </a:endParaRPr>
          </a:p>
          <a:p>
            <a:pPr>
              <a:defRPr/>
            </a:pPr>
            <a:r>
              <a:rPr lang="en-US" dirty="0">
                <a:latin typeface="Arial" charset="0"/>
                <a:ea typeface="ＭＳ Ｐゴシック" charset="0"/>
                <a:cs typeface="ＭＳ Ｐゴシック" charset="0"/>
              </a:rPr>
              <a:t>Example of the chain rule: Given random variables S, H, W, for all values where S = s, H = h, and W = w</a:t>
            </a:r>
            <a:r>
              <a:rPr lang="en-US" sz="2600" dirty="0">
                <a:latin typeface="Arial" charset="0"/>
                <a:ea typeface="ＭＳ Ｐゴシック" charset="0"/>
                <a:cs typeface="ＭＳ Ｐゴシック" charset="0"/>
              </a:rPr>
              <a:t>.  </a:t>
            </a:r>
            <a:r>
              <a:rPr lang="en-US" sz="2000" dirty="0">
                <a:latin typeface="Arial" charset="0"/>
                <a:ea typeface="ＭＳ Ｐゴシック" charset="0"/>
                <a:cs typeface="ＭＳ Ｐゴシック" charset="0"/>
              </a:rPr>
              <a:t>Pick one for the 1</a:t>
            </a:r>
            <a:r>
              <a:rPr lang="en-US" sz="2000" baseline="30000" dirty="0">
                <a:latin typeface="Arial" charset="0"/>
                <a:ea typeface="ＭＳ Ｐゴシック" charset="0"/>
                <a:cs typeface="ＭＳ Ｐゴシック" charset="0"/>
              </a:rPr>
              <a:t>st</a:t>
            </a:r>
            <a:r>
              <a:rPr lang="en-US" sz="2000" dirty="0">
                <a:latin typeface="Arial" charset="0"/>
                <a:ea typeface="ＭＳ Ｐゴシック" charset="0"/>
                <a:cs typeface="ＭＳ Ｐゴシック" charset="0"/>
              </a:rPr>
              <a:t>, drop it for the 2</a:t>
            </a:r>
            <a:r>
              <a:rPr lang="en-US" sz="2000" baseline="30000" dirty="0">
                <a:latin typeface="Arial" charset="0"/>
                <a:ea typeface="ＭＳ Ｐゴシック" charset="0"/>
                <a:cs typeface="ＭＳ Ｐゴシック" charset="0"/>
              </a:rPr>
              <a:t>nd</a:t>
            </a:r>
            <a:r>
              <a:rPr lang="en-US" sz="2000" dirty="0">
                <a:latin typeface="Arial" charset="0"/>
                <a:ea typeface="ＭＳ Ｐゴシック" charset="0"/>
                <a:cs typeface="ＭＳ Ｐゴシック" charset="0"/>
              </a:rPr>
              <a:t>, …</a:t>
            </a:r>
            <a:br>
              <a:rPr lang="en-US" sz="2600" dirty="0">
                <a:latin typeface="Arial" charset="0"/>
                <a:ea typeface="ＭＳ Ｐゴシック" charset="0"/>
                <a:cs typeface="ＭＳ Ｐゴシック" charset="0"/>
              </a:rPr>
            </a:br>
            <a:r>
              <a:rPr lang="en-US" sz="1400" dirty="0">
                <a:latin typeface="Arial" charset="0"/>
                <a:ea typeface="ＭＳ Ｐゴシック" charset="0"/>
                <a:cs typeface="ＭＳ Ｐゴシック" charset="0"/>
              </a:rPr>
              <a:t> </a:t>
            </a:r>
            <a:br>
              <a:rPr lang="en-US" sz="2800" dirty="0">
                <a:latin typeface="Arial" charset="0"/>
                <a:ea typeface="ＭＳ Ｐゴシック" charset="0"/>
                <a:cs typeface="ＭＳ Ｐゴシック" charset="0"/>
              </a:rPr>
            </a:br>
            <a:r>
              <a:rPr lang="en-US" sz="2800" dirty="0">
                <a:latin typeface="Arial" charset="0"/>
                <a:ea typeface="ＭＳ Ｐゴシック" charset="0"/>
                <a:cs typeface="ＭＳ Ｐゴシック" charset="0"/>
              </a:rPr>
              <a:t>		</a:t>
            </a:r>
            <a:r>
              <a:rPr lang="en-US" sz="2600" b="1" dirty="0">
                <a:solidFill>
                  <a:srgbClr val="C00000"/>
                </a:solidFill>
                <a:latin typeface="Arial" charset="0"/>
                <a:ea typeface="ＭＳ Ｐゴシック" charset="0"/>
                <a:cs typeface="ＭＳ Ｐゴシック" charset="0"/>
              </a:rPr>
              <a:t>P(</a:t>
            </a:r>
            <a:r>
              <a:rPr lang="en-US" sz="2600" b="1" dirty="0" err="1">
                <a:solidFill>
                  <a:srgbClr val="C00000"/>
                </a:solidFill>
                <a:latin typeface="Arial" charset="0"/>
                <a:ea typeface="ＭＳ Ｐゴシック" charset="0"/>
                <a:cs typeface="ＭＳ Ｐゴシック" charset="0"/>
              </a:rPr>
              <a:t>s,h,w</a:t>
            </a:r>
            <a:r>
              <a:rPr lang="en-US" sz="2600" b="1" dirty="0">
                <a:solidFill>
                  <a:srgbClr val="C00000"/>
                </a:solidFill>
                <a:latin typeface="Arial" charset="0"/>
                <a:ea typeface="ＭＳ Ｐゴシック" charset="0"/>
                <a:cs typeface="ＭＳ Ｐゴシック" charset="0"/>
              </a:rPr>
              <a:t>) = P(</a:t>
            </a:r>
            <a:r>
              <a:rPr lang="en-US" sz="2600" b="1" dirty="0" err="1">
                <a:solidFill>
                  <a:srgbClr val="C00000"/>
                </a:solidFill>
                <a:latin typeface="Arial" charset="0"/>
                <a:ea typeface="ＭＳ Ｐゴシック" charset="0"/>
                <a:cs typeface="ＭＳ Ｐゴシック" charset="0"/>
              </a:rPr>
              <a:t>s|h,w</a:t>
            </a:r>
            <a:r>
              <a:rPr lang="en-US" sz="2600" b="1" dirty="0">
                <a:solidFill>
                  <a:srgbClr val="C00000"/>
                </a:solidFill>
                <a:latin typeface="Arial" charset="0"/>
                <a:ea typeface="ＭＳ Ｐゴシック" charset="0"/>
                <a:cs typeface="ＭＳ Ｐゴシック" charset="0"/>
              </a:rPr>
              <a:t>)P(</a:t>
            </a:r>
            <a:r>
              <a:rPr lang="en-US" sz="2600" b="1" dirty="0" err="1">
                <a:solidFill>
                  <a:srgbClr val="C00000"/>
                </a:solidFill>
                <a:latin typeface="Arial" charset="0"/>
                <a:ea typeface="ＭＳ Ｐゴシック" charset="0"/>
                <a:cs typeface="ＭＳ Ｐゴシック" charset="0"/>
              </a:rPr>
              <a:t>h|w</a:t>
            </a:r>
            <a:r>
              <a:rPr lang="en-US" sz="2600" b="1" dirty="0">
                <a:solidFill>
                  <a:srgbClr val="C00000"/>
                </a:solidFill>
                <a:latin typeface="Arial" charset="0"/>
                <a:ea typeface="ＭＳ Ｐゴシック" charset="0"/>
                <a:cs typeface="ＭＳ Ｐゴシック" charset="0"/>
              </a:rPr>
              <a:t>)P(w) </a:t>
            </a:r>
            <a:br>
              <a:rPr lang="en-US" sz="2600" b="1" dirty="0">
                <a:solidFill>
                  <a:srgbClr val="C00000"/>
                </a:solidFill>
                <a:latin typeface="Arial" charset="0"/>
                <a:ea typeface="ＭＳ Ｐゴシック" charset="0"/>
                <a:cs typeface="ＭＳ Ｐゴシック" charset="0"/>
              </a:rPr>
            </a:br>
            <a:r>
              <a:rPr lang="en-US" sz="2600" b="1" dirty="0">
                <a:solidFill>
                  <a:srgbClr val="C00000"/>
                </a:solidFill>
                <a:latin typeface="Arial" charset="0"/>
                <a:ea typeface="ＭＳ Ｐゴシック" charset="0"/>
                <a:cs typeface="ＭＳ Ｐゴシック" charset="0"/>
              </a:rPr>
              <a:t>	     		     = P(</a:t>
            </a:r>
            <a:r>
              <a:rPr lang="en-US" sz="2600" b="1" dirty="0" err="1">
                <a:solidFill>
                  <a:srgbClr val="C00000"/>
                </a:solidFill>
                <a:latin typeface="Arial" charset="0"/>
                <a:ea typeface="ＭＳ Ｐゴシック" charset="0"/>
                <a:cs typeface="ＭＳ Ｐゴシック" charset="0"/>
              </a:rPr>
              <a:t>w|h,s</a:t>
            </a:r>
            <a:r>
              <a:rPr lang="en-US" sz="2600" b="1" dirty="0">
                <a:solidFill>
                  <a:srgbClr val="C00000"/>
                </a:solidFill>
                <a:latin typeface="Arial" charset="0"/>
                <a:ea typeface="ＭＳ Ｐゴシック" charset="0"/>
                <a:cs typeface="ＭＳ Ｐゴシック" charset="0"/>
              </a:rPr>
              <a:t>)P(</a:t>
            </a:r>
            <a:r>
              <a:rPr lang="en-US" sz="2600" b="1" dirty="0" err="1">
                <a:solidFill>
                  <a:srgbClr val="C00000"/>
                </a:solidFill>
                <a:latin typeface="Arial" charset="0"/>
                <a:ea typeface="ＭＳ Ｐゴシック" charset="0"/>
                <a:cs typeface="ＭＳ Ｐゴシック" charset="0"/>
              </a:rPr>
              <a:t>h|s</a:t>
            </a:r>
            <a:r>
              <a:rPr lang="en-US" sz="2600" b="1" dirty="0">
                <a:solidFill>
                  <a:srgbClr val="C00000"/>
                </a:solidFill>
                <a:latin typeface="Arial" charset="0"/>
                <a:ea typeface="ＭＳ Ｐゴシック" charset="0"/>
                <a:cs typeface="ＭＳ Ｐゴシック" charset="0"/>
              </a:rPr>
              <a:t>)P(s)</a:t>
            </a:r>
          </a:p>
          <a:p>
            <a:pPr marL="0" indent="0">
              <a:spcBef>
                <a:spcPts val="0"/>
              </a:spcBef>
              <a:buFontTx/>
              <a:buNone/>
              <a:defRPr/>
            </a:pPr>
            <a:r>
              <a:rPr lang="en-US" sz="2600" b="1" dirty="0">
                <a:solidFill>
                  <a:srgbClr val="C00000"/>
                </a:solidFill>
                <a:latin typeface="Arial" charset="0"/>
                <a:ea typeface="ＭＳ Ｐゴシック" charset="0"/>
                <a:cs typeface="ＭＳ Ｐゴシック" charset="0"/>
              </a:rPr>
              <a:t>	    		     = P(</a:t>
            </a:r>
            <a:r>
              <a:rPr lang="en-US" sz="2600" b="1" dirty="0" err="1">
                <a:solidFill>
                  <a:srgbClr val="C00000"/>
                </a:solidFill>
                <a:latin typeface="Arial" charset="0"/>
                <a:ea typeface="ＭＳ Ｐゴシック" charset="0"/>
                <a:cs typeface="ＭＳ Ｐゴシック" charset="0"/>
              </a:rPr>
              <a:t>h|s,w</a:t>
            </a:r>
            <a:r>
              <a:rPr lang="en-US" sz="2600" b="1" dirty="0">
                <a:solidFill>
                  <a:srgbClr val="C00000"/>
                </a:solidFill>
                <a:latin typeface="Arial" charset="0"/>
                <a:ea typeface="ＭＳ Ｐゴシック" charset="0"/>
                <a:cs typeface="ＭＳ Ｐゴシック" charset="0"/>
              </a:rPr>
              <a:t>)P(</a:t>
            </a:r>
            <a:r>
              <a:rPr lang="en-US" sz="2600" b="1" dirty="0" err="1">
                <a:solidFill>
                  <a:srgbClr val="C00000"/>
                </a:solidFill>
                <a:latin typeface="Arial" charset="0"/>
                <a:ea typeface="ＭＳ Ｐゴシック" charset="0"/>
                <a:cs typeface="ＭＳ Ｐゴシック" charset="0"/>
              </a:rPr>
              <a:t>s|w</a:t>
            </a:r>
            <a:r>
              <a:rPr lang="en-US" sz="2600" b="1" dirty="0">
                <a:solidFill>
                  <a:srgbClr val="C00000"/>
                </a:solidFill>
                <a:latin typeface="Arial" charset="0"/>
                <a:ea typeface="ＭＳ Ｐゴシック" charset="0"/>
                <a:cs typeface="ＭＳ Ｐゴシック" charset="0"/>
              </a:rPr>
              <a:t>)P(w)</a:t>
            </a:r>
          </a:p>
          <a:p>
            <a:pPr>
              <a:defRPr/>
            </a:pPr>
            <a:endParaRPr lang="en-US" sz="2800" dirty="0">
              <a:latin typeface="Arial" charset="0"/>
              <a:ea typeface="ＭＳ Ｐゴシック" charset="0"/>
              <a:cs typeface="ＭＳ Ｐゴシック" charset="0"/>
            </a:endParaRPr>
          </a:p>
        </p:txBody>
      </p:sp>
      <p:graphicFrame>
        <p:nvGraphicFramePr>
          <p:cNvPr id="48132" name="Object 4"/>
          <p:cNvGraphicFramePr>
            <a:graphicFrameLocks noChangeAspect="1"/>
          </p:cNvGraphicFramePr>
          <p:nvPr>
            <p:extLst>
              <p:ext uri="{D42A27DB-BD31-4B8C-83A1-F6EECF244321}">
                <p14:modId xmlns:p14="http://schemas.microsoft.com/office/powerpoint/2010/main" val="2318271467"/>
              </p:ext>
            </p:extLst>
          </p:nvPr>
        </p:nvGraphicFramePr>
        <p:xfrm>
          <a:off x="284018" y="2312106"/>
          <a:ext cx="8382000" cy="465846"/>
        </p:xfrm>
        <a:graphic>
          <a:graphicData uri="http://schemas.openxmlformats.org/presentationml/2006/ole">
            <mc:AlternateContent xmlns:mc="http://schemas.openxmlformats.org/markup-compatibility/2006">
              <mc:Choice xmlns:v="urn:schemas-microsoft-com:vml" Requires="v">
                <p:oleObj spid="_x0000_s85002" name="Equation" r:id="rId3" imgW="4572000" imgH="254000" progId="Equation.3">
                  <p:embed/>
                </p:oleObj>
              </mc:Choice>
              <mc:Fallback>
                <p:oleObj name="Equation" r:id="rId3" imgW="4572000" imgH="254000" progId="Equation.3">
                  <p:embed/>
                  <p:pic>
                    <p:nvPicPr>
                      <p:cNvPr id="48132" name="Object 4"/>
                      <p:cNvPicPr>
                        <a:picLocks noChangeAspect="1" noChangeArrowheads="1"/>
                      </p:cNvPicPr>
                      <p:nvPr/>
                    </p:nvPicPr>
                    <p:blipFill>
                      <a:blip r:embed="rId4"/>
                      <a:srcRect/>
                      <a:stretch>
                        <a:fillRect/>
                      </a:stretch>
                    </p:blipFill>
                    <p:spPr bwMode="auto">
                      <a:xfrm>
                        <a:off x="284018" y="2312106"/>
                        <a:ext cx="8382000" cy="465846"/>
                      </a:xfrm>
                      <a:prstGeom prst="rect">
                        <a:avLst/>
                      </a:prstGeom>
                      <a:noFill/>
                      <a:ln>
                        <a:noFill/>
                      </a:ln>
                    </p:spPr>
                  </p:pic>
                </p:oleObj>
              </mc:Fallback>
            </mc:AlternateContent>
          </a:graphicData>
        </a:graphic>
      </p:graphicFrame>
      <p:sp>
        <p:nvSpPr>
          <p:cNvPr id="48133" name="Rectangle 6"/>
          <p:cNvSpPr>
            <a:spLocks noChangeArrowheads="1"/>
          </p:cNvSpPr>
          <p:nvPr/>
        </p:nvSpPr>
        <p:spPr bwMode="auto">
          <a:xfrm>
            <a:off x="0" y="6535738"/>
            <a:ext cx="16621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400"/>
              <a:t>(Neapolitan, 2009)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76200" y="228600"/>
            <a:ext cx="8991600" cy="677862"/>
          </a:xfrm>
        </p:spPr>
        <p:txBody>
          <a:bodyPr/>
          <a:lstStyle/>
          <a:p>
            <a:r>
              <a:rPr lang="en-US" dirty="0">
                <a:latin typeface="Arial" charset="0"/>
                <a:ea typeface="ＭＳ Ｐゴシック" charset="0"/>
                <a:cs typeface="ＭＳ Ｐゴシック" charset="0"/>
              </a:rPr>
              <a:t>Simplest Model to Represent the Evidence</a:t>
            </a:r>
          </a:p>
        </p:txBody>
      </p:sp>
      <p:sp>
        <p:nvSpPr>
          <p:cNvPr id="43010" name="Content Placeholder 2"/>
          <p:cNvSpPr>
            <a:spLocks noGrp="1"/>
          </p:cNvSpPr>
          <p:nvPr>
            <p:ph idx="1"/>
          </p:nvPr>
        </p:nvSpPr>
        <p:spPr>
          <a:xfrm>
            <a:off x="76200" y="1066800"/>
            <a:ext cx="8763000" cy="6096000"/>
          </a:xfrm>
        </p:spPr>
        <p:txBody>
          <a:bodyPr/>
          <a:lstStyle/>
          <a:p>
            <a:pPr>
              <a:spcAft>
                <a:spcPts val="1576"/>
              </a:spcAft>
              <a:defRPr/>
            </a:pPr>
            <a:r>
              <a:rPr lang="en-US" sz="2000" dirty="0">
                <a:latin typeface="Arial" charset="0"/>
                <a:ea typeface="ＭＳ Ｐゴシック" charset="0"/>
                <a:cs typeface="ＭＳ Ｐゴシック" charset="0"/>
              </a:rPr>
              <a:t>Using this expansion from the Chain Rule, we can examine each of the conditional probabilities to identify the </a:t>
            </a:r>
            <a:r>
              <a:rPr lang="en-US" sz="2000" b="1" dirty="0">
                <a:latin typeface="Arial" charset="0"/>
                <a:ea typeface="ＭＳ Ｐゴシック" charset="0"/>
                <a:cs typeface="ＭＳ Ｐゴシック" charset="0"/>
              </a:rPr>
              <a:t>main</a:t>
            </a:r>
            <a:r>
              <a:rPr lang="en-US" sz="2000" dirty="0">
                <a:latin typeface="Arial" charset="0"/>
                <a:ea typeface="ＭＳ Ｐゴシック" charset="0"/>
                <a:cs typeface="ＭＳ Ｐゴシック" charset="0"/>
              </a:rPr>
              <a:t> </a:t>
            </a:r>
            <a:r>
              <a:rPr lang="en-US" sz="2000" b="1" dirty="0">
                <a:latin typeface="Arial" charset="0"/>
                <a:ea typeface="ＭＳ Ｐゴシック" charset="0"/>
                <a:cs typeface="ＭＳ Ｐゴシック" charset="0"/>
              </a:rPr>
              <a:t>causes or influences </a:t>
            </a:r>
            <a:r>
              <a:rPr lang="en-US" sz="2000" dirty="0">
                <a:latin typeface="Arial" charset="0"/>
                <a:ea typeface="ＭＳ Ｐゴシック" charset="0"/>
                <a:cs typeface="ＭＳ Ｐゴシック" charset="0"/>
              </a:rPr>
              <a:t>for the observed outcomes and develop the simplest </a:t>
            </a:r>
            <a:r>
              <a:rPr lang="en-US" sz="2000" b="1" dirty="0">
                <a:latin typeface="Arial" charset="0"/>
                <a:ea typeface="ＭＳ Ｐゴシック" charset="0"/>
                <a:cs typeface="ＭＳ Ｐゴシック" charset="0"/>
              </a:rPr>
              <a:t>predictive model </a:t>
            </a:r>
            <a:r>
              <a:rPr lang="en-US" sz="2000" dirty="0">
                <a:latin typeface="Arial" charset="0"/>
                <a:ea typeface="ＭＳ Ｐゴシック" charset="0"/>
                <a:cs typeface="ＭＳ Ｐゴシック" charset="0"/>
              </a:rPr>
              <a:t>given the evidence.  </a:t>
            </a:r>
          </a:p>
          <a:p>
            <a:pPr>
              <a:spcAft>
                <a:spcPts val="1576"/>
              </a:spcAft>
              <a:defRPr/>
            </a:pPr>
            <a:r>
              <a:rPr lang="en-US" sz="2000" dirty="0">
                <a:latin typeface="Arial" charset="0"/>
                <a:ea typeface="ＭＳ Ｐゴシック" charset="0"/>
                <a:cs typeface="ＭＳ Ｐゴシック" charset="0"/>
              </a:rPr>
              <a:t>Based on data, for example, H may be observed to be only slightly affected by W or relatively independent of W, so </a:t>
            </a:r>
            <a:br>
              <a:rPr lang="en-US" sz="2000" dirty="0">
                <a:latin typeface="Arial" charset="0"/>
                <a:ea typeface="ＭＳ Ｐゴシック" charset="0"/>
                <a:cs typeface="ＭＳ Ｐゴシック" charset="0"/>
              </a:rPr>
            </a:br>
            <a:r>
              <a:rPr lang="en-US" sz="2000" dirty="0">
                <a:latin typeface="Arial" charset="0"/>
                <a:ea typeface="ＭＳ Ｐゴシック" charset="0"/>
                <a:cs typeface="ＭＳ Ｐゴシック" charset="0"/>
              </a:rPr>
              <a:t>P(</a:t>
            </a:r>
            <a:r>
              <a:rPr lang="en-US" sz="2000" dirty="0" err="1">
                <a:latin typeface="Arial" charset="0"/>
                <a:ea typeface="ＭＳ Ｐゴシック" charset="0"/>
                <a:cs typeface="ＭＳ Ｐゴシック" charset="0"/>
              </a:rPr>
              <a:t>h|w</a:t>
            </a:r>
            <a:r>
              <a:rPr lang="en-US" sz="2000" dirty="0">
                <a:latin typeface="Arial" charset="0"/>
                <a:ea typeface="ＭＳ Ｐゴシック" charset="0"/>
                <a:cs typeface="ＭＳ Ｐゴシック" charset="0"/>
              </a:rPr>
              <a:t>) can be approximated: P(</a:t>
            </a:r>
            <a:r>
              <a:rPr lang="en-US" sz="2000" dirty="0" err="1">
                <a:latin typeface="Arial" charset="0"/>
                <a:ea typeface="ＭＳ Ｐゴシック" charset="0"/>
                <a:cs typeface="ＭＳ Ｐゴシック" charset="0"/>
              </a:rPr>
              <a:t>h|w</a:t>
            </a:r>
            <a:r>
              <a:rPr lang="en-US" sz="2000" dirty="0">
                <a:latin typeface="Arial" charset="0"/>
                <a:ea typeface="ＭＳ Ｐゴシック" charset="0"/>
                <a:cs typeface="ＭＳ Ｐゴシック" charset="0"/>
              </a:rPr>
              <a:t>) ~ P(h).</a:t>
            </a:r>
          </a:p>
          <a:p>
            <a:pPr>
              <a:spcAft>
                <a:spcPts val="1576"/>
              </a:spcAft>
              <a:defRPr/>
            </a:pPr>
            <a:r>
              <a:rPr lang="en-US" sz="2000" dirty="0">
                <a:latin typeface="Arial" charset="0"/>
                <a:ea typeface="ＭＳ Ｐゴシック" charset="0"/>
                <a:cs typeface="ＭＳ Ｐゴシック" charset="0"/>
              </a:rPr>
              <a:t>So the model is simplified to P(</a:t>
            </a:r>
            <a:r>
              <a:rPr lang="en-US" sz="2000" dirty="0" err="1">
                <a:latin typeface="Arial" charset="0"/>
                <a:ea typeface="ＭＳ Ｐゴシック" charset="0"/>
                <a:cs typeface="ＭＳ Ｐゴシック" charset="0"/>
              </a:rPr>
              <a:t>s,h,w</a:t>
            </a:r>
            <a:r>
              <a:rPr lang="en-US" sz="2000" dirty="0">
                <a:latin typeface="Arial" charset="0"/>
                <a:ea typeface="ＭＳ Ｐゴシック" charset="0"/>
                <a:cs typeface="ＭＳ Ｐゴシック" charset="0"/>
              </a:rPr>
              <a:t>) = P(</a:t>
            </a:r>
            <a:r>
              <a:rPr lang="en-US" sz="2000" dirty="0" err="1">
                <a:latin typeface="Arial" charset="0"/>
                <a:ea typeface="ＭＳ Ｐゴシック" charset="0"/>
                <a:cs typeface="ＭＳ Ｐゴシック" charset="0"/>
              </a:rPr>
              <a:t>s|h,w</a:t>
            </a:r>
            <a:r>
              <a:rPr lang="en-US" sz="2000" dirty="0">
                <a:latin typeface="Arial" charset="0"/>
                <a:ea typeface="ＭＳ Ｐゴシック" charset="0"/>
                <a:cs typeface="ＭＳ Ｐゴシック" charset="0"/>
              </a:rPr>
              <a:t>)P(h)P(w) </a:t>
            </a:r>
          </a:p>
          <a:p>
            <a:pPr>
              <a:spcAft>
                <a:spcPts val="1576"/>
              </a:spcAft>
              <a:defRPr/>
            </a:pPr>
            <a:r>
              <a:rPr lang="en-US" sz="2000" dirty="0">
                <a:latin typeface="Arial" charset="0"/>
                <a:ea typeface="ＭＳ Ｐゴシック" charset="0"/>
                <a:cs typeface="ＭＳ Ｐゴシック" charset="0"/>
              </a:rPr>
              <a:t>Also, the data may show that S is relatively unaffected by W, so P(</a:t>
            </a:r>
            <a:r>
              <a:rPr lang="en-US" sz="2000" dirty="0" err="1">
                <a:latin typeface="Arial" charset="0"/>
                <a:ea typeface="ＭＳ Ｐゴシック" charset="0"/>
                <a:cs typeface="ＭＳ Ｐゴシック" charset="0"/>
              </a:rPr>
              <a:t>s|h,w</a:t>
            </a:r>
            <a:r>
              <a:rPr lang="en-US" sz="2000" dirty="0">
                <a:latin typeface="Arial" charset="0"/>
                <a:ea typeface="ＭＳ Ｐゴシック" charset="0"/>
                <a:cs typeface="ＭＳ Ｐゴシック" charset="0"/>
              </a:rPr>
              <a:t>) can be approximated by P(</a:t>
            </a:r>
            <a:r>
              <a:rPr lang="en-US" sz="2000" dirty="0" err="1">
                <a:latin typeface="Arial" charset="0"/>
                <a:ea typeface="ＭＳ Ｐゴシック" charset="0"/>
                <a:cs typeface="ＭＳ Ｐゴシック" charset="0"/>
              </a:rPr>
              <a:t>s|h</a:t>
            </a:r>
            <a:r>
              <a:rPr lang="en-US" sz="2000" dirty="0">
                <a:latin typeface="Arial" charset="0"/>
                <a:ea typeface="ＭＳ Ｐゴシック" charset="0"/>
                <a:cs typeface="ＭＳ Ｐゴシック" charset="0"/>
              </a:rPr>
              <a:t>)</a:t>
            </a:r>
          </a:p>
          <a:p>
            <a:pPr>
              <a:spcAft>
                <a:spcPts val="1576"/>
              </a:spcAft>
              <a:defRPr/>
            </a:pPr>
            <a:r>
              <a:rPr lang="en-US" sz="2000" dirty="0">
                <a:latin typeface="Arial" charset="0"/>
                <a:ea typeface="ＭＳ Ｐゴシック" charset="0"/>
                <a:cs typeface="ＭＳ Ｐゴシック" charset="0"/>
              </a:rPr>
              <a:t>So our model of main influences is P(</a:t>
            </a:r>
            <a:r>
              <a:rPr lang="en-US" sz="2000" dirty="0" err="1">
                <a:latin typeface="Arial" charset="0"/>
                <a:ea typeface="ＭＳ Ｐゴシック" charset="0"/>
                <a:cs typeface="ＭＳ Ｐゴシック" charset="0"/>
              </a:rPr>
              <a:t>s,h,w</a:t>
            </a:r>
            <a:r>
              <a:rPr lang="en-US" sz="2000" dirty="0">
                <a:latin typeface="Arial" charset="0"/>
                <a:ea typeface="ＭＳ Ｐゴシック" charset="0"/>
                <a:cs typeface="ＭＳ Ｐゴシック" charset="0"/>
              </a:rPr>
              <a:t>) = P(</a:t>
            </a:r>
            <a:r>
              <a:rPr lang="en-US" sz="2000" dirty="0" err="1">
                <a:latin typeface="Arial" charset="0"/>
                <a:ea typeface="ＭＳ Ｐゴシック" charset="0"/>
                <a:cs typeface="ＭＳ Ｐゴシック" charset="0"/>
              </a:rPr>
              <a:t>s|h</a:t>
            </a:r>
            <a:r>
              <a:rPr lang="en-US" sz="2000" dirty="0">
                <a:latin typeface="Arial" charset="0"/>
                <a:ea typeface="ＭＳ Ｐゴシック" charset="0"/>
                <a:cs typeface="ＭＳ Ｐゴシック" charset="0"/>
              </a:rPr>
              <a:t>)P(h)P(w)</a:t>
            </a:r>
          </a:p>
          <a:p>
            <a:pPr>
              <a:defRPr/>
            </a:pPr>
            <a:r>
              <a:rPr lang="en-US" sz="2000" dirty="0">
                <a:latin typeface="Arial" charset="0"/>
                <a:ea typeface="ＭＳ Ｐゴシック" charset="0"/>
                <a:cs typeface="ＭＳ Ｐゴシック" charset="0"/>
              </a:rPr>
              <a:t>If S is shown ~ independent of H, our model to approximate mutual independence of </a:t>
            </a:r>
            <a:r>
              <a:rPr lang="en-US" sz="2000" dirty="0" err="1">
                <a:latin typeface="Arial" charset="0"/>
                <a:ea typeface="ＭＳ Ｐゴシック" charset="0"/>
                <a:cs typeface="ＭＳ Ｐゴシック" charset="0"/>
              </a:rPr>
              <a:t>s,h,and</a:t>
            </a:r>
            <a:r>
              <a:rPr lang="en-US" sz="2000" dirty="0">
                <a:latin typeface="Arial" charset="0"/>
                <a:ea typeface="ＭＳ Ｐゴシック" charset="0"/>
                <a:cs typeface="ＭＳ Ｐゴシック" charset="0"/>
              </a:rPr>
              <a:t> s, is now P(</a:t>
            </a:r>
            <a:r>
              <a:rPr lang="en-US" sz="2000" dirty="0" err="1">
                <a:latin typeface="Arial" charset="0"/>
                <a:ea typeface="ＭＳ Ｐゴシック" charset="0"/>
                <a:cs typeface="ＭＳ Ｐゴシック" charset="0"/>
              </a:rPr>
              <a:t>s,h,w</a:t>
            </a:r>
            <a:r>
              <a:rPr lang="en-US" sz="2000" dirty="0">
                <a:latin typeface="Arial" charset="0"/>
                <a:ea typeface="ＭＳ Ｐゴシック" charset="0"/>
                <a:cs typeface="ＭＳ Ｐゴシック" charset="0"/>
              </a:rPr>
              <a:t>) = P(s)P(h)P(w)</a:t>
            </a:r>
          </a:p>
          <a:p>
            <a:pPr>
              <a:defRPr/>
            </a:pPr>
            <a:endParaRPr lang="en-US" sz="20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71124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A2A5-B14A-43A0-AEDC-ACAC48B1A25D}"/>
              </a:ext>
            </a:extLst>
          </p:cNvPr>
          <p:cNvSpPr>
            <a:spLocks noGrp="1"/>
          </p:cNvSpPr>
          <p:nvPr>
            <p:ph type="title"/>
          </p:nvPr>
        </p:nvSpPr>
        <p:spPr>
          <a:xfrm>
            <a:off x="533400" y="0"/>
            <a:ext cx="7772400" cy="838200"/>
          </a:xfrm>
        </p:spPr>
        <p:txBody>
          <a:bodyPr/>
          <a:lstStyle/>
          <a:p>
            <a:r>
              <a:rPr lang="en-US" sz="3200" dirty="0"/>
              <a:t>Random Events</a:t>
            </a:r>
          </a:p>
        </p:txBody>
      </p:sp>
      <p:sp>
        <p:nvSpPr>
          <p:cNvPr id="3" name="Content Placeholder 2">
            <a:extLst>
              <a:ext uri="{FF2B5EF4-FFF2-40B4-BE49-F238E27FC236}">
                <a16:creationId xmlns:a16="http://schemas.microsoft.com/office/drawing/2014/main" id="{707503AE-1822-4CA0-9143-C75D99291C4B}"/>
              </a:ext>
            </a:extLst>
          </p:cNvPr>
          <p:cNvSpPr>
            <a:spLocks noGrp="1"/>
          </p:cNvSpPr>
          <p:nvPr>
            <p:ph idx="1"/>
          </p:nvPr>
        </p:nvSpPr>
        <p:spPr>
          <a:xfrm>
            <a:off x="533400" y="1219200"/>
            <a:ext cx="7924800" cy="4114800"/>
          </a:xfrm>
        </p:spPr>
        <p:txBody>
          <a:bodyPr/>
          <a:lstStyle/>
          <a:p>
            <a:r>
              <a:rPr lang="en-US" sz="2400" dirty="0"/>
              <a:t>A </a:t>
            </a:r>
            <a:r>
              <a:rPr lang="en-US" sz="2400" b="1" dirty="0"/>
              <a:t>random </a:t>
            </a:r>
            <a:r>
              <a:rPr lang="en-US" sz="2400" dirty="0"/>
              <a:t>(or stochastic) event or variable is one that cannot be predicted precisely due to insufficient information/understanding or insufficient control</a:t>
            </a:r>
          </a:p>
          <a:p>
            <a:r>
              <a:rPr lang="en-US" sz="2400" dirty="0"/>
              <a:t>The behavior of a random system/process can only be estimated using probability</a:t>
            </a:r>
          </a:p>
          <a:p>
            <a:r>
              <a:rPr lang="en-US" sz="2400" dirty="0"/>
              <a:t>A probability is an estimate of a random event/outcome </a:t>
            </a:r>
          </a:p>
          <a:p>
            <a:r>
              <a:rPr lang="en-US" sz="2400" dirty="0"/>
              <a:t>Probability values of 0 or 1 are interpreted as certain events (they will or will not occur), values between 0 and 1 represent intermediate ‘degree of belief’</a:t>
            </a:r>
          </a:p>
          <a:p>
            <a:endParaRPr lang="en-US" sz="2400" dirty="0"/>
          </a:p>
          <a:p>
            <a:endParaRPr lang="en-US" sz="2400" dirty="0"/>
          </a:p>
        </p:txBody>
      </p:sp>
      <p:sp>
        <p:nvSpPr>
          <p:cNvPr id="4" name="Slide Number Placeholder 3">
            <a:extLst>
              <a:ext uri="{FF2B5EF4-FFF2-40B4-BE49-F238E27FC236}">
                <a16:creationId xmlns:a16="http://schemas.microsoft.com/office/drawing/2014/main" id="{379B17EE-9F37-4F1F-B345-FCED5DD219B2}"/>
              </a:ext>
            </a:extLst>
          </p:cNvPr>
          <p:cNvSpPr>
            <a:spLocks noGrp="1"/>
          </p:cNvSpPr>
          <p:nvPr>
            <p:ph type="sldNum" sz="quarter" idx="4294967295"/>
          </p:nvPr>
        </p:nvSpPr>
        <p:spPr>
          <a:xfrm>
            <a:off x="6553200" y="6245225"/>
            <a:ext cx="2133600" cy="476250"/>
          </a:xfrm>
          <a:prstGeom prst="rect">
            <a:avLst/>
          </a:prstGeom>
        </p:spPr>
        <p:txBody>
          <a:bodyPr/>
          <a:lstStyle/>
          <a:p>
            <a:pPr>
              <a:defRPr/>
            </a:pPr>
            <a:fld id="{FA7DD454-2B58-D241-9CA7-44FF4C7E209A}" type="slidenum">
              <a:rPr lang="en-US" smtClean="0"/>
              <a:pPr>
                <a:defRPr/>
              </a:pPr>
              <a:t>3</a:t>
            </a:fld>
            <a:endParaRPr lang="en-US"/>
          </a:p>
        </p:txBody>
      </p:sp>
    </p:spTree>
    <p:extLst>
      <p:ext uri="{BB962C8B-B14F-4D97-AF65-F5344CB8AC3E}">
        <p14:creationId xmlns:p14="http://schemas.microsoft.com/office/powerpoint/2010/main" val="111763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4294967295"/>
          </p:nvPr>
        </p:nvSpPr>
        <p:spPr>
          <a:xfrm>
            <a:off x="71628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AFD85F4-40F1-A348-B2EC-A2514A863F40}" type="slidenum">
              <a:rPr lang="en-US" sz="1600"/>
              <a:pPr/>
              <a:t>4</a:t>
            </a:fld>
            <a:endParaRPr lang="en-US" sz="1600" dirty="0"/>
          </a:p>
        </p:txBody>
      </p:sp>
      <p:sp>
        <p:nvSpPr>
          <p:cNvPr id="20482" name="Rectangle 2"/>
          <p:cNvSpPr>
            <a:spLocks noGrp="1" noChangeArrowheads="1"/>
          </p:cNvSpPr>
          <p:nvPr>
            <p:ph type="title"/>
          </p:nvPr>
        </p:nvSpPr>
        <p:spPr>
          <a:xfrm>
            <a:off x="533400" y="152400"/>
            <a:ext cx="7772400" cy="573157"/>
          </a:xfrm>
        </p:spPr>
        <p:txBody>
          <a:bodyPr/>
          <a:lstStyle/>
          <a:p>
            <a:pPr eaLnBrk="1" hangingPunct="1"/>
            <a:r>
              <a:rPr lang="en-US" sz="3200" dirty="0">
                <a:latin typeface="Arial" charset="0"/>
                <a:ea typeface="ＭＳ Ｐゴシック" charset="0"/>
                <a:cs typeface="ＭＳ Ｐゴシック" charset="0"/>
              </a:rPr>
              <a:t>Why develop models?</a:t>
            </a:r>
          </a:p>
        </p:txBody>
      </p:sp>
      <p:sp>
        <p:nvSpPr>
          <p:cNvPr id="20483" name="Rectangle 3"/>
          <p:cNvSpPr>
            <a:spLocks noGrp="1" noChangeArrowheads="1"/>
          </p:cNvSpPr>
          <p:nvPr>
            <p:ph type="body" idx="1"/>
          </p:nvPr>
        </p:nvSpPr>
        <p:spPr>
          <a:xfrm>
            <a:off x="381000" y="1143000"/>
            <a:ext cx="8382000" cy="6019800"/>
          </a:xfrm>
        </p:spPr>
        <p:txBody>
          <a:bodyPr/>
          <a:lstStyle/>
          <a:p>
            <a:pPr eaLnBrk="1" hangingPunct="1">
              <a:spcAft>
                <a:spcPts val="1624"/>
              </a:spcAft>
            </a:pPr>
            <a:r>
              <a:rPr lang="en-US" sz="2400" dirty="0">
                <a:latin typeface="Arial" charset="0"/>
                <a:ea typeface="ＭＳ Ｐゴシック" charset="0"/>
                <a:cs typeface="ＭＳ Ｐゴシック" charset="0"/>
              </a:rPr>
              <a:t>Modeling is highly useful to </a:t>
            </a:r>
            <a:r>
              <a:rPr lang="en-US" sz="2400" b="1" dirty="0">
                <a:latin typeface="Arial" charset="0"/>
                <a:ea typeface="ＭＳ Ｐゴシック" charset="0"/>
                <a:cs typeface="ＭＳ Ｐゴシック" charset="0"/>
              </a:rPr>
              <a:t>avoid numerous repetitions </a:t>
            </a:r>
            <a:r>
              <a:rPr lang="en-US" sz="2400" dirty="0">
                <a:latin typeface="Arial" charset="0"/>
                <a:ea typeface="ＭＳ Ｐゴシック" charset="0"/>
                <a:cs typeface="ＭＳ Ｐゴシック" charset="0"/>
              </a:rPr>
              <a:t>and to enable </a:t>
            </a:r>
            <a:r>
              <a:rPr lang="en-US" sz="2400" b="1" dirty="0">
                <a:latin typeface="Arial" charset="0"/>
                <a:ea typeface="ＭＳ Ｐゴシック" charset="0"/>
                <a:cs typeface="ＭＳ Ｐゴシック" charset="0"/>
              </a:rPr>
              <a:t>prediction beyond the observed events</a:t>
            </a:r>
            <a:r>
              <a:rPr lang="en-US" sz="2400" dirty="0">
                <a:latin typeface="Arial" charset="0"/>
                <a:ea typeface="ＭＳ Ｐゴシック" charset="0"/>
                <a:cs typeface="ＭＳ Ｐゴシック" charset="0"/>
              </a:rPr>
              <a:t>, </a:t>
            </a:r>
          </a:p>
          <a:p>
            <a:pPr eaLnBrk="1" hangingPunct="1">
              <a:spcAft>
                <a:spcPts val="1624"/>
              </a:spcAft>
            </a:pPr>
            <a:r>
              <a:rPr lang="en-US" sz="2400" dirty="0">
                <a:latin typeface="Arial" charset="0"/>
                <a:ea typeface="ＭＳ Ｐゴシック" charset="0"/>
                <a:cs typeface="ＭＳ Ｐゴシック" charset="0"/>
              </a:rPr>
              <a:t>All engineering models make predictions that must be </a:t>
            </a:r>
            <a:r>
              <a:rPr lang="en-US" sz="2400" u="sng" dirty="0">
                <a:latin typeface="Arial" charset="0"/>
                <a:ea typeface="ＭＳ Ｐゴシック" charset="0"/>
                <a:cs typeface="ＭＳ Ｐゴシック" charset="0"/>
              </a:rPr>
              <a:t>tested</a:t>
            </a:r>
            <a:r>
              <a:rPr lang="en-US" sz="2400" dirty="0">
                <a:latin typeface="Arial" charset="0"/>
                <a:ea typeface="ＭＳ Ｐゴシック" charset="0"/>
                <a:cs typeface="ＭＳ Ｐゴシック" charset="0"/>
              </a:rPr>
              <a:t> against what is </a:t>
            </a:r>
            <a:r>
              <a:rPr lang="en-US" sz="2400" u="sng" dirty="0">
                <a:latin typeface="Arial" charset="0"/>
                <a:ea typeface="ＭＳ Ｐゴシック" charset="0"/>
                <a:cs typeface="ＭＳ Ｐゴシック" charset="0"/>
              </a:rPr>
              <a:t>observed to occur</a:t>
            </a:r>
            <a:r>
              <a:rPr lang="en-US" sz="2400" dirty="0">
                <a:latin typeface="Arial" charset="0"/>
                <a:ea typeface="ＭＳ Ｐゴシック" charset="0"/>
                <a:cs typeface="ＭＳ Ｐゴシック" charset="0"/>
              </a:rPr>
              <a:t>.</a:t>
            </a:r>
          </a:p>
          <a:p>
            <a:pPr eaLnBrk="1" hangingPunct="1"/>
            <a:r>
              <a:rPr lang="en-US" sz="2400" dirty="0">
                <a:latin typeface="Arial" charset="0"/>
                <a:ea typeface="ＭＳ Ｐゴシック" charset="0"/>
                <a:cs typeface="ＭＳ Ｐゴシック" charset="0"/>
              </a:rPr>
              <a:t>From periodic tests, model </a:t>
            </a:r>
            <a:r>
              <a:rPr lang="en-US" sz="2400" u="sng" dirty="0">
                <a:latin typeface="Arial" charset="0"/>
                <a:ea typeface="ＭＳ Ｐゴシック" charset="0"/>
                <a:cs typeface="ＭＳ Ｐゴシック" charset="0"/>
              </a:rPr>
              <a:t>parameters are updated</a:t>
            </a:r>
            <a:r>
              <a:rPr lang="en-US" sz="2400" dirty="0">
                <a:latin typeface="Arial" charset="0"/>
                <a:ea typeface="ＭＳ Ｐゴシック" charset="0"/>
                <a:cs typeface="ＭＳ Ｐゴシック" charset="0"/>
              </a:rPr>
              <a:t> for more accurate and realistic subsequent forecasts of what is expected and therefore predicted to occur.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p:cNvSpPr>
            <a:spLocks noGrp="1"/>
          </p:cNvSpPr>
          <p:nvPr>
            <p:ph type="sldNum" sz="quarter" idx="4294967295"/>
          </p:nvPr>
        </p:nvSpPr>
        <p:spPr>
          <a:xfrm>
            <a:off x="7086600" y="6477000"/>
            <a:ext cx="1905000" cy="3810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DA108CA9-2CD1-F140-8A21-1F0961A652A5}" type="slidenum">
              <a:rPr lang="en-US" sz="1600"/>
              <a:pPr/>
              <a:t>5</a:t>
            </a:fld>
            <a:endParaRPr lang="en-US" sz="1600"/>
          </a:p>
        </p:txBody>
      </p:sp>
      <p:sp>
        <p:nvSpPr>
          <p:cNvPr id="19458" name="Rectangle 2"/>
          <p:cNvSpPr>
            <a:spLocks noGrp="1" noChangeArrowheads="1"/>
          </p:cNvSpPr>
          <p:nvPr>
            <p:ph type="title"/>
          </p:nvPr>
        </p:nvSpPr>
        <p:spPr>
          <a:xfrm>
            <a:off x="0" y="-229476"/>
            <a:ext cx="9144000" cy="1219200"/>
          </a:xfrm>
        </p:spPr>
        <p:txBody>
          <a:bodyPr/>
          <a:lstStyle/>
          <a:p>
            <a:pPr eaLnBrk="1" hangingPunct="1"/>
            <a:r>
              <a:rPr lang="en-US" sz="3200" dirty="0">
                <a:latin typeface="Arial" charset="0"/>
                <a:ea typeface="ＭＳ Ｐゴシック" charset="0"/>
                <a:cs typeface="ＭＳ Ｐゴシック" charset="0"/>
              </a:rPr>
              <a:t>Review: Probability </a:t>
            </a:r>
          </a:p>
        </p:txBody>
      </p:sp>
      <p:sp>
        <p:nvSpPr>
          <p:cNvPr id="19459" name="Rectangle 3"/>
          <p:cNvSpPr>
            <a:spLocks noGrp="1" noChangeArrowheads="1"/>
          </p:cNvSpPr>
          <p:nvPr>
            <p:ph type="body" idx="1"/>
          </p:nvPr>
        </p:nvSpPr>
        <p:spPr>
          <a:xfrm>
            <a:off x="0" y="1142999"/>
            <a:ext cx="9144000" cy="5935717"/>
          </a:xfrm>
        </p:spPr>
        <p:txBody>
          <a:bodyPr/>
          <a:lstStyle/>
          <a:p>
            <a:pPr eaLnBrk="1" hangingPunct="1">
              <a:lnSpc>
                <a:spcPct val="90000"/>
              </a:lnSpc>
            </a:pPr>
            <a:r>
              <a:rPr lang="en-US" sz="2400" b="1" dirty="0">
                <a:latin typeface="Arial" charset="0"/>
                <a:ea typeface="ＭＳ Ｐゴシック" charset="0"/>
                <a:cs typeface="ＭＳ Ｐゴシック" charset="0"/>
              </a:rPr>
              <a:t>Principle of Indifference (POI)</a:t>
            </a:r>
            <a:r>
              <a:rPr lang="en-US" sz="2400" dirty="0">
                <a:latin typeface="Arial" charset="0"/>
                <a:ea typeface="ＭＳ Ｐゴシック" charset="0"/>
                <a:cs typeface="ＭＳ Ｐゴシック" charset="0"/>
              </a:rPr>
              <a:t>:</a:t>
            </a:r>
            <a:r>
              <a:rPr lang="en-US" sz="2400" b="1" dirty="0">
                <a:latin typeface="Arial" charset="0"/>
                <a:ea typeface="ＭＳ Ｐゴシック" charset="0"/>
                <a:cs typeface="ＭＳ Ｐゴシック" charset="0"/>
              </a:rPr>
              <a:t> </a:t>
            </a:r>
            <a:r>
              <a:rPr lang="en-US" sz="2400" dirty="0">
                <a:latin typeface="Arial" charset="0"/>
                <a:ea typeface="ＭＳ Ｐゴシック" charset="0"/>
                <a:cs typeface="ＭＳ Ｐゴシック" charset="0"/>
              </a:rPr>
              <a:t>All points/outcomes under the same or similar conditions are equally likely (or equally probable) to occur.</a:t>
            </a:r>
          </a:p>
          <a:p>
            <a:pPr eaLnBrk="1" hangingPunct="1">
              <a:lnSpc>
                <a:spcPct val="90000"/>
              </a:lnSpc>
            </a:pPr>
            <a:r>
              <a:rPr lang="en-US" sz="2400" dirty="0">
                <a:latin typeface="Arial" charset="0"/>
                <a:ea typeface="ＭＳ Ｐゴシック" charset="0"/>
                <a:cs typeface="ＭＳ Ｐゴシック" charset="0"/>
              </a:rPr>
              <a:t>A point value estimate of P(E) = m(E)/m(S), where S, sample space, contains N ~ equally likely outcomes.</a:t>
            </a:r>
          </a:p>
          <a:p>
            <a:pPr eaLnBrk="1" hangingPunct="1">
              <a:lnSpc>
                <a:spcPct val="90000"/>
              </a:lnSpc>
              <a:spcAft>
                <a:spcPts val="3000"/>
              </a:spcAft>
              <a:buFontTx/>
              <a:buNone/>
            </a:pPr>
            <a:r>
              <a:rPr lang="en-US" sz="2400" dirty="0">
                <a:latin typeface="Arial" charset="0"/>
                <a:ea typeface="ＭＳ Ｐゴシック" charset="0"/>
                <a:cs typeface="ＭＳ Ｐゴシック" charset="0"/>
              </a:rPr>
              <a:t>	m(S) = N; m(E) = n, or n, a subset, of the N outcomes 	</a:t>
            </a:r>
          </a:p>
          <a:p>
            <a:pPr eaLnBrk="1" hangingPunct="1">
              <a:lnSpc>
                <a:spcPct val="90000"/>
              </a:lnSpc>
              <a:spcAft>
                <a:spcPts val="3000"/>
              </a:spcAft>
              <a:buFontTx/>
              <a:buNone/>
            </a:pPr>
            <a:endParaRPr lang="en-US" sz="900" dirty="0">
              <a:latin typeface="Arial" charset="0"/>
              <a:ea typeface="ＭＳ Ｐゴシック" charset="0"/>
              <a:cs typeface="ＭＳ Ｐゴシック" charset="0"/>
            </a:endParaRPr>
          </a:p>
          <a:p>
            <a:pPr eaLnBrk="1" hangingPunct="1">
              <a:lnSpc>
                <a:spcPct val="90000"/>
              </a:lnSpc>
              <a:buFontTx/>
              <a:buNone/>
            </a:pPr>
            <a:r>
              <a:rPr lang="en-US" sz="2400" dirty="0">
                <a:latin typeface="Arial" charset="0"/>
                <a:ea typeface="ＭＳ Ｐゴシック" charset="0"/>
                <a:cs typeface="ＭＳ Ｐゴシック" charset="0"/>
              </a:rPr>
              <a:t>	= the size ratio of E to S or relative frequency of occurrence</a:t>
            </a:r>
          </a:p>
          <a:p>
            <a:pPr eaLnBrk="1" hangingPunct="1">
              <a:lnSpc>
                <a:spcPct val="90000"/>
              </a:lnSpc>
            </a:pPr>
            <a:r>
              <a:rPr lang="en-US" sz="2400" dirty="0">
                <a:latin typeface="Arial" charset="0"/>
                <a:ea typeface="ＭＳ Ｐゴシック" charset="0"/>
                <a:cs typeface="ＭＳ Ｐゴシック" charset="0"/>
                <a:sym typeface="Symbol" charset="0"/>
              </a:rPr>
              <a:t>In engineering applications, failures are generally not equally likely due to ranges of conditions.  Also, all possible events may not be known or may not have been considered in scenario development.</a:t>
            </a:r>
          </a:p>
        </p:txBody>
      </p:sp>
      <p:graphicFrame>
        <p:nvGraphicFramePr>
          <p:cNvPr id="19460" name="Object 2"/>
          <p:cNvGraphicFramePr>
            <a:graphicFrameLocks noChangeAspect="1"/>
          </p:cNvGraphicFramePr>
          <p:nvPr>
            <p:extLst>
              <p:ext uri="{D42A27DB-BD31-4B8C-83A1-F6EECF244321}">
                <p14:modId xmlns:p14="http://schemas.microsoft.com/office/powerpoint/2010/main" val="4273071742"/>
              </p:ext>
            </p:extLst>
          </p:nvPr>
        </p:nvGraphicFramePr>
        <p:xfrm>
          <a:off x="1893887" y="3505200"/>
          <a:ext cx="4772025" cy="882650"/>
        </p:xfrm>
        <a:graphic>
          <a:graphicData uri="http://schemas.openxmlformats.org/presentationml/2006/ole">
            <mc:AlternateContent xmlns:mc="http://schemas.openxmlformats.org/markup-compatibility/2006">
              <mc:Choice xmlns:v="urn:schemas-microsoft-com:vml" Requires="v">
                <p:oleObj spid="_x0000_s76816" name="Equation" r:id="rId3" imgW="2400300" imgH="444500" progId="Equation.DSMT4">
                  <p:embed/>
                </p:oleObj>
              </mc:Choice>
              <mc:Fallback>
                <p:oleObj name="Equation" r:id="rId3" imgW="2400300" imgH="444500" progId="Equation.DSMT4">
                  <p:embed/>
                  <p:pic>
                    <p:nvPicPr>
                      <p:cNvPr id="1946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887" y="3505200"/>
                        <a:ext cx="4772025" cy="882650"/>
                      </a:xfrm>
                      <a:prstGeom prst="rect">
                        <a:avLst/>
                      </a:prstGeom>
                      <a:noFill/>
                      <a:ln>
                        <a:noFill/>
                      </a:ln>
                    </p:spPr>
                  </p:pic>
                </p:oleObj>
              </mc:Fallback>
            </mc:AlternateContent>
          </a:graphicData>
        </a:graphic>
      </p:graphicFrame>
      <p:graphicFrame>
        <p:nvGraphicFramePr>
          <p:cNvPr id="19461" name="Object 3"/>
          <p:cNvGraphicFramePr>
            <a:graphicFrameLocks noChangeAspect="1"/>
          </p:cNvGraphicFramePr>
          <p:nvPr/>
        </p:nvGraphicFramePr>
        <p:xfrm>
          <a:off x="4165600" y="3022600"/>
          <a:ext cx="114300" cy="165100"/>
        </p:xfrm>
        <a:graphic>
          <a:graphicData uri="http://schemas.openxmlformats.org/presentationml/2006/ole">
            <mc:AlternateContent xmlns:mc="http://schemas.openxmlformats.org/markup-compatibility/2006">
              <mc:Choice xmlns:v="urn:schemas-microsoft-com:vml" Requires="v">
                <p:oleObj spid="_x0000_s76817" name="Equation" r:id="rId5" imgW="114300" imgH="165100" progId="Equation.DSMT4">
                  <p:embed/>
                </p:oleObj>
              </mc:Choice>
              <mc:Fallback>
                <p:oleObj name="Equation" r:id="rId5" imgW="114300" imgH="165100" progId="Equation.DSMT4">
                  <p:embed/>
                  <p:pic>
                    <p:nvPicPr>
                      <p:cNvPr id="1946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5600" y="3022600"/>
                        <a:ext cx="114300" cy="165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p:cNvSpPr>
            <a:spLocks noGrp="1"/>
          </p:cNvSpPr>
          <p:nvPr>
            <p:ph type="sldNum" sz="quarter" idx="4294967295"/>
          </p:nvPr>
        </p:nvSpPr>
        <p:spPr>
          <a:xfrm>
            <a:off x="7010400" y="62484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7EFE0D1-48D9-144C-BECF-1A38D8300F0C}" type="slidenum">
              <a:rPr lang="en-US" sz="1600"/>
              <a:pPr/>
              <a:t>6</a:t>
            </a:fld>
            <a:endParaRPr lang="en-US" sz="1600"/>
          </a:p>
        </p:txBody>
      </p:sp>
      <p:pic>
        <p:nvPicPr>
          <p:cNvPr id="23554" name="Picture 2" descr="F 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4" y="1212207"/>
            <a:ext cx="3657591" cy="21995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5" name="Picture 3" descr="F A-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563" y="4310670"/>
            <a:ext cx="3518862" cy="219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6" name="Text Box 4"/>
          <p:cNvSpPr txBox="1">
            <a:spLocks noChangeArrowheads="1"/>
          </p:cNvSpPr>
          <p:nvPr/>
        </p:nvSpPr>
        <p:spPr bwMode="auto">
          <a:xfrm>
            <a:off x="290919" y="1212207"/>
            <a:ext cx="4648200"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b="1" dirty="0"/>
              <a:t>Union</a:t>
            </a:r>
            <a:r>
              <a:rPr lang="en-US" sz="2800" dirty="0"/>
              <a:t> </a:t>
            </a:r>
            <a:r>
              <a:rPr lang="en-US" dirty="0"/>
              <a:t>of 2 sets, </a:t>
            </a:r>
            <a:r>
              <a:rPr lang="en-US" b="1" dirty="0">
                <a:solidFill>
                  <a:srgbClr val="C00000"/>
                </a:solidFill>
              </a:rPr>
              <a:t>∪</a:t>
            </a:r>
            <a:r>
              <a:rPr lang="en-US" dirty="0"/>
              <a:t>:</a:t>
            </a:r>
          </a:p>
          <a:p>
            <a:pPr marL="342900" indent="-342900">
              <a:buFont typeface="Arial" panose="020B0604020202020204" pitchFamily="34" charset="0"/>
              <a:buChar char="•"/>
            </a:pPr>
            <a:r>
              <a:rPr lang="en-US" sz="2000" dirty="0"/>
              <a:t>Considers all elements in E1 and E2</a:t>
            </a:r>
          </a:p>
          <a:p>
            <a:pPr marL="342900" indent="-342900">
              <a:buFont typeface="Arial" panose="020B0604020202020204" pitchFamily="34" charset="0"/>
              <a:buChar char="•"/>
            </a:pPr>
            <a:r>
              <a:rPr lang="en-US" sz="2000" dirty="0"/>
              <a:t>Written as :</a:t>
            </a:r>
            <a:r>
              <a:rPr lang="en-US" sz="2000" b="1" dirty="0">
                <a:solidFill>
                  <a:srgbClr val="C00000"/>
                </a:solidFill>
              </a:rPr>
              <a:t> E1∪E2,   E1 OR E2</a:t>
            </a:r>
          </a:p>
          <a:p>
            <a:pPr marL="342900" indent="-342900">
              <a:buFont typeface="Arial" panose="020B0604020202020204" pitchFamily="34" charset="0"/>
              <a:buChar char="•"/>
            </a:pPr>
            <a:r>
              <a:rPr lang="en-US" sz="2000" dirty="0"/>
              <a:t>Called Boolean OR gate</a:t>
            </a:r>
          </a:p>
          <a:p>
            <a:pPr marL="342900" indent="-342900">
              <a:buFont typeface="Arial" panose="020B0604020202020204" pitchFamily="34" charset="0"/>
              <a:buChar char="•"/>
            </a:pPr>
            <a:endParaRPr lang="en-US" dirty="0"/>
          </a:p>
        </p:txBody>
      </p:sp>
      <p:sp>
        <p:nvSpPr>
          <p:cNvPr id="23557" name="Text Box 5"/>
          <p:cNvSpPr txBox="1">
            <a:spLocks noChangeArrowheads="1"/>
          </p:cNvSpPr>
          <p:nvPr/>
        </p:nvSpPr>
        <p:spPr bwMode="auto">
          <a:xfrm>
            <a:off x="198932" y="3829912"/>
            <a:ext cx="4906467" cy="2092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600" b="1" dirty="0"/>
              <a:t>Intersection</a:t>
            </a:r>
            <a:r>
              <a:rPr lang="en-US" dirty="0"/>
              <a:t> of 2 sets, </a:t>
            </a:r>
            <a:r>
              <a:rPr lang="en-US" b="1" dirty="0">
                <a:solidFill>
                  <a:srgbClr val="C00000"/>
                </a:solidFill>
              </a:rPr>
              <a:t>∩</a:t>
            </a:r>
            <a:r>
              <a:rPr lang="en-US" dirty="0"/>
              <a:t>:</a:t>
            </a:r>
          </a:p>
          <a:p>
            <a:pPr marL="342900" indent="-342900">
              <a:buFont typeface="Arial" panose="020B0604020202020204" pitchFamily="34" charset="0"/>
              <a:buChar char="•"/>
            </a:pPr>
            <a:r>
              <a:rPr lang="en-US" sz="2000" dirty="0"/>
              <a:t>Considers only co-occurrence of elements common to E1 and E2 </a:t>
            </a:r>
          </a:p>
          <a:p>
            <a:pPr marL="342900" indent="-342900">
              <a:buFont typeface="Arial" panose="020B0604020202020204" pitchFamily="34" charset="0"/>
              <a:buChar char="•"/>
            </a:pPr>
            <a:r>
              <a:rPr lang="en-US" sz="2000" dirty="0"/>
              <a:t>Written as : </a:t>
            </a:r>
            <a:r>
              <a:rPr lang="en-US" sz="2000" b="1" dirty="0">
                <a:solidFill>
                  <a:srgbClr val="C00000"/>
                </a:solidFill>
              </a:rPr>
              <a:t>E1∩E2,    E1 AND E2</a:t>
            </a:r>
          </a:p>
          <a:p>
            <a:pPr marL="342900" indent="-342900">
              <a:buFont typeface="Arial" panose="020B0604020202020204" pitchFamily="34" charset="0"/>
              <a:buChar char="•"/>
            </a:pPr>
            <a:r>
              <a:rPr lang="en-US" sz="2000" dirty="0"/>
              <a:t>Called Boolean AND gate</a:t>
            </a:r>
          </a:p>
          <a:p>
            <a:endParaRPr lang="en-US" dirty="0"/>
          </a:p>
        </p:txBody>
      </p:sp>
      <p:sp>
        <p:nvSpPr>
          <p:cNvPr id="23560" name="Rectangle 8"/>
          <p:cNvSpPr>
            <a:spLocks noChangeArrowheads="1"/>
          </p:cNvSpPr>
          <p:nvPr/>
        </p:nvSpPr>
        <p:spPr bwMode="auto">
          <a:xfrm>
            <a:off x="76200" y="6581775"/>
            <a:ext cx="133826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200"/>
              <a:t>(</a:t>
            </a:r>
            <a:r>
              <a:rPr lang="en-US" sz="1200" err="1"/>
              <a:t>Modarres</a:t>
            </a:r>
            <a:r>
              <a:rPr lang="en-US" sz="1200"/>
              <a:t>, RAE)</a:t>
            </a:r>
          </a:p>
        </p:txBody>
      </p:sp>
      <p:sp>
        <p:nvSpPr>
          <p:cNvPr id="23563" name="TextBox 1"/>
          <p:cNvSpPr txBox="1">
            <a:spLocks noChangeArrowheads="1"/>
          </p:cNvSpPr>
          <p:nvPr/>
        </p:nvSpPr>
        <p:spPr bwMode="auto">
          <a:xfrm>
            <a:off x="5181604" y="3578879"/>
            <a:ext cx="380729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200" dirty="0"/>
              <a:t>co-occurrences in E</a:t>
            </a:r>
            <a:r>
              <a:rPr lang="en-US" sz="2200" baseline="-25000" dirty="0"/>
              <a:t>1</a:t>
            </a:r>
            <a:r>
              <a:rPr lang="en-US" sz="2200" dirty="0"/>
              <a:t> and E</a:t>
            </a:r>
            <a:r>
              <a:rPr lang="en-US" sz="2200" baseline="-25000" dirty="0"/>
              <a:t>2</a:t>
            </a:r>
          </a:p>
        </p:txBody>
      </p:sp>
      <p:cxnSp>
        <p:nvCxnSpPr>
          <p:cNvPr id="23564" name="Straight Arrow Connector 3"/>
          <p:cNvCxnSpPr>
            <a:cxnSpLocks noChangeShapeType="1"/>
          </p:cNvCxnSpPr>
          <p:nvPr/>
        </p:nvCxnSpPr>
        <p:spPr bwMode="auto">
          <a:xfrm>
            <a:off x="7052774" y="4009766"/>
            <a:ext cx="0" cy="1091737"/>
          </a:xfrm>
          <a:prstGeom prst="straightConnector1">
            <a:avLst/>
          </a:prstGeom>
          <a:noFill/>
          <a:ln w="38100">
            <a:solidFill>
              <a:srgbClr val="800000"/>
            </a:solidFill>
            <a:round/>
            <a:headEnd/>
            <a:tailEnd type="arrow" w="med" len="med"/>
          </a:ln>
          <a:extLst>
            <a:ext uri="{909E8E84-426E-40dd-AFC4-6F175D3DCCD1}">
              <a14:hiddenFill xmlns:a14="http://schemas.microsoft.com/office/drawing/2010/main" xmlns="">
                <a:noFill/>
              </a14:hiddenFill>
            </a:ext>
          </a:extLst>
        </p:spPr>
      </p:cxnSp>
      <p:sp>
        <p:nvSpPr>
          <p:cNvPr id="2" name="TextBox 1"/>
          <p:cNvSpPr txBox="1"/>
          <p:nvPr/>
        </p:nvSpPr>
        <p:spPr>
          <a:xfrm>
            <a:off x="307200" y="213488"/>
            <a:ext cx="6478081" cy="523220"/>
          </a:xfrm>
          <a:prstGeom prst="rect">
            <a:avLst/>
          </a:prstGeom>
          <a:noFill/>
        </p:spPr>
        <p:txBody>
          <a:bodyPr wrap="none" rtlCol="0">
            <a:spAutoFit/>
          </a:bodyPr>
          <a:lstStyle/>
          <a:p>
            <a:r>
              <a:rPr lang="en-US" sz="2800" dirty="0"/>
              <a:t>Elementary Set Theory, Venn Diagrams</a:t>
            </a:r>
          </a:p>
        </p:txBody>
      </p:sp>
      <p:cxnSp>
        <p:nvCxnSpPr>
          <p:cNvPr id="17" name="Straight Arrow Connector 3"/>
          <p:cNvCxnSpPr>
            <a:cxnSpLocks noChangeShapeType="1"/>
          </p:cNvCxnSpPr>
          <p:nvPr/>
        </p:nvCxnSpPr>
        <p:spPr bwMode="auto">
          <a:xfrm flipV="1">
            <a:off x="7041690" y="2861007"/>
            <a:ext cx="0" cy="772179"/>
          </a:xfrm>
          <a:prstGeom prst="straightConnector1">
            <a:avLst/>
          </a:prstGeom>
          <a:noFill/>
          <a:ln w="38100">
            <a:solidFill>
              <a:srgbClr val="800000"/>
            </a:solidFill>
            <a:round/>
            <a:headEnd/>
            <a:tailEnd type="arrow" w="med" len="med"/>
          </a:ln>
          <a:extLst>
            <a:ext uri="{909E8E84-426E-40dd-AFC4-6F175D3DCCD1}">
              <a14:hiddenFill xmlns:a14="http://schemas.microsoft.com/office/drawing/2010/main" xmlns="">
                <a:noFill/>
              </a14:hiddenFill>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152400"/>
            <a:ext cx="7772400" cy="838200"/>
          </a:xfrm>
        </p:spPr>
        <p:txBody>
          <a:bodyPr/>
          <a:lstStyle/>
          <a:p>
            <a:pPr eaLnBrk="1" hangingPunct="1"/>
            <a:r>
              <a:rPr lang="en-US" sz="3200" dirty="0">
                <a:latin typeface="Arial" charset="0"/>
                <a:ea typeface="ＭＳ Ｐゴシック" charset="0"/>
                <a:cs typeface="ＭＳ Ｐゴシック" charset="0"/>
              </a:rPr>
              <a:t>Union</a:t>
            </a:r>
          </a:p>
        </p:txBody>
      </p:sp>
      <p:sp>
        <p:nvSpPr>
          <p:cNvPr id="28675" name="Rectangle 3"/>
          <p:cNvSpPr>
            <a:spLocks noGrp="1" noChangeArrowheads="1"/>
          </p:cNvSpPr>
          <p:nvPr>
            <p:ph type="body" idx="1"/>
          </p:nvPr>
        </p:nvSpPr>
        <p:spPr>
          <a:xfrm>
            <a:off x="495300" y="1219200"/>
            <a:ext cx="8153400" cy="5486400"/>
          </a:xfrm>
        </p:spPr>
        <p:txBody>
          <a:bodyPr/>
          <a:lstStyle/>
          <a:p>
            <a:pPr eaLnBrk="1" hangingPunct="1">
              <a:lnSpc>
                <a:spcPct val="90000"/>
              </a:lnSpc>
            </a:pPr>
            <a:r>
              <a:rPr lang="en-US" sz="2400" dirty="0">
                <a:latin typeface="Arial" charset="0"/>
                <a:ea typeface="ＭＳ Ｐゴシック" charset="0"/>
                <a:cs typeface="ＭＳ Ｐゴシック" charset="0"/>
              </a:rPr>
              <a:t>E</a:t>
            </a:r>
            <a:r>
              <a:rPr lang="en-US" sz="2400" baseline="-25000" dirty="0">
                <a:latin typeface="Arial" charset="0"/>
                <a:ea typeface="ＭＳ Ｐゴシック" charset="0"/>
                <a:cs typeface="ＭＳ Ｐゴシック" charset="0"/>
              </a:rPr>
              <a:t>1</a:t>
            </a:r>
            <a:r>
              <a:rPr lang="en-US" sz="2400" dirty="0">
                <a:latin typeface="Arial" charset="0"/>
                <a:ea typeface="ＭＳ Ｐゴシック" charset="0"/>
                <a:cs typeface="ＭＳ Ｐゴシック" charset="0"/>
              </a:rPr>
              <a:t> = {</a:t>
            </a:r>
            <a:r>
              <a:rPr lang="en-US" sz="2400" b="1" dirty="0">
                <a:latin typeface="Arial" charset="0"/>
                <a:ea typeface="ＭＳ Ｐゴシック" charset="0"/>
                <a:cs typeface="ＭＳ Ｐゴシック" charset="0"/>
              </a:rPr>
              <a:t>x</a:t>
            </a:r>
            <a:r>
              <a:rPr lang="en-US" sz="2400" dirty="0">
                <a:latin typeface="Arial" charset="0"/>
                <a:ea typeface="ＭＳ Ｐゴシック" charset="0"/>
                <a:cs typeface="ＭＳ Ｐゴシック" charset="0"/>
              </a:rPr>
              <a:t>, y, z};  E</a:t>
            </a:r>
            <a:r>
              <a:rPr lang="en-US" sz="2400" baseline="-25000" dirty="0">
                <a:latin typeface="Arial" charset="0"/>
                <a:ea typeface="ＭＳ Ｐゴシック" charset="0"/>
                <a:cs typeface="ＭＳ Ｐゴシック" charset="0"/>
              </a:rPr>
              <a:t>2</a:t>
            </a:r>
            <a:r>
              <a:rPr lang="en-US" sz="2400" dirty="0">
                <a:latin typeface="Arial" charset="0"/>
                <a:ea typeface="ＭＳ Ｐゴシック" charset="0"/>
                <a:cs typeface="ＭＳ Ｐゴシック" charset="0"/>
              </a:rPr>
              <a:t> = {</a:t>
            </a:r>
            <a:r>
              <a:rPr lang="en-US" sz="2400" b="1" dirty="0">
                <a:latin typeface="Arial" charset="0"/>
                <a:ea typeface="ＭＳ Ｐゴシック" charset="0"/>
                <a:cs typeface="ＭＳ Ｐゴシック" charset="0"/>
              </a:rPr>
              <a:t>x</a:t>
            </a:r>
            <a:r>
              <a:rPr lang="en-US" sz="2400" dirty="0">
                <a:latin typeface="Arial" charset="0"/>
                <a:ea typeface="ＭＳ Ｐゴシック" charset="0"/>
                <a:cs typeface="ＭＳ Ｐゴシック" charset="0"/>
              </a:rPr>
              <a:t>, t, u}</a:t>
            </a:r>
          </a:p>
          <a:p>
            <a:pPr eaLnBrk="1" hangingPunct="1">
              <a:lnSpc>
                <a:spcPct val="90000"/>
              </a:lnSpc>
            </a:pPr>
            <a:r>
              <a:rPr lang="en-US" sz="2400" dirty="0">
                <a:latin typeface="Arial" charset="0"/>
                <a:ea typeface="ＭＳ Ｐゴシック" charset="0"/>
                <a:cs typeface="ＭＳ Ｐゴシック" charset="0"/>
              </a:rPr>
              <a:t>E</a:t>
            </a:r>
            <a:r>
              <a:rPr lang="en-US" sz="2400" baseline="-25000" dirty="0">
                <a:latin typeface="Arial" charset="0"/>
                <a:ea typeface="ＭＳ Ｐゴシック" charset="0"/>
                <a:cs typeface="ＭＳ Ｐゴシック" charset="0"/>
              </a:rPr>
              <a:t>1</a:t>
            </a:r>
            <a:r>
              <a:rPr lang="en-US" sz="2400" dirty="0">
                <a:latin typeface="Arial" charset="0"/>
                <a:ea typeface="ＭＳ Ｐゴシック" charset="0"/>
                <a:cs typeface="ＭＳ Ｐゴシック" charset="0"/>
                <a:sym typeface="Symbol" charset="0"/>
              </a:rPr>
              <a:t>∩E</a:t>
            </a:r>
            <a:r>
              <a:rPr lang="en-US" sz="2400" baseline="-25000" dirty="0">
                <a:latin typeface="Arial" charset="0"/>
                <a:ea typeface="ＭＳ Ｐゴシック" charset="0"/>
                <a:cs typeface="ＭＳ Ｐゴシック" charset="0"/>
              </a:rPr>
              <a:t>2</a:t>
            </a:r>
            <a:r>
              <a:rPr lang="en-US" sz="2400" dirty="0">
                <a:latin typeface="Arial" charset="0"/>
                <a:ea typeface="ＭＳ Ｐゴシック" charset="0"/>
                <a:cs typeface="ＭＳ Ｐゴシック" charset="0"/>
                <a:sym typeface="Symbol" charset="0"/>
              </a:rPr>
              <a:t> = </a:t>
            </a:r>
            <a:r>
              <a:rPr lang="en-US" sz="2400" dirty="0">
                <a:latin typeface="Arial" charset="0"/>
                <a:ea typeface="ＭＳ Ｐゴシック" charset="0"/>
                <a:cs typeface="ＭＳ Ｐゴシック" charset="0"/>
              </a:rPr>
              <a:t>{</a:t>
            </a:r>
            <a:r>
              <a:rPr lang="en-US" sz="2400" b="1" dirty="0">
                <a:latin typeface="Arial" charset="0"/>
                <a:ea typeface="ＭＳ Ｐゴシック" charset="0"/>
                <a:cs typeface="ＭＳ Ｐゴシック" charset="0"/>
              </a:rPr>
              <a:t>x</a:t>
            </a:r>
            <a:r>
              <a:rPr lang="en-US" sz="2400" dirty="0">
                <a:latin typeface="Arial" charset="0"/>
                <a:ea typeface="ＭＳ Ｐゴシック" charset="0"/>
                <a:cs typeface="ＭＳ Ｐゴシック" charset="0"/>
              </a:rPr>
              <a:t>} , intersection</a:t>
            </a:r>
          </a:p>
          <a:p>
            <a:pPr eaLnBrk="1" hangingPunct="1">
              <a:lnSpc>
                <a:spcPct val="90000"/>
              </a:lnSpc>
            </a:pPr>
            <a:r>
              <a:rPr lang="en-US" sz="2400" dirty="0">
                <a:latin typeface="Arial" charset="0"/>
                <a:ea typeface="ＭＳ Ｐゴシック" charset="0"/>
                <a:cs typeface="ＭＳ Ｐゴシック" charset="0"/>
              </a:rPr>
              <a:t>E</a:t>
            </a:r>
            <a:r>
              <a:rPr lang="en-US" sz="2400" baseline="-25000" dirty="0">
                <a:latin typeface="Arial" charset="0"/>
                <a:ea typeface="ＭＳ Ｐゴシック" charset="0"/>
                <a:cs typeface="ＭＳ Ｐゴシック" charset="0"/>
              </a:rPr>
              <a:t>1</a:t>
            </a:r>
            <a:r>
              <a:rPr lang="en-US" sz="2400" dirty="0">
                <a:latin typeface="Arial" charset="0"/>
                <a:ea typeface="ＭＳ Ｐゴシック" charset="0"/>
                <a:cs typeface="ＭＳ Ｐゴシック" charset="0"/>
                <a:sym typeface="Symbol" charset="0"/>
              </a:rPr>
              <a:t>∪E</a:t>
            </a:r>
            <a:r>
              <a:rPr lang="en-US" sz="2400" baseline="-25000" dirty="0">
                <a:latin typeface="Arial" charset="0"/>
                <a:ea typeface="ＭＳ Ｐゴシック" charset="0"/>
                <a:cs typeface="ＭＳ Ｐゴシック" charset="0"/>
              </a:rPr>
              <a:t>2</a:t>
            </a:r>
            <a:r>
              <a:rPr lang="en-US" sz="2400" dirty="0">
                <a:latin typeface="Arial" charset="0"/>
                <a:ea typeface="ＭＳ Ｐゴシック" charset="0"/>
                <a:cs typeface="ＭＳ Ｐゴシック" charset="0"/>
                <a:sym typeface="Symbol" charset="0"/>
              </a:rPr>
              <a:t> = </a:t>
            </a:r>
            <a:r>
              <a:rPr lang="en-US" sz="2400" dirty="0">
                <a:latin typeface="Arial" charset="0"/>
                <a:ea typeface="ＭＳ Ｐゴシック" charset="0"/>
                <a:cs typeface="ＭＳ Ｐゴシック" charset="0"/>
              </a:rPr>
              <a:t>{</a:t>
            </a:r>
            <a:r>
              <a:rPr lang="en-US" sz="2400" b="1" dirty="0">
                <a:latin typeface="Arial" charset="0"/>
                <a:ea typeface="ＭＳ Ｐゴシック" charset="0"/>
                <a:cs typeface="ＭＳ Ｐゴシック" charset="0"/>
              </a:rPr>
              <a:t>x</a:t>
            </a:r>
            <a:r>
              <a:rPr lang="en-US" sz="2400" dirty="0">
                <a:latin typeface="Arial" charset="0"/>
                <a:ea typeface="ＭＳ Ｐゴシック" charset="0"/>
                <a:cs typeface="ＭＳ Ｐゴシック" charset="0"/>
              </a:rPr>
              <a:t>, y, z, t, u} , union</a:t>
            </a:r>
          </a:p>
          <a:p>
            <a:pPr eaLnBrk="1" hangingPunct="1">
              <a:lnSpc>
                <a:spcPct val="90000"/>
              </a:lnSpc>
              <a:spcBef>
                <a:spcPct val="40000"/>
              </a:spcBef>
              <a:buFontTx/>
              <a:buNone/>
            </a:pPr>
            <a:r>
              <a:rPr lang="en-US" sz="2400" dirty="0">
                <a:latin typeface="Arial" charset="0"/>
                <a:ea typeface="ＭＳ Ｐゴシック" charset="0"/>
                <a:cs typeface="ＭＳ Ｐゴシック" charset="0"/>
              </a:rPr>
              <a:t>Computation of OR, </a:t>
            </a:r>
            <a:r>
              <a:rPr lang="en-US" sz="2400" dirty="0">
                <a:latin typeface="Arial" charset="0"/>
                <a:ea typeface="ＭＳ Ｐゴシック" charset="0"/>
                <a:cs typeface="ＭＳ Ｐゴシック" charset="0"/>
                <a:sym typeface="Symbol" charset="0"/>
              </a:rPr>
              <a:t>∪, using +/–:</a:t>
            </a:r>
            <a:endParaRPr lang="en-US" sz="2400" dirty="0">
              <a:latin typeface="Arial" charset="0"/>
              <a:ea typeface="ＭＳ Ｐゴシック" charset="0"/>
              <a:cs typeface="ＭＳ Ｐゴシック" charset="0"/>
            </a:endParaRPr>
          </a:p>
          <a:p>
            <a:pPr eaLnBrk="1" hangingPunct="1">
              <a:lnSpc>
                <a:spcPct val="90000"/>
              </a:lnSpc>
              <a:spcAft>
                <a:spcPts val="1672"/>
              </a:spcAft>
            </a:pPr>
            <a:r>
              <a:rPr lang="en-US" sz="2400" dirty="0">
                <a:latin typeface="Arial" charset="0"/>
                <a:ea typeface="ＭＳ Ｐゴシック" charset="0"/>
                <a:cs typeface="ＭＳ Ｐゴシック" charset="0"/>
              </a:rPr>
              <a:t>E</a:t>
            </a:r>
            <a:r>
              <a:rPr lang="en-US" sz="2400" baseline="-25000" dirty="0">
                <a:latin typeface="Arial" charset="0"/>
                <a:ea typeface="ＭＳ Ｐゴシック" charset="0"/>
                <a:cs typeface="ＭＳ Ｐゴシック" charset="0"/>
              </a:rPr>
              <a:t>1</a:t>
            </a:r>
            <a:r>
              <a:rPr lang="en-US" sz="2400" dirty="0">
                <a:latin typeface="Arial" charset="0"/>
                <a:ea typeface="ＭＳ Ｐゴシック" charset="0"/>
                <a:cs typeface="ＭＳ Ｐゴシック" charset="0"/>
              </a:rPr>
              <a:t> +  E</a:t>
            </a:r>
            <a:r>
              <a:rPr lang="en-US" sz="2400" baseline="-25000" dirty="0">
                <a:latin typeface="Arial" charset="0"/>
                <a:ea typeface="ＭＳ Ｐゴシック" charset="0"/>
                <a:cs typeface="ＭＳ Ｐゴシック" charset="0"/>
              </a:rPr>
              <a:t>2</a:t>
            </a:r>
            <a:r>
              <a:rPr lang="en-US" sz="2400" dirty="0">
                <a:latin typeface="Arial" charset="0"/>
                <a:ea typeface="ＭＳ Ｐゴシック" charset="0"/>
                <a:cs typeface="ＭＳ Ｐゴシック" charset="0"/>
              </a:rPr>
              <a:t> = {</a:t>
            </a:r>
            <a:r>
              <a:rPr lang="en-US" sz="2400" b="1" dirty="0">
                <a:latin typeface="Arial" charset="0"/>
                <a:ea typeface="ＭＳ Ｐゴシック" charset="0"/>
                <a:cs typeface="ＭＳ Ｐゴシック" charset="0"/>
              </a:rPr>
              <a:t>x</a:t>
            </a:r>
            <a:r>
              <a:rPr lang="en-US" sz="2400" dirty="0">
                <a:latin typeface="Arial" charset="0"/>
                <a:ea typeface="ＭＳ Ｐゴシック" charset="0"/>
                <a:cs typeface="ＭＳ Ｐゴシック" charset="0"/>
              </a:rPr>
              <a:t>, y, z, </a:t>
            </a:r>
            <a:r>
              <a:rPr lang="en-US" sz="2400" b="1" dirty="0">
                <a:latin typeface="Arial" charset="0"/>
                <a:ea typeface="ＭＳ Ｐゴシック" charset="0"/>
                <a:cs typeface="ＭＳ Ｐゴシック" charset="0"/>
              </a:rPr>
              <a:t>x</a:t>
            </a:r>
            <a:r>
              <a:rPr lang="en-US" sz="2400" dirty="0">
                <a:latin typeface="Arial" charset="0"/>
                <a:ea typeface="ＭＳ Ｐゴシック" charset="0"/>
                <a:cs typeface="ＭＳ Ｐゴシック" charset="0"/>
              </a:rPr>
              <a:t>, t, u} includes x twice, because </a:t>
            </a:r>
            <a:r>
              <a:rPr lang="en-US" sz="2400" dirty="0"/>
              <a:t>the common element x is in both E</a:t>
            </a:r>
            <a:r>
              <a:rPr lang="en-US" sz="2400" baseline="-25000" dirty="0"/>
              <a:t>1</a:t>
            </a:r>
            <a:r>
              <a:rPr lang="en-US" sz="2400" dirty="0"/>
              <a:t> and E</a:t>
            </a:r>
            <a:r>
              <a:rPr lang="en-US" sz="2400" baseline="-25000" dirty="0"/>
              <a:t>2. </a:t>
            </a:r>
            <a:r>
              <a:rPr lang="en-US" sz="2400" dirty="0">
                <a:latin typeface="Arial" charset="0"/>
                <a:ea typeface="ＭＳ Ｐゴシック" charset="0"/>
                <a:cs typeface="ＭＳ Ｐゴシック" charset="0"/>
              </a:rPr>
              <a:t>Compensate for overcounting by removing E</a:t>
            </a:r>
            <a:r>
              <a:rPr lang="en-US" sz="2400" baseline="-25000" dirty="0">
                <a:latin typeface="Arial" charset="0"/>
                <a:ea typeface="ＭＳ Ｐゴシック" charset="0"/>
                <a:cs typeface="ＭＳ Ｐゴシック" charset="0"/>
              </a:rPr>
              <a:t>1</a:t>
            </a:r>
            <a:r>
              <a:rPr lang="en-US" sz="2400" dirty="0">
                <a:latin typeface="Arial" charset="0"/>
                <a:ea typeface="ＭＳ Ｐゴシック" charset="0"/>
                <a:cs typeface="ＭＳ Ｐゴシック" charset="0"/>
                <a:sym typeface="Symbol" charset="0"/>
              </a:rPr>
              <a:t>∩E</a:t>
            </a:r>
            <a:r>
              <a:rPr lang="en-US" sz="2400" baseline="-25000" dirty="0">
                <a:latin typeface="Arial" charset="0"/>
                <a:ea typeface="ＭＳ Ｐゴシック" charset="0"/>
                <a:cs typeface="ＭＳ Ｐゴシック" charset="0"/>
              </a:rPr>
              <a:t>2</a:t>
            </a:r>
            <a:r>
              <a:rPr lang="en-US" sz="2400" dirty="0">
                <a:latin typeface="Arial" charset="0"/>
                <a:ea typeface="ＭＳ Ｐゴシック" charset="0"/>
                <a:cs typeface="ＭＳ Ｐゴシック" charset="0"/>
              </a:rPr>
              <a:t> to avoid over counting of common elements:</a:t>
            </a:r>
          </a:p>
          <a:p>
            <a:pPr marL="0" indent="0" algn="ctr" eaLnBrk="1" hangingPunct="1">
              <a:lnSpc>
                <a:spcPct val="90000"/>
              </a:lnSpc>
              <a:spcAft>
                <a:spcPts val="1672"/>
              </a:spcAft>
              <a:buNone/>
            </a:pPr>
            <a:r>
              <a:rPr lang="en-US" sz="2400" b="1" dirty="0">
                <a:solidFill>
                  <a:srgbClr val="C00000"/>
                </a:solidFill>
                <a:latin typeface="Arial" charset="0"/>
                <a:ea typeface="ＭＳ Ｐゴシック" charset="0"/>
                <a:cs typeface="ＭＳ Ｐゴシック" charset="0"/>
              </a:rPr>
              <a:t>E</a:t>
            </a:r>
            <a:r>
              <a:rPr lang="en-US" sz="2400" b="1" baseline="-25000" dirty="0">
                <a:solidFill>
                  <a:srgbClr val="C00000"/>
                </a:solidFill>
                <a:latin typeface="Arial" charset="0"/>
                <a:ea typeface="ＭＳ Ｐゴシック" charset="0"/>
                <a:cs typeface="ＭＳ Ｐゴシック" charset="0"/>
              </a:rPr>
              <a:t>1</a:t>
            </a:r>
            <a:r>
              <a:rPr lang="en-US" sz="2400" b="1" dirty="0">
                <a:solidFill>
                  <a:srgbClr val="C00000"/>
                </a:solidFill>
                <a:latin typeface="Arial" charset="0"/>
                <a:ea typeface="ＭＳ Ｐゴシック" charset="0"/>
                <a:cs typeface="ＭＳ Ｐゴシック" charset="0"/>
                <a:sym typeface="Symbol" charset="0"/>
              </a:rPr>
              <a:t>∪E</a:t>
            </a:r>
            <a:r>
              <a:rPr lang="en-US" sz="2400" b="1" baseline="-25000" dirty="0">
                <a:solidFill>
                  <a:srgbClr val="C00000"/>
                </a:solidFill>
                <a:latin typeface="Arial" charset="0"/>
                <a:ea typeface="ＭＳ Ｐゴシック" charset="0"/>
                <a:cs typeface="ＭＳ Ｐゴシック" charset="0"/>
              </a:rPr>
              <a:t>2</a:t>
            </a:r>
            <a:r>
              <a:rPr lang="en-US" sz="2400" b="1" dirty="0">
                <a:solidFill>
                  <a:srgbClr val="C00000"/>
                </a:solidFill>
                <a:latin typeface="Arial" charset="0"/>
                <a:ea typeface="ＭＳ Ｐゴシック" charset="0"/>
                <a:cs typeface="ＭＳ Ｐゴシック" charset="0"/>
                <a:sym typeface="Symbol" charset="0"/>
              </a:rPr>
              <a:t> </a:t>
            </a:r>
            <a:r>
              <a:rPr lang="en-US" sz="2400" b="1" dirty="0">
                <a:solidFill>
                  <a:srgbClr val="C00000"/>
                </a:solidFill>
                <a:latin typeface="Arial" charset="0"/>
                <a:ea typeface="ＭＳ Ｐゴシック" charset="0"/>
                <a:cs typeface="ＭＳ Ｐゴシック" charset="0"/>
              </a:rPr>
              <a:t>= E</a:t>
            </a:r>
            <a:r>
              <a:rPr lang="en-US" sz="2400" b="1" baseline="-25000" dirty="0">
                <a:solidFill>
                  <a:srgbClr val="C00000"/>
                </a:solidFill>
                <a:latin typeface="Arial" charset="0"/>
                <a:ea typeface="ＭＳ Ｐゴシック" charset="0"/>
                <a:cs typeface="ＭＳ Ｐゴシック" charset="0"/>
              </a:rPr>
              <a:t>1 </a:t>
            </a:r>
            <a:r>
              <a:rPr lang="en-US" sz="2400" b="1" dirty="0">
                <a:solidFill>
                  <a:srgbClr val="C00000"/>
                </a:solidFill>
                <a:latin typeface="Arial" charset="0"/>
                <a:ea typeface="ＭＳ Ｐゴシック" charset="0"/>
                <a:cs typeface="ＭＳ Ｐゴシック" charset="0"/>
              </a:rPr>
              <a:t>+ E</a:t>
            </a:r>
            <a:r>
              <a:rPr lang="en-US" sz="2400" b="1" baseline="-25000" dirty="0">
                <a:solidFill>
                  <a:srgbClr val="C00000"/>
                </a:solidFill>
                <a:latin typeface="Arial" charset="0"/>
                <a:ea typeface="ＭＳ Ｐゴシック" charset="0"/>
                <a:cs typeface="ＭＳ Ｐゴシック" charset="0"/>
              </a:rPr>
              <a:t>2</a:t>
            </a:r>
            <a:r>
              <a:rPr lang="en-US" sz="2400" b="1" dirty="0">
                <a:solidFill>
                  <a:srgbClr val="C00000"/>
                </a:solidFill>
                <a:latin typeface="Arial" charset="0"/>
                <a:ea typeface="ＭＳ Ｐゴシック" charset="0"/>
                <a:cs typeface="ＭＳ Ｐゴシック" charset="0"/>
              </a:rPr>
              <a:t> – E</a:t>
            </a:r>
            <a:r>
              <a:rPr lang="en-US" sz="2400" b="1" baseline="-25000" dirty="0">
                <a:solidFill>
                  <a:srgbClr val="C00000"/>
                </a:solidFill>
                <a:latin typeface="Arial" charset="0"/>
                <a:ea typeface="ＭＳ Ｐゴシック" charset="0"/>
                <a:cs typeface="ＭＳ Ｐゴシック" charset="0"/>
              </a:rPr>
              <a:t>1</a:t>
            </a:r>
            <a:r>
              <a:rPr lang="en-US" sz="2400" b="1" dirty="0">
                <a:solidFill>
                  <a:srgbClr val="C00000"/>
                </a:solidFill>
                <a:latin typeface="Arial" charset="0"/>
                <a:ea typeface="ＭＳ Ｐゴシック" charset="0"/>
                <a:cs typeface="ＭＳ Ｐゴシック" charset="0"/>
                <a:sym typeface="Symbol" charset="0"/>
              </a:rPr>
              <a:t>∩E</a:t>
            </a:r>
            <a:r>
              <a:rPr lang="en-US" sz="2400" b="1" baseline="-25000" dirty="0">
                <a:solidFill>
                  <a:srgbClr val="C00000"/>
                </a:solidFill>
                <a:latin typeface="Arial" charset="0"/>
                <a:ea typeface="ＭＳ Ｐゴシック" charset="0"/>
                <a:cs typeface="ＭＳ Ｐゴシック" charset="0"/>
              </a:rPr>
              <a:t>2</a:t>
            </a:r>
          </a:p>
          <a:p>
            <a:pPr marL="0" indent="0" algn="ctr" eaLnBrk="1" hangingPunct="1">
              <a:lnSpc>
                <a:spcPct val="90000"/>
              </a:lnSpc>
              <a:spcAft>
                <a:spcPts val="1672"/>
              </a:spcAft>
              <a:buNone/>
            </a:pPr>
            <a:endParaRPr lang="en-US" sz="2400" b="1" baseline="-25000" dirty="0">
              <a:solidFill>
                <a:srgbClr val="C00000"/>
              </a:solidFill>
              <a:latin typeface="Arial" charset="0"/>
              <a:ea typeface="ＭＳ Ｐゴシック" charset="0"/>
              <a:cs typeface="ＭＳ Ｐゴシック" charset="0"/>
            </a:endParaRPr>
          </a:p>
          <a:p>
            <a:pPr marL="0" indent="0" algn="ctr" eaLnBrk="1" hangingPunct="1">
              <a:lnSpc>
                <a:spcPct val="90000"/>
              </a:lnSpc>
              <a:spcAft>
                <a:spcPts val="1672"/>
              </a:spcAft>
              <a:buNone/>
            </a:pPr>
            <a:r>
              <a:rPr lang="en-US" b="1" dirty="0"/>
              <a:t>**</a:t>
            </a:r>
            <a:r>
              <a:rPr lang="en-US" sz="2000" b="1" dirty="0">
                <a:solidFill>
                  <a:srgbClr val="C00000"/>
                </a:solidFill>
              </a:rPr>
              <a:t>Rare Event Approximation</a:t>
            </a:r>
            <a:r>
              <a:rPr lang="en-US" sz="2000" dirty="0"/>
              <a:t>: Drop small event overlap only if sum of E1+ E2 is sufficiently large.</a:t>
            </a:r>
          </a:p>
          <a:p>
            <a:pPr marL="0" indent="0" algn="ctr" eaLnBrk="1" hangingPunct="1">
              <a:lnSpc>
                <a:spcPct val="90000"/>
              </a:lnSpc>
              <a:spcAft>
                <a:spcPts val="1672"/>
              </a:spcAft>
              <a:buNone/>
            </a:pPr>
            <a:endParaRPr lang="en-US" sz="2400" b="1" baseline="-25000" dirty="0">
              <a:solidFill>
                <a:srgbClr val="C00000"/>
              </a:solidFill>
              <a:latin typeface="Arial" charset="0"/>
              <a:ea typeface="ＭＳ Ｐゴシック" charset="0"/>
              <a:cs typeface="ＭＳ Ｐゴシック" charset="0"/>
            </a:endParaRPr>
          </a:p>
          <a:p>
            <a:pPr marL="0" indent="0" eaLnBrk="1" hangingPunct="1">
              <a:lnSpc>
                <a:spcPct val="90000"/>
              </a:lnSpc>
              <a:buNone/>
            </a:pPr>
            <a:endParaRPr lang="en-US" sz="2400" b="1" baseline="-25000" dirty="0">
              <a:latin typeface="Arial" charset="0"/>
              <a:ea typeface="ＭＳ Ｐゴシック" charset="0"/>
              <a:cs typeface="ＭＳ Ｐゴシック" charset="0"/>
            </a:endParaRPr>
          </a:p>
          <a:p>
            <a:pPr marL="0" indent="0" eaLnBrk="1" hangingPunct="1">
              <a:lnSpc>
                <a:spcPct val="90000"/>
              </a:lnSpc>
              <a:buNone/>
            </a:pPr>
            <a:endParaRPr lang="en-US" sz="2400" b="1" baseline="-25000" dirty="0">
              <a:latin typeface="Arial" charset="0"/>
              <a:ea typeface="ＭＳ Ｐゴシック" charset="0"/>
              <a:cs typeface="ＭＳ Ｐゴシック" charset="0"/>
            </a:endParaRPr>
          </a:p>
          <a:p>
            <a:pPr eaLnBrk="1" hangingPunct="1">
              <a:lnSpc>
                <a:spcPct val="90000"/>
              </a:lnSpc>
            </a:pPr>
            <a:endParaRPr lang="en-US" sz="2400" dirty="0">
              <a:latin typeface="Arial" charset="0"/>
              <a:ea typeface="ＭＳ Ｐゴシック" charset="0"/>
              <a:cs typeface="ＭＳ Ｐゴシック" charset="0"/>
            </a:endParaRPr>
          </a:p>
        </p:txBody>
      </p:sp>
      <p:grpSp>
        <p:nvGrpSpPr>
          <p:cNvPr id="28676" name="Group 4"/>
          <p:cNvGrpSpPr>
            <a:grpSpLocks/>
          </p:cNvGrpSpPr>
          <p:nvPr/>
        </p:nvGrpSpPr>
        <p:grpSpPr bwMode="auto">
          <a:xfrm>
            <a:off x="6019800" y="1524000"/>
            <a:ext cx="2209800" cy="1219200"/>
            <a:chOff x="1104" y="1392"/>
            <a:chExt cx="1392" cy="768"/>
          </a:xfrm>
        </p:grpSpPr>
        <p:sp>
          <p:nvSpPr>
            <p:cNvPr id="28677" name="Oval 5"/>
            <p:cNvSpPr>
              <a:spLocks noChangeArrowheads="1"/>
            </p:cNvSpPr>
            <p:nvPr/>
          </p:nvSpPr>
          <p:spPr bwMode="auto">
            <a:xfrm>
              <a:off x="1104" y="1392"/>
              <a:ext cx="816" cy="768"/>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678" name="Oval 6"/>
            <p:cNvSpPr>
              <a:spLocks noChangeArrowheads="1"/>
            </p:cNvSpPr>
            <p:nvPr/>
          </p:nvSpPr>
          <p:spPr bwMode="auto">
            <a:xfrm>
              <a:off x="1680" y="1392"/>
              <a:ext cx="816" cy="768"/>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679" name="Text Box 7"/>
            <p:cNvSpPr txBox="1">
              <a:spLocks noChangeArrowheads="1"/>
            </p:cNvSpPr>
            <p:nvPr/>
          </p:nvSpPr>
          <p:spPr bwMode="auto">
            <a:xfrm>
              <a:off x="1206" y="1632"/>
              <a:ext cx="114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y  z   x   t  u</a:t>
              </a:r>
            </a:p>
          </p:txBody>
        </p:sp>
      </p:grpSp>
    </p:spTree>
    <p:extLst>
      <p:ext uri="{BB962C8B-B14F-4D97-AF65-F5344CB8AC3E}">
        <p14:creationId xmlns:p14="http://schemas.microsoft.com/office/powerpoint/2010/main" val="212773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131082"/>
            <a:ext cx="8763000" cy="1143000"/>
          </a:xfrm>
        </p:spPr>
        <p:txBody>
          <a:bodyPr/>
          <a:lstStyle/>
          <a:p>
            <a:pPr eaLnBrk="1" hangingPunct="1"/>
            <a:r>
              <a:rPr lang="en-US" sz="3200" dirty="0">
                <a:latin typeface="Arial" charset="0"/>
                <a:ea typeface="ＭＳ Ｐゴシック" charset="0"/>
                <a:cs typeface="ＭＳ Ｐゴシック" charset="0"/>
              </a:rPr>
              <a:t>Intersection: Example</a:t>
            </a:r>
          </a:p>
        </p:txBody>
      </p:sp>
      <p:sp>
        <p:nvSpPr>
          <p:cNvPr id="29699" name="Rectangle 3"/>
          <p:cNvSpPr>
            <a:spLocks noGrp="1" noChangeArrowheads="1"/>
          </p:cNvSpPr>
          <p:nvPr>
            <p:ph type="body" idx="1"/>
          </p:nvPr>
        </p:nvSpPr>
        <p:spPr>
          <a:xfrm>
            <a:off x="228600" y="1066800"/>
            <a:ext cx="8686800" cy="5943600"/>
          </a:xfrm>
        </p:spPr>
        <p:txBody>
          <a:bodyPr/>
          <a:lstStyle/>
          <a:p>
            <a:pPr eaLnBrk="1" hangingPunct="1">
              <a:lnSpc>
                <a:spcPct val="90000"/>
              </a:lnSpc>
            </a:pPr>
            <a:r>
              <a:rPr lang="en-US" sz="2400" dirty="0">
                <a:latin typeface="Arial" charset="0"/>
                <a:ea typeface="ＭＳ Ｐゴシック" charset="0"/>
                <a:cs typeface="ＭＳ Ｐゴシック" charset="0"/>
              </a:rPr>
              <a:t>E</a:t>
            </a:r>
            <a:r>
              <a:rPr lang="en-US" sz="2400" baseline="-25000" dirty="0">
                <a:latin typeface="Arial" charset="0"/>
                <a:ea typeface="ＭＳ Ｐゴシック" charset="0"/>
                <a:cs typeface="ＭＳ Ｐゴシック" charset="0"/>
              </a:rPr>
              <a:t>1</a:t>
            </a:r>
            <a:r>
              <a:rPr lang="en-US" sz="2400" dirty="0">
                <a:latin typeface="Arial" charset="0"/>
                <a:ea typeface="ＭＳ Ｐゴシック" charset="0"/>
                <a:cs typeface="ＭＳ Ｐゴシック" charset="0"/>
              </a:rPr>
              <a:t> is a set of components that operate (and may fail) within 0 to 1000 hours.</a:t>
            </a:r>
          </a:p>
          <a:p>
            <a:pPr eaLnBrk="1" hangingPunct="1">
              <a:lnSpc>
                <a:spcPct val="90000"/>
              </a:lnSpc>
              <a:buFontTx/>
              <a:buNone/>
            </a:pPr>
            <a:r>
              <a:rPr lang="en-US" sz="2400" dirty="0">
                <a:latin typeface="Arial" charset="0"/>
                <a:ea typeface="ＭＳ Ｐゴシック" charset="0"/>
                <a:cs typeface="ＭＳ Ｐゴシック" charset="0"/>
              </a:rPr>
              <a:t>	 </a:t>
            </a:r>
          </a:p>
          <a:p>
            <a:pPr eaLnBrk="1" hangingPunct="1">
              <a:lnSpc>
                <a:spcPct val="90000"/>
              </a:lnSpc>
              <a:spcAft>
                <a:spcPct val="40000"/>
              </a:spcAft>
              <a:buFontTx/>
              <a:buNone/>
            </a:pPr>
            <a:r>
              <a:rPr lang="en-US" sz="2400" dirty="0">
                <a:latin typeface="Arial" charset="0"/>
                <a:ea typeface="ＭＳ Ｐゴシック" charset="0"/>
                <a:cs typeface="ＭＳ Ｐゴシック" charset="0"/>
              </a:rPr>
              <a:t>	E</a:t>
            </a:r>
            <a:r>
              <a:rPr lang="en-US" sz="2400" baseline="-25000" dirty="0">
                <a:latin typeface="Arial" charset="0"/>
                <a:ea typeface="ＭＳ Ｐゴシック" charset="0"/>
                <a:cs typeface="ＭＳ Ｐゴシック" charset="0"/>
              </a:rPr>
              <a:t>1</a:t>
            </a:r>
            <a:r>
              <a:rPr lang="en-US" sz="2400" dirty="0">
                <a:latin typeface="Arial" charset="0"/>
                <a:ea typeface="ＭＳ Ｐゴシック" charset="0"/>
                <a:cs typeface="ＭＳ Ｐゴシック" charset="0"/>
              </a:rPr>
              <a:t> = {t | 0 &lt; t &lt; 1000}  (uncertain t, given this range)</a:t>
            </a:r>
          </a:p>
          <a:p>
            <a:pPr eaLnBrk="1" hangingPunct="1">
              <a:lnSpc>
                <a:spcPct val="90000"/>
              </a:lnSpc>
              <a:spcAft>
                <a:spcPts val="1272"/>
              </a:spcAft>
            </a:pPr>
            <a:r>
              <a:rPr lang="en-US" sz="2400" dirty="0">
                <a:latin typeface="Arial" charset="0"/>
                <a:ea typeface="ＭＳ Ｐゴシック" charset="0"/>
                <a:cs typeface="ＭＳ Ｐゴシック" charset="0"/>
              </a:rPr>
              <a:t>E</a:t>
            </a:r>
            <a:r>
              <a:rPr lang="en-US" sz="2400" baseline="-25000" dirty="0">
                <a:latin typeface="Arial" charset="0"/>
                <a:ea typeface="ＭＳ Ｐゴシック" charset="0"/>
                <a:cs typeface="ＭＳ Ｐゴシック" charset="0"/>
              </a:rPr>
              <a:t>2</a:t>
            </a:r>
            <a:r>
              <a:rPr lang="en-US" sz="2400" dirty="0">
                <a:latin typeface="Arial" charset="0"/>
                <a:ea typeface="ＭＳ Ｐゴシック" charset="0"/>
                <a:cs typeface="ＭＳ Ｐゴシック" charset="0"/>
              </a:rPr>
              <a:t> is a set of components that operate (and may fail) within 500 and 2000 hours. </a:t>
            </a:r>
          </a:p>
          <a:p>
            <a:pPr eaLnBrk="1" hangingPunct="1">
              <a:lnSpc>
                <a:spcPct val="90000"/>
              </a:lnSpc>
              <a:spcAft>
                <a:spcPts val="1272"/>
              </a:spcAft>
            </a:pPr>
            <a:r>
              <a:rPr lang="en-US" sz="2400" b="1" dirty="0">
                <a:latin typeface="Arial" charset="0"/>
                <a:ea typeface="ＭＳ Ｐゴシック" charset="0"/>
                <a:cs typeface="ＭＳ Ｐゴシック" charset="0"/>
              </a:rPr>
              <a:t>Logic Expression</a:t>
            </a:r>
            <a:r>
              <a:rPr lang="en-US" sz="2400" dirty="0">
                <a:latin typeface="Arial" charset="0"/>
                <a:ea typeface="ＭＳ Ｐゴシック" charset="0"/>
                <a:cs typeface="ＭＳ Ｐゴシック" charset="0"/>
              </a:rPr>
              <a:t>: E</a:t>
            </a:r>
            <a:r>
              <a:rPr lang="en-US" sz="2400" baseline="-25000" dirty="0">
                <a:latin typeface="Arial" charset="0"/>
                <a:ea typeface="ＭＳ Ｐゴシック" charset="0"/>
                <a:cs typeface="ＭＳ Ｐゴシック" charset="0"/>
              </a:rPr>
              <a:t>2</a:t>
            </a:r>
            <a:r>
              <a:rPr lang="en-US" sz="2400" dirty="0">
                <a:latin typeface="Arial" charset="0"/>
                <a:ea typeface="ＭＳ Ｐゴシック" charset="0"/>
                <a:cs typeface="ＭＳ Ｐゴシック" charset="0"/>
              </a:rPr>
              <a:t> = {t | 500 &lt; t &lt; 2000}</a:t>
            </a:r>
          </a:p>
          <a:p>
            <a:pPr eaLnBrk="1" hangingPunct="1">
              <a:lnSpc>
                <a:spcPct val="90000"/>
              </a:lnSpc>
            </a:pPr>
            <a:endParaRPr lang="en-US" sz="2400" dirty="0">
              <a:latin typeface="Arial" charset="0"/>
              <a:ea typeface="ＭＳ Ｐゴシック" charset="0"/>
              <a:cs typeface="ＭＳ Ｐゴシック" charset="0"/>
            </a:endParaRPr>
          </a:p>
          <a:p>
            <a:pPr eaLnBrk="1" hangingPunct="1">
              <a:lnSpc>
                <a:spcPct val="90000"/>
              </a:lnSpc>
            </a:pPr>
            <a:r>
              <a:rPr lang="en-US" sz="2400" dirty="0">
                <a:latin typeface="Arial" charset="0"/>
                <a:ea typeface="ＭＳ Ｐゴシック" charset="0"/>
                <a:cs typeface="ＭＳ Ｐゴシック" charset="0"/>
              </a:rPr>
              <a:t>Therefore, E</a:t>
            </a:r>
            <a:r>
              <a:rPr lang="en-US" sz="2400" baseline="-25000" dirty="0">
                <a:latin typeface="Arial" charset="0"/>
                <a:ea typeface="ＭＳ Ｐゴシック" charset="0"/>
                <a:cs typeface="ＭＳ Ｐゴシック" charset="0"/>
              </a:rPr>
              <a:t>1</a:t>
            </a:r>
            <a:r>
              <a:rPr lang="en-US" sz="2400" dirty="0">
                <a:latin typeface="Arial" charset="0"/>
                <a:ea typeface="ＭＳ Ｐゴシック" charset="0"/>
                <a:cs typeface="ＭＳ Ｐゴシック" charset="0"/>
              </a:rPr>
              <a:t> </a:t>
            </a:r>
            <a:r>
              <a:rPr lang="en-US" sz="2400" dirty="0">
                <a:latin typeface="Arial" charset="0"/>
                <a:ea typeface="ＭＳ Ｐゴシック" charset="0"/>
                <a:cs typeface="ＭＳ Ｐゴシック" charset="0"/>
                <a:sym typeface="Symbol" charset="0"/>
              </a:rPr>
              <a:t>∩ E</a:t>
            </a:r>
            <a:r>
              <a:rPr lang="en-US" sz="2400" baseline="-25000" dirty="0">
                <a:latin typeface="Arial" charset="0"/>
                <a:ea typeface="ＭＳ Ｐゴシック" charset="0"/>
                <a:cs typeface="ＭＳ Ｐゴシック" charset="0"/>
              </a:rPr>
              <a:t>2</a:t>
            </a:r>
            <a:r>
              <a:rPr lang="en-US" sz="2400" dirty="0">
                <a:latin typeface="Arial" charset="0"/>
                <a:ea typeface="ＭＳ Ｐゴシック" charset="0"/>
                <a:cs typeface="ＭＳ Ｐゴシック" charset="0"/>
                <a:sym typeface="Symbol" charset="0"/>
              </a:rPr>
              <a:t> = </a:t>
            </a:r>
            <a:r>
              <a:rPr lang="en-US" sz="2400" dirty="0">
                <a:latin typeface="Arial" charset="0"/>
                <a:ea typeface="ＭＳ Ｐゴシック" charset="0"/>
                <a:cs typeface="ＭＳ Ｐゴシック" charset="0"/>
              </a:rPr>
              <a:t>{t | 500 &lt; t &lt; 1000}, or</a:t>
            </a:r>
          </a:p>
          <a:p>
            <a:pPr eaLnBrk="1" hangingPunct="1">
              <a:lnSpc>
                <a:spcPct val="90000"/>
              </a:lnSpc>
              <a:buFontTx/>
              <a:buNone/>
            </a:pPr>
            <a:r>
              <a:rPr lang="en-US" sz="2400" dirty="0">
                <a:latin typeface="Arial" charset="0"/>
                <a:ea typeface="ＭＳ Ｐゴシック" charset="0"/>
                <a:cs typeface="ＭＳ Ｐゴシック" charset="0"/>
              </a:rPr>
              <a:t>    </a:t>
            </a:r>
            <a:r>
              <a:rPr lang="en-US" sz="2400" b="1" dirty="0">
                <a:latin typeface="Arial" charset="0"/>
                <a:ea typeface="ＭＳ Ｐゴシック" charset="0"/>
                <a:cs typeface="ＭＳ Ｐゴシック" charset="0"/>
              </a:rPr>
              <a:t>E</a:t>
            </a:r>
            <a:r>
              <a:rPr lang="en-US" sz="2400" b="1" baseline="-25000" dirty="0">
                <a:latin typeface="Arial" charset="0"/>
                <a:ea typeface="ＭＳ Ｐゴシック" charset="0"/>
                <a:cs typeface="ＭＳ Ｐゴシック" charset="0"/>
              </a:rPr>
              <a:t>1</a:t>
            </a:r>
            <a:r>
              <a:rPr lang="en-US" sz="2400" b="1" dirty="0">
                <a:latin typeface="Arial" charset="0"/>
                <a:ea typeface="ＭＳ Ｐゴシック" charset="0"/>
                <a:cs typeface="ＭＳ Ｐゴシック" charset="0"/>
              </a:rPr>
              <a:t> AND E</a:t>
            </a:r>
            <a:r>
              <a:rPr lang="en-US" sz="2400" b="1" baseline="-25000" dirty="0">
                <a:latin typeface="Arial" charset="0"/>
                <a:ea typeface="ＭＳ Ｐゴシック" charset="0"/>
                <a:cs typeface="ＭＳ Ｐゴシック" charset="0"/>
              </a:rPr>
              <a:t>2</a:t>
            </a:r>
            <a:r>
              <a:rPr lang="en-US" sz="2400" b="1" dirty="0">
                <a:latin typeface="Arial" charset="0"/>
                <a:ea typeface="ＭＳ Ｐゴシック" charset="0"/>
                <a:cs typeface="ＭＳ Ｐゴシック" charset="0"/>
              </a:rPr>
              <a:t> both operate within 500 to 1000 </a:t>
            </a:r>
            <a:r>
              <a:rPr lang="en-US" sz="2400" b="1" dirty="0" err="1">
                <a:latin typeface="Arial" charset="0"/>
                <a:ea typeface="ＭＳ Ｐゴシック" charset="0"/>
                <a:cs typeface="ＭＳ Ｐゴシック" charset="0"/>
              </a:rPr>
              <a:t>hr</a:t>
            </a:r>
            <a:endParaRPr lang="en-US" sz="2400" b="1" dirty="0">
              <a:latin typeface="Arial" charset="0"/>
              <a:ea typeface="ＭＳ Ｐゴシック" charset="0"/>
              <a:cs typeface="ＭＳ Ｐゴシック" charset="0"/>
            </a:endParaRPr>
          </a:p>
        </p:txBody>
      </p:sp>
      <p:sp>
        <p:nvSpPr>
          <p:cNvPr id="29700" name="Text Box 4"/>
          <p:cNvSpPr txBox="1">
            <a:spLocks noChangeArrowheads="1"/>
          </p:cNvSpPr>
          <p:nvPr/>
        </p:nvSpPr>
        <p:spPr bwMode="auto">
          <a:xfrm>
            <a:off x="1676400" y="1894568"/>
            <a:ext cx="119380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ja-JP" altLang="en-US" sz="2600" dirty="0"/>
              <a:t>“</a:t>
            </a:r>
            <a:r>
              <a:rPr lang="en-US" altLang="ja-JP" sz="2600" dirty="0"/>
              <a:t>given</a:t>
            </a:r>
            <a:r>
              <a:rPr lang="ja-JP" altLang="en-US" sz="2600" dirty="0"/>
              <a:t>”</a:t>
            </a:r>
            <a:endParaRPr lang="en-US" sz="2600" dirty="0"/>
          </a:p>
        </p:txBody>
      </p:sp>
      <p:sp>
        <p:nvSpPr>
          <p:cNvPr id="29701" name="Line 5"/>
          <p:cNvSpPr>
            <a:spLocks noChangeShapeType="1"/>
          </p:cNvSpPr>
          <p:nvPr/>
        </p:nvSpPr>
        <p:spPr bwMode="auto">
          <a:xfrm flipH="1">
            <a:off x="1676400" y="2209800"/>
            <a:ext cx="2286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403006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194966"/>
            <a:ext cx="8839200" cy="838200"/>
          </a:xfrm>
        </p:spPr>
        <p:txBody>
          <a:bodyPr/>
          <a:lstStyle/>
          <a:p>
            <a:pPr eaLnBrk="1" hangingPunct="1"/>
            <a:r>
              <a:rPr lang="en-US" sz="3200" dirty="0">
                <a:latin typeface="Arial" charset="0"/>
                <a:ea typeface="ＭＳ Ｐゴシック" charset="0"/>
                <a:cs typeface="ＭＳ Ｐゴシック" charset="0"/>
                <a:sym typeface="Symbol" charset="0"/>
              </a:rPr>
              <a:t>Complementary Logic Gates: Example</a:t>
            </a:r>
            <a:endParaRPr lang="en-US" sz="3200" dirty="0">
              <a:latin typeface="Arial" charset="0"/>
              <a:ea typeface="ＭＳ Ｐゴシック" charset="0"/>
              <a:cs typeface="ＭＳ Ｐゴシック" charset="0"/>
            </a:endParaRPr>
          </a:p>
        </p:txBody>
      </p:sp>
      <p:sp>
        <p:nvSpPr>
          <p:cNvPr id="27651" name="Rectangle 3"/>
          <p:cNvSpPr>
            <a:spLocks noGrp="1" noChangeArrowheads="1"/>
          </p:cNvSpPr>
          <p:nvPr>
            <p:ph type="body" idx="1"/>
          </p:nvPr>
        </p:nvSpPr>
        <p:spPr>
          <a:xfrm>
            <a:off x="499241" y="1219200"/>
            <a:ext cx="8763000" cy="4876800"/>
          </a:xfrm>
        </p:spPr>
        <p:txBody>
          <a:bodyPr/>
          <a:lstStyle/>
          <a:p>
            <a:pPr marL="0" indent="0" eaLnBrk="1" hangingPunct="1">
              <a:spcBef>
                <a:spcPts val="1200"/>
              </a:spcBef>
              <a:spcAft>
                <a:spcPts val="1200"/>
              </a:spcAft>
              <a:buNone/>
            </a:pPr>
            <a:r>
              <a:rPr lang="en-US" sz="2800" dirty="0">
                <a:latin typeface="Arial" charset="0"/>
                <a:ea typeface="ＭＳ Ｐゴシック" charset="0"/>
                <a:cs typeface="ＭＳ Ｐゴシック" charset="0"/>
              </a:rPr>
              <a:t>E</a:t>
            </a:r>
            <a:r>
              <a:rPr lang="en-US" sz="2800" baseline="-25000" dirty="0">
                <a:latin typeface="Arial" charset="0"/>
                <a:ea typeface="ＭＳ Ｐゴシック" charset="0"/>
                <a:cs typeface="ＭＳ Ｐゴシック" charset="0"/>
              </a:rPr>
              <a:t>1</a:t>
            </a:r>
            <a:r>
              <a:rPr lang="en-US" sz="2800" dirty="0">
                <a:latin typeface="Arial" charset="0"/>
                <a:ea typeface="ＭＳ Ｐゴシック" charset="0"/>
                <a:cs typeface="ＭＳ Ｐゴシック" charset="0"/>
              </a:rPr>
              <a:t> = {</a:t>
            </a:r>
            <a:r>
              <a:rPr lang="en-US" sz="2800" b="1" dirty="0">
                <a:latin typeface="Arial" charset="0"/>
                <a:ea typeface="ＭＳ Ｐゴシック" charset="0"/>
                <a:cs typeface="ＭＳ Ｐゴシック" charset="0"/>
              </a:rPr>
              <a:t>x</a:t>
            </a:r>
            <a:r>
              <a:rPr lang="en-US" sz="2800" dirty="0">
                <a:latin typeface="Arial" charset="0"/>
                <a:ea typeface="ＭＳ Ｐゴシック" charset="0"/>
                <a:cs typeface="ＭＳ Ｐゴシック" charset="0"/>
              </a:rPr>
              <a:t>, y, z};  E</a:t>
            </a:r>
            <a:r>
              <a:rPr lang="en-US" sz="2800" baseline="-25000" dirty="0">
                <a:latin typeface="Arial" charset="0"/>
                <a:ea typeface="ＭＳ Ｐゴシック" charset="0"/>
                <a:cs typeface="ＭＳ Ｐゴシック" charset="0"/>
              </a:rPr>
              <a:t>2</a:t>
            </a:r>
            <a:r>
              <a:rPr lang="en-US" sz="2800" dirty="0">
                <a:latin typeface="Arial" charset="0"/>
                <a:ea typeface="ＭＳ Ｐゴシック" charset="0"/>
                <a:cs typeface="ＭＳ Ｐゴシック" charset="0"/>
              </a:rPr>
              <a:t> = {</a:t>
            </a:r>
            <a:r>
              <a:rPr lang="en-US" sz="2800" b="1" dirty="0">
                <a:latin typeface="Arial" charset="0"/>
                <a:ea typeface="ＭＳ Ｐゴシック" charset="0"/>
                <a:cs typeface="ＭＳ Ｐゴシック" charset="0"/>
              </a:rPr>
              <a:t>x</a:t>
            </a:r>
            <a:r>
              <a:rPr lang="en-US" sz="2800" dirty="0">
                <a:latin typeface="Arial" charset="0"/>
                <a:ea typeface="ＭＳ Ｐゴシック" charset="0"/>
                <a:cs typeface="ＭＳ Ｐゴシック" charset="0"/>
              </a:rPr>
              <a:t>, t, u}</a:t>
            </a:r>
          </a:p>
          <a:p>
            <a:pPr eaLnBrk="1" hangingPunct="1">
              <a:spcBef>
                <a:spcPts val="1200"/>
              </a:spcBef>
              <a:spcAft>
                <a:spcPts val="1200"/>
              </a:spcAft>
              <a:buFontTx/>
              <a:buNone/>
            </a:pPr>
            <a:r>
              <a:rPr lang="en-US" sz="2800" dirty="0">
                <a:latin typeface="Arial" charset="0"/>
                <a:ea typeface="ＭＳ Ｐゴシック" charset="0"/>
                <a:cs typeface="ＭＳ Ｐゴシック" charset="0"/>
              </a:rPr>
              <a:t>E</a:t>
            </a:r>
            <a:r>
              <a:rPr lang="en-US" sz="2800" baseline="-25000" dirty="0">
                <a:latin typeface="Arial" charset="0"/>
                <a:ea typeface="ＭＳ Ｐゴシック" charset="0"/>
                <a:cs typeface="ＭＳ Ｐゴシック" charset="0"/>
              </a:rPr>
              <a:t>1</a:t>
            </a:r>
            <a:r>
              <a:rPr lang="en-US" sz="2800" dirty="0">
                <a:latin typeface="Arial" charset="0"/>
                <a:ea typeface="ＭＳ Ｐゴシック" charset="0"/>
                <a:cs typeface="ＭＳ Ｐゴシック" charset="0"/>
              </a:rPr>
              <a:t> </a:t>
            </a:r>
            <a:r>
              <a:rPr lang="en-US" sz="2800" dirty="0">
                <a:latin typeface="Arial" charset="0"/>
                <a:ea typeface="ＭＳ Ｐゴシック" charset="0"/>
                <a:cs typeface="ＭＳ Ｐゴシック" charset="0"/>
                <a:sym typeface="Symbol" charset="0"/>
              </a:rPr>
              <a:t>∩ E</a:t>
            </a:r>
            <a:r>
              <a:rPr lang="en-US" sz="2800" baseline="-25000" dirty="0">
                <a:latin typeface="Arial" charset="0"/>
                <a:ea typeface="ＭＳ Ｐゴシック" charset="0"/>
                <a:cs typeface="ＭＳ Ｐゴシック" charset="0"/>
              </a:rPr>
              <a:t>2</a:t>
            </a:r>
            <a:r>
              <a:rPr lang="en-US" sz="2800" dirty="0">
                <a:latin typeface="Arial" charset="0"/>
                <a:ea typeface="ＭＳ Ｐゴシック" charset="0"/>
                <a:cs typeface="ＭＳ Ｐゴシック" charset="0"/>
                <a:sym typeface="Symbol" charset="0"/>
              </a:rPr>
              <a:t> = </a:t>
            </a:r>
            <a:r>
              <a:rPr lang="en-US" sz="2800" dirty="0">
                <a:latin typeface="Arial" charset="0"/>
                <a:ea typeface="ＭＳ Ｐゴシック" charset="0"/>
                <a:cs typeface="ＭＳ Ｐゴシック" charset="0"/>
              </a:rPr>
              <a:t>{</a:t>
            </a:r>
            <a:r>
              <a:rPr lang="en-US" sz="2800" b="1" dirty="0">
                <a:latin typeface="Arial" charset="0"/>
                <a:ea typeface="ＭＳ Ｐゴシック" charset="0"/>
                <a:cs typeface="ＭＳ Ｐゴシック" charset="0"/>
              </a:rPr>
              <a:t>x</a:t>
            </a:r>
            <a:r>
              <a:rPr lang="en-US" sz="2800" dirty="0">
                <a:latin typeface="Arial" charset="0"/>
                <a:ea typeface="ＭＳ Ｐゴシック" charset="0"/>
                <a:cs typeface="ＭＳ Ｐゴシック" charset="0"/>
              </a:rPr>
              <a:t>},  Intersection</a:t>
            </a:r>
            <a:endParaRPr lang="en-US" sz="2800" baseline="-25000" dirty="0">
              <a:latin typeface="Arial" charset="0"/>
              <a:ea typeface="ＭＳ Ｐゴシック" charset="0"/>
              <a:cs typeface="ＭＳ Ｐゴシック" charset="0"/>
            </a:endParaRPr>
          </a:p>
          <a:p>
            <a:pPr eaLnBrk="1" hangingPunct="1">
              <a:spcBef>
                <a:spcPts val="1200"/>
              </a:spcBef>
              <a:spcAft>
                <a:spcPts val="1200"/>
              </a:spcAft>
              <a:buNone/>
            </a:pPr>
            <a:r>
              <a:rPr lang="en-US" sz="2800" dirty="0">
                <a:latin typeface="Arial" charset="0"/>
                <a:ea typeface="ＭＳ Ｐゴシック" charset="0"/>
                <a:cs typeface="ＭＳ Ｐゴシック" charset="0"/>
              </a:rPr>
              <a:t>E</a:t>
            </a:r>
            <a:r>
              <a:rPr lang="en-US" sz="2800" baseline="-25000" dirty="0">
                <a:latin typeface="Arial" charset="0"/>
                <a:ea typeface="ＭＳ Ｐゴシック" charset="0"/>
                <a:cs typeface="ＭＳ Ｐゴシック" charset="0"/>
              </a:rPr>
              <a:t>1</a:t>
            </a:r>
            <a:r>
              <a:rPr lang="en-US" sz="2800" dirty="0">
                <a:latin typeface="Arial" charset="0"/>
                <a:ea typeface="ＭＳ Ｐゴシック" charset="0"/>
                <a:cs typeface="ＭＳ Ｐゴシック" charset="0"/>
              </a:rPr>
              <a:t> </a:t>
            </a:r>
            <a:r>
              <a:rPr lang="en-US" sz="2800" dirty="0">
                <a:latin typeface="Arial" charset="0"/>
                <a:ea typeface="ＭＳ Ｐゴシック" charset="0"/>
                <a:cs typeface="ＭＳ Ｐゴシック" charset="0"/>
                <a:sym typeface="Symbol" charset="0"/>
              </a:rPr>
              <a:t>∪ E</a:t>
            </a:r>
            <a:r>
              <a:rPr lang="en-US" sz="2800" baseline="-25000" dirty="0">
                <a:latin typeface="Arial" charset="0"/>
                <a:ea typeface="ＭＳ Ｐゴシック" charset="0"/>
                <a:cs typeface="ＭＳ Ｐゴシック" charset="0"/>
              </a:rPr>
              <a:t>2</a:t>
            </a:r>
            <a:r>
              <a:rPr lang="en-US" sz="2800" dirty="0">
                <a:latin typeface="Arial" charset="0"/>
                <a:ea typeface="ＭＳ Ｐゴシック" charset="0"/>
                <a:cs typeface="ＭＳ Ｐゴシック" charset="0"/>
                <a:sym typeface="Symbol" charset="0"/>
              </a:rPr>
              <a:t> = </a:t>
            </a:r>
            <a:r>
              <a:rPr lang="en-US" sz="2800" dirty="0">
                <a:latin typeface="Arial" charset="0"/>
                <a:ea typeface="ＭＳ Ｐゴシック" charset="0"/>
                <a:cs typeface="ＭＳ Ｐゴシック" charset="0"/>
              </a:rPr>
              <a:t>{</a:t>
            </a:r>
            <a:r>
              <a:rPr lang="en-US" sz="2800" b="1" dirty="0">
                <a:latin typeface="Arial" charset="0"/>
                <a:ea typeface="ＭＳ Ｐゴシック" charset="0"/>
                <a:cs typeface="ＭＳ Ｐゴシック" charset="0"/>
              </a:rPr>
              <a:t>x</a:t>
            </a:r>
            <a:r>
              <a:rPr lang="en-US" sz="2800" dirty="0">
                <a:latin typeface="Arial" charset="0"/>
                <a:ea typeface="ＭＳ Ｐゴシック" charset="0"/>
                <a:cs typeface="ＭＳ Ｐゴシック" charset="0"/>
              </a:rPr>
              <a:t>, y, z, t, u},  Union      </a:t>
            </a:r>
            <a:endParaRPr lang="en-US" sz="2800" b="1" dirty="0">
              <a:latin typeface="Arial" charset="0"/>
              <a:ea typeface="ＭＳ Ｐゴシック" charset="0"/>
              <a:cs typeface="ＭＳ Ｐゴシック" charset="0"/>
            </a:endParaRPr>
          </a:p>
          <a:p>
            <a:pPr eaLnBrk="1" hangingPunct="1">
              <a:spcBef>
                <a:spcPts val="1200"/>
              </a:spcBef>
              <a:spcAft>
                <a:spcPts val="1200"/>
              </a:spcAft>
              <a:buFontTx/>
              <a:buNone/>
            </a:pPr>
            <a:r>
              <a:rPr lang="en-US" sz="2800" dirty="0">
                <a:latin typeface="Arial" charset="0"/>
                <a:ea typeface="ＭＳ Ｐゴシック" charset="0"/>
                <a:cs typeface="ＭＳ Ｐゴシック" charset="0"/>
              </a:rPr>
              <a:t>(E</a:t>
            </a:r>
            <a:r>
              <a:rPr lang="en-US" sz="2800" baseline="-25000" dirty="0">
                <a:latin typeface="Arial" charset="0"/>
                <a:ea typeface="ＭＳ Ｐゴシック" charset="0"/>
                <a:cs typeface="ＭＳ Ｐゴシック" charset="0"/>
              </a:rPr>
              <a:t>1</a:t>
            </a:r>
            <a:r>
              <a:rPr lang="en-US" sz="2800" dirty="0">
                <a:latin typeface="Arial" charset="0"/>
                <a:ea typeface="ＭＳ Ｐゴシック" charset="0"/>
                <a:cs typeface="ＭＳ Ｐゴシック" charset="0"/>
              </a:rPr>
              <a:t> </a:t>
            </a:r>
            <a:r>
              <a:rPr lang="en-US" sz="2800" dirty="0">
                <a:latin typeface="Arial" charset="0"/>
                <a:ea typeface="ＭＳ Ｐゴシック" charset="0"/>
                <a:cs typeface="ＭＳ Ｐゴシック" charset="0"/>
                <a:sym typeface="Symbol" charset="0"/>
              </a:rPr>
              <a:t>∩ E</a:t>
            </a:r>
            <a:r>
              <a:rPr lang="en-US" sz="2800" baseline="-25000" dirty="0">
                <a:latin typeface="Arial" charset="0"/>
                <a:ea typeface="ＭＳ Ｐゴシック" charset="0"/>
                <a:cs typeface="ＭＳ Ｐゴシック" charset="0"/>
              </a:rPr>
              <a:t>2</a:t>
            </a:r>
            <a:r>
              <a:rPr lang="en-US" sz="2800" dirty="0">
                <a:latin typeface="Arial" charset="0"/>
                <a:ea typeface="ＭＳ Ｐゴシック" charset="0"/>
                <a:cs typeface="ＭＳ Ｐゴシック" charset="0"/>
              </a:rPr>
              <a:t>)</a:t>
            </a:r>
            <a:r>
              <a:rPr lang="en-US" sz="2800" baseline="30000" dirty="0">
                <a:latin typeface="Arial" charset="0"/>
                <a:ea typeface="ＭＳ Ｐゴシック" charset="0"/>
                <a:cs typeface="ＭＳ Ｐゴシック" charset="0"/>
              </a:rPr>
              <a:t>c</a:t>
            </a:r>
            <a:r>
              <a:rPr lang="en-US" sz="2800" dirty="0">
                <a:latin typeface="Arial" charset="0"/>
                <a:ea typeface="ＭＳ Ｐゴシック" charset="0"/>
                <a:cs typeface="ＭＳ Ｐゴシック" charset="0"/>
                <a:sym typeface="Symbol" charset="0"/>
              </a:rPr>
              <a:t> = </a:t>
            </a:r>
            <a:r>
              <a:rPr lang="en-US" sz="2800" dirty="0">
                <a:latin typeface="Arial" charset="0"/>
                <a:ea typeface="ＭＳ Ｐゴシック" charset="0"/>
                <a:cs typeface="ＭＳ Ｐゴシック" charset="0"/>
              </a:rPr>
              <a:t>E</a:t>
            </a:r>
            <a:r>
              <a:rPr lang="en-US" sz="2800" baseline="30000" dirty="0">
                <a:latin typeface="Arial" charset="0"/>
                <a:ea typeface="ＭＳ Ｐゴシック" charset="0"/>
                <a:cs typeface="ＭＳ Ｐゴシック" charset="0"/>
              </a:rPr>
              <a:t>c</a:t>
            </a:r>
            <a:r>
              <a:rPr lang="en-US" sz="2800" baseline="-25000" dirty="0">
                <a:latin typeface="Arial" charset="0"/>
                <a:ea typeface="ＭＳ Ｐゴシック" charset="0"/>
                <a:cs typeface="ＭＳ Ｐゴシック" charset="0"/>
              </a:rPr>
              <a:t>1 </a:t>
            </a:r>
            <a:r>
              <a:rPr lang="en-US" sz="2800" dirty="0">
                <a:latin typeface="Arial" charset="0"/>
                <a:ea typeface="ＭＳ Ｐゴシック" charset="0"/>
                <a:cs typeface="ＭＳ Ｐゴシック" charset="0"/>
                <a:sym typeface="Symbol" charset="0"/>
              </a:rPr>
              <a:t>∪ E</a:t>
            </a:r>
            <a:r>
              <a:rPr lang="en-US" sz="2800" baseline="30000" dirty="0">
                <a:latin typeface="Arial" charset="0"/>
                <a:ea typeface="ＭＳ Ｐゴシック" charset="0"/>
                <a:cs typeface="ＭＳ Ｐゴシック" charset="0"/>
                <a:sym typeface="Symbol" charset="0"/>
              </a:rPr>
              <a:t>c</a:t>
            </a:r>
            <a:r>
              <a:rPr lang="en-US" sz="2800" baseline="-25000" dirty="0">
                <a:latin typeface="Arial" charset="0"/>
                <a:ea typeface="ＭＳ Ｐゴシック" charset="0"/>
                <a:cs typeface="ＭＳ Ｐゴシック" charset="0"/>
              </a:rPr>
              <a:t>2 </a:t>
            </a:r>
            <a:r>
              <a:rPr lang="en-US" sz="2800" dirty="0">
                <a:latin typeface="Arial" charset="0"/>
                <a:ea typeface="ＭＳ Ｐゴシック" charset="0"/>
                <a:cs typeface="ＭＳ Ｐゴシック" charset="0"/>
              </a:rPr>
              <a:t>= {t, u, y, z}, 			    </a:t>
            </a:r>
          </a:p>
          <a:p>
            <a:pPr eaLnBrk="1" hangingPunct="1">
              <a:buFontTx/>
              <a:buNone/>
            </a:pPr>
            <a:r>
              <a:rPr lang="en-US" sz="2800" dirty="0">
                <a:latin typeface="Arial" charset="0"/>
                <a:ea typeface="ＭＳ Ｐゴシック" charset="0"/>
                <a:cs typeface="ＭＳ Ｐゴシック" charset="0"/>
              </a:rPr>
              <a:t>		</a:t>
            </a:r>
            <a:r>
              <a:rPr lang="en-US" sz="2800" dirty="0">
                <a:solidFill>
                  <a:srgbClr val="C00000"/>
                </a:solidFill>
                <a:latin typeface="Arial" charset="0"/>
                <a:ea typeface="ＭＳ Ｐゴシック" charset="0"/>
                <a:cs typeface="ＭＳ Ｐゴシック" charset="0"/>
              </a:rPr>
              <a:t>Complement</a:t>
            </a:r>
            <a:r>
              <a:rPr lang="en-US" sz="2800" dirty="0">
                <a:latin typeface="Arial" charset="0"/>
                <a:ea typeface="ＭＳ Ｐゴシック" charset="0"/>
                <a:cs typeface="ＭＳ Ｐゴシック" charset="0"/>
              </a:rPr>
              <a:t>: outside  {</a:t>
            </a:r>
            <a:r>
              <a:rPr lang="en-US" sz="2800" b="1" dirty="0">
                <a:latin typeface="Arial" charset="0"/>
                <a:ea typeface="ＭＳ Ｐゴシック" charset="0"/>
                <a:cs typeface="ＭＳ Ｐゴシック" charset="0"/>
              </a:rPr>
              <a:t>x</a:t>
            </a:r>
            <a:r>
              <a:rPr lang="en-US" sz="2800" dirty="0">
                <a:latin typeface="Arial" charset="0"/>
                <a:ea typeface="ＭＳ Ｐゴシック" charset="0"/>
                <a:cs typeface="ＭＳ Ｐゴシック" charset="0"/>
              </a:rPr>
              <a:t>}</a:t>
            </a:r>
          </a:p>
        </p:txBody>
      </p:sp>
      <p:cxnSp>
        <p:nvCxnSpPr>
          <p:cNvPr id="27652" name="Straight Arrow Connector 5"/>
          <p:cNvCxnSpPr>
            <a:cxnSpLocks noChangeShapeType="1"/>
          </p:cNvCxnSpPr>
          <p:nvPr/>
        </p:nvCxnSpPr>
        <p:spPr bwMode="auto">
          <a:xfrm rot="10800000">
            <a:off x="2133600" y="3771900"/>
            <a:ext cx="457200" cy="3810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7653" name="TextBox 1"/>
          <p:cNvSpPr txBox="1">
            <a:spLocks noChangeArrowheads="1"/>
          </p:cNvSpPr>
          <p:nvPr/>
        </p:nvSpPr>
        <p:spPr bwMode="auto">
          <a:xfrm>
            <a:off x="499241" y="5078224"/>
            <a:ext cx="8077200"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600" dirty="0"/>
              <a:t>Complement:</a:t>
            </a:r>
            <a:r>
              <a:rPr lang="en-US" sz="2800" dirty="0"/>
              <a:t> </a:t>
            </a:r>
            <a:r>
              <a:rPr lang="en-US" dirty="0"/>
              <a:t>all elements outside the common elements</a:t>
            </a:r>
          </a:p>
          <a:p>
            <a:r>
              <a:rPr lang="en-US" dirty="0"/>
              <a:t>The complement of the </a:t>
            </a:r>
            <a:r>
              <a:rPr lang="en-US" dirty="0">
                <a:sym typeface="Symbol" charset="0"/>
              </a:rPr>
              <a:t>∩ operator is the ∪ operator</a:t>
            </a:r>
            <a:endParaRPr lang="en-US" dirty="0"/>
          </a:p>
        </p:txBody>
      </p:sp>
      <p:grpSp>
        <p:nvGrpSpPr>
          <p:cNvPr id="10" name="Group 4">
            <a:extLst>
              <a:ext uri="{FF2B5EF4-FFF2-40B4-BE49-F238E27FC236}">
                <a16:creationId xmlns:a16="http://schemas.microsoft.com/office/drawing/2014/main" id="{5507B130-AD6A-43EE-97B1-2099E625818F}"/>
              </a:ext>
            </a:extLst>
          </p:cNvPr>
          <p:cNvGrpSpPr>
            <a:grpSpLocks/>
          </p:cNvGrpSpPr>
          <p:nvPr/>
        </p:nvGrpSpPr>
        <p:grpSpPr bwMode="auto">
          <a:xfrm>
            <a:off x="6477000" y="2133600"/>
            <a:ext cx="2209800" cy="1219200"/>
            <a:chOff x="1104" y="1392"/>
            <a:chExt cx="1392" cy="768"/>
          </a:xfrm>
        </p:grpSpPr>
        <p:sp>
          <p:nvSpPr>
            <p:cNvPr id="11" name="Oval 5">
              <a:extLst>
                <a:ext uri="{FF2B5EF4-FFF2-40B4-BE49-F238E27FC236}">
                  <a16:creationId xmlns:a16="http://schemas.microsoft.com/office/drawing/2014/main" id="{73193A27-D9AF-41DB-927E-D317608259CF}"/>
                </a:ext>
              </a:extLst>
            </p:cNvPr>
            <p:cNvSpPr>
              <a:spLocks noChangeArrowheads="1"/>
            </p:cNvSpPr>
            <p:nvPr/>
          </p:nvSpPr>
          <p:spPr bwMode="auto">
            <a:xfrm>
              <a:off x="1104" y="1392"/>
              <a:ext cx="816" cy="768"/>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 name="Oval 6">
              <a:extLst>
                <a:ext uri="{FF2B5EF4-FFF2-40B4-BE49-F238E27FC236}">
                  <a16:creationId xmlns:a16="http://schemas.microsoft.com/office/drawing/2014/main" id="{FA1F2CF6-A35A-4287-982F-357A6E0FE875}"/>
                </a:ext>
              </a:extLst>
            </p:cNvPr>
            <p:cNvSpPr>
              <a:spLocks noChangeArrowheads="1"/>
            </p:cNvSpPr>
            <p:nvPr/>
          </p:nvSpPr>
          <p:spPr bwMode="auto">
            <a:xfrm>
              <a:off x="1680" y="1392"/>
              <a:ext cx="816" cy="768"/>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 name="Text Box 7">
              <a:extLst>
                <a:ext uri="{FF2B5EF4-FFF2-40B4-BE49-F238E27FC236}">
                  <a16:creationId xmlns:a16="http://schemas.microsoft.com/office/drawing/2014/main" id="{488A730D-6D9E-446C-9BEB-9E6E095F4ECE}"/>
                </a:ext>
              </a:extLst>
            </p:cNvPr>
            <p:cNvSpPr txBox="1">
              <a:spLocks noChangeArrowheads="1"/>
            </p:cNvSpPr>
            <p:nvPr/>
          </p:nvSpPr>
          <p:spPr bwMode="auto">
            <a:xfrm>
              <a:off x="1206" y="1632"/>
              <a:ext cx="114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y  z   x   t  u</a:t>
              </a:r>
            </a:p>
          </p:txBody>
        </p:sp>
      </p:grpSp>
      <p:sp>
        <p:nvSpPr>
          <p:cNvPr id="2" name="TextBox 1">
            <a:extLst>
              <a:ext uri="{FF2B5EF4-FFF2-40B4-BE49-F238E27FC236}">
                <a16:creationId xmlns:a16="http://schemas.microsoft.com/office/drawing/2014/main" id="{78A4095B-856E-46C5-901C-A6A1881CC75D}"/>
              </a:ext>
            </a:extLst>
          </p:cNvPr>
          <p:cNvSpPr txBox="1"/>
          <p:nvPr/>
        </p:nvSpPr>
        <p:spPr>
          <a:xfrm>
            <a:off x="6393180" y="1964191"/>
            <a:ext cx="381000" cy="276999"/>
          </a:xfrm>
          <a:prstGeom prst="rect">
            <a:avLst/>
          </a:prstGeom>
          <a:noFill/>
        </p:spPr>
        <p:txBody>
          <a:bodyPr wrap="square" rtlCol="0">
            <a:spAutoFit/>
          </a:bodyPr>
          <a:lstStyle/>
          <a:p>
            <a:r>
              <a:rPr lang="en-US" sz="1200" dirty="0"/>
              <a:t>E1</a:t>
            </a:r>
          </a:p>
        </p:txBody>
      </p:sp>
      <p:sp>
        <p:nvSpPr>
          <p:cNvPr id="15" name="TextBox 14">
            <a:extLst>
              <a:ext uri="{FF2B5EF4-FFF2-40B4-BE49-F238E27FC236}">
                <a16:creationId xmlns:a16="http://schemas.microsoft.com/office/drawing/2014/main" id="{5E1A1F63-A781-42E3-A8B0-EBC7602EAF63}"/>
              </a:ext>
            </a:extLst>
          </p:cNvPr>
          <p:cNvSpPr txBox="1"/>
          <p:nvPr/>
        </p:nvSpPr>
        <p:spPr>
          <a:xfrm>
            <a:off x="8263759" y="1944149"/>
            <a:ext cx="381000" cy="276999"/>
          </a:xfrm>
          <a:prstGeom prst="rect">
            <a:avLst/>
          </a:prstGeom>
          <a:noFill/>
        </p:spPr>
        <p:txBody>
          <a:bodyPr wrap="square" rtlCol="0">
            <a:spAutoFit/>
          </a:bodyPr>
          <a:lstStyle/>
          <a:p>
            <a:r>
              <a:rPr lang="en-US" sz="1200" dirty="0"/>
              <a:t>E2</a:t>
            </a:r>
          </a:p>
        </p:txBody>
      </p:sp>
    </p:spTree>
    <p:extLst>
      <p:ext uri="{BB962C8B-B14F-4D97-AF65-F5344CB8AC3E}">
        <p14:creationId xmlns:p14="http://schemas.microsoft.com/office/powerpoint/2010/main" val="3544401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NOTES_FOOTER"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110409</TotalTime>
  <Words>3113</Words>
  <Application>Microsoft Office PowerPoint</Application>
  <PresentationFormat>On-screen Show (4:3)</PresentationFormat>
  <Paragraphs>255</Paragraphs>
  <Slides>28</Slides>
  <Notes>1</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ＭＳ Ｐゴシック</vt:lpstr>
      <vt:lpstr>Arial</vt:lpstr>
      <vt:lpstr>Cambria Math</vt:lpstr>
      <vt:lpstr>Courier New</vt:lpstr>
      <vt:lpstr>Symbol</vt:lpstr>
      <vt:lpstr>Tahoma</vt:lpstr>
      <vt:lpstr>Times New Roman</vt:lpstr>
      <vt:lpstr>Wingdings</vt:lpstr>
      <vt:lpstr>Default Design</vt:lpstr>
      <vt:lpstr>Equation</vt:lpstr>
      <vt:lpstr>Review of Probability, Random Variables, and Engineering Distributions</vt:lpstr>
      <vt:lpstr>References</vt:lpstr>
      <vt:lpstr>Random Events</vt:lpstr>
      <vt:lpstr>Why develop models?</vt:lpstr>
      <vt:lpstr>Review: Probability </vt:lpstr>
      <vt:lpstr>PowerPoint Presentation</vt:lpstr>
      <vt:lpstr>Union</vt:lpstr>
      <vt:lpstr>Intersection: Example</vt:lpstr>
      <vt:lpstr>Complementary Logic Gates: Example</vt:lpstr>
      <vt:lpstr>Mutually Exclusive Sets/Events</vt:lpstr>
      <vt:lpstr> Mutually Exclusive Sets</vt:lpstr>
      <vt:lpstr>Example of Mutually Exclusive</vt:lpstr>
      <vt:lpstr>Boolean Algebra Identities</vt:lpstr>
      <vt:lpstr>PowerPoint Presentation</vt:lpstr>
      <vt:lpstr>Use Absorption Law to Simplify Boolean Expressions</vt:lpstr>
      <vt:lpstr>Probability Axioms</vt:lpstr>
      <vt:lpstr>Conditional Probability</vt:lpstr>
      <vt:lpstr>Conditional Probability:  Intersection of Dependent A and B</vt:lpstr>
      <vt:lpstr>Conditional Probability:  Intersection of Independent A and B</vt:lpstr>
      <vt:lpstr>Probability of joint and MEE events</vt:lpstr>
      <vt:lpstr>Probability Space Example</vt:lpstr>
      <vt:lpstr>Conditional Probability Exercise</vt:lpstr>
      <vt:lpstr>Law of Total Probability (LTP)</vt:lpstr>
      <vt:lpstr>LTP: Example</vt:lpstr>
      <vt:lpstr>02_09</vt:lpstr>
      <vt:lpstr>Probability of River Flooding, P(F)</vt:lpstr>
      <vt:lpstr>Chain Rule for Random Variables (RV)</vt:lpstr>
      <vt:lpstr>Simplest Model to Represent the Evidence</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Engineering</dc:title>
  <dc:creator>S. Zohra Halim</dc:creator>
  <cp:lastModifiedBy>Halim, Syeda Z</cp:lastModifiedBy>
  <cp:revision>956</cp:revision>
  <cp:lastPrinted>2020-01-17T01:55:13Z</cp:lastPrinted>
  <dcterms:created xsi:type="dcterms:W3CDTF">2010-08-28T14:01:08Z</dcterms:created>
  <dcterms:modified xsi:type="dcterms:W3CDTF">2022-02-15T12:22:59Z</dcterms:modified>
</cp:coreProperties>
</file>