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56" r:id="rId2"/>
    <p:sldId id="310" r:id="rId3"/>
    <p:sldId id="396" r:id="rId4"/>
    <p:sldId id="386" r:id="rId5"/>
    <p:sldId id="364" r:id="rId6"/>
    <p:sldId id="485" r:id="rId7"/>
    <p:sldId id="315" r:id="rId8"/>
    <p:sldId id="317" r:id="rId9"/>
    <p:sldId id="397" r:id="rId10"/>
    <p:sldId id="367" r:id="rId11"/>
    <p:sldId id="366" r:id="rId12"/>
    <p:sldId id="395" r:id="rId13"/>
    <p:sldId id="368" r:id="rId14"/>
    <p:sldId id="369" r:id="rId15"/>
    <p:sldId id="370" r:id="rId16"/>
    <p:sldId id="330" r:id="rId17"/>
    <p:sldId id="363" r:id="rId18"/>
    <p:sldId id="486" r:id="rId19"/>
    <p:sldId id="371" r:id="rId20"/>
    <p:sldId id="387" r:id="rId21"/>
    <p:sldId id="373" r:id="rId22"/>
    <p:sldId id="372" r:id="rId23"/>
    <p:sldId id="388" r:id="rId24"/>
    <p:sldId id="389" r:id="rId25"/>
    <p:sldId id="487" r:id="rId26"/>
    <p:sldId id="352" r:id="rId27"/>
    <p:sldId id="347" r:id="rId28"/>
    <p:sldId id="393" r:id="rId29"/>
    <p:sldId id="350" r:id="rId30"/>
    <p:sldId id="351" r:id="rId31"/>
    <p:sldId id="348" r:id="rId32"/>
    <p:sldId id="353" r:id="rId33"/>
    <p:sldId id="361" r:id="rId34"/>
    <p:sldId id="488" r:id="rId35"/>
    <p:sldId id="354" r:id="rId36"/>
    <p:sldId id="355" r:id="rId37"/>
    <p:sldId id="394" r:id="rId38"/>
    <p:sldId id="356" r:id="rId39"/>
    <p:sldId id="357" r:id="rId40"/>
    <p:sldId id="358" r:id="rId41"/>
    <p:sldId id="390" r:id="rId42"/>
    <p:sldId id="360" r:id="rId43"/>
    <p:sldId id="384"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8BDC4"/>
    <a:srgbClr val="C4B8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7"/>
    <p:restoredTop sz="91841" autoAdjust="0"/>
  </p:normalViewPr>
  <p:slideViewPr>
    <p:cSldViewPr>
      <p:cViewPr>
        <p:scale>
          <a:sx n="83" d="100"/>
          <a:sy n="83" d="100"/>
        </p:scale>
        <p:origin x="954" y="51"/>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2AA44F-1FEC-504F-B984-236899D907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EB5550D0-74A7-1B41-86A1-6BD6DC7A84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C354B176-955C-464B-859F-37F9B6D930B8}" type="datetimeFigureOut">
              <a:rPr lang="en-US"/>
              <a:pPr>
                <a:defRPr/>
              </a:pPr>
              <a:t>2/21/2022</a:t>
            </a:fld>
            <a:endParaRPr lang="en-US"/>
          </a:p>
        </p:txBody>
      </p:sp>
      <p:sp>
        <p:nvSpPr>
          <p:cNvPr id="4" name="Footer Placeholder 3">
            <a:extLst>
              <a:ext uri="{FF2B5EF4-FFF2-40B4-BE49-F238E27FC236}">
                <a16:creationId xmlns:a16="http://schemas.microsoft.com/office/drawing/2014/main" id="{3E2D4AD5-4757-7B4F-9562-726B74B552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8B86E542-6118-8B4D-A4F9-6D8E7CFB49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Arial" charset="0"/>
                <a:ea typeface="ＭＳ Ｐゴシック" charset="-128"/>
              </a:defRPr>
            </a:lvl1pPr>
          </a:lstStyle>
          <a:p>
            <a:pPr>
              <a:defRPr/>
            </a:pPr>
            <a:fld id="{A4033DAD-B6B3-8145-AE11-3DFCD5F0ED6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B80ACBD-C880-AD4B-B692-8B0F47DA3DF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39" name="Rectangle 3">
            <a:extLst>
              <a:ext uri="{FF2B5EF4-FFF2-40B4-BE49-F238E27FC236}">
                <a16:creationId xmlns:a16="http://schemas.microsoft.com/office/drawing/2014/main" id="{CD830925-E164-FB4B-A8C1-B210EBCEF1E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ＭＳ Ｐゴシック" charset="0"/>
              </a:defRPr>
            </a:lvl1pPr>
          </a:lstStyle>
          <a:p>
            <a:pPr>
              <a:defRPr/>
            </a:pPr>
            <a:endParaRPr lang="en-US"/>
          </a:p>
        </p:txBody>
      </p:sp>
      <p:sp>
        <p:nvSpPr>
          <p:cNvPr id="17412" name="Rectangle 4">
            <a:extLst>
              <a:ext uri="{FF2B5EF4-FFF2-40B4-BE49-F238E27FC236}">
                <a16:creationId xmlns:a16="http://schemas.microsoft.com/office/drawing/2014/main" id="{B1A63EF7-15D2-3F4D-A3B0-3A4C0E3C70C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a:extLst>
              <a:ext uri="{FF2B5EF4-FFF2-40B4-BE49-F238E27FC236}">
                <a16:creationId xmlns:a16="http://schemas.microsoft.com/office/drawing/2014/main" id="{2EF391B2-BF5A-AB4D-9361-D02CEC73CFC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5542" name="Rectangle 6">
            <a:extLst>
              <a:ext uri="{FF2B5EF4-FFF2-40B4-BE49-F238E27FC236}">
                <a16:creationId xmlns:a16="http://schemas.microsoft.com/office/drawing/2014/main" id="{E7ED189F-CA38-814A-823D-CB308959B86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43" name="Rectangle 7">
            <a:extLst>
              <a:ext uri="{FF2B5EF4-FFF2-40B4-BE49-F238E27FC236}">
                <a16:creationId xmlns:a16="http://schemas.microsoft.com/office/drawing/2014/main" id="{3A474666-F79F-3C41-AA95-66B05E09EC7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D6853E28-4C2A-FD40-9C97-0B0F006A99C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FCC46CCC-211E-4691-9621-C940D11EA15D}"/>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32300DF0-650E-4E5E-8690-D2EC31AA14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124" name="Slide Number Placeholder 3">
            <a:extLst>
              <a:ext uri="{FF2B5EF4-FFF2-40B4-BE49-F238E27FC236}">
                <a16:creationId xmlns:a16="http://schemas.microsoft.com/office/drawing/2014/main" id="{89A6FF18-A851-4FA2-BE14-EEFF1DE8D2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AD4F5A7-CBAC-4AAB-953E-BCC7E2615B40}" type="slidenum">
              <a:rPr lang="en-US" altLang="en-US" sz="1200" smtClean="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69736C8A-D1CC-4944-B900-3BE5BC7DA1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ＭＳ Ｐゴシック" panose="020B0600070205080204" pitchFamily="34" charset="-128"/>
              </a:defRPr>
            </a:lvl1pPr>
            <a:lvl2pPr marL="785372" indent="-302066">
              <a:defRPr sz="2500">
                <a:solidFill>
                  <a:schemeClr val="tx1"/>
                </a:solidFill>
                <a:latin typeface="Arial" panose="020B0604020202020204" pitchFamily="34" charset="0"/>
                <a:ea typeface="ＭＳ Ｐゴシック" panose="020B0600070205080204" pitchFamily="34" charset="-128"/>
              </a:defRPr>
            </a:lvl2pPr>
            <a:lvl3pPr marL="1208265" indent="-241653">
              <a:defRPr sz="2500">
                <a:solidFill>
                  <a:schemeClr val="tx1"/>
                </a:solidFill>
                <a:latin typeface="Arial" panose="020B0604020202020204" pitchFamily="34" charset="0"/>
                <a:ea typeface="ＭＳ Ｐゴシック" panose="020B0600070205080204" pitchFamily="34" charset="-128"/>
              </a:defRPr>
            </a:lvl3pPr>
            <a:lvl4pPr marL="1691571" indent="-241653">
              <a:defRPr sz="2500">
                <a:solidFill>
                  <a:schemeClr val="tx1"/>
                </a:solidFill>
                <a:latin typeface="Arial" panose="020B0604020202020204" pitchFamily="34" charset="0"/>
                <a:ea typeface="ＭＳ Ｐゴシック" panose="020B0600070205080204" pitchFamily="34" charset="-128"/>
              </a:defRPr>
            </a:lvl4pPr>
            <a:lvl5pPr marL="2174878" indent="-241653">
              <a:defRPr sz="2500">
                <a:solidFill>
                  <a:schemeClr val="tx1"/>
                </a:solidFill>
                <a:latin typeface="Arial" panose="020B0604020202020204" pitchFamily="34" charset="0"/>
                <a:ea typeface="ＭＳ Ｐゴシック" panose="020B0600070205080204" pitchFamily="34" charset="-128"/>
              </a:defRPr>
            </a:lvl5pPr>
            <a:lvl6pPr marL="2658184"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6pPr>
            <a:lvl7pPr marL="3141490"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7pPr>
            <a:lvl8pPr marL="3624796"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8pPr>
            <a:lvl9pPr marL="4108102"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9pPr>
          </a:lstStyle>
          <a:p>
            <a:fld id="{80E3AC6D-6DEC-4B3E-B7B6-068E7A390910}" type="slidenum">
              <a:rPr lang="en-US" altLang="en-US" sz="1300"/>
              <a:pPr/>
              <a:t>41</a:t>
            </a:fld>
            <a:endParaRPr lang="en-US" altLang="en-US" sz="1300"/>
          </a:p>
        </p:txBody>
      </p:sp>
      <p:sp>
        <p:nvSpPr>
          <p:cNvPr id="61443" name="Rectangle 2">
            <a:extLst>
              <a:ext uri="{FF2B5EF4-FFF2-40B4-BE49-F238E27FC236}">
                <a16:creationId xmlns:a16="http://schemas.microsoft.com/office/drawing/2014/main" id="{A3F3FD72-1C56-4DDC-9294-EDDC336B0536}"/>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973223FC-7D87-4B5B-8AB1-92D24E210F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61445" name="Text Box 4">
            <a:extLst>
              <a:ext uri="{FF2B5EF4-FFF2-40B4-BE49-F238E27FC236}">
                <a16:creationId xmlns:a16="http://schemas.microsoft.com/office/drawing/2014/main" id="{C16CF3EB-4A49-44CC-8E8F-A93C8DE302B5}"/>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500" b="1">
                <a:solidFill>
                  <a:srgbClr val="272727"/>
                </a:solidFill>
              </a:rPr>
              <a:t>E_09_01d.jpg</a:t>
            </a:r>
            <a:br>
              <a:rPr lang="en-US" altLang="en-US" sz="1500" b="1">
                <a:solidFill>
                  <a:srgbClr val="272727"/>
                </a:solidFill>
              </a:rPr>
            </a:br>
            <a:endParaRPr lang="en-US" altLang="en-US" sz="1500" b="1">
              <a:solidFill>
                <a:srgbClr val="272727"/>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EEE6AA99-140B-4656-BBCF-16A433C58EB1}"/>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E216F732-7EE9-4852-9718-3E0EA652E4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316" name="Slide Number Placeholder 3">
            <a:extLst>
              <a:ext uri="{FF2B5EF4-FFF2-40B4-BE49-F238E27FC236}">
                <a16:creationId xmlns:a16="http://schemas.microsoft.com/office/drawing/2014/main" id="{10E04D49-B165-461C-B36F-5596BC7C6F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77118F-AEDD-4473-9C6C-244BC7107AC5}" type="slidenum">
              <a:rPr lang="en-US" altLang="en-US" sz="1200" smtClean="0"/>
              <a:pPr/>
              <a:t>8</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6FCCDC66-9ADD-4F03-9D80-B33E56EDBA49}"/>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A059ECDD-9D84-4D3F-849D-5A9F782E97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7412" name="Slide Number Placeholder 3">
            <a:extLst>
              <a:ext uri="{FF2B5EF4-FFF2-40B4-BE49-F238E27FC236}">
                <a16:creationId xmlns:a16="http://schemas.microsoft.com/office/drawing/2014/main" id="{6C4150E2-CD28-4E39-AB8D-C1B247F865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460BB47-FCC0-4C11-8F87-B0106AE756AF}" type="slidenum">
              <a:rPr lang="en-US" altLang="en-US" sz="1200" smtClean="0"/>
              <a:pPr/>
              <a:t>10</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B19F944E-F925-4A7C-9484-6CFD9DB21105}"/>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75418D52-44B0-4DF4-A7FB-C0C941222C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0484" name="Slide Number Placeholder 3">
            <a:extLst>
              <a:ext uri="{FF2B5EF4-FFF2-40B4-BE49-F238E27FC236}">
                <a16:creationId xmlns:a16="http://schemas.microsoft.com/office/drawing/2014/main" id="{56A63AC0-3FED-4CB3-B1ED-F1D6AED056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CFE8640-142A-4AA8-8F3E-41C2B6FD10E2}" type="slidenum">
              <a:rPr lang="en-US" altLang="en-US" sz="1200" smtClean="0"/>
              <a:pPr/>
              <a:t>14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10EE01A-7645-444B-B8C2-A1FBDA5177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ＭＳ Ｐゴシック" panose="020B0600070205080204" pitchFamily="34" charset="-128"/>
              </a:defRPr>
            </a:lvl1pPr>
            <a:lvl2pPr marL="785372" indent="-302066">
              <a:defRPr sz="2500">
                <a:solidFill>
                  <a:schemeClr val="tx1"/>
                </a:solidFill>
                <a:latin typeface="Arial" panose="020B0604020202020204" pitchFamily="34" charset="0"/>
                <a:ea typeface="ＭＳ Ｐゴシック" panose="020B0600070205080204" pitchFamily="34" charset="-128"/>
              </a:defRPr>
            </a:lvl2pPr>
            <a:lvl3pPr marL="1208265" indent="-241653">
              <a:defRPr sz="2500">
                <a:solidFill>
                  <a:schemeClr val="tx1"/>
                </a:solidFill>
                <a:latin typeface="Arial" panose="020B0604020202020204" pitchFamily="34" charset="0"/>
                <a:ea typeface="ＭＳ Ｐゴシック" panose="020B0600070205080204" pitchFamily="34" charset="-128"/>
              </a:defRPr>
            </a:lvl3pPr>
            <a:lvl4pPr marL="1691571" indent="-241653">
              <a:defRPr sz="2500">
                <a:solidFill>
                  <a:schemeClr val="tx1"/>
                </a:solidFill>
                <a:latin typeface="Arial" panose="020B0604020202020204" pitchFamily="34" charset="0"/>
                <a:ea typeface="ＭＳ Ｐゴシック" panose="020B0600070205080204" pitchFamily="34" charset="-128"/>
              </a:defRPr>
            </a:lvl4pPr>
            <a:lvl5pPr marL="2174878" indent="-241653">
              <a:defRPr sz="2500">
                <a:solidFill>
                  <a:schemeClr val="tx1"/>
                </a:solidFill>
                <a:latin typeface="Arial" panose="020B0604020202020204" pitchFamily="34" charset="0"/>
                <a:ea typeface="ＭＳ Ｐゴシック" panose="020B0600070205080204" pitchFamily="34" charset="-128"/>
              </a:defRPr>
            </a:lvl5pPr>
            <a:lvl6pPr marL="2658184"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6pPr>
            <a:lvl7pPr marL="3141490"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7pPr>
            <a:lvl8pPr marL="3624796"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8pPr>
            <a:lvl9pPr marL="4108102"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9pPr>
          </a:lstStyle>
          <a:p>
            <a:fld id="{E6375C2F-31E9-4103-A9D0-AC94B97EAE64}" type="slidenum">
              <a:rPr lang="en-US" altLang="en-US" sz="1300"/>
              <a:pPr/>
              <a:t>27</a:t>
            </a:fld>
            <a:endParaRPr lang="en-US" altLang="en-US" sz="1300"/>
          </a:p>
        </p:txBody>
      </p:sp>
      <p:sp>
        <p:nvSpPr>
          <p:cNvPr id="43011" name="Rectangle 2">
            <a:extLst>
              <a:ext uri="{FF2B5EF4-FFF2-40B4-BE49-F238E27FC236}">
                <a16:creationId xmlns:a16="http://schemas.microsoft.com/office/drawing/2014/main" id="{6CCB3F80-6111-4E63-8F43-93BC6C3528B2}"/>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35002311-90D9-42B7-9DC6-1E11003FA9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43013" name="Text Box 4">
            <a:extLst>
              <a:ext uri="{FF2B5EF4-FFF2-40B4-BE49-F238E27FC236}">
                <a16:creationId xmlns:a16="http://schemas.microsoft.com/office/drawing/2014/main" id="{3BA27FBA-733B-4844-9364-7A845E834B60}"/>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500" b="1">
                <a:solidFill>
                  <a:srgbClr val="272727"/>
                </a:solidFill>
              </a:rPr>
              <a:t>09_01.jpg</a:t>
            </a:r>
            <a:br>
              <a:rPr lang="en-US" altLang="en-US" sz="1500" b="1">
                <a:solidFill>
                  <a:srgbClr val="272727"/>
                </a:solidFill>
              </a:rPr>
            </a:br>
            <a:endParaRPr lang="en-US" altLang="en-US" sz="1500" b="1">
              <a:solidFill>
                <a:srgbClr val="272727"/>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4E2404E7-1B91-4651-B02A-4F61D50DF0AB}"/>
              </a:ext>
            </a:extLst>
          </p:cNvPr>
          <p:cNvSpPr>
            <a:spLocks noGrp="1" noRot="1" noChangeAspect="1" noChangeArrowheads="1" noTextEdit="1"/>
          </p:cNvSpPr>
          <p:nvPr>
            <p:ph type="sldImg"/>
          </p:nvPr>
        </p:nvSpPr>
        <p:spPr>
          <a:ln/>
        </p:spPr>
      </p:sp>
      <p:sp>
        <p:nvSpPr>
          <p:cNvPr id="58371" name="Notes Placeholder 2">
            <a:extLst>
              <a:ext uri="{FF2B5EF4-FFF2-40B4-BE49-F238E27FC236}">
                <a16:creationId xmlns:a16="http://schemas.microsoft.com/office/drawing/2014/main" id="{1B385841-31E3-42AD-B42E-8F8DF35DB8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8372" name="Slide Number Placeholder 3">
            <a:extLst>
              <a:ext uri="{FF2B5EF4-FFF2-40B4-BE49-F238E27FC236}">
                <a16:creationId xmlns:a16="http://schemas.microsoft.com/office/drawing/2014/main" id="{9E4479E7-12AE-41E2-8897-311C1C82B2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ＭＳ Ｐゴシック" panose="020B0600070205080204" pitchFamily="34" charset="-128"/>
              </a:defRPr>
            </a:lvl1pPr>
            <a:lvl2pPr marL="785372" indent="-302066">
              <a:defRPr sz="2500">
                <a:solidFill>
                  <a:schemeClr val="tx1"/>
                </a:solidFill>
                <a:latin typeface="Arial" panose="020B0604020202020204" pitchFamily="34" charset="0"/>
                <a:ea typeface="ＭＳ Ｐゴシック" panose="020B0600070205080204" pitchFamily="34" charset="-128"/>
              </a:defRPr>
            </a:lvl2pPr>
            <a:lvl3pPr marL="1208265" indent="-241653">
              <a:defRPr sz="2500">
                <a:solidFill>
                  <a:schemeClr val="tx1"/>
                </a:solidFill>
                <a:latin typeface="Arial" panose="020B0604020202020204" pitchFamily="34" charset="0"/>
                <a:ea typeface="ＭＳ Ｐゴシック" panose="020B0600070205080204" pitchFamily="34" charset="-128"/>
              </a:defRPr>
            </a:lvl3pPr>
            <a:lvl4pPr marL="1691571" indent="-241653">
              <a:defRPr sz="2500">
                <a:solidFill>
                  <a:schemeClr val="tx1"/>
                </a:solidFill>
                <a:latin typeface="Arial" panose="020B0604020202020204" pitchFamily="34" charset="0"/>
                <a:ea typeface="ＭＳ Ｐゴシック" panose="020B0600070205080204" pitchFamily="34" charset="-128"/>
              </a:defRPr>
            </a:lvl4pPr>
            <a:lvl5pPr marL="2174878" indent="-241653">
              <a:defRPr sz="2500">
                <a:solidFill>
                  <a:schemeClr val="tx1"/>
                </a:solidFill>
                <a:latin typeface="Arial" panose="020B0604020202020204" pitchFamily="34" charset="0"/>
                <a:ea typeface="ＭＳ Ｐゴシック" panose="020B0600070205080204" pitchFamily="34" charset="-128"/>
              </a:defRPr>
            </a:lvl5pPr>
            <a:lvl6pPr marL="2658184"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6pPr>
            <a:lvl7pPr marL="3141490"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7pPr>
            <a:lvl8pPr marL="3624796"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8pPr>
            <a:lvl9pPr marL="4108102"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9pPr>
          </a:lstStyle>
          <a:p>
            <a:fld id="{79479B52-B746-4537-B96A-5F18762E4F03}" type="slidenum">
              <a:rPr lang="en-US" altLang="en-US" sz="1300"/>
              <a:pPr/>
              <a:t>28</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C786BF7E-12BF-4760-9B5D-2E3A30A268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ＭＳ Ｐゴシック" panose="020B0600070205080204" pitchFamily="34" charset="-128"/>
              </a:defRPr>
            </a:lvl1pPr>
            <a:lvl2pPr marL="785372" indent="-302066">
              <a:defRPr sz="2500">
                <a:solidFill>
                  <a:schemeClr val="tx1"/>
                </a:solidFill>
                <a:latin typeface="Arial" panose="020B0604020202020204" pitchFamily="34" charset="0"/>
                <a:ea typeface="ＭＳ Ｐゴシック" panose="020B0600070205080204" pitchFamily="34" charset="-128"/>
              </a:defRPr>
            </a:lvl2pPr>
            <a:lvl3pPr marL="1208265" indent="-241653">
              <a:defRPr sz="2500">
                <a:solidFill>
                  <a:schemeClr val="tx1"/>
                </a:solidFill>
                <a:latin typeface="Arial" panose="020B0604020202020204" pitchFamily="34" charset="0"/>
                <a:ea typeface="ＭＳ Ｐゴシック" panose="020B0600070205080204" pitchFamily="34" charset="-128"/>
              </a:defRPr>
            </a:lvl3pPr>
            <a:lvl4pPr marL="1691571" indent="-241653">
              <a:defRPr sz="2500">
                <a:solidFill>
                  <a:schemeClr val="tx1"/>
                </a:solidFill>
                <a:latin typeface="Arial" panose="020B0604020202020204" pitchFamily="34" charset="0"/>
                <a:ea typeface="ＭＳ Ｐゴシック" panose="020B0600070205080204" pitchFamily="34" charset="-128"/>
              </a:defRPr>
            </a:lvl4pPr>
            <a:lvl5pPr marL="2174878" indent="-241653">
              <a:defRPr sz="2500">
                <a:solidFill>
                  <a:schemeClr val="tx1"/>
                </a:solidFill>
                <a:latin typeface="Arial" panose="020B0604020202020204" pitchFamily="34" charset="0"/>
                <a:ea typeface="ＭＳ Ｐゴシック" panose="020B0600070205080204" pitchFamily="34" charset="-128"/>
              </a:defRPr>
            </a:lvl5pPr>
            <a:lvl6pPr marL="2658184"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6pPr>
            <a:lvl7pPr marL="3141490"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7pPr>
            <a:lvl8pPr marL="3624796"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8pPr>
            <a:lvl9pPr marL="4108102"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9pPr>
          </a:lstStyle>
          <a:p>
            <a:fld id="{36227903-426B-4E8F-9A5B-C53D87F85A4A}" type="slidenum">
              <a:rPr lang="en-US" altLang="en-US" sz="1300"/>
              <a:pPr/>
              <a:t>30</a:t>
            </a:fld>
            <a:endParaRPr lang="en-US" altLang="en-US" sz="1300"/>
          </a:p>
        </p:txBody>
      </p:sp>
      <p:sp>
        <p:nvSpPr>
          <p:cNvPr id="47107" name="Rectangle 2">
            <a:extLst>
              <a:ext uri="{FF2B5EF4-FFF2-40B4-BE49-F238E27FC236}">
                <a16:creationId xmlns:a16="http://schemas.microsoft.com/office/drawing/2014/main" id="{96621E62-4B02-467A-AF80-87C1C4910974}"/>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AA9CDC71-DDB4-4B26-9DA0-0FAB233918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47109" name="Text Box 4">
            <a:extLst>
              <a:ext uri="{FF2B5EF4-FFF2-40B4-BE49-F238E27FC236}">
                <a16:creationId xmlns:a16="http://schemas.microsoft.com/office/drawing/2014/main" id="{CD5512B9-8F29-48F7-A896-C9FB42F80F23}"/>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500" b="1">
                <a:solidFill>
                  <a:srgbClr val="272727"/>
                </a:solidFill>
              </a:rPr>
              <a:t>E_09_01a.jpg</a:t>
            </a:r>
            <a:br>
              <a:rPr lang="en-US" altLang="en-US" sz="1500" b="1">
                <a:solidFill>
                  <a:srgbClr val="272727"/>
                </a:solidFill>
              </a:rPr>
            </a:br>
            <a:endParaRPr lang="en-US" altLang="en-US" sz="1500" b="1">
              <a:solidFill>
                <a:srgbClr val="272727"/>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3539EF2E-0342-454B-9609-4C4F2978B9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ＭＳ Ｐゴシック" panose="020B0600070205080204" pitchFamily="34" charset="-128"/>
              </a:defRPr>
            </a:lvl1pPr>
            <a:lvl2pPr marL="785372" indent="-302066">
              <a:defRPr sz="2500">
                <a:solidFill>
                  <a:schemeClr val="tx1"/>
                </a:solidFill>
                <a:latin typeface="Arial" panose="020B0604020202020204" pitchFamily="34" charset="0"/>
                <a:ea typeface="ＭＳ Ｐゴシック" panose="020B0600070205080204" pitchFamily="34" charset="-128"/>
              </a:defRPr>
            </a:lvl2pPr>
            <a:lvl3pPr marL="1208265" indent="-241653">
              <a:defRPr sz="2500">
                <a:solidFill>
                  <a:schemeClr val="tx1"/>
                </a:solidFill>
                <a:latin typeface="Arial" panose="020B0604020202020204" pitchFamily="34" charset="0"/>
                <a:ea typeface="ＭＳ Ｐゴシック" panose="020B0600070205080204" pitchFamily="34" charset="-128"/>
              </a:defRPr>
            </a:lvl3pPr>
            <a:lvl4pPr marL="1691571" indent="-241653">
              <a:defRPr sz="2500">
                <a:solidFill>
                  <a:schemeClr val="tx1"/>
                </a:solidFill>
                <a:latin typeface="Arial" panose="020B0604020202020204" pitchFamily="34" charset="0"/>
                <a:ea typeface="ＭＳ Ｐゴシック" panose="020B0600070205080204" pitchFamily="34" charset="-128"/>
              </a:defRPr>
            </a:lvl4pPr>
            <a:lvl5pPr marL="2174878" indent="-241653">
              <a:defRPr sz="2500">
                <a:solidFill>
                  <a:schemeClr val="tx1"/>
                </a:solidFill>
                <a:latin typeface="Arial" panose="020B0604020202020204" pitchFamily="34" charset="0"/>
                <a:ea typeface="ＭＳ Ｐゴシック" panose="020B0600070205080204" pitchFamily="34" charset="-128"/>
              </a:defRPr>
            </a:lvl5pPr>
            <a:lvl6pPr marL="2658184"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6pPr>
            <a:lvl7pPr marL="3141490"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7pPr>
            <a:lvl8pPr marL="3624796"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8pPr>
            <a:lvl9pPr marL="4108102"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9pPr>
          </a:lstStyle>
          <a:p>
            <a:fld id="{A75999C8-98A8-46C1-B019-D5D15EA87A44}" type="slidenum">
              <a:rPr lang="en-US" altLang="en-US" sz="1300"/>
              <a:pPr/>
              <a:t>35</a:t>
            </a:fld>
            <a:endParaRPr lang="en-US" altLang="en-US" sz="1300"/>
          </a:p>
        </p:txBody>
      </p:sp>
      <p:sp>
        <p:nvSpPr>
          <p:cNvPr id="52227" name="Rectangle 2">
            <a:extLst>
              <a:ext uri="{FF2B5EF4-FFF2-40B4-BE49-F238E27FC236}">
                <a16:creationId xmlns:a16="http://schemas.microsoft.com/office/drawing/2014/main" id="{647015ED-0228-48D0-B41F-207BEBEA7F11}"/>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FDBA20E1-C796-496F-8761-B52456BDCD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52229" name="Text Box 4">
            <a:extLst>
              <a:ext uri="{FF2B5EF4-FFF2-40B4-BE49-F238E27FC236}">
                <a16:creationId xmlns:a16="http://schemas.microsoft.com/office/drawing/2014/main" id="{E7F14188-B70B-409D-B45A-533C28176CDA}"/>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500" b="1">
                <a:solidFill>
                  <a:srgbClr val="272727"/>
                </a:solidFill>
              </a:rPr>
              <a:t>E_09_01b.jpg</a:t>
            </a:r>
            <a:br>
              <a:rPr lang="en-US" altLang="en-US" sz="1500" b="1">
                <a:solidFill>
                  <a:srgbClr val="272727"/>
                </a:solidFill>
              </a:rPr>
            </a:br>
            <a:endParaRPr lang="en-US" altLang="en-US" sz="1500" b="1">
              <a:solidFill>
                <a:srgbClr val="272727"/>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689339E-9E52-4DF7-BAD2-533F6B9691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ＭＳ Ｐゴシック" panose="020B0600070205080204" pitchFamily="34" charset="-128"/>
              </a:defRPr>
            </a:lvl1pPr>
            <a:lvl2pPr marL="785372" indent="-302066">
              <a:defRPr sz="2500">
                <a:solidFill>
                  <a:schemeClr val="tx1"/>
                </a:solidFill>
                <a:latin typeface="Arial" panose="020B0604020202020204" pitchFamily="34" charset="0"/>
                <a:ea typeface="ＭＳ Ｐゴシック" panose="020B0600070205080204" pitchFamily="34" charset="-128"/>
              </a:defRPr>
            </a:lvl2pPr>
            <a:lvl3pPr marL="1208265" indent="-241653">
              <a:defRPr sz="2500">
                <a:solidFill>
                  <a:schemeClr val="tx1"/>
                </a:solidFill>
                <a:latin typeface="Arial" panose="020B0604020202020204" pitchFamily="34" charset="0"/>
                <a:ea typeface="ＭＳ Ｐゴシック" panose="020B0600070205080204" pitchFamily="34" charset="-128"/>
              </a:defRPr>
            </a:lvl3pPr>
            <a:lvl4pPr marL="1691571" indent="-241653">
              <a:defRPr sz="2500">
                <a:solidFill>
                  <a:schemeClr val="tx1"/>
                </a:solidFill>
                <a:latin typeface="Arial" panose="020B0604020202020204" pitchFamily="34" charset="0"/>
                <a:ea typeface="ＭＳ Ｐゴシック" panose="020B0600070205080204" pitchFamily="34" charset="-128"/>
              </a:defRPr>
            </a:lvl4pPr>
            <a:lvl5pPr marL="2174878" indent="-241653">
              <a:defRPr sz="2500">
                <a:solidFill>
                  <a:schemeClr val="tx1"/>
                </a:solidFill>
                <a:latin typeface="Arial" panose="020B0604020202020204" pitchFamily="34" charset="0"/>
                <a:ea typeface="ＭＳ Ｐゴシック" panose="020B0600070205080204" pitchFamily="34" charset="-128"/>
              </a:defRPr>
            </a:lvl5pPr>
            <a:lvl6pPr marL="2658184"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6pPr>
            <a:lvl7pPr marL="3141490"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7pPr>
            <a:lvl8pPr marL="3624796"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8pPr>
            <a:lvl9pPr marL="4108102" indent="-241653"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9pPr>
          </a:lstStyle>
          <a:p>
            <a:fld id="{E2FEF91A-D2F9-4DB4-A3FB-8A620D9A3C5F}" type="slidenum">
              <a:rPr lang="en-US" altLang="en-US" sz="1300"/>
              <a:pPr/>
              <a:t>39</a:t>
            </a:fld>
            <a:endParaRPr lang="en-US" altLang="en-US" sz="1300"/>
          </a:p>
        </p:txBody>
      </p:sp>
      <p:sp>
        <p:nvSpPr>
          <p:cNvPr id="56323" name="Rectangle 2">
            <a:extLst>
              <a:ext uri="{FF2B5EF4-FFF2-40B4-BE49-F238E27FC236}">
                <a16:creationId xmlns:a16="http://schemas.microsoft.com/office/drawing/2014/main" id="{2545F962-F6BD-4396-945B-A3D6F9803E9B}"/>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07B21039-0783-4312-B8DA-8E48B5845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56325" name="Text Box 4">
            <a:extLst>
              <a:ext uri="{FF2B5EF4-FFF2-40B4-BE49-F238E27FC236}">
                <a16:creationId xmlns:a16="http://schemas.microsoft.com/office/drawing/2014/main" id="{208937D3-FBE4-408D-9F34-0A996E9C9658}"/>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500" b="1">
                <a:solidFill>
                  <a:srgbClr val="272727"/>
                </a:solidFill>
              </a:rPr>
              <a:t>E_09_01c.jpg</a:t>
            </a:r>
            <a:br>
              <a:rPr lang="en-US" altLang="en-US" sz="1500" b="1">
                <a:solidFill>
                  <a:srgbClr val="272727"/>
                </a:solidFill>
              </a:rPr>
            </a:br>
            <a:endParaRPr lang="en-US" altLang="en-US" sz="1500" b="1">
              <a:solidFill>
                <a:srgbClr val="272727"/>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989" y="212292"/>
            <a:ext cx="6324600" cy="502576"/>
          </a:xfrm>
          <a:prstGeom prst="rect">
            <a:avLst/>
          </a:prstGeom>
        </p:spPr>
        <p:txBody>
          <a:bodyPr>
            <a:normAutofit/>
          </a:bodyPr>
          <a:lstStyle>
            <a:lvl1pPr algn="l">
              <a:defRPr sz="3200">
                <a:solidFill>
                  <a:schemeClr val="accent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11989" y="1222830"/>
            <a:ext cx="8305800" cy="5236265"/>
          </a:xfrm>
          <a:prstGeom prst="rect">
            <a:avLst/>
          </a:prstGeom>
        </p:spPr>
        <p:txBody>
          <a:bodyPr>
            <a:normAutofit/>
          </a:bodyPr>
          <a:lstStyle>
            <a:lvl1pPr marL="342900" indent="-342900">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buSzPct val="75000"/>
              <a:buFont typeface="Courier New" panose="02070309020205020404" pitchFamily="49" charset="0"/>
              <a:buChar char="o"/>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Line 8"/>
          <p:cNvSpPr>
            <a:spLocks noChangeShapeType="1"/>
          </p:cNvSpPr>
          <p:nvPr/>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7" name="Line 9"/>
          <p:cNvSpPr>
            <a:spLocks noChangeShapeType="1"/>
          </p:cNvSpPr>
          <p:nvPr/>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pic>
        <p:nvPicPr>
          <p:cNvPr id="8" name="Picture 2" descr="C:\Users\svg4957\Desktop\TEES_MKOConner_Logo_Mar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spTree>
    <p:extLst>
      <p:ext uri="{BB962C8B-B14F-4D97-AF65-F5344CB8AC3E}">
        <p14:creationId xmlns:p14="http://schemas.microsoft.com/office/powerpoint/2010/main" val="367827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8810" y="1144584"/>
            <a:ext cx="7772400" cy="1470025"/>
          </a:xfrm>
          <a:prstGeom prst="rect">
            <a:avLst/>
          </a:prstGeom>
        </p:spPr>
        <p:txBody>
          <a:bodyPr/>
          <a:lstStyle>
            <a:lvl1pPr algn="ctr">
              <a:defRPr>
                <a:solidFill>
                  <a:schemeClr val="accent2">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2766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Line 8"/>
          <p:cNvSpPr>
            <a:spLocks noChangeShapeType="1"/>
          </p:cNvSpPr>
          <p:nvPr/>
        </p:nvSpPr>
        <p:spPr bwMode="auto">
          <a:xfrm>
            <a:off x="48021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8" name="Line 9"/>
          <p:cNvSpPr>
            <a:spLocks noChangeShapeType="1"/>
          </p:cNvSpPr>
          <p:nvPr/>
        </p:nvSpPr>
        <p:spPr bwMode="auto">
          <a:xfrm>
            <a:off x="480210" y="2995608"/>
            <a:ext cx="8229600" cy="0"/>
          </a:xfrm>
          <a:prstGeom prst="line">
            <a:avLst/>
          </a:prstGeom>
          <a:noFill/>
          <a:ln w="50800">
            <a:solidFill>
              <a:srgbClr val="800000"/>
            </a:solidFill>
            <a:round/>
            <a:headEnd/>
            <a:tailEnd/>
          </a:ln>
          <a:effectLst/>
        </p:spPr>
        <p:txBody>
          <a:bodyPr/>
          <a:lstStyle/>
          <a:p>
            <a:pPr>
              <a:defRPr/>
            </a:pPr>
            <a:endParaRPr lang="en-US"/>
          </a:p>
        </p:txBody>
      </p:sp>
      <p:sp>
        <p:nvSpPr>
          <p:cNvPr id="6" name="Line 8"/>
          <p:cNvSpPr>
            <a:spLocks noChangeShapeType="1"/>
          </p:cNvSpPr>
          <p:nvPr userDrawn="1"/>
        </p:nvSpPr>
        <p:spPr bwMode="auto">
          <a:xfrm>
            <a:off x="60960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9" name="Line 9"/>
          <p:cNvSpPr>
            <a:spLocks noChangeShapeType="1"/>
          </p:cNvSpPr>
          <p:nvPr userDrawn="1"/>
        </p:nvSpPr>
        <p:spPr bwMode="auto">
          <a:xfrm>
            <a:off x="609600" y="2995608"/>
            <a:ext cx="8229600" cy="0"/>
          </a:xfrm>
          <a:prstGeom prst="line">
            <a:avLst/>
          </a:prstGeom>
          <a:noFill/>
          <a:ln w="50800">
            <a:solidFill>
              <a:srgbClr val="800000"/>
            </a:solidFill>
            <a:round/>
            <a:headEnd/>
            <a:tailEnd/>
          </a:ln>
          <a:effectLst/>
        </p:spPr>
        <p:txBody>
          <a:bodyPr/>
          <a:lstStyle/>
          <a:p>
            <a:pPr>
              <a:defRPr/>
            </a:pPr>
            <a:endParaRPr lang="en-US"/>
          </a:p>
        </p:txBody>
      </p:sp>
    </p:spTree>
    <p:extLst>
      <p:ext uri="{BB962C8B-B14F-4D97-AF65-F5344CB8AC3E}">
        <p14:creationId xmlns:p14="http://schemas.microsoft.com/office/powerpoint/2010/main" val="21773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8229" y="228600"/>
            <a:ext cx="82296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78229" y="1166018"/>
            <a:ext cx="8229600" cy="53871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59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2"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59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8306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0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E81021-D5B4-D14E-A0A0-0BE0F55F0831}"/>
              </a:ext>
            </a:extLst>
          </p:cNvPr>
          <p:cNvSpPr>
            <a:spLocks noGrp="1" noChangeArrowheads="1"/>
          </p:cNvSpPr>
          <p:nvPr>
            <p:ph type="title"/>
          </p:nvPr>
        </p:nvSpPr>
        <p:spPr bwMode="auto">
          <a:xfrm>
            <a:off x="228600" y="161472"/>
            <a:ext cx="6781800" cy="59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80A729E-D89B-A44E-A3E7-703B9AFA9E5A}"/>
              </a:ext>
            </a:extLst>
          </p:cNvPr>
          <p:cNvSpPr>
            <a:spLocks noGrp="1" noChangeArrowheads="1"/>
          </p:cNvSpPr>
          <p:nvPr>
            <p:ph type="body" idx="1"/>
          </p:nvPr>
        </p:nvSpPr>
        <p:spPr bwMode="auto">
          <a:xfrm>
            <a:off x="411742" y="1225018"/>
            <a:ext cx="8229600" cy="532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3" name="Line 8">
            <a:extLst>
              <a:ext uri="{FF2B5EF4-FFF2-40B4-BE49-F238E27FC236}">
                <a16:creationId xmlns:a16="http://schemas.microsoft.com/office/drawing/2014/main" id="{4EF9A61F-CA2A-4155-BFB0-EE7C51B081E6}"/>
              </a:ext>
            </a:extLst>
          </p:cNvPr>
          <p:cNvSpPr>
            <a:spLocks noChangeShapeType="1"/>
          </p:cNvSpPr>
          <p:nvPr userDrawn="1"/>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14" name="Line 9">
            <a:extLst>
              <a:ext uri="{FF2B5EF4-FFF2-40B4-BE49-F238E27FC236}">
                <a16:creationId xmlns:a16="http://schemas.microsoft.com/office/drawing/2014/main" id="{55135CE9-5BD1-43E8-8DD3-B265263696CF}"/>
              </a:ext>
            </a:extLst>
          </p:cNvPr>
          <p:cNvSpPr>
            <a:spLocks noChangeShapeType="1"/>
          </p:cNvSpPr>
          <p:nvPr userDrawn="1"/>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sp>
        <p:nvSpPr>
          <p:cNvPr id="15" name="Slide Number Placeholder 5">
            <a:extLst>
              <a:ext uri="{FF2B5EF4-FFF2-40B4-BE49-F238E27FC236}">
                <a16:creationId xmlns:a16="http://schemas.microsoft.com/office/drawing/2014/main" id="{9816D986-FE85-4AC5-83F4-45DBA25E2F47}"/>
              </a:ext>
            </a:extLst>
          </p:cNvPr>
          <p:cNvSpPr txBox="1">
            <a:spLocks/>
          </p:cNvSpPr>
          <p:nvPr userDrawn="1"/>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pic>
        <p:nvPicPr>
          <p:cNvPr id="16" name="Picture 2" descr="C:\Users\svg4957\Desktop\TEES_MKOConner_Logo_Maroon.jpg">
            <a:extLst>
              <a:ext uri="{FF2B5EF4-FFF2-40B4-BE49-F238E27FC236}">
                <a16:creationId xmlns:a16="http://schemas.microsoft.com/office/drawing/2014/main" id="{FF16146D-2E62-497C-8A51-61053D08E0D9}"/>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5" r:id="rId1"/>
    <p:sldLayoutId id="2147483664" r:id="rId2"/>
    <p:sldLayoutId id="2147483650" r:id="rId3"/>
    <p:sldLayoutId id="2147483652" r:id="rId4"/>
    <p:sldLayoutId id="2147483654" r:id="rId5"/>
    <p:sldLayoutId id="2147483655" r:id="rId6"/>
  </p:sldLayoutIdLst>
  <p:hf hdr="0" ftr="0" dt="0"/>
  <p:txStyles>
    <p:titleStyle>
      <a:lvl1pPr algn="l" rtl="0" eaLnBrk="0" fontAlgn="base" hangingPunct="0">
        <a:spcBef>
          <a:spcPct val="0"/>
        </a:spcBef>
        <a:spcAft>
          <a:spcPct val="0"/>
        </a:spcAft>
        <a:defRPr sz="3200">
          <a:solidFill>
            <a:schemeClr val="tx2"/>
          </a:solidFill>
          <a:latin typeface="+mj-lt"/>
          <a:ea typeface="ＭＳ Ｐゴシック" pitchFamily="-105" charset="-128"/>
          <a:cs typeface="ＭＳ Ｐゴシック" pitchFamily="-105" charset="-128"/>
        </a:defRPr>
      </a:lvl1pPr>
      <a:lvl2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2pPr>
      <a:lvl3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3pPr>
      <a:lvl4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4pPr>
      <a:lvl5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5pPr>
      <a:lvl6pPr marL="457200" algn="ctr" rtl="0" fontAlgn="base">
        <a:spcBef>
          <a:spcPct val="0"/>
        </a:spcBef>
        <a:spcAft>
          <a:spcPct val="0"/>
        </a:spcAft>
        <a:defRPr sz="4400">
          <a:solidFill>
            <a:schemeClr val="tx2"/>
          </a:solidFill>
          <a:latin typeface="Arial" pitchFamily="-105" charset="0"/>
        </a:defRPr>
      </a:lvl6pPr>
      <a:lvl7pPr marL="914400" algn="ctr" rtl="0" fontAlgn="base">
        <a:spcBef>
          <a:spcPct val="0"/>
        </a:spcBef>
        <a:spcAft>
          <a:spcPct val="0"/>
        </a:spcAft>
        <a:defRPr sz="4400">
          <a:solidFill>
            <a:schemeClr val="tx2"/>
          </a:solidFill>
          <a:latin typeface="Arial" pitchFamily="-105" charset="0"/>
        </a:defRPr>
      </a:lvl7pPr>
      <a:lvl8pPr marL="1371600" algn="ctr" rtl="0" fontAlgn="base">
        <a:spcBef>
          <a:spcPct val="0"/>
        </a:spcBef>
        <a:spcAft>
          <a:spcPct val="0"/>
        </a:spcAft>
        <a:defRPr sz="4400">
          <a:solidFill>
            <a:schemeClr val="tx2"/>
          </a:solidFill>
          <a:latin typeface="Arial" pitchFamily="-105" charset="0"/>
        </a:defRPr>
      </a:lvl8pPr>
      <a:lvl9pPr marL="1828800" algn="ctr" rtl="0" fontAlgn="base">
        <a:spcBef>
          <a:spcPct val="0"/>
        </a:spcBef>
        <a:spcAft>
          <a:spcPct val="0"/>
        </a:spcAft>
        <a:defRPr sz="4400">
          <a:solidFill>
            <a:schemeClr val="tx2"/>
          </a:solidFill>
          <a:latin typeface="Arial" pitchFamily="-105" charset="0"/>
        </a:defRPr>
      </a:lvl9pPr>
    </p:titleStyle>
    <p:bodyStyle>
      <a:lvl1pPr marL="342900" indent="-342900" algn="l" rtl="0" eaLnBrk="0" fontAlgn="base" hangingPunct="0">
        <a:spcBef>
          <a:spcPct val="20000"/>
        </a:spcBef>
        <a:spcAft>
          <a:spcPct val="20000"/>
        </a:spcAft>
        <a:buChar char="•"/>
        <a:defRPr sz="2400">
          <a:solidFill>
            <a:schemeClr val="tx1"/>
          </a:solidFill>
          <a:latin typeface="+mn-lt"/>
          <a:ea typeface="ＭＳ Ｐゴシック" pitchFamily="-105" charset="-128"/>
          <a:cs typeface="ＭＳ Ｐゴシック" pitchFamily="-105" charset="-128"/>
        </a:defRPr>
      </a:lvl1pPr>
      <a:lvl2pPr marL="742950" indent="-285750" algn="l" rtl="0" eaLnBrk="0" fontAlgn="base" hangingPunct="0">
        <a:spcBef>
          <a:spcPct val="20000"/>
        </a:spcBef>
        <a:spcAft>
          <a:spcPct val="20000"/>
        </a:spcAft>
        <a:buChar char="–"/>
        <a:defRPr sz="2000">
          <a:solidFill>
            <a:schemeClr val="tx1"/>
          </a:solidFill>
          <a:latin typeface="+mn-lt"/>
          <a:ea typeface="ＭＳ Ｐゴシック" pitchFamily="-105" charset="-128"/>
        </a:defRPr>
      </a:lvl2pPr>
      <a:lvl3pPr marL="1143000" indent="-228600" algn="l" rtl="0" eaLnBrk="0" fontAlgn="base" hangingPunct="0">
        <a:spcBef>
          <a:spcPct val="20000"/>
        </a:spcBef>
        <a:spcAft>
          <a:spcPct val="0"/>
        </a:spcAft>
        <a:buChar char="•"/>
        <a:defRPr sz="1800">
          <a:solidFill>
            <a:schemeClr val="tx1"/>
          </a:solidFill>
          <a:latin typeface="+mn-lt"/>
          <a:ea typeface="ＭＳ Ｐゴシック" pitchFamily="-105"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6.bin"/><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18.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0.e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24.e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29.emf"/><Relationship Id="rId5" Type="http://schemas.openxmlformats.org/officeDocument/2006/relationships/oleObject" Target="../embeddings/oleObject11.bin"/><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32.emf"/><Relationship Id="rId5" Type="http://schemas.openxmlformats.org/officeDocument/2006/relationships/oleObject" Target="../embeddings/oleObject13.bin"/><Relationship Id="rId4" Type="http://schemas.openxmlformats.org/officeDocument/2006/relationships/image" Target="../media/image31.emf"/></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20.png"/><Relationship Id="rId1" Type="http://schemas.openxmlformats.org/officeDocument/2006/relationships/slideLayout" Target="../slideLayouts/slideLayout3.xml"/><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3.xml"/><Relationship Id="rId5" Type="http://schemas.openxmlformats.org/officeDocument/2006/relationships/image" Target="../media/image170.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584516B6-4BFA-4F3E-8FF9-1DD9778C1669}"/>
              </a:ext>
            </a:extLst>
          </p:cNvPr>
          <p:cNvSpPr>
            <a:spLocks noGrp="1" noChangeArrowheads="1"/>
          </p:cNvSpPr>
          <p:nvPr>
            <p:ph type="ctrTitle"/>
          </p:nvPr>
        </p:nvSpPr>
        <p:spPr>
          <a:xfrm>
            <a:off x="723900" y="1600200"/>
            <a:ext cx="7772400" cy="1143000"/>
          </a:xfrm>
        </p:spPr>
        <p:txBody>
          <a:bodyPr/>
          <a:lstStyle/>
          <a:p>
            <a:pPr eaLnBrk="1" hangingPunct="1"/>
            <a:r>
              <a:rPr lang="en-US" altLang="en-US" sz="4800" b="1" dirty="0"/>
              <a:t>Bayesian Data Analysis</a:t>
            </a:r>
          </a:p>
        </p:txBody>
      </p:sp>
      <p:sp>
        <p:nvSpPr>
          <p:cNvPr id="4100" name="Rectangle 3">
            <a:extLst>
              <a:ext uri="{FF2B5EF4-FFF2-40B4-BE49-F238E27FC236}">
                <a16:creationId xmlns:a16="http://schemas.microsoft.com/office/drawing/2014/main" id="{03FBC3AA-02A8-47F3-BE35-F607B9FB1348}"/>
              </a:ext>
            </a:extLst>
          </p:cNvPr>
          <p:cNvSpPr>
            <a:spLocks noGrp="1" noChangeArrowheads="1"/>
          </p:cNvSpPr>
          <p:nvPr>
            <p:ph type="subTitle" idx="1"/>
          </p:nvPr>
        </p:nvSpPr>
        <p:spPr>
          <a:xfrm>
            <a:off x="990600" y="3200400"/>
            <a:ext cx="7239000" cy="2667000"/>
          </a:xfrm>
        </p:spPr>
        <p:txBody>
          <a:bodyPr/>
          <a:lstStyle/>
          <a:p>
            <a:pPr eaLnBrk="1" hangingPunct="1"/>
            <a:r>
              <a:rPr lang="en-US" altLang="en-US" sz="3600" dirty="0"/>
              <a:t>Unit 5</a:t>
            </a:r>
          </a:p>
          <a:p>
            <a:pPr eaLnBrk="1" hangingPunct="1"/>
            <a:endParaRPr lang="en-US" altLang="en-US" sz="2800" dirty="0"/>
          </a:p>
          <a:p>
            <a:pPr eaLnBrk="1" hangingPunct="1"/>
            <a:endParaRPr lang="en-US" altLang="en-US" sz="2800" dirty="0"/>
          </a:p>
          <a:p>
            <a:pPr eaLnBrk="1" hangingPunct="1"/>
            <a:r>
              <a:rPr lang="en-US" altLang="en-US" sz="2800" dirty="0"/>
              <a:t>Fall 2022</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7C33DBC-04FD-4ECF-AAAD-899DB1F6306E}"/>
              </a:ext>
            </a:extLst>
          </p:cNvPr>
          <p:cNvSpPr>
            <a:spLocks noGrp="1" noChangeArrowheads="1"/>
          </p:cNvSpPr>
          <p:nvPr>
            <p:ph type="title"/>
          </p:nvPr>
        </p:nvSpPr>
        <p:spPr>
          <a:xfrm>
            <a:off x="457200" y="168957"/>
            <a:ext cx="8229600" cy="825500"/>
          </a:xfrm>
        </p:spPr>
        <p:txBody>
          <a:bodyPr/>
          <a:lstStyle/>
          <a:p>
            <a:r>
              <a:rPr lang="en-US" altLang="en-US" sz="3400" dirty="0"/>
              <a:t>Bayes Rule: Evidence Based Reasoning</a:t>
            </a:r>
          </a:p>
        </p:txBody>
      </p:sp>
      <mc:AlternateContent xmlns:mc="http://schemas.openxmlformats.org/markup-compatibility/2006" xmlns:a14="http://schemas.microsoft.com/office/drawing/2010/main">
        <mc:Choice Requires="a14">
          <p:sp>
            <p:nvSpPr>
              <p:cNvPr id="16387" name="Content Placeholder 2">
                <a:extLst>
                  <a:ext uri="{FF2B5EF4-FFF2-40B4-BE49-F238E27FC236}">
                    <a16:creationId xmlns:a16="http://schemas.microsoft.com/office/drawing/2014/main" id="{415DAB3F-85A8-4ACE-9B7B-3B3FC09C9C87}"/>
                  </a:ext>
                </a:extLst>
              </p:cNvPr>
              <p:cNvSpPr>
                <a:spLocks noGrp="1" noChangeArrowheads="1"/>
              </p:cNvSpPr>
              <p:nvPr>
                <p:ph idx="1"/>
              </p:nvPr>
            </p:nvSpPr>
            <p:spPr>
              <a:xfrm>
                <a:off x="381000" y="925512"/>
                <a:ext cx="8610600" cy="5884863"/>
              </a:xfrm>
            </p:spPr>
            <p:txBody>
              <a:bodyPr/>
              <a:lstStyle/>
              <a:p>
                <a:r>
                  <a:rPr lang="en-US" altLang="en-US" dirty="0"/>
                  <a:t>The posterior probability or belief in the </a:t>
                </a:r>
                <a:r>
                  <a:rPr lang="en-US" altLang="en-US" b="1" dirty="0"/>
                  <a:t>hypothesis H</a:t>
                </a:r>
                <a:r>
                  <a:rPr lang="en-US" altLang="en-US" dirty="0"/>
                  <a:t> given </a:t>
                </a:r>
                <a:r>
                  <a:rPr lang="en-US" altLang="en-US" b="1" dirty="0"/>
                  <a:t>evidence E</a:t>
                </a:r>
                <a:r>
                  <a:rPr lang="en-US" altLang="en-US" dirty="0"/>
                  <a:t> is expressed as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From Law of Total Probability (LTP):</a:t>
                </a:r>
              </a:p>
              <a:p>
                <a:pPr marL="0" indent="0">
                  <a:buNone/>
                </a:pPr>
                <a:endParaRPr lang="en-US" alt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en-US" b="0" i="1" smtClean="0">
                          <a:solidFill>
                            <a:srgbClr val="C00000"/>
                          </a:solidFill>
                          <a:latin typeface="Cambria Math" panose="02040503050406030204" pitchFamily="18" charset="0"/>
                        </a:rPr>
                        <m:t>𝑃</m:t>
                      </m:r>
                      <m:d>
                        <m:dPr>
                          <m:ctrlPr>
                            <a:rPr lang="en-US" altLang="en-US" b="0" i="1" smtClean="0">
                              <a:solidFill>
                                <a:srgbClr val="C00000"/>
                              </a:solidFill>
                              <a:latin typeface="Cambria Math" panose="02040503050406030204" pitchFamily="18" charset="0"/>
                            </a:rPr>
                          </m:ctrlPr>
                        </m:dPr>
                        <m:e>
                          <m:r>
                            <a:rPr lang="en-US" altLang="en-US" b="0" i="1" smtClean="0">
                              <a:solidFill>
                                <a:srgbClr val="C00000"/>
                              </a:solidFill>
                              <a:latin typeface="Cambria Math" panose="02040503050406030204" pitchFamily="18" charset="0"/>
                            </a:rPr>
                            <m:t>𝐸</m:t>
                          </m:r>
                        </m:e>
                      </m:d>
                      <m:r>
                        <a:rPr lang="en-US" altLang="en-US" b="0" i="1" smtClean="0">
                          <a:solidFill>
                            <a:srgbClr val="C00000"/>
                          </a:solidFill>
                          <a:latin typeface="Cambria Math" panose="02040503050406030204" pitchFamily="18" charset="0"/>
                        </a:rPr>
                        <m:t>=</m:t>
                      </m:r>
                      <m:r>
                        <a:rPr lang="en-US" altLang="en-US" b="0" i="1" smtClean="0">
                          <a:solidFill>
                            <a:srgbClr val="C00000"/>
                          </a:solidFill>
                          <a:latin typeface="Cambria Math" panose="02040503050406030204" pitchFamily="18" charset="0"/>
                        </a:rPr>
                        <m:t>𝑃</m:t>
                      </m:r>
                      <m:d>
                        <m:dPr>
                          <m:ctrlPr>
                            <a:rPr lang="en-US" altLang="en-US" b="0" i="1" smtClean="0">
                              <a:solidFill>
                                <a:srgbClr val="C00000"/>
                              </a:solidFill>
                              <a:latin typeface="Cambria Math" panose="02040503050406030204" pitchFamily="18" charset="0"/>
                            </a:rPr>
                          </m:ctrlPr>
                        </m:dPr>
                        <m:e>
                          <m:r>
                            <a:rPr lang="en-US" altLang="en-US" b="0" i="1" smtClean="0">
                              <a:solidFill>
                                <a:srgbClr val="C00000"/>
                              </a:solidFill>
                              <a:latin typeface="Cambria Math" panose="02040503050406030204" pitchFamily="18" charset="0"/>
                            </a:rPr>
                            <m:t>𝐸</m:t>
                          </m:r>
                        </m:e>
                        <m:e>
                          <m:r>
                            <a:rPr lang="en-US" altLang="en-US" b="0" i="1" smtClean="0">
                              <a:solidFill>
                                <a:srgbClr val="C00000"/>
                              </a:solidFill>
                              <a:latin typeface="Cambria Math" panose="02040503050406030204" pitchFamily="18" charset="0"/>
                            </a:rPr>
                            <m:t>𝐻</m:t>
                          </m:r>
                        </m:e>
                      </m:d>
                      <m:r>
                        <a:rPr lang="en-US" altLang="en-US" b="0" i="1" smtClean="0">
                          <a:solidFill>
                            <a:srgbClr val="C00000"/>
                          </a:solidFill>
                          <a:latin typeface="Cambria Math" panose="02040503050406030204" pitchFamily="18" charset="0"/>
                        </a:rPr>
                        <m:t>𝑃</m:t>
                      </m:r>
                      <m:d>
                        <m:dPr>
                          <m:ctrlPr>
                            <a:rPr lang="en-US" altLang="en-US" b="0" i="1" smtClean="0">
                              <a:solidFill>
                                <a:srgbClr val="C00000"/>
                              </a:solidFill>
                              <a:latin typeface="Cambria Math" panose="02040503050406030204" pitchFamily="18" charset="0"/>
                            </a:rPr>
                          </m:ctrlPr>
                        </m:dPr>
                        <m:e>
                          <m:r>
                            <a:rPr lang="en-US" altLang="en-US" b="0" i="1" smtClean="0">
                              <a:solidFill>
                                <a:srgbClr val="C00000"/>
                              </a:solidFill>
                              <a:latin typeface="Cambria Math" panose="02040503050406030204" pitchFamily="18" charset="0"/>
                            </a:rPr>
                            <m:t>𝐻</m:t>
                          </m:r>
                        </m:e>
                      </m:d>
                      <m:r>
                        <a:rPr lang="en-US" altLang="en-US" b="0" i="1" smtClean="0">
                          <a:solidFill>
                            <a:srgbClr val="C00000"/>
                          </a:solidFill>
                          <a:latin typeface="Cambria Math" panose="02040503050406030204" pitchFamily="18" charset="0"/>
                        </a:rPr>
                        <m:t>+</m:t>
                      </m:r>
                      <m:r>
                        <a:rPr lang="en-US" altLang="en-US" b="0" i="1" smtClean="0">
                          <a:solidFill>
                            <a:srgbClr val="C00000"/>
                          </a:solidFill>
                          <a:latin typeface="Cambria Math" panose="02040503050406030204" pitchFamily="18" charset="0"/>
                        </a:rPr>
                        <m:t>𝑃</m:t>
                      </m:r>
                      <m:d>
                        <m:dPr>
                          <m:ctrlPr>
                            <a:rPr lang="en-US" altLang="en-US" b="0" i="1" smtClean="0">
                              <a:solidFill>
                                <a:srgbClr val="C00000"/>
                              </a:solidFill>
                              <a:latin typeface="Cambria Math" panose="02040503050406030204" pitchFamily="18" charset="0"/>
                            </a:rPr>
                          </m:ctrlPr>
                        </m:dPr>
                        <m:e>
                          <m:r>
                            <a:rPr lang="en-US" altLang="en-US" b="0" i="1" smtClean="0">
                              <a:solidFill>
                                <a:srgbClr val="C00000"/>
                              </a:solidFill>
                              <a:latin typeface="Cambria Math" panose="02040503050406030204" pitchFamily="18" charset="0"/>
                            </a:rPr>
                            <m:t>𝐸</m:t>
                          </m:r>
                        </m:e>
                        <m:e>
                          <m:acc>
                            <m:accPr>
                              <m:chr m:val="̅"/>
                              <m:ctrlPr>
                                <a:rPr lang="en-US" altLang="en-US" b="0" i="1" smtClean="0">
                                  <a:solidFill>
                                    <a:srgbClr val="C00000"/>
                                  </a:solidFill>
                                  <a:latin typeface="Cambria Math" panose="02040503050406030204" pitchFamily="18" charset="0"/>
                                </a:rPr>
                              </m:ctrlPr>
                            </m:accPr>
                            <m:e>
                              <m:r>
                                <a:rPr lang="en-US" altLang="en-US" b="0" i="1" smtClean="0">
                                  <a:solidFill>
                                    <a:srgbClr val="C00000"/>
                                  </a:solidFill>
                                  <a:latin typeface="Cambria Math" panose="02040503050406030204" pitchFamily="18" charset="0"/>
                                </a:rPr>
                                <m:t>𝐻</m:t>
                              </m:r>
                            </m:e>
                          </m:acc>
                        </m:e>
                      </m:d>
                      <m:r>
                        <a:rPr lang="en-US" altLang="en-US" b="0" i="1" smtClean="0">
                          <a:solidFill>
                            <a:srgbClr val="C00000"/>
                          </a:solidFill>
                          <a:latin typeface="Cambria Math" panose="02040503050406030204" pitchFamily="18" charset="0"/>
                        </a:rPr>
                        <m:t>𝑃</m:t>
                      </m:r>
                      <m:d>
                        <m:dPr>
                          <m:ctrlPr>
                            <a:rPr lang="en-US" altLang="en-US" b="0" i="1" smtClean="0">
                              <a:solidFill>
                                <a:srgbClr val="C00000"/>
                              </a:solidFill>
                              <a:latin typeface="Cambria Math" panose="02040503050406030204" pitchFamily="18" charset="0"/>
                            </a:rPr>
                          </m:ctrlPr>
                        </m:dPr>
                        <m:e>
                          <m:acc>
                            <m:accPr>
                              <m:chr m:val="̅"/>
                              <m:ctrlPr>
                                <a:rPr lang="en-US" altLang="en-US" b="0" i="1" smtClean="0">
                                  <a:solidFill>
                                    <a:srgbClr val="C00000"/>
                                  </a:solidFill>
                                  <a:latin typeface="Cambria Math" panose="02040503050406030204" pitchFamily="18" charset="0"/>
                                </a:rPr>
                              </m:ctrlPr>
                            </m:accPr>
                            <m:e>
                              <m:r>
                                <a:rPr lang="en-US" altLang="en-US" b="0" i="1" smtClean="0">
                                  <a:solidFill>
                                    <a:srgbClr val="C00000"/>
                                  </a:solidFill>
                                  <a:latin typeface="Cambria Math" panose="02040503050406030204" pitchFamily="18" charset="0"/>
                                </a:rPr>
                                <m:t>𝐻</m:t>
                              </m:r>
                            </m:e>
                          </m:acc>
                        </m:e>
                      </m:d>
                      <m:r>
                        <a:rPr lang="en-US" altLang="en-US" b="0" i="1" smtClean="0">
                          <a:solidFill>
                            <a:srgbClr val="C00000"/>
                          </a:solidFill>
                          <a:latin typeface="Cambria Math" panose="02040503050406030204" pitchFamily="18" charset="0"/>
                        </a:rPr>
                        <m:t>=</m:t>
                      </m:r>
                      <m:nary>
                        <m:naryPr>
                          <m:chr m:val="∑"/>
                          <m:supHide m:val="on"/>
                          <m:ctrlPr>
                            <a:rPr lang="en-US" altLang="en-US" b="0" i="1" smtClean="0">
                              <a:solidFill>
                                <a:srgbClr val="C00000"/>
                              </a:solidFill>
                              <a:latin typeface="Cambria Math" panose="02040503050406030204" pitchFamily="18" charset="0"/>
                            </a:rPr>
                          </m:ctrlPr>
                        </m:naryPr>
                        <m:sub>
                          <m:r>
                            <m:rPr>
                              <m:brk m:alnAt="7"/>
                            </m:rPr>
                            <a:rPr lang="en-US" altLang="en-US" b="0" i="1" smtClean="0">
                              <a:solidFill>
                                <a:srgbClr val="C00000"/>
                              </a:solidFill>
                              <a:latin typeface="Cambria Math" panose="02040503050406030204" pitchFamily="18" charset="0"/>
                            </a:rPr>
                            <m:t>𝑖</m:t>
                          </m:r>
                        </m:sub>
                        <m:sup/>
                        <m:e>
                          <m:r>
                            <a:rPr lang="en-US" altLang="en-US" b="0" i="1" smtClean="0">
                              <a:solidFill>
                                <a:srgbClr val="C00000"/>
                              </a:solidFill>
                              <a:latin typeface="Cambria Math" panose="02040503050406030204" pitchFamily="18" charset="0"/>
                            </a:rPr>
                            <m:t>𝑃</m:t>
                          </m:r>
                          <m:d>
                            <m:dPr>
                              <m:ctrlPr>
                                <a:rPr lang="en-US" altLang="en-US" b="0" i="1" smtClean="0">
                                  <a:solidFill>
                                    <a:srgbClr val="C00000"/>
                                  </a:solidFill>
                                  <a:latin typeface="Cambria Math" panose="02040503050406030204" pitchFamily="18" charset="0"/>
                                </a:rPr>
                              </m:ctrlPr>
                            </m:dPr>
                            <m:e>
                              <m:r>
                                <a:rPr lang="en-US" altLang="en-US" b="0" i="1" smtClean="0">
                                  <a:solidFill>
                                    <a:srgbClr val="C00000"/>
                                  </a:solidFill>
                                  <a:latin typeface="Cambria Math" panose="02040503050406030204" pitchFamily="18" charset="0"/>
                                </a:rPr>
                                <m:t>𝐸</m:t>
                              </m:r>
                              <m:r>
                                <a:rPr lang="en-US" altLang="en-US" b="0" i="1" smtClean="0">
                                  <a:solidFill>
                                    <a:srgbClr val="C00000"/>
                                  </a:solidFill>
                                  <a:latin typeface="Cambria Math" panose="02040503050406030204" pitchFamily="18" charset="0"/>
                                </a:rPr>
                                <m:t>|</m:t>
                              </m:r>
                              <m:sSub>
                                <m:sSubPr>
                                  <m:ctrlPr>
                                    <a:rPr lang="en-US" altLang="en-US" b="0" i="1" smtClean="0">
                                      <a:solidFill>
                                        <a:srgbClr val="C00000"/>
                                      </a:solidFill>
                                      <a:latin typeface="Cambria Math" panose="02040503050406030204" pitchFamily="18" charset="0"/>
                                    </a:rPr>
                                  </m:ctrlPr>
                                </m:sSubPr>
                                <m:e>
                                  <m:r>
                                    <a:rPr lang="en-US" altLang="en-US" b="0" i="1" smtClean="0">
                                      <a:solidFill>
                                        <a:srgbClr val="C00000"/>
                                      </a:solidFill>
                                      <a:latin typeface="Cambria Math" panose="02040503050406030204" pitchFamily="18" charset="0"/>
                                    </a:rPr>
                                    <m:t>𝐻</m:t>
                                  </m:r>
                                </m:e>
                                <m:sub>
                                  <m:r>
                                    <a:rPr lang="en-US" altLang="en-US" b="0" i="1" smtClean="0">
                                      <a:solidFill>
                                        <a:srgbClr val="C00000"/>
                                      </a:solidFill>
                                      <a:latin typeface="Cambria Math" panose="02040503050406030204" pitchFamily="18" charset="0"/>
                                    </a:rPr>
                                    <m:t>𝑖</m:t>
                                  </m:r>
                                </m:sub>
                              </m:sSub>
                            </m:e>
                          </m:d>
                          <m:r>
                            <a:rPr lang="en-US" altLang="en-US" b="0" i="1" smtClean="0">
                              <a:solidFill>
                                <a:srgbClr val="C00000"/>
                              </a:solidFill>
                              <a:latin typeface="Cambria Math" panose="02040503050406030204" pitchFamily="18" charset="0"/>
                            </a:rPr>
                            <m:t>𝑃</m:t>
                          </m:r>
                          <m:r>
                            <a:rPr lang="en-US" altLang="en-US" b="0" i="1" smtClean="0">
                              <a:solidFill>
                                <a:srgbClr val="C00000"/>
                              </a:solidFill>
                              <a:latin typeface="Cambria Math" panose="02040503050406030204" pitchFamily="18" charset="0"/>
                            </a:rPr>
                            <m:t>(</m:t>
                          </m:r>
                          <m:sSub>
                            <m:sSubPr>
                              <m:ctrlPr>
                                <a:rPr lang="en-US" altLang="en-US" b="0" i="1" smtClean="0">
                                  <a:solidFill>
                                    <a:srgbClr val="C00000"/>
                                  </a:solidFill>
                                  <a:latin typeface="Cambria Math" panose="02040503050406030204" pitchFamily="18" charset="0"/>
                                </a:rPr>
                              </m:ctrlPr>
                            </m:sSubPr>
                            <m:e>
                              <m:r>
                                <a:rPr lang="en-US" altLang="en-US" b="0" i="1" smtClean="0">
                                  <a:solidFill>
                                    <a:srgbClr val="C00000"/>
                                  </a:solidFill>
                                  <a:latin typeface="Cambria Math" panose="02040503050406030204" pitchFamily="18" charset="0"/>
                                </a:rPr>
                                <m:t>𝐻</m:t>
                              </m:r>
                            </m:e>
                            <m:sub>
                              <m:r>
                                <a:rPr lang="en-US" altLang="en-US" b="0" i="1" smtClean="0">
                                  <a:solidFill>
                                    <a:srgbClr val="C00000"/>
                                  </a:solidFill>
                                  <a:latin typeface="Cambria Math" panose="02040503050406030204" pitchFamily="18" charset="0"/>
                                </a:rPr>
                                <m:t>𝑖</m:t>
                              </m:r>
                            </m:sub>
                          </m:sSub>
                          <m:r>
                            <a:rPr lang="en-US" altLang="en-US" b="0" i="1" smtClean="0">
                              <a:solidFill>
                                <a:srgbClr val="C00000"/>
                              </a:solidFill>
                              <a:latin typeface="Cambria Math" panose="02040503050406030204" pitchFamily="18" charset="0"/>
                            </a:rPr>
                            <m:t>)</m:t>
                          </m:r>
                        </m:e>
                      </m:nary>
                    </m:oMath>
                  </m:oMathPara>
                </a14:m>
                <a:endParaRPr lang="en-US" altLang="en-US" dirty="0"/>
              </a:p>
              <a:p>
                <a:endParaRPr lang="en-US" altLang="en-US" dirty="0"/>
              </a:p>
            </p:txBody>
          </p:sp>
        </mc:Choice>
        <mc:Fallback xmlns="">
          <p:sp>
            <p:nvSpPr>
              <p:cNvPr id="16387" name="Content Placeholder 2">
                <a:extLst>
                  <a:ext uri="{FF2B5EF4-FFF2-40B4-BE49-F238E27FC236}">
                    <a16:creationId xmlns:a16="http://schemas.microsoft.com/office/drawing/2014/main" id="{415DAB3F-85A8-4ACE-9B7B-3B3FC09C9C87}"/>
                  </a:ext>
                </a:extLst>
              </p:cNvPr>
              <p:cNvSpPr>
                <a:spLocks noGrp="1" noRot="1" noChangeAspect="1" noMove="1" noResize="1" noEditPoints="1" noAdjustHandles="1" noChangeArrowheads="1" noChangeShapeType="1" noTextEdit="1"/>
              </p:cNvSpPr>
              <p:nvPr>
                <p:ph idx="1"/>
              </p:nvPr>
            </p:nvSpPr>
            <p:spPr>
              <a:xfrm>
                <a:off x="381000" y="925512"/>
                <a:ext cx="8610600" cy="5884863"/>
              </a:xfrm>
              <a:blipFill>
                <a:blip r:embed="rId3"/>
                <a:stretch>
                  <a:fillRect l="-992" t="-725"/>
                </a:stretch>
              </a:blipFill>
            </p:spPr>
            <p:txBody>
              <a:bodyPr/>
              <a:lstStyle/>
              <a:p>
                <a:r>
                  <a:rPr lang="en-US">
                    <a:noFill/>
                  </a:rPr>
                  <a:t> </a:t>
                </a:r>
              </a:p>
            </p:txBody>
          </p:sp>
        </mc:Fallback>
      </mc:AlternateContent>
      <p:sp>
        <p:nvSpPr>
          <p:cNvPr id="16393" name="TextBox 1">
            <a:extLst>
              <a:ext uri="{FF2B5EF4-FFF2-40B4-BE49-F238E27FC236}">
                <a16:creationId xmlns:a16="http://schemas.microsoft.com/office/drawing/2014/main" id="{C7540C04-BCAD-4D1F-A32D-014CD8023D5C}"/>
              </a:ext>
            </a:extLst>
          </p:cNvPr>
          <p:cNvSpPr txBox="1">
            <a:spLocks noChangeArrowheads="1"/>
          </p:cNvSpPr>
          <p:nvPr/>
        </p:nvSpPr>
        <p:spPr bwMode="auto">
          <a:xfrm>
            <a:off x="72982" y="3643218"/>
            <a:ext cx="2049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Bayes Model:</a:t>
            </a:r>
          </a:p>
        </p:txBody>
      </p:sp>
      <p:sp>
        <p:nvSpPr>
          <p:cNvPr id="16394" name="TextBox 1">
            <a:extLst>
              <a:ext uri="{FF2B5EF4-FFF2-40B4-BE49-F238E27FC236}">
                <a16:creationId xmlns:a16="http://schemas.microsoft.com/office/drawing/2014/main" id="{3AF1E6A6-68D2-40A9-B856-10FD5540E6FA}"/>
              </a:ext>
            </a:extLst>
          </p:cNvPr>
          <p:cNvSpPr txBox="1">
            <a:spLocks noChangeArrowheads="1"/>
          </p:cNvSpPr>
          <p:nvPr/>
        </p:nvSpPr>
        <p:spPr bwMode="auto">
          <a:xfrm>
            <a:off x="3552220" y="2272637"/>
            <a:ext cx="23265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pPr>
            <a:r>
              <a:rPr lang="en-US" altLang="en-US" sz="1600" dirty="0" err="1"/>
              <a:t>Pr</a:t>
            </a:r>
            <a:r>
              <a:rPr lang="en-US" altLang="en-US" sz="1600" dirty="0"/>
              <a:t> of </a:t>
            </a:r>
            <a:r>
              <a:rPr lang="en-US" altLang="en-US" sz="1600" dirty="0" err="1"/>
              <a:t>Evidence|H</a:t>
            </a:r>
            <a:r>
              <a:rPr lang="en-US" altLang="en-US" sz="1600" dirty="0"/>
              <a:t>=true (Likelihood)</a:t>
            </a:r>
          </a:p>
        </p:txBody>
      </p:sp>
      <p:cxnSp>
        <p:nvCxnSpPr>
          <p:cNvPr id="16395" name="Straight Arrow Connector 3">
            <a:extLst>
              <a:ext uri="{FF2B5EF4-FFF2-40B4-BE49-F238E27FC236}">
                <a16:creationId xmlns:a16="http://schemas.microsoft.com/office/drawing/2014/main" id="{C0CA3E46-96C8-40BF-9094-E562265866A2}"/>
              </a:ext>
            </a:extLst>
          </p:cNvPr>
          <p:cNvCxnSpPr>
            <a:cxnSpLocks noChangeShapeType="1"/>
          </p:cNvCxnSpPr>
          <p:nvPr/>
        </p:nvCxnSpPr>
        <p:spPr bwMode="auto">
          <a:xfrm>
            <a:off x="4798223" y="2827576"/>
            <a:ext cx="0" cy="51704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6396" name="TextBox 13">
            <a:extLst>
              <a:ext uri="{FF2B5EF4-FFF2-40B4-BE49-F238E27FC236}">
                <a16:creationId xmlns:a16="http://schemas.microsoft.com/office/drawing/2014/main" id="{0D7EC758-8BA6-4F54-AC78-5A70E8548ACA}"/>
              </a:ext>
            </a:extLst>
          </p:cNvPr>
          <p:cNvSpPr txBox="1">
            <a:spLocks noChangeArrowheads="1"/>
          </p:cNvSpPr>
          <p:nvPr/>
        </p:nvSpPr>
        <p:spPr bwMode="auto">
          <a:xfrm>
            <a:off x="265262" y="2052646"/>
            <a:ext cx="24862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pPr>
            <a:r>
              <a:rPr lang="en-US" altLang="en-US" sz="1600" dirty="0"/>
              <a:t>Updated belief,</a:t>
            </a:r>
          </a:p>
          <a:p>
            <a:pPr algn="ctr" eaLnBrk="1" hangingPunct="1">
              <a:spcBef>
                <a:spcPct val="0"/>
              </a:spcBef>
              <a:spcAft>
                <a:spcPct val="0"/>
              </a:spcAft>
              <a:buFontTx/>
              <a:buNone/>
            </a:pPr>
            <a:r>
              <a:rPr lang="en-US" altLang="en-US" sz="1600" dirty="0" err="1"/>
              <a:t>Pr</a:t>
            </a:r>
            <a:r>
              <a:rPr lang="en-US" altLang="en-US" sz="1600" dirty="0"/>
              <a:t> of H=</a:t>
            </a:r>
            <a:r>
              <a:rPr lang="en-US" altLang="en-US" sz="1600" dirty="0" err="1"/>
              <a:t>true|Evidence</a:t>
            </a:r>
            <a:r>
              <a:rPr lang="en-US" altLang="en-US" sz="1600" dirty="0"/>
              <a:t> </a:t>
            </a:r>
          </a:p>
          <a:p>
            <a:pPr algn="ctr" eaLnBrk="1" hangingPunct="1">
              <a:spcBef>
                <a:spcPct val="0"/>
              </a:spcBef>
              <a:spcAft>
                <a:spcPct val="0"/>
              </a:spcAft>
              <a:buFontTx/>
              <a:buNone/>
            </a:pPr>
            <a:r>
              <a:rPr lang="en-US" altLang="en-US" sz="1600" dirty="0"/>
              <a:t>(Posterior)</a:t>
            </a:r>
          </a:p>
        </p:txBody>
      </p:sp>
      <p:cxnSp>
        <p:nvCxnSpPr>
          <p:cNvPr id="16397" name="Straight Arrow Connector 14">
            <a:extLst>
              <a:ext uri="{FF2B5EF4-FFF2-40B4-BE49-F238E27FC236}">
                <a16:creationId xmlns:a16="http://schemas.microsoft.com/office/drawing/2014/main" id="{000D36EA-E310-422F-9E58-0793DF78AD63}"/>
              </a:ext>
            </a:extLst>
          </p:cNvPr>
          <p:cNvCxnSpPr>
            <a:cxnSpLocks noChangeShapeType="1"/>
          </p:cNvCxnSpPr>
          <p:nvPr/>
        </p:nvCxnSpPr>
        <p:spPr bwMode="auto">
          <a:xfrm>
            <a:off x="2008047" y="2728150"/>
            <a:ext cx="811353" cy="98197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6401" name="TextBox 1">
            <a:extLst>
              <a:ext uri="{FF2B5EF4-FFF2-40B4-BE49-F238E27FC236}">
                <a16:creationId xmlns:a16="http://schemas.microsoft.com/office/drawing/2014/main" id="{8E26FD29-6E66-4ACF-8648-FB23275D46C4}"/>
              </a:ext>
            </a:extLst>
          </p:cNvPr>
          <p:cNvSpPr txBox="1">
            <a:spLocks noChangeArrowheads="1"/>
          </p:cNvSpPr>
          <p:nvPr/>
        </p:nvSpPr>
        <p:spPr bwMode="auto">
          <a:xfrm>
            <a:off x="4798223" y="5561394"/>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1800" dirty="0"/>
              <a:t>not H</a:t>
            </a:r>
          </a:p>
        </p:txBody>
      </p:sp>
      <p:cxnSp>
        <p:nvCxnSpPr>
          <p:cNvPr id="16402" name="Straight Arrow Connector 3">
            <a:extLst>
              <a:ext uri="{FF2B5EF4-FFF2-40B4-BE49-F238E27FC236}">
                <a16:creationId xmlns:a16="http://schemas.microsoft.com/office/drawing/2014/main" id="{36ABEA9B-2E74-4482-99CF-D3E7417B4866}"/>
              </a:ext>
            </a:extLst>
          </p:cNvPr>
          <p:cNvCxnSpPr>
            <a:cxnSpLocks noChangeShapeType="1"/>
          </p:cNvCxnSpPr>
          <p:nvPr/>
        </p:nvCxnSpPr>
        <p:spPr bwMode="auto">
          <a:xfrm>
            <a:off x="5334000" y="5861052"/>
            <a:ext cx="131824" cy="23494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03" name="Straight Arrow Connector 19">
            <a:extLst>
              <a:ext uri="{FF2B5EF4-FFF2-40B4-BE49-F238E27FC236}">
                <a16:creationId xmlns:a16="http://schemas.microsoft.com/office/drawing/2014/main" id="{D56F5AEE-BD0D-4ABD-9DE7-0879C763D664}"/>
              </a:ext>
            </a:extLst>
          </p:cNvPr>
          <p:cNvCxnSpPr>
            <a:cxnSpLocks/>
          </p:cNvCxnSpPr>
          <p:nvPr/>
        </p:nvCxnSpPr>
        <p:spPr bwMode="auto">
          <a:xfrm flipH="1">
            <a:off x="4888899" y="5861052"/>
            <a:ext cx="120192" cy="23494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09426860-43A8-4CC4-B72D-A68E819D342A}"/>
              </a:ext>
            </a:extLst>
          </p:cNvPr>
          <p:cNvSpPr txBox="1"/>
          <p:nvPr/>
        </p:nvSpPr>
        <p:spPr>
          <a:xfrm>
            <a:off x="6404334" y="2026415"/>
            <a:ext cx="2434865" cy="830997"/>
          </a:xfrm>
          <a:prstGeom prst="rect">
            <a:avLst/>
          </a:prstGeom>
          <a:noFill/>
        </p:spPr>
        <p:txBody>
          <a:bodyPr wrap="square" rtlCol="0">
            <a:spAutoFit/>
          </a:bodyPr>
          <a:lstStyle/>
          <a:p>
            <a:pPr algn="ctr"/>
            <a:r>
              <a:rPr lang="en-US" sz="1600" dirty="0"/>
              <a:t>Initial belief, </a:t>
            </a:r>
          </a:p>
          <a:p>
            <a:pPr algn="ctr"/>
            <a:r>
              <a:rPr lang="en-US" sz="1600" dirty="0" err="1"/>
              <a:t>Pr</a:t>
            </a:r>
            <a:r>
              <a:rPr lang="en-US" sz="1600" dirty="0"/>
              <a:t> of Hypothesis=true </a:t>
            </a:r>
          </a:p>
          <a:p>
            <a:pPr algn="ctr"/>
            <a:r>
              <a:rPr lang="en-US" sz="1600" dirty="0"/>
              <a:t>(Prior)</a:t>
            </a:r>
          </a:p>
        </p:txBody>
      </p:sp>
      <p:cxnSp>
        <p:nvCxnSpPr>
          <p:cNvPr id="25" name="Straight Arrow Connector 3">
            <a:extLst>
              <a:ext uri="{FF2B5EF4-FFF2-40B4-BE49-F238E27FC236}">
                <a16:creationId xmlns:a16="http://schemas.microsoft.com/office/drawing/2014/main" id="{033AC1DF-336F-4471-BE49-9CF1DE525D08}"/>
              </a:ext>
            </a:extLst>
          </p:cNvPr>
          <p:cNvCxnSpPr>
            <a:cxnSpLocks noChangeShapeType="1"/>
          </p:cNvCxnSpPr>
          <p:nvPr/>
        </p:nvCxnSpPr>
        <p:spPr bwMode="auto">
          <a:xfrm flipH="1">
            <a:off x="6248403" y="2590800"/>
            <a:ext cx="1000412" cy="838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F81547-F5E8-4007-AAC5-8CCDF5D9E210}"/>
                  </a:ext>
                </a:extLst>
              </p:cNvPr>
              <p:cNvSpPr txBox="1"/>
              <p:nvPr/>
            </p:nvSpPr>
            <p:spPr>
              <a:xfrm>
                <a:off x="2655650" y="3352679"/>
                <a:ext cx="4285147" cy="10430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C00000"/>
                          </a:solidFill>
                          <a:latin typeface="Cambria Math" panose="02040503050406030204" pitchFamily="18" charset="0"/>
                        </a:rPr>
                        <m:t>𝑷</m:t>
                      </m:r>
                      <m:d>
                        <m:dPr>
                          <m:ctrlPr>
                            <a:rPr lang="en-US" sz="3200" b="1" i="1" smtClean="0">
                              <a:solidFill>
                                <a:srgbClr val="C00000"/>
                              </a:solidFill>
                              <a:latin typeface="Cambria Math" panose="02040503050406030204" pitchFamily="18" charset="0"/>
                            </a:rPr>
                          </m:ctrlPr>
                        </m:dPr>
                        <m:e>
                          <m:r>
                            <a:rPr lang="en-US" sz="3200" b="1" i="1" smtClean="0">
                              <a:solidFill>
                                <a:srgbClr val="C00000"/>
                              </a:solidFill>
                              <a:latin typeface="Cambria Math" panose="02040503050406030204" pitchFamily="18" charset="0"/>
                            </a:rPr>
                            <m:t>𝑯</m:t>
                          </m:r>
                        </m:e>
                        <m:e>
                          <m:r>
                            <a:rPr lang="en-US" sz="3200" b="1" i="1" smtClean="0">
                              <a:solidFill>
                                <a:srgbClr val="C00000"/>
                              </a:solidFill>
                              <a:latin typeface="Cambria Math" panose="02040503050406030204" pitchFamily="18" charset="0"/>
                            </a:rPr>
                            <m:t>𝑬</m:t>
                          </m:r>
                        </m:e>
                      </m:d>
                      <m:r>
                        <a:rPr lang="en-US" sz="3200" b="1" i="1" smtClean="0">
                          <a:solidFill>
                            <a:srgbClr val="C00000"/>
                          </a:solidFill>
                          <a:latin typeface="Cambria Math" panose="02040503050406030204" pitchFamily="18" charset="0"/>
                        </a:rPr>
                        <m:t>=</m:t>
                      </m:r>
                      <m:f>
                        <m:fPr>
                          <m:ctrlPr>
                            <a:rPr lang="en-US" sz="3200" b="1" i="1" smtClean="0">
                              <a:solidFill>
                                <a:srgbClr val="C00000"/>
                              </a:solidFill>
                              <a:latin typeface="Cambria Math" panose="02040503050406030204" pitchFamily="18" charset="0"/>
                            </a:rPr>
                          </m:ctrlPr>
                        </m:fPr>
                        <m:num>
                          <m:r>
                            <a:rPr lang="en-US" sz="3200" b="1" i="1" smtClean="0">
                              <a:solidFill>
                                <a:srgbClr val="C00000"/>
                              </a:solidFill>
                              <a:latin typeface="Cambria Math" panose="02040503050406030204" pitchFamily="18" charset="0"/>
                            </a:rPr>
                            <m:t>𝑷</m:t>
                          </m:r>
                          <m:d>
                            <m:dPr>
                              <m:ctrlPr>
                                <a:rPr lang="en-US" sz="3200" b="1" i="1" smtClean="0">
                                  <a:solidFill>
                                    <a:srgbClr val="C00000"/>
                                  </a:solidFill>
                                  <a:latin typeface="Cambria Math" panose="02040503050406030204" pitchFamily="18" charset="0"/>
                                </a:rPr>
                              </m:ctrlPr>
                            </m:dPr>
                            <m:e>
                              <m:r>
                                <a:rPr lang="en-US" sz="3200" b="1" i="1" smtClean="0">
                                  <a:solidFill>
                                    <a:srgbClr val="C00000"/>
                                  </a:solidFill>
                                  <a:latin typeface="Cambria Math" panose="02040503050406030204" pitchFamily="18" charset="0"/>
                                </a:rPr>
                                <m:t>𝑬</m:t>
                              </m:r>
                            </m:e>
                            <m:e>
                              <m:r>
                                <a:rPr lang="en-US" sz="3200" b="1" i="1" smtClean="0">
                                  <a:solidFill>
                                    <a:srgbClr val="C00000"/>
                                  </a:solidFill>
                                  <a:latin typeface="Cambria Math" panose="02040503050406030204" pitchFamily="18" charset="0"/>
                                </a:rPr>
                                <m:t>𝑯</m:t>
                              </m:r>
                            </m:e>
                          </m:d>
                          <m:r>
                            <a:rPr lang="en-US" sz="3200" b="1" i="1" smtClean="0">
                              <a:solidFill>
                                <a:srgbClr val="C00000"/>
                              </a:solidFill>
                              <a:latin typeface="Cambria Math" panose="02040503050406030204" pitchFamily="18" charset="0"/>
                            </a:rPr>
                            <m:t>𝑷</m:t>
                          </m:r>
                          <m:r>
                            <a:rPr lang="en-US" sz="3200" b="1" i="1" smtClean="0">
                              <a:solidFill>
                                <a:srgbClr val="C00000"/>
                              </a:solidFill>
                              <a:latin typeface="Cambria Math" panose="02040503050406030204" pitchFamily="18" charset="0"/>
                            </a:rPr>
                            <m:t>(</m:t>
                          </m:r>
                          <m:r>
                            <a:rPr lang="en-US" sz="3200" b="1" i="1" smtClean="0">
                              <a:solidFill>
                                <a:srgbClr val="C00000"/>
                              </a:solidFill>
                              <a:latin typeface="Cambria Math" panose="02040503050406030204" pitchFamily="18" charset="0"/>
                            </a:rPr>
                            <m:t>𝑯</m:t>
                          </m:r>
                          <m:r>
                            <a:rPr lang="en-US" sz="3200" b="1" i="1" smtClean="0">
                              <a:solidFill>
                                <a:srgbClr val="C00000"/>
                              </a:solidFill>
                              <a:latin typeface="Cambria Math" panose="02040503050406030204" pitchFamily="18" charset="0"/>
                            </a:rPr>
                            <m:t>)</m:t>
                          </m:r>
                        </m:num>
                        <m:den>
                          <m:r>
                            <a:rPr lang="en-US" sz="3200" b="1" i="1" smtClean="0">
                              <a:solidFill>
                                <a:srgbClr val="C00000"/>
                              </a:solidFill>
                              <a:latin typeface="Cambria Math" panose="02040503050406030204" pitchFamily="18" charset="0"/>
                            </a:rPr>
                            <m:t>𝑷</m:t>
                          </m:r>
                          <m:r>
                            <a:rPr lang="en-US" sz="3200" b="1" i="1" smtClean="0">
                              <a:solidFill>
                                <a:srgbClr val="C00000"/>
                              </a:solidFill>
                              <a:latin typeface="Cambria Math" panose="02040503050406030204" pitchFamily="18" charset="0"/>
                            </a:rPr>
                            <m:t>(</m:t>
                          </m:r>
                          <m:r>
                            <a:rPr lang="en-US" sz="3200" b="1" i="1" smtClean="0">
                              <a:solidFill>
                                <a:srgbClr val="C00000"/>
                              </a:solidFill>
                              <a:latin typeface="Cambria Math" panose="02040503050406030204" pitchFamily="18" charset="0"/>
                            </a:rPr>
                            <m:t>𝑬</m:t>
                          </m:r>
                          <m:r>
                            <a:rPr lang="en-US" sz="3200" b="1" i="1" smtClean="0">
                              <a:solidFill>
                                <a:srgbClr val="C00000"/>
                              </a:solidFill>
                              <a:latin typeface="Cambria Math" panose="02040503050406030204" pitchFamily="18" charset="0"/>
                            </a:rPr>
                            <m:t>)</m:t>
                          </m:r>
                        </m:den>
                      </m:f>
                    </m:oMath>
                  </m:oMathPara>
                </a14:m>
                <a:endParaRPr lang="en-US" sz="3200" b="1" dirty="0"/>
              </a:p>
            </p:txBody>
          </p:sp>
        </mc:Choice>
        <mc:Fallback xmlns="">
          <p:sp>
            <p:nvSpPr>
              <p:cNvPr id="28" name="TextBox 27">
                <a:extLst>
                  <a:ext uri="{FF2B5EF4-FFF2-40B4-BE49-F238E27FC236}">
                    <a16:creationId xmlns:a16="http://schemas.microsoft.com/office/drawing/2014/main" id="{20F81547-F5E8-4007-AAC5-8CCDF5D9E210}"/>
                  </a:ext>
                </a:extLst>
              </p:cNvPr>
              <p:cNvSpPr txBox="1">
                <a:spLocks noRot="1" noChangeAspect="1" noMove="1" noResize="1" noEditPoints="1" noAdjustHandles="1" noChangeArrowheads="1" noChangeShapeType="1" noTextEdit="1"/>
              </p:cNvSpPr>
              <p:nvPr/>
            </p:nvSpPr>
            <p:spPr>
              <a:xfrm>
                <a:off x="2655650" y="3352679"/>
                <a:ext cx="4285147" cy="1043042"/>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40E375E-BD1A-45FA-A8BE-C9F5ADFFA8BC}"/>
              </a:ext>
            </a:extLst>
          </p:cNvPr>
          <p:cNvSpPr>
            <a:spLocks noGrp="1" noChangeArrowheads="1"/>
          </p:cNvSpPr>
          <p:nvPr>
            <p:ph type="title"/>
          </p:nvPr>
        </p:nvSpPr>
        <p:spPr>
          <a:xfrm>
            <a:off x="457200" y="228600"/>
            <a:ext cx="8229600" cy="444500"/>
          </a:xfrm>
        </p:spPr>
        <p:txBody>
          <a:bodyPr/>
          <a:lstStyle/>
          <a:p>
            <a:r>
              <a:rPr lang="en-US" altLang="en-US" sz="3400" dirty="0"/>
              <a:t>Probabilistic Reasoning</a:t>
            </a:r>
          </a:p>
        </p:txBody>
      </p:sp>
      <p:sp>
        <p:nvSpPr>
          <p:cNvPr id="25602" name="Content Placeholder 2">
            <a:extLst>
              <a:ext uri="{FF2B5EF4-FFF2-40B4-BE49-F238E27FC236}">
                <a16:creationId xmlns:a16="http://schemas.microsoft.com/office/drawing/2014/main" id="{58D6F231-6595-4758-AC33-DA6262566243}"/>
              </a:ext>
            </a:extLst>
          </p:cNvPr>
          <p:cNvSpPr>
            <a:spLocks noGrp="1" noChangeArrowheads="1"/>
          </p:cNvSpPr>
          <p:nvPr>
            <p:ph idx="1"/>
          </p:nvPr>
        </p:nvSpPr>
        <p:spPr>
          <a:xfrm>
            <a:off x="228600" y="1371600"/>
            <a:ext cx="8534400" cy="6124574"/>
          </a:xfrm>
        </p:spPr>
        <p:txBody>
          <a:bodyPr/>
          <a:lstStyle/>
          <a:p>
            <a:pPr marL="0" indent="0">
              <a:buFontTx/>
              <a:buNone/>
              <a:defRPr/>
            </a:pPr>
            <a:endParaRPr lang="en-US" altLang="en-US" sz="100" dirty="0"/>
          </a:p>
          <a:p>
            <a:pPr>
              <a:defRPr/>
            </a:pPr>
            <a:r>
              <a:rPr lang="en-US" altLang="en-US" sz="2000" dirty="0"/>
              <a:t>Begin with a hypothesis, H, for which you have an initial belief, P(H). This is called prior belief in H or </a:t>
            </a:r>
            <a:r>
              <a:rPr lang="en-US" altLang="en-US" sz="2000" b="1" i="1" dirty="0">
                <a:solidFill>
                  <a:srgbClr val="C00000"/>
                </a:solidFill>
              </a:rPr>
              <a:t>Prior Probability </a:t>
            </a:r>
            <a:r>
              <a:rPr lang="en-US" altLang="en-US" sz="2000" dirty="0"/>
              <a:t>of H. </a:t>
            </a:r>
          </a:p>
          <a:p>
            <a:pPr>
              <a:defRPr/>
            </a:pPr>
            <a:r>
              <a:rPr lang="en-US" altLang="en-US" sz="2000" dirty="0"/>
              <a:t>Observe event, or gather data to revise your prior belief of the hypothesis, P(H). The observed data reflects the </a:t>
            </a:r>
            <a:r>
              <a:rPr lang="en-US" altLang="en-US" sz="2000" b="1" i="1" dirty="0">
                <a:solidFill>
                  <a:srgbClr val="C00000"/>
                </a:solidFill>
              </a:rPr>
              <a:t>Likelihood</a:t>
            </a:r>
            <a:r>
              <a:rPr lang="en-US" altLang="en-US" sz="2000" dirty="0"/>
              <a:t>, P(E|H), which is the probability of observing E given the hypothesis, H. </a:t>
            </a:r>
          </a:p>
          <a:p>
            <a:pPr>
              <a:defRPr/>
            </a:pPr>
            <a:r>
              <a:rPr lang="en-US" altLang="en-US" sz="2000" dirty="0"/>
              <a:t>When likelihood P(E|H) is normalized/divided by P(E), the total </a:t>
            </a:r>
            <a:r>
              <a:rPr lang="en-US" altLang="en-US" sz="2000" dirty="0" err="1"/>
              <a:t>Pr</a:t>
            </a:r>
            <a:r>
              <a:rPr lang="en-US" altLang="en-US" sz="2000" dirty="0"/>
              <a:t> of the observed evidence, it yields the</a:t>
            </a:r>
            <a:r>
              <a:rPr lang="en-US" altLang="en-US" sz="2000" b="1" dirty="0"/>
              <a:t> </a:t>
            </a:r>
            <a:r>
              <a:rPr lang="en-US" altLang="en-US" sz="2000" b="1" i="1" dirty="0">
                <a:solidFill>
                  <a:srgbClr val="C00000"/>
                </a:solidFill>
              </a:rPr>
              <a:t>Posterior Probability</a:t>
            </a:r>
            <a:r>
              <a:rPr lang="en-US" altLang="en-US" sz="2000" dirty="0">
                <a:solidFill>
                  <a:srgbClr val="C00000"/>
                </a:solidFill>
              </a:rPr>
              <a:t> </a:t>
            </a:r>
            <a:r>
              <a:rPr lang="en-US" altLang="en-US" sz="2000" dirty="0"/>
              <a:t>of H given evidence E, or P(H|E). This is the updated belief about hypothesis H given observed evidence E. </a:t>
            </a:r>
          </a:p>
          <a:p>
            <a:pPr>
              <a:defRPr/>
            </a:pPr>
            <a:r>
              <a:rPr lang="en-US" altLang="en-US" sz="2000" dirty="0"/>
              <a:t>P(H|E) contains the normalized overlap,      or the normalized joint</a:t>
            </a:r>
            <a:br>
              <a:rPr lang="en-US" altLang="en-US" sz="2000" dirty="0"/>
            </a:br>
            <a:r>
              <a:rPr lang="en-US" altLang="en-US" sz="2000" dirty="0"/>
              <a:t>co-occurrence of the Prior information, P(H) and the observed Likelihood information, P(E|H).</a:t>
            </a:r>
          </a:p>
          <a:p>
            <a:pPr>
              <a:defRPr/>
            </a:pPr>
            <a:r>
              <a:rPr lang="en-US" altLang="en-US" sz="2000" dirty="0"/>
              <a:t>You measure or estimate the Likelihood, P(E|H), of the evidence, E, given the hypothesis, H, not the hypothesis itself. We update the hypothesis (not prove it!)</a:t>
            </a:r>
          </a:p>
          <a:p>
            <a:pPr>
              <a:defRPr/>
            </a:pPr>
            <a:endParaRPr lang="en-US" altLang="en-US" sz="2000" dirty="0"/>
          </a:p>
        </p:txBody>
      </p:sp>
      <p:graphicFrame>
        <p:nvGraphicFramePr>
          <p:cNvPr id="14341" name="Object 1">
            <a:extLst>
              <a:ext uri="{FF2B5EF4-FFF2-40B4-BE49-F238E27FC236}">
                <a16:creationId xmlns:a16="http://schemas.microsoft.com/office/drawing/2014/main" id="{27782E1F-2FA0-4D89-929D-5075FB4E56EB}"/>
              </a:ext>
            </a:extLst>
          </p:cNvPr>
          <p:cNvGraphicFramePr>
            <a:graphicFrameLocks noChangeAspect="1"/>
          </p:cNvGraphicFramePr>
          <p:nvPr>
            <p:extLst>
              <p:ext uri="{D42A27DB-BD31-4B8C-83A1-F6EECF244321}">
                <p14:modId xmlns:p14="http://schemas.microsoft.com/office/powerpoint/2010/main" val="674159975"/>
              </p:ext>
            </p:extLst>
          </p:nvPr>
        </p:nvGraphicFramePr>
        <p:xfrm>
          <a:off x="5105400" y="4343400"/>
          <a:ext cx="381000" cy="631825"/>
        </p:xfrm>
        <a:graphic>
          <a:graphicData uri="http://schemas.openxmlformats.org/presentationml/2006/ole">
            <mc:AlternateContent xmlns:mc="http://schemas.openxmlformats.org/markup-compatibility/2006">
              <mc:Choice xmlns:v="urn:schemas-microsoft-com:vml" Requires="v">
                <p:oleObj spid="_x0000_s108558" name="Equation" r:id="rId3" imgW="0" imgH="0" progId="Equation.DSMT4">
                  <p:embed/>
                </p:oleObj>
              </mc:Choice>
              <mc:Fallback>
                <p:oleObj name="Equation" r:id="rId3" imgW="0" imgH="0" progId="Equation.DSMT4">
                  <p:embed/>
                  <p:pic>
                    <p:nvPicPr>
                      <p:cNvPr id="14341" name="Object 1">
                        <a:extLst>
                          <a:ext uri="{FF2B5EF4-FFF2-40B4-BE49-F238E27FC236}">
                            <a16:creationId xmlns:a16="http://schemas.microsoft.com/office/drawing/2014/main" id="{27782E1F-2FA0-4D89-929D-5075FB4E56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343400"/>
                        <a:ext cx="3810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714A202-1EFC-4EE8-B77C-11B808DB9CF4}"/>
              </a:ext>
            </a:extLst>
          </p:cNvPr>
          <p:cNvSpPr>
            <a:spLocks noGrp="1" noChangeArrowheads="1"/>
          </p:cNvSpPr>
          <p:nvPr>
            <p:ph type="title"/>
          </p:nvPr>
        </p:nvSpPr>
        <p:spPr>
          <a:xfrm>
            <a:off x="457200" y="228600"/>
            <a:ext cx="8229600" cy="444500"/>
          </a:xfrm>
        </p:spPr>
        <p:txBody>
          <a:bodyPr/>
          <a:lstStyle/>
          <a:p>
            <a:r>
              <a:rPr lang="en-US" altLang="en-US" sz="3400" dirty="0"/>
              <a:t>Probabilistic Reasoning</a:t>
            </a:r>
          </a:p>
        </p:txBody>
      </p:sp>
      <mc:AlternateContent xmlns:mc="http://schemas.openxmlformats.org/markup-compatibility/2006" xmlns:a14="http://schemas.microsoft.com/office/drawing/2010/main">
        <mc:Choice Requires="a14">
          <p:sp>
            <p:nvSpPr>
              <p:cNvPr id="25602" name="Content Placeholder 2">
                <a:extLst>
                  <a:ext uri="{FF2B5EF4-FFF2-40B4-BE49-F238E27FC236}">
                    <a16:creationId xmlns:a16="http://schemas.microsoft.com/office/drawing/2014/main" id="{6CDD77AB-82DD-4592-8F40-71552F540AEA}"/>
                  </a:ext>
                </a:extLst>
              </p:cNvPr>
              <p:cNvSpPr>
                <a:spLocks noGrp="1" noChangeArrowheads="1"/>
              </p:cNvSpPr>
              <p:nvPr>
                <p:ph idx="1"/>
              </p:nvPr>
            </p:nvSpPr>
            <p:spPr>
              <a:xfrm>
                <a:off x="381000" y="990600"/>
                <a:ext cx="8382000" cy="5486400"/>
              </a:xfrm>
            </p:spPr>
            <p:txBody>
              <a:bodyPr/>
              <a:lstStyle/>
              <a:p>
                <a:pPr marL="0" indent="0">
                  <a:buFontTx/>
                  <a:buNone/>
                  <a:defRPr/>
                </a:pPr>
                <a:endParaRPr lang="en-US" altLang="en-US" sz="200" dirty="0"/>
              </a:p>
              <a:p>
                <a:pPr>
                  <a:defRPr/>
                </a:pPr>
                <a:r>
                  <a:rPr lang="en-US" altLang="en-US" sz="2300" dirty="0"/>
                  <a:t>The three types of information for a Bayesian Update of P(H):</a:t>
                </a:r>
              </a:p>
              <a:p>
                <a:pPr marL="857250" lvl="1" indent="-457200">
                  <a:buFont typeface="+mj-lt"/>
                  <a:buAutoNum type="arabicPeriod"/>
                  <a:defRPr/>
                </a:pPr>
                <a:r>
                  <a:rPr lang="en-US" altLang="en-US" sz="1900" b="1" i="1" dirty="0"/>
                  <a:t>Prior Probability </a:t>
                </a:r>
                <a:r>
                  <a:rPr lang="en-US" altLang="en-US" sz="1900" dirty="0"/>
                  <a:t>of H, P(H) which is the hypothesis or model and is the uncertain variable. (“Baseline”)</a:t>
                </a:r>
              </a:p>
              <a:p>
                <a:pPr marL="857250" lvl="1" indent="-457200">
                  <a:buFont typeface="+mj-lt"/>
                  <a:buAutoNum type="arabicPeriod"/>
                  <a:defRPr/>
                </a:pPr>
                <a:r>
                  <a:rPr lang="en-US" altLang="en-US" sz="1900" dirty="0"/>
                  <a:t>The observed </a:t>
                </a:r>
                <a:r>
                  <a:rPr lang="en-US" altLang="en-US" sz="1900" b="1" dirty="0"/>
                  <a:t>Likelihood</a:t>
                </a:r>
                <a:r>
                  <a:rPr lang="en-US" altLang="en-US" sz="1900" dirty="0"/>
                  <a:t>, P(E|H) which requires an observable quantity, E, the Observed variable or Evidence.</a:t>
                </a:r>
              </a:p>
              <a:p>
                <a:pPr marL="857250" lvl="1" indent="-457200">
                  <a:buFont typeface="+mj-lt"/>
                  <a:buAutoNum type="arabicPeriod"/>
                  <a:defRPr/>
                </a:pPr>
                <a:r>
                  <a:rPr lang="en-US" altLang="en-US" sz="1900" dirty="0"/>
                  <a:t>The </a:t>
                </a:r>
                <a:r>
                  <a:rPr lang="en-US" altLang="en-US" sz="1900" b="1" dirty="0"/>
                  <a:t>Conditionals</a:t>
                </a:r>
                <a:r>
                  <a:rPr lang="en-US" altLang="en-US" sz="1900" dirty="0"/>
                  <a:t> P(H|E) (given H is true) and P(not H|E) (given H is not true).</a:t>
                </a:r>
              </a:p>
              <a:p>
                <a:pPr marL="857250" lvl="1" indent="-457200">
                  <a:buFont typeface="+mj-lt"/>
                  <a:buAutoNum type="arabicPeriod"/>
                  <a:defRPr/>
                </a:pPr>
                <a:endParaRPr lang="en-US" altLang="en-US" sz="1900" dirty="0"/>
              </a:p>
              <a:p>
                <a:pPr>
                  <a:defRPr/>
                </a:pPr>
                <a:r>
                  <a:rPr lang="en-US" altLang="en-US" sz="2300" dirty="0"/>
                  <a:t>Note that:</a:t>
                </a:r>
              </a:p>
              <a:p>
                <a:pPr lvl="1">
                  <a:buFont typeface="Wingdings" panose="05000000000000000000" pitchFamily="2" charset="2"/>
                  <a:buChar char="§"/>
                  <a:defRPr/>
                </a:pPr>
                <a:r>
                  <a:rPr lang="en-US" altLang="en-US" sz="1900" b="1" dirty="0"/>
                  <a:t>P(E|H) = 1-P(not E|H) 	[or, 1-</a:t>
                </a:r>
                <a14:m>
                  <m:oMath xmlns:m="http://schemas.openxmlformats.org/officeDocument/2006/math">
                    <m:r>
                      <a:rPr lang="en-US" altLang="en-US" sz="1900" b="1" i="0" smtClean="0">
                        <a:latin typeface="Cambria Math" panose="02040503050406030204" pitchFamily="18" charset="0"/>
                      </a:rPr>
                      <m:t>𝐏</m:t>
                    </m:r>
                    <m:r>
                      <a:rPr lang="en-US" altLang="en-US" sz="1900" b="1" i="0" smtClean="0">
                        <a:latin typeface="Cambria Math" panose="02040503050406030204" pitchFamily="18" charset="0"/>
                      </a:rPr>
                      <m:t>(</m:t>
                    </m:r>
                    <m:acc>
                      <m:accPr>
                        <m:chr m:val="̅"/>
                        <m:ctrlPr>
                          <a:rPr lang="en-US" altLang="en-US" sz="1900" b="1" i="1" smtClean="0">
                            <a:latin typeface="Cambria Math" panose="02040503050406030204" pitchFamily="18" charset="0"/>
                          </a:rPr>
                        </m:ctrlPr>
                      </m:accPr>
                      <m:e>
                        <m:r>
                          <a:rPr lang="en-US" altLang="en-US" sz="1900" b="1" i="1" smtClean="0">
                            <a:latin typeface="Cambria Math" panose="02040503050406030204" pitchFamily="18" charset="0"/>
                          </a:rPr>
                          <m:t>𝑬</m:t>
                        </m:r>
                      </m:e>
                    </m:acc>
                    <m:r>
                      <a:rPr lang="en-US" altLang="en-US" sz="1900" b="1" i="1" smtClean="0">
                        <a:latin typeface="Cambria Math" panose="02040503050406030204" pitchFamily="18" charset="0"/>
                      </a:rPr>
                      <m:t>|</m:t>
                    </m:r>
                    <m:r>
                      <a:rPr lang="en-US" altLang="en-US" sz="1900" b="1" i="1" smtClean="0">
                        <a:latin typeface="Cambria Math" panose="02040503050406030204" pitchFamily="18" charset="0"/>
                      </a:rPr>
                      <m:t>𝑯</m:t>
                    </m:r>
                    <m:r>
                      <a:rPr lang="en-US" altLang="en-US" sz="1900" b="1" i="1" smtClean="0">
                        <a:latin typeface="Cambria Math" panose="02040503050406030204" pitchFamily="18" charset="0"/>
                      </a:rPr>
                      <m:t>)</m:t>
                    </m:r>
                  </m:oMath>
                </a14:m>
                <a:r>
                  <a:rPr lang="en-US" altLang="en-US" sz="1900" b="1" dirty="0"/>
                  <a:t>]</a:t>
                </a:r>
              </a:p>
              <a:p>
                <a:pPr lvl="1">
                  <a:buFont typeface="Wingdings" panose="05000000000000000000" pitchFamily="2" charset="2"/>
                  <a:buChar char="§"/>
                  <a:defRPr/>
                </a:pPr>
                <a:r>
                  <a:rPr lang="en-US" altLang="en-US" sz="1900" b="1" dirty="0"/>
                  <a:t>P(E|H) ≠ 1-P(</a:t>
                </a:r>
                <a:r>
                  <a:rPr lang="en-US" altLang="en-US" sz="1900" b="1" dirty="0" err="1"/>
                  <a:t>E|not</a:t>
                </a:r>
                <a:r>
                  <a:rPr lang="en-US" altLang="en-US" sz="1900" b="1" dirty="0"/>
                  <a:t> H) 	[(or, 1-P(E|</a:t>
                </a:r>
                <a14:m>
                  <m:oMath xmlns:m="http://schemas.openxmlformats.org/officeDocument/2006/math">
                    <m:acc>
                      <m:accPr>
                        <m:chr m:val="̅"/>
                        <m:ctrlPr>
                          <a:rPr lang="en-US" altLang="en-US" sz="1900" b="1" i="1" smtClean="0">
                            <a:latin typeface="Cambria Math" panose="02040503050406030204" pitchFamily="18" charset="0"/>
                          </a:rPr>
                        </m:ctrlPr>
                      </m:accPr>
                      <m:e>
                        <m:r>
                          <a:rPr lang="en-US" altLang="en-US" sz="1900" b="1" i="1" smtClean="0">
                            <a:latin typeface="Cambria Math" panose="02040503050406030204" pitchFamily="18" charset="0"/>
                          </a:rPr>
                          <m:t>𝑯</m:t>
                        </m:r>
                      </m:e>
                    </m:acc>
                  </m:oMath>
                </a14:m>
                <a:r>
                  <a:rPr lang="en-US" altLang="en-US" sz="1900" b="1" dirty="0"/>
                  <a:t>)]</a:t>
                </a:r>
              </a:p>
              <a:p>
                <a:pPr>
                  <a:defRPr/>
                </a:pPr>
                <a:endParaRPr lang="en-US" altLang="en-US" sz="2300" dirty="0"/>
              </a:p>
              <a:p>
                <a:pPr>
                  <a:defRPr/>
                </a:pPr>
                <a:endParaRPr lang="en-US" altLang="en-US" sz="2300" dirty="0"/>
              </a:p>
              <a:p>
                <a:pPr>
                  <a:defRPr/>
                </a:pPr>
                <a:endParaRPr lang="en-US" altLang="en-US" sz="2400" dirty="0"/>
              </a:p>
            </p:txBody>
          </p:sp>
        </mc:Choice>
        <mc:Fallback xmlns="">
          <p:sp>
            <p:nvSpPr>
              <p:cNvPr id="25602" name="Content Placeholder 2">
                <a:extLst>
                  <a:ext uri="{FF2B5EF4-FFF2-40B4-BE49-F238E27FC236}">
                    <a16:creationId xmlns:a16="http://schemas.microsoft.com/office/drawing/2014/main" id="{6CDD77AB-82DD-4592-8F40-71552F540AEA}"/>
                  </a:ext>
                </a:extLst>
              </p:cNvPr>
              <p:cNvSpPr>
                <a:spLocks noGrp="1" noRot="1" noChangeAspect="1" noMove="1" noResize="1" noEditPoints="1" noAdjustHandles="1" noChangeArrowheads="1" noChangeShapeType="1" noTextEdit="1"/>
              </p:cNvSpPr>
              <p:nvPr>
                <p:ph idx="1"/>
              </p:nvPr>
            </p:nvSpPr>
            <p:spPr>
              <a:xfrm>
                <a:off x="381000" y="990600"/>
                <a:ext cx="8382000" cy="5486400"/>
              </a:xfrm>
              <a:blipFill>
                <a:blip r:embed="rId2"/>
                <a:stretch>
                  <a:fillRect l="-873" r="-873"/>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8966E39-227D-479E-9E88-EC251D483E94}"/>
              </a:ext>
            </a:extLst>
          </p:cNvPr>
          <p:cNvSpPr>
            <a:spLocks noGrp="1" noChangeArrowheads="1"/>
          </p:cNvSpPr>
          <p:nvPr>
            <p:ph type="title"/>
          </p:nvPr>
        </p:nvSpPr>
        <p:spPr>
          <a:xfrm>
            <a:off x="389626" y="381000"/>
            <a:ext cx="8229600" cy="292100"/>
          </a:xfrm>
        </p:spPr>
        <p:txBody>
          <a:bodyPr/>
          <a:lstStyle/>
          <a:p>
            <a:r>
              <a:rPr lang="en-US" altLang="en-US" sz="3400" dirty="0"/>
              <a:t>Probabilistic Reasoning Example</a:t>
            </a:r>
          </a:p>
        </p:txBody>
      </p:sp>
      <p:sp>
        <p:nvSpPr>
          <p:cNvPr id="18435" name="Content Placeholder 2">
            <a:extLst>
              <a:ext uri="{FF2B5EF4-FFF2-40B4-BE49-F238E27FC236}">
                <a16:creationId xmlns:a16="http://schemas.microsoft.com/office/drawing/2014/main" id="{A482169C-C4CB-4C80-B78B-937BE4241654}"/>
              </a:ext>
            </a:extLst>
          </p:cNvPr>
          <p:cNvSpPr>
            <a:spLocks noGrp="1" noChangeArrowheads="1"/>
          </p:cNvSpPr>
          <p:nvPr>
            <p:ph idx="1"/>
          </p:nvPr>
        </p:nvSpPr>
        <p:spPr>
          <a:xfrm>
            <a:off x="381000" y="1219200"/>
            <a:ext cx="8458200" cy="6400800"/>
          </a:xfrm>
        </p:spPr>
        <p:txBody>
          <a:bodyPr/>
          <a:lstStyle/>
          <a:p>
            <a:pPr>
              <a:spcAft>
                <a:spcPts val="0"/>
              </a:spcAft>
            </a:pPr>
            <a:r>
              <a:rPr lang="en-US" altLang="en-US" sz="2000" dirty="0"/>
              <a:t>A chest clinic has 1000 patients. We need to find the </a:t>
            </a:r>
            <a:r>
              <a:rPr lang="en-US" altLang="en-US" sz="2000" dirty="0" err="1"/>
              <a:t>Pr</a:t>
            </a:r>
            <a:r>
              <a:rPr lang="en-US" altLang="en-US" sz="2000" dirty="0"/>
              <a:t> that a patient has cancer (hypothesis H), given we observe the patient smokes (evidence S). Information given:</a:t>
            </a:r>
          </a:p>
          <a:p>
            <a:pPr lvl="1">
              <a:buFont typeface="Wingdings" panose="05000000000000000000" pitchFamily="2" charset="2"/>
              <a:buChar char="§"/>
            </a:pPr>
            <a:r>
              <a:rPr lang="en-US" altLang="en-US" sz="1800" dirty="0"/>
              <a:t>50 patients have cancer: P(H = cancer) = 50/1000= 0.05 (Prior)</a:t>
            </a:r>
          </a:p>
          <a:p>
            <a:pPr lvl="1">
              <a:buFont typeface="Wingdings" panose="05000000000000000000" pitchFamily="2" charset="2"/>
              <a:buChar char="§"/>
            </a:pPr>
            <a:r>
              <a:rPr lang="en-US" altLang="en-US" sz="1800" dirty="0"/>
              <a:t>500 patients smoke: P(E = smoker) = 500/1000= 0.5 (Evidence)</a:t>
            </a:r>
          </a:p>
          <a:p>
            <a:pPr lvl="1">
              <a:buFont typeface="Wingdings" panose="05000000000000000000" pitchFamily="2" charset="2"/>
              <a:buChar char="§"/>
            </a:pPr>
            <a:r>
              <a:rPr lang="en-US" altLang="en-US" sz="1800" dirty="0"/>
              <a:t>40 of the 50 cancer patients are smokers:   P(E|H)= 40/50= 0.8</a:t>
            </a:r>
          </a:p>
          <a:p>
            <a:r>
              <a:rPr lang="en-US" altLang="en-US" sz="2000" dirty="0"/>
              <a:t>Using the Bayes model, the Posterior Probability of having cancer (H) given a patient is a smoker (E) is predicted from:</a:t>
            </a:r>
          </a:p>
          <a:p>
            <a:endParaRPr lang="en-US" altLang="en-US" sz="2000" dirty="0"/>
          </a:p>
          <a:p>
            <a:endParaRPr lang="en-US" altLang="en-US" sz="2000" dirty="0"/>
          </a:p>
          <a:p>
            <a:endParaRPr lang="en-US" altLang="en-US" sz="2000" dirty="0"/>
          </a:p>
          <a:p>
            <a:r>
              <a:rPr lang="en-US" altLang="en-US" sz="2000" dirty="0"/>
              <a:t>Our belief/probability that someone has cancer (0.05) just went up to 0.08 because we observed a higher probability of cancer among smokers (0.8).</a:t>
            </a:r>
          </a:p>
          <a:p>
            <a:pPr marL="0" indent="0">
              <a:buNone/>
            </a:pPr>
            <a:endParaRPr lang="en-US" altLang="en-US" sz="2000" dirty="0"/>
          </a:p>
        </p:txBody>
      </p:sp>
      <p:graphicFrame>
        <p:nvGraphicFramePr>
          <p:cNvPr id="18437" name="Object 7">
            <a:extLst>
              <a:ext uri="{FF2B5EF4-FFF2-40B4-BE49-F238E27FC236}">
                <a16:creationId xmlns:a16="http://schemas.microsoft.com/office/drawing/2014/main" id="{EC144B47-C252-41C5-8AC4-4939E8A44C19}"/>
              </a:ext>
            </a:extLst>
          </p:cNvPr>
          <p:cNvGraphicFramePr>
            <a:graphicFrameLocks noChangeAspect="1"/>
          </p:cNvGraphicFramePr>
          <p:nvPr/>
        </p:nvGraphicFramePr>
        <p:xfrm>
          <a:off x="4191000" y="2844800"/>
          <a:ext cx="127000" cy="190500"/>
        </p:xfrm>
        <a:graphic>
          <a:graphicData uri="http://schemas.openxmlformats.org/presentationml/2006/ole">
            <mc:AlternateContent xmlns:mc="http://schemas.openxmlformats.org/markup-compatibility/2006">
              <mc:Choice xmlns:v="urn:schemas-microsoft-com:vml" Requires="v">
                <p:oleObj spid="_x0000_s109585" name="Equation" r:id="rId3" imgW="0" imgH="0" progId="Equation.DSMT4">
                  <p:embed/>
                </p:oleObj>
              </mc:Choice>
              <mc:Fallback>
                <p:oleObj name="Equation" r:id="rId3" imgW="0" imgH="0" progId="Equation.DSMT4">
                  <p:embed/>
                  <p:pic>
                    <p:nvPicPr>
                      <p:cNvPr id="18437" name="Object 7">
                        <a:extLst>
                          <a:ext uri="{FF2B5EF4-FFF2-40B4-BE49-F238E27FC236}">
                            <a16:creationId xmlns:a16="http://schemas.microsoft.com/office/drawing/2014/main" id="{EC144B47-C252-41C5-8AC4-4939E8A44C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844800"/>
                        <a:ext cx="127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CCF93B24-F134-4FE4-92F6-8672FFD69E2D}"/>
                  </a:ext>
                </a:extLst>
              </p:cNvPr>
              <p:cNvSpPr txBox="1"/>
              <p:nvPr/>
            </p:nvSpPr>
            <p:spPr>
              <a:xfrm>
                <a:off x="1219200" y="4495800"/>
                <a:ext cx="6927729" cy="6519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P</m:t>
                      </m:r>
                      <m:d>
                        <m:dPr>
                          <m:ctrlPr>
                            <a:rPr lang="en-US" sz="2000" i="1" smtClean="0">
                              <a:latin typeface="Cambria Math" panose="02040503050406030204" pitchFamily="18" charset="0"/>
                            </a:rPr>
                          </m:ctrlPr>
                        </m:dPr>
                        <m:e>
                          <m:r>
                            <m:rPr>
                              <m:sty m:val="p"/>
                            </m:rPr>
                            <a:rPr lang="en-US" sz="2000" b="0" i="0" smtClean="0">
                              <a:latin typeface="Cambria Math" panose="02040503050406030204" pitchFamily="18" charset="0"/>
                            </a:rPr>
                            <m:t>H</m:t>
                          </m:r>
                        </m:e>
                        <m:e>
                          <m:r>
                            <m:rPr>
                              <m:sty m:val="p"/>
                            </m:rPr>
                            <a:rPr lang="en-US" sz="2000" b="0" i="0" smtClean="0">
                              <a:latin typeface="Cambria Math" panose="02040503050406030204" pitchFamily="18" charset="0"/>
                            </a:rPr>
                            <m:t>E</m:t>
                          </m:r>
                        </m:e>
                      </m:d>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H</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E</m:t>
                          </m:r>
                          <m:r>
                            <a:rPr lang="en-US" sz="2000" b="0" i="0" smtClean="0">
                              <a:latin typeface="Cambria Math" panose="02040503050406030204" pitchFamily="18" charset="0"/>
                              <a:ea typeface="Cambria Math" panose="02040503050406030204" pitchFamily="18" charset="0"/>
                            </a:rPr>
                            <m:t>)</m:t>
                          </m:r>
                        </m:num>
                        <m:den>
                          <m:r>
                            <m:rPr>
                              <m:sty m:val="p"/>
                            </m:rPr>
                            <a:rPr lang="en-US" sz="2000" b="0" i="0" smtClean="0">
                              <a:latin typeface="Cambria Math" panose="02040503050406030204" pitchFamily="18" charset="0"/>
                            </a:rPr>
                            <m:t>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E</m:t>
                          </m:r>
                          <m:r>
                            <a:rPr lang="en-US" sz="2000" b="0" i="0" smtClean="0">
                              <a:latin typeface="Cambria Math" panose="02040503050406030204" pitchFamily="18" charset="0"/>
                            </a:rPr>
                            <m:t>)</m:t>
                          </m:r>
                        </m:den>
                      </m:f>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P</m:t>
                          </m:r>
                          <m:d>
                            <m:dPr>
                              <m:ctrlPr>
                                <a:rPr lang="en-US" sz="2000" i="1" smtClean="0">
                                  <a:latin typeface="Cambria Math" panose="02040503050406030204" pitchFamily="18" charset="0"/>
                                </a:rPr>
                              </m:ctrlPr>
                            </m:dPr>
                            <m:e>
                              <m:r>
                                <m:rPr>
                                  <m:sty m:val="p"/>
                                </m:rPr>
                                <a:rPr lang="en-US" sz="2000" b="0" i="0" smtClean="0">
                                  <a:latin typeface="Cambria Math" panose="02040503050406030204" pitchFamily="18" charset="0"/>
                                </a:rPr>
                                <m:t>E</m:t>
                              </m:r>
                            </m:e>
                            <m:e>
                              <m:r>
                                <m:rPr>
                                  <m:sty m:val="p"/>
                                </m:rPr>
                                <a:rPr lang="en-US" sz="2000" b="0" i="0" smtClean="0">
                                  <a:latin typeface="Cambria Math" panose="02040503050406030204" pitchFamily="18" charset="0"/>
                                </a:rPr>
                                <m:t>H</m:t>
                              </m:r>
                            </m:e>
                          </m:d>
                          <m:r>
                            <m:rPr>
                              <m:sty m:val="p"/>
                            </m:rPr>
                            <a:rPr lang="en-US" sz="2000" b="0" i="0" smtClean="0">
                              <a:latin typeface="Cambria Math" panose="02040503050406030204" pitchFamily="18" charset="0"/>
                            </a:rPr>
                            <m:t>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H</m:t>
                          </m:r>
                          <m:r>
                            <a:rPr lang="en-US" sz="2000" b="0" i="0" smtClean="0">
                              <a:latin typeface="Cambria Math" panose="02040503050406030204" pitchFamily="18" charset="0"/>
                            </a:rPr>
                            <m:t>)</m:t>
                          </m:r>
                        </m:num>
                        <m:den>
                          <m:r>
                            <m:rPr>
                              <m:sty m:val="p"/>
                            </m:rPr>
                            <a:rPr lang="en-US" sz="2000" b="0" i="0" smtClean="0">
                              <a:latin typeface="Cambria Math" panose="02040503050406030204" pitchFamily="18" charset="0"/>
                            </a:rPr>
                            <m:t>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E</m:t>
                          </m:r>
                          <m:r>
                            <a:rPr lang="en-US" sz="2000" b="0" i="0" smtClean="0">
                              <a:latin typeface="Cambria Math" panose="02040503050406030204" pitchFamily="18" charset="0"/>
                            </a:rPr>
                            <m:t>)</m:t>
                          </m:r>
                        </m:den>
                      </m:f>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0" smtClean="0">
                              <a:latin typeface="Cambria Math" panose="02040503050406030204" pitchFamily="18" charset="0"/>
                            </a:rPr>
                            <m:t>0.8(0.05)</m:t>
                          </m:r>
                        </m:num>
                        <m:den>
                          <m:r>
                            <a:rPr lang="en-US" sz="2000" b="0" i="0" smtClean="0">
                              <a:latin typeface="Cambria Math" panose="02040503050406030204" pitchFamily="18" charset="0"/>
                            </a:rPr>
                            <m:t>0.5</m:t>
                          </m:r>
                        </m:den>
                      </m:f>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n</m:t>
                              </m:r>
                            </m:e>
                            <m:sub>
                              <m:r>
                                <m:rPr>
                                  <m:sty m:val="p"/>
                                </m:rPr>
                                <a:rPr lang="en-US" sz="2000" b="0" i="0" smtClean="0">
                                  <a:latin typeface="Cambria Math" panose="02040503050406030204" pitchFamily="18" charset="0"/>
                                </a:rPr>
                                <m:t>HE</m:t>
                              </m:r>
                            </m:sub>
                          </m:sSub>
                        </m:num>
                        <m:den>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N</m:t>
                              </m:r>
                            </m:e>
                            <m:sub>
                              <m:r>
                                <m:rPr>
                                  <m:sty m:val="p"/>
                                </m:rPr>
                                <a:rPr lang="en-US" sz="2000" b="0" i="0" smtClean="0">
                                  <a:latin typeface="Cambria Math" panose="02040503050406030204" pitchFamily="18" charset="0"/>
                                </a:rPr>
                                <m:t>E</m:t>
                              </m:r>
                            </m:sub>
                          </m:sSub>
                        </m:den>
                      </m:f>
                      <m:r>
                        <a:rPr lang="en-US" sz="2000" b="0" i="0" smtClean="0">
                          <a:latin typeface="Cambria Math" panose="02040503050406030204" pitchFamily="18" charset="0"/>
                        </a:rPr>
                        <m:t>=0.08</m:t>
                      </m:r>
                    </m:oMath>
                  </m:oMathPara>
                </a14:m>
                <a:endParaRPr lang="en-US" sz="2000" dirty="0"/>
              </a:p>
            </p:txBody>
          </p:sp>
        </mc:Choice>
        <mc:Fallback>
          <p:sp>
            <p:nvSpPr>
              <p:cNvPr id="24" name="TextBox 23">
                <a:extLst>
                  <a:ext uri="{FF2B5EF4-FFF2-40B4-BE49-F238E27FC236}">
                    <a16:creationId xmlns:a16="http://schemas.microsoft.com/office/drawing/2014/main" id="{CCF93B24-F134-4FE4-92F6-8672FFD69E2D}"/>
                  </a:ext>
                </a:extLst>
              </p:cNvPr>
              <p:cNvSpPr txBox="1">
                <a:spLocks noRot="1" noChangeAspect="1" noMove="1" noResize="1" noEditPoints="1" noAdjustHandles="1" noChangeArrowheads="1" noChangeShapeType="1" noTextEdit="1"/>
              </p:cNvSpPr>
              <p:nvPr/>
            </p:nvSpPr>
            <p:spPr>
              <a:xfrm>
                <a:off x="1219200" y="4495800"/>
                <a:ext cx="6927729" cy="651910"/>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F4674B5-DBE1-4B70-BEB6-B71109C99EEA}"/>
              </a:ext>
            </a:extLst>
          </p:cNvPr>
          <p:cNvSpPr>
            <a:spLocks noGrp="1" noChangeArrowheads="1"/>
          </p:cNvSpPr>
          <p:nvPr>
            <p:ph type="title"/>
          </p:nvPr>
        </p:nvSpPr>
        <p:spPr>
          <a:xfrm>
            <a:off x="457200" y="12700"/>
            <a:ext cx="8229600" cy="749300"/>
          </a:xfrm>
        </p:spPr>
        <p:txBody>
          <a:bodyPr/>
          <a:lstStyle/>
          <a:p>
            <a:r>
              <a:rPr lang="en-US" altLang="en-US" sz="3400"/>
              <a:t>Probabilistic Reasoning Example</a:t>
            </a:r>
          </a:p>
        </p:txBody>
      </p:sp>
      <mc:AlternateContent xmlns:mc="http://schemas.openxmlformats.org/markup-compatibility/2006">
        <mc:Choice xmlns:a14="http://schemas.microsoft.com/office/drawing/2010/main" Requires="a14">
          <p:sp>
            <p:nvSpPr>
              <p:cNvPr id="19459" name="Content Placeholder 2">
                <a:extLst>
                  <a:ext uri="{FF2B5EF4-FFF2-40B4-BE49-F238E27FC236}">
                    <a16:creationId xmlns:a16="http://schemas.microsoft.com/office/drawing/2014/main" id="{BD0912D0-8E95-482D-8D92-D91DFD0DFF45}"/>
                  </a:ext>
                </a:extLst>
              </p:cNvPr>
              <p:cNvSpPr>
                <a:spLocks noGrp="1" noChangeArrowheads="1"/>
              </p:cNvSpPr>
              <p:nvPr>
                <p:ph idx="1"/>
              </p:nvPr>
            </p:nvSpPr>
            <p:spPr>
              <a:xfrm>
                <a:off x="381000" y="1295400"/>
                <a:ext cx="8305800" cy="5486400"/>
              </a:xfrm>
            </p:spPr>
            <p:txBody>
              <a:bodyPr/>
              <a:lstStyle/>
              <a:p>
                <a:r>
                  <a:rPr lang="en-US" altLang="en-US" sz="2000" dirty="0"/>
                  <a:t>Note that the posterior conditional probability is calculated based on the joint distribution P(H⋂E) (i.e. intersection or overlap of smokers and cancer patients) = 40 divided by E = 500 (total number of smokers). That is basically the fraction of smokers with diagnosed cancer.</a:t>
                </a:r>
              </a:p>
              <a:p>
                <a:pPr>
                  <a:spcAft>
                    <a:spcPts val="0"/>
                  </a:spcAft>
                </a:pPr>
                <a:endParaRPr lang="en-US" altLang="en-US" sz="2000" dirty="0"/>
              </a:p>
              <a:p>
                <a:pPr>
                  <a:spcAft>
                    <a:spcPts val="0"/>
                  </a:spcAft>
                </a:pPr>
                <a:r>
                  <a:rPr lang="en-US" altLang="en-US" sz="2000" dirty="0"/>
                  <a:t>Number of smokers who are NOT cancer patients= 500-40 = 460. Then </a:t>
                </a:r>
                <a:r>
                  <a:rPr lang="en-US" altLang="en-US" sz="2000" dirty="0" err="1"/>
                  <a:t>Pr</a:t>
                </a:r>
                <a:r>
                  <a:rPr lang="en-US" altLang="en-US" sz="2000" dirty="0"/>
                  <a:t> of being a smoker but not a cancer patient= </a:t>
                </a:r>
              </a:p>
              <a:p>
                <a:pPr lvl="1">
                  <a:spcAft>
                    <a:spcPts val="1200"/>
                  </a:spcAft>
                  <a:buFont typeface="Wingdings" panose="05000000000000000000" pitchFamily="2" charset="2"/>
                  <a:buChar char="§"/>
                </a:pPr>
                <a14:m>
                  <m:oMath xmlns:m="http://schemas.openxmlformats.org/officeDocument/2006/math">
                    <m:r>
                      <m:rPr>
                        <m:nor/>
                      </m:rPr>
                      <a:rPr lang="en-US" altLang="en-US" sz="1800" dirty="0"/>
                      <m:t>P</m:t>
                    </m:r>
                    <m:r>
                      <m:rPr>
                        <m:nor/>
                      </m:rPr>
                      <a:rPr lang="en-US" altLang="en-US" sz="1800" dirty="0"/>
                      <m:t>(</m:t>
                    </m:r>
                    <m:r>
                      <m:rPr>
                        <m:nor/>
                      </m:rPr>
                      <a:rPr lang="en-US" altLang="en-US" sz="1800" dirty="0"/>
                      <m:t>E</m:t>
                    </m:r>
                    <m:r>
                      <m:rPr>
                        <m:nor/>
                      </m:rPr>
                      <a:rPr lang="en-US" altLang="en-US" sz="1800" dirty="0"/>
                      <m:t>|</m:t>
                    </m:r>
                    <m:r>
                      <m:rPr>
                        <m:nor/>
                      </m:rPr>
                      <a:rPr lang="en-US" altLang="en-US" sz="1800" dirty="0"/>
                      <m:t>not</m:t>
                    </m:r>
                    <m:r>
                      <m:rPr>
                        <m:nor/>
                      </m:rPr>
                      <a:rPr lang="en-US" altLang="en-US" sz="1800" dirty="0"/>
                      <m:t> </m:t>
                    </m:r>
                    <m:r>
                      <m:rPr>
                        <m:nor/>
                      </m:rPr>
                      <a:rPr lang="en-US" altLang="en-US" sz="1800" dirty="0"/>
                      <m:t>H</m:t>
                    </m:r>
                    <m:r>
                      <m:rPr>
                        <m:nor/>
                      </m:rPr>
                      <a:rPr lang="en-US" altLang="en-US" sz="1800" dirty="0"/>
                      <m:t>) =</m:t>
                    </m:r>
                    <m:r>
                      <a:rPr lang="en-US" altLang="en-US" sz="1800" i="1">
                        <a:latin typeface="Cambria Math" panose="02040503050406030204" pitchFamily="18" charset="0"/>
                      </a:rPr>
                      <m:t>𝑃</m:t>
                    </m:r>
                    <m:r>
                      <a:rPr lang="en-US" altLang="en-US" sz="1800" i="1">
                        <a:latin typeface="Cambria Math" panose="02040503050406030204" pitchFamily="18" charset="0"/>
                      </a:rPr>
                      <m:t>(</m:t>
                    </m:r>
                    <m:r>
                      <a:rPr lang="en-US" altLang="en-US" sz="1800" i="1">
                        <a:latin typeface="Cambria Math" panose="02040503050406030204" pitchFamily="18" charset="0"/>
                      </a:rPr>
                      <m:t>𝐸</m:t>
                    </m:r>
                    <m:r>
                      <a:rPr lang="en-US" altLang="en-US" sz="1800" i="1">
                        <a:latin typeface="Cambria Math" panose="02040503050406030204" pitchFamily="18" charset="0"/>
                        <a:ea typeface="Cambria Math" panose="02040503050406030204" pitchFamily="18" charset="0"/>
                      </a:rPr>
                      <m:t>∩</m:t>
                    </m:r>
                    <m:r>
                      <a:rPr lang="en-US" altLang="en-US" sz="1800" i="1">
                        <a:latin typeface="Cambria Math" panose="02040503050406030204" pitchFamily="18" charset="0"/>
                        <a:ea typeface="Cambria Math" panose="02040503050406030204" pitchFamily="18" charset="0"/>
                      </a:rPr>
                      <m:t>𝑛𝑜𝑡</m:t>
                    </m:r>
                    <m:r>
                      <a:rPr lang="en-US" altLang="en-US" sz="1800" i="1">
                        <a:latin typeface="Cambria Math" panose="02040503050406030204" pitchFamily="18" charset="0"/>
                        <a:ea typeface="Cambria Math" panose="02040503050406030204" pitchFamily="18" charset="0"/>
                      </a:rPr>
                      <m:t> </m:t>
                    </m:r>
                    <m:r>
                      <a:rPr lang="en-US" altLang="en-US" sz="1800" i="1">
                        <a:latin typeface="Cambria Math" panose="02040503050406030204" pitchFamily="18" charset="0"/>
                        <a:ea typeface="Cambria Math" panose="02040503050406030204" pitchFamily="18" charset="0"/>
                      </a:rPr>
                      <m:t>𝐻</m:t>
                    </m:r>
                    <m:r>
                      <a:rPr lang="en-US" altLang="en-US" sz="1800" i="1">
                        <a:latin typeface="Cambria Math" panose="02040503050406030204" pitchFamily="18" charset="0"/>
                        <a:ea typeface="Cambria Math" panose="02040503050406030204" pitchFamily="18" charset="0"/>
                      </a:rPr>
                      <m:t>)/</m:t>
                    </m:r>
                    <m:r>
                      <a:rPr lang="en-US" altLang="en-US" sz="1800" i="1">
                        <a:latin typeface="Cambria Math" panose="02040503050406030204" pitchFamily="18" charset="0"/>
                        <a:ea typeface="Cambria Math" panose="02040503050406030204" pitchFamily="18" charset="0"/>
                      </a:rPr>
                      <m:t>𝑃</m:t>
                    </m:r>
                    <m:r>
                      <a:rPr lang="en-US" altLang="en-US" sz="1800" i="1">
                        <a:latin typeface="Cambria Math" panose="02040503050406030204" pitchFamily="18" charset="0"/>
                        <a:ea typeface="Cambria Math" panose="02040503050406030204" pitchFamily="18" charset="0"/>
                      </a:rPr>
                      <m:t>(</m:t>
                    </m:r>
                    <m:r>
                      <a:rPr lang="en-US" altLang="en-US" sz="1800" i="1">
                        <a:latin typeface="Cambria Math" panose="02040503050406030204" pitchFamily="18" charset="0"/>
                        <a:ea typeface="Cambria Math" panose="02040503050406030204" pitchFamily="18" charset="0"/>
                      </a:rPr>
                      <m:t>𝑛𝑜𝑡</m:t>
                    </m:r>
                    <m:r>
                      <a:rPr lang="en-US" altLang="en-US" sz="1800" i="1">
                        <a:latin typeface="Cambria Math" panose="02040503050406030204" pitchFamily="18" charset="0"/>
                        <a:ea typeface="Cambria Math" panose="02040503050406030204" pitchFamily="18" charset="0"/>
                      </a:rPr>
                      <m:t> </m:t>
                    </m:r>
                    <m:r>
                      <a:rPr lang="en-US" altLang="en-US" sz="1800" i="1">
                        <a:latin typeface="Cambria Math" panose="02040503050406030204" pitchFamily="18" charset="0"/>
                        <a:ea typeface="Cambria Math" panose="02040503050406030204" pitchFamily="18" charset="0"/>
                      </a:rPr>
                      <m:t>𝐻</m:t>
                    </m:r>
                    <m:r>
                      <a:rPr lang="en-US" altLang="en-US" sz="1800" i="1">
                        <a:latin typeface="Cambria Math" panose="02040503050406030204" pitchFamily="18" charset="0"/>
                        <a:ea typeface="Cambria Math" panose="02040503050406030204" pitchFamily="18" charset="0"/>
                      </a:rPr>
                      <m:t>)</m:t>
                    </m:r>
                  </m:oMath>
                </a14:m>
                <a:r>
                  <a:rPr lang="en-US" altLang="en-US" sz="1800" dirty="0"/>
                  <a:t>= 460/950=0.48</a:t>
                </a:r>
              </a:p>
              <a:p>
                <a:r>
                  <a:rPr lang="en-US" altLang="en-US" sz="2000" dirty="0"/>
                  <a:t>Alternately we could calculate P(E) from LTP:</a:t>
                </a:r>
              </a:p>
            </p:txBody>
          </p:sp>
        </mc:Choice>
        <mc:Fallback>
          <p:sp>
            <p:nvSpPr>
              <p:cNvPr id="19459" name="Content Placeholder 2">
                <a:extLst>
                  <a:ext uri="{FF2B5EF4-FFF2-40B4-BE49-F238E27FC236}">
                    <a16:creationId xmlns:a16="http://schemas.microsoft.com/office/drawing/2014/main" id="{BD0912D0-8E95-482D-8D92-D91DFD0DFF45}"/>
                  </a:ext>
                </a:extLst>
              </p:cNvPr>
              <p:cNvSpPr>
                <a:spLocks noGrp="1" noRot="1" noChangeAspect="1" noMove="1" noResize="1" noEditPoints="1" noAdjustHandles="1" noChangeArrowheads="1" noChangeShapeType="1" noTextEdit="1"/>
              </p:cNvSpPr>
              <p:nvPr>
                <p:ph idx="1"/>
              </p:nvPr>
            </p:nvSpPr>
            <p:spPr>
              <a:xfrm>
                <a:off x="381000" y="1295400"/>
                <a:ext cx="8305800" cy="5486400"/>
              </a:xfrm>
              <a:blipFill>
                <a:blip r:embed="rId3"/>
                <a:stretch>
                  <a:fillRect l="-661" t="-556"/>
                </a:stretch>
              </a:blipFill>
            </p:spPr>
            <p:txBody>
              <a:bodyPr/>
              <a:lstStyle/>
              <a:p>
                <a:r>
                  <a:rPr lang="en-US">
                    <a:noFill/>
                  </a:rPr>
                  <a:t> </a:t>
                </a:r>
              </a:p>
            </p:txBody>
          </p:sp>
        </mc:Fallback>
      </mc:AlternateContent>
      <p:sp>
        <p:nvSpPr>
          <p:cNvPr id="16" name="TextBox 1">
            <a:extLst>
              <a:ext uri="{FF2B5EF4-FFF2-40B4-BE49-F238E27FC236}">
                <a16:creationId xmlns:a16="http://schemas.microsoft.com/office/drawing/2014/main" id="{2F6F5ED2-EE24-4C56-8213-30BB4931CBD2}"/>
              </a:ext>
            </a:extLst>
          </p:cNvPr>
          <p:cNvSpPr txBox="1">
            <a:spLocks noChangeArrowheads="1"/>
          </p:cNvSpPr>
          <p:nvPr/>
        </p:nvSpPr>
        <p:spPr bwMode="auto">
          <a:xfrm>
            <a:off x="504130" y="4800600"/>
            <a:ext cx="8639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dirty="0"/>
              <a:t>P(E) = P(E|H)∙P(H)+P(</a:t>
            </a:r>
            <a:r>
              <a:rPr lang="en-US" altLang="en-US" sz="2000" dirty="0" err="1"/>
              <a:t>E|not</a:t>
            </a:r>
            <a:r>
              <a:rPr lang="en-US" altLang="en-US" sz="2000" dirty="0"/>
              <a:t> H)∙P(not H) = 0.8(0.05)+(0.48)(0.95) = 0.5</a:t>
            </a:r>
          </a:p>
        </p:txBody>
      </p:sp>
      <p:sp>
        <p:nvSpPr>
          <p:cNvPr id="17" name="TextBox 1">
            <a:extLst>
              <a:ext uri="{FF2B5EF4-FFF2-40B4-BE49-F238E27FC236}">
                <a16:creationId xmlns:a16="http://schemas.microsoft.com/office/drawing/2014/main" id="{B6CAE4D4-1084-4AE7-AF96-33C2AB9850A8}"/>
              </a:ext>
            </a:extLst>
          </p:cNvPr>
          <p:cNvSpPr txBox="1">
            <a:spLocks noChangeArrowheads="1"/>
          </p:cNvSpPr>
          <p:nvPr/>
        </p:nvSpPr>
        <p:spPr bwMode="auto">
          <a:xfrm>
            <a:off x="1605908" y="5105402"/>
            <a:ext cx="5045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500" dirty="0"/>
              <a:t>0.8</a:t>
            </a:r>
          </a:p>
        </p:txBody>
      </p:sp>
      <p:sp>
        <p:nvSpPr>
          <p:cNvPr id="18" name="TextBox 13">
            <a:extLst>
              <a:ext uri="{FF2B5EF4-FFF2-40B4-BE49-F238E27FC236}">
                <a16:creationId xmlns:a16="http://schemas.microsoft.com/office/drawing/2014/main" id="{18B9230A-2994-47C1-8629-94244E0BAA2C}"/>
              </a:ext>
            </a:extLst>
          </p:cNvPr>
          <p:cNvSpPr txBox="1">
            <a:spLocks noChangeArrowheads="1"/>
          </p:cNvSpPr>
          <p:nvPr/>
        </p:nvSpPr>
        <p:spPr bwMode="auto">
          <a:xfrm>
            <a:off x="2244055" y="5105401"/>
            <a:ext cx="6231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500" dirty="0"/>
              <a:t>0.05</a:t>
            </a:r>
          </a:p>
        </p:txBody>
      </p:sp>
      <p:sp>
        <p:nvSpPr>
          <p:cNvPr id="19" name="TextBox 14">
            <a:extLst>
              <a:ext uri="{FF2B5EF4-FFF2-40B4-BE49-F238E27FC236}">
                <a16:creationId xmlns:a16="http://schemas.microsoft.com/office/drawing/2014/main" id="{D711F51B-D6B2-4555-AB49-27B02B18B701}"/>
              </a:ext>
            </a:extLst>
          </p:cNvPr>
          <p:cNvSpPr txBox="1">
            <a:spLocks noChangeArrowheads="1"/>
          </p:cNvSpPr>
          <p:nvPr/>
        </p:nvSpPr>
        <p:spPr bwMode="auto">
          <a:xfrm>
            <a:off x="3124200" y="5105400"/>
            <a:ext cx="6231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500" dirty="0"/>
              <a:t>0.48</a:t>
            </a:r>
          </a:p>
        </p:txBody>
      </p:sp>
      <p:sp>
        <p:nvSpPr>
          <p:cNvPr id="20" name="TextBox 15">
            <a:extLst>
              <a:ext uri="{FF2B5EF4-FFF2-40B4-BE49-F238E27FC236}">
                <a16:creationId xmlns:a16="http://schemas.microsoft.com/office/drawing/2014/main" id="{2C7B516C-5623-4310-98D8-09949A912439}"/>
              </a:ext>
            </a:extLst>
          </p:cNvPr>
          <p:cNvSpPr txBox="1">
            <a:spLocks noChangeArrowheads="1"/>
          </p:cNvSpPr>
          <p:nvPr/>
        </p:nvSpPr>
        <p:spPr bwMode="auto">
          <a:xfrm>
            <a:off x="4384129" y="5111173"/>
            <a:ext cx="6231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500" dirty="0"/>
              <a:t>0.95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descr="Box 5.3, Bayes Theorem_b.pdf">
            <a:extLst>
              <a:ext uri="{FF2B5EF4-FFF2-40B4-BE49-F238E27FC236}">
                <a16:creationId xmlns:a16="http://schemas.microsoft.com/office/drawing/2014/main" id="{D4D8629A-0EC6-42C0-BDDD-FCF264F8C6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287" y="91690"/>
            <a:ext cx="8731251" cy="673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Rectangle 7">
            <a:extLst>
              <a:ext uri="{FF2B5EF4-FFF2-40B4-BE49-F238E27FC236}">
                <a16:creationId xmlns:a16="http://schemas.microsoft.com/office/drawing/2014/main" id="{46726976-4CA3-498A-967A-0150046668E1}"/>
              </a:ext>
            </a:extLst>
          </p:cNvPr>
          <p:cNvSpPr>
            <a:spLocks noChangeArrowheads="1"/>
          </p:cNvSpPr>
          <p:nvPr/>
        </p:nvSpPr>
        <p:spPr bwMode="auto">
          <a:xfrm>
            <a:off x="8001944" y="6629400"/>
            <a:ext cx="1150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200" dirty="0"/>
              <a:t>(RDBN, 2012)</a:t>
            </a:r>
          </a:p>
        </p:txBody>
      </p:sp>
      <p:sp>
        <p:nvSpPr>
          <p:cNvPr id="21518" name="TextBox 14">
            <a:extLst>
              <a:ext uri="{FF2B5EF4-FFF2-40B4-BE49-F238E27FC236}">
                <a16:creationId xmlns:a16="http://schemas.microsoft.com/office/drawing/2014/main" id="{8F1FACEE-ADDE-4ACC-9221-06753672F3CB}"/>
              </a:ext>
            </a:extLst>
          </p:cNvPr>
          <p:cNvSpPr txBox="1">
            <a:spLocks noChangeArrowheads="1"/>
          </p:cNvSpPr>
          <p:nvPr/>
        </p:nvSpPr>
        <p:spPr bwMode="auto">
          <a:xfrm>
            <a:off x="685800" y="4114800"/>
            <a:ext cx="968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a:t>Bayes:</a:t>
            </a:r>
          </a:p>
        </p:txBody>
      </p:sp>
      <p:sp>
        <p:nvSpPr>
          <p:cNvPr id="21522" name="TextBox 1">
            <a:extLst>
              <a:ext uri="{FF2B5EF4-FFF2-40B4-BE49-F238E27FC236}">
                <a16:creationId xmlns:a16="http://schemas.microsoft.com/office/drawing/2014/main" id="{FB9E50C5-7CE5-4956-817F-E61995B1AE35}"/>
              </a:ext>
            </a:extLst>
          </p:cNvPr>
          <p:cNvSpPr txBox="1">
            <a:spLocks noChangeArrowheads="1"/>
          </p:cNvSpPr>
          <p:nvPr/>
        </p:nvSpPr>
        <p:spPr bwMode="auto">
          <a:xfrm>
            <a:off x="248184" y="822271"/>
            <a:ext cx="19616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b="1" dirty="0"/>
              <a:t>H</a:t>
            </a:r>
            <a:r>
              <a:rPr lang="en-US" altLang="en-US" sz="1600" dirty="0"/>
              <a:t> can have many discrete states: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239BF2FC-31E4-4C77-A622-0F9EADB825C1}"/>
              </a:ext>
            </a:extLst>
          </p:cNvPr>
          <p:cNvSpPr>
            <a:spLocks noGrp="1" noChangeArrowheads="1"/>
          </p:cNvSpPr>
          <p:nvPr>
            <p:ph type="title"/>
          </p:nvPr>
        </p:nvSpPr>
        <p:spPr>
          <a:xfrm>
            <a:off x="-152400" y="32934"/>
            <a:ext cx="8991600" cy="898652"/>
          </a:xfrm>
        </p:spPr>
        <p:txBody>
          <a:bodyPr/>
          <a:lstStyle/>
          <a:p>
            <a:pPr algn="l" eaLnBrk="1" hangingPunct="1"/>
            <a:r>
              <a:rPr lang="en-US" altLang="en-US" sz="3800" dirty="0"/>
              <a:t>     </a:t>
            </a:r>
            <a:r>
              <a:rPr lang="en-US" altLang="en-US" dirty="0"/>
              <a:t>Denominator of</a:t>
            </a:r>
            <a:r>
              <a:rPr lang="en-US" altLang="en-US" sz="3200" dirty="0"/>
              <a:t> Bayes Equation</a:t>
            </a:r>
          </a:p>
        </p:txBody>
      </p:sp>
      <p:sp>
        <p:nvSpPr>
          <p:cNvPr id="33795" name="Rectangle 3">
            <a:extLst>
              <a:ext uri="{FF2B5EF4-FFF2-40B4-BE49-F238E27FC236}">
                <a16:creationId xmlns:a16="http://schemas.microsoft.com/office/drawing/2014/main" id="{5FE2916E-F319-48DF-9E84-E29482FDF5D2}"/>
              </a:ext>
            </a:extLst>
          </p:cNvPr>
          <p:cNvSpPr>
            <a:spLocks noGrp="1" noChangeArrowheads="1"/>
          </p:cNvSpPr>
          <p:nvPr>
            <p:ph type="body" idx="1"/>
          </p:nvPr>
        </p:nvSpPr>
        <p:spPr>
          <a:xfrm>
            <a:off x="202888" y="2057400"/>
            <a:ext cx="8738223" cy="5182481"/>
          </a:xfrm>
        </p:spPr>
        <p:txBody>
          <a:bodyPr/>
          <a:lstStyle/>
          <a:p>
            <a:pPr eaLnBrk="1" hangingPunct="1">
              <a:spcAft>
                <a:spcPts val="1675"/>
              </a:spcAft>
              <a:defRPr/>
            </a:pPr>
            <a:r>
              <a:rPr lang="en-US" altLang="en-US" sz="2000" dirty="0"/>
              <a:t>Denominator P(B) is also called </a:t>
            </a:r>
            <a:r>
              <a:rPr lang="en-US" altLang="en-US" sz="2000" i="1" dirty="0"/>
              <a:t>marginal distribution</a:t>
            </a:r>
            <a:r>
              <a:rPr lang="en-US" altLang="en-US" sz="2000" dirty="0"/>
              <a:t> of B (Evidence summed over all uncertain A</a:t>
            </a:r>
            <a:r>
              <a:rPr lang="en-US" altLang="en-US" sz="2000" baseline="-25000" dirty="0"/>
              <a:t>i</a:t>
            </a:r>
            <a:r>
              <a:rPr lang="en-US" altLang="en-US" sz="2000" dirty="0"/>
              <a:t>), and is the normalization factor of the Bayes expression to result in the posterior probability </a:t>
            </a:r>
          </a:p>
          <a:p>
            <a:pPr eaLnBrk="1" hangingPunct="1">
              <a:spcAft>
                <a:spcPts val="1675"/>
              </a:spcAft>
              <a:defRPr/>
            </a:pPr>
            <a:r>
              <a:rPr lang="en-US" altLang="en-US" sz="2000" dirty="0"/>
              <a:t>The </a:t>
            </a:r>
            <a:r>
              <a:rPr lang="en-US" altLang="en-US" sz="2000" i="1" dirty="0"/>
              <a:t>total probability </a:t>
            </a:r>
            <a:r>
              <a:rPr lang="en-US" altLang="en-US" sz="2000" dirty="0"/>
              <a:t>of B</a:t>
            </a:r>
            <a:r>
              <a:rPr lang="en-US" altLang="en-US" sz="2000" i="1" dirty="0"/>
              <a:t>, </a:t>
            </a:r>
            <a:r>
              <a:rPr lang="en-US" altLang="en-US" sz="2000" dirty="0"/>
              <a:t>P(B), is also called the </a:t>
            </a:r>
            <a:r>
              <a:rPr lang="en-US" altLang="en-US" sz="2000" b="1" i="1" dirty="0"/>
              <a:t>Prior Predictive Probability</a:t>
            </a:r>
            <a:r>
              <a:rPr lang="en-US" altLang="en-US" sz="2000" b="1" dirty="0"/>
              <a:t> </a:t>
            </a:r>
            <a:r>
              <a:rPr lang="en-US" altLang="en-US" sz="2000" b="1" i="1" dirty="0"/>
              <a:t>of the Observed Variable</a:t>
            </a:r>
            <a:r>
              <a:rPr lang="en-US" altLang="en-US" sz="2000" i="1" dirty="0"/>
              <a:t> (Prior PPOV) </a:t>
            </a:r>
            <a:r>
              <a:rPr lang="en-US" altLang="en-US" sz="2000" dirty="0"/>
              <a:t>B, which is predicted based on prior P(A) information</a:t>
            </a:r>
            <a:r>
              <a:rPr lang="en-US" altLang="en-US" dirty="0"/>
              <a:t>.</a:t>
            </a:r>
            <a:br>
              <a:rPr lang="en-US" altLang="en-US" dirty="0"/>
            </a:br>
            <a:endParaRPr lang="en-US" altLang="en-US" dirty="0"/>
          </a:p>
          <a:p>
            <a:pPr eaLnBrk="1" hangingPunct="1">
              <a:defRPr/>
            </a:pPr>
            <a:endParaRPr lang="en-US" altLang="en-US" dirty="0"/>
          </a:p>
          <a:p>
            <a:pPr eaLnBrk="1" hangingPunct="1">
              <a:defRPr/>
            </a:pPr>
            <a:r>
              <a:rPr lang="en-US" altLang="en-US" sz="2000" dirty="0"/>
              <a:t>The LTP summation is over all A</a:t>
            </a:r>
            <a:r>
              <a:rPr lang="en-US" altLang="en-US" sz="2000" baseline="-25000" dirty="0"/>
              <a:t>i</a:t>
            </a:r>
            <a:r>
              <a:rPr lang="en-US" altLang="en-US" sz="2000" dirty="0"/>
              <a:t> to eliminate A and to obtain the total probability of B. </a:t>
            </a:r>
          </a:p>
        </p:txBody>
      </p:sp>
      <p:graphicFrame>
        <p:nvGraphicFramePr>
          <p:cNvPr id="22533" name="Object 3">
            <a:extLst>
              <a:ext uri="{FF2B5EF4-FFF2-40B4-BE49-F238E27FC236}">
                <a16:creationId xmlns:a16="http://schemas.microsoft.com/office/drawing/2014/main" id="{48B1B8E9-7EDB-4112-87D7-41CC1D9FA692}"/>
              </a:ext>
            </a:extLst>
          </p:cNvPr>
          <p:cNvGraphicFramePr>
            <a:graphicFrameLocks noChangeAspect="1"/>
          </p:cNvGraphicFramePr>
          <p:nvPr>
            <p:extLst>
              <p:ext uri="{D42A27DB-BD31-4B8C-83A1-F6EECF244321}">
                <p14:modId xmlns:p14="http://schemas.microsoft.com/office/powerpoint/2010/main" val="4292788715"/>
              </p:ext>
            </p:extLst>
          </p:nvPr>
        </p:nvGraphicFramePr>
        <p:xfrm>
          <a:off x="3124200" y="4353883"/>
          <a:ext cx="3124200" cy="854075"/>
        </p:xfrm>
        <a:graphic>
          <a:graphicData uri="http://schemas.openxmlformats.org/presentationml/2006/ole">
            <mc:AlternateContent xmlns:mc="http://schemas.openxmlformats.org/markup-compatibility/2006">
              <mc:Choice xmlns:v="urn:schemas-microsoft-com:vml" Requires="v">
                <p:oleObj spid="_x0000_s110605" name="Equation" r:id="rId3" imgW="1618200" imgH="429480" progId="Equation.3">
                  <p:embed/>
                </p:oleObj>
              </mc:Choice>
              <mc:Fallback>
                <p:oleObj name="Equation" r:id="rId3" imgW="1618200" imgH="429480" progId="Equation.3">
                  <p:embed/>
                  <p:pic>
                    <p:nvPicPr>
                      <p:cNvPr id="22533" name="Object 3">
                        <a:extLst>
                          <a:ext uri="{FF2B5EF4-FFF2-40B4-BE49-F238E27FC236}">
                            <a16:creationId xmlns:a16="http://schemas.microsoft.com/office/drawing/2014/main" id="{48B1B8E9-7EDB-4112-87D7-41CC1D9FA6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353883"/>
                        <a:ext cx="3124200" cy="854075"/>
                      </a:xfrm>
                      <a:prstGeom prst="rect">
                        <a:avLst/>
                      </a:prstGeom>
                      <a:noFill/>
                      <a:ln>
                        <a:noFill/>
                      </a:ln>
                    </p:spPr>
                  </p:pic>
                </p:oleObj>
              </mc:Fallback>
            </mc:AlternateContent>
          </a:graphicData>
        </a:graphic>
      </p:graphicFrame>
      <p:sp>
        <p:nvSpPr>
          <p:cNvPr id="22534" name="TextBox 1">
            <a:extLst>
              <a:ext uri="{FF2B5EF4-FFF2-40B4-BE49-F238E27FC236}">
                <a16:creationId xmlns:a16="http://schemas.microsoft.com/office/drawing/2014/main" id="{BF7A9FE5-7D26-4F82-9C37-BEE82E00A185}"/>
              </a:ext>
            </a:extLst>
          </p:cNvPr>
          <p:cNvSpPr txBox="1">
            <a:spLocks noChangeArrowheads="1"/>
          </p:cNvSpPr>
          <p:nvPr/>
        </p:nvSpPr>
        <p:spPr bwMode="auto">
          <a:xfrm>
            <a:off x="838200" y="4580865"/>
            <a:ext cx="198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dirty="0"/>
              <a:t>By the LTP:</a:t>
            </a:r>
          </a:p>
        </p:txBody>
      </p:sp>
      <p:pic>
        <p:nvPicPr>
          <p:cNvPr id="22537" name="Picture 1">
            <a:extLst>
              <a:ext uri="{FF2B5EF4-FFF2-40B4-BE49-F238E27FC236}">
                <a16:creationId xmlns:a16="http://schemas.microsoft.com/office/drawing/2014/main" id="{3174CE3B-72BA-4284-8B54-7961520D03A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95422" y="1158748"/>
            <a:ext cx="2262378" cy="75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53BF6FF-D21A-4406-B6BE-CAA513D6F979}"/>
              </a:ext>
            </a:extLst>
          </p:cNvPr>
          <p:cNvSpPr>
            <a:spLocks noGrp="1" noChangeArrowheads="1"/>
          </p:cNvSpPr>
          <p:nvPr>
            <p:ph type="title"/>
          </p:nvPr>
        </p:nvSpPr>
        <p:spPr>
          <a:xfrm>
            <a:off x="0" y="152400"/>
            <a:ext cx="9123363" cy="601663"/>
          </a:xfrm>
        </p:spPr>
        <p:txBody>
          <a:bodyPr/>
          <a:lstStyle/>
          <a:p>
            <a:r>
              <a:rPr lang="en-US" altLang="en-US" sz="3300" dirty="0"/>
              <a:t>Review: </a:t>
            </a:r>
            <a:r>
              <a:rPr lang="en-US" altLang="en-US" dirty="0"/>
              <a:t>U</a:t>
            </a:r>
            <a:r>
              <a:rPr lang="en-US" altLang="en-US" sz="3300" dirty="0"/>
              <a:t>sing Bayes Model</a:t>
            </a:r>
          </a:p>
        </p:txBody>
      </p:sp>
      <p:sp>
        <p:nvSpPr>
          <p:cNvPr id="23555" name="Content Placeholder 2">
            <a:extLst>
              <a:ext uri="{FF2B5EF4-FFF2-40B4-BE49-F238E27FC236}">
                <a16:creationId xmlns:a16="http://schemas.microsoft.com/office/drawing/2014/main" id="{60017442-51D7-4E3A-BEE4-1C6F5991BB4A}"/>
              </a:ext>
            </a:extLst>
          </p:cNvPr>
          <p:cNvSpPr>
            <a:spLocks noGrp="1" noChangeArrowheads="1"/>
          </p:cNvSpPr>
          <p:nvPr>
            <p:ph idx="1"/>
          </p:nvPr>
        </p:nvSpPr>
        <p:spPr>
          <a:xfrm>
            <a:off x="341069" y="2313782"/>
            <a:ext cx="8305800" cy="4419600"/>
          </a:xfrm>
        </p:spPr>
        <p:txBody>
          <a:bodyPr/>
          <a:lstStyle/>
          <a:p>
            <a:r>
              <a:rPr lang="en-US" altLang="en-US" dirty="0"/>
              <a:t>If A is the set of all objects containing A; B is the set containing B; and Black is the set of all black objects, then find P(</a:t>
            </a:r>
            <a:r>
              <a:rPr lang="en-US" altLang="en-US" dirty="0" err="1"/>
              <a:t>Black|A</a:t>
            </a:r>
            <a:r>
              <a:rPr lang="en-US" altLang="en-US" dirty="0"/>
              <a:t>)</a:t>
            </a:r>
          </a:p>
          <a:p>
            <a:r>
              <a:rPr lang="en-US" altLang="en-US" dirty="0"/>
              <a:t>From direct calculation: P(</a:t>
            </a:r>
            <a:r>
              <a:rPr lang="en-US" altLang="en-US" dirty="0" err="1"/>
              <a:t>Black|A</a:t>
            </a:r>
            <a:r>
              <a:rPr lang="en-US" altLang="en-US" dirty="0"/>
              <a:t>) = 3/5</a:t>
            </a:r>
          </a:p>
          <a:p>
            <a:r>
              <a:rPr lang="en-US" altLang="en-US" dirty="0"/>
              <a:t>From Bayes:</a:t>
            </a:r>
          </a:p>
          <a:p>
            <a:endParaRPr lang="en-US" altLang="en-US" dirty="0"/>
          </a:p>
        </p:txBody>
      </p:sp>
      <p:graphicFrame>
        <p:nvGraphicFramePr>
          <p:cNvPr id="23557" name="Object 4">
            <a:extLst>
              <a:ext uri="{FF2B5EF4-FFF2-40B4-BE49-F238E27FC236}">
                <a16:creationId xmlns:a16="http://schemas.microsoft.com/office/drawing/2014/main" id="{A2633A35-E25A-4D2F-A5A3-CE8A71084FE4}"/>
              </a:ext>
            </a:extLst>
          </p:cNvPr>
          <p:cNvGraphicFramePr>
            <a:graphicFrameLocks noChangeAspect="1"/>
          </p:cNvGraphicFramePr>
          <p:nvPr>
            <p:extLst/>
          </p:nvPr>
        </p:nvGraphicFramePr>
        <p:xfrm>
          <a:off x="489126" y="4566390"/>
          <a:ext cx="8634237" cy="2286000"/>
        </p:xfrm>
        <a:graphic>
          <a:graphicData uri="http://schemas.openxmlformats.org/presentationml/2006/ole">
            <mc:AlternateContent xmlns:mc="http://schemas.openxmlformats.org/markup-compatibility/2006">
              <mc:Choice xmlns:v="urn:schemas-microsoft-com:vml" Requires="v">
                <p:oleObj spid="_x0000_s111628" name="Equation" r:id="rId3" imgW="5311800" imgH="1398600" progId="Equation.DSMT4">
                  <p:embed/>
                </p:oleObj>
              </mc:Choice>
              <mc:Fallback>
                <p:oleObj name="Equation" r:id="rId3" imgW="5311800" imgH="1398600" progId="Equation.DSMT4">
                  <p:embed/>
                  <p:pic>
                    <p:nvPicPr>
                      <p:cNvPr id="23557" name="Object 4">
                        <a:extLst>
                          <a:ext uri="{FF2B5EF4-FFF2-40B4-BE49-F238E27FC236}">
                            <a16:creationId xmlns:a16="http://schemas.microsoft.com/office/drawing/2014/main" id="{A2633A35-E25A-4D2F-A5A3-CE8A71084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26" y="4566390"/>
                        <a:ext cx="8634237" cy="2286000"/>
                      </a:xfrm>
                      <a:prstGeom prst="rect">
                        <a:avLst/>
                      </a:prstGeom>
                      <a:noFill/>
                      <a:ln>
                        <a:noFill/>
                      </a:ln>
                    </p:spPr>
                  </p:pic>
                </p:oleObj>
              </mc:Fallback>
            </mc:AlternateContent>
          </a:graphicData>
        </a:graphic>
      </p:graphicFrame>
      <p:pic>
        <p:nvPicPr>
          <p:cNvPr id="23558" name="Picture 5">
            <a:extLst>
              <a:ext uri="{FF2B5EF4-FFF2-40B4-BE49-F238E27FC236}">
                <a16:creationId xmlns:a16="http://schemas.microsoft.com/office/drawing/2014/main" id="{71F3D54B-2AA0-40DB-90CF-661042B7745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990600"/>
            <a:ext cx="5486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6">
            <a:extLst>
              <a:ext uri="{FF2B5EF4-FFF2-40B4-BE49-F238E27FC236}">
                <a16:creationId xmlns:a16="http://schemas.microsoft.com/office/drawing/2014/main" id="{515F3F6F-0B71-4809-865A-922944863878}"/>
              </a:ext>
            </a:extLst>
          </p:cNvPr>
          <p:cNvSpPr>
            <a:spLocks noChangeArrowheads="1"/>
          </p:cNvSpPr>
          <p:nvPr/>
        </p:nvSpPr>
        <p:spPr bwMode="auto">
          <a:xfrm>
            <a:off x="0" y="6546850"/>
            <a:ext cx="1662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400"/>
              <a:t>(Neapolitan, 2009)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ADF4-2298-4791-994F-89263D1C7D2B}"/>
              </a:ext>
            </a:extLst>
          </p:cNvPr>
          <p:cNvSpPr>
            <a:spLocks noGrp="1"/>
          </p:cNvSpPr>
          <p:nvPr>
            <p:ph type="title"/>
          </p:nvPr>
        </p:nvSpPr>
        <p:spPr>
          <a:xfrm>
            <a:off x="228600" y="183865"/>
            <a:ext cx="8229600" cy="693738"/>
          </a:xfrm>
        </p:spPr>
        <p:txBody>
          <a:bodyPr>
            <a:normAutofit/>
          </a:bodyPr>
          <a:lstStyle/>
          <a:p>
            <a:pPr>
              <a:defRPr/>
            </a:pPr>
            <a:r>
              <a:rPr lang="en-US" dirty="0"/>
              <a:t>Heart Disease Medical Case Study</a:t>
            </a:r>
          </a:p>
        </p:txBody>
      </p:sp>
      <p:sp>
        <p:nvSpPr>
          <p:cNvPr id="24579" name="Content Placeholder 2">
            <a:extLst>
              <a:ext uri="{FF2B5EF4-FFF2-40B4-BE49-F238E27FC236}">
                <a16:creationId xmlns:a16="http://schemas.microsoft.com/office/drawing/2014/main" id="{DFF690DB-8C8A-452E-8FA5-A12C124EF53B}"/>
              </a:ext>
            </a:extLst>
          </p:cNvPr>
          <p:cNvSpPr>
            <a:spLocks noGrp="1" noChangeArrowheads="1"/>
          </p:cNvSpPr>
          <p:nvPr>
            <p:ph idx="1"/>
          </p:nvPr>
        </p:nvSpPr>
        <p:spPr>
          <a:xfrm>
            <a:off x="228600" y="1219200"/>
            <a:ext cx="8686800" cy="5333990"/>
          </a:xfrm>
        </p:spPr>
        <p:txBody>
          <a:bodyPr/>
          <a:lstStyle/>
          <a:p>
            <a:pPr>
              <a:spcBef>
                <a:spcPts val="0"/>
              </a:spcBef>
              <a:spcAft>
                <a:spcPts val="1225"/>
              </a:spcAft>
            </a:pPr>
            <a:r>
              <a:rPr lang="en-US" altLang="en-US" sz="2200" dirty="0"/>
              <a:t>Recall that all measurements are uncertain, so there is always </a:t>
            </a:r>
            <a:r>
              <a:rPr lang="en-US" altLang="en-US" sz="2200" b="1" dirty="0"/>
              <a:t>false positive </a:t>
            </a:r>
            <a:r>
              <a:rPr lang="en-US" altLang="en-US" sz="2200" dirty="0"/>
              <a:t>and </a:t>
            </a:r>
            <a:r>
              <a:rPr lang="en-US" altLang="en-US" sz="2200" b="1" dirty="0"/>
              <a:t>false negative </a:t>
            </a:r>
            <a:r>
              <a:rPr lang="en-US" altLang="en-US" sz="2200" dirty="0"/>
              <a:t>uncertainty.</a:t>
            </a:r>
          </a:p>
          <a:p>
            <a:pPr>
              <a:spcBef>
                <a:spcPts val="0"/>
              </a:spcBef>
              <a:spcAft>
                <a:spcPts val="0"/>
              </a:spcAft>
            </a:pPr>
            <a:r>
              <a:rPr lang="en-US" altLang="en-US" sz="2200" dirty="0"/>
              <a:t>Question: If a randomly selected person tests positive, what is the probability that he actually has the disease?</a:t>
            </a:r>
          </a:p>
          <a:p>
            <a:pPr>
              <a:spcBef>
                <a:spcPts val="0"/>
              </a:spcBef>
              <a:spcAft>
                <a:spcPts val="0"/>
              </a:spcAft>
            </a:pPr>
            <a:endParaRPr lang="en-US" altLang="en-US" sz="2200" dirty="0"/>
          </a:p>
          <a:p>
            <a:pPr>
              <a:spcBef>
                <a:spcPts val="0"/>
              </a:spcBef>
              <a:spcAft>
                <a:spcPts val="0"/>
              </a:spcAft>
            </a:pPr>
            <a:r>
              <a:rPr lang="en-US" altLang="en-US" sz="2200" dirty="0"/>
              <a:t>Given an observed heart disease, H, with occurrence frequency of 1/1000 in the local population:</a:t>
            </a:r>
          </a:p>
          <a:p>
            <a:pPr>
              <a:spcBef>
                <a:spcPts val="0"/>
              </a:spcBef>
              <a:spcAft>
                <a:spcPts val="0"/>
              </a:spcAft>
            </a:pPr>
            <a:endParaRPr lang="en-US" altLang="en-US" sz="2200" dirty="0"/>
          </a:p>
          <a:p>
            <a:pPr lvl="1">
              <a:spcBef>
                <a:spcPts val="0"/>
              </a:spcBef>
              <a:spcAft>
                <a:spcPts val="1225"/>
              </a:spcAft>
            </a:pPr>
            <a:r>
              <a:rPr lang="en-US" altLang="en-US" dirty="0"/>
              <a:t>Prior probability: P(H) = 10</a:t>
            </a:r>
            <a:r>
              <a:rPr lang="en-US" altLang="en-US" baseline="30000" dirty="0"/>
              <a:t>-3</a:t>
            </a:r>
          </a:p>
          <a:p>
            <a:pPr lvl="1">
              <a:spcBef>
                <a:spcPts val="0"/>
              </a:spcBef>
              <a:spcAft>
                <a:spcPts val="1225"/>
              </a:spcAft>
            </a:pPr>
            <a:r>
              <a:rPr lang="en-US" altLang="en-US" dirty="0"/>
              <a:t>So, P(not H) = 1-Pr(H) = 1-10</a:t>
            </a:r>
            <a:r>
              <a:rPr lang="en-US" altLang="en-US" baseline="30000" dirty="0"/>
              <a:t>-3 </a:t>
            </a:r>
            <a:r>
              <a:rPr lang="en-US" altLang="en-US" dirty="0"/>
              <a:t>= 0.999</a:t>
            </a:r>
            <a:endParaRPr lang="en-US" altLang="en-US" baseline="30000" dirty="0"/>
          </a:p>
        </p:txBody>
      </p:sp>
      <p:sp>
        <p:nvSpPr>
          <p:cNvPr id="24580" name="Slide Number Placeholder 3">
            <a:extLst>
              <a:ext uri="{FF2B5EF4-FFF2-40B4-BE49-F238E27FC236}">
                <a16:creationId xmlns:a16="http://schemas.microsoft.com/office/drawing/2014/main" id="{2553794E-09A1-4BB6-A85E-373F7125395E}"/>
              </a:ext>
            </a:extLst>
          </p:cNvPr>
          <p:cNvSpPr>
            <a:spLocks noGrp="1"/>
          </p:cNvSpPr>
          <p:nvPr>
            <p:ph type="sldNum" sz="quarter" idx="4294967295"/>
          </p:nvPr>
        </p:nvSpPr>
        <p:spPr>
          <a:xfrm>
            <a:off x="8686801" y="6285186"/>
            <a:ext cx="462454"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61C4DCDF-E67F-4CD0-A86A-BA89287164CF}" type="slidenum">
              <a:rPr lang="en-US" altLang="en-US" sz="1400" smtClean="0"/>
              <a:pPr>
                <a:spcBef>
                  <a:spcPct val="0"/>
                </a:spcBef>
                <a:spcAft>
                  <a:spcPct val="0"/>
                </a:spcAft>
                <a:buFontTx/>
                <a:buNone/>
              </a:pPr>
              <a:t>18</a:t>
            </a:fld>
            <a:endParaRPr lang="en-US" altLang="en-US" sz="1400"/>
          </a:p>
        </p:txBody>
      </p:sp>
    </p:spTree>
    <p:extLst>
      <p:ext uri="{BB962C8B-B14F-4D97-AF65-F5344CB8AC3E}">
        <p14:creationId xmlns:p14="http://schemas.microsoft.com/office/powerpoint/2010/main" val="3728682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ADF4-2298-4791-994F-89263D1C7D2B}"/>
              </a:ext>
            </a:extLst>
          </p:cNvPr>
          <p:cNvSpPr>
            <a:spLocks noGrp="1"/>
          </p:cNvSpPr>
          <p:nvPr>
            <p:ph type="title"/>
          </p:nvPr>
        </p:nvSpPr>
        <p:spPr>
          <a:xfrm>
            <a:off x="228600" y="183865"/>
            <a:ext cx="8229600" cy="693738"/>
          </a:xfrm>
        </p:spPr>
        <p:txBody>
          <a:bodyPr>
            <a:normAutofit/>
          </a:bodyPr>
          <a:lstStyle/>
          <a:p>
            <a:pPr>
              <a:defRPr/>
            </a:pPr>
            <a:r>
              <a:rPr lang="en-US" dirty="0"/>
              <a:t>Heart Disease Medical Case Study</a:t>
            </a:r>
          </a:p>
        </p:txBody>
      </p:sp>
      <p:sp>
        <p:nvSpPr>
          <p:cNvPr id="24579" name="Content Placeholder 2">
            <a:extLst>
              <a:ext uri="{FF2B5EF4-FFF2-40B4-BE49-F238E27FC236}">
                <a16:creationId xmlns:a16="http://schemas.microsoft.com/office/drawing/2014/main" id="{DFF690DB-8C8A-452E-8FA5-A12C124EF53B}"/>
              </a:ext>
            </a:extLst>
          </p:cNvPr>
          <p:cNvSpPr>
            <a:spLocks noGrp="1" noChangeArrowheads="1"/>
          </p:cNvSpPr>
          <p:nvPr>
            <p:ph idx="1"/>
          </p:nvPr>
        </p:nvSpPr>
        <p:spPr>
          <a:xfrm>
            <a:off x="457200" y="1219200"/>
            <a:ext cx="8382000" cy="5333990"/>
          </a:xfrm>
        </p:spPr>
        <p:txBody>
          <a:bodyPr/>
          <a:lstStyle/>
          <a:p>
            <a:pPr>
              <a:spcBef>
                <a:spcPts val="0"/>
              </a:spcBef>
              <a:spcAft>
                <a:spcPts val="0"/>
              </a:spcAft>
            </a:pPr>
            <a:r>
              <a:rPr lang="en-US" altLang="en-US" dirty="0"/>
              <a:t>For those who have the disease: </a:t>
            </a:r>
          </a:p>
          <a:p>
            <a:pPr lvl="1">
              <a:spcBef>
                <a:spcPts val="0"/>
              </a:spcBef>
              <a:spcAft>
                <a:spcPts val="0"/>
              </a:spcAft>
            </a:pPr>
            <a:r>
              <a:rPr lang="en-US" altLang="en-US" dirty="0"/>
              <a:t>Tests are 100% accurate, </a:t>
            </a:r>
            <a:r>
              <a:rPr lang="en-US" altLang="en-US" i="1" dirty="0"/>
              <a:t>i.e.</a:t>
            </a:r>
            <a:r>
              <a:rPr lang="en-US" altLang="en-US" dirty="0"/>
              <a:t> it correctly gives a positive result for people who have the disease: </a:t>
            </a:r>
          </a:p>
          <a:p>
            <a:pPr lvl="1">
              <a:spcBef>
                <a:spcPts val="0"/>
              </a:spcBef>
              <a:spcAft>
                <a:spcPts val="1225"/>
              </a:spcAft>
            </a:pPr>
            <a:r>
              <a:rPr lang="en-US" altLang="en-US" dirty="0"/>
              <a:t>P(E|H) = 1, where E = positive result</a:t>
            </a:r>
          </a:p>
          <a:p>
            <a:pPr lvl="1">
              <a:spcBef>
                <a:spcPts val="0"/>
              </a:spcBef>
              <a:spcAft>
                <a:spcPts val="1225"/>
              </a:spcAft>
            </a:pPr>
            <a:r>
              <a:rPr lang="en-US" altLang="en-US" dirty="0"/>
              <a:t>And, </a:t>
            </a:r>
            <a:r>
              <a:rPr lang="en-US" altLang="en-US" dirty="0" err="1"/>
              <a:t>Pr</a:t>
            </a:r>
            <a:r>
              <a:rPr lang="en-US" altLang="en-US" dirty="0"/>
              <a:t> of a false negative result =  P(not E|H) = 0  </a:t>
            </a:r>
          </a:p>
          <a:p>
            <a:pPr>
              <a:spcBef>
                <a:spcPts val="0"/>
              </a:spcBef>
              <a:spcAft>
                <a:spcPts val="0"/>
              </a:spcAft>
            </a:pPr>
            <a:r>
              <a:rPr lang="en-US" altLang="en-US" dirty="0"/>
              <a:t>For those who do NOT have the disease:</a:t>
            </a:r>
          </a:p>
          <a:p>
            <a:pPr lvl="1">
              <a:spcBef>
                <a:spcPts val="0"/>
              </a:spcBef>
              <a:spcAft>
                <a:spcPts val="0"/>
              </a:spcAft>
            </a:pPr>
            <a:r>
              <a:rPr lang="en-US" altLang="en-US" dirty="0"/>
              <a:t>Tests are 95% accurate (or 5% inaccurate), i.e. 5% who do not have the disease is wrongly tested positive</a:t>
            </a:r>
          </a:p>
          <a:p>
            <a:pPr lvl="1">
              <a:spcBef>
                <a:spcPts val="0"/>
              </a:spcBef>
              <a:spcAft>
                <a:spcPts val="1225"/>
              </a:spcAft>
            </a:pPr>
            <a:r>
              <a:rPr lang="en-US" altLang="en-US" dirty="0" err="1"/>
              <a:t>Pr</a:t>
            </a:r>
            <a:r>
              <a:rPr lang="en-US" altLang="en-US" dirty="0"/>
              <a:t> (not </a:t>
            </a:r>
            <a:r>
              <a:rPr lang="en-US" altLang="en-US" dirty="0" err="1"/>
              <a:t>E|not</a:t>
            </a:r>
            <a:r>
              <a:rPr lang="en-US" altLang="en-US" dirty="0"/>
              <a:t> H)= 0.95</a:t>
            </a:r>
          </a:p>
          <a:p>
            <a:pPr lvl="1">
              <a:spcBef>
                <a:spcPts val="0"/>
              </a:spcBef>
              <a:spcAft>
                <a:spcPts val="1225"/>
              </a:spcAft>
            </a:pPr>
            <a:r>
              <a:rPr lang="en-US" altLang="en-US" dirty="0"/>
              <a:t>And </a:t>
            </a:r>
            <a:r>
              <a:rPr lang="en-US" altLang="en-US" dirty="0" err="1"/>
              <a:t>Pr</a:t>
            </a:r>
            <a:r>
              <a:rPr lang="en-US" altLang="en-US" dirty="0"/>
              <a:t> of a false positive result =  P(E| not H) = 0.05</a:t>
            </a:r>
          </a:p>
          <a:p>
            <a:pPr>
              <a:spcBef>
                <a:spcPts val="0"/>
              </a:spcBef>
              <a:spcAft>
                <a:spcPts val="1225"/>
              </a:spcAft>
            </a:pPr>
            <a:endParaRPr lang="en-US" altLang="en-US" dirty="0"/>
          </a:p>
          <a:p>
            <a:pPr>
              <a:spcBef>
                <a:spcPts val="0"/>
              </a:spcBef>
              <a:spcAft>
                <a:spcPts val="1225"/>
              </a:spcAft>
            </a:pPr>
            <a:r>
              <a:rPr lang="en-US" altLang="en-US" dirty="0"/>
              <a:t>If a randomly selected person tests positive, what is the probability that he actually has the disease?</a:t>
            </a:r>
          </a:p>
        </p:txBody>
      </p:sp>
      <p:sp>
        <p:nvSpPr>
          <p:cNvPr id="24580" name="Slide Number Placeholder 3">
            <a:extLst>
              <a:ext uri="{FF2B5EF4-FFF2-40B4-BE49-F238E27FC236}">
                <a16:creationId xmlns:a16="http://schemas.microsoft.com/office/drawing/2014/main" id="{2553794E-09A1-4BB6-A85E-373F7125395E}"/>
              </a:ext>
            </a:extLst>
          </p:cNvPr>
          <p:cNvSpPr>
            <a:spLocks noGrp="1"/>
          </p:cNvSpPr>
          <p:nvPr>
            <p:ph type="sldNum" sz="quarter" idx="4294967295"/>
          </p:nvPr>
        </p:nvSpPr>
        <p:spPr>
          <a:xfrm>
            <a:off x="8686801" y="6285186"/>
            <a:ext cx="462454"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61C4DCDF-E67F-4CD0-A86A-BA89287164CF}" type="slidenum">
              <a:rPr lang="en-US" altLang="en-US" sz="1400" smtClean="0"/>
              <a:pPr>
                <a:spcBef>
                  <a:spcPct val="0"/>
                </a:spcBef>
                <a:spcAft>
                  <a:spcPct val="0"/>
                </a:spcAft>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DF321290-A229-4DA1-8E24-52E108837FB3}"/>
              </a:ext>
            </a:extLst>
          </p:cNvPr>
          <p:cNvSpPr>
            <a:spLocks noGrp="1" noChangeArrowheads="1"/>
          </p:cNvSpPr>
          <p:nvPr>
            <p:ph type="title"/>
          </p:nvPr>
        </p:nvSpPr>
        <p:spPr>
          <a:xfrm>
            <a:off x="609600" y="-76200"/>
            <a:ext cx="7772400" cy="1143000"/>
          </a:xfrm>
        </p:spPr>
        <p:txBody>
          <a:bodyPr/>
          <a:lstStyle/>
          <a:p>
            <a:pPr eaLnBrk="1" hangingPunct="1"/>
            <a:r>
              <a:rPr lang="en-US" altLang="en-US" dirty="0"/>
              <a:t>References</a:t>
            </a:r>
          </a:p>
        </p:txBody>
      </p:sp>
      <p:sp>
        <p:nvSpPr>
          <p:cNvPr id="6148" name="Rectangle 3">
            <a:extLst>
              <a:ext uri="{FF2B5EF4-FFF2-40B4-BE49-F238E27FC236}">
                <a16:creationId xmlns:a16="http://schemas.microsoft.com/office/drawing/2014/main" id="{6C9F5FC4-EF81-497C-A58A-559513226629}"/>
              </a:ext>
            </a:extLst>
          </p:cNvPr>
          <p:cNvSpPr>
            <a:spLocks noGrp="1" noChangeArrowheads="1"/>
          </p:cNvSpPr>
          <p:nvPr>
            <p:ph type="body" idx="1"/>
          </p:nvPr>
        </p:nvSpPr>
        <p:spPr>
          <a:xfrm>
            <a:off x="457200" y="1143000"/>
            <a:ext cx="8229600" cy="6324600"/>
          </a:xfrm>
        </p:spPr>
        <p:txBody>
          <a:bodyPr/>
          <a:lstStyle/>
          <a:p>
            <a:r>
              <a:rPr lang="en-US" altLang="en-US" sz="1400" b="1" dirty="0"/>
              <a:t>Norman Fenton and Martin Neil</a:t>
            </a:r>
            <a:r>
              <a:rPr lang="en-US" altLang="en-US" sz="1400" dirty="0"/>
              <a:t>, </a:t>
            </a:r>
            <a:r>
              <a:rPr lang="en-US" altLang="en-US" sz="1400" b="1" dirty="0"/>
              <a:t>“Risk Assessment and Decision Analysis with Bayesian Networks,” </a:t>
            </a:r>
            <a:r>
              <a:rPr lang="en-US" altLang="en-US" sz="1400" dirty="0"/>
              <a:t>CRC Press, 2</a:t>
            </a:r>
            <a:r>
              <a:rPr lang="en-US" altLang="en-US" sz="1400" baseline="30000" dirty="0"/>
              <a:t>nd</a:t>
            </a:r>
            <a:r>
              <a:rPr lang="en-US" altLang="en-US" sz="1400" dirty="0"/>
              <a:t> ed. 2019, Chapter 6 (RDBN, 2019)</a:t>
            </a:r>
          </a:p>
          <a:p>
            <a:r>
              <a:rPr lang="en-US" altLang="en-US" sz="1400" dirty="0" err="1">
                <a:latin typeface="Calibri" panose="020F0502020204030204" pitchFamily="34" charset="0"/>
              </a:rPr>
              <a:t>Pasman</a:t>
            </a:r>
            <a:r>
              <a:rPr lang="en-US" altLang="en-US" sz="1400" dirty="0">
                <a:latin typeface="Calibri" panose="020F0502020204030204" pitchFamily="34" charset="0"/>
              </a:rPr>
              <a:t>, Hans J., </a:t>
            </a:r>
            <a:r>
              <a:rPr lang="en-US" altLang="en-US" sz="1400" i="1" dirty="0">
                <a:latin typeface="Calibri" panose="020F0502020204030204" pitchFamily="34" charset="0"/>
              </a:rPr>
              <a:t>Risk Analysis and Control for Industrial Processes-Gas, Oil and Chemicals: A System Perspective for Assessing and Avoiding Low-Probability, High-Consequence Events</a:t>
            </a:r>
            <a:r>
              <a:rPr lang="en-US" altLang="en-US" sz="1400" dirty="0">
                <a:latin typeface="Calibri" panose="020F0502020204030204" pitchFamily="34" charset="0"/>
              </a:rPr>
              <a:t>, Elsevier, 2015</a:t>
            </a:r>
            <a:endParaRPr lang="en-US" altLang="en-US" sz="1400" dirty="0"/>
          </a:p>
          <a:p>
            <a:pPr eaLnBrk="1" hangingPunct="1">
              <a:lnSpc>
                <a:spcPct val="90000"/>
              </a:lnSpc>
            </a:pPr>
            <a:r>
              <a:rPr lang="en-US" altLang="en-US" sz="1400" dirty="0"/>
              <a:t>Ang, A.H-S. and Tang, W.H., Probability Concepts in Engineering, 2</a:t>
            </a:r>
            <a:r>
              <a:rPr lang="en-US" altLang="en-US" sz="1400" baseline="30000" dirty="0"/>
              <a:t>nd</a:t>
            </a:r>
            <a:r>
              <a:rPr lang="en-US" altLang="en-US" sz="1400" dirty="0"/>
              <a:t> ed, Wiley, 2010 (Ang, PCE)</a:t>
            </a:r>
          </a:p>
          <a:p>
            <a:pPr eaLnBrk="1" hangingPunct="1">
              <a:lnSpc>
                <a:spcPct val="90000"/>
              </a:lnSpc>
            </a:pPr>
            <a:r>
              <a:rPr lang="en-US" altLang="en-US" sz="1400" dirty="0"/>
              <a:t>M. Modarres, </a:t>
            </a:r>
            <a:r>
              <a:rPr lang="en-US" altLang="en-US" sz="1400" i="1" dirty="0"/>
              <a:t>Reliability Engineering and Risk Analysis</a:t>
            </a:r>
            <a:r>
              <a:rPr lang="en-US" altLang="en-US" sz="1400" dirty="0"/>
              <a:t>, </a:t>
            </a:r>
            <a:r>
              <a:rPr lang="en-US" altLang="en-US" sz="1400" i="1" dirty="0"/>
              <a:t>2</a:t>
            </a:r>
            <a:r>
              <a:rPr lang="en-US" altLang="en-US" sz="1400" i="1" baseline="30000" dirty="0"/>
              <a:t>nd</a:t>
            </a:r>
            <a:r>
              <a:rPr lang="en-US" altLang="en-US" sz="1400" i="1" dirty="0"/>
              <a:t> ed</a:t>
            </a:r>
            <a:r>
              <a:rPr lang="en-US" altLang="en-US" sz="1400" dirty="0"/>
              <a:t>, Taylor &amp; Francis, 2010 (Modarres, RERA)</a:t>
            </a:r>
          </a:p>
          <a:p>
            <a:pPr eaLnBrk="1" hangingPunct="1">
              <a:lnSpc>
                <a:spcPct val="90000"/>
              </a:lnSpc>
            </a:pPr>
            <a:r>
              <a:rPr lang="en-US" altLang="en-US" sz="1400" dirty="0"/>
              <a:t>Modarres, M., </a:t>
            </a:r>
            <a:r>
              <a:rPr lang="en-US" altLang="en-US" sz="1400" i="1" dirty="0"/>
              <a:t>Risk Analysis in Engineering</a:t>
            </a:r>
            <a:r>
              <a:rPr lang="en-US" altLang="en-US" sz="1400" dirty="0"/>
              <a:t>, </a:t>
            </a:r>
            <a:r>
              <a:rPr lang="en-US" altLang="en-US" sz="1400" dirty="0" err="1"/>
              <a:t>Taylor&amp;Francis</a:t>
            </a:r>
            <a:r>
              <a:rPr lang="en-US" altLang="en-US" sz="1400" dirty="0"/>
              <a:t>, 2006 (Modarres, RAE)</a:t>
            </a:r>
          </a:p>
          <a:p>
            <a:pPr eaLnBrk="1" hangingPunct="1">
              <a:lnSpc>
                <a:spcPct val="90000"/>
              </a:lnSpc>
            </a:pPr>
            <a:r>
              <a:rPr lang="en-US" altLang="en-US" sz="1400" dirty="0"/>
              <a:t>Neapolitan, R.E., </a:t>
            </a:r>
            <a:r>
              <a:rPr lang="en-US" altLang="en-US" sz="1400" i="1" dirty="0"/>
              <a:t>Probabilistic Methods for Bioinformatics: with an Introduction to Bayesian Networks</a:t>
            </a:r>
            <a:r>
              <a:rPr lang="en-US" altLang="en-US" sz="1400" dirty="0"/>
              <a:t>, Morgan Kaufmann, 2009 (Neapolitan, 2009) </a:t>
            </a:r>
          </a:p>
          <a:p>
            <a:pPr eaLnBrk="1" hangingPunct="1">
              <a:lnSpc>
                <a:spcPct val="90000"/>
              </a:lnSpc>
            </a:pPr>
            <a:r>
              <a:rPr lang="en-US" altLang="en-US" sz="1400" dirty="0"/>
              <a:t>Gelman, A., J.B. Carlin, H.S. Stern, and D.B. Rubin, </a:t>
            </a:r>
            <a:r>
              <a:rPr lang="en-US" altLang="en-US" sz="1400" i="1" dirty="0"/>
              <a:t>Bayesian Data Analysis, 2nd ed</a:t>
            </a:r>
            <a:r>
              <a:rPr lang="en-US" altLang="en-US" sz="1400" dirty="0"/>
              <a:t>, Chapman &amp; Hall, 2004</a:t>
            </a:r>
          </a:p>
          <a:p>
            <a:pPr eaLnBrk="1" hangingPunct="1">
              <a:lnSpc>
                <a:spcPct val="90000"/>
              </a:lnSpc>
            </a:pPr>
            <a:r>
              <a:rPr lang="en-US" altLang="en-US" sz="1400" dirty="0" err="1"/>
              <a:t>Singpurwalla</a:t>
            </a:r>
            <a:r>
              <a:rPr lang="en-US" altLang="en-US" sz="1400" dirty="0"/>
              <a:t>, N.D., </a:t>
            </a:r>
            <a:r>
              <a:rPr lang="en-US" altLang="en-US" sz="1400" i="1" dirty="0"/>
              <a:t>Reliability and Risk, a Bayesian Perspective</a:t>
            </a:r>
            <a:r>
              <a:rPr lang="en-US" altLang="en-US" sz="1400" dirty="0"/>
              <a:t>, Wiley, 2006</a:t>
            </a:r>
          </a:p>
          <a:p>
            <a:pPr eaLnBrk="1" hangingPunct="1">
              <a:lnSpc>
                <a:spcPct val="90000"/>
              </a:lnSpc>
            </a:pPr>
            <a:r>
              <a:rPr lang="en-US" altLang="en-US" sz="1400" dirty="0" err="1"/>
              <a:t>Sivia</a:t>
            </a:r>
            <a:r>
              <a:rPr lang="en-US" altLang="en-US" sz="1400" dirty="0"/>
              <a:t>, D.S., </a:t>
            </a:r>
            <a:r>
              <a:rPr lang="en-US" altLang="en-US" sz="1400" i="1" dirty="0"/>
              <a:t>Data Analysis A Bayesian Tutorial</a:t>
            </a:r>
            <a:r>
              <a:rPr lang="en-US" altLang="en-US" sz="1400" dirty="0"/>
              <a:t>, </a:t>
            </a:r>
            <a:r>
              <a:rPr lang="en-US" altLang="en-US" sz="1400" i="1" dirty="0"/>
              <a:t>2</a:t>
            </a:r>
            <a:r>
              <a:rPr lang="en-US" altLang="en-US" sz="1400" i="1" baseline="30000" dirty="0"/>
              <a:t>nd</a:t>
            </a:r>
            <a:r>
              <a:rPr lang="en-US" altLang="en-US" sz="1400" i="1" dirty="0"/>
              <a:t> ed,</a:t>
            </a:r>
            <a:r>
              <a:rPr lang="en-US" altLang="en-US" sz="1400" dirty="0"/>
              <a:t> Oxford, 2006</a:t>
            </a:r>
          </a:p>
          <a:p>
            <a:pPr eaLnBrk="1" hangingPunct="1"/>
            <a:r>
              <a:rPr lang="en-US" altLang="en-US" sz="1400" dirty="0"/>
              <a:t>Lee, P.M., Bayesian Statistics, 3</a:t>
            </a:r>
            <a:r>
              <a:rPr lang="en-US" altLang="en-US" sz="1400" baseline="30000" dirty="0"/>
              <a:t>rd</a:t>
            </a:r>
            <a:r>
              <a:rPr lang="en-US" altLang="en-US" sz="1400" dirty="0"/>
              <a:t> ed, Oxford, 2004H-S. Ang and W.H. Tang, </a:t>
            </a:r>
            <a:r>
              <a:rPr lang="en-US" altLang="en-US" sz="1400" i="1" dirty="0"/>
              <a:t>Probability Concepts in Engineering, 2</a:t>
            </a:r>
            <a:r>
              <a:rPr lang="en-US" altLang="en-US" sz="1400" i="1" baseline="30000" dirty="0"/>
              <a:t>nd</a:t>
            </a:r>
            <a:r>
              <a:rPr lang="en-US" altLang="en-US" sz="1400" i="1" dirty="0"/>
              <a:t> ed</a:t>
            </a:r>
            <a:r>
              <a:rPr lang="en-US" altLang="en-US" sz="1400" dirty="0"/>
              <a:t>, Wiley, 2007 (Ang, PCE)</a:t>
            </a:r>
          </a:p>
          <a:p>
            <a:pPr eaLnBrk="1" hangingPunct="1"/>
            <a:r>
              <a:rPr lang="en-US" altLang="en-US" sz="1400" dirty="0"/>
              <a:t>P. Gregory, </a:t>
            </a:r>
            <a:r>
              <a:rPr lang="en-US" altLang="en-US" sz="1400" i="1" dirty="0"/>
              <a:t>Bayesian Logical Data Analysis for the Physical Sciences</a:t>
            </a:r>
            <a:r>
              <a:rPr lang="en-US" altLang="en-US" sz="1400" dirty="0"/>
              <a:t>, Cambridge, 2007 (Gregory, BLDA)</a:t>
            </a:r>
          </a:p>
          <a:p>
            <a:pPr eaLnBrk="1" hangingPunct="1"/>
            <a:r>
              <a:rPr lang="en-US" altLang="en-US" sz="1400" dirty="0" err="1"/>
              <a:t>Bolstad</a:t>
            </a:r>
            <a:r>
              <a:rPr lang="en-US" altLang="en-US" sz="1400" dirty="0"/>
              <a:t>, W.M., </a:t>
            </a:r>
            <a:r>
              <a:rPr lang="en-US" altLang="en-US" sz="1400" i="1" dirty="0"/>
              <a:t>Introduction to Bayesian Statistics</a:t>
            </a:r>
            <a:r>
              <a:rPr lang="en-US" altLang="en-US" sz="1400" dirty="0"/>
              <a:t>,2</a:t>
            </a:r>
            <a:r>
              <a:rPr lang="en-US" altLang="en-US" sz="1400" baseline="30000" dirty="0"/>
              <a:t>nd</a:t>
            </a:r>
            <a:r>
              <a:rPr lang="en-US" altLang="en-US" sz="1400" dirty="0"/>
              <a:t> ed, Wiley, 2007 (</a:t>
            </a:r>
            <a:r>
              <a:rPr lang="en-US" altLang="en-US" sz="1400" dirty="0" err="1"/>
              <a:t>Bolstad</a:t>
            </a:r>
            <a:r>
              <a:rPr lang="en-US" altLang="en-US" sz="1400" dirty="0"/>
              <a:t>, IBS)</a:t>
            </a:r>
          </a:p>
          <a:p>
            <a:pPr eaLnBrk="1" hangingPunct="1">
              <a:lnSpc>
                <a:spcPct val="90000"/>
              </a:lnSpc>
            </a:pPr>
            <a:endParaRPr lang="en-US"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B771E84-4F8C-4C80-AAC1-EC14340710C4}"/>
              </a:ext>
            </a:extLst>
          </p:cNvPr>
          <p:cNvSpPr>
            <a:spLocks noGrp="1" noChangeArrowheads="1"/>
          </p:cNvSpPr>
          <p:nvPr>
            <p:ph type="title"/>
          </p:nvPr>
        </p:nvSpPr>
        <p:spPr>
          <a:xfrm>
            <a:off x="5751" y="225008"/>
            <a:ext cx="9144000" cy="693738"/>
          </a:xfrm>
        </p:spPr>
        <p:txBody>
          <a:bodyPr/>
          <a:lstStyle/>
          <a:p>
            <a:r>
              <a:rPr lang="en-US" altLang="en-US" sz="3200" dirty="0"/>
              <a:t>H = Heart Disease Hypothesis, E = Positive Test</a:t>
            </a:r>
          </a:p>
        </p:txBody>
      </p:sp>
      <p:sp>
        <p:nvSpPr>
          <p:cNvPr id="25603" name="Content Placeholder 2">
            <a:extLst>
              <a:ext uri="{FF2B5EF4-FFF2-40B4-BE49-F238E27FC236}">
                <a16:creationId xmlns:a16="http://schemas.microsoft.com/office/drawing/2014/main" id="{9128C0E5-C1A5-48EF-BFF2-AEAEB748437B}"/>
              </a:ext>
            </a:extLst>
          </p:cNvPr>
          <p:cNvSpPr>
            <a:spLocks noGrp="1" noChangeArrowheads="1"/>
          </p:cNvSpPr>
          <p:nvPr>
            <p:ph idx="1"/>
          </p:nvPr>
        </p:nvSpPr>
        <p:spPr>
          <a:xfrm>
            <a:off x="201174" y="918746"/>
            <a:ext cx="8919822" cy="6248400"/>
          </a:xfrm>
        </p:spPr>
        <p:txBody>
          <a:bodyPr/>
          <a:lstStyle/>
          <a:p>
            <a:r>
              <a:rPr lang="en-US" altLang="en-US" sz="2300" dirty="0"/>
              <a:t>Prior predictive probability of a positive test E (probability that someone tests positive with or without the disease ):</a:t>
            </a:r>
          </a:p>
          <a:p>
            <a:pPr marL="0" indent="0">
              <a:buNone/>
            </a:pPr>
            <a:r>
              <a:rPr lang="en-US" altLang="en-US" sz="2300" dirty="0"/>
              <a:t>	   P(E) = P(E|H)P(H) + P(</a:t>
            </a:r>
            <a:r>
              <a:rPr lang="en-US" altLang="en-US" sz="2300" dirty="0" err="1"/>
              <a:t>E|not</a:t>
            </a:r>
            <a:r>
              <a:rPr lang="en-US" altLang="en-US" sz="2300" dirty="0"/>
              <a:t> H)P(not H)</a:t>
            </a:r>
            <a:br>
              <a:rPr lang="en-US" altLang="en-US" sz="2300" dirty="0"/>
            </a:br>
            <a:r>
              <a:rPr lang="en-US" altLang="en-US" sz="2300" dirty="0"/>
              <a:t>	           = 1 x 0.001    +     0.05 x 0.999 = 0.05095</a:t>
            </a:r>
          </a:p>
          <a:p>
            <a:pPr marL="0" indent="0">
              <a:buNone/>
            </a:pPr>
            <a:endParaRPr lang="en-US" altLang="en-US" sz="2300" dirty="0"/>
          </a:p>
          <a:p>
            <a:r>
              <a:rPr lang="en-US" altLang="en-US" sz="2300" dirty="0" err="1"/>
              <a:t>Pr</a:t>
            </a:r>
            <a:r>
              <a:rPr lang="en-US" altLang="en-US" sz="2300" dirty="0"/>
              <a:t> of actually having the disease when tested positive:</a:t>
            </a:r>
          </a:p>
          <a:p>
            <a:endParaRPr lang="en-US" altLang="en-US" sz="2300" dirty="0"/>
          </a:p>
          <a:p>
            <a:endParaRPr lang="en-US" altLang="en-US" sz="2300" dirty="0"/>
          </a:p>
          <a:p>
            <a:r>
              <a:rPr lang="en-US" altLang="en-US" sz="2300" dirty="0" err="1"/>
              <a:t>Pr</a:t>
            </a:r>
            <a:r>
              <a:rPr lang="en-US" altLang="en-US" sz="2300" dirty="0"/>
              <a:t> of not having the disease when tested positive:</a:t>
            </a:r>
          </a:p>
          <a:p>
            <a:endParaRPr lang="en-US" altLang="en-US" sz="2300" dirty="0"/>
          </a:p>
          <a:p>
            <a:endParaRPr lang="en-US" altLang="en-US" sz="2300" dirty="0"/>
          </a:p>
          <a:p>
            <a:r>
              <a:rPr lang="en-US" altLang="en-US" sz="2300" dirty="0"/>
              <a:t>Testing positive when actually having the disease is P(H|E) = 0.02, which is much lower than one would intuitively expect.  </a:t>
            </a:r>
          </a:p>
        </p:txBody>
      </p:sp>
      <p:sp>
        <p:nvSpPr>
          <p:cNvPr id="25604" name="Slide Number Placeholder 3">
            <a:extLst>
              <a:ext uri="{FF2B5EF4-FFF2-40B4-BE49-F238E27FC236}">
                <a16:creationId xmlns:a16="http://schemas.microsoft.com/office/drawing/2014/main" id="{75CED600-B551-4F0C-813F-35C65627CF96}"/>
              </a:ext>
            </a:extLst>
          </p:cNvPr>
          <p:cNvSpPr>
            <a:spLocks noGrp="1"/>
          </p:cNvSpPr>
          <p:nvPr>
            <p:ph type="sldNum" sz="quarter" idx="4294967295"/>
          </p:nvPr>
        </p:nvSpPr>
        <p:spPr>
          <a:xfrm>
            <a:off x="8686801" y="6285186"/>
            <a:ext cx="462454"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8D07511F-8CA0-422E-BAE6-29761E2862F3}" type="slidenum">
              <a:rPr lang="en-US" altLang="en-US" sz="1400" smtClean="0"/>
              <a:pPr>
                <a:spcBef>
                  <a:spcPct val="0"/>
                </a:spcBef>
                <a:spcAft>
                  <a:spcPct val="0"/>
                </a:spcAft>
                <a:buFontTx/>
                <a:buNone/>
              </a:pPr>
              <a:t>20</a:t>
            </a:fld>
            <a:endParaRPr lang="en-US" altLang="en-US" sz="1400"/>
          </a:p>
        </p:txBody>
      </p:sp>
      <p:graphicFrame>
        <p:nvGraphicFramePr>
          <p:cNvPr id="25605" name="Object 4">
            <a:extLst>
              <a:ext uri="{FF2B5EF4-FFF2-40B4-BE49-F238E27FC236}">
                <a16:creationId xmlns:a16="http://schemas.microsoft.com/office/drawing/2014/main" id="{DC6810A0-0F8E-46D4-B49B-3AC027507B1D}"/>
              </a:ext>
            </a:extLst>
          </p:cNvPr>
          <p:cNvGraphicFramePr>
            <a:graphicFrameLocks noChangeAspect="1"/>
          </p:cNvGraphicFramePr>
          <p:nvPr>
            <p:extLst>
              <p:ext uri="{D42A27DB-BD31-4B8C-83A1-F6EECF244321}">
                <p14:modId xmlns:p14="http://schemas.microsoft.com/office/powerpoint/2010/main" val="3574196633"/>
              </p:ext>
            </p:extLst>
          </p:nvPr>
        </p:nvGraphicFramePr>
        <p:xfrm>
          <a:off x="1447800" y="3742241"/>
          <a:ext cx="5638800" cy="753559"/>
        </p:xfrm>
        <a:graphic>
          <a:graphicData uri="http://schemas.openxmlformats.org/presentationml/2006/ole">
            <mc:AlternateContent xmlns:mc="http://schemas.openxmlformats.org/markup-compatibility/2006">
              <mc:Choice xmlns:v="urn:schemas-microsoft-com:vml" Requires="v">
                <p:oleObj spid="_x0000_s112664" name="Equation" r:id="rId3" imgW="3318840" imgH="429480" progId="Equation.DSMT4">
                  <p:embed/>
                </p:oleObj>
              </mc:Choice>
              <mc:Fallback>
                <p:oleObj name="Equation" r:id="rId3" imgW="3318840" imgH="429480" progId="Equation.DSMT4">
                  <p:embed/>
                  <p:pic>
                    <p:nvPicPr>
                      <p:cNvPr id="25605" name="Object 4">
                        <a:extLst>
                          <a:ext uri="{FF2B5EF4-FFF2-40B4-BE49-F238E27FC236}">
                            <a16:creationId xmlns:a16="http://schemas.microsoft.com/office/drawing/2014/main" id="{DC6810A0-0F8E-46D4-B49B-3AC027507B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742241"/>
                        <a:ext cx="5638800" cy="753559"/>
                      </a:xfrm>
                      <a:prstGeom prst="rect">
                        <a:avLst/>
                      </a:prstGeom>
                      <a:noFill/>
                      <a:ln>
                        <a:noFill/>
                      </a:ln>
                    </p:spPr>
                  </p:pic>
                </p:oleObj>
              </mc:Fallback>
            </mc:AlternateContent>
          </a:graphicData>
        </a:graphic>
      </p:graphicFrame>
      <p:sp>
        <p:nvSpPr>
          <p:cNvPr id="25607" name="TextBox 4">
            <a:extLst>
              <a:ext uri="{FF2B5EF4-FFF2-40B4-BE49-F238E27FC236}">
                <a16:creationId xmlns:a16="http://schemas.microsoft.com/office/drawing/2014/main" id="{77FAA1B3-ACC5-48A0-BC1A-7B60197C7AFC}"/>
              </a:ext>
            </a:extLst>
          </p:cNvPr>
          <p:cNvSpPr txBox="1">
            <a:spLocks noChangeArrowheads="1"/>
          </p:cNvSpPr>
          <p:nvPr/>
        </p:nvSpPr>
        <p:spPr bwMode="auto">
          <a:xfrm>
            <a:off x="4421187" y="2524580"/>
            <a:ext cx="13700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false positive</a:t>
            </a:r>
          </a:p>
        </p:txBody>
      </p:sp>
      <p:graphicFrame>
        <p:nvGraphicFramePr>
          <p:cNvPr id="25610" name="Object 4">
            <a:extLst>
              <a:ext uri="{FF2B5EF4-FFF2-40B4-BE49-F238E27FC236}">
                <a16:creationId xmlns:a16="http://schemas.microsoft.com/office/drawing/2014/main" id="{5F8E21EF-8BE3-45CC-A48D-F80765D431FD}"/>
              </a:ext>
            </a:extLst>
          </p:cNvPr>
          <p:cNvGraphicFramePr>
            <a:graphicFrameLocks noChangeAspect="1"/>
          </p:cNvGraphicFramePr>
          <p:nvPr>
            <p:extLst>
              <p:ext uri="{D42A27DB-BD31-4B8C-83A1-F6EECF244321}">
                <p14:modId xmlns:p14="http://schemas.microsoft.com/office/powerpoint/2010/main" val="3349457491"/>
              </p:ext>
            </p:extLst>
          </p:nvPr>
        </p:nvGraphicFramePr>
        <p:xfrm>
          <a:off x="1447800" y="5111901"/>
          <a:ext cx="5791200" cy="755499"/>
        </p:xfrm>
        <a:graphic>
          <a:graphicData uri="http://schemas.openxmlformats.org/presentationml/2006/ole">
            <mc:AlternateContent xmlns:mc="http://schemas.openxmlformats.org/markup-compatibility/2006">
              <mc:Choice xmlns:v="urn:schemas-microsoft-com:vml" Requires="v">
                <p:oleObj spid="_x0000_s112665" name="Equation" r:id="rId5" imgW="3501360" imgH="429480" progId="Equation.DSMT4">
                  <p:embed/>
                </p:oleObj>
              </mc:Choice>
              <mc:Fallback>
                <p:oleObj name="Equation" r:id="rId5" imgW="3501360" imgH="429480" progId="Equation.DSMT4">
                  <p:embed/>
                  <p:pic>
                    <p:nvPicPr>
                      <p:cNvPr id="25610" name="Object 4">
                        <a:extLst>
                          <a:ext uri="{FF2B5EF4-FFF2-40B4-BE49-F238E27FC236}">
                            <a16:creationId xmlns:a16="http://schemas.microsoft.com/office/drawing/2014/main" id="{5F8E21EF-8BE3-45CC-A48D-F80765D431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111901"/>
                        <a:ext cx="5791200" cy="755499"/>
                      </a:xfrm>
                      <a:prstGeom prst="rect">
                        <a:avLst/>
                      </a:prstGeom>
                      <a:noFill/>
                      <a:ln>
                        <a:noFill/>
                      </a:ln>
                    </p:spPr>
                  </p:pic>
                </p:oleObj>
              </mc:Fallback>
            </mc:AlternateContent>
          </a:graphicData>
        </a:graphic>
      </p:graphicFrame>
      <p:sp>
        <p:nvSpPr>
          <p:cNvPr id="25613" name="Right Brace 1">
            <a:extLst>
              <a:ext uri="{FF2B5EF4-FFF2-40B4-BE49-F238E27FC236}">
                <a16:creationId xmlns:a16="http://schemas.microsoft.com/office/drawing/2014/main" id="{EF685EC1-3990-4C47-B626-0132A1F94024}"/>
              </a:ext>
            </a:extLst>
          </p:cNvPr>
          <p:cNvSpPr>
            <a:spLocks/>
          </p:cNvSpPr>
          <p:nvPr/>
        </p:nvSpPr>
        <p:spPr bwMode="auto">
          <a:xfrm>
            <a:off x="7392410" y="4001741"/>
            <a:ext cx="457201" cy="1560859"/>
          </a:xfrm>
          <a:prstGeom prst="rightBrace">
            <a:avLst>
              <a:gd name="adj1" fmla="val 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endParaRPr lang="en-US" altLang="en-US" sz="2400"/>
          </a:p>
        </p:txBody>
      </p:sp>
      <p:sp>
        <p:nvSpPr>
          <p:cNvPr id="25614" name="TextBox 3">
            <a:extLst>
              <a:ext uri="{FF2B5EF4-FFF2-40B4-BE49-F238E27FC236}">
                <a16:creationId xmlns:a16="http://schemas.microsoft.com/office/drawing/2014/main" id="{471FD609-F80C-4BAA-9D79-8B9622E3E3B9}"/>
              </a:ext>
            </a:extLst>
          </p:cNvPr>
          <p:cNvSpPr txBox="1">
            <a:spLocks noChangeArrowheads="1"/>
          </p:cNvSpPr>
          <p:nvPr/>
        </p:nvSpPr>
        <p:spPr bwMode="auto">
          <a:xfrm>
            <a:off x="7923320" y="4612893"/>
            <a:ext cx="12206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Sum to 1</a:t>
            </a:r>
          </a:p>
        </p:txBody>
      </p:sp>
      <p:sp>
        <p:nvSpPr>
          <p:cNvPr id="25616" name="TextBox 2">
            <a:extLst>
              <a:ext uri="{FF2B5EF4-FFF2-40B4-BE49-F238E27FC236}">
                <a16:creationId xmlns:a16="http://schemas.microsoft.com/office/drawing/2014/main" id="{023F2F12-B861-4517-B88F-F5DE8EE14D96}"/>
              </a:ext>
            </a:extLst>
          </p:cNvPr>
          <p:cNvSpPr txBox="1">
            <a:spLocks noChangeArrowheads="1"/>
          </p:cNvSpPr>
          <p:nvPr/>
        </p:nvSpPr>
        <p:spPr bwMode="auto">
          <a:xfrm>
            <a:off x="2287587" y="2514600"/>
            <a:ext cx="1290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true positive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a:extLst>
              <a:ext uri="{FF2B5EF4-FFF2-40B4-BE49-F238E27FC236}">
                <a16:creationId xmlns:a16="http://schemas.microsoft.com/office/drawing/2014/main" id="{15C741A3-B29C-4846-8EBC-E7BEEC5C77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04925"/>
            <a:ext cx="9144000"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itle 1">
            <a:extLst>
              <a:ext uri="{FF2B5EF4-FFF2-40B4-BE49-F238E27FC236}">
                <a16:creationId xmlns:a16="http://schemas.microsoft.com/office/drawing/2014/main" id="{1427E0E2-294D-4572-96C2-512ED1981522}"/>
              </a:ext>
            </a:extLst>
          </p:cNvPr>
          <p:cNvSpPr>
            <a:spLocks noGrp="1" noChangeArrowheads="1"/>
          </p:cNvSpPr>
          <p:nvPr>
            <p:ph type="title"/>
          </p:nvPr>
        </p:nvSpPr>
        <p:spPr>
          <a:xfrm>
            <a:off x="0" y="0"/>
            <a:ext cx="9144000" cy="1066800"/>
          </a:xfrm>
        </p:spPr>
        <p:txBody>
          <a:bodyPr/>
          <a:lstStyle/>
          <a:p>
            <a:pPr algn="l"/>
            <a:r>
              <a:rPr lang="en-US" altLang="en-US" sz="2400" dirty="0"/>
              <a:t>1 person in 1,000 has the disease, but 49 more </a:t>
            </a:r>
            <a:br>
              <a:rPr lang="en-US" altLang="en-US" sz="2400" dirty="0"/>
            </a:br>
            <a:r>
              <a:rPr lang="en-US" altLang="en-US" sz="2400" dirty="0"/>
              <a:t>people in 1,000 are incorrectly diagnosed with the disease.</a:t>
            </a:r>
          </a:p>
        </p:txBody>
      </p:sp>
      <p:sp>
        <p:nvSpPr>
          <p:cNvPr id="27652" name="Slide Number Placeholder 3">
            <a:extLst>
              <a:ext uri="{FF2B5EF4-FFF2-40B4-BE49-F238E27FC236}">
                <a16:creationId xmlns:a16="http://schemas.microsoft.com/office/drawing/2014/main" id="{C2837783-FB9B-49F6-B663-C5A2CCEC7D28}"/>
              </a:ext>
            </a:extLst>
          </p:cNvPr>
          <p:cNvSpPr>
            <a:spLocks noGrp="1"/>
          </p:cNvSpPr>
          <p:nvPr>
            <p:ph type="sldNum" sz="quarter" idx="4294967295"/>
          </p:nvPr>
        </p:nvSpPr>
        <p:spPr>
          <a:xfrm>
            <a:off x="6934200" y="63246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10E72848-74AE-4562-ACE6-35DAEDD19B6C}" type="slidenum">
              <a:rPr lang="en-US" altLang="en-US" sz="1400" smtClean="0"/>
              <a:pPr>
                <a:spcBef>
                  <a:spcPct val="0"/>
                </a:spcBef>
                <a:spcAft>
                  <a:spcPct val="0"/>
                </a:spcAft>
                <a:buFontTx/>
                <a:buNone/>
              </a:pPr>
              <a:t>21</a:t>
            </a:fld>
            <a:endParaRPr lang="en-US" altLang="en-US" sz="1400"/>
          </a:p>
        </p:txBody>
      </p:sp>
      <p:cxnSp>
        <p:nvCxnSpPr>
          <p:cNvPr id="7" name="Straight Arrow Connector 6">
            <a:extLst>
              <a:ext uri="{FF2B5EF4-FFF2-40B4-BE49-F238E27FC236}">
                <a16:creationId xmlns:a16="http://schemas.microsoft.com/office/drawing/2014/main" id="{D2765F70-BBAC-41FD-A2AB-EA145EF260D0}"/>
              </a:ext>
            </a:extLst>
          </p:cNvPr>
          <p:cNvCxnSpPr>
            <a:cxnSpLocks noChangeShapeType="1"/>
          </p:cNvCxnSpPr>
          <p:nvPr/>
        </p:nvCxnSpPr>
        <p:spPr bwMode="auto">
          <a:xfrm>
            <a:off x="1981200" y="457200"/>
            <a:ext cx="841375" cy="2646363"/>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p:sp>
        <p:nvSpPr>
          <p:cNvPr id="27654" name="Rectangle 5">
            <a:extLst>
              <a:ext uri="{FF2B5EF4-FFF2-40B4-BE49-F238E27FC236}">
                <a16:creationId xmlns:a16="http://schemas.microsoft.com/office/drawing/2014/main" id="{0CBD76EB-F20D-45C3-ADC7-BC154C554529}"/>
              </a:ext>
            </a:extLst>
          </p:cNvPr>
          <p:cNvSpPr>
            <a:spLocks noChangeArrowheads="1"/>
          </p:cNvSpPr>
          <p:nvPr/>
        </p:nvSpPr>
        <p:spPr bwMode="auto">
          <a:xfrm>
            <a:off x="-15875" y="6581775"/>
            <a:ext cx="1150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200"/>
              <a:t>(RDBN, 2012)</a:t>
            </a:r>
          </a:p>
        </p:txBody>
      </p:sp>
      <p:cxnSp>
        <p:nvCxnSpPr>
          <p:cNvPr id="27655" name="Straight Arrow Connector 2">
            <a:extLst>
              <a:ext uri="{FF2B5EF4-FFF2-40B4-BE49-F238E27FC236}">
                <a16:creationId xmlns:a16="http://schemas.microsoft.com/office/drawing/2014/main" id="{DB487766-5471-4401-B485-3C41A619C4A1}"/>
              </a:ext>
            </a:extLst>
          </p:cNvPr>
          <p:cNvCxnSpPr>
            <a:cxnSpLocks noChangeShapeType="1"/>
          </p:cNvCxnSpPr>
          <p:nvPr/>
        </p:nvCxnSpPr>
        <p:spPr bwMode="auto">
          <a:xfrm>
            <a:off x="4953000" y="990600"/>
            <a:ext cx="152400" cy="304800"/>
          </a:xfrm>
          <a:prstGeom prst="straightConnector1">
            <a:avLst/>
          </a:prstGeom>
          <a:noFill/>
          <a:ln w="19050">
            <a:solidFill>
              <a:srgbClr val="8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a:extLst>
              <a:ext uri="{FF2B5EF4-FFF2-40B4-BE49-F238E27FC236}">
                <a16:creationId xmlns:a16="http://schemas.microsoft.com/office/drawing/2014/main" id="{7AF1A111-308E-4670-A62F-4B2C06B75C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613" y="1953403"/>
            <a:ext cx="854075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1">
            <a:extLst>
              <a:ext uri="{FF2B5EF4-FFF2-40B4-BE49-F238E27FC236}">
                <a16:creationId xmlns:a16="http://schemas.microsoft.com/office/drawing/2014/main" id="{9DDC4488-A4FF-4C38-BE7C-8C39CCCDF09E}"/>
              </a:ext>
            </a:extLst>
          </p:cNvPr>
          <p:cNvSpPr>
            <a:spLocks noGrp="1" noChangeArrowheads="1"/>
          </p:cNvSpPr>
          <p:nvPr>
            <p:ph type="title"/>
          </p:nvPr>
        </p:nvSpPr>
        <p:spPr>
          <a:xfrm>
            <a:off x="152400" y="-9525"/>
            <a:ext cx="8588375" cy="733425"/>
          </a:xfrm>
        </p:spPr>
        <p:txBody>
          <a:bodyPr/>
          <a:lstStyle/>
          <a:p>
            <a:r>
              <a:rPr lang="en-US" altLang="en-US" dirty="0"/>
              <a:t>Medical Example Explained by Decision Tree</a:t>
            </a:r>
          </a:p>
        </p:txBody>
      </p:sp>
      <p:sp>
        <p:nvSpPr>
          <p:cNvPr id="26629" name="TextBox 5">
            <a:extLst>
              <a:ext uri="{FF2B5EF4-FFF2-40B4-BE49-F238E27FC236}">
                <a16:creationId xmlns:a16="http://schemas.microsoft.com/office/drawing/2014/main" id="{F02A5C3B-3923-4A4F-BE41-1B4FF7FFF95D}"/>
              </a:ext>
            </a:extLst>
          </p:cNvPr>
          <p:cNvSpPr txBox="1">
            <a:spLocks noChangeArrowheads="1"/>
          </p:cNvSpPr>
          <p:nvPr/>
        </p:nvSpPr>
        <p:spPr bwMode="auto">
          <a:xfrm>
            <a:off x="2995613" y="4837113"/>
            <a:ext cx="1585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a:t>False positive</a:t>
            </a:r>
          </a:p>
        </p:txBody>
      </p:sp>
      <p:sp>
        <p:nvSpPr>
          <p:cNvPr id="26630" name="TextBox 6">
            <a:extLst>
              <a:ext uri="{FF2B5EF4-FFF2-40B4-BE49-F238E27FC236}">
                <a16:creationId xmlns:a16="http://schemas.microsoft.com/office/drawing/2014/main" id="{7901FA4E-4CD3-4D75-9591-5D25B8C0DBEC}"/>
              </a:ext>
            </a:extLst>
          </p:cNvPr>
          <p:cNvSpPr txBox="1">
            <a:spLocks noChangeArrowheads="1"/>
          </p:cNvSpPr>
          <p:nvPr/>
        </p:nvSpPr>
        <p:spPr bwMode="auto">
          <a:xfrm>
            <a:off x="2895600" y="4038600"/>
            <a:ext cx="1663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a:t>False negative</a:t>
            </a:r>
          </a:p>
        </p:txBody>
      </p:sp>
      <p:cxnSp>
        <p:nvCxnSpPr>
          <p:cNvPr id="9" name="Straight Arrow Connector 8">
            <a:extLst>
              <a:ext uri="{FF2B5EF4-FFF2-40B4-BE49-F238E27FC236}">
                <a16:creationId xmlns:a16="http://schemas.microsoft.com/office/drawing/2014/main" id="{6AD2A904-B721-4982-889C-A3D4BC9F843C}"/>
              </a:ext>
            </a:extLst>
          </p:cNvPr>
          <p:cNvCxnSpPr>
            <a:cxnSpLocks noChangeShapeType="1"/>
          </p:cNvCxnSpPr>
          <p:nvPr/>
        </p:nvCxnSpPr>
        <p:spPr bwMode="auto">
          <a:xfrm flipV="1">
            <a:off x="3976688" y="3870325"/>
            <a:ext cx="214312" cy="244475"/>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p:cxnSp>
        <p:nvCxnSpPr>
          <p:cNvPr id="10" name="Straight Arrow Connector 9">
            <a:extLst>
              <a:ext uri="{FF2B5EF4-FFF2-40B4-BE49-F238E27FC236}">
                <a16:creationId xmlns:a16="http://schemas.microsoft.com/office/drawing/2014/main" id="{D7A6E695-B946-40DB-BC3A-DB11556C7549}"/>
              </a:ext>
            </a:extLst>
          </p:cNvPr>
          <p:cNvCxnSpPr>
            <a:cxnSpLocks noChangeShapeType="1"/>
          </p:cNvCxnSpPr>
          <p:nvPr/>
        </p:nvCxnSpPr>
        <p:spPr bwMode="auto">
          <a:xfrm>
            <a:off x="4075113" y="5222875"/>
            <a:ext cx="212725" cy="209550"/>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p:sp>
        <p:nvSpPr>
          <p:cNvPr id="26633" name="TextBox 11">
            <a:extLst>
              <a:ext uri="{FF2B5EF4-FFF2-40B4-BE49-F238E27FC236}">
                <a16:creationId xmlns:a16="http://schemas.microsoft.com/office/drawing/2014/main" id="{F6EC6745-8AFB-4E1D-ADF4-EF7468A9B6E7}"/>
              </a:ext>
            </a:extLst>
          </p:cNvPr>
          <p:cNvSpPr txBox="1">
            <a:spLocks noChangeArrowheads="1"/>
          </p:cNvSpPr>
          <p:nvPr/>
        </p:nvSpPr>
        <p:spPr bwMode="auto">
          <a:xfrm>
            <a:off x="-12700" y="994967"/>
            <a:ext cx="91440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200" dirty="0"/>
              <a:t>For effective risk communication, graphical explanations such as the tree figure below can be more convincing to company stakeholders and the public than a calculation from the Bayes model alone.  </a:t>
            </a:r>
          </a:p>
        </p:txBody>
      </p:sp>
      <p:sp>
        <p:nvSpPr>
          <p:cNvPr id="26635" name="Rectangle 10">
            <a:extLst>
              <a:ext uri="{FF2B5EF4-FFF2-40B4-BE49-F238E27FC236}">
                <a16:creationId xmlns:a16="http://schemas.microsoft.com/office/drawing/2014/main" id="{657E9C50-B413-48FA-8129-DDBE5BF0EA3E}"/>
              </a:ext>
            </a:extLst>
          </p:cNvPr>
          <p:cNvSpPr>
            <a:spLocks noChangeArrowheads="1"/>
          </p:cNvSpPr>
          <p:nvPr/>
        </p:nvSpPr>
        <p:spPr bwMode="auto">
          <a:xfrm>
            <a:off x="-15875" y="6581775"/>
            <a:ext cx="1150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200"/>
              <a:t>(RDBN, 2012)</a:t>
            </a:r>
          </a:p>
        </p:txBody>
      </p:sp>
      <p:sp>
        <p:nvSpPr>
          <p:cNvPr id="26637" name="TextBox 1">
            <a:extLst>
              <a:ext uri="{FF2B5EF4-FFF2-40B4-BE49-F238E27FC236}">
                <a16:creationId xmlns:a16="http://schemas.microsoft.com/office/drawing/2014/main" id="{2EDADA43-BCBF-4920-8420-3F1A29AC7559}"/>
              </a:ext>
            </a:extLst>
          </p:cNvPr>
          <p:cNvSpPr txBox="1">
            <a:spLocks noChangeArrowheads="1"/>
          </p:cNvSpPr>
          <p:nvPr/>
        </p:nvSpPr>
        <p:spPr bwMode="auto">
          <a:xfrm>
            <a:off x="7069303" y="5037138"/>
            <a:ext cx="20574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700" dirty="0"/>
              <a:t>Most of the people who test positive don’t have disease:</a:t>
            </a:r>
          </a:p>
          <a:p>
            <a:pPr eaLnBrk="1" hangingPunct="1">
              <a:spcBef>
                <a:spcPct val="0"/>
              </a:spcBef>
              <a:spcAft>
                <a:spcPct val="0"/>
              </a:spcAft>
              <a:buFontTx/>
              <a:buNone/>
            </a:pPr>
            <a:r>
              <a:rPr lang="en-US" altLang="en-US" sz="1700" dirty="0"/>
              <a:t>  </a:t>
            </a:r>
          </a:p>
        </p:txBody>
      </p:sp>
      <p:graphicFrame>
        <p:nvGraphicFramePr>
          <p:cNvPr id="26638" name="Object 2">
            <a:extLst>
              <a:ext uri="{FF2B5EF4-FFF2-40B4-BE49-F238E27FC236}">
                <a16:creationId xmlns:a16="http://schemas.microsoft.com/office/drawing/2014/main" id="{6C1DE78F-20AA-477C-8DE4-A4442CC29669}"/>
              </a:ext>
            </a:extLst>
          </p:cNvPr>
          <p:cNvGraphicFramePr>
            <a:graphicFrameLocks noChangeAspect="1"/>
          </p:cNvGraphicFramePr>
          <p:nvPr>
            <p:extLst/>
          </p:nvPr>
        </p:nvGraphicFramePr>
        <p:xfrm>
          <a:off x="7174272" y="6263077"/>
          <a:ext cx="1630363" cy="381000"/>
        </p:xfrm>
        <a:graphic>
          <a:graphicData uri="http://schemas.openxmlformats.org/presentationml/2006/ole">
            <mc:AlternateContent xmlns:mc="http://schemas.openxmlformats.org/markup-compatibility/2006">
              <mc:Choice xmlns:v="urn:schemas-microsoft-com:vml" Requires="v">
                <p:oleObj spid="_x0000_s113677" name="Equation" r:id="rId4" imgW="969120" imgH="219240" progId="Equation.DSMT4">
                  <p:embed/>
                </p:oleObj>
              </mc:Choice>
              <mc:Fallback>
                <p:oleObj name="Equation" r:id="rId4" imgW="969120" imgH="219240" progId="Equation.DSMT4">
                  <p:embed/>
                  <p:pic>
                    <p:nvPicPr>
                      <p:cNvPr id="26638" name="Object 2">
                        <a:extLst>
                          <a:ext uri="{FF2B5EF4-FFF2-40B4-BE49-F238E27FC236}">
                            <a16:creationId xmlns:a16="http://schemas.microsoft.com/office/drawing/2014/main" id="{6C1DE78F-20AA-477C-8DE4-A4442CC296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4272" y="6263077"/>
                        <a:ext cx="16303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8FDA11D-CB07-4C22-B683-2EA0FD3FDB5E}"/>
              </a:ext>
            </a:extLst>
          </p:cNvPr>
          <p:cNvSpPr>
            <a:spLocks noGrp="1" noChangeArrowheads="1"/>
          </p:cNvSpPr>
          <p:nvPr>
            <p:ph type="title"/>
          </p:nvPr>
        </p:nvSpPr>
        <p:spPr>
          <a:xfrm>
            <a:off x="0" y="224264"/>
            <a:ext cx="9144000" cy="658813"/>
          </a:xfrm>
        </p:spPr>
        <p:txBody>
          <a:bodyPr/>
          <a:lstStyle/>
          <a:p>
            <a:r>
              <a:rPr lang="en-US" altLang="en-US" sz="3100" dirty="0"/>
              <a:t>Calculation in </a:t>
            </a:r>
            <a:r>
              <a:rPr lang="en-US" altLang="en-US" sz="3100" dirty="0" err="1"/>
              <a:t>AgenaRisk</a:t>
            </a:r>
            <a:r>
              <a:rPr lang="en-US" altLang="en-US" sz="3100" dirty="0"/>
              <a:t>: Two-Node BN</a:t>
            </a:r>
          </a:p>
        </p:txBody>
      </p:sp>
      <p:pic>
        <p:nvPicPr>
          <p:cNvPr id="28676" name="Picture 6">
            <a:extLst>
              <a:ext uri="{FF2B5EF4-FFF2-40B4-BE49-F238E27FC236}">
                <a16:creationId xmlns:a16="http://schemas.microsoft.com/office/drawing/2014/main" id="{3BE746FC-D280-4F3E-B52E-6BA14EA44B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806950"/>
            <a:ext cx="3744913"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a:extLst>
              <a:ext uri="{FF2B5EF4-FFF2-40B4-BE49-F238E27FC236}">
                <a16:creationId xmlns:a16="http://schemas.microsoft.com/office/drawing/2014/main" id="{7BDD9E40-656A-4A94-96FB-0801807E46E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06950" y="4776788"/>
            <a:ext cx="392747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681" name="Straight Arrow Connector 4">
            <a:extLst>
              <a:ext uri="{FF2B5EF4-FFF2-40B4-BE49-F238E27FC236}">
                <a16:creationId xmlns:a16="http://schemas.microsoft.com/office/drawing/2014/main" id="{86818A43-2858-46FE-B5C9-E4E83CF0E656}"/>
              </a:ext>
            </a:extLst>
          </p:cNvPr>
          <p:cNvCxnSpPr>
            <a:cxnSpLocks noChangeShapeType="1"/>
          </p:cNvCxnSpPr>
          <p:nvPr/>
        </p:nvCxnSpPr>
        <p:spPr bwMode="auto">
          <a:xfrm>
            <a:off x="5991225" y="5591175"/>
            <a:ext cx="3048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8682" name="Picture 1" descr="Heart Disease.pdf">
            <a:extLst>
              <a:ext uri="{FF2B5EF4-FFF2-40B4-BE49-F238E27FC236}">
                <a16:creationId xmlns:a16="http://schemas.microsoft.com/office/drawing/2014/main" id="{7A1D3F55-3B91-4BB2-B616-E9727390982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362" y="1018090"/>
            <a:ext cx="8670438" cy="308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88" name="Object 16">
            <a:extLst>
              <a:ext uri="{FF2B5EF4-FFF2-40B4-BE49-F238E27FC236}">
                <a16:creationId xmlns:a16="http://schemas.microsoft.com/office/drawing/2014/main" id="{501F4F81-CC43-47F2-B48C-7F3C2009BAFA}"/>
              </a:ext>
            </a:extLst>
          </p:cNvPr>
          <p:cNvGraphicFramePr>
            <a:graphicFrameLocks noChangeAspect="1"/>
          </p:cNvGraphicFramePr>
          <p:nvPr>
            <p:extLst/>
          </p:nvPr>
        </p:nvGraphicFramePr>
        <p:xfrm>
          <a:off x="4391025" y="6505575"/>
          <a:ext cx="695325" cy="381000"/>
        </p:xfrm>
        <a:graphic>
          <a:graphicData uri="http://schemas.openxmlformats.org/presentationml/2006/ole">
            <mc:AlternateContent xmlns:mc="http://schemas.openxmlformats.org/markup-compatibility/2006">
              <mc:Choice xmlns:v="urn:schemas-microsoft-com:vml" Requires="v">
                <p:oleObj spid="_x0000_s114701" name="Equation" r:id="rId6" imgW="520920" imgH="283320" progId="Equation.DSMT4">
                  <p:embed/>
                </p:oleObj>
              </mc:Choice>
              <mc:Fallback>
                <p:oleObj name="Equation" r:id="rId6" imgW="520920" imgH="283320" progId="Equation.DSMT4">
                  <p:embed/>
                  <p:pic>
                    <p:nvPicPr>
                      <p:cNvPr id="28688" name="Object 16">
                        <a:extLst>
                          <a:ext uri="{FF2B5EF4-FFF2-40B4-BE49-F238E27FC236}">
                            <a16:creationId xmlns:a16="http://schemas.microsoft.com/office/drawing/2014/main" id="{501F4F81-CC43-47F2-B48C-7F3C2009BA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1025" y="6505575"/>
                        <a:ext cx="6953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9" name="TextBox 6">
            <a:extLst>
              <a:ext uri="{FF2B5EF4-FFF2-40B4-BE49-F238E27FC236}">
                <a16:creationId xmlns:a16="http://schemas.microsoft.com/office/drawing/2014/main" id="{80517681-55DC-40C4-B8BD-2B884A37795E}"/>
              </a:ext>
            </a:extLst>
          </p:cNvPr>
          <p:cNvSpPr txBox="1">
            <a:spLocks noChangeArrowheads="1"/>
          </p:cNvSpPr>
          <p:nvPr/>
        </p:nvSpPr>
        <p:spPr bwMode="auto">
          <a:xfrm>
            <a:off x="3630613" y="6276975"/>
            <a:ext cx="13700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false positive</a:t>
            </a:r>
          </a:p>
        </p:txBody>
      </p:sp>
      <p:cxnSp>
        <p:nvCxnSpPr>
          <p:cNvPr id="28690" name="Straight Arrow Connector 8">
            <a:extLst>
              <a:ext uri="{FF2B5EF4-FFF2-40B4-BE49-F238E27FC236}">
                <a16:creationId xmlns:a16="http://schemas.microsoft.com/office/drawing/2014/main" id="{C44BCE5E-10E9-4868-B67A-2F5597710D7C}"/>
              </a:ext>
            </a:extLst>
          </p:cNvPr>
          <p:cNvCxnSpPr>
            <a:cxnSpLocks noChangeShapeType="1"/>
          </p:cNvCxnSpPr>
          <p:nvPr/>
        </p:nvCxnSpPr>
        <p:spPr bwMode="auto">
          <a:xfrm flipV="1">
            <a:off x="4992688" y="6170613"/>
            <a:ext cx="14224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8691" name="TextBox 1">
            <a:extLst>
              <a:ext uri="{FF2B5EF4-FFF2-40B4-BE49-F238E27FC236}">
                <a16:creationId xmlns:a16="http://schemas.microsoft.com/office/drawing/2014/main" id="{C8B3F939-985F-4E77-97EB-6B447E816264}"/>
              </a:ext>
            </a:extLst>
          </p:cNvPr>
          <p:cNvSpPr txBox="1">
            <a:spLocks noChangeArrowheads="1"/>
          </p:cNvSpPr>
          <p:nvPr/>
        </p:nvSpPr>
        <p:spPr bwMode="auto">
          <a:xfrm>
            <a:off x="3276600" y="2320498"/>
            <a:ext cx="617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Prior</a:t>
            </a:r>
          </a:p>
        </p:txBody>
      </p:sp>
      <p:sp>
        <p:nvSpPr>
          <p:cNvPr id="28692" name="TextBox 19">
            <a:extLst>
              <a:ext uri="{FF2B5EF4-FFF2-40B4-BE49-F238E27FC236}">
                <a16:creationId xmlns:a16="http://schemas.microsoft.com/office/drawing/2014/main" id="{B75A92A2-B0A1-44E8-8C1A-EBE992E51685}"/>
              </a:ext>
            </a:extLst>
          </p:cNvPr>
          <p:cNvSpPr txBox="1">
            <a:spLocks noChangeArrowheads="1"/>
          </p:cNvSpPr>
          <p:nvPr/>
        </p:nvSpPr>
        <p:spPr bwMode="auto">
          <a:xfrm>
            <a:off x="4530725" y="2306210"/>
            <a:ext cx="1108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Likelihood</a:t>
            </a:r>
          </a:p>
        </p:txBody>
      </p:sp>
      <p:sp>
        <p:nvSpPr>
          <p:cNvPr id="28693" name="TextBox 1">
            <a:extLst>
              <a:ext uri="{FF2B5EF4-FFF2-40B4-BE49-F238E27FC236}">
                <a16:creationId xmlns:a16="http://schemas.microsoft.com/office/drawing/2014/main" id="{F0B9A6A2-6C54-4002-B39A-1B4FE7816758}"/>
              </a:ext>
            </a:extLst>
          </p:cNvPr>
          <p:cNvSpPr txBox="1">
            <a:spLocks noChangeArrowheads="1"/>
          </p:cNvSpPr>
          <p:nvPr/>
        </p:nvSpPr>
        <p:spPr bwMode="auto">
          <a:xfrm>
            <a:off x="6049883" y="1676400"/>
            <a:ext cx="3094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ts val="600"/>
              </a:spcAft>
              <a:buFontTx/>
              <a:buNone/>
            </a:pPr>
            <a:r>
              <a:rPr lang="en-US" altLang="en-US" sz="2400" dirty="0"/>
              <a:t>P(E|H) = P(E,H)/P(H)</a:t>
            </a:r>
          </a:p>
        </p:txBody>
      </p:sp>
      <p:sp>
        <p:nvSpPr>
          <p:cNvPr id="28695" name="TextBox 4">
            <a:extLst>
              <a:ext uri="{FF2B5EF4-FFF2-40B4-BE49-F238E27FC236}">
                <a16:creationId xmlns:a16="http://schemas.microsoft.com/office/drawing/2014/main" id="{18CD5FE9-0F49-4513-9538-DED14B4427AF}"/>
              </a:ext>
            </a:extLst>
          </p:cNvPr>
          <p:cNvSpPr txBox="1">
            <a:spLocks noChangeArrowheads="1"/>
          </p:cNvSpPr>
          <p:nvPr/>
        </p:nvSpPr>
        <p:spPr bwMode="auto">
          <a:xfrm>
            <a:off x="1419225" y="4521200"/>
            <a:ext cx="1927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400"/>
              <a:t>Data: Prior Probability</a:t>
            </a:r>
          </a:p>
        </p:txBody>
      </p:sp>
      <p:sp>
        <p:nvSpPr>
          <p:cNvPr id="28696" name="TextBox 24">
            <a:extLst>
              <a:ext uri="{FF2B5EF4-FFF2-40B4-BE49-F238E27FC236}">
                <a16:creationId xmlns:a16="http://schemas.microsoft.com/office/drawing/2014/main" id="{96EE50DD-44A7-49B0-904A-0E7DEE52385C}"/>
              </a:ext>
            </a:extLst>
          </p:cNvPr>
          <p:cNvSpPr txBox="1">
            <a:spLocks noChangeArrowheads="1"/>
          </p:cNvSpPr>
          <p:nvPr/>
        </p:nvSpPr>
        <p:spPr bwMode="auto">
          <a:xfrm>
            <a:off x="5791200" y="4521200"/>
            <a:ext cx="2444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400"/>
              <a:t>Data: Conditional Probability</a:t>
            </a:r>
          </a:p>
        </p:txBody>
      </p:sp>
      <p:sp>
        <p:nvSpPr>
          <p:cNvPr id="28697" name="TextBox 5">
            <a:extLst>
              <a:ext uri="{FF2B5EF4-FFF2-40B4-BE49-F238E27FC236}">
                <a16:creationId xmlns:a16="http://schemas.microsoft.com/office/drawing/2014/main" id="{C490DF75-4C54-401A-B4C2-AE53DE894AE8}"/>
              </a:ext>
            </a:extLst>
          </p:cNvPr>
          <p:cNvSpPr txBox="1">
            <a:spLocks noChangeArrowheads="1"/>
          </p:cNvSpPr>
          <p:nvPr/>
        </p:nvSpPr>
        <p:spPr bwMode="auto">
          <a:xfrm>
            <a:off x="584326" y="4104671"/>
            <a:ext cx="38715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b="1" dirty="0"/>
              <a:t>Input the following data in each node: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FB60747-3C94-4E2E-B10F-2C1C620A5BBA}"/>
              </a:ext>
            </a:extLst>
          </p:cNvPr>
          <p:cNvSpPr>
            <a:spLocks noGrp="1" noChangeArrowheads="1"/>
          </p:cNvSpPr>
          <p:nvPr>
            <p:ph type="title"/>
          </p:nvPr>
        </p:nvSpPr>
        <p:spPr>
          <a:xfrm>
            <a:off x="-8178" y="208579"/>
            <a:ext cx="9139238" cy="608012"/>
          </a:xfrm>
        </p:spPr>
        <p:txBody>
          <a:bodyPr/>
          <a:lstStyle/>
          <a:p>
            <a:r>
              <a:rPr lang="en-US" altLang="en-US" sz="3100" dirty="0"/>
              <a:t>Calculation in </a:t>
            </a:r>
            <a:r>
              <a:rPr lang="en-US" altLang="en-US" sz="3100" dirty="0" err="1"/>
              <a:t>AgenaRisk</a:t>
            </a:r>
            <a:endParaRPr lang="en-US" altLang="en-US" sz="3100" dirty="0"/>
          </a:p>
        </p:txBody>
      </p:sp>
      <p:sp>
        <p:nvSpPr>
          <p:cNvPr id="29700" name="TextBox 1">
            <a:extLst>
              <a:ext uri="{FF2B5EF4-FFF2-40B4-BE49-F238E27FC236}">
                <a16:creationId xmlns:a16="http://schemas.microsoft.com/office/drawing/2014/main" id="{5F3F6098-B111-4468-BB5C-D0E3C2130EF6}"/>
              </a:ext>
            </a:extLst>
          </p:cNvPr>
          <p:cNvSpPr txBox="1">
            <a:spLocks noChangeArrowheads="1"/>
          </p:cNvSpPr>
          <p:nvPr/>
        </p:nvSpPr>
        <p:spPr bwMode="auto">
          <a:xfrm>
            <a:off x="1114170" y="2462756"/>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a:t>Prior</a:t>
            </a:r>
          </a:p>
        </p:txBody>
      </p:sp>
      <p:pic>
        <p:nvPicPr>
          <p:cNvPr id="29703" name="Picture 1" descr="Figs 5.4, 5.5.pdf">
            <a:extLst>
              <a:ext uri="{FF2B5EF4-FFF2-40B4-BE49-F238E27FC236}">
                <a16:creationId xmlns:a16="http://schemas.microsoft.com/office/drawing/2014/main" id="{93944BE9-1F1A-4E91-9EC9-73DA0DA65980}"/>
              </a:ext>
            </a:extLst>
          </p:cNvPr>
          <p:cNvPicPr>
            <a:picLocks noChangeAspect="1"/>
          </p:cNvPicPr>
          <p:nvPr/>
        </p:nvPicPr>
        <p:blipFill rotWithShape="1">
          <a:blip r:embed="rId3">
            <a:extLst>
              <a:ext uri="{28A0092B-C50C-407E-A947-70E740481C1C}">
                <a14:useLocalDpi xmlns:a14="http://schemas.microsoft.com/office/drawing/2010/main" val="0"/>
              </a:ext>
            </a:extLst>
          </a:blip>
          <a:srcRect b="56027"/>
          <a:stretch/>
        </p:blipFill>
        <p:spPr bwMode="auto">
          <a:xfrm>
            <a:off x="0" y="1248768"/>
            <a:ext cx="9144001" cy="254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708" name="Object 11">
            <a:extLst>
              <a:ext uri="{FF2B5EF4-FFF2-40B4-BE49-F238E27FC236}">
                <a16:creationId xmlns:a16="http://schemas.microsoft.com/office/drawing/2014/main" id="{3DB5849B-F169-46BF-9405-FE3D7656854F}"/>
              </a:ext>
            </a:extLst>
          </p:cNvPr>
          <p:cNvGraphicFramePr>
            <a:graphicFrameLocks noChangeAspect="1"/>
          </p:cNvGraphicFramePr>
          <p:nvPr>
            <p:extLst>
              <p:ext uri="{D42A27DB-BD31-4B8C-83A1-F6EECF244321}">
                <p14:modId xmlns:p14="http://schemas.microsoft.com/office/powerpoint/2010/main" val="1993150031"/>
              </p:ext>
            </p:extLst>
          </p:nvPr>
        </p:nvGraphicFramePr>
        <p:xfrm>
          <a:off x="5821902" y="4849991"/>
          <a:ext cx="3098800" cy="304800"/>
        </p:xfrm>
        <a:graphic>
          <a:graphicData uri="http://schemas.openxmlformats.org/presentationml/2006/ole">
            <mc:AlternateContent xmlns:mc="http://schemas.openxmlformats.org/markup-compatibility/2006">
              <mc:Choice xmlns:v="urn:schemas-microsoft-com:vml" Requires="v">
                <p:oleObj spid="_x0000_s115725" name="Equation" r:id="rId4" imgW="2313000" imgH="219240" progId="Equation.DSMT4">
                  <p:embed/>
                </p:oleObj>
              </mc:Choice>
              <mc:Fallback>
                <p:oleObj name="Equation" r:id="rId4" imgW="2313000" imgH="219240" progId="Equation.DSMT4">
                  <p:embed/>
                  <p:pic>
                    <p:nvPicPr>
                      <p:cNvPr id="29708" name="Object 11">
                        <a:extLst>
                          <a:ext uri="{FF2B5EF4-FFF2-40B4-BE49-F238E27FC236}">
                            <a16:creationId xmlns:a16="http://schemas.microsoft.com/office/drawing/2014/main" id="{3DB5849B-F169-46BF-9405-FE3D765685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1902" y="4849991"/>
                        <a:ext cx="309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9" name="TextBox 3">
            <a:extLst>
              <a:ext uri="{FF2B5EF4-FFF2-40B4-BE49-F238E27FC236}">
                <a16:creationId xmlns:a16="http://schemas.microsoft.com/office/drawing/2014/main" id="{E335FE75-7AE0-44EA-BE55-777B14851F34}"/>
              </a:ext>
            </a:extLst>
          </p:cNvPr>
          <p:cNvSpPr txBox="1">
            <a:spLocks noChangeArrowheads="1"/>
          </p:cNvSpPr>
          <p:nvPr/>
        </p:nvSpPr>
        <p:spPr bwMode="auto">
          <a:xfrm>
            <a:off x="466456" y="2721134"/>
            <a:ext cx="1210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dirty="0"/>
              <a:t>Prior P(H)</a:t>
            </a:r>
          </a:p>
          <a:p>
            <a:pPr eaLnBrk="1" hangingPunct="1">
              <a:spcBef>
                <a:spcPct val="0"/>
              </a:spcBef>
              <a:spcAft>
                <a:spcPct val="0"/>
              </a:spcAft>
              <a:buFontTx/>
              <a:buNone/>
            </a:pPr>
            <a:r>
              <a:rPr lang="en-US" altLang="en-US" sz="1800" dirty="0"/>
              <a:t>1 in 1000</a:t>
            </a:r>
          </a:p>
        </p:txBody>
      </p:sp>
      <p:sp>
        <p:nvSpPr>
          <p:cNvPr id="29710" name="TextBox 13">
            <a:extLst>
              <a:ext uri="{FF2B5EF4-FFF2-40B4-BE49-F238E27FC236}">
                <a16:creationId xmlns:a16="http://schemas.microsoft.com/office/drawing/2014/main" id="{5D985A42-A1D2-462A-AD5D-B0E918C4466F}"/>
              </a:ext>
            </a:extLst>
          </p:cNvPr>
          <p:cNvSpPr txBox="1">
            <a:spLocks noChangeArrowheads="1"/>
          </p:cNvSpPr>
          <p:nvPr/>
        </p:nvSpPr>
        <p:spPr bwMode="auto">
          <a:xfrm>
            <a:off x="5953664" y="4018994"/>
            <a:ext cx="320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P(E): total </a:t>
            </a:r>
            <a:r>
              <a:rPr lang="en-US" altLang="en-US" sz="1600" dirty="0" err="1"/>
              <a:t>Pr</a:t>
            </a:r>
            <a:r>
              <a:rPr lang="en-US" altLang="en-US" sz="1600" dirty="0"/>
              <a:t> of observing someone test +</a:t>
            </a:r>
            <a:r>
              <a:rPr lang="en-US" altLang="en-US" sz="1600" dirty="0" err="1"/>
              <a:t>ve</a:t>
            </a:r>
            <a:r>
              <a:rPr lang="en-US" altLang="en-US" sz="1600" dirty="0"/>
              <a:t> (with or w/o disease)</a:t>
            </a:r>
          </a:p>
        </p:txBody>
      </p:sp>
      <p:cxnSp>
        <p:nvCxnSpPr>
          <p:cNvPr id="29711" name="Straight Arrow Connector 5">
            <a:extLst>
              <a:ext uri="{FF2B5EF4-FFF2-40B4-BE49-F238E27FC236}">
                <a16:creationId xmlns:a16="http://schemas.microsoft.com/office/drawing/2014/main" id="{B3D3A686-BFE1-4852-8000-D7F8CC493FCA}"/>
              </a:ext>
            </a:extLst>
          </p:cNvPr>
          <p:cNvCxnSpPr>
            <a:cxnSpLocks noChangeShapeType="1"/>
          </p:cNvCxnSpPr>
          <p:nvPr/>
        </p:nvCxnSpPr>
        <p:spPr bwMode="auto">
          <a:xfrm flipH="1" flipV="1">
            <a:off x="6249044" y="2957125"/>
            <a:ext cx="990601" cy="116969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2" name="Straight Arrow Connector 12">
            <a:extLst>
              <a:ext uri="{FF2B5EF4-FFF2-40B4-BE49-F238E27FC236}">
                <a16:creationId xmlns:a16="http://schemas.microsoft.com/office/drawing/2014/main" id="{D39E0894-E4EC-49DD-BCBD-F79C58F4F3AB}"/>
              </a:ext>
            </a:extLst>
          </p:cNvPr>
          <p:cNvCxnSpPr>
            <a:cxnSpLocks noChangeShapeType="1"/>
          </p:cNvCxnSpPr>
          <p:nvPr/>
        </p:nvCxnSpPr>
        <p:spPr bwMode="auto">
          <a:xfrm flipV="1">
            <a:off x="1677044" y="2919956"/>
            <a:ext cx="503926" cy="47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22" name="TextBox 4">
            <a:extLst>
              <a:ext uri="{FF2B5EF4-FFF2-40B4-BE49-F238E27FC236}">
                <a16:creationId xmlns:a16="http://schemas.microsoft.com/office/drawing/2014/main" id="{C886E9BF-C933-49D4-9BF7-49DCFFAC38E2}"/>
              </a:ext>
            </a:extLst>
          </p:cNvPr>
          <p:cNvSpPr txBox="1">
            <a:spLocks noChangeArrowheads="1"/>
          </p:cNvSpPr>
          <p:nvPr/>
        </p:nvSpPr>
        <p:spPr bwMode="auto">
          <a:xfrm>
            <a:off x="3839054" y="1640729"/>
            <a:ext cx="777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Cause</a:t>
            </a:r>
          </a:p>
        </p:txBody>
      </p:sp>
      <p:sp>
        <p:nvSpPr>
          <p:cNvPr id="29723" name="TextBox 4">
            <a:extLst>
              <a:ext uri="{FF2B5EF4-FFF2-40B4-BE49-F238E27FC236}">
                <a16:creationId xmlns:a16="http://schemas.microsoft.com/office/drawing/2014/main" id="{053385BE-DE9D-4F80-956E-C4AE1B78721F}"/>
              </a:ext>
            </a:extLst>
          </p:cNvPr>
          <p:cNvSpPr txBox="1">
            <a:spLocks noChangeArrowheads="1"/>
          </p:cNvSpPr>
          <p:nvPr/>
        </p:nvSpPr>
        <p:spPr bwMode="auto">
          <a:xfrm>
            <a:off x="6934844" y="1640730"/>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Effect</a:t>
            </a:r>
          </a:p>
        </p:txBody>
      </p:sp>
      <p:sp>
        <p:nvSpPr>
          <p:cNvPr id="2" name="Rectangle 1">
            <a:extLst>
              <a:ext uri="{FF2B5EF4-FFF2-40B4-BE49-F238E27FC236}">
                <a16:creationId xmlns:a16="http://schemas.microsoft.com/office/drawing/2014/main" id="{24E6F577-8C15-4DBB-990A-FFBDE7D8FAB0}"/>
              </a:ext>
            </a:extLst>
          </p:cNvPr>
          <p:cNvSpPr/>
          <p:nvPr/>
        </p:nvSpPr>
        <p:spPr>
          <a:xfrm>
            <a:off x="157703" y="5900070"/>
            <a:ext cx="8762999" cy="707886"/>
          </a:xfrm>
          <a:prstGeom prst="rect">
            <a:avLst/>
          </a:prstGeom>
        </p:spPr>
        <p:txBody>
          <a:bodyPr wrap="square">
            <a:spAutoFit/>
          </a:bodyPr>
          <a:lstStyle/>
          <a:p>
            <a:pPr marL="0" indent="0">
              <a:buNone/>
            </a:pPr>
            <a:r>
              <a:rPr lang="en-US" altLang="en-US" sz="2000" dirty="0"/>
              <a:t>Marginal Probability P(E) = P(E|H)P(H) + P(</a:t>
            </a:r>
            <a:r>
              <a:rPr lang="en-US" altLang="en-US" sz="2000" dirty="0" err="1"/>
              <a:t>E|not</a:t>
            </a:r>
            <a:r>
              <a:rPr lang="en-US" altLang="en-US" sz="2000" dirty="0"/>
              <a:t> H)P(not H)</a:t>
            </a:r>
            <a:br>
              <a:rPr lang="en-US" altLang="en-US" sz="2000" dirty="0"/>
            </a:br>
            <a:r>
              <a:rPr lang="en-US" altLang="en-US" sz="2000" dirty="0"/>
              <a:t>	           		   = 1 x 0.001   + 0.05 x 0.999    = 0.05095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4C20-CCEC-41C5-9D83-A15808AD3F3F}"/>
              </a:ext>
            </a:extLst>
          </p:cNvPr>
          <p:cNvSpPr>
            <a:spLocks noGrp="1"/>
          </p:cNvSpPr>
          <p:nvPr>
            <p:ph type="title"/>
          </p:nvPr>
        </p:nvSpPr>
        <p:spPr/>
        <p:txBody>
          <a:bodyPr/>
          <a:lstStyle/>
          <a:p>
            <a:r>
              <a:rPr lang="en-US" dirty="0"/>
              <a:t>Updating model based on evidence:</a:t>
            </a:r>
          </a:p>
        </p:txBody>
      </p:sp>
      <p:pic>
        <p:nvPicPr>
          <p:cNvPr id="4" name="Picture 1" descr="Figs 5.4, 5.5.pdf">
            <a:extLst>
              <a:ext uri="{FF2B5EF4-FFF2-40B4-BE49-F238E27FC236}">
                <a16:creationId xmlns:a16="http://schemas.microsoft.com/office/drawing/2014/main" id="{B9E1200E-A64C-4F5F-8C0B-4602D06667FA}"/>
              </a:ext>
            </a:extLst>
          </p:cNvPr>
          <p:cNvPicPr>
            <a:picLocks noChangeAspect="1"/>
          </p:cNvPicPr>
          <p:nvPr/>
        </p:nvPicPr>
        <p:blipFill rotWithShape="1">
          <a:blip r:embed="rId3">
            <a:extLst>
              <a:ext uri="{28A0092B-C50C-407E-A947-70E740481C1C}">
                <a14:useLocalDpi xmlns:a14="http://schemas.microsoft.com/office/drawing/2010/main" val="0"/>
              </a:ext>
            </a:extLst>
          </a:blip>
          <a:srcRect t="48547"/>
          <a:stretch/>
        </p:blipFill>
        <p:spPr bwMode="auto">
          <a:xfrm>
            <a:off x="-11503" y="1489376"/>
            <a:ext cx="9144001" cy="297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a:extLst>
              <a:ext uri="{FF2B5EF4-FFF2-40B4-BE49-F238E27FC236}">
                <a16:creationId xmlns:a16="http://schemas.microsoft.com/office/drawing/2014/main" id="{30FAE6C7-D702-4C0A-86CB-E6E136169FB0}"/>
              </a:ext>
            </a:extLst>
          </p:cNvPr>
          <p:cNvSpPr txBox="1">
            <a:spLocks noChangeArrowheads="1"/>
          </p:cNvSpPr>
          <p:nvPr/>
        </p:nvSpPr>
        <p:spPr bwMode="auto">
          <a:xfrm>
            <a:off x="-15321" y="1143000"/>
            <a:ext cx="578555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700" b="1" i="1" dirty="0"/>
              <a:t>Updating prior information based on test observation:</a:t>
            </a:r>
          </a:p>
        </p:txBody>
      </p:sp>
      <p:sp>
        <p:nvSpPr>
          <p:cNvPr id="6" name="TextBox 25">
            <a:extLst>
              <a:ext uri="{FF2B5EF4-FFF2-40B4-BE49-F238E27FC236}">
                <a16:creationId xmlns:a16="http://schemas.microsoft.com/office/drawing/2014/main" id="{8F2EAD04-1431-42BB-A2A1-BE11DC2D117A}"/>
              </a:ext>
            </a:extLst>
          </p:cNvPr>
          <p:cNvSpPr txBox="1">
            <a:spLocks noChangeArrowheads="1"/>
          </p:cNvSpPr>
          <p:nvPr/>
        </p:nvSpPr>
        <p:spPr bwMode="auto">
          <a:xfrm>
            <a:off x="140267" y="3163872"/>
            <a:ext cx="167385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Posterior P(H|E)</a:t>
            </a:r>
          </a:p>
          <a:p>
            <a:pPr eaLnBrk="1" hangingPunct="1">
              <a:spcBef>
                <a:spcPct val="0"/>
              </a:spcBef>
              <a:spcAft>
                <a:spcPct val="0"/>
              </a:spcAft>
              <a:buFontTx/>
              <a:buNone/>
            </a:pPr>
            <a:endParaRPr lang="en-US" altLang="en-US" sz="1700" dirty="0"/>
          </a:p>
        </p:txBody>
      </p:sp>
      <p:sp>
        <p:nvSpPr>
          <p:cNvPr id="7" name="TextBox 1">
            <a:extLst>
              <a:ext uri="{FF2B5EF4-FFF2-40B4-BE49-F238E27FC236}">
                <a16:creationId xmlns:a16="http://schemas.microsoft.com/office/drawing/2014/main" id="{ED64975E-4C09-4AA2-8E4D-FF4738D44CE0}"/>
              </a:ext>
            </a:extLst>
          </p:cNvPr>
          <p:cNvSpPr txBox="1">
            <a:spLocks noChangeArrowheads="1"/>
          </p:cNvSpPr>
          <p:nvPr/>
        </p:nvSpPr>
        <p:spPr bwMode="auto">
          <a:xfrm>
            <a:off x="6919523" y="2539682"/>
            <a:ext cx="1828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400" dirty="0"/>
              <a:t>Update the Prior given a positive test:</a:t>
            </a:r>
          </a:p>
        </p:txBody>
      </p:sp>
      <p:cxnSp>
        <p:nvCxnSpPr>
          <p:cNvPr id="8" name="Straight Arrow Connector 3">
            <a:extLst>
              <a:ext uri="{FF2B5EF4-FFF2-40B4-BE49-F238E27FC236}">
                <a16:creationId xmlns:a16="http://schemas.microsoft.com/office/drawing/2014/main" id="{3B31A69F-CD81-4DEE-A9A1-47A7DDC81A0F}"/>
              </a:ext>
            </a:extLst>
          </p:cNvPr>
          <p:cNvCxnSpPr>
            <a:cxnSpLocks noChangeShapeType="1"/>
          </p:cNvCxnSpPr>
          <p:nvPr/>
        </p:nvCxnSpPr>
        <p:spPr bwMode="auto">
          <a:xfrm flipH="1">
            <a:off x="7071923" y="3011472"/>
            <a:ext cx="228600" cy="53340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4">
            <a:extLst>
              <a:ext uri="{FF2B5EF4-FFF2-40B4-BE49-F238E27FC236}">
                <a16:creationId xmlns:a16="http://schemas.microsoft.com/office/drawing/2014/main" id="{874DFD31-C96A-40D1-BBE1-646E3F32887D}"/>
              </a:ext>
            </a:extLst>
          </p:cNvPr>
          <p:cNvSpPr txBox="1">
            <a:spLocks noChangeArrowheads="1"/>
          </p:cNvSpPr>
          <p:nvPr/>
        </p:nvSpPr>
        <p:spPr bwMode="auto">
          <a:xfrm>
            <a:off x="4854186" y="1987535"/>
            <a:ext cx="219964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500" dirty="0"/>
              <a:t>Likelihood/ Observation</a:t>
            </a:r>
          </a:p>
        </p:txBody>
      </p:sp>
      <p:sp>
        <p:nvSpPr>
          <p:cNvPr id="10" name="TextBox 1">
            <a:extLst>
              <a:ext uri="{FF2B5EF4-FFF2-40B4-BE49-F238E27FC236}">
                <a16:creationId xmlns:a16="http://schemas.microsoft.com/office/drawing/2014/main" id="{390192DF-B01F-4A8E-B52D-01420BA9CA00}"/>
              </a:ext>
            </a:extLst>
          </p:cNvPr>
          <p:cNvSpPr txBox="1">
            <a:spLocks noChangeArrowheads="1"/>
          </p:cNvSpPr>
          <p:nvPr/>
        </p:nvSpPr>
        <p:spPr bwMode="auto">
          <a:xfrm>
            <a:off x="5227248" y="3711268"/>
            <a:ext cx="14285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1800" dirty="0"/>
              <a:t>Instantiation</a:t>
            </a:r>
          </a:p>
        </p:txBody>
      </p:sp>
      <p:sp>
        <p:nvSpPr>
          <p:cNvPr id="11" name="TextBox 1">
            <a:extLst>
              <a:ext uri="{FF2B5EF4-FFF2-40B4-BE49-F238E27FC236}">
                <a16:creationId xmlns:a16="http://schemas.microsoft.com/office/drawing/2014/main" id="{845C675A-E302-4405-A666-0BF1AE18A850}"/>
              </a:ext>
            </a:extLst>
          </p:cNvPr>
          <p:cNvSpPr txBox="1">
            <a:spLocks noChangeArrowheads="1"/>
          </p:cNvSpPr>
          <p:nvPr/>
        </p:nvSpPr>
        <p:spPr bwMode="auto">
          <a:xfrm>
            <a:off x="3028867" y="3062902"/>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1600" dirty="0"/>
              <a:t>~ 0.02</a:t>
            </a:r>
          </a:p>
        </p:txBody>
      </p:sp>
      <p:cxnSp>
        <p:nvCxnSpPr>
          <p:cNvPr id="12" name="Straight Arrow Connector 12">
            <a:extLst>
              <a:ext uri="{FF2B5EF4-FFF2-40B4-BE49-F238E27FC236}">
                <a16:creationId xmlns:a16="http://schemas.microsoft.com/office/drawing/2014/main" id="{2BB4B6ED-86D4-458B-963E-E621A2290B94}"/>
              </a:ext>
            </a:extLst>
          </p:cNvPr>
          <p:cNvCxnSpPr>
            <a:cxnSpLocks noChangeShapeType="1"/>
          </p:cNvCxnSpPr>
          <p:nvPr/>
        </p:nvCxnSpPr>
        <p:spPr bwMode="auto">
          <a:xfrm>
            <a:off x="1699823" y="3342145"/>
            <a:ext cx="2286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3" name="Object 4">
            <a:extLst>
              <a:ext uri="{FF2B5EF4-FFF2-40B4-BE49-F238E27FC236}">
                <a16:creationId xmlns:a16="http://schemas.microsoft.com/office/drawing/2014/main" id="{9C699FCA-AE1A-44E8-AB10-4E419A798ED8}"/>
              </a:ext>
            </a:extLst>
          </p:cNvPr>
          <p:cNvGraphicFramePr>
            <a:graphicFrameLocks noChangeAspect="1"/>
          </p:cNvGraphicFramePr>
          <p:nvPr>
            <p:extLst>
              <p:ext uri="{D42A27DB-BD31-4B8C-83A1-F6EECF244321}">
                <p14:modId xmlns:p14="http://schemas.microsoft.com/office/powerpoint/2010/main" val="4247018284"/>
              </p:ext>
            </p:extLst>
          </p:nvPr>
        </p:nvGraphicFramePr>
        <p:xfrm>
          <a:off x="1624342" y="5907455"/>
          <a:ext cx="5638800" cy="753559"/>
        </p:xfrm>
        <a:graphic>
          <a:graphicData uri="http://schemas.openxmlformats.org/presentationml/2006/ole">
            <mc:AlternateContent xmlns:mc="http://schemas.openxmlformats.org/markup-compatibility/2006">
              <mc:Choice xmlns:v="urn:schemas-microsoft-com:vml" Requires="v">
                <p:oleObj spid="_x0000_s116744" name="Equation" r:id="rId4" imgW="3318840" imgH="429480" progId="Equation.DSMT4">
                  <p:embed/>
                </p:oleObj>
              </mc:Choice>
              <mc:Fallback>
                <p:oleObj name="Equation" r:id="rId4" imgW="3318840" imgH="429480" progId="Equation.DSMT4">
                  <p:embed/>
                  <p:pic>
                    <p:nvPicPr>
                      <p:cNvPr id="25605" name="Object 4">
                        <a:extLst>
                          <a:ext uri="{FF2B5EF4-FFF2-40B4-BE49-F238E27FC236}">
                            <a16:creationId xmlns:a16="http://schemas.microsoft.com/office/drawing/2014/main" id="{DC6810A0-0F8E-46D4-B49B-3AC027507B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2" y="5907455"/>
                        <a:ext cx="5638800" cy="7535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2663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a:extLst>
              <a:ext uri="{FF2B5EF4-FFF2-40B4-BE49-F238E27FC236}">
                <a16:creationId xmlns:a16="http://schemas.microsoft.com/office/drawing/2014/main" id="{D4079F87-B357-4EB6-A92E-16404AD46562}"/>
              </a:ext>
            </a:extLst>
          </p:cNvPr>
          <p:cNvSpPr>
            <a:spLocks noGrp="1" noChangeArrowheads="1"/>
          </p:cNvSpPr>
          <p:nvPr>
            <p:ph type="title"/>
          </p:nvPr>
        </p:nvSpPr>
        <p:spPr>
          <a:xfrm>
            <a:off x="685800" y="0"/>
            <a:ext cx="7772400" cy="914400"/>
          </a:xfrm>
        </p:spPr>
        <p:txBody>
          <a:bodyPr/>
          <a:lstStyle/>
          <a:p>
            <a:pPr eaLnBrk="1" hangingPunct="1"/>
            <a:r>
              <a:rPr lang="en-US" altLang="en-US"/>
              <a:t>Review: Bayes Discrete Model</a:t>
            </a:r>
          </a:p>
        </p:txBody>
      </p:sp>
      <p:sp>
        <p:nvSpPr>
          <p:cNvPr id="48131" name="Content Placeholder 4">
            <a:extLst>
              <a:ext uri="{FF2B5EF4-FFF2-40B4-BE49-F238E27FC236}">
                <a16:creationId xmlns:a16="http://schemas.microsoft.com/office/drawing/2014/main" id="{99B6AE7D-6308-4506-B6E7-A707C8F6201E}"/>
              </a:ext>
            </a:extLst>
          </p:cNvPr>
          <p:cNvSpPr>
            <a:spLocks noGrp="1" noChangeArrowheads="1"/>
          </p:cNvSpPr>
          <p:nvPr>
            <p:ph idx="1"/>
          </p:nvPr>
        </p:nvSpPr>
        <p:spPr>
          <a:xfrm>
            <a:off x="381000" y="1066800"/>
            <a:ext cx="8763000" cy="5791200"/>
          </a:xfrm>
        </p:spPr>
        <p:txBody>
          <a:bodyPr/>
          <a:lstStyle/>
          <a:p>
            <a:pPr eaLnBrk="1" hangingPunct="1">
              <a:spcAft>
                <a:spcPts val="2000"/>
              </a:spcAft>
            </a:pPr>
            <a:r>
              <a:rPr lang="en-US" altLang="en-US" dirty="0"/>
              <a:t>Bayes model for each value of p:</a:t>
            </a:r>
            <a:br>
              <a:rPr lang="en-US" altLang="en-US" dirty="0"/>
            </a:br>
            <a:br>
              <a:rPr lang="en-US" altLang="en-US" dirty="0"/>
            </a:br>
            <a:br>
              <a:rPr lang="en-US" altLang="en-US" dirty="0"/>
            </a:br>
            <a:br>
              <a:rPr lang="en-US" altLang="en-US" dirty="0"/>
            </a:br>
            <a:br>
              <a:rPr lang="en-US" altLang="en-US" dirty="0"/>
            </a:br>
            <a:endParaRPr lang="en-US" altLang="en-US" dirty="0"/>
          </a:p>
          <a:p>
            <a:pPr eaLnBrk="1" hangingPunct="1">
              <a:spcAft>
                <a:spcPts val="600"/>
              </a:spcAft>
            </a:pPr>
            <a:r>
              <a:rPr lang="en-US" altLang="en-US" dirty="0"/>
              <a:t>P(</a:t>
            </a:r>
            <a:r>
              <a:rPr lang="el-GR" altLang="en-US" dirty="0"/>
              <a:t>θ </a:t>
            </a:r>
            <a:r>
              <a:rPr lang="en-US" altLang="en-US" baseline="-25000" dirty="0" err="1"/>
              <a:t>i</a:t>
            </a:r>
            <a:r>
              <a:rPr lang="en-US" altLang="en-US" dirty="0"/>
              <a:t>):  prior </a:t>
            </a:r>
            <a:r>
              <a:rPr lang="en-US" altLang="en-US" dirty="0" err="1"/>
              <a:t>Pr</a:t>
            </a:r>
            <a:r>
              <a:rPr lang="en-US" altLang="en-US" dirty="0"/>
              <a:t> of </a:t>
            </a:r>
            <a:r>
              <a:rPr lang="el-GR" altLang="en-US" dirty="0"/>
              <a:t>θ</a:t>
            </a:r>
            <a:r>
              <a:rPr lang="en-US" altLang="en-US" baseline="-25000" dirty="0" err="1"/>
              <a:t>i</a:t>
            </a:r>
            <a:r>
              <a:rPr lang="en-US" altLang="en-US" dirty="0"/>
              <a:t>, from expert judgment</a:t>
            </a:r>
          </a:p>
          <a:p>
            <a:pPr eaLnBrk="1" hangingPunct="1">
              <a:spcAft>
                <a:spcPts val="600"/>
              </a:spcAft>
            </a:pPr>
            <a:r>
              <a:rPr lang="en-US" altLang="en-US" dirty="0"/>
              <a:t>P(ε|</a:t>
            </a:r>
            <a:r>
              <a:rPr lang="el-GR" altLang="en-US" dirty="0"/>
              <a:t> θ</a:t>
            </a:r>
            <a:r>
              <a:rPr lang="en-US" altLang="en-US" baseline="-25000" dirty="0"/>
              <a:t>i</a:t>
            </a:r>
            <a:r>
              <a:rPr lang="en-US" altLang="en-US" dirty="0"/>
              <a:t>): likelihood that the observed condition will support </a:t>
            </a:r>
            <a:r>
              <a:rPr lang="el-GR" altLang="en-US" dirty="0"/>
              <a:t>θ</a:t>
            </a:r>
            <a:r>
              <a:rPr lang="en-US" altLang="en-US" baseline="-25000" dirty="0"/>
              <a:t>i</a:t>
            </a:r>
            <a:r>
              <a:rPr lang="en-US" altLang="en-US" dirty="0"/>
              <a:t> </a:t>
            </a:r>
          </a:p>
          <a:p>
            <a:pPr eaLnBrk="1" hangingPunct="1">
              <a:spcAft>
                <a:spcPts val="600"/>
              </a:spcAft>
            </a:pPr>
            <a:r>
              <a:rPr lang="en-US" altLang="en-US" dirty="0"/>
              <a:t>P(ε): Prior predictive probability of observing evidence, ε</a:t>
            </a:r>
          </a:p>
          <a:p>
            <a:pPr eaLnBrk="1" hangingPunct="1"/>
            <a:r>
              <a:rPr lang="en-US" altLang="en-US" dirty="0"/>
              <a:t>P(</a:t>
            </a:r>
            <a:r>
              <a:rPr lang="el-GR" altLang="en-US" dirty="0"/>
              <a:t>θ </a:t>
            </a:r>
            <a:r>
              <a:rPr lang="en-US" altLang="en-US" baseline="-25000" dirty="0"/>
              <a:t>i </a:t>
            </a:r>
            <a:r>
              <a:rPr lang="en-US" altLang="en-US" dirty="0"/>
              <a:t>|ε): Posterior predictive probability of </a:t>
            </a:r>
            <a:r>
              <a:rPr lang="el-GR" altLang="en-US" dirty="0"/>
              <a:t>θ</a:t>
            </a:r>
            <a:endParaRPr lang="en-US" altLang="en-US" dirty="0"/>
          </a:p>
        </p:txBody>
      </p:sp>
      <p:sp>
        <p:nvSpPr>
          <p:cNvPr id="48134" name="TextBox 1">
            <a:extLst>
              <a:ext uri="{FF2B5EF4-FFF2-40B4-BE49-F238E27FC236}">
                <a16:creationId xmlns:a16="http://schemas.microsoft.com/office/drawing/2014/main" id="{CB979877-02C2-4F65-AAE0-0AC1C4306197}"/>
              </a:ext>
            </a:extLst>
          </p:cNvPr>
          <p:cNvSpPr txBox="1">
            <a:spLocks noChangeArrowheads="1"/>
          </p:cNvSpPr>
          <p:nvPr/>
        </p:nvSpPr>
        <p:spPr bwMode="auto">
          <a:xfrm>
            <a:off x="5715000" y="2199118"/>
            <a:ext cx="73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P(ε)</a:t>
            </a:r>
          </a:p>
        </p:txBody>
      </p:sp>
      <p:cxnSp>
        <p:nvCxnSpPr>
          <p:cNvPr id="48135" name="Straight Arrow Connector 3">
            <a:extLst>
              <a:ext uri="{FF2B5EF4-FFF2-40B4-BE49-F238E27FC236}">
                <a16:creationId xmlns:a16="http://schemas.microsoft.com/office/drawing/2014/main" id="{922A9A06-FB83-4CB5-9339-6551149DD808}"/>
              </a:ext>
            </a:extLst>
          </p:cNvPr>
          <p:cNvCxnSpPr>
            <a:cxnSpLocks noChangeShapeType="1"/>
          </p:cNvCxnSpPr>
          <p:nvPr/>
        </p:nvCxnSpPr>
        <p:spPr bwMode="auto">
          <a:xfrm flipH="1">
            <a:off x="5037840" y="2430100"/>
            <a:ext cx="713139"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37" name="TextBox 1">
            <a:extLst>
              <a:ext uri="{FF2B5EF4-FFF2-40B4-BE49-F238E27FC236}">
                <a16:creationId xmlns:a16="http://schemas.microsoft.com/office/drawing/2014/main" id="{0DE9B043-0C3A-41D2-BAD1-AAF8E0A555DD}"/>
              </a:ext>
            </a:extLst>
          </p:cNvPr>
          <p:cNvSpPr txBox="1">
            <a:spLocks noChangeArrowheads="1"/>
          </p:cNvSpPr>
          <p:nvPr/>
        </p:nvSpPr>
        <p:spPr bwMode="auto">
          <a:xfrm>
            <a:off x="713382" y="2900363"/>
            <a:ext cx="34612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l-GR" altLang="ja-JP" sz="2400" dirty="0"/>
              <a:t>θ</a:t>
            </a:r>
            <a:r>
              <a:rPr lang="en-US" altLang="ja-JP" sz="2400" dirty="0"/>
              <a:t>= parameter of interest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CB8934-633B-47C0-B29F-68C03086ACC0}"/>
                  </a:ext>
                </a:extLst>
              </p:cNvPr>
              <p:cNvSpPr txBox="1"/>
              <p:nvPr/>
            </p:nvSpPr>
            <p:spPr>
              <a:xfrm>
                <a:off x="1246539" y="1833930"/>
                <a:ext cx="4800600" cy="799834"/>
              </a:xfrm>
              <a:prstGeom prst="rect">
                <a:avLst/>
              </a:prstGeom>
              <a:noFill/>
            </p:spPr>
            <p:txBody>
              <a:bodyPr wrap="square" lIns="0" tIns="0" rIns="0" bIns="0" rtlCol="0">
                <a:spAutoFit/>
              </a:bodyPr>
              <a:lstStyle/>
              <a:p>
                <a:r>
                  <a:rPr lang="en-US" sz="2800" dirty="0"/>
                  <a:t>P(</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𝑖</m:t>
                        </m:r>
                      </m:sub>
                    </m:sSub>
                    <m:d>
                      <m:dPr>
                        <m:beg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𝜀</m:t>
                        </m:r>
                      </m:e>
                    </m:d>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𝜀</m:t>
                            </m:r>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𝑖</m:t>
                                </m:r>
                              </m:sub>
                            </m:sSub>
                          </m:e>
                        </m:d>
                        <m:r>
                          <a:rPr lang="en-US" sz="2800" b="0" i="1" smtClean="0">
                            <a:latin typeface="Cambria Math" panose="02040503050406030204" pitchFamily="18" charset="0"/>
                            <a:ea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num>
                      <m:den>
                        <m:nary>
                          <m:naryPr>
                            <m:chr m:val="∑"/>
                            <m:ctrlPr>
                              <a:rPr lang="en-US" sz="2800" b="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𝑘</m:t>
                            </m:r>
                          </m:sup>
                          <m:e>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𝜀</m:t>
                                </m:r>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𝑖</m:t>
                                    </m:r>
                                  </m:sub>
                                </m:sSub>
                              </m:e>
                            </m:d>
                            <m:r>
                              <a:rPr lang="en-US" sz="2800" b="0" i="1" smtClean="0">
                                <a:latin typeface="Cambria Math" panose="02040503050406030204" pitchFamily="18" charset="0"/>
                                <a:ea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e>
                        </m:nary>
                      </m:den>
                    </m:f>
                  </m:oMath>
                </a14:m>
                <a:endParaRPr lang="en-US" sz="2800" dirty="0"/>
              </a:p>
            </p:txBody>
          </p:sp>
        </mc:Choice>
        <mc:Fallback xmlns="">
          <p:sp>
            <p:nvSpPr>
              <p:cNvPr id="2" name="TextBox 1">
                <a:extLst>
                  <a:ext uri="{FF2B5EF4-FFF2-40B4-BE49-F238E27FC236}">
                    <a16:creationId xmlns:a16="http://schemas.microsoft.com/office/drawing/2014/main" id="{96CB8934-633B-47C0-B29F-68C03086ACC0}"/>
                  </a:ext>
                </a:extLst>
              </p:cNvPr>
              <p:cNvSpPr txBox="1">
                <a:spLocks noRot="1" noChangeAspect="1" noMove="1" noResize="1" noEditPoints="1" noAdjustHandles="1" noChangeArrowheads="1" noChangeShapeType="1" noTextEdit="1"/>
              </p:cNvSpPr>
              <p:nvPr/>
            </p:nvSpPr>
            <p:spPr>
              <a:xfrm>
                <a:off x="1246539" y="1833930"/>
                <a:ext cx="4800600" cy="799834"/>
              </a:xfrm>
              <a:prstGeom prst="rect">
                <a:avLst/>
              </a:prstGeom>
              <a:blipFill>
                <a:blip r:embed="rId2"/>
                <a:stretch>
                  <a:fillRect l="-4442" b="-763"/>
                </a:stretch>
              </a:blipFill>
            </p:spPr>
            <p:txBody>
              <a:bodyPr/>
              <a:lstStyle/>
              <a:p>
                <a:r>
                  <a:rPr lang="en-US">
                    <a:noFill/>
                  </a:rPr>
                  <a:t> </a:t>
                </a:r>
              </a:p>
            </p:txBody>
          </p:sp>
        </mc:Fallback>
      </mc:AlternateContent>
      <p:sp>
        <p:nvSpPr>
          <p:cNvPr id="9" name="TextBox 1">
            <a:extLst>
              <a:ext uri="{FF2B5EF4-FFF2-40B4-BE49-F238E27FC236}">
                <a16:creationId xmlns:a16="http://schemas.microsoft.com/office/drawing/2014/main" id="{EF09AE24-C44B-4262-997F-0C36100D0FA7}"/>
              </a:ext>
            </a:extLst>
          </p:cNvPr>
          <p:cNvSpPr txBox="1">
            <a:spLocks noChangeArrowheads="1"/>
          </p:cNvSpPr>
          <p:nvPr/>
        </p:nvSpPr>
        <p:spPr bwMode="auto">
          <a:xfrm>
            <a:off x="6553200" y="1128534"/>
            <a:ext cx="2438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P(</a:t>
            </a:r>
            <a:r>
              <a:rPr lang="el-GR" altLang="en-US" sz="1600" dirty="0"/>
              <a:t>θ</a:t>
            </a:r>
            <a:r>
              <a:rPr lang="en-US" altLang="en-US" sz="1600" baseline="-25000" dirty="0" err="1"/>
              <a:t>i</a:t>
            </a:r>
            <a:r>
              <a:rPr lang="en-US" altLang="en-US" sz="1600" dirty="0" err="1"/>
              <a:t>|ε</a:t>
            </a:r>
            <a:r>
              <a:rPr lang="en-US" altLang="en-US" sz="1600" dirty="0"/>
              <a:t>): fraction of ε due to ε-</a:t>
            </a:r>
            <a:r>
              <a:rPr lang="el-GR" altLang="en-US" sz="1600" dirty="0"/>
              <a:t> θ</a:t>
            </a:r>
            <a:r>
              <a:rPr lang="en-US" altLang="en-US" sz="1600" baseline="-25000" dirty="0" err="1"/>
              <a:t>i</a:t>
            </a:r>
            <a:r>
              <a:rPr lang="en-US" altLang="en-US" sz="1600" dirty="0"/>
              <a:t> overlap in P(</a:t>
            </a:r>
            <a:r>
              <a:rPr lang="el-GR" altLang="en-US" sz="1600" dirty="0"/>
              <a:t>θ</a:t>
            </a:r>
            <a:r>
              <a:rPr lang="en-US" altLang="en-US" sz="1600" baseline="-25000" dirty="0" err="1"/>
              <a:t>i</a:t>
            </a:r>
            <a:r>
              <a:rPr lang="en-US" altLang="en-US" sz="1600" dirty="0" err="1"/>
              <a:t>,ε</a:t>
            </a:r>
            <a:r>
              <a:rPr lang="en-US" altLang="en-US" sz="16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Documents and Settings\Steveo\Desktop\Workkkkkk\angjpgs\ch09\09_01.jpg">
            <a:extLst>
              <a:ext uri="{FF2B5EF4-FFF2-40B4-BE49-F238E27FC236}">
                <a16:creationId xmlns:a16="http://schemas.microsoft.com/office/drawing/2014/main" id="{53FC585B-3E4F-41D6-96CF-141C79637AC9}"/>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576262" y="1087438"/>
            <a:ext cx="8229600"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4" hidden="1">
            <a:extLst>
              <a:ext uri="{FF2B5EF4-FFF2-40B4-BE49-F238E27FC236}">
                <a16:creationId xmlns:a16="http://schemas.microsoft.com/office/drawing/2014/main" id="{A0C5BBE2-84AB-4781-9300-8C896DB0C992}"/>
              </a:ext>
            </a:extLst>
          </p:cNvPr>
          <p:cNvSpPr>
            <a:spLocks noGrp="1" noChangeArrowheads="1"/>
          </p:cNvSpPr>
          <p:nvPr>
            <p:ph type="title"/>
          </p:nvPr>
        </p:nvSpPr>
        <p:spPr/>
        <p:txBody>
          <a:bodyPr/>
          <a:lstStyle/>
          <a:p>
            <a:pPr eaLnBrk="1" hangingPunct="1"/>
            <a:r>
              <a:rPr lang="en-US" altLang="en-US"/>
              <a:t>09_01</a:t>
            </a:r>
          </a:p>
        </p:txBody>
      </p:sp>
      <p:sp>
        <p:nvSpPr>
          <p:cNvPr id="41989" name="TextBox 7">
            <a:extLst>
              <a:ext uri="{FF2B5EF4-FFF2-40B4-BE49-F238E27FC236}">
                <a16:creationId xmlns:a16="http://schemas.microsoft.com/office/drawing/2014/main" id="{F991BEFB-8BB1-4777-9C92-09D8752079D9}"/>
              </a:ext>
            </a:extLst>
          </p:cNvPr>
          <p:cNvSpPr txBox="1">
            <a:spLocks noChangeArrowheads="1"/>
          </p:cNvSpPr>
          <p:nvPr/>
        </p:nvSpPr>
        <p:spPr bwMode="auto">
          <a:xfrm>
            <a:off x="8001000" y="6519862"/>
            <a:ext cx="1222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1600" dirty="0"/>
              <a:t>(Ang, PCE)</a:t>
            </a:r>
          </a:p>
        </p:txBody>
      </p:sp>
      <p:sp>
        <p:nvSpPr>
          <p:cNvPr id="41990" name="TextBox 8">
            <a:extLst>
              <a:ext uri="{FF2B5EF4-FFF2-40B4-BE49-F238E27FC236}">
                <a16:creationId xmlns:a16="http://schemas.microsoft.com/office/drawing/2014/main" id="{8ABC5CB2-9CAB-4EA8-ADA7-01C03E6B82BD}"/>
              </a:ext>
            </a:extLst>
          </p:cNvPr>
          <p:cNvSpPr txBox="1">
            <a:spLocks noChangeArrowheads="1"/>
          </p:cNvSpPr>
          <p:nvPr/>
        </p:nvSpPr>
        <p:spPr bwMode="auto">
          <a:xfrm>
            <a:off x="-76200" y="270669"/>
            <a:ext cx="90201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3400" dirty="0"/>
              <a:t>Probability Mass function P(</a:t>
            </a:r>
            <a:r>
              <a:rPr lang="en-US" altLang="en-US" sz="3400" dirty="0" err="1"/>
              <a:t>θ</a:t>
            </a:r>
            <a:r>
              <a:rPr lang="en-US" altLang="en-US" sz="3400" baseline="-25000" dirty="0" err="1"/>
              <a:t>i</a:t>
            </a:r>
            <a:r>
              <a:rPr lang="en-US" altLang="en-US" sz="3400" dirty="0"/>
              <a:t>), Discrete (</a:t>
            </a:r>
            <a:r>
              <a:rPr lang="en-US" altLang="en-US" sz="3400" dirty="0" err="1"/>
              <a:t>pmf</a:t>
            </a:r>
            <a:r>
              <a:rPr lang="en-US" altLang="en-US" sz="3400" dirty="0"/>
              <a:t>)</a:t>
            </a:r>
          </a:p>
        </p:txBody>
      </p:sp>
      <p:sp>
        <p:nvSpPr>
          <p:cNvPr id="41991" name="TextBox 1">
            <a:extLst>
              <a:ext uri="{FF2B5EF4-FFF2-40B4-BE49-F238E27FC236}">
                <a16:creationId xmlns:a16="http://schemas.microsoft.com/office/drawing/2014/main" id="{EE2B05C9-8554-439A-88CF-47A1AB9C180B}"/>
              </a:ext>
            </a:extLst>
          </p:cNvPr>
          <p:cNvSpPr txBox="1">
            <a:spLocks noChangeArrowheads="1"/>
          </p:cNvSpPr>
          <p:nvPr/>
        </p:nvSpPr>
        <p:spPr bwMode="auto">
          <a:xfrm>
            <a:off x="2514600" y="1028891"/>
            <a:ext cx="617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Probability, along y-axis, that parameter θ has the given discrete values, along x-axis.</a:t>
            </a:r>
          </a:p>
        </p:txBody>
      </p:sp>
      <p:sp>
        <p:nvSpPr>
          <p:cNvPr id="41992" name="TextBox 1">
            <a:extLst>
              <a:ext uri="{FF2B5EF4-FFF2-40B4-BE49-F238E27FC236}">
                <a16:creationId xmlns:a16="http://schemas.microsoft.com/office/drawing/2014/main" id="{5C0AE689-3DF4-4796-82D7-DDB4DE492872}"/>
              </a:ext>
            </a:extLst>
          </p:cNvPr>
          <p:cNvSpPr txBox="1">
            <a:spLocks noChangeArrowheads="1"/>
          </p:cNvSpPr>
          <p:nvPr/>
        </p:nvSpPr>
        <p:spPr bwMode="auto">
          <a:xfrm>
            <a:off x="5334000" y="2438091"/>
            <a:ext cx="37004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In working Bayes problems, sketch the prior (initial) and posterior (final) distributions to show the effect of the update on the likelihood observations.</a:t>
            </a:r>
          </a:p>
        </p:txBody>
      </p:sp>
      <p:sp>
        <p:nvSpPr>
          <p:cNvPr id="3" name="Rectangle 2">
            <a:extLst>
              <a:ext uri="{FF2B5EF4-FFF2-40B4-BE49-F238E27FC236}">
                <a16:creationId xmlns:a16="http://schemas.microsoft.com/office/drawing/2014/main" id="{ED81130A-FD85-4081-AFD9-F781DA7A419C}"/>
              </a:ext>
            </a:extLst>
          </p:cNvPr>
          <p:cNvSpPr/>
          <p:nvPr/>
        </p:nvSpPr>
        <p:spPr>
          <a:xfrm>
            <a:off x="2819400" y="4114800"/>
            <a:ext cx="135731"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F3DE68-5007-4BCC-9AF4-014FF8B3FC62}"/>
              </a:ext>
            </a:extLst>
          </p:cNvPr>
          <p:cNvSpPr txBox="1"/>
          <p:nvPr/>
        </p:nvSpPr>
        <p:spPr>
          <a:xfrm>
            <a:off x="2705100" y="4059823"/>
            <a:ext cx="228600" cy="338554"/>
          </a:xfrm>
          <a:prstGeom prst="rect">
            <a:avLst/>
          </a:prstGeom>
          <a:noFill/>
        </p:spPr>
        <p:txBody>
          <a:bodyPr wrap="square" rtlCol="0">
            <a:spAutoFit/>
          </a:bodyPr>
          <a:lstStyle/>
          <a:p>
            <a:r>
              <a:rPr lang="en-US" sz="1600" b="1" dirty="0"/>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2DFF3AB7-23F3-412E-BE6E-91C2E5E61217}"/>
              </a:ext>
            </a:extLst>
          </p:cNvPr>
          <p:cNvSpPr>
            <a:spLocks noGrp="1" noChangeArrowheads="1"/>
          </p:cNvSpPr>
          <p:nvPr>
            <p:ph type="title"/>
          </p:nvPr>
        </p:nvSpPr>
        <p:spPr>
          <a:xfrm>
            <a:off x="304800" y="0"/>
            <a:ext cx="8458200" cy="685800"/>
          </a:xfrm>
        </p:spPr>
        <p:txBody>
          <a:bodyPr/>
          <a:lstStyle/>
          <a:p>
            <a:pPr eaLnBrk="1" hangingPunct="1"/>
            <a:r>
              <a:rPr lang="en-US" altLang="en-US" sz="3800" dirty="0"/>
              <a:t>Bayes Model Updating</a:t>
            </a:r>
          </a:p>
        </p:txBody>
      </p:sp>
      <p:sp>
        <p:nvSpPr>
          <p:cNvPr id="57347" name="Content Placeholder 5">
            <a:extLst>
              <a:ext uri="{FF2B5EF4-FFF2-40B4-BE49-F238E27FC236}">
                <a16:creationId xmlns:a16="http://schemas.microsoft.com/office/drawing/2014/main" id="{D2AA8AF2-BD49-4EB3-A759-D51C978445BD}"/>
              </a:ext>
            </a:extLst>
          </p:cNvPr>
          <p:cNvSpPr>
            <a:spLocks noGrp="1" noChangeArrowheads="1"/>
          </p:cNvSpPr>
          <p:nvPr>
            <p:ph idx="1"/>
          </p:nvPr>
        </p:nvSpPr>
        <p:spPr>
          <a:xfrm>
            <a:off x="381000" y="1143000"/>
            <a:ext cx="8382000" cy="5678488"/>
          </a:xfrm>
        </p:spPr>
        <p:txBody>
          <a:bodyPr/>
          <a:lstStyle/>
          <a:p>
            <a:pPr eaLnBrk="1" hangingPunct="1">
              <a:spcAft>
                <a:spcPts val="1363"/>
              </a:spcAft>
            </a:pPr>
            <a:r>
              <a:rPr lang="en-US" altLang="en-US" dirty="0"/>
              <a:t>Following determination of the marginal probability, we may perform a test and then update our prior probabilities.</a:t>
            </a:r>
          </a:p>
          <a:p>
            <a:pPr eaLnBrk="1" hangingPunct="1">
              <a:spcAft>
                <a:spcPts val="1363"/>
              </a:spcAft>
            </a:pPr>
            <a:r>
              <a:rPr lang="en-US" altLang="en-US" dirty="0"/>
              <a:t>Recognize that the posterior calculated from this will form the prior for a 2</a:t>
            </a:r>
            <a:r>
              <a:rPr lang="en-US" altLang="en-US" baseline="30000" dirty="0"/>
              <a:t>nd</a:t>
            </a:r>
            <a:r>
              <a:rPr lang="en-US" altLang="en-US" dirty="0"/>
              <a:t> update and so on. </a:t>
            </a:r>
          </a:p>
          <a:p>
            <a:pPr eaLnBrk="1" hangingPunct="1">
              <a:spcAft>
                <a:spcPts val="1363"/>
              </a:spcAft>
            </a:pPr>
            <a:r>
              <a:rPr lang="en-US" altLang="en-US" dirty="0"/>
              <a:t>The previous Posterior becomes the new Prior </a:t>
            </a:r>
          </a:p>
          <a:p>
            <a:pPr eaLnBrk="1" hangingPunct="1">
              <a:spcAft>
                <a:spcPts val="1363"/>
              </a:spcAft>
            </a:pPr>
            <a:r>
              <a:rPr lang="en-US" altLang="en-US" dirty="0"/>
              <a:t>If P’(</a:t>
            </a:r>
            <a:r>
              <a:rPr lang="el-GR" altLang="en-US" dirty="0"/>
              <a:t>θ</a:t>
            </a:r>
            <a:r>
              <a:rPr lang="en-US" altLang="en-US" baseline="-25000" dirty="0" err="1"/>
              <a:t>i</a:t>
            </a:r>
            <a:r>
              <a:rPr lang="en-US" altLang="en-US" dirty="0"/>
              <a:t>) represents the first prior, P”(</a:t>
            </a:r>
            <a:r>
              <a:rPr lang="el-GR" altLang="en-US" dirty="0"/>
              <a:t>θ</a:t>
            </a:r>
            <a:r>
              <a:rPr lang="en-US" altLang="en-US" baseline="-25000" dirty="0" err="1"/>
              <a:t>i</a:t>
            </a:r>
            <a:r>
              <a:rPr lang="en-US" altLang="en-US" dirty="0" err="1"/>
              <a:t>|ε</a:t>
            </a:r>
            <a:r>
              <a:rPr lang="en-US" altLang="en-US" dirty="0"/>
              <a:t>) is the updated Bayes estimate (posterior) that is then used as a prior for the second Bayes estimate</a:t>
            </a:r>
          </a:p>
          <a:p>
            <a:pPr marL="0" indent="0" eaLnBrk="1" hangingPunct="1">
              <a:spcAft>
                <a:spcPts val="1363"/>
              </a:spcAft>
              <a:buNone/>
            </a:pP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28F773D6-C71E-4F68-A9BF-45009EA9B201}"/>
              </a:ext>
            </a:extLst>
          </p:cNvPr>
          <p:cNvSpPr>
            <a:spLocks noGrp="1" noChangeArrowheads="1"/>
          </p:cNvSpPr>
          <p:nvPr>
            <p:ph type="title"/>
          </p:nvPr>
        </p:nvSpPr>
        <p:spPr>
          <a:xfrm>
            <a:off x="381000" y="76200"/>
            <a:ext cx="7772400" cy="1143000"/>
          </a:xfrm>
        </p:spPr>
        <p:txBody>
          <a:bodyPr/>
          <a:lstStyle/>
          <a:p>
            <a:pPr eaLnBrk="1" hangingPunct="1"/>
            <a:r>
              <a:rPr lang="en-US" altLang="en-US" dirty="0"/>
              <a:t>Discrete Bayesian Case Study</a:t>
            </a:r>
          </a:p>
        </p:txBody>
      </p:sp>
      <p:sp>
        <p:nvSpPr>
          <p:cNvPr id="45059" name="Content Placeholder 2">
            <a:extLst>
              <a:ext uri="{FF2B5EF4-FFF2-40B4-BE49-F238E27FC236}">
                <a16:creationId xmlns:a16="http://schemas.microsoft.com/office/drawing/2014/main" id="{A9E1BB71-4B02-47A9-B67F-4B662F74899C}"/>
              </a:ext>
            </a:extLst>
          </p:cNvPr>
          <p:cNvSpPr>
            <a:spLocks noGrp="1" noChangeArrowheads="1"/>
          </p:cNvSpPr>
          <p:nvPr>
            <p:ph idx="1"/>
          </p:nvPr>
        </p:nvSpPr>
        <p:spPr>
          <a:xfrm>
            <a:off x="152400" y="1143000"/>
            <a:ext cx="8915400" cy="5029200"/>
          </a:xfrm>
        </p:spPr>
        <p:txBody>
          <a:bodyPr/>
          <a:lstStyle/>
          <a:p>
            <a:pPr eaLnBrk="1" hangingPunct="1"/>
            <a:r>
              <a:rPr lang="en-US" altLang="en-US" sz="2200" dirty="0"/>
              <a:t>In this study, a construction engineer uses his experience to estimate the probabilities that different proportions of concrete piles have defects and ‘updates’ his opinion based on inspecting the concrete piles</a:t>
            </a:r>
          </a:p>
          <a:p>
            <a:pPr eaLnBrk="1" hangingPunct="1"/>
            <a:r>
              <a:rPr lang="en-US" altLang="en-US" sz="2200" dirty="0"/>
              <a:t>Defects in concrete piles for buildings can be due to insufficient bonding with steel, out of tolerance length, cracks, voids etc.</a:t>
            </a:r>
          </a:p>
          <a:p>
            <a:pPr eaLnBrk="1" hangingPunct="1">
              <a:spcAft>
                <a:spcPts val="600"/>
              </a:spcAft>
            </a:pPr>
            <a:endParaRPr lang="en-US" altLang="en-US" sz="2200" dirty="0"/>
          </a:p>
          <a:p>
            <a:pPr eaLnBrk="1" hangingPunct="1">
              <a:spcAft>
                <a:spcPts val="600"/>
              </a:spcAft>
            </a:pPr>
            <a:r>
              <a:rPr lang="en-US" altLang="en-US" sz="2200" dirty="0"/>
              <a:t>Estimate the proportion of defective piles, p</a:t>
            </a:r>
          </a:p>
          <a:p>
            <a:pPr lvl="1" eaLnBrk="1" hangingPunct="1">
              <a:spcAft>
                <a:spcPts val="600"/>
              </a:spcAft>
            </a:pPr>
            <a:r>
              <a:rPr lang="en-US" altLang="en-US" sz="2200" dirty="0"/>
              <a:t>Engineer thinks </a:t>
            </a:r>
            <a:r>
              <a:rPr lang="el-GR" altLang="en-US" sz="2200" dirty="0"/>
              <a:t>θ</a:t>
            </a:r>
            <a:r>
              <a:rPr lang="en-US" altLang="en-US" sz="2200" dirty="0"/>
              <a:t> ranges from 0.2 (20%  defective) to 1 (all defective). (Probability P of observing a certain proportion of defects, </a:t>
            </a:r>
            <a:r>
              <a:rPr lang="el-GR" altLang="en-US" sz="2200" dirty="0">
                <a:latin typeface="Calibri" panose="020F0502020204030204" pitchFamily="34" charset="0"/>
                <a:cs typeface="Calibri" panose="020F0502020204030204" pitchFamily="34" charset="0"/>
              </a:rPr>
              <a:t>θ</a:t>
            </a:r>
            <a:r>
              <a:rPr lang="en-US" altLang="en-US" sz="2200" dirty="0">
                <a:latin typeface="Calibri" panose="020F0502020204030204" pitchFamily="34" charset="0"/>
                <a:cs typeface="Calibri" panose="020F0502020204030204" pitchFamily="34" charset="0"/>
              </a:rPr>
              <a:t>,</a:t>
            </a:r>
            <a:r>
              <a:rPr lang="en-US" altLang="en-US" sz="2200" dirty="0"/>
              <a:t> in a given number of piles), with 0.4 being the most likely value (see figure in next slide)</a:t>
            </a:r>
          </a:p>
          <a:p>
            <a:pPr lvl="1" eaLnBrk="1" hangingPunct="1">
              <a:spcAft>
                <a:spcPts val="600"/>
              </a:spcAft>
            </a:pPr>
            <a:r>
              <a:rPr lang="en-US" altLang="en-US" sz="2200" dirty="0"/>
              <a:t>Prior probability of </a:t>
            </a:r>
            <a:r>
              <a:rPr lang="el-GR" altLang="en-US" sz="2200" dirty="0"/>
              <a:t>θ</a:t>
            </a:r>
            <a:r>
              <a:rPr lang="en-US" altLang="en-US" sz="2200" dirty="0"/>
              <a:t>, obtained from expert opinion: </a:t>
            </a:r>
            <a:br>
              <a:rPr lang="en-US" altLang="en-US" sz="2200" dirty="0"/>
            </a:br>
            <a:r>
              <a:rPr lang="en-US" altLang="en-US" sz="2200" dirty="0"/>
              <a:t>P’</a:t>
            </a:r>
            <a:r>
              <a:rPr lang="en-US" altLang="ja-JP" sz="2200" dirty="0"/>
              <a:t>(</a:t>
            </a:r>
            <a:r>
              <a:rPr lang="el-GR" altLang="en-US" sz="2200" dirty="0"/>
              <a:t>θ</a:t>
            </a:r>
            <a:r>
              <a:rPr lang="en-US" altLang="ja-JP" sz="2200" dirty="0"/>
              <a:t>): probability of observing each value of </a:t>
            </a:r>
            <a:r>
              <a:rPr lang="el-GR" altLang="en-US" sz="2200" dirty="0"/>
              <a:t>θ</a:t>
            </a:r>
            <a:endParaRPr lang="en-US" altLang="en-US" sz="2200" dirty="0"/>
          </a:p>
          <a:p>
            <a:pPr marL="457200" lvl="1" indent="0" eaLnBrk="1" hangingPunct="1">
              <a:spcAft>
                <a:spcPts val="600"/>
              </a:spcAft>
              <a:buNone/>
            </a:pPr>
            <a:endParaRPr lang="en-US" alt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5CD1-5915-4108-B924-6D633643CA07}"/>
              </a:ext>
            </a:extLst>
          </p:cNvPr>
          <p:cNvSpPr>
            <a:spLocks noGrp="1"/>
          </p:cNvSpPr>
          <p:nvPr>
            <p:ph type="title"/>
          </p:nvPr>
        </p:nvSpPr>
        <p:spPr>
          <a:xfrm>
            <a:off x="685799" y="-76200"/>
            <a:ext cx="7772400" cy="1143000"/>
          </a:xfrm>
        </p:spPr>
        <p:txBody>
          <a:bodyPr/>
          <a:lstStyle/>
          <a:p>
            <a:r>
              <a:rPr lang="en-US" dirty="0"/>
              <a:t>Sources of Information</a:t>
            </a:r>
          </a:p>
        </p:txBody>
      </p:sp>
      <p:sp>
        <p:nvSpPr>
          <p:cNvPr id="3" name="Content Placeholder 2">
            <a:extLst>
              <a:ext uri="{FF2B5EF4-FFF2-40B4-BE49-F238E27FC236}">
                <a16:creationId xmlns:a16="http://schemas.microsoft.com/office/drawing/2014/main" id="{874CABB1-F1FA-456E-813D-15339B3E0C6F}"/>
              </a:ext>
            </a:extLst>
          </p:cNvPr>
          <p:cNvSpPr>
            <a:spLocks noGrp="1"/>
          </p:cNvSpPr>
          <p:nvPr>
            <p:ph idx="1"/>
          </p:nvPr>
        </p:nvSpPr>
        <p:spPr>
          <a:xfrm>
            <a:off x="459303" y="1143000"/>
            <a:ext cx="8225393" cy="5029200"/>
          </a:xfrm>
        </p:spPr>
        <p:txBody>
          <a:bodyPr/>
          <a:lstStyle/>
          <a:p>
            <a:r>
              <a:rPr lang="en-US" dirty="0"/>
              <a:t>Frequentist Data </a:t>
            </a:r>
          </a:p>
          <a:p>
            <a:pPr lvl="1"/>
            <a:r>
              <a:rPr lang="en-US" dirty="0"/>
              <a:t>Manufacturer data/ Lab testing</a:t>
            </a:r>
          </a:p>
          <a:p>
            <a:pPr lvl="1"/>
            <a:r>
              <a:rPr lang="en-US" dirty="0"/>
              <a:t>Generic data/ Aggregated real-life data</a:t>
            </a:r>
          </a:p>
          <a:p>
            <a:pPr lvl="1"/>
            <a:r>
              <a:rPr lang="en-US" dirty="0"/>
              <a:t>Plant-specific data/ Observed data/ Evidence</a:t>
            </a:r>
          </a:p>
          <a:p>
            <a:r>
              <a:rPr lang="en-US" dirty="0"/>
              <a:t>Subjectivist Data</a:t>
            </a:r>
          </a:p>
          <a:p>
            <a:pPr lvl="1"/>
            <a:r>
              <a:rPr lang="en-US" dirty="0"/>
              <a:t>Survey data/ Expert judgement </a:t>
            </a:r>
          </a:p>
          <a:p>
            <a:endParaRPr lang="en-US" dirty="0"/>
          </a:p>
          <a:p>
            <a:r>
              <a:rPr lang="en-US" dirty="0"/>
              <a:t>Benefit of Bayesian Analysis:</a:t>
            </a:r>
          </a:p>
          <a:p>
            <a:pPr lvl="1"/>
            <a:r>
              <a:rPr lang="en-US" dirty="0"/>
              <a:t>Bayesian analysis lets you combine the different types of information, while propagating uncertainties, to allow</a:t>
            </a:r>
          </a:p>
          <a:p>
            <a:pPr lvl="2"/>
            <a:r>
              <a:rPr lang="en-US" dirty="0"/>
              <a:t>Diagnostic, </a:t>
            </a:r>
          </a:p>
          <a:p>
            <a:pPr lvl="2"/>
            <a:r>
              <a:rPr lang="en-US" dirty="0"/>
              <a:t>Predictive, and </a:t>
            </a:r>
          </a:p>
          <a:p>
            <a:pPr lvl="2"/>
            <a:r>
              <a:rPr lang="en-US" dirty="0"/>
              <a:t>Intercausal reasoning</a:t>
            </a:r>
          </a:p>
        </p:txBody>
      </p:sp>
    </p:spTree>
    <p:extLst>
      <p:ext uri="{BB962C8B-B14F-4D97-AF65-F5344CB8AC3E}">
        <p14:creationId xmlns:p14="http://schemas.microsoft.com/office/powerpoint/2010/main" val="2759685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 descr="Prior Prob.pdf">
            <a:extLst>
              <a:ext uri="{FF2B5EF4-FFF2-40B4-BE49-F238E27FC236}">
                <a16:creationId xmlns:a16="http://schemas.microsoft.com/office/drawing/2014/main" id="{AF11B1CB-3451-4049-BA1C-9093437031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9770" y="452438"/>
            <a:ext cx="66167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4" hidden="1">
            <a:extLst>
              <a:ext uri="{FF2B5EF4-FFF2-40B4-BE49-F238E27FC236}">
                <a16:creationId xmlns:a16="http://schemas.microsoft.com/office/drawing/2014/main" id="{85C716FA-05C3-47FE-9B01-A888222AC7D2}"/>
              </a:ext>
            </a:extLst>
          </p:cNvPr>
          <p:cNvSpPr>
            <a:spLocks noGrp="1" noChangeArrowheads="1"/>
          </p:cNvSpPr>
          <p:nvPr>
            <p:ph type="title"/>
          </p:nvPr>
        </p:nvSpPr>
        <p:spPr/>
        <p:txBody>
          <a:bodyPr/>
          <a:lstStyle/>
          <a:p>
            <a:pPr eaLnBrk="1" hangingPunct="1"/>
            <a:r>
              <a:rPr lang="en-US" altLang="en-US"/>
              <a:t>E_09_01a</a:t>
            </a:r>
          </a:p>
        </p:txBody>
      </p:sp>
      <p:sp>
        <p:nvSpPr>
          <p:cNvPr id="46085" name="TextBox 7">
            <a:extLst>
              <a:ext uri="{FF2B5EF4-FFF2-40B4-BE49-F238E27FC236}">
                <a16:creationId xmlns:a16="http://schemas.microsoft.com/office/drawing/2014/main" id="{4308689C-B54F-45E6-A2F9-7021D1AFE127}"/>
              </a:ext>
            </a:extLst>
          </p:cNvPr>
          <p:cNvSpPr txBox="1">
            <a:spLocks noChangeArrowheads="1"/>
          </p:cNvSpPr>
          <p:nvPr/>
        </p:nvSpPr>
        <p:spPr bwMode="auto">
          <a:xfrm>
            <a:off x="7969250" y="5435600"/>
            <a:ext cx="4122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l-GR" altLang="en-US" dirty="0"/>
              <a:t>θ</a:t>
            </a:r>
            <a:endParaRPr lang="en-US" altLang="en-US" dirty="0"/>
          </a:p>
        </p:txBody>
      </p:sp>
      <p:sp>
        <p:nvSpPr>
          <p:cNvPr id="46086" name="TextBox 8">
            <a:extLst>
              <a:ext uri="{FF2B5EF4-FFF2-40B4-BE49-F238E27FC236}">
                <a16:creationId xmlns:a16="http://schemas.microsoft.com/office/drawing/2014/main" id="{7B6BE336-B532-48BD-B086-CA63EA64C600}"/>
              </a:ext>
            </a:extLst>
          </p:cNvPr>
          <p:cNvSpPr txBox="1">
            <a:spLocks noChangeArrowheads="1"/>
          </p:cNvSpPr>
          <p:nvPr/>
        </p:nvSpPr>
        <p:spPr bwMode="auto">
          <a:xfrm>
            <a:off x="1974850" y="152400"/>
            <a:ext cx="7086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None/>
            </a:pPr>
            <a:r>
              <a:rPr lang="el-GR" altLang="en-US" sz="2400" dirty="0"/>
              <a:t>θ</a:t>
            </a:r>
            <a:r>
              <a:rPr lang="en-US" altLang="en-US" sz="2400" dirty="0"/>
              <a:t>: proportion of defective piles</a:t>
            </a:r>
          </a:p>
          <a:p>
            <a:pPr>
              <a:spcBef>
                <a:spcPct val="0"/>
              </a:spcBef>
              <a:spcAft>
                <a:spcPct val="0"/>
              </a:spcAft>
              <a:buNone/>
            </a:pPr>
            <a:endParaRPr lang="en-US" altLang="en-US" sz="2400" dirty="0"/>
          </a:p>
          <a:p>
            <a:pPr>
              <a:spcBef>
                <a:spcPct val="0"/>
              </a:spcBef>
              <a:spcAft>
                <a:spcPct val="0"/>
              </a:spcAft>
              <a:buFontTx/>
              <a:buNone/>
            </a:pPr>
            <a:r>
              <a:rPr lang="en-US" altLang="en-US" sz="2400" dirty="0"/>
              <a:t>P’</a:t>
            </a:r>
            <a:r>
              <a:rPr lang="en-US" altLang="ja-JP" sz="2400" dirty="0"/>
              <a:t>(</a:t>
            </a:r>
            <a:r>
              <a:rPr lang="el-GR" altLang="en-US" sz="2400" dirty="0"/>
              <a:t>θ</a:t>
            </a:r>
            <a:r>
              <a:rPr lang="en-US" altLang="ja-JP" sz="2400" dirty="0"/>
              <a:t>): Prior probability (from expert judgment) that the proportion of defective piles = </a:t>
            </a:r>
            <a:r>
              <a:rPr lang="el-GR" altLang="en-US" sz="2400" dirty="0"/>
              <a:t>θ</a:t>
            </a:r>
            <a:endParaRPr lang="en-US" altLang="ja-JP" sz="2400" dirty="0"/>
          </a:p>
          <a:p>
            <a:pPr>
              <a:spcBef>
                <a:spcPct val="0"/>
              </a:spcBef>
              <a:spcAft>
                <a:spcPct val="0"/>
              </a:spcAft>
              <a:buFontTx/>
              <a:buNone/>
            </a:pPr>
            <a:endParaRPr lang="en-US" altLang="en-US" sz="2400" dirty="0"/>
          </a:p>
        </p:txBody>
      </p:sp>
      <p:sp>
        <p:nvSpPr>
          <p:cNvPr id="46087" name="TextBox 9">
            <a:extLst>
              <a:ext uri="{FF2B5EF4-FFF2-40B4-BE49-F238E27FC236}">
                <a16:creationId xmlns:a16="http://schemas.microsoft.com/office/drawing/2014/main" id="{CE2E31A9-CE79-48C6-AA1E-2B0ABB623C77}"/>
              </a:ext>
            </a:extLst>
          </p:cNvPr>
          <p:cNvSpPr txBox="1">
            <a:spLocks noChangeArrowheads="1"/>
          </p:cNvSpPr>
          <p:nvPr/>
        </p:nvSpPr>
        <p:spPr bwMode="auto">
          <a:xfrm>
            <a:off x="73025" y="6553200"/>
            <a:ext cx="1222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1600"/>
              <a:t>(Ang, PCE)</a:t>
            </a:r>
          </a:p>
        </p:txBody>
      </p:sp>
      <p:sp>
        <p:nvSpPr>
          <p:cNvPr id="46088" name="TextBox 1">
            <a:extLst>
              <a:ext uri="{FF2B5EF4-FFF2-40B4-BE49-F238E27FC236}">
                <a16:creationId xmlns:a16="http://schemas.microsoft.com/office/drawing/2014/main" id="{ACCD14AD-DC65-4954-8BFC-431D4E2AF8B5}"/>
              </a:ext>
            </a:extLst>
          </p:cNvPr>
          <p:cNvSpPr txBox="1">
            <a:spLocks noChangeArrowheads="1"/>
          </p:cNvSpPr>
          <p:nvPr/>
        </p:nvSpPr>
        <p:spPr bwMode="auto">
          <a:xfrm>
            <a:off x="635000" y="2362200"/>
            <a:ext cx="8354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None/>
            </a:pPr>
            <a:r>
              <a:rPr lang="en-US" altLang="en-US" sz="2400" dirty="0"/>
              <a:t>P’</a:t>
            </a:r>
            <a:r>
              <a:rPr lang="en-US" altLang="ja-JP" sz="2400" dirty="0"/>
              <a:t>(</a:t>
            </a:r>
            <a:r>
              <a:rPr lang="el-GR" altLang="en-US" sz="2400" dirty="0"/>
              <a:t>θ</a:t>
            </a:r>
            <a:r>
              <a:rPr lang="en-US" altLang="ja-JP" sz="2400" dirty="0"/>
              <a:t>)</a:t>
            </a:r>
            <a:endParaRPr lang="en-US" altLang="en-US" sz="2400" dirty="0"/>
          </a:p>
        </p:txBody>
      </p:sp>
      <p:sp>
        <p:nvSpPr>
          <p:cNvPr id="46090" name="TextBox 4">
            <a:extLst>
              <a:ext uri="{FF2B5EF4-FFF2-40B4-BE49-F238E27FC236}">
                <a16:creationId xmlns:a16="http://schemas.microsoft.com/office/drawing/2014/main" id="{7972A639-1B24-4819-B63D-910865F522BB}"/>
              </a:ext>
            </a:extLst>
          </p:cNvPr>
          <p:cNvSpPr txBox="1">
            <a:spLocks noChangeArrowheads="1"/>
          </p:cNvSpPr>
          <p:nvPr/>
        </p:nvSpPr>
        <p:spPr bwMode="auto">
          <a:xfrm>
            <a:off x="1167530" y="23098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1</a:t>
            </a:r>
          </a:p>
        </p:txBody>
      </p:sp>
      <p:sp>
        <p:nvSpPr>
          <p:cNvPr id="46091" name="TextBox 1">
            <a:extLst>
              <a:ext uri="{FF2B5EF4-FFF2-40B4-BE49-F238E27FC236}">
                <a16:creationId xmlns:a16="http://schemas.microsoft.com/office/drawing/2014/main" id="{D6A03120-8EC1-48D1-9C31-02253A21FBA1}"/>
              </a:ext>
            </a:extLst>
          </p:cNvPr>
          <p:cNvSpPr txBox="1">
            <a:spLocks noChangeArrowheads="1"/>
          </p:cNvSpPr>
          <p:nvPr/>
        </p:nvSpPr>
        <p:spPr bwMode="auto">
          <a:xfrm>
            <a:off x="152400" y="3048000"/>
            <a:ext cx="12398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a:t>Prior Pr</a:t>
            </a:r>
          </a:p>
          <a:p>
            <a:pPr eaLnBrk="1" hangingPunct="1">
              <a:spcBef>
                <a:spcPct val="0"/>
              </a:spcBef>
              <a:spcAft>
                <a:spcPct val="0"/>
              </a:spcAft>
              <a:buFontTx/>
              <a:buNone/>
            </a:pPr>
            <a:r>
              <a:rPr lang="en-US" altLang="en-US" sz="2400"/>
              <a:t>values</a:t>
            </a:r>
          </a:p>
        </p:txBody>
      </p:sp>
      <p:sp>
        <p:nvSpPr>
          <p:cNvPr id="46092" name="TextBox 11">
            <a:extLst>
              <a:ext uri="{FF2B5EF4-FFF2-40B4-BE49-F238E27FC236}">
                <a16:creationId xmlns:a16="http://schemas.microsoft.com/office/drawing/2014/main" id="{D25B1ED7-2153-4DEB-BAF4-9886CDAB551A}"/>
              </a:ext>
            </a:extLst>
          </p:cNvPr>
          <p:cNvSpPr txBox="1">
            <a:spLocks noChangeArrowheads="1"/>
          </p:cNvSpPr>
          <p:nvPr/>
        </p:nvSpPr>
        <p:spPr bwMode="auto">
          <a:xfrm>
            <a:off x="2971800" y="6396038"/>
            <a:ext cx="3470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l-GR" altLang="en-US" sz="2400" dirty="0"/>
              <a:t>θ</a:t>
            </a:r>
            <a:r>
              <a:rPr lang="en-US" altLang="en-US" sz="2400" dirty="0"/>
              <a:t> values, likelihood data</a:t>
            </a:r>
          </a:p>
        </p:txBody>
      </p:sp>
      <p:sp>
        <p:nvSpPr>
          <p:cNvPr id="46093" name="TextBox 1">
            <a:extLst>
              <a:ext uri="{FF2B5EF4-FFF2-40B4-BE49-F238E27FC236}">
                <a16:creationId xmlns:a16="http://schemas.microsoft.com/office/drawing/2014/main" id="{D41461C6-FD45-4373-8E87-34E2EBCFCC77}"/>
              </a:ext>
            </a:extLst>
          </p:cNvPr>
          <p:cNvSpPr txBox="1">
            <a:spLocks noChangeArrowheads="1"/>
          </p:cNvSpPr>
          <p:nvPr/>
        </p:nvSpPr>
        <p:spPr bwMode="auto">
          <a:xfrm>
            <a:off x="4419600" y="2622329"/>
            <a:ext cx="48768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200" dirty="0"/>
              <a:t>All data are in these five bars of the discrete </a:t>
            </a:r>
            <a:r>
              <a:rPr lang="en-US" altLang="en-US" sz="2200" dirty="0" err="1"/>
              <a:t>pmf</a:t>
            </a:r>
            <a:r>
              <a:rPr lang="en-US" altLang="en-US" sz="2200" dirty="0"/>
              <a:t> distribution (total </a:t>
            </a:r>
            <a:r>
              <a:rPr lang="en-US" altLang="en-US" sz="2200" dirty="0" err="1"/>
              <a:t>Pr</a:t>
            </a:r>
            <a:r>
              <a:rPr lang="en-US" altLang="en-US" sz="2200" dirty="0"/>
              <a:t> = 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00B2BC83-5B28-4AD1-B73B-E53049F9510B}"/>
              </a:ext>
            </a:extLst>
          </p:cNvPr>
          <p:cNvSpPr>
            <a:spLocks noGrp="1" noChangeArrowheads="1"/>
          </p:cNvSpPr>
          <p:nvPr>
            <p:ph type="title"/>
          </p:nvPr>
        </p:nvSpPr>
        <p:spPr>
          <a:xfrm>
            <a:off x="609600" y="235399"/>
            <a:ext cx="7772400" cy="685800"/>
          </a:xfrm>
        </p:spPr>
        <p:txBody>
          <a:bodyPr/>
          <a:lstStyle/>
          <a:p>
            <a:pPr eaLnBrk="1" hangingPunct="1"/>
            <a:r>
              <a:rPr lang="en-US" altLang="en-US" sz="3800" dirty="0"/>
              <a:t>Bayesian Parameter Estimator</a:t>
            </a:r>
          </a:p>
        </p:txBody>
      </p:sp>
      <p:sp>
        <p:nvSpPr>
          <p:cNvPr id="44035" name="Content Placeholder 2">
            <a:extLst>
              <a:ext uri="{FF2B5EF4-FFF2-40B4-BE49-F238E27FC236}">
                <a16:creationId xmlns:a16="http://schemas.microsoft.com/office/drawing/2014/main" id="{9776D6A6-40B1-4789-826F-1D1CB0D3297F}"/>
              </a:ext>
            </a:extLst>
          </p:cNvPr>
          <p:cNvSpPr>
            <a:spLocks noGrp="1" noChangeArrowheads="1"/>
          </p:cNvSpPr>
          <p:nvPr>
            <p:ph idx="1"/>
          </p:nvPr>
        </p:nvSpPr>
        <p:spPr>
          <a:xfrm>
            <a:off x="76201" y="1055687"/>
            <a:ext cx="8763000" cy="4800600"/>
          </a:xfrm>
        </p:spPr>
        <p:txBody>
          <a:bodyPr/>
          <a:lstStyle/>
          <a:p>
            <a:pPr eaLnBrk="1" hangingPunct="1"/>
            <a:r>
              <a:rPr lang="en-US" altLang="en-US" dirty="0"/>
              <a:t>Prior predictive probability (denominator) is found using the LTP:</a:t>
            </a:r>
          </a:p>
        </p:txBody>
      </p:sp>
      <p:graphicFrame>
        <p:nvGraphicFramePr>
          <p:cNvPr id="44037" name="Content Placeholder 7">
            <a:extLst>
              <a:ext uri="{FF2B5EF4-FFF2-40B4-BE49-F238E27FC236}">
                <a16:creationId xmlns:a16="http://schemas.microsoft.com/office/drawing/2014/main" id="{B56B2980-C771-4B5B-8432-F145C87017F2}"/>
              </a:ext>
            </a:extLst>
          </p:cNvPr>
          <p:cNvGraphicFramePr>
            <a:graphicFrameLocks noChangeAspect="1"/>
          </p:cNvGraphicFramePr>
          <p:nvPr>
            <p:extLst/>
          </p:nvPr>
        </p:nvGraphicFramePr>
        <p:xfrm>
          <a:off x="2716213" y="4154488"/>
          <a:ext cx="3863975" cy="1044575"/>
        </p:xfrm>
        <a:graphic>
          <a:graphicData uri="http://schemas.openxmlformats.org/presentationml/2006/ole">
            <mc:AlternateContent xmlns:mc="http://schemas.openxmlformats.org/markup-compatibility/2006">
              <mc:Choice xmlns:v="urn:schemas-microsoft-com:vml" Requires="v">
                <p:oleObj spid="_x0000_s117770" name="Equation" r:id="rId3" imgW="2340360" imgH="621360" progId="Equation.DSMT4">
                  <p:embed/>
                </p:oleObj>
              </mc:Choice>
              <mc:Fallback>
                <p:oleObj name="Equation" r:id="rId3" imgW="2340360" imgH="621360" progId="Equation.DSMT4">
                  <p:embed/>
                  <p:pic>
                    <p:nvPicPr>
                      <p:cNvPr id="44037" name="Content Placeholder 7">
                        <a:extLst>
                          <a:ext uri="{FF2B5EF4-FFF2-40B4-BE49-F238E27FC236}">
                            <a16:creationId xmlns:a16="http://schemas.microsoft.com/office/drawing/2014/main" id="{B56B2980-C771-4B5B-8432-F145C8701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213" y="4154488"/>
                        <a:ext cx="386397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3">
            <a:extLst>
              <a:ext uri="{FF2B5EF4-FFF2-40B4-BE49-F238E27FC236}">
                <a16:creationId xmlns:a16="http://schemas.microsoft.com/office/drawing/2014/main" id="{2352B578-D2A2-45D8-A357-80A669DE302C}"/>
              </a:ext>
            </a:extLst>
          </p:cNvPr>
          <p:cNvGraphicFramePr>
            <a:graphicFrameLocks noChangeAspect="1"/>
          </p:cNvGraphicFramePr>
          <p:nvPr>
            <p:extLst/>
          </p:nvPr>
        </p:nvGraphicFramePr>
        <p:xfrm>
          <a:off x="2988910" y="2353030"/>
          <a:ext cx="2909888" cy="1017587"/>
        </p:xfrm>
        <a:graphic>
          <a:graphicData uri="http://schemas.openxmlformats.org/presentationml/2006/ole">
            <mc:AlternateContent xmlns:mc="http://schemas.openxmlformats.org/markup-compatibility/2006">
              <mc:Choice xmlns:v="urn:schemas-microsoft-com:vml" Requires="v">
                <p:oleObj spid="_x0000_s117771" name="Equation" r:id="rId5" imgW="1801080" imgH="621360" progId="Equation.DSMT4">
                  <p:embed/>
                </p:oleObj>
              </mc:Choice>
              <mc:Fallback>
                <p:oleObj name="Equation" r:id="rId5" imgW="1801080" imgH="621360" progId="Equation.DSMT4">
                  <p:embed/>
                  <p:pic>
                    <p:nvPicPr>
                      <p:cNvPr id="44038" name="Object 3">
                        <a:extLst>
                          <a:ext uri="{FF2B5EF4-FFF2-40B4-BE49-F238E27FC236}">
                            <a16:creationId xmlns:a16="http://schemas.microsoft.com/office/drawing/2014/main" id="{2352B578-D2A2-45D8-A357-80A669DE30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8910" y="2353030"/>
                        <a:ext cx="2909888"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TextBox 1">
            <a:extLst>
              <a:ext uri="{FF2B5EF4-FFF2-40B4-BE49-F238E27FC236}">
                <a16:creationId xmlns:a16="http://schemas.microsoft.com/office/drawing/2014/main" id="{04826794-F31B-40FE-8899-33D24400FA12}"/>
              </a:ext>
            </a:extLst>
          </p:cNvPr>
          <p:cNvSpPr txBox="1">
            <a:spLocks noChangeArrowheads="1"/>
          </p:cNvSpPr>
          <p:nvPr/>
        </p:nvSpPr>
        <p:spPr bwMode="auto">
          <a:xfrm>
            <a:off x="5334000" y="3979410"/>
            <a:ext cx="22082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200"/>
              <a:t>posterior weight</a:t>
            </a:r>
          </a:p>
        </p:txBody>
      </p:sp>
      <p:sp>
        <p:nvSpPr>
          <p:cNvPr id="44040" name="TextBox 7">
            <a:extLst>
              <a:ext uri="{FF2B5EF4-FFF2-40B4-BE49-F238E27FC236}">
                <a16:creationId xmlns:a16="http://schemas.microsoft.com/office/drawing/2014/main" id="{C42C8F6E-EDFC-4CC4-A84D-B9CA0D42EB91}"/>
              </a:ext>
            </a:extLst>
          </p:cNvPr>
          <p:cNvSpPr txBox="1">
            <a:spLocks noChangeArrowheads="1"/>
          </p:cNvSpPr>
          <p:nvPr/>
        </p:nvSpPr>
        <p:spPr bwMode="auto">
          <a:xfrm>
            <a:off x="4838257" y="1981200"/>
            <a:ext cx="16748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200" dirty="0"/>
              <a:t>prior weight</a:t>
            </a:r>
          </a:p>
        </p:txBody>
      </p:sp>
      <p:cxnSp>
        <p:nvCxnSpPr>
          <p:cNvPr id="44041" name="Straight Arrow Connector 3">
            <a:extLst>
              <a:ext uri="{FF2B5EF4-FFF2-40B4-BE49-F238E27FC236}">
                <a16:creationId xmlns:a16="http://schemas.microsoft.com/office/drawing/2014/main" id="{C0EB40D4-02E8-446D-831C-C2EE8C45D148}"/>
              </a:ext>
            </a:extLst>
          </p:cNvPr>
          <p:cNvCxnSpPr>
            <a:cxnSpLocks noChangeShapeType="1"/>
          </p:cNvCxnSpPr>
          <p:nvPr/>
        </p:nvCxnSpPr>
        <p:spPr bwMode="auto">
          <a:xfrm flipH="1">
            <a:off x="5715000" y="4360410"/>
            <a:ext cx="152400" cy="152400"/>
          </a:xfrm>
          <a:prstGeom prst="straightConnector1">
            <a:avLst/>
          </a:prstGeom>
          <a:noFill/>
          <a:ln w="28575">
            <a:solidFill>
              <a:srgbClr val="800000"/>
            </a:solidFill>
            <a:round/>
            <a:headEnd/>
            <a:tailEnd type="arrow" w="med" len="med"/>
          </a:ln>
          <a:extLst>
            <a:ext uri="{909E8E84-426E-40DD-AFC4-6F175D3DCCD1}">
              <a14:hiddenFill xmlns:a14="http://schemas.microsoft.com/office/drawing/2010/main">
                <a:noFill/>
              </a14:hiddenFill>
            </a:ext>
          </a:extLst>
        </p:spPr>
      </p:cxnSp>
      <p:cxnSp>
        <p:nvCxnSpPr>
          <p:cNvPr id="44042" name="Straight Arrow Connector 10">
            <a:extLst>
              <a:ext uri="{FF2B5EF4-FFF2-40B4-BE49-F238E27FC236}">
                <a16:creationId xmlns:a16="http://schemas.microsoft.com/office/drawing/2014/main" id="{E33BA3E0-8C41-45E5-ADE5-AA7362432F72}"/>
              </a:ext>
            </a:extLst>
          </p:cNvPr>
          <p:cNvCxnSpPr>
            <a:cxnSpLocks noChangeShapeType="1"/>
            <a:stCxn id="44040" idx="2"/>
          </p:cNvCxnSpPr>
          <p:nvPr/>
        </p:nvCxnSpPr>
        <p:spPr bwMode="auto">
          <a:xfrm flipH="1">
            <a:off x="5449536" y="2411413"/>
            <a:ext cx="226128" cy="259911"/>
          </a:xfrm>
          <a:prstGeom prst="straightConnector1">
            <a:avLst/>
          </a:prstGeom>
          <a:noFill/>
          <a:ln w="28575">
            <a:solidFill>
              <a:srgbClr val="800000"/>
            </a:solidFill>
            <a:round/>
            <a:headEnd/>
            <a:tailEnd type="arrow" w="med" len="med"/>
          </a:ln>
          <a:extLst>
            <a:ext uri="{909E8E84-426E-40DD-AFC4-6F175D3DCCD1}">
              <a14:hiddenFill xmlns:a14="http://schemas.microsoft.com/office/drawing/2010/main">
                <a:noFill/>
              </a14:hiddenFill>
            </a:ext>
          </a:extLst>
        </p:spPr>
      </p:cxnSp>
      <p:sp>
        <p:nvSpPr>
          <p:cNvPr id="44043" name="TextBox 1">
            <a:extLst>
              <a:ext uri="{FF2B5EF4-FFF2-40B4-BE49-F238E27FC236}">
                <a16:creationId xmlns:a16="http://schemas.microsoft.com/office/drawing/2014/main" id="{97745403-892B-43A4-B29E-2AC1384BF521}"/>
              </a:ext>
            </a:extLst>
          </p:cNvPr>
          <p:cNvSpPr txBox="1">
            <a:spLocks noChangeArrowheads="1"/>
          </p:cNvSpPr>
          <p:nvPr/>
        </p:nvSpPr>
        <p:spPr bwMode="auto">
          <a:xfrm>
            <a:off x="3581400" y="3979410"/>
            <a:ext cx="12668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200"/>
              <a:t>test data</a:t>
            </a:r>
          </a:p>
        </p:txBody>
      </p:sp>
      <p:cxnSp>
        <p:nvCxnSpPr>
          <p:cNvPr id="44044" name="Straight Arrow Connector 3">
            <a:extLst>
              <a:ext uri="{FF2B5EF4-FFF2-40B4-BE49-F238E27FC236}">
                <a16:creationId xmlns:a16="http://schemas.microsoft.com/office/drawing/2014/main" id="{E883CB24-51B1-41D6-8AB3-F87A4A3DAA9D}"/>
              </a:ext>
            </a:extLst>
          </p:cNvPr>
          <p:cNvCxnSpPr>
            <a:cxnSpLocks noChangeShapeType="1"/>
            <a:stCxn id="44043" idx="2"/>
          </p:cNvCxnSpPr>
          <p:nvPr/>
        </p:nvCxnSpPr>
        <p:spPr bwMode="auto">
          <a:xfrm>
            <a:off x="4214813" y="4409623"/>
            <a:ext cx="52387" cy="179387"/>
          </a:xfrm>
          <a:prstGeom prst="straightConnector1">
            <a:avLst/>
          </a:prstGeom>
          <a:noFill/>
          <a:ln w="28575">
            <a:solidFill>
              <a:srgbClr val="800000"/>
            </a:solidFill>
            <a:round/>
            <a:headEnd/>
            <a:tailEnd type="arrow" w="med" len="me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13610BBC-7E3F-4DFC-913D-0C10015ACCB5}"/>
              </a:ext>
            </a:extLst>
          </p:cNvPr>
          <p:cNvSpPr txBox="1"/>
          <p:nvPr/>
        </p:nvSpPr>
        <p:spPr>
          <a:xfrm>
            <a:off x="397825" y="2608712"/>
            <a:ext cx="2362200" cy="461665"/>
          </a:xfrm>
          <a:prstGeom prst="rect">
            <a:avLst/>
          </a:prstGeom>
          <a:noFill/>
        </p:spPr>
        <p:txBody>
          <a:bodyPr wrap="square" rtlCol="0">
            <a:spAutoFit/>
          </a:bodyPr>
          <a:lstStyle/>
          <a:p>
            <a:r>
              <a:rPr lang="en-US" dirty="0"/>
              <a:t>For 1</a:t>
            </a:r>
            <a:r>
              <a:rPr lang="en-US" baseline="30000" dirty="0"/>
              <a:t>st</a:t>
            </a:r>
            <a:r>
              <a:rPr lang="en-US" dirty="0"/>
              <a:t> update:</a:t>
            </a:r>
          </a:p>
        </p:txBody>
      </p:sp>
      <p:sp>
        <p:nvSpPr>
          <p:cNvPr id="13" name="TextBox 12">
            <a:extLst>
              <a:ext uri="{FF2B5EF4-FFF2-40B4-BE49-F238E27FC236}">
                <a16:creationId xmlns:a16="http://schemas.microsoft.com/office/drawing/2014/main" id="{332B0300-134E-45A8-BADE-6325BF3B2224}"/>
              </a:ext>
            </a:extLst>
          </p:cNvPr>
          <p:cNvSpPr txBox="1"/>
          <p:nvPr/>
        </p:nvSpPr>
        <p:spPr>
          <a:xfrm>
            <a:off x="354013" y="4495155"/>
            <a:ext cx="2362200" cy="461665"/>
          </a:xfrm>
          <a:prstGeom prst="rect">
            <a:avLst/>
          </a:prstGeom>
          <a:noFill/>
        </p:spPr>
        <p:txBody>
          <a:bodyPr wrap="square" rtlCol="0">
            <a:spAutoFit/>
          </a:bodyPr>
          <a:lstStyle/>
          <a:p>
            <a:r>
              <a:rPr lang="en-US" dirty="0"/>
              <a:t>For 2nd update: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1C910984-4585-4035-A937-48981EA2BB2E}"/>
              </a:ext>
            </a:extLst>
          </p:cNvPr>
          <p:cNvSpPr>
            <a:spLocks noGrp="1" noChangeArrowheads="1"/>
          </p:cNvSpPr>
          <p:nvPr>
            <p:ph idx="1"/>
          </p:nvPr>
        </p:nvSpPr>
        <p:spPr>
          <a:xfrm>
            <a:off x="457200" y="1219200"/>
            <a:ext cx="8382000" cy="4114800"/>
          </a:xfrm>
        </p:spPr>
        <p:txBody>
          <a:bodyPr/>
          <a:lstStyle/>
          <a:p>
            <a:pPr eaLnBrk="1" hangingPunct="1"/>
            <a:r>
              <a:rPr lang="en-US" altLang="en-US" sz="2300" dirty="0"/>
              <a:t>Inspection of a pile shows it is defective (similar to testing positive in the heart disease example)</a:t>
            </a:r>
          </a:p>
          <a:p>
            <a:pPr eaLnBrk="1" hangingPunct="1"/>
            <a:r>
              <a:rPr lang="en-US" altLang="en-US" sz="2300" dirty="0"/>
              <a:t>So we have to update each of the expert opinions P(</a:t>
            </a:r>
            <a:r>
              <a:rPr lang="el-GR" altLang="en-US" sz="2300" dirty="0">
                <a:latin typeface="Calibri" panose="020F0502020204030204" pitchFamily="34" charset="0"/>
                <a:cs typeface="Calibri" panose="020F0502020204030204" pitchFamily="34" charset="0"/>
              </a:rPr>
              <a:t>θ</a:t>
            </a:r>
            <a:r>
              <a:rPr lang="en-US" altLang="en-US" sz="2300" dirty="0">
                <a:latin typeface="Calibri" panose="020F0502020204030204" pitchFamily="34" charset="0"/>
                <a:cs typeface="Calibri" panose="020F0502020204030204" pitchFamily="34" charset="0"/>
              </a:rPr>
              <a:t>) </a:t>
            </a:r>
            <a:r>
              <a:rPr lang="en-US" altLang="en-US" sz="2300" dirty="0"/>
              <a:t>by calculating values for the P(</a:t>
            </a:r>
            <a:r>
              <a:rPr lang="el-GR" altLang="en-US" sz="2300" dirty="0"/>
              <a:t>θ</a:t>
            </a:r>
            <a:r>
              <a:rPr lang="en-US" altLang="en-US" sz="2300" dirty="0"/>
              <a:t>|ε) posterior distribution for all 5 values of P(</a:t>
            </a:r>
            <a:r>
              <a:rPr lang="el-GR" altLang="en-US" sz="2300" dirty="0"/>
              <a:t>θ</a:t>
            </a:r>
            <a:r>
              <a:rPr lang="en-US" altLang="en-US" sz="2300" dirty="0"/>
              <a:t>)</a:t>
            </a:r>
          </a:p>
        </p:txBody>
      </p:sp>
      <p:sp>
        <p:nvSpPr>
          <p:cNvPr id="50179" name="Slide Number Placeholder 3">
            <a:extLst>
              <a:ext uri="{FF2B5EF4-FFF2-40B4-BE49-F238E27FC236}">
                <a16:creationId xmlns:a16="http://schemas.microsoft.com/office/drawing/2014/main" id="{1EB25A6C-4A4B-4313-BCF3-5CCE916E7DCA}"/>
              </a:ext>
            </a:extLst>
          </p:cNvPr>
          <p:cNvSpPr>
            <a:spLocks noGrp="1"/>
          </p:cNvSpPr>
          <p:nvPr>
            <p:ph type="sldNum" sz="quarter" idx="4294967295"/>
          </p:nvPr>
        </p:nvSpPr>
        <p:spPr>
          <a:xfrm>
            <a:off x="7162800" y="152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06A06F22-903A-4340-A477-B58B21CDCC5C}" type="slidenum">
              <a:rPr lang="en-US" altLang="en-US" sz="1400" smtClean="0"/>
              <a:pPr>
                <a:spcBef>
                  <a:spcPct val="0"/>
                </a:spcBef>
                <a:spcAft>
                  <a:spcPct val="0"/>
                </a:spcAft>
                <a:buFontTx/>
                <a:buNone/>
              </a:pPr>
              <a:t>32</a:t>
            </a:fld>
            <a:endParaRPr lang="en-US" altLang="en-US" sz="1400"/>
          </a:p>
        </p:txBody>
      </p:sp>
      <p:sp>
        <p:nvSpPr>
          <p:cNvPr id="50182" name="Title 6">
            <a:extLst>
              <a:ext uri="{FF2B5EF4-FFF2-40B4-BE49-F238E27FC236}">
                <a16:creationId xmlns:a16="http://schemas.microsoft.com/office/drawing/2014/main" id="{8A595CBE-7041-4A6E-8F17-30125FD8F586}"/>
              </a:ext>
            </a:extLst>
          </p:cNvPr>
          <p:cNvSpPr>
            <a:spLocks noGrp="1" noChangeArrowheads="1"/>
          </p:cNvSpPr>
          <p:nvPr>
            <p:ph type="title"/>
          </p:nvPr>
        </p:nvSpPr>
        <p:spPr>
          <a:xfrm>
            <a:off x="609600" y="-76200"/>
            <a:ext cx="8077200" cy="1143000"/>
          </a:xfrm>
        </p:spPr>
        <p:txBody>
          <a:bodyPr/>
          <a:lstStyle/>
          <a:p>
            <a:pPr eaLnBrk="1" hangingPunct="1"/>
            <a:r>
              <a:rPr lang="en-US" altLang="en-US" dirty="0"/>
              <a:t>Observing a defective pile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C417B6C-77FB-4A80-AF0F-22D969838039}"/>
              </a:ext>
            </a:extLst>
          </p:cNvPr>
          <p:cNvSpPr>
            <a:spLocks noGrp="1" noChangeArrowheads="1"/>
          </p:cNvSpPr>
          <p:nvPr>
            <p:ph type="title"/>
          </p:nvPr>
        </p:nvSpPr>
        <p:spPr>
          <a:xfrm>
            <a:off x="685800" y="76200"/>
            <a:ext cx="7772400" cy="1143000"/>
          </a:xfrm>
        </p:spPr>
        <p:txBody>
          <a:bodyPr/>
          <a:lstStyle/>
          <a:p>
            <a:r>
              <a:rPr lang="en-US" altLang="en-US"/>
              <a:t>First: Calculate P(ε)</a:t>
            </a:r>
          </a:p>
        </p:txBody>
      </p:sp>
      <p:sp>
        <p:nvSpPr>
          <p:cNvPr id="49155" name="Content Placeholder 2">
            <a:extLst>
              <a:ext uri="{FF2B5EF4-FFF2-40B4-BE49-F238E27FC236}">
                <a16:creationId xmlns:a16="http://schemas.microsoft.com/office/drawing/2014/main" id="{E163323A-EBFC-47D5-84B7-372AE10CD721}"/>
              </a:ext>
            </a:extLst>
          </p:cNvPr>
          <p:cNvSpPr>
            <a:spLocks noGrp="1" noChangeArrowheads="1"/>
          </p:cNvSpPr>
          <p:nvPr>
            <p:ph idx="1"/>
          </p:nvPr>
        </p:nvSpPr>
        <p:spPr>
          <a:xfrm>
            <a:off x="241086" y="1409700"/>
            <a:ext cx="8839200" cy="5257800"/>
          </a:xfrm>
        </p:spPr>
        <p:txBody>
          <a:bodyPr/>
          <a:lstStyle/>
          <a:p>
            <a:r>
              <a:rPr lang="en-US" altLang="en-US" dirty="0"/>
              <a:t>First use the data to calculate the total probability of observing a defective pile, P(ε), by summing over all the p</a:t>
            </a:r>
            <a:r>
              <a:rPr lang="en-US" altLang="en-US" baseline="-25000" dirty="0"/>
              <a:t>i</a:t>
            </a:r>
            <a:r>
              <a:rPr lang="en-US" altLang="en-US" dirty="0"/>
              <a:t> from 0.2 to 1.</a:t>
            </a:r>
          </a:p>
          <a:p>
            <a:r>
              <a:rPr lang="en-US" altLang="en-US" dirty="0"/>
              <a:t>So, the probability of observing a defective pile: </a:t>
            </a:r>
          </a:p>
        </p:txBody>
      </p:sp>
      <p:sp>
        <p:nvSpPr>
          <p:cNvPr id="49159" name="TextBox 1">
            <a:extLst>
              <a:ext uri="{FF2B5EF4-FFF2-40B4-BE49-F238E27FC236}">
                <a16:creationId xmlns:a16="http://schemas.microsoft.com/office/drawing/2014/main" id="{AF64B830-2596-4044-B867-7252EA6AF97E}"/>
              </a:ext>
            </a:extLst>
          </p:cNvPr>
          <p:cNvSpPr txBox="1">
            <a:spLocks noChangeArrowheads="1"/>
          </p:cNvSpPr>
          <p:nvPr/>
        </p:nvSpPr>
        <p:spPr bwMode="auto">
          <a:xfrm>
            <a:off x="76200" y="5029200"/>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likelihood</a:t>
            </a:r>
          </a:p>
        </p:txBody>
      </p:sp>
      <p:sp>
        <p:nvSpPr>
          <p:cNvPr id="49160" name="TextBox 7">
            <a:extLst>
              <a:ext uri="{FF2B5EF4-FFF2-40B4-BE49-F238E27FC236}">
                <a16:creationId xmlns:a16="http://schemas.microsoft.com/office/drawing/2014/main" id="{9930F282-EC23-47D9-B6B2-F810D9C7B6F0}"/>
              </a:ext>
            </a:extLst>
          </p:cNvPr>
          <p:cNvSpPr txBox="1">
            <a:spLocks noChangeArrowheads="1"/>
          </p:cNvSpPr>
          <p:nvPr/>
        </p:nvSpPr>
        <p:spPr bwMode="auto">
          <a:xfrm>
            <a:off x="1066800" y="5029200"/>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prior</a:t>
            </a:r>
          </a:p>
        </p:txBody>
      </p:sp>
      <p:cxnSp>
        <p:nvCxnSpPr>
          <p:cNvPr id="49161" name="Straight Arrow Connector 3">
            <a:extLst>
              <a:ext uri="{FF2B5EF4-FFF2-40B4-BE49-F238E27FC236}">
                <a16:creationId xmlns:a16="http://schemas.microsoft.com/office/drawing/2014/main" id="{02190661-7B3E-44B1-8EEA-F41AEAE4C4D5}"/>
              </a:ext>
            </a:extLst>
          </p:cNvPr>
          <p:cNvCxnSpPr>
            <a:cxnSpLocks noChangeShapeType="1"/>
          </p:cNvCxnSpPr>
          <p:nvPr/>
        </p:nvCxnSpPr>
        <p:spPr bwMode="auto">
          <a:xfrm flipH="1" flipV="1">
            <a:off x="533400" y="4724400"/>
            <a:ext cx="762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62" name="Straight Arrow Connector 10">
            <a:extLst>
              <a:ext uri="{FF2B5EF4-FFF2-40B4-BE49-F238E27FC236}">
                <a16:creationId xmlns:a16="http://schemas.microsoft.com/office/drawing/2014/main" id="{7E06812E-8FCB-405C-8280-A2B607459B6A}"/>
              </a:ext>
            </a:extLst>
          </p:cNvPr>
          <p:cNvCxnSpPr>
            <a:cxnSpLocks noChangeShapeType="1"/>
          </p:cNvCxnSpPr>
          <p:nvPr/>
        </p:nvCxnSpPr>
        <p:spPr bwMode="auto">
          <a:xfrm flipH="1" flipV="1">
            <a:off x="1219200" y="4800600"/>
            <a:ext cx="762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9163" name="TextBox 1">
            <a:extLst>
              <a:ext uri="{FF2B5EF4-FFF2-40B4-BE49-F238E27FC236}">
                <a16:creationId xmlns:a16="http://schemas.microsoft.com/office/drawing/2014/main" id="{788B3E2F-BFD9-4AD6-A6F0-A26A85268DD5}"/>
              </a:ext>
            </a:extLst>
          </p:cNvPr>
          <p:cNvSpPr txBox="1">
            <a:spLocks noChangeArrowheads="1"/>
          </p:cNvSpPr>
          <p:nvPr/>
        </p:nvSpPr>
        <p:spPr bwMode="auto">
          <a:xfrm>
            <a:off x="1752600" y="5029200"/>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likelihood</a:t>
            </a:r>
          </a:p>
        </p:txBody>
      </p:sp>
      <p:sp>
        <p:nvSpPr>
          <p:cNvPr id="49164" name="TextBox 7">
            <a:extLst>
              <a:ext uri="{FF2B5EF4-FFF2-40B4-BE49-F238E27FC236}">
                <a16:creationId xmlns:a16="http://schemas.microsoft.com/office/drawing/2014/main" id="{4ECE7C71-C3CC-477E-8483-7F2F506574BC}"/>
              </a:ext>
            </a:extLst>
          </p:cNvPr>
          <p:cNvSpPr txBox="1">
            <a:spLocks noChangeArrowheads="1"/>
          </p:cNvSpPr>
          <p:nvPr/>
        </p:nvSpPr>
        <p:spPr bwMode="auto">
          <a:xfrm>
            <a:off x="2743200" y="5029200"/>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prior</a:t>
            </a:r>
          </a:p>
        </p:txBody>
      </p:sp>
      <p:cxnSp>
        <p:nvCxnSpPr>
          <p:cNvPr id="49165" name="Straight Arrow Connector 3">
            <a:extLst>
              <a:ext uri="{FF2B5EF4-FFF2-40B4-BE49-F238E27FC236}">
                <a16:creationId xmlns:a16="http://schemas.microsoft.com/office/drawing/2014/main" id="{A9E642D3-8497-41CE-98EF-957DAF8A7119}"/>
              </a:ext>
            </a:extLst>
          </p:cNvPr>
          <p:cNvCxnSpPr>
            <a:cxnSpLocks noChangeShapeType="1"/>
          </p:cNvCxnSpPr>
          <p:nvPr/>
        </p:nvCxnSpPr>
        <p:spPr bwMode="auto">
          <a:xfrm flipH="1" flipV="1">
            <a:off x="2209800" y="4724400"/>
            <a:ext cx="762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66" name="Straight Arrow Connector 10">
            <a:extLst>
              <a:ext uri="{FF2B5EF4-FFF2-40B4-BE49-F238E27FC236}">
                <a16:creationId xmlns:a16="http://schemas.microsoft.com/office/drawing/2014/main" id="{F7CFD1B9-09B7-4299-B807-D99702A19F8B}"/>
              </a:ext>
            </a:extLst>
          </p:cNvPr>
          <p:cNvCxnSpPr>
            <a:cxnSpLocks noChangeShapeType="1"/>
          </p:cNvCxnSpPr>
          <p:nvPr/>
        </p:nvCxnSpPr>
        <p:spPr bwMode="auto">
          <a:xfrm flipH="1" flipV="1">
            <a:off x="2895600" y="4800600"/>
            <a:ext cx="762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9167" name="TextBox 1">
            <a:extLst>
              <a:ext uri="{FF2B5EF4-FFF2-40B4-BE49-F238E27FC236}">
                <a16:creationId xmlns:a16="http://schemas.microsoft.com/office/drawing/2014/main" id="{3C09444E-9727-4BDF-AB8D-336B428EAC48}"/>
              </a:ext>
            </a:extLst>
          </p:cNvPr>
          <p:cNvSpPr txBox="1">
            <a:spLocks noChangeArrowheads="1"/>
          </p:cNvSpPr>
          <p:nvPr/>
        </p:nvSpPr>
        <p:spPr bwMode="auto">
          <a:xfrm>
            <a:off x="3429000" y="5029200"/>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likelihood</a:t>
            </a:r>
          </a:p>
        </p:txBody>
      </p:sp>
      <p:sp>
        <p:nvSpPr>
          <p:cNvPr id="49168" name="TextBox 7">
            <a:extLst>
              <a:ext uri="{FF2B5EF4-FFF2-40B4-BE49-F238E27FC236}">
                <a16:creationId xmlns:a16="http://schemas.microsoft.com/office/drawing/2014/main" id="{A1E946F3-9E45-4693-B9FB-030B0B6A360D}"/>
              </a:ext>
            </a:extLst>
          </p:cNvPr>
          <p:cNvSpPr txBox="1">
            <a:spLocks noChangeArrowheads="1"/>
          </p:cNvSpPr>
          <p:nvPr/>
        </p:nvSpPr>
        <p:spPr bwMode="auto">
          <a:xfrm>
            <a:off x="4419600" y="5029200"/>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prior</a:t>
            </a:r>
          </a:p>
        </p:txBody>
      </p:sp>
      <p:cxnSp>
        <p:nvCxnSpPr>
          <p:cNvPr id="49169" name="Straight Arrow Connector 3">
            <a:extLst>
              <a:ext uri="{FF2B5EF4-FFF2-40B4-BE49-F238E27FC236}">
                <a16:creationId xmlns:a16="http://schemas.microsoft.com/office/drawing/2014/main" id="{910A8348-CDE7-4204-AA12-59F90BE86CCE}"/>
              </a:ext>
            </a:extLst>
          </p:cNvPr>
          <p:cNvCxnSpPr>
            <a:cxnSpLocks noChangeShapeType="1"/>
          </p:cNvCxnSpPr>
          <p:nvPr/>
        </p:nvCxnSpPr>
        <p:spPr bwMode="auto">
          <a:xfrm flipH="1" flipV="1">
            <a:off x="3886200" y="4724400"/>
            <a:ext cx="762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70" name="Straight Arrow Connector 10">
            <a:extLst>
              <a:ext uri="{FF2B5EF4-FFF2-40B4-BE49-F238E27FC236}">
                <a16:creationId xmlns:a16="http://schemas.microsoft.com/office/drawing/2014/main" id="{39E655F7-A6D0-4FE1-8D86-3500B7146AF5}"/>
              </a:ext>
            </a:extLst>
          </p:cNvPr>
          <p:cNvCxnSpPr>
            <a:cxnSpLocks noChangeShapeType="1"/>
          </p:cNvCxnSpPr>
          <p:nvPr/>
        </p:nvCxnSpPr>
        <p:spPr bwMode="auto">
          <a:xfrm flipH="1" flipV="1">
            <a:off x="4572000" y="4800600"/>
            <a:ext cx="762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9171" name="TextBox 1">
            <a:extLst>
              <a:ext uri="{FF2B5EF4-FFF2-40B4-BE49-F238E27FC236}">
                <a16:creationId xmlns:a16="http://schemas.microsoft.com/office/drawing/2014/main" id="{B4FCDD04-AB5D-499E-87F2-BCF096661355}"/>
              </a:ext>
            </a:extLst>
          </p:cNvPr>
          <p:cNvSpPr txBox="1">
            <a:spLocks noChangeArrowheads="1"/>
          </p:cNvSpPr>
          <p:nvPr/>
        </p:nvSpPr>
        <p:spPr bwMode="auto">
          <a:xfrm>
            <a:off x="5029200" y="5029200"/>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likelihood</a:t>
            </a:r>
          </a:p>
        </p:txBody>
      </p:sp>
      <p:sp>
        <p:nvSpPr>
          <p:cNvPr id="49172" name="TextBox 7">
            <a:extLst>
              <a:ext uri="{FF2B5EF4-FFF2-40B4-BE49-F238E27FC236}">
                <a16:creationId xmlns:a16="http://schemas.microsoft.com/office/drawing/2014/main" id="{A5958730-C9C8-4705-B35B-BBB2453C5D0E}"/>
              </a:ext>
            </a:extLst>
          </p:cNvPr>
          <p:cNvSpPr txBox="1">
            <a:spLocks noChangeArrowheads="1"/>
          </p:cNvSpPr>
          <p:nvPr/>
        </p:nvSpPr>
        <p:spPr bwMode="auto">
          <a:xfrm>
            <a:off x="6019800" y="5029200"/>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prior</a:t>
            </a:r>
          </a:p>
        </p:txBody>
      </p:sp>
      <p:cxnSp>
        <p:nvCxnSpPr>
          <p:cNvPr id="49173" name="Straight Arrow Connector 3">
            <a:extLst>
              <a:ext uri="{FF2B5EF4-FFF2-40B4-BE49-F238E27FC236}">
                <a16:creationId xmlns:a16="http://schemas.microsoft.com/office/drawing/2014/main" id="{99A393E7-2514-4D5B-9493-2783F4B39994}"/>
              </a:ext>
            </a:extLst>
          </p:cNvPr>
          <p:cNvCxnSpPr>
            <a:cxnSpLocks noChangeShapeType="1"/>
          </p:cNvCxnSpPr>
          <p:nvPr/>
        </p:nvCxnSpPr>
        <p:spPr bwMode="auto">
          <a:xfrm flipH="1" flipV="1">
            <a:off x="5486400" y="4724400"/>
            <a:ext cx="762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74" name="Straight Arrow Connector 10">
            <a:extLst>
              <a:ext uri="{FF2B5EF4-FFF2-40B4-BE49-F238E27FC236}">
                <a16:creationId xmlns:a16="http://schemas.microsoft.com/office/drawing/2014/main" id="{6AC5871A-4B0C-49EC-B459-FE8C28A5130F}"/>
              </a:ext>
            </a:extLst>
          </p:cNvPr>
          <p:cNvCxnSpPr>
            <a:cxnSpLocks noChangeShapeType="1"/>
          </p:cNvCxnSpPr>
          <p:nvPr/>
        </p:nvCxnSpPr>
        <p:spPr bwMode="auto">
          <a:xfrm flipH="1" flipV="1">
            <a:off x="6172200" y="4800600"/>
            <a:ext cx="762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9175" name="TextBox 1">
            <a:extLst>
              <a:ext uri="{FF2B5EF4-FFF2-40B4-BE49-F238E27FC236}">
                <a16:creationId xmlns:a16="http://schemas.microsoft.com/office/drawing/2014/main" id="{B56260AC-FCA0-4D12-8F19-F5F1C82CE843}"/>
              </a:ext>
            </a:extLst>
          </p:cNvPr>
          <p:cNvSpPr txBox="1">
            <a:spLocks noChangeArrowheads="1"/>
          </p:cNvSpPr>
          <p:nvPr/>
        </p:nvSpPr>
        <p:spPr bwMode="auto">
          <a:xfrm>
            <a:off x="6629400" y="5029200"/>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likelihood</a:t>
            </a:r>
          </a:p>
        </p:txBody>
      </p:sp>
      <p:sp>
        <p:nvSpPr>
          <p:cNvPr id="49176" name="TextBox 7">
            <a:extLst>
              <a:ext uri="{FF2B5EF4-FFF2-40B4-BE49-F238E27FC236}">
                <a16:creationId xmlns:a16="http://schemas.microsoft.com/office/drawing/2014/main" id="{75DC6A56-0317-4415-A517-0B4B27C73E52}"/>
              </a:ext>
            </a:extLst>
          </p:cNvPr>
          <p:cNvSpPr txBox="1">
            <a:spLocks noChangeArrowheads="1"/>
          </p:cNvSpPr>
          <p:nvPr/>
        </p:nvSpPr>
        <p:spPr bwMode="auto">
          <a:xfrm>
            <a:off x="7620000" y="5029200"/>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prior</a:t>
            </a:r>
          </a:p>
        </p:txBody>
      </p:sp>
      <p:cxnSp>
        <p:nvCxnSpPr>
          <p:cNvPr id="49177" name="Straight Arrow Connector 3">
            <a:extLst>
              <a:ext uri="{FF2B5EF4-FFF2-40B4-BE49-F238E27FC236}">
                <a16:creationId xmlns:a16="http://schemas.microsoft.com/office/drawing/2014/main" id="{5F881A5D-C15B-4192-93EB-70DB120E741E}"/>
              </a:ext>
            </a:extLst>
          </p:cNvPr>
          <p:cNvCxnSpPr>
            <a:cxnSpLocks noChangeShapeType="1"/>
          </p:cNvCxnSpPr>
          <p:nvPr/>
        </p:nvCxnSpPr>
        <p:spPr bwMode="auto">
          <a:xfrm flipH="1" flipV="1">
            <a:off x="7086600" y="4724400"/>
            <a:ext cx="762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78" name="Straight Arrow Connector 10">
            <a:extLst>
              <a:ext uri="{FF2B5EF4-FFF2-40B4-BE49-F238E27FC236}">
                <a16:creationId xmlns:a16="http://schemas.microsoft.com/office/drawing/2014/main" id="{2B0496FC-476E-4C5D-982F-FF23B2E1291E}"/>
              </a:ext>
            </a:extLst>
          </p:cNvPr>
          <p:cNvCxnSpPr>
            <a:cxnSpLocks noChangeShapeType="1"/>
          </p:cNvCxnSpPr>
          <p:nvPr/>
        </p:nvCxnSpPr>
        <p:spPr bwMode="auto">
          <a:xfrm flipH="1" flipV="1">
            <a:off x="7772400" y="4800600"/>
            <a:ext cx="762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167F039-34CE-4535-8410-2832D73CAE49}"/>
                  </a:ext>
                </a:extLst>
              </p:cNvPr>
              <p:cNvSpPr txBox="1"/>
              <p:nvPr/>
            </p:nvSpPr>
            <p:spPr>
              <a:xfrm>
                <a:off x="120690" y="3302496"/>
                <a:ext cx="4294381" cy="1045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m:rPr>
                              <m:nor/>
                            </m:rPr>
                            <a:rPr lang="el-GR" altLang="en-US" dirty="0"/>
                            <m:t>θ</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𝜀</m:t>
                          </m:r>
                        </m:e>
                      </m:d>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𝜀</m:t>
                              </m:r>
                            </m:e>
                            <m:e>
                              <m:sSub>
                                <m:sSubPr>
                                  <m:ctrlPr>
                                    <a:rPr lang="en-US" b="0" i="1" smtClean="0">
                                      <a:latin typeface="Cambria Math" panose="02040503050406030204" pitchFamily="18" charset="0"/>
                                      <a:ea typeface="Cambria Math" panose="02040503050406030204" pitchFamily="18" charset="0"/>
                                    </a:rPr>
                                  </m:ctrlPr>
                                </m:sSubPr>
                                <m:e>
                                  <m:r>
                                    <m:rPr>
                                      <m:nor/>
                                    </m:rPr>
                                    <a:rPr lang="el-GR" altLang="en-US" dirty="0"/>
                                    <m:t>θ</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m:rPr>
                                      <m:nor/>
                                    </m:rPr>
                                    <a:rPr lang="el-GR" altLang="en-US" dirty="0"/>
                                    <m:t>θ</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e>
                      </m:nary>
                    </m:oMath>
                  </m:oMathPara>
                </a14:m>
                <a:endParaRPr lang="en-US" dirty="0"/>
              </a:p>
            </p:txBody>
          </p:sp>
        </mc:Choice>
        <mc:Fallback xmlns="">
          <p:sp>
            <p:nvSpPr>
              <p:cNvPr id="3" name="TextBox 2">
                <a:extLst>
                  <a:ext uri="{FF2B5EF4-FFF2-40B4-BE49-F238E27FC236}">
                    <a16:creationId xmlns:a16="http://schemas.microsoft.com/office/drawing/2014/main" id="{D167F039-34CE-4535-8410-2832D73CAE49}"/>
                  </a:ext>
                </a:extLst>
              </p:cNvPr>
              <p:cNvSpPr txBox="1">
                <a:spLocks noRot="1" noChangeAspect="1" noMove="1" noResize="1" noEditPoints="1" noAdjustHandles="1" noChangeArrowheads="1" noChangeShapeType="1" noTextEdit="1"/>
              </p:cNvSpPr>
              <p:nvPr/>
            </p:nvSpPr>
            <p:spPr>
              <a:xfrm>
                <a:off x="120690" y="3302496"/>
                <a:ext cx="4294381" cy="1045927"/>
              </a:xfrm>
              <a:prstGeom prst="rect">
                <a:avLst/>
              </a:prstGeo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88287B-65C3-4A5B-BC29-5604F316DC45}"/>
              </a:ext>
            </a:extLst>
          </p:cNvPr>
          <p:cNvPicPr>
            <a:picLocks noChangeAspect="1"/>
          </p:cNvPicPr>
          <p:nvPr/>
        </p:nvPicPr>
        <p:blipFill rotWithShape="1">
          <a:blip r:embed="rId3"/>
          <a:srcRect t="66571"/>
          <a:stretch/>
        </p:blipFill>
        <p:spPr>
          <a:xfrm>
            <a:off x="63714" y="4308301"/>
            <a:ext cx="8959596" cy="50997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1C910984-4585-4035-A937-48981EA2BB2E}"/>
              </a:ext>
            </a:extLst>
          </p:cNvPr>
          <p:cNvSpPr>
            <a:spLocks noGrp="1" noChangeArrowheads="1"/>
          </p:cNvSpPr>
          <p:nvPr>
            <p:ph idx="1"/>
          </p:nvPr>
        </p:nvSpPr>
        <p:spPr>
          <a:xfrm>
            <a:off x="457200" y="1219200"/>
            <a:ext cx="8382000" cy="4114800"/>
          </a:xfrm>
        </p:spPr>
        <p:txBody>
          <a:bodyPr/>
          <a:lstStyle/>
          <a:p>
            <a:pPr eaLnBrk="1" hangingPunct="1"/>
            <a:r>
              <a:rPr lang="en-US" altLang="en-US" sz="2300" dirty="0"/>
              <a:t>Calculate using Bayes equation</a:t>
            </a:r>
          </a:p>
          <a:p>
            <a:pPr eaLnBrk="1" hangingPunct="1"/>
            <a:r>
              <a:rPr lang="en-US" altLang="en-US" sz="2300" dirty="0"/>
              <a:t>Begin by updating the prior P(</a:t>
            </a:r>
            <a:r>
              <a:rPr lang="el-GR" altLang="en-US" sz="2300" dirty="0"/>
              <a:t>θ</a:t>
            </a:r>
            <a:r>
              <a:rPr lang="en-US" altLang="en-US" sz="2300" dirty="0"/>
              <a:t>) = 0.30 using the corresponding likelihood P(ε|</a:t>
            </a:r>
            <a:r>
              <a:rPr lang="el-GR" altLang="en-US" sz="2300" dirty="0"/>
              <a:t>θ</a:t>
            </a:r>
            <a:r>
              <a:rPr lang="en-US" altLang="en-US" sz="2300" dirty="0"/>
              <a:t>) = 0.2:</a:t>
            </a:r>
          </a:p>
        </p:txBody>
      </p:sp>
      <p:sp>
        <p:nvSpPr>
          <p:cNvPr id="50179" name="Slide Number Placeholder 3">
            <a:extLst>
              <a:ext uri="{FF2B5EF4-FFF2-40B4-BE49-F238E27FC236}">
                <a16:creationId xmlns:a16="http://schemas.microsoft.com/office/drawing/2014/main" id="{1EB25A6C-4A4B-4313-BCF3-5CCE916E7DCA}"/>
              </a:ext>
            </a:extLst>
          </p:cNvPr>
          <p:cNvSpPr>
            <a:spLocks noGrp="1"/>
          </p:cNvSpPr>
          <p:nvPr>
            <p:ph type="sldNum" sz="quarter" idx="4294967295"/>
          </p:nvPr>
        </p:nvSpPr>
        <p:spPr>
          <a:xfrm>
            <a:off x="7162800" y="152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06A06F22-903A-4340-A477-B58B21CDCC5C}" type="slidenum">
              <a:rPr lang="en-US" altLang="en-US" sz="1400" smtClean="0"/>
              <a:pPr>
                <a:spcBef>
                  <a:spcPct val="0"/>
                </a:spcBef>
                <a:spcAft>
                  <a:spcPct val="0"/>
                </a:spcAft>
                <a:buFontTx/>
                <a:buNone/>
              </a:pPr>
              <a:t>34</a:t>
            </a:fld>
            <a:endParaRPr lang="en-US" altLang="en-US" sz="1400"/>
          </a:p>
        </p:txBody>
      </p:sp>
      <p:graphicFrame>
        <p:nvGraphicFramePr>
          <p:cNvPr id="50180" name="Object 2">
            <a:extLst>
              <a:ext uri="{FF2B5EF4-FFF2-40B4-BE49-F238E27FC236}">
                <a16:creationId xmlns:a16="http://schemas.microsoft.com/office/drawing/2014/main" id="{45624C83-AB2E-46EE-A903-1CBBF1B6F9DB}"/>
              </a:ext>
            </a:extLst>
          </p:cNvPr>
          <p:cNvGraphicFramePr>
            <a:graphicFrameLocks noChangeAspect="1"/>
          </p:cNvGraphicFramePr>
          <p:nvPr>
            <p:extLst>
              <p:ext uri="{D42A27DB-BD31-4B8C-83A1-F6EECF244321}">
                <p14:modId xmlns:p14="http://schemas.microsoft.com/office/powerpoint/2010/main" val="2730155771"/>
              </p:ext>
            </p:extLst>
          </p:nvPr>
        </p:nvGraphicFramePr>
        <p:xfrm>
          <a:off x="557534" y="2743200"/>
          <a:ext cx="8028931" cy="1148419"/>
        </p:xfrm>
        <a:graphic>
          <a:graphicData uri="http://schemas.openxmlformats.org/presentationml/2006/ole">
            <mc:AlternateContent xmlns:mc="http://schemas.openxmlformats.org/markup-compatibility/2006">
              <mc:Choice xmlns:v="urn:schemas-microsoft-com:vml" Requires="v">
                <p:oleObj spid="_x0000_s119814" name="Equation" r:id="rId3" imgW="6207840" imgH="877680" progId="Equation.DSMT4">
                  <p:embed/>
                </p:oleObj>
              </mc:Choice>
              <mc:Fallback>
                <p:oleObj name="Equation" r:id="rId3" imgW="6207840" imgH="877680" progId="Equation.DSMT4">
                  <p:embed/>
                  <p:pic>
                    <p:nvPicPr>
                      <p:cNvPr id="50180" name="Object 2">
                        <a:extLst>
                          <a:ext uri="{FF2B5EF4-FFF2-40B4-BE49-F238E27FC236}">
                            <a16:creationId xmlns:a16="http://schemas.microsoft.com/office/drawing/2014/main" id="{45624C83-AB2E-46EE-A903-1CBBF1B6F9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534" y="2743200"/>
                        <a:ext cx="8028931" cy="1148419"/>
                      </a:xfrm>
                      <a:prstGeom prst="rect">
                        <a:avLst/>
                      </a:prstGeom>
                      <a:noFill/>
                      <a:ln>
                        <a:noFill/>
                      </a:ln>
                      <a:extLst/>
                    </p:spPr>
                  </p:pic>
                </p:oleObj>
              </mc:Fallback>
            </mc:AlternateContent>
          </a:graphicData>
        </a:graphic>
      </p:graphicFrame>
      <p:graphicFrame>
        <p:nvGraphicFramePr>
          <p:cNvPr id="50181" name="Object 3">
            <a:extLst>
              <a:ext uri="{FF2B5EF4-FFF2-40B4-BE49-F238E27FC236}">
                <a16:creationId xmlns:a16="http://schemas.microsoft.com/office/drawing/2014/main" id="{05EF29B4-B8FB-48D3-A54F-3DAF2F3519AB}"/>
              </a:ext>
            </a:extLst>
          </p:cNvPr>
          <p:cNvGraphicFramePr>
            <a:graphicFrameLocks noChangeAspect="1"/>
          </p:cNvGraphicFramePr>
          <p:nvPr>
            <p:extLst>
              <p:ext uri="{D42A27DB-BD31-4B8C-83A1-F6EECF244321}">
                <p14:modId xmlns:p14="http://schemas.microsoft.com/office/powerpoint/2010/main" val="986826069"/>
              </p:ext>
            </p:extLst>
          </p:nvPr>
        </p:nvGraphicFramePr>
        <p:xfrm>
          <a:off x="1236663" y="5334000"/>
          <a:ext cx="6503987" cy="914400"/>
        </p:xfrm>
        <a:graphic>
          <a:graphicData uri="http://schemas.openxmlformats.org/presentationml/2006/ole">
            <mc:AlternateContent xmlns:mc="http://schemas.openxmlformats.org/markup-compatibility/2006">
              <mc:Choice xmlns:v="urn:schemas-microsoft-com:vml" Requires="v">
                <p:oleObj spid="_x0000_s119815" name="Equation" r:id="rId5" imgW="3958560" imgH="548280" progId="Equation.DSMT4">
                  <p:embed/>
                </p:oleObj>
              </mc:Choice>
              <mc:Fallback>
                <p:oleObj name="Equation" r:id="rId5" imgW="3958560" imgH="548280" progId="Equation.DSMT4">
                  <p:embed/>
                  <p:pic>
                    <p:nvPicPr>
                      <p:cNvPr id="50181" name="Object 3">
                        <a:extLst>
                          <a:ext uri="{FF2B5EF4-FFF2-40B4-BE49-F238E27FC236}">
                            <a16:creationId xmlns:a16="http://schemas.microsoft.com/office/drawing/2014/main" id="{05EF29B4-B8FB-48D3-A54F-3DAF2F3519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6663" y="5334000"/>
                        <a:ext cx="65039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Title 6">
            <a:extLst>
              <a:ext uri="{FF2B5EF4-FFF2-40B4-BE49-F238E27FC236}">
                <a16:creationId xmlns:a16="http://schemas.microsoft.com/office/drawing/2014/main" id="{8A595CBE-7041-4A6E-8F17-30125FD8F586}"/>
              </a:ext>
            </a:extLst>
          </p:cNvPr>
          <p:cNvSpPr>
            <a:spLocks noGrp="1" noChangeArrowheads="1"/>
          </p:cNvSpPr>
          <p:nvPr>
            <p:ph type="title"/>
          </p:nvPr>
        </p:nvSpPr>
        <p:spPr>
          <a:xfrm>
            <a:off x="609600" y="-76200"/>
            <a:ext cx="8077200" cy="1143000"/>
          </a:xfrm>
        </p:spPr>
        <p:txBody>
          <a:bodyPr/>
          <a:lstStyle/>
          <a:p>
            <a:pPr eaLnBrk="1" hangingPunct="1"/>
            <a:r>
              <a:rPr lang="en-US" altLang="en-US" dirty="0"/>
              <a:t>Observing a defective pile</a:t>
            </a:r>
          </a:p>
        </p:txBody>
      </p:sp>
      <p:sp>
        <p:nvSpPr>
          <p:cNvPr id="50185" name="TextBox 6">
            <a:extLst>
              <a:ext uri="{FF2B5EF4-FFF2-40B4-BE49-F238E27FC236}">
                <a16:creationId xmlns:a16="http://schemas.microsoft.com/office/drawing/2014/main" id="{21C40E94-0B3C-4CE6-8C80-C4F2635ABA4B}"/>
              </a:ext>
            </a:extLst>
          </p:cNvPr>
          <p:cNvSpPr txBox="1">
            <a:spLocks noChangeArrowheads="1"/>
          </p:cNvSpPr>
          <p:nvPr/>
        </p:nvSpPr>
        <p:spPr bwMode="auto">
          <a:xfrm>
            <a:off x="-4649" y="4876800"/>
            <a:ext cx="1450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a:t>Likewise, </a:t>
            </a:r>
          </a:p>
        </p:txBody>
      </p:sp>
      <p:sp>
        <p:nvSpPr>
          <p:cNvPr id="50189" name="TextBox 4">
            <a:extLst>
              <a:ext uri="{FF2B5EF4-FFF2-40B4-BE49-F238E27FC236}">
                <a16:creationId xmlns:a16="http://schemas.microsoft.com/office/drawing/2014/main" id="{63DCF4E2-4810-4E2E-87C2-A51EA3B43DBD}"/>
              </a:ext>
            </a:extLst>
          </p:cNvPr>
          <p:cNvSpPr txBox="1">
            <a:spLocks noChangeArrowheads="1"/>
          </p:cNvSpPr>
          <p:nvPr/>
        </p:nvSpPr>
        <p:spPr bwMode="auto">
          <a:xfrm>
            <a:off x="7223173" y="2669799"/>
            <a:ext cx="18630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reduced from prior</a:t>
            </a:r>
          </a:p>
        </p:txBody>
      </p:sp>
      <p:cxnSp>
        <p:nvCxnSpPr>
          <p:cNvPr id="50190" name="Straight Arrow Connector 6">
            <a:extLst>
              <a:ext uri="{FF2B5EF4-FFF2-40B4-BE49-F238E27FC236}">
                <a16:creationId xmlns:a16="http://schemas.microsoft.com/office/drawing/2014/main" id="{29861EF6-1CAA-4B0F-90CF-EDE79C1A4D43}"/>
              </a:ext>
            </a:extLst>
          </p:cNvPr>
          <p:cNvCxnSpPr>
            <a:cxnSpLocks noChangeShapeType="1"/>
          </p:cNvCxnSpPr>
          <p:nvPr/>
        </p:nvCxnSpPr>
        <p:spPr bwMode="auto">
          <a:xfrm>
            <a:off x="8253735" y="2935216"/>
            <a:ext cx="68263" cy="390524"/>
          </a:xfrm>
          <a:prstGeom prst="straightConnector1">
            <a:avLst/>
          </a:prstGeom>
          <a:noFill/>
          <a:ln w="28575">
            <a:solidFill>
              <a:srgbClr val="800000"/>
            </a:solidFill>
            <a:round/>
            <a:headEnd/>
            <a:tailEnd type="arrow" w="med" len="med"/>
          </a:ln>
          <a:extLst>
            <a:ext uri="{909E8E84-426E-40DD-AFC4-6F175D3DCCD1}">
              <a14:hiddenFill xmlns:a14="http://schemas.microsoft.com/office/drawing/2010/main">
                <a:noFill/>
              </a14:hiddenFill>
            </a:ext>
          </a:extLst>
        </p:spPr>
      </p:cxnSp>
      <p:sp>
        <p:nvSpPr>
          <p:cNvPr id="50194" name="TextBox 12">
            <a:extLst>
              <a:ext uri="{FF2B5EF4-FFF2-40B4-BE49-F238E27FC236}">
                <a16:creationId xmlns:a16="http://schemas.microsoft.com/office/drawing/2014/main" id="{ED5BF4E8-41F6-43DD-A938-EE6932CC9A94}"/>
              </a:ext>
            </a:extLst>
          </p:cNvPr>
          <p:cNvSpPr txBox="1">
            <a:spLocks noChangeArrowheads="1"/>
          </p:cNvSpPr>
          <p:nvPr/>
        </p:nvSpPr>
        <p:spPr bwMode="auto">
          <a:xfrm>
            <a:off x="3459276" y="5105400"/>
            <a:ext cx="9255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reduced</a:t>
            </a:r>
          </a:p>
        </p:txBody>
      </p:sp>
      <p:sp>
        <p:nvSpPr>
          <p:cNvPr id="50195" name="TextBox 12">
            <a:extLst>
              <a:ext uri="{FF2B5EF4-FFF2-40B4-BE49-F238E27FC236}">
                <a16:creationId xmlns:a16="http://schemas.microsoft.com/office/drawing/2014/main" id="{88122492-71AB-47F3-8FBD-DFEEA4B02662}"/>
              </a:ext>
            </a:extLst>
          </p:cNvPr>
          <p:cNvSpPr txBox="1">
            <a:spLocks noChangeArrowheads="1"/>
          </p:cNvSpPr>
          <p:nvPr/>
        </p:nvSpPr>
        <p:spPr bwMode="auto">
          <a:xfrm>
            <a:off x="6724290" y="5069264"/>
            <a:ext cx="10747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increased</a:t>
            </a:r>
          </a:p>
        </p:txBody>
      </p:sp>
      <p:cxnSp>
        <p:nvCxnSpPr>
          <p:cNvPr id="50196" name="Straight Arrow Connector 2">
            <a:extLst>
              <a:ext uri="{FF2B5EF4-FFF2-40B4-BE49-F238E27FC236}">
                <a16:creationId xmlns:a16="http://schemas.microsoft.com/office/drawing/2014/main" id="{B68602E1-A8C1-4D46-8A24-C8BB0F390A65}"/>
              </a:ext>
            </a:extLst>
          </p:cNvPr>
          <p:cNvCxnSpPr>
            <a:cxnSpLocks noChangeShapeType="1"/>
            <a:endCxn id="50194" idx="1"/>
          </p:cNvCxnSpPr>
          <p:nvPr/>
        </p:nvCxnSpPr>
        <p:spPr bwMode="auto">
          <a:xfrm>
            <a:off x="2782212" y="3881406"/>
            <a:ext cx="677064" cy="13930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197" name="Straight Arrow Connector 4">
            <a:extLst>
              <a:ext uri="{FF2B5EF4-FFF2-40B4-BE49-F238E27FC236}">
                <a16:creationId xmlns:a16="http://schemas.microsoft.com/office/drawing/2014/main" id="{FB16ECA3-B438-4AD9-9976-A20CF128E5F6}"/>
              </a:ext>
            </a:extLst>
          </p:cNvPr>
          <p:cNvCxnSpPr>
            <a:cxnSpLocks noChangeShapeType="1"/>
          </p:cNvCxnSpPr>
          <p:nvPr/>
        </p:nvCxnSpPr>
        <p:spPr bwMode="auto">
          <a:xfrm>
            <a:off x="4191000" y="3883862"/>
            <a:ext cx="2583836" cy="148354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Rectangle 1">
            <a:extLst>
              <a:ext uri="{FF2B5EF4-FFF2-40B4-BE49-F238E27FC236}">
                <a16:creationId xmlns:a16="http://schemas.microsoft.com/office/drawing/2014/main" id="{F1E1AC0F-997E-4C36-9C2E-4EC343FAE95A}"/>
              </a:ext>
            </a:extLst>
          </p:cNvPr>
          <p:cNvSpPr/>
          <p:nvPr/>
        </p:nvSpPr>
        <p:spPr bwMode="auto">
          <a:xfrm>
            <a:off x="932185" y="2709791"/>
            <a:ext cx="287338" cy="4159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1" charset="0"/>
              <a:ea typeface="ＭＳ Ｐゴシック" pitchFamily="-111" charset="-128"/>
              <a:cs typeface="ＭＳ Ｐゴシック" pitchFamily="-111" charset="-128"/>
            </a:endParaRPr>
          </a:p>
        </p:txBody>
      </p:sp>
      <p:sp>
        <p:nvSpPr>
          <p:cNvPr id="3" name="TextBox 2">
            <a:extLst>
              <a:ext uri="{FF2B5EF4-FFF2-40B4-BE49-F238E27FC236}">
                <a16:creationId xmlns:a16="http://schemas.microsoft.com/office/drawing/2014/main" id="{801DCABB-61BB-474E-9521-B1B2D091A197}"/>
              </a:ext>
            </a:extLst>
          </p:cNvPr>
          <p:cNvSpPr txBox="1"/>
          <p:nvPr/>
        </p:nvSpPr>
        <p:spPr>
          <a:xfrm>
            <a:off x="855776" y="2648618"/>
            <a:ext cx="381000" cy="523220"/>
          </a:xfrm>
          <a:prstGeom prst="rect">
            <a:avLst/>
          </a:prstGeom>
          <a:noFill/>
        </p:spPr>
        <p:txBody>
          <a:bodyPr wrap="square" rtlCol="0">
            <a:spAutoFit/>
          </a:bodyPr>
          <a:lstStyle/>
          <a:p>
            <a:r>
              <a:rPr lang="el-GR" sz="2800" dirty="0"/>
              <a:t>θ</a:t>
            </a:r>
            <a:endParaRPr lang="en-US" sz="2800" dirty="0"/>
          </a:p>
        </p:txBody>
      </p:sp>
      <p:grpSp>
        <p:nvGrpSpPr>
          <p:cNvPr id="4" name="Group 3">
            <a:extLst>
              <a:ext uri="{FF2B5EF4-FFF2-40B4-BE49-F238E27FC236}">
                <a16:creationId xmlns:a16="http://schemas.microsoft.com/office/drawing/2014/main" id="{428918C3-FB70-4D90-B6A7-00E9D4CEC425}"/>
              </a:ext>
            </a:extLst>
          </p:cNvPr>
          <p:cNvGrpSpPr/>
          <p:nvPr/>
        </p:nvGrpSpPr>
        <p:grpSpPr>
          <a:xfrm>
            <a:off x="1565387" y="5257800"/>
            <a:ext cx="381000" cy="538832"/>
            <a:chOff x="-873125" y="4169693"/>
            <a:chExt cx="381000" cy="538832"/>
          </a:xfrm>
        </p:grpSpPr>
        <p:sp>
          <p:nvSpPr>
            <p:cNvPr id="25" name="Rectangle 24">
              <a:extLst>
                <a:ext uri="{FF2B5EF4-FFF2-40B4-BE49-F238E27FC236}">
                  <a16:creationId xmlns:a16="http://schemas.microsoft.com/office/drawing/2014/main" id="{58FD16BA-3471-4796-96E8-C071856F515E}"/>
                </a:ext>
              </a:extLst>
            </p:cNvPr>
            <p:cNvSpPr/>
            <p:nvPr/>
          </p:nvSpPr>
          <p:spPr bwMode="auto">
            <a:xfrm>
              <a:off x="-826294" y="4292600"/>
              <a:ext cx="287338" cy="4159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1" charset="0"/>
                <a:ea typeface="ＭＳ Ｐゴシック" pitchFamily="-111" charset="-128"/>
                <a:cs typeface="ＭＳ Ｐゴシック" pitchFamily="-111" charset="-128"/>
              </a:endParaRPr>
            </a:p>
          </p:txBody>
        </p:sp>
        <p:sp>
          <p:nvSpPr>
            <p:cNvPr id="26" name="TextBox 25">
              <a:extLst>
                <a:ext uri="{FF2B5EF4-FFF2-40B4-BE49-F238E27FC236}">
                  <a16:creationId xmlns:a16="http://schemas.microsoft.com/office/drawing/2014/main" id="{DEF107C5-5C5B-4C0E-B066-5609D77A618A}"/>
                </a:ext>
              </a:extLst>
            </p:cNvPr>
            <p:cNvSpPr txBox="1"/>
            <p:nvPr/>
          </p:nvSpPr>
          <p:spPr>
            <a:xfrm>
              <a:off x="-873125" y="4169693"/>
              <a:ext cx="381000" cy="523220"/>
            </a:xfrm>
            <a:prstGeom prst="rect">
              <a:avLst/>
            </a:prstGeom>
            <a:noFill/>
          </p:spPr>
          <p:txBody>
            <a:bodyPr wrap="square" rtlCol="0">
              <a:spAutoFit/>
            </a:bodyPr>
            <a:lstStyle/>
            <a:p>
              <a:r>
                <a:rPr lang="el-GR" sz="2800" dirty="0"/>
                <a:t>θ</a:t>
              </a:r>
              <a:endParaRPr lang="en-US" sz="2800" dirty="0"/>
            </a:p>
          </p:txBody>
        </p:sp>
      </p:grpSp>
      <p:grpSp>
        <p:nvGrpSpPr>
          <p:cNvPr id="28" name="Group 27">
            <a:extLst>
              <a:ext uri="{FF2B5EF4-FFF2-40B4-BE49-F238E27FC236}">
                <a16:creationId xmlns:a16="http://schemas.microsoft.com/office/drawing/2014/main" id="{EDA2AD1F-557C-4BBB-978E-389001A6A571}"/>
              </a:ext>
            </a:extLst>
          </p:cNvPr>
          <p:cNvGrpSpPr/>
          <p:nvPr/>
        </p:nvGrpSpPr>
        <p:grpSpPr>
          <a:xfrm>
            <a:off x="1560275" y="5715000"/>
            <a:ext cx="381000" cy="523220"/>
            <a:chOff x="-873125" y="4207793"/>
            <a:chExt cx="381000" cy="523220"/>
          </a:xfrm>
        </p:grpSpPr>
        <p:sp>
          <p:nvSpPr>
            <p:cNvPr id="29" name="Rectangle 28">
              <a:extLst>
                <a:ext uri="{FF2B5EF4-FFF2-40B4-BE49-F238E27FC236}">
                  <a16:creationId xmlns:a16="http://schemas.microsoft.com/office/drawing/2014/main" id="{126214FE-3E88-420C-AACD-2304632BFCEF}"/>
                </a:ext>
              </a:extLst>
            </p:cNvPr>
            <p:cNvSpPr/>
            <p:nvPr/>
          </p:nvSpPr>
          <p:spPr bwMode="auto">
            <a:xfrm>
              <a:off x="-826294" y="4292600"/>
              <a:ext cx="287338" cy="4159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1" charset="0"/>
                <a:ea typeface="ＭＳ Ｐゴシック" pitchFamily="-111" charset="-128"/>
                <a:cs typeface="ＭＳ Ｐゴシック" pitchFamily="-111" charset="-128"/>
              </a:endParaRPr>
            </a:p>
          </p:txBody>
        </p:sp>
        <p:sp>
          <p:nvSpPr>
            <p:cNvPr id="30" name="TextBox 29">
              <a:extLst>
                <a:ext uri="{FF2B5EF4-FFF2-40B4-BE49-F238E27FC236}">
                  <a16:creationId xmlns:a16="http://schemas.microsoft.com/office/drawing/2014/main" id="{1AA4F3C7-78E5-4FF0-9F8A-EF037D8448AB}"/>
                </a:ext>
              </a:extLst>
            </p:cNvPr>
            <p:cNvSpPr txBox="1"/>
            <p:nvPr/>
          </p:nvSpPr>
          <p:spPr>
            <a:xfrm>
              <a:off x="-873125" y="4207793"/>
              <a:ext cx="381000" cy="523220"/>
            </a:xfrm>
            <a:prstGeom prst="rect">
              <a:avLst/>
            </a:prstGeom>
            <a:noFill/>
          </p:spPr>
          <p:txBody>
            <a:bodyPr wrap="square" rtlCol="0">
              <a:spAutoFit/>
            </a:bodyPr>
            <a:lstStyle/>
            <a:p>
              <a:r>
                <a:rPr lang="el-GR" sz="2800" dirty="0"/>
                <a:t>θ</a:t>
              </a:r>
              <a:endParaRPr lang="en-US" sz="2800" dirty="0"/>
            </a:p>
          </p:txBody>
        </p:sp>
      </p:grpSp>
      <p:grpSp>
        <p:nvGrpSpPr>
          <p:cNvPr id="31" name="Group 30">
            <a:extLst>
              <a:ext uri="{FF2B5EF4-FFF2-40B4-BE49-F238E27FC236}">
                <a16:creationId xmlns:a16="http://schemas.microsoft.com/office/drawing/2014/main" id="{D5F6286C-B5A2-43F4-A4AF-3C1649850B48}"/>
              </a:ext>
            </a:extLst>
          </p:cNvPr>
          <p:cNvGrpSpPr/>
          <p:nvPr/>
        </p:nvGrpSpPr>
        <p:grpSpPr>
          <a:xfrm>
            <a:off x="5002325" y="5264708"/>
            <a:ext cx="381000" cy="523220"/>
            <a:chOff x="-873125" y="4207793"/>
            <a:chExt cx="381000" cy="523220"/>
          </a:xfrm>
        </p:grpSpPr>
        <p:sp>
          <p:nvSpPr>
            <p:cNvPr id="32" name="Rectangle 31">
              <a:extLst>
                <a:ext uri="{FF2B5EF4-FFF2-40B4-BE49-F238E27FC236}">
                  <a16:creationId xmlns:a16="http://schemas.microsoft.com/office/drawing/2014/main" id="{82927402-74BA-4970-9AEC-B1B382043288}"/>
                </a:ext>
              </a:extLst>
            </p:cNvPr>
            <p:cNvSpPr/>
            <p:nvPr/>
          </p:nvSpPr>
          <p:spPr bwMode="auto">
            <a:xfrm>
              <a:off x="-826294" y="4292600"/>
              <a:ext cx="287338" cy="4159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1" charset="0"/>
                <a:ea typeface="ＭＳ Ｐゴシック" pitchFamily="-111" charset="-128"/>
                <a:cs typeface="ＭＳ Ｐゴシック" pitchFamily="-111" charset="-128"/>
              </a:endParaRPr>
            </a:p>
          </p:txBody>
        </p:sp>
        <p:sp>
          <p:nvSpPr>
            <p:cNvPr id="33" name="TextBox 32">
              <a:extLst>
                <a:ext uri="{FF2B5EF4-FFF2-40B4-BE49-F238E27FC236}">
                  <a16:creationId xmlns:a16="http://schemas.microsoft.com/office/drawing/2014/main" id="{B10FAB83-D086-4D75-A60D-33D586F7772C}"/>
                </a:ext>
              </a:extLst>
            </p:cNvPr>
            <p:cNvSpPr txBox="1"/>
            <p:nvPr/>
          </p:nvSpPr>
          <p:spPr>
            <a:xfrm>
              <a:off x="-873125" y="4207793"/>
              <a:ext cx="381000" cy="523220"/>
            </a:xfrm>
            <a:prstGeom prst="rect">
              <a:avLst/>
            </a:prstGeom>
            <a:noFill/>
          </p:spPr>
          <p:txBody>
            <a:bodyPr wrap="square" rtlCol="0">
              <a:spAutoFit/>
            </a:bodyPr>
            <a:lstStyle/>
            <a:p>
              <a:r>
                <a:rPr lang="el-GR" sz="2800" dirty="0"/>
                <a:t>θ</a:t>
              </a:r>
              <a:endParaRPr lang="en-US" sz="2800" dirty="0"/>
            </a:p>
          </p:txBody>
        </p:sp>
      </p:grpSp>
      <p:grpSp>
        <p:nvGrpSpPr>
          <p:cNvPr id="34" name="Group 33">
            <a:extLst>
              <a:ext uri="{FF2B5EF4-FFF2-40B4-BE49-F238E27FC236}">
                <a16:creationId xmlns:a16="http://schemas.microsoft.com/office/drawing/2014/main" id="{FDAEEE24-FFA2-4E40-A88D-D953FFFB5B4A}"/>
              </a:ext>
            </a:extLst>
          </p:cNvPr>
          <p:cNvGrpSpPr/>
          <p:nvPr/>
        </p:nvGrpSpPr>
        <p:grpSpPr>
          <a:xfrm>
            <a:off x="4998357" y="5746159"/>
            <a:ext cx="381000" cy="523220"/>
            <a:chOff x="-873125" y="4207793"/>
            <a:chExt cx="381000" cy="523220"/>
          </a:xfrm>
        </p:grpSpPr>
        <p:sp>
          <p:nvSpPr>
            <p:cNvPr id="35" name="Rectangle 34">
              <a:extLst>
                <a:ext uri="{FF2B5EF4-FFF2-40B4-BE49-F238E27FC236}">
                  <a16:creationId xmlns:a16="http://schemas.microsoft.com/office/drawing/2014/main" id="{1F83B830-EB90-4DDF-9C1D-E313A04CF403}"/>
                </a:ext>
              </a:extLst>
            </p:cNvPr>
            <p:cNvSpPr/>
            <p:nvPr/>
          </p:nvSpPr>
          <p:spPr bwMode="auto">
            <a:xfrm>
              <a:off x="-826294" y="4292600"/>
              <a:ext cx="287338" cy="4159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1" charset="0"/>
                <a:ea typeface="ＭＳ Ｐゴシック" pitchFamily="-111" charset="-128"/>
                <a:cs typeface="ＭＳ Ｐゴシック" pitchFamily="-111" charset="-128"/>
              </a:endParaRPr>
            </a:p>
          </p:txBody>
        </p:sp>
        <p:sp>
          <p:nvSpPr>
            <p:cNvPr id="36" name="TextBox 35">
              <a:extLst>
                <a:ext uri="{FF2B5EF4-FFF2-40B4-BE49-F238E27FC236}">
                  <a16:creationId xmlns:a16="http://schemas.microsoft.com/office/drawing/2014/main" id="{ADC49BE6-5ED4-40C0-9E2D-486A2CFA3F4B}"/>
                </a:ext>
              </a:extLst>
            </p:cNvPr>
            <p:cNvSpPr txBox="1"/>
            <p:nvPr/>
          </p:nvSpPr>
          <p:spPr>
            <a:xfrm>
              <a:off x="-873125" y="4207793"/>
              <a:ext cx="381000" cy="523220"/>
            </a:xfrm>
            <a:prstGeom prst="rect">
              <a:avLst/>
            </a:prstGeom>
            <a:noFill/>
          </p:spPr>
          <p:txBody>
            <a:bodyPr wrap="square" rtlCol="0">
              <a:spAutoFit/>
            </a:bodyPr>
            <a:lstStyle/>
            <a:p>
              <a:r>
                <a:rPr lang="el-GR" sz="2800" dirty="0"/>
                <a:t>θ</a:t>
              </a:r>
              <a:endParaRPr lang="en-US" sz="2800" dirty="0"/>
            </a:p>
          </p:txBody>
        </p:sp>
      </p:grpSp>
      <p:sp>
        <p:nvSpPr>
          <p:cNvPr id="39" name="TextBox 12">
            <a:extLst>
              <a:ext uri="{FF2B5EF4-FFF2-40B4-BE49-F238E27FC236}">
                <a16:creationId xmlns:a16="http://schemas.microsoft.com/office/drawing/2014/main" id="{B5DF8E7D-CD15-4899-86AA-E6D5CD0FC110}"/>
              </a:ext>
            </a:extLst>
          </p:cNvPr>
          <p:cNvSpPr txBox="1">
            <a:spLocks noChangeArrowheads="1"/>
          </p:cNvSpPr>
          <p:nvPr/>
        </p:nvSpPr>
        <p:spPr bwMode="auto">
          <a:xfrm>
            <a:off x="3384663" y="6077822"/>
            <a:ext cx="10747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increased</a:t>
            </a:r>
          </a:p>
        </p:txBody>
      </p:sp>
      <p:sp>
        <p:nvSpPr>
          <p:cNvPr id="41" name="TextBox 12">
            <a:extLst>
              <a:ext uri="{FF2B5EF4-FFF2-40B4-BE49-F238E27FC236}">
                <a16:creationId xmlns:a16="http://schemas.microsoft.com/office/drawing/2014/main" id="{B19B7FA6-DAE8-48C4-A877-6237F2D92ADF}"/>
              </a:ext>
            </a:extLst>
          </p:cNvPr>
          <p:cNvSpPr txBox="1">
            <a:spLocks noChangeArrowheads="1"/>
          </p:cNvSpPr>
          <p:nvPr/>
        </p:nvSpPr>
        <p:spPr bwMode="auto">
          <a:xfrm>
            <a:off x="6398021" y="6079187"/>
            <a:ext cx="10747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increased</a:t>
            </a:r>
          </a:p>
        </p:txBody>
      </p:sp>
    </p:spTree>
    <p:extLst>
      <p:ext uri="{BB962C8B-B14F-4D97-AF65-F5344CB8AC3E}">
        <p14:creationId xmlns:p14="http://schemas.microsoft.com/office/powerpoint/2010/main" val="3187493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 descr="Pile Figure.pdf">
            <a:extLst>
              <a:ext uri="{FF2B5EF4-FFF2-40B4-BE49-F238E27FC236}">
                <a16:creationId xmlns:a16="http://schemas.microsoft.com/office/drawing/2014/main" id="{4364AEB5-F4FE-4DAE-A1C0-20F8CF8711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685800"/>
            <a:ext cx="55880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4" hidden="1">
            <a:extLst>
              <a:ext uri="{FF2B5EF4-FFF2-40B4-BE49-F238E27FC236}">
                <a16:creationId xmlns:a16="http://schemas.microsoft.com/office/drawing/2014/main" id="{DEABC4F1-3B0A-4929-BCDB-C976AA90DD42}"/>
              </a:ext>
            </a:extLst>
          </p:cNvPr>
          <p:cNvSpPr>
            <a:spLocks noGrp="1" noChangeArrowheads="1"/>
          </p:cNvSpPr>
          <p:nvPr>
            <p:ph type="title"/>
          </p:nvPr>
        </p:nvSpPr>
        <p:spPr/>
        <p:txBody>
          <a:bodyPr/>
          <a:lstStyle/>
          <a:p>
            <a:pPr eaLnBrk="1" hangingPunct="1"/>
            <a:r>
              <a:rPr lang="en-US" altLang="en-US"/>
              <a:t>E_09_01b</a:t>
            </a:r>
          </a:p>
        </p:txBody>
      </p:sp>
      <p:sp>
        <p:nvSpPr>
          <p:cNvPr id="51205" name="TextBox 7">
            <a:extLst>
              <a:ext uri="{FF2B5EF4-FFF2-40B4-BE49-F238E27FC236}">
                <a16:creationId xmlns:a16="http://schemas.microsoft.com/office/drawing/2014/main" id="{369619DB-1F65-44ED-9FC4-E1A2330C32BC}"/>
              </a:ext>
            </a:extLst>
          </p:cNvPr>
          <p:cNvSpPr txBox="1">
            <a:spLocks noChangeArrowheads="1"/>
          </p:cNvSpPr>
          <p:nvPr/>
        </p:nvSpPr>
        <p:spPr bwMode="auto">
          <a:xfrm>
            <a:off x="2209800" y="1095375"/>
            <a:ext cx="69342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r>
              <a:rPr lang="en-US" altLang="en-US" sz="2400" dirty="0"/>
              <a:t>P</a:t>
            </a:r>
            <a:r>
              <a:rPr lang="ja-JP" altLang="en-US" sz="2400" dirty="0"/>
              <a:t>”</a:t>
            </a:r>
            <a:r>
              <a:rPr lang="en-US" altLang="ja-JP" sz="2400" dirty="0"/>
              <a:t>(</a:t>
            </a:r>
            <a:r>
              <a:rPr lang="el-GR" altLang="en-US" sz="2400" dirty="0"/>
              <a:t>θ</a:t>
            </a:r>
            <a:r>
              <a:rPr lang="en-US" altLang="ja-JP" sz="2400" dirty="0"/>
              <a:t>|ε): Posterior probability of defective pile following 1 inspection showing a defective pile</a:t>
            </a:r>
          </a:p>
          <a:p>
            <a:pPr>
              <a:spcBef>
                <a:spcPct val="0"/>
              </a:spcBef>
              <a:spcAft>
                <a:spcPts val="600"/>
              </a:spcAft>
              <a:buFontTx/>
              <a:buNone/>
            </a:pPr>
            <a:r>
              <a:rPr lang="el-GR" altLang="en-US" sz="2400" dirty="0"/>
              <a:t>θ</a:t>
            </a:r>
            <a:r>
              <a:rPr lang="en-US" altLang="en-US" sz="2400" dirty="0"/>
              <a:t>:  proportion of defective piles</a:t>
            </a:r>
          </a:p>
          <a:p>
            <a:pPr>
              <a:spcBef>
                <a:spcPct val="0"/>
              </a:spcBef>
              <a:spcAft>
                <a:spcPts val="1200"/>
              </a:spcAft>
              <a:buFontTx/>
              <a:buNone/>
            </a:pPr>
            <a:r>
              <a:rPr lang="en-US" altLang="en-US" sz="2400" dirty="0"/>
              <a:t>ε = observed defective pile, 1</a:t>
            </a:r>
            <a:r>
              <a:rPr lang="en-US" altLang="en-US" sz="2400" baseline="30000" dirty="0"/>
              <a:t>st</a:t>
            </a:r>
            <a:r>
              <a:rPr lang="en-US" altLang="en-US" sz="2400" dirty="0"/>
              <a:t> inspection</a:t>
            </a:r>
          </a:p>
        </p:txBody>
      </p:sp>
      <p:sp>
        <p:nvSpPr>
          <p:cNvPr id="51206" name="TextBox 8">
            <a:extLst>
              <a:ext uri="{FF2B5EF4-FFF2-40B4-BE49-F238E27FC236}">
                <a16:creationId xmlns:a16="http://schemas.microsoft.com/office/drawing/2014/main" id="{76EA6CCE-86F2-4E0C-887F-02B61797C782}"/>
              </a:ext>
            </a:extLst>
          </p:cNvPr>
          <p:cNvSpPr txBox="1">
            <a:spLocks noChangeArrowheads="1"/>
          </p:cNvSpPr>
          <p:nvPr/>
        </p:nvSpPr>
        <p:spPr bwMode="auto">
          <a:xfrm>
            <a:off x="381000" y="381000"/>
            <a:ext cx="85550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dirty="0"/>
              <a:t>Compare Posterior with Prior Distribution for p</a:t>
            </a:r>
          </a:p>
        </p:txBody>
      </p:sp>
      <p:sp>
        <p:nvSpPr>
          <p:cNvPr id="51207" name="TextBox 9">
            <a:extLst>
              <a:ext uri="{FF2B5EF4-FFF2-40B4-BE49-F238E27FC236}">
                <a16:creationId xmlns:a16="http://schemas.microsoft.com/office/drawing/2014/main" id="{CBFD0DFE-3C34-463E-A28C-20FCEAAB50E1}"/>
              </a:ext>
            </a:extLst>
          </p:cNvPr>
          <p:cNvSpPr txBox="1">
            <a:spLocks noChangeArrowheads="1"/>
          </p:cNvSpPr>
          <p:nvPr/>
        </p:nvSpPr>
        <p:spPr bwMode="auto">
          <a:xfrm>
            <a:off x="739775" y="3048000"/>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2400"/>
              <a:t>decreased</a:t>
            </a:r>
          </a:p>
        </p:txBody>
      </p:sp>
      <p:sp>
        <p:nvSpPr>
          <p:cNvPr id="13" name="Left Brace 12">
            <a:extLst>
              <a:ext uri="{FF2B5EF4-FFF2-40B4-BE49-F238E27FC236}">
                <a16:creationId xmlns:a16="http://schemas.microsoft.com/office/drawing/2014/main" id="{8F9AC8F3-FF87-4082-9D01-CC31F0FB0328}"/>
              </a:ext>
            </a:extLst>
          </p:cNvPr>
          <p:cNvSpPr>
            <a:spLocks/>
          </p:cNvSpPr>
          <p:nvPr/>
        </p:nvSpPr>
        <p:spPr bwMode="auto">
          <a:xfrm rot="2195713">
            <a:off x="2271713" y="2608263"/>
            <a:ext cx="381000" cy="1751012"/>
          </a:xfrm>
          <a:prstGeom prst="leftBrace">
            <a:avLst>
              <a:gd name="adj1" fmla="val 8341"/>
              <a:gd name="adj2" fmla="val 50000"/>
            </a:avLst>
          </a:prstGeom>
          <a:noFill/>
          <a:ln w="25400">
            <a:solidFill>
              <a:srgbClr val="FF0000"/>
            </a:solidFill>
            <a:round/>
            <a:headEnd/>
            <a:tailEnd/>
          </a:ln>
          <a:effectLst>
            <a:outerShdw blurRad="40000" dist="20000" dir="5400000" rotWithShape="0">
              <a:srgbClr val="808080">
                <a:alpha val="37999"/>
              </a:srgbClr>
            </a:outerShdw>
          </a:effectLst>
        </p:spPr>
        <p:txBody>
          <a:bodyPr anchor="ctr"/>
          <a:lstStyle/>
          <a:p>
            <a:pPr algn="ctr">
              <a:defRPr/>
            </a:pPr>
            <a:endParaRPr lang="en-US">
              <a:latin typeface="Arial" charset="0"/>
              <a:ea typeface="ＭＳ Ｐゴシック" charset="0"/>
            </a:endParaRPr>
          </a:p>
        </p:txBody>
      </p:sp>
      <p:sp>
        <p:nvSpPr>
          <p:cNvPr id="51209" name="TextBox 13">
            <a:extLst>
              <a:ext uri="{FF2B5EF4-FFF2-40B4-BE49-F238E27FC236}">
                <a16:creationId xmlns:a16="http://schemas.microsoft.com/office/drawing/2014/main" id="{FE73581D-C13C-4D3E-82A0-67D1929C6BC8}"/>
              </a:ext>
            </a:extLst>
          </p:cNvPr>
          <p:cNvSpPr txBox="1">
            <a:spLocks noChangeArrowheads="1"/>
          </p:cNvSpPr>
          <p:nvPr/>
        </p:nvSpPr>
        <p:spPr bwMode="auto">
          <a:xfrm>
            <a:off x="73025" y="6553200"/>
            <a:ext cx="1222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1600"/>
              <a:t>(Ang, PCE)</a:t>
            </a:r>
          </a:p>
        </p:txBody>
      </p:sp>
      <p:sp>
        <p:nvSpPr>
          <p:cNvPr id="51210" name="TextBox 13">
            <a:extLst>
              <a:ext uri="{FF2B5EF4-FFF2-40B4-BE49-F238E27FC236}">
                <a16:creationId xmlns:a16="http://schemas.microsoft.com/office/drawing/2014/main" id="{9B99D1AF-B2BB-4D03-8FD5-711A8947D475}"/>
              </a:ext>
            </a:extLst>
          </p:cNvPr>
          <p:cNvSpPr txBox="1">
            <a:spLocks noChangeArrowheads="1"/>
          </p:cNvSpPr>
          <p:nvPr/>
        </p:nvSpPr>
        <p:spPr bwMode="auto">
          <a:xfrm>
            <a:off x="914400" y="2362200"/>
            <a:ext cx="8691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P</a:t>
            </a:r>
            <a:r>
              <a:rPr lang="en-US" altLang="ja-JP" sz="2400" dirty="0"/>
              <a:t>”(</a:t>
            </a:r>
            <a:r>
              <a:rPr lang="el-GR" altLang="en-US" sz="2400" dirty="0"/>
              <a:t>θ</a:t>
            </a:r>
            <a:r>
              <a:rPr lang="en-US" altLang="ja-JP" sz="2400" dirty="0"/>
              <a:t>)</a:t>
            </a:r>
            <a:endParaRPr lang="en-US" altLang="en-US" sz="2400" dirty="0"/>
          </a:p>
        </p:txBody>
      </p:sp>
      <p:sp>
        <p:nvSpPr>
          <p:cNvPr id="51211" name="TextBox 9">
            <a:extLst>
              <a:ext uri="{FF2B5EF4-FFF2-40B4-BE49-F238E27FC236}">
                <a16:creationId xmlns:a16="http://schemas.microsoft.com/office/drawing/2014/main" id="{267A9CDA-C7A7-483E-AB96-099EC3EAF757}"/>
              </a:ext>
            </a:extLst>
          </p:cNvPr>
          <p:cNvSpPr txBox="1">
            <a:spLocks noChangeArrowheads="1"/>
          </p:cNvSpPr>
          <p:nvPr/>
        </p:nvSpPr>
        <p:spPr bwMode="auto">
          <a:xfrm>
            <a:off x="5562600" y="3200400"/>
            <a:ext cx="1519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2400"/>
              <a:t>increased</a:t>
            </a:r>
          </a:p>
        </p:txBody>
      </p:sp>
      <p:sp>
        <p:nvSpPr>
          <p:cNvPr id="15" name="Left Brace 14">
            <a:extLst>
              <a:ext uri="{FF2B5EF4-FFF2-40B4-BE49-F238E27FC236}">
                <a16:creationId xmlns:a16="http://schemas.microsoft.com/office/drawing/2014/main" id="{14CD6403-3128-4FCC-B8A2-1BF39A8DE0B1}"/>
              </a:ext>
            </a:extLst>
          </p:cNvPr>
          <p:cNvSpPr>
            <a:spLocks/>
          </p:cNvSpPr>
          <p:nvPr/>
        </p:nvSpPr>
        <p:spPr bwMode="auto">
          <a:xfrm rot="6384723">
            <a:off x="5318126" y="2325687"/>
            <a:ext cx="381000" cy="2860675"/>
          </a:xfrm>
          <a:prstGeom prst="leftBrace">
            <a:avLst>
              <a:gd name="adj1" fmla="val 8343"/>
              <a:gd name="adj2" fmla="val 50000"/>
            </a:avLst>
          </a:prstGeom>
          <a:noFill/>
          <a:ln w="25400">
            <a:solidFill>
              <a:srgbClr val="FF0000"/>
            </a:solidFill>
            <a:round/>
            <a:headEnd/>
            <a:tailEnd/>
          </a:ln>
          <a:effectLst>
            <a:outerShdw blurRad="40000" dist="20000" dir="5400000" rotWithShape="0">
              <a:srgbClr val="808080">
                <a:alpha val="37999"/>
              </a:srgbClr>
            </a:outerShdw>
          </a:effectLst>
        </p:spPr>
        <p:txBody>
          <a:bodyPr anchor="ctr"/>
          <a:lstStyle/>
          <a:p>
            <a:pPr algn="ctr">
              <a:defRPr/>
            </a:pPr>
            <a:endParaRPr lang="en-US">
              <a:latin typeface="Arial" charset="0"/>
              <a:ea typeface="ＭＳ Ｐゴシック" charset="0"/>
            </a:endParaRPr>
          </a:p>
        </p:txBody>
      </p:sp>
      <p:sp>
        <p:nvSpPr>
          <p:cNvPr id="51213" name="TextBox 1">
            <a:extLst>
              <a:ext uri="{FF2B5EF4-FFF2-40B4-BE49-F238E27FC236}">
                <a16:creationId xmlns:a16="http://schemas.microsoft.com/office/drawing/2014/main" id="{D31D6543-135F-4FF7-98EC-915CEC750D8A}"/>
              </a:ext>
            </a:extLst>
          </p:cNvPr>
          <p:cNvSpPr txBox="1">
            <a:spLocks noChangeArrowheads="1"/>
          </p:cNvSpPr>
          <p:nvPr/>
        </p:nvSpPr>
        <p:spPr bwMode="auto">
          <a:xfrm>
            <a:off x="1066800" y="5867400"/>
            <a:ext cx="7467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b="1" dirty="0"/>
              <a:t>Compare</a:t>
            </a:r>
            <a:r>
              <a:rPr lang="en-US" altLang="en-US" sz="2400" dirty="0"/>
              <a:t> posterior P</a:t>
            </a:r>
            <a:r>
              <a:rPr lang="en-US" altLang="ja-JP" sz="2400" dirty="0"/>
              <a:t>”(</a:t>
            </a:r>
            <a:r>
              <a:rPr lang="el-GR" altLang="en-US" sz="2400" dirty="0"/>
              <a:t>θ</a:t>
            </a:r>
            <a:r>
              <a:rPr lang="en-US" altLang="ja-JP" sz="2400" dirty="0"/>
              <a:t>) distribution with prior P’(</a:t>
            </a:r>
            <a:r>
              <a:rPr lang="el-GR" altLang="en-US" sz="2400" dirty="0"/>
              <a:t>θ</a:t>
            </a:r>
            <a:r>
              <a:rPr lang="en-US" altLang="ja-JP" sz="2400" dirty="0"/>
              <a:t>) distribution given test information of a defective pile.</a:t>
            </a:r>
            <a:endParaRPr lang="en-US"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F29F93DB-7673-4A3E-A887-19800E5A9CB5}"/>
              </a:ext>
            </a:extLst>
          </p:cNvPr>
          <p:cNvSpPr>
            <a:spLocks noGrp="1" noChangeArrowheads="1"/>
          </p:cNvSpPr>
          <p:nvPr>
            <p:ph type="title"/>
          </p:nvPr>
        </p:nvSpPr>
        <p:spPr>
          <a:xfrm>
            <a:off x="383274" y="238789"/>
            <a:ext cx="8458200" cy="685800"/>
          </a:xfrm>
        </p:spPr>
        <p:txBody>
          <a:bodyPr/>
          <a:lstStyle/>
          <a:p>
            <a:pPr eaLnBrk="1" hangingPunct="1"/>
            <a:r>
              <a:rPr lang="en-US" altLang="en-US" sz="3800" dirty="0"/>
              <a:t>Estimate for p, after inspection</a:t>
            </a:r>
          </a:p>
        </p:txBody>
      </p:sp>
      <mc:AlternateContent xmlns:mc="http://schemas.openxmlformats.org/markup-compatibility/2006" xmlns:a14="http://schemas.microsoft.com/office/drawing/2010/main">
        <mc:Choice Requires="a14">
          <p:sp>
            <p:nvSpPr>
              <p:cNvPr id="53251" name="Content Placeholder 5">
                <a:extLst>
                  <a:ext uri="{FF2B5EF4-FFF2-40B4-BE49-F238E27FC236}">
                    <a16:creationId xmlns:a16="http://schemas.microsoft.com/office/drawing/2014/main" id="{F31E3FAA-865D-4B64-A72C-2BFE312E03A1}"/>
                  </a:ext>
                </a:extLst>
              </p:cNvPr>
              <p:cNvSpPr>
                <a:spLocks noGrp="1" noChangeArrowheads="1"/>
              </p:cNvSpPr>
              <p:nvPr>
                <p:ph idx="1"/>
              </p:nvPr>
            </p:nvSpPr>
            <p:spPr>
              <a:xfrm>
                <a:off x="30162" y="1143000"/>
                <a:ext cx="9144000" cy="6096000"/>
              </a:xfrm>
            </p:spPr>
            <p:txBody>
              <a:bodyPr/>
              <a:lstStyle/>
              <a:p>
                <a:pPr eaLnBrk="1" hangingPunct="1">
                  <a:spcAft>
                    <a:spcPts val="2400"/>
                  </a:spcAft>
                </a:pPr>
                <a:r>
                  <a:rPr lang="en-US" altLang="en-US" dirty="0"/>
                  <a:t>Calculate using P”(</a:t>
                </a:r>
                <a:r>
                  <a:rPr lang="en-US" altLang="en-US" dirty="0" err="1"/>
                  <a:t>p</a:t>
                </a:r>
                <a:r>
                  <a:rPr lang="en-US" altLang="en-US" baseline="-25000" dirty="0" err="1"/>
                  <a:t>i</a:t>
                </a:r>
                <a:r>
                  <a:rPr lang="en-US" altLang="en-US" dirty="0" err="1"/>
                  <a:t>|ε</a:t>
                </a:r>
                <a:r>
                  <a:rPr lang="en-US" altLang="en-US" dirty="0"/>
                  <a:t>) the updated Bayes estimate for p, </a:t>
                </a:r>
                <a:r>
                  <a:rPr lang="en-US" altLang="en-US" dirty="0" err="1"/>
                  <a:t>PoPPOV</a:t>
                </a:r>
                <a:r>
                  <a:rPr lang="en-US" altLang="en-US" dirty="0"/>
                  <a:t>: Posterior predictive probability of the observed variable p, following an inspection:</a:t>
                </a:r>
              </a:p>
              <a:p>
                <a:pPr eaLnBrk="1" hangingPunct="1">
                  <a:spcAft>
                    <a:spcPts val="2400"/>
                  </a:spcAft>
                </a:pPr>
                <a:endParaRPr lang="en-US" altLang="en-US" dirty="0"/>
              </a:p>
              <a:p>
                <a:pPr eaLnBrk="1" hangingPunct="1"/>
                <a:endParaRPr lang="en-US" altLang="en-US" dirty="0"/>
              </a:p>
              <a:p>
                <a:pPr eaLnBrk="1" hangingPunct="1">
                  <a:buFontTx/>
                  <a:buNone/>
                </a:pPr>
                <a:endParaRPr lang="en-US" altLang="en-US" dirty="0"/>
              </a:p>
              <a:p>
                <a:pPr eaLnBrk="1" hangingPunct="1"/>
                <a:r>
                  <a:rPr lang="en-US" altLang="en-US" dirty="0"/>
                  <a:t>Due to the observed defective pile, a higher estimate for </a:t>
                </a:r>
                <a14:m>
                  <m:oMath xmlns:m="http://schemas.openxmlformats.org/officeDocument/2006/math">
                    <m:sSup>
                      <m:sSupPr>
                        <m:ctrlPr>
                          <a:rPr lang="en-US" i="1">
                            <a:latin typeface="Cambria Math" panose="02040503050406030204" pitchFamily="18" charset="0"/>
                          </a:rPr>
                        </m:ctrlPr>
                      </m:sSupPr>
                      <m:e>
                        <m:r>
                          <m:rPr>
                            <m:nor/>
                          </m:rPr>
                          <a:rPr lang="el-GR" altLang="en-US" dirty="0"/>
                          <m:t>θ</m:t>
                        </m:r>
                      </m:e>
                      <m:sup>
                        <m:r>
                          <a:rPr lang="en-US" i="1">
                            <a:latin typeface="Cambria Math" panose="02040503050406030204" pitchFamily="18" charset="0"/>
                          </a:rPr>
                          <m:t>′′</m:t>
                        </m:r>
                      </m:sup>
                    </m:sSup>
                    <m:r>
                      <a:rPr lang="en-US" i="1">
                        <a:latin typeface="Cambria Math" panose="02040503050406030204" pitchFamily="18" charset="0"/>
                      </a:rPr>
                      <m:t> </m:t>
                    </m:r>
                  </m:oMath>
                </a14:m>
                <a:r>
                  <a:rPr lang="en-US" altLang="en-US" dirty="0"/>
                  <a:t>is calculated compared with the prior estimate:  0.55 vs 0.44.</a:t>
                </a:r>
              </a:p>
            </p:txBody>
          </p:sp>
        </mc:Choice>
        <mc:Fallback xmlns="">
          <p:sp>
            <p:nvSpPr>
              <p:cNvPr id="53251" name="Content Placeholder 5">
                <a:extLst>
                  <a:ext uri="{FF2B5EF4-FFF2-40B4-BE49-F238E27FC236}">
                    <a16:creationId xmlns:a16="http://schemas.microsoft.com/office/drawing/2014/main" id="{F31E3FAA-865D-4B64-A72C-2BFE312E03A1}"/>
                  </a:ext>
                </a:extLst>
              </p:cNvPr>
              <p:cNvSpPr>
                <a:spLocks noGrp="1" noRot="1" noChangeAspect="1" noMove="1" noResize="1" noEditPoints="1" noAdjustHandles="1" noChangeArrowheads="1" noChangeShapeType="1" noTextEdit="1"/>
              </p:cNvSpPr>
              <p:nvPr>
                <p:ph idx="1"/>
              </p:nvPr>
            </p:nvSpPr>
            <p:spPr>
              <a:xfrm>
                <a:off x="30162" y="1143000"/>
                <a:ext cx="9144000" cy="6096000"/>
              </a:xfrm>
              <a:blipFill>
                <a:blip r:embed="rId2"/>
                <a:stretch>
                  <a:fillRect l="-933" t="-700"/>
                </a:stretch>
              </a:blipFill>
            </p:spPr>
            <p:txBody>
              <a:bodyPr/>
              <a:lstStyle/>
              <a:p>
                <a:r>
                  <a:rPr lang="en-US">
                    <a:noFill/>
                  </a:rPr>
                  <a:t> </a:t>
                </a:r>
              </a:p>
            </p:txBody>
          </p:sp>
        </mc:Fallback>
      </mc:AlternateContent>
      <p:sp>
        <p:nvSpPr>
          <p:cNvPr id="53256" name="TextBox 7">
            <a:extLst>
              <a:ext uri="{FF2B5EF4-FFF2-40B4-BE49-F238E27FC236}">
                <a16:creationId xmlns:a16="http://schemas.microsoft.com/office/drawing/2014/main" id="{E01F4319-D6C9-4CE9-9C97-C45F30D80802}"/>
              </a:ext>
            </a:extLst>
          </p:cNvPr>
          <p:cNvSpPr txBox="1">
            <a:spLocks noChangeArrowheads="1"/>
          </p:cNvSpPr>
          <p:nvPr/>
        </p:nvSpPr>
        <p:spPr bwMode="auto">
          <a:xfrm>
            <a:off x="4612374" y="2555646"/>
            <a:ext cx="118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dirty="0"/>
              <a:t>posterior</a:t>
            </a:r>
          </a:p>
        </p:txBody>
      </p:sp>
      <p:cxnSp>
        <p:nvCxnSpPr>
          <p:cNvPr id="53258" name="Straight Arrow Connector 10">
            <a:extLst>
              <a:ext uri="{FF2B5EF4-FFF2-40B4-BE49-F238E27FC236}">
                <a16:creationId xmlns:a16="http://schemas.microsoft.com/office/drawing/2014/main" id="{EE48B16E-4076-4565-B4C7-3F9D3B130DA4}"/>
              </a:ext>
            </a:extLst>
          </p:cNvPr>
          <p:cNvCxnSpPr>
            <a:cxnSpLocks noChangeShapeType="1"/>
          </p:cNvCxnSpPr>
          <p:nvPr/>
        </p:nvCxnSpPr>
        <p:spPr bwMode="auto">
          <a:xfrm flipH="1">
            <a:off x="3200400" y="2839859"/>
            <a:ext cx="1401762" cy="360541"/>
          </a:xfrm>
          <a:prstGeom prst="straightConnector1">
            <a:avLst/>
          </a:prstGeom>
          <a:noFill/>
          <a:ln w="9525">
            <a:solidFill>
              <a:srgbClr val="800000"/>
            </a:solidFill>
            <a:round/>
            <a:headEnd/>
            <a:tailEnd type="arrow"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E46BBCC-15A3-47FA-AF0B-7692CFBB3CF7}"/>
                  </a:ext>
                </a:extLst>
              </p:cNvPr>
              <p:cNvSpPr txBox="1"/>
              <p:nvPr/>
            </p:nvSpPr>
            <p:spPr>
              <a:xfrm>
                <a:off x="221301" y="2839859"/>
                <a:ext cx="4503862"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m:rPr>
                              <m:nor/>
                            </m:rPr>
                            <a:rPr lang="el-GR" altLang="en-US" dirty="0"/>
                            <m:t>θ</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e>
                      </m:d>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l-GR" altLang="en-US" dirty="0" smtClean="0"/>
                                <m:t>θ</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m:rPr>
                                      <m:nor/>
                                    </m:rPr>
                                    <a:rPr lang="el-GR" altLang="en-US" dirty="0"/>
                                    <m:t>θ</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e>
                      </m:nary>
                    </m:oMath>
                  </m:oMathPara>
                </a14:m>
                <a:endParaRPr lang="en-US" dirty="0"/>
              </a:p>
            </p:txBody>
          </p:sp>
        </mc:Choice>
        <mc:Fallback xmlns="">
          <p:sp>
            <p:nvSpPr>
              <p:cNvPr id="12" name="TextBox 11">
                <a:extLst>
                  <a:ext uri="{FF2B5EF4-FFF2-40B4-BE49-F238E27FC236}">
                    <a16:creationId xmlns:a16="http://schemas.microsoft.com/office/drawing/2014/main" id="{2E46BBCC-15A3-47FA-AF0B-7692CFBB3CF7}"/>
                  </a:ext>
                </a:extLst>
              </p:cNvPr>
              <p:cNvSpPr txBox="1">
                <a:spLocks noRot="1" noChangeAspect="1" noMove="1" noResize="1" noEditPoints="1" noAdjustHandles="1" noChangeArrowheads="1" noChangeShapeType="1" noTextEdit="1"/>
              </p:cNvSpPr>
              <p:nvPr/>
            </p:nvSpPr>
            <p:spPr>
              <a:xfrm>
                <a:off x="221301" y="2839859"/>
                <a:ext cx="4503862" cy="1045927"/>
              </a:xfrm>
              <a:prstGeom prst="rect">
                <a:avLst/>
              </a:prstGeom>
              <a:blipFill>
                <a:blip r:embed="rId3"/>
                <a:stretch>
                  <a:fillRect/>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A7FF8A41-C734-4F58-AE59-15A92A8BDF29}"/>
              </a:ext>
            </a:extLst>
          </p:cNvPr>
          <p:cNvPicPr>
            <a:picLocks noChangeAspect="1"/>
          </p:cNvPicPr>
          <p:nvPr/>
        </p:nvPicPr>
        <p:blipFill rotWithShape="1">
          <a:blip r:embed="rId4"/>
          <a:srcRect t="74662"/>
          <a:stretch/>
        </p:blipFill>
        <p:spPr>
          <a:xfrm>
            <a:off x="115825" y="3932842"/>
            <a:ext cx="8759952" cy="4000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3661-AA2E-43B3-898D-1EC2D2E719D7}"/>
              </a:ext>
            </a:extLst>
          </p:cNvPr>
          <p:cNvSpPr>
            <a:spLocks noGrp="1"/>
          </p:cNvSpPr>
          <p:nvPr>
            <p:ph type="title"/>
          </p:nvPr>
        </p:nvSpPr>
        <p:spPr/>
        <p:txBody>
          <a:bodyPr/>
          <a:lstStyle/>
          <a:p>
            <a:r>
              <a:rPr lang="en-US" dirty="0"/>
              <a:t>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45AB43-D6E8-4A8F-903E-13344539F178}"/>
                  </a:ext>
                </a:extLst>
              </p:cNvPr>
              <p:cNvSpPr>
                <a:spLocks noGrp="1"/>
              </p:cNvSpPr>
              <p:nvPr>
                <p:ph idx="1"/>
              </p:nvPr>
            </p:nvSpPr>
            <p:spPr/>
            <p:txBody>
              <a:bodyPr/>
              <a:lstStyle/>
              <a:p>
                <a:r>
                  <a:rPr lang="en-US" sz="2000" dirty="0"/>
                  <a:t>First we found the prior predictive probability P’(</a:t>
                </a:r>
                <a:r>
                  <a:rPr lang="el-GR" sz="2000" dirty="0">
                    <a:latin typeface="Calibri" panose="020F0502020204030204" pitchFamily="34" charset="0"/>
                    <a:cs typeface="Calibri" panose="020F0502020204030204" pitchFamily="34" charset="0"/>
                  </a:rPr>
                  <a:t>θ </a:t>
                </a:r>
                <a:r>
                  <a:rPr lang="en-US" sz="2000" dirty="0">
                    <a:latin typeface="Calibri" panose="020F0502020204030204" pitchFamily="34" charset="0"/>
                    <a:cs typeface="Calibri" panose="020F0502020204030204" pitchFamily="34" charset="0"/>
                  </a:rPr>
                  <a:t>) </a:t>
                </a:r>
                <a:r>
                  <a:rPr lang="en-US" sz="2000" dirty="0"/>
                  <a:t>for each value of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using LTP: </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We updated the values of P(</a:t>
                </a:r>
                <a:r>
                  <a:rPr lang="el-GR" sz="2000" dirty="0">
                    <a:latin typeface="Calibri" panose="020F0502020204030204" pitchFamily="34" charset="0"/>
                    <a:cs typeface="Calibri" panose="020F0502020204030204" pitchFamily="34" charset="0"/>
                  </a:rPr>
                  <a:t>θ</a:t>
                </a:r>
                <a:r>
                  <a:rPr lang="en-US" sz="2000" dirty="0"/>
                  <a:t>) using Bayes:</a:t>
                </a:r>
              </a:p>
              <a:p>
                <a:pPr marL="0" indent="0">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i="1">
                              <a:latin typeface="Cambria Math" panose="02040503050406030204" pitchFamily="18" charset="0"/>
                            </a:rPr>
                            <m:t>𝑃</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m:rPr>
                                  <m:nor/>
                                </m:rPr>
                                <a:rPr lang="el-GR" altLang="en-US" sz="2000" dirty="0"/>
                                <m:t>θ</m:t>
                              </m:r>
                            </m:e>
                            <m:sub>
                              <m:r>
                                <a:rPr lang="en-US" sz="2000" i="1">
                                  <a:latin typeface="Cambria Math" panose="02040503050406030204" pitchFamily="18" charset="0"/>
                                </a:rPr>
                                <m:t>𝑖</m:t>
                              </m:r>
                            </m:sub>
                          </m:sSub>
                        </m:e>
                        <m:e>
                          <m:r>
                            <a:rPr lang="en-US" sz="2000" i="1">
                              <a:latin typeface="Cambria Math" panose="02040503050406030204" pitchFamily="18" charset="0"/>
                              <a:ea typeface="Cambria Math" panose="02040503050406030204" pitchFamily="18" charset="0"/>
                            </a:rPr>
                            <m:t>𝜀</m:t>
                          </m:r>
                        </m:e>
                      </m:d>
                      <m:r>
                        <a:rPr lang="en-US" sz="2000" b="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𝜀</m:t>
                              </m:r>
                            </m:e>
                            <m:e>
                              <m:sSub>
                                <m:sSubPr>
                                  <m:ctrlPr>
                                    <a:rPr lang="en-US" sz="2000" i="1">
                                      <a:latin typeface="Cambria Math" panose="02040503050406030204" pitchFamily="18" charset="0"/>
                                    </a:rPr>
                                  </m:ctrlPr>
                                </m:sSubPr>
                                <m:e>
                                  <m:r>
                                    <m:rPr>
                                      <m:nor/>
                                    </m:rPr>
                                    <a:rPr lang="el-GR" altLang="en-US" sz="2000" dirty="0"/>
                                    <m:t>θ</m:t>
                                  </m:r>
                                </m:e>
                                <m:sub>
                                  <m:r>
                                    <a:rPr lang="en-US" sz="2000" i="1">
                                      <a:latin typeface="Cambria Math" panose="02040503050406030204" pitchFamily="18" charset="0"/>
                                    </a:rPr>
                                    <m:t>𝑖</m:t>
                                  </m:r>
                                </m:sub>
                              </m:sSub>
                            </m:e>
                          </m:d>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m:rPr>
                                      <m:nor/>
                                    </m:rPr>
                                    <a:rPr lang="el-GR" altLang="en-US" sz="2000" dirty="0"/>
                                    <m:t>θ</m:t>
                                  </m:r>
                                </m:e>
                                <m:sub>
                                  <m:r>
                                    <a:rPr lang="en-US" sz="2000" i="1">
                                      <a:latin typeface="Cambria Math" panose="02040503050406030204" pitchFamily="18" charset="0"/>
                                      <a:ea typeface="Cambria Math" panose="02040503050406030204" pitchFamily="18" charset="0"/>
                                    </a:rPr>
                                    <m:t>𝑖</m:t>
                                  </m:r>
                                </m:sub>
                              </m:sSub>
                            </m:e>
                          </m:d>
                        </m:num>
                        <m:den>
                          <m:r>
                            <m:rPr>
                              <m:nor/>
                            </m:rPr>
                            <a:rPr lang="en-US" sz="2000" b="0" i="0" smtClean="0">
                              <a:latin typeface="Cambria Math" panose="02040503050406030204" pitchFamily="18" charset="0"/>
                              <a:ea typeface="Cambria Math" panose="02040503050406030204" pitchFamily="18" charset="0"/>
                            </a:rPr>
                            <m:t>P</m:t>
                          </m:r>
                          <m:r>
                            <m:rPr>
                              <m:nor/>
                            </m:rPr>
                            <a:rPr lang="en-US" sz="2000" dirty="0"/>
                            <m:t>(</m:t>
                          </m:r>
                          <m:r>
                            <a:rPr lang="en-US" sz="2000" i="1">
                              <a:latin typeface="Cambria Math" panose="02040503050406030204" pitchFamily="18" charset="0"/>
                              <a:ea typeface="Cambria Math" panose="02040503050406030204" pitchFamily="18" charset="0"/>
                            </a:rPr>
                            <m:t>𝜀</m:t>
                          </m:r>
                          <m:r>
                            <m:rPr>
                              <m:nor/>
                            </m:rPr>
                            <a:rPr lang="en-US" sz="2000" dirty="0"/>
                            <m:t>) </m:t>
                          </m:r>
                        </m:den>
                      </m:f>
                    </m:oMath>
                  </m:oMathPara>
                </a14:m>
                <a:endParaRPr lang="en-US" sz="2000" dirty="0">
                  <a:ea typeface="Cambria Math" panose="02040503050406030204" pitchFamily="18" charset="0"/>
                </a:endParaRPr>
              </a:p>
              <a:p>
                <a:r>
                  <a:rPr lang="en-US" sz="2000" dirty="0"/>
                  <a:t>We use posterior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𝑃</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nor/>
                              </m:rPr>
                              <a:rPr lang="el-GR" altLang="en-US" sz="2000" dirty="0"/>
                              <m:t>θ</m:t>
                            </m:r>
                          </m:e>
                          <m:sub>
                            <m:r>
                              <a:rPr lang="en-US" sz="2000" i="1">
                                <a:latin typeface="Cambria Math" panose="02040503050406030204" pitchFamily="18" charset="0"/>
                              </a:rPr>
                              <m:t>𝑖</m:t>
                            </m:r>
                          </m:sub>
                        </m:sSub>
                      </m:e>
                      <m:e>
                        <m:r>
                          <a:rPr lang="en-US" sz="2000" i="1">
                            <a:latin typeface="Cambria Math" panose="02040503050406030204" pitchFamily="18" charset="0"/>
                            <a:ea typeface="Cambria Math" panose="02040503050406030204" pitchFamily="18" charset="0"/>
                          </a:rPr>
                          <m:t>𝜀</m:t>
                        </m:r>
                      </m:e>
                    </m:d>
                  </m:oMath>
                </a14:m>
                <a:r>
                  <a:rPr lang="en-US" sz="2000" dirty="0"/>
                  <a:t> as the prior for 2</a:t>
                </a:r>
                <a:r>
                  <a:rPr lang="en-US" sz="2000" baseline="30000" dirty="0"/>
                  <a:t>nd</a:t>
                </a:r>
                <a:r>
                  <a:rPr lang="en-US" sz="2000" dirty="0"/>
                  <a:t> update if new evidence becomes available (say we observe if 2</a:t>
                </a:r>
                <a:r>
                  <a:rPr lang="en-US" sz="2000" baseline="30000" dirty="0"/>
                  <a:t>nd</a:t>
                </a:r>
                <a:r>
                  <a:rPr lang="en-US" sz="2000" dirty="0"/>
                  <a:t> inspected pile is defective or not)</a:t>
                </a:r>
              </a:p>
              <a:p>
                <a:r>
                  <a:rPr lang="en-US" sz="2000" dirty="0"/>
                  <a:t>Then probabilities are updated again:</a:t>
                </a:r>
              </a:p>
              <a:p>
                <a:endParaRPr lang="en-US" sz="1800" dirty="0"/>
              </a:p>
              <a:p>
                <a:endParaRPr lang="en-US" dirty="0"/>
              </a:p>
            </p:txBody>
          </p:sp>
        </mc:Choice>
        <mc:Fallback xmlns="">
          <p:sp>
            <p:nvSpPr>
              <p:cNvPr id="3" name="Content Placeholder 2">
                <a:extLst>
                  <a:ext uri="{FF2B5EF4-FFF2-40B4-BE49-F238E27FC236}">
                    <a16:creationId xmlns:a16="http://schemas.microsoft.com/office/drawing/2014/main" id="{FF45AB43-D6E8-4A8F-903E-13344539F178}"/>
                  </a:ext>
                </a:extLst>
              </p:cNvPr>
              <p:cNvSpPr>
                <a:spLocks noGrp="1" noRot="1" noChangeAspect="1" noMove="1" noResize="1" noEditPoints="1" noAdjustHandles="1" noChangeArrowheads="1" noChangeShapeType="1" noTextEdit="1"/>
              </p:cNvSpPr>
              <p:nvPr>
                <p:ph idx="1"/>
              </p:nvPr>
            </p:nvSpPr>
            <p:spPr>
              <a:blipFill>
                <a:blip r:embed="rId2"/>
                <a:stretch>
                  <a:fillRect l="-815" t="-679" r="-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0BF650-39D0-4D1A-BF88-A657D614C6D5}"/>
                  </a:ext>
                </a:extLst>
              </p:cNvPr>
              <p:cNvSpPr txBox="1"/>
              <p:nvPr/>
            </p:nvSpPr>
            <p:spPr>
              <a:xfrm>
                <a:off x="2226165" y="1676400"/>
                <a:ext cx="4588362" cy="7845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m:rPr>
                              <m:nor/>
                            </m:rPr>
                            <a:rPr lang="el-GR" altLang="en-US" sz="1800" dirty="0"/>
                            <m:t>θ</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𝜀</m:t>
                          </m:r>
                        </m:e>
                      </m:d>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𝑘</m:t>
                          </m:r>
                        </m:sup>
                        <m:e>
                          <m:sSub>
                            <m:sSubPr>
                              <m:ctrlPr>
                                <a:rPr lang="en-US" sz="1800" i="1">
                                  <a:latin typeface="Cambria Math" panose="02040503050406030204" pitchFamily="18" charset="0"/>
                                  <a:ea typeface="Cambria Math" panose="02040503050406030204" pitchFamily="18" charset="0"/>
                                </a:rPr>
                              </m:ctrlPr>
                            </m:sSubPr>
                            <m:e>
                              <m:r>
                                <m:rPr>
                                  <m:nor/>
                                </m:rPr>
                                <a:rPr lang="el-GR" altLang="en-US" sz="1800" dirty="0"/>
                                <m:t>θ</m:t>
                              </m:r>
                            </m:e>
                            <m:sub>
                              <m:r>
                                <a:rPr lang="en-US" sz="1800" i="1">
                                  <a:latin typeface="Cambria Math" panose="02040503050406030204" pitchFamily="18" charset="0"/>
                                  <a:ea typeface="Cambria Math" panose="02040503050406030204" pitchFamily="18" charset="0"/>
                                </a:rPr>
                                <m:t>𝑖</m:t>
                              </m:r>
                            </m:sub>
                          </m:sSub>
                          <m:r>
                            <a:rPr lang="en-US" sz="1800" b="0" i="1" smtClean="0">
                              <a:latin typeface="Cambria Math" panose="02040503050406030204" pitchFamily="18" charset="0"/>
                              <a:ea typeface="Cambria Math" panose="02040503050406030204" pitchFamily="18" charset="0"/>
                            </a:rPr>
                            <m:t>𝑃</m:t>
                          </m:r>
                          <m:r>
                            <a:rPr lang="en-US" sz="1800" b="0" i="1" smtClean="0">
                              <a:latin typeface="Cambria Math" panose="02040503050406030204" pitchFamily="18" charset="0"/>
                              <a:ea typeface="Cambria Math" panose="02040503050406030204" pitchFamily="18" charset="0"/>
                            </a:rPr>
                            <m:t>′</m:t>
                          </m:r>
                          <m:d>
                            <m:dPr>
                              <m:ctrlPr>
                                <a:rPr lang="en-US" sz="1800" b="0" i="1" smtClean="0">
                                  <a:latin typeface="Cambria Math" panose="02040503050406030204" pitchFamily="18" charset="0"/>
                                  <a:ea typeface="Cambria Math" panose="02040503050406030204" pitchFamily="18" charset="0"/>
                                </a:rPr>
                              </m:ctrlPr>
                            </m:dPr>
                            <m:e>
                              <m:sSub>
                                <m:sSubPr>
                                  <m:ctrlPr>
                                    <a:rPr lang="en-US" sz="1800" b="0" i="1" smtClean="0">
                                      <a:latin typeface="Cambria Math" panose="02040503050406030204" pitchFamily="18" charset="0"/>
                                      <a:ea typeface="Cambria Math" panose="02040503050406030204" pitchFamily="18" charset="0"/>
                                    </a:rPr>
                                  </m:ctrlPr>
                                </m:sSubPr>
                                <m:e>
                                  <m:r>
                                    <m:rPr>
                                      <m:nor/>
                                    </m:rPr>
                                    <a:rPr lang="el-GR" altLang="en-US" sz="1800" dirty="0"/>
                                    <m:t>θ</m:t>
                                  </m:r>
                                </m:e>
                                <m:sub>
                                  <m:r>
                                    <a:rPr lang="en-US" sz="1800" b="0" i="1" smtClean="0">
                                      <a:latin typeface="Cambria Math" panose="02040503050406030204" pitchFamily="18" charset="0"/>
                                      <a:ea typeface="Cambria Math" panose="02040503050406030204" pitchFamily="18" charset="0"/>
                                    </a:rPr>
                                    <m:t>𝑖</m:t>
                                  </m:r>
                                </m:sub>
                              </m:sSub>
                            </m:e>
                          </m:d>
                        </m:e>
                      </m:nary>
                    </m:oMath>
                  </m:oMathPara>
                </a14:m>
                <a:endParaRPr lang="en-US" sz="1800" dirty="0"/>
              </a:p>
            </p:txBody>
          </p:sp>
        </mc:Choice>
        <mc:Fallback xmlns="">
          <p:sp>
            <p:nvSpPr>
              <p:cNvPr id="4" name="TextBox 3">
                <a:extLst>
                  <a:ext uri="{FF2B5EF4-FFF2-40B4-BE49-F238E27FC236}">
                    <a16:creationId xmlns:a16="http://schemas.microsoft.com/office/drawing/2014/main" id="{BE0BF650-39D0-4D1A-BF88-A657D614C6D5}"/>
                  </a:ext>
                </a:extLst>
              </p:cNvPr>
              <p:cNvSpPr txBox="1">
                <a:spLocks noRot="1" noChangeAspect="1" noMove="1" noResize="1" noEditPoints="1" noAdjustHandles="1" noChangeArrowheads="1" noChangeShapeType="1" noTextEdit="1"/>
              </p:cNvSpPr>
              <p:nvPr/>
            </p:nvSpPr>
            <p:spPr>
              <a:xfrm>
                <a:off x="2226165" y="1676400"/>
                <a:ext cx="4588362" cy="78457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B88CE2F-067E-46BC-8C8E-C79A3014D249}"/>
                  </a:ext>
                </a:extLst>
              </p:cNvPr>
              <p:cNvSpPr txBox="1"/>
              <p:nvPr/>
            </p:nvSpPr>
            <p:spPr>
              <a:xfrm>
                <a:off x="228600" y="5486400"/>
                <a:ext cx="4588362" cy="7845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m:rPr>
                              <m:nor/>
                            </m:rPr>
                            <a:rPr lang="el-GR" altLang="en-US" sz="1800" dirty="0"/>
                            <m:t>θ</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𝑃</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𝜀</m:t>
                          </m:r>
                        </m:e>
                      </m:d>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𝑘</m:t>
                          </m:r>
                        </m:sup>
                        <m:e>
                          <m:sSub>
                            <m:sSubPr>
                              <m:ctrlPr>
                                <a:rPr lang="en-US" sz="1800" i="1">
                                  <a:latin typeface="Cambria Math" panose="02040503050406030204" pitchFamily="18" charset="0"/>
                                  <a:ea typeface="Cambria Math" panose="02040503050406030204" pitchFamily="18" charset="0"/>
                                </a:rPr>
                              </m:ctrlPr>
                            </m:sSubPr>
                            <m:e>
                              <m:r>
                                <m:rPr>
                                  <m:nor/>
                                </m:rPr>
                                <a:rPr lang="el-GR" altLang="en-US" sz="1800" dirty="0"/>
                                <m:t>θ</m:t>
                              </m:r>
                            </m:e>
                            <m:sub>
                              <m:r>
                                <a:rPr lang="en-US" sz="1800" i="1">
                                  <a:latin typeface="Cambria Math" panose="02040503050406030204" pitchFamily="18" charset="0"/>
                                  <a:ea typeface="Cambria Math" panose="02040503050406030204" pitchFamily="18" charset="0"/>
                                </a:rPr>
                                <m:t>𝑖</m:t>
                              </m:r>
                            </m:sub>
                          </m:sSub>
                          <m:r>
                            <a:rPr lang="en-US" sz="1800" b="0" i="1" smtClean="0">
                              <a:latin typeface="Cambria Math" panose="02040503050406030204" pitchFamily="18" charset="0"/>
                              <a:ea typeface="Cambria Math" panose="02040503050406030204" pitchFamily="18" charset="0"/>
                            </a:rPr>
                            <m:t>𝑃</m:t>
                          </m:r>
                          <m:r>
                            <a:rPr lang="en-US" sz="1800" b="0" i="1" smtClean="0">
                              <a:latin typeface="Cambria Math" panose="02040503050406030204" pitchFamily="18" charset="0"/>
                              <a:ea typeface="Cambria Math" panose="02040503050406030204" pitchFamily="18" charset="0"/>
                            </a:rPr>
                            <m:t>′′</m:t>
                          </m:r>
                          <m:d>
                            <m:dPr>
                              <m:ctrlPr>
                                <a:rPr lang="en-US" sz="1800" b="0" i="1" smtClean="0">
                                  <a:latin typeface="Cambria Math" panose="02040503050406030204" pitchFamily="18" charset="0"/>
                                  <a:ea typeface="Cambria Math" panose="02040503050406030204" pitchFamily="18" charset="0"/>
                                </a:rPr>
                              </m:ctrlPr>
                            </m:dPr>
                            <m:e>
                              <m:sSub>
                                <m:sSubPr>
                                  <m:ctrlPr>
                                    <a:rPr lang="en-US" sz="1800" b="0" i="1" smtClean="0">
                                      <a:latin typeface="Cambria Math" panose="02040503050406030204" pitchFamily="18" charset="0"/>
                                      <a:ea typeface="Cambria Math" panose="02040503050406030204" pitchFamily="18" charset="0"/>
                                    </a:rPr>
                                  </m:ctrlPr>
                                </m:sSubPr>
                                <m:e>
                                  <m:r>
                                    <m:rPr>
                                      <m:nor/>
                                    </m:rPr>
                                    <a:rPr lang="el-GR" altLang="en-US" sz="1800" dirty="0"/>
                                    <m:t>θ</m:t>
                                  </m:r>
                                </m:e>
                                <m:sub>
                                  <m:r>
                                    <a:rPr lang="en-US" sz="1800" b="0" i="1" smtClean="0">
                                      <a:latin typeface="Cambria Math" panose="02040503050406030204" pitchFamily="18" charset="0"/>
                                      <a:ea typeface="Cambria Math" panose="02040503050406030204" pitchFamily="18" charset="0"/>
                                    </a:rPr>
                                    <m:t>𝑖</m:t>
                                  </m:r>
                                </m:sub>
                              </m:sSub>
                            </m:e>
                          </m:d>
                        </m:e>
                      </m:nary>
                    </m:oMath>
                  </m:oMathPara>
                </a14:m>
                <a:endParaRPr lang="en-US" sz="1800" dirty="0"/>
              </a:p>
            </p:txBody>
          </p:sp>
        </mc:Choice>
        <mc:Fallback xmlns="">
          <p:sp>
            <p:nvSpPr>
              <p:cNvPr id="5" name="TextBox 4">
                <a:extLst>
                  <a:ext uri="{FF2B5EF4-FFF2-40B4-BE49-F238E27FC236}">
                    <a16:creationId xmlns:a16="http://schemas.microsoft.com/office/drawing/2014/main" id="{7B88CE2F-067E-46BC-8C8E-C79A3014D249}"/>
                  </a:ext>
                </a:extLst>
              </p:cNvPr>
              <p:cNvSpPr txBox="1">
                <a:spLocks noRot="1" noChangeAspect="1" noMove="1" noResize="1" noEditPoints="1" noAdjustHandles="1" noChangeArrowheads="1" noChangeShapeType="1" noTextEdit="1"/>
              </p:cNvSpPr>
              <p:nvPr/>
            </p:nvSpPr>
            <p:spPr>
              <a:xfrm>
                <a:off x="228600" y="5486400"/>
                <a:ext cx="4588362" cy="78457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74ED4A1-41C5-41D4-96B5-81096723B6A3}"/>
                  </a:ext>
                </a:extLst>
              </p:cNvPr>
              <p:cNvSpPr txBox="1"/>
              <p:nvPr/>
            </p:nvSpPr>
            <p:spPr>
              <a:xfrm>
                <a:off x="4695750" y="5647854"/>
                <a:ext cx="3886200" cy="400110"/>
              </a:xfrm>
              <a:prstGeom prst="rect">
                <a:avLst/>
              </a:prstGeom>
              <a:noFill/>
            </p:spPr>
            <p:txBody>
              <a:bodyPr wrap="square" rtlCol="0">
                <a:spAutoFit/>
              </a:bodyPr>
              <a:lstStyle/>
              <a:p>
                <a:r>
                  <a:rPr lang="en-US" sz="2000" dirty="0"/>
                  <a:t>where, P’’(</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nor/>
                          </m:rPr>
                          <a:rPr lang="el-GR" altLang="en-US" sz="2000" dirty="0"/>
                          <m:t>θ</m:t>
                        </m:r>
                      </m:e>
                      <m:sub>
                        <m:r>
                          <a:rPr lang="en-US" sz="2000" i="1">
                            <a:latin typeface="Cambria Math" panose="02040503050406030204" pitchFamily="18" charset="0"/>
                            <a:ea typeface="Cambria Math" panose="02040503050406030204" pitchFamily="18" charset="0"/>
                          </a:rPr>
                          <m:t>𝑖</m:t>
                        </m:r>
                      </m:sub>
                    </m:sSub>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𝑃</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nor/>
                              </m:rPr>
                              <a:rPr lang="el-GR" altLang="en-US" sz="2000" dirty="0"/>
                              <m:t>θ</m:t>
                            </m:r>
                          </m:e>
                          <m:sub>
                            <m:r>
                              <a:rPr lang="en-US" sz="2000" i="1">
                                <a:latin typeface="Cambria Math" panose="02040503050406030204" pitchFamily="18" charset="0"/>
                              </a:rPr>
                              <m:t>𝑖</m:t>
                            </m:r>
                          </m:sub>
                        </m:sSub>
                      </m:e>
                      <m:e>
                        <m:r>
                          <a:rPr lang="en-US" sz="2000" i="1">
                            <a:latin typeface="Cambria Math" panose="02040503050406030204" pitchFamily="18" charset="0"/>
                            <a:ea typeface="Cambria Math" panose="02040503050406030204" pitchFamily="18" charset="0"/>
                          </a:rPr>
                          <m:t>𝜀</m:t>
                        </m:r>
                      </m:e>
                    </m:d>
                  </m:oMath>
                </a14:m>
                <a:endParaRPr lang="en-US" sz="2000" dirty="0"/>
              </a:p>
            </p:txBody>
          </p:sp>
        </mc:Choice>
        <mc:Fallback xmlns="">
          <p:sp>
            <p:nvSpPr>
              <p:cNvPr id="6" name="TextBox 5">
                <a:extLst>
                  <a:ext uri="{FF2B5EF4-FFF2-40B4-BE49-F238E27FC236}">
                    <a16:creationId xmlns:a16="http://schemas.microsoft.com/office/drawing/2014/main" id="{D74ED4A1-41C5-41D4-96B5-81096723B6A3}"/>
                  </a:ext>
                </a:extLst>
              </p:cNvPr>
              <p:cNvSpPr txBox="1">
                <a:spLocks noRot="1" noChangeAspect="1" noMove="1" noResize="1" noEditPoints="1" noAdjustHandles="1" noChangeArrowheads="1" noChangeShapeType="1" noTextEdit="1"/>
              </p:cNvSpPr>
              <p:nvPr/>
            </p:nvSpPr>
            <p:spPr>
              <a:xfrm>
                <a:off x="4695750" y="5647854"/>
                <a:ext cx="3886200" cy="400110"/>
              </a:xfrm>
              <a:prstGeom prst="rect">
                <a:avLst/>
              </a:prstGeom>
              <a:blipFill>
                <a:blip r:embed="rId5"/>
                <a:stretch>
                  <a:fillRect l="-1567"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3976923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A0A62A4-A5B5-4B5E-90B6-2934EF444284}"/>
              </a:ext>
            </a:extLst>
          </p:cNvPr>
          <p:cNvSpPr>
            <a:spLocks noGrp="1" noChangeArrowheads="1"/>
          </p:cNvSpPr>
          <p:nvPr>
            <p:ph type="title"/>
          </p:nvPr>
        </p:nvSpPr>
        <p:spPr>
          <a:xfrm>
            <a:off x="381000" y="-33338"/>
            <a:ext cx="8458200" cy="1143001"/>
          </a:xfrm>
        </p:spPr>
        <p:txBody>
          <a:bodyPr/>
          <a:lstStyle/>
          <a:p>
            <a:pPr eaLnBrk="1" hangingPunct="1"/>
            <a:r>
              <a:rPr lang="en-US" altLang="en-US" sz="3600"/>
              <a:t>Probability of Column Sag</a:t>
            </a:r>
          </a:p>
        </p:txBody>
      </p:sp>
      <p:sp>
        <p:nvSpPr>
          <p:cNvPr id="54275" name="Content Placeholder 5">
            <a:extLst>
              <a:ext uri="{FF2B5EF4-FFF2-40B4-BE49-F238E27FC236}">
                <a16:creationId xmlns:a16="http://schemas.microsoft.com/office/drawing/2014/main" id="{7D2A09F7-19CD-4FEB-A851-A82DF1B36108}"/>
              </a:ext>
            </a:extLst>
          </p:cNvPr>
          <p:cNvSpPr>
            <a:spLocks noGrp="1" noChangeArrowheads="1"/>
          </p:cNvSpPr>
          <p:nvPr>
            <p:ph idx="1"/>
          </p:nvPr>
        </p:nvSpPr>
        <p:spPr>
          <a:xfrm>
            <a:off x="0" y="990600"/>
            <a:ext cx="9144000" cy="5715000"/>
          </a:xfrm>
        </p:spPr>
        <p:txBody>
          <a:bodyPr/>
          <a:lstStyle/>
          <a:p>
            <a:pPr eaLnBrk="1" hangingPunct="1">
              <a:spcAft>
                <a:spcPts val="600"/>
              </a:spcAft>
            </a:pPr>
            <a:r>
              <a:rPr lang="en-US" altLang="en-US" dirty="0"/>
              <a:t>Each building column requires support of 3 concrete piles. If all 3 piles are defective, the column will sag.</a:t>
            </a:r>
          </a:p>
          <a:p>
            <a:pPr eaLnBrk="1" hangingPunct="1">
              <a:spcAft>
                <a:spcPts val="2475"/>
              </a:spcAft>
            </a:pPr>
            <a:r>
              <a:rPr lang="en-US" altLang="en-US" dirty="0"/>
              <a:t>Following an inspection showing a defective test pile, calculate the </a:t>
            </a:r>
            <a:r>
              <a:rPr lang="en-US" altLang="en-US" dirty="0" err="1"/>
              <a:t>Pr</a:t>
            </a:r>
            <a:r>
              <a:rPr lang="en-US" altLang="en-US" dirty="0"/>
              <a:t> a column will sag: P(X=3).</a:t>
            </a:r>
            <a:br>
              <a:rPr lang="en-US" altLang="en-US" dirty="0"/>
            </a:br>
            <a:r>
              <a:rPr lang="en-US" altLang="en-US" dirty="0"/>
              <a:t> Use LTP:</a:t>
            </a:r>
          </a:p>
          <a:p>
            <a:pPr eaLnBrk="1" hangingPunct="1">
              <a:spcAft>
                <a:spcPts val="2475"/>
              </a:spcAft>
            </a:pPr>
            <a:endParaRPr lang="en-US" altLang="en-US" dirty="0"/>
          </a:p>
          <a:p>
            <a:pPr eaLnBrk="1" hangingPunct="1"/>
            <a:endParaRPr lang="en-US" altLang="en-US" dirty="0"/>
          </a:p>
          <a:p>
            <a:pPr eaLnBrk="1" hangingPunct="1">
              <a:buFontTx/>
              <a:buNone/>
            </a:pPr>
            <a:br>
              <a:rPr lang="en-US" altLang="en-US" dirty="0"/>
            </a:br>
            <a:endParaRPr lang="en-US" altLang="en-US" sz="800" dirty="0"/>
          </a:p>
          <a:p>
            <a:pPr eaLnBrk="1" hangingPunct="1"/>
            <a:r>
              <a:rPr lang="en-US" altLang="en-US" dirty="0"/>
              <a:t>Given additional defective pile observations, the </a:t>
            </a:r>
            <a:r>
              <a:rPr lang="en-US" altLang="en-US" b="1" dirty="0"/>
              <a:t>predicted probability of sag </a:t>
            </a:r>
            <a:r>
              <a:rPr lang="en-US" altLang="en-US" dirty="0"/>
              <a:t>is</a:t>
            </a:r>
            <a:r>
              <a:rPr lang="en-US" altLang="en-US" b="1" dirty="0"/>
              <a:t> </a:t>
            </a:r>
            <a:r>
              <a:rPr lang="en-US" altLang="en-US" dirty="0"/>
              <a:t>increased. (Why, based on Posterior PPOV weight factors?)</a:t>
            </a:r>
          </a:p>
        </p:txBody>
      </p:sp>
      <p:sp>
        <p:nvSpPr>
          <p:cNvPr id="54278" name="TextBox 1">
            <a:extLst>
              <a:ext uri="{FF2B5EF4-FFF2-40B4-BE49-F238E27FC236}">
                <a16:creationId xmlns:a16="http://schemas.microsoft.com/office/drawing/2014/main" id="{D8BF61FE-2B37-4C2A-A9E5-542927A3083C}"/>
              </a:ext>
            </a:extLst>
          </p:cNvPr>
          <p:cNvSpPr txBox="1">
            <a:spLocks noChangeArrowheads="1"/>
          </p:cNvSpPr>
          <p:nvPr/>
        </p:nvSpPr>
        <p:spPr bwMode="auto">
          <a:xfrm>
            <a:off x="2971802" y="3048000"/>
            <a:ext cx="4267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dirty="0"/>
              <a:t>1⋂2⋂3, assumed independent here</a:t>
            </a:r>
          </a:p>
        </p:txBody>
      </p:sp>
      <p:cxnSp>
        <p:nvCxnSpPr>
          <p:cNvPr id="54279" name="Straight Arrow Connector 3">
            <a:extLst>
              <a:ext uri="{FF2B5EF4-FFF2-40B4-BE49-F238E27FC236}">
                <a16:creationId xmlns:a16="http://schemas.microsoft.com/office/drawing/2014/main" id="{4068A6BF-79DE-4DDC-BC10-D2963EB2E5D1}"/>
              </a:ext>
            </a:extLst>
          </p:cNvPr>
          <p:cNvCxnSpPr>
            <a:cxnSpLocks noChangeShapeType="1"/>
          </p:cNvCxnSpPr>
          <p:nvPr/>
        </p:nvCxnSpPr>
        <p:spPr bwMode="auto">
          <a:xfrm>
            <a:off x="6553200" y="3505200"/>
            <a:ext cx="0" cy="304800"/>
          </a:xfrm>
          <a:prstGeom prst="straightConnector1">
            <a:avLst/>
          </a:prstGeom>
          <a:noFill/>
          <a:ln w="28575">
            <a:solidFill>
              <a:srgbClr val="800000"/>
            </a:solidFill>
            <a:round/>
            <a:headEnd/>
            <a:tailEnd type="arrow" w="med" len="med"/>
          </a:ln>
          <a:extLst>
            <a:ext uri="{909E8E84-426E-40DD-AFC4-6F175D3DCCD1}">
              <a14:hiddenFill xmlns:a14="http://schemas.microsoft.com/office/drawing/2010/main">
                <a:noFill/>
              </a14:hiddenFill>
            </a:ext>
          </a:extLst>
        </p:spPr>
      </p:cxnSp>
      <p:cxnSp>
        <p:nvCxnSpPr>
          <p:cNvPr id="54280" name="Straight Arrow Connector 3">
            <a:extLst>
              <a:ext uri="{FF2B5EF4-FFF2-40B4-BE49-F238E27FC236}">
                <a16:creationId xmlns:a16="http://schemas.microsoft.com/office/drawing/2014/main" id="{9F422661-2765-4E30-9FF8-88654B5E02EA}"/>
              </a:ext>
            </a:extLst>
          </p:cNvPr>
          <p:cNvCxnSpPr>
            <a:cxnSpLocks noChangeShapeType="1"/>
          </p:cNvCxnSpPr>
          <p:nvPr/>
        </p:nvCxnSpPr>
        <p:spPr bwMode="auto">
          <a:xfrm>
            <a:off x="3429000" y="3505200"/>
            <a:ext cx="0" cy="304800"/>
          </a:xfrm>
          <a:prstGeom prst="straightConnector1">
            <a:avLst/>
          </a:prstGeom>
          <a:noFill/>
          <a:ln w="28575">
            <a:solidFill>
              <a:srgbClr val="800000"/>
            </a:solidFill>
            <a:round/>
            <a:headEnd/>
            <a:tailEnd type="arrow"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BC13B3F-7479-4AC8-B699-5C5FB6F027F5}"/>
                  </a:ext>
                </a:extLst>
              </p:cNvPr>
              <p:cNvSpPr txBox="1"/>
              <p:nvPr/>
            </p:nvSpPr>
            <p:spPr>
              <a:xfrm>
                <a:off x="724023" y="3412950"/>
                <a:ext cx="7816306"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=3</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=3</m:t>
                              </m:r>
                            </m:e>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𝑖</m:t>
                                  </m:r>
                                </m:sub>
                              </m:sSub>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e>
                          </m:nary>
                        </m:e>
                      </m:nary>
                    </m:oMath>
                  </m:oMathPara>
                </a14:m>
                <a:endParaRPr lang="en-US" dirty="0"/>
              </a:p>
            </p:txBody>
          </p:sp>
        </mc:Choice>
        <mc:Fallback xmlns="">
          <p:sp>
            <p:nvSpPr>
              <p:cNvPr id="2" name="TextBox 1">
                <a:extLst>
                  <a:ext uri="{FF2B5EF4-FFF2-40B4-BE49-F238E27FC236}">
                    <a16:creationId xmlns:a16="http://schemas.microsoft.com/office/drawing/2014/main" id="{5BC13B3F-7479-4AC8-B699-5C5FB6F027F5}"/>
                  </a:ext>
                </a:extLst>
              </p:cNvPr>
              <p:cNvSpPr txBox="1">
                <a:spLocks noRot="1" noChangeAspect="1" noMove="1" noResize="1" noEditPoints="1" noAdjustHandles="1" noChangeArrowheads="1" noChangeShapeType="1" noTextEdit="1"/>
              </p:cNvSpPr>
              <p:nvPr/>
            </p:nvSpPr>
            <p:spPr>
              <a:xfrm>
                <a:off x="724023" y="3412950"/>
                <a:ext cx="7816306" cy="1045927"/>
              </a:xfrm>
              <a:prstGeom prst="rect">
                <a:avLst/>
              </a:prstGeom>
              <a:blipFill>
                <a:blip r:embed="rId2"/>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6E3D0DD-31A6-4BA1-8BB4-D0A5DB76041A}"/>
              </a:ext>
            </a:extLst>
          </p:cNvPr>
          <p:cNvPicPr>
            <a:picLocks noChangeAspect="1"/>
          </p:cNvPicPr>
          <p:nvPr/>
        </p:nvPicPr>
        <p:blipFill rotWithShape="1">
          <a:blip r:embed="rId3"/>
          <a:srcRect t="69831"/>
          <a:stretch/>
        </p:blipFill>
        <p:spPr>
          <a:xfrm>
            <a:off x="0" y="4495800"/>
            <a:ext cx="9144000" cy="50746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Documents and Settings\Steveo\Desktop\Workkkkkk\angjpgs\ch09\E_09_01c.jpg">
            <a:extLst>
              <a:ext uri="{FF2B5EF4-FFF2-40B4-BE49-F238E27FC236}">
                <a16:creationId xmlns:a16="http://schemas.microsoft.com/office/drawing/2014/main" id="{44AEA5E8-F341-43B4-9DFF-B5F5E69A75A7}"/>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209800" y="609600"/>
            <a:ext cx="5106988"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4" hidden="1">
            <a:extLst>
              <a:ext uri="{FF2B5EF4-FFF2-40B4-BE49-F238E27FC236}">
                <a16:creationId xmlns:a16="http://schemas.microsoft.com/office/drawing/2014/main" id="{DBD650D3-48CF-41B5-8539-314DB096693B}"/>
              </a:ext>
            </a:extLst>
          </p:cNvPr>
          <p:cNvSpPr>
            <a:spLocks noGrp="1" noChangeArrowheads="1"/>
          </p:cNvSpPr>
          <p:nvPr>
            <p:ph type="title"/>
          </p:nvPr>
        </p:nvSpPr>
        <p:spPr/>
        <p:txBody>
          <a:bodyPr/>
          <a:lstStyle/>
          <a:p>
            <a:pPr eaLnBrk="1" hangingPunct="1"/>
            <a:r>
              <a:rPr lang="en-US" altLang="en-US"/>
              <a:t>E_09_01c</a:t>
            </a:r>
          </a:p>
        </p:txBody>
      </p:sp>
      <p:sp>
        <p:nvSpPr>
          <p:cNvPr id="55301" name="TextBox 7">
            <a:extLst>
              <a:ext uri="{FF2B5EF4-FFF2-40B4-BE49-F238E27FC236}">
                <a16:creationId xmlns:a16="http://schemas.microsoft.com/office/drawing/2014/main" id="{5840D610-1B9A-4BFF-B5FA-43A204D938DF}"/>
              </a:ext>
            </a:extLst>
          </p:cNvPr>
          <p:cNvSpPr txBox="1">
            <a:spLocks noChangeArrowheads="1"/>
          </p:cNvSpPr>
          <p:nvPr/>
        </p:nvSpPr>
        <p:spPr bwMode="auto">
          <a:xfrm>
            <a:off x="73025" y="6553200"/>
            <a:ext cx="1222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1600"/>
              <a:t>(Ang, PCE)</a:t>
            </a:r>
          </a:p>
        </p:txBody>
      </p:sp>
      <p:sp>
        <p:nvSpPr>
          <p:cNvPr id="55302" name="TextBox 8">
            <a:extLst>
              <a:ext uri="{FF2B5EF4-FFF2-40B4-BE49-F238E27FC236}">
                <a16:creationId xmlns:a16="http://schemas.microsoft.com/office/drawing/2014/main" id="{76D8ABAB-1388-4E93-A982-EC64845B0358}"/>
              </a:ext>
            </a:extLst>
          </p:cNvPr>
          <p:cNvSpPr txBox="1">
            <a:spLocks noChangeArrowheads="1"/>
          </p:cNvSpPr>
          <p:nvPr/>
        </p:nvSpPr>
        <p:spPr bwMode="auto">
          <a:xfrm>
            <a:off x="76200" y="0"/>
            <a:ext cx="8966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2600" dirty="0"/>
              <a:t>P(</a:t>
            </a:r>
            <a:r>
              <a:rPr lang="en-US" altLang="en-US" sz="2600" dirty="0" err="1"/>
              <a:t>θ|ε</a:t>
            </a:r>
            <a:r>
              <a:rPr lang="en-US" altLang="en-US" sz="2600" dirty="0"/>
              <a:t>): Defective Piles Observed in n &gt; 1 Consecutive Tests</a:t>
            </a:r>
          </a:p>
        </p:txBody>
      </p:sp>
      <p:sp>
        <p:nvSpPr>
          <p:cNvPr id="55303" name="TextBox 1">
            <a:extLst>
              <a:ext uri="{FF2B5EF4-FFF2-40B4-BE49-F238E27FC236}">
                <a16:creationId xmlns:a16="http://schemas.microsoft.com/office/drawing/2014/main" id="{C4CD25EA-E4C1-4625-AE05-1DF71EB85D58}"/>
              </a:ext>
            </a:extLst>
          </p:cNvPr>
          <p:cNvSpPr txBox="1">
            <a:spLocks noChangeArrowheads="1"/>
          </p:cNvSpPr>
          <p:nvPr/>
        </p:nvSpPr>
        <p:spPr bwMode="auto">
          <a:xfrm rot="-5400000">
            <a:off x="-1334294" y="3386932"/>
            <a:ext cx="6200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200"/>
              <a:t>Posterior Probability Distribution Following Tests</a:t>
            </a:r>
          </a:p>
        </p:txBody>
      </p:sp>
      <p:cxnSp>
        <p:nvCxnSpPr>
          <p:cNvPr id="55304" name="Straight Arrow Connector 3">
            <a:extLst>
              <a:ext uri="{FF2B5EF4-FFF2-40B4-BE49-F238E27FC236}">
                <a16:creationId xmlns:a16="http://schemas.microsoft.com/office/drawing/2014/main" id="{F3CCA332-9A07-46F3-9005-3B090A115782}"/>
              </a:ext>
            </a:extLst>
          </p:cNvPr>
          <p:cNvCxnSpPr>
            <a:cxnSpLocks noChangeShapeType="1"/>
          </p:cNvCxnSpPr>
          <p:nvPr/>
        </p:nvCxnSpPr>
        <p:spPr bwMode="auto">
          <a:xfrm>
            <a:off x="3276600" y="1524000"/>
            <a:ext cx="457200" cy="0"/>
          </a:xfrm>
          <a:prstGeom prst="straightConnector1">
            <a:avLst/>
          </a:prstGeom>
          <a:noFill/>
          <a:ln w="9525">
            <a:solidFill>
              <a:srgbClr val="800000"/>
            </a:solidFill>
            <a:round/>
            <a:headEnd/>
            <a:tailEnd type="arrow" w="med" len="med"/>
          </a:ln>
          <a:extLst>
            <a:ext uri="{909E8E84-426E-40DD-AFC4-6F175D3DCCD1}">
              <a14:hiddenFill xmlns:a14="http://schemas.microsoft.com/office/drawing/2010/main">
                <a:noFill/>
              </a14:hiddenFill>
            </a:ext>
          </a:extLst>
        </p:spPr>
      </p:cxnSp>
      <p:cxnSp>
        <p:nvCxnSpPr>
          <p:cNvPr id="55305" name="Straight Arrow Connector 9">
            <a:extLst>
              <a:ext uri="{FF2B5EF4-FFF2-40B4-BE49-F238E27FC236}">
                <a16:creationId xmlns:a16="http://schemas.microsoft.com/office/drawing/2014/main" id="{9A47C112-D7B5-4BE6-96C1-4F38964CB777}"/>
              </a:ext>
            </a:extLst>
          </p:cNvPr>
          <p:cNvCxnSpPr>
            <a:cxnSpLocks noChangeShapeType="1"/>
          </p:cNvCxnSpPr>
          <p:nvPr/>
        </p:nvCxnSpPr>
        <p:spPr bwMode="auto">
          <a:xfrm>
            <a:off x="5486400" y="1524000"/>
            <a:ext cx="457200" cy="0"/>
          </a:xfrm>
          <a:prstGeom prst="straightConnector1">
            <a:avLst/>
          </a:prstGeom>
          <a:noFill/>
          <a:ln w="9525">
            <a:solidFill>
              <a:srgbClr val="800000"/>
            </a:solidFill>
            <a:round/>
            <a:headEnd/>
            <a:tailEnd type="arrow" w="med" len="med"/>
          </a:ln>
          <a:extLst>
            <a:ext uri="{909E8E84-426E-40DD-AFC4-6F175D3DCCD1}">
              <a14:hiddenFill xmlns:a14="http://schemas.microsoft.com/office/drawing/2010/main">
                <a:noFill/>
              </a14:hiddenFill>
            </a:ext>
          </a:extLst>
        </p:spPr>
      </p:cxnSp>
      <p:cxnSp>
        <p:nvCxnSpPr>
          <p:cNvPr id="55306" name="Straight Arrow Connector 10">
            <a:extLst>
              <a:ext uri="{FF2B5EF4-FFF2-40B4-BE49-F238E27FC236}">
                <a16:creationId xmlns:a16="http://schemas.microsoft.com/office/drawing/2014/main" id="{CEC80A5C-7FDF-4AE4-B609-F0B45CBC7A8A}"/>
              </a:ext>
            </a:extLst>
          </p:cNvPr>
          <p:cNvCxnSpPr>
            <a:cxnSpLocks noChangeShapeType="1"/>
          </p:cNvCxnSpPr>
          <p:nvPr/>
        </p:nvCxnSpPr>
        <p:spPr bwMode="auto">
          <a:xfrm>
            <a:off x="3276600" y="3581400"/>
            <a:ext cx="457200" cy="0"/>
          </a:xfrm>
          <a:prstGeom prst="straightConnector1">
            <a:avLst/>
          </a:prstGeom>
          <a:noFill/>
          <a:ln w="9525">
            <a:solidFill>
              <a:srgbClr val="800000"/>
            </a:solidFill>
            <a:round/>
            <a:headEnd/>
            <a:tailEnd type="arrow" w="med" len="med"/>
          </a:ln>
          <a:extLst>
            <a:ext uri="{909E8E84-426E-40DD-AFC4-6F175D3DCCD1}">
              <a14:hiddenFill xmlns:a14="http://schemas.microsoft.com/office/drawing/2010/main">
                <a:noFill/>
              </a14:hiddenFill>
            </a:ext>
          </a:extLst>
        </p:spPr>
      </p:cxnSp>
      <p:cxnSp>
        <p:nvCxnSpPr>
          <p:cNvPr id="55307" name="Straight Arrow Connector 11">
            <a:extLst>
              <a:ext uri="{FF2B5EF4-FFF2-40B4-BE49-F238E27FC236}">
                <a16:creationId xmlns:a16="http://schemas.microsoft.com/office/drawing/2014/main" id="{B6354714-1CA7-44BF-AAAC-CC721C8B4F7A}"/>
              </a:ext>
            </a:extLst>
          </p:cNvPr>
          <p:cNvCxnSpPr>
            <a:cxnSpLocks noChangeShapeType="1"/>
          </p:cNvCxnSpPr>
          <p:nvPr/>
        </p:nvCxnSpPr>
        <p:spPr bwMode="auto">
          <a:xfrm>
            <a:off x="5562600" y="3657600"/>
            <a:ext cx="457200" cy="0"/>
          </a:xfrm>
          <a:prstGeom prst="straightConnector1">
            <a:avLst/>
          </a:prstGeom>
          <a:noFill/>
          <a:ln w="9525">
            <a:solidFill>
              <a:srgbClr val="800000"/>
            </a:solidFill>
            <a:round/>
            <a:headEnd/>
            <a:tailEnd type="arrow" w="med" len="med"/>
          </a:ln>
          <a:extLst>
            <a:ext uri="{909E8E84-426E-40DD-AFC4-6F175D3DCCD1}">
              <a14:hiddenFill xmlns:a14="http://schemas.microsoft.com/office/drawing/2010/main">
                <a:noFill/>
              </a14:hiddenFill>
            </a:ext>
          </a:extLst>
        </p:spPr>
      </p:cxnSp>
      <p:cxnSp>
        <p:nvCxnSpPr>
          <p:cNvPr id="55308" name="Straight Arrow Connector 12">
            <a:extLst>
              <a:ext uri="{FF2B5EF4-FFF2-40B4-BE49-F238E27FC236}">
                <a16:creationId xmlns:a16="http://schemas.microsoft.com/office/drawing/2014/main" id="{CAB7ECD3-2F7A-496B-9170-094F536A6D49}"/>
              </a:ext>
            </a:extLst>
          </p:cNvPr>
          <p:cNvCxnSpPr>
            <a:cxnSpLocks noChangeShapeType="1"/>
          </p:cNvCxnSpPr>
          <p:nvPr/>
        </p:nvCxnSpPr>
        <p:spPr bwMode="auto">
          <a:xfrm>
            <a:off x="5486400" y="5715000"/>
            <a:ext cx="457200" cy="0"/>
          </a:xfrm>
          <a:prstGeom prst="straightConnector1">
            <a:avLst/>
          </a:prstGeom>
          <a:noFill/>
          <a:ln w="9525">
            <a:solidFill>
              <a:srgbClr val="800000"/>
            </a:solidFill>
            <a:round/>
            <a:headEnd/>
            <a:tailEnd type="arrow" w="med" len="med"/>
          </a:ln>
          <a:extLst>
            <a:ext uri="{909E8E84-426E-40DD-AFC4-6F175D3DCCD1}">
              <a14:hiddenFill xmlns:a14="http://schemas.microsoft.com/office/drawing/2010/main">
                <a:noFill/>
              </a14:hiddenFill>
            </a:ext>
          </a:extLst>
        </p:spPr>
      </p:cxnSp>
      <p:cxnSp>
        <p:nvCxnSpPr>
          <p:cNvPr id="55309" name="Straight Arrow Connector 13">
            <a:extLst>
              <a:ext uri="{FF2B5EF4-FFF2-40B4-BE49-F238E27FC236}">
                <a16:creationId xmlns:a16="http://schemas.microsoft.com/office/drawing/2014/main" id="{F8B60D54-2218-4B70-BD0D-F4F87B913D26}"/>
              </a:ext>
            </a:extLst>
          </p:cNvPr>
          <p:cNvCxnSpPr>
            <a:cxnSpLocks noChangeShapeType="1"/>
          </p:cNvCxnSpPr>
          <p:nvPr/>
        </p:nvCxnSpPr>
        <p:spPr bwMode="auto">
          <a:xfrm>
            <a:off x="3276600" y="5715000"/>
            <a:ext cx="457200" cy="0"/>
          </a:xfrm>
          <a:prstGeom prst="straightConnector1">
            <a:avLst/>
          </a:prstGeom>
          <a:noFill/>
          <a:ln w="9525">
            <a:solidFill>
              <a:srgbClr val="8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688247E-692D-43A9-9796-0CCB59BE9B71}"/>
              </a:ext>
            </a:extLst>
          </p:cNvPr>
          <p:cNvSpPr>
            <a:spLocks noGrp="1" noChangeArrowheads="1"/>
          </p:cNvSpPr>
          <p:nvPr>
            <p:ph type="title"/>
          </p:nvPr>
        </p:nvSpPr>
        <p:spPr>
          <a:xfrm>
            <a:off x="533400" y="-76200"/>
            <a:ext cx="7772400" cy="1143000"/>
          </a:xfrm>
        </p:spPr>
        <p:txBody>
          <a:bodyPr/>
          <a:lstStyle/>
          <a:p>
            <a:r>
              <a:rPr lang="en-US" altLang="en-US" dirty="0"/>
              <a:t>Bayes Theorem and Model</a:t>
            </a:r>
          </a:p>
        </p:txBody>
      </p:sp>
      <p:sp>
        <p:nvSpPr>
          <p:cNvPr id="9219" name="Content Placeholder 2">
            <a:extLst>
              <a:ext uri="{FF2B5EF4-FFF2-40B4-BE49-F238E27FC236}">
                <a16:creationId xmlns:a16="http://schemas.microsoft.com/office/drawing/2014/main" id="{6B84E99F-382B-42E9-8CA2-53D9C04B94FC}"/>
              </a:ext>
            </a:extLst>
          </p:cNvPr>
          <p:cNvSpPr>
            <a:spLocks noGrp="1" noChangeArrowheads="1"/>
          </p:cNvSpPr>
          <p:nvPr>
            <p:ph idx="1"/>
          </p:nvPr>
        </p:nvSpPr>
        <p:spPr>
          <a:xfrm>
            <a:off x="381000" y="1295400"/>
            <a:ext cx="8229600" cy="4965700"/>
          </a:xfrm>
        </p:spPr>
        <p:txBody>
          <a:bodyPr/>
          <a:lstStyle/>
          <a:p>
            <a:pPr>
              <a:spcAft>
                <a:spcPts val="1525"/>
              </a:spcAft>
            </a:pPr>
            <a:r>
              <a:rPr lang="en-US" altLang="en-US" sz="2200" dirty="0"/>
              <a:t>Thomas Bayes (1702–1761) developed the Bayes theorem, which makes feasible the aggregation of probability and uncertainty from all types of information (generic, human judgment, current observations, and both hard and soft data).</a:t>
            </a:r>
          </a:p>
          <a:p>
            <a:pPr>
              <a:spcAft>
                <a:spcPts val="1525"/>
              </a:spcAft>
            </a:pPr>
            <a:r>
              <a:rPr lang="en-US" altLang="en-US" sz="2200" dirty="0"/>
              <a:t>The Bayes theorem and model calculates the probability of event effects from the likelihood of their causes for support of </a:t>
            </a:r>
            <a:r>
              <a:rPr lang="en-US" altLang="en-US" sz="2200" b="1" dirty="0"/>
              <a:t>diagnostic, intercausal, and predictive reasoning </a:t>
            </a:r>
            <a:r>
              <a:rPr lang="en-US" altLang="en-US" sz="2200" dirty="0"/>
              <a:t>in wide ranging applications of science, engineering, medicine, and other fields.</a:t>
            </a:r>
          </a:p>
          <a:p>
            <a:r>
              <a:rPr lang="en-US" altLang="en-US" sz="2200" dirty="0"/>
              <a:t>Bayesian Networks were developed from probabilistic graphical structures that represent these relationships.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3">
            <a:extLst>
              <a:ext uri="{FF2B5EF4-FFF2-40B4-BE49-F238E27FC236}">
                <a16:creationId xmlns:a16="http://schemas.microsoft.com/office/drawing/2014/main" id="{F6E09101-E174-474D-B950-863EC024C02D}"/>
              </a:ext>
            </a:extLst>
          </p:cNvPr>
          <p:cNvSpPr>
            <a:spLocks noGrp="1" noChangeArrowheads="1"/>
          </p:cNvSpPr>
          <p:nvPr>
            <p:ph type="title"/>
          </p:nvPr>
        </p:nvSpPr>
        <p:spPr>
          <a:xfrm>
            <a:off x="685800" y="0"/>
            <a:ext cx="7772400" cy="1143000"/>
          </a:xfrm>
        </p:spPr>
        <p:txBody>
          <a:bodyPr/>
          <a:lstStyle/>
          <a:p>
            <a:pPr eaLnBrk="1" hangingPunct="1"/>
            <a:r>
              <a:rPr lang="en-US" altLang="en-US" dirty="0"/>
              <a:t>Discussion of Trends in P(</a:t>
            </a:r>
            <a:r>
              <a:rPr lang="en-US" altLang="en-US" dirty="0" err="1"/>
              <a:t>θ|ε</a:t>
            </a:r>
            <a:r>
              <a:rPr lang="en-US" altLang="en-US" dirty="0"/>
              <a:t>)</a:t>
            </a:r>
          </a:p>
        </p:txBody>
      </p:sp>
      <p:sp>
        <p:nvSpPr>
          <p:cNvPr id="59395" name="Content Placeholder 4">
            <a:extLst>
              <a:ext uri="{FF2B5EF4-FFF2-40B4-BE49-F238E27FC236}">
                <a16:creationId xmlns:a16="http://schemas.microsoft.com/office/drawing/2014/main" id="{00C9239F-1B5B-4C5A-8585-E3B8C96E75F2}"/>
              </a:ext>
            </a:extLst>
          </p:cNvPr>
          <p:cNvSpPr>
            <a:spLocks noGrp="1" noChangeArrowheads="1"/>
          </p:cNvSpPr>
          <p:nvPr>
            <p:ph idx="1"/>
          </p:nvPr>
        </p:nvSpPr>
        <p:spPr>
          <a:xfrm>
            <a:off x="457200" y="1066800"/>
            <a:ext cx="8382000" cy="5486400"/>
          </a:xfrm>
        </p:spPr>
        <p:txBody>
          <a:bodyPr/>
          <a:lstStyle/>
          <a:p>
            <a:pPr eaLnBrk="1" hangingPunct="1">
              <a:spcAft>
                <a:spcPts val="1200"/>
              </a:spcAft>
            </a:pPr>
            <a:r>
              <a:rPr lang="en-US" altLang="en-US" dirty="0"/>
              <a:t>Following repeated consecutive observations of defective piles, the posterior distributions of θ will migrate toward larger θ  values.</a:t>
            </a:r>
          </a:p>
          <a:p>
            <a:pPr eaLnBrk="1" hangingPunct="1">
              <a:spcAft>
                <a:spcPts val="1200"/>
              </a:spcAft>
            </a:pPr>
            <a:r>
              <a:rPr lang="en-US" altLang="en-US" dirty="0"/>
              <a:t>Following 1 or more tests that observe non-defective piles (with non-defective proportions 1– </a:t>
            </a:r>
            <a:r>
              <a:rPr lang="en-US" altLang="en-US" dirty="0" err="1"/>
              <a:t>θ</a:t>
            </a:r>
            <a:r>
              <a:rPr lang="en-US" altLang="en-US" baseline="-25000" dirty="0" err="1"/>
              <a:t>i</a:t>
            </a:r>
            <a:r>
              <a:rPr lang="en-US" altLang="en-US" dirty="0"/>
              <a:t>), the posterior distributions of θ will migrate toward smaller θ values.</a:t>
            </a:r>
          </a:p>
          <a:p>
            <a:pPr eaLnBrk="1" hangingPunct="1">
              <a:spcAft>
                <a:spcPts val="1200"/>
              </a:spcAft>
            </a:pPr>
            <a:r>
              <a:rPr lang="en-US" altLang="en-US" dirty="0"/>
              <a:t>This is an example of Bayes modeling, rapid data updating of probability as new information becomes available, and uncertainty analysis to support more accurate or more up to date and more realistic forecasts.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descr="Piles in n Tests.pdf">
            <a:extLst>
              <a:ext uri="{FF2B5EF4-FFF2-40B4-BE49-F238E27FC236}">
                <a16:creationId xmlns:a16="http://schemas.microsoft.com/office/drawing/2014/main" id="{005F4082-67AB-48F1-8691-F67390AFB0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74700"/>
            <a:ext cx="57912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4" hidden="1">
            <a:extLst>
              <a:ext uri="{FF2B5EF4-FFF2-40B4-BE49-F238E27FC236}">
                <a16:creationId xmlns:a16="http://schemas.microsoft.com/office/drawing/2014/main" id="{180B6D7E-A5C7-4846-B3FA-B9A11CBBF6C1}"/>
              </a:ext>
            </a:extLst>
          </p:cNvPr>
          <p:cNvSpPr>
            <a:spLocks noGrp="1" noChangeArrowheads="1"/>
          </p:cNvSpPr>
          <p:nvPr>
            <p:ph type="title"/>
          </p:nvPr>
        </p:nvSpPr>
        <p:spPr/>
        <p:txBody>
          <a:bodyPr/>
          <a:lstStyle/>
          <a:p>
            <a:pPr eaLnBrk="1" hangingPunct="1"/>
            <a:r>
              <a:rPr lang="en-US" altLang="en-US"/>
              <a:t>E_09_01d</a:t>
            </a:r>
          </a:p>
        </p:txBody>
      </p:sp>
      <p:sp>
        <p:nvSpPr>
          <p:cNvPr id="60421" name="TextBox 8">
            <a:extLst>
              <a:ext uri="{FF2B5EF4-FFF2-40B4-BE49-F238E27FC236}">
                <a16:creationId xmlns:a16="http://schemas.microsoft.com/office/drawing/2014/main" id="{888892FC-9E27-4C07-97FA-03876707FE33}"/>
              </a:ext>
            </a:extLst>
          </p:cNvPr>
          <p:cNvSpPr txBox="1">
            <a:spLocks noChangeArrowheads="1"/>
          </p:cNvSpPr>
          <p:nvPr/>
        </p:nvSpPr>
        <p:spPr bwMode="auto">
          <a:xfrm>
            <a:off x="73025" y="6553200"/>
            <a:ext cx="1222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1600"/>
              <a:t>(Ang, PCE)</a:t>
            </a:r>
          </a:p>
        </p:txBody>
      </p:sp>
      <p:sp>
        <p:nvSpPr>
          <p:cNvPr id="60422" name="Title 1">
            <a:extLst>
              <a:ext uri="{FF2B5EF4-FFF2-40B4-BE49-F238E27FC236}">
                <a16:creationId xmlns:a16="http://schemas.microsoft.com/office/drawing/2014/main" id="{E73E2135-EED8-414B-BC81-B4D7799FB981}"/>
              </a:ext>
            </a:extLst>
          </p:cNvPr>
          <p:cNvSpPr txBox="1">
            <a:spLocks/>
          </p:cNvSpPr>
          <p:nvPr/>
        </p:nvSpPr>
        <p:spPr bwMode="auto">
          <a:xfrm>
            <a:off x="381000" y="-11036"/>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spcAft>
                <a:spcPct val="0"/>
              </a:spcAft>
              <a:buFontTx/>
              <a:buNone/>
            </a:pPr>
            <a:r>
              <a:rPr lang="en-US" altLang="en-US" sz="3000" dirty="0">
                <a:solidFill>
                  <a:schemeClr val="tx2"/>
                </a:solidFill>
              </a:rPr>
              <a:t>Defective Piles Observed in n Consecutive Tests</a:t>
            </a:r>
          </a:p>
        </p:txBody>
      </p:sp>
      <p:sp>
        <p:nvSpPr>
          <p:cNvPr id="60424" name="TextBox 13">
            <a:extLst>
              <a:ext uri="{FF2B5EF4-FFF2-40B4-BE49-F238E27FC236}">
                <a16:creationId xmlns:a16="http://schemas.microsoft.com/office/drawing/2014/main" id="{8CB8D046-2918-4892-9C57-6C59135B4F00}"/>
              </a:ext>
            </a:extLst>
          </p:cNvPr>
          <p:cNvSpPr txBox="1">
            <a:spLocks noChangeArrowheads="1"/>
          </p:cNvSpPr>
          <p:nvPr/>
        </p:nvSpPr>
        <p:spPr bwMode="auto">
          <a:xfrm>
            <a:off x="2209800" y="4186238"/>
            <a:ext cx="5715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2300"/>
              <a:t>Original prior, P</a:t>
            </a:r>
            <a:r>
              <a:rPr lang="ja-JP" altLang="en-US" sz="2300"/>
              <a:t>’</a:t>
            </a:r>
            <a:r>
              <a:rPr lang="en-US" altLang="ja-JP" sz="2300"/>
              <a:t>(ε) = 0.44</a:t>
            </a:r>
            <a:r>
              <a:rPr lang="en-US" altLang="ja-JP" sz="2400"/>
              <a:t>. </a:t>
            </a:r>
            <a:r>
              <a:rPr lang="en-US" altLang="ja-JP" sz="2000"/>
              <a:t>Each subsequent Prior is the previous Posterior distribution containing the latest ε test observation </a:t>
            </a:r>
            <a:endParaRPr lang="en-US" altLang="en-US" sz="2000"/>
          </a:p>
        </p:txBody>
      </p:sp>
      <p:cxnSp>
        <p:nvCxnSpPr>
          <p:cNvPr id="16" name="Straight Arrow Connector 15">
            <a:extLst>
              <a:ext uri="{FF2B5EF4-FFF2-40B4-BE49-F238E27FC236}">
                <a16:creationId xmlns:a16="http://schemas.microsoft.com/office/drawing/2014/main" id="{82C5DE13-E13F-44C8-B16F-BFDC91B1649B}"/>
              </a:ext>
            </a:extLst>
          </p:cNvPr>
          <p:cNvCxnSpPr>
            <a:cxnSpLocks noChangeShapeType="1"/>
          </p:cNvCxnSpPr>
          <p:nvPr/>
        </p:nvCxnSpPr>
        <p:spPr bwMode="auto">
          <a:xfrm flipH="1" flipV="1">
            <a:off x="1981200" y="3886200"/>
            <a:ext cx="457200" cy="381000"/>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p:sp>
        <p:nvSpPr>
          <p:cNvPr id="60426" name="TextBox 1">
            <a:extLst>
              <a:ext uri="{FF2B5EF4-FFF2-40B4-BE49-F238E27FC236}">
                <a16:creationId xmlns:a16="http://schemas.microsoft.com/office/drawing/2014/main" id="{078259F6-B646-4EDB-9091-4458C6207253}"/>
              </a:ext>
            </a:extLst>
          </p:cNvPr>
          <p:cNvSpPr txBox="1">
            <a:spLocks noChangeArrowheads="1"/>
          </p:cNvSpPr>
          <p:nvPr/>
        </p:nvSpPr>
        <p:spPr bwMode="auto">
          <a:xfrm>
            <a:off x="914400" y="2362200"/>
            <a:ext cx="48122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600" dirty="0"/>
              <a:t>θ”</a:t>
            </a:r>
          </a:p>
        </p:txBody>
      </p:sp>
      <p:sp>
        <p:nvSpPr>
          <p:cNvPr id="60427" name="TextBox 1">
            <a:extLst>
              <a:ext uri="{FF2B5EF4-FFF2-40B4-BE49-F238E27FC236}">
                <a16:creationId xmlns:a16="http://schemas.microsoft.com/office/drawing/2014/main" id="{E9EDE081-AFD5-4454-A71E-17B08DB0C5B5}"/>
              </a:ext>
            </a:extLst>
          </p:cNvPr>
          <p:cNvSpPr txBox="1">
            <a:spLocks noChangeArrowheads="1"/>
          </p:cNvSpPr>
          <p:nvPr/>
        </p:nvSpPr>
        <p:spPr bwMode="auto">
          <a:xfrm>
            <a:off x="2667000" y="2895600"/>
            <a:ext cx="6019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a:t>Bayes estimator for p based on Posterior (Prior information intersecting new data)</a:t>
            </a:r>
          </a:p>
        </p:txBody>
      </p:sp>
      <p:cxnSp>
        <p:nvCxnSpPr>
          <p:cNvPr id="15" name="Straight Arrow Connector 14">
            <a:extLst>
              <a:ext uri="{FF2B5EF4-FFF2-40B4-BE49-F238E27FC236}">
                <a16:creationId xmlns:a16="http://schemas.microsoft.com/office/drawing/2014/main" id="{55CFD9A7-510E-4195-9B18-97F4BCEFF583}"/>
              </a:ext>
            </a:extLst>
          </p:cNvPr>
          <p:cNvCxnSpPr>
            <a:cxnSpLocks noChangeShapeType="1"/>
          </p:cNvCxnSpPr>
          <p:nvPr/>
        </p:nvCxnSpPr>
        <p:spPr bwMode="auto">
          <a:xfrm flipV="1">
            <a:off x="4953000" y="2590800"/>
            <a:ext cx="762000" cy="304800"/>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8916C42-431C-4128-A0D5-6B894F4D4428}"/>
                  </a:ext>
                </a:extLst>
              </p:cNvPr>
              <p:cNvSpPr/>
              <p:nvPr/>
            </p:nvSpPr>
            <p:spPr>
              <a:xfrm>
                <a:off x="4182271" y="1645356"/>
                <a:ext cx="3100721" cy="11382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l-GR" altLang="en-US" dirty="0" smtClean="0"/>
                                <m:t>θ</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m:rPr>
                                      <m:nor/>
                                    </m:rPr>
                                    <a:rPr lang="el-GR" altLang="en-US" dirty="0"/>
                                    <m:t>θ</m:t>
                                  </m:r>
                                </m:e>
                                <m:sub>
                                  <m:r>
                                    <a:rPr lang="en-US" b="0" i="1" smtClean="0">
                                      <a:latin typeface="Cambria Math" panose="02040503050406030204" pitchFamily="18" charset="0"/>
                                      <a:ea typeface="Cambria Math" panose="02040503050406030204" pitchFamily="18" charset="0"/>
                                    </a:rPr>
                                    <m:t>𝑖</m:t>
                                  </m:r>
                                </m:sub>
                              </m:sSub>
                            </m:e>
                          </m:d>
                        </m:e>
                      </m:nary>
                    </m:oMath>
                  </m:oMathPara>
                </a14:m>
                <a:endParaRPr lang="en-US" dirty="0"/>
              </a:p>
            </p:txBody>
          </p:sp>
        </mc:Choice>
        <mc:Fallback xmlns="">
          <p:sp>
            <p:nvSpPr>
              <p:cNvPr id="2" name="Rectangle 1">
                <a:extLst>
                  <a:ext uri="{FF2B5EF4-FFF2-40B4-BE49-F238E27FC236}">
                    <a16:creationId xmlns:a16="http://schemas.microsoft.com/office/drawing/2014/main" id="{D8916C42-431C-4128-A0D5-6B894F4D4428}"/>
                  </a:ext>
                </a:extLst>
              </p:cNvPr>
              <p:cNvSpPr>
                <a:spLocks noRot="1" noChangeAspect="1" noMove="1" noResize="1" noEditPoints="1" noAdjustHandles="1" noChangeArrowheads="1" noChangeShapeType="1" noTextEdit="1"/>
              </p:cNvSpPr>
              <p:nvPr/>
            </p:nvSpPr>
            <p:spPr>
              <a:xfrm>
                <a:off x="4182271" y="1645356"/>
                <a:ext cx="3100721" cy="1138260"/>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a:extLst>
              <a:ext uri="{FF2B5EF4-FFF2-40B4-BE49-F238E27FC236}">
                <a16:creationId xmlns:a16="http://schemas.microsoft.com/office/drawing/2014/main" id="{5C5DCC2C-698F-4523-8545-1D817CF4DCEF}"/>
              </a:ext>
            </a:extLst>
          </p:cNvPr>
          <p:cNvSpPr>
            <a:spLocks noGrp="1" noChangeArrowheads="1"/>
          </p:cNvSpPr>
          <p:nvPr>
            <p:ph type="title"/>
          </p:nvPr>
        </p:nvSpPr>
        <p:spPr>
          <a:xfrm>
            <a:off x="685800" y="152400"/>
            <a:ext cx="7772400" cy="838200"/>
          </a:xfrm>
        </p:spPr>
        <p:txBody>
          <a:bodyPr/>
          <a:lstStyle/>
          <a:p>
            <a:pPr eaLnBrk="1" hangingPunct="1"/>
            <a:r>
              <a:rPr lang="en-US" altLang="en-US"/>
              <a:t>Case Study Conclusions</a:t>
            </a:r>
          </a:p>
        </p:txBody>
      </p:sp>
      <p:sp>
        <p:nvSpPr>
          <p:cNvPr id="62467" name="Content Placeholder 4">
            <a:extLst>
              <a:ext uri="{FF2B5EF4-FFF2-40B4-BE49-F238E27FC236}">
                <a16:creationId xmlns:a16="http://schemas.microsoft.com/office/drawing/2014/main" id="{700E3806-6388-4DCB-80F7-1424BD931DA7}"/>
              </a:ext>
            </a:extLst>
          </p:cNvPr>
          <p:cNvSpPr>
            <a:spLocks noGrp="1" noChangeArrowheads="1"/>
          </p:cNvSpPr>
          <p:nvPr>
            <p:ph idx="1"/>
          </p:nvPr>
        </p:nvSpPr>
        <p:spPr>
          <a:xfrm>
            <a:off x="609600" y="1066800"/>
            <a:ext cx="8001000" cy="5791200"/>
          </a:xfrm>
        </p:spPr>
        <p:txBody>
          <a:bodyPr/>
          <a:lstStyle/>
          <a:p>
            <a:pPr eaLnBrk="1" hangingPunct="1">
              <a:spcAft>
                <a:spcPts val="600"/>
              </a:spcAft>
            </a:pPr>
            <a:r>
              <a:rPr lang="en-US" altLang="en-US" dirty="0"/>
              <a:t>In the absence of a sufficient amount of observed data, expert judgment information is more critically needed.</a:t>
            </a:r>
          </a:p>
          <a:p>
            <a:pPr eaLnBrk="1" hangingPunct="1">
              <a:spcAft>
                <a:spcPts val="600"/>
              </a:spcAft>
            </a:pPr>
            <a:r>
              <a:rPr lang="en-US" altLang="en-US" dirty="0"/>
              <a:t>Based on </a:t>
            </a:r>
            <a:r>
              <a:rPr lang="en-US" altLang="en-US" u="sng" dirty="0"/>
              <a:t>frequent system monitoring</a:t>
            </a:r>
            <a:r>
              <a:rPr lang="en-US" altLang="en-US" dirty="0"/>
              <a:t>, the amount of observed system specific data eventually dominates more uncertain prior generic data and expert estimates as the subsequent priors are increasingly more weighted by observed system data.</a:t>
            </a:r>
          </a:p>
          <a:p>
            <a:pPr eaLnBrk="1" hangingPunct="1">
              <a:spcAft>
                <a:spcPts val="600"/>
              </a:spcAft>
            </a:pPr>
            <a:r>
              <a:rPr lang="en-US" altLang="en-US" dirty="0"/>
              <a:t>How rapidly observed data dominate depends on amount and quality of the observed likelihood data compared to amount and quality of the prior information.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C3E05656-9AD3-4BBA-BF05-C47CA129CC19}"/>
              </a:ext>
            </a:extLst>
          </p:cNvPr>
          <p:cNvSpPr>
            <a:spLocks noGrp="1" noChangeArrowheads="1"/>
          </p:cNvSpPr>
          <p:nvPr>
            <p:ph type="title"/>
          </p:nvPr>
        </p:nvSpPr>
        <p:spPr>
          <a:xfrm>
            <a:off x="76200" y="228600"/>
            <a:ext cx="8991600" cy="685800"/>
          </a:xfrm>
        </p:spPr>
        <p:txBody>
          <a:bodyPr/>
          <a:lstStyle/>
          <a:p>
            <a:r>
              <a:rPr lang="en-US" altLang="en-US" sz="3600" dirty="0"/>
              <a:t> Conclusions: Bayes Model Attributes</a:t>
            </a:r>
          </a:p>
        </p:txBody>
      </p:sp>
      <p:sp>
        <p:nvSpPr>
          <p:cNvPr id="63491" name="Content Placeholder 2">
            <a:extLst>
              <a:ext uri="{FF2B5EF4-FFF2-40B4-BE49-F238E27FC236}">
                <a16:creationId xmlns:a16="http://schemas.microsoft.com/office/drawing/2014/main" id="{564C4800-5A54-46A2-9AC1-D031689CC5C6}"/>
              </a:ext>
            </a:extLst>
          </p:cNvPr>
          <p:cNvSpPr>
            <a:spLocks noGrp="1" noChangeArrowheads="1"/>
          </p:cNvSpPr>
          <p:nvPr>
            <p:ph idx="1"/>
          </p:nvPr>
        </p:nvSpPr>
        <p:spPr>
          <a:xfrm>
            <a:off x="0" y="1066800"/>
            <a:ext cx="9144000" cy="5791200"/>
          </a:xfrm>
        </p:spPr>
        <p:txBody>
          <a:bodyPr/>
          <a:lstStyle/>
          <a:p>
            <a:r>
              <a:rPr lang="en-US" altLang="en-US" sz="2100" dirty="0"/>
              <a:t>The Bayes model is adaptive to causal information or evidence as they becomes available to revise degree of belief in the event occurrence probability. </a:t>
            </a:r>
          </a:p>
          <a:p>
            <a:r>
              <a:rPr lang="en-US" altLang="en-US" sz="2100" dirty="0"/>
              <a:t>Bayes analysis supports the simplest hypothesis or model that is consistent with the data and therefore the most plausible. For system modeling, it supports the simplest model consistent with the data.</a:t>
            </a:r>
          </a:p>
          <a:p>
            <a:r>
              <a:rPr lang="en-US" altLang="en-US" sz="2100" dirty="0"/>
              <a:t>All probability is conditional and to some extent subjective in representing belief in an event or hypothesis, but the Bayesian reasoning process for data analysis is inherently objective, coherent, and it propagates the uncertainties (from the prior data, likelihood model, and model parameters).</a:t>
            </a:r>
          </a:p>
          <a:p>
            <a:r>
              <a:rPr lang="en-US" altLang="en-US" sz="2100" dirty="0"/>
              <a:t>The Bayes model is an indispensable system approach method for computing conditional probabilities, testing evidence, propagating uncertainties, avoiding misconceptions, fallacies, biases, promoting coherent reasoning and more accurate predictions for optimum decision making under uncertainty and effective risk management.</a:t>
            </a:r>
          </a:p>
        </p:txBody>
      </p:sp>
      <p:sp>
        <p:nvSpPr>
          <p:cNvPr id="63493" name="Rectangle 4">
            <a:extLst>
              <a:ext uri="{FF2B5EF4-FFF2-40B4-BE49-F238E27FC236}">
                <a16:creationId xmlns:a16="http://schemas.microsoft.com/office/drawing/2014/main" id="{6ADC0395-1CAE-4680-8AC2-90E1D8E72E31}"/>
              </a:ext>
            </a:extLst>
          </p:cNvPr>
          <p:cNvSpPr>
            <a:spLocks noChangeArrowheads="1"/>
          </p:cNvSpPr>
          <p:nvPr/>
        </p:nvSpPr>
        <p:spPr bwMode="auto">
          <a:xfrm>
            <a:off x="7391400" y="6581775"/>
            <a:ext cx="1150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200"/>
              <a:t>(RDBN, 2012)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67D6D0B-9D70-4B91-A4FA-4C4BB0D0BA74}"/>
              </a:ext>
            </a:extLst>
          </p:cNvPr>
          <p:cNvSpPr>
            <a:spLocks noGrp="1" noChangeArrowheads="1"/>
          </p:cNvSpPr>
          <p:nvPr>
            <p:ph type="title"/>
          </p:nvPr>
        </p:nvSpPr>
        <p:spPr>
          <a:xfrm>
            <a:off x="533400" y="152400"/>
            <a:ext cx="8229600" cy="609600"/>
          </a:xfrm>
        </p:spPr>
        <p:txBody>
          <a:bodyPr/>
          <a:lstStyle/>
          <a:p>
            <a:r>
              <a:rPr lang="en-US" altLang="en-US" dirty="0"/>
              <a:t>Probability of an Event based on </a:t>
            </a:r>
            <a:br>
              <a:rPr lang="en-US" altLang="en-US" dirty="0"/>
            </a:br>
            <a:r>
              <a:rPr lang="en-US" altLang="en-US" dirty="0"/>
              <a:t>Knowledge and Evidence</a:t>
            </a:r>
          </a:p>
        </p:txBody>
      </p:sp>
      <p:sp>
        <p:nvSpPr>
          <p:cNvPr id="10243" name="Content Placeholder 2">
            <a:extLst>
              <a:ext uri="{FF2B5EF4-FFF2-40B4-BE49-F238E27FC236}">
                <a16:creationId xmlns:a16="http://schemas.microsoft.com/office/drawing/2014/main" id="{E29E9928-982A-438D-903C-0CECC63E1BE3}"/>
              </a:ext>
            </a:extLst>
          </p:cNvPr>
          <p:cNvSpPr>
            <a:spLocks noGrp="1" noChangeArrowheads="1"/>
          </p:cNvSpPr>
          <p:nvPr>
            <p:ph idx="1"/>
          </p:nvPr>
        </p:nvSpPr>
        <p:spPr>
          <a:xfrm>
            <a:off x="304800" y="1219200"/>
            <a:ext cx="8382000" cy="5943600"/>
          </a:xfrm>
        </p:spPr>
        <p:txBody>
          <a:bodyPr/>
          <a:lstStyle/>
          <a:p>
            <a:pPr>
              <a:spcAft>
                <a:spcPts val="1525"/>
              </a:spcAft>
            </a:pPr>
            <a:r>
              <a:rPr lang="en-US" altLang="en-US" sz="2000" dirty="0"/>
              <a:t>We assign probabilities by using our prior knowledge K and assumptions about certain conditions. </a:t>
            </a:r>
          </a:p>
          <a:p>
            <a:pPr>
              <a:spcAft>
                <a:spcPts val="1525"/>
              </a:spcAft>
            </a:pPr>
            <a:r>
              <a:rPr lang="en-US" altLang="en-US" sz="2000" dirty="0"/>
              <a:t>Example: Rolling a dice to obtain the surface 4 [A = 4].</a:t>
            </a:r>
          </a:p>
          <a:p>
            <a:pPr lvl="2">
              <a:spcAft>
                <a:spcPts val="1525"/>
              </a:spcAft>
            </a:pPr>
            <a:r>
              <a:rPr lang="en-US" altLang="en-US" sz="2000" dirty="0"/>
              <a:t>P(A|K) = 1/6 = n/N given the die is fair (being fair is context K). The only outcomes are 1 through 6, and each outcome is assumed equally probable (called Principle of Indifference, </a:t>
            </a:r>
            <a:r>
              <a:rPr lang="en-US" altLang="en-US" sz="2000" b="1" dirty="0"/>
              <a:t>POI</a:t>
            </a:r>
            <a:r>
              <a:rPr lang="en-US" altLang="en-US" sz="2000" dirty="0"/>
              <a:t>)</a:t>
            </a:r>
          </a:p>
          <a:p>
            <a:pPr lvl="2">
              <a:spcAft>
                <a:spcPts val="1525"/>
              </a:spcAft>
            </a:pPr>
            <a:r>
              <a:rPr lang="en-US" altLang="en-US" sz="2000" dirty="0"/>
              <a:t>Suppose you observe (or gather evidence) that [A = 4] occurred 20 times out of 200 throws: then, n/N =  20/200 = 1/10. Therefore we assign P(A=4|K) = 1/10.   </a:t>
            </a:r>
          </a:p>
          <a:p>
            <a:r>
              <a:rPr lang="en-US" altLang="en-US" sz="2000" dirty="0"/>
              <a:t>The initial assignment of probability or </a:t>
            </a:r>
            <a:r>
              <a:rPr lang="en-US" altLang="en-US" sz="2000" b="1" dirty="0"/>
              <a:t>Degree of Belief </a:t>
            </a:r>
            <a:r>
              <a:rPr lang="en-US" altLang="en-US" sz="2000" dirty="0"/>
              <a:t>in the event (1/6) was based on expected relative frequency of occurrence. It is </a:t>
            </a:r>
            <a:r>
              <a:rPr lang="en-US" altLang="en-US" sz="2000" b="1" dirty="0"/>
              <a:t>revised</a:t>
            </a:r>
            <a:r>
              <a:rPr lang="en-US" altLang="en-US" sz="2000" dirty="0"/>
              <a:t> to 1/10 based on additional observations </a:t>
            </a:r>
            <a:r>
              <a:rPr lang="en-US" altLang="en-US" sz="2000" b="1" dirty="0"/>
              <a:t>(evidence)</a:t>
            </a:r>
            <a:r>
              <a:rPr lang="en-US" altLang="en-US" sz="2000" dirty="0"/>
              <a:t>, just the way humans learn from observation.</a:t>
            </a:r>
          </a:p>
          <a:p>
            <a:pPr lvl="1"/>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73E3-BAC5-472B-AE36-0BC1F63212A5}"/>
              </a:ext>
            </a:extLst>
          </p:cNvPr>
          <p:cNvSpPr>
            <a:spLocks noGrp="1"/>
          </p:cNvSpPr>
          <p:nvPr>
            <p:ph type="title"/>
          </p:nvPr>
        </p:nvSpPr>
        <p:spPr>
          <a:xfrm>
            <a:off x="378229" y="228600"/>
            <a:ext cx="7165571" cy="685800"/>
          </a:xfrm>
        </p:spPr>
        <p:txBody>
          <a:bodyPr/>
          <a:lstStyle/>
          <a:p>
            <a:r>
              <a:rPr lang="en-US" dirty="0"/>
              <a:t>Learning through Bayesian Analysis</a:t>
            </a:r>
          </a:p>
        </p:txBody>
      </p:sp>
      <p:sp>
        <p:nvSpPr>
          <p:cNvPr id="3" name="Content Placeholder 2">
            <a:extLst>
              <a:ext uri="{FF2B5EF4-FFF2-40B4-BE49-F238E27FC236}">
                <a16:creationId xmlns:a16="http://schemas.microsoft.com/office/drawing/2014/main" id="{64E9FA45-2F09-4252-973F-ED31BA0FC3BD}"/>
              </a:ext>
            </a:extLst>
          </p:cNvPr>
          <p:cNvSpPr>
            <a:spLocks noGrp="1"/>
          </p:cNvSpPr>
          <p:nvPr>
            <p:ph idx="1"/>
          </p:nvPr>
        </p:nvSpPr>
        <p:spPr/>
        <p:txBody>
          <a:bodyPr/>
          <a:lstStyle/>
          <a:p>
            <a:r>
              <a:rPr lang="en-US" dirty="0"/>
              <a:t>How do humans learn?</a:t>
            </a:r>
          </a:p>
        </p:txBody>
      </p:sp>
      <p:pic>
        <p:nvPicPr>
          <p:cNvPr id="118786" name="Picture 2" descr="Bayesian Statistics Explained in Simple English For Beginners">
            <a:extLst>
              <a:ext uri="{FF2B5EF4-FFF2-40B4-BE49-F238E27FC236}">
                <a16:creationId xmlns:a16="http://schemas.microsoft.com/office/drawing/2014/main" id="{21E2BDC3-EBA5-4113-9B6C-C7AF0D1F7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286000"/>
            <a:ext cx="3352800" cy="20751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845B4AD-E671-4669-A56C-68023A093DAD}"/>
              </a:ext>
            </a:extLst>
          </p:cNvPr>
          <p:cNvPicPr>
            <a:picLocks noChangeAspect="1"/>
          </p:cNvPicPr>
          <p:nvPr/>
        </p:nvPicPr>
        <p:blipFill>
          <a:blip r:embed="rId3"/>
          <a:stretch>
            <a:fillRect/>
          </a:stretch>
        </p:blipFill>
        <p:spPr>
          <a:xfrm>
            <a:off x="520247" y="2209800"/>
            <a:ext cx="3899353" cy="2590801"/>
          </a:xfrm>
          <a:prstGeom prst="rect">
            <a:avLst/>
          </a:prstGeom>
        </p:spPr>
      </p:pic>
      <p:sp>
        <p:nvSpPr>
          <p:cNvPr id="5" name="TextBox 4">
            <a:extLst>
              <a:ext uri="{FF2B5EF4-FFF2-40B4-BE49-F238E27FC236}">
                <a16:creationId xmlns:a16="http://schemas.microsoft.com/office/drawing/2014/main" id="{D2967BEF-4B7B-4F52-A369-8E0CA5269AB0}"/>
              </a:ext>
            </a:extLst>
          </p:cNvPr>
          <p:cNvSpPr txBox="1"/>
          <p:nvPr/>
        </p:nvSpPr>
        <p:spPr>
          <a:xfrm>
            <a:off x="471707" y="4800601"/>
            <a:ext cx="4191000" cy="1477328"/>
          </a:xfrm>
          <a:prstGeom prst="rect">
            <a:avLst/>
          </a:prstGeom>
          <a:noFill/>
        </p:spPr>
        <p:txBody>
          <a:bodyPr wrap="square" rtlCol="0">
            <a:spAutoFit/>
          </a:bodyPr>
          <a:lstStyle/>
          <a:p>
            <a:r>
              <a:rPr lang="en-US" sz="1800" dirty="0"/>
              <a:t>A Bayesian program fed with hand-written characters can invent new characters indistinguishable from ones produced by humans, as dramatized in this illustration.</a:t>
            </a:r>
          </a:p>
        </p:txBody>
      </p:sp>
      <p:sp>
        <p:nvSpPr>
          <p:cNvPr id="6" name="Rectangle 5">
            <a:extLst>
              <a:ext uri="{FF2B5EF4-FFF2-40B4-BE49-F238E27FC236}">
                <a16:creationId xmlns:a16="http://schemas.microsoft.com/office/drawing/2014/main" id="{14437D31-2842-4637-B878-A39AD7776C84}"/>
              </a:ext>
            </a:extLst>
          </p:cNvPr>
          <p:cNvSpPr/>
          <p:nvPr/>
        </p:nvSpPr>
        <p:spPr>
          <a:xfrm>
            <a:off x="-11502" y="6697096"/>
            <a:ext cx="4572000" cy="215444"/>
          </a:xfrm>
          <a:prstGeom prst="rect">
            <a:avLst/>
          </a:prstGeom>
        </p:spPr>
        <p:txBody>
          <a:bodyPr>
            <a:spAutoFit/>
          </a:bodyPr>
          <a:lstStyle/>
          <a:p>
            <a:r>
              <a:rPr lang="en-US" sz="800" dirty="0"/>
              <a:t>https://blogs.scientificamerican.com/cross-check/are-brains-bayesian/</a:t>
            </a:r>
          </a:p>
        </p:txBody>
      </p:sp>
      <p:sp>
        <p:nvSpPr>
          <p:cNvPr id="8" name="TextBox 7">
            <a:extLst>
              <a:ext uri="{FF2B5EF4-FFF2-40B4-BE49-F238E27FC236}">
                <a16:creationId xmlns:a16="http://schemas.microsoft.com/office/drawing/2014/main" id="{E13E54AD-5165-4345-836D-F121DFDC4FA6}"/>
              </a:ext>
            </a:extLst>
          </p:cNvPr>
          <p:cNvSpPr txBox="1"/>
          <p:nvPr/>
        </p:nvSpPr>
        <p:spPr>
          <a:xfrm>
            <a:off x="5062189" y="4361127"/>
            <a:ext cx="3945122" cy="646331"/>
          </a:xfrm>
          <a:prstGeom prst="rect">
            <a:avLst/>
          </a:prstGeom>
          <a:noFill/>
        </p:spPr>
        <p:txBody>
          <a:bodyPr wrap="square" rtlCol="0">
            <a:spAutoFit/>
          </a:bodyPr>
          <a:lstStyle/>
          <a:p>
            <a:r>
              <a:rPr lang="en-US" sz="1800" dirty="0"/>
              <a:t>Updating beliefs based on new information/evidence</a:t>
            </a:r>
          </a:p>
        </p:txBody>
      </p:sp>
    </p:spTree>
    <p:extLst>
      <p:ext uri="{BB962C8B-B14F-4D97-AF65-F5344CB8AC3E}">
        <p14:creationId xmlns:p14="http://schemas.microsoft.com/office/powerpoint/2010/main" val="281667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C7708425-8CFC-4ED6-B3A4-8A9B7592D8B0}"/>
              </a:ext>
            </a:extLst>
          </p:cNvPr>
          <p:cNvSpPr>
            <a:spLocks noGrp="1" noChangeArrowheads="1"/>
          </p:cNvSpPr>
          <p:nvPr>
            <p:ph type="title"/>
          </p:nvPr>
        </p:nvSpPr>
        <p:spPr>
          <a:xfrm>
            <a:off x="685800" y="-152400"/>
            <a:ext cx="7772400" cy="1143000"/>
          </a:xfrm>
        </p:spPr>
        <p:txBody>
          <a:bodyPr/>
          <a:lstStyle/>
          <a:p>
            <a:pPr eaLnBrk="1" hangingPunct="1"/>
            <a:r>
              <a:rPr lang="en-US" altLang="en-US"/>
              <a:t>Review: Independent Events</a:t>
            </a:r>
          </a:p>
        </p:txBody>
      </p:sp>
      <p:sp>
        <p:nvSpPr>
          <p:cNvPr id="11268" name="Rectangle 3">
            <a:extLst>
              <a:ext uri="{FF2B5EF4-FFF2-40B4-BE49-F238E27FC236}">
                <a16:creationId xmlns:a16="http://schemas.microsoft.com/office/drawing/2014/main" id="{8E3FBE52-348B-4080-803E-452FCAF32EF5}"/>
              </a:ext>
            </a:extLst>
          </p:cNvPr>
          <p:cNvSpPr>
            <a:spLocks noGrp="1" noChangeArrowheads="1"/>
          </p:cNvSpPr>
          <p:nvPr>
            <p:ph type="body" idx="1"/>
          </p:nvPr>
        </p:nvSpPr>
        <p:spPr>
          <a:xfrm>
            <a:off x="381000" y="1291101"/>
            <a:ext cx="8534400" cy="5334000"/>
          </a:xfrm>
        </p:spPr>
        <p:txBody>
          <a:bodyPr/>
          <a:lstStyle/>
          <a:p>
            <a:pPr eaLnBrk="1" hangingPunct="1"/>
            <a:r>
              <a:rPr lang="en-US" altLang="en-US" dirty="0"/>
              <a:t>Two events are considered </a:t>
            </a:r>
            <a:r>
              <a:rPr lang="en-US" altLang="en-US" i="1" dirty="0"/>
              <a:t>Statistically</a:t>
            </a:r>
            <a:r>
              <a:rPr lang="en-US" altLang="en-US" dirty="0"/>
              <a:t> </a:t>
            </a:r>
            <a:r>
              <a:rPr lang="en-US" altLang="en-US" i="1" dirty="0"/>
              <a:t>Independent </a:t>
            </a:r>
            <a:r>
              <a:rPr lang="en-US" altLang="en-US" dirty="0"/>
              <a:t>if the occurrence of one event does not depend on or is not (significantly) influenced by the occurrence of the other event under the same or similar conditions.</a:t>
            </a:r>
          </a:p>
          <a:p>
            <a:pPr eaLnBrk="1" hangingPunct="1"/>
            <a:r>
              <a:rPr lang="en-US" altLang="en-US" dirty="0"/>
              <a:t>If A and B are (statistically) independent:</a:t>
            </a:r>
          </a:p>
          <a:p>
            <a:pPr eaLnBrk="1" hangingPunct="1"/>
            <a:endParaRPr lang="en-US" altLang="en-US" dirty="0"/>
          </a:p>
          <a:p>
            <a:pPr eaLnBrk="1" hangingPunct="1">
              <a:buFontTx/>
              <a:buNone/>
            </a:pPr>
            <a:r>
              <a:rPr lang="en-US" altLang="en-US" dirty="0"/>
              <a:t>		</a:t>
            </a:r>
            <a:r>
              <a:rPr lang="en-US" altLang="en-US" dirty="0">
                <a:solidFill>
                  <a:srgbClr val="C00000"/>
                </a:solidFill>
              </a:rPr>
              <a:t>     P(A </a:t>
            </a:r>
            <a:r>
              <a:rPr lang="en-US" altLang="en-US" dirty="0">
                <a:solidFill>
                  <a:srgbClr val="C00000"/>
                </a:solidFill>
                <a:sym typeface="Symbol" panose="05050102010706020507" pitchFamily="18" charset="2"/>
              </a:rPr>
              <a:t>|</a:t>
            </a:r>
            <a:r>
              <a:rPr lang="en-US" altLang="en-US" dirty="0">
                <a:solidFill>
                  <a:srgbClr val="C00000"/>
                </a:solidFill>
              </a:rPr>
              <a:t> B) = P(A) or ~ P(A) </a:t>
            </a:r>
          </a:p>
        </p:txBody>
      </p:sp>
      <p:sp>
        <p:nvSpPr>
          <p:cNvPr id="11269" name="Text Box 4">
            <a:extLst>
              <a:ext uri="{FF2B5EF4-FFF2-40B4-BE49-F238E27FC236}">
                <a16:creationId xmlns:a16="http://schemas.microsoft.com/office/drawing/2014/main" id="{F01C12F1-E9BB-435F-9925-C8EE6822B8D8}"/>
              </a:ext>
            </a:extLst>
          </p:cNvPr>
          <p:cNvSpPr txBox="1">
            <a:spLocks noChangeArrowheads="1"/>
          </p:cNvSpPr>
          <p:nvPr/>
        </p:nvSpPr>
        <p:spPr bwMode="auto">
          <a:xfrm>
            <a:off x="669925" y="4724400"/>
            <a:ext cx="8245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r>
              <a:rPr lang="en-US" altLang="en-US" sz="2400" dirty="0"/>
              <a:t>where P(A </a:t>
            </a:r>
            <a:r>
              <a:rPr lang="en-US" altLang="en-US" sz="2400" dirty="0">
                <a:sym typeface="Symbol" panose="05050102010706020507" pitchFamily="18" charset="2"/>
              </a:rPr>
              <a:t>|</a:t>
            </a:r>
            <a:r>
              <a:rPr lang="en-US" altLang="en-US" sz="2400" dirty="0"/>
              <a:t> B) is the </a:t>
            </a:r>
            <a:r>
              <a:rPr lang="ja-JP" altLang="en-US" sz="2400" dirty="0"/>
              <a:t>“</a:t>
            </a:r>
            <a:r>
              <a:rPr lang="en-US" altLang="ja-JP" sz="2400" dirty="0"/>
              <a:t>probability of A given the observed occurrence of B (or </a:t>
            </a:r>
            <a:r>
              <a:rPr lang="en-US" altLang="ja-JP" sz="2400" i="1" dirty="0"/>
              <a:t>given B</a:t>
            </a:r>
            <a:r>
              <a:rPr lang="en-US" altLang="ja-JP" sz="2400" dirty="0"/>
              <a:t>)</a:t>
            </a:r>
            <a:r>
              <a:rPr lang="ja-JP" altLang="en-US" sz="2400" dirty="0"/>
              <a:t>”</a:t>
            </a:r>
            <a:r>
              <a:rPr lang="en-US" altLang="ja-JP" sz="2400" dirty="0"/>
              <a:t>. </a:t>
            </a: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485AC2B8-48AB-4928-AF9A-A3F1ED6BD1F2}"/>
              </a:ext>
            </a:extLst>
          </p:cNvPr>
          <p:cNvSpPr>
            <a:spLocks noGrp="1" noChangeArrowheads="1"/>
          </p:cNvSpPr>
          <p:nvPr>
            <p:ph type="title"/>
          </p:nvPr>
        </p:nvSpPr>
        <p:spPr>
          <a:xfrm>
            <a:off x="395288" y="3175"/>
            <a:ext cx="8763000" cy="1143000"/>
          </a:xfrm>
        </p:spPr>
        <p:txBody>
          <a:bodyPr/>
          <a:lstStyle/>
          <a:p>
            <a:pPr eaLnBrk="1" hangingPunct="1"/>
            <a:r>
              <a:rPr lang="en-US" altLang="en-US" sz="3500"/>
              <a:t>Review: Intersection of Dependent A and B</a:t>
            </a:r>
          </a:p>
        </p:txBody>
      </p:sp>
      <p:sp>
        <p:nvSpPr>
          <p:cNvPr id="20483" name="Rectangle 3">
            <a:extLst>
              <a:ext uri="{FF2B5EF4-FFF2-40B4-BE49-F238E27FC236}">
                <a16:creationId xmlns:a16="http://schemas.microsoft.com/office/drawing/2014/main" id="{C2D58F41-DE16-496F-9BA2-B58C273555A4}"/>
              </a:ext>
            </a:extLst>
          </p:cNvPr>
          <p:cNvSpPr>
            <a:spLocks noGrp="1" noChangeArrowheads="1"/>
          </p:cNvSpPr>
          <p:nvPr>
            <p:ph type="body" idx="1"/>
          </p:nvPr>
        </p:nvSpPr>
        <p:spPr>
          <a:xfrm>
            <a:off x="304800" y="1146175"/>
            <a:ext cx="8443912" cy="5330825"/>
          </a:xfrm>
        </p:spPr>
        <p:txBody>
          <a:bodyPr/>
          <a:lstStyle/>
          <a:p>
            <a:pPr marL="341313" indent="-341313" eaLnBrk="1" hangingPunct="1">
              <a:defRPr/>
            </a:pPr>
            <a:r>
              <a:rPr lang="en-US" dirty="0"/>
              <a:t>Probability that any A and any B occur simultaneously is P(A</a:t>
            </a:r>
            <a:r>
              <a:rPr lang="en-US" dirty="0">
                <a:sym typeface="Symbol" charset="0"/>
              </a:rPr>
              <a:t>∩</a:t>
            </a:r>
            <a:r>
              <a:rPr lang="en-US" dirty="0"/>
              <a:t>B).</a:t>
            </a:r>
          </a:p>
          <a:p>
            <a:pPr marL="341313" indent="-341313" eaLnBrk="1" hangingPunct="1">
              <a:defRPr/>
            </a:pPr>
            <a:r>
              <a:rPr lang="en-US" dirty="0"/>
              <a:t>For two events, we state the general expression for P(A</a:t>
            </a:r>
            <a:r>
              <a:rPr lang="en-US" dirty="0">
                <a:sym typeface="Symbol" charset="0"/>
              </a:rPr>
              <a:t>∩</a:t>
            </a:r>
            <a:r>
              <a:rPr lang="en-US" dirty="0"/>
              <a:t>B) in the two equivalent forms below, and then we can consider whether A, B can be approximated as independent.</a:t>
            </a:r>
          </a:p>
          <a:p>
            <a:pPr marL="0" indent="0" eaLnBrk="1" hangingPunct="1">
              <a:buFontTx/>
              <a:buNone/>
              <a:defRPr/>
            </a:pPr>
            <a:r>
              <a:rPr lang="en-US" dirty="0"/>
              <a:t>    </a:t>
            </a:r>
          </a:p>
          <a:p>
            <a:pPr marL="0" indent="0" eaLnBrk="1" hangingPunct="1">
              <a:buFontTx/>
              <a:buNone/>
              <a:defRPr/>
            </a:pPr>
            <a:r>
              <a:rPr lang="en-US" dirty="0"/>
              <a:t>P(A</a:t>
            </a:r>
            <a:r>
              <a:rPr lang="en-US" dirty="0">
                <a:sym typeface="Symbol" charset="0"/>
              </a:rPr>
              <a:t>∩</a:t>
            </a:r>
            <a:r>
              <a:rPr lang="en-US" dirty="0"/>
              <a:t>B) = P(A</a:t>
            </a:r>
            <a:r>
              <a:rPr lang="en-US" dirty="0">
                <a:sym typeface="Symbol" charset="0"/>
              </a:rPr>
              <a:t>|</a:t>
            </a:r>
            <a:r>
              <a:rPr lang="en-US" dirty="0"/>
              <a:t>B) P(B)  	     or, 	        P(A</a:t>
            </a:r>
            <a:r>
              <a:rPr lang="en-US" dirty="0">
                <a:sym typeface="Symbol" charset="0"/>
              </a:rPr>
              <a:t>∩</a:t>
            </a:r>
            <a:r>
              <a:rPr lang="en-US" dirty="0"/>
              <a:t>B) = P(B</a:t>
            </a:r>
            <a:r>
              <a:rPr lang="en-US" dirty="0">
                <a:sym typeface="Symbol" charset="0"/>
              </a:rPr>
              <a:t>|</a:t>
            </a:r>
            <a:r>
              <a:rPr lang="en-US" dirty="0"/>
              <a:t>A) P(A) 	 </a:t>
            </a:r>
          </a:p>
        </p:txBody>
      </p:sp>
      <p:sp>
        <p:nvSpPr>
          <p:cNvPr id="12295" name="TextBox 4">
            <a:extLst>
              <a:ext uri="{FF2B5EF4-FFF2-40B4-BE49-F238E27FC236}">
                <a16:creationId xmlns:a16="http://schemas.microsoft.com/office/drawing/2014/main" id="{78CEBA36-281B-4E5F-8E93-9D44DFD5F75A}"/>
              </a:ext>
            </a:extLst>
          </p:cNvPr>
          <p:cNvSpPr txBox="1">
            <a:spLocks noChangeArrowheads="1"/>
          </p:cNvSpPr>
          <p:nvPr/>
        </p:nvSpPr>
        <p:spPr bwMode="auto">
          <a:xfrm>
            <a:off x="833438" y="5708261"/>
            <a:ext cx="78867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300" dirty="0"/>
              <a:t>Recall the </a:t>
            </a:r>
            <a:r>
              <a:rPr lang="en-US" altLang="en-US" sz="2300" b="1" dirty="0"/>
              <a:t>Chain Rule</a:t>
            </a:r>
            <a:r>
              <a:rPr lang="en-US" altLang="en-US" sz="2300" dirty="0"/>
              <a:t>: P(A,B) = P(A|B)P(B) = P(B</a:t>
            </a:r>
            <a:r>
              <a:rPr lang="en-US" altLang="en-US" sz="2300" dirty="0">
                <a:sym typeface="Symbol" panose="05050102010706020507" pitchFamily="18" charset="2"/>
              </a:rPr>
              <a:t>|</a:t>
            </a:r>
            <a:r>
              <a:rPr lang="en-US" altLang="en-US" sz="2300" dirty="0"/>
              <a:t>A)P(A)  </a:t>
            </a:r>
          </a:p>
        </p:txBody>
      </p:sp>
      <p:sp>
        <p:nvSpPr>
          <p:cNvPr id="12296" name="TextBox 10">
            <a:extLst>
              <a:ext uri="{FF2B5EF4-FFF2-40B4-BE49-F238E27FC236}">
                <a16:creationId xmlns:a16="http://schemas.microsoft.com/office/drawing/2014/main" id="{2EFA2245-5C5D-4A05-9BB4-9CE96A04E71B}"/>
              </a:ext>
            </a:extLst>
          </p:cNvPr>
          <p:cNvSpPr txBox="1">
            <a:spLocks noChangeArrowheads="1"/>
          </p:cNvSpPr>
          <p:nvPr/>
        </p:nvSpPr>
        <p:spPr bwMode="auto">
          <a:xfrm>
            <a:off x="6477000" y="4800599"/>
            <a:ext cx="2622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dirty="0"/>
              <a:t>B uncertain, A observed</a:t>
            </a:r>
          </a:p>
        </p:txBody>
      </p:sp>
      <p:sp>
        <p:nvSpPr>
          <p:cNvPr id="12297" name="TextBox 11">
            <a:extLst>
              <a:ext uri="{FF2B5EF4-FFF2-40B4-BE49-F238E27FC236}">
                <a16:creationId xmlns:a16="http://schemas.microsoft.com/office/drawing/2014/main" id="{6596CCB4-1DFA-4FD1-A341-8D20C7C73045}"/>
              </a:ext>
            </a:extLst>
          </p:cNvPr>
          <p:cNvSpPr txBox="1">
            <a:spLocks noChangeArrowheads="1"/>
          </p:cNvSpPr>
          <p:nvPr/>
        </p:nvSpPr>
        <p:spPr bwMode="auto">
          <a:xfrm>
            <a:off x="1295400" y="4800600"/>
            <a:ext cx="2647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dirty="0"/>
              <a:t>A uncertain, B observed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DDAD-ACB0-4EA9-8BAF-A6D33F314D15}"/>
              </a:ext>
            </a:extLst>
          </p:cNvPr>
          <p:cNvSpPr>
            <a:spLocks noGrp="1"/>
          </p:cNvSpPr>
          <p:nvPr>
            <p:ph type="title"/>
          </p:nvPr>
        </p:nvSpPr>
        <p:spPr/>
        <p:txBody>
          <a:bodyPr/>
          <a:lstStyle/>
          <a:p>
            <a:r>
              <a:rPr lang="en-US" dirty="0"/>
              <a:t>Bayes Rule</a:t>
            </a:r>
          </a:p>
        </p:txBody>
      </p:sp>
      <p:sp>
        <p:nvSpPr>
          <p:cNvPr id="3" name="Content Placeholder 2">
            <a:extLst>
              <a:ext uri="{FF2B5EF4-FFF2-40B4-BE49-F238E27FC236}">
                <a16:creationId xmlns:a16="http://schemas.microsoft.com/office/drawing/2014/main" id="{8006E195-9387-4A06-8969-E9F38055A256}"/>
              </a:ext>
            </a:extLst>
          </p:cNvPr>
          <p:cNvSpPr>
            <a:spLocks noGrp="1"/>
          </p:cNvSpPr>
          <p:nvPr>
            <p:ph idx="1"/>
          </p:nvPr>
        </p:nvSpPr>
        <p:spPr>
          <a:xfrm>
            <a:off x="313179" y="990600"/>
            <a:ext cx="8229600" cy="5751786"/>
          </a:xfrm>
        </p:spPr>
        <p:txBody>
          <a:bodyPr/>
          <a:lstStyle/>
          <a:p>
            <a:endParaRPr lang="en-US" dirty="0"/>
          </a:p>
          <a:p>
            <a:endParaRPr lang="en-US" dirty="0"/>
          </a:p>
          <a:p>
            <a:endParaRPr lang="en-US" dirty="0"/>
          </a:p>
          <a:p>
            <a:endParaRPr lang="en-US" dirty="0"/>
          </a:p>
          <a:p>
            <a:r>
              <a:rPr lang="en-US" dirty="0"/>
              <a:t>So, </a:t>
            </a:r>
          </a:p>
          <a:p>
            <a:endParaRPr lang="en-US" dirty="0"/>
          </a:p>
          <a:p>
            <a:endParaRPr lang="en-US" dirty="0"/>
          </a:p>
          <a:p>
            <a:r>
              <a:rPr lang="en-US" dirty="0"/>
              <a:t>Bayes Rule: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083E780-24CF-4F31-B6BF-85BC8BD720AF}"/>
                  </a:ext>
                </a:extLst>
              </p:cNvPr>
              <p:cNvSpPr txBox="1"/>
              <p:nvPr/>
            </p:nvSpPr>
            <p:spPr>
              <a:xfrm>
                <a:off x="310374" y="1658970"/>
                <a:ext cx="4033027"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m:oMathPara>
                </a14:m>
                <a:endParaRPr lang="en-US" dirty="0"/>
              </a:p>
            </p:txBody>
          </p:sp>
        </mc:Choice>
        <mc:Fallback xmlns="">
          <p:sp>
            <p:nvSpPr>
              <p:cNvPr id="5" name="TextBox 4">
                <a:extLst>
                  <a:ext uri="{FF2B5EF4-FFF2-40B4-BE49-F238E27FC236}">
                    <a16:creationId xmlns:a16="http://schemas.microsoft.com/office/drawing/2014/main" id="{6083E780-24CF-4F31-B6BF-85BC8BD720AF}"/>
                  </a:ext>
                </a:extLst>
              </p:cNvPr>
              <p:cNvSpPr txBox="1">
                <a:spLocks noRot="1" noChangeAspect="1" noMove="1" noResize="1" noEditPoints="1" noAdjustHandles="1" noChangeArrowheads="1" noChangeShapeType="1" noTextEdit="1"/>
              </p:cNvSpPr>
              <p:nvPr/>
            </p:nvSpPr>
            <p:spPr>
              <a:xfrm>
                <a:off x="310374" y="1658970"/>
                <a:ext cx="4033027" cy="7689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050171-FB18-4E0D-A8DA-1596DF837912}"/>
                  </a:ext>
                </a:extLst>
              </p:cNvPr>
              <p:cNvSpPr txBox="1"/>
              <p:nvPr/>
            </p:nvSpPr>
            <p:spPr>
              <a:xfrm>
                <a:off x="5029200" y="1600200"/>
                <a:ext cx="4033027"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m:oMathPara>
                </a14:m>
                <a:endParaRPr lang="en-US" dirty="0"/>
              </a:p>
            </p:txBody>
          </p:sp>
        </mc:Choice>
        <mc:Fallback xmlns="">
          <p:sp>
            <p:nvSpPr>
              <p:cNvPr id="6" name="TextBox 5">
                <a:extLst>
                  <a:ext uri="{FF2B5EF4-FFF2-40B4-BE49-F238E27FC236}">
                    <a16:creationId xmlns:a16="http://schemas.microsoft.com/office/drawing/2014/main" id="{F5050171-FB18-4E0D-A8DA-1596DF837912}"/>
                  </a:ext>
                </a:extLst>
              </p:cNvPr>
              <p:cNvSpPr txBox="1">
                <a:spLocks noRot="1" noChangeAspect="1" noMove="1" noResize="1" noEditPoints="1" noAdjustHandles="1" noChangeArrowheads="1" noChangeShapeType="1" noTextEdit="1"/>
              </p:cNvSpPr>
              <p:nvPr/>
            </p:nvSpPr>
            <p:spPr>
              <a:xfrm>
                <a:off x="5029200" y="1600200"/>
                <a:ext cx="4033027" cy="7689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FFA5A6-2737-46AB-B56D-BC7897B9FE00}"/>
                  </a:ext>
                </a:extLst>
              </p:cNvPr>
              <p:cNvSpPr txBox="1"/>
              <p:nvPr/>
            </p:nvSpPr>
            <p:spPr>
              <a:xfrm>
                <a:off x="2362200" y="3079218"/>
                <a:ext cx="50996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D7FFA5A6-2737-46AB-B56D-BC7897B9FE00}"/>
                  </a:ext>
                </a:extLst>
              </p:cNvPr>
              <p:cNvSpPr txBox="1">
                <a:spLocks noRot="1" noChangeAspect="1" noMove="1" noResize="1" noEditPoints="1" noAdjustHandles="1" noChangeArrowheads="1" noChangeShapeType="1" noTextEdit="1"/>
              </p:cNvSpPr>
              <p:nvPr/>
            </p:nvSpPr>
            <p:spPr>
              <a:xfrm>
                <a:off x="2362200" y="3079218"/>
                <a:ext cx="5099601" cy="369332"/>
              </a:xfrm>
              <a:prstGeom prst="rect">
                <a:avLst/>
              </a:prstGeom>
              <a:blipFill>
                <a:blip r:embed="rId4"/>
                <a:stretch>
                  <a:fillRect l="-837" r="-1555"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50D6D74-5268-400C-9DA0-CA00FC15A107}"/>
                  </a:ext>
                </a:extLst>
              </p:cNvPr>
              <p:cNvSpPr txBox="1"/>
              <p:nvPr/>
            </p:nvSpPr>
            <p:spPr>
              <a:xfrm>
                <a:off x="2590800" y="4424620"/>
                <a:ext cx="6188425"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𝑷</m:t>
                      </m:r>
                      <m:d>
                        <m:dPr>
                          <m:ctrlPr>
                            <a:rPr lang="en-US" b="1" i="1" smtClean="0">
                              <a:solidFill>
                                <a:schemeClr val="tx1"/>
                              </a:solidFill>
                              <a:latin typeface="Cambria Math" panose="02040503050406030204" pitchFamily="18" charset="0"/>
                            </a:rPr>
                          </m:ctrlPr>
                        </m:dPr>
                        <m:e>
                          <m:r>
                            <a:rPr lang="en-US" b="1" i="1" smtClean="0">
                              <a:solidFill>
                                <a:schemeClr val="tx1"/>
                              </a:solidFill>
                              <a:latin typeface="Cambria Math" panose="02040503050406030204" pitchFamily="18" charset="0"/>
                            </a:rPr>
                            <m:t>𝑨</m:t>
                          </m:r>
                        </m:e>
                        <m:e>
                          <m:r>
                            <a:rPr lang="en-US" b="1" i="1" smtClean="0">
                              <a:solidFill>
                                <a:schemeClr val="tx1"/>
                              </a:solidFill>
                              <a:latin typeface="Cambria Math" panose="02040503050406030204" pitchFamily="18" charset="0"/>
                            </a:rPr>
                            <m:t>𝑩</m:t>
                          </m:r>
                        </m:e>
                      </m:d>
                      <m:r>
                        <a:rPr lang="en-US" b="1" i="1" smtClean="0">
                          <a:solidFill>
                            <a:schemeClr val="tx1"/>
                          </a:solidFill>
                          <a:latin typeface="Cambria Math" panose="02040503050406030204" pitchFamily="18" charset="0"/>
                        </a:rPr>
                        <m:t>=</m:t>
                      </m:r>
                      <m:f>
                        <m:fPr>
                          <m:ctrlPr>
                            <a:rPr lang="en-US" b="1" i="1" smtClean="0">
                              <a:solidFill>
                                <a:schemeClr val="tx1"/>
                              </a:solidFill>
                              <a:latin typeface="Cambria Math" panose="02040503050406030204" pitchFamily="18" charset="0"/>
                            </a:rPr>
                          </m:ctrlPr>
                        </m:fPr>
                        <m:num>
                          <m:r>
                            <a:rPr lang="en-US" b="1" i="1" smtClean="0">
                              <a:solidFill>
                                <a:schemeClr val="tx1"/>
                              </a:solidFill>
                              <a:latin typeface="Cambria Math" panose="02040503050406030204" pitchFamily="18" charset="0"/>
                            </a:rPr>
                            <m:t>𝑷</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𝑨</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𝑩</m:t>
                          </m:r>
                          <m:r>
                            <a:rPr lang="en-US" b="1" i="1" smtClean="0">
                              <a:solidFill>
                                <a:schemeClr val="tx1"/>
                              </a:solidFill>
                              <a:latin typeface="Cambria Math" panose="02040503050406030204" pitchFamily="18" charset="0"/>
                              <a:ea typeface="Cambria Math" panose="02040503050406030204" pitchFamily="18" charset="0"/>
                            </a:rPr>
                            <m:t>)</m:t>
                          </m:r>
                        </m:num>
                        <m:den>
                          <m:r>
                            <a:rPr lang="en-US" b="1" i="1" smtClean="0">
                              <a:solidFill>
                                <a:schemeClr val="tx1"/>
                              </a:solidFill>
                              <a:latin typeface="Cambria Math" panose="02040503050406030204" pitchFamily="18" charset="0"/>
                            </a:rPr>
                            <m:t>𝑷</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𝑩</m:t>
                          </m:r>
                          <m:r>
                            <a:rPr lang="en-US" b="1" i="1" smtClean="0">
                              <a:solidFill>
                                <a:schemeClr val="tx1"/>
                              </a:solidFill>
                              <a:latin typeface="Cambria Math" panose="02040503050406030204" pitchFamily="18" charset="0"/>
                            </a:rPr>
                            <m:t>)</m:t>
                          </m:r>
                        </m:den>
                      </m:f>
                      <m:r>
                        <a:rPr lang="en-US" b="1" i="1" smtClean="0">
                          <a:solidFill>
                            <a:schemeClr val="tx1"/>
                          </a:solidFill>
                          <a:latin typeface="Cambria Math" panose="02040503050406030204" pitchFamily="18" charset="0"/>
                        </a:rPr>
                        <m:t>=</m:t>
                      </m:r>
                      <m:f>
                        <m:fPr>
                          <m:ctrlPr>
                            <a:rPr lang="en-US" b="1" i="1" smtClean="0">
                              <a:solidFill>
                                <a:schemeClr val="tx1"/>
                              </a:solidFill>
                              <a:latin typeface="Cambria Math" panose="02040503050406030204" pitchFamily="18" charset="0"/>
                            </a:rPr>
                          </m:ctrlPr>
                        </m:fPr>
                        <m:num>
                          <m:r>
                            <a:rPr lang="en-US" b="1" i="1" smtClean="0">
                              <a:solidFill>
                                <a:schemeClr val="tx1"/>
                              </a:solidFill>
                              <a:latin typeface="Cambria Math" panose="02040503050406030204" pitchFamily="18" charset="0"/>
                            </a:rPr>
                            <m:t>𝑷</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𝑨</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𝑩</m:t>
                          </m:r>
                          <m:r>
                            <a:rPr lang="en-US" b="1" i="1" smtClean="0">
                              <a:solidFill>
                                <a:schemeClr val="tx1"/>
                              </a:solidFill>
                              <a:latin typeface="Cambria Math" panose="02040503050406030204" pitchFamily="18" charset="0"/>
                              <a:ea typeface="Cambria Math" panose="02040503050406030204" pitchFamily="18" charset="0"/>
                            </a:rPr>
                            <m:t>)</m:t>
                          </m:r>
                        </m:num>
                        <m:den>
                          <m:r>
                            <a:rPr lang="en-US" b="1" i="1" smtClean="0">
                              <a:solidFill>
                                <a:schemeClr val="tx1"/>
                              </a:solidFill>
                              <a:latin typeface="Cambria Math" panose="02040503050406030204" pitchFamily="18" charset="0"/>
                            </a:rPr>
                            <m:t>𝑷</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𝑩</m:t>
                          </m:r>
                          <m:r>
                            <a:rPr lang="en-US" b="1" i="1" smtClean="0">
                              <a:solidFill>
                                <a:schemeClr val="tx1"/>
                              </a:solidFill>
                              <a:latin typeface="Cambria Math" panose="02040503050406030204" pitchFamily="18" charset="0"/>
                            </a:rPr>
                            <m:t>)</m:t>
                          </m:r>
                        </m:den>
                      </m:f>
                      <m:r>
                        <a:rPr lang="en-US" b="1" i="1" smtClean="0">
                          <a:solidFill>
                            <a:schemeClr val="tx1"/>
                          </a:solidFill>
                          <a:latin typeface="Cambria Math" panose="02040503050406030204" pitchFamily="18" charset="0"/>
                        </a:rPr>
                        <m:t>=</m:t>
                      </m:r>
                      <m:f>
                        <m:fPr>
                          <m:ctrlPr>
                            <a:rPr lang="en-US" b="1" i="1" smtClean="0">
                              <a:solidFill>
                                <a:schemeClr val="tx1"/>
                              </a:solidFill>
                              <a:latin typeface="Cambria Math" panose="02040503050406030204" pitchFamily="18" charset="0"/>
                            </a:rPr>
                          </m:ctrlPr>
                        </m:fPr>
                        <m:num>
                          <m:r>
                            <a:rPr lang="en-US" b="1" i="1" smtClean="0">
                              <a:solidFill>
                                <a:schemeClr val="tx1"/>
                              </a:solidFill>
                              <a:latin typeface="Cambria Math" panose="02040503050406030204" pitchFamily="18" charset="0"/>
                            </a:rPr>
                            <m:t>𝑷</m:t>
                          </m:r>
                          <m:d>
                            <m:dPr>
                              <m:ctrlPr>
                                <a:rPr lang="en-US" b="1" i="1" smtClean="0">
                                  <a:solidFill>
                                    <a:schemeClr val="tx1"/>
                                  </a:solidFill>
                                  <a:latin typeface="Cambria Math" panose="02040503050406030204" pitchFamily="18" charset="0"/>
                                </a:rPr>
                              </m:ctrlPr>
                            </m:dPr>
                            <m:e>
                              <m:r>
                                <a:rPr lang="en-US" b="1" i="1" smtClean="0">
                                  <a:solidFill>
                                    <a:schemeClr val="tx1"/>
                                  </a:solidFill>
                                  <a:latin typeface="Cambria Math" panose="02040503050406030204" pitchFamily="18" charset="0"/>
                                </a:rPr>
                                <m:t>𝑩</m:t>
                              </m:r>
                            </m:e>
                            <m:e>
                              <m:r>
                                <a:rPr lang="en-US" b="1" i="1" smtClean="0">
                                  <a:solidFill>
                                    <a:schemeClr val="tx1"/>
                                  </a:solidFill>
                                  <a:latin typeface="Cambria Math" panose="02040503050406030204" pitchFamily="18" charset="0"/>
                                </a:rPr>
                                <m:t>𝑨</m:t>
                              </m:r>
                            </m:e>
                          </m:d>
                          <m:r>
                            <a:rPr lang="en-US" b="1" i="1" smtClean="0">
                              <a:solidFill>
                                <a:schemeClr val="tx1"/>
                              </a:solidFill>
                              <a:latin typeface="Cambria Math" panose="02040503050406030204" pitchFamily="18" charset="0"/>
                            </a:rPr>
                            <m:t>𝑷</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𝑨</m:t>
                          </m:r>
                          <m:r>
                            <a:rPr lang="en-US" b="1" i="1" smtClean="0">
                              <a:solidFill>
                                <a:schemeClr val="tx1"/>
                              </a:solidFill>
                              <a:latin typeface="Cambria Math" panose="02040503050406030204" pitchFamily="18" charset="0"/>
                            </a:rPr>
                            <m:t>)</m:t>
                          </m:r>
                        </m:num>
                        <m:den>
                          <m:r>
                            <a:rPr lang="en-US" b="1" i="1" smtClean="0">
                              <a:solidFill>
                                <a:schemeClr val="tx1"/>
                              </a:solidFill>
                              <a:latin typeface="Cambria Math" panose="02040503050406030204" pitchFamily="18" charset="0"/>
                            </a:rPr>
                            <m:t>𝑷</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𝑩</m:t>
                          </m:r>
                          <m:r>
                            <a:rPr lang="en-US" b="1" i="1" smtClean="0">
                              <a:solidFill>
                                <a:schemeClr val="tx1"/>
                              </a:solidFill>
                              <a:latin typeface="Cambria Math" panose="02040503050406030204" pitchFamily="18" charset="0"/>
                            </a:rPr>
                            <m:t>)</m:t>
                          </m:r>
                        </m:den>
                      </m:f>
                    </m:oMath>
                  </m:oMathPara>
                </a14:m>
                <a:endParaRPr lang="en-US" b="1" dirty="0">
                  <a:solidFill>
                    <a:schemeClr val="tx1"/>
                  </a:solidFill>
                </a:endParaRPr>
              </a:p>
            </p:txBody>
          </p:sp>
        </mc:Choice>
        <mc:Fallback xmlns="">
          <p:sp>
            <p:nvSpPr>
              <p:cNvPr id="10" name="TextBox 9">
                <a:extLst>
                  <a:ext uri="{FF2B5EF4-FFF2-40B4-BE49-F238E27FC236}">
                    <a16:creationId xmlns:a16="http://schemas.microsoft.com/office/drawing/2014/main" id="{650D6D74-5268-400C-9DA0-CA00FC15A107}"/>
                  </a:ext>
                </a:extLst>
              </p:cNvPr>
              <p:cNvSpPr txBox="1">
                <a:spLocks noRot="1" noChangeAspect="1" noMove="1" noResize="1" noEditPoints="1" noAdjustHandles="1" noChangeArrowheads="1" noChangeShapeType="1" noTextEdit="1"/>
              </p:cNvSpPr>
              <p:nvPr/>
            </p:nvSpPr>
            <p:spPr>
              <a:xfrm>
                <a:off x="2590800" y="4424620"/>
                <a:ext cx="6188425" cy="7822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271701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NOTES_FOOTER" val="1"/>
</p:tagLst>
</file>

<file path=ppt/tags/tag3.xml><?xml version="1.0" encoding="utf-8"?>
<p:tagLst xmlns:a="http://schemas.openxmlformats.org/drawingml/2006/main" xmlns:r="http://schemas.openxmlformats.org/officeDocument/2006/relationships" xmlns:p="http://schemas.openxmlformats.org/presentationml/2006/main">
  <p:tag name="IIW_NOTES_FOOTER" val="1"/>
</p:tagLst>
</file>

<file path=ppt/tags/tag4.xml><?xml version="1.0" encoding="utf-8"?>
<p:tagLst xmlns:a="http://schemas.openxmlformats.org/drawingml/2006/main" xmlns:r="http://schemas.openxmlformats.org/officeDocument/2006/relationships" xmlns:p="http://schemas.openxmlformats.org/presentationml/2006/main">
  <p:tag name="IIW_NOTES_FOOTER" val="1"/>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NOTES_FOOTER" val="1"/>
</p:tagLst>
</file>

<file path=ppt/tags/tag7.xml><?xml version="1.0" encoding="utf-8"?>
<p:tagLst xmlns:a="http://schemas.openxmlformats.org/drawingml/2006/main" xmlns:r="http://schemas.openxmlformats.org/officeDocument/2006/relationships" xmlns:p="http://schemas.openxmlformats.org/presentationml/2006/main">
  <p:tag name="IIW_NOTES_FOOTER"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111065</TotalTime>
  <Words>4009</Words>
  <Application>Microsoft Office PowerPoint</Application>
  <PresentationFormat>On-screen Show (4:3)</PresentationFormat>
  <Paragraphs>375</Paragraphs>
  <Slides>43</Slides>
  <Notes>10</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4" baseType="lpstr">
      <vt:lpstr>ＭＳ Ｐゴシック</vt:lpstr>
      <vt:lpstr>Arial</vt:lpstr>
      <vt:lpstr>Calibri</vt:lpstr>
      <vt:lpstr>Cambria Math</vt:lpstr>
      <vt:lpstr>Courier New</vt:lpstr>
      <vt:lpstr>Symbol</vt:lpstr>
      <vt:lpstr>Tahoma</vt:lpstr>
      <vt:lpstr>Times New Roman</vt:lpstr>
      <vt:lpstr>Wingdings</vt:lpstr>
      <vt:lpstr>Default Design</vt:lpstr>
      <vt:lpstr>Equation</vt:lpstr>
      <vt:lpstr>Bayesian Data Analysis</vt:lpstr>
      <vt:lpstr>References</vt:lpstr>
      <vt:lpstr>Sources of Information</vt:lpstr>
      <vt:lpstr>Bayes Theorem and Model</vt:lpstr>
      <vt:lpstr>Probability of an Event based on  Knowledge and Evidence</vt:lpstr>
      <vt:lpstr>Learning through Bayesian Analysis</vt:lpstr>
      <vt:lpstr>Review: Independent Events</vt:lpstr>
      <vt:lpstr>Review: Intersection of Dependent A and B</vt:lpstr>
      <vt:lpstr>Bayes Rule</vt:lpstr>
      <vt:lpstr>Bayes Rule: Evidence Based Reasoning</vt:lpstr>
      <vt:lpstr>Probabilistic Reasoning</vt:lpstr>
      <vt:lpstr>Probabilistic Reasoning</vt:lpstr>
      <vt:lpstr>Probabilistic Reasoning Example</vt:lpstr>
      <vt:lpstr>Probabilistic Reasoning Example</vt:lpstr>
      <vt:lpstr>PowerPoint Presentation</vt:lpstr>
      <vt:lpstr>     Denominator of Bayes Equation</vt:lpstr>
      <vt:lpstr>Review: Using Bayes Model</vt:lpstr>
      <vt:lpstr>Heart Disease Medical Case Study</vt:lpstr>
      <vt:lpstr>Heart Disease Medical Case Study</vt:lpstr>
      <vt:lpstr>H = Heart Disease Hypothesis, E = Positive Test</vt:lpstr>
      <vt:lpstr>1 person in 1,000 has the disease, but 49 more  people in 1,000 are incorrectly diagnosed with the disease.</vt:lpstr>
      <vt:lpstr>Medical Example Explained by Decision Tree</vt:lpstr>
      <vt:lpstr>Calculation in AgenaRisk: Two-Node BN</vt:lpstr>
      <vt:lpstr>Calculation in AgenaRisk</vt:lpstr>
      <vt:lpstr>Updating model based on evidence:</vt:lpstr>
      <vt:lpstr>Review: Bayes Discrete Model</vt:lpstr>
      <vt:lpstr>09_01</vt:lpstr>
      <vt:lpstr>Bayes Model Updating</vt:lpstr>
      <vt:lpstr>Discrete Bayesian Case Study</vt:lpstr>
      <vt:lpstr>E_09_01a</vt:lpstr>
      <vt:lpstr>Bayesian Parameter Estimator</vt:lpstr>
      <vt:lpstr>Observing a defective pile</vt:lpstr>
      <vt:lpstr>First: Calculate P(ε)</vt:lpstr>
      <vt:lpstr>Observing a defective pile</vt:lpstr>
      <vt:lpstr>E_09_01b</vt:lpstr>
      <vt:lpstr>Estimate for p, after inspection</vt:lpstr>
      <vt:lpstr>Review</vt:lpstr>
      <vt:lpstr>Probability of Column Sag</vt:lpstr>
      <vt:lpstr>E_09_01c</vt:lpstr>
      <vt:lpstr>Discussion of Trends in P(θ|ε)</vt:lpstr>
      <vt:lpstr>E_09_01d</vt:lpstr>
      <vt:lpstr>Case Study Conclusions</vt:lpstr>
      <vt:lpstr> Conclusions: Bayes Model Attributes</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Engineering</dc:title>
  <dc:creator>S. Zohra Halim</dc:creator>
  <cp:lastModifiedBy>Halim, Syeda Z</cp:lastModifiedBy>
  <cp:revision>993</cp:revision>
  <cp:lastPrinted>2020-01-17T01:55:13Z</cp:lastPrinted>
  <dcterms:created xsi:type="dcterms:W3CDTF">2010-08-28T14:01:08Z</dcterms:created>
  <dcterms:modified xsi:type="dcterms:W3CDTF">2022-02-22T07:37:01Z</dcterms:modified>
</cp:coreProperties>
</file>