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425" r:id="rId2"/>
    <p:sldId id="484" r:id="rId3"/>
    <p:sldId id="426" r:id="rId4"/>
    <p:sldId id="427" r:id="rId5"/>
    <p:sldId id="438" r:id="rId6"/>
    <p:sldId id="485" r:id="rId7"/>
    <p:sldId id="440" r:id="rId8"/>
    <p:sldId id="441" r:id="rId9"/>
    <p:sldId id="443" r:id="rId10"/>
    <p:sldId id="442" r:id="rId11"/>
    <p:sldId id="444" r:id="rId12"/>
    <p:sldId id="445" r:id="rId13"/>
    <p:sldId id="446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86" r:id="rId25"/>
    <p:sldId id="428" r:id="rId26"/>
    <p:sldId id="429" r:id="rId27"/>
    <p:sldId id="430" r:id="rId28"/>
    <p:sldId id="431" r:id="rId29"/>
    <p:sldId id="432" r:id="rId30"/>
    <p:sldId id="467" r:id="rId31"/>
    <p:sldId id="468" r:id="rId32"/>
    <p:sldId id="469" r:id="rId33"/>
    <p:sldId id="470" r:id="rId34"/>
    <p:sldId id="478" r:id="rId35"/>
    <p:sldId id="471" r:id="rId36"/>
    <p:sldId id="479" r:id="rId37"/>
    <p:sldId id="480" r:id="rId38"/>
    <p:sldId id="487" r:id="rId39"/>
    <p:sldId id="481" r:id="rId40"/>
    <p:sldId id="482" r:id="rId41"/>
    <p:sldId id="483" r:id="rId42"/>
    <p:sldId id="488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8BDC4"/>
    <a:srgbClr val="C4B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7"/>
    <p:restoredTop sz="91841" autoAdjust="0"/>
  </p:normalViewPr>
  <p:slideViewPr>
    <p:cSldViewPr>
      <p:cViewPr>
        <p:scale>
          <a:sx n="83" d="100"/>
          <a:sy n="83" d="100"/>
        </p:scale>
        <p:origin x="438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4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62AA44F-1FEC-504F-B984-236899D907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550D0-74A7-1B41-86A1-6BD6DC7A84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C354B176-955C-464B-859F-37F9B6D930B8}" type="datetimeFigureOut">
              <a:rPr lang="en-US"/>
              <a:pPr>
                <a:defRPr/>
              </a:pPr>
              <a:t>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D4AD5-4757-7B4F-9562-726B74B552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6E542-6118-8B4D-A4F9-6D8E7CFB49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4033DAD-B6B3-8145-AE11-3DFCD5F0ED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7B80ACBD-C880-AD4B-B692-8B0F47DA3D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CD830925-E164-FB4B-A8C1-B210EBCEF1E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B1A63EF7-15D2-3F4D-A3B0-3A4C0E3C70C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2EF391B2-BF5A-AB4D-9361-D02CEC73CFC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5542" name="Rectangle 6">
            <a:extLst>
              <a:ext uri="{FF2B5EF4-FFF2-40B4-BE49-F238E27FC236}">
                <a16:creationId xmlns:a16="http://schemas.microsoft.com/office/drawing/2014/main" id="{E7ED189F-CA38-814A-823D-CB308959B86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3" name="Rectangle 7">
            <a:extLst>
              <a:ext uri="{FF2B5EF4-FFF2-40B4-BE49-F238E27FC236}">
                <a16:creationId xmlns:a16="http://schemas.microsoft.com/office/drawing/2014/main" id="{3A474666-F79F-3C41-AA95-66B05E09EC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6853E28-4C2A-FD40-9C97-0B0F006A99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317DF42-3EEB-E34D-91C6-EF0841DD8821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 b="1">
                <a:solidFill>
                  <a:srgbClr val="272727"/>
                </a:solidFill>
              </a:rPr>
              <a:t>03_02a.jpg</a:t>
            </a:r>
            <a:br>
              <a:rPr lang="en-US" sz="1400" b="1">
                <a:solidFill>
                  <a:srgbClr val="272727"/>
                </a:solidFill>
              </a:rPr>
            </a:br>
            <a:endParaRPr lang="en-US" sz="1400" b="1">
              <a:solidFill>
                <a:srgbClr val="2727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135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binomial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 distribution is the sum of independent and identically distributed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Bernoulli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 random variables. And, in general, if there are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nn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 Bernoulli trials, then the sum of those trials is binomially distributed with parameters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nn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pp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289BE2-9C53-7249-982E-61145B91D13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07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Probability of m heads in 5 tosses of a coin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289BE2-9C53-7249-982E-61145B91D13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45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289BE2-9C53-7249-982E-61145B91D13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5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8BD84A5-1673-964C-839C-157F19D18138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 b="1">
                <a:solidFill>
                  <a:srgbClr val="272727"/>
                </a:solidFill>
              </a:rPr>
              <a:t>E_03_20.jpg</a:t>
            </a:r>
            <a:br>
              <a:rPr lang="en-US" sz="1400" b="1">
                <a:solidFill>
                  <a:srgbClr val="272727"/>
                </a:solidFill>
              </a:rPr>
            </a:br>
            <a:endParaRPr lang="en-US" sz="1400" b="1">
              <a:solidFill>
                <a:srgbClr val="2727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819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D1234EC-AC00-974C-A705-AE80AE9C2737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 b="1">
                <a:solidFill>
                  <a:srgbClr val="272727"/>
                </a:solidFill>
              </a:rPr>
              <a:t>03_02b.jpg</a:t>
            </a:r>
            <a:br>
              <a:rPr lang="en-US" sz="1400" b="1">
                <a:solidFill>
                  <a:srgbClr val="272727"/>
                </a:solidFill>
              </a:rPr>
            </a:br>
            <a:endParaRPr lang="en-US" sz="1400" b="1">
              <a:solidFill>
                <a:srgbClr val="2727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976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289BE2-9C53-7249-982E-61145B91D13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13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1-alpha is the probability the value will lie within the confidence interval. So larger the value of 1-alpha, the greater the chance it will lie within that range (and hence larger the span)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289BE2-9C53-7249-982E-61145B91D13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60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Complicated integration for the area under the curve that cannot be solved (no closed form). So the z term is used to simplify matters. Here, z is normally distributed with a mean of 0 and a std. dev of sigma. Table A1 provides cumulative probabilities of the standardized normal distribution. For various values of alpha, we can use the appendix table to determine z and vice versa.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302BF2-2CD5-174F-A33A-85ABFFC6140B}" type="slidenum">
              <a:rPr lang="en-US" sz="1200"/>
              <a:pPr eaLnBrk="1" hangingPunct="1"/>
              <a:t>35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69292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89" y="212292"/>
            <a:ext cx="6324600" cy="50257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989" y="1222830"/>
            <a:ext cx="8305800" cy="523626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2000"/>
            </a:lvl2pPr>
            <a:lvl3pPr marL="1143000" indent="-228600">
              <a:buSzPct val="75000"/>
              <a:buFont typeface="Courier New" panose="02070309020205020404" pitchFamily="49" charset="0"/>
              <a:buChar char="o"/>
              <a:defRPr sz="1800"/>
            </a:lvl3pPr>
            <a:lvl4pPr>
              <a:defRPr sz="16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0" y="951794"/>
            <a:ext cx="8617789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0" y="990600"/>
            <a:ext cx="8617789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8" name="Picture 2" descr="C:\Users\svg4957\Desktop\TEES_MKOConner_Logo_Maro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4371"/>
            <a:ext cx="2410719" cy="31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8386301" y="818900"/>
            <a:ext cx="752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9pPr>
          </a:lstStyle>
          <a:p>
            <a:pPr algn="r">
              <a:defRPr/>
            </a:pPr>
            <a:fld id="{C43D3BAE-7DC3-4E16-9924-82042AC54289}" type="slidenum">
              <a:rPr lang="en-US" sz="1600" b="1" smtClean="0"/>
              <a:pPr algn="r">
                <a:defRPr/>
              </a:pPr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827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810" y="1144584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80210" y="2895600"/>
            <a:ext cx="8229600" cy="0"/>
          </a:xfrm>
          <a:prstGeom prst="line">
            <a:avLst/>
          </a:prstGeom>
          <a:noFill/>
          <a:ln w="508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80210" y="2995608"/>
            <a:ext cx="8229600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609600" y="2895600"/>
            <a:ext cx="8229600" cy="0"/>
          </a:xfrm>
          <a:prstGeom prst="line">
            <a:avLst/>
          </a:prstGeom>
          <a:noFill/>
          <a:ln w="508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Line 9"/>
          <p:cNvSpPr>
            <a:spLocks noChangeShapeType="1"/>
          </p:cNvSpPr>
          <p:nvPr userDrawn="1"/>
        </p:nvSpPr>
        <p:spPr bwMode="auto">
          <a:xfrm>
            <a:off x="609600" y="2995608"/>
            <a:ext cx="8229600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4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229" y="228600"/>
            <a:ext cx="8229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29" y="1166018"/>
            <a:ext cx="8229600" cy="53871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859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181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295400"/>
            <a:ext cx="4038600" cy="5181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590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306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00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EE81021-D5B4-D14E-A0A0-0BE0F55F08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61472"/>
            <a:ext cx="6781800" cy="596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80A729E-D89B-A44E-A3E7-703B9AFA9E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1742" y="1225018"/>
            <a:ext cx="8229600" cy="532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4EF9A61F-CA2A-4155-BFB0-EE7C51B081E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951794"/>
            <a:ext cx="8617789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55135CE9-5BD1-43E8-8DD3-B265263696C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990600"/>
            <a:ext cx="8617789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816D986-FE85-4AC5-83F4-45DBA25E2F47}"/>
              </a:ext>
            </a:extLst>
          </p:cNvPr>
          <p:cNvSpPr txBox="1">
            <a:spLocks/>
          </p:cNvSpPr>
          <p:nvPr userDrawn="1"/>
        </p:nvSpPr>
        <p:spPr>
          <a:xfrm>
            <a:off x="8386301" y="818900"/>
            <a:ext cx="752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Times New Roman" pitchFamily="18" charset="0"/>
              </a:defRPr>
            </a:lvl9pPr>
          </a:lstStyle>
          <a:p>
            <a:pPr algn="r">
              <a:defRPr/>
            </a:pPr>
            <a:fld id="{C43D3BAE-7DC3-4E16-9924-82042AC54289}" type="slidenum">
              <a:rPr lang="en-US" sz="1600" b="1" smtClean="0"/>
              <a:pPr algn="r">
                <a:defRPr/>
              </a:pPr>
              <a:t>‹#›</a:t>
            </a:fld>
            <a:endParaRPr lang="en-US" b="1" dirty="0"/>
          </a:p>
        </p:txBody>
      </p:sp>
      <p:pic>
        <p:nvPicPr>
          <p:cNvPr id="16" name="Picture 2" descr="C:\Users\svg4957\Desktop\TEES_MKOConner_Logo_Maroon.jpg">
            <a:extLst>
              <a:ext uri="{FF2B5EF4-FFF2-40B4-BE49-F238E27FC236}">
                <a16:creationId xmlns:a16="http://schemas.microsoft.com/office/drawing/2014/main" id="{FF16146D-2E62-497C-8A51-61053D08E0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4371"/>
            <a:ext cx="2410719" cy="31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50" r:id="rId3"/>
    <p:sldLayoutId id="2147483652" r:id="rId4"/>
    <p:sldLayoutId id="2147483654" r:id="rId5"/>
    <p:sldLayoutId id="2147483655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har char="•"/>
        <a:defRPr sz="24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har char="–"/>
        <a:defRPr sz="2000">
          <a:solidFill>
            <a:schemeClr val="tx1"/>
          </a:solidFill>
          <a:latin typeface="+mn-lt"/>
          <a:ea typeface="ＭＳ Ｐゴシック" pitchFamily="-10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ＭＳ Ｐゴシック" pitchFamily="-10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pitchFamily="-10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8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1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8.emf"/><Relationship Id="rId2" Type="http://schemas.openxmlformats.org/officeDocument/2006/relationships/tags" Target="../tags/tag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9.jpeg"/><Relationship Id="rId4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32.emf"/><Relationship Id="rId2" Type="http://schemas.openxmlformats.org/officeDocument/2006/relationships/tags" Target="../tags/tag5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3.jpeg"/><Relationship Id="rId4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7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43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0.e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42.emf"/><Relationship Id="rId4" Type="http://schemas.openxmlformats.org/officeDocument/2006/relationships/image" Target="../media/image39.e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4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53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5.emf"/><Relationship Id="rId2" Type="http://schemas.openxmlformats.org/officeDocument/2006/relationships/tags" Target="../tags/tag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jpe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65.emf"/><Relationship Id="rId4" Type="http://schemas.openxmlformats.org/officeDocument/2006/relationships/image" Target="../media/image6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Review of Basic 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Engineering Distributions and Associated Expressions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C2F901B-134E-4D68-B0B1-D18C0FDC80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4B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Fall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305800" cy="9144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Binomial Distribution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334000"/>
          </a:xfrm>
        </p:spPr>
        <p:txBody>
          <a:bodyPr/>
          <a:lstStyle/>
          <a:p>
            <a:pPr marL="342900" lvl="1" indent="-342900" eaLnBrk="1" hangingPunct="1">
              <a:spcAft>
                <a:spcPts val="1648"/>
              </a:spcAft>
              <a:buFontTx/>
              <a:buChar char="•"/>
            </a:pPr>
            <a:r>
              <a:rPr lang="en-US" sz="2400" b="1" dirty="0">
                <a:latin typeface="Arial" charset="0"/>
                <a:ea typeface="ＭＳ Ｐゴシック" charset="0"/>
              </a:rPr>
              <a:t>Mean, μ = np; Variance</a:t>
            </a:r>
            <a:r>
              <a:rPr lang="en-US" b="1" dirty="0">
                <a:latin typeface="Arial" charset="0"/>
                <a:ea typeface="ＭＳ Ｐゴシック" charset="0"/>
              </a:rPr>
              <a:t>, σ</a:t>
            </a:r>
            <a:r>
              <a:rPr lang="en-US" b="1" baseline="30000" dirty="0">
                <a:latin typeface="Arial" charset="0"/>
                <a:ea typeface="ＭＳ Ｐゴシック" charset="0"/>
              </a:rPr>
              <a:t>2</a:t>
            </a:r>
            <a:r>
              <a:rPr lang="en-US" b="1" dirty="0">
                <a:latin typeface="Arial" charset="0"/>
                <a:ea typeface="ＭＳ Ｐゴシック" charset="0"/>
              </a:rPr>
              <a:t> = n(</a:t>
            </a:r>
            <a:r>
              <a:rPr lang="en-US" b="1" dirty="0" err="1">
                <a:latin typeface="Arial" charset="0"/>
                <a:ea typeface="ＭＳ Ｐゴシック" charset="0"/>
              </a:rPr>
              <a:t>pq</a:t>
            </a:r>
            <a:r>
              <a:rPr lang="en-US" b="1" dirty="0">
                <a:latin typeface="Arial" charset="0"/>
                <a:ea typeface="ＭＳ Ｐゴシック" charset="0"/>
              </a:rPr>
              <a:t>); </a:t>
            </a:r>
            <a:r>
              <a:rPr lang="en-US" b="1" dirty="0" err="1">
                <a:latin typeface="Arial" charset="0"/>
                <a:ea typeface="ＭＳ Ｐゴシック" charset="0"/>
              </a:rPr>
              <a:t>cov</a:t>
            </a:r>
            <a:r>
              <a:rPr lang="en-US" b="1" dirty="0">
                <a:latin typeface="Arial" charset="0"/>
                <a:ea typeface="ＭＳ Ｐゴシック" charset="0"/>
              </a:rPr>
              <a:t> = σ/μ  </a:t>
            </a:r>
          </a:p>
          <a:p>
            <a:pPr marL="342900" lvl="1" indent="-342900" eaLnBrk="1" hangingPunct="1">
              <a:spcAft>
                <a:spcPts val="1648"/>
              </a:spcAft>
              <a:buFontTx/>
              <a:buChar char="•"/>
            </a:pPr>
            <a:r>
              <a:rPr lang="en-US" sz="2400" dirty="0">
                <a:latin typeface="Arial" charset="0"/>
                <a:ea typeface="ＭＳ Ｐゴシック" charset="0"/>
              </a:rPr>
              <a:t>Note that the mean and variance of the Binomial distribution is </a:t>
            </a:r>
            <a:r>
              <a:rPr lang="en-US" sz="2400" u="sng" dirty="0">
                <a:latin typeface="Arial" charset="0"/>
                <a:ea typeface="ＭＳ Ｐゴシック" charset="0"/>
              </a:rPr>
              <a:t>n times the mean and n times the variance</a:t>
            </a:r>
            <a:r>
              <a:rPr lang="en-US" sz="2400" dirty="0">
                <a:latin typeface="Arial" charset="0"/>
                <a:ea typeface="ＭＳ Ｐゴシック" charset="0"/>
              </a:rPr>
              <a:t> of a Bernoulli sequence as expected for the n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Bernoulli </a:t>
            </a:r>
            <a:r>
              <a:rPr lang="en-US" sz="2400" dirty="0">
                <a:latin typeface="Arial" charset="0"/>
                <a:ea typeface="ＭＳ Ｐゴシック" charset="0"/>
              </a:rPr>
              <a:t>sequences or trials modeled by the Binomial distribution.</a:t>
            </a:r>
          </a:p>
          <a:p>
            <a:pPr marL="342900" lvl="1" indent="-342900" eaLnBrk="1" hangingPunct="1">
              <a:spcAft>
                <a:spcPts val="1648"/>
              </a:spcAft>
              <a:buFontTx/>
              <a:buChar char="•"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The Binomial distribution represents n </a:t>
            </a:r>
            <a:r>
              <a:rPr lang="en-US" sz="2400" i="1" dirty="0">
                <a:latin typeface="Arial" charset="0"/>
                <a:ea typeface="ＭＳ Ｐゴシック" charset="0"/>
                <a:cs typeface="ＭＳ Ｐゴシック" charset="0"/>
              </a:rPr>
              <a:t>independent and identically distributed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iid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) Bernoulli random variables. </a:t>
            </a:r>
          </a:p>
          <a:p>
            <a:pPr marL="0" lvl="1" indent="0" eaLnBrk="1" hangingPunct="1">
              <a:spcAft>
                <a:spcPts val="1648"/>
              </a:spcAft>
              <a:buNone/>
            </a:pPr>
            <a:endParaRPr lang="en-US" sz="2400" dirty="0"/>
          </a:p>
          <a:p>
            <a:pPr marL="342900" lvl="1" indent="-342900" eaLnBrk="1" hangingPunct="1">
              <a:spcAft>
                <a:spcPts val="1648"/>
              </a:spcAft>
              <a:buFontTx/>
              <a:buChar char="•"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lvl="1" indent="-342900" eaLnBrk="1" hangingPunct="1">
              <a:spcAft>
                <a:spcPts val="1648"/>
              </a:spcAft>
              <a:buFontTx/>
              <a:buChar char="•"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lvl="1" indent="-342900" eaLnBrk="1" hangingPunct="1">
              <a:spcAft>
                <a:spcPts val="1648"/>
              </a:spcAft>
              <a:buFontTx/>
              <a:buChar char="•"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962312"/>
              </p:ext>
            </p:extLst>
          </p:nvPr>
        </p:nvGraphicFramePr>
        <p:xfrm>
          <a:off x="6705600" y="1219200"/>
          <a:ext cx="1267689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1" name="Equation" r:id="rId3" imgW="774700" imgH="279400" progId="Equation.DSMT4">
                  <p:embed/>
                </p:oleObj>
              </mc:Choice>
              <mc:Fallback>
                <p:oleObj name="Equation" r:id="rId3" imgW="774700" imgH="2794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05600" y="1219200"/>
                        <a:ext cx="1267689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Binomial Dist., Example, 1</a:t>
            </a:r>
          </a:p>
        </p:txBody>
      </p:sp>
      <p:sp>
        <p:nvSpPr>
          <p:cNvPr id="593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5562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1. In a plant are two identical generators A &amp; B for emergency ac power. One generator by itself has sufficient capacity. History records 1 failure for 100 demands for each generator.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For risk assessment and </a:t>
            </a: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assuming independence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, what is the probability on a specific demand that </a:t>
            </a: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both generators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will have conditionally failed when needed?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Solution: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Prob. of failure of A &amp; B= p=n/N = 1/100 = 0.01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Prob. of success=1– p =0.99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	Probability of both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generators failing = 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Pr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(A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∩B)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	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= 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Pr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(A) 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Pr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(B)	 (A, B assumed independent)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	= (0.01)(0.01) = 0.0001 (Simultaneous failure on demand)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Binomial Dist., Example, 2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8991600" cy="5943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2. Two identical generators A &amp; B for emergency ac power supply. One generator can supply needed ac power.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If there are 12 demands/year for emergency power, what is the probability of </a:t>
            </a:r>
            <a:r>
              <a:rPr lang="en-US" sz="2400" b="1" i="1" dirty="0">
                <a:latin typeface="Arial" charset="0"/>
                <a:ea typeface="ＭＳ Ｐゴシック" charset="0"/>
                <a:cs typeface="ＭＳ Ｐゴシック" charset="0"/>
              </a:rPr>
              <a:t>at least</a:t>
            </a: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 1 failure/year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for A? (A is demanded first.)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Solution: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At least one failure means </a:t>
            </a:r>
            <a:r>
              <a:rPr lang="en-US" sz="2400" i="1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1 or more failures</a:t>
            </a:r>
            <a:r>
              <a:rPr lang="en-US" sz="2400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 of A in a year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.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 err="1"/>
              <a:t>Pr</a:t>
            </a:r>
            <a:r>
              <a:rPr lang="en-US" sz="2400" dirty="0"/>
              <a:t> of </a:t>
            </a:r>
            <a:r>
              <a:rPr lang="en-US" sz="2400" i="1" dirty="0"/>
              <a:t>at least</a:t>
            </a:r>
            <a:r>
              <a:rPr lang="en-US" sz="2400" dirty="0"/>
              <a:t> 1 failure of A in a year is the </a:t>
            </a:r>
            <a:r>
              <a:rPr lang="en-US" sz="2400" b="1" dirty="0"/>
              <a:t>complement of no failures in 12 demands (</a:t>
            </a:r>
            <a:r>
              <a:rPr lang="en-US" sz="2400" dirty="0" err="1"/>
              <a:t>Pr</a:t>
            </a:r>
            <a:r>
              <a:rPr lang="en-US" sz="2400" dirty="0"/>
              <a:t> Axiom 2).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First calculate the probability of 0 failures out of 12 demands.</a:t>
            </a:r>
            <a:endParaRPr lang="en-US" sz="2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-96106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Binomial Dist., Example 2</a:t>
            </a:r>
          </a:p>
        </p:txBody>
      </p:sp>
      <p:sp>
        <p:nvSpPr>
          <p:cNvPr id="614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013285"/>
            <a:ext cx="8382000" cy="58773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Probability of not failing in 12 demands in 1 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yr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	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	Binomial:  				  , X = 0 failures: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	From data: p (fail) = 0.01; 1– p (success) =0.99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		</a:t>
            </a:r>
          </a:p>
        </p:txBody>
      </p:sp>
      <p:graphicFrame>
        <p:nvGraphicFramePr>
          <p:cNvPr id="61444" name="Object 2"/>
          <p:cNvGraphicFramePr>
            <a:graphicFrameLocks noChangeAspect="1"/>
          </p:cNvGraphicFramePr>
          <p:nvPr>
            <p:extLst/>
          </p:nvPr>
        </p:nvGraphicFramePr>
        <p:xfrm>
          <a:off x="2645298" y="3468053"/>
          <a:ext cx="5357478" cy="967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0" name="Equation" r:id="rId3" imgW="2603500" imgH="469900" progId="Equation.DSMT4">
                  <p:embed/>
                </p:oleObj>
              </mc:Choice>
              <mc:Fallback>
                <p:oleObj name="Equation" r:id="rId3" imgW="2603500" imgH="469900" progId="Equation.DSMT4">
                  <p:embed/>
                  <p:pic>
                    <p:nvPicPr>
                      <p:cNvPr id="6144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5298" y="3468053"/>
                        <a:ext cx="5357478" cy="967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925727"/>
              </p:ext>
            </p:extLst>
          </p:nvPr>
        </p:nvGraphicFramePr>
        <p:xfrm>
          <a:off x="2057400" y="1578443"/>
          <a:ext cx="2969476" cy="846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1" name="Equation" r:id="rId5" imgW="1651000" imgH="469900" progId="Equation.DSMT4">
                  <p:embed/>
                </p:oleObj>
              </mc:Choice>
              <mc:Fallback>
                <p:oleObj name="Equation" r:id="rId5" imgW="1651000" imgH="469900" progId="Equation.DSMT4">
                  <p:embed/>
                  <p:pic>
                    <p:nvPicPr>
                      <p:cNvPr id="6144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578443"/>
                        <a:ext cx="2969476" cy="8463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Text Box 1030"/>
          <p:cNvSpPr txBox="1">
            <a:spLocks noChangeArrowheads="1"/>
          </p:cNvSpPr>
          <p:nvPr/>
        </p:nvSpPr>
        <p:spPr bwMode="auto">
          <a:xfrm>
            <a:off x="80950" y="3331788"/>
            <a:ext cx="24711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err="1"/>
              <a:t>Pr</a:t>
            </a:r>
            <a:r>
              <a:rPr lang="en-US" dirty="0"/>
              <a:t> of no failures in 12 demands=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66A036-E404-A148-9802-0727F60D052E}"/>
              </a:ext>
            </a:extLst>
          </p:cNvPr>
          <p:cNvSpPr txBox="1"/>
          <p:nvPr/>
        </p:nvSpPr>
        <p:spPr>
          <a:xfrm>
            <a:off x="4896467" y="3009282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0!=1</a:t>
            </a:r>
          </a:p>
        </p:txBody>
      </p:sp>
      <p:sp>
        <p:nvSpPr>
          <p:cNvPr id="10" name="Text Box 1031">
            <a:extLst>
              <a:ext uri="{FF2B5EF4-FFF2-40B4-BE49-F238E27FC236}">
                <a16:creationId xmlns:a16="http://schemas.microsoft.com/office/drawing/2014/main" id="{258C05A9-3B1F-448C-92BC-8426464C0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50" y="4694334"/>
            <a:ext cx="8610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Pr</a:t>
            </a:r>
            <a:r>
              <a:rPr lang="en-US" dirty="0"/>
              <a:t> of </a:t>
            </a:r>
            <a:r>
              <a:rPr lang="en-US" i="1" dirty="0"/>
              <a:t>at least</a:t>
            </a:r>
            <a:r>
              <a:rPr lang="en-US" dirty="0"/>
              <a:t> 1 failure of A in a year is the complement of no failures in 12 demands. Write the logic expression:</a:t>
            </a:r>
            <a:br>
              <a:rPr lang="en-US" dirty="0"/>
            </a:br>
            <a:r>
              <a:rPr lang="en-US" b="1" dirty="0" err="1"/>
              <a:t>Pr</a:t>
            </a:r>
            <a:r>
              <a:rPr lang="en-US" b="1" dirty="0"/>
              <a:t>(X ≥ 1) = 1 – </a:t>
            </a:r>
            <a:r>
              <a:rPr lang="en-US" b="1" dirty="0" err="1"/>
              <a:t>Pr</a:t>
            </a:r>
            <a:r>
              <a:rPr lang="en-US" b="1" dirty="0"/>
              <a:t>(X &lt; 1) = 1 – </a:t>
            </a:r>
            <a:r>
              <a:rPr lang="en-US" b="1" dirty="0" err="1"/>
              <a:t>Pr</a:t>
            </a:r>
            <a:r>
              <a:rPr lang="en-US" b="1" dirty="0"/>
              <a:t>(X = 0) </a:t>
            </a:r>
          </a:p>
          <a:p>
            <a:r>
              <a:rPr lang="en-US" dirty="0"/>
              <a:t>			       = 1- 0.886 = 0.114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2D06D5D-7293-4754-A467-388CAC71F1AC}"/>
              </a:ext>
            </a:extLst>
          </p:cNvPr>
          <p:cNvCxnSpPr/>
          <p:nvPr/>
        </p:nvCxnSpPr>
        <p:spPr bwMode="auto">
          <a:xfrm flipH="1">
            <a:off x="4874476" y="3301539"/>
            <a:ext cx="1524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726377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Binomial Dist., Example, 3</a:t>
            </a:r>
          </a:p>
        </p:txBody>
      </p:sp>
      <p:sp>
        <p:nvSpPr>
          <p:cNvPr id="634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43407" y="990600"/>
            <a:ext cx="8991600" cy="6019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3. Same 2 identical generators A&amp;B for emergency ac.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For 12 demands/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yr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, find 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Pr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of both A, B fail </a:t>
            </a: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simultaneously on demand at least 1 time/yr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	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Binomial, p = success: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endParaRPr lang="en-US" dirty="0">
              <a:latin typeface="Arial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		</a:t>
            </a:r>
          </a:p>
        </p:txBody>
      </p:sp>
      <p:graphicFrame>
        <p:nvGraphicFramePr>
          <p:cNvPr id="6349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23897"/>
              </p:ext>
            </p:extLst>
          </p:nvPr>
        </p:nvGraphicFramePr>
        <p:xfrm>
          <a:off x="3854303" y="2073006"/>
          <a:ext cx="3429000" cy="845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1" name="Equation" r:id="rId3" imgW="1651000" imgH="406400" progId="Equation.DSMT4">
                  <p:embed/>
                </p:oleObj>
              </mc:Choice>
              <mc:Fallback>
                <p:oleObj name="Equation" r:id="rId3" imgW="1651000" imgH="406400" progId="Equation.DSMT4">
                  <p:embed/>
                  <p:pic>
                    <p:nvPicPr>
                      <p:cNvPr id="6349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303" y="2073006"/>
                        <a:ext cx="3429000" cy="8458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5" name="Text Box 1031"/>
          <p:cNvSpPr txBox="1">
            <a:spLocks noChangeArrowheads="1"/>
          </p:cNvSpPr>
          <p:nvPr/>
        </p:nvSpPr>
        <p:spPr bwMode="auto">
          <a:xfrm>
            <a:off x="295807" y="4396999"/>
            <a:ext cx="8839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Probability of at least 1 failure of A and B/year:</a:t>
            </a:r>
          </a:p>
          <a:p>
            <a:endParaRPr lang="en-US" dirty="0"/>
          </a:p>
          <a:p>
            <a:r>
              <a:rPr lang="en-US" dirty="0"/>
              <a:t>P(X ≥ 1) = 1 – P(X &lt; 1) = 1 – P(X = 0) = 1– 0.9988 = 0.0012</a:t>
            </a:r>
          </a:p>
        </p:txBody>
      </p:sp>
      <p:sp>
        <p:nvSpPr>
          <p:cNvPr id="63496" name="Text Box 1032"/>
          <p:cNvSpPr txBox="1">
            <a:spLocks noChangeArrowheads="1"/>
          </p:cNvSpPr>
          <p:nvPr/>
        </p:nvSpPr>
        <p:spPr bwMode="auto">
          <a:xfrm>
            <a:off x="207588" y="2816224"/>
            <a:ext cx="89482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First find Probability of 0 simultaneous failures in 12 demands:</a:t>
            </a:r>
            <a:endParaRPr lang="en-US" sz="2000" dirty="0"/>
          </a:p>
        </p:txBody>
      </p:sp>
      <p:sp>
        <p:nvSpPr>
          <p:cNvPr id="63497" name="Text Box 1033"/>
          <p:cNvSpPr txBox="1">
            <a:spLocks noChangeArrowheads="1"/>
          </p:cNvSpPr>
          <p:nvPr/>
        </p:nvSpPr>
        <p:spPr bwMode="auto">
          <a:xfrm>
            <a:off x="60820" y="5869729"/>
            <a:ext cx="8939773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300" dirty="0"/>
              <a:t>Compare with the 1 co-failure in 12 demands case: Do you agree?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74DA08-7B78-453B-972F-2047EC654FB8}"/>
                  </a:ext>
                </a:extLst>
              </p:cNvPr>
              <p:cNvSpPr txBox="1"/>
              <p:nvPr/>
            </p:nvSpPr>
            <p:spPr>
              <a:xfrm>
                <a:off x="1403449" y="3545354"/>
                <a:ext cx="6471515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0.0001)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0.9999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=0.9988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74DA08-7B78-453B-972F-2047EC654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449" y="3545354"/>
                <a:ext cx="6471515" cy="615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5083"/>
            <a:ext cx="8382000" cy="7620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Poisson Distribution, Homogeneous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763000" cy="6096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 important event category is the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Pr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of each number of relatively rare events x that could occur in t (where t = time period, distance, area, volume etc.). E.g. no. of failures within a year.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 discrete Poisson distribution has 1 parameter </a:t>
            </a:r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ρ = </a:t>
            </a:r>
            <a:r>
              <a:rPr lang="en-US" b="1" dirty="0" err="1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λt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,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where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λ is the  occurrence rate or </a:t>
            </a:r>
            <a:r>
              <a:rPr lang="en-US" u="sng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intensity parameter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of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relatively rare random events.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i="1" dirty="0">
                <a:latin typeface="Arial" charset="0"/>
                <a:ea typeface="ＭＳ Ｐゴシック" charset="0"/>
                <a:cs typeface="ＭＳ Ｐゴシック" charset="0"/>
              </a:rPr>
              <a:t>Poisson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is asking for the probability of a number of successes during a period of time while the </a:t>
            </a:r>
            <a:r>
              <a:rPr lang="en-US" i="1" dirty="0">
                <a:latin typeface="Arial" charset="0"/>
                <a:ea typeface="ＭＳ Ｐゴシック" charset="0"/>
                <a:cs typeface="ＭＳ Ｐゴシック" charset="0"/>
              </a:rPr>
              <a:t>binomial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is asking for the probability of a certain number of successes for a given number of trials..</a:t>
            </a:r>
          </a:p>
          <a:p>
            <a:pPr marL="0" indent="0" eaLnBrk="1" hangingPunct="1"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/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6172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Poisson is derived from the Binomial Distribution when number of successes, x, is small, compared to the number of attempts, n: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		  x &lt;&lt; n, or, p(=x/n) ≤ 0.1. Larger errors occur for p &gt; 0.1 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Represents integral number of events (or objects) randomly dispersed in time (or space)</a:t>
            </a:r>
          </a:p>
          <a:p>
            <a:pPr eaLnBrk="1" hangingPunct="1">
              <a:lnSpc>
                <a:spcPct val="90000"/>
              </a:lnSpc>
              <a:spcAft>
                <a:spcPts val="3663"/>
              </a:spcAft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The 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pmf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(probability mass function) is</a:t>
            </a:r>
            <a:b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</a:br>
            <a:endParaRPr lang="en-US" sz="2400" dirty="0">
              <a:latin typeface="Arial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  <a:spcAft>
                <a:spcPts val="3663"/>
              </a:spcAft>
            </a:pPr>
            <a:endParaRPr lang="en-US" sz="2400" i="1" dirty="0">
              <a:latin typeface="Arial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  <a:spcAft>
                <a:spcPts val="1963"/>
              </a:spcAft>
            </a:pP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Mean x (# events/objects) = </a:t>
            </a: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ρ</a:t>
            </a: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 ; Variance = </a:t>
            </a: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ρ ; </a:t>
            </a:r>
            <a:r>
              <a:rPr lang="en-US" sz="2400" b="1" dirty="0" err="1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cov</a:t>
            </a:r>
            <a:endParaRPr lang="en-US" sz="2400" b="1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Poisson Discrete Distribution</a:t>
            </a:r>
          </a:p>
        </p:txBody>
      </p:sp>
      <p:graphicFrame>
        <p:nvGraphicFramePr>
          <p:cNvPr id="6554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311061"/>
              </p:ext>
            </p:extLst>
          </p:nvPr>
        </p:nvGraphicFramePr>
        <p:xfrm>
          <a:off x="2286000" y="4495800"/>
          <a:ext cx="5105400" cy="794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0" name="Equation" r:id="rId3" imgW="2425700" imgH="419100" progId="Equation.DSMT4">
                  <p:embed/>
                </p:oleObj>
              </mc:Choice>
              <mc:Fallback>
                <p:oleObj name="Equation" r:id="rId3" imgW="2425700" imgH="419100" progId="Equation.DSMT4">
                  <p:embed/>
                  <p:pic>
                    <p:nvPicPr>
                      <p:cNvPr id="6554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95800"/>
                        <a:ext cx="5105400" cy="794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278926"/>
              </p:ext>
            </p:extLst>
          </p:nvPr>
        </p:nvGraphicFramePr>
        <p:xfrm>
          <a:off x="7696200" y="5808453"/>
          <a:ext cx="1114374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1" name="Equation" r:id="rId5" imgW="584200" imgH="279400" progId="Equation.DSMT4">
                  <p:embed/>
                </p:oleObj>
              </mc:Choice>
              <mc:Fallback>
                <p:oleObj name="Equation" r:id="rId5" imgW="584200" imgH="27940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96200" y="5808453"/>
                        <a:ext cx="1114374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Poisson Example, A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305800" cy="5638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 plant loses electrical power from a utility grid outside the plant at a rate λ = 1/year.  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Estimate the probability that no power outage will occur over t = 3 years. 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Estimate that </a:t>
            </a:r>
            <a:r>
              <a:rPr lang="en-US" sz="2400" i="1" dirty="0">
                <a:latin typeface="Arial" charset="0"/>
                <a:ea typeface="ＭＳ Ｐゴシック" charset="0"/>
                <a:cs typeface="ＭＳ Ｐゴシック" charset="0"/>
              </a:rPr>
              <a:t>at least 2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outages will occur. (As shown earlier, it is easier first to calculate the probability that 0 or 1 outage will occur and then employ the complement).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Solution: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First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find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ρ = </a:t>
            </a:r>
            <a:r>
              <a:rPr lang="en-US" sz="2400" b="1" dirty="0" err="1">
                <a:latin typeface="Arial" charset="0"/>
                <a:ea typeface="ＭＳ Ｐゴシック" charset="0"/>
                <a:cs typeface="ＭＳ Ｐゴシック" charset="0"/>
              </a:rPr>
              <a:t>λt</a:t>
            </a: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,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Poisson distribution mean and variance.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λ = 1/year (rate), t = 3 years, ρ = 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λt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= 3 = mean = variance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Poisson Example, Solution A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63107"/>
            <a:ext cx="8686800" cy="6004376"/>
          </a:xfrm>
        </p:spPr>
        <p:txBody>
          <a:bodyPr/>
          <a:lstStyle/>
          <a:p>
            <a:pPr marL="609600" indent="-60960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No power outage will occur over 3 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yr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, x = 0:</a:t>
            </a:r>
          </a:p>
          <a:p>
            <a:pPr marL="609600" indent="-60960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  </a:t>
            </a:r>
          </a:p>
          <a:p>
            <a:pPr marL="609600" indent="-609600" eaLnBrk="1" hangingPunct="1">
              <a:lnSpc>
                <a:spcPct val="90000"/>
              </a:lnSpc>
              <a:spcAft>
                <a:spcPts val="2500"/>
              </a:spcAft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	</a:t>
            </a:r>
            <a:endParaRPr lang="en-US" sz="2400" i="1" dirty="0">
              <a:latin typeface="Arial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2. One power outage over 3 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yr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, x = 1: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609600" indent="-609600" eaLnBrk="1" hangingPunct="1">
              <a:lnSpc>
                <a:spcPct val="90000"/>
              </a:lnSpc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Probability of </a:t>
            </a:r>
            <a:r>
              <a:rPr lang="en-US" sz="2400" i="1" dirty="0">
                <a:latin typeface="Arial" charset="0"/>
                <a:ea typeface="ＭＳ Ｐゴシック" charset="0"/>
                <a:cs typeface="ＭＳ Ｐゴシック" charset="0"/>
              </a:rPr>
              <a:t>at least 2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outages over 3 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yr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6758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887726"/>
              </p:ext>
            </p:extLst>
          </p:nvPr>
        </p:nvGraphicFramePr>
        <p:xfrm>
          <a:off x="2060108" y="1982082"/>
          <a:ext cx="4522722" cy="82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6" name="Equation" r:id="rId3" imgW="2451100" imgH="444500" progId="Equation.DSMT4">
                  <p:embed/>
                </p:oleObj>
              </mc:Choice>
              <mc:Fallback>
                <p:oleObj name="Equation" r:id="rId3" imgW="2451100" imgH="444500" progId="Equation.DSMT4">
                  <p:embed/>
                  <p:pic>
                    <p:nvPicPr>
                      <p:cNvPr id="6758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108" y="1982082"/>
                        <a:ext cx="4522722" cy="82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857632"/>
              </p:ext>
            </p:extLst>
          </p:nvPr>
        </p:nvGraphicFramePr>
        <p:xfrm>
          <a:off x="1902101" y="3481647"/>
          <a:ext cx="4657725" cy="844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7" name="Equation" r:id="rId5" imgW="2451100" imgH="444500" progId="Equation.DSMT4">
                  <p:embed/>
                </p:oleObj>
              </mc:Choice>
              <mc:Fallback>
                <p:oleObj name="Equation" r:id="rId5" imgW="2451100" imgH="444500" progId="Equation.DSMT4">
                  <p:embed/>
                  <p:pic>
                    <p:nvPicPr>
                      <p:cNvPr id="6758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2101" y="3481647"/>
                        <a:ext cx="4657725" cy="8449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902703"/>
              </p:ext>
            </p:extLst>
          </p:nvPr>
        </p:nvGraphicFramePr>
        <p:xfrm>
          <a:off x="1287528" y="5109559"/>
          <a:ext cx="5983222" cy="834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8" name="Equation" r:id="rId7" imgW="3098800" imgH="431800" progId="Equation.DSMT4">
                  <p:embed/>
                </p:oleObj>
              </mc:Choice>
              <mc:Fallback>
                <p:oleObj name="Equation" r:id="rId7" imgW="3098800" imgH="431800" progId="Equation.DSMT4">
                  <p:embed/>
                  <p:pic>
                    <p:nvPicPr>
                      <p:cNvPr id="675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528" y="5109559"/>
                        <a:ext cx="5983222" cy="8340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0210" y="6067277"/>
            <a:ext cx="88737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</a:t>
            </a:r>
            <a:r>
              <a:rPr lang="en-US" dirty="0" err="1"/>
              <a:t>Pr</a:t>
            </a:r>
            <a:r>
              <a:rPr lang="en-US" dirty="0"/>
              <a:t> for X ≥ 2 is reasonable, because mean value </a:t>
            </a:r>
            <a:r>
              <a:rPr lang="en-US" dirty="0" err="1">
                <a:sym typeface="Symbol" charset="0"/>
              </a:rPr>
              <a:t>ρ</a:t>
            </a:r>
            <a:r>
              <a:rPr lang="en-US" dirty="0">
                <a:sym typeface="Symbol" charset="0"/>
              </a:rPr>
              <a:t> = </a:t>
            </a:r>
            <a:r>
              <a:rPr lang="en-US" dirty="0" err="1">
                <a:sym typeface="Symbol" charset="0"/>
              </a:rPr>
              <a:t>λt</a:t>
            </a:r>
            <a:r>
              <a:rPr lang="en-US" dirty="0">
                <a:sym typeface="Symbol" charset="0"/>
              </a:rPr>
              <a:t> = 3 </a:t>
            </a:r>
            <a:endParaRPr lang="en-US" dirty="0"/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D9DA040C-C4BD-4B7B-A251-71753A96CC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637182"/>
              </p:ext>
            </p:extLst>
          </p:nvPr>
        </p:nvGraphicFramePr>
        <p:xfrm>
          <a:off x="2514600" y="971790"/>
          <a:ext cx="4251916" cy="66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9" name="Equation" r:id="rId9" imgW="2425700" imgH="419100" progId="Equation.DSMT4">
                  <p:embed/>
                </p:oleObj>
              </mc:Choice>
              <mc:Fallback>
                <p:oleObj name="Equation" r:id="rId9" imgW="2425700" imgH="419100" progId="Equation.DSMT4">
                  <p:embed/>
                  <p:pic>
                    <p:nvPicPr>
                      <p:cNvPr id="6554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971790"/>
                        <a:ext cx="4251916" cy="662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Poisson Example, B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" y="1036608"/>
            <a:ext cx="9067800" cy="57912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Inspections of a high pressure pipe show that on average, λ = 2 pits per meter of pipe (Pits indicate corrosion). 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If the pitting intensity is constant and about the same for all similar pipe, estimate the probability that there are &lt; 5 pits in a 10 m pipe section (i.e. t=10). What is the expected number of pits (mean) in the section? Begin Poisson problems by </a:t>
            </a:r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finding ρ = </a:t>
            </a:r>
            <a:r>
              <a:rPr lang="en-US" b="1" dirty="0" err="1">
                <a:latin typeface="Arial" charset="0"/>
                <a:ea typeface="ＭＳ Ｐゴシック" charset="0"/>
                <a:cs typeface="ＭＳ Ｐゴシック" charset="0"/>
              </a:rPr>
              <a:t>λt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for a fixed t.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Estimate the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Pr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that there are 5 or more pits.</a:t>
            </a: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Solution:</a:t>
            </a:r>
          </a:p>
          <a:p>
            <a:pPr lvl="1" eaLnBrk="1" hangingPunct="1"/>
            <a:r>
              <a:rPr lang="en-US" dirty="0"/>
              <a:t>We must calculate the </a:t>
            </a:r>
            <a:r>
              <a:rPr lang="en-US" dirty="0" err="1"/>
              <a:t>Pr</a:t>
            </a:r>
            <a:r>
              <a:rPr lang="en-US" dirty="0"/>
              <a:t> of 0 to 4 pits in the pipe section.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Use the single parameter Poisson distribution for #occurrences n such that p = x/n ≤ 0.1.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BD13-75CE-48B1-AC3F-951795B9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vs. Continuous Distributions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FF164-3ABE-4420-94C1-85CAFBBE2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1495" y="1264920"/>
            <a:ext cx="4038600" cy="5181600"/>
          </a:xfrm>
        </p:spPr>
        <p:txBody>
          <a:bodyPr/>
          <a:lstStyle/>
          <a:p>
            <a:r>
              <a:rPr lang="en-US" dirty="0"/>
              <a:t>Discrete </a:t>
            </a:r>
          </a:p>
          <a:p>
            <a:pPr lvl="1"/>
            <a:r>
              <a:rPr lang="en-US" dirty="0"/>
              <a:t>Probability that x is a certain exact value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E.g. Binomial, Poisson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77C963-AE46-4BF3-8DB5-94E329B71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3632" y="1295400"/>
            <a:ext cx="4441767" cy="5181600"/>
          </a:xfrm>
        </p:spPr>
        <p:txBody>
          <a:bodyPr/>
          <a:lstStyle/>
          <a:p>
            <a:r>
              <a:rPr lang="en-US" dirty="0"/>
              <a:t>Continuous</a:t>
            </a:r>
          </a:p>
          <a:p>
            <a:pPr lvl="1"/>
            <a:r>
              <a:rPr lang="en-US" dirty="0"/>
              <a:t>Probabilities of all possible values of x (infinite and uncountable)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E.g. Normal, Uniform, Exponential, Weibull, Gamma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F24A19-7D6B-4587-8615-7384048AF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3124200"/>
            <a:ext cx="3539718" cy="23761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654761-E39A-4C81-A7AC-6D5E07453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3123021"/>
            <a:ext cx="3582785" cy="242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10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211"/>
            <a:ext cx="8839200" cy="8382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Poisson Example, B, Solution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966" y="1066800"/>
            <a:ext cx="8991600" cy="6172200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Calculate the probability that there are &lt; 5 pits in a 10 m pipe section.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	Rate λ = 2/m, Intensity t = 10 m, ρ = 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λt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= 20. 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endParaRPr lang="en-US" sz="2400" i="1" dirty="0">
              <a:latin typeface="Arial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endParaRPr lang="en-US" sz="2400" i="1" dirty="0">
              <a:latin typeface="Arial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endParaRPr lang="en-US" sz="2400" i="1" dirty="0">
              <a:latin typeface="Arial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endParaRPr lang="en-US" sz="2400" i="1" dirty="0">
              <a:latin typeface="Arial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endParaRPr lang="en-US" sz="2400" i="1" dirty="0">
              <a:latin typeface="Arial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endParaRPr lang="en-US" sz="2400" i="1" dirty="0">
              <a:latin typeface="Arial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i="1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2.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Probability for 5 or more pits, </a:t>
            </a:r>
          </a:p>
        </p:txBody>
      </p:sp>
      <p:graphicFrame>
        <p:nvGraphicFramePr>
          <p:cNvPr id="69636" name="Object 2"/>
          <p:cNvGraphicFramePr>
            <a:graphicFrameLocks noChangeAspect="1"/>
          </p:cNvGraphicFramePr>
          <p:nvPr>
            <p:extLst/>
          </p:nvPr>
        </p:nvGraphicFramePr>
        <p:xfrm>
          <a:off x="2705100" y="6248400"/>
          <a:ext cx="411480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8" name="Equation" r:id="rId3" imgW="2260600" imgH="241300" progId="Equation.DSMT4">
                  <p:embed/>
                </p:oleObj>
              </mc:Choice>
              <mc:Fallback>
                <p:oleObj name="Equation" r:id="rId3" imgW="2260600" imgH="241300" progId="Equation.DSMT4">
                  <p:embed/>
                  <p:pic>
                    <p:nvPicPr>
                      <p:cNvPr id="6963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6248400"/>
                        <a:ext cx="4114800" cy="411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3"/>
          <p:cNvGraphicFramePr>
            <a:graphicFrameLocks noChangeAspect="1"/>
          </p:cNvGraphicFramePr>
          <p:nvPr>
            <p:extLst/>
          </p:nvPr>
        </p:nvGraphicFramePr>
        <p:xfrm>
          <a:off x="1905000" y="2198325"/>
          <a:ext cx="5867400" cy="246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9" name="Equation" r:id="rId5" imgW="3060700" imgH="1358900" progId="Equation.DSMT4">
                  <p:embed/>
                </p:oleObj>
              </mc:Choice>
              <mc:Fallback>
                <p:oleObj name="Equation" r:id="rId5" imgW="3060700" imgH="1358900" progId="Equation.DSMT4">
                  <p:embed/>
                  <p:pic>
                    <p:nvPicPr>
                      <p:cNvPr id="6963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198325"/>
                        <a:ext cx="5867400" cy="246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609600" y="4734266"/>
            <a:ext cx="80010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600" dirty="0"/>
              <a:t>(very low for &lt; 5  since expected # of pits =mean = </a:t>
            </a:r>
            <a:r>
              <a:rPr lang="en-US" dirty="0"/>
              <a:t>20 pits in 10 m)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7772400" cy="11430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Severe Rainstorms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763000" cy="6248400"/>
          </a:xfrm>
        </p:spPr>
        <p:txBody>
          <a:bodyPr/>
          <a:lstStyle/>
          <a:p>
            <a:pPr>
              <a:spcAft>
                <a:spcPts val="163"/>
              </a:spcAft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Severe rainstorms in an area over the last 20 years indicated a mean of 4/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yr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within t = 1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yr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(ρ = 4 )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. From the Poisson model, the probability of no severe rainstorms for the next year is:</a:t>
            </a:r>
          </a:p>
          <a:p>
            <a:pPr>
              <a:spcAft>
                <a:spcPts val="163"/>
              </a:spcAft>
            </a:pP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Pr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of exactly 4 rainstorms next year is: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Note: Variance = 4, σ = 2,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cov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= 2/4 = 0.5. The distribution mean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ρ = 4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, but the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Pr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of exactly 4 storms is only 0.195, because of the </a:t>
            </a:r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wide variance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of the observed number of rainstorms!  This understanding requires thinking in distributions, not just point values often taken from a broad distribution with a relatively low probability of each point value!</a:t>
            </a:r>
          </a:p>
        </p:txBody>
      </p:sp>
      <p:graphicFrame>
        <p:nvGraphicFramePr>
          <p:cNvPr id="7066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048438"/>
              </p:ext>
            </p:extLst>
          </p:nvPr>
        </p:nvGraphicFramePr>
        <p:xfrm>
          <a:off x="2209800" y="2362200"/>
          <a:ext cx="426720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0" name="Equation" r:id="rId3" imgW="3302000" imgH="571500" progId="Equation.DSMT4">
                  <p:embed/>
                </p:oleObj>
              </mc:Choice>
              <mc:Fallback>
                <p:oleObj name="Equation" r:id="rId3" imgW="3302000" imgH="571500" progId="Equation.DSMT4">
                  <p:embed/>
                  <p:pic>
                    <p:nvPicPr>
                      <p:cNvPr id="7066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362200"/>
                        <a:ext cx="4267200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528428"/>
              </p:ext>
            </p:extLst>
          </p:nvPr>
        </p:nvGraphicFramePr>
        <p:xfrm>
          <a:off x="1905000" y="3603473"/>
          <a:ext cx="4778365" cy="823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1" name="Equation" r:id="rId5" imgW="3314700" imgH="571500" progId="Equation.DSMT4">
                  <p:embed/>
                </p:oleObj>
              </mc:Choice>
              <mc:Fallback>
                <p:oleObj name="Equation" r:id="rId5" imgW="3314700" imgH="571500" progId="Equation.DSMT4">
                  <p:embed/>
                  <p:pic>
                    <p:nvPicPr>
                      <p:cNvPr id="7066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603473"/>
                        <a:ext cx="4778365" cy="823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7772400" cy="11430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Severe Rainstorms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5715000"/>
          </a:xfrm>
        </p:spPr>
        <p:txBody>
          <a:bodyPr/>
          <a:lstStyle/>
          <a:p>
            <a:pPr>
              <a:spcAft>
                <a:spcPts val="163"/>
              </a:spcAft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 prediction of 4 or more severe rainstorms during the next year is (using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Pr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Axiom 2):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Based on the historic data, the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pmf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of X or the probability of x severe rainstorms in 1 year in this area for X = 0 to 12 is shown in the following figure as modeled by the Poisson distribution with parameter 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ρ = 4 =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λt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= (4/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yr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)(1yr)  = mean = Variance.</a:t>
            </a:r>
          </a:p>
        </p:txBody>
      </p:sp>
      <p:graphicFrame>
        <p:nvGraphicFramePr>
          <p:cNvPr id="7168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862471"/>
              </p:ext>
            </p:extLst>
          </p:nvPr>
        </p:nvGraphicFramePr>
        <p:xfrm>
          <a:off x="1117517" y="2438400"/>
          <a:ext cx="6426283" cy="1565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2" name="Equation" r:id="rId4" imgW="4114800" imgH="1003300" progId="Equation.DSMT4">
                  <p:embed/>
                </p:oleObj>
              </mc:Choice>
              <mc:Fallback>
                <p:oleObj name="Equation" r:id="rId4" imgW="4114800" imgH="1003300" progId="Equation.DSMT4">
                  <p:embed/>
                  <p:pic>
                    <p:nvPicPr>
                      <p:cNvPr id="7168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517" y="2438400"/>
                        <a:ext cx="6426283" cy="1565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76400" y="4004846"/>
            <a:ext cx="555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X=0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71800" y="4004846"/>
            <a:ext cx="555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X=1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828800"/>
            <a:ext cx="3788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Write the logic expression: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600" y="4004846"/>
            <a:ext cx="555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X=2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0" y="4004846"/>
            <a:ext cx="555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X=3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5" name="Picture 2" descr="C:\Documents and Settings\Steveo\Desktop\Workkkkkk\angjpgs\ch03\E_03_20.jpg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6" y="1895378"/>
            <a:ext cx="6084884" cy="4510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E_03_20</a:t>
            </a:r>
          </a:p>
        </p:txBody>
      </p:sp>
      <p:sp>
        <p:nvSpPr>
          <p:cNvPr id="72707" name="Rectangle 4"/>
          <p:cNvSpPr>
            <a:spLocks noChangeArrowheads="1"/>
          </p:cNvSpPr>
          <p:nvPr/>
        </p:nvSpPr>
        <p:spPr bwMode="auto">
          <a:xfrm>
            <a:off x="0" y="6519863"/>
            <a:ext cx="1914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(Ang &amp; Tang, PCE)</a:t>
            </a:r>
          </a:p>
        </p:txBody>
      </p:sp>
      <p:graphicFrame>
        <p:nvGraphicFramePr>
          <p:cNvPr id="7270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333885"/>
              </p:ext>
            </p:extLst>
          </p:nvPr>
        </p:nvGraphicFramePr>
        <p:xfrm>
          <a:off x="2794811" y="1184381"/>
          <a:ext cx="2843989" cy="710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6" name="Equation" r:id="rId6" imgW="2286000" imgH="571500" progId="Equation.DSMT4">
                  <p:embed/>
                </p:oleObj>
              </mc:Choice>
              <mc:Fallback>
                <p:oleObj name="Equation" r:id="rId6" imgW="2286000" imgH="571500" progId="Equation.DSMT4">
                  <p:embed/>
                  <p:pic>
                    <p:nvPicPr>
                      <p:cNvPr id="7270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811" y="1184381"/>
                        <a:ext cx="2843989" cy="7109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2" name="TextBox 8"/>
          <p:cNvSpPr txBox="1">
            <a:spLocks noChangeArrowheads="1"/>
          </p:cNvSpPr>
          <p:nvPr/>
        </p:nvSpPr>
        <p:spPr bwMode="auto">
          <a:xfrm>
            <a:off x="73878" y="200984"/>
            <a:ext cx="89962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/>
              <a:t>A Decision Based only on Mean Value Ignores </a:t>
            </a:r>
          </a:p>
          <a:p>
            <a:pPr eaLnBrk="1" hangingPunct="1"/>
            <a:r>
              <a:rPr lang="en-US" b="1" dirty="0"/>
              <a:t>Crucial Data! Example of Grand Forks Red River Flood!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40592" y="2495490"/>
            <a:ext cx="4851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atin typeface="Arial" pitchFamily="-128" charset="0"/>
                <a:ea typeface="ＭＳ Ｐゴシック" pitchFamily="-128" charset="-128"/>
                <a:cs typeface="ＭＳ Ｐゴシック" pitchFamily="-128" charset="-128"/>
              </a:rPr>
              <a:t>P(X ≥ 4) </a:t>
            </a:r>
            <a:r>
              <a:rPr lang="en-US" sz="2000" dirty="0">
                <a:latin typeface="Arial" pitchFamily="-128" charset="0"/>
                <a:ea typeface="ＭＳ Ｐゴシック" pitchFamily="-128" charset="-128"/>
                <a:cs typeface="ＭＳ Ｐゴシック" pitchFamily="-128" charset="-128"/>
              </a:rPr>
              <a:t>= 1 – P(X ≤ 3) = 1 – 0.43 = </a:t>
            </a:r>
            <a:r>
              <a:rPr lang="en-US" sz="2000" b="1" dirty="0">
                <a:ln>
                  <a:solidFill>
                    <a:srgbClr val="800000"/>
                  </a:solidFill>
                </a:ln>
                <a:latin typeface="Arial" pitchFamily="-128" charset="0"/>
                <a:ea typeface="ＭＳ Ｐゴシック" pitchFamily="-128" charset="-128"/>
                <a:cs typeface="ＭＳ Ｐゴシック" pitchFamily="-128" charset="-128"/>
              </a:rPr>
              <a:t>0.57</a:t>
            </a:r>
            <a:r>
              <a:rPr lang="en-US" sz="2000" dirty="0">
                <a:latin typeface="Arial" pitchFamily="-128" charset="0"/>
                <a:ea typeface="ＭＳ Ｐゴシック" pitchFamily="-128" charset="-128"/>
                <a:cs typeface="ＭＳ Ｐゴシック" pitchFamily="-128" charset="-128"/>
              </a:rPr>
              <a:t> </a:t>
            </a:r>
          </a:p>
        </p:txBody>
      </p:sp>
      <p:cxnSp>
        <p:nvCxnSpPr>
          <p:cNvPr id="72715" name="Straight Arrow Connector 12"/>
          <p:cNvCxnSpPr>
            <a:cxnSpLocks noChangeShapeType="1"/>
          </p:cNvCxnSpPr>
          <p:nvPr/>
        </p:nvCxnSpPr>
        <p:spPr bwMode="auto">
          <a:xfrm>
            <a:off x="3733800" y="6019800"/>
            <a:ext cx="3810000" cy="0"/>
          </a:xfrm>
          <a:prstGeom prst="straightConnector1">
            <a:avLst/>
          </a:prstGeom>
          <a:noFill/>
          <a:ln w="76200" cmpd="sng">
            <a:solidFill>
              <a:srgbClr val="8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2716" name="Straight Connector 15"/>
          <p:cNvCxnSpPr>
            <a:cxnSpLocks noChangeShapeType="1"/>
          </p:cNvCxnSpPr>
          <p:nvPr/>
        </p:nvCxnSpPr>
        <p:spPr bwMode="auto">
          <a:xfrm rot="5400000" flipH="1" flipV="1">
            <a:off x="3581402" y="6018213"/>
            <a:ext cx="304800" cy="3175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4140592" y="2146183"/>
            <a:ext cx="4318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Needed for Mitigation plans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BD13-75CE-48B1-AC3F-951795B9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vs. Continuous Distributions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FF164-3ABE-4420-94C1-85CAFBBE2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1495" y="1264920"/>
            <a:ext cx="4038600" cy="5181600"/>
          </a:xfrm>
        </p:spPr>
        <p:txBody>
          <a:bodyPr/>
          <a:lstStyle/>
          <a:p>
            <a:r>
              <a:rPr lang="en-US" dirty="0"/>
              <a:t>Discrete </a:t>
            </a:r>
          </a:p>
          <a:p>
            <a:pPr lvl="1"/>
            <a:r>
              <a:rPr lang="en-US" dirty="0"/>
              <a:t>Probability that x is a certain exact value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E.g. Binomial, Poisson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77C963-AE46-4BF3-8DB5-94E329B71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3632" y="1295400"/>
            <a:ext cx="4441767" cy="5181600"/>
          </a:xfrm>
        </p:spPr>
        <p:txBody>
          <a:bodyPr/>
          <a:lstStyle/>
          <a:p>
            <a:r>
              <a:rPr lang="en-US" dirty="0"/>
              <a:t>Continuous</a:t>
            </a:r>
          </a:p>
          <a:p>
            <a:pPr lvl="1"/>
            <a:r>
              <a:rPr lang="en-US" dirty="0"/>
              <a:t>Probabilities of all possible values of x (infinite and uncountable)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E.g. Normal, Uniform, Exponential, Weibull, Gamma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F24A19-7D6B-4587-8615-7384048AF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3124200"/>
            <a:ext cx="3539718" cy="23761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654761-E39A-4C81-A7AC-6D5E07453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3123021"/>
            <a:ext cx="3582785" cy="242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65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Continuous Distributions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426720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Probability Density Function (pdf)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=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f</a:t>
            </a:r>
            <a:r>
              <a:rPr lang="en-US" baseline="-25000" dirty="0" err="1">
                <a:latin typeface="Arial" charset="0"/>
                <a:ea typeface="ＭＳ Ｐゴシック" charset="0"/>
                <a:cs typeface="ＭＳ Ｐゴシック" charset="0"/>
              </a:rPr>
              <a:t>X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(x).  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	An example is the ‘bell-shaped curve’ of the Normal pdf, </a:t>
            </a:r>
          </a:p>
          <a:p>
            <a:pPr>
              <a:spcAft>
                <a:spcPct val="0"/>
              </a:spcAft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spcAft>
                <a:spcPct val="0"/>
              </a:spcAft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spcAft>
                <a:spcPct val="0"/>
              </a:spcAft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spcAft>
                <a:spcPct val="0"/>
              </a:spcAft>
            </a:pPr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Cumulative Distribution Function (</a:t>
            </a:r>
            <a:r>
              <a:rPr lang="en-US" b="1" dirty="0" err="1">
                <a:latin typeface="Arial" charset="0"/>
                <a:ea typeface="ＭＳ Ｐゴシック" charset="0"/>
                <a:cs typeface="ＭＳ Ｐゴシック" charset="0"/>
              </a:rPr>
              <a:t>cdf</a:t>
            </a:r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0" indent="0">
              <a:spcAft>
                <a:spcPct val="0"/>
              </a:spcAft>
              <a:buNone/>
            </a:pPr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 example is a table of std. Normal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cdf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values to find 	the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Pr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of an area under a section of the Normal 	(Gaussian) distribution pdf curve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Tx/>
              <a:buNone/>
            </a:pP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	 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74756" name="Object 2"/>
          <p:cNvGraphicFramePr>
            <a:graphicFrameLocks noChangeAspect="1"/>
          </p:cNvGraphicFramePr>
          <p:nvPr>
            <p:extLst/>
          </p:nvPr>
        </p:nvGraphicFramePr>
        <p:xfrm>
          <a:off x="3429000" y="4922881"/>
          <a:ext cx="3888776" cy="66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6" name="Equation" r:id="rId3" imgW="2654300" imgH="457200" progId="Equation.DSMT4">
                  <p:embed/>
                </p:oleObj>
              </mc:Choice>
              <mc:Fallback>
                <p:oleObj name="Equation" r:id="rId3" imgW="2654300" imgH="457200" progId="Equation.DSMT4">
                  <p:embed/>
                  <p:pic>
                    <p:nvPicPr>
                      <p:cNvPr id="7475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22881"/>
                        <a:ext cx="3888776" cy="669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3"/>
          <p:cNvGraphicFramePr>
            <a:graphicFrameLocks noChangeAspect="1"/>
          </p:cNvGraphicFramePr>
          <p:nvPr>
            <p:extLst/>
          </p:nvPr>
        </p:nvGraphicFramePr>
        <p:xfrm>
          <a:off x="3429000" y="2133600"/>
          <a:ext cx="1878355" cy="772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7" name="Equation" r:id="rId5" imgW="1358900" imgH="558800" progId="Equation.DSMT4">
                  <p:embed/>
                </p:oleObj>
              </mc:Choice>
              <mc:Fallback>
                <p:oleObj name="Equation" r:id="rId5" imgW="1358900" imgH="558800" progId="Equation.DSMT4">
                  <p:embed/>
                  <p:pic>
                    <p:nvPicPr>
                      <p:cNvPr id="7475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133600"/>
                        <a:ext cx="1878355" cy="772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8" name="TextBox 6"/>
          <p:cNvSpPr txBox="1">
            <a:spLocks noChangeArrowheads="1"/>
          </p:cNvSpPr>
          <p:nvPr/>
        </p:nvSpPr>
        <p:spPr bwMode="auto">
          <a:xfrm>
            <a:off x="2743200" y="6154578"/>
            <a:ext cx="339868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600" dirty="0"/>
              <a:t>Slope of </a:t>
            </a:r>
            <a:r>
              <a:rPr lang="en-US" sz="2600" dirty="0" err="1"/>
              <a:t>cdf</a:t>
            </a:r>
            <a:r>
              <a:rPr lang="en-US" sz="2600" dirty="0"/>
              <a:t> is the pdf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2200" y="2286000"/>
            <a:ext cx="6591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pdf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52033" y="4965865"/>
            <a:ext cx="6335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err="1"/>
              <a:t>cdf</a:t>
            </a:r>
            <a:endParaRPr lang="en-US" sz="2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7" name="Picture 2" descr="C:\Documents and Settings\Steveo\Desktop\Workkkkkk\angjpgs\ch03\03_02b.jpg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105" y="685800"/>
            <a:ext cx="5449888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03_02b</a:t>
            </a:r>
          </a:p>
        </p:txBody>
      </p:sp>
      <p:sp>
        <p:nvSpPr>
          <p:cNvPr id="75779" name="Rectangle 4"/>
          <p:cNvSpPr>
            <a:spLocks noChangeArrowheads="1"/>
          </p:cNvSpPr>
          <p:nvPr/>
        </p:nvSpPr>
        <p:spPr bwMode="auto">
          <a:xfrm>
            <a:off x="-20573" y="6555958"/>
            <a:ext cx="16955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 dirty="0"/>
              <a:t>(Ang &amp; Tang, PCE)</a:t>
            </a:r>
          </a:p>
        </p:txBody>
      </p:sp>
      <p:sp>
        <p:nvSpPr>
          <p:cNvPr id="75780" name="TextBox 5"/>
          <p:cNvSpPr txBox="1">
            <a:spLocks noChangeArrowheads="1"/>
          </p:cNvSpPr>
          <p:nvPr/>
        </p:nvSpPr>
        <p:spPr bwMode="auto">
          <a:xfrm>
            <a:off x="2888812" y="319385"/>
            <a:ext cx="43524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Probability Density Function</a:t>
            </a:r>
          </a:p>
        </p:txBody>
      </p:sp>
      <p:sp>
        <p:nvSpPr>
          <p:cNvPr id="75781" name="TextBox 6"/>
          <p:cNvSpPr txBox="1">
            <a:spLocks noChangeArrowheads="1"/>
          </p:cNvSpPr>
          <p:nvPr/>
        </p:nvSpPr>
        <p:spPr bwMode="auto">
          <a:xfrm>
            <a:off x="3071942" y="3460104"/>
            <a:ext cx="50353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Cumulative Distribution Function</a:t>
            </a:r>
          </a:p>
        </p:txBody>
      </p:sp>
      <p:sp>
        <p:nvSpPr>
          <p:cNvPr id="75784" name="TextBox 1"/>
          <p:cNvSpPr txBox="1">
            <a:spLocks noChangeArrowheads="1"/>
          </p:cNvSpPr>
          <p:nvPr/>
        </p:nvSpPr>
        <p:spPr bwMode="auto">
          <a:xfrm>
            <a:off x="4584830" y="1976438"/>
            <a:ext cx="727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Total </a:t>
            </a:r>
          </a:p>
        </p:txBody>
      </p:sp>
      <p:cxnSp>
        <p:nvCxnSpPr>
          <p:cNvPr id="75785" name="Straight Arrow Connector 3"/>
          <p:cNvCxnSpPr>
            <a:cxnSpLocks noChangeShapeType="1"/>
          </p:cNvCxnSpPr>
          <p:nvPr/>
        </p:nvCxnSpPr>
        <p:spPr bwMode="auto">
          <a:xfrm>
            <a:off x="4854705" y="1295400"/>
            <a:ext cx="76200" cy="3733800"/>
          </a:xfrm>
          <a:prstGeom prst="straightConnector1">
            <a:avLst/>
          </a:prstGeom>
          <a:noFill/>
          <a:ln w="19050">
            <a:solidFill>
              <a:srgbClr val="8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5786" name="TextBox 5"/>
          <p:cNvSpPr txBox="1">
            <a:spLocks noChangeArrowheads="1"/>
          </p:cNvSpPr>
          <p:nvPr/>
        </p:nvSpPr>
        <p:spPr bwMode="auto">
          <a:xfrm>
            <a:off x="4830675" y="5141927"/>
            <a:ext cx="9384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/>
              <a:t>Inflection Point</a:t>
            </a:r>
          </a:p>
        </p:txBody>
      </p:sp>
      <p:sp>
        <p:nvSpPr>
          <p:cNvPr id="75787" name="TextBox 13"/>
          <p:cNvSpPr txBox="1">
            <a:spLocks noChangeArrowheads="1"/>
          </p:cNvSpPr>
          <p:nvPr/>
        </p:nvSpPr>
        <p:spPr bwMode="auto">
          <a:xfrm>
            <a:off x="4016505" y="838200"/>
            <a:ext cx="2286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PDF extremum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88874" y="3810000"/>
          <a:ext cx="181867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6" name="Equation" r:id="rId6" imgW="1727200" imgH="457200" progId="Equation.DSMT4">
                  <p:embed/>
                </p:oleObj>
              </mc:Choice>
              <mc:Fallback>
                <p:oleObj name="Equation" r:id="rId6" imgW="1727200" imgH="4572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874" y="3810000"/>
                        <a:ext cx="1818670" cy="46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40305" y="2895600"/>
            <a:ext cx="395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x’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092705" y="1905000"/>
            <a:ext cx="0" cy="1066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940305" y="6096000"/>
            <a:ext cx="395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x’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4092705" y="3352800"/>
            <a:ext cx="0" cy="2514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559305" y="263324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area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83105" y="5605046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point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0874" y="1751944"/>
            <a:ext cx="18851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Every area under a pdf corresponds to a point </a:t>
            </a:r>
            <a:r>
              <a:rPr lang="en-US" sz="2000" dirty="0" err="1">
                <a:solidFill>
                  <a:srgbClr val="C00000"/>
                </a:solidFill>
              </a:rPr>
              <a:t>Pr</a:t>
            </a:r>
            <a:r>
              <a:rPr lang="en-US" sz="2000" dirty="0">
                <a:solidFill>
                  <a:srgbClr val="C00000"/>
                </a:solidFill>
              </a:rPr>
              <a:t> value on the </a:t>
            </a:r>
            <a:r>
              <a:rPr lang="en-US" sz="2000" dirty="0" err="1">
                <a:solidFill>
                  <a:srgbClr val="C00000"/>
                </a:solidFill>
              </a:rPr>
              <a:t>cdf</a:t>
            </a:r>
            <a:r>
              <a:rPr lang="en-US" sz="2000" dirty="0">
                <a:solidFill>
                  <a:srgbClr val="C00000"/>
                </a:solidFill>
              </a:rPr>
              <a:t> curve.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9A39DC-85AC-4FA8-BA79-9C1E628BAC21}"/>
              </a:ext>
            </a:extLst>
          </p:cNvPr>
          <p:cNvCxnSpPr/>
          <p:nvPr/>
        </p:nvCxnSpPr>
        <p:spPr>
          <a:xfrm flipH="1" flipV="1">
            <a:off x="-155275" y="5923472"/>
            <a:ext cx="2875" cy="2012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4B242D-3156-464E-BEDC-88420EEA1E62}"/>
              </a:ext>
            </a:extLst>
          </p:cNvPr>
          <p:cNvCxnSpPr>
            <a:cxnSpLocks/>
          </p:cNvCxnSpPr>
          <p:nvPr/>
        </p:nvCxnSpPr>
        <p:spPr>
          <a:xfrm flipV="1">
            <a:off x="1447800" y="2895601"/>
            <a:ext cx="1693993" cy="82520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D608C2-C429-472C-B170-6A194EFA116F}"/>
              </a:ext>
            </a:extLst>
          </p:cNvPr>
          <p:cNvCxnSpPr>
            <a:cxnSpLocks/>
          </p:cNvCxnSpPr>
          <p:nvPr/>
        </p:nvCxnSpPr>
        <p:spPr>
          <a:xfrm>
            <a:off x="838200" y="4361153"/>
            <a:ext cx="1905000" cy="130399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8062" y="162580"/>
            <a:ext cx="6678038" cy="685800"/>
          </a:xfrm>
        </p:spPr>
        <p:txBody>
          <a:bodyPr/>
          <a:lstStyle/>
          <a:p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Sample Data Center Measures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599" y="1295400"/>
            <a:ext cx="8891081" cy="5867400"/>
          </a:xfrm>
        </p:spPr>
        <p:txBody>
          <a:bodyPr/>
          <a:lstStyle/>
          <a:p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(Sample Measures vs. Population Measures)</a:t>
            </a:r>
          </a:p>
          <a:p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Sample average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, average of observations,    ; estimate of unknown population mean, </a:t>
            </a:r>
            <a:r>
              <a:rPr lang="en-US" sz="2400" i="1" dirty="0">
                <a:latin typeface="Arial" charset="0"/>
                <a:ea typeface="ＭＳ Ｐゴシック" charset="0"/>
                <a:cs typeface="ＭＳ Ｐゴシック" charset="0"/>
              </a:rPr>
              <a:t>µ</a:t>
            </a:r>
          </a:p>
          <a:p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Mean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, average of population values, </a:t>
            </a:r>
            <a:r>
              <a:rPr lang="en-US" sz="2400" i="1" dirty="0">
                <a:latin typeface="Arial" charset="0"/>
                <a:ea typeface="ＭＳ Ｐゴシック" charset="0"/>
                <a:cs typeface="ＭＳ Ｐゴシック" charset="0"/>
              </a:rPr>
              <a:t>µ</a:t>
            </a:r>
          </a:p>
          <a:p>
            <a:endParaRPr lang="en-US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Median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, half data below 0.5 and half data above 0.5 : less influenced by outliers than is sample mean,  </a:t>
            </a:r>
          </a:p>
          <a:p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Mode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, highest probability of pdf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(or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greatest frequency of 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pmf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r>
              <a:rPr lang="en-US" sz="2400" b="1" i="1" dirty="0">
                <a:latin typeface="Arial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, sample size or number of equally weighted observations</a:t>
            </a:r>
          </a:p>
        </p:txBody>
      </p:sp>
      <p:graphicFrame>
        <p:nvGraphicFramePr>
          <p:cNvPr id="77828" name="Object 2"/>
          <p:cNvGraphicFramePr>
            <a:graphicFrameLocks noChangeAspect="1"/>
          </p:cNvGraphicFramePr>
          <p:nvPr>
            <p:extLst/>
          </p:nvPr>
        </p:nvGraphicFramePr>
        <p:xfrm>
          <a:off x="6457421" y="1813228"/>
          <a:ext cx="34395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8" name="Equation" r:id="rId3" imgW="114300" imgH="127000" progId="Equation.3">
                  <p:embed/>
                </p:oleObj>
              </mc:Choice>
              <mc:Fallback>
                <p:oleObj name="Equation" r:id="rId3" imgW="114300" imgH="127000" progId="Equation.3">
                  <p:embed/>
                  <p:pic>
                    <p:nvPicPr>
                      <p:cNvPr id="7782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421" y="1813228"/>
                        <a:ext cx="34395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3"/>
          <p:cNvGraphicFramePr>
            <a:graphicFrameLocks noChangeAspect="1"/>
          </p:cNvGraphicFramePr>
          <p:nvPr>
            <p:extLst/>
          </p:nvPr>
        </p:nvGraphicFramePr>
        <p:xfrm>
          <a:off x="4020119" y="3200400"/>
          <a:ext cx="139008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9" name="Equation" r:id="rId5" imgW="965200" imgH="635000" progId="Equation.DSMT4">
                  <p:embed/>
                </p:oleObj>
              </mc:Choice>
              <mc:Fallback>
                <p:oleObj name="Equation" r:id="rId5" imgW="965200" imgH="635000" progId="Equation.DSMT4">
                  <p:embed/>
                  <p:pic>
                    <p:nvPicPr>
                      <p:cNvPr id="7782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0119" y="3200400"/>
                        <a:ext cx="1390081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4"/>
          <p:cNvGraphicFramePr>
            <a:graphicFrameLocks noChangeAspect="1"/>
          </p:cNvGraphicFramePr>
          <p:nvPr>
            <p:extLst/>
          </p:nvPr>
        </p:nvGraphicFramePr>
        <p:xfrm>
          <a:off x="6553200" y="4843975"/>
          <a:ext cx="304800" cy="33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0" name="Equation" r:id="rId7" imgW="114300" imgH="127000" progId="Equation.DSMT4">
                  <p:embed/>
                </p:oleObj>
              </mc:Choice>
              <mc:Fallback>
                <p:oleObj name="Equation" r:id="rId7" imgW="114300" imgH="127000" progId="Equation.DSMT4">
                  <p:embed/>
                  <p:pic>
                    <p:nvPicPr>
                      <p:cNvPr id="7783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843975"/>
                        <a:ext cx="304800" cy="33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729331" y="3434090"/>
            <a:ext cx="1305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=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763000" cy="1143000"/>
          </a:xfrm>
        </p:spPr>
        <p:txBody>
          <a:bodyPr/>
          <a:lstStyle/>
          <a:p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Mean Value of a Parameter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715000"/>
          </a:xfrm>
        </p:spPr>
        <p:txBody>
          <a:bodyPr/>
          <a:lstStyle/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The mean or </a:t>
            </a:r>
            <a:r>
              <a:rPr lang="en-US" sz="2400" i="1" dirty="0">
                <a:latin typeface="Arial" charset="0"/>
                <a:ea typeface="ＭＳ Ｐゴシック" charset="0"/>
                <a:cs typeface="ＭＳ Ｐゴシック" charset="0"/>
              </a:rPr>
              <a:t>expected value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of  X, E(X) for </a:t>
            </a:r>
            <a:r>
              <a:rPr lang="en-US" sz="2400" u="sng" dirty="0">
                <a:latin typeface="Arial" charset="0"/>
                <a:ea typeface="ＭＳ Ｐゴシック" charset="0"/>
                <a:cs typeface="ＭＳ Ｐゴシック" charset="0"/>
              </a:rPr>
              <a:t>discrete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  <a:b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 mean or </a:t>
            </a:r>
            <a:r>
              <a:rPr lang="en-US" i="1" dirty="0">
                <a:latin typeface="Arial" charset="0"/>
                <a:ea typeface="ＭＳ Ｐゴシック" charset="0"/>
                <a:cs typeface="ＭＳ Ｐゴシック" charset="0"/>
              </a:rPr>
              <a:t>expected value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of  X, E(X) for </a:t>
            </a:r>
            <a:r>
              <a:rPr lang="en-US" u="sng" dirty="0">
                <a:latin typeface="Arial" charset="0"/>
                <a:ea typeface="ＭＳ Ｐゴシック" charset="0"/>
                <a:cs typeface="ＭＳ Ｐゴシック" charset="0"/>
              </a:rPr>
              <a:t>continuous:</a:t>
            </a:r>
            <a:b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The population mean, μ, is a central measure of the probability distribution of X</a:t>
            </a:r>
          </a:p>
        </p:txBody>
      </p:sp>
      <p:graphicFrame>
        <p:nvGraphicFramePr>
          <p:cNvPr id="78852" name="Object 2"/>
          <p:cNvGraphicFramePr>
            <a:graphicFrameLocks noChangeAspect="1"/>
          </p:cNvGraphicFramePr>
          <p:nvPr>
            <p:extLst/>
          </p:nvPr>
        </p:nvGraphicFramePr>
        <p:xfrm>
          <a:off x="1295400" y="1717565"/>
          <a:ext cx="6838950" cy="107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8" name="Equation" r:id="rId3" imgW="4038600" imgH="635000" progId="Equation.DSMT4">
                  <p:embed/>
                </p:oleObj>
              </mc:Choice>
              <mc:Fallback>
                <p:oleObj name="Equation" r:id="rId3" imgW="4038600" imgH="635000" progId="Equation.DSMT4">
                  <p:embed/>
                  <p:pic>
                    <p:nvPicPr>
                      <p:cNvPr id="7885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717565"/>
                        <a:ext cx="6838950" cy="107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3" name="Object 3"/>
          <p:cNvGraphicFramePr>
            <a:graphicFrameLocks noChangeAspect="1"/>
          </p:cNvGraphicFramePr>
          <p:nvPr>
            <p:extLst/>
          </p:nvPr>
        </p:nvGraphicFramePr>
        <p:xfrm>
          <a:off x="1905000" y="3829982"/>
          <a:ext cx="5257800" cy="812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9" name="Equation" r:id="rId5" imgW="2959100" imgH="457200" progId="Equation.DSMT4">
                  <p:embed/>
                </p:oleObj>
              </mc:Choice>
              <mc:Fallback>
                <p:oleObj name="Equation" r:id="rId5" imgW="2959100" imgH="457200" progId="Equation.DSMT4">
                  <p:embed/>
                  <p:pic>
                    <p:nvPicPr>
                      <p:cNvPr id="7885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29982"/>
                        <a:ext cx="5257800" cy="8129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7189" y="275577"/>
            <a:ext cx="9144000" cy="762000"/>
          </a:xfrm>
        </p:spPr>
        <p:txBody>
          <a:bodyPr/>
          <a:lstStyle/>
          <a:p>
            <a:r>
              <a:rPr lang="en-US" sz="3800" dirty="0">
                <a:latin typeface="Arial" charset="0"/>
                <a:ea typeface="ＭＳ Ｐゴシック" charset="0"/>
                <a:cs typeface="ＭＳ Ｐゴシック" charset="0"/>
              </a:rPr>
              <a:t>Variance, a Measure of Distribution Width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3685" y="1219200"/>
            <a:ext cx="8191007" cy="6096000"/>
          </a:xfrm>
        </p:spPr>
        <p:txBody>
          <a:bodyPr/>
          <a:lstStyle/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Population variance,     , often unknown but can be estimated</a:t>
            </a:r>
          </a:p>
          <a:p>
            <a:pPr>
              <a:spcAft>
                <a:spcPts val="3520"/>
              </a:spcAft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Sample variance,   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gives an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estimate of       from equally weighted observations (POI), or using p(x</a:t>
            </a:r>
            <a:r>
              <a:rPr lang="en-US" sz="2400" baseline="-25000" dirty="0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) as the 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pmf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weight factor.</a:t>
            </a:r>
            <a:b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Continuous, using the pdf f(x) as the weight factor:</a:t>
            </a:r>
            <a:b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Coefficient of Variation, </a:t>
            </a:r>
            <a:r>
              <a:rPr lang="en-US" sz="2400" b="1" dirty="0" err="1">
                <a:latin typeface="Arial" charset="0"/>
                <a:ea typeface="ＭＳ Ｐゴシック" charset="0"/>
                <a:cs typeface="ＭＳ Ｐゴシック" charset="0"/>
              </a:rPr>
              <a:t>cov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, Dispersion metric, = 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σ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μ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graphicFrame>
        <p:nvGraphicFramePr>
          <p:cNvPr id="7987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772566"/>
              </p:ext>
            </p:extLst>
          </p:nvPr>
        </p:nvGraphicFramePr>
        <p:xfrm>
          <a:off x="3657600" y="1223963"/>
          <a:ext cx="40163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4" name="Equation" r:id="rId3" imgW="203200" imgH="190500" progId="Equation.3">
                  <p:embed/>
                </p:oleObj>
              </mc:Choice>
              <mc:Fallback>
                <p:oleObj name="Equation" r:id="rId3" imgW="203200" imgH="190500" progId="Equation.3">
                  <p:embed/>
                  <p:pic>
                    <p:nvPicPr>
                      <p:cNvPr id="7987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223963"/>
                        <a:ext cx="401638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892821"/>
              </p:ext>
            </p:extLst>
          </p:nvPr>
        </p:nvGraphicFramePr>
        <p:xfrm>
          <a:off x="3269569" y="2133600"/>
          <a:ext cx="311831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5" name="Equation" r:id="rId5" imgW="228600" imgH="279400" progId="Equation.DSMT4">
                  <p:embed/>
                </p:oleObj>
              </mc:Choice>
              <mc:Fallback>
                <p:oleObj name="Equation" r:id="rId5" imgW="228600" imgH="279400" progId="Equation.DSMT4">
                  <p:embed/>
                  <p:pic>
                    <p:nvPicPr>
                      <p:cNvPr id="7987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9569" y="2133600"/>
                        <a:ext cx="311831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085615"/>
              </p:ext>
            </p:extLst>
          </p:nvPr>
        </p:nvGraphicFramePr>
        <p:xfrm>
          <a:off x="6443802" y="2057400"/>
          <a:ext cx="406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6" name="Equation" r:id="rId7" imgW="203200" imgH="190500" progId="Equation.3">
                  <p:embed/>
                </p:oleObj>
              </mc:Choice>
              <mc:Fallback>
                <p:oleObj name="Equation" r:id="rId7" imgW="203200" imgH="190500" progId="Equation.3">
                  <p:embed/>
                  <p:pic>
                    <p:nvPicPr>
                      <p:cNvPr id="7987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802" y="2057400"/>
                        <a:ext cx="406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567322"/>
              </p:ext>
            </p:extLst>
          </p:nvPr>
        </p:nvGraphicFramePr>
        <p:xfrm>
          <a:off x="1295400" y="3505200"/>
          <a:ext cx="2493963" cy="854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7" name="Equation" r:id="rId9" imgW="1854200" imgH="635000" progId="Equation.DSMT4">
                  <p:embed/>
                </p:oleObj>
              </mc:Choice>
              <mc:Fallback>
                <p:oleObj name="Equation" r:id="rId9" imgW="1854200" imgH="635000" progId="Equation.DSMT4">
                  <p:embed/>
                  <p:pic>
                    <p:nvPicPr>
                      <p:cNvPr id="7987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05200"/>
                        <a:ext cx="2493963" cy="8544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366004"/>
              </p:ext>
            </p:extLst>
          </p:nvPr>
        </p:nvGraphicFramePr>
        <p:xfrm>
          <a:off x="2057400" y="5029200"/>
          <a:ext cx="5030187" cy="64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8" name="Equation" r:id="rId11" imgW="3060700" imgH="393700" progId="Equation.3">
                  <p:embed/>
                </p:oleObj>
              </mc:Choice>
              <mc:Fallback>
                <p:oleObj name="Equation" r:id="rId11" imgW="3060700" imgH="393700" progId="Equation.3">
                  <p:embed/>
                  <p:pic>
                    <p:nvPicPr>
                      <p:cNvPr id="7988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029200"/>
                        <a:ext cx="5030187" cy="64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156408"/>
              </p:ext>
            </p:extLst>
          </p:nvPr>
        </p:nvGraphicFramePr>
        <p:xfrm>
          <a:off x="5181600" y="3505200"/>
          <a:ext cx="292258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9" name="Equation" r:id="rId13" imgW="2222500" imgH="635000" progId="Equation.DSMT4">
                  <p:embed/>
                </p:oleObj>
              </mc:Choice>
              <mc:Fallback>
                <p:oleObj name="Equation" r:id="rId13" imgW="2222500" imgH="635000" progId="Equation.DSMT4">
                  <p:embed/>
                  <p:pic>
                    <p:nvPicPr>
                      <p:cNvPr id="1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505200"/>
                        <a:ext cx="292258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Discrete Distributions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334000"/>
          </a:xfrm>
        </p:spPr>
        <p:txBody>
          <a:bodyPr/>
          <a:lstStyle/>
          <a:p>
            <a:r>
              <a:rPr lang="en-US" sz="2700" b="1" u="sng" dirty="0">
                <a:latin typeface="Arial" charset="0"/>
                <a:ea typeface="ＭＳ Ｐゴシック" charset="0"/>
                <a:cs typeface="ＭＳ Ｐゴシック" charset="0"/>
              </a:rPr>
              <a:t>Probability Mass Function</a:t>
            </a:r>
            <a:r>
              <a:rPr lang="en-US" sz="2700" b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700" b="1" dirty="0" err="1">
                <a:latin typeface="Arial" charset="0"/>
                <a:ea typeface="ＭＳ Ｐゴシック" charset="0"/>
                <a:cs typeface="ＭＳ Ｐゴシック" charset="0"/>
              </a:rPr>
              <a:t>pmf</a:t>
            </a:r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), </a:t>
            </a:r>
            <a:r>
              <a:rPr lang="en-US" sz="2700" dirty="0" err="1">
                <a:latin typeface="Arial" charset="0"/>
                <a:ea typeface="ＭＳ Ｐゴシック" charset="0"/>
                <a:cs typeface="ＭＳ Ｐゴシック" charset="0"/>
              </a:rPr>
              <a:t>f</a:t>
            </a:r>
            <a:r>
              <a:rPr lang="en-US" sz="2700" baseline="-25000" dirty="0" err="1">
                <a:latin typeface="Arial" charset="0"/>
                <a:ea typeface="ＭＳ Ｐゴシック" charset="0"/>
                <a:cs typeface="ＭＳ Ｐゴシック" charset="0"/>
              </a:rPr>
              <a:t>X</a:t>
            </a:r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(x</a:t>
            </a:r>
            <a:r>
              <a:rPr lang="en-US" sz="2700" baseline="-25000" dirty="0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) </a:t>
            </a:r>
          </a:p>
          <a:p>
            <a:pPr lvl="1"/>
            <a:r>
              <a:rPr lang="en-US" sz="2300" dirty="0">
                <a:latin typeface="Arial" charset="0"/>
                <a:ea typeface="ＭＳ Ｐゴシック" charset="0"/>
                <a:cs typeface="ＭＳ Ｐゴシック" charset="0"/>
              </a:rPr>
              <a:t>Probability function for discrete values of x</a:t>
            </a:r>
            <a:r>
              <a:rPr lang="en-US" sz="2300" baseline="-25000" dirty="0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300" dirty="0">
                <a:latin typeface="Arial" charset="0"/>
                <a:ea typeface="ＭＳ Ｐゴシック" charset="0"/>
                <a:cs typeface="ＭＳ Ｐゴシック" charset="0"/>
              </a:rPr>
              <a:t>.  An example is the example of Annual Rainfall Intensity shown before.</a:t>
            </a:r>
          </a:p>
          <a:p>
            <a:pPr>
              <a:spcAft>
                <a:spcPts val="2563"/>
              </a:spcAft>
              <a:buFontTx/>
              <a:buNone/>
            </a:pPr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			</a:t>
            </a:r>
            <a:r>
              <a:rPr lang="en-US" sz="2700" dirty="0" err="1"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700" baseline="-25000" dirty="0" err="1">
                <a:latin typeface="Arial" charset="0"/>
                <a:ea typeface="ＭＳ Ｐゴシック" charset="0"/>
                <a:cs typeface="ＭＳ Ｐゴシック" charset="0"/>
              </a:rPr>
              <a:t>X</a:t>
            </a:r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(x</a:t>
            </a:r>
            <a:r>
              <a:rPr lang="en-US" sz="2700" baseline="-25000" dirty="0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) = </a:t>
            </a:r>
            <a:r>
              <a:rPr lang="en-US" sz="2700" dirty="0" err="1">
                <a:latin typeface="Arial" charset="0"/>
                <a:ea typeface="ＭＳ Ｐゴシック" charset="0"/>
                <a:cs typeface="ＭＳ Ｐゴシック" charset="0"/>
              </a:rPr>
              <a:t>f</a:t>
            </a:r>
            <a:r>
              <a:rPr lang="en-US" sz="2700" baseline="-25000" dirty="0" err="1">
                <a:latin typeface="Arial" charset="0"/>
                <a:ea typeface="ＭＳ Ｐゴシック" charset="0"/>
                <a:cs typeface="ＭＳ Ｐゴシック" charset="0"/>
              </a:rPr>
              <a:t>X</a:t>
            </a:r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(x</a:t>
            </a:r>
            <a:r>
              <a:rPr lang="en-US" sz="2700" baseline="-25000" dirty="0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) = P(X = x</a:t>
            </a:r>
            <a:r>
              <a:rPr lang="en-US" sz="2700" baseline="-25000" dirty="0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r>
              <a:rPr lang="en-US" sz="2700" b="1" u="sng" dirty="0">
                <a:latin typeface="Arial" charset="0"/>
                <a:ea typeface="ＭＳ Ｐゴシック" charset="0"/>
                <a:cs typeface="ＭＳ Ｐゴシック" charset="0"/>
              </a:rPr>
              <a:t>Cumulative Distribution Function</a:t>
            </a:r>
            <a:r>
              <a:rPr lang="en-US" sz="2700" b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700" b="1" dirty="0" err="1">
                <a:latin typeface="Arial" charset="0"/>
                <a:ea typeface="ＭＳ Ｐゴシック" charset="0"/>
                <a:cs typeface="ＭＳ Ｐゴシック" charset="0"/>
              </a:rPr>
              <a:t>cdf</a:t>
            </a:r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), F</a:t>
            </a:r>
            <a:r>
              <a:rPr lang="en-US" sz="2700" baseline="-25000" dirty="0">
                <a:latin typeface="Arial" charset="0"/>
                <a:ea typeface="ＭＳ Ｐゴシック" charset="0"/>
                <a:cs typeface="ＭＳ Ｐゴシック" charset="0"/>
              </a:rPr>
              <a:t>X</a:t>
            </a:r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(x) : </a:t>
            </a:r>
          </a:p>
          <a:p>
            <a:pPr lvl="1"/>
            <a:r>
              <a:rPr lang="en-US" sz="2300" dirty="0">
                <a:latin typeface="Arial" charset="0"/>
                <a:ea typeface="ＭＳ Ｐゴシック" charset="0"/>
                <a:cs typeface="ＭＳ Ｐゴシック" charset="0"/>
              </a:rPr>
              <a:t>Constructed by summing over all x</a:t>
            </a:r>
            <a:r>
              <a:rPr lang="en-US" sz="2300" baseline="-25000" dirty="0">
                <a:latin typeface="Arial" charset="0"/>
                <a:ea typeface="ＭＳ Ｐゴシック" charset="0"/>
                <a:cs typeface="ＭＳ Ｐゴシック" charset="0"/>
              </a:rPr>
              <a:t>i ,</a:t>
            </a:r>
            <a:r>
              <a:rPr lang="en-US" sz="2300" dirty="0">
                <a:latin typeface="Arial" charset="0"/>
                <a:ea typeface="ＭＳ Ｐゴシック" charset="0"/>
                <a:cs typeface="ＭＳ Ｐゴシック" charset="0"/>
              </a:rPr>
              <a:t>≤ x (just like summing over all frequencies in the F-N risk profile). </a:t>
            </a:r>
          </a:p>
          <a:p>
            <a:pPr marL="457200" lvl="1" indent="0">
              <a:buNone/>
            </a:pPr>
            <a:r>
              <a:rPr lang="en-US" sz="2300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Tx/>
              <a:buNone/>
            </a:pPr>
            <a:b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	 </a:t>
            </a:r>
            <a:b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sz="27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7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7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018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641491"/>
              </p:ext>
            </p:extLst>
          </p:nvPr>
        </p:nvGraphicFramePr>
        <p:xfrm>
          <a:off x="1752600" y="5257800"/>
          <a:ext cx="5087938" cy="785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8" name="Equation" r:id="rId3" imgW="3289300" imgH="508000" progId="Equation.DSMT4">
                  <p:embed/>
                </p:oleObj>
              </mc:Choice>
              <mc:Fallback>
                <p:oleObj name="Equation" r:id="rId3" imgW="3289300" imgH="508000" progId="Equation.DSMT4">
                  <p:embed/>
                  <p:pic>
                    <p:nvPicPr>
                      <p:cNvPr id="5018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257800"/>
                        <a:ext cx="5087938" cy="785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07894"/>
            <a:ext cx="9144000" cy="533400"/>
          </a:xfrm>
        </p:spPr>
        <p:txBody>
          <a:bodyPr/>
          <a:lstStyle/>
          <a:p>
            <a:r>
              <a:rPr lang="en-US" sz="3200" dirty="0"/>
              <a:t>Use Correct Sample Weighting in Averages!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7381" y="4314644"/>
            <a:ext cx="8768443" cy="3005554"/>
          </a:xfrm>
        </p:spPr>
        <p:txBody>
          <a:bodyPr/>
          <a:lstStyle/>
          <a:p>
            <a:r>
              <a:rPr lang="en-US" sz="2000" dirty="0"/>
              <a:t>The ignored cause here is number of course modules, taken each year by students Fred and Jane, which are used to calculate year averages with incorrect sample weighting resulting in a higher score for Fred, rather than course averages over all 10 modules (taking average of the average makes you loose valuable information!)</a:t>
            </a:r>
          </a:p>
          <a:p>
            <a:r>
              <a:rPr lang="en-US" sz="2000" dirty="0"/>
              <a:t>This an example of causal models and a System approach to analyze the information.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19755"/>
            <a:ext cx="2835938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040579"/>
            <a:ext cx="3286538" cy="3074221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5448300" y="4241800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2" name="Equation" r:id="rId5" imgW="127000" imgH="190500" progId="Equation.DSMT4">
                  <p:embed/>
                </p:oleObj>
              </mc:Choice>
              <mc:Fallback>
                <p:oleObj name="Equation" r:id="rId5" imgW="127000" imgH="1905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48300" y="4241800"/>
                        <a:ext cx="1270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9267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485900"/>
          </a:xfrm>
        </p:spPr>
        <p:txBody>
          <a:bodyPr/>
          <a:lstStyle/>
          <a:p>
            <a:pPr eaLnBrk="1" hangingPunct="1"/>
            <a:r>
              <a:rPr lang="en-US" sz="4400" dirty="0">
                <a:latin typeface="Calibri" charset="0"/>
                <a:ea typeface="ＭＳ Ｐゴシック" charset="0"/>
                <a:cs typeface="ＭＳ Ｐゴシック" charset="0"/>
              </a:rPr>
              <a:t>Confidence Intervals</a:t>
            </a:r>
            <a:br>
              <a:rPr lang="en-US" sz="4400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4400" dirty="0">
                <a:latin typeface="Calibri" charset="0"/>
                <a:ea typeface="ＭＳ Ｐゴシック" charset="0"/>
                <a:cs typeface="ＭＳ Ｐゴシック" charset="0"/>
              </a:rPr>
              <a:t>Normal Distribution Case</a:t>
            </a:r>
          </a:p>
        </p:txBody>
      </p:sp>
    </p:spTree>
    <p:extLst>
      <p:ext uri="{BB962C8B-B14F-4D97-AF65-F5344CB8AC3E}">
        <p14:creationId xmlns:p14="http://schemas.microsoft.com/office/powerpoint/2010/main" val="1002727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76200" y="-34925"/>
            <a:ext cx="8991600" cy="1143000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Confidence Interval to Model Uncertainty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67725" cy="5716587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  <a:buFont typeface="Arial" pitchFamily="-32" charset="0"/>
              <a:buChar char="•"/>
              <a:defRPr/>
            </a:pPr>
            <a:r>
              <a:rPr lang="en-US" sz="2400" dirty="0">
                <a:ea typeface="ＭＳ Ｐゴシック" pitchFamily="-32" charset="-128"/>
                <a:cs typeface="ＭＳ Ｐゴシック" pitchFamily="-32" charset="-128"/>
              </a:rPr>
              <a:t>Consider a sample x</a:t>
            </a:r>
            <a:r>
              <a:rPr lang="en-US" sz="2400" baseline="-25000" dirty="0">
                <a:ea typeface="ＭＳ Ｐゴシック" pitchFamily="-32" charset="-128"/>
                <a:cs typeface="ＭＳ Ｐゴシック" pitchFamily="-32" charset="-128"/>
              </a:rPr>
              <a:t>1</a:t>
            </a:r>
            <a:r>
              <a:rPr lang="en-US" sz="2400" dirty="0">
                <a:ea typeface="ＭＳ Ｐゴシック" pitchFamily="-32" charset="-128"/>
                <a:cs typeface="ＭＳ Ｐゴシック" pitchFamily="-32" charset="-128"/>
              </a:rPr>
              <a:t>, x</a:t>
            </a:r>
            <a:r>
              <a:rPr lang="en-US" sz="2400" baseline="-25000" dirty="0">
                <a:ea typeface="ＭＳ Ｐゴシック" pitchFamily="-32" charset="-128"/>
                <a:cs typeface="ＭＳ Ｐゴシック" pitchFamily="-32" charset="-128"/>
              </a:rPr>
              <a:t>2</a:t>
            </a:r>
            <a:r>
              <a:rPr lang="en-US" sz="2400" dirty="0">
                <a:ea typeface="ＭＳ Ｐゴシック" pitchFamily="-32" charset="-128"/>
                <a:cs typeface="ＭＳ Ｐゴシック" pitchFamily="-32" charset="-128"/>
              </a:rPr>
              <a:t>, …</a:t>
            </a:r>
            <a:r>
              <a:rPr lang="en-US" sz="2400" dirty="0" err="1">
                <a:ea typeface="ＭＳ Ｐゴシック" pitchFamily="-32" charset="-128"/>
                <a:cs typeface="ＭＳ Ｐゴシック" pitchFamily="-32" charset="-128"/>
              </a:rPr>
              <a:t>x</a:t>
            </a:r>
            <a:r>
              <a:rPr lang="en-US" sz="2400" baseline="-25000" dirty="0" err="1">
                <a:ea typeface="ＭＳ Ｐゴシック" pitchFamily="-32" charset="-128"/>
                <a:cs typeface="ＭＳ Ｐゴシック" pitchFamily="-32" charset="-128"/>
              </a:rPr>
              <a:t>n</a:t>
            </a:r>
            <a:r>
              <a:rPr lang="en-US" sz="2400" dirty="0">
                <a:ea typeface="ＭＳ Ｐゴシック" pitchFamily="-32" charset="-128"/>
                <a:cs typeface="ＭＳ Ｐゴシック" pitchFamily="-32" charset="-128"/>
              </a:rPr>
              <a:t> from the distribution of X with population parameter θ. </a:t>
            </a:r>
          </a:p>
          <a:p>
            <a:pPr>
              <a:spcAft>
                <a:spcPts val="1000"/>
              </a:spcAft>
              <a:buFont typeface="Arial" pitchFamily="-32" charset="0"/>
              <a:buChar char="•"/>
              <a:defRPr/>
            </a:pPr>
            <a:r>
              <a:rPr lang="en-US" sz="2400" dirty="0">
                <a:ea typeface="ＭＳ Ｐゴシック" pitchFamily="-32" charset="-128"/>
                <a:cs typeface="ＭＳ Ｐゴシック" pitchFamily="-32" charset="-128"/>
              </a:rPr>
              <a:t>The probability that θ is within [</a:t>
            </a:r>
            <a:r>
              <a:rPr lang="en-US" sz="2400" dirty="0" err="1">
                <a:ea typeface="ＭＳ Ｐゴシック" pitchFamily="-32" charset="-128"/>
                <a:cs typeface="ＭＳ Ｐゴシック" pitchFamily="-32" charset="-128"/>
              </a:rPr>
              <a:t>θ</a:t>
            </a:r>
            <a:r>
              <a:rPr lang="en-US" sz="2400" baseline="-25000" dirty="0" err="1">
                <a:ea typeface="ＭＳ Ｐゴシック" pitchFamily="-32" charset="-128"/>
                <a:cs typeface="ＭＳ Ｐゴシック" pitchFamily="-32" charset="-128"/>
              </a:rPr>
              <a:t>l</a:t>
            </a:r>
            <a:r>
              <a:rPr lang="en-US" sz="2400" dirty="0">
                <a:ea typeface="ＭＳ Ｐゴシック" pitchFamily="-32" charset="-128"/>
                <a:cs typeface="ＭＳ Ｐゴシック" pitchFamily="-32" charset="-128"/>
              </a:rPr>
              <a:t>, </a:t>
            </a:r>
            <a:r>
              <a:rPr lang="en-US" sz="2400" dirty="0" err="1">
                <a:ea typeface="ＭＳ Ｐゴシック" pitchFamily="-32" charset="-128"/>
                <a:cs typeface="ＭＳ Ｐゴシック" pitchFamily="-32" charset="-128"/>
              </a:rPr>
              <a:t>θ</a:t>
            </a:r>
            <a:r>
              <a:rPr lang="en-US" sz="2400" baseline="-25000" dirty="0" err="1">
                <a:ea typeface="ＭＳ Ｐゴシック" pitchFamily="-32" charset="-128"/>
                <a:cs typeface="ＭＳ Ｐゴシック" pitchFamily="-32" charset="-128"/>
              </a:rPr>
              <a:t>u</a:t>
            </a:r>
            <a:r>
              <a:rPr lang="en-US" sz="2400" dirty="0">
                <a:ea typeface="ＭＳ Ｐゴシック" pitchFamily="-32" charset="-128"/>
                <a:cs typeface="ＭＳ Ｐゴシック" pitchFamily="-32" charset="-128"/>
              </a:rPr>
              <a:t>] is the 1–α </a:t>
            </a:r>
            <a:r>
              <a:rPr lang="en-US" sz="2400" i="1" dirty="0">
                <a:ea typeface="ＭＳ Ｐゴシック" pitchFamily="-32" charset="-128"/>
                <a:cs typeface="ＭＳ Ｐゴシック" pitchFamily="-32" charset="-128"/>
              </a:rPr>
              <a:t>confidence interval </a:t>
            </a:r>
            <a:r>
              <a:rPr lang="en-US" sz="2400" dirty="0">
                <a:ea typeface="ＭＳ Ｐゴシック" pitchFamily="-32" charset="-128"/>
                <a:cs typeface="ＭＳ Ｐゴシック" pitchFamily="-32" charset="-128"/>
              </a:rPr>
              <a:t>of θ for a specific </a:t>
            </a:r>
            <a:r>
              <a:rPr lang="en-US" sz="2400" i="1" dirty="0">
                <a:ea typeface="ＭＳ Ｐゴシック" pitchFamily="-32" charset="-128"/>
                <a:cs typeface="ＭＳ Ｐゴシック" pitchFamily="-32" charset="-128"/>
              </a:rPr>
              <a:t>significance level</a:t>
            </a:r>
            <a:r>
              <a:rPr lang="en-US" sz="2400" dirty="0">
                <a:ea typeface="ＭＳ Ｐゴシック" pitchFamily="-32" charset="-128"/>
                <a:cs typeface="ＭＳ Ｐゴシック" pitchFamily="-32" charset="-128"/>
              </a:rPr>
              <a:t>, α</a:t>
            </a:r>
          </a:p>
          <a:p>
            <a:pPr>
              <a:spcAft>
                <a:spcPts val="600"/>
              </a:spcAft>
              <a:buFont typeface="Arial" pitchFamily="-32" charset="0"/>
              <a:buChar char="•"/>
              <a:defRPr/>
            </a:pPr>
            <a:r>
              <a:rPr lang="en-US" sz="2400" dirty="0">
                <a:ea typeface="ＭＳ Ｐゴシック" pitchFamily="-32" charset="-128"/>
                <a:cs typeface="ＭＳ Ｐゴシック" pitchFamily="-32" charset="-128"/>
              </a:rPr>
              <a:t>P[</a:t>
            </a:r>
            <a:r>
              <a:rPr lang="en-US" sz="2400" dirty="0" err="1">
                <a:ea typeface="ＭＳ Ｐゴシック" pitchFamily="-32" charset="-128"/>
                <a:cs typeface="ＭＳ Ｐゴシック" pitchFamily="-32" charset="-128"/>
              </a:rPr>
              <a:t>θ</a:t>
            </a:r>
            <a:r>
              <a:rPr lang="en-US" sz="2400" baseline="-25000" dirty="0" err="1">
                <a:ea typeface="ＭＳ Ｐゴシック" pitchFamily="-32" charset="-128"/>
                <a:cs typeface="ＭＳ Ｐゴシック" pitchFamily="-32" charset="-128"/>
              </a:rPr>
              <a:t>l</a:t>
            </a:r>
            <a:r>
              <a:rPr lang="en-US" sz="2400" dirty="0">
                <a:ea typeface="ＭＳ Ｐゴシック" pitchFamily="-32" charset="-128"/>
                <a:cs typeface="ＭＳ Ｐゴシック" pitchFamily="-32" charset="-128"/>
              </a:rPr>
              <a:t>(x</a:t>
            </a:r>
            <a:r>
              <a:rPr lang="en-US" sz="2400" baseline="-25000" dirty="0">
                <a:ea typeface="ＭＳ Ｐゴシック" pitchFamily="-32" charset="-128"/>
                <a:cs typeface="ＭＳ Ｐゴシック" pitchFamily="-32" charset="-128"/>
              </a:rPr>
              <a:t>1</a:t>
            </a:r>
            <a:r>
              <a:rPr lang="en-US" sz="2400" dirty="0">
                <a:ea typeface="ＭＳ Ｐゴシック" pitchFamily="-32" charset="-128"/>
                <a:cs typeface="ＭＳ Ｐゴシック" pitchFamily="-32" charset="-128"/>
              </a:rPr>
              <a:t>, x</a:t>
            </a:r>
            <a:r>
              <a:rPr lang="en-US" sz="2400" baseline="-25000" dirty="0">
                <a:ea typeface="ＭＳ Ｐゴシック" pitchFamily="-32" charset="-128"/>
                <a:cs typeface="ＭＳ Ｐゴシック" pitchFamily="-32" charset="-128"/>
              </a:rPr>
              <a:t>2</a:t>
            </a:r>
            <a:r>
              <a:rPr lang="en-US" sz="2400" dirty="0">
                <a:ea typeface="ＭＳ Ｐゴシック" pitchFamily="-32" charset="-128"/>
                <a:cs typeface="ＭＳ Ｐゴシック" pitchFamily="-32" charset="-128"/>
              </a:rPr>
              <a:t>, …) &lt;  </a:t>
            </a:r>
            <a:r>
              <a:rPr lang="en-US" sz="2400" dirty="0">
                <a:ln>
                  <a:solidFill>
                    <a:srgbClr val="800000"/>
                  </a:solidFill>
                </a:ln>
                <a:ea typeface="ＭＳ Ｐゴシック" pitchFamily="-32" charset="-128"/>
                <a:cs typeface="ＭＳ Ｐゴシック" pitchFamily="-32" charset="-128"/>
              </a:rPr>
              <a:t>θ</a:t>
            </a:r>
            <a:r>
              <a:rPr lang="en-US" sz="2400" dirty="0">
                <a:ea typeface="ＭＳ Ｐゴシック" pitchFamily="-32" charset="-128"/>
                <a:cs typeface="ＭＳ Ｐゴシック" pitchFamily="-32" charset="-128"/>
              </a:rPr>
              <a:t>  &lt; </a:t>
            </a:r>
            <a:r>
              <a:rPr lang="en-US" sz="2400" dirty="0" err="1">
                <a:ea typeface="ＭＳ Ｐゴシック" pitchFamily="-32" charset="-128"/>
                <a:cs typeface="ＭＳ Ｐゴシック" pitchFamily="-32" charset="-128"/>
              </a:rPr>
              <a:t>θ</a:t>
            </a:r>
            <a:r>
              <a:rPr lang="en-US" sz="2400" baseline="-25000" dirty="0" err="1">
                <a:ea typeface="ＭＳ Ｐゴシック" pitchFamily="-32" charset="-128"/>
                <a:cs typeface="ＭＳ Ｐゴシック" pitchFamily="-32" charset="-128"/>
              </a:rPr>
              <a:t>u</a:t>
            </a:r>
            <a:r>
              <a:rPr lang="en-US" sz="2400" dirty="0">
                <a:ea typeface="ＭＳ Ｐゴシック" pitchFamily="-32" charset="-128"/>
                <a:cs typeface="ＭＳ Ｐゴシック" pitchFamily="-32" charset="-128"/>
              </a:rPr>
              <a:t>(x</a:t>
            </a:r>
            <a:r>
              <a:rPr lang="en-US" sz="2400" baseline="-25000" dirty="0">
                <a:ea typeface="ＭＳ Ｐゴシック" pitchFamily="-32" charset="-128"/>
                <a:cs typeface="ＭＳ Ｐゴシック" pitchFamily="-32" charset="-128"/>
              </a:rPr>
              <a:t>1</a:t>
            </a:r>
            <a:r>
              <a:rPr lang="en-US" sz="2400" dirty="0">
                <a:ea typeface="ＭＳ Ｐゴシック" pitchFamily="-32" charset="-128"/>
                <a:cs typeface="ＭＳ Ｐゴシック" pitchFamily="-32" charset="-128"/>
              </a:rPr>
              <a:t>, x</a:t>
            </a:r>
            <a:r>
              <a:rPr lang="en-US" sz="2400" baseline="-25000" dirty="0">
                <a:ea typeface="ＭＳ Ｐゴシック" pitchFamily="-32" charset="-128"/>
                <a:cs typeface="ＭＳ Ｐゴシック" pitchFamily="-32" charset="-128"/>
              </a:rPr>
              <a:t>2</a:t>
            </a:r>
            <a:r>
              <a:rPr lang="en-US" sz="2400" dirty="0">
                <a:ea typeface="ＭＳ Ｐゴシック" pitchFamily="-32" charset="-128"/>
                <a:cs typeface="ＭＳ Ｐゴシック" pitchFamily="-32" charset="-128"/>
              </a:rPr>
              <a:t>, …)] = 1–α</a:t>
            </a:r>
          </a:p>
        </p:txBody>
      </p:sp>
      <p:pic>
        <p:nvPicPr>
          <p:cNvPr id="108546" name="Picture 2" descr="Confidence Interval Calculator">
            <a:extLst>
              <a:ext uri="{FF2B5EF4-FFF2-40B4-BE49-F238E27FC236}">
                <a16:creationId xmlns:a16="http://schemas.microsoft.com/office/drawing/2014/main" id="{6A28E2B3-83E1-49DB-A5FC-50793828C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963" y="3886200"/>
            <a:ext cx="4729162" cy="26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B517257-D43B-411A-86BA-C4086799559E}"/>
              </a:ext>
            </a:extLst>
          </p:cNvPr>
          <p:cNvSpPr txBox="1">
            <a:spLocks/>
          </p:cNvSpPr>
          <p:nvPr/>
        </p:nvSpPr>
        <p:spPr bwMode="auto">
          <a:xfrm>
            <a:off x="455762" y="3733800"/>
            <a:ext cx="4724400" cy="57165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ＭＳ Ｐゴシック" pitchFamily="-10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ＭＳ Ｐゴシック" pitchFamily="-10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ＭＳ Ｐゴシック" pitchFamily="-10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5" charset="-128"/>
              </a:defRPr>
            </a:lvl9pPr>
          </a:lstStyle>
          <a:p>
            <a:pPr>
              <a:spcAft>
                <a:spcPts val="600"/>
              </a:spcAft>
              <a:buFont typeface="Arial" pitchFamily="-32" charset="0"/>
              <a:buChar char="•"/>
              <a:defRPr/>
            </a:pPr>
            <a:r>
              <a:rPr lang="en-US" kern="0" dirty="0">
                <a:ea typeface="ＭＳ Ｐゴシック" pitchFamily="-32" charset="-128"/>
                <a:cs typeface="ＭＳ Ｐゴシック" pitchFamily="-32" charset="-128"/>
              </a:rPr>
              <a:t>The endpoints l(lower) and u(upper) are the lower and upper </a:t>
            </a:r>
            <a:r>
              <a:rPr lang="en-US" i="1" kern="0" dirty="0">
                <a:ea typeface="ＭＳ Ｐゴシック" pitchFamily="-32" charset="-128"/>
                <a:cs typeface="ＭＳ Ｐゴシック" pitchFamily="-32" charset="-128"/>
              </a:rPr>
              <a:t>confidence limits </a:t>
            </a:r>
            <a:r>
              <a:rPr lang="en-US" kern="0" dirty="0">
                <a:ea typeface="ＭＳ Ｐゴシック" pitchFamily="-32" charset="-128"/>
                <a:cs typeface="ＭＳ Ｐゴシック" pitchFamily="-32" charset="-128"/>
              </a:rPr>
              <a:t>of θ</a:t>
            </a:r>
          </a:p>
          <a:p>
            <a:pPr>
              <a:buFont typeface="Arial" pitchFamily="-32" charset="0"/>
              <a:buChar char="•"/>
              <a:defRPr/>
            </a:pPr>
            <a:r>
              <a:rPr lang="en-US" kern="0" dirty="0">
                <a:ea typeface="ＭＳ Ｐゴシック" pitchFamily="-32" charset="-128"/>
                <a:cs typeface="ＭＳ Ｐゴシック" pitchFamily="-32" charset="-128"/>
              </a:rPr>
              <a:t>Confidence limits can also be one sided: θ &lt; </a:t>
            </a:r>
            <a:r>
              <a:rPr lang="en-US" kern="0" dirty="0" err="1">
                <a:ea typeface="ＭＳ Ｐゴシック" pitchFamily="-32" charset="-128"/>
                <a:cs typeface="ＭＳ Ｐゴシック" pitchFamily="-32" charset="-128"/>
              </a:rPr>
              <a:t>θ</a:t>
            </a:r>
            <a:r>
              <a:rPr lang="en-US" kern="0" baseline="-25000" dirty="0" err="1">
                <a:ea typeface="ＭＳ Ｐゴシック" pitchFamily="-32" charset="-128"/>
                <a:cs typeface="ＭＳ Ｐゴシック" pitchFamily="-32" charset="-128"/>
              </a:rPr>
              <a:t>u</a:t>
            </a:r>
            <a:r>
              <a:rPr lang="en-US" kern="0" dirty="0">
                <a:ea typeface="ＭＳ Ｐゴシック" pitchFamily="-32" charset="-128"/>
                <a:cs typeface="ＭＳ Ｐゴシック" pitchFamily="-32" charset="-128"/>
              </a:rPr>
              <a:t> </a:t>
            </a:r>
            <a:br>
              <a:rPr lang="en-US" kern="0" dirty="0">
                <a:ea typeface="ＭＳ Ｐゴシック" pitchFamily="-32" charset="-128"/>
                <a:cs typeface="ＭＳ Ｐゴシック" pitchFamily="-32" charset="-128"/>
              </a:rPr>
            </a:br>
            <a:r>
              <a:rPr lang="en-US" kern="0" dirty="0">
                <a:ea typeface="ＭＳ Ｐゴシック" pitchFamily="-32" charset="-128"/>
                <a:cs typeface="ＭＳ Ｐゴシック" pitchFamily="-32" charset="-128"/>
              </a:rPr>
              <a:t>or θ &gt; </a:t>
            </a:r>
            <a:r>
              <a:rPr lang="en-US" kern="0" dirty="0" err="1">
                <a:ea typeface="ＭＳ Ｐゴシック" pitchFamily="-32" charset="-128"/>
                <a:cs typeface="ＭＳ Ｐゴシック" pitchFamily="-32" charset="-128"/>
              </a:rPr>
              <a:t>θ</a:t>
            </a:r>
            <a:r>
              <a:rPr lang="en-US" kern="0" baseline="-25000" dirty="0" err="1">
                <a:ea typeface="ＭＳ Ｐゴシック" pitchFamily="-32" charset="-128"/>
                <a:cs typeface="ＭＳ Ｐゴシック" pitchFamily="-32" charset="-128"/>
              </a:rPr>
              <a:t>l</a:t>
            </a:r>
            <a:r>
              <a:rPr lang="en-US" kern="0" dirty="0">
                <a:ea typeface="ＭＳ Ｐゴシック" pitchFamily="-32" charset="-128"/>
                <a:cs typeface="ＭＳ Ｐゴシック" pitchFamily="-32" charset="-128"/>
              </a:rPr>
              <a:t> for upper or lower one-sided limit </a:t>
            </a:r>
          </a:p>
        </p:txBody>
      </p:sp>
    </p:spTree>
    <p:extLst>
      <p:ext uri="{BB962C8B-B14F-4D97-AF65-F5344CB8AC3E}">
        <p14:creationId xmlns:p14="http://schemas.microsoft.com/office/powerpoint/2010/main" val="4183655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838200" y="-152400"/>
            <a:ext cx="7772400" cy="1143000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Confidence Interval Interpretation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745274" y="1340934"/>
            <a:ext cx="7772400" cy="5212266"/>
          </a:xfrm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Given a series of tests of samples drawn randomly from the same distribution, if the same confidence interval is calculated for each sample, the confidence interval will contain the true value of θ with confidence level 1– α, where the 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Pr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of the sample to be outside the confidence interval = α .</a:t>
            </a:r>
          </a:p>
          <a:p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Note that the larger the significance level α the smaller the 1– α and the narrower the confidence interval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2975333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41F3B-DDE4-43EC-A860-A4A61173F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183"/>
            <a:ext cx="7772400" cy="1143000"/>
          </a:xfrm>
        </p:spPr>
        <p:txBody>
          <a:bodyPr/>
          <a:lstStyle/>
          <a:p>
            <a:r>
              <a:rPr lang="en-US" sz="3200" dirty="0"/>
              <a:t>Mathematical formulation for Normal Dist.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B4DF4-6AD9-45C8-8BAA-03351BD9C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95400"/>
            <a:ext cx="7772400" cy="4114800"/>
          </a:xfrm>
        </p:spPr>
        <p:txBody>
          <a:bodyPr/>
          <a:lstStyle/>
          <a:p>
            <a:r>
              <a:rPr lang="en-US" sz="2400" dirty="0"/>
              <a:t>Mathematical representation of the normal pdf: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Probability that the random variable t takes on a value between t</a:t>
            </a:r>
            <a:r>
              <a:rPr lang="en-US" sz="2400" baseline="-25000" dirty="0"/>
              <a:t>1</a:t>
            </a:r>
            <a:r>
              <a:rPr lang="en-US" sz="2400" dirty="0"/>
              <a:t> and t</a:t>
            </a:r>
            <a:r>
              <a:rPr lang="en-US" sz="2400" baseline="-25000" dirty="0"/>
              <a:t>2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Values of </a:t>
            </a:r>
            <a:r>
              <a:rPr lang="en-US" sz="2400" dirty="0" err="1"/>
              <a:t>Pr</a:t>
            </a:r>
            <a:r>
              <a:rPr lang="en-US" sz="2400" dirty="0"/>
              <a:t> and Z obtained from standard tables.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866DB9-1225-4508-B25D-E13C94BDE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80853"/>
            <a:ext cx="5829317" cy="10287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EBF2C9-6896-4F2B-8658-C8CAE7170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436" y="3657600"/>
            <a:ext cx="5266427" cy="251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B00313-30C7-49DD-AA4F-174EF6B043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492"/>
          <a:stretch/>
        </p:blipFill>
        <p:spPr>
          <a:xfrm>
            <a:off x="6781800" y="4662803"/>
            <a:ext cx="1078245" cy="9759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EBE0C7-BDE6-4374-9317-AE4F271764AB}"/>
              </a:ext>
            </a:extLst>
          </p:cNvPr>
          <p:cNvSpPr txBox="1"/>
          <p:nvPr/>
        </p:nvSpPr>
        <p:spPr>
          <a:xfrm>
            <a:off x="5647767" y="49485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where,</a:t>
            </a:r>
          </a:p>
        </p:txBody>
      </p:sp>
    </p:spTree>
    <p:extLst>
      <p:ext uri="{BB962C8B-B14F-4D97-AF65-F5344CB8AC3E}">
        <p14:creationId xmlns:p14="http://schemas.microsoft.com/office/powerpoint/2010/main" val="2518124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990600" y="38100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>
          <a:xfrm>
            <a:off x="116441" y="107950"/>
            <a:ext cx="8237538" cy="655291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Significance Level </a:t>
            </a:r>
            <a:r>
              <a:rPr lang="el-GR" sz="36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α</a:t>
            </a:r>
            <a:r>
              <a:rPr lang="en-US" sz="3600" dirty="0">
                <a:latin typeface="Symbol" charset="0"/>
                <a:ea typeface="ＭＳ Ｐゴシック" charset="0"/>
                <a:cs typeface="ＭＳ Ｐゴシック" charset="0"/>
              </a:rPr>
              <a:t>  =  </a:t>
            </a:r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0.05</a:t>
            </a:r>
            <a:endParaRPr lang="en-US" sz="34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6" name="Text Box 21"/>
          <p:cNvSpPr txBox="1">
            <a:spLocks noChangeArrowheads="1"/>
          </p:cNvSpPr>
          <p:nvPr/>
        </p:nvSpPr>
        <p:spPr bwMode="auto">
          <a:xfrm>
            <a:off x="0" y="6537325"/>
            <a:ext cx="21955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Triola (adapted), 2007</a:t>
            </a:r>
          </a:p>
        </p:txBody>
      </p:sp>
      <p:grpSp>
        <p:nvGrpSpPr>
          <p:cNvPr id="18438" name="Group 1"/>
          <p:cNvGrpSpPr>
            <a:grpSpLocks/>
          </p:cNvGrpSpPr>
          <p:nvPr/>
        </p:nvGrpSpPr>
        <p:grpSpPr bwMode="auto">
          <a:xfrm>
            <a:off x="249238" y="1524000"/>
            <a:ext cx="8816975" cy="4959350"/>
            <a:chOff x="249238" y="1762125"/>
            <a:chExt cx="8816975" cy="4959350"/>
          </a:xfrm>
        </p:grpSpPr>
        <p:pic>
          <p:nvPicPr>
            <p:cNvPr id="18439" name="Picture 4" descr="Conf Interval_Triola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38" y="1838325"/>
              <a:ext cx="8674100" cy="40513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40" name="Rectangle 3"/>
            <p:cNvSpPr>
              <a:spLocks noChangeArrowheads="1"/>
            </p:cNvSpPr>
            <p:nvPr/>
          </p:nvSpPr>
          <p:spPr bwMode="auto">
            <a:xfrm>
              <a:off x="4981575" y="2592388"/>
              <a:ext cx="690563" cy="420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Line 5"/>
            <p:cNvSpPr>
              <a:spLocks noChangeShapeType="1"/>
            </p:cNvSpPr>
            <p:nvPr/>
          </p:nvSpPr>
          <p:spPr bwMode="auto">
            <a:xfrm>
              <a:off x="1524000" y="5572125"/>
              <a:ext cx="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Rectangle 15"/>
            <p:cNvSpPr>
              <a:spLocks noChangeArrowheads="1"/>
            </p:cNvSpPr>
            <p:nvPr/>
          </p:nvSpPr>
          <p:spPr bwMode="auto">
            <a:xfrm>
              <a:off x="7240588" y="2779713"/>
              <a:ext cx="1825625" cy="442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l-GR" sz="3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r>
                <a:rPr lang="en-US" sz="3600" baseline="-25000" dirty="0"/>
                <a:t>= 0.05 </a:t>
              </a:r>
            </a:p>
          </p:txBody>
        </p:sp>
        <p:sp>
          <p:nvSpPr>
            <p:cNvPr id="18443" name="Text Box 18"/>
            <p:cNvSpPr txBox="1">
              <a:spLocks noChangeArrowheads="1"/>
            </p:cNvSpPr>
            <p:nvPr/>
          </p:nvSpPr>
          <p:spPr bwMode="auto">
            <a:xfrm>
              <a:off x="2701925" y="2846388"/>
              <a:ext cx="3805238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600"/>
                <a:t>Confidence Interval 1–</a:t>
              </a:r>
              <a:r>
                <a:rPr lang="en-US" sz="2600">
                  <a:sym typeface="Symbol" charset="0"/>
                </a:rPr>
                <a:t>α</a:t>
              </a:r>
              <a:endParaRPr lang="en-US" sz="260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6438900" y="3163888"/>
              <a:ext cx="384175" cy="1587"/>
            </a:xfrm>
            <a:prstGeom prst="straightConnector1">
              <a:avLst/>
            </a:prstGeom>
            <a:ln w="285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10800000">
              <a:off x="2362200" y="3163888"/>
              <a:ext cx="339725" cy="1587"/>
            </a:xfrm>
            <a:prstGeom prst="straightConnector1">
              <a:avLst/>
            </a:prstGeom>
            <a:ln w="285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46" name="TextBox 30"/>
            <p:cNvSpPr txBox="1">
              <a:spLocks noChangeArrowheads="1"/>
            </p:cNvSpPr>
            <p:nvPr/>
          </p:nvSpPr>
          <p:spPr bwMode="auto">
            <a:xfrm>
              <a:off x="258763" y="1762125"/>
              <a:ext cx="2389766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700" b="1"/>
                <a:t>Lower</a:t>
              </a:r>
              <a:r>
                <a:rPr lang="en-US" sz="1700"/>
                <a:t> confidence limit</a:t>
              </a:r>
            </a:p>
          </p:txBody>
        </p:sp>
        <p:sp>
          <p:nvSpPr>
            <p:cNvPr id="18447" name="TextBox 31"/>
            <p:cNvSpPr txBox="1">
              <a:spLocks noChangeArrowheads="1"/>
            </p:cNvSpPr>
            <p:nvPr/>
          </p:nvSpPr>
          <p:spPr bwMode="auto">
            <a:xfrm>
              <a:off x="6629400" y="1784350"/>
              <a:ext cx="2377630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700" b="1"/>
                <a:t>Upper</a:t>
              </a:r>
              <a:r>
                <a:rPr lang="en-US" sz="1700"/>
                <a:t> confidence limit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2147888" y="2079625"/>
              <a:ext cx="214312" cy="195263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5400000">
              <a:off x="6807200" y="2152650"/>
              <a:ext cx="195263" cy="163513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50" name="TextBox 1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21986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Acceptance Region</a:t>
              </a:r>
            </a:p>
          </p:txBody>
        </p:sp>
        <p:sp>
          <p:nvSpPr>
            <p:cNvPr id="18451" name="TextBox 2"/>
            <p:cNvSpPr txBox="1">
              <a:spLocks noChangeArrowheads="1"/>
            </p:cNvSpPr>
            <p:nvPr/>
          </p:nvSpPr>
          <p:spPr bwMode="auto">
            <a:xfrm>
              <a:off x="711200" y="5535613"/>
              <a:ext cx="28749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Z</a:t>
              </a:r>
              <a:r>
                <a:rPr lang="en-US" sz="1800" baseline="-25000">
                  <a:sym typeface="Symbol" charset="0"/>
                </a:rPr>
                <a:t>α/2 </a:t>
              </a:r>
              <a:r>
                <a:rPr lang="en-US" sz="1800">
                  <a:sym typeface="Symbol" charset="0"/>
                </a:rPr>
                <a:t>= – Φ</a:t>
              </a:r>
              <a:r>
                <a:rPr lang="en-US" sz="1800" baseline="30000">
                  <a:sym typeface="Symbol" charset="0"/>
                </a:rPr>
                <a:t>-1</a:t>
              </a:r>
              <a:r>
                <a:rPr lang="en-US" sz="1800">
                  <a:sym typeface="Symbol" charset="0"/>
                </a:rPr>
                <a:t>(1–α/2) = –1.96 </a:t>
              </a:r>
              <a:endParaRPr lang="en-US" sz="1800"/>
            </a:p>
          </p:txBody>
        </p:sp>
        <p:sp>
          <p:nvSpPr>
            <p:cNvPr id="18452" name="TextBox 21"/>
            <p:cNvSpPr txBox="1">
              <a:spLocks noChangeArrowheads="1"/>
            </p:cNvSpPr>
            <p:nvPr/>
          </p:nvSpPr>
          <p:spPr bwMode="auto">
            <a:xfrm>
              <a:off x="5426075" y="5541963"/>
              <a:ext cx="269081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Z</a:t>
              </a:r>
              <a:r>
                <a:rPr lang="en-US" sz="1800" baseline="-25000"/>
                <a:t>1-</a:t>
              </a:r>
              <a:r>
                <a:rPr lang="en-US" sz="1800" baseline="-25000">
                  <a:sym typeface="Symbol" charset="0"/>
                </a:rPr>
                <a:t>α/2 </a:t>
              </a:r>
              <a:r>
                <a:rPr lang="en-US" sz="1800">
                  <a:sym typeface="Symbol" charset="0"/>
                </a:rPr>
                <a:t>= Φ</a:t>
              </a:r>
              <a:r>
                <a:rPr lang="en-US" sz="1800" baseline="30000">
                  <a:sym typeface="Symbol" charset="0"/>
                </a:rPr>
                <a:t>-1</a:t>
              </a:r>
              <a:r>
                <a:rPr lang="en-US" sz="1800">
                  <a:sym typeface="Symbol" charset="0"/>
                </a:rPr>
                <a:t>(1–α/2) = 1.96 </a:t>
              </a:r>
              <a:endParaRPr lang="en-US" sz="180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6786563" y="5381625"/>
              <a:ext cx="0" cy="190500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2362200" y="5375275"/>
              <a:ext cx="0" cy="190500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5" name="Object 2"/>
            <p:cNvGraphicFramePr>
              <a:graphicFrameLocks noChangeAspect="1"/>
            </p:cNvGraphicFramePr>
            <p:nvPr/>
          </p:nvGraphicFramePr>
          <p:xfrm>
            <a:off x="4071938" y="6059488"/>
            <a:ext cx="1022350" cy="661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26" name="Equation" r:id="rId5" imgW="647700" imgH="419100" progId="Equation.DSMT4">
                    <p:embed/>
                  </p:oleObj>
                </mc:Choice>
                <mc:Fallback>
                  <p:oleObj name="Equation" r:id="rId5" imgW="647700" imgH="419100" progId="Equation.DSMT4">
                    <p:embed/>
                    <p:pic>
                      <p:nvPicPr>
                        <p:cNvPr id="18455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1938" y="6059488"/>
                          <a:ext cx="1022350" cy="6619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Straight Connector 2"/>
            <p:cNvCxnSpPr/>
            <p:nvPr/>
          </p:nvCxnSpPr>
          <p:spPr>
            <a:xfrm>
              <a:off x="5700713" y="5241925"/>
              <a:ext cx="0" cy="1397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494088" y="5211763"/>
              <a:ext cx="0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707063" y="4110038"/>
              <a:ext cx="0" cy="1143000"/>
            </a:xfrm>
            <a:prstGeom prst="line">
              <a:avLst/>
            </a:prstGeom>
            <a:ln>
              <a:solidFill>
                <a:srgbClr val="0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3502025" y="4068763"/>
              <a:ext cx="0" cy="1143000"/>
            </a:xfrm>
            <a:prstGeom prst="line">
              <a:avLst/>
            </a:prstGeom>
            <a:ln>
              <a:solidFill>
                <a:srgbClr val="0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60" name="TextBox 9"/>
            <p:cNvSpPr txBox="1">
              <a:spLocks noChangeArrowheads="1"/>
            </p:cNvSpPr>
            <p:nvPr/>
          </p:nvSpPr>
          <p:spPr bwMode="auto">
            <a:xfrm>
              <a:off x="5348288" y="5248275"/>
              <a:ext cx="7175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Z = 1</a:t>
              </a:r>
            </a:p>
          </p:txBody>
        </p:sp>
        <p:sp>
          <p:nvSpPr>
            <p:cNvPr id="18461" name="TextBox 35"/>
            <p:cNvSpPr txBox="1">
              <a:spLocks noChangeArrowheads="1"/>
            </p:cNvSpPr>
            <p:nvPr/>
          </p:nvSpPr>
          <p:spPr bwMode="auto">
            <a:xfrm>
              <a:off x="3132138" y="5222875"/>
              <a:ext cx="7937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Z = -1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502025" y="4068763"/>
              <a:ext cx="2198688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63" name="TextBox 13"/>
            <p:cNvSpPr txBox="1">
              <a:spLocks noChangeArrowheads="1"/>
            </p:cNvSpPr>
            <p:nvPr/>
          </p:nvSpPr>
          <p:spPr bwMode="auto">
            <a:xfrm>
              <a:off x="3925888" y="3698875"/>
              <a:ext cx="14224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± 1 </a:t>
              </a:r>
              <a:r>
                <a:rPr lang="en-US" sz="1800" err="1"/>
                <a:t>σ</a:t>
              </a:r>
              <a:r>
                <a:rPr lang="en-US" sz="1800"/>
                <a:t> = 0.68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4583113" y="5381625"/>
              <a:ext cx="0" cy="1412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65" name="TextBox 18"/>
            <p:cNvSpPr txBox="1">
              <a:spLocks noChangeArrowheads="1"/>
            </p:cNvSpPr>
            <p:nvPr/>
          </p:nvSpPr>
          <p:spPr bwMode="auto">
            <a:xfrm>
              <a:off x="1635125" y="2701925"/>
              <a:ext cx="62865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f(z)</a:t>
              </a:r>
            </a:p>
          </p:txBody>
        </p:sp>
        <p:sp>
          <p:nvSpPr>
            <p:cNvPr id="18466" name="TextBox 19"/>
            <p:cNvSpPr txBox="1">
              <a:spLocks noChangeArrowheads="1"/>
            </p:cNvSpPr>
            <p:nvPr/>
          </p:nvSpPr>
          <p:spPr bwMode="auto">
            <a:xfrm>
              <a:off x="8197850" y="5086350"/>
              <a:ext cx="33813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z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2373313" y="5086350"/>
              <a:ext cx="4424362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13"/>
          <p:cNvSpPr txBox="1">
            <a:spLocks noChangeArrowheads="1"/>
          </p:cNvSpPr>
          <p:nvPr/>
        </p:nvSpPr>
        <p:spPr bwMode="auto">
          <a:xfrm>
            <a:off x="3666513" y="4507468"/>
            <a:ext cx="17436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± 1.96 </a:t>
            </a:r>
            <a:r>
              <a:rPr lang="en-US" sz="1800" err="1"/>
              <a:t>σ</a:t>
            </a:r>
            <a:r>
              <a:rPr lang="en-US" sz="1800"/>
              <a:t> = 0.95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84629" y="5804197"/>
            <a:ext cx="1301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1σ 68.3  %</a:t>
            </a:r>
          </a:p>
          <a:p>
            <a:r>
              <a:rPr lang="en-US" sz="1800"/>
              <a:t>2σ  95.5 %</a:t>
            </a:r>
          </a:p>
          <a:p>
            <a:r>
              <a:rPr lang="en-US" sz="1800"/>
              <a:t>3σ  99.7 %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D2EC93-92B9-41F8-8B5F-551E81A1DE85}"/>
              </a:ext>
            </a:extLst>
          </p:cNvPr>
          <p:cNvSpPr/>
          <p:nvPr/>
        </p:nvSpPr>
        <p:spPr>
          <a:xfrm>
            <a:off x="633866" y="1104553"/>
            <a:ext cx="89208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charset="0"/>
              </a:rPr>
              <a:t>A wider interval represents a higher confidence level (smaller α)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54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3A4C-D7A0-4BCC-A942-2398F52C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456"/>
            <a:ext cx="7772400" cy="1143000"/>
          </a:xfrm>
        </p:spPr>
        <p:txBody>
          <a:bodyPr/>
          <a:lstStyle/>
          <a:p>
            <a:r>
              <a:rPr lang="en-US" sz="2400" dirty="0"/>
              <a:t>RERA, Table A1, pp 467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25F4E-2EC7-47B6-B67F-4E86D19A1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38200"/>
            <a:ext cx="6410372" cy="57912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5B7C31-EFC6-4092-8522-599B0CAF297E}"/>
              </a:ext>
            </a:extLst>
          </p:cNvPr>
          <p:cNvSpPr txBox="1"/>
          <p:nvPr/>
        </p:nvSpPr>
        <p:spPr>
          <a:xfrm>
            <a:off x="5486400" y="1600200"/>
            <a:ext cx="364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Total probability that the parameter Z’s value is less than z (shaded area)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51A799-ABFF-4603-86FB-B5EF1B508E62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6781800" y="2184975"/>
            <a:ext cx="529087" cy="329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2755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B74AB3-925F-4DF5-96A1-2E743CCBF1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03"/>
          <a:stretch/>
        </p:blipFill>
        <p:spPr>
          <a:xfrm>
            <a:off x="838200" y="797607"/>
            <a:ext cx="7772400" cy="58317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8E916B-CDD2-410F-9682-7560D692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200" dirty="0"/>
              <a:t>Normal Dist.,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E6C96-E034-4AE6-AFFE-B23697C70489}"/>
              </a:ext>
            </a:extLst>
          </p:cNvPr>
          <p:cNvSpPr txBox="1"/>
          <p:nvPr/>
        </p:nvSpPr>
        <p:spPr>
          <a:xfrm>
            <a:off x="5410200" y="33528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7792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8F50-5C6D-4B85-A8DE-D7D837A0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Satellite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9E8A0-DB4F-4C78-BF1E-3526044E4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229" y="1166018"/>
            <a:ext cx="4650971" cy="5387182"/>
          </a:xfrm>
        </p:spPr>
        <p:txBody>
          <a:bodyPr/>
          <a:lstStyle/>
          <a:p>
            <a:r>
              <a:rPr lang="en-US" dirty="0"/>
              <a:t>Consumption of jet fuel for maneuvering a satellite during one year is normally distributed with a mean of 10,000 </a:t>
            </a:r>
            <a:r>
              <a:rPr lang="en-US" dirty="0" err="1"/>
              <a:t>hr</a:t>
            </a:r>
            <a:r>
              <a:rPr lang="en-US" dirty="0"/>
              <a:t> and a std. deviation of 1000 hr.  </a:t>
            </a:r>
          </a:p>
          <a:p>
            <a:r>
              <a:rPr lang="en-US" dirty="0"/>
              <a:t>What is the probability of maneuvering the satellite throughout a one-year mission (i.e. the probability you do NOT run out of fuel before 1-year)? </a:t>
            </a:r>
          </a:p>
          <a:p>
            <a:endParaRPr lang="en-US" dirty="0"/>
          </a:p>
        </p:txBody>
      </p:sp>
      <p:pic>
        <p:nvPicPr>
          <p:cNvPr id="4" name="Picture 4" descr="How to Find Probabilities for Z with the Z-Table - dummies">
            <a:extLst>
              <a:ext uri="{FF2B5EF4-FFF2-40B4-BE49-F238E27FC236}">
                <a16:creationId xmlns:a16="http://schemas.microsoft.com/office/drawing/2014/main" id="{A4FE3E38-904F-4D32-8010-38C9921B5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351" y="0"/>
            <a:ext cx="3932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0037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E98C-9209-4734-80A2-5342C197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200" dirty="0"/>
              <a:t>Types of Distributions: Discrete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AA2FE-C489-4843-B5DE-5FFF7CF17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71600"/>
            <a:ext cx="7772400" cy="4114800"/>
          </a:xfrm>
        </p:spPr>
        <p:txBody>
          <a:bodyPr/>
          <a:lstStyle/>
          <a:p>
            <a:r>
              <a:rPr lang="en-US" sz="2400" dirty="0"/>
              <a:t>Binomial</a:t>
            </a:r>
          </a:p>
          <a:p>
            <a:pPr lvl="1"/>
            <a:r>
              <a:rPr lang="en-US" sz="2000" dirty="0"/>
              <a:t>Random trials having 2 possible outcomes</a:t>
            </a:r>
          </a:p>
          <a:p>
            <a:pPr lvl="1"/>
            <a:r>
              <a:rPr lang="en-US" sz="2000" dirty="0"/>
              <a:t>Model failures on demand</a:t>
            </a:r>
          </a:p>
          <a:p>
            <a:r>
              <a:rPr lang="en-US" sz="2400" dirty="0"/>
              <a:t>Poisson</a:t>
            </a:r>
          </a:p>
          <a:p>
            <a:pPr lvl="1"/>
            <a:r>
              <a:rPr lang="en-US" sz="2000" dirty="0"/>
              <a:t>Random events dispersed in time/space with a constant intensity rate</a:t>
            </a:r>
          </a:p>
          <a:p>
            <a:pPr lvl="1"/>
            <a:r>
              <a:rPr lang="en-US" sz="2000" dirty="0"/>
              <a:t>Model number of failures over a given time/distance/space etc.</a:t>
            </a:r>
          </a:p>
        </p:txBody>
      </p:sp>
    </p:spTree>
    <p:extLst>
      <p:ext uri="{BB962C8B-B14F-4D97-AF65-F5344CB8AC3E}">
        <p14:creationId xmlns:p14="http://schemas.microsoft.com/office/powerpoint/2010/main" val="335230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2" descr="C:\Documents and Settings\Steveo\Desktop\Workkkkkk\angjpgs\ch03\03_02a.jpg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4800"/>
            <a:ext cx="5330825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03_02a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0" y="6519863"/>
            <a:ext cx="1914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(Ang &amp; Tang, PCE)</a:t>
            </a:r>
          </a:p>
        </p:txBody>
      </p:sp>
      <p:sp>
        <p:nvSpPr>
          <p:cNvPr id="51204" name="TextBox 5"/>
          <p:cNvSpPr txBox="1">
            <a:spLocks noChangeArrowheads="1"/>
          </p:cNvSpPr>
          <p:nvPr/>
        </p:nvSpPr>
        <p:spPr bwMode="auto">
          <a:xfrm>
            <a:off x="3352800" y="304800"/>
            <a:ext cx="3708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Probability Mass Function</a:t>
            </a:r>
          </a:p>
        </p:txBody>
      </p:sp>
      <p:sp>
        <p:nvSpPr>
          <p:cNvPr id="51205" name="TextBox 7"/>
          <p:cNvSpPr txBox="1">
            <a:spLocks noChangeArrowheads="1"/>
          </p:cNvSpPr>
          <p:nvPr/>
        </p:nvSpPr>
        <p:spPr bwMode="auto">
          <a:xfrm>
            <a:off x="3048000" y="3048000"/>
            <a:ext cx="4632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Cumulative Distribution Function</a:t>
            </a:r>
          </a:p>
        </p:txBody>
      </p:sp>
      <p:graphicFrame>
        <p:nvGraphicFramePr>
          <p:cNvPr id="512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958148"/>
              </p:ext>
            </p:extLst>
          </p:nvPr>
        </p:nvGraphicFramePr>
        <p:xfrm>
          <a:off x="6506506" y="4343400"/>
          <a:ext cx="1265894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4" name="Equation" r:id="rId6" imgW="914400" imgH="495300" progId="Equation.DSMT4">
                  <p:embed/>
                </p:oleObj>
              </mc:Choice>
              <mc:Fallback>
                <p:oleObj name="Equation" r:id="rId6" imgW="914400" imgH="495300" progId="Equation.DSMT4">
                  <p:embed/>
                  <p:pic>
                    <p:nvPicPr>
                      <p:cNvPr id="512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6506" y="4343400"/>
                        <a:ext cx="1265894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3"/>
          <p:cNvGraphicFramePr>
            <a:graphicFrameLocks noChangeAspect="1"/>
          </p:cNvGraphicFramePr>
          <p:nvPr>
            <p:extLst/>
          </p:nvPr>
        </p:nvGraphicFramePr>
        <p:xfrm>
          <a:off x="1169987" y="304800"/>
          <a:ext cx="88741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5" name="Equation" r:id="rId8" imgW="520700" imgH="254000" progId="Equation.DSMT4">
                  <p:embed/>
                </p:oleObj>
              </mc:Choice>
              <mc:Fallback>
                <p:oleObj name="Equation" r:id="rId8" imgW="520700" imgH="254000" progId="Equation.DSMT4">
                  <p:embed/>
                  <p:pic>
                    <p:nvPicPr>
                      <p:cNvPr id="512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7" y="304800"/>
                        <a:ext cx="88741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210" name="Straight Arrow Connector 3"/>
          <p:cNvCxnSpPr>
            <a:cxnSpLocks noChangeShapeType="1"/>
          </p:cNvCxnSpPr>
          <p:nvPr/>
        </p:nvCxnSpPr>
        <p:spPr bwMode="auto">
          <a:xfrm>
            <a:off x="3200400" y="2667000"/>
            <a:ext cx="0" cy="281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211" name="Straight Arrow Connector 12"/>
          <p:cNvCxnSpPr>
            <a:cxnSpLocks noChangeShapeType="1"/>
          </p:cNvCxnSpPr>
          <p:nvPr/>
        </p:nvCxnSpPr>
        <p:spPr bwMode="auto">
          <a:xfrm>
            <a:off x="3886200" y="2667000"/>
            <a:ext cx="0" cy="228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212" name="Straight Arrow Connector 14"/>
          <p:cNvCxnSpPr>
            <a:cxnSpLocks noChangeShapeType="1"/>
          </p:cNvCxnSpPr>
          <p:nvPr/>
        </p:nvCxnSpPr>
        <p:spPr bwMode="auto">
          <a:xfrm>
            <a:off x="4267200" y="2667000"/>
            <a:ext cx="0" cy="213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213" name="Straight Arrow Connector 20"/>
          <p:cNvCxnSpPr>
            <a:cxnSpLocks noChangeShapeType="1"/>
          </p:cNvCxnSpPr>
          <p:nvPr/>
        </p:nvCxnSpPr>
        <p:spPr bwMode="auto">
          <a:xfrm>
            <a:off x="4953000" y="2667000"/>
            <a:ext cx="0" cy="1752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214" name="Straight Arrow Connector 22"/>
          <p:cNvCxnSpPr>
            <a:cxnSpLocks noChangeShapeType="1"/>
          </p:cNvCxnSpPr>
          <p:nvPr/>
        </p:nvCxnSpPr>
        <p:spPr bwMode="auto">
          <a:xfrm>
            <a:off x="5715000" y="2667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215" name="Straight Arrow Connector 26"/>
          <p:cNvCxnSpPr>
            <a:cxnSpLocks noChangeShapeType="1"/>
          </p:cNvCxnSpPr>
          <p:nvPr/>
        </p:nvCxnSpPr>
        <p:spPr bwMode="auto">
          <a:xfrm>
            <a:off x="6400800" y="2667000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1217" name="TextBox 1"/>
          <p:cNvSpPr txBox="1">
            <a:spLocks noChangeArrowheads="1"/>
          </p:cNvSpPr>
          <p:nvPr/>
        </p:nvSpPr>
        <p:spPr bwMode="auto">
          <a:xfrm>
            <a:off x="7802822" y="4523958"/>
            <a:ext cx="13146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(</a:t>
            </a:r>
            <a:r>
              <a:rPr lang="en-US" sz="1600" dirty="0" err="1"/>
              <a:t>Pr</a:t>
            </a:r>
            <a:r>
              <a:rPr lang="en-US" sz="1600" dirty="0"/>
              <a:t> Axiom 2)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133E-F5A1-4C47-A1C8-088DEA5B4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r>
              <a:rPr lang="en-US" sz="3200" dirty="0"/>
              <a:t>Types of Distributions: Continuous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0ED2A-DA1C-431B-A51B-2DCC2B68F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518" y="1371600"/>
            <a:ext cx="5539882" cy="4114800"/>
          </a:xfrm>
        </p:spPr>
        <p:txBody>
          <a:bodyPr/>
          <a:lstStyle/>
          <a:p>
            <a:r>
              <a:rPr lang="en-US" sz="2400" dirty="0"/>
              <a:t>Normal</a:t>
            </a:r>
          </a:p>
          <a:p>
            <a:pPr lvl="1"/>
            <a:r>
              <a:rPr lang="en-US" sz="2200" dirty="0"/>
              <a:t>Widely used for random variable</a:t>
            </a:r>
          </a:p>
          <a:p>
            <a:pPr lvl="1"/>
            <a:r>
              <a:rPr lang="en-US" sz="2200" dirty="0"/>
              <a:t>For large datasets</a:t>
            </a:r>
          </a:p>
          <a:p>
            <a:endParaRPr lang="en-US" sz="2400" dirty="0"/>
          </a:p>
          <a:p>
            <a:r>
              <a:rPr lang="en-US" sz="2400" dirty="0"/>
              <a:t>Lognormal</a:t>
            </a:r>
          </a:p>
          <a:p>
            <a:pPr lvl="1"/>
            <a:r>
              <a:rPr lang="en-US" sz="2000" dirty="0"/>
              <a:t>Logarithm of the random variable is normally (Gaussian) distributed</a:t>
            </a:r>
          </a:p>
          <a:p>
            <a:pPr lvl="1"/>
            <a:r>
              <a:rPr lang="en-US" sz="2000" dirty="0"/>
              <a:t>One major application: ability to represent a random variable (</a:t>
            </a:r>
            <a:r>
              <a:rPr lang="en-US" sz="2000" dirty="0" err="1"/>
              <a:t>r.v.</a:t>
            </a:r>
            <a:r>
              <a:rPr lang="en-US" sz="2000" dirty="0"/>
              <a:t>) that is the result of the multiplication of many independent </a:t>
            </a:r>
            <a:r>
              <a:rPr lang="en-US" sz="2000" dirty="0" err="1"/>
              <a:t>r.v.s</a:t>
            </a:r>
            <a:r>
              <a:rPr lang="en-US" sz="2000" dirty="0"/>
              <a:t>, or one that could vary by several orders of magnitude.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79519-EAAD-4212-B35F-B11C08883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40" y="1600200"/>
            <a:ext cx="2781320" cy="16230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7ECEEE-79A3-4CCA-9AF4-EB8DEAB86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674" y="4259497"/>
            <a:ext cx="2781320" cy="161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708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133E-F5A1-4C47-A1C8-088DEA5B4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r>
              <a:rPr lang="en-US" sz="3200" dirty="0"/>
              <a:t>Types of Distributions: Continuous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0ED2A-DA1C-431B-A51B-2DCC2B68F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033" y="1066800"/>
            <a:ext cx="6577767" cy="4114800"/>
          </a:xfrm>
        </p:spPr>
        <p:txBody>
          <a:bodyPr/>
          <a:lstStyle/>
          <a:p>
            <a:r>
              <a:rPr lang="en-US" sz="2400" dirty="0"/>
              <a:t>Exponential</a:t>
            </a:r>
          </a:p>
          <a:p>
            <a:pPr lvl="1"/>
            <a:r>
              <a:rPr lang="en-US" sz="2000" dirty="0"/>
              <a:t>Most commonly used in reliability</a:t>
            </a:r>
          </a:p>
          <a:p>
            <a:pPr lvl="1"/>
            <a:r>
              <a:rPr lang="en-US" sz="2000" dirty="0"/>
              <a:t>Model time-to-failure with constant failure rate </a:t>
            </a:r>
          </a:p>
          <a:p>
            <a:r>
              <a:rPr lang="en-US" sz="2400" dirty="0"/>
              <a:t>Weibull </a:t>
            </a:r>
          </a:p>
          <a:p>
            <a:pPr lvl="1"/>
            <a:r>
              <a:rPr lang="en-US" sz="2000" dirty="0"/>
              <a:t>Shape and scale parameter</a:t>
            </a:r>
          </a:p>
          <a:p>
            <a:pPr lvl="1"/>
            <a:r>
              <a:rPr lang="en-US" sz="2000" dirty="0"/>
              <a:t>Model complex systems composed of multiple components that can fail individually</a:t>
            </a:r>
          </a:p>
          <a:p>
            <a:r>
              <a:rPr lang="en-US" sz="2400" dirty="0"/>
              <a:t>Gamma</a:t>
            </a:r>
          </a:p>
          <a:p>
            <a:pPr lvl="1"/>
            <a:r>
              <a:rPr lang="en-US" sz="2000" dirty="0"/>
              <a:t>Shape and scale parameter</a:t>
            </a:r>
          </a:p>
          <a:p>
            <a:pPr lvl="1"/>
            <a:r>
              <a:rPr lang="en-US" sz="2000" dirty="0"/>
              <a:t>Model system with successive failures that follow exponential distribution for failure</a:t>
            </a:r>
          </a:p>
          <a:p>
            <a:pPr lvl="1"/>
            <a:r>
              <a:rPr lang="en-US" sz="2000" dirty="0"/>
              <a:t>Systems subject to shocks that follow Poisson process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1CBEB0-B7A8-415B-9E83-5277DA301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711" y="1343676"/>
            <a:ext cx="1834101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78C71B-54C4-4742-9E70-9D0532DA5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711" y="3048000"/>
            <a:ext cx="2047890" cy="16383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C5876C-DEE8-4B4B-A8D3-ACE80ED33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711" y="5082457"/>
            <a:ext cx="2224922" cy="149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686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41A5-03DF-4D46-88CC-46240B16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Satellite example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6FB11D-D3C1-4565-8735-1C27D4F0C94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84" y="1244337"/>
            <a:ext cx="3505200" cy="870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A1FEE6-585B-4507-A607-21BE4CABDE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13" y="2164419"/>
            <a:ext cx="2988627" cy="1008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3F2433-4DC7-4DB2-8FBA-BC71B7B2AF5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48" y="3366474"/>
            <a:ext cx="4606652" cy="92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297867-63B2-4468-AC19-2F9B227407D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90" y="4543645"/>
            <a:ext cx="468001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48" name="Picture 4" descr="How to Find Probabilities for Z with the Z-Table - dummies">
            <a:extLst>
              <a:ext uri="{FF2B5EF4-FFF2-40B4-BE49-F238E27FC236}">
                <a16:creationId xmlns:a16="http://schemas.microsoft.com/office/drawing/2014/main" id="{3AC1ED86-4DE3-4B62-BE09-FF2C30040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351" y="0"/>
            <a:ext cx="3932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60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Bernoulli Process/Sequence</a:t>
            </a:r>
          </a:p>
        </p:txBody>
      </p:sp>
      <p:sp>
        <p:nvSpPr>
          <p:cNvPr id="532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Events are often encountered in engineering that occur or not occur, and they may reoccur in a sequence of events or </a:t>
            </a:r>
            <a:r>
              <a:rPr lang="en-US" sz="2800" i="1" dirty="0">
                <a:latin typeface="Arial" charset="0"/>
                <a:ea typeface="ＭＳ Ｐゴシック" charset="0"/>
                <a:cs typeface="ＭＳ Ｐゴシック" charset="0"/>
              </a:rPr>
              <a:t>trials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in which there are only 2 outcomes (occur or not occur)</a:t>
            </a:r>
            <a:r>
              <a:rPr lang="en-US" sz="3000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/>
            <a:r>
              <a:rPr lang="en-US" sz="2800" i="1" dirty="0">
                <a:latin typeface="Arial" charset="0"/>
                <a:ea typeface="ＭＳ Ｐゴシック" charset="0"/>
                <a:cs typeface="ＭＳ Ｐゴシック" charset="0"/>
              </a:rPr>
              <a:t>Bernoulli sequence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model requires:</a:t>
            </a:r>
          </a:p>
          <a:p>
            <a:pPr marL="857250" lvl="2" indent="0" eaLnBrk="1" hangingPunct="1">
              <a:buNone/>
            </a:pPr>
            <a:r>
              <a:rPr lang="en-US" sz="2600" dirty="0">
                <a:latin typeface="Arial" charset="0"/>
                <a:ea typeface="ＭＳ Ｐゴシック" charset="0"/>
              </a:rPr>
              <a:t>1</a:t>
            </a:r>
            <a:r>
              <a:rPr lang="en-US" sz="2400" dirty="0">
                <a:latin typeface="Arial" charset="0"/>
                <a:ea typeface="ＭＳ Ｐゴシック" charset="0"/>
              </a:rPr>
              <a:t>. Occurrence or non-occurrence (binary states, e.g. fail/not fail, pass/not pass, yes/no)</a:t>
            </a:r>
          </a:p>
          <a:p>
            <a:pPr marL="857250" lvl="2" indent="0" eaLnBrk="1" hangingPunct="1">
              <a:buNone/>
            </a:pPr>
            <a:r>
              <a:rPr lang="en-US" sz="2400" dirty="0">
                <a:latin typeface="Arial" charset="0"/>
                <a:ea typeface="ＭＳ Ｐゴシック" charset="0"/>
              </a:rPr>
              <a:t>2. Trials are taken to be independent of each other</a:t>
            </a:r>
          </a:p>
          <a:p>
            <a:pPr marL="857250" lvl="2" indent="0" eaLnBrk="1" hangingPunct="1">
              <a:buNone/>
            </a:pPr>
            <a:r>
              <a:rPr lang="en-US" sz="2400" dirty="0">
                <a:latin typeface="Arial" charset="0"/>
                <a:ea typeface="ＭＳ Ｐゴシック" charset="0"/>
              </a:rPr>
              <a:t>3. Probability of occurrence of an event in each trial is approximately the same (memoryless property)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E8F1-6AD2-44D6-B277-2E1852D2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measure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DDE398D-EB3E-4CB8-B6DE-EEE8DF67F4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you flip a coin.</a:t>
                </a:r>
              </a:p>
              <a:p>
                <a:r>
                  <a:rPr lang="en-US" dirty="0">
                    <a:latin typeface="Arial" charset="0"/>
                    <a:ea typeface="ＭＳ Ｐゴシック" charset="0"/>
                    <a:cs typeface="ＭＳ Ｐゴシック" charset="0"/>
                  </a:rPr>
                  <a:t>Trial has 2 outcomes: </a:t>
                </a:r>
                <a:r>
                  <a:rPr lang="en-US" i="1" dirty="0">
                    <a:latin typeface="Arial" charset="0"/>
                    <a:ea typeface="ＭＳ Ｐゴシック" charset="0"/>
                    <a:cs typeface="ＭＳ Ｐゴシック" charset="0"/>
                  </a:rPr>
                  <a:t>occurrence</a:t>
                </a:r>
                <a:r>
                  <a:rPr lang="en-US" dirty="0">
                    <a:latin typeface="Arial" charset="0"/>
                    <a:ea typeface="ＭＳ Ｐゴシック" charset="0"/>
                    <a:cs typeface="ＭＳ Ｐゴシック" charset="0"/>
                  </a:rPr>
                  <a:t> of head with probability p; </a:t>
                </a:r>
                <a:r>
                  <a:rPr lang="en-US" i="1" dirty="0">
                    <a:latin typeface="Arial" charset="0"/>
                    <a:ea typeface="ＭＳ Ｐゴシック" charset="0"/>
                    <a:cs typeface="ＭＳ Ｐゴシック" charset="0"/>
                  </a:rPr>
                  <a:t>not occur</a:t>
                </a:r>
                <a:r>
                  <a:rPr lang="en-US" dirty="0">
                    <a:latin typeface="Arial" charset="0"/>
                    <a:ea typeface="ＭＳ Ｐゴシック" charset="0"/>
                    <a:cs typeface="ＭＳ Ｐゴシック" charset="0"/>
                  </a:rPr>
                  <a:t> with probability q=1– p</a:t>
                </a:r>
              </a:p>
              <a:p>
                <a:pPr lvl="1"/>
                <a:r>
                  <a:rPr lang="en-US" dirty="0"/>
                  <a:t>Probability of flipping a head: P(Head)=p</a:t>
                </a:r>
              </a:p>
              <a:p>
                <a:pPr lvl="1"/>
                <a:r>
                  <a:rPr lang="en-US" dirty="0"/>
                  <a:t>Probability of flipping a tail: P(tail)=q = 1-p</a:t>
                </a:r>
              </a:p>
              <a:p>
                <a:r>
                  <a:rPr lang="en-US" dirty="0"/>
                  <a:t>If you flip the coin n times, probability of observing a particular sequence (say x number of heads) will be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Of course the sequence in which heads appear will vary each time you repeat the experiment (i.e. flipping the coin n times each)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DDE398D-EB3E-4CB8-B6DE-EEE8DF67F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792" r="-296" b="-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793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3182" y="-79375"/>
            <a:ext cx="9144000" cy="11430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Binomial Distribution </a:t>
            </a:r>
            <a:b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(Derived from Bernoulli Sequence)</a:t>
            </a:r>
            <a:endParaRPr lang="en-US" sz="32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299" name="Rectangle 1027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143000"/>
                <a:ext cx="8763000" cy="5715000"/>
              </a:xfrm>
            </p:spPr>
            <p:txBody>
              <a:bodyPr/>
              <a:lstStyle/>
              <a:p>
                <a:pPr marL="225425" indent="-225425" eaLnBrk="1" hangingPunct="1"/>
                <a:r>
                  <a:rPr lang="en-US" dirty="0">
                    <a:latin typeface="Arial" charset="0"/>
                    <a:ea typeface="ＭＳ Ｐゴシック" charset="0"/>
                    <a:cs typeface="ＭＳ Ｐゴシック" charset="0"/>
                  </a:rPr>
                  <a:t>n independent trials with 2 outcomes for each trial</a:t>
                </a:r>
              </a:p>
              <a:p>
                <a:pPr marL="0" indent="0" eaLnBrk="1" hangingPunct="1">
                  <a:buNone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  <a:p>
                <a:pPr marL="225425" indent="-225425" eaLnBrk="1" hangingPunct="1">
                  <a:spcAft>
                    <a:spcPts val="1963"/>
                  </a:spcAft>
                </a:pPr>
                <a:r>
                  <a:rPr lang="en-US" b="1" dirty="0" err="1">
                    <a:latin typeface="Arial" charset="0"/>
                    <a:ea typeface="ＭＳ Ｐゴシック" charset="0"/>
                    <a:cs typeface="ＭＳ Ｐゴシック" charset="0"/>
                  </a:rPr>
                  <a:t>Pr</a:t>
                </a:r>
                <a:r>
                  <a:rPr lang="en-US" b="1" dirty="0">
                    <a:latin typeface="Arial" charset="0"/>
                    <a:ea typeface="ＭＳ Ｐゴシック" charset="0"/>
                    <a:cs typeface="ＭＳ Ｐゴシック" charset="0"/>
                  </a:rPr>
                  <a:t>(</a:t>
                </a:r>
                <a:r>
                  <a:rPr lang="en-US" b="1" dirty="0" err="1">
                    <a:latin typeface="Arial" charset="0"/>
                    <a:ea typeface="ＭＳ Ｐゴシック" charset="0"/>
                    <a:cs typeface="ＭＳ Ｐゴシック" charset="0"/>
                  </a:rPr>
                  <a:t>x|p</a:t>
                </a:r>
                <a:r>
                  <a:rPr lang="en-US" dirty="0">
                    <a:latin typeface="Arial" charset="0"/>
                    <a:ea typeface="ＭＳ Ｐゴシック" charset="0"/>
                    <a:cs typeface="ＭＳ Ｐゴシック" charset="0"/>
                  </a:rPr>
                  <a:t>) =</a:t>
                </a:r>
              </a:p>
              <a:p>
                <a:pPr marL="0" indent="0" eaLnBrk="1" hangingPunct="1">
                  <a:spcAft>
                    <a:spcPts val="1963"/>
                  </a:spcAft>
                  <a:buNone/>
                </a:pPr>
                <a:r>
                  <a:rPr lang="en-US" dirty="0">
                    <a:latin typeface="Arial" charset="0"/>
                    <a:ea typeface="ＭＳ Ｐゴシック" charset="0"/>
                    <a:cs typeface="ＭＳ Ｐゴシック" charset="0"/>
                  </a:rPr>
                  <a:t>which is a (discrete) probability mass function, </a:t>
                </a:r>
                <a:r>
                  <a:rPr lang="en-US" dirty="0" err="1">
                    <a:latin typeface="Arial" charset="0"/>
                    <a:ea typeface="ＭＳ Ｐゴシック" charset="0"/>
                    <a:cs typeface="ＭＳ Ｐゴシック" charset="0"/>
                  </a:rPr>
                  <a:t>pmf</a:t>
                </a: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  <a:p>
                <a:pPr marL="225425" indent="-225425" eaLnBrk="1" hangingPunct="1">
                  <a:spcAft>
                    <a:spcPts val="1963"/>
                  </a:spcAft>
                </a:pPr>
                <a:r>
                  <a:rPr lang="en-US" dirty="0">
                    <a:latin typeface="Arial" charset="0"/>
                    <a:ea typeface="ＭＳ Ｐゴシック" charset="0"/>
                    <a:cs typeface="ＭＳ Ｐゴシック" charset="0"/>
                  </a:rPr>
                  <a:t>Models the probability that an outcome will occur x times out of n trials, regardless of the order of occurrences &amp; non-occurrences, given occurrence probability p. </a:t>
                </a:r>
              </a:p>
              <a:p>
                <a:pPr marL="342900" lvl="1" indent="-342900" eaLnBrk="1" hangingPunct="1">
                  <a:spcAft>
                    <a:spcPts val="1648"/>
                  </a:spcAft>
                  <a:buFontTx/>
                  <a:buChar char="•"/>
                </a:pPr>
                <a:r>
                  <a:rPr lang="en-US" sz="2400" dirty="0">
                    <a:latin typeface="Arial" charset="0"/>
                    <a:ea typeface="ＭＳ Ｐゴシック" charset="0"/>
                    <a:cs typeface="ＭＳ Ｐゴシック" charset="0"/>
                  </a:rPr>
                  <a:t>E.g.: Pr. of getting 2 heads by flipping a coin 5 times=</a:t>
                </a:r>
              </a:p>
              <a:p>
                <a:pPr marL="0" lvl="1" indent="0" eaLnBrk="1" hangingPunct="1">
                  <a:spcAft>
                    <a:spcPts val="1648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ＭＳ Ｐゴシック" charset="0"/>
                                  <a:cs typeface="ＭＳ Ｐゴシック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ＭＳ Ｐゴシック" charset="0"/>
                                  <a:cs typeface="ＭＳ Ｐゴシック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ＭＳ Ｐゴシック" charset="0"/>
                                  <a:cs typeface="ＭＳ Ｐゴシック" charset="0"/>
                                </a:rPr>
                                <m:t>𝐻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ＭＳ Ｐゴシック" charset="0"/>
                                  <a:cs typeface="ＭＳ Ｐゴシック" charset="0"/>
                                </a:rPr>
                                <m:t>5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ＭＳ Ｐゴシック" charset="0"/>
                                  <a:cs typeface="ＭＳ Ｐゴシック" charset="0"/>
                                </a:rPr>
                                <m:t>𝐹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ＭＳ Ｐゴシック" charset="0"/>
                          <a:cs typeface="ＭＳ Ｐゴシック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ＭＳ Ｐゴシック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ＭＳ Ｐゴシック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0.5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(1−0.5)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ＭＳ Ｐゴシック" charset="0"/>
                        </a:rPr>
                        <m:t>=0.3125</m:t>
                      </m:r>
                    </m:oMath>
                  </m:oMathPara>
                </a14:m>
                <a:endParaRPr lang="en-US" sz="2400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  <a:p>
                <a:pPr marL="225425" indent="-225425" eaLnBrk="1" hangingPunct="1">
                  <a:spcAft>
                    <a:spcPts val="1963"/>
                  </a:spcAft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  <a:p>
                <a:pPr marL="225425" indent="-225425" eaLnBrk="1" hangingPunct="1">
                  <a:spcAft>
                    <a:spcPts val="1963"/>
                  </a:spcAft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mc:Choice>
        <mc:Fallback>
          <p:sp>
            <p:nvSpPr>
              <p:cNvPr id="55299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143000"/>
                <a:ext cx="8763000" cy="5715000"/>
              </a:xfrm>
              <a:blipFill>
                <a:blip r:embed="rId4"/>
                <a:stretch>
                  <a:fillRect l="-1043" t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530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92106"/>
              </p:ext>
            </p:extLst>
          </p:nvPr>
        </p:nvGraphicFramePr>
        <p:xfrm>
          <a:off x="1828800" y="1924946"/>
          <a:ext cx="1965325" cy="943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7" name="Equation" r:id="rId5" imgW="977900" imgH="469900" progId="Equation.DSMT4">
                  <p:embed/>
                </p:oleObj>
              </mc:Choice>
              <mc:Fallback>
                <p:oleObj name="Equation" r:id="rId5" imgW="977900" imgH="469900" progId="Equation.DSMT4">
                  <p:embed/>
                  <p:pic>
                    <p:nvPicPr>
                      <p:cNvPr id="5530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24946"/>
                        <a:ext cx="1965325" cy="9430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Text Box 1029"/>
          <p:cNvSpPr txBox="1">
            <a:spLocks noChangeArrowheads="1"/>
          </p:cNvSpPr>
          <p:nvPr/>
        </p:nvSpPr>
        <p:spPr bwMode="auto">
          <a:xfrm>
            <a:off x="3962400" y="2196432"/>
            <a:ext cx="21900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, x = 1, 2, …, 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9144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Binomial Coefficient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3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066800"/>
                <a:ext cx="8458200" cy="5867400"/>
              </a:xfrm>
            </p:spPr>
            <p:txBody>
              <a:bodyPr/>
              <a:lstStyle/>
              <a:p>
                <a:pPr eaLnBrk="1" hangingPunct="1"/>
                <a:r>
                  <a:rPr lang="en-US" dirty="0">
                    <a:latin typeface="Arial" charset="0"/>
                    <a:ea typeface="ＭＳ Ｐゴシック" charset="0"/>
                    <a:cs typeface="ＭＳ Ｐゴシック" charset="0"/>
                  </a:rPr>
                  <a:t>Often only the number of outcomes (e.g., valve failures) is needed, not the order of outcomes, e.g., 2 out of 3 trials: (1,2), (1,3), (2,3).</a:t>
                </a:r>
              </a:p>
              <a:p>
                <a:pPr eaLnBrk="1" hangingPunct="1"/>
                <a:r>
                  <a:rPr lang="en-US" dirty="0">
                    <a:latin typeface="Arial" charset="0"/>
                    <a:ea typeface="ＭＳ Ｐゴシック" charset="0"/>
                    <a:cs typeface="ＭＳ Ｐゴシック" charset="0"/>
                  </a:rPr>
                  <a:t>The Binomial coefficient is the number of ways that an outcome event can occur (number of Bernoulli sequences or combinations) without regard to the order of occurrences. 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mr>
                      <m:m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mr>
                    </m:m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= Binomial Coefficient</a:t>
                </a:r>
                <a:r>
                  <a:rPr lang="en-US" dirty="0"/>
                  <a:t>: includes all Bernoulli sequences to result in x occur, n-x not occur</a:t>
                </a:r>
              </a:p>
              <a:p>
                <a:pPr eaLnBrk="1" hangingPunct="1"/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  <a:p>
                <a:pPr eaLnBrk="1" hangingPunct="1"/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  <a:p>
                <a:pPr eaLnBrk="1" hangingPunct="1"/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mc:Choice>
        <mc:Fallback>
          <p:sp>
            <p:nvSpPr>
              <p:cNvPr id="563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066800"/>
                <a:ext cx="8458200" cy="5867400"/>
              </a:xfrm>
              <a:blipFill>
                <a:blip r:embed="rId2"/>
                <a:stretch>
                  <a:fillRect l="-937" t="-727" r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35F572-FA01-445A-9EF2-B98C8A1CD841}"/>
                  </a:ext>
                </a:extLst>
              </p:cNvPr>
              <p:cNvSpPr txBox="1"/>
              <p:nvPr/>
            </p:nvSpPr>
            <p:spPr>
              <a:xfrm>
                <a:off x="359434" y="5257800"/>
                <a:ext cx="8709372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×2×3×…×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×2×3×…×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)(1×2×3×…×(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35F572-FA01-445A-9EF2-B98C8A1CD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34" y="5257800"/>
                <a:ext cx="8709372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80F00B-30EA-4E74-A7D7-4E0D378F7B29}"/>
                  </a:ext>
                </a:extLst>
              </p:cNvPr>
              <p:cNvSpPr txBox="1"/>
              <p:nvPr/>
            </p:nvSpPr>
            <p:spPr>
              <a:xfrm>
                <a:off x="2348185" y="6248400"/>
                <a:ext cx="31802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!=1×2×3×…×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80F00B-30EA-4E74-A7D7-4E0D378F7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185" y="6248400"/>
                <a:ext cx="3180294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4" descr="Jordan, F 3-1b_binomi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0885"/>
            <a:ext cx="8610600" cy="571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TextBox 5"/>
          <p:cNvSpPr txBox="1">
            <a:spLocks noChangeArrowheads="1"/>
          </p:cNvSpPr>
          <p:nvPr/>
        </p:nvSpPr>
        <p:spPr bwMode="auto">
          <a:xfrm>
            <a:off x="3579813" y="19677"/>
            <a:ext cx="2100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cs typeface="Arial" charset="0"/>
              </a:rPr>
              <a:t>(</a:t>
            </a:r>
            <a:r>
              <a:rPr lang="en-US" sz="1400" dirty="0" err="1">
                <a:cs typeface="Arial" charset="0"/>
              </a:rPr>
              <a:t>Jordaan</a:t>
            </a:r>
            <a:r>
              <a:rPr lang="en-US" sz="1400" dirty="0">
                <a:cs typeface="Arial" charset="0"/>
              </a:rPr>
              <a:t>, 2005, Fig 3.1)</a:t>
            </a:r>
            <a:endParaRPr lang="en-US" sz="1400" dirty="0"/>
          </a:p>
        </p:txBody>
      </p:sp>
      <p:sp>
        <p:nvSpPr>
          <p:cNvPr id="58376" name="TextBox 10"/>
          <p:cNvSpPr txBox="1">
            <a:spLocks noChangeArrowheads="1"/>
          </p:cNvSpPr>
          <p:nvPr/>
        </p:nvSpPr>
        <p:spPr bwMode="auto">
          <a:xfrm>
            <a:off x="38547" y="6378177"/>
            <a:ext cx="9066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/>
              <a:t>Binomial Distribution showing probability of x heads in 5 tosses of a coin</a:t>
            </a:r>
          </a:p>
        </p:txBody>
      </p:sp>
      <p:cxnSp>
        <p:nvCxnSpPr>
          <p:cNvPr id="58381" name="Curved Connector 15"/>
          <p:cNvCxnSpPr>
            <a:cxnSpLocks noChangeShapeType="1"/>
          </p:cNvCxnSpPr>
          <p:nvPr/>
        </p:nvCxnSpPr>
        <p:spPr bwMode="auto">
          <a:xfrm rot="5400000">
            <a:off x="839788" y="3962400"/>
            <a:ext cx="2589212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8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382" name="Curved Connector 24"/>
          <p:cNvCxnSpPr>
            <a:cxnSpLocks noChangeShapeType="1"/>
          </p:cNvCxnSpPr>
          <p:nvPr/>
        </p:nvCxnSpPr>
        <p:spPr bwMode="auto">
          <a:xfrm rot="5400000">
            <a:off x="1675604" y="3693319"/>
            <a:ext cx="1903412" cy="31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8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383" name="Curved Connector 26"/>
          <p:cNvCxnSpPr>
            <a:cxnSpLocks noChangeShapeType="1"/>
          </p:cNvCxnSpPr>
          <p:nvPr/>
        </p:nvCxnSpPr>
        <p:spPr bwMode="auto">
          <a:xfrm rot="5400000">
            <a:off x="2439194" y="3352006"/>
            <a:ext cx="1371600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8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384" name="Curved Connector 28"/>
          <p:cNvCxnSpPr>
            <a:cxnSpLocks noChangeShapeType="1"/>
          </p:cNvCxnSpPr>
          <p:nvPr/>
        </p:nvCxnSpPr>
        <p:spPr bwMode="auto">
          <a:xfrm rot="5400000">
            <a:off x="3048794" y="3199608"/>
            <a:ext cx="1066800" cy="15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8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385" name="Curved Connector 30"/>
          <p:cNvCxnSpPr>
            <a:cxnSpLocks noChangeShapeType="1"/>
          </p:cNvCxnSpPr>
          <p:nvPr/>
        </p:nvCxnSpPr>
        <p:spPr bwMode="auto">
          <a:xfrm rot="5400000">
            <a:off x="3580605" y="3199606"/>
            <a:ext cx="1066800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8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386" name="Curved Connector 31"/>
          <p:cNvCxnSpPr>
            <a:cxnSpLocks noChangeShapeType="1"/>
          </p:cNvCxnSpPr>
          <p:nvPr/>
        </p:nvCxnSpPr>
        <p:spPr bwMode="auto">
          <a:xfrm rot="5400000">
            <a:off x="242095" y="4114006"/>
            <a:ext cx="2894012" cy="31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8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8388" name="TextBox 34"/>
          <p:cNvSpPr txBox="1">
            <a:spLocks noChangeArrowheads="1"/>
          </p:cNvSpPr>
          <p:nvPr/>
        </p:nvSpPr>
        <p:spPr bwMode="auto">
          <a:xfrm>
            <a:off x="3352800" y="1066800"/>
            <a:ext cx="9877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/>
              <a:t>p</a:t>
            </a:r>
            <a:r>
              <a:rPr lang="en-US" sz="2000" dirty="0"/>
              <a:t> = </a:t>
            </a:r>
            <a:r>
              <a:rPr lang="en-US" sz="2000" b="1" dirty="0"/>
              <a:t>0.5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02887" y="4136375"/>
            <a:ext cx="213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 cumulative distribution shows the rate of accumulation due to the </a:t>
            </a:r>
            <a:r>
              <a:rPr lang="en-US" sz="1800" dirty="0" err="1"/>
              <a:t>pmf</a:t>
            </a:r>
            <a:r>
              <a:rPr lang="en-US" sz="18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91400" y="1054840"/>
            <a:ext cx="1752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/>
              <a:t>Asymmetric coin (</a:t>
            </a:r>
            <a:r>
              <a:rPr lang="en-US" sz="1800" b="1" dirty="0"/>
              <a:t>p</a:t>
            </a:r>
            <a:r>
              <a:rPr lang="en-US" sz="1800" dirty="0"/>
              <a:t> = </a:t>
            </a:r>
            <a:r>
              <a:rPr lang="en-US" sz="1800" b="1" dirty="0"/>
              <a:t>0.2)</a:t>
            </a:r>
            <a:endParaRPr lang="en-US" sz="1700" b="1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109817</TotalTime>
  <Words>3355</Words>
  <Application>Microsoft Office PowerPoint</Application>
  <PresentationFormat>On-screen Show (4:3)</PresentationFormat>
  <Paragraphs>349</Paragraphs>
  <Slides>42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ＭＳ Ｐゴシック</vt:lpstr>
      <vt:lpstr>Arial</vt:lpstr>
      <vt:lpstr>Calibri</vt:lpstr>
      <vt:lpstr>Cambria Math</vt:lpstr>
      <vt:lpstr>Courier New</vt:lpstr>
      <vt:lpstr>Symbol</vt:lpstr>
      <vt:lpstr>Tahoma</vt:lpstr>
      <vt:lpstr>Times New Roman</vt:lpstr>
      <vt:lpstr>Wingdings</vt:lpstr>
      <vt:lpstr>Default Design</vt:lpstr>
      <vt:lpstr>Equation</vt:lpstr>
      <vt:lpstr>Review of Basic  Engineering Distributions and Associated Expressions</vt:lpstr>
      <vt:lpstr>Discrete vs. Continuous Distributions</vt:lpstr>
      <vt:lpstr>Discrete Distributions</vt:lpstr>
      <vt:lpstr>03_02a</vt:lpstr>
      <vt:lpstr>Bernoulli Process/Sequence</vt:lpstr>
      <vt:lpstr>Bernoulli measure</vt:lpstr>
      <vt:lpstr>Binomial Distribution  (Derived from Bernoulli Sequence)</vt:lpstr>
      <vt:lpstr>Binomial Coefficient</vt:lpstr>
      <vt:lpstr>PowerPoint Presentation</vt:lpstr>
      <vt:lpstr>Binomial Distribution</vt:lpstr>
      <vt:lpstr>Binomial Dist., Example, 1</vt:lpstr>
      <vt:lpstr>Binomial Dist., Example, 2</vt:lpstr>
      <vt:lpstr>Binomial Dist., Example 2</vt:lpstr>
      <vt:lpstr>Binomial Dist., Example, 3</vt:lpstr>
      <vt:lpstr>Poisson Distribution, Homogeneous</vt:lpstr>
      <vt:lpstr>Poisson Discrete Distribution</vt:lpstr>
      <vt:lpstr>Poisson Example, A</vt:lpstr>
      <vt:lpstr>Poisson Example, Solution A</vt:lpstr>
      <vt:lpstr>Poisson Example, B</vt:lpstr>
      <vt:lpstr>Poisson Example, B, Solution</vt:lpstr>
      <vt:lpstr>Severe Rainstorms</vt:lpstr>
      <vt:lpstr>Severe Rainstorms</vt:lpstr>
      <vt:lpstr>E_03_20</vt:lpstr>
      <vt:lpstr>Discrete vs. Continuous Distributions</vt:lpstr>
      <vt:lpstr>Continuous Distributions</vt:lpstr>
      <vt:lpstr>03_02b</vt:lpstr>
      <vt:lpstr>Sample Data Center Measures</vt:lpstr>
      <vt:lpstr>Mean Value of a Parameter</vt:lpstr>
      <vt:lpstr>Variance, a Measure of Distribution Width</vt:lpstr>
      <vt:lpstr>Use Correct Sample Weighting in Averages!</vt:lpstr>
      <vt:lpstr>Confidence Intervals Normal Distribution Case</vt:lpstr>
      <vt:lpstr>Confidence Interval to Model Uncertainty</vt:lpstr>
      <vt:lpstr>Confidence Interval Interpretation</vt:lpstr>
      <vt:lpstr>Mathematical formulation for Normal Dist.</vt:lpstr>
      <vt:lpstr>Significance Level α  =  0.05</vt:lpstr>
      <vt:lpstr>RERA, Table A1, pp 467</vt:lpstr>
      <vt:lpstr>Normal Dist., Example</vt:lpstr>
      <vt:lpstr>Satellite example</vt:lpstr>
      <vt:lpstr>Types of Distributions: Discrete</vt:lpstr>
      <vt:lpstr>Types of Distributions: Continuous</vt:lpstr>
      <vt:lpstr>Types of Distributions: Continuous</vt:lpstr>
      <vt:lpstr>Satellite example 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Analysis Engineering</dc:title>
  <dc:creator>S. Zohra Halim</dc:creator>
  <cp:lastModifiedBy>Halim, Syeda Z</cp:lastModifiedBy>
  <cp:revision>970</cp:revision>
  <cp:lastPrinted>2020-01-17T01:55:13Z</cp:lastPrinted>
  <dcterms:created xsi:type="dcterms:W3CDTF">2010-08-28T14:01:08Z</dcterms:created>
  <dcterms:modified xsi:type="dcterms:W3CDTF">2022-02-17T06:47:11Z</dcterms:modified>
</cp:coreProperties>
</file>