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488" r:id="rId2"/>
    <p:sldId id="258" r:id="rId3"/>
    <p:sldId id="266" r:id="rId4"/>
    <p:sldId id="257" r:id="rId5"/>
    <p:sldId id="490" r:id="rId6"/>
    <p:sldId id="296" r:id="rId7"/>
    <p:sldId id="495" r:id="rId8"/>
    <p:sldId id="491" r:id="rId9"/>
    <p:sldId id="260" r:id="rId10"/>
    <p:sldId id="261" r:id="rId11"/>
    <p:sldId id="494" r:id="rId12"/>
    <p:sldId id="262" r:id="rId13"/>
    <p:sldId id="263" r:id="rId14"/>
    <p:sldId id="264" r:id="rId15"/>
    <p:sldId id="267" r:id="rId16"/>
    <p:sldId id="297" r:id="rId17"/>
    <p:sldId id="496" r:id="rId18"/>
    <p:sldId id="265" r:id="rId19"/>
    <p:sldId id="272" r:id="rId20"/>
    <p:sldId id="273" r:id="rId21"/>
    <p:sldId id="274" r:id="rId22"/>
    <p:sldId id="289" r:id="rId23"/>
    <p:sldId id="295" r:id="rId24"/>
    <p:sldId id="303" r:id="rId25"/>
    <p:sldId id="259" r:id="rId26"/>
    <p:sldId id="304" r:id="rId27"/>
    <p:sldId id="306" r:id="rId28"/>
    <p:sldId id="307" r:id="rId29"/>
    <p:sldId id="308" r:id="rId30"/>
    <p:sldId id="268" r:id="rId31"/>
    <p:sldId id="309" r:id="rId32"/>
    <p:sldId id="489" r:id="rId33"/>
    <p:sldId id="311" r:id="rId34"/>
    <p:sldId id="275" r:id="rId35"/>
    <p:sldId id="276"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8BDC4"/>
    <a:srgbClr val="C4B8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91841" autoAdjust="0"/>
  </p:normalViewPr>
  <p:slideViewPr>
    <p:cSldViewPr>
      <p:cViewPr varScale="1">
        <p:scale>
          <a:sx n="83" d="100"/>
          <a:sy n="83" d="100"/>
        </p:scale>
        <p:origin x="954" y="3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AA44F-1FEC-504F-B984-236899D90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EB5550D0-74A7-1B41-86A1-6BD6DC7A84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C354B176-955C-464B-859F-37F9B6D930B8}" type="datetimeFigureOut">
              <a:rPr lang="en-US"/>
              <a:pPr>
                <a:defRPr/>
              </a:pPr>
              <a:t>2/28/2022</a:t>
            </a:fld>
            <a:endParaRPr lang="en-US"/>
          </a:p>
        </p:txBody>
      </p:sp>
      <p:sp>
        <p:nvSpPr>
          <p:cNvPr id="4" name="Footer Placeholder 3">
            <a:extLst>
              <a:ext uri="{FF2B5EF4-FFF2-40B4-BE49-F238E27FC236}">
                <a16:creationId xmlns:a16="http://schemas.microsoft.com/office/drawing/2014/main" id="{3E2D4AD5-4757-7B4F-9562-726B74B552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8B86E542-6118-8B4D-A4F9-6D8E7CFB4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Arial" charset="0"/>
                <a:ea typeface="ＭＳ Ｐゴシック" charset="-128"/>
              </a:defRPr>
            </a:lvl1pPr>
          </a:lstStyle>
          <a:p>
            <a:pPr>
              <a:defRPr/>
            </a:pPr>
            <a:fld id="{A4033DAD-B6B3-8145-AE11-3DFCD5F0ED6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B80ACBD-C880-AD4B-B692-8B0F47DA3D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39" name="Rectangle 3">
            <a:extLst>
              <a:ext uri="{FF2B5EF4-FFF2-40B4-BE49-F238E27FC236}">
                <a16:creationId xmlns:a16="http://schemas.microsoft.com/office/drawing/2014/main" id="{CD830925-E164-FB4B-A8C1-B210EBCEF1E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ＭＳ Ｐゴシック" charset="0"/>
              </a:defRPr>
            </a:lvl1pPr>
          </a:lstStyle>
          <a:p>
            <a:pPr>
              <a:defRPr/>
            </a:pPr>
            <a:endParaRPr lang="en-US"/>
          </a:p>
        </p:txBody>
      </p:sp>
      <p:sp>
        <p:nvSpPr>
          <p:cNvPr id="17412" name="Rectangle 4">
            <a:extLst>
              <a:ext uri="{FF2B5EF4-FFF2-40B4-BE49-F238E27FC236}">
                <a16:creationId xmlns:a16="http://schemas.microsoft.com/office/drawing/2014/main" id="{B1A63EF7-15D2-3F4D-A3B0-3A4C0E3C70C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2EF391B2-BF5A-AB4D-9361-D02CEC73CFC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5542" name="Rectangle 6">
            <a:extLst>
              <a:ext uri="{FF2B5EF4-FFF2-40B4-BE49-F238E27FC236}">
                <a16:creationId xmlns:a16="http://schemas.microsoft.com/office/drawing/2014/main" id="{E7ED189F-CA38-814A-823D-CB308959B86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ＭＳ Ｐゴシック" charset="0"/>
              </a:defRPr>
            </a:lvl1pPr>
          </a:lstStyle>
          <a:p>
            <a:pPr>
              <a:defRPr/>
            </a:pPr>
            <a:endParaRPr lang="en-US"/>
          </a:p>
        </p:txBody>
      </p:sp>
      <p:sp>
        <p:nvSpPr>
          <p:cNvPr id="65543" name="Rectangle 7">
            <a:extLst>
              <a:ext uri="{FF2B5EF4-FFF2-40B4-BE49-F238E27FC236}">
                <a16:creationId xmlns:a16="http://schemas.microsoft.com/office/drawing/2014/main" id="{3A474666-F79F-3C41-AA95-66B05E09EC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6853E28-4C2A-FD40-9C97-0B0F006A99C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989" y="212292"/>
            <a:ext cx="6324600" cy="502576"/>
          </a:xfrm>
          <a:prstGeom prst="rect">
            <a:avLst/>
          </a:prstGeom>
        </p:spPr>
        <p:txBody>
          <a:bodyPr>
            <a:normAutofit/>
          </a:bodyPr>
          <a:lstStyle>
            <a:lvl1pPr algn="l">
              <a:defRPr sz="3200">
                <a:solidFill>
                  <a:schemeClr val="accent2">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11989" y="1222830"/>
            <a:ext cx="8305800" cy="5236265"/>
          </a:xfrm>
          <a:prstGeom prst="rect">
            <a:avLst/>
          </a:prstGeom>
        </p:spPr>
        <p:txBody>
          <a:bodyPr>
            <a:normAutofit/>
          </a:bodyPr>
          <a:lstStyle>
            <a:lvl1pPr marL="342900" indent="-342900">
              <a:buFont typeface="Wingdings" panose="05000000000000000000" pitchFamily="2" charset="2"/>
              <a:buChar char="§"/>
              <a:defRPr sz="2400"/>
            </a:lvl1pPr>
            <a:lvl2pPr marL="742950" indent="-285750">
              <a:buFont typeface="Arial" panose="020B0604020202020204" pitchFamily="34" charset="0"/>
              <a:buChar char="•"/>
              <a:defRPr sz="2000"/>
            </a:lvl2pPr>
            <a:lvl3pPr marL="1143000" indent="-228600">
              <a:buSzPct val="75000"/>
              <a:buFont typeface="Courier New" panose="02070309020205020404" pitchFamily="49" charset="0"/>
              <a:buChar char="o"/>
              <a:defRPr sz="1800"/>
            </a:lvl3pPr>
            <a:lvl4pP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Line 8"/>
          <p:cNvSpPr>
            <a:spLocks noChangeShapeType="1"/>
          </p:cNvSpPr>
          <p:nvPr/>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7" name="Line 9"/>
          <p:cNvSpPr>
            <a:spLocks noChangeShapeType="1"/>
          </p:cNvSpPr>
          <p:nvPr/>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pic>
        <p:nvPicPr>
          <p:cNvPr id="8" name="Picture 2" descr="C:\Users\svg4957\Desktop\TEES_MKOConner_Logo_Mar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spTree>
    <p:extLst>
      <p:ext uri="{BB962C8B-B14F-4D97-AF65-F5344CB8AC3E}">
        <p14:creationId xmlns:p14="http://schemas.microsoft.com/office/powerpoint/2010/main" val="367827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8810" y="1144584"/>
            <a:ext cx="7772400" cy="1470025"/>
          </a:xfrm>
          <a:prstGeom prst="rect">
            <a:avLst/>
          </a:prstGeom>
        </p:spPr>
        <p:txBody>
          <a:bodyPr/>
          <a:lstStyle>
            <a:lvl1pPr algn="ctr">
              <a:defRPr>
                <a:solidFill>
                  <a:schemeClr val="accent2">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2766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Line 8"/>
          <p:cNvSpPr>
            <a:spLocks noChangeShapeType="1"/>
          </p:cNvSpPr>
          <p:nvPr/>
        </p:nvSpPr>
        <p:spPr bwMode="auto">
          <a:xfrm>
            <a:off x="48021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8" name="Line 9"/>
          <p:cNvSpPr>
            <a:spLocks noChangeShapeType="1"/>
          </p:cNvSpPr>
          <p:nvPr/>
        </p:nvSpPr>
        <p:spPr bwMode="auto">
          <a:xfrm>
            <a:off x="480210" y="2995608"/>
            <a:ext cx="8229600" cy="0"/>
          </a:xfrm>
          <a:prstGeom prst="line">
            <a:avLst/>
          </a:prstGeom>
          <a:noFill/>
          <a:ln w="50800">
            <a:solidFill>
              <a:srgbClr val="800000"/>
            </a:solidFill>
            <a:round/>
            <a:headEnd/>
            <a:tailEnd/>
          </a:ln>
          <a:effectLst/>
        </p:spPr>
        <p:txBody>
          <a:bodyPr/>
          <a:lstStyle/>
          <a:p>
            <a:pPr>
              <a:defRPr/>
            </a:pPr>
            <a:endParaRPr lang="en-US"/>
          </a:p>
        </p:txBody>
      </p:sp>
      <p:sp>
        <p:nvSpPr>
          <p:cNvPr id="6" name="Line 8"/>
          <p:cNvSpPr>
            <a:spLocks noChangeShapeType="1"/>
          </p:cNvSpPr>
          <p:nvPr userDrawn="1"/>
        </p:nvSpPr>
        <p:spPr bwMode="auto">
          <a:xfrm>
            <a:off x="609600" y="2895600"/>
            <a:ext cx="8229600" cy="0"/>
          </a:xfrm>
          <a:prstGeom prst="line">
            <a:avLst/>
          </a:prstGeom>
          <a:noFill/>
          <a:ln w="50800">
            <a:solidFill>
              <a:schemeClr val="tx1">
                <a:lumMod val="50000"/>
                <a:lumOff val="50000"/>
              </a:schemeClr>
            </a:solidFill>
            <a:round/>
            <a:headEnd/>
            <a:tailEnd/>
          </a:ln>
          <a:effectLst/>
        </p:spPr>
        <p:txBody>
          <a:bodyPr/>
          <a:lstStyle/>
          <a:p>
            <a:pPr>
              <a:defRPr/>
            </a:pPr>
            <a:endParaRPr lang="en-US"/>
          </a:p>
        </p:txBody>
      </p:sp>
      <p:sp>
        <p:nvSpPr>
          <p:cNvPr id="9" name="Line 9"/>
          <p:cNvSpPr>
            <a:spLocks noChangeShapeType="1"/>
          </p:cNvSpPr>
          <p:nvPr userDrawn="1"/>
        </p:nvSpPr>
        <p:spPr bwMode="auto">
          <a:xfrm>
            <a:off x="609600" y="2995608"/>
            <a:ext cx="8229600" cy="0"/>
          </a:xfrm>
          <a:prstGeom prst="line">
            <a:avLst/>
          </a:prstGeom>
          <a:noFill/>
          <a:ln w="50800">
            <a:solidFill>
              <a:srgbClr val="800000"/>
            </a:solidFill>
            <a:round/>
            <a:headEnd/>
            <a:tailEnd/>
          </a:ln>
          <a:effectLst/>
        </p:spPr>
        <p:txBody>
          <a:bodyPr/>
          <a:lstStyle/>
          <a:p>
            <a:pPr>
              <a:defRPr/>
            </a:pPr>
            <a:endParaRPr lang="en-US"/>
          </a:p>
        </p:txBody>
      </p:sp>
    </p:spTree>
    <p:extLst>
      <p:ext uri="{BB962C8B-B14F-4D97-AF65-F5344CB8AC3E}">
        <p14:creationId xmlns:p14="http://schemas.microsoft.com/office/powerpoint/2010/main" val="2177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8229" y="228600"/>
            <a:ext cx="82296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78229" y="1166018"/>
            <a:ext cx="8229600" cy="538718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59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295400"/>
            <a:ext cx="4038600" cy="5181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8306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E81021-D5B4-D14E-A0A0-0BE0F55F0831}"/>
              </a:ext>
            </a:extLst>
          </p:cNvPr>
          <p:cNvSpPr>
            <a:spLocks noGrp="1" noChangeArrowheads="1"/>
          </p:cNvSpPr>
          <p:nvPr>
            <p:ph type="title"/>
          </p:nvPr>
        </p:nvSpPr>
        <p:spPr bwMode="auto">
          <a:xfrm>
            <a:off x="228600" y="161472"/>
            <a:ext cx="6781800" cy="59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80A729E-D89B-A44E-A3E7-703B9AFA9E5A}"/>
              </a:ext>
            </a:extLst>
          </p:cNvPr>
          <p:cNvSpPr>
            <a:spLocks noGrp="1" noChangeArrowheads="1"/>
          </p:cNvSpPr>
          <p:nvPr>
            <p:ph type="body" idx="1"/>
          </p:nvPr>
        </p:nvSpPr>
        <p:spPr bwMode="auto">
          <a:xfrm>
            <a:off x="411742" y="1225018"/>
            <a:ext cx="8229600" cy="532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3" name="Line 8">
            <a:extLst>
              <a:ext uri="{FF2B5EF4-FFF2-40B4-BE49-F238E27FC236}">
                <a16:creationId xmlns:a16="http://schemas.microsoft.com/office/drawing/2014/main" id="{4EF9A61F-CA2A-4155-BFB0-EE7C51B081E6}"/>
              </a:ext>
            </a:extLst>
          </p:cNvPr>
          <p:cNvSpPr>
            <a:spLocks noChangeShapeType="1"/>
          </p:cNvSpPr>
          <p:nvPr userDrawn="1"/>
        </p:nvSpPr>
        <p:spPr bwMode="auto">
          <a:xfrm>
            <a:off x="0" y="951794"/>
            <a:ext cx="8617789" cy="0"/>
          </a:xfrm>
          <a:prstGeom prst="line">
            <a:avLst/>
          </a:prstGeom>
          <a:noFill/>
          <a:ln w="38100">
            <a:solidFill>
              <a:schemeClr val="tx1">
                <a:lumMod val="50000"/>
                <a:lumOff val="50000"/>
              </a:schemeClr>
            </a:solidFill>
            <a:round/>
            <a:headEnd/>
            <a:tailEnd/>
          </a:ln>
          <a:effectLst/>
        </p:spPr>
        <p:txBody>
          <a:bodyPr/>
          <a:lstStyle/>
          <a:p>
            <a:pPr>
              <a:defRPr/>
            </a:pPr>
            <a:endParaRPr lang="en-US" sz="1800"/>
          </a:p>
        </p:txBody>
      </p:sp>
      <p:sp>
        <p:nvSpPr>
          <p:cNvPr id="14" name="Line 9">
            <a:extLst>
              <a:ext uri="{FF2B5EF4-FFF2-40B4-BE49-F238E27FC236}">
                <a16:creationId xmlns:a16="http://schemas.microsoft.com/office/drawing/2014/main" id="{55135CE9-5BD1-43E8-8DD3-B265263696CF}"/>
              </a:ext>
            </a:extLst>
          </p:cNvPr>
          <p:cNvSpPr>
            <a:spLocks noChangeShapeType="1"/>
          </p:cNvSpPr>
          <p:nvPr userDrawn="1"/>
        </p:nvSpPr>
        <p:spPr bwMode="auto">
          <a:xfrm>
            <a:off x="0" y="990600"/>
            <a:ext cx="8617789" cy="0"/>
          </a:xfrm>
          <a:prstGeom prst="line">
            <a:avLst/>
          </a:prstGeom>
          <a:noFill/>
          <a:ln w="38100">
            <a:solidFill>
              <a:srgbClr val="800000"/>
            </a:solidFill>
            <a:round/>
            <a:headEnd/>
            <a:tailEnd/>
          </a:ln>
          <a:effectLst/>
        </p:spPr>
        <p:txBody>
          <a:bodyPr/>
          <a:lstStyle/>
          <a:p>
            <a:pPr>
              <a:defRPr/>
            </a:pPr>
            <a:endParaRPr lang="en-US"/>
          </a:p>
        </p:txBody>
      </p:sp>
      <p:sp>
        <p:nvSpPr>
          <p:cNvPr id="15" name="Slide Number Placeholder 5">
            <a:extLst>
              <a:ext uri="{FF2B5EF4-FFF2-40B4-BE49-F238E27FC236}">
                <a16:creationId xmlns:a16="http://schemas.microsoft.com/office/drawing/2014/main" id="{9816D986-FE85-4AC5-83F4-45DBA25E2F47}"/>
              </a:ext>
            </a:extLst>
          </p:cNvPr>
          <p:cNvSpPr txBox="1">
            <a:spLocks/>
          </p:cNvSpPr>
          <p:nvPr userDrawn="1"/>
        </p:nvSpPr>
        <p:spPr>
          <a:xfrm>
            <a:off x="8386301" y="818900"/>
            <a:ext cx="752297"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800" kern="1200">
                <a:solidFill>
                  <a:schemeClr val="tx1">
                    <a:tint val="75000"/>
                  </a:schemeClr>
                </a:solidFill>
                <a:latin typeface="Tahoma" pitchFamily="34" charset="0"/>
                <a:ea typeface="+mn-ea"/>
                <a:cs typeface="Times New Roman" pitchFamily="18" charset="0"/>
              </a:defRPr>
            </a:lvl1pPr>
            <a:lvl2pPr marL="457200" algn="l" rtl="0" fontAlgn="base">
              <a:spcBef>
                <a:spcPct val="0"/>
              </a:spcBef>
              <a:spcAft>
                <a:spcPct val="0"/>
              </a:spcAft>
              <a:defRPr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a:lstStyle>
          <a:p>
            <a:pPr algn="r">
              <a:defRPr/>
            </a:pPr>
            <a:fld id="{C43D3BAE-7DC3-4E16-9924-82042AC54289}" type="slidenum">
              <a:rPr lang="en-US" sz="1600" b="1" smtClean="0"/>
              <a:pPr algn="r">
                <a:defRPr/>
              </a:pPr>
              <a:t>‹#›</a:t>
            </a:fld>
            <a:endParaRPr lang="en-US" b="1" dirty="0"/>
          </a:p>
        </p:txBody>
      </p:sp>
      <p:pic>
        <p:nvPicPr>
          <p:cNvPr id="16" name="Picture 2" descr="C:\Users\svg4957\Desktop\TEES_MKOConner_Logo_Maroon.jpg">
            <a:extLst>
              <a:ext uri="{FF2B5EF4-FFF2-40B4-BE49-F238E27FC236}">
                <a16:creationId xmlns:a16="http://schemas.microsoft.com/office/drawing/2014/main" id="{FF16146D-2E62-497C-8A51-61053D08E0D9}"/>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05600" y="54371"/>
            <a:ext cx="2410719" cy="31584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5" r:id="rId1"/>
    <p:sldLayoutId id="2147483664" r:id="rId2"/>
    <p:sldLayoutId id="2147483650" r:id="rId3"/>
    <p:sldLayoutId id="2147483652" r:id="rId4"/>
    <p:sldLayoutId id="2147483654" r:id="rId5"/>
    <p:sldLayoutId id="2147483655" r:id="rId6"/>
  </p:sldLayoutIdLst>
  <p:hf sldNum="0" hdr="0" ftr="0" dt="0"/>
  <p:txStyles>
    <p:titleStyle>
      <a:lvl1pPr algn="l" rtl="0" eaLnBrk="0" fontAlgn="base" hangingPunct="0">
        <a:spcBef>
          <a:spcPct val="0"/>
        </a:spcBef>
        <a:spcAft>
          <a:spcPct val="0"/>
        </a:spcAft>
        <a:defRPr sz="3200">
          <a:solidFill>
            <a:schemeClr val="tx2"/>
          </a:solidFill>
          <a:latin typeface="+mj-lt"/>
          <a:ea typeface="ＭＳ Ｐゴシック" pitchFamily="-105" charset="-128"/>
          <a:cs typeface="ＭＳ Ｐゴシック" pitchFamily="-105" charset="-128"/>
        </a:defRPr>
      </a:lvl1pPr>
      <a:lvl2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2pPr>
      <a:lvl3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3pPr>
      <a:lvl4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4pPr>
      <a:lvl5pPr algn="ctr" rtl="0" eaLnBrk="0" fontAlgn="base" hangingPunct="0">
        <a:spcBef>
          <a:spcPct val="0"/>
        </a:spcBef>
        <a:spcAft>
          <a:spcPct val="0"/>
        </a:spcAft>
        <a:defRPr sz="4400">
          <a:solidFill>
            <a:schemeClr val="tx2"/>
          </a:solidFill>
          <a:latin typeface="Arial" pitchFamily="-105" charset="0"/>
          <a:ea typeface="ＭＳ Ｐゴシック" pitchFamily="-105" charset="-128"/>
          <a:cs typeface="ＭＳ Ｐゴシック" pitchFamily="-105" charset="-128"/>
        </a:defRPr>
      </a:lvl5pPr>
      <a:lvl6pPr marL="457200" algn="ctr" rtl="0" fontAlgn="base">
        <a:spcBef>
          <a:spcPct val="0"/>
        </a:spcBef>
        <a:spcAft>
          <a:spcPct val="0"/>
        </a:spcAft>
        <a:defRPr sz="4400">
          <a:solidFill>
            <a:schemeClr val="tx2"/>
          </a:solidFill>
          <a:latin typeface="Arial" pitchFamily="-105" charset="0"/>
        </a:defRPr>
      </a:lvl6pPr>
      <a:lvl7pPr marL="914400" algn="ctr" rtl="0" fontAlgn="base">
        <a:spcBef>
          <a:spcPct val="0"/>
        </a:spcBef>
        <a:spcAft>
          <a:spcPct val="0"/>
        </a:spcAft>
        <a:defRPr sz="4400">
          <a:solidFill>
            <a:schemeClr val="tx2"/>
          </a:solidFill>
          <a:latin typeface="Arial" pitchFamily="-105" charset="0"/>
        </a:defRPr>
      </a:lvl7pPr>
      <a:lvl8pPr marL="1371600" algn="ctr" rtl="0" fontAlgn="base">
        <a:spcBef>
          <a:spcPct val="0"/>
        </a:spcBef>
        <a:spcAft>
          <a:spcPct val="0"/>
        </a:spcAft>
        <a:defRPr sz="4400">
          <a:solidFill>
            <a:schemeClr val="tx2"/>
          </a:solidFill>
          <a:latin typeface="Arial" pitchFamily="-105" charset="0"/>
        </a:defRPr>
      </a:lvl8pPr>
      <a:lvl9pPr marL="1828800" algn="ctr" rtl="0" fontAlgn="base">
        <a:spcBef>
          <a:spcPct val="0"/>
        </a:spcBef>
        <a:spcAft>
          <a:spcPct val="0"/>
        </a:spcAft>
        <a:defRPr sz="4400">
          <a:solidFill>
            <a:schemeClr val="tx2"/>
          </a:solidFill>
          <a:latin typeface="Arial" pitchFamily="-105" charset="0"/>
        </a:defRPr>
      </a:lvl9pPr>
    </p:titleStyle>
    <p:bodyStyle>
      <a:lvl1pPr marL="342900" indent="-342900" algn="l" rtl="0" eaLnBrk="0" fontAlgn="base" hangingPunct="0">
        <a:spcBef>
          <a:spcPct val="20000"/>
        </a:spcBef>
        <a:spcAft>
          <a:spcPct val="20000"/>
        </a:spcAft>
        <a:buChar char="•"/>
        <a:defRPr sz="2400">
          <a:solidFill>
            <a:schemeClr val="tx1"/>
          </a:solidFill>
          <a:latin typeface="+mn-lt"/>
          <a:ea typeface="ＭＳ Ｐゴシック" pitchFamily="-105" charset="-128"/>
          <a:cs typeface="ＭＳ Ｐゴシック" pitchFamily="-105" charset="-128"/>
        </a:defRPr>
      </a:lvl1pPr>
      <a:lvl2pPr marL="742950" indent="-285750" algn="l" rtl="0" eaLnBrk="0" fontAlgn="base" hangingPunct="0">
        <a:spcBef>
          <a:spcPct val="20000"/>
        </a:spcBef>
        <a:spcAft>
          <a:spcPct val="20000"/>
        </a:spcAft>
        <a:buChar char="–"/>
        <a:defRPr sz="2000">
          <a:solidFill>
            <a:schemeClr val="tx1"/>
          </a:solidFill>
          <a:latin typeface="+mn-lt"/>
          <a:ea typeface="ＭＳ Ｐゴシック" pitchFamily="-105" charset="-128"/>
        </a:defRPr>
      </a:lvl2pPr>
      <a:lvl3pPr marL="1143000" indent="-228600" algn="l" rtl="0" eaLnBrk="0" fontAlgn="base" hangingPunct="0">
        <a:spcBef>
          <a:spcPct val="20000"/>
        </a:spcBef>
        <a:spcAft>
          <a:spcPct val="0"/>
        </a:spcAft>
        <a:buChar char="•"/>
        <a:defRPr sz="1800">
          <a:solidFill>
            <a:schemeClr val="tx1"/>
          </a:solidFill>
          <a:latin typeface="+mn-lt"/>
          <a:ea typeface="ＭＳ Ｐゴシック" pitchFamily="-105"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pitchFamily="-10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772400" cy="1470025"/>
          </a:xfrm>
        </p:spPr>
        <p:txBody>
          <a:bodyPr/>
          <a:lstStyle/>
          <a:p>
            <a:r>
              <a:rPr lang="en-US" b="1" dirty="0"/>
              <a:t>Bayes Model to </a:t>
            </a:r>
            <a:br>
              <a:rPr lang="en-US" b="1" dirty="0"/>
            </a:br>
            <a:r>
              <a:rPr lang="en-US" b="1" dirty="0"/>
              <a:t>Bayesian Network</a:t>
            </a:r>
          </a:p>
        </p:txBody>
      </p:sp>
      <p:sp>
        <p:nvSpPr>
          <p:cNvPr id="3" name="Subtitle 2"/>
          <p:cNvSpPr>
            <a:spLocks noGrp="1"/>
          </p:cNvSpPr>
          <p:nvPr>
            <p:ph type="subTitle" idx="1"/>
          </p:nvPr>
        </p:nvSpPr>
        <p:spPr>
          <a:xfrm>
            <a:off x="1544320" y="3817080"/>
            <a:ext cx="6400800" cy="2406914"/>
          </a:xfrm>
        </p:spPr>
        <p:txBody>
          <a:bodyPr>
            <a:normAutofit/>
          </a:bodyPr>
          <a:lstStyle/>
          <a:p>
            <a:r>
              <a:rPr lang="en-US" b="1" dirty="0">
                <a:solidFill>
                  <a:schemeClr val="tx1"/>
                </a:solidFill>
                <a:latin typeface="Arial" charset="0"/>
                <a:ea typeface="ＭＳ Ｐゴシック" charset="0"/>
                <a:cs typeface="ＭＳ Ｐゴシック" charset="0"/>
              </a:rPr>
              <a:t>Unit 6</a:t>
            </a:r>
          </a:p>
          <a:p>
            <a:br>
              <a:rPr lang="en-US" dirty="0">
                <a:solidFill>
                  <a:schemeClr val="tx1"/>
                </a:solidFill>
                <a:latin typeface="Arial" charset="0"/>
                <a:ea typeface="ＭＳ Ｐゴシック" charset="0"/>
                <a:cs typeface="ＭＳ Ｐゴシック" charset="0"/>
              </a:rPr>
            </a:br>
            <a:endParaRPr lang="en-US" dirty="0">
              <a:solidFill>
                <a:schemeClr val="tx1"/>
              </a:solidFill>
              <a:latin typeface="Arial" charset="0"/>
              <a:ea typeface="ＭＳ Ｐゴシック" charset="0"/>
              <a:cs typeface="ＭＳ Ｐゴシック" charset="0"/>
            </a:endParaRPr>
          </a:p>
          <a:p>
            <a:r>
              <a:rPr lang="en-US" sz="2800" dirty="0">
                <a:solidFill>
                  <a:schemeClr val="tx1"/>
                </a:solidFill>
                <a:latin typeface="Arial" charset="0"/>
                <a:ea typeface="ＭＳ Ｐゴシック" charset="0"/>
                <a:cs typeface="ＭＳ Ｐゴシック" charset="0"/>
              </a:rPr>
              <a:t>Fall 2021</a:t>
            </a:r>
            <a:endParaRPr lang="en-US" dirty="0">
              <a:solidFill>
                <a:schemeClr val="tx1"/>
              </a:solidFill>
              <a:latin typeface="Arial" charset="0"/>
              <a:ea typeface="ＭＳ Ｐゴシック" charset="0"/>
              <a:cs typeface="ＭＳ Ｐゴシック" charset="0"/>
            </a:endParaRPr>
          </a:p>
          <a:p>
            <a:endParaRPr lang="en-US" dirty="0">
              <a:solidFill>
                <a:schemeClr val="tx1"/>
              </a:solidFill>
            </a:endParaRPr>
          </a:p>
        </p:txBody>
      </p:sp>
    </p:spTree>
    <p:extLst>
      <p:ext uri="{BB962C8B-B14F-4D97-AF65-F5344CB8AC3E}">
        <p14:creationId xmlns:p14="http://schemas.microsoft.com/office/powerpoint/2010/main" val="403418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47" y="350289"/>
            <a:ext cx="8229600" cy="447039"/>
          </a:xfrm>
        </p:spPr>
        <p:txBody>
          <a:bodyPr>
            <a:normAutofit fontScale="90000"/>
          </a:bodyPr>
          <a:lstStyle/>
          <a:p>
            <a:r>
              <a:rPr lang="en-US" dirty="0"/>
              <a:t>Account for Multiple Causes and Effects</a:t>
            </a:r>
          </a:p>
        </p:txBody>
      </p:sp>
      <p:pic>
        <p:nvPicPr>
          <p:cNvPr id="5" name="Content Placeholder 4"/>
          <p:cNvPicPr>
            <a:picLocks noGrp="1" noChangeAspect="1"/>
          </p:cNvPicPr>
          <p:nvPr>
            <p:ph idx="1"/>
          </p:nvPr>
        </p:nvPicPr>
        <p:blipFill rotWithShape="1">
          <a:blip r:embed="rId3"/>
          <a:srcRect t="1115" b="18265"/>
          <a:stretch/>
        </p:blipFill>
        <p:spPr>
          <a:xfrm>
            <a:off x="2819400" y="3730823"/>
            <a:ext cx="3559833" cy="2695292"/>
          </a:xfrm>
        </p:spPr>
      </p:pic>
      <p:sp>
        <p:nvSpPr>
          <p:cNvPr id="8" name="TextBox 7"/>
          <p:cNvSpPr txBox="1"/>
          <p:nvPr/>
        </p:nvSpPr>
        <p:spPr>
          <a:xfrm>
            <a:off x="385377" y="1126743"/>
            <a:ext cx="838919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Martin has a prior </a:t>
            </a:r>
            <a:r>
              <a:rPr lang="en-US" sz="2000" dirty="0" err="1"/>
              <a:t>Pr</a:t>
            </a:r>
            <a:r>
              <a:rPr lang="en-US" sz="2000" dirty="0"/>
              <a:t> = 0.4 of being late due to oversleeping, O. He, like Norman, is also more likely to be late given T, train strike.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observable variable Martin late, M, therefore, has two direct causes (‘</a:t>
            </a:r>
            <a:r>
              <a:rPr lang="en-US" sz="2000" b="1" dirty="0"/>
              <a:t>parent nodes</a:t>
            </a:r>
            <a:r>
              <a:rPr lang="en-US" sz="2000" dirty="0"/>
              <a:t>’), as shown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construct the BN, we need to build the Conditional Probability Table (CPT) first.</a:t>
            </a:r>
          </a:p>
          <a:p>
            <a:endParaRPr lang="en-US" sz="2000" dirty="0"/>
          </a:p>
          <a:p>
            <a:endParaRPr lang="en-US" sz="2000" dirty="0"/>
          </a:p>
          <a:p>
            <a:endParaRPr lang="en-US" sz="2000" dirty="0"/>
          </a:p>
        </p:txBody>
      </p:sp>
      <p:sp>
        <p:nvSpPr>
          <p:cNvPr id="14" name="TextBox 13"/>
          <p:cNvSpPr txBox="1"/>
          <p:nvPr/>
        </p:nvSpPr>
        <p:spPr>
          <a:xfrm>
            <a:off x="1518082" y="5577368"/>
            <a:ext cx="1301318" cy="307777"/>
          </a:xfrm>
          <a:prstGeom prst="rect">
            <a:avLst/>
          </a:prstGeom>
          <a:noFill/>
        </p:spPr>
        <p:txBody>
          <a:bodyPr wrap="none" rtlCol="0">
            <a:spAutoFit/>
          </a:bodyPr>
          <a:lstStyle/>
          <a:p>
            <a:r>
              <a:rPr lang="en-US" sz="1400" dirty="0"/>
              <a:t>Common Effect</a:t>
            </a:r>
          </a:p>
        </p:txBody>
      </p:sp>
      <p:graphicFrame>
        <p:nvGraphicFramePr>
          <p:cNvPr id="18" name="Object 17"/>
          <p:cNvGraphicFramePr>
            <a:graphicFrameLocks noChangeAspect="1"/>
          </p:cNvGraphicFramePr>
          <p:nvPr>
            <p:extLst>
              <p:ext uri="{D42A27DB-BD31-4B8C-83A1-F6EECF244321}">
                <p14:modId xmlns:p14="http://schemas.microsoft.com/office/powerpoint/2010/main" val="1473771344"/>
              </p:ext>
            </p:extLst>
          </p:nvPr>
        </p:nvGraphicFramePr>
        <p:xfrm>
          <a:off x="1905000" y="5909587"/>
          <a:ext cx="723900" cy="203200"/>
        </p:xfrm>
        <a:graphic>
          <a:graphicData uri="http://schemas.openxmlformats.org/presentationml/2006/ole">
            <mc:AlternateContent xmlns:mc="http://schemas.openxmlformats.org/markup-compatibility/2006">
              <mc:Choice xmlns:v="urn:schemas-microsoft-com:vml" Requires="v">
                <p:oleObj spid="_x0000_s118800" name="Equation" r:id="rId4" imgW="723900" imgH="203200" progId="Equation.DSMT4">
                  <p:embed/>
                </p:oleObj>
              </mc:Choice>
              <mc:Fallback>
                <p:oleObj name="Equation" r:id="rId4" imgW="723900" imgH="203200" progId="Equation.DSMT4">
                  <p:embed/>
                  <p:pic>
                    <p:nvPicPr>
                      <p:cNvPr id="18" name="Object 17"/>
                      <p:cNvPicPr/>
                      <p:nvPr/>
                    </p:nvPicPr>
                    <p:blipFill>
                      <a:blip r:embed="rId5"/>
                      <a:stretch>
                        <a:fillRect/>
                      </a:stretch>
                    </p:blipFill>
                    <p:spPr>
                      <a:xfrm>
                        <a:off x="1905000" y="5909587"/>
                        <a:ext cx="723900" cy="203200"/>
                      </a:xfrm>
                      <a:prstGeom prst="rect">
                        <a:avLst/>
                      </a:prstGeom>
                    </p:spPr>
                  </p:pic>
                </p:oleObj>
              </mc:Fallback>
            </mc:AlternateContent>
          </a:graphicData>
        </a:graphic>
      </p:graphicFrame>
    </p:spTree>
    <p:extLst>
      <p:ext uri="{BB962C8B-B14F-4D97-AF65-F5344CB8AC3E}">
        <p14:creationId xmlns:p14="http://schemas.microsoft.com/office/powerpoint/2010/main" val="283906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47" y="350289"/>
            <a:ext cx="8229600" cy="447039"/>
          </a:xfrm>
        </p:spPr>
        <p:txBody>
          <a:bodyPr>
            <a:normAutofit fontScale="90000"/>
          </a:bodyPr>
          <a:lstStyle/>
          <a:p>
            <a:r>
              <a:rPr lang="en-US" dirty="0"/>
              <a:t>Account for Multiple Causes and Effects</a:t>
            </a:r>
          </a:p>
        </p:txBody>
      </p:sp>
      <p:pic>
        <p:nvPicPr>
          <p:cNvPr id="6" name="Picture 5"/>
          <p:cNvPicPr>
            <a:picLocks noChangeAspect="1"/>
          </p:cNvPicPr>
          <p:nvPr/>
        </p:nvPicPr>
        <p:blipFill>
          <a:blip r:embed="rId2"/>
          <a:stretch>
            <a:fillRect/>
          </a:stretch>
        </p:blipFill>
        <p:spPr>
          <a:xfrm>
            <a:off x="6324600" y="2687691"/>
            <a:ext cx="2021325" cy="1278351"/>
          </a:xfrm>
          <a:prstGeom prst="rect">
            <a:avLst/>
          </a:prstGeom>
        </p:spPr>
      </p:pic>
      <p:sp>
        <p:nvSpPr>
          <p:cNvPr id="8" name="TextBox 7"/>
          <p:cNvSpPr txBox="1"/>
          <p:nvPr/>
        </p:nvSpPr>
        <p:spPr>
          <a:xfrm>
            <a:off x="312048" y="1234678"/>
            <a:ext cx="8312997" cy="1015663"/>
          </a:xfrm>
          <a:prstGeom prst="rect">
            <a:avLst/>
          </a:prstGeom>
          <a:noFill/>
        </p:spPr>
        <p:txBody>
          <a:bodyPr wrap="square" rtlCol="0">
            <a:spAutoFit/>
          </a:bodyPr>
          <a:lstStyle/>
          <a:p>
            <a:endParaRPr lang="en-US" sz="2000" dirty="0"/>
          </a:p>
          <a:p>
            <a:r>
              <a:rPr lang="en-US" sz="2000" dirty="0"/>
              <a:t>⦁  The CPT of M (‘</a:t>
            </a:r>
            <a:r>
              <a:rPr lang="en-US" sz="2000" b="1" dirty="0"/>
              <a:t>child node</a:t>
            </a:r>
            <a:r>
              <a:rPr lang="en-US" sz="2000" dirty="0"/>
              <a:t>’) has 2</a:t>
            </a:r>
            <a:r>
              <a:rPr lang="en-US" sz="2000" baseline="30000" dirty="0"/>
              <a:t>3</a:t>
            </a:r>
            <a:r>
              <a:rPr lang="en-US" sz="2000" dirty="0"/>
              <a:t> values (2 values, conditioned on each of the 2 values of O, and on the 2 values of T)</a:t>
            </a:r>
          </a:p>
        </p:txBody>
      </p:sp>
      <p:pic>
        <p:nvPicPr>
          <p:cNvPr id="9" name="Picture 8"/>
          <p:cNvPicPr>
            <a:picLocks noChangeAspect="1"/>
          </p:cNvPicPr>
          <p:nvPr/>
        </p:nvPicPr>
        <p:blipFill>
          <a:blip r:embed="rId3"/>
          <a:stretch>
            <a:fillRect/>
          </a:stretch>
        </p:blipFill>
        <p:spPr>
          <a:xfrm>
            <a:off x="3231931" y="4648200"/>
            <a:ext cx="5743568" cy="1377993"/>
          </a:xfrm>
          <a:prstGeom prst="rect">
            <a:avLst/>
          </a:prstGeom>
        </p:spPr>
      </p:pic>
      <p:sp>
        <p:nvSpPr>
          <p:cNvPr id="10" name="TextBox 9"/>
          <p:cNvSpPr txBox="1"/>
          <p:nvPr/>
        </p:nvSpPr>
        <p:spPr>
          <a:xfrm>
            <a:off x="4142901" y="6031558"/>
            <a:ext cx="4403065" cy="307777"/>
          </a:xfrm>
          <a:prstGeom prst="rect">
            <a:avLst/>
          </a:prstGeom>
          <a:noFill/>
        </p:spPr>
        <p:txBody>
          <a:bodyPr wrap="none" rtlCol="0">
            <a:spAutoFit/>
          </a:bodyPr>
          <a:lstStyle/>
          <a:p>
            <a:r>
              <a:rPr lang="en-US" sz="1400" b="1" dirty="0"/>
              <a:t>Table 6.4: CPT for Martin Late, M, conditioned on O and T</a:t>
            </a:r>
          </a:p>
        </p:txBody>
      </p:sp>
      <p:cxnSp>
        <p:nvCxnSpPr>
          <p:cNvPr id="7" name="Straight Arrow Connector 6"/>
          <p:cNvCxnSpPr>
            <a:cxnSpLocks/>
          </p:cNvCxnSpPr>
          <p:nvPr/>
        </p:nvCxnSpPr>
        <p:spPr>
          <a:xfrm flipV="1">
            <a:off x="5946832" y="4782309"/>
            <a:ext cx="673928" cy="66314"/>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cxnSpLocks/>
          </p:cNvCxnSpPr>
          <p:nvPr/>
        </p:nvCxnSpPr>
        <p:spPr>
          <a:xfrm>
            <a:off x="5357787" y="5105678"/>
            <a:ext cx="880103"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pic>
        <p:nvPicPr>
          <p:cNvPr id="17" name="Content Placeholder 4">
            <a:extLst>
              <a:ext uri="{FF2B5EF4-FFF2-40B4-BE49-F238E27FC236}">
                <a16:creationId xmlns:a16="http://schemas.microsoft.com/office/drawing/2014/main" id="{5FF896CF-1B16-4906-8E38-481B40CAB371}"/>
              </a:ext>
            </a:extLst>
          </p:cNvPr>
          <p:cNvPicPr>
            <a:picLocks noGrp="1" noChangeAspect="1"/>
          </p:cNvPicPr>
          <p:nvPr>
            <p:ph idx="1"/>
          </p:nvPr>
        </p:nvPicPr>
        <p:blipFill rotWithShape="1">
          <a:blip r:embed="rId4"/>
          <a:srcRect t="1115" b="18265"/>
          <a:stretch/>
        </p:blipFill>
        <p:spPr>
          <a:xfrm>
            <a:off x="838200" y="2895600"/>
            <a:ext cx="2108854" cy="1596698"/>
          </a:xfrm>
        </p:spPr>
      </p:pic>
      <p:sp>
        <p:nvSpPr>
          <p:cNvPr id="20" name="TextBox 19">
            <a:extLst>
              <a:ext uri="{FF2B5EF4-FFF2-40B4-BE49-F238E27FC236}">
                <a16:creationId xmlns:a16="http://schemas.microsoft.com/office/drawing/2014/main" id="{C98A2076-EB82-40F7-A359-2A4B25CC432D}"/>
              </a:ext>
            </a:extLst>
          </p:cNvPr>
          <p:cNvSpPr txBox="1"/>
          <p:nvPr/>
        </p:nvSpPr>
        <p:spPr>
          <a:xfrm>
            <a:off x="1278558" y="4607660"/>
            <a:ext cx="1668496" cy="1077218"/>
          </a:xfrm>
          <a:prstGeom prst="rect">
            <a:avLst/>
          </a:prstGeom>
          <a:noFill/>
        </p:spPr>
        <p:txBody>
          <a:bodyPr wrap="square" rtlCol="0">
            <a:spAutoFit/>
          </a:bodyPr>
          <a:lstStyle/>
          <a:p>
            <a:r>
              <a:rPr lang="en-US" sz="1600" dirty="0"/>
              <a:t>Observed System joint distribution: P(N,M,O,T)</a:t>
            </a:r>
          </a:p>
        </p:txBody>
      </p:sp>
    </p:spTree>
    <p:extLst>
      <p:ext uri="{BB962C8B-B14F-4D97-AF65-F5344CB8AC3E}">
        <p14:creationId xmlns:p14="http://schemas.microsoft.com/office/powerpoint/2010/main" val="407041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93" y="219663"/>
            <a:ext cx="5931507" cy="597069"/>
          </a:xfrm>
        </p:spPr>
        <p:txBody>
          <a:bodyPr>
            <a:normAutofit fontScale="90000"/>
          </a:bodyPr>
          <a:lstStyle/>
          <a:p>
            <a:r>
              <a:rPr lang="en-US" sz="3300" dirty="0"/>
              <a:t>Prior State and Posterior State Given Observation </a:t>
            </a:r>
          </a:p>
        </p:txBody>
      </p:sp>
      <p:pic>
        <p:nvPicPr>
          <p:cNvPr id="5" name="Picture 4"/>
          <p:cNvPicPr>
            <a:picLocks noChangeAspect="1"/>
          </p:cNvPicPr>
          <p:nvPr/>
        </p:nvPicPr>
        <p:blipFill>
          <a:blip r:embed="rId3"/>
          <a:stretch>
            <a:fillRect/>
          </a:stretch>
        </p:blipFill>
        <p:spPr>
          <a:xfrm>
            <a:off x="-7519" y="1327513"/>
            <a:ext cx="4290646" cy="2400300"/>
          </a:xfrm>
          <a:prstGeom prst="rect">
            <a:avLst/>
          </a:prstGeom>
        </p:spPr>
      </p:pic>
      <p:pic>
        <p:nvPicPr>
          <p:cNvPr id="6" name="Picture 5"/>
          <p:cNvPicPr>
            <a:picLocks noChangeAspect="1"/>
          </p:cNvPicPr>
          <p:nvPr/>
        </p:nvPicPr>
        <p:blipFill>
          <a:blip r:embed="rId4"/>
          <a:stretch>
            <a:fillRect/>
          </a:stretch>
        </p:blipFill>
        <p:spPr>
          <a:xfrm>
            <a:off x="4759995" y="1422553"/>
            <a:ext cx="4412540" cy="2247898"/>
          </a:xfrm>
          <a:prstGeom prst="rect">
            <a:avLst/>
          </a:prstGeom>
        </p:spPr>
      </p:pic>
      <p:sp>
        <p:nvSpPr>
          <p:cNvPr id="7" name="TextBox 6"/>
          <p:cNvSpPr txBox="1"/>
          <p:nvPr/>
        </p:nvSpPr>
        <p:spPr>
          <a:xfrm>
            <a:off x="485593" y="3882693"/>
            <a:ext cx="3145638" cy="430887"/>
          </a:xfrm>
          <a:prstGeom prst="rect">
            <a:avLst/>
          </a:prstGeom>
          <a:noFill/>
        </p:spPr>
        <p:txBody>
          <a:bodyPr wrap="none" rtlCol="0">
            <a:spAutoFit/>
          </a:bodyPr>
          <a:lstStyle/>
          <a:p>
            <a:r>
              <a:rPr lang="en-US" sz="2200" dirty="0"/>
              <a:t>Prior marginal state of BN</a:t>
            </a:r>
          </a:p>
        </p:txBody>
      </p:sp>
      <p:sp>
        <p:nvSpPr>
          <p:cNvPr id="8" name="TextBox 7"/>
          <p:cNvSpPr txBox="1"/>
          <p:nvPr/>
        </p:nvSpPr>
        <p:spPr>
          <a:xfrm>
            <a:off x="5684675" y="3896320"/>
            <a:ext cx="3259490" cy="769441"/>
          </a:xfrm>
          <a:prstGeom prst="rect">
            <a:avLst/>
          </a:prstGeom>
          <a:noFill/>
        </p:spPr>
        <p:txBody>
          <a:bodyPr wrap="square" rtlCol="0">
            <a:spAutoFit/>
          </a:bodyPr>
          <a:lstStyle/>
          <a:p>
            <a:r>
              <a:rPr lang="en-US" sz="2200" dirty="0"/>
              <a:t>Posterior revised state given observation of N</a:t>
            </a:r>
          </a:p>
        </p:txBody>
      </p:sp>
      <p:sp>
        <p:nvSpPr>
          <p:cNvPr id="9" name="TextBox 8"/>
          <p:cNvSpPr txBox="1"/>
          <p:nvPr/>
        </p:nvSpPr>
        <p:spPr>
          <a:xfrm>
            <a:off x="234333" y="4845200"/>
            <a:ext cx="886972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Effect of the observation that Norman is late (N = True) revises (increases) the probability that there is a train strike, T, and this in turn revises the probability for Martin late, M.</a:t>
            </a:r>
          </a:p>
          <a:p>
            <a:pPr marL="342900" indent="-342900">
              <a:buFont typeface="Arial" panose="020B0604020202020204" pitchFamily="34" charset="0"/>
              <a:buChar char="•"/>
            </a:pPr>
            <a:r>
              <a:rPr lang="en-US" sz="2000" dirty="0"/>
              <a:t>Also note that: </a:t>
            </a:r>
          </a:p>
        </p:txBody>
      </p:sp>
      <p:cxnSp>
        <p:nvCxnSpPr>
          <p:cNvPr id="10" name="Straight Arrow Connector 9"/>
          <p:cNvCxnSpPr/>
          <p:nvPr/>
        </p:nvCxnSpPr>
        <p:spPr>
          <a:xfrm flipH="1">
            <a:off x="7818909" y="2032316"/>
            <a:ext cx="233877"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975383" y="1871246"/>
            <a:ext cx="1108542" cy="338554"/>
          </a:xfrm>
          <a:prstGeom prst="rect">
            <a:avLst/>
          </a:prstGeom>
          <a:noFill/>
        </p:spPr>
        <p:txBody>
          <a:bodyPr wrap="square" rtlCol="0">
            <a:spAutoFit/>
          </a:bodyPr>
          <a:lstStyle/>
          <a:p>
            <a:r>
              <a:rPr lang="en-US" sz="1600" dirty="0"/>
              <a:t>Increased</a:t>
            </a:r>
          </a:p>
        </p:txBody>
      </p:sp>
      <p:cxnSp>
        <p:nvCxnSpPr>
          <p:cNvPr id="12" name="Straight Arrow Connector 11"/>
          <p:cNvCxnSpPr/>
          <p:nvPr/>
        </p:nvCxnSpPr>
        <p:spPr>
          <a:xfrm>
            <a:off x="5451639" y="3362530"/>
            <a:ext cx="298174"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419600" y="3162105"/>
            <a:ext cx="1110006" cy="338554"/>
          </a:xfrm>
          <a:prstGeom prst="rect">
            <a:avLst/>
          </a:prstGeom>
          <a:noFill/>
        </p:spPr>
        <p:txBody>
          <a:bodyPr wrap="square" rtlCol="0">
            <a:spAutoFit/>
          </a:bodyPr>
          <a:lstStyle/>
          <a:p>
            <a:r>
              <a:rPr lang="en-US" sz="1600" dirty="0"/>
              <a:t>Increased        </a:t>
            </a:r>
          </a:p>
        </p:txBody>
      </p:sp>
      <p:graphicFrame>
        <p:nvGraphicFramePr>
          <p:cNvPr id="14" name="Object 13">
            <a:extLst>
              <a:ext uri="{FF2B5EF4-FFF2-40B4-BE49-F238E27FC236}">
                <a16:creationId xmlns:a16="http://schemas.microsoft.com/office/drawing/2014/main" id="{4B26ABE0-7F51-483A-B711-CE15BA16DDFB}"/>
              </a:ext>
            </a:extLst>
          </p:cNvPr>
          <p:cNvGraphicFramePr>
            <a:graphicFrameLocks noChangeAspect="1"/>
          </p:cNvGraphicFramePr>
          <p:nvPr>
            <p:extLst>
              <p:ext uri="{D42A27DB-BD31-4B8C-83A1-F6EECF244321}">
                <p14:modId xmlns:p14="http://schemas.microsoft.com/office/powerpoint/2010/main" val="1445355290"/>
              </p:ext>
            </p:extLst>
          </p:nvPr>
        </p:nvGraphicFramePr>
        <p:xfrm>
          <a:off x="2895600" y="5988507"/>
          <a:ext cx="2225675" cy="561975"/>
        </p:xfrm>
        <a:graphic>
          <a:graphicData uri="http://schemas.openxmlformats.org/presentationml/2006/ole">
            <mc:AlternateContent xmlns:mc="http://schemas.openxmlformats.org/markup-compatibility/2006">
              <mc:Choice xmlns:v="urn:schemas-microsoft-com:vml" Requires="v">
                <p:oleObj spid="_x0000_s119822" name="Equation" r:id="rId5" imgW="1752600" imgH="444500" progId="Equation.DSMT4">
                  <p:embed/>
                </p:oleObj>
              </mc:Choice>
              <mc:Fallback>
                <p:oleObj name="Equation" r:id="rId5" imgW="1752600" imgH="444500" progId="Equation.DSMT4">
                  <p:embed/>
                  <p:pic>
                    <p:nvPicPr>
                      <p:cNvPr id="26" name="Object 25"/>
                      <p:cNvPicPr/>
                      <p:nvPr/>
                    </p:nvPicPr>
                    <p:blipFill>
                      <a:blip r:embed="rId6"/>
                      <a:stretch>
                        <a:fillRect/>
                      </a:stretch>
                    </p:blipFill>
                    <p:spPr>
                      <a:xfrm>
                        <a:off x="2895600" y="5988507"/>
                        <a:ext cx="2225675" cy="561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6617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3467"/>
            <a:ext cx="9144000" cy="349779"/>
          </a:xfrm>
        </p:spPr>
        <p:txBody>
          <a:bodyPr>
            <a:noAutofit/>
          </a:bodyPr>
          <a:lstStyle/>
          <a:p>
            <a:r>
              <a:rPr lang="en-US" dirty="0"/>
              <a:t>Calculation of Total Marginal Probability</a:t>
            </a:r>
          </a:p>
        </p:txBody>
      </p:sp>
      <p:sp>
        <p:nvSpPr>
          <p:cNvPr id="5" name="TextBox 4"/>
          <p:cNvSpPr txBox="1"/>
          <p:nvPr/>
        </p:nvSpPr>
        <p:spPr>
          <a:xfrm>
            <a:off x="396001" y="1068741"/>
            <a:ext cx="8539655"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Calculate the total marginal probability that P(M=True)</a:t>
            </a:r>
          </a:p>
          <a:p>
            <a:pPr marL="342900" indent="-342900">
              <a:buFont typeface="Arial" panose="020B0604020202020204" pitchFamily="34" charset="0"/>
              <a:buChar char="•"/>
            </a:pPr>
            <a:r>
              <a:rPr lang="en-US" sz="2000" dirty="0"/>
              <a:t>To assess the condition of a child node, you will have to consider ALL effects of ALL parent nodes</a:t>
            </a:r>
          </a:p>
          <a:p>
            <a:pPr marL="342900" indent="-342900">
              <a:buFont typeface="Arial" panose="020B0604020202020204" pitchFamily="34" charset="0"/>
              <a:buChar char="•"/>
            </a:pPr>
            <a:r>
              <a:rPr lang="en-US" sz="2000" dirty="0"/>
              <a:t>P(M) is conditioned on the cause variables Martin oversleeps (O) and Train strike (T). Marginalization removes variables O and T.</a:t>
            </a:r>
          </a:p>
          <a:p>
            <a:pPr marL="342900" indent="-342900">
              <a:buFont typeface="Arial" panose="020B0604020202020204" pitchFamily="34" charset="0"/>
              <a:buChar char="•"/>
            </a:pPr>
            <a:endParaRPr lang="en-US" sz="2000" dirty="0"/>
          </a:p>
        </p:txBody>
      </p:sp>
      <p:pic>
        <p:nvPicPr>
          <p:cNvPr id="6" name="Picture 5"/>
          <p:cNvPicPr>
            <a:picLocks noChangeAspect="1"/>
          </p:cNvPicPr>
          <p:nvPr/>
        </p:nvPicPr>
        <p:blipFill>
          <a:blip r:embed="rId2"/>
          <a:stretch>
            <a:fillRect/>
          </a:stretch>
        </p:blipFill>
        <p:spPr>
          <a:xfrm>
            <a:off x="1184740" y="3770055"/>
            <a:ext cx="6532781" cy="3059686"/>
          </a:xfrm>
          <a:prstGeom prst="rect">
            <a:avLst/>
          </a:prstGeom>
        </p:spPr>
      </p:pic>
      <p:sp>
        <p:nvSpPr>
          <p:cNvPr id="7" name="TextBox 6"/>
          <p:cNvSpPr txBox="1"/>
          <p:nvPr/>
        </p:nvSpPr>
        <p:spPr>
          <a:xfrm>
            <a:off x="438304" y="3344394"/>
            <a:ext cx="8267391" cy="400110"/>
          </a:xfrm>
          <a:prstGeom prst="rect">
            <a:avLst/>
          </a:prstGeom>
          <a:noFill/>
        </p:spPr>
        <p:txBody>
          <a:bodyPr wrap="none" rtlCol="0">
            <a:spAutoFit/>
          </a:bodyPr>
          <a:lstStyle/>
          <a:p>
            <a:r>
              <a:rPr lang="en-US" sz="2000" dirty="0"/>
              <a:t>O and T are assumed independent, so P(O,T) = P(O|T)P(T) = P(O)P(T)</a:t>
            </a:r>
          </a:p>
        </p:txBody>
      </p:sp>
      <p:sp>
        <p:nvSpPr>
          <p:cNvPr id="14" name="TextBox 13"/>
          <p:cNvSpPr txBox="1"/>
          <p:nvPr/>
        </p:nvSpPr>
        <p:spPr>
          <a:xfrm>
            <a:off x="1161736" y="2765309"/>
            <a:ext cx="6064417" cy="461665"/>
          </a:xfrm>
          <a:prstGeom prst="rect">
            <a:avLst/>
          </a:prstGeom>
          <a:noFill/>
        </p:spPr>
        <p:txBody>
          <a:bodyPr wrap="none" rtlCol="0">
            <a:spAutoFit/>
          </a:bodyPr>
          <a:lstStyle/>
          <a:p>
            <a:r>
              <a:rPr lang="en-US" sz="2400" b="1" dirty="0"/>
              <a:t>P(M)= ΣP(M|O,T)P(O,T) = ΣP(M|O,T)P(O)P(T) </a:t>
            </a:r>
          </a:p>
        </p:txBody>
      </p:sp>
    </p:spTree>
    <p:extLst>
      <p:ext uri="{BB962C8B-B14F-4D97-AF65-F5344CB8AC3E}">
        <p14:creationId xmlns:p14="http://schemas.microsoft.com/office/powerpoint/2010/main" val="144953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14" y="-54836"/>
            <a:ext cx="8807318" cy="1143000"/>
          </a:xfrm>
        </p:spPr>
        <p:txBody>
          <a:bodyPr>
            <a:normAutofit/>
          </a:bodyPr>
          <a:lstStyle/>
          <a:p>
            <a:r>
              <a:rPr lang="en-US" dirty="0"/>
              <a:t>Revise P(M), Based on Observation of N=True</a:t>
            </a:r>
          </a:p>
        </p:txBody>
      </p:sp>
      <p:pic>
        <p:nvPicPr>
          <p:cNvPr id="5" name="Picture 4"/>
          <p:cNvPicPr>
            <a:picLocks noChangeAspect="1"/>
          </p:cNvPicPr>
          <p:nvPr/>
        </p:nvPicPr>
        <p:blipFill>
          <a:blip r:embed="rId2"/>
          <a:stretch>
            <a:fillRect/>
          </a:stretch>
        </p:blipFill>
        <p:spPr>
          <a:xfrm>
            <a:off x="386717" y="2500590"/>
            <a:ext cx="7327900" cy="2946400"/>
          </a:xfrm>
          <a:prstGeom prst="rect">
            <a:avLst/>
          </a:prstGeom>
        </p:spPr>
      </p:pic>
      <p:sp>
        <p:nvSpPr>
          <p:cNvPr id="6" name="TextBox 5"/>
          <p:cNvSpPr txBox="1"/>
          <p:nvPr/>
        </p:nvSpPr>
        <p:spPr>
          <a:xfrm>
            <a:off x="7248756" y="3400374"/>
            <a:ext cx="1271994" cy="830997"/>
          </a:xfrm>
          <a:prstGeom prst="rect">
            <a:avLst/>
          </a:prstGeom>
          <a:noFill/>
        </p:spPr>
        <p:txBody>
          <a:bodyPr wrap="square" rtlCol="0">
            <a:spAutoFit/>
          </a:bodyPr>
          <a:lstStyle/>
          <a:p>
            <a:r>
              <a:rPr lang="en-US" sz="1600" dirty="0"/>
              <a:t>(previously calculated</a:t>
            </a:r>
          </a:p>
          <a:p>
            <a:r>
              <a:rPr lang="en-US" sz="1600" dirty="0"/>
              <a:t>Posterior)</a:t>
            </a:r>
          </a:p>
        </p:txBody>
      </p:sp>
      <p:cxnSp>
        <p:nvCxnSpPr>
          <p:cNvPr id="8" name="Straight Arrow Connector 7"/>
          <p:cNvCxnSpPr>
            <a:cxnSpLocks/>
            <a:endCxn id="18" idx="3"/>
          </p:cNvCxnSpPr>
          <p:nvPr/>
        </p:nvCxnSpPr>
        <p:spPr>
          <a:xfrm flipH="1">
            <a:off x="6716457" y="3758442"/>
            <a:ext cx="421692" cy="14152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86717" y="1011152"/>
            <a:ext cx="7266413" cy="1107996"/>
          </a:xfrm>
          <a:prstGeom prst="rect">
            <a:avLst/>
          </a:prstGeom>
          <a:noFill/>
        </p:spPr>
        <p:txBody>
          <a:bodyPr wrap="none" rtlCol="0">
            <a:spAutoFit/>
          </a:bodyPr>
          <a:lstStyle/>
          <a:p>
            <a:r>
              <a:rPr lang="en-US" sz="2200" dirty="0"/>
              <a:t>Use data previous results, and sum over all O, T to calculate</a:t>
            </a:r>
          </a:p>
          <a:p>
            <a:r>
              <a:rPr lang="en-US" sz="2200" dirty="0"/>
              <a:t>Note that T is conditional on N but O is NOT conditional on N. </a:t>
            </a:r>
          </a:p>
          <a:p>
            <a:r>
              <a:rPr lang="en-US" sz="2200" dirty="0"/>
              <a:t>So, P(O|N=True)=P(O)</a:t>
            </a:r>
          </a:p>
        </p:txBody>
      </p:sp>
      <p:sp>
        <p:nvSpPr>
          <p:cNvPr id="10" name="TextBox 9"/>
          <p:cNvSpPr txBox="1"/>
          <p:nvPr/>
        </p:nvSpPr>
        <p:spPr>
          <a:xfrm>
            <a:off x="249998" y="2098455"/>
            <a:ext cx="2549352" cy="369332"/>
          </a:xfrm>
          <a:prstGeom prst="rect">
            <a:avLst/>
          </a:prstGeom>
          <a:noFill/>
        </p:spPr>
        <p:txBody>
          <a:bodyPr wrap="none" rtlCol="0">
            <a:spAutoFit/>
          </a:bodyPr>
          <a:lstStyle/>
          <a:p>
            <a:r>
              <a:rPr lang="en-US" dirty="0"/>
              <a:t>P(M = True | N = True) =  </a:t>
            </a:r>
          </a:p>
        </p:txBody>
      </p:sp>
      <p:sp>
        <p:nvSpPr>
          <p:cNvPr id="11" name="TextBox 10"/>
          <p:cNvSpPr txBox="1"/>
          <p:nvPr/>
        </p:nvSpPr>
        <p:spPr>
          <a:xfrm>
            <a:off x="506062" y="5446990"/>
            <a:ext cx="7962480" cy="1107996"/>
          </a:xfrm>
          <a:prstGeom prst="rect">
            <a:avLst/>
          </a:prstGeom>
          <a:noFill/>
        </p:spPr>
        <p:txBody>
          <a:bodyPr wrap="square" rtlCol="0">
            <a:spAutoFit/>
          </a:bodyPr>
          <a:lstStyle/>
          <a:p>
            <a:r>
              <a:rPr lang="en-US" sz="2200" dirty="0"/>
              <a:t>⦁  Given the observation N = True, we obtain the revised marginal probability P(M=</a:t>
            </a:r>
            <a:r>
              <a:rPr lang="en-US" sz="2200" dirty="0" err="1"/>
              <a:t>True|N</a:t>
            </a:r>
            <a:r>
              <a:rPr lang="en-US" sz="2200" dirty="0"/>
              <a:t> = True) ~ 0.542</a:t>
            </a:r>
          </a:p>
          <a:p>
            <a:r>
              <a:rPr lang="en-US" sz="2200" dirty="0"/>
              <a:t>So, P(M=</a:t>
            </a:r>
            <a:r>
              <a:rPr lang="en-US" sz="2200" dirty="0" err="1"/>
              <a:t>False|N</a:t>
            </a:r>
            <a:r>
              <a:rPr lang="en-US" sz="2200" dirty="0"/>
              <a:t> = True) = 1– 0.542 = 0.458</a:t>
            </a:r>
          </a:p>
        </p:txBody>
      </p:sp>
      <p:cxnSp>
        <p:nvCxnSpPr>
          <p:cNvPr id="14" name="Straight Arrow Connector 13"/>
          <p:cNvCxnSpPr>
            <a:cxnSpLocks/>
          </p:cNvCxnSpPr>
          <p:nvPr/>
        </p:nvCxnSpPr>
        <p:spPr>
          <a:xfrm flipH="1" flipV="1">
            <a:off x="6448098" y="3159276"/>
            <a:ext cx="690050" cy="59916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749147" y="2981245"/>
            <a:ext cx="775961" cy="307777"/>
          </a:xfrm>
          <a:prstGeom prst="rect">
            <a:avLst/>
          </a:prstGeom>
          <a:noFill/>
        </p:spPr>
        <p:txBody>
          <a:bodyPr wrap="none" rtlCol="0">
            <a:spAutoFit/>
          </a:bodyPr>
          <a:lstStyle/>
          <a:p>
            <a:r>
              <a:rPr lang="en-US" sz="1400" dirty="0"/>
              <a:t>0.47059</a:t>
            </a:r>
          </a:p>
        </p:txBody>
      </p:sp>
      <p:sp>
        <p:nvSpPr>
          <p:cNvPr id="15" name="TextBox 14"/>
          <p:cNvSpPr txBox="1"/>
          <p:nvPr/>
        </p:nvSpPr>
        <p:spPr>
          <a:xfrm>
            <a:off x="5710642" y="3313164"/>
            <a:ext cx="775961" cy="307777"/>
          </a:xfrm>
          <a:prstGeom prst="rect">
            <a:avLst/>
          </a:prstGeom>
          <a:noFill/>
        </p:spPr>
        <p:txBody>
          <a:bodyPr wrap="none" rtlCol="0">
            <a:spAutoFit/>
          </a:bodyPr>
          <a:lstStyle/>
          <a:p>
            <a:r>
              <a:rPr lang="en-US" sz="1400" dirty="0"/>
              <a:t>0.52941</a:t>
            </a:r>
          </a:p>
        </p:txBody>
      </p:sp>
      <p:cxnSp>
        <p:nvCxnSpPr>
          <p:cNvPr id="17" name="Straight Arrow Connector 16"/>
          <p:cNvCxnSpPr>
            <a:cxnSpLocks/>
          </p:cNvCxnSpPr>
          <p:nvPr/>
        </p:nvCxnSpPr>
        <p:spPr>
          <a:xfrm flipH="1" flipV="1">
            <a:off x="6561678" y="3545716"/>
            <a:ext cx="532298" cy="21272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DADA1B0-C3B4-404F-8673-07908A681B5E}"/>
              </a:ext>
            </a:extLst>
          </p:cNvPr>
          <p:cNvSpPr txBox="1"/>
          <p:nvPr/>
        </p:nvSpPr>
        <p:spPr>
          <a:xfrm>
            <a:off x="5940496" y="3746077"/>
            <a:ext cx="775961" cy="307777"/>
          </a:xfrm>
          <a:prstGeom prst="rect">
            <a:avLst/>
          </a:prstGeom>
          <a:noFill/>
        </p:spPr>
        <p:txBody>
          <a:bodyPr wrap="none" rtlCol="0">
            <a:spAutoFit/>
          </a:bodyPr>
          <a:lstStyle/>
          <a:p>
            <a:r>
              <a:rPr lang="en-US" sz="1400" dirty="0"/>
              <a:t>0.47059</a:t>
            </a:r>
          </a:p>
        </p:txBody>
      </p:sp>
      <p:pic>
        <p:nvPicPr>
          <p:cNvPr id="19" name="Content Placeholder 4">
            <a:extLst>
              <a:ext uri="{FF2B5EF4-FFF2-40B4-BE49-F238E27FC236}">
                <a16:creationId xmlns:a16="http://schemas.microsoft.com/office/drawing/2014/main" id="{AF84C50C-7EA7-42EB-B29A-5C511F6B750C}"/>
              </a:ext>
            </a:extLst>
          </p:cNvPr>
          <p:cNvPicPr>
            <a:picLocks noGrp="1" noChangeAspect="1"/>
          </p:cNvPicPr>
          <p:nvPr>
            <p:ph idx="1"/>
          </p:nvPr>
        </p:nvPicPr>
        <p:blipFill rotWithShape="1">
          <a:blip r:embed="rId3"/>
          <a:srcRect t="1115" b="18265"/>
          <a:stretch/>
        </p:blipFill>
        <p:spPr>
          <a:xfrm>
            <a:off x="6994205" y="1828513"/>
            <a:ext cx="2108854" cy="1596698"/>
          </a:xfrm>
        </p:spPr>
      </p:pic>
    </p:spTree>
    <p:extLst>
      <p:ext uri="{BB962C8B-B14F-4D97-AF65-F5344CB8AC3E}">
        <p14:creationId xmlns:p14="http://schemas.microsoft.com/office/powerpoint/2010/main" val="121440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996"/>
            <a:ext cx="8229600" cy="502520"/>
          </a:xfrm>
        </p:spPr>
        <p:txBody>
          <a:bodyPr>
            <a:normAutofit fontScale="90000"/>
          </a:bodyPr>
          <a:lstStyle/>
          <a:p>
            <a:r>
              <a:rPr lang="en-US" dirty="0"/>
              <a:t>BN Conditional Independence Assumptions</a:t>
            </a:r>
          </a:p>
        </p:txBody>
      </p:sp>
      <p:sp>
        <p:nvSpPr>
          <p:cNvPr id="3" name="Content Placeholder 2"/>
          <p:cNvSpPr>
            <a:spLocks noGrp="1"/>
          </p:cNvSpPr>
          <p:nvPr>
            <p:ph idx="1"/>
          </p:nvPr>
        </p:nvSpPr>
        <p:spPr>
          <a:xfrm>
            <a:off x="152400" y="1027159"/>
            <a:ext cx="8695963" cy="5726875"/>
          </a:xfrm>
        </p:spPr>
        <p:txBody>
          <a:bodyPr>
            <a:normAutofit/>
          </a:bodyPr>
          <a:lstStyle/>
          <a:p>
            <a:pPr>
              <a:spcAft>
                <a:spcPts val="1000"/>
              </a:spcAft>
            </a:pPr>
            <a:r>
              <a:rPr lang="en-US" sz="2200" dirty="0"/>
              <a:t>The system function for the example BN we calculated is a </a:t>
            </a:r>
            <a:r>
              <a:rPr lang="en-US" sz="2200" b="1" dirty="0"/>
              <a:t>joint probability distribution </a:t>
            </a:r>
            <a:r>
              <a:rPr lang="en-US" sz="2200" dirty="0"/>
              <a:t>function of 4 variables, </a:t>
            </a:r>
            <a:br>
              <a:rPr lang="en-US" sz="2200" dirty="0"/>
            </a:br>
            <a:r>
              <a:rPr lang="en-US" sz="2200" dirty="0"/>
              <a:t>N, M, O, T: P(N,M,O,T).  Note this function can be expanded into conditional function factors and a marginal factor using the </a:t>
            </a:r>
            <a:r>
              <a:rPr lang="en-US" sz="2200" b="1" dirty="0"/>
              <a:t>Chain Rule </a:t>
            </a:r>
            <a:r>
              <a:rPr lang="en-US" sz="2200" dirty="0"/>
              <a:t>for random variables:</a:t>
            </a:r>
          </a:p>
          <a:p>
            <a:endParaRPr lang="en-US" sz="2200" dirty="0"/>
          </a:p>
          <a:p>
            <a:r>
              <a:rPr lang="en-US" sz="2200" dirty="0"/>
              <a:t>Because the direct cause of N is T only, N is conditionally independent of M and O, P(N|M,O,T) = P(N|T).  Also, O is independent of T, so P(O|T) = P(O).  Therefore:</a:t>
            </a:r>
          </a:p>
        </p:txBody>
      </p:sp>
      <p:pic>
        <p:nvPicPr>
          <p:cNvPr id="5" name="Picture 4"/>
          <p:cNvPicPr>
            <a:picLocks noChangeAspect="1"/>
          </p:cNvPicPr>
          <p:nvPr/>
        </p:nvPicPr>
        <p:blipFill>
          <a:blip r:embed="rId2"/>
          <a:stretch>
            <a:fillRect/>
          </a:stretch>
        </p:blipFill>
        <p:spPr>
          <a:xfrm>
            <a:off x="1139859" y="2874950"/>
            <a:ext cx="6864281" cy="355049"/>
          </a:xfrm>
          <a:prstGeom prst="rect">
            <a:avLst/>
          </a:prstGeom>
        </p:spPr>
      </p:pic>
      <p:pic>
        <p:nvPicPr>
          <p:cNvPr id="6" name="Picture 5"/>
          <p:cNvPicPr>
            <a:picLocks noChangeAspect="1"/>
          </p:cNvPicPr>
          <p:nvPr/>
        </p:nvPicPr>
        <p:blipFill>
          <a:blip r:embed="rId3"/>
          <a:stretch>
            <a:fillRect/>
          </a:stretch>
        </p:blipFill>
        <p:spPr>
          <a:xfrm>
            <a:off x="609600" y="4495800"/>
            <a:ext cx="5800501" cy="369887"/>
          </a:xfrm>
          <a:prstGeom prst="rect">
            <a:avLst/>
          </a:prstGeom>
        </p:spPr>
      </p:pic>
      <p:pic>
        <p:nvPicPr>
          <p:cNvPr id="7" name="Picture 6"/>
          <p:cNvPicPr>
            <a:picLocks noChangeAspect="1"/>
          </p:cNvPicPr>
          <p:nvPr/>
        </p:nvPicPr>
        <p:blipFill>
          <a:blip r:embed="rId4"/>
          <a:stretch>
            <a:fillRect/>
          </a:stretch>
        </p:blipFill>
        <p:spPr>
          <a:xfrm>
            <a:off x="6414414" y="4979516"/>
            <a:ext cx="2510049" cy="1814081"/>
          </a:xfrm>
          <a:prstGeom prst="rect">
            <a:avLst/>
          </a:prstGeom>
        </p:spPr>
      </p:pic>
      <p:cxnSp>
        <p:nvCxnSpPr>
          <p:cNvPr id="9" name="Straight Connector 8"/>
          <p:cNvCxnSpPr>
            <a:cxnSpLocks/>
          </p:cNvCxnSpPr>
          <p:nvPr/>
        </p:nvCxnSpPr>
        <p:spPr>
          <a:xfrm>
            <a:off x="7791090" y="5238601"/>
            <a:ext cx="0" cy="343639"/>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cxnSpLocks/>
          </p:cNvCxnSpPr>
          <p:nvPr/>
        </p:nvCxnSpPr>
        <p:spPr>
          <a:xfrm>
            <a:off x="7562490" y="6229201"/>
            <a:ext cx="0" cy="343639"/>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cxnSpLocks/>
          </p:cNvCxnSpPr>
          <p:nvPr/>
        </p:nvCxnSpPr>
        <p:spPr>
          <a:xfrm flipH="1">
            <a:off x="7333890" y="5773988"/>
            <a:ext cx="152400" cy="235226"/>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266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334"/>
            <a:ext cx="8352149" cy="597069"/>
          </a:xfrm>
        </p:spPr>
        <p:txBody>
          <a:bodyPr>
            <a:normAutofit fontScale="90000"/>
          </a:bodyPr>
          <a:lstStyle/>
          <a:p>
            <a:r>
              <a:rPr lang="en-US" sz="3600" dirty="0"/>
              <a:t>Three types of Bayesian Reasoning: </a:t>
            </a:r>
            <a:br>
              <a:rPr lang="en-US" sz="3600" dirty="0"/>
            </a:br>
            <a:r>
              <a:rPr lang="en-US" sz="3600" dirty="0"/>
              <a:t>Diagnostic, Predictive, and Intercausal</a:t>
            </a:r>
          </a:p>
        </p:txBody>
      </p:sp>
      <p:pic>
        <p:nvPicPr>
          <p:cNvPr id="6" name="Picture 5"/>
          <p:cNvPicPr>
            <a:picLocks noChangeAspect="1"/>
          </p:cNvPicPr>
          <p:nvPr/>
        </p:nvPicPr>
        <p:blipFill>
          <a:blip r:embed="rId2"/>
          <a:stretch>
            <a:fillRect/>
          </a:stretch>
        </p:blipFill>
        <p:spPr>
          <a:xfrm>
            <a:off x="2858801" y="3810000"/>
            <a:ext cx="5785952" cy="2947561"/>
          </a:xfrm>
          <a:prstGeom prst="rect">
            <a:avLst/>
          </a:prstGeom>
        </p:spPr>
      </p:pic>
      <p:cxnSp>
        <p:nvCxnSpPr>
          <p:cNvPr id="21" name="Straight Arrow Connector 20"/>
          <p:cNvCxnSpPr/>
          <p:nvPr/>
        </p:nvCxnSpPr>
        <p:spPr>
          <a:xfrm flipV="1">
            <a:off x="8462293" y="4464643"/>
            <a:ext cx="0" cy="11420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6200000">
            <a:off x="7306274" y="4587049"/>
            <a:ext cx="1942709" cy="400110"/>
          </a:xfrm>
          <a:prstGeom prst="rect">
            <a:avLst/>
          </a:prstGeom>
          <a:noFill/>
          <a:ln>
            <a:noFill/>
          </a:ln>
        </p:spPr>
        <p:txBody>
          <a:bodyPr wrap="square" rtlCol="0">
            <a:spAutoFit/>
          </a:bodyPr>
          <a:lstStyle/>
          <a:p>
            <a:r>
              <a:rPr lang="en-US" sz="2000" b="1" dirty="0">
                <a:solidFill>
                  <a:schemeClr val="accent6">
                    <a:lumMod val="75000"/>
                  </a:schemeClr>
                </a:solidFill>
              </a:rPr>
              <a:t>Diagnostic</a:t>
            </a:r>
          </a:p>
        </p:txBody>
      </p:sp>
      <p:sp>
        <p:nvSpPr>
          <p:cNvPr id="24" name="TextBox 23"/>
          <p:cNvSpPr txBox="1"/>
          <p:nvPr/>
        </p:nvSpPr>
        <p:spPr>
          <a:xfrm rot="16200000">
            <a:off x="1523498" y="4800566"/>
            <a:ext cx="1562612" cy="400110"/>
          </a:xfrm>
          <a:prstGeom prst="rect">
            <a:avLst/>
          </a:prstGeom>
          <a:noFill/>
        </p:spPr>
        <p:txBody>
          <a:bodyPr wrap="square" rtlCol="0">
            <a:spAutoFit/>
          </a:bodyPr>
          <a:lstStyle/>
          <a:p>
            <a:r>
              <a:rPr lang="en-US" sz="2000" b="1" dirty="0">
                <a:solidFill>
                  <a:srgbClr val="C00000"/>
                </a:solidFill>
              </a:rPr>
              <a:t>Predictive</a:t>
            </a:r>
          </a:p>
        </p:txBody>
      </p:sp>
      <p:cxnSp>
        <p:nvCxnSpPr>
          <p:cNvPr id="25" name="Straight Arrow Connector 24"/>
          <p:cNvCxnSpPr>
            <a:cxnSpLocks/>
          </p:cNvCxnSpPr>
          <p:nvPr/>
        </p:nvCxnSpPr>
        <p:spPr>
          <a:xfrm>
            <a:off x="2513896" y="4596086"/>
            <a:ext cx="0" cy="1243153"/>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7205664-AB19-7A4F-A1EB-60DD33CA7EDE}"/>
              </a:ext>
            </a:extLst>
          </p:cNvPr>
          <p:cNvSpPr txBox="1"/>
          <p:nvPr/>
        </p:nvSpPr>
        <p:spPr>
          <a:xfrm rot="16200000">
            <a:off x="4238246" y="3319746"/>
            <a:ext cx="1364476" cy="400110"/>
          </a:xfrm>
          <a:prstGeom prst="rect">
            <a:avLst/>
          </a:prstGeom>
          <a:noFill/>
        </p:spPr>
        <p:txBody>
          <a:bodyPr wrap="none" rtlCol="0">
            <a:spAutoFit/>
          </a:bodyPr>
          <a:lstStyle/>
          <a:p>
            <a:r>
              <a:rPr lang="en-US" sz="2000" b="1" dirty="0">
                <a:solidFill>
                  <a:schemeClr val="tx2">
                    <a:lumMod val="60000"/>
                    <a:lumOff val="40000"/>
                  </a:schemeClr>
                </a:solidFill>
              </a:rPr>
              <a:t>Intercausal</a:t>
            </a:r>
          </a:p>
        </p:txBody>
      </p:sp>
      <p:sp>
        <p:nvSpPr>
          <p:cNvPr id="36" name="Left-Right Arrow 35">
            <a:extLst>
              <a:ext uri="{FF2B5EF4-FFF2-40B4-BE49-F238E27FC236}">
                <a16:creationId xmlns:a16="http://schemas.microsoft.com/office/drawing/2014/main" id="{C027B6D8-B97C-C144-B185-1991BED0CA39}"/>
              </a:ext>
            </a:extLst>
          </p:cNvPr>
          <p:cNvSpPr/>
          <p:nvPr/>
        </p:nvSpPr>
        <p:spPr>
          <a:xfrm>
            <a:off x="4610678" y="4076438"/>
            <a:ext cx="619125" cy="142876"/>
          </a:xfrm>
          <a:prstGeom prst="leftRightArrow">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a16="http://schemas.microsoft.com/office/drawing/2014/main" id="{FA5F696D-7692-4022-A7AE-877CC2D9679E}"/>
              </a:ext>
            </a:extLst>
          </p:cNvPr>
          <p:cNvSpPr/>
          <p:nvPr/>
        </p:nvSpPr>
        <p:spPr>
          <a:xfrm>
            <a:off x="252265" y="1292208"/>
            <a:ext cx="8392488" cy="1631216"/>
          </a:xfrm>
          <a:prstGeom prst="rect">
            <a:avLst/>
          </a:prstGeom>
        </p:spPr>
        <p:txBody>
          <a:bodyPr wrap="square">
            <a:spAutoFit/>
          </a:bodyPr>
          <a:lstStyle/>
          <a:p>
            <a:pPr marL="285750" indent="-285750">
              <a:buFont typeface="Arial" panose="020B0604020202020204" pitchFamily="34" charset="0"/>
              <a:buChar char="•"/>
            </a:pPr>
            <a:r>
              <a:rPr lang="en-US" sz="2000" dirty="0"/>
              <a:t>Evidence based on observation can be entered anywhere in the BN, and the evidence propagates throughout the network to update the marginal probabilities of the unobserved variables to support </a:t>
            </a:r>
            <a:r>
              <a:rPr lang="en-US" sz="2000" b="1" dirty="0"/>
              <a:t>Diagnostic</a:t>
            </a:r>
            <a:r>
              <a:rPr lang="en-US" sz="2000" dirty="0"/>
              <a:t> reasoning (identify causes), </a:t>
            </a:r>
            <a:r>
              <a:rPr lang="en-US" sz="2000" b="1" dirty="0"/>
              <a:t>Predictive</a:t>
            </a:r>
            <a:r>
              <a:rPr lang="en-US" sz="2000" dirty="0"/>
              <a:t> reasoning (predict effects), and </a:t>
            </a:r>
            <a:r>
              <a:rPr lang="en-US" sz="2000" b="1" dirty="0"/>
              <a:t>Intercausal</a:t>
            </a:r>
            <a:r>
              <a:rPr lang="en-US" sz="2000" dirty="0"/>
              <a:t> reasoning</a:t>
            </a:r>
          </a:p>
        </p:txBody>
      </p:sp>
    </p:spTree>
    <p:extLst>
      <p:ext uri="{BB962C8B-B14F-4D97-AF65-F5344CB8AC3E}">
        <p14:creationId xmlns:p14="http://schemas.microsoft.com/office/powerpoint/2010/main" val="173590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78" y="314801"/>
            <a:ext cx="8229600" cy="393010"/>
          </a:xfrm>
        </p:spPr>
        <p:txBody>
          <a:bodyPr>
            <a:noAutofit/>
          </a:bodyPr>
          <a:lstStyle/>
          <a:p>
            <a:r>
              <a:rPr lang="en-US" sz="2600" dirty="0"/>
              <a:t>Evidence to Update Marginal Probabilities</a:t>
            </a:r>
          </a:p>
        </p:txBody>
      </p:sp>
      <p:pic>
        <p:nvPicPr>
          <p:cNvPr id="5" name="Picture 4"/>
          <p:cNvPicPr>
            <a:picLocks noChangeAspect="1"/>
          </p:cNvPicPr>
          <p:nvPr/>
        </p:nvPicPr>
        <p:blipFill>
          <a:blip r:embed="rId2"/>
          <a:stretch>
            <a:fillRect/>
          </a:stretch>
        </p:blipFill>
        <p:spPr>
          <a:xfrm>
            <a:off x="1600200" y="1307395"/>
            <a:ext cx="5595156" cy="2591062"/>
          </a:xfrm>
          <a:prstGeom prst="rect">
            <a:avLst/>
          </a:prstGeom>
        </p:spPr>
      </p:pic>
      <p:sp>
        <p:nvSpPr>
          <p:cNvPr id="7" name="TextBox 6"/>
          <p:cNvSpPr txBox="1"/>
          <p:nvPr/>
        </p:nvSpPr>
        <p:spPr>
          <a:xfrm>
            <a:off x="442749" y="4543213"/>
            <a:ext cx="8701251" cy="144655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sz="2200" dirty="0"/>
              <a:t>If the observation that Martin = late is entered, the revised probabilities are shown in Fig 6.5 a, which shows that the Most Likely Explanation (MLE) for M (= True) is Martin Oversleeps (O), with P(O) = 0.55 </a:t>
            </a:r>
          </a:p>
        </p:txBody>
      </p:sp>
      <p:sp>
        <p:nvSpPr>
          <p:cNvPr id="8" name="TextBox 7"/>
          <p:cNvSpPr txBox="1"/>
          <p:nvPr/>
        </p:nvSpPr>
        <p:spPr>
          <a:xfrm>
            <a:off x="3810000" y="3886200"/>
            <a:ext cx="1276161" cy="369332"/>
          </a:xfrm>
          <a:prstGeom prst="rect">
            <a:avLst/>
          </a:prstGeom>
          <a:noFill/>
        </p:spPr>
        <p:txBody>
          <a:bodyPr wrap="none" rtlCol="0">
            <a:spAutoFit/>
          </a:bodyPr>
          <a:lstStyle/>
          <a:p>
            <a:r>
              <a:rPr lang="en-US" dirty="0"/>
              <a:t>Figure 6.5 a</a:t>
            </a:r>
          </a:p>
        </p:txBody>
      </p:sp>
      <p:cxnSp>
        <p:nvCxnSpPr>
          <p:cNvPr id="14" name="Straight Arrow Connector 13"/>
          <p:cNvCxnSpPr/>
          <p:nvPr/>
        </p:nvCxnSpPr>
        <p:spPr>
          <a:xfrm flipH="1">
            <a:off x="3289314" y="1999569"/>
            <a:ext cx="205944"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29000" y="1782637"/>
            <a:ext cx="591779" cy="369332"/>
          </a:xfrm>
          <a:prstGeom prst="rect">
            <a:avLst/>
          </a:prstGeom>
          <a:noFill/>
        </p:spPr>
        <p:txBody>
          <a:bodyPr wrap="none" rtlCol="0">
            <a:spAutoFit/>
          </a:bodyPr>
          <a:lstStyle/>
          <a:p>
            <a:r>
              <a:rPr lang="en-US"/>
              <a:t>MLE</a:t>
            </a:r>
          </a:p>
        </p:txBody>
      </p:sp>
      <p:cxnSp>
        <p:nvCxnSpPr>
          <p:cNvPr id="16" name="Straight Arrow Connector 15"/>
          <p:cNvCxnSpPr/>
          <p:nvPr/>
        </p:nvCxnSpPr>
        <p:spPr>
          <a:xfrm flipV="1">
            <a:off x="1207532" y="2031922"/>
            <a:ext cx="0" cy="11420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rot="5400000">
            <a:off x="443677" y="2572617"/>
            <a:ext cx="1158378" cy="369332"/>
          </a:xfrm>
          <a:prstGeom prst="rect">
            <a:avLst/>
          </a:prstGeom>
          <a:noFill/>
        </p:spPr>
        <p:txBody>
          <a:bodyPr wrap="none" rtlCol="0">
            <a:spAutoFit/>
          </a:bodyPr>
          <a:lstStyle/>
          <a:p>
            <a:r>
              <a:rPr lang="en-US"/>
              <a:t>Diagnostic</a:t>
            </a:r>
          </a:p>
        </p:txBody>
      </p:sp>
      <p:sp>
        <p:nvSpPr>
          <p:cNvPr id="22" name="TextBox 21">
            <a:extLst>
              <a:ext uri="{FF2B5EF4-FFF2-40B4-BE49-F238E27FC236}">
                <a16:creationId xmlns:a16="http://schemas.microsoft.com/office/drawing/2014/main" id="{1CD60880-A9F1-4811-AEFB-0228CAA56FDE}"/>
              </a:ext>
            </a:extLst>
          </p:cNvPr>
          <p:cNvSpPr txBox="1"/>
          <p:nvPr/>
        </p:nvSpPr>
        <p:spPr>
          <a:xfrm rot="16200000">
            <a:off x="6685332" y="2029213"/>
            <a:ext cx="1579474" cy="461665"/>
          </a:xfrm>
          <a:prstGeom prst="rect">
            <a:avLst/>
          </a:prstGeom>
          <a:noFill/>
        </p:spPr>
        <p:txBody>
          <a:bodyPr wrap="square" rtlCol="0">
            <a:spAutoFit/>
          </a:bodyPr>
          <a:lstStyle/>
          <a:p>
            <a:r>
              <a:rPr lang="en-US" dirty="0"/>
              <a:t>Predictive</a:t>
            </a:r>
          </a:p>
        </p:txBody>
      </p:sp>
      <p:cxnSp>
        <p:nvCxnSpPr>
          <p:cNvPr id="24" name="Straight Arrow Connector 23">
            <a:extLst>
              <a:ext uri="{FF2B5EF4-FFF2-40B4-BE49-F238E27FC236}">
                <a16:creationId xmlns:a16="http://schemas.microsoft.com/office/drawing/2014/main" id="{25925A6D-A884-40FB-82D3-4C3D5E248A2B}"/>
              </a:ext>
            </a:extLst>
          </p:cNvPr>
          <p:cNvCxnSpPr>
            <a:cxnSpLocks/>
          </p:cNvCxnSpPr>
          <p:nvPr/>
        </p:nvCxnSpPr>
        <p:spPr>
          <a:xfrm>
            <a:off x="7739270" y="1853090"/>
            <a:ext cx="0" cy="1196693"/>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66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48" y="-4210"/>
            <a:ext cx="8229600" cy="393010"/>
          </a:xfrm>
        </p:spPr>
        <p:txBody>
          <a:bodyPr>
            <a:noAutofit/>
          </a:bodyPr>
          <a:lstStyle/>
          <a:p>
            <a:r>
              <a:rPr lang="en-US" sz="2600"/>
              <a:t>Evidence to Update Marginal Probabilities</a:t>
            </a:r>
          </a:p>
        </p:txBody>
      </p:sp>
      <p:pic>
        <p:nvPicPr>
          <p:cNvPr id="6" name="Picture 5"/>
          <p:cNvPicPr>
            <a:picLocks noChangeAspect="1"/>
          </p:cNvPicPr>
          <p:nvPr/>
        </p:nvPicPr>
        <p:blipFill>
          <a:blip r:embed="rId2"/>
          <a:stretch>
            <a:fillRect/>
          </a:stretch>
        </p:blipFill>
        <p:spPr>
          <a:xfrm>
            <a:off x="1447800" y="1199393"/>
            <a:ext cx="5789160" cy="2544824"/>
          </a:xfrm>
          <a:prstGeom prst="rect">
            <a:avLst/>
          </a:prstGeom>
        </p:spPr>
      </p:pic>
      <p:sp>
        <p:nvSpPr>
          <p:cNvPr id="7" name="TextBox 6"/>
          <p:cNvSpPr txBox="1"/>
          <p:nvPr/>
        </p:nvSpPr>
        <p:spPr>
          <a:xfrm>
            <a:off x="221374" y="4228268"/>
            <a:ext cx="8701251" cy="2564805"/>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sz="2200" dirty="0"/>
              <a:t>If the observation is entered that Norman too is late, however, the revised probabilities show in Fig 6.5b that the MLE for M (= True) is Train Strike (T = True), with posterior P(T|M=True, N=True) = 0.59, because N observation increases </a:t>
            </a:r>
            <a:r>
              <a:rPr lang="en-US" sz="2200" dirty="0" err="1"/>
              <a:t>Pr</a:t>
            </a:r>
            <a:r>
              <a:rPr lang="en-US" sz="2200" dirty="0"/>
              <a:t> of T. </a:t>
            </a:r>
          </a:p>
          <a:p>
            <a:pPr marL="342900" indent="-342900">
              <a:buFont typeface="Arial" panose="020B0604020202020204" pitchFamily="34" charset="0"/>
              <a:buChar char="•"/>
            </a:pPr>
            <a:r>
              <a:rPr lang="en-US" sz="2200" dirty="0"/>
              <a:t>This type of backward inferential reasoning to identify the primary cause of a common effect is called explaining away or</a:t>
            </a:r>
            <a:r>
              <a:rPr lang="en-US" sz="2200" i="1" dirty="0"/>
              <a:t> intercausal reasoning</a:t>
            </a:r>
            <a:r>
              <a:rPr lang="en-US" sz="2200" dirty="0"/>
              <a:t>.</a:t>
            </a:r>
          </a:p>
        </p:txBody>
      </p:sp>
      <p:sp>
        <p:nvSpPr>
          <p:cNvPr id="9" name="TextBox 8"/>
          <p:cNvSpPr txBox="1"/>
          <p:nvPr/>
        </p:nvSpPr>
        <p:spPr>
          <a:xfrm>
            <a:off x="3481855" y="3664981"/>
            <a:ext cx="2163986" cy="461665"/>
          </a:xfrm>
          <a:prstGeom prst="rect">
            <a:avLst/>
          </a:prstGeom>
          <a:noFill/>
        </p:spPr>
        <p:txBody>
          <a:bodyPr wrap="square" rtlCol="0">
            <a:spAutoFit/>
          </a:bodyPr>
          <a:lstStyle/>
          <a:p>
            <a:r>
              <a:rPr lang="en-US" dirty="0"/>
              <a:t>Figure 6.5 b</a:t>
            </a:r>
          </a:p>
        </p:txBody>
      </p:sp>
      <p:cxnSp>
        <p:nvCxnSpPr>
          <p:cNvPr id="11" name="Straight Arrow Connector 10"/>
          <p:cNvCxnSpPr>
            <a:cxnSpLocks/>
          </p:cNvCxnSpPr>
          <p:nvPr/>
        </p:nvCxnSpPr>
        <p:spPr>
          <a:xfrm flipH="1">
            <a:off x="5289407" y="1911119"/>
            <a:ext cx="259418"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93610" y="1685413"/>
            <a:ext cx="1781237" cy="461665"/>
          </a:xfrm>
          <a:prstGeom prst="rect">
            <a:avLst/>
          </a:prstGeom>
          <a:noFill/>
        </p:spPr>
        <p:txBody>
          <a:bodyPr wrap="square" rtlCol="0">
            <a:spAutoFit/>
          </a:bodyPr>
          <a:lstStyle/>
          <a:p>
            <a:r>
              <a:rPr lang="en-US" dirty="0"/>
              <a:t>MLE for M</a:t>
            </a:r>
          </a:p>
        </p:txBody>
      </p:sp>
      <p:cxnSp>
        <p:nvCxnSpPr>
          <p:cNvPr id="13" name="Straight Arrow Connector 12"/>
          <p:cNvCxnSpPr>
            <a:cxnSpLocks/>
          </p:cNvCxnSpPr>
          <p:nvPr/>
        </p:nvCxnSpPr>
        <p:spPr>
          <a:xfrm flipV="1">
            <a:off x="7921659" y="1767719"/>
            <a:ext cx="0" cy="1142009"/>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5400000">
            <a:off x="7014551" y="2494027"/>
            <a:ext cx="1444883" cy="353943"/>
          </a:xfrm>
          <a:prstGeom prst="rect">
            <a:avLst/>
          </a:prstGeom>
          <a:noFill/>
        </p:spPr>
        <p:txBody>
          <a:bodyPr wrap="square" rtlCol="0">
            <a:spAutoFit/>
          </a:bodyPr>
          <a:lstStyle/>
          <a:p>
            <a:r>
              <a:rPr lang="en-US" sz="1700"/>
              <a:t>Diagnostic</a:t>
            </a:r>
          </a:p>
        </p:txBody>
      </p:sp>
      <p:sp>
        <p:nvSpPr>
          <p:cNvPr id="3" name="TextBox 2"/>
          <p:cNvSpPr txBox="1"/>
          <p:nvPr/>
        </p:nvSpPr>
        <p:spPr>
          <a:xfrm rot="16200000">
            <a:off x="2954607" y="1349902"/>
            <a:ext cx="1230446" cy="338554"/>
          </a:xfrm>
          <a:prstGeom prst="rect">
            <a:avLst/>
          </a:prstGeom>
          <a:noFill/>
        </p:spPr>
        <p:txBody>
          <a:bodyPr wrap="square" rtlCol="0">
            <a:spAutoFit/>
          </a:bodyPr>
          <a:lstStyle/>
          <a:p>
            <a:r>
              <a:rPr lang="en-US" sz="1600" dirty="0"/>
              <a:t>Intercausal</a:t>
            </a:r>
          </a:p>
        </p:txBody>
      </p:sp>
      <p:sp>
        <p:nvSpPr>
          <p:cNvPr id="10" name="Left-Right Arrow 9"/>
          <p:cNvSpPr/>
          <p:nvPr/>
        </p:nvSpPr>
        <p:spPr>
          <a:xfrm>
            <a:off x="3240796" y="2057400"/>
            <a:ext cx="619125" cy="14287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23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30" y="412413"/>
            <a:ext cx="8893450" cy="509449"/>
          </a:xfrm>
        </p:spPr>
        <p:txBody>
          <a:bodyPr>
            <a:noAutofit/>
          </a:bodyPr>
          <a:lstStyle/>
          <a:p>
            <a:r>
              <a:rPr lang="en-US" sz="2800" dirty="0"/>
              <a:t>BN Structure: </a:t>
            </a:r>
            <a:r>
              <a:rPr lang="en-US" sz="2800" b="1" dirty="0"/>
              <a:t>Serial</a:t>
            </a:r>
            <a:r>
              <a:rPr lang="en-US" sz="2800" dirty="0"/>
              <a:t> Connection, Same Direction</a:t>
            </a:r>
          </a:p>
        </p:txBody>
      </p:sp>
      <p:sp>
        <p:nvSpPr>
          <p:cNvPr id="3" name="Content Placeholder 2"/>
          <p:cNvSpPr>
            <a:spLocks noGrp="1"/>
          </p:cNvSpPr>
          <p:nvPr>
            <p:ph idx="1"/>
          </p:nvPr>
        </p:nvSpPr>
        <p:spPr>
          <a:xfrm>
            <a:off x="77757" y="1007706"/>
            <a:ext cx="6012023" cy="5598367"/>
          </a:xfrm>
        </p:spPr>
        <p:txBody>
          <a:bodyPr>
            <a:normAutofit lnSpcReduction="10000"/>
          </a:bodyPr>
          <a:lstStyle/>
          <a:p>
            <a:r>
              <a:rPr lang="en-US" sz="2000" dirty="0"/>
              <a:t>The BN structure including the pattern of arcs dictates the info flow among the BN variables. </a:t>
            </a:r>
          </a:p>
          <a:p>
            <a:r>
              <a:rPr lang="en-US" sz="2000" dirty="0"/>
              <a:t>3 types of connection for information propagation: Serial, Diverging, or Converging</a:t>
            </a:r>
          </a:p>
          <a:p>
            <a:pPr marL="0" indent="0">
              <a:buNone/>
            </a:pPr>
            <a:endParaRPr lang="en-US" sz="2000" dirty="0"/>
          </a:p>
          <a:p>
            <a:r>
              <a:rPr lang="en-US" sz="2000" dirty="0"/>
              <a:t>For a </a:t>
            </a:r>
            <a:r>
              <a:rPr lang="en-US" sz="2000" b="1" dirty="0"/>
              <a:t>serial</a:t>
            </a:r>
            <a:r>
              <a:rPr lang="en-US" sz="2000" dirty="0"/>
              <a:t> link (as in a Chain junction), the arcs are in one direction: Info about B increases belief in A, which increases belief in C</a:t>
            </a:r>
          </a:p>
          <a:p>
            <a:endParaRPr lang="en-US" sz="2000" dirty="0"/>
          </a:p>
          <a:p>
            <a:r>
              <a:rPr lang="en-US" sz="2000" dirty="0"/>
              <a:t>If the status of A is known or is instantiated (given a value), however, info about B is irrelevant to belief in C, because of evidence observed for A.  So known A blocks the path for info flow between B and C.</a:t>
            </a:r>
          </a:p>
          <a:p>
            <a:r>
              <a:rPr lang="en-US" sz="2000" dirty="0"/>
              <a:t>Therefore, in a </a:t>
            </a:r>
            <a:r>
              <a:rPr lang="en-US" sz="2000" b="1" dirty="0"/>
              <a:t>Serial Connection, B and C are conditionally independent </a:t>
            </a:r>
            <a:r>
              <a:rPr lang="en-US" sz="2000" b="1" u="sng" dirty="0"/>
              <a:t>given A</a:t>
            </a:r>
            <a:r>
              <a:rPr lang="en-US" sz="2000" b="1" dirty="0"/>
              <a:t>.</a:t>
            </a:r>
          </a:p>
        </p:txBody>
      </p:sp>
      <p:pic>
        <p:nvPicPr>
          <p:cNvPr id="5" name="Picture 4"/>
          <p:cNvPicPr>
            <a:picLocks noChangeAspect="1"/>
          </p:cNvPicPr>
          <p:nvPr/>
        </p:nvPicPr>
        <p:blipFill>
          <a:blip r:embed="rId2"/>
          <a:stretch>
            <a:fillRect/>
          </a:stretch>
        </p:blipFill>
        <p:spPr>
          <a:xfrm>
            <a:off x="6448434" y="1017770"/>
            <a:ext cx="2504495" cy="1565310"/>
          </a:xfrm>
          <a:prstGeom prst="rect">
            <a:avLst/>
          </a:prstGeom>
        </p:spPr>
      </p:pic>
      <p:pic>
        <p:nvPicPr>
          <p:cNvPr id="8" name="Picture 7" descr="F, Fig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960" y="2821942"/>
            <a:ext cx="2866346" cy="1639782"/>
          </a:xfrm>
          <a:prstGeom prst="rect">
            <a:avLst/>
          </a:prstGeom>
        </p:spPr>
      </p:pic>
      <p:pic>
        <p:nvPicPr>
          <p:cNvPr id="9" name="Picture 8" descr="F, Fig 6.1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845" y="4738256"/>
            <a:ext cx="2484391" cy="1565310"/>
          </a:xfrm>
          <a:prstGeom prst="rect">
            <a:avLst/>
          </a:prstGeom>
        </p:spPr>
      </p:pic>
      <p:sp>
        <p:nvSpPr>
          <p:cNvPr id="6" name="TextBox 5"/>
          <p:cNvSpPr txBox="1"/>
          <p:nvPr/>
        </p:nvSpPr>
        <p:spPr>
          <a:xfrm>
            <a:off x="8078216" y="4553590"/>
            <a:ext cx="551090" cy="369332"/>
          </a:xfrm>
          <a:prstGeom prst="rect">
            <a:avLst/>
          </a:prstGeom>
          <a:noFill/>
        </p:spPr>
        <p:txBody>
          <a:bodyPr wrap="none" rtlCol="0">
            <a:spAutoFit/>
          </a:bodyPr>
          <a:lstStyle/>
          <a:p>
            <a:r>
              <a:rPr lang="en-US"/>
              <a:t>info</a:t>
            </a:r>
          </a:p>
        </p:txBody>
      </p:sp>
      <p:sp>
        <p:nvSpPr>
          <p:cNvPr id="10" name="TextBox 9"/>
          <p:cNvSpPr txBox="1"/>
          <p:nvPr/>
        </p:nvSpPr>
        <p:spPr>
          <a:xfrm>
            <a:off x="5867400" y="3576998"/>
            <a:ext cx="551090" cy="369332"/>
          </a:xfrm>
          <a:prstGeom prst="rect">
            <a:avLst/>
          </a:prstGeom>
          <a:noFill/>
        </p:spPr>
        <p:txBody>
          <a:bodyPr wrap="none" rtlCol="0">
            <a:spAutoFit/>
          </a:bodyPr>
          <a:lstStyle/>
          <a:p>
            <a:r>
              <a:rPr lang="en-US" dirty="0"/>
              <a:t>info</a:t>
            </a:r>
          </a:p>
        </p:txBody>
      </p:sp>
    </p:spTree>
    <p:extLst>
      <p:ext uri="{BB962C8B-B14F-4D97-AF65-F5344CB8AC3E}">
        <p14:creationId xmlns:p14="http://schemas.microsoft.com/office/powerpoint/2010/main" val="383957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9707"/>
          </a:xfrm>
        </p:spPr>
        <p:txBody>
          <a:bodyPr/>
          <a:lstStyle/>
          <a:p>
            <a:r>
              <a:rPr lang="en-US" dirty="0"/>
              <a:t>References</a:t>
            </a:r>
          </a:p>
        </p:txBody>
      </p:sp>
      <p:sp>
        <p:nvSpPr>
          <p:cNvPr id="3" name="Content Placeholder 2"/>
          <p:cNvSpPr>
            <a:spLocks noGrp="1"/>
          </p:cNvSpPr>
          <p:nvPr>
            <p:ph idx="1"/>
          </p:nvPr>
        </p:nvSpPr>
        <p:spPr>
          <a:xfrm>
            <a:off x="0" y="1143000"/>
            <a:ext cx="9144000" cy="5964237"/>
          </a:xfrm>
        </p:spPr>
        <p:txBody>
          <a:bodyPr>
            <a:noAutofit/>
          </a:bodyPr>
          <a:lstStyle/>
          <a:p>
            <a:r>
              <a:rPr lang="en-US" sz="1800" b="1" dirty="0"/>
              <a:t>Fenton, N. and M. Neil, Risk Assessment and Decision Analysis with Bayesian Network</a:t>
            </a:r>
            <a:r>
              <a:rPr lang="en-US" sz="1800" dirty="0"/>
              <a:t>s, CRC Press, </a:t>
            </a:r>
            <a:r>
              <a:rPr lang="en-US" sz="1800" b="1" dirty="0"/>
              <a:t>2</a:t>
            </a:r>
            <a:r>
              <a:rPr lang="en-US" sz="1800" b="1" baseline="30000" dirty="0"/>
              <a:t>nd</a:t>
            </a:r>
            <a:r>
              <a:rPr lang="en-US" sz="1800" b="1" dirty="0"/>
              <a:t> ed</a:t>
            </a:r>
            <a:r>
              <a:rPr lang="en-US" sz="1800" dirty="0"/>
              <a:t>.</a:t>
            </a:r>
            <a:r>
              <a:rPr lang="en-US" sz="1800" b="1" dirty="0"/>
              <a:t>2019</a:t>
            </a:r>
            <a:r>
              <a:rPr lang="en-US" sz="1800" dirty="0"/>
              <a:t> (F&amp;N, 2019), Chap. 7, pp. 155-199</a:t>
            </a:r>
          </a:p>
          <a:p>
            <a:r>
              <a:rPr lang="en-US" sz="1600" dirty="0" err="1">
                <a:latin typeface="Arial" charset="0"/>
                <a:ea typeface="ＭＳ Ｐゴシック" charset="0"/>
                <a:cs typeface="ＭＳ Ｐゴシック" charset="0"/>
              </a:rPr>
              <a:t>Pasman</a:t>
            </a:r>
            <a:r>
              <a:rPr lang="en-US" sz="1600" dirty="0">
                <a:latin typeface="Arial" charset="0"/>
                <a:ea typeface="ＭＳ Ｐゴシック" charset="0"/>
                <a:cs typeface="ＭＳ Ｐゴシック" charset="0"/>
              </a:rPr>
              <a:t>, Hans J., </a:t>
            </a:r>
            <a:r>
              <a:rPr lang="en-US" sz="1600" i="1" dirty="0">
                <a:latin typeface="Arial" charset="0"/>
                <a:ea typeface="ＭＳ Ｐゴシック" charset="0"/>
                <a:cs typeface="ＭＳ Ｐゴシック" charset="0"/>
              </a:rPr>
              <a:t>Risk Analysis and Control for Industrial Processes-Gas, Oil and Chemicals: A System Perspective for Assessing and Avoiding Low-Probability, High-Consequence Events</a:t>
            </a:r>
            <a:r>
              <a:rPr lang="en-US" sz="1600" dirty="0">
                <a:latin typeface="Arial" charset="0"/>
                <a:ea typeface="ＭＳ Ｐゴシック" charset="0"/>
                <a:cs typeface="ＭＳ Ｐゴシック" charset="0"/>
              </a:rPr>
              <a:t>, Elsevier, 2015</a:t>
            </a:r>
            <a:endParaRPr lang="en-US" sz="1600" dirty="0"/>
          </a:p>
          <a:p>
            <a:r>
              <a:rPr lang="en-US" sz="1600" dirty="0" err="1"/>
              <a:t>Bobbio</a:t>
            </a:r>
            <a:r>
              <a:rPr lang="en-US" sz="1600" dirty="0"/>
              <a:t>, A., et al, “Improving the analysis of dependable systems by mapping fault trees into Bayesian networks,” Rel. Eng. and System Safety, 71 (2001) 249–260 (</a:t>
            </a:r>
            <a:r>
              <a:rPr lang="en-US" sz="1600" dirty="0" err="1"/>
              <a:t>Bobbio</a:t>
            </a:r>
            <a:r>
              <a:rPr lang="en-US" sz="1600" dirty="0"/>
              <a:t>, 2001)</a:t>
            </a:r>
          </a:p>
          <a:p>
            <a:r>
              <a:rPr lang="en-US" sz="1400" dirty="0" err="1"/>
              <a:t>Kjaerulff</a:t>
            </a:r>
            <a:r>
              <a:rPr lang="en-US" sz="1400" dirty="0"/>
              <a:t>, U.B. and A.K. Madsen, </a:t>
            </a:r>
            <a:r>
              <a:rPr lang="en-US" sz="1400" i="1" dirty="0"/>
              <a:t>Bayesian Networks and Influence Diagrams</a:t>
            </a:r>
            <a:r>
              <a:rPr lang="en-US" sz="1400" dirty="0"/>
              <a:t>, Springer, 2008</a:t>
            </a:r>
          </a:p>
          <a:p>
            <a:r>
              <a:rPr lang="en-US" sz="1400" dirty="0"/>
              <a:t>Jensen, F.V. and T.D. Nielsen, </a:t>
            </a:r>
            <a:r>
              <a:rPr lang="en-US" sz="1400" i="1" dirty="0"/>
              <a:t>Bayesian Networks and Decision Graphs</a:t>
            </a:r>
            <a:r>
              <a:rPr lang="en-US" sz="1400" dirty="0"/>
              <a:t>, Springer, 2007</a:t>
            </a:r>
          </a:p>
          <a:p>
            <a:r>
              <a:rPr lang="en-US" sz="1400" dirty="0"/>
              <a:t>Nicholson, A., </a:t>
            </a:r>
            <a:r>
              <a:rPr lang="en-US" sz="1400" i="1" dirty="0"/>
              <a:t>Bayesian Networks and Causal Modeling</a:t>
            </a:r>
            <a:r>
              <a:rPr lang="en-US" sz="1400" dirty="0"/>
              <a:t>, School of Computer Science and Software Engineering, Monash University (Nicholson, Causal Modeling)</a:t>
            </a:r>
          </a:p>
          <a:p>
            <a:r>
              <a:rPr lang="en-US" sz="1400" dirty="0" err="1"/>
              <a:t>Korb</a:t>
            </a:r>
            <a:r>
              <a:rPr lang="en-US" sz="1400" dirty="0"/>
              <a:t>, K.B. and A.E. Nicholson, </a:t>
            </a:r>
            <a:r>
              <a:rPr lang="en-US" sz="1400" i="1" dirty="0"/>
              <a:t>Bayesian Artificial Intelligence, 2</a:t>
            </a:r>
            <a:r>
              <a:rPr lang="en-US" sz="1400" i="1" baseline="30000" dirty="0"/>
              <a:t>nd</a:t>
            </a:r>
            <a:r>
              <a:rPr lang="en-US" sz="1400" i="1" dirty="0"/>
              <a:t> ed</a:t>
            </a:r>
            <a:r>
              <a:rPr lang="en-US" sz="1400" dirty="0"/>
              <a:t>, Taylor &amp; Francis, 2011 (</a:t>
            </a:r>
            <a:r>
              <a:rPr lang="en-US" sz="1400" dirty="0" err="1"/>
              <a:t>Korb</a:t>
            </a:r>
            <a:r>
              <a:rPr lang="en-US" sz="1400" dirty="0"/>
              <a:t>, 2011)</a:t>
            </a:r>
          </a:p>
          <a:p>
            <a:r>
              <a:rPr lang="en-US" sz="1400" dirty="0"/>
              <a:t>Michigan Chemical Process Dynamics and Controls Open Text Book (MCPDC)</a:t>
            </a:r>
          </a:p>
          <a:p>
            <a:r>
              <a:rPr lang="en-US" sz="1400" dirty="0"/>
              <a:t>Pearl, J., </a:t>
            </a:r>
            <a:r>
              <a:rPr lang="en-US" sz="1400" i="1" dirty="0"/>
              <a:t>Probabilistic Reasoning in Intelligent Systems</a:t>
            </a:r>
            <a:r>
              <a:rPr lang="en-US" sz="1400" dirty="0"/>
              <a:t>, Morgan Kaufmann, 1988 (Pearl, 1988)</a:t>
            </a:r>
          </a:p>
          <a:p>
            <a:r>
              <a:rPr lang="en-US" sz="1400" dirty="0"/>
              <a:t>Pearl, Judea, Causality: Models, Reasoning, and Inference, 2</a:t>
            </a:r>
            <a:r>
              <a:rPr lang="en-US" sz="1400" baseline="30000" dirty="0"/>
              <a:t>nd</a:t>
            </a:r>
            <a:r>
              <a:rPr lang="en-US" sz="1400" dirty="0"/>
              <a:t> ed, Cambridge, 2009 (Pearl, 2009)</a:t>
            </a:r>
          </a:p>
          <a:p>
            <a:r>
              <a:rPr lang="en-US" sz="1400" dirty="0"/>
              <a:t>Neapolitan, R.E., </a:t>
            </a:r>
            <a:r>
              <a:rPr lang="en-US" sz="1400" i="1" dirty="0"/>
              <a:t>Learning Bayesian Networks</a:t>
            </a:r>
            <a:r>
              <a:rPr lang="en-US" sz="1400" dirty="0"/>
              <a:t>, Prentice Hall, 2004 (Neapolitan, 2004)</a:t>
            </a:r>
          </a:p>
          <a:p>
            <a:r>
              <a:rPr lang="en-US" sz="1400" dirty="0"/>
              <a:t>Neapolitan, R.E., </a:t>
            </a:r>
            <a:r>
              <a:rPr lang="en-US" sz="1400" i="1" dirty="0"/>
              <a:t>Probabilistic Methods for Bioinformatics</a:t>
            </a:r>
            <a:r>
              <a:rPr lang="en-US" sz="1400" dirty="0"/>
              <a:t>, Morgan Kaufmann, 2009</a:t>
            </a:r>
          </a:p>
          <a:p>
            <a:pPr marL="0" indent="0">
              <a:buNone/>
            </a:pPr>
            <a:endParaRPr lang="en-US" sz="1400" dirty="0"/>
          </a:p>
        </p:txBody>
      </p:sp>
    </p:spTree>
    <p:extLst>
      <p:ext uri="{BB962C8B-B14F-4D97-AF65-F5344CB8AC3E}">
        <p14:creationId xmlns:p14="http://schemas.microsoft.com/office/powerpoint/2010/main" val="242945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78" y="461421"/>
            <a:ext cx="8901043" cy="509449"/>
          </a:xfrm>
        </p:spPr>
        <p:txBody>
          <a:bodyPr>
            <a:noAutofit/>
          </a:bodyPr>
          <a:lstStyle/>
          <a:p>
            <a:r>
              <a:rPr lang="en-US" sz="2800" dirty="0"/>
              <a:t>BN Structure: </a:t>
            </a:r>
            <a:r>
              <a:rPr lang="en-US" sz="2800" b="1" dirty="0"/>
              <a:t>Diverging</a:t>
            </a:r>
            <a:r>
              <a:rPr lang="en-US" sz="2800" dirty="0"/>
              <a:t> Connection: Common Cause</a:t>
            </a:r>
          </a:p>
        </p:txBody>
      </p:sp>
      <p:sp>
        <p:nvSpPr>
          <p:cNvPr id="3" name="Content Placeholder 2"/>
          <p:cNvSpPr>
            <a:spLocks noGrp="1"/>
          </p:cNvSpPr>
          <p:nvPr>
            <p:ph idx="1"/>
          </p:nvPr>
        </p:nvSpPr>
        <p:spPr>
          <a:xfrm>
            <a:off x="15312" y="1210053"/>
            <a:ext cx="6256645" cy="5952435"/>
          </a:xfrm>
        </p:spPr>
        <p:txBody>
          <a:bodyPr>
            <a:normAutofit/>
          </a:bodyPr>
          <a:lstStyle/>
          <a:p>
            <a:r>
              <a:rPr lang="en-US" sz="2000" dirty="0"/>
              <a:t>For a </a:t>
            </a:r>
            <a:r>
              <a:rPr lang="en-US" sz="2000" b="1" dirty="0"/>
              <a:t>Diverging</a:t>
            </a:r>
            <a:r>
              <a:rPr lang="en-US" sz="2000" dirty="0"/>
              <a:t> link (as in a fork junction), the arcs diverge from </a:t>
            </a:r>
            <a:r>
              <a:rPr lang="en-US" sz="2000" u="sng" dirty="0"/>
              <a:t>Common Cause</a:t>
            </a:r>
            <a:r>
              <a:rPr lang="en-US" sz="2000" dirty="0"/>
              <a:t> A to B and A to C. Info about A increases belief in B and increases belief in C.</a:t>
            </a:r>
          </a:p>
          <a:p>
            <a:r>
              <a:rPr lang="en-US" sz="2000" dirty="0"/>
              <a:t>If no evidence is known about A, info about B influences belief in A and in C; also, info about C influences belief in A and in B. So, info flows through A to the B, C nodes.</a:t>
            </a:r>
          </a:p>
          <a:p>
            <a:r>
              <a:rPr lang="en-US" sz="2000" dirty="0"/>
              <a:t>If the status of A is known or is instantiated, however, info about B is irrelevant to belief in C, because of info about A.  Therefore, known A blocks the path for info flow between B and A.</a:t>
            </a:r>
          </a:p>
          <a:p>
            <a:r>
              <a:rPr lang="en-US" sz="2000" dirty="0"/>
              <a:t>In a </a:t>
            </a:r>
            <a:r>
              <a:rPr lang="en-US" sz="2000" b="1" dirty="0"/>
              <a:t>Diverging B and C are conditionally independent </a:t>
            </a:r>
            <a:r>
              <a:rPr lang="en-US" sz="2000" b="1" u="sng" dirty="0"/>
              <a:t>given A</a:t>
            </a:r>
            <a:r>
              <a:rPr lang="en-US" sz="2000" b="1" dirty="0"/>
              <a:t> </a:t>
            </a:r>
            <a:r>
              <a:rPr lang="en-US" sz="2000" dirty="0"/>
              <a:t>(similar to Serial connection)</a:t>
            </a:r>
          </a:p>
        </p:txBody>
      </p:sp>
      <p:pic>
        <p:nvPicPr>
          <p:cNvPr id="5" name="Picture 4" descr="Fig 6.1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834" y="1254685"/>
            <a:ext cx="2261808" cy="1400167"/>
          </a:xfrm>
          <a:prstGeom prst="rect">
            <a:avLst/>
          </a:prstGeom>
        </p:spPr>
      </p:pic>
      <p:pic>
        <p:nvPicPr>
          <p:cNvPr id="6" name="Picture 5" descr="F Fig 6.1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474" y="4660900"/>
            <a:ext cx="2540000" cy="1435100"/>
          </a:xfrm>
          <a:prstGeom prst="rect">
            <a:avLst/>
          </a:prstGeom>
        </p:spPr>
      </p:pic>
      <p:sp>
        <p:nvSpPr>
          <p:cNvPr id="10" name="TextBox 9"/>
          <p:cNvSpPr txBox="1"/>
          <p:nvPr/>
        </p:nvSpPr>
        <p:spPr>
          <a:xfrm>
            <a:off x="8178806" y="1149386"/>
            <a:ext cx="551090" cy="369332"/>
          </a:xfrm>
          <a:prstGeom prst="rect">
            <a:avLst/>
          </a:prstGeom>
          <a:noFill/>
        </p:spPr>
        <p:txBody>
          <a:bodyPr wrap="none" rtlCol="0">
            <a:spAutoFit/>
          </a:bodyPr>
          <a:lstStyle/>
          <a:p>
            <a:r>
              <a:rPr lang="en-US"/>
              <a:t>info</a:t>
            </a:r>
          </a:p>
        </p:txBody>
      </p:sp>
      <p:sp>
        <p:nvSpPr>
          <p:cNvPr id="11" name="TextBox 10"/>
          <p:cNvSpPr txBox="1"/>
          <p:nvPr/>
        </p:nvSpPr>
        <p:spPr>
          <a:xfrm>
            <a:off x="5943600" y="3752662"/>
            <a:ext cx="551090" cy="369332"/>
          </a:xfrm>
          <a:prstGeom prst="rect">
            <a:avLst/>
          </a:prstGeom>
          <a:noFill/>
        </p:spPr>
        <p:txBody>
          <a:bodyPr wrap="none" rtlCol="0">
            <a:spAutoFit/>
          </a:bodyPr>
          <a:lstStyle/>
          <a:p>
            <a:r>
              <a:rPr lang="en-US"/>
              <a:t>info</a:t>
            </a:r>
          </a:p>
        </p:txBody>
      </p:sp>
      <p:sp>
        <p:nvSpPr>
          <p:cNvPr id="12" name="TextBox 11"/>
          <p:cNvSpPr txBox="1"/>
          <p:nvPr/>
        </p:nvSpPr>
        <p:spPr>
          <a:xfrm>
            <a:off x="6010948" y="5540273"/>
            <a:ext cx="551090" cy="369332"/>
          </a:xfrm>
          <a:prstGeom prst="rect">
            <a:avLst/>
          </a:prstGeom>
          <a:noFill/>
        </p:spPr>
        <p:txBody>
          <a:bodyPr wrap="none" rtlCol="0">
            <a:spAutoFit/>
          </a:bodyPr>
          <a:lstStyle/>
          <a:p>
            <a:r>
              <a:rPr lang="en-US"/>
              <a:t>info</a:t>
            </a:r>
          </a:p>
        </p:txBody>
      </p:sp>
      <p:sp>
        <p:nvSpPr>
          <p:cNvPr id="15" name="TextBox 14"/>
          <p:cNvSpPr txBox="1"/>
          <p:nvPr/>
        </p:nvSpPr>
        <p:spPr>
          <a:xfrm>
            <a:off x="8101505" y="4476234"/>
            <a:ext cx="551090" cy="369332"/>
          </a:xfrm>
          <a:prstGeom prst="rect">
            <a:avLst/>
          </a:prstGeom>
          <a:noFill/>
        </p:spPr>
        <p:txBody>
          <a:bodyPr wrap="none" rtlCol="0">
            <a:spAutoFit/>
          </a:bodyPr>
          <a:lstStyle/>
          <a:p>
            <a:r>
              <a:rPr lang="en-US"/>
              <a:t>info</a:t>
            </a:r>
          </a:p>
        </p:txBody>
      </p:sp>
      <p:pic>
        <p:nvPicPr>
          <p:cNvPr id="13" name="Picture 12" descr="F, Fig 6.14.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025" y="2783577"/>
            <a:ext cx="2592009" cy="1442974"/>
          </a:xfrm>
          <a:prstGeom prst="rect">
            <a:avLst/>
          </a:prstGeom>
        </p:spPr>
      </p:pic>
      <p:sp>
        <p:nvSpPr>
          <p:cNvPr id="7" name="TextBox 6"/>
          <p:cNvSpPr txBox="1"/>
          <p:nvPr/>
        </p:nvSpPr>
        <p:spPr>
          <a:xfrm>
            <a:off x="7421468" y="1893585"/>
            <a:ext cx="1163900" cy="276999"/>
          </a:xfrm>
          <a:prstGeom prst="rect">
            <a:avLst/>
          </a:prstGeom>
          <a:noFill/>
        </p:spPr>
        <p:txBody>
          <a:bodyPr wrap="none" rtlCol="0">
            <a:spAutoFit/>
          </a:bodyPr>
          <a:lstStyle/>
          <a:p>
            <a:r>
              <a:rPr lang="en-US" sz="1200"/>
              <a:t>Common Cause</a:t>
            </a:r>
          </a:p>
        </p:txBody>
      </p:sp>
    </p:spTree>
    <p:extLst>
      <p:ext uri="{BB962C8B-B14F-4D97-AF65-F5344CB8AC3E}">
        <p14:creationId xmlns:p14="http://schemas.microsoft.com/office/powerpoint/2010/main" val="1221522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945"/>
            <a:ext cx="9132950" cy="708229"/>
          </a:xfrm>
        </p:spPr>
        <p:txBody>
          <a:bodyPr>
            <a:noAutofit/>
          </a:bodyPr>
          <a:lstStyle/>
          <a:p>
            <a:r>
              <a:rPr lang="en-US" sz="2800" dirty="0"/>
              <a:t>BN Structure: </a:t>
            </a:r>
            <a:r>
              <a:rPr lang="en-US" sz="2800" b="1" dirty="0"/>
              <a:t>Converging</a:t>
            </a:r>
            <a:r>
              <a:rPr lang="en-US" sz="2800" dirty="0"/>
              <a:t> Connection: Common Effect</a:t>
            </a:r>
          </a:p>
        </p:txBody>
      </p:sp>
      <p:pic>
        <p:nvPicPr>
          <p:cNvPr id="5" name="Picture 4"/>
          <p:cNvPicPr>
            <a:picLocks noChangeAspect="1"/>
          </p:cNvPicPr>
          <p:nvPr/>
        </p:nvPicPr>
        <p:blipFill>
          <a:blip r:embed="rId2"/>
          <a:stretch>
            <a:fillRect/>
          </a:stretch>
        </p:blipFill>
        <p:spPr>
          <a:xfrm>
            <a:off x="6517306" y="1219200"/>
            <a:ext cx="2384356" cy="1461052"/>
          </a:xfrm>
          <a:prstGeom prst="rect">
            <a:avLst/>
          </a:prstGeom>
        </p:spPr>
      </p:pic>
      <p:pic>
        <p:nvPicPr>
          <p:cNvPr id="10" name="Picture 9" descr="F, Fig 6.17.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318" y="3269422"/>
            <a:ext cx="2691412" cy="1461052"/>
          </a:xfrm>
          <a:prstGeom prst="rect">
            <a:avLst/>
          </a:prstGeom>
        </p:spPr>
      </p:pic>
      <p:pic>
        <p:nvPicPr>
          <p:cNvPr id="11" name="Picture 10" descr="F, Fig 6.18.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034" y="5065708"/>
            <a:ext cx="2500935" cy="1501720"/>
          </a:xfrm>
          <a:prstGeom prst="rect">
            <a:avLst/>
          </a:prstGeom>
        </p:spPr>
      </p:pic>
      <p:sp>
        <p:nvSpPr>
          <p:cNvPr id="8" name="TextBox 7"/>
          <p:cNvSpPr txBox="1"/>
          <p:nvPr/>
        </p:nvSpPr>
        <p:spPr>
          <a:xfrm>
            <a:off x="8091538" y="4961911"/>
            <a:ext cx="551090" cy="369332"/>
          </a:xfrm>
          <a:prstGeom prst="rect">
            <a:avLst/>
          </a:prstGeom>
          <a:noFill/>
        </p:spPr>
        <p:txBody>
          <a:bodyPr wrap="none" rtlCol="0">
            <a:spAutoFit/>
          </a:bodyPr>
          <a:lstStyle/>
          <a:p>
            <a:r>
              <a:rPr lang="en-US" dirty="0"/>
              <a:t>info</a:t>
            </a:r>
          </a:p>
        </p:txBody>
      </p:sp>
      <p:sp>
        <p:nvSpPr>
          <p:cNvPr id="13" name="TextBox 12"/>
          <p:cNvSpPr txBox="1"/>
          <p:nvPr/>
        </p:nvSpPr>
        <p:spPr>
          <a:xfrm>
            <a:off x="7144996" y="1918268"/>
            <a:ext cx="1148647" cy="276999"/>
          </a:xfrm>
          <a:prstGeom prst="rect">
            <a:avLst/>
          </a:prstGeom>
          <a:noFill/>
        </p:spPr>
        <p:txBody>
          <a:bodyPr wrap="none" rtlCol="0">
            <a:spAutoFit/>
          </a:bodyPr>
          <a:lstStyle/>
          <a:p>
            <a:r>
              <a:rPr lang="en-US" sz="1200"/>
              <a:t>Common Effect</a:t>
            </a:r>
          </a:p>
        </p:txBody>
      </p:sp>
      <p:sp>
        <p:nvSpPr>
          <p:cNvPr id="3" name="Content Placeholder 2"/>
          <p:cNvSpPr>
            <a:spLocks noGrp="1"/>
          </p:cNvSpPr>
          <p:nvPr>
            <p:ph idx="1"/>
          </p:nvPr>
        </p:nvSpPr>
        <p:spPr>
          <a:xfrm>
            <a:off x="-1" y="1066800"/>
            <a:ext cx="6425683" cy="5791200"/>
          </a:xfrm>
        </p:spPr>
        <p:txBody>
          <a:bodyPr>
            <a:normAutofit lnSpcReduction="10000"/>
          </a:bodyPr>
          <a:lstStyle/>
          <a:p>
            <a:pPr>
              <a:spcAft>
                <a:spcPts val="400"/>
              </a:spcAft>
            </a:pPr>
            <a:r>
              <a:rPr lang="en-US" sz="2000" dirty="0"/>
              <a:t>For a </a:t>
            </a:r>
            <a:r>
              <a:rPr lang="en-US" sz="2000" b="1" dirty="0"/>
              <a:t>Converging</a:t>
            </a:r>
            <a:r>
              <a:rPr lang="en-US" sz="2000" dirty="0"/>
              <a:t> link (collider junction), the arcs converge to a </a:t>
            </a:r>
            <a:r>
              <a:rPr lang="en-US" sz="2000" u="sng" dirty="0"/>
              <a:t>Common Effect</a:t>
            </a:r>
            <a:r>
              <a:rPr lang="en-US" sz="2000" dirty="0"/>
              <a:t> A from causes B and C. Info about B, Train delayed, or C, Martin oversleeps, influence belief in A about Martin being late</a:t>
            </a:r>
          </a:p>
          <a:p>
            <a:pPr>
              <a:spcAft>
                <a:spcPts val="400"/>
              </a:spcAft>
            </a:pPr>
            <a:r>
              <a:rPr lang="en-US" sz="2000" dirty="0"/>
              <a:t>If no evidence is known about A, info about B has no relevance to C, and B is independent of info about C. The same is true for C independence of B.  So, no evidence is transmitted through A.</a:t>
            </a:r>
          </a:p>
          <a:p>
            <a:pPr>
              <a:spcAft>
                <a:spcPts val="400"/>
              </a:spcAft>
            </a:pPr>
            <a:r>
              <a:rPr lang="en-US" sz="2000" dirty="0"/>
              <a:t>If the status of A is known or is instantiated, info about cause B changes the belief in C and cause C in B, so C and B become </a:t>
            </a:r>
            <a:r>
              <a:rPr lang="en-US" sz="2000" b="1" dirty="0"/>
              <a:t>conditionally dependent given A</a:t>
            </a:r>
            <a:r>
              <a:rPr lang="en-US" sz="2000" dirty="0"/>
              <a:t>. If one of causes (C or B) is found ‘not true’, the other cause is more likely to be true (Intercausal Reasoning). </a:t>
            </a:r>
          </a:p>
          <a:p>
            <a:r>
              <a:rPr lang="en-US" sz="2000" dirty="0"/>
              <a:t>In a </a:t>
            </a:r>
            <a:r>
              <a:rPr lang="en-US" sz="2000" b="1" dirty="0"/>
              <a:t>Converging Connection</a:t>
            </a:r>
            <a:r>
              <a:rPr lang="en-US" sz="2000" dirty="0"/>
              <a:t>, </a:t>
            </a:r>
            <a:r>
              <a:rPr lang="en-US" sz="2000" b="1" dirty="0"/>
              <a:t>evidence can be transmitted</a:t>
            </a:r>
            <a:r>
              <a:rPr lang="en-US" sz="2000" dirty="0"/>
              <a:t> between the parent cause nodes </a:t>
            </a:r>
            <a:r>
              <a:rPr lang="en-US" sz="2000" b="1" dirty="0"/>
              <a:t>only if there is evidence</a:t>
            </a:r>
            <a:r>
              <a:rPr lang="en-US" sz="2000" dirty="0"/>
              <a:t> </a:t>
            </a:r>
            <a:r>
              <a:rPr lang="en-US" sz="2000" b="1" dirty="0"/>
              <a:t>for A (Common Effect)</a:t>
            </a:r>
            <a:r>
              <a:rPr lang="en-US" sz="2000" dirty="0"/>
              <a:t>.</a:t>
            </a:r>
          </a:p>
        </p:txBody>
      </p:sp>
    </p:spTree>
    <p:extLst>
      <p:ext uri="{BB962C8B-B14F-4D97-AF65-F5344CB8AC3E}">
        <p14:creationId xmlns:p14="http://schemas.microsoft.com/office/powerpoint/2010/main" val="1303697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3619"/>
          </a:xfrm>
        </p:spPr>
        <p:txBody>
          <a:bodyPr>
            <a:normAutofit/>
          </a:bodyPr>
          <a:lstStyle/>
          <a:p>
            <a:r>
              <a:rPr lang="en-US" sz="3800" dirty="0"/>
              <a:t>Review: BN Reasoning Types</a:t>
            </a:r>
          </a:p>
        </p:txBody>
      </p:sp>
      <p:sp>
        <p:nvSpPr>
          <p:cNvPr id="3" name="Content Placeholder 2"/>
          <p:cNvSpPr>
            <a:spLocks noGrp="1"/>
          </p:cNvSpPr>
          <p:nvPr>
            <p:ph idx="1"/>
          </p:nvPr>
        </p:nvSpPr>
        <p:spPr>
          <a:xfrm>
            <a:off x="349552" y="1143000"/>
            <a:ext cx="8444895" cy="5787647"/>
          </a:xfrm>
        </p:spPr>
        <p:txBody>
          <a:bodyPr>
            <a:normAutofit/>
          </a:bodyPr>
          <a:lstStyle/>
          <a:p>
            <a:pPr>
              <a:spcBef>
                <a:spcPts val="1624"/>
              </a:spcBef>
            </a:pPr>
            <a:r>
              <a:rPr lang="en-US" sz="2200" b="1" dirty="0"/>
              <a:t>Diagnostic reasoning </a:t>
            </a:r>
            <a:r>
              <a:rPr lang="en-US" sz="2200" dirty="0"/>
              <a:t>is from symptom (effect) to cause </a:t>
            </a:r>
            <a:r>
              <a:rPr lang="en-US" sz="2200" i="1" dirty="0"/>
              <a:t>in the opposite direction of the arcs</a:t>
            </a:r>
            <a:r>
              <a:rPr lang="en-US" sz="2200" dirty="0"/>
              <a:t>.  In the Cancer BN, the symptom Dyspnea is observed to update belief about the presence of Cancer and whether the patient is a Smoker.</a:t>
            </a:r>
          </a:p>
          <a:p>
            <a:pPr>
              <a:spcBef>
                <a:spcPts val="1624"/>
              </a:spcBef>
              <a:spcAft>
                <a:spcPts val="1500"/>
              </a:spcAft>
            </a:pPr>
            <a:r>
              <a:rPr lang="en-US" sz="2200" b="1" dirty="0"/>
              <a:t>Predictive reasoning </a:t>
            </a:r>
            <a:r>
              <a:rPr lang="en-US" sz="2200" dirty="0"/>
              <a:t>is from new information about causes to beliefs about effects or symptoms </a:t>
            </a:r>
            <a:r>
              <a:rPr lang="en-US" sz="2200" i="1" dirty="0"/>
              <a:t>in the direction of the arcs</a:t>
            </a:r>
            <a:r>
              <a:rPr lang="en-US" sz="2200" dirty="0"/>
              <a:t>. A predictive reasoning example is learning that the patient is a smoker increases the belief that the patient has cancer </a:t>
            </a:r>
            <a:r>
              <a:rPr lang="en-US" sz="2200" b="1" dirty="0"/>
              <a:t>prior to assessment of</a:t>
            </a:r>
            <a:r>
              <a:rPr lang="en-US" sz="2200" dirty="0"/>
              <a:t> the patient’s </a:t>
            </a:r>
            <a:r>
              <a:rPr lang="en-US" sz="2200" b="1" dirty="0"/>
              <a:t>symptoms</a:t>
            </a:r>
            <a:r>
              <a:rPr lang="en-US" sz="2200" dirty="0"/>
              <a:t>. </a:t>
            </a:r>
          </a:p>
          <a:p>
            <a:pPr>
              <a:spcBef>
                <a:spcPts val="1624"/>
              </a:spcBef>
              <a:spcAft>
                <a:spcPts val="1500"/>
              </a:spcAft>
            </a:pPr>
            <a:r>
              <a:rPr lang="en-US" sz="2200" b="1" dirty="0"/>
              <a:t>Intercausal reasoning</a:t>
            </a:r>
            <a:r>
              <a:rPr lang="en-US" sz="2200" dirty="0"/>
              <a:t>: relative weight of each of multiple causes based on the relative weight, amount, and quality of the data.</a:t>
            </a:r>
          </a:p>
        </p:txBody>
      </p:sp>
    </p:spTree>
    <p:extLst>
      <p:ext uri="{BB962C8B-B14F-4D97-AF65-F5344CB8AC3E}">
        <p14:creationId xmlns:p14="http://schemas.microsoft.com/office/powerpoint/2010/main" val="1859614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8222"/>
            <a:ext cx="8229600" cy="538055"/>
          </a:xfrm>
        </p:spPr>
        <p:txBody>
          <a:bodyPr>
            <a:noAutofit/>
          </a:bodyPr>
          <a:lstStyle/>
          <a:p>
            <a:r>
              <a:rPr lang="en-US" sz="4267" dirty="0"/>
              <a:t>Cause-Consequence Idiom</a:t>
            </a:r>
          </a:p>
        </p:txBody>
      </p:sp>
      <p:sp>
        <p:nvSpPr>
          <p:cNvPr id="3" name="Content Placeholder 2"/>
          <p:cNvSpPr>
            <a:spLocks noGrp="1"/>
          </p:cNvSpPr>
          <p:nvPr>
            <p:ph idx="1"/>
          </p:nvPr>
        </p:nvSpPr>
        <p:spPr>
          <a:xfrm>
            <a:off x="225822" y="1011962"/>
            <a:ext cx="8692355" cy="4089111"/>
          </a:xfrm>
        </p:spPr>
        <p:txBody>
          <a:bodyPr>
            <a:noAutofit/>
          </a:bodyPr>
          <a:lstStyle/>
          <a:p>
            <a:r>
              <a:rPr lang="en-US" sz="2667" dirty="0"/>
              <a:t>Identify a productive, physical, or intentional relationship between cause and consequence</a:t>
            </a:r>
          </a:p>
          <a:p>
            <a:r>
              <a:rPr lang="en-US" sz="2667" dirty="0"/>
              <a:t>Also, look for a chronological order of the variables to indicate or infer cause and effect</a:t>
            </a:r>
          </a:p>
          <a:p>
            <a:r>
              <a:rPr lang="en-US" sz="2667" dirty="0"/>
              <a:t>The underlying causal process or mechanism, such as producing a design or taking an aspirin, is represented by the CPT (conditional probability table)</a:t>
            </a:r>
            <a:br>
              <a:rPr lang="en-US" sz="2667" dirty="0"/>
            </a:br>
            <a:endParaRPr lang="en-US" sz="2667" dirty="0"/>
          </a:p>
          <a:p>
            <a:pPr marL="0" indent="0" algn="ctr">
              <a:buNone/>
            </a:pPr>
            <a:br>
              <a:rPr lang="en-US" sz="2667" dirty="0"/>
            </a:br>
            <a:br>
              <a:rPr lang="en-US" sz="2667" dirty="0"/>
            </a:br>
            <a:endParaRPr lang="en-US" sz="2667" dirty="0"/>
          </a:p>
        </p:txBody>
      </p:sp>
      <p:pic>
        <p:nvPicPr>
          <p:cNvPr id="5" name="Picture 4"/>
          <p:cNvPicPr>
            <a:picLocks noChangeAspect="1"/>
          </p:cNvPicPr>
          <p:nvPr/>
        </p:nvPicPr>
        <p:blipFill>
          <a:blip r:embed="rId2"/>
          <a:stretch>
            <a:fillRect/>
          </a:stretch>
        </p:blipFill>
        <p:spPr>
          <a:xfrm>
            <a:off x="1985595" y="4489051"/>
            <a:ext cx="4701996" cy="1454549"/>
          </a:xfrm>
          <a:prstGeom prst="rect">
            <a:avLst/>
          </a:prstGeom>
        </p:spPr>
      </p:pic>
      <p:sp>
        <p:nvSpPr>
          <p:cNvPr id="6" name="TextBox 5"/>
          <p:cNvSpPr txBox="1"/>
          <p:nvPr/>
        </p:nvSpPr>
        <p:spPr>
          <a:xfrm>
            <a:off x="3669144" y="4906806"/>
            <a:ext cx="772669" cy="309519"/>
          </a:xfrm>
          <a:prstGeom prst="rect">
            <a:avLst/>
          </a:prstGeom>
          <a:noFill/>
        </p:spPr>
        <p:txBody>
          <a:bodyPr wrap="none" lIns="77925" tIns="38963" rIns="77925" bIns="38963" rtlCol="0">
            <a:spAutoFit/>
          </a:bodyPr>
          <a:lstStyle/>
          <a:p>
            <a:r>
              <a:rPr lang="en-US" sz="1500" dirty="0"/>
              <a:t>leads to</a:t>
            </a:r>
          </a:p>
        </p:txBody>
      </p:sp>
      <p:sp>
        <p:nvSpPr>
          <p:cNvPr id="7" name="TextBox 6"/>
          <p:cNvSpPr txBox="1"/>
          <p:nvPr/>
        </p:nvSpPr>
        <p:spPr>
          <a:xfrm>
            <a:off x="5252351" y="4906805"/>
            <a:ext cx="801331" cy="309519"/>
          </a:xfrm>
          <a:prstGeom prst="rect">
            <a:avLst/>
          </a:prstGeom>
          <a:noFill/>
        </p:spPr>
        <p:txBody>
          <a:bodyPr wrap="none" lIns="77925" tIns="38963" rIns="77925" bIns="38963" rtlCol="0">
            <a:spAutoFit/>
          </a:bodyPr>
          <a:lstStyle/>
          <a:p>
            <a:r>
              <a:rPr lang="en-US" sz="1500" dirty="0"/>
              <a:t>inserted</a:t>
            </a:r>
          </a:p>
        </p:txBody>
      </p:sp>
      <p:sp>
        <p:nvSpPr>
          <p:cNvPr id="8" name="TextBox 7"/>
          <p:cNvSpPr txBox="1"/>
          <p:nvPr/>
        </p:nvSpPr>
        <p:spPr>
          <a:xfrm>
            <a:off x="1844928" y="4906807"/>
            <a:ext cx="878852" cy="309519"/>
          </a:xfrm>
          <a:prstGeom prst="rect">
            <a:avLst/>
          </a:prstGeom>
          <a:noFill/>
        </p:spPr>
        <p:txBody>
          <a:bodyPr wrap="none" lIns="77925" tIns="38963" rIns="77925" bIns="38963" rtlCol="0">
            <a:spAutoFit/>
          </a:bodyPr>
          <a:lstStyle/>
          <a:p>
            <a:r>
              <a:rPr lang="en-US" sz="1500" dirty="0"/>
              <a:t>produces</a:t>
            </a:r>
          </a:p>
        </p:txBody>
      </p:sp>
      <p:sp>
        <p:nvSpPr>
          <p:cNvPr id="10" name="TextBox 9"/>
          <p:cNvSpPr txBox="1"/>
          <p:nvPr/>
        </p:nvSpPr>
        <p:spPr>
          <a:xfrm>
            <a:off x="1629516" y="6109285"/>
            <a:ext cx="5764613" cy="371075"/>
          </a:xfrm>
          <a:prstGeom prst="rect">
            <a:avLst/>
          </a:prstGeom>
          <a:noFill/>
        </p:spPr>
        <p:txBody>
          <a:bodyPr wrap="none" lIns="77925" tIns="38963" rIns="77925" bIns="38963" rtlCol="0">
            <a:spAutoFit/>
          </a:bodyPr>
          <a:lstStyle/>
          <a:p>
            <a:r>
              <a:rPr lang="en-US" sz="1900" dirty="0"/>
              <a:t>Fig. 7.7  Cause-Consequence Instantiations (applications)</a:t>
            </a:r>
          </a:p>
        </p:txBody>
      </p:sp>
    </p:spTree>
    <p:extLst>
      <p:ext uri="{BB962C8B-B14F-4D97-AF65-F5344CB8AC3E}">
        <p14:creationId xmlns:p14="http://schemas.microsoft.com/office/powerpoint/2010/main" val="1528110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4220" y="3022367"/>
            <a:ext cx="5175561" cy="1874511"/>
          </a:xfrm>
          <a:prstGeom prst="rect">
            <a:avLst/>
          </a:prstGeom>
        </p:spPr>
      </p:pic>
      <p:sp>
        <p:nvSpPr>
          <p:cNvPr id="3" name="TextBox 2"/>
          <p:cNvSpPr txBox="1"/>
          <p:nvPr/>
        </p:nvSpPr>
        <p:spPr>
          <a:xfrm>
            <a:off x="652188" y="1249711"/>
            <a:ext cx="7940416" cy="1432904"/>
          </a:xfrm>
          <a:prstGeom prst="rect">
            <a:avLst/>
          </a:prstGeom>
          <a:noFill/>
        </p:spPr>
        <p:txBody>
          <a:bodyPr wrap="square" lIns="77925" tIns="38963" rIns="77925" bIns="38963" rtlCol="0">
            <a:spAutoFit/>
          </a:bodyPr>
          <a:lstStyle/>
          <a:p>
            <a:r>
              <a:rPr lang="en-US" sz="2200" dirty="0"/>
              <a:t>For reasoning about Risk, cause-consequence idiom instances can be combined for complex systems, such as use of the generic model below in Fig 7.9 (a) with 1 each of  Cause, Control, Event, Consequence, and Mitigant. </a:t>
            </a:r>
          </a:p>
        </p:txBody>
      </p:sp>
      <p:sp>
        <p:nvSpPr>
          <p:cNvPr id="2" name="TextBox 1"/>
          <p:cNvSpPr txBox="1"/>
          <p:nvPr/>
        </p:nvSpPr>
        <p:spPr>
          <a:xfrm>
            <a:off x="670932" y="5262003"/>
            <a:ext cx="7921672" cy="755795"/>
          </a:xfrm>
          <a:prstGeom prst="rect">
            <a:avLst/>
          </a:prstGeom>
          <a:noFill/>
        </p:spPr>
        <p:txBody>
          <a:bodyPr wrap="square" lIns="77925" tIns="38963" rIns="77925" bIns="38963" rtlCol="0">
            <a:spAutoFit/>
          </a:bodyPr>
          <a:lstStyle/>
          <a:p>
            <a:r>
              <a:rPr lang="en-US" sz="2200" dirty="0"/>
              <a:t>More complex models can have one or more of each of these variable types.</a:t>
            </a:r>
          </a:p>
        </p:txBody>
      </p:sp>
      <p:sp>
        <p:nvSpPr>
          <p:cNvPr id="6" name="TextBox 5"/>
          <p:cNvSpPr txBox="1"/>
          <p:nvPr/>
        </p:nvSpPr>
        <p:spPr>
          <a:xfrm>
            <a:off x="1463827" y="4768668"/>
            <a:ext cx="3063147" cy="309519"/>
          </a:xfrm>
          <a:prstGeom prst="rect">
            <a:avLst/>
          </a:prstGeom>
          <a:noFill/>
        </p:spPr>
        <p:txBody>
          <a:bodyPr wrap="square" lIns="77925" tIns="38963" rIns="77925" bIns="38963" rtlCol="0">
            <a:spAutoFit/>
          </a:bodyPr>
          <a:lstStyle/>
          <a:p>
            <a:r>
              <a:rPr lang="en-US" sz="1500" dirty="0"/>
              <a:t>Generic cause-consequence model </a:t>
            </a:r>
          </a:p>
        </p:txBody>
      </p:sp>
      <p:sp>
        <p:nvSpPr>
          <p:cNvPr id="9" name="TextBox 8"/>
          <p:cNvSpPr txBox="1"/>
          <p:nvPr/>
        </p:nvSpPr>
        <p:spPr>
          <a:xfrm>
            <a:off x="5291174" y="4755573"/>
            <a:ext cx="1785556" cy="309519"/>
          </a:xfrm>
          <a:prstGeom prst="rect">
            <a:avLst/>
          </a:prstGeom>
          <a:noFill/>
        </p:spPr>
        <p:txBody>
          <a:bodyPr wrap="square" lIns="77925" tIns="38963" rIns="77925" bIns="38963" rtlCol="0">
            <a:spAutoFit/>
          </a:bodyPr>
          <a:lstStyle/>
          <a:p>
            <a:r>
              <a:rPr lang="en-US" sz="1500" dirty="0"/>
              <a:t>Car accident model </a:t>
            </a:r>
          </a:p>
        </p:txBody>
      </p:sp>
      <p:sp>
        <p:nvSpPr>
          <p:cNvPr id="10" name="TextBox 9">
            <a:extLst>
              <a:ext uri="{FF2B5EF4-FFF2-40B4-BE49-F238E27FC236}">
                <a16:creationId xmlns:a16="http://schemas.microsoft.com/office/drawing/2014/main" id="{3C68DC20-8629-5544-9A22-ABA4F3029BDD}"/>
              </a:ext>
            </a:extLst>
          </p:cNvPr>
          <p:cNvSpPr txBox="1"/>
          <p:nvPr/>
        </p:nvSpPr>
        <p:spPr>
          <a:xfrm>
            <a:off x="152400" y="303812"/>
            <a:ext cx="7492757" cy="748988"/>
          </a:xfrm>
          <a:prstGeom prst="rect">
            <a:avLst/>
          </a:prstGeom>
          <a:noFill/>
        </p:spPr>
        <p:txBody>
          <a:bodyPr wrap="none" rtlCol="0">
            <a:spAutoFit/>
          </a:bodyPr>
          <a:lstStyle/>
          <a:p>
            <a:r>
              <a:rPr lang="en-US" sz="4267" dirty="0"/>
              <a:t>Basic Cause-Consequence Model</a:t>
            </a:r>
          </a:p>
        </p:txBody>
      </p:sp>
    </p:spTree>
    <p:extLst>
      <p:ext uri="{BB962C8B-B14F-4D97-AF65-F5344CB8AC3E}">
        <p14:creationId xmlns:p14="http://schemas.microsoft.com/office/powerpoint/2010/main" val="958665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607691" y="2477532"/>
            <a:ext cx="4189820" cy="1499395"/>
          </a:xfrm>
          <a:prstGeom prst="rect">
            <a:avLst/>
          </a:prstGeom>
        </p:spPr>
      </p:pic>
      <p:sp>
        <p:nvSpPr>
          <p:cNvPr id="13" name="Rectangle 12"/>
          <p:cNvSpPr/>
          <p:nvPr/>
        </p:nvSpPr>
        <p:spPr>
          <a:xfrm>
            <a:off x="227769" y="1157890"/>
            <a:ext cx="8508999" cy="1094350"/>
          </a:xfrm>
          <a:prstGeom prst="rect">
            <a:avLst/>
          </a:prstGeom>
        </p:spPr>
        <p:txBody>
          <a:bodyPr wrap="square" lIns="77925" tIns="38963" rIns="77925" bIns="38963">
            <a:spAutoFit/>
          </a:bodyPr>
          <a:lstStyle/>
          <a:p>
            <a:r>
              <a:rPr lang="en-US" sz="2200" dirty="0"/>
              <a:t>For risk reasoning involving complex systems, cause-consequence idioms are joined together with shared input of output nodes for diagnostic (effect to cause) or predictive (cause to effect) reasoning</a:t>
            </a:r>
          </a:p>
        </p:txBody>
      </p:sp>
      <p:sp>
        <p:nvSpPr>
          <p:cNvPr id="14" name="TextBox 13"/>
          <p:cNvSpPr txBox="1"/>
          <p:nvPr/>
        </p:nvSpPr>
        <p:spPr>
          <a:xfrm>
            <a:off x="99393" y="4398463"/>
            <a:ext cx="9044609" cy="1771458"/>
          </a:xfrm>
          <a:prstGeom prst="rect">
            <a:avLst/>
          </a:prstGeom>
          <a:noFill/>
        </p:spPr>
        <p:txBody>
          <a:bodyPr wrap="square" lIns="77925" tIns="38963" rIns="77925" bIns="38963" rtlCol="0">
            <a:spAutoFit/>
          </a:bodyPr>
          <a:lstStyle/>
          <a:p>
            <a:r>
              <a:rPr lang="en-US" sz="2200" dirty="0"/>
              <a:t>This is an example of predicting software failure frequencies based on information about problem difficulty and supplier quality.   A high-quality supplier is more likely than a poor-quality supplier to release low failure software.  The more difficult or complex the problem, however, the more likely that software will fail.</a:t>
            </a:r>
          </a:p>
        </p:txBody>
      </p:sp>
      <p:sp>
        <p:nvSpPr>
          <p:cNvPr id="2" name="TextBox 1"/>
          <p:cNvSpPr txBox="1"/>
          <p:nvPr/>
        </p:nvSpPr>
        <p:spPr>
          <a:xfrm>
            <a:off x="6011917" y="2390393"/>
            <a:ext cx="3079955" cy="1463682"/>
          </a:xfrm>
          <a:prstGeom prst="rect">
            <a:avLst/>
          </a:prstGeom>
          <a:noFill/>
        </p:spPr>
        <p:txBody>
          <a:bodyPr wrap="square" lIns="77925" tIns="38963" rIns="77925" bIns="38963" rtlCol="0">
            <a:spAutoFit/>
          </a:bodyPr>
          <a:lstStyle/>
          <a:p>
            <a:r>
              <a:rPr lang="en-US" sz="1500" dirty="0"/>
              <a:t>Review Intercausal Reasoning:</a:t>
            </a:r>
          </a:p>
          <a:p>
            <a:r>
              <a:rPr lang="en-US" sz="1500" dirty="0"/>
              <a:t>Causes are independent when there is no information for Common Effect, but the causes become conditionally dependent when effects (Software failures) are observed.</a:t>
            </a:r>
          </a:p>
        </p:txBody>
      </p:sp>
      <p:sp>
        <p:nvSpPr>
          <p:cNvPr id="3" name="TextBox 2"/>
          <p:cNvSpPr txBox="1"/>
          <p:nvPr/>
        </p:nvSpPr>
        <p:spPr>
          <a:xfrm>
            <a:off x="2187215" y="2254633"/>
            <a:ext cx="764911" cy="309519"/>
          </a:xfrm>
          <a:prstGeom prst="rect">
            <a:avLst/>
          </a:prstGeom>
          <a:noFill/>
        </p:spPr>
        <p:txBody>
          <a:bodyPr wrap="none" lIns="77925" tIns="38963" rIns="77925" bIns="38963" rtlCol="0">
            <a:spAutoFit/>
          </a:bodyPr>
          <a:lstStyle/>
          <a:p>
            <a:r>
              <a:rPr lang="en-US" sz="1500" dirty="0"/>
              <a:t>Cause 1</a:t>
            </a:r>
          </a:p>
        </p:txBody>
      </p:sp>
      <p:sp>
        <p:nvSpPr>
          <p:cNvPr id="9" name="TextBox 8"/>
          <p:cNvSpPr txBox="1"/>
          <p:nvPr/>
        </p:nvSpPr>
        <p:spPr>
          <a:xfrm>
            <a:off x="4482269" y="2251462"/>
            <a:ext cx="764911" cy="309519"/>
          </a:xfrm>
          <a:prstGeom prst="rect">
            <a:avLst/>
          </a:prstGeom>
          <a:noFill/>
        </p:spPr>
        <p:txBody>
          <a:bodyPr wrap="none" lIns="77925" tIns="38963" rIns="77925" bIns="38963" rtlCol="0">
            <a:spAutoFit/>
          </a:bodyPr>
          <a:lstStyle/>
          <a:p>
            <a:r>
              <a:rPr lang="en-US" sz="1500" dirty="0"/>
              <a:t>Cause 2</a:t>
            </a:r>
          </a:p>
        </p:txBody>
      </p:sp>
      <p:sp>
        <p:nvSpPr>
          <p:cNvPr id="10" name="TextBox 9"/>
          <p:cNvSpPr txBox="1"/>
          <p:nvPr/>
        </p:nvSpPr>
        <p:spPr>
          <a:xfrm>
            <a:off x="3156692" y="3250439"/>
            <a:ext cx="1117058" cy="263353"/>
          </a:xfrm>
          <a:prstGeom prst="rect">
            <a:avLst/>
          </a:prstGeom>
          <a:noFill/>
        </p:spPr>
        <p:txBody>
          <a:bodyPr wrap="none" lIns="77925" tIns="38963" rIns="77925" bIns="38963" rtlCol="0">
            <a:spAutoFit/>
          </a:bodyPr>
          <a:lstStyle/>
          <a:p>
            <a:r>
              <a:rPr lang="en-US" sz="1200" dirty="0"/>
              <a:t>Common Effect</a:t>
            </a:r>
          </a:p>
        </p:txBody>
      </p:sp>
      <p:sp>
        <p:nvSpPr>
          <p:cNvPr id="5" name="TextBox 4"/>
          <p:cNvSpPr txBox="1"/>
          <p:nvPr/>
        </p:nvSpPr>
        <p:spPr>
          <a:xfrm>
            <a:off x="304800" y="130326"/>
            <a:ext cx="4994145" cy="735342"/>
          </a:xfrm>
          <a:prstGeom prst="rect">
            <a:avLst/>
          </a:prstGeom>
          <a:noFill/>
        </p:spPr>
        <p:txBody>
          <a:bodyPr wrap="none" lIns="77925" tIns="38963" rIns="77925" bIns="38963" rtlCol="0">
            <a:spAutoFit/>
          </a:bodyPr>
          <a:lstStyle/>
          <a:p>
            <a:r>
              <a:rPr lang="en-US" sz="4267" dirty="0"/>
              <a:t>Intercausal Reasoning</a:t>
            </a:r>
          </a:p>
        </p:txBody>
      </p:sp>
    </p:spTree>
    <p:extLst>
      <p:ext uri="{BB962C8B-B14F-4D97-AF65-F5344CB8AC3E}">
        <p14:creationId xmlns:p14="http://schemas.microsoft.com/office/powerpoint/2010/main" val="3754191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183"/>
            <a:ext cx="8229600" cy="648067"/>
          </a:xfrm>
        </p:spPr>
        <p:txBody>
          <a:bodyPr>
            <a:noAutofit/>
          </a:bodyPr>
          <a:lstStyle/>
          <a:p>
            <a:r>
              <a:rPr lang="en-US" sz="4267" dirty="0"/>
              <a:t>Measurement Idiom</a:t>
            </a:r>
          </a:p>
        </p:txBody>
      </p:sp>
      <p:sp>
        <p:nvSpPr>
          <p:cNvPr id="7" name="Content Placeholder 6"/>
          <p:cNvSpPr>
            <a:spLocks noGrp="1"/>
          </p:cNvSpPr>
          <p:nvPr>
            <p:ph idx="1"/>
          </p:nvPr>
        </p:nvSpPr>
        <p:spPr>
          <a:xfrm>
            <a:off x="36787" y="3511067"/>
            <a:ext cx="9144000" cy="3144936"/>
          </a:xfrm>
        </p:spPr>
        <p:txBody>
          <a:bodyPr>
            <a:normAutofit fontScale="92500" lnSpcReduction="10000"/>
          </a:bodyPr>
          <a:lstStyle/>
          <a:p>
            <a:r>
              <a:rPr lang="en-US" sz="2200" dirty="0"/>
              <a:t>Test a product for defects: Use the number of detected defects to represent the actual but unknown number of defects.</a:t>
            </a:r>
          </a:p>
          <a:p>
            <a:r>
              <a:rPr lang="en-US" sz="2200" dirty="0"/>
              <a:t>The measured number of defects found is dependent on the </a:t>
            </a:r>
            <a:r>
              <a:rPr lang="en-US" sz="2200" u="sng" dirty="0"/>
              <a:t>accuracy of the test</a:t>
            </a:r>
            <a:r>
              <a:rPr lang="en-US" sz="2200" dirty="0"/>
              <a:t> and the </a:t>
            </a:r>
            <a:r>
              <a:rPr lang="en-US" sz="2200" u="sng" dirty="0"/>
              <a:t>actual number of inserted defects</a:t>
            </a:r>
            <a:r>
              <a:rPr lang="en-US" sz="2200" dirty="0"/>
              <a:t>.</a:t>
            </a:r>
          </a:p>
          <a:p>
            <a:r>
              <a:rPr lang="en-US" sz="2200" dirty="0"/>
              <a:t>Note that from use of the measurement idiom, potentially false positive results, i.e. low number of defects found, can be explained away through inclusion of the testing accuracy node in the BN.</a:t>
            </a:r>
          </a:p>
          <a:p>
            <a:r>
              <a:rPr lang="en-US" sz="2200" dirty="0"/>
              <a:t>Lower/higher Testing accuracy reduces/increases confidence in the test result.</a:t>
            </a:r>
          </a:p>
        </p:txBody>
      </p:sp>
      <p:pic>
        <p:nvPicPr>
          <p:cNvPr id="6" name="Picture 5"/>
          <p:cNvPicPr>
            <a:picLocks noChangeAspect="1"/>
          </p:cNvPicPr>
          <p:nvPr/>
        </p:nvPicPr>
        <p:blipFill>
          <a:blip r:embed="rId2"/>
          <a:stretch>
            <a:fillRect/>
          </a:stretch>
        </p:blipFill>
        <p:spPr>
          <a:xfrm>
            <a:off x="2130755" y="1492504"/>
            <a:ext cx="4264789" cy="1760467"/>
          </a:xfrm>
          <a:prstGeom prst="rect">
            <a:avLst/>
          </a:prstGeom>
        </p:spPr>
      </p:pic>
      <p:sp>
        <p:nvSpPr>
          <p:cNvPr id="3" name="TextBox 2"/>
          <p:cNvSpPr txBox="1"/>
          <p:nvPr/>
        </p:nvSpPr>
        <p:spPr>
          <a:xfrm>
            <a:off x="5091243" y="1296507"/>
            <a:ext cx="887572" cy="309519"/>
          </a:xfrm>
          <a:prstGeom prst="rect">
            <a:avLst/>
          </a:prstGeom>
          <a:noFill/>
        </p:spPr>
        <p:txBody>
          <a:bodyPr wrap="none" lIns="77925" tIns="38963" rIns="77925" bIns="38963" rtlCol="0">
            <a:spAutoFit/>
          </a:bodyPr>
          <a:lstStyle/>
          <a:p>
            <a:r>
              <a:rPr lang="en-US" sz="1500" dirty="0"/>
              <a:t>unknown</a:t>
            </a:r>
          </a:p>
        </p:txBody>
      </p:sp>
    </p:spTree>
    <p:extLst>
      <p:ext uri="{BB962C8B-B14F-4D97-AF65-F5344CB8AC3E}">
        <p14:creationId xmlns:p14="http://schemas.microsoft.com/office/powerpoint/2010/main" val="3542281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21" y="-70736"/>
            <a:ext cx="8229600" cy="1143000"/>
          </a:xfrm>
        </p:spPr>
        <p:txBody>
          <a:bodyPr>
            <a:normAutofit/>
          </a:bodyPr>
          <a:lstStyle/>
          <a:p>
            <a:r>
              <a:rPr lang="en-US" sz="4267" dirty="0"/>
              <a:t>Definitional or Synthesis Idiom</a:t>
            </a:r>
          </a:p>
        </p:txBody>
      </p:sp>
      <p:sp>
        <p:nvSpPr>
          <p:cNvPr id="3" name="Content Placeholder 2"/>
          <p:cNvSpPr>
            <a:spLocks noGrp="1"/>
          </p:cNvSpPr>
          <p:nvPr>
            <p:ph idx="1"/>
          </p:nvPr>
        </p:nvSpPr>
        <p:spPr/>
        <p:txBody>
          <a:bodyPr/>
          <a:lstStyle/>
          <a:p>
            <a:r>
              <a:rPr lang="en-US" dirty="0"/>
              <a:t>This idiom is non-causal and is represented by several cases.</a:t>
            </a:r>
          </a:p>
          <a:p>
            <a:r>
              <a:rPr lang="en-US" dirty="0"/>
              <a:t>Case 1: Definitional relationships among variables</a:t>
            </a:r>
          </a:p>
        </p:txBody>
      </p:sp>
      <p:pic>
        <p:nvPicPr>
          <p:cNvPr id="5" name="Picture 4"/>
          <p:cNvPicPr>
            <a:picLocks noChangeAspect="1"/>
          </p:cNvPicPr>
          <p:nvPr/>
        </p:nvPicPr>
        <p:blipFill>
          <a:blip r:embed="rId2"/>
          <a:stretch>
            <a:fillRect/>
          </a:stretch>
        </p:blipFill>
        <p:spPr>
          <a:xfrm>
            <a:off x="1216205" y="3436085"/>
            <a:ext cx="3112599" cy="1252335"/>
          </a:xfrm>
          <a:prstGeom prst="rect">
            <a:avLst/>
          </a:prstGeom>
        </p:spPr>
      </p:pic>
      <p:pic>
        <p:nvPicPr>
          <p:cNvPr id="6" name="Picture 5"/>
          <p:cNvPicPr>
            <a:picLocks noChangeAspect="1"/>
          </p:cNvPicPr>
          <p:nvPr/>
        </p:nvPicPr>
        <p:blipFill>
          <a:blip r:embed="rId3"/>
          <a:stretch>
            <a:fillRect/>
          </a:stretch>
        </p:blipFill>
        <p:spPr>
          <a:xfrm>
            <a:off x="4596440" y="3376586"/>
            <a:ext cx="3192333" cy="1396647"/>
          </a:xfrm>
          <a:prstGeom prst="rect">
            <a:avLst/>
          </a:prstGeom>
        </p:spPr>
      </p:pic>
      <p:sp>
        <p:nvSpPr>
          <p:cNvPr id="7" name="TextBox 6"/>
          <p:cNvSpPr txBox="1"/>
          <p:nvPr/>
        </p:nvSpPr>
        <p:spPr>
          <a:xfrm>
            <a:off x="390837" y="5309130"/>
            <a:ext cx="8374249" cy="755795"/>
          </a:xfrm>
          <a:prstGeom prst="rect">
            <a:avLst/>
          </a:prstGeom>
          <a:noFill/>
        </p:spPr>
        <p:txBody>
          <a:bodyPr wrap="square" lIns="77925" tIns="38963" rIns="77925" bIns="38963" rtlCol="0">
            <a:spAutoFit/>
          </a:bodyPr>
          <a:lstStyle/>
          <a:p>
            <a:r>
              <a:rPr lang="en-US" sz="2200" dirty="0"/>
              <a:t>The edge directions in this idiom indicate the direction in which sub-attributes define an attribute.</a:t>
            </a:r>
          </a:p>
        </p:txBody>
      </p:sp>
      <p:sp>
        <p:nvSpPr>
          <p:cNvPr id="8" name="TextBox 7"/>
          <p:cNvSpPr txBox="1"/>
          <p:nvPr/>
        </p:nvSpPr>
        <p:spPr>
          <a:xfrm>
            <a:off x="596386" y="4815379"/>
            <a:ext cx="2958075" cy="309519"/>
          </a:xfrm>
          <a:prstGeom prst="rect">
            <a:avLst/>
          </a:prstGeom>
          <a:noFill/>
        </p:spPr>
        <p:txBody>
          <a:bodyPr wrap="none" lIns="77925" tIns="38963" rIns="77925" bIns="38963" rtlCol="0">
            <a:spAutoFit/>
          </a:bodyPr>
          <a:lstStyle/>
          <a:p>
            <a:r>
              <a:rPr lang="en-US" sz="1500" dirty="0"/>
              <a:t>Definition: Velocity = Distance/Time</a:t>
            </a:r>
          </a:p>
        </p:txBody>
      </p:sp>
      <p:sp>
        <p:nvSpPr>
          <p:cNvPr id="9" name="TextBox 8"/>
          <p:cNvSpPr txBox="1"/>
          <p:nvPr/>
        </p:nvSpPr>
        <p:spPr>
          <a:xfrm>
            <a:off x="4229715" y="4813294"/>
            <a:ext cx="3573820" cy="309519"/>
          </a:xfrm>
          <a:prstGeom prst="rect">
            <a:avLst/>
          </a:prstGeom>
          <a:noFill/>
        </p:spPr>
        <p:txBody>
          <a:bodyPr wrap="none" lIns="77925" tIns="38963" rIns="77925" bIns="38963" rtlCol="0">
            <a:spAutoFit/>
          </a:bodyPr>
          <a:lstStyle/>
          <a:p>
            <a:r>
              <a:rPr lang="en-US" sz="1500" dirty="0"/>
              <a:t>System = Interface + Code + Documentation</a:t>
            </a:r>
          </a:p>
        </p:txBody>
      </p:sp>
      <p:sp>
        <p:nvSpPr>
          <p:cNvPr id="10" name="TextBox 9"/>
          <p:cNvSpPr txBox="1"/>
          <p:nvPr/>
        </p:nvSpPr>
        <p:spPr>
          <a:xfrm>
            <a:off x="7291965" y="3924190"/>
            <a:ext cx="1742899" cy="863517"/>
          </a:xfrm>
          <a:prstGeom prst="rect">
            <a:avLst/>
          </a:prstGeom>
          <a:noFill/>
        </p:spPr>
        <p:txBody>
          <a:bodyPr wrap="square" lIns="77925" tIns="38963" rIns="77925" bIns="38963" rtlCol="0">
            <a:spAutoFit/>
          </a:bodyPr>
          <a:lstStyle/>
          <a:p>
            <a:r>
              <a:rPr lang="en-US" sz="1700" dirty="0"/>
              <a:t>3 factors that define System complexity</a:t>
            </a:r>
          </a:p>
        </p:txBody>
      </p:sp>
    </p:spTree>
    <p:extLst>
      <p:ext uri="{BB962C8B-B14F-4D97-AF65-F5344CB8AC3E}">
        <p14:creationId xmlns:p14="http://schemas.microsoft.com/office/powerpoint/2010/main" val="697495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641" y="152048"/>
            <a:ext cx="8229600" cy="644539"/>
          </a:xfrm>
        </p:spPr>
        <p:txBody>
          <a:bodyPr/>
          <a:lstStyle/>
          <a:p>
            <a:r>
              <a:rPr lang="en-US" dirty="0"/>
              <a:t>Definitional or Synthesis Idiom</a:t>
            </a:r>
          </a:p>
        </p:txBody>
      </p:sp>
      <p:sp>
        <p:nvSpPr>
          <p:cNvPr id="3" name="Content Placeholder 2"/>
          <p:cNvSpPr>
            <a:spLocks noGrp="1"/>
          </p:cNvSpPr>
          <p:nvPr>
            <p:ph idx="1"/>
          </p:nvPr>
        </p:nvSpPr>
        <p:spPr>
          <a:xfrm>
            <a:off x="483489" y="1179571"/>
            <a:ext cx="8229600" cy="4361564"/>
          </a:xfrm>
        </p:spPr>
        <p:txBody>
          <a:bodyPr>
            <a:normAutofit/>
          </a:bodyPr>
          <a:lstStyle/>
          <a:p>
            <a:r>
              <a:rPr lang="en-US" dirty="0"/>
              <a:t>Case 2: Hierarchical (multiple level) definitions to combine nodes for model clarity and to reduce number of parent nodes</a:t>
            </a:r>
          </a:p>
        </p:txBody>
      </p:sp>
      <p:pic>
        <p:nvPicPr>
          <p:cNvPr id="7" name="Picture 6"/>
          <p:cNvPicPr>
            <a:picLocks noChangeAspect="1"/>
          </p:cNvPicPr>
          <p:nvPr/>
        </p:nvPicPr>
        <p:blipFill>
          <a:blip r:embed="rId2"/>
          <a:stretch>
            <a:fillRect/>
          </a:stretch>
        </p:blipFill>
        <p:spPr>
          <a:xfrm>
            <a:off x="1853379" y="2875627"/>
            <a:ext cx="5619975" cy="2631452"/>
          </a:xfrm>
          <a:prstGeom prst="rect">
            <a:avLst/>
          </a:prstGeom>
        </p:spPr>
      </p:pic>
      <p:sp>
        <p:nvSpPr>
          <p:cNvPr id="5" name="TextBox 4"/>
          <p:cNvSpPr txBox="1"/>
          <p:nvPr/>
        </p:nvSpPr>
        <p:spPr>
          <a:xfrm>
            <a:off x="2576158" y="2590561"/>
            <a:ext cx="3686351" cy="371075"/>
          </a:xfrm>
          <a:prstGeom prst="rect">
            <a:avLst/>
          </a:prstGeom>
          <a:noFill/>
        </p:spPr>
        <p:txBody>
          <a:bodyPr wrap="none" lIns="77925" tIns="38963" rIns="77925" bIns="38963" rtlCol="0">
            <a:spAutoFit/>
          </a:bodyPr>
          <a:lstStyle/>
          <a:p>
            <a:r>
              <a:rPr lang="en-US" sz="1900" dirty="0"/>
              <a:t>Code = Language + Structure + Data</a:t>
            </a:r>
          </a:p>
        </p:txBody>
      </p:sp>
      <p:sp>
        <p:nvSpPr>
          <p:cNvPr id="8" name="TextBox 7"/>
          <p:cNvSpPr txBox="1"/>
          <p:nvPr/>
        </p:nvSpPr>
        <p:spPr>
          <a:xfrm>
            <a:off x="7367055" y="3231843"/>
            <a:ext cx="1614387" cy="863517"/>
          </a:xfrm>
          <a:prstGeom prst="rect">
            <a:avLst/>
          </a:prstGeom>
          <a:noFill/>
        </p:spPr>
        <p:txBody>
          <a:bodyPr wrap="square" lIns="77925" tIns="38963" rIns="77925" bIns="38963" rtlCol="0">
            <a:spAutoFit/>
          </a:bodyPr>
          <a:lstStyle/>
          <a:p>
            <a:r>
              <a:rPr lang="en-US" sz="1700" dirty="0"/>
              <a:t>3 factors of Code complexity</a:t>
            </a:r>
          </a:p>
        </p:txBody>
      </p:sp>
      <p:sp>
        <p:nvSpPr>
          <p:cNvPr id="9" name="TextBox 8"/>
          <p:cNvSpPr txBox="1"/>
          <p:nvPr/>
        </p:nvSpPr>
        <p:spPr>
          <a:xfrm>
            <a:off x="7390911" y="4276301"/>
            <a:ext cx="1753091" cy="863517"/>
          </a:xfrm>
          <a:prstGeom prst="rect">
            <a:avLst/>
          </a:prstGeom>
          <a:noFill/>
        </p:spPr>
        <p:txBody>
          <a:bodyPr wrap="square" lIns="77925" tIns="38963" rIns="77925" bIns="38963" rtlCol="0">
            <a:spAutoFit/>
          </a:bodyPr>
          <a:lstStyle/>
          <a:p>
            <a:r>
              <a:rPr lang="en-US" sz="1700" dirty="0"/>
              <a:t>3 factors of System complexity</a:t>
            </a:r>
          </a:p>
        </p:txBody>
      </p:sp>
      <p:sp>
        <p:nvSpPr>
          <p:cNvPr id="10" name="TextBox 9"/>
          <p:cNvSpPr txBox="1"/>
          <p:nvPr/>
        </p:nvSpPr>
        <p:spPr>
          <a:xfrm>
            <a:off x="2145449" y="5575192"/>
            <a:ext cx="4485095" cy="371075"/>
          </a:xfrm>
          <a:prstGeom prst="rect">
            <a:avLst/>
          </a:prstGeom>
          <a:noFill/>
        </p:spPr>
        <p:txBody>
          <a:bodyPr wrap="none" lIns="77925" tIns="38963" rIns="77925" bIns="38963" rtlCol="0">
            <a:spAutoFit/>
          </a:bodyPr>
          <a:lstStyle/>
          <a:p>
            <a:r>
              <a:rPr lang="en-US" sz="1900" dirty="0"/>
              <a:t>System = Interface + Code + Documentation</a:t>
            </a:r>
          </a:p>
        </p:txBody>
      </p:sp>
      <p:sp>
        <p:nvSpPr>
          <p:cNvPr id="6" name="TextBox 5"/>
          <p:cNvSpPr txBox="1"/>
          <p:nvPr/>
        </p:nvSpPr>
        <p:spPr>
          <a:xfrm>
            <a:off x="5566815" y="5038047"/>
            <a:ext cx="707202" cy="309519"/>
          </a:xfrm>
          <a:prstGeom prst="rect">
            <a:avLst/>
          </a:prstGeom>
          <a:noFill/>
        </p:spPr>
        <p:txBody>
          <a:bodyPr wrap="none" lIns="77925" tIns="38963" rIns="77925" bIns="38963" rtlCol="0">
            <a:spAutoFit/>
          </a:bodyPr>
          <a:lstStyle/>
          <a:p>
            <a:r>
              <a:rPr lang="en-US" sz="1500" dirty="0"/>
              <a:t>3</a:t>
            </a:r>
            <a:r>
              <a:rPr lang="en-US" sz="1700" baseline="30000" dirty="0"/>
              <a:t>4</a:t>
            </a:r>
            <a:r>
              <a:rPr lang="en-US" sz="1500" dirty="0"/>
              <a:t> = 81</a:t>
            </a:r>
          </a:p>
        </p:txBody>
      </p:sp>
      <p:sp>
        <p:nvSpPr>
          <p:cNvPr id="11" name="TextBox 10"/>
          <p:cNvSpPr txBox="1"/>
          <p:nvPr/>
        </p:nvSpPr>
        <p:spPr>
          <a:xfrm>
            <a:off x="4840869" y="4407971"/>
            <a:ext cx="707202" cy="309519"/>
          </a:xfrm>
          <a:prstGeom prst="rect">
            <a:avLst/>
          </a:prstGeom>
          <a:noFill/>
        </p:spPr>
        <p:txBody>
          <a:bodyPr wrap="none" lIns="77925" tIns="38963" rIns="77925" bIns="38963" rtlCol="0">
            <a:spAutoFit/>
          </a:bodyPr>
          <a:lstStyle/>
          <a:p>
            <a:r>
              <a:rPr lang="en-US" sz="1500" dirty="0"/>
              <a:t>3</a:t>
            </a:r>
            <a:r>
              <a:rPr lang="en-US" sz="1700" baseline="30000" dirty="0"/>
              <a:t>4</a:t>
            </a:r>
            <a:r>
              <a:rPr lang="en-US" sz="1500" dirty="0"/>
              <a:t> = 81</a:t>
            </a:r>
          </a:p>
        </p:txBody>
      </p:sp>
      <p:sp>
        <p:nvSpPr>
          <p:cNvPr id="12" name="TextBox 11"/>
          <p:cNvSpPr txBox="1"/>
          <p:nvPr/>
        </p:nvSpPr>
        <p:spPr>
          <a:xfrm>
            <a:off x="6943684" y="2618922"/>
            <a:ext cx="1288451" cy="340297"/>
          </a:xfrm>
          <a:prstGeom prst="rect">
            <a:avLst/>
          </a:prstGeom>
          <a:noFill/>
        </p:spPr>
        <p:txBody>
          <a:bodyPr wrap="none" lIns="77925" tIns="38963" rIns="77925" bIns="38963" rtlCol="0">
            <a:spAutoFit/>
          </a:bodyPr>
          <a:lstStyle/>
          <a:p>
            <a:r>
              <a:rPr lang="en-US" sz="1700" dirty="0"/>
              <a:t>3-point scale</a:t>
            </a:r>
          </a:p>
        </p:txBody>
      </p:sp>
    </p:spTree>
    <p:extLst>
      <p:ext uri="{BB962C8B-B14F-4D97-AF65-F5344CB8AC3E}">
        <p14:creationId xmlns:p14="http://schemas.microsoft.com/office/powerpoint/2010/main" val="1981062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97" y="126342"/>
            <a:ext cx="8229600" cy="735855"/>
          </a:xfrm>
        </p:spPr>
        <p:txBody>
          <a:bodyPr/>
          <a:lstStyle/>
          <a:p>
            <a:r>
              <a:rPr lang="en-US" dirty="0"/>
              <a:t>Definitional or Synthesis Idiom</a:t>
            </a:r>
          </a:p>
        </p:txBody>
      </p:sp>
      <p:sp>
        <p:nvSpPr>
          <p:cNvPr id="3" name="Content Placeholder 2"/>
          <p:cNvSpPr>
            <a:spLocks noGrp="1"/>
          </p:cNvSpPr>
          <p:nvPr>
            <p:ph idx="1"/>
          </p:nvPr>
        </p:nvSpPr>
        <p:spPr>
          <a:xfrm>
            <a:off x="289448" y="1368437"/>
            <a:ext cx="8659699" cy="4204100"/>
          </a:xfrm>
        </p:spPr>
        <p:txBody>
          <a:bodyPr>
            <a:normAutofit/>
          </a:bodyPr>
          <a:lstStyle/>
          <a:p>
            <a:r>
              <a:rPr lang="en-US" sz="2200" dirty="0"/>
              <a:t>Case 3: Combining nodes to reduce combinatorial explosion in the NPTs. The figure below shows an example of NPT explosion.</a:t>
            </a:r>
          </a:p>
          <a:p>
            <a:r>
              <a:rPr lang="en-US" sz="2200" dirty="0"/>
              <a:t>If quality is defined on a 3-point scale, the Organization quality NPT below will have 3</a:t>
            </a:r>
            <a:r>
              <a:rPr lang="en-US" sz="2200" baseline="30000" dirty="0"/>
              <a:t>7</a:t>
            </a:r>
            <a:r>
              <a:rPr lang="en-US" sz="2200" dirty="0"/>
              <a:t> or 2,187 cells.</a:t>
            </a:r>
          </a:p>
          <a:p>
            <a:endParaRPr lang="en-US" sz="2200" dirty="0"/>
          </a:p>
        </p:txBody>
      </p:sp>
      <p:pic>
        <p:nvPicPr>
          <p:cNvPr id="5" name="Picture 4"/>
          <p:cNvPicPr>
            <a:picLocks noChangeAspect="1"/>
          </p:cNvPicPr>
          <p:nvPr/>
        </p:nvPicPr>
        <p:blipFill>
          <a:blip r:embed="rId2"/>
          <a:stretch>
            <a:fillRect/>
          </a:stretch>
        </p:blipFill>
        <p:spPr>
          <a:xfrm>
            <a:off x="1000677" y="3686322"/>
            <a:ext cx="7122449" cy="1965269"/>
          </a:xfrm>
          <a:prstGeom prst="rect">
            <a:avLst/>
          </a:prstGeom>
        </p:spPr>
      </p:pic>
      <p:sp>
        <p:nvSpPr>
          <p:cNvPr id="6" name="TextBox 5"/>
          <p:cNvSpPr txBox="1"/>
          <p:nvPr/>
        </p:nvSpPr>
        <p:spPr>
          <a:xfrm>
            <a:off x="1911549" y="5677585"/>
            <a:ext cx="4663542" cy="371075"/>
          </a:xfrm>
          <a:prstGeom prst="rect">
            <a:avLst/>
          </a:prstGeom>
          <a:noFill/>
        </p:spPr>
        <p:txBody>
          <a:bodyPr wrap="none" lIns="77925" tIns="38963" rIns="77925" bIns="38963" rtlCol="0">
            <a:spAutoFit/>
          </a:bodyPr>
          <a:lstStyle/>
          <a:p>
            <a:r>
              <a:rPr lang="en-US" sz="1900" dirty="0"/>
              <a:t>Fig 7.24, Definitional idiom with flat hierarchy</a:t>
            </a:r>
          </a:p>
        </p:txBody>
      </p:sp>
    </p:spTree>
    <p:extLst>
      <p:ext uri="{BB962C8B-B14F-4D97-AF65-F5344CB8AC3E}">
        <p14:creationId xmlns:p14="http://schemas.microsoft.com/office/powerpoint/2010/main" val="57432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43"/>
            <a:ext cx="8229600" cy="564666"/>
          </a:xfrm>
        </p:spPr>
        <p:txBody>
          <a:bodyPr>
            <a:normAutofit fontScale="90000"/>
          </a:bodyPr>
          <a:lstStyle/>
          <a:p>
            <a:r>
              <a:rPr lang="en-US"/>
              <a:t>Advantages of BNs</a:t>
            </a:r>
          </a:p>
        </p:txBody>
      </p:sp>
      <p:sp>
        <p:nvSpPr>
          <p:cNvPr id="3" name="Content Placeholder 2"/>
          <p:cNvSpPr>
            <a:spLocks noGrp="1"/>
          </p:cNvSpPr>
          <p:nvPr>
            <p:ph idx="1"/>
          </p:nvPr>
        </p:nvSpPr>
        <p:spPr>
          <a:xfrm>
            <a:off x="197496" y="1143000"/>
            <a:ext cx="8749008" cy="6195392"/>
          </a:xfrm>
        </p:spPr>
        <p:txBody>
          <a:bodyPr>
            <a:normAutofit/>
          </a:bodyPr>
          <a:lstStyle/>
          <a:p>
            <a:pPr>
              <a:spcAft>
                <a:spcPts val="500"/>
              </a:spcAft>
            </a:pPr>
            <a:r>
              <a:rPr lang="en-US" sz="2200" dirty="0"/>
              <a:t>We can explicitly model causes and effects, from effect to cause, </a:t>
            </a:r>
            <a:r>
              <a:rPr lang="en-US" sz="2200" b="1" dirty="0"/>
              <a:t>Diagnostic reasoning</a:t>
            </a:r>
            <a:r>
              <a:rPr lang="en-US" sz="2200" dirty="0"/>
              <a:t>, and cause to effect, </a:t>
            </a:r>
            <a:r>
              <a:rPr lang="en-US" sz="2200" b="1" dirty="0"/>
              <a:t>Predictive reasoning</a:t>
            </a:r>
            <a:r>
              <a:rPr lang="en-US" sz="2200" dirty="0"/>
              <a:t>, and the relative strength of causes, </a:t>
            </a:r>
            <a:r>
              <a:rPr lang="en-US" sz="2200" b="1" dirty="0"/>
              <a:t>Intercausal reasoning</a:t>
            </a:r>
            <a:r>
              <a:rPr lang="en-US" sz="2200" dirty="0"/>
              <a:t>, which are needed for engineering and science.</a:t>
            </a:r>
          </a:p>
          <a:p>
            <a:pPr>
              <a:spcAft>
                <a:spcPts val="500"/>
              </a:spcAft>
            </a:pPr>
            <a:r>
              <a:rPr lang="en-US" sz="2200" dirty="0"/>
              <a:t>A BN can </a:t>
            </a:r>
            <a:r>
              <a:rPr lang="en-US" sz="2200" u="sng" dirty="0"/>
              <a:t>revise or overturn previous beliefs</a:t>
            </a:r>
            <a:r>
              <a:rPr lang="en-US" sz="2200" dirty="0"/>
              <a:t> in the light of new evidence </a:t>
            </a:r>
          </a:p>
          <a:p>
            <a:pPr>
              <a:spcAft>
                <a:spcPts val="500"/>
              </a:spcAft>
            </a:pPr>
            <a:r>
              <a:rPr lang="en-US" sz="2200" dirty="0"/>
              <a:t>BN is a </a:t>
            </a:r>
            <a:r>
              <a:rPr lang="en-US" sz="2200" u="sng" dirty="0"/>
              <a:t>logical framework</a:t>
            </a:r>
            <a:r>
              <a:rPr lang="en-US" sz="2200" dirty="0"/>
              <a:t> for analyzing all types of data with diverse uncertainty levels, other information, with uncertainties including generic information, subjective expert judgment, and system specific data to support conditions for optimal, intuitive decision making.</a:t>
            </a:r>
          </a:p>
          <a:p>
            <a:pPr>
              <a:spcAft>
                <a:spcPts val="500"/>
              </a:spcAft>
            </a:pPr>
            <a:r>
              <a:rPr lang="en-US" sz="2200" dirty="0"/>
              <a:t>Ability to make </a:t>
            </a:r>
            <a:r>
              <a:rPr lang="en-US" sz="2200" u="sng" dirty="0"/>
              <a:t>optimum predictions with the available data</a:t>
            </a:r>
            <a:r>
              <a:rPr lang="en-US" sz="2200" dirty="0"/>
              <a:t>, usually incomplete data and often little or no hard data for which the uncertainties are propagated by the Bayes model.</a:t>
            </a:r>
          </a:p>
        </p:txBody>
      </p:sp>
    </p:spTree>
    <p:extLst>
      <p:ext uri="{BB962C8B-B14F-4D97-AF65-F5344CB8AC3E}">
        <p14:creationId xmlns:p14="http://schemas.microsoft.com/office/powerpoint/2010/main" val="3017094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0607" y="1263363"/>
            <a:ext cx="6035979" cy="2734653"/>
          </a:xfrm>
          <a:prstGeom prst="rect">
            <a:avLst/>
          </a:prstGeom>
        </p:spPr>
      </p:pic>
      <p:sp>
        <p:nvSpPr>
          <p:cNvPr id="6" name="TextBox 5"/>
          <p:cNvSpPr txBox="1"/>
          <p:nvPr/>
        </p:nvSpPr>
        <p:spPr>
          <a:xfrm>
            <a:off x="643877" y="4153220"/>
            <a:ext cx="7994283" cy="663462"/>
          </a:xfrm>
          <a:prstGeom prst="rect">
            <a:avLst/>
          </a:prstGeom>
          <a:noFill/>
        </p:spPr>
        <p:txBody>
          <a:bodyPr wrap="square" lIns="77925" tIns="38963" rIns="77925" bIns="38963" rtlCol="0">
            <a:spAutoFit/>
          </a:bodyPr>
          <a:lstStyle/>
          <a:p>
            <a:pPr algn="ctr"/>
            <a:r>
              <a:rPr lang="en-US" sz="1900" dirty="0"/>
              <a:t>Fig 7.24, Reorganization using Synthetic Nodes (‘divorcing’), where the largest NPTs have only 3</a:t>
            </a:r>
            <a:r>
              <a:rPr lang="en-US" sz="1900" baseline="30000" dirty="0"/>
              <a:t>3</a:t>
            </a:r>
            <a:r>
              <a:rPr lang="en-US" sz="1900" dirty="0"/>
              <a:t> = 27 cells with a 3-point scale</a:t>
            </a:r>
          </a:p>
        </p:txBody>
      </p:sp>
      <p:sp>
        <p:nvSpPr>
          <p:cNvPr id="7" name="TextBox 6"/>
          <p:cNvSpPr txBox="1"/>
          <p:nvPr/>
        </p:nvSpPr>
        <p:spPr>
          <a:xfrm>
            <a:off x="457200" y="4876800"/>
            <a:ext cx="8455432" cy="1556014"/>
          </a:xfrm>
          <a:prstGeom prst="rect">
            <a:avLst/>
          </a:prstGeom>
          <a:noFill/>
        </p:spPr>
        <p:txBody>
          <a:bodyPr wrap="square" lIns="77925" tIns="38963" rIns="77925" bIns="38963" rtlCol="0">
            <a:spAutoFit/>
          </a:bodyPr>
          <a:lstStyle/>
          <a:p>
            <a:r>
              <a:rPr lang="en-US" sz="2400" dirty="0"/>
              <a:t>Parent nodes can realistically be separated from each other or divorced only when their effect, or </a:t>
            </a:r>
            <a:r>
              <a:rPr lang="en-US" sz="2400" u="sng" dirty="0"/>
              <a:t>influence</a:t>
            </a:r>
            <a:r>
              <a:rPr lang="en-US" sz="2400" dirty="0"/>
              <a:t> on a Child node, can be </a:t>
            </a:r>
            <a:r>
              <a:rPr lang="en-US" sz="2400" u="sng" dirty="0"/>
              <a:t>considered separately</a:t>
            </a:r>
            <a:r>
              <a:rPr lang="en-US" sz="2400" dirty="0"/>
              <a:t> and therefore independent from the other Parent nodes, which could be the case for this example.</a:t>
            </a:r>
          </a:p>
        </p:txBody>
      </p:sp>
      <p:sp>
        <p:nvSpPr>
          <p:cNvPr id="8" name="TextBox 7"/>
          <p:cNvSpPr txBox="1"/>
          <p:nvPr/>
        </p:nvSpPr>
        <p:spPr>
          <a:xfrm>
            <a:off x="152400" y="-76200"/>
            <a:ext cx="5487357" cy="1063572"/>
          </a:xfrm>
          <a:prstGeom prst="rect">
            <a:avLst/>
          </a:prstGeom>
          <a:noFill/>
        </p:spPr>
        <p:txBody>
          <a:bodyPr wrap="none" lIns="77925" tIns="38963" rIns="77925" bIns="38963" rtlCol="0">
            <a:spAutoFit/>
          </a:bodyPr>
          <a:lstStyle/>
          <a:p>
            <a:r>
              <a:rPr lang="en-US" sz="3200" dirty="0"/>
              <a:t>Divorcing Parents to Reduce </a:t>
            </a:r>
          </a:p>
          <a:p>
            <a:r>
              <a:rPr lang="en-US" sz="3200" dirty="0"/>
              <a:t>Combinatorial Explosion</a:t>
            </a:r>
          </a:p>
        </p:txBody>
      </p:sp>
    </p:spTree>
    <p:extLst>
      <p:ext uri="{BB962C8B-B14F-4D97-AF65-F5344CB8AC3E}">
        <p14:creationId xmlns:p14="http://schemas.microsoft.com/office/powerpoint/2010/main" val="145259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1159" y="331386"/>
            <a:ext cx="6748535" cy="494185"/>
          </a:xfrm>
          <a:prstGeom prst="rect">
            <a:avLst/>
          </a:prstGeom>
          <a:noFill/>
        </p:spPr>
        <p:txBody>
          <a:bodyPr wrap="none" lIns="77925" tIns="38963" rIns="77925" bIns="38963" rtlCol="0">
            <a:spAutoFit/>
          </a:bodyPr>
          <a:lstStyle/>
          <a:p>
            <a:r>
              <a:rPr lang="en-US" sz="2700" dirty="0"/>
              <a:t>Divorce Parents: Reduce NPT &amp; Increase Clarity</a:t>
            </a:r>
          </a:p>
        </p:txBody>
      </p:sp>
      <p:pic>
        <p:nvPicPr>
          <p:cNvPr id="2" name="Picture 1"/>
          <p:cNvPicPr>
            <a:picLocks noChangeAspect="1"/>
          </p:cNvPicPr>
          <p:nvPr/>
        </p:nvPicPr>
        <p:blipFill>
          <a:blip r:embed="rId2"/>
          <a:stretch>
            <a:fillRect/>
          </a:stretch>
        </p:blipFill>
        <p:spPr>
          <a:xfrm>
            <a:off x="1679679" y="3334976"/>
            <a:ext cx="5513571" cy="2072669"/>
          </a:xfrm>
          <a:prstGeom prst="rect">
            <a:avLst/>
          </a:prstGeom>
        </p:spPr>
      </p:pic>
      <p:pic>
        <p:nvPicPr>
          <p:cNvPr id="3" name="Picture 2"/>
          <p:cNvPicPr>
            <a:picLocks noChangeAspect="1"/>
          </p:cNvPicPr>
          <p:nvPr/>
        </p:nvPicPr>
        <p:blipFill>
          <a:blip r:embed="rId3"/>
          <a:stretch>
            <a:fillRect/>
          </a:stretch>
        </p:blipFill>
        <p:spPr>
          <a:xfrm>
            <a:off x="1679679" y="1328667"/>
            <a:ext cx="5513571" cy="1567383"/>
          </a:xfrm>
          <a:prstGeom prst="rect">
            <a:avLst/>
          </a:prstGeom>
        </p:spPr>
      </p:pic>
      <p:sp>
        <p:nvSpPr>
          <p:cNvPr id="9" name="TextBox 8"/>
          <p:cNvSpPr txBox="1"/>
          <p:nvPr/>
        </p:nvSpPr>
        <p:spPr>
          <a:xfrm>
            <a:off x="588335" y="2907641"/>
            <a:ext cx="7569476" cy="371075"/>
          </a:xfrm>
          <a:prstGeom prst="rect">
            <a:avLst/>
          </a:prstGeom>
          <a:noFill/>
        </p:spPr>
        <p:txBody>
          <a:bodyPr wrap="square" lIns="77925" tIns="38963" rIns="77925" bIns="38963" rtlCol="0">
            <a:spAutoFit/>
          </a:bodyPr>
          <a:lstStyle/>
          <a:p>
            <a:pPr algn="ctr"/>
            <a:r>
              <a:rPr lang="en-US" sz="1900" dirty="0"/>
              <a:t>Fig 7.28, Original BN without divorced parents</a:t>
            </a:r>
          </a:p>
        </p:txBody>
      </p:sp>
      <p:sp>
        <p:nvSpPr>
          <p:cNvPr id="7" name="TextBox 6"/>
          <p:cNvSpPr txBox="1"/>
          <p:nvPr/>
        </p:nvSpPr>
        <p:spPr>
          <a:xfrm>
            <a:off x="5136447" y="2524974"/>
            <a:ext cx="1332758" cy="309519"/>
          </a:xfrm>
          <a:prstGeom prst="rect">
            <a:avLst/>
          </a:prstGeom>
          <a:noFill/>
        </p:spPr>
        <p:txBody>
          <a:bodyPr wrap="none" lIns="77925" tIns="38963" rIns="77925" bIns="38963" rtlCol="0">
            <a:spAutoFit/>
          </a:bodyPr>
          <a:lstStyle/>
          <a:p>
            <a:r>
              <a:rPr lang="en-US" sz="1500" dirty="0"/>
              <a:t>3</a:t>
            </a:r>
            <a:r>
              <a:rPr lang="en-US" sz="1500" baseline="30000" dirty="0"/>
              <a:t>5</a:t>
            </a:r>
            <a:r>
              <a:rPr lang="en-US" sz="1500" dirty="0"/>
              <a:t> = 243 values</a:t>
            </a:r>
          </a:p>
        </p:txBody>
      </p:sp>
      <p:sp>
        <p:nvSpPr>
          <p:cNvPr id="12" name="TextBox 11"/>
          <p:cNvSpPr txBox="1"/>
          <p:nvPr/>
        </p:nvSpPr>
        <p:spPr>
          <a:xfrm>
            <a:off x="5226756" y="5105137"/>
            <a:ext cx="1234975" cy="309519"/>
          </a:xfrm>
          <a:prstGeom prst="rect">
            <a:avLst/>
          </a:prstGeom>
          <a:noFill/>
        </p:spPr>
        <p:txBody>
          <a:bodyPr wrap="none" lIns="77925" tIns="38963" rIns="77925" bIns="38963" rtlCol="0">
            <a:spAutoFit/>
          </a:bodyPr>
          <a:lstStyle/>
          <a:p>
            <a:r>
              <a:rPr lang="en-US" sz="1500" dirty="0"/>
              <a:t>3</a:t>
            </a:r>
            <a:r>
              <a:rPr lang="en-US" sz="1500" baseline="30000" dirty="0"/>
              <a:t>3</a:t>
            </a:r>
            <a:r>
              <a:rPr lang="en-US" sz="1500" dirty="0"/>
              <a:t> = 27 values</a:t>
            </a:r>
          </a:p>
        </p:txBody>
      </p:sp>
      <p:cxnSp>
        <p:nvCxnSpPr>
          <p:cNvPr id="14" name="Straight Arrow Connector 13"/>
          <p:cNvCxnSpPr/>
          <p:nvPr/>
        </p:nvCxnSpPr>
        <p:spPr>
          <a:xfrm flipH="1">
            <a:off x="5014147" y="2663474"/>
            <a:ext cx="169335" cy="1411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5113869" y="5247219"/>
            <a:ext cx="16933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894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59" y="-31745"/>
            <a:ext cx="8229600" cy="772724"/>
          </a:xfrm>
        </p:spPr>
        <p:txBody>
          <a:bodyPr>
            <a:normAutofit/>
          </a:bodyPr>
          <a:lstStyle/>
          <a:p>
            <a:r>
              <a:rPr lang="en-US" sz="3733" dirty="0"/>
              <a:t>Induction Idiom</a:t>
            </a:r>
          </a:p>
        </p:txBody>
      </p:sp>
      <p:sp>
        <p:nvSpPr>
          <p:cNvPr id="3" name="Content Placeholder 2"/>
          <p:cNvSpPr>
            <a:spLocks noGrp="1"/>
          </p:cNvSpPr>
          <p:nvPr>
            <p:ph idx="1"/>
          </p:nvPr>
        </p:nvSpPr>
        <p:spPr>
          <a:xfrm>
            <a:off x="289035" y="896441"/>
            <a:ext cx="8229600" cy="3814499"/>
          </a:xfrm>
        </p:spPr>
        <p:txBody>
          <a:bodyPr>
            <a:normAutofit/>
          </a:bodyPr>
          <a:lstStyle/>
          <a:p>
            <a:pPr>
              <a:spcAft>
                <a:spcPts val="511"/>
              </a:spcAft>
            </a:pPr>
            <a:r>
              <a:rPr lang="en-US" sz="2133" dirty="0"/>
              <a:t>Learn, by Bayesian updating, about an unknown or partially known population parameter, such as a population mean, from observed data.</a:t>
            </a:r>
          </a:p>
        </p:txBody>
      </p:sp>
      <p:pic>
        <p:nvPicPr>
          <p:cNvPr id="12" name="Picture 11">
            <a:extLst>
              <a:ext uri="{FF2B5EF4-FFF2-40B4-BE49-F238E27FC236}">
                <a16:creationId xmlns:a16="http://schemas.microsoft.com/office/drawing/2014/main" id="{E8E25CC1-EDE6-4DC9-BD4A-5DD272622406}"/>
              </a:ext>
            </a:extLst>
          </p:cNvPr>
          <p:cNvPicPr>
            <a:picLocks noChangeAspect="1"/>
          </p:cNvPicPr>
          <p:nvPr/>
        </p:nvPicPr>
        <p:blipFill>
          <a:blip r:embed="rId2"/>
          <a:stretch>
            <a:fillRect/>
          </a:stretch>
        </p:blipFill>
        <p:spPr>
          <a:xfrm>
            <a:off x="1143000" y="2036012"/>
            <a:ext cx="7407227" cy="3038891"/>
          </a:xfrm>
          <a:prstGeom prst="rect">
            <a:avLst/>
          </a:prstGeom>
        </p:spPr>
      </p:pic>
      <p:sp>
        <p:nvSpPr>
          <p:cNvPr id="13" name="TextBox 12">
            <a:extLst>
              <a:ext uri="{FF2B5EF4-FFF2-40B4-BE49-F238E27FC236}">
                <a16:creationId xmlns:a16="http://schemas.microsoft.com/office/drawing/2014/main" id="{365077FE-DA88-4A20-B377-437889B8A6E4}"/>
              </a:ext>
            </a:extLst>
          </p:cNvPr>
          <p:cNvSpPr txBox="1"/>
          <p:nvPr/>
        </p:nvSpPr>
        <p:spPr>
          <a:xfrm>
            <a:off x="499241" y="5103908"/>
            <a:ext cx="8508352" cy="1617570"/>
          </a:xfrm>
          <a:prstGeom prst="rect">
            <a:avLst/>
          </a:prstGeom>
          <a:noFill/>
        </p:spPr>
        <p:txBody>
          <a:bodyPr wrap="square" lIns="77925" tIns="38963" rIns="77925" bIns="38963" rtlCol="0">
            <a:spAutoFit/>
          </a:bodyPr>
          <a:lstStyle/>
          <a:p>
            <a:r>
              <a:rPr lang="en-US" sz="2000" dirty="0"/>
              <a:t>Observations are used to update prior knowledge about population parameters, such as mean and variance. An example of context is that employees of a Call Center could be aware that they are being monitored (or not monitored) to check on lost calls and so work differently than usual, as an example of Observation Bias that affects the predicted Forecast.</a:t>
            </a:r>
          </a:p>
        </p:txBody>
      </p:sp>
      <p:sp>
        <p:nvSpPr>
          <p:cNvPr id="14" name="TextBox 13">
            <a:extLst>
              <a:ext uri="{FF2B5EF4-FFF2-40B4-BE49-F238E27FC236}">
                <a16:creationId xmlns:a16="http://schemas.microsoft.com/office/drawing/2014/main" id="{743E9999-300E-444A-B1EC-BA4BE278B047}"/>
              </a:ext>
            </a:extLst>
          </p:cNvPr>
          <p:cNvSpPr txBox="1"/>
          <p:nvPr/>
        </p:nvSpPr>
        <p:spPr>
          <a:xfrm>
            <a:off x="1447800" y="1896473"/>
            <a:ext cx="1572375" cy="817351"/>
          </a:xfrm>
          <a:prstGeom prst="rect">
            <a:avLst/>
          </a:prstGeom>
          <a:noFill/>
        </p:spPr>
        <p:txBody>
          <a:bodyPr wrap="square" lIns="77925" tIns="38963" rIns="77925" bIns="38963" rtlCol="0">
            <a:spAutoFit/>
          </a:bodyPr>
          <a:lstStyle/>
          <a:p>
            <a:r>
              <a:rPr lang="en-US" sz="2400" dirty="0"/>
              <a:t>Generic model</a:t>
            </a:r>
          </a:p>
        </p:txBody>
      </p:sp>
      <p:sp>
        <p:nvSpPr>
          <p:cNvPr id="15" name="TextBox 14">
            <a:extLst>
              <a:ext uri="{FF2B5EF4-FFF2-40B4-BE49-F238E27FC236}">
                <a16:creationId xmlns:a16="http://schemas.microsoft.com/office/drawing/2014/main" id="{EE05FB52-3EA6-492D-9E08-65F9765BBAE6}"/>
              </a:ext>
            </a:extLst>
          </p:cNvPr>
          <p:cNvSpPr txBox="1"/>
          <p:nvPr/>
        </p:nvSpPr>
        <p:spPr>
          <a:xfrm>
            <a:off x="1586027" y="3391637"/>
            <a:ext cx="5167495" cy="817351"/>
          </a:xfrm>
          <a:prstGeom prst="rect">
            <a:avLst/>
          </a:prstGeom>
          <a:noFill/>
        </p:spPr>
        <p:txBody>
          <a:bodyPr wrap="square" lIns="77925" tIns="38963" rIns="77925" bIns="38963" rtlCol="0">
            <a:spAutoFit/>
          </a:bodyPr>
          <a:lstStyle/>
          <a:p>
            <a:r>
              <a:rPr lang="en-US" sz="2400" dirty="0"/>
              <a:t>Instantiated Induction Idiom model for a Call Center</a:t>
            </a:r>
          </a:p>
        </p:txBody>
      </p:sp>
    </p:spTree>
    <p:extLst>
      <p:ext uri="{BB962C8B-B14F-4D97-AF65-F5344CB8AC3E}">
        <p14:creationId xmlns:p14="http://schemas.microsoft.com/office/powerpoint/2010/main" val="62128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1975"/>
            <a:ext cx="8229600" cy="1143000"/>
          </a:xfrm>
        </p:spPr>
        <p:txBody>
          <a:bodyPr>
            <a:normAutofit fontScale="90000"/>
          </a:bodyPr>
          <a:lstStyle/>
          <a:p>
            <a:pPr lvl="1" algn="ctr" defTabSz="389617" rtl="0">
              <a:spcBef>
                <a:spcPct val="0"/>
              </a:spcBef>
            </a:pPr>
            <a:r>
              <a:rPr lang="en-US" sz="3100" dirty="0" err="1"/>
              <a:t>Multiobject</a:t>
            </a:r>
            <a:r>
              <a:rPr lang="en-US" sz="3100" dirty="0"/>
              <a:t> Bayesian Network Models</a:t>
            </a:r>
            <a:br>
              <a:rPr lang="en-US" b="1" dirty="0"/>
            </a:br>
            <a:endParaRPr lang="en-US" dirty="0"/>
          </a:p>
        </p:txBody>
      </p:sp>
      <p:sp>
        <p:nvSpPr>
          <p:cNvPr id="3" name="Content Placeholder 2"/>
          <p:cNvSpPr>
            <a:spLocks noGrp="1"/>
          </p:cNvSpPr>
          <p:nvPr>
            <p:ph idx="1"/>
          </p:nvPr>
        </p:nvSpPr>
        <p:spPr>
          <a:xfrm>
            <a:off x="332464" y="1788814"/>
            <a:ext cx="8229600" cy="3840956"/>
          </a:xfrm>
        </p:spPr>
        <p:txBody>
          <a:bodyPr>
            <a:normAutofit fontScale="92500" lnSpcReduction="10000"/>
          </a:bodyPr>
          <a:lstStyle/>
          <a:p>
            <a:r>
              <a:rPr lang="en-US" dirty="0"/>
              <a:t>A BN model should not contain so many nodes that it lacks clarity and becomes conceptually difficult to understand as a system story based on the available data.</a:t>
            </a:r>
          </a:p>
          <a:p>
            <a:r>
              <a:rPr lang="en-US" dirty="0"/>
              <a:t> A BN model should not contain many similar repeated fragments. </a:t>
            </a:r>
          </a:p>
          <a:p>
            <a:r>
              <a:rPr lang="en-US" dirty="0"/>
              <a:t>For uncertainty modeling of more complex cases, the model can be disassembled and grouped into small component models, each one telling a story, called object-oriented BNs (OOBNs), which have input and/or output nodes that are the external interface for linking the OOBNs into an overall BN structure telling an overall story of the system.</a:t>
            </a:r>
          </a:p>
        </p:txBody>
      </p:sp>
      <p:sp>
        <p:nvSpPr>
          <p:cNvPr id="5" name="TextBox 4"/>
          <p:cNvSpPr txBox="1"/>
          <p:nvPr/>
        </p:nvSpPr>
        <p:spPr>
          <a:xfrm>
            <a:off x="89700" y="6535109"/>
            <a:ext cx="1915867" cy="294131"/>
          </a:xfrm>
          <a:prstGeom prst="rect">
            <a:avLst/>
          </a:prstGeom>
          <a:noFill/>
        </p:spPr>
        <p:txBody>
          <a:bodyPr wrap="none" lIns="77925" tIns="38963" rIns="77925" bIns="38963" rtlCol="0">
            <a:spAutoFit/>
          </a:bodyPr>
          <a:lstStyle/>
          <a:p>
            <a:r>
              <a:rPr lang="en-US" sz="1400" baseline="30000" dirty="0"/>
              <a:t>^</a:t>
            </a:r>
            <a:r>
              <a:rPr lang="en-US" sz="1400" dirty="0"/>
              <a:t>RDBN: 7.5, pp. 202-207</a:t>
            </a:r>
          </a:p>
        </p:txBody>
      </p:sp>
    </p:spTree>
    <p:extLst>
      <p:ext uri="{BB962C8B-B14F-4D97-AF65-F5344CB8AC3E}">
        <p14:creationId xmlns:p14="http://schemas.microsoft.com/office/powerpoint/2010/main" val="55971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892174" y="1427022"/>
            <a:ext cx="6823031" cy="392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779233" fontAlgn="base">
              <a:spcBef>
                <a:spcPct val="0"/>
              </a:spcBef>
              <a:spcAft>
                <a:spcPct val="0"/>
              </a:spcAft>
            </a:pPr>
            <a:endParaRPr lang="en-US" sz="1000" dirty="0">
              <a:latin typeface="Times New Roman" charset="0"/>
              <a:ea typeface="ÇlÇr ñæí©" charset="0"/>
            </a:endParaRPr>
          </a:p>
          <a:p>
            <a:pPr defTabSz="779233" fontAlgn="base">
              <a:spcBef>
                <a:spcPct val="0"/>
              </a:spcBef>
              <a:spcAft>
                <a:spcPct val="0"/>
              </a:spcAft>
            </a:pPr>
            <a:endParaRPr lang="en-US" sz="2400" dirty="0">
              <a:latin typeface="Arial" charset="0"/>
              <a:ea typeface="ＭＳ Ｐゴシック" charset="0"/>
            </a:endParaRPr>
          </a:p>
        </p:txBody>
      </p:sp>
      <p:sp>
        <p:nvSpPr>
          <p:cNvPr id="6" name="Rectangle 2"/>
          <p:cNvSpPr>
            <a:spLocks noChangeArrowheads="1"/>
          </p:cNvSpPr>
          <p:nvPr/>
        </p:nvSpPr>
        <p:spPr bwMode="auto">
          <a:xfrm>
            <a:off x="892175" y="1712121"/>
            <a:ext cx="3632200" cy="307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779233" fontAlgn="base">
              <a:spcBef>
                <a:spcPct val="0"/>
              </a:spcBef>
              <a:spcAft>
                <a:spcPct val="0"/>
              </a:spcAft>
            </a:pPr>
            <a:endParaRPr lang="en-US" sz="1000" dirty="0">
              <a:latin typeface="Times New Roman" charset="0"/>
              <a:ea typeface="ÇlÇr ñæí©" charset="0"/>
            </a:endParaRPr>
          </a:p>
          <a:p>
            <a:pPr defTabSz="779233" fontAlgn="base">
              <a:spcBef>
                <a:spcPct val="0"/>
              </a:spcBef>
              <a:spcAft>
                <a:spcPct val="0"/>
              </a:spcAft>
            </a:pPr>
            <a:endParaRPr lang="en-US" sz="2400" dirty="0">
              <a:latin typeface="Arial" charset="0"/>
              <a:ea typeface="ＭＳ Ｐゴシック" charset="0"/>
            </a:endParaRPr>
          </a:p>
        </p:txBody>
      </p:sp>
      <p:sp>
        <p:nvSpPr>
          <p:cNvPr id="7" name="Rectangle 3"/>
          <p:cNvSpPr>
            <a:spLocks noChangeArrowheads="1"/>
          </p:cNvSpPr>
          <p:nvPr/>
        </p:nvSpPr>
        <p:spPr bwMode="auto">
          <a:xfrm>
            <a:off x="1044577" y="1622879"/>
            <a:ext cx="4415415" cy="32801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779233" fontAlgn="base">
              <a:spcBef>
                <a:spcPct val="0"/>
              </a:spcBef>
              <a:spcAft>
                <a:spcPct val="0"/>
              </a:spcAft>
            </a:pPr>
            <a:endParaRPr lang="en-US" sz="1000" dirty="0">
              <a:latin typeface="Times New Roman" charset="0"/>
              <a:ea typeface="ÇlÇr ñæí©" charset="0"/>
            </a:endParaRPr>
          </a:p>
          <a:p>
            <a:pPr defTabSz="779233" fontAlgn="base">
              <a:spcBef>
                <a:spcPct val="0"/>
              </a:spcBef>
              <a:spcAft>
                <a:spcPct val="0"/>
              </a:spcAft>
            </a:pPr>
            <a:endParaRPr lang="en-US" sz="2400" dirty="0">
              <a:latin typeface="Arial" charset="0"/>
              <a:ea typeface="ＭＳ Ｐゴシック" charset="0"/>
            </a:endParaRPr>
          </a:p>
        </p:txBody>
      </p:sp>
      <p:sp>
        <p:nvSpPr>
          <p:cNvPr id="11" name="TextBox 10"/>
          <p:cNvSpPr txBox="1"/>
          <p:nvPr/>
        </p:nvSpPr>
        <p:spPr>
          <a:xfrm>
            <a:off x="629766" y="196429"/>
            <a:ext cx="8915092" cy="571129"/>
          </a:xfrm>
          <a:prstGeom prst="rect">
            <a:avLst/>
          </a:prstGeom>
          <a:noFill/>
        </p:spPr>
        <p:txBody>
          <a:bodyPr wrap="square" lIns="77925" tIns="38963" rIns="77925" bIns="38963" rtlCol="0">
            <a:spAutoFit/>
          </a:bodyPr>
          <a:lstStyle/>
          <a:p>
            <a:r>
              <a:rPr lang="en-US" sz="3200" dirty="0"/>
              <a:t>Performance Model: Decomposition for Clarity</a:t>
            </a:r>
          </a:p>
        </p:txBody>
      </p:sp>
      <p:pic>
        <p:nvPicPr>
          <p:cNvPr id="2" name="Picture 1"/>
          <p:cNvPicPr>
            <a:picLocks noChangeAspect="1"/>
          </p:cNvPicPr>
          <p:nvPr/>
        </p:nvPicPr>
        <p:blipFill>
          <a:blip r:embed="rId2"/>
          <a:stretch>
            <a:fillRect/>
          </a:stretch>
        </p:blipFill>
        <p:spPr>
          <a:xfrm>
            <a:off x="629766" y="1720405"/>
            <a:ext cx="7581565" cy="3454023"/>
          </a:xfrm>
          <a:prstGeom prst="rect">
            <a:avLst/>
          </a:prstGeom>
        </p:spPr>
      </p:pic>
      <p:sp>
        <p:nvSpPr>
          <p:cNvPr id="8" name="TextBox 7"/>
          <p:cNvSpPr txBox="1"/>
          <p:nvPr/>
        </p:nvSpPr>
        <p:spPr>
          <a:xfrm>
            <a:off x="451947" y="5480762"/>
            <a:ext cx="8019391" cy="1063380"/>
          </a:xfrm>
          <a:prstGeom prst="rect">
            <a:avLst/>
          </a:prstGeom>
          <a:noFill/>
        </p:spPr>
        <p:txBody>
          <a:bodyPr wrap="square" lIns="77925" tIns="38963" rIns="77925" bIns="38963" rtlCol="0">
            <a:spAutoFit/>
          </a:bodyPr>
          <a:lstStyle/>
          <a:p>
            <a:r>
              <a:rPr lang="en-US" sz="2133" dirty="0"/>
              <a:t>Reliability during Test is an output node of the Reliability During Test Object and an input node of the Operational Performance Object.  Similarly with the Test Quality node output of the Test Quality Object.</a:t>
            </a:r>
          </a:p>
        </p:txBody>
      </p:sp>
      <p:sp>
        <p:nvSpPr>
          <p:cNvPr id="9" name="TextBox 8"/>
          <p:cNvSpPr txBox="1"/>
          <p:nvPr/>
        </p:nvSpPr>
        <p:spPr>
          <a:xfrm>
            <a:off x="777291" y="1388125"/>
            <a:ext cx="3323175" cy="371075"/>
          </a:xfrm>
          <a:prstGeom prst="rect">
            <a:avLst/>
          </a:prstGeom>
          <a:noFill/>
        </p:spPr>
        <p:txBody>
          <a:bodyPr wrap="none" lIns="77925" tIns="38963" rIns="77925" bIns="38963" rtlCol="0">
            <a:spAutoFit/>
          </a:bodyPr>
          <a:lstStyle/>
          <a:p>
            <a:r>
              <a:rPr lang="en-US" sz="1900" b="1"/>
              <a:t>Object 1: </a:t>
            </a:r>
            <a:r>
              <a:rPr lang="en-US" sz="1900" b="1" dirty="0"/>
              <a:t>Reliability During Test</a:t>
            </a:r>
          </a:p>
        </p:txBody>
      </p:sp>
      <p:sp>
        <p:nvSpPr>
          <p:cNvPr id="12" name="TextBox 11"/>
          <p:cNvSpPr txBox="1"/>
          <p:nvPr/>
        </p:nvSpPr>
        <p:spPr>
          <a:xfrm>
            <a:off x="5202193" y="1666839"/>
            <a:ext cx="2321682" cy="371075"/>
          </a:xfrm>
          <a:prstGeom prst="rect">
            <a:avLst/>
          </a:prstGeom>
          <a:noFill/>
        </p:spPr>
        <p:txBody>
          <a:bodyPr wrap="none" lIns="77925" tIns="38963" rIns="77925" bIns="38963" rtlCol="0">
            <a:spAutoFit/>
          </a:bodyPr>
          <a:lstStyle/>
          <a:p>
            <a:r>
              <a:rPr lang="en-US" sz="1900" b="1" dirty="0"/>
              <a:t>Object 2: Test Quality</a:t>
            </a:r>
          </a:p>
        </p:txBody>
      </p:sp>
    </p:spTree>
    <p:extLst>
      <p:ext uri="{BB962C8B-B14F-4D97-AF65-F5344CB8AC3E}">
        <p14:creationId xmlns:p14="http://schemas.microsoft.com/office/powerpoint/2010/main" val="11006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549" y="857251"/>
            <a:ext cx="4873601" cy="5143500"/>
          </a:xfrm>
          <a:prstGeom prst="rect">
            <a:avLst/>
          </a:prstGeom>
        </p:spPr>
      </p:pic>
      <p:pic>
        <p:nvPicPr>
          <p:cNvPr id="6" name="Picture 5"/>
          <p:cNvPicPr>
            <a:picLocks noChangeAspect="1"/>
          </p:cNvPicPr>
          <p:nvPr/>
        </p:nvPicPr>
        <p:blipFill>
          <a:blip r:embed="rId3"/>
          <a:stretch>
            <a:fillRect/>
          </a:stretch>
        </p:blipFill>
        <p:spPr>
          <a:xfrm>
            <a:off x="4944747" y="3424239"/>
            <a:ext cx="4165600" cy="1400175"/>
          </a:xfrm>
          <a:prstGeom prst="rect">
            <a:avLst/>
          </a:prstGeom>
        </p:spPr>
      </p:pic>
      <p:sp>
        <p:nvSpPr>
          <p:cNvPr id="7" name="TextBox 6"/>
          <p:cNvSpPr txBox="1"/>
          <p:nvPr/>
        </p:nvSpPr>
        <p:spPr>
          <a:xfrm>
            <a:off x="4944747" y="5137366"/>
            <a:ext cx="3944444" cy="955850"/>
          </a:xfrm>
          <a:prstGeom prst="rect">
            <a:avLst/>
          </a:prstGeom>
          <a:noFill/>
        </p:spPr>
        <p:txBody>
          <a:bodyPr wrap="square" lIns="77925" tIns="38963" rIns="77925" bIns="38963" rtlCol="0">
            <a:spAutoFit/>
          </a:bodyPr>
          <a:lstStyle/>
          <a:p>
            <a:r>
              <a:rPr lang="en-US" sz="1900" dirty="0"/>
              <a:t>Fig 7.51, Top-level view of the model showing the linking nodes in </a:t>
            </a:r>
            <a:r>
              <a:rPr lang="en-US" sz="1900" dirty="0" err="1"/>
              <a:t>AgenaRisk</a:t>
            </a:r>
            <a:endParaRPr lang="en-US" sz="1900" dirty="0"/>
          </a:p>
        </p:txBody>
      </p:sp>
      <p:sp>
        <p:nvSpPr>
          <p:cNvPr id="8" name="TextBox 7"/>
          <p:cNvSpPr txBox="1"/>
          <p:nvPr/>
        </p:nvSpPr>
        <p:spPr>
          <a:xfrm>
            <a:off x="4847052" y="1085536"/>
            <a:ext cx="4165600" cy="817351"/>
          </a:xfrm>
          <a:prstGeom prst="rect">
            <a:avLst/>
          </a:prstGeom>
          <a:noFill/>
        </p:spPr>
        <p:txBody>
          <a:bodyPr wrap="square" lIns="77925" tIns="38963" rIns="77925" bIns="38963" rtlCol="0">
            <a:spAutoFit/>
          </a:bodyPr>
          <a:lstStyle/>
          <a:p>
            <a:pPr algn="ctr"/>
            <a:r>
              <a:rPr lang="en-US" sz="2400" dirty="0"/>
              <a:t>Fig 7.50, The three OOBNs of the larger model</a:t>
            </a:r>
          </a:p>
        </p:txBody>
      </p:sp>
      <p:sp>
        <p:nvSpPr>
          <p:cNvPr id="2" name="TextBox 1"/>
          <p:cNvSpPr txBox="1"/>
          <p:nvPr/>
        </p:nvSpPr>
        <p:spPr>
          <a:xfrm>
            <a:off x="6604001" y="4537711"/>
            <a:ext cx="689569" cy="309519"/>
          </a:xfrm>
          <a:prstGeom prst="rect">
            <a:avLst/>
          </a:prstGeom>
          <a:noFill/>
        </p:spPr>
        <p:txBody>
          <a:bodyPr wrap="none" lIns="77925" tIns="38963" rIns="77925" bIns="38963" rtlCol="0">
            <a:spAutoFit/>
          </a:bodyPr>
          <a:lstStyle/>
          <a:p>
            <a:r>
              <a:rPr lang="en-US" sz="1500" dirty="0"/>
              <a:t>output</a:t>
            </a:r>
          </a:p>
        </p:txBody>
      </p:sp>
      <p:sp>
        <p:nvSpPr>
          <p:cNvPr id="9" name="TextBox 8"/>
          <p:cNvSpPr txBox="1"/>
          <p:nvPr/>
        </p:nvSpPr>
        <p:spPr>
          <a:xfrm>
            <a:off x="7863842" y="4568191"/>
            <a:ext cx="569344" cy="309519"/>
          </a:xfrm>
          <a:prstGeom prst="rect">
            <a:avLst/>
          </a:prstGeom>
          <a:noFill/>
        </p:spPr>
        <p:txBody>
          <a:bodyPr wrap="none" lIns="77925" tIns="38963" rIns="77925" bIns="38963" rtlCol="0">
            <a:spAutoFit/>
          </a:bodyPr>
          <a:lstStyle/>
          <a:p>
            <a:r>
              <a:rPr lang="en-US" sz="1500" dirty="0"/>
              <a:t>input</a:t>
            </a:r>
          </a:p>
        </p:txBody>
      </p:sp>
      <p:sp>
        <p:nvSpPr>
          <p:cNvPr id="3" name="TextBox 2"/>
          <p:cNvSpPr txBox="1"/>
          <p:nvPr/>
        </p:nvSpPr>
        <p:spPr>
          <a:xfrm>
            <a:off x="5370558" y="3190867"/>
            <a:ext cx="647891" cy="309519"/>
          </a:xfrm>
          <a:prstGeom prst="rect">
            <a:avLst/>
          </a:prstGeom>
          <a:noFill/>
        </p:spPr>
        <p:txBody>
          <a:bodyPr wrap="none" lIns="77925" tIns="38963" rIns="77925" bIns="38963" rtlCol="0">
            <a:spAutoFit/>
          </a:bodyPr>
          <a:lstStyle/>
          <a:p>
            <a:r>
              <a:rPr lang="en-US" sz="1500" dirty="0"/>
              <a:t>object</a:t>
            </a:r>
          </a:p>
        </p:txBody>
      </p:sp>
      <p:sp>
        <p:nvSpPr>
          <p:cNvPr id="10" name="TextBox 9"/>
          <p:cNvSpPr txBox="1"/>
          <p:nvPr/>
        </p:nvSpPr>
        <p:spPr>
          <a:xfrm>
            <a:off x="5370558" y="4010478"/>
            <a:ext cx="647891" cy="309519"/>
          </a:xfrm>
          <a:prstGeom prst="rect">
            <a:avLst/>
          </a:prstGeom>
          <a:noFill/>
        </p:spPr>
        <p:txBody>
          <a:bodyPr wrap="none" lIns="77925" tIns="38963" rIns="77925" bIns="38963" rtlCol="0">
            <a:spAutoFit/>
          </a:bodyPr>
          <a:lstStyle/>
          <a:p>
            <a:r>
              <a:rPr lang="en-US" sz="1500" dirty="0"/>
              <a:t>object</a:t>
            </a:r>
          </a:p>
        </p:txBody>
      </p:sp>
      <p:cxnSp>
        <p:nvCxnSpPr>
          <p:cNvPr id="12" name="Straight Arrow Connector 11"/>
          <p:cNvCxnSpPr/>
          <p:nvPr/>
        </p:nvCxnSpPr>
        <p:spPr>
          <a:xfrm>
            <a:off x="2983901" y="4117188"/>
            <a:ext cx="41299" cy="22455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urved Connector 13"/>
          <p:cNvCxnSpPr/>
          <p:nvPr/>
        </p:nvCxnSpPr>
        <p:spPr>
          <a:xfrm rot="5400000">
            <a:off x="1569431" y="2830556"/>
            <a:ext cx="1889371" cy="1187365"/>
          </a:xfrm>
          <a:prstGeom prst="curvedConnector3">
            <a:avLst>
              <a:gd name="adj1" fmla="val 70492"/>
            </a:avLst>
          </a:prstGeom>
          <a:ln>
            <a:solidFill>
              <a:srgbClr val="000000"/>
            </a:solidFill>
            <a:prstDash val="dot"/>
            <a:tailEnd type="arrow"/>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A435785-082F-4D92-8946-2BB7C913CD08}"/>
              </a:ext>
            </a:extLst>
          </p:cNvPr>
          <p:cNvSpPr txBox="1"/>
          <p:nvPr/>
        </p:nvSpPr>
        <p:spPr>
          <a:xfrm>
            <a:off x="960871" y="183109"/>
            <a:ext cx="8382000" cy="653140"/>
          </a:xfrm>
          <a:prstGeom prst="rect">
            <a:avLst/>
          </a:prstGeom>
          <a:noFill/>
        </p:spPr>
        <p:txBody>
          <a:bodyPr wrap="square" lIns="77925" tIns="38963" rIns="77925" bIns="38963" rtlCol="0">
            <a:spAutoFit/>
          </a:bodyPr>
          <a:lstStyle/>
          <a:p>
            <a:r>
              <a:rPr lang="en-US" sz="3733" dirty="0"/>
              <a:t>Object Oriented Bayesian Network</a:t>
            </a:r>
          </a:p>
        </p:txBody>
      </p:sp>
    </p:spTree>
    <p:extLst>
      <p:ext uri="{BB962C8B-B14F-4D97-AF65-F5344CB8AC3E}">
        <p14:creationId xmlns:p14="http://schemas.microsoft.com/office/powerpoint/2010/main" val="5462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62" y="-19743"/>
            <a:ext cx="6807795" cy="610692"/>
          </a:xfrm>
        </p:spPr>
        <p:txBody>
          <a:bodyPr>
            <a:normAutofit/>
          </a:bodyPr>
          <a:lstStyle/>
          <a:p>
            <a:r>
              <a:rPr lang="en-US" dirty="0"/>
              <a:t>Risk Assessment Cause and Effect</a:t>
            </a:r>
          </a:p>
        </p:txBody>
      </p:sp>
      <p:sp>
        <p:nvSpPr>
          <p:cNvPr id="3" name="Content Placeholder 2"/>
          <p:cNvSpPr>
            <a:spLocks noGrp="1"/>
          </p:cNvSpPr>
          <p:nvPr>
            <p:ph idx="1"/>
          </p:nvPr>
        </p:nvSpPr>
        <p:spPr>
          <a:xfrm>
            <a:off x="293162" y="1244015"/>
            <a:ext cx="8546038" cy="5464183"/>
          </a:xfrm>
        </p:spPr>
        <p:txBody>
          <a:bodyPr>
            <a:normAutofit/>
          </a:bodyPr>
          <a:lstStyle/>
          <a:p>
            <a:pPr>
              <a:spcAft>
                <a:spcPts val="800"/>
              </a:spcAft>
            </a:pPr>
            <a:r>
              <a:rPr lang="en-US" sz="2200" dirty="0"/>
              <a:t>Norman can arrive late to work, N, due to a direct cause Train strike, T.</a:t>
            </a:r>
          </a:p>
          <a:p>
            <a:pPr>
              <a:spcAft>
                <a:spcPts val="800"/>
              </a:spcAft>
            </a:pPr>
            <a:r>
              <a:rPr lang="en-US" sz="2200" dirty="0"/>
              <a:t>We want to determine the probability of a train strike, given that we observe Norman is late to work, P(T|N)</a:t>
            </a:r>
          </a:p>
          <a:p>
            <a:pPr>
              <a:spcAft>
                <a:spcPts val="800"/>
              </a:spcAft>
            </a:pPr>
            <a:r>
              <a:rPr lang="en-US" sz="2200" dirty="0"/>
              <a:t>An arc is directed from node ‘Train strike (T)’, (the uncertain cause) to node ‘Norman late (N)’ ( the observable effect).</a:t>
            </a:r>
          </a:p>
        </p:txBody>
      </p:sp>
      <p:pic>
        <p:nvPicPr>
          <p:cNvPr id="5" name="Picture 4"/>
          <p:cNvPicPr>
            <a:picLocks noChangeAspect="1"/>
          </p:cNvPicPr>
          <p:nvPr/>
        </p:nvPicPr>
        <p:blipFill>
          <a:blip r:embed="rId3"/>
          <a:stretch>
            <a:fillRect/>
          </a:stretch>
        </p:blipFill>
        <p:spPr>
          <a:xfrm>
            <a:off x="6368858" y="3851462"/>
            <a:ext cx="1746662" cy="2856177"/>
          </a:xfrm>
          <a:prstGeom prst="rect">
            <a:avLst/>
          </a:prstGeom>
        </p:spPr>
      </p:pic>
      <p:sp>
        <p:nvSpPr>
          <p:cNvPr id="8" name="TextBox 7"/>
          <p:cNvSpPr txBox="1"/>
          <p:nvPr/>
        </p:nvSpPr>
        <p:spPr>
          <a:xfrm>
            <a:off x="5315340" y="4249147"/>
            <a:ext cx="744728" cy="369332"/>
          </a:xfrm>
          <a:prstGeom prst="rect">
            <a:avLst/>
          </a:prstGeom>
          <a:noFill/>
        </p:spPr>
        <p:txBody>
          <a:bodyPr wrap="none" rtlCol="0">
            <a:spAutoFit/>
          </a:bodyPr>
          <a:lstStyle/>
          <a:p>
            <a:r>
              <a:rPr lang="en-US" b="1" dirty="0"/>
              <a:t>Cause</a:t>
            </a:r>
          </a:p>
        </p:txBody>
      </p:sp>
      <p:graphicFrame>
        <p:nvGraphicFramePr>
          <p:cNvPr id="16" name="Object 15"/>
          <p:cNvGraphicFramePr>
            <a:graphicFrameLocks noChangeAspect="1"/>
          </p:cNvGraphicFramePr>
          <p:nvPr>
            <p:extLst>
              <p:ext uri="{D42A27DB-BD31-4B8C-83A1-F6EECF244321}">
                <p14:modId xmlns:p14="http://schemas.microsoft.com/office/powerpoint/2010/main" val="620716814"/>
              </p:ext>
            </p:extLst>
          </p:nvPr>
        </p:nvGraphicFramePr>
        <p:xfrm>
          <a:off x="762000" y="4975754"/>
          <a:ext cx="2707685" cy="769666"/>
        </p:xfrm>
        <a:graphic>
          <a:graphicData uri="http://schemas.openxmlformats.org/presentationml/2006/ole">
            <mc:AlternateContent xmlns:mc="http://schemas.openxmlformats.org/markup-compatibility/2006">
              <mc:Choice xmlns:v="urn:schemas-microsoft-com:vml" Requires="v">
                <p:oleObj spid="_x0000_s116750" name="Equation" r:id="rId4" imgW="1562100" imgH="444500" progId="Equation.DSMT4">
                  <p:embed/>
                </p:oleObj>
              </mc:Choice>
              <mc:Fallback>
                <p:oleObj name="Equation" r:id="rId4" imgW="1562100" imgH="444500" progId="Equation.DSMT4">
                  <p:embed/>
                  <p:pic>
                    <p:nvPicPr>
                      <p:cNvPr id="16" name="Object 15"/>
                      <p:cNvPicPr/>
                      <p:nvPr/>
                    </p:nvPicPr>
                    <p:blipFill>
                      <a:blip r:embed="rId5"/>
                      <a:stretch>
                        <a:fillRect/>
                      </a:stretch>
                    </p:blipFill>
                    <p:spPr>
                      <a:xfrm>
                        <a:off x="762000" y="4975754"/>
                        <a:ext cx="2707685" cy="769666"/>
                      </a:xfrm>
                      <a:prstGeom prst="rect">
                        <a:avLst/>
                      </a:prstGeom>
                    </p:spPr>
                  </p:pic>
                </p:oleObj>
              </mc:Fallback>
            </mc:AlternateContent>
          </a:graphicData>
        </a:graphic>
      </p:graphicFrame>
      <p:sp>
        <p:nvSpPr>
          <p:cNvPr id="18" name="TextBox 17"/>
          <p:cNvSpPr txBox="1"/>
          <p:nvPr/>
        </p:nvSpPr>
        <p:spPr>
          <a:xfrm>
            <a:off x="8007530" y="4238694"/>
            <a:ext cx="556387" cy="369332"/>
          </a:xfrm>
          <a:prstGeom prst="rect">
            <a:avLst/>
          </a:prstGeom>
          <a:noFill/>
        </p:spPr>
        <p:txBody>
          <a:bodyPr wrap="none" rtlCol="0">
            <a:spAutoFit/>
          </a:bodyPr>
          <a:lstStyle/>
          <a:p>
            <a:r>
              <a:rPr lang="en-US" dirty="0"/>
              <a:t>P(T)</a:t>
            </a:r>
          </a:p>
        </p:txBody>
      </p:sp>
      <p:sp>
        <p:nvSpPr>
          <p:cNvPr id="19" name="TextBox 18"/>
          <p:cNvSpPr txBox="1"/>
          <p:nvPr/>
        </p:nvSpPr>
        <p:spPr>
          <a:xfrm>
            <a:off x="8007530" y="5912858"/>
            <a:ext cx="811678" cy="369332"/>
          </a:xfrm>
          <a:prstGeom prst="rect">
            <a:avLst/>
          </a:prstGeom>
          <a:noFill/>
        </p:spPr>
        <p:txBody>
          <a:bodyPr wrap="none" rtlCol="0">
            <a:spAutoFit/>
          </a:bodyPr>
          <a:lstStyle/>
          <a:p>
            <a:r>
              <a:rPr lang="en-US" dirty="0"/>
              <a:t>P(N|T)</a:t>
            </a:r>
          </a:p>
        </p:txBody>
      </p:sp>
      <p:sp>
        <p:nvSpPr>
          <p:cNvPr id="25" name="TextBox 24">
            <a:extLst>
              <a:ext uri="{FF2B5EF4-FFF2-40B4-BE49-F238E27FC236}">
                <a16:creationId xmlns:a16="http://schemas.microsoft.com/office/drawing/2014/main" id="{F9182F32-6291-4C3E-8817-254D0EBA6B7A}"/>
              </a:ext>
            </a:extLst>
          </p:cNvPr>
          <p:cNvSpPr txBox="1"/>
          <p:nvPr/>
        </p:nvSpPr>
        <p:spPr>
          <a:xfrm>
            <a:off x="5391644" y="5914767"/>
            <a:ext cx="723275" cy="369332"/>
          </a:xfrm>
          <a:prstGeom prst="rect">
            <a:avLst/>
          </a:prstGeom>
          <a:noFill/>
        </p:spPr>
        <p:txBody>
          <a:bodyPr wrap="none" rtlCol="0">
            <a:spAutoFit/>
          </a:bodyPr>
          <a:lstStyle/>
          <a:p>
            <a:r>
              <a:rPr lang="en-US" b="1" dirty="0"/>
              <a:t>Effect</a:t>
            </a:r>
          </a:p>
        </p:txBody>
      </p:sp>
      <p:sp>
        <p:nvSpPr>
          <p:cNvPr id="26" name="TextBox 25">
            <a:extLst>
              <a:ext uri="{FF2B5EF4-FFF2-40B4-BE49-F238E27FC236}">
                <a16:creationId xmlns:a16="http://schemas.microsoft.com/office/drawing/2014/main" id="{A6691A58-0F98-4E28-8A9B-3C6F5985C7E3}"/>
              </a:ext>
            </a:extLst>
          </p:cNvPr>
          <p:cNvSpPr txBox="1"/>
          <p:nvPr/>
        </p:nvSpPr>
        <p:spPr>
          <a:xfrm>
            <a:off x="152400" y="6415251"/>
            <a:ext cx="5239244" cy="338554"/>
          </a:xfrm>
          <a:prstGeom prst="rect">
            <a:avLst/>
          </a:prstGeom>
          <a:noFill/>
        </p:spPr>
        <p:txBody>
          <a:bodyPr wrap="square" rtlCol="0">
            <a:spAutoFit/>
          </a:bodyPr>
          <a:lstStyle/>
          <a:p>
            <a:r>
              <a:rPr lang="en-US" sz="1600" dirty="0"/>
              <a:t>Observed System joint distribution: P(N,T)</a:t>
            </a:r>
          </a:p>
        </p:txBody>
      </p:sp>
      <p:sp>
        <p:nvSpPr>
          <p:cNvPr id="4" name="TextBox 3">
            <a:extLst>
              <a:ext uri="{FF2B5EF4-FFF2-40B4-BE49-F238E27FC236}">
                <a16:creationId xmlns:a16="http://schemas.microsoft.com/office/drawing/2014/main" id="{37EC7852-124B-47B2-A70A-812DEFA57932}"/>
              </a:ext>
            </a:extLst>
          </p:cNvPr>
          <p:cNvSpPr txBox="1"/>
          <p:nvPr/>
        </p:nvSpPr>
        <p:spPr>
          <a:xfrm>
            <a:off x="580083" y="4103438"/>
            <a:ext cx="4490716" cy="769441"/>
          </a:xfrm>
          <a:prstGeom prst="rect">
            <a:avLst/>
          </a:prstGeom>
          <a:noFill/>
        </p:spPr>
        <p:txBody>
          <a:bodyPr wrap="square" rtlCol="0">
            <a:spAutoFit/>
          </a:bodyPr>
          <a:lstStyle/>
          <a:p>
            <a:r>
              <a:rPr lang="en-US" sz="2200" dirty="0"/>
              <a:t>We will use LTP for P(N) and Bayes Equation for P(T|N),</a:t>
            </a:r>
          </a:p>
        </p:txBody>
      </p:sp>
    </p:spTree>
    <p:extLst>
      <p:ext uri="{BB962C8B-B14F-4D97-AF65-F5344CB8AC3E}">
        <p14:creationId xmlns:p14="http://schemas.microsoft.com/office/powerpoint/2010/main" val="357233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192623" y="1676400"/>
            <a:ext cx="1923621" cy="3328169"/>
          </a:xfrm>
          <a:prstGeom prst="rect">
            <a:avLst/>
          </a:prstGeom>
        </p:spPr>
      </p:pic>
      <p:sp>
        <p:nvSpPr>
          <p:cNvPr id="2" name="Title 1"/>
          <p:cNvSpPr>
            <a:spLocks noGrp="1"/>
          </p:cNvSpPr>
          <p:nvPr>
            <p:ph type="title"/>
          </p:nvPr>
        </p:nvSpPr>
        <p:spPr>
          <a:xfrm>
            <a:off x="296845" y="228600"/>
            <a:ext cx="6807795" cy="610692"/>
          </a:xfrm>
        </p:spPr>
        <p:txBody>
          <a:bodyPr>
            <a:normAutofit/>
          </a:bodyPr>
          <a:lstStyle/>
          <a:p>
            <a:r>
              <a:rPr lang="en-US" dirty="0"/>
              <a:t>Risk Assessment Cause and Effect</a:t>
            </a:r>
          </a:p>
        </p:txBody>
      </p:sp>
      <p:sp>
        <p:nvSpPr>
          <p:cNvPr id="3" name="Content Placeholder 2"/>
          <p:cNvSpPr>
            <a:spLocks noGrp="1"/>
          </p:cNvSpPr>
          <p:nvPr>
            <p:ph idx="1"/>
          </p:nvPr>
        </p:nvSpPr>
        <p:spPr>
          <a:xfrm>
            <a:off x="296845" y="1066800"/>
            <a:ext cx="6637354" cy="5464183"/>
          </a:xfrm>
        </p:spPr>
        <p:txBody>
          <a:bodyPr>
            <a:noAutofit/>
          </a:bodyPr>
          <a:lstStyle/>
          <a:p>
            <a:pPr>
              <a:spcAft>
                <a:spcPts val="800"/>
              </a:spcAft>
            </a:pPr>
            <a:r>
              <a:rPr lang="en-US" sz="2000" dirty="0"/>
              <a:t>Assume binary states: False/True</a:t>
            </a:r>
          </a:p>
          <a:p>
            <a:pPr>
              <a:spcAft>
                <a:spcPts val="800"/>
              </a:spcAft>
            </a:pPr>
            <a:r>
              <a:rPr lang="en-US" sz="2000" dirty="0"/>
              <a:t>Prior </a:t>
            </a:r>
            <a:r>
              <a:rPr lang="en-US" sz="2000" dirty="0" err="1"/>
              <a:t>Pr</a:t>
            </a:r>
            <a:r>
              <a:rPr lang="en-US" sz="2000" dirty="0"/>
              <a:t> of Train strike: 0.1</a:t>
            </a:r>
          </a:p>
          <a:p>
            <a:pPr lvl="1">
              <a:spcAft>
                <a:spcPts val="800"/>
              </a:spcAft>
            </a:pPr>
            <a:r>
              <a:rPr lang="en-US" sz="1800" dirty="0"/>
              <a:t>So </a:t>
            </a:r>
            <a:r>
              <a:rPr lang="en-US" sz="1800" dirty="0" err="1"/>
              <a:t>Pr</a:t>
            </a:r>
            <a:r>
              <a:rPr lang="en-US" sz="1800" dirty="0"/>
              <a:t> of no strike is 1- 0.1 = 0.9</a:t>
            </a:r>
          </a:p>
          <a:p>
            <a:pPr>
              <a:spcAft>
                <a:spcPts val="800"/>
              </a:spcAft>
            </a:pPr>
            <a:r>
              <a:rPr lang="en-US" sz="2000" dirty="0" err="1"/>
              <a:t>Pr</a:t>
            </a:r>
            <a:r>
              <a:rPr lang="en-US" sz="2000" dirty="0"/>
              <a:t> of Norman being late when there is a train strike: </a:t>
            </a:r>
          </a:p>
          <a:p>
            <a:pPr lvl="1">
              <a:spcAft>
                <a:spcPts val="800"/>
              </a:spcAft>
            </a:pPr>
            <a:r>
              <a:rPr lang="en-US" sz="1800" dirty="0"/>
              <a:t>P(N = </a:t>
            </a:r>
            <a:r>
              <a:rPr lang="en-US" sz="1800" dirty="0" err="1"/>
              <a:t>True|T</a:t>
            </a:r>
            <a:r>
              <a:rPr lang="en-US" sz="1800" dirty="0"/>
              <a:t> = True) is 0.8.</a:t>
            </a:r>
            <a:r>
              <a:rPr lang="en-US" sz="1600" dirty="0"/>
              <a:t> </a:t>
            </a:r>
          </a:p>
          <a:p>
            <a:pPr>
              <a:spcAft>
                <a:spcPts val="800"/>
              </a:spcAft>
            </a:pPr>
            <a:r>
              <a:rPr lang="en-US" sz="2000" dirty="0" err="1"/>
              <a:t>Pr</a:t>
            </a:r>
            <a:r>
              <a:rPr lang="en-US" sz="2000" dirty="0"/>
              <a:t> of Norman being late when there is no strike</a:t>
            </a:r>
          </a:p>
          <a:p>
            <a:pPr lvl="1">
              <a:spcAft>
                <a:spcPts val="800"/>
              </a:spcAft>
            </a:pPr>
            <a:r>
              <a:rPr lang="en-US" sz="1800" dirty="0"/>
              <a:t>P(N=</a:t>
            </a:r>
            <a:r>
              <a:rPr lang="en-US" sz="1800" dirty="0" err="1"/>
              <a:t>True|T</a:t>
            </a:r>
            <a:r>
              <a:rPr lang="en-US" sz="1800" dirty="0"/>
              <a:t>=False)= 0.1</a:t>
            </a:r>
          </a:p>
          <a:p>
            <a:pPr>
              <a:spcAft>
                <a:spcPts val="800"/>
              </a:spcAft>
            </a:pPr>
            <a:r>
              <a:rPr lang="en-US" sz="2000" dirty="0"/>
              <a:t>The 2 values of the observable </a:t>
            </a:r>
            <a:r>
              <a:rPr lang="en-US" sz="2000" i="1" dirty="0"/>
              <a:t>effect</a:t>
            </a:r>
            <a:r>
              <a:rPr lang="en-US" sz="2000" dirty="0"/>
              <a:t>, ‘Norman late’, are “</a:t>
            </a:r>
            <a:r>
              <a:rPr lang="en-US" sz="2000" b="1" dirty="0"/>
              <a:t>conditioned</a:t>
            </a:r>
            <a:r>
              <a:rPr lang="en-US" sz="2000" dirty="0"/>
              <a:t>” on the 2 values of the </a:t>
            </a:r>
            <a:r>
              <a:rPr lang="en-US" sz="2000" i="1" dirty="0"/>
              <a:t>cause,</a:t>
            </a:r>
            <a:r>
              <a:rPr lang="en-US" sz="2000" dirty="0"/>
              <a:t> ‘Train strike’. So 4 values appear. These are shown in node N’s Conditional Probability Table (CPT)</a:t>
            </a:r>
          </a:p>
          <a:p>
            <a:pPr>
              <a:spcAft>
                <a:spcPts val="800"/>
              </a:spcAft>
            </a:pPr>
            <a:r>
              <a:rPr lang="en-US" sz="2000" dirty="0"/>
              <a:t>Note that values for only one of the two redundant rows is required for the CPT.</a:t>
            </a:r>
          </a:p>
        </p:txBody>
      </p:sp>
      <p:cxnSp>
        <p:nvCxnSpPr>
          <p:cNvPr id="11" name="Straight Arrow Connector 10"/>
          <p:cNvCxnSpPr/>
          <p:nvPr/>
        </p:nvCxnSpPr>
        <p:spPr>
          <a:xfrm>
            <a:off x="8006120" y="4436229"/>
            <a:ext cx="176695"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192624" y="3906141"/>
            <a:ext cx="71969"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280931" y="5264031"/>
            <a:ext cx="720069" cy="338554"/>
          </a:xfrm>
          <a:prstGeom prst="rect">
            <a:avLst/>
          </a:prstGeom>
          <a:noFill/>
        </p:spPr>
        <p:txBody>
          <a:bodyPr wrap="none" rtlCol="0">
            <a:spAutoFit/>
          </a:bodyPr>
          <a:lstStyle/>
          <a:p>
            <a:r>
              <a:rPr lang="en-US" sz="1600" dirty="0"/>
              <a:t>N late</a:t>
            </a:r>
          </a:p>
        </p:txBody>
      </p:sp>
      <p:cxnSp>
        <p:nvCxnSpPr>
          <p:cNvPr id="34" name="Straight Arrow Connector 33"/>
          <p:cNvCxnSpPr>
            <a:cxnSpLocks/>
          </p:cNvCxnSpPr>
          <p:nvPr/>
        </p:nvCxnSpPr>
        <p:spPr>
          <a:xfrm flipV="1">
            <a:off x="7397565" y="5011583"/>
            <a:ext cx="0" cy="322417"/>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904521" y="3265331"/>
            <a:ext cx="1213794" cy="338554"/>
          </a:xfrm>
          <a:prstGeom prst="rect">
            <a:avLst/>
          </a:prstGeom>
          <a:noFill/>
        </p:spPr>
        <p:txBody>
          <a:bodyPr wrap="none" rtlCol="0">
            <a:spAutoFit/>
          </a:bodyPr>
          <a:lstStyle/>
          <a:p>
            <a:r>
              <a:rPr lang="en-US" sz="1600" b="1" dirty="0"/>
              <a:t>Conditional</a:t>
            </a:r>
          </a:p>
        </p:txBody>
      </p:sp>
    </p:spTree>
    <p:extLst>
      <p:ext uri="{BB962C8B-B14F-4D97-AF65-F5344CB8AC3E}">
        <p14:creationId xmlns:p14="http://schemas.microsoft.com/office/powerpoint/2010/main" val="10450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14362"/>
          </a:xfrm>
        </p:spPr>
        <p:txBody>
          <a:bodyPr>
            <a:normAutofit/>
          </a:bodyPr>
          <a:lstStyle/>
          <a:p>
            <a:r>
              <a:rPr lang="en-US" dirty="0"/>
              <a:t>Use LTP to determine </a:t>
            </a:r>
            <a:r>
              <a:rPr lang="en-US" dirty="0" err="1"/>
              <a:t>Pr</a:t>
            </a:r>
            <a:r>
              <a:rPr lang="en-US" dirty="0"/>
              <a:t> of Norman Late</a:t>
            </a:r>
          </a:p>
        </p:txBody>
      </p:sp>
      <p:sp>
        <p:nvSpPr>
          <p:cNvPr id="3" name="Content Placeholder 2"/>
          <p:cNvSpPr>
            <a:spLocks noGrp="1"/>
          </p:cNvSpPr>
          <p:nvPr>
            <p:ph idx="1"/>
          </p:nvPr>
        </p:nvSpPr>
        <p:spPr>
          <a:xfrm>
            <a:off x="151501" y="1219200"/>
            <a:ext cx="8840099" cy="5964238"/>
          </a:xfrm>
        </p:spPr>
        <p:txBody>
          <a:bodyPr>
            <a:noAutofit/>
          </a:bodyPr>
          <a:lstStyle/>
          <a:p>
            <a:r>
              <a:rPr lang="en-US" dirty="0"/>
              <a:t>Begin with the LTP to calculate denominator P(N) ( called Prior Predictive Probability):</a:t>
            </a:r>
          </a:p>
          <a:p>
            <a:pPr marL="0" indent="0">
              <a:buNone/>
            </a:pPr>
            <a:endParaRPr lang="en-US" dirty="0"/>
          </a:p>
          <a:p>
            <a:pPr marL="0" indent="0" algn="ctr">
              <a:buNone/>
            </a:pPr>
            <a:r>
              <a:rPr lang="en-US" dirty="0"/>
              <a:t>     </a:t>
            </a:r>
            <a:r>
              <a:rPr lang="en-US" sz="2000" dirty="0"/>
              <a:t>P(N=True)=P(N=</a:t>
            </a:r>
            <a:r>
              <a:rPr lang="en-US" sz="2000" dirty="0" err="1"/>
              <a:t>True|T</a:t>
            </a:r>
            <a:r>
              <a:rPr lang="en-US" sz="2000" dirty="0"/>
              <a:t>=True)P(T=True)+P(N=</a:t>
            </a:r>
            <a:r>
              <a:rPr lang="en-US" sz="2000" dirty="0" err="1"/>
              <a:t>True|T</a:t>
            </a:r>
            <a:r>
              <a:rPr lang="en-US" sz="2000" dirty="0"/>
              <a:t>=False)P(T=False)</a:t>
            </a:r>
          </a:p>
          <a:p>
            <a:pPr marL="457200" lvl="1" indent="0" algn="ctr">
              <a:buNone/>
            </a:pPr>
            <a:r>
              <a:rPr lang="en-US" sz="2400" dirty="0"/>
              <a:t>=(0.8×0.1)+(0.1×0.9) = 0.17</a:t>
            </a:r>
          </a:p>
          <a:p>
            <a:pPr marL="514350" indent="-457200"/>
            <a:endParaRPr lang="en-US" dirty="0"/>
          </a:p>
          <a:p>
            <a:pPr marL="514350" indent="-457200"/>
            <a:r>
              <a:rPr lang="en-US" dirty="0"/>
              <a:t>P(N=True) is the probability of Normal arriving late on any day</a:t>
            </a:r>
          </a:p>
          <a:p>
            <a:pPr marL="57150" indent="0">
              <a:buNone/>
            </a:pPr>
            <a:endParaRPr lang="en-US" dirty="0"/>
          </a:p>
        </p:txBody>
      </p:sp>
      <p:sp>
        <p:nvSpPr>
          <p:cNvPr id="25" name="TextBox 24"/>
          <p:cNvSpPr txBox="1"/>
          <p:nvPr/>
        </p:nvSpPr>
        <p:spPr>
          <a:xfrm>
            <a:off x="4654290" y="2365554"/>
            <a:ext cx="505267" cy="369332"/>
          </a:xfrm>
          <a:prstGeom prst="rect">
            <a:avLst/>
          </a:prstGeom>
          <a:noFill/>
        </p:spPr>
        <p:txBody>
          <a:bodyPr wrap="none" rtlCol="0">
            <a:spAutoFit/>
          </a:bodyPr>
          <a:lstStyle/>
          <a:p>
            <a:r>
              <a:rPr lang="en-US" sz="1800" dirty="0"/>
              <a:t>0.1</a:t>
            </a:r>
          </a:p>
        </p:txBody>
      </p:sp>
      <p:sp>
        <p:nvSpPr>
          <p:cNvPr id="26" name="TextBox 25"/>
          <p:cNvSpPr txBox="1"/>
          <p:nvPr/>
        </p:nvSpPr>
        <p:spPr>
          <a:xfrm>
            <a:off x="2971800" y="2365164"/>
            <a:ext cx="505267" cy="369332"/>
          </a:xfrm>
          <a:prstGeom prst="rect">
            <a:avLst/>
          </a:prstGeom>
          <a:noFill/>
        </p:spPr>
        <p:txBody>
          <a:bodyPr wrap="none" rtlCol="0">
            <a:spAutoFit/>
          </a:bodyPr>
          <a:lstStyle/>
          <a:p>
            <a:r>
              <a:rPr lang="en-US" sz="1800" dirty="0"/>
              <a:t>0.8</a:t>
            </a:r>
          </a:p>
        </p:txBody>
      </p:sp>
      <p:sp>
        <p:nvSpPr>
          <p:cNvPr id="28" name="TextBox 27"/>
          <p:cNvSpPr txBox="1"/>
          <p:nvPr/>
        </p:nvSpPr>
        <p:spPr>
          <a:xfrm>
            <a:off x="6629538" y="2365554"/>
            <a:ext cx="505267" cy="369332"/>
          </a:xfrm>
          <a:prstGeom prst="rect">
            <a:avLst/>
          </a:prstGeom>
          <a:noFill/>
        </p:spPr>
        <p:txBody>
          <a:bodyPr wrap="none" rtlCol="0">
            <a:spAutoFit/>
          </a:bodyPr>
          <a:lstStyle/>
          <a:p>
            <a:r>
              <a:rPr lang="en-US" sz="1800" dirty="0"/>
              <a:t>0.1</a:t>
            </a:r>
          </a:p>
        </p:txBody>
      </p:sp>
      <p:sp>
        <p:nvSpPr>
          <p:cNvPr id="29" name="TextBox 28"/>
          <p:cNvSpPr txBox="1"/>
          <p:nvPr/>
        </p:nvSpPr>
        <p:spPr>
          <a:xfrm>
            <a:off x="8271149" y="2362200"/>
            <a:ext cx="505267" cy="369332"/>
          </a:xfrm>
          <a:prstGeom prst="rect">
            <a:avLst/>
          </a:prstGeom>
          <a:noFill/>
        </p:spPr>
        <p:txBody>
          <a:bodyPr wrap="none" rtlCol="0">
            <a:spAutoFit/>
          </a:bodyPr>
          <a:lstStyle/>
          <a:p>
            <a:r>
              <a:rPr lang="en-US" sz="1800" dirty="0"/>
              <a:t>0.9</a:t>
            </a:r>
          </a:p>
        </p:txBody>
      </p:sp>
    </p:spTree>
    <p:extLst>
      <p:ext uri="{BB962C8B-B14F-4D97-AF65-F5344CB8AC3E}">
        <p14:creationId xmlns:p14="http://schemas.microsoft.com/office/powerpoint/2010/main" val="329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E142-55CA-4092-8691-26DF6DF850AA}"/>
              </a:ext>
            </a:extLst>
          </p:cNvPr>
          <p:cNvSpPr>
            <a:spLocks noGrp="1"/>
          </p:cNvSpPr>
          <p:nvPr>
            <p:ph type="title"/>
          </p:nvPr>
        </p:nvSpPr>
        <p:spPr/>
        <p:txBody>
          <a:bodyPr/>
          <a:lstStyle/>
          <a:p>
            <a:r>
              <a:rPr lang="en-US" dirty="0"/>
              <a:t>Use Bayes to Update the </a:t>
            </a:r>
            <a:r>
              <a:rPr lang="en-US" dirty="0" err="1"/>
              <a:t>Pr</a:t>
            </a:r>
            <a:r>
              <a:rPr lang="en-US" dirty="0"/>
              <a:t> of Train Strike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4381B9-6F2D-4B19-94DF-6AA0F7B9C16A}"/>
                  </a:ext>
                </a:extLst>
              </p:cNvPr>
              <p:cNvSpPr>
                <a:spLocks noGrp="1"/>
              </p:cNvSpPr>
              <p:nvPr>
                <p:ph idx="1"/>
              </p:nvPr>
            </p:nvSpPr>
            <p:spPr>
              <a:xfrm>
                <a:off x="378228" y="1166018"/>
                <a:ext cx="8613371" cy="5387182"/>
              </a:xfrm>
            </p:spPr>
            <p:txBody>
              <a:bodyPr/>
              <a:lstStyle/>
              <a:p>
                <a:r>
                  <a:rPr lang="en-US" sz="2200" dirty="0"/>
                  <a:t>Given you observe Norman is late to work, what is the probability there is a train strike today?</a:t>
                </a:r>
              </a:p>
              <a:p>
                <a:pPr marL="57150" indent="0">
                  <a:buNone/>
                </a:pPr>
                <a:endParaRPr lang="en-US" sz="2200" dirty="0"/>
              </a:p>
              <a:p>
                <a:pPr marL="57150" indent="0">
                  <a:buNone/>
                </a:pPr>
                <a:r>
                  <a:rPr lang="en-US" sz="2200" dirty="0"/>
                  <a:t>If </a:t>
                </a:r>
                <a:r>
                  <a:rPr lang="en-US" sz="2200" b="1" dirty="0"/>
                  <a:t>we observe Norman’s arriving late (</a:t>
                </a:r>
                <a:r>
                  <a:rPr lang="en-US" sz="2200" dirty="0"/>
                  <a:t>N = True), we update the prior probability of a train strike, given N = True, using the Bayes expression.  </a:t>
                </a:r>
              </a:p>
              <a:p>
                <a:pPr marL="57150" indent="0">
                  <a:buNone/>
                </a:pPr>
                <a:r>
                  <a:rPr lang="en-US" sz="2200" dirty="0"/>
                  <a:t>P(T=</a:t>
                </a:r>
                <a:r>
                  <a:rPr lang="en-US" sz="2200" dirty="0" err="1"/>
                  <a:t>True|N</a:t>
                </a:r>
                <a:r>
                  <a:rPr lang="en-US" sz="2200" dirty="0"/>
                  <a:t>=True)=</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𝑁</m:t>
                            </m:r>
                            <m:r>
                              <a:rPr lang="en-US" sz="2200" i="1">
                                <a:latin typeface="Cambria Math" panose="02040503050406030204" pitchFamily="18" charset="0"/>
                              </a:rPr>
                              <m:t>=</m:t>
                            </m:r>
                            <m:r>
                              <a:rPr lang="en-US" sz="2200" i="1">
                                <a:latin typeface="Cambria Math" panose="02040503050406030204" pitchFamily="18" charset="0"/>
                              </a:rPr>
                              <m:t>𝑇𝑟𝑢𝑒</m:t>
                            </m:r>
                            <m:r>
                              <a:rPr lang="en-US" sz="2200" i="1">
                                <a:latin typeface="Cambria Math" panose="02040503050406030204" pitchFamily="18" charset="0"/>
                              </a:rPr>
                              <m:t>|</m:t>
                            </m:r>
                            <m:r>
                              <a:rPr lang="en-US" sz="2200" i="1">
                                <a:latin typeface="Cambria Math" panose="02040503050406030204" pitchFamily="18" charset="0"/>
                              </a:rPr>
                              <m:t>𝑇</m:t>
                            </m:r>
                            <m:r>
                              <a:rPr lang="en-US" sz="2200" i="1">
                                <a:latin typeface="Cambria Math" panose="02040503050406030204" pitchFamily="18" charset="0"/>
                              </a:rPr>
                              <m:t>=</m:t>
                            </m:r>
                            <m:r>
                              <a:rPr lang="en-US" sz="2200" i="1">
                                <a:latin typeface="Cambria Math" panose="02040503050406030204" pitchFamily="18" charset="0"/>
                              </a:rPr>
                              <m:t>𝑇𝑟𝑢𝑒</m:t>
                            </m:r>
                          </m:e>
                        </m:d>
                        <m:r>
                          <a:rPr lang="en-US" sz="2200" i="1">
                            <a:latin typeface="Cambria Math" panose="02040503050406030204" pitchFamily="18" charset="0"/>
                          </a:rPr>
                          <m:t>𝑃</m:t>
                        </m:r>
                        <m:r>
                          <a:rPr lang="en-US" sz="2200" i="1">
                            <a:latin typeface="Cambria Math" panose="02040503050406030204" pitchFamily="18" charset="0"/>
                          </a:rPr>
                          <m:t>(</m:t>
                        </m:r>
                        <m:r>
                          <a:rPr lang="en-US" sz="2200" i="1">
                            <a:latin typeface="Cambria Math" panose="02040503050406030204" pitchFamily="18" charset="0"/>
                          </a:rPr>
                          <m:t>𝑇</m:t>
                        </m:r>
                        <m:r>
                          <a:rPr lang="en-US" sz="2200" i="1">
                            <a:latin typeface="Cambria Math" panose="02040503050406030204" pitchFamily="18" charset="0"/>
                          </a:rPr>
                          <m:t>=</m:t>
                        </m:r>
                        <m:r>
                          <a:rPr lang="en-US" sz="2200" i="1">
                            <a:latin typeface="Cambria Math" panose="02040503050406030204" pitchFamily="18" charset="0"/>
                          </a:rPr>
                          <m:t>𝑇𝑟𝑢𝑒</m:t>
                        </m:r>
                        <m:r>
                          <a:rPr lang="en-US" sz="2200" i="1">
                            <a:latin typeface="Cambria Math" panose="02040503050406030204" pitchFamily="18" charset="0"/>
                          </a:rPr>
                          <m:t>)</m:t>
                        </m:r>
                      </m:num>
                      <m:den>
                        <m:r>
                          <a:rPr lang="en-US" sz="2200" i="1">
                            <a:latin typeface="Cambria Math" panose="02040503050406030204" pitchFamily="18" charset="0"/>
                          </a:rPr>
                          <m:t>𝑃</m:t>
                        </m:r>
                        <m:r>
                          <a:rPr lang="en-US" sz="2200" i="1">
                            <a:latin typeface="Cambria Math" panose="02040503050406030204" pitchFamily="18" charset="0"/>
                          </a:rPr>
                          <m:t>(</m:t>
                        </m:r>
                        <m:r>
                          <a:rPr lang="en-US" sz="2200" i="1">
                            <a:latin typeface="Cambria Math" panose="02040503050406030204" pitchFamily="18" charset="0"/>
                          </a:rPr>
                          <m:t>𝑁</m:t>
                        </m:r>
                        <m:r>
                          <a:rPr lang="en-US" sz="2200" i="1">
                            <a:latin typeface="Cambria Math" panose="02040503050406030204" pitchFamily="18" charset="0"/>
                          </a:rPr>
                          <m:t>=</m:t>
                        </m:r>
                        <m:r>
                          <a:rPr lang="en-US" sz="2200" i="1">
                            <a:latin typeface="Cambria Math" panose="02040503050406030204" pitchFamily="18" charset="0"/>
                          </a:rPr>
                          <m:t>𝑇𝑟𝑢𝑒</m:t>
                        </m:r>
                        <m:r>
                          <a:rPr lang="en-US" sz="2200" i="1">
                            <a:latin typeface="Cambria Math" panose="02040503050406030204" pitchFamily="18" charset="0"/>
                          </a:rPr>
                          <m:t>)</m:t>
                        </m:r>
                      </m:den>
                    </m:f>
                  </m:oMath>
                </a14:m>
                <a:r>
                  <a:rPr lang="en-US" sz="2200" dirty="0"/>
                  <a:t> = </a:t>
                </a:r>
                <a14:m>
                  <m:oMath xmlns:m="http://schemas.openxmlformats.org/officeDocument/2006/math">
                    <m:f>
                      <m:fPr>
                        <m:ctrlPr>
                          <a:rPr lang="en-US" sz="2200" i="1" dirty="0">
                            <a:latin typeface="Cambria Math" panose="02040503050406030204" pitchFamily="18" charset="0"/>
                          </a:rPr>
                        </m:ctrlPr>
                      </m:fPr>
                      <m:num>
                        <m:r>
                          <a:rPr lang="en-US" sz="2200" i="1" dirty="0">
                            <a:latin typeface="Cambria Math" panose="02040503050406030204" pitchFamily="18" charset="0"/>
                          </a:rPr>
                          <m:t>0.8</m:t>
                        </m:r>
                        <m:r>
                          <a:rPr lang="en-US" sz="2200" i="1" dirty="0">
                            <a:latin typeface="Cambria Math" panose="02040503050406030204" pitchFamily="18" charset="0"/>
                            <a:ea typeface="Cambria Math" panose="02040503050406030204" pitchFamily="18" charset="0"/>
                          </a:rPr>
                          <m:t>×0.1</m:t>
                        </m:r>
                      </m:num>
                      <m:den>
                        <m:r>
                          <a:rPr lang="en-US" sz="2200" i="1" dirty="0">
                            <a:latin typeface="Cambria Math" panose="02040503050406030204" pitchFamily="18" charset="0"/>
                          </a:rPr>
                          <m:t>0.17</m:t>
                        </m:r>
                      </m:den>
                    </m:f>
                    <m:r>
                      <a:rPr lang="en-US" sz="2200" b="0" i="1" dirty="0" smtClean="0">
                        <a:latin typeface="Cambria Math" panose="02040503050406030204" pitchFamily="18" charset="0"/>
                      </a:rPr>
                      <m:t>=</m:t>
                    </m:r>
                    <m:r>
                      <a:rPr lang="en-US" sz="2200" i="1" dirty="0">
                        <a:latin typeface="Cambria Math" panose="02040503050406030204" pitchFamily="18" charset="0"/>
                      </a:rPr>
                      <m:t>0.47059</m:t>
                    </m:r>
                  </m:oMath>
                </a14:m>
                <a:endParaRPr lang="en-US" sz="2200" dirty="0"/>
              </a:p>
              <a:p>
                <a:pPr marL="514350" indent="-457200"/>
                <a:endParaRPr lang="en-US" sz="2200" dirty="0"/>
              </a:p>
              <a:p>
                <a:pPr marL="514350" indent="-457200"/>
                <a:r>
                  <a:rPr lang="en-US" sz="2200" dirty="0"/>
                  <a:t>So our observation of N being late, updates the probability of train strike from Prior = 0.1 to a Posterior = 0.47. </a:t>
                </a:r>
              </a:p>
              <a:p>
                <a:endParaRPr lang="en-US" sz="2200" dirty="0"/>
              </a:p>
              <a:p>
                <a:endParaRPr lang="en-US" sz="2200" dirty="0"/>
              </a:p>
            </p:txBody>
          </p:sp>
        </mc:Choice>
        <mc:Fallback xmlns="">
          <p:sp>
            <p:nvSpPr>
              <p:cNvPr id="3" name="Content Placeholder 2">
                <a:extLst>
                  <a:ext uri="{FF2B5EF4-FFF2-40B4-BE49-F238E27FC236}">
                    <a16:creationId xmlns:a16="http://schemas.microsoft.com/office/drawing/2014/main" id="{8A4381B9-6F2D-4B19-94DF-6AA0F7B9C16A}"/>
                  </a:ext>
                </a:extLst>
              </p:cNvPr>
              <p:cNvSpPr>
                <a:spLocks noGrp="1" noRot="1" noChangeAspect="1" noMove="1" noResize="1" noEditPoints="1" noAdjustHandles="1" noChangeArrowheads="1" noChangeShapeType="1" noTextEdit="1"/>
              </p:cNvSpPr>
              <p:nvPr>
                <p:ph idx="1"/>
              </p:nvPr>
            </p:nvSpPr>
            <p:spPr>
              <a:xfrm>
                <a:off x="378228" y="1166018"/>
                <a:ext cx="8613371" cy="5387182"/>
              </a:xfrm>
              <a:blipFill>
                <a:blip r:embed="rId2"/>
                <a:stretch>
                  <a:fillRect l="-778" t="-566" r="-1203"/>
                </a:stretch>
              </a:blipFill>
            </p:spPr>
            <p:txBody>
              <a:bodyPr/>
              <a:lstStyle/>
              <a:p>
                <a:r>
                  <a:rPr lang="en-US">
                    <a:noFill/>
                  </a:rPr>
                  <a:t> </a:t>
                </a:r>
              </a:p>
            </p:txBody>
          </p:sp>
        </mc:Fallback>
      </mc:AlternateContent>
    </p:spTree>
    <p:extLst>
      <p:ext uri="{BB962C8B-B14F-4D97-AF65-F5344CB8AC3E}">
        <p14:creationId xmlns:p14="http://schemas.microsoft.com/office/powerpoint/2010/main" val="429175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70F5-6A6A-4848-A860-24B1AA070353}"/>
              </a:ext>
            </a:extLst>
          </p:cNvPr>
          <p:cNvSpPr>
            <a:spLocks noGrp="1"/>
          </p:cNvSpPr>
          <p:nvPr>
            <p:ph type="title"/>
          </p:nvPr>
        </p:nvSpPr>
        <p:spPr/>
        <p:txBody>
          <a:bodyPr/>
          <a:lstStyle/>
          <a:p>
            <a:r>
              <a:rPr lang="en-US" dirty="0"/>
              <a:t>Solve this:</a:t>
            </a:r>
          </a:p>
        </p:txBody>
      </p:sp>
      <p:sp>
        <p:nvSpPr>
          <p:cNvPr id="3" name="Content Placeholder 2">
            <a:extLst>
              <a:ext uri="{FF2B5EF4-FFF2-40B4-BE49-F238E27FC236}">
                <a16:creationId xmlns:a16="http://schemas.microsoft.com/office/drawing/2014/main" id="{815BEB91-8F57-456D-B2C0-6B7BB79293F6}"/>
              </a:ext>
            </a:extLst>
          </p:cNvPr>
          <p:cNvSpPr>
            <a:spLocks noGrp="1"/>
          </p:cNvSpPr>
          <p:nvPr>
            <p:ph idx="1"/>
          </p:nvPr>
        </p:nvSpPr>
        <p:spPr/>
        <p:txBody>
          <a:bodyPr/>
          <a:lstStyle/>
          <a:p>
            <a:r>
              <a:rPr lang="en-US" dirty="0"/>
              <a:t>What is the probability that there is no train strike even if you observe that Norman is late</a:t>
            </a:r>
          </a:p>
          <a:p>
            <a:pPr marL="0" indent="0">
              <a:buNone/>
            </a:pPr>
            <a:r>
              <a:rPr lang="en-US"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63E619-6FAF-4041-A283-9A242776DC6A}"/>
                  </a:ext>
                </a:extLst>
              </p:cNvPr>
              <p:cNvSpPr/>
              <p:nvPr/>
            </p:nvSpPr>
            <p:spPr>
              <a:xfrm>
                <a:off x="1676400" y="2410545"/>
                <a:ext cx="4572000" cy="461665"/>
              </a:xfrm>
              <a:prstGeom prst="rect">
                <a:avLst/>
              </a:prstGeom>
            </p:spPr>
            <p:txBody>
              <a:bodyPr>
                <a:spAutoFit/>
              </a:bodyPr>
              <a:lstStyle/>
              <a:p>
                <a:pPr marL="514350" indent="-457200"/>
                <a:r>
                  <a:rPr lang="en-US" dirty="0"/>
                  <a:t>We want to find: P(</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𝑇</m:t>
                        </m:r>
                      </m:e>
                    </m:acc>
                  </m:oMath>
                </a14:m>
                <a:r>
                  <a:rPr lang="en-US" dirty="0"/>
                  <a:t>|N) </a:t>
                </a:r>
              </a:p>
            </p:txBody>
          </p:sp>
        </mc:Choice>
        <mc:Fallback xmlns="">
          <p:sp>
            <p:nvSpPr>
              <p:cNvPr id="4" name="Rectangle 3">
                <a:extLst>
                  <a:ext uri="{FF2B5EF4-FFF2-40B4-BE49-F238E27FC236}">
                    <a16:creationId xmlns:a16="http://schemas.microsoft.com/office/drawing/2014/main" id="{2763E619-6FAF-4041-A283-9A242776DC6A}"/>
                  </a:ext>
                </a:extLst>
              </p:cNvPr>
              <p:cNvSpPr>
                <a:spLocks noRot="1" noChangeAspect="1" noMove="1" noResize="1" noEditPoints="1" noAdjustHandles="1" noChangeArrowheads="1" noChangeShapeType="1" noTextEdit="1"/>
              </p:cNvSpPr>
              <p:nvPr/>
            </p:nvSpPr>
            <p:spPr>
              <a:xfrm>
                <a:off x="1676400" y="2410545"/>
                <a:ext cx="4572000" cy="461665"/>
              </a:xfrm>
              <a:prstGeom prst="rect">
                <a:avLst/>
              </a:prstGeom>
              <a:blipFill>
                <a:blip r:embed="rId2"/>
                <a:stretch>
                  <a:fillRect l="-800" t="-9211" b="-3026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DA33F2D-D776-4CEA-BACC-368A08B091E0}"/>
              </a:ext>
            </a:extLst>
          </p:cNvPr>
          <p:cNvPicPr>
            <a:picLocks noChangeAspect="1"/>
          </p:cNvPicPr>
          <p:nvPr/>
        </p:nvPicPr>
        <p:blipFill>
          <a:blip r:embed="rId3"/>
          <a:stretch>
            <a:fillRect/>
          </a:stretch>
        </p:blipFill>
        <p:spPr>
          <a:xfrm>
            <a:off x="6934200" y="2590800"/>
            <a:ext cx="1923621" cy="3328169"/>
          </a:xfrm>
          <a:prstGeom prst="rect">
            <a:avLst/>
          </a:prstGeom>
        </p:spPr>
      </p:pic>
      <p:sp>
        <p:nvSpPr>
          <p:cNvPr id="7" name="TextBox 6">
            <a:extLst>
              <a:ext uri="{FF2B5EF4-FFF2-40B4-BE49-F238E27FC236}">
                <a16:creationId xmlns:a16="http://schemas.microsoft.com/office/drawing/2014/main" id="{25947C5C-DC1A-440E-9317-42068E595981}"/>
              </a:ext>
            </a:extLst>
          </p:cNvPr>
          <p:cNvSpPr txBox="1"/>
          <p:nvPr/>
        </p:nvSpPr>
        <p:spPr>
          <a:xfrm>
            <a:off x="7165571" y="2133600"/>
            <a:ext cx="1600200" cy="369332"/>
          </a:xfrm>
          <a:prstGeom prst="rect">
            <a:avLst/>
          </a:prstGeom>
          <a:noFill/>
        </p:spPr>
        <p:txBody>
          <a:bodyPr wrap="square" rtlCol="0">
            <a:spAutoFit/>
          </a:bodyPr>
          <a:lstStyle/>
          <a:p>
            <a:r>
              <a:rPr lang="en-US" sz="1800" dirty="0"/>
              <a:t>P(N)=0.17</a:t>
            </a:r>
          </a:p>
        </p:txBody>
      </p:sp>
    </p:spTree>
    <p:extLst>
      <p:ext uri="{BB962C8B-B14F-4D97-AF65-F5344CB8AC3E}">
        <p14:creationId xmlns:p14="http://schemas.microsoft.com/office/powerpoint/2010/main" val="60072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6" y="340699"/>
            <a:ext cx="8956261" cy="476779"/>
          </a:xfrm>
        </p:spPr>
        <p:txBody>
          <a:bodyPr>
            <a:normAutofit fontScale="90000"/>
          </a:bodyPr>
          <a:lstStyle/>
          <a:p>
            <a:r>
              <a:rPr lang="en-US"/>
              <a:t>Prior and Posterior States Calculated in </a:t>
            </a:r>
            <a:r>
              <a:rPr lang="en-US" err="1"/>
              <a:t>AgenaRisk</a:t>
            </a:r>
            <a:endParaRPr lang="en-US"/>
          </a:p>
        </p:txBody>
      </p:sp>
      <p:pic>
        <p:nvPicPr>
          <p:cNvPr id="9" name="Picture 8"/>
          <p:cNvPicPr>
            <a:picLocks noChangeAspect="1"/>
          </p:cNvPicPr>
          <p:nvPr/>
        </p:nvPicPr>
        <p:blipFill>
          <a:blip r:embed="rId3"/>
          <a:stretch>
            <a:fillRect/>
          </a:stretch>
        </p:blipFill>
        <p:spPr>
          <a:xfrm>
            <a:off x="1943100" y="1244595"/>
            <a:ext cx="5257800" cy="3746500"/>
          </a:xfrm>
          <a:prstGeom prst="rect">
            <a:avLst/>
          </a:prstGeom>
        </p:spPr>
      </p:pic>
      <p:sp>
        <p:nvSpPr>
          <p:cNvPr id="10" name="TextBox 9"/>
          <p:cNvSpPr txBox="1"/>
          <p:nvPr/>
        </p:nvSpPr>
        <p:spPr>
          <a:xfrm>
            <a:off x="1295400" y="4921075"/>
            <a:ext cx="2910735" cy="1015663"/>
          </a:xfrm>
          <a:prstGeom prst="rect">
            <a:avLst/>
          </a:prstGeom>
          <a:noFill/>
        </p:spPr>
        <p:txBody>
          <a:bodyPr wrap="square" rtlCol="0">
            <a:spAutoFit/>
          </a:bodyPr>
          <a:lstStyle/>
          <a:p>
            <a:r>
              <a:rPr lang="en-US" sz="2000" dirty="0"/>
              <a:t>Prior state of network              (calculates the denominator using LTP)</a:t>
            </a:r>
          </a:p>
        </p:txBody>
      </p:sp>
      <p:sp>
        <p:nvSpPr>
          <p:cNvPr id="11" name="TextBox 10"/>
          <p:cNvSpPr txBox="1"/>
          <p:nvPr/>
        </p:nvSpPr>
        <p:spPr>
          <a:xfrm>
            <a:off x="4305900" y="4955152"/>
            <a:ext cx="3695100" cy="1631216"/>
          </a:xfrm>
          <a:prstGeom prst="rect">
            <a:avLst/>
          </a:prstGeom>
          <a:noFill/>
        </p:spPr>
        <p:txBody>
          <a:bodyPr wrap="square" rtlCol="0">
            <a:spAutoFit/>
          </a:bodyPr>
          <a:lstStyle/>
          <a:p>
            <a:r>
              <a:rPr lang="en-US" sz="2000" dirty="0"/>
              <a:t>Posterior (updated) state of network given observation: N = True (performs Bayesian calculation based on observation) </a:t>
            </a:r>
          </a:p>
        </p:txBody>
      </p:sp>
      <p:cxnSp>
        <p:nvCxnSpPr>
          <p:cNvPr id="5" name="Straight Arrow Connector 4"/>
          <p:cNvCxnSpPr/>
          <p:nvPr/>
        </p:nvCxnSpPr>
        <p:spPr>
          <a:xfrm flipH="1">
            <a:off x="6354807" y="2265167"/>
            <a:ext cx="38652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09600" y="4264685"/>
            <a:ext cx="1865800" cy="307777"/>
          </a:xfrm>
          <a:prstGeom prst="rect">
            <a:avLst/>
          </a:prstGeom>
          <a:noFill/>
        </p:spPr>
        <p:txBody>
          <a:bodyPr wrap="square" rtlCol="0">
            <a:spAutoFit/>
          </a:bodyPr>
          <a:lstStyle/>
          <a:p>
            <a:r>
              <a:rPr lang="en-US" sz="1400" dirty="0"/>
              <a:t> P(N = True)</a:t>
            </a:r>
          </a:p>
        </p:txBody>
      </p:sp>
      <p:cxnSp>
        <p:nvCxnSpPr>
          <p:cNvPr id="12" name="Straight Arrow Connector 11"/>
          <p:cNvCxnSpPr/>
          <p:nvPr/>
        </p:nvCxnSpPr>
        <p:spPr>
          <a:xfrm>
            <a:off x="1778000" y="4432847"/>
            <a:ext cx="375478"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590800" y="990595"/>
            <a:ext cx="782587" cy="400110"/>
          </a:xfrm>
          <a:prstGeom prst="rect">
            <a:avLst/>
          </a:prstGeom>
          <a:noFill/>
        </p:spPr>
        <p:txBody>
          <a:bodyPr wrap="none" rtlCol="0">
            <a:spAutoFit/>
          </a:bodyPr>
          <a:lstStyle/>
          <a:p>
            <a:r>
              <a:rPr lang="en-US" sz="2000" b="1" dirty="0"/>
              <a:t>Prior</a:t>
            </a:r>
          </a:p>
        </p:txBody>
      </p:sp>
      <p:sp>
        <p:nvSpPr>
          <p:cNvPr id="15" name="TextBox 14"/>
          <p:cNvSpPr txBox="1"/>
          <p:nvPr/>
        </p:nvSpPr>
        <p:spPr>
          <a:xfrm>
            <a:off x="4345837" y="990595"/>
            <a:ext cx="2242922" cy="400110"/>
          </a:xfrm>
          <a:prstGeom prst="rect">
            <a:avLst/>
          </a:prstGeom>
          <a:noFill/>
        </p:spPr>
        <p:txBody>
          <a:bodyPr wrap="none" rtlCol="0">
            <a:spAutoFit/>
          </a:bodyPr>
          <a:lstStyle/>
          <a:p>
            <a:r>
              <a:rPr lang="en-US" sz="2000" b="1" dirty="0"/>
              <a:t>Posterior given ε</a:t>
            </a:r>
          </a:p>
        </p:txBody>
      </p:sp>
      <p:sp>
        <p:nvSpPr>
          <p:cNvPr id="16" name="TextBox 15"/>
          <p:cNvSpPr txBox="1"/>
          <p:nvPr/>
        </p:nvSpPr>
        <p:spPr>
          <a:xfrm>
            <a:off x="6581208" y="4001869"/>
            <a:ext cx="2458498" cy="584775"/>
          </a:xfrm>
          <a:prstGeom prst="rect">
            <a:avLst/>
          </a:prstGeom>
          <a:noFill/>
        </p:spPr>
        <p:txBody>
          <a:bodyPr wrap="square" rtlCol="0">
            <a:spAutoFit/>
          </a:bodyPr>
          <a:lstStyle/>
          <a:p>
            <a:r>
              <a:rPr lang="en-US" sz="1600" dirty="0"/>
              <a:t>N instantiated from  observation </a:t>
            </a:r>
          </a:p>
        </p:txBody>
      </p:sp>
      <p:sp>
        <p:nvSpPr>
          <p:cNvPr id="17" name="TextBox 16"/>
          <p:cNvSpPr txBox="1"/>
          <p:nvPr/>
        </p:nvSpPr>
        <p:spPr>
          <a:xfrm>
            <a:off x="76324" y="3846054"/>
            <a:ext cx="1828676" cy="307777"/>
          </a:xfrm>
          <a:prstGeom prst="rect">
            <a:avLst/>
          </a:prstGeom>
          <a:noFill/>
        </p:spPr>
        <p:txBody>
          <a:bodyPr wrap="square" rtlCol="0">
            <a:spAutoFit/>
          </a:bodyPr>
          <a:lstStyle/>
          <a:p>
            <a:r>
              <a:rPr lang="en-US" sz="1400" dirty="0"/>
              <a:t>P(N)</a:t>
            </a:r>
            <a:r>
              <a:rPr lang="en-US" sz="1400" baseline="30000" dirty="0"/>
              <a:t>c</a:t>
            </a:r>
            <a:r>
              <a:rPr lang="en-US" sz="1400" dirty="0"/>
              <a:t> = P(N = False)</a:t>
            </a:r>
          </a:p>
        </p:txBody>
      </p:sp>
      <p:cxnSp>
        <p:nvCxnSpPr>
          <p:cNvPr id="18" name="Straight Arrow Connector 17"/>
          <p:cNvCxnSpPr/>
          <p:nvPr/>
        </p:nvCxnSpPr>
        <p:spPr>
          <a:xfrm>
            <a:off x="1849858" y="3999943"/>
            <a:ext cx="29596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581208" y="3407639"/>
            <a:ext cx="1210588" cy="338554"/>
          </a:xfrm>
          <a:prstGeom prst="rect">
            <a:avLst/>
          </a:prstGeom>
          <a:noFill/>
        </p:spPr>
        <p:txBody>
          <a:bodyPr wrap="none" rtlCol="0">
            <a:spAutoFit/>
          </a:bodyPr>
          <a:lstStyle/>
          <a:p>
            <a:r>
              <a:rPr lang="en-US" sz="1600" b="1"/>
              <a:t>Likelihood</a:t>
            </a:r>
          </a:p>
        </p:txBody>
      </p:sp>
      <p:sp>
        <p:nvSpPr>
          <p:cNvPr id="20" name="TextBox 19"/>
          <p:cNvSpPr txBox="1"/>
          <p:nvPr/>
        </p:nvSpPr>
        <p:spPr>
          <a:xfrm>
            <a:off x="6717748" y="1719137"/>
            <a:ext cx="2083104" cy="738664"/>
          </a:xfrm>
          <a:prstGeom prst="rect">
            <a:avLst/>
          </a:prstGeom>
          <a:noFill/>
        </p:spPr>
        <p:txBody>
          <a:bodyPr wrap="square" rtlCol="0">
            <a:spAutoFit/>
          </a:bodyPr>
          <a:lstStyle/>
          <a:p>
            <a:r>
              <a:rPr lang="en-US" sz="1600" dirty="0"/>
              <a:t>P(T=</a:t>
            </a:r>
            <a:r>
              <a:rPr lang="en-US" sz="1600" dirty="0" err="1"/>
              <a:t>False|N</a:t>
            </a:r>
            <a:r>
              <a:rPr lang="en-US" sz="1600" dirty="0"/>
              <a:t> = True)</a:t>
            </a:r>
          </a:p>
          <a:p>
            <a:endParaRPr lang="en-US" sz="1000" dirty="0"/>
          </a:p>
          <a:p>
            <a:r>
              <a:rPr lang="en-US" sz="1600" dirty="0"/>
              <a:t>P(T=</a:t>
            </a:r>
            <a:r>
              <a:rPr lang="en-US" sz="1600" dirty="0" err="1"/>
              <a:t>True|N</a:t>
            </a:r>
            <a:r>
              <a:rPr lang="en-US" sz="1600" dirty="0"/>
              <a:t> = True)</a:t>
            </a:r>
          </a:p>
        </p:txBody>
      </p:sp>
      <p:cxnSp>
        <p:nvCxnSpPr>
          <p:cNvPr id="21" name="Straight Arrow Connector 20"/>
          <p:cNvCxnSpPr/>
          <p:nvPr/>
        </p:nvCxnSpPr>
        <p:spPr>
          <a:xfrm flipH="1">
            <a:off x="6331226" y="1860099"/>
            <a:ext cx="386522"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622188" y="1435146"/>
            <a:ext cx="2465740" cy="338554"/>
          </a:xfrm>
          <a:prstGeom prst="rect">
            <a:avLst/>
          </a:prstGeom>
          <a:noFill/>
        </p:spPr>
        <p:txBody>
          <a:bodyPr wrap="none" rtlCol="0">
            <a:spAutoFit/>
          </a:bodyPr>
          <a:lstStyle/>
          <a:p>
            <a:r>
              <a:rPr lang="en-US" sz="1600" dirty="0"/>
              <a:t>N: Norman late observed</a:t>
            </a:r>
          </a:p>
        </p:txBody>
      </p:sp>
      <p:graphicFrame>
        <p:nvGraphicFramePr>
          <p:cNvPr id="19" name="Object 18"/>
          <p:cNvGraphicFramePr>
            <a:graphicFrameLocks noChangeAspect="1"/>
          </p:cNvGraphicFramePr>
          <p:nvPr>
            <p:extLst>
              <p:ext uri="{D42A27DB-BD31-4B8C-83A1-F6EECF244321}">
                <p14:modId xmlns:p14="http://schemas.microsoft.com/office/powerpoint/2010/main" val="764321153"/>
              </p:ext>
            </p:extLst>
          </p:nvPr>
        </p:nvGraphicFramePr>
        <p:xfrm>
          <a:off x="42551" y="1024339"/>
          <a:ext cx="2016125" cy="573088"/>
        </p:xfrm>
        <a:graphic>
          <a:graphicData uri="http://schemas.openxmlformats.org/presentationml/2006/ole">
            <mc:AlternateContent xmlns:mc="http://schemas.openxmlformats.org/markup-compatibility/2006">
              <mc:Choice xmlns:v="urn:schemas-microsoft-com:vml" Requires="v">
                <p:oleObj spid="_x0000_s117774" name="Equation" r:id="rId4" imgW="1562100" imgH="444500" progId="Equation.DSMT4">
                  <p:embed/>
                </p:oleObj>
              </mc:Choice>
              <mc:Fallback>
                <p:oleObj name="Equation" r:id="rId4" imgW="1562100" imgH="444500" progId="Equation.DSMT4">
                  <p:embed/>
                  <p:pic>
                    <p:nvPicPr>
                      <p:cNvPr id="19" name="Object 18"/>
                      <p:cNvPicPr/>
                      <p:nvPr/>
                    </p:nvPicPr>
                    <p:blipFill>
                      <a:blip r:embed="rId5"/>
                      <a:stretch>
                        <a:fillRect/>
                      </a:stretch>
                    </p:blipFill>
                    <p:spPr>
                      <a:xfrm>
                        <a:off x="42551" y="1024339"/>
                        <a:ext cx="2016125" cy="573088"/>
                      </a:xfrm>
                      <a:prstGeom prst="rect">
                        <a:avLst/>
                      </a:prstGeom>
                    </p:spPr>
                  </p:pic>
                </p:oleObj>
              </mc:Fallback>
            </mc:AlternateContent>
          </a:graphicData>
        </a:graphic>
      </p:graphicFrame>
    </p:spTree>
    <p:extLst>
      <p:ext uri="{BB962C8B-B14F-4D97-AF65-F5344CB8AC3E}">
        <p14:creationId xmlns:p14="http://schemas.microsoft.com/office/powerpoint/2010/main" val="383703785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111295</TotalTime>
  <Words>3380</Words>
  <Application>Microsoft Office PowerPoint</Application>
  <PresentationFormat>On-screen Show (4:3)</PresentationFormat>
  <Paragraphs>248</Paragraphs>
  <Slides>35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ＭＳ Ｐゴシック</vt:lpstr>
      <vt:lpstr>Arial</vt:lpstr>
      <vt:lpstr>Cambria Math</vt:lpstr>
      <vt:lpstr>ÇlÇr ñæí©</vt:lpstr>
      <vt:lpstr>Courier New</vt:lpstr>
      <vt:lpstr>Tahoma</vt:lpstr>
      <vt:lpstr>Times New Roman</vt:lpstr>
      <vt:lpstr>Wingdings</vt:lpstr>
      <vt:lpstr>Default Design</vt:lpstr>
      <vt:lpstr>Equation</vt:lpstr>
      <vt:lpstr>Bayes Model to  Bayesian Network</vt:lpstr>
      <vt:lpstr>References</vt:lpstr>
      <vt:lpstr>Advantages of BNs</vt:lpstr>
      <vt:lpstr>Risk Assessment Cause and Effect</vt:lpstr>
      <vt:lpstr>Risk Assessment Cause and Effect</vt:lpstr>
      <vt:lpstr>Use LTP to determine Pr of Norman Late</vt:lpstr>
      <vt:lpstr>Use Bayes to Update the Pr of Train Strike</vt:lpstr>
      <vt:lpstr>Solve this:</vt:lpstr>
      <vt:lpstr>Prior and Posterior States Calculated in AgenaRisk</vt:lpstr>
      <vt:lpstr>Account for Multiple Causes and Effects</vt:lpstr>
      <vt:lpstr>Account for Multiple Causes and Effects</vt:lpstr>
      <vt:lpstr>Prior State and Posterior State Given Observation </vt:lpstr>
      <vt:lpstr>Calculation of Total Marginal Probability</vt:lpstr>
      <vt:lpstr>Revise P(M), Based on Observation of N=True</vt:lpstr>
      <vt:lpstr>BN Conditional Independence Assumptions</vt:lpstr>
      <vt:lpstr>Three types of Bayesian Reasoning:  Diagnostic, Predictive, and Intercausal</vt:lpstr>
      <vt:lpstr>Evidence to Update Marginal Probabilities</vt:lpstr>
      <vt:lpstr>Evidence to Update Marginal Probabilities</vt:lpstr>
      <vt:lpstr>BN Structure: Serial Connection, Same Direction</vt:lpstr>
      <vt:lpstr>BN Structure: Diverging Connection: Common Cause</vt:lpstr>
      <vt:lpstr>BN Structure: Converging Connection: Common Effect</vt:lpstr>
      <vt:lpstr>Review: BN Reasoning Types</vt:lpstr>
      <vt:lpstr>Cause-Consequence Idiom</vt:lpstr>
      <vt:lpstr>PowerPoint Presentation</vt:lpstr>
      <vt:lpstr>PowerPoint Presentation</vt:lpstr>
      <vt:lpstr>Measurement Idiom</vt:lpstr>
      <vt:lpstr>Definitional or Synthesis Idiom</vt:lpstr>
      <vt:lpstr>Definitional or Synthesis Idiom</vt:lpstr>
      <vt:lpstr>Definitional or Synthesis Idiom</vt:lpstr>
      <vt:lpstr>PowerPoint Presentation</vt:lpstr>
      <vt:lpstr>PowerPoint Presentation</vt:lpstr>
      <vt:lpstr>Induction Idiom</vt:lpstr>
      <vt:lpstr>Multiobject Bayesian Network Models </vt:lpstr>
      <vt:lpstr>PowerPoint Presentation</vt:lpstr>
      <vt:lpstr>PowerPoint Presentation</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Engineering</dc:title>
  <dc:creator>S. Zohra Halim</dc:creator>
  <cp:lastModifiedBy>Halim, Syeda Z</cp:lastModifiedBy>
  <cp:revision>1006</cp:revision>
  <cp:lastPrinted>2020-01-17T01:55:13Z</cp:lastPrinted>
  <dcterms:created xsi:type="dcterms:W3CDTF">2010-08-28T14:01:08Z</dcterms:created>
  <dcterms:modified xsi:type="dcterms:W3CDTF">2022-03-01T05:12:39Z</dcterms:modified>
</cp:coreProperties>
</file>