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56" r:id="rId2"/>
    <p:sldId id="334" r:id="rId3"/>
    <p:sldId id="519" r:id="rId4"/>
    <p:sldId id="520" r:id="rId5"/>
    <p:sldId id="521" r:id="rId6"/>
    <p:sldId id="501" r:id="rId7"/>
    <p:sldId id="349" r:id="rId8"/>
    <p:sldId id="522" r:id="rId9"/>
    <p:sldId id="504" r:id="rId10"/>
    <p:sldId id="505" r:id="rId11"/>
    <p:sldId id="288" r:id="rId12"/>
    <p:sldId id="508" r:id="rId13"/>
    <p:sldId id="291" r:id="rId14"/>
    <p:sldId id="292" r:id="rId15"/>
    <p:sldId id="293" r:id="rId16"/>
    <p:sldId id="509" r:id="rId17"/>
    <p:sldId id="510" r:id="rId18"/>
    <p:sldId id="512" r:id="rId19"/>
    <p:sldId id="298" r:id="rId20"/>
    <p:sldId id="299" r:id="rId21"/>
    <p:sldId id="300" r:id="rId22"/>
    <p:sldId id="301" r:id="rId23"/>
    <p:sldId id="302" r:id="rId24"/>
    <p:sldId id="513" r:id="rId25"/>
    <p:sldId id="514" r:id="rId26"/>
    <p:sldId id="515" r:id="rId27"/>
    <p:sldId id="516" r:id="rId28"/>
    <p:sldId id="517" r:id="rId29"/>
    <p:sldId id="353" r:id="rId30"/>
    <p:sldId id="518" r:id="rId31"/>
    <p:sldId id="347" r:id="rId32"/>
    <p:sldId id="310" r:id="rId33"/>
    <p:sldId id="311" r:id="rId34"/>
    <p:sldId id="312" r:id="rId35"/>
    <p:sldId id="345" r:id="rId36"/>
    <p:sldId id="346"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78518" autoAdjust="0"/>
  </p:normalViewPr>
  <p:slideViewPr>
    <p:cSldViewPr>
      <p:cViewPr>
        <p:scale>
          <a:sx n="71" d="100"/>
          <a:sy n="71" d="100"/>
        </p:scale>
        <p:origin x="1299" y="2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ourses\ENM%20565\Text%20revision\Excel%20Templates\Chapter%204.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i="0" u="none" strike="noStrike" baseline="0">
                <a:solidFill>
                  <a:srgbClr val="000000"/>
                </a:solidFill>
                <a:latin typeface="Calibri"/>
                <a:ea typeface="Calibri"/>
                <a:cs typeface="Calibri"/>
              </a:defRPr>
            </a:pPr>
            <a:r>
              <a:rPr lang="en-US" sz="2400"/>
              <a:t>R(t)</a:t>
            </a:r>
          </a:p>
        </c:rich>
      </c:tx>
      <c:layout>
        <c:manualLayout>
          <c:xMode val="edge"/>
          <c:yMode val="edge"/>
          <c:x val="1.02410809759891E-3"/>
          <c:y val="0.26208763995775303"/>
        </c:manualLayout>
      </c:layout>
      <c:overlay val="0"/>
    </c:title>
    <c:autoTitleDeleted val="0"/>
    <c:plotArea>
      <c:layout>
        <c:manualLayout>
          <c:layoutTarget val="inner"/>
          <c:xMode val="edge"/>
          <c:yMode val="edge"/>
          <c:x val="0.14239104371212899"/>
          <c:y val="0.21865108618821999"/>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0.99532115985733305</c:v>
                </c:pt>
                <c:pt idx="1">
                  <c:v>0.982476903745235</c:v>
                </c:pt>
                <c:pt idx="2">
                  <c:v>0.96306368692448796</c:v>
                </c:pt>
                <c:pt idx="3">
                  <c:v>0.93844806494895205</c:v>
                </c:pt>
                <c:pt idx="4">
                  <c:v>0.90979598973218101</c:v>
                </c:pt>
                <c:pt idx="5">
                  <c:v>0.87809861870695904</c:v>
                </c:pt>
                <c:pt idx="6">
                  <c:v>0.84419501669318797</c:v>
                </c:pt>
                <c:pt idx="7">
                  <c:v>0.80879213643020698</c:v>
                </c:pt>
                <c:pt idx="8">
                  <c:v>0.77248235694137202</c:v>
                </c:pt>
                <c:pt idx="9">
                  <c:v>0.73575888315183302</c:v>
                </c:pt>
                <c:pt idx="10">
                  <c:v>0.69902927812131799</c:v>
                </c:pt>
                <c:pt idx="11">
                  <c:v>0.66262727235002605</c:v>
                </c:pt>
                <c:pt idx="12">
                  <c:v>0.62682312540648</c:v>
                </c:pt>
                <c:pt idx="13">
                  <c:v>0.59183271691450001</c:v>
                </c:pt>
                <c:pt idx="14">
                  <c:v>0.55782540813644899</c:v>
                </c:pt>
                <c:pt idx="15">
                  <c:v>0.52493096321364796</c:v>
                </c:pt>
                <c:pt idx="16">
                  <c:v>0.49324551887436502</c:v>
                </c:pt>
                <c:pt idx="17">
                  <c:v>0.46283689504125702</c:v>
                </c:pt>
                <c:pt idx="18">
                  <c:v>0.43374901137366501</c:v>
                </c:pt>
                <c:pt idx="19">
                  <c:v>0.40600584974466097</c:v>
                </c:pt>
                <c:pt idx="20">
                  <c:v>0.37961492761680299</c:v>
                </c:pt>
                <c:pt idx="21">
                  <c:v>0.35457010678987999</c:v>
                </c:pt>
                <c:pt idx="22">
                  <c:v>0.33085418431363001</c:v>
                </c:pt>
                <c:pt idx="23">
                  <c:v>0.30844104121045701</c:v>
                </c:pt>
                <c:pt idx="24">
                  <c:v>0.28729749520828701</c:v>
                </c:pt>
                <c:pt idx="25">
                  <c:v>0.26738488159453599</c:v>
                </c:pt>
                <c:pt idx="26">
                  <c:v>0.24866039715840099</c:v>
                </c:pt>
                <c:pt idx="27">
                  <c:v>0.231078237995647</c:v>
                </c:pt>
                <c:pt idx="28">
                  <c:v>0.21459055823839299</c:v>
                </c:pt>
                <c:pt idx="29">
                  <c:v>0.199148273488536</c:v>
                </c:pt>
                <c:pt idx="30">
                  <c:v>0.18470172982942901</c:v>
                </c:pt>
                <c:pt idx="31">
                  <c:v>0.171201256723822</c:v>
                </c:pt>
                <c:pt idx="32">
                  <c:v>0.158597619838935</c:v>
                </c:pt>
                <c:pt idx="33">
                  <c:v>0.146842387838029</c:v>
                </c:pt>
                <c:pt idx="34">
                  <c:v>0.135888225412088</c:v>
                </c:pt>
                <c:pt idx="35">
                  <c:v>0.12568912326832599</c:v>
                </c:pt>
                <c:pt idx="36">
                  <c:v>0.116200574420562</c:v>
                </c:pt>
                <c:pt idx="37">
                  <c:v>0.107379704918805</c:v>
                </c:pt>
                <c:pt idx="38">
                  <c:v>9.9185366092948396E-2</c:v>
                </c:pt>
                <c:pt idx="39">
                  <c:v>9.1578194451525305E-2</c:v>
                </c:pt>
                <c:pt idx="40">
                  <c:v>8.4520644556231803E-2</c:v>
                </c:pt>
                <c:pt idx="41">
                  <c:v>7.7976999473172104E-2</c:v>
                </c:pt>
                <c:pt idx="42">
                  <c:v>7.1913362770832795E-2</c:v>
                </c:pt>
                <c:pt idx="43">
                  <c:v>6.6297635482255798E-2</c:v>
                </c:pt>
                <c:pt idx="44">
                  <c:v>6.1099480965573098E-2</c:v>
                </c:pt>
                <c:pt idx="45">
                  <c:v>5.6290280174775997E-2</c:v>
                </c:pt>
                <c:pt idx="46">
                  <c:v>5.18430794841125E-2</c:v>
                </c:pt>
                <c:pt idx="47">
                  <c:v>4.7732532888410201E-2</c:v>
                </c:pt>
                <c:pt idx="48">
                  <c:v>4.3934840122221798E-2</c:v>
                </c:pt>
                <c:pt idx="49">
                  <c:v>4.0427681997980303E-2</c:v>
                </c:pt>
              </c:numCache>
            </c:numRef>
          </c:yVal>
          <c:smooth val="0"/>
          <c:extLst>
            <c:ext xmlns:c16="http://schemas.microsoft.com/office/drawing/2014/chart" uri="{C3380CC4-5D6E-409C-BE32-E72D297353CC}">
              <c16:uniqueId val="{00000000-DFD3-B34C-BDA5-E5CE54AEF488}"/>
            </c:ext>
          </c:extLst>
        </c:ser>
        <c:dLbls>
          <c:showLegendKey val="0"/>
          <c:showVal val="0"/>
          <c:showCatName val="0"/>
          <c:showSerName val="0"/>
          <c:showPercent val="0"/>
          <c:showBubbleSize val="0"/>
        </c:dLbls>
        <c:axId val="-1272352304"/>
        <c:axId val="-1272349984"/>
      </c:scatterChart>
      <c:valAx>
        <c:axId val="-1272352304"/>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49984"/>
        <c:crosses val="autoZero"/>
        <c:crossBetween val="midCat"/>
      </c:valAx>
      <c:valAx>
        <c:axId val="-1272349984"/>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52304"/>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i="0" u="none" strike="noStrike" baseline="0">
                <a:solidFill>
                  <a:srgbClr val="000000"/>
                </a:solidFill>
                <a:latin typeface="Calibri"/>
                <a:ea typeface="Calibri"/>
                <a:cs typeface="Calibri"/>
              </a:defRPr>
            </a:pPr>
            <a:r>
              <a:rPr lang="en-US" sz="2400"/>
              <a:t>F(t)</a:t>
            </a:r>
          </a:p>
        </c:rich>
      </c:tx>
      <c:layout>
        <c:manualLayout>
          <c:xMode val="edge"/>
          <c:yMode val="edge"/>
          <c:x val="2.9830700337933499E-2"/>
          <c:y val="4.8565121412803502E-2"/>
        </c:manualLayout>
      </c:layout>
      <c:overlay val="0"/>
    </c:title>
    <c:autoTitleDeleted val="0"/>
    <c:plotArea>
      <c:layout>
        <c:manualLayout>
          <c:layoutTarget val="inner"/>
          <c:xMode val="edge"/>
          <c:yMode val="edge"/>
          <c:x val="0.15349249613029101"/>
          <c:y val="4.88952517298974E-2"/>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4.6788401426657101E-3</c:v>
                </c:pt>
                <c:pt idx="1">
                  <c:v>1.7523096254763101E-2</c:v>
                </c:pt>
                <c:pt idx="2">
                  <c:v>3.6936313075512803E-2</c:v>
                </c:pt>
                <c:pt idx="3">
                  <c:v>6.15519350510478E-2</c:v>
                </c:pt>
                <c:pt idx="4">
                  <c:v>9.0204010267819504E-2</c:v>
                </c:pt>
                <c:pt idx="5">
                  <c:v>0.121901381293041</c:v>
                </c:pt>
                <c:pt idx="6">
                  <c:v>0.155804983306815</c:v>
                </c:pt>
                <c:pt idx="7">
                  <c:v>0.191207863569794</c:v>
                </c:pt>
                <c:pt idx="8">
                  <c:v>0.22751764305862701</c:v>
                </c:pt>
                <c:pt idx="9">
                  <c:v>0.26424111684816698</c:v>
                </c:pt>
                <c:pt idx="10">
                  <c:v>0.30097072187868401</c:v>
                </c:pt>
                <c:pt idx="11">
                  <c:v>0.337372727649978</c:v>
                </c:pt>
                <c:pt idx="12">
                  <c:v>0.373176874593521</c:v>
                </c:pt>
                <c:pt idx="13">
                  <c:v>0.40816728308550099</c:v>
                </c:pt>
                <c:pt idx="14">
                  <c:v>0.44217459186355201</c:v>
                </c:pt>
                <c:pt idx="15">
                  <c:v>0.47506903678635198</c:v>
                </c:pt>
                <c:pt idx="16">
                  <c:v>0.50675448112563504</c:v>
                </c:pt>
                <c:pt idx="17">
                  <c:v>0.53716310495874298</c:v>
                </c:pt>
                <c:pt idx="18">
                  <c:v>0.56625098862633505</c:v>
                </c:pt>
                <c:pt idx="19">
                  <c:v>0.59399415025533997</c:v>
                </c:pt>
                <c:pt idx="20">
                  <c:v>0.62038507238319995</c:v>
                </c:pt>
                <c:pt idx="21">
                  <c:v>0.64542989321012201</c:v>
                </c:pt>
                <c:pt idx="22">
                  <c:v>0.66914581568637399</c:v>
                </c:pt>
                <c:pt idx="23">
                  <c:v>0.69155895878954299</c:v>
                </c:pt>
                <c:pt idx="24">
                  <c:v>0.71270250479171304</c:v>
                </c:pt>
                <c:pt idx="25">
                  <c:v>0.732615118405466</c:v>
                </c:pt>
                <c:pt idx="26">
                  <c:v>0.75133960284159995</c:v>
                </c:pt>
                <c:pt idx="27">
                  <c:v>0.76892176200435403</c:v>
                </c:pt>
                <c:pt idx="28">
                  <c:v>0.78540944176160599</c:v>
                </c:pt>
                <c:pt idx="29">
                  <c:v>0.80085172651146397</c:v>
                </c:pt>
                <c:pt idx="30">
                  <c:v>0.81529827017057299</c:v>
                </c:pt>
                <c:pt idx="31">
                  <c:v>0.82879874327617997</c:v>
                </c:pt>
                <c:pt idx="32">
                  <c:v>0.84140238016106395</c:v>
                </c:pt>
                <c:pt idx="33">
                  <c:v>0.85315761216197195</c:v>
                </c:pt>
                <c:pt idx="34">
                  <c:v>0.864111774587912</c:v>
                </c:pt>
                <c:pt idx="35">
                  <c:v>0.87431087673167496</c:v>
                </c:pt>
                <c:pt idx="36">
                  <c:v>0.88379942557944002</c:v>
                </c:pt>
                <c:pt idx="37">
                  <c:v>0.892620295081196</c:v>
                </c:pt>
                <c:pt idx="38">
                  <c:v>0.90081463390705097</c:v>
                </c:pt>
                <c:pt idx="39">
                  <c:v>0.90842180554847596</c:v>
                </c:pt>
                <c:pt idx="40">
                  <c:v>0.91547935544376902</c:v>
                </c:pt>
                <c:pt idx="41">
                  <c:v>0.92202300052682795</c:v>
                </c:pt>
                <c:pt idx="42">
                  <c:v>0.92808663722916795</c:v>
                </c:pt>
                <c:pt idx="43">
                  <c:v>0.93370236451774402</c:v>
                </c:pt>
                <c:pt idx="44">
                  <c:v>0.93890051903442695</c:v>
                </c:pt>
                <c:pt idx="45">
                  <c:v>0.943709719825224</c:v>
                </c:pt>
                <c:pt idx="46">
                  <c:v>0.94815692051588796</c:v>
                </c:pt>
                <c:pt idx="47">
                  <c:v>0.95226746711159005</c:v>
                </c:pt>
                <c:pt idx="48">
                  <c:v>0.95606515987777796</c:v>
                </c:pt>
                <c:pt idx="49">
                  <c:v>0.95957231800202003</c:v>
                </c:pt>
              </c:numCache>
            </c:numRef>
          </c:yVal>
          <c:smooth val="0"/>
          <c:extLst>
            <c:ext xmlns:c16="http://schemas.microsoft.com/office/drawing/2014/chart" uri="{C3380CC4-5D6E-409C-BE32-E72D297353CC}">
              <c16:uniqueId val="{00000000-217E-CF40-A888-359C82E3BBC1}"/>
            </c:ext>
          </c:extLst>
        </c:ser>
        <c:dLbls>
          <c:showLegendKey val="0"/>
          <c:showVal val="0"/>
          <c:showCatName val="0"/>
          <c:showSerName val="0"/>
          <c:showPercent val="0"/>
          <c:showBubbleSize val="0"/>
        </c:dLbls>
        <c:axId val="-1273148512"/>
        <c:axId val="-1273145760"/>
      </c:scatterChart>
      <c:valAx>
        <c:axId val="-1273148512"/>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5760"/>
        <c:crosses val="autoZero"/>
        <c:crossBetween val="midCat"/>
      </c:valAx>
      <c:valAx>
        <c:axId val="-1273145760"/>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8512"/>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i="0" u="none" strike="noStrike" baseline="0">
                <a:solidFill>
                  <a:srgbClr val="000000"/>
                </a:solidFill>
                <a:latin typeface="Calibri"/>
                <a:ea typeface="Calibri"/>
                <a:cs typeface="Calibri"/>
              </a:defRPr>
            </a:pPr>
            <a:r>
              <a:rPr lang="en-US"/>
              <a:t>f(t)</a:t>
            </a:r>
          </a:p>
        </c:rich>
      </c:tx>
      <c:layout>
        <c:manualLayout>
          <c:xMode val="edge"/>
          <c:yMode val="edge"/>
          <c:x val="3.45207786526684E-2"/>
          <c:y val="2.3148148148148098E-2"/>
        </c:manualLayout>
      </c:layout>
      <c:overlay val="0"/>
    </c:title>
    <c:autoTitleDeleted val="0"/>
    <c:plotArea>
      <c:layout>
        <c:manualLayout>
          <c:layoutTarget val="inner"/>
          <c:xMode val="edge"/>
          <c:yMode val="edge"/>
          <c:x val="9.1245185260933295E-2"/>
          <c:y val="0.10099254040613299"/>
          <c:w val="0.828657480314961"/>
          <c:h val="0.65482210557013798"/>
        </c:manualLayout>
      </c:layout>
      <c:scatterChart>
        <c:scatterStyle val="lineMarker"/>
        <c:varyColors val="0"/>
        <c:ser>
          <c:idx val="0"/>
          <c:order val="0"/>
          <c:tx>
            <c:strRef>
              <c:f>gamma!$B$3</c:f>
              <c:strCache>
                <c:ptCount val="1"/>
                <c:pt idx="0">
                  <c:v>f(t)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gamma!$B$4:$B$53</c:f>
              <c:numCache>
                <c:formatCode>General</c:formatCode>
                <c:ptCount val="50"/>
                <c:pt idx="0">
                  <c:v>4.52418709056783E-3</c:v>
                </c:pt>
                <c:pt idx="1">
                  <c:v>8.1873075314820298E-3</c:v>
                </c:pt>
                <c:pt idx="2">
                  <c:v>1.11122733111788E-2</c:v>
                </c:pt>
                <c:pt idx="3">
                  <c:v>1.3406400921862601E-2</c:v>
                </c:pt>
                <c:pt idx="4">
                  <c:v>1.51632664941164E-2</c:v>
                </c:pt>
                <c:pt idx="5">
                  <c:v>1.6464349084232902E-2</c:v>
                </c:pt>
                <c:pt idx="6">
                  <c:v>1.7380485634190101E-2</c:v>
                </c:pt>
                <c:pt idx="7">
                  <c:v>1.7973158566230399E-2</c:v>
                </c:pt>
                <c:pt idx="8">
                  <c:v>1.82956346898961E-2</c:v>
                </c:pt>
                <c:pt idx="9">
                  <c:v>1.8393972060149699E-2</c:v>
                </c:pt>
                <c:pt idx="10">
                  <c:v>1.83079096049646E-2</c:v>
                </c:pt>
                <c:pt idx="11">
                  <c:v>1.80716527162821E-2</c:v>
                </c:pt>
                <c:pt idx="12">
                  <c:v>1.7714566548730201E-2</c:v>
                </c:pt>
                <c:pt idx="13">
                  <c:v>1.7261787477393001E-2</c:v>
                </c:pt>
                <c:pt idx="14">
                  <c:v>1.67347620125676E-2</c:v>
                </c:pt>
                <c:pt idx="15">
                  <c:v>1.6151721440957799E-2</c:v>
                </c:pt>
                <c:pt idx="16">
                  <c:v>1.55280995458143E-2</c:v>
                </c:pt>
                <c:pt idx="17">
                  <c:v>1.48768999412188E-2</c:v>
                </c:pt>
                <c:pt idx="18">
                  <c:v>1.4209018827369E-2</c:v>
                </c:pt>
                <c:pt idx="19">
                  <c:v>1.3533528324822E-2</c:v>
                </c:pt>
                <c:pt idx="20">
                  <c:v>1.28579249676659E-2</c:v>
                </c:pt>
                <c:pt idx="21">
                  <c:v>1.21883474209021E-2</c:v>
                </c:pt>
                <c:pt idx="22">
                  <c:v>1.15297670291113E-2</c:v>
                </c:pt>
                <c:pt idx="23">
                  <c:v>1.08861543956632E-2</c:v>
                </c:pt>
                <c:pt idx="24">
                  <c:v>1.02606248288674E-2</c:v>
                </c:pt>
                <c:pt idx="25">
                  <c:v>9.6555651686915499E-3</c:v>
                </c:pt>
                <c:pt idx="26">
                  <c:v>9.0727442206444096E-3</c:v>
                </c:pt>
                <c:pt idx="27">
                  <c:v>8.5134087682607103E-3</c:v>
                </c:pt>
                <c:pt idx="28">
                  <c:v>7.9783669088633498E-3</c:v>
                </c:pt>
                <c:pt idx="29">
                  <c:v>7.4680602558201302E-3</c:v>
                </c:pt>
                <c:pt idx="30">
                  <c:v>6.9826263716003603E-3</c:v>
                </c:pt>
                <c:pt idx="31">
                  <c:v>6.52195263709797E-3</c:v>
                </c:pt>
                <c:pt idx="32">
                  <c:v>6.0857226217265704E-3</c:v>
                </c:pt>
                <c:pt idx="33">
                  <c:v>5.67345589374205E-3</c:v>
                </c:pt>
                <c:pt idx="34">
                  <c:v>5.2845420993589904E-3</c:v>
                </c:pt>
                <c:pt idx="35">
                  <c:v>4.9182700409344899E-3</c:v>
                </c:pt>
                <c:pt idx="36">
                  <c:v>4.57385239740508E-3</c:v>
                </c:pt>
                <c:pt idx="37">
                  <c:v>4.25044665303602E-3</c:v>
                </c:pt>
                <c:pt idx="38">
                  <c:v>3.9471727322704098E-3</c:v>
                </c:pt>
                <c:pt idx="39">
                  <c:v>3.6631277780610301E-3</c:v>
                </c:pt>
                <c:pt idx="40">
                  <c:v>3.39739845765245E-3</c:v>
                </c:pt>
                <c:pt idx="41">
                  <c:v>3.1490711325704102E-3</c:v>
                </c:pt>
                <c:pt idx="42">
                  <c:v>2.9172401878734102E-3</c:v>
                </c:pt>
                <c:pt idx="43">
                  <c:v>2.7010147789067302E-3</c:v>
                </c:pt>
                <c:pt idx="44">
                  <c:v>2.4995242213189002E-3</c:v>
                </c:pt>
                <c:pt idx="45">
                  <c:v>2.31192222146401E-3</c:v>
                </c:pt>
                <c:pt idx="46">
                  <c:v>2.1373901190818402E-3</c:v>
                </c:pt>
                <c:pt idx="47">
                  <c:v>1.9751392919342102E-3</c:v>
                </c:pt>
                <c:pt idx="48">
                  <c:v>1.8244128525329399E-3</c:v>
                </c:pt>
                <c:pt idx="49">
                  <c:v>1.6844867499158499E-3</c:v>
                </c:pt>
              </c:numCache>
            </c:numRef>
          </c:yVal>
          <c:smooth val="0"/>
          <c:extLst>
            <c:ext xmlns:c16="http://schemas.microsoft.com/office/drawing/2014/chart" uri="{C3380CC4-5D6E-409C-BE32-E72D297353CC}">
              <c16:uniqueId val="{00000000-9AB8-224B-8AC0-16B37F9E3CF9}"/>
            </c:ext>
          </c:extLst>
        </c:ser>
        <c:dLbls>
          <c:showLegendKey val="0"/>
          <c:showVal val="0"/>
          <c:showCatName val="0"/>
          <c:showSerName val="0"/>
          <c:showPercent val="0"/>
          <c:showBubbleSize val="0"/>
        </c:dLbls>
        <c:axId val="-1273085760"/>
        <c:axId val="-1273083008"/>
      </c:scatterChart>
      <c:valAx>
        <c:axId val="-1273085760"/>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3008"/>
        <c:crosses val="autoZero"/>
        <c:crossBetween val="midCat"/>
      </c:valAx>
      <c:valAx>
        <c:axId val="-1273083008"/>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5760"/>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000000"/>
                </a:solidFill>
                <a:latin typeface="Calibri"/>
                <a:ea typeface="Calibri"/>
                <a:cs typeface="Calibri"/>
              </a:defRPr>
            </a:pPr>
            <a:r>
              <a:rPr lang="en-US" sz="1400"/>
              <a:t>R(t)</a:t>
            </a:r>
          </a:p>
        </c:rich>
      </c:tx>
      <c:layout>
        <c:manualLayout>
          <c:xMode val="edge"/>
          <c:yMode val="edge"/>
          <c:x val="0.15031216997294539"/>
          <c:y val="0.16730521940829385"/>
        </c:manualLayout>
      </c:layout>
      <c:overlay val="0"/>
    </c:title>
    <c:autoTitleDeleted val="0"/>
    <c:plotArea>
      <c:layout>
        <c:manualLayout>
          <c:layoutTarget val="inner"/>
          <c:xMode val="edge"/>
          <c:yMode val="edge"/>
          <c:x val="0.14239104371212899"/>
          <c:y val="0.21865108618821999"/>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0.99532115985733305</c:v>
                </c:pt>
                <c:pt idx="1">
                  <c:v>0.982476903745235</c:v>
                </c:pt>
                <c:pt idx="2">
                  <c:v>0.96306368692448796</c:v>
                </c:pt>
                <c:pt idx="3">
                  <c:v>0.93844806494895205</c:v>
                </c:pt>
                <c:pt idx="4">
                  <c:v>0.90979598973218101</c:v>
                </c:pt>
                <c:pt idx="5">
                  <c:v>0.87809861870695904</c:v>
                </c:pt>
                <c:pt idx="6">
                  <c:v>0.84419501669318797</c:v>
                </c:pt>
                <c:pt idx="7">
                  <c:v>0.80879213643020698</c:v>
                </c:pt>
                <c:pt idx="8">
                  <c:v>0.77248235694137202</c:v>
                </c:pt>
                <c:pt idx="9">
                  <c:v>0.73575888315183302</c:v>
                </c:pt>
                <c:pt idx="10">
                  <c:v>0.69902927812131799</c:v>
                </c:pt>
                <c:pt idx="11">
                  <c:v>0.66262727235002605</c:v>
                </c:pt>
                <c:pt idx="12">
                  <c:v>0.62682312540648</c:v>
                </c:pt>
                <c:pt idx="13">
                  <c:v>0.59183271691450001</c:v>
                </c:pt>
                <c:pt idx="14">
                  <c:v>0.55782540813644899</c:v>
                </c:pt>
                <c:pt idx="15">
                  <c:v>0.52493096321364796</c:v>
                </c:pt>
                <c:pt idx="16">
                  <c:v>0.49324551887436502</c:v>
                </c:pt>
                <c:pt idx="17">
                  <c:v>0.46283689504125702</c:v>
                </c:pt>
                <c:pt idx="18">
                  <c:v>0.43374901137366501</c:v>
                </c:pt>
                <c:pt idx="19">
                  <c:v>0.40600584974466097</c:v>
                </c:pt>
                <c:pt idx="20">
                  <c:v>0.37961492761680299</c:v>
                </c:pt>
                <c:pt idx="21">
                  <c:v>0.35457010678987999</c:v>
                </c:pt>
                <c:pt idx="22">
                  <c:v>0.33085418431363001</c:v>
                </c:pt>
                <c:pt idx="23">
                  <c:v>0.30844104121045701</c:v>
                </c:pt>
                <c:pt idx="24">
                  <c:v>0.28729749520828701</c:v>
                </c:pt>
                <c:pt idx="25">
                  <c:v>0.26738488159453599</c:v>
                </c:pt>
                <c:pt idx="26">
                  <c:v>0.24866039715840099</c:v>
                </c:pt>
                <c:pt idx="27">
                  <c:v>0.231078237995647</c:v>
                </c:pt>
                <c:pt idx="28">
                  <c:v>0.21459055823839299</c:v>
                </c:pt>
                <c:pt idx="29">
                  <c:v>0.199148273488536</c:v>
                </c:pt>
                <c:pt idx="30">
                  <c:v>0.18470172982942901</c:v>
                </c:pt>
                <c:pt idx="31">
                  <c:v>0.171201256723822</c:v>
                </c:pt>
                <c:pt idx="32">
                  <c:v>0.158597619838935</c:v>
                </c:pt>
                <c:pt idx="33">
                  <c:v>0.146842387838029</c:v>
                </c:pt>
                <c:pt idx="34">
                  <c:v>0.135888225412088</c:v>
                </c:pt>
                <c:pt idx="35">
                  <c:v>0.12568912326832599</c:v>
                </c:pt>
                <c:pt idx="36">
                  <c:v>0.116200574420562</c:v>
                </c:pt>
                <c:pt idx="37">
                  <c:v>0.107379704918805</c:v>
                </c:pt>
                <c:pt idx="38">
                  <c:v>9.9185366092948396E-2</c:v>
                </c:pt>
                <c:pt idx="39">
                  <c:v>9.1578194451525305E-2</c:v>
                </c:pt>
                <c:pt idx="40">
                  <c:v>8.4520644556231803E-2</c:v>
                </c:pt>
                <c:pt idx="41">
                  <c:v>7.7976999473172104E-2</c:v>
                </c:pt>
                <c:pt idx="42">
                  <c:v>7.1913362770832795E-2</c:v>
                </c:pt>
                <c:pt idx="43">
                  <c:v>6.6297635482255798E-2</c:v>
                </c:pt>
                <c:pt idx="44">
                  <c:v>6.1099480965573098E-2</c:v>
                </c:pt>
                <c:pt idx="45">
                  <c:v>5.6290280174775997E-2</c:v>
                </c:pt>
                <c:pt idx="46">
                  <c:v>5.18430794841125E-2</c:v>
                </c:pt>
                <c:pt idx="47">
                  <c:v>4.7732532888410201E-2</c:v>
                </c:pt>
                <c:pt idx="48">
                  <c:v>4.3934840122221798E-2</c:v>
                </c:pt>
                <c:pt idx="49">
                  <c:v>4.0427681997980303E-2</c:v>
                </c:pt>
              </c:numCache>
            </c:numRef>
          </c:yVal>
          <c:smooth val="0"/>
          <c:extLst>
            <c:ext xmlns:c16="http://schemas.microsoft.com/office/drawing/2014/chart" uri="{C3380CC4-5D6E-409C-BE32-E72D297353CC}">
              <c16:uniqueId val="{00000000-350C-4661-AC37-812BF05ED486}"/>
            </c:ext>
          </c:extLst>
        </c:ser>
        <c:dLbls>
          <c:showLegendKey val="0"/>
          <c:showVal val="0"/>
          <c:showCatName val="0"/>
          <c:showSerName val="0"/>
          <c:showPercent val="0"/>
          <c:showBubbleSize val="0"/>
        </c:dLbls>
        <c:axId val="-1272352304"/>
        <c:axId val="-1272349984"/>
      </c:scatterChart>
      <c:valAx>
        <c:axId val="-1272352304"/>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49984"/>
        <c:crosses val="autoZero"/>
        <c:crossBetween val="midCat"/>
      </c:valAx>
      <c:valAx>
        <c:axId val="-1272349984"/>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52304"/>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000000"/>
                </a:solidFill>
                <a:latin typeface="Calibri"/>
                <a:ea typeface="Calibri"/>
                <a:cs typeface="Calibri"/>
              </a:defRPr>
            </a:pPr>
            <a:r>
              <a:rPr lang="en-US" sz="1400"/>
              <a:t>F(t)</a:t>
            </a:r>
          </a:p>
        </c:rich>
      </c:tx>
      <c:layout>
        <c:manualLayout>
          <c:xMode val="edge"/>
          <c:yMode val="edge"/>
          <c:x val="0.1553479509350538"/>
          <c:y val="3.6951945691096166E-2"/>
        </c:manualLayout>
      </c:layout>
      <c:overlay val="0"/>
    </c:title>
    <c:autoTitleDeleted val="0"/>
    <c:plotArea>
      <c:layout>
        <c:manualLayout>
          <c:layoutTarget val="inner"/>
          <c:xMode val="edge"/>
          <c:yMode val="edge"/>
          <c:x val="0.15349249613029101"/>
          <c:y val="4.88952517298974E-2"/>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4.6788401426657101E-3</c:v>
                </c:pt>
                <c:pt idx="1">
                  <c:v>1.7523096254763101E-2</c:v>
                </c:pt>
                <c:pt idx="2">
                  <c:v>3.6936313075512803E-2</c:v>
                </c:pt>
                <c:pt idx="3">
                  <c:v>6.15519350510478E-2</c:v>
                </c:pt>
                <c:pt idx="4">
                  <c:v>9.0204010267819504E-2</c:v>
                </c:pt>
                <c:pt idx="5">
                  <c:v>0.121901381293041</c:v>
                </c:pt>
                <c:pt idx="6">
                  <c:v>0.155804983306815</c:v>
                </c:pt>
                <c:pt idx="7">
                  <c:v>0.191207863569794</c:v>
                </c:pt>
                <c:pt idx="8">
                  <c:v>0.22751764305862701</c:v>
                </c:pt>
                <c:pt idx="9">
                  <c:v>0.26424111684816698</c:v>
                </c:pt>
                <c:pt idx="10">
                  <c:v>0.30097072187868401</c:v>
                </c:pt>
                <c:pt idx="11">
                  <c:v>0.337372727649978</c:v>
                </c:pt>
                <c:pt idx="12">
                  <c:v>0.373176874593521</c:v>
                </c:pt>
                <c:pt idx="13">
                  <c:v>0.40816728308550099</c:v>
                </c:pt>
                <c:pt idx="14">
                  <c:v>0.44217459186355201</c:v>
                </c:pt>
                <c:pt idx="15">
                  <c:v>0.47506903678635198</c:v>
                </c:pt>
                <c:pt idx="16">
                  <c:v>0.50675448112563504</c:v>
                </c:pt>
                <c:pt idx="17">
                  <c:v>0.53716310495874298</c:v>
                </c:pt>
                <c:pt idx="18">
                  <c:v>0.56625098862633505</c:v>
                </c:pt>
                <c:pt idx="19">
                  <c:v>0.59399415025533997</c:v>
                </c:pt>
                <c:pt idx="20">
                  <c:v>0.62038507238319995</c:v>
                </c:pt>
                <c:pt idx="21">
                  <c:v>0.64542989321012201</c:v>
                </c:pt>
                <c:pt idx="22">
                  <c:v>0.66914581568637399</c:v>
                </c:pt>
                <c:pt idx="23">
                  <c:v>0.69155895878954299</c:v>
                </c:pt>
                <c:pt idx="24">
                  <c:v>0.71270250479171304</c:v>
                </c:pt>
                <c:pt idx="25">
                  <c:v>0.732615118405466</c:v>
                </c:pt>
                <c:pt idx="26">
                  <c:v>0.75133960284159995</c:v>
                </c:pt>
                <c:pt idx="27">
                  <c:v>0.76892176200435403</c:v>
                </c:pt>
                <c:pt idx="28">
                  <c:v>0.78540944176160599</c:v>
                </c:pt>
                <c:pt idx="29">
                  <c:v>0.80085172651146397</c:v>
                </c:pt>
                <c:pt idx="30">
                  <c:v>0.81529827017057299</c:v>
                </c:pt>
                <c:pt idx="31">
                  <c:v>0.82879874327617997</c:v>
                </c:pt>
                <c:pt idx="32">
                  <c:v>0.84140238016106395</c:v>
                </c:pt>
                <c:pt idx="33">
                  <c:v>0.85315761216197195</c:v>
                </c:pt>
                <c:pt idx="34">
                  <c:v>0.864111774587912</c:v>
                </c:pt>
                <c:pt idx="35">
                  <c:v>0.87431087673167496</c:v>
                </c:pt>
                <c:pt idx="36">
                  <c:v>0.88379942557944002</c:v>
                </c:pt>
                <c:pt idx="37">
                  <c:v>0.892620295081196</c:v>
                </c:pt>
                <c:pt idx="38">
                  <c:v>0.90081463390705097</c:v>
                </c:pt>
                <c:pt idx="39">
                  <c:v>0.90842180554847596</c:v>
                </c:pt>
                <c:pt idx="40">
                  <c:v>0.91547935544376902</c:v>
                </c:pt>
                <c:pt idx="41">
                  <c:v>0.92202300052682795</c:v>
                </c:pt>
                <c:pt idx="42">
                  <c:v>0.92808663722916795</c:v>
                </c:pt>
                <c:pt idx="43">
                  <c:v>0.93370236451774402</c:v>
                </c:pt>
                <c:pt idx="44">
                  <c:v>0.93890051903442695</c:v>
                </c:pt>
                <c:pt idx="45">
                  <c:v>0.943709719825224</c:v>
                </c:pt>
                <c:pt idx="46">
                  <c:v>0.94815692051588796</c:v>
                </c:pt>
                <c:pt idx="47">
                  <c:v>0.95226746711159005</c:v>
                </c:pt>
                <c:pt idx="48">
                  <c:v>0.95606515987777796</c:v>
                </c:pt>
                <c:pt idx="49">
                  <c:v>0.95957231800202003</c:v>
                </c:pt>
              </c:numCache>
            </c:numRef>
          </c:yVal>
          <c:smooth val="0"/>
          <c:extLst>
            <c:ext xmlns:c16="http://schemas.microsoft.com/office/drawing/2014/chart" uri="{C3380CC4-5D6E-409C-BE32-E72D297353CC}">
              <c16:uniqueId val="{00000000-8B2C-4F77-8742-C0BB349A9140}"/>
            </c:ext>
          </c:extLst>
        </c:ser>
        <c:dLbls>
          <c:showLegendKey val="0"/>
          <c:showVal val="0"/>
          <c:showCatName val="0"/>
          <c:showSerName val="0"/>
          <c:showPercent val="0"/>
          <c:showBubbleSize val="0"/>
        </c:dLbls>
        <c:axId val="-1273148512"/>
        <c:axId val="-1273145760"/>
      </c:scatterChart>
      <c:valAx>
        <c:axId val="-1273148512"/>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5760"/>
        <c:crosses val="autoZero"/>
        <c:crossBetween val="midCat"/>
      </c:valAx>
      <c:valAx>
        <c:axId val="-1273145760"/>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8512"/>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0" i="0" u="none" strike="noStrike" baseline="0">
                <a:solidFill>
                  <a:srgbClr val="000000"/>
                </a:solidFill>
                <a:latin typeface="Calibri"/>
                <a:ea typeface="Calibri"/>
                <a:cs typeface="Calibri"/>
              </a:defRPr>
            </a:pPr>
            <a:r>
              <a:rPr lang="en-US" sz="1600"/>
              <a:t>f(t)</a:t>
            </a:r>
          </a:p>
        </c:rich>
      </c:tx>
      <c:layout>
        <c:manualLayout>
          <c:xMode val="edge"/>
          <c:yMode val="edge"/>
          <c:x val="0.14212735791271217"/>
          <c:y val="5.1822975732795261E-3"/>
        </c:manualLayout>
      </c:layout>
      <c:overlay val="0"/>
    </c:title>
    <c:autoTitleDeleted val="0"/>
    <c:plotArea>
      <c:layout>
        <c:manualLayout>
          <c:layoutTarget val="inner"/>
          <c:xMode val="edge"/>
          <c:yMode val="edge"/>
          <c:x val="9.1245185260933295E-2"/>
          <c:y val="0.10099254040613299"/>
          <c:w val="0.828657480314961"/>
          <c:h val="0.65482210557013798"/>
        </c:manualLayout>
      </c:layout>
      <c:scatterChart>
        <c:scatterStyle val="lineMarker"/>
        <c:varyColors val="0"/>
        <c:ser>
          <c:idx val="0"/>
          <c:order val="0"/>
          <c:tx>
            <c:strRef>
              <c:f>gamma!$B$3</c:f>
              <c:strCache>
                <c:ptCount val="1"/>
                <c:pt idx="0">
                  <c:v>f(t)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gamma!$B$4:$B$53</c:f>
              <c:numCache>
                <c:formatCode>General</c:formatCode>
                <c:ptCount val="50"/>
                <c:pt idx="0">
                  <c:v>4.52418709056783E-3</c:v>
                </c:pt>
                <c:pt idx="1">
                  <c:v>8.1873075314820298E-3</c:v>
                </c:pt>
                <c:pt idx="2">
                  <c:v>1.11122733111788E-2</c:v>
                </c:pt>
                <c:pt idx="3">
                  <c:v>1.3406400921862601E-2</c:v>
                </c:pt>
                <c:pt idx="4">
                  <c:v>1.51632664941164E-2</c:v>
                </c:pt>
                <c:pt idx="5">
                  <c:v>1.6464349084232902E-2</c:v>
                </c:pt>
                <c:pt idx="6">
                  <c:v>1.7380485634190101E-2</c:v>
                </c:pt>
                <c:pt idx="7">
                  <c:v>1.7973158566230399E-2</c:v>
                </c:pt>
                <c:pt idx="8">
                  <c:v>1.82956346898961E-2</c:v>
                </c:pt>
                <c:pt idx="9">
                  <c:v>1.8393972060149699E-2</c:v>
                </c:pt>
                <c:pt idx="10">
                  <c:v>1.83079096049646E-2</c:v>
                </c:pt>
                <c:pt idx="11">
                  <c:v>1.80716527162821E-2</c:v>
                </c:pt>
                <c:pt idx="12">
                  <c:v>1.7714566548730201E-2</c:v>
                </c:pt>
                <c:pt idx="13">
                  <c:v>1.7261787477393001E-2</c:v>
                </c:pt>
                <c:pt idx="14">
                  <c:v>1.67347620125676E-2</c:v>
                </c:pt>
                <c:pt idx="15">
                  <c:v>1.6151721440957799E-2</c:v>
                </c:pt>
                <c:pt idx="16">
                  <c:v>1.55280995458143E-2</c:v>
                </c:pt>
                <c:pt idx="17">
                  <c:v>1.48768999412188E-2</c:v>
                </c:pt>
                <c:pt idx="18">
                  <c:v>1.4209018827369E-2</c:v>
                </c:pt>
                <c:pt idx="19">
                  <c:v>1.3533528324822E-2</c:v>
                </c:pt>
                <c:pt idx="20">
                  <c:v>1.28579249676659E-2</c:v>
                </c:pt>
                <c:pt idx="21">
                  <c:v>1.21883474209021E-2</c:v>
                </c:pt>
                <c:pt idx="22">
                  <c:v>1.15297670291113E-2</c:v>
                </c:pt>
                <c:pt idx="23">
                  <c:v>1.08861543956632E-2</c:v>
                </c:pt>
                <c:pt idx="24">
                  <c:v>1.02606248288674E-2</c:v>
                </c:pt>
                <c:pt idx="25">
                  <c:v>9.6555651686915499E-3</c:v>
                </c:pt>
                <c:pt idx="26">
                  <c:v>9.0727442206444096E-3</c:v>
                </c:pt>
                <c:pt idx="27">
                  <c:v>8.5134087682607103E-3</c:v>
                </c:pt>
                <c:pt idx="28">
                  <c:v>7.9783669088633498E-3</c:v>
                </c:pt>
                <c:pt idx="29">
                  <c:v>7.4680602558201302E-3</c:v>
                </c:pt>
                <c:pt idx="30">
                  <c:v>6.9826263716003603E-3</c:v>
                </c:pt>
                <c:pt idx="31">
                  <c:v>6.52195263709797E-3</c:v>
                </c:pt>
                <c:pt idx="32">
                  <c:v>6.0857226217265704E-3</c:v>
                </c:pt>
                <c:pt idx="33">
                  <c:v>5.67345589374205E-3</c:v>
                </c:pt>
                <c:pt idx="34">
                  <c:v>5.2845420993589904E-3</c:v>
                </c:pt>
                <c:pt idx="35">
                  <c:v>4.9182700409344899E-3</c:v>
                </c:pt>
                <c:pt idx="36">
                  <c:v>4.57385239740508E-3</c:v>
                </c:pt>
                <c:pt idx="37">
                  <c:v>4.25044665303602E-3</c:v>
                </c:pt>
                <c:pt idx="38">
                  <c:v>3.9471727322704098E-3</c:v>
                </c:pt>
                <c:pt idx="39">
                  <c:v>3.6631277780610301E-3</c:v>
                </c:pt>
                <c:pt idx="40">
                  <c:v>3.39739845765245E-3</c:v>
                </c:pt>
                <c:pt idx="41">
                  <c:v>3.1490711325704102E-3</c:v>
                </c:pt>
                <c:pt idx="42">
                  <c:v>2.9172401878734102E-3</c:v>
                </c:pt>
                <c:pt idx="43">
                  <c:v>2.7010147789067302E-3</c:v>
                </c:pt>
                <c:pt idx="44">
                  <c:v>2.4995242213189002E-3</c:v>
                </c:pt>
                <c:pt idx="45">
                  <c:v>2.31192222146401E-3</c:v>
                </c:pt>
                <c:pt idx="46">
                  <c:v>2.1373901190818402E-3</c:v>
                </c:pt>
                <c:pt idx="47">
                  <c:v>1.9751392919342102E-3</c:v>
                </c:pt>
                <c:pt idx="48">
                  <c:v>1.8244128525329399E-3</c:v>
                </c:pt>
                <c:pt idx="49">
                  <c:v>1.6844867499158499E-3</c:v>
                </c:pt>
              </c:numCache>
            </c:numRef>
          </c:yVal>
          <c:smooth val="0"/>
          <c:extLst>
            <c:ext xmlns:c16="http://schemas.microsoft.com/office/drawing/2014/chart" uri="{C3380CC4-5D6E-409C-BE32-E72D297353CC}">
              <c16:uniqueId val="{00000000-A93D-4503-9FC9-7B8AB4E44F09}"/>
            </c:ext>
          </c:extLst>
        </c:ser>
        <c:dLbls>
          <c:showLegendKey val="0"/>
          <c:showVal val="0"/>
          <c:showCatName val="0"/>
          <c:showSerName val="0"/>
          <c:showPercent val="0"/>
          <c:showBubbleSize val="0"/>
        </c:dLbls>
        <c:axId val="-1273085760"/>
        <c:axId val="-1273083008"/>
      </c:scatterChart>
      <c:valAx>
        <c:axId val="-1273085760"/>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3008"/>
        <c:crosses val="autoZero"/>
        <c:crossBetween val="midCat"/>
      </c:valAx>
      <c:valAx>
        <c:axId val="-1273083008"/>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5760"/>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 Id="rId4"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6.emf"/><Relationship Id="rId1" Type="http://schemas.openxmlformats.org/officeDocument/2006/relationships/image" Target="../media/image7.emf"/><Relationship Id="rId4" Type="http://schemas.openxmlformats.org/officeDocument/2006/relationships/image" Target="../media/image3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drawings/drawing1.xml><?xml version="1.0" encoding="utf-8"?>
<c:userShapes xmlns:c="http://schemas.openxmlformats.org/drawingml/2006/chart">
  <cdr:relSizeAnchor xmlns:cdr="http://schemas.openxmlformats.org/drawingml/2006/chartDrawing">
    <cdr:from>
      <cdr:x>0.24681</cdr:x>
      <cdr:y>0.59701</cdr:y>
    </cdr:from>
    <cdr:to>
      <cdr:x>0.88462</cdr:x>
      <cdr:y>0.76592</cdr:y>
    </cdr:to>
    <cdr:sp macro="" textlink="">
      <cdr:nvSpPr>
        <cdr:cNvPr id="2" name="TextBox 1"/>
        <cdr:cNvSpPr txBox="1"/>
      </cdr:nvSpPr>
      <cdr:spPr>
        <a:xfrm xmlns:a="http://schemas.openxmlformats.org/drawingml/2006/main">
          <a:off x="1466940" y="2502069"/>
          <a:ext cx="3790887" cy="70788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2000" b="1" dirty="0"/>
            <a:t>1</a:t>
          </a:r>
          <a:r>
            <a:rPr lang="en-US" sz="2000" dirty="0"/>
            <a:t>. F(T = 0) ~ 0, set = 0, because tested and observed to be working</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2/28/2022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1EBACBD7-1257-584F-9FA2-F90A32D91CDC}" type="slidenum">
              <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rPr>
              <a:pPr marL="0" marR="0" lvl="0" indent="0" algn="r" defTabSz="457200" rtl="0" eaLnBrk="0" fontAlgn="auto" latinLnBrk="0" hangingPunct="0">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endParaRPr>
          </a:p>
        </p:txBody>
      </p:sp>
      <p:sp>
        <p:nvSpPr>
          <p:cNvPr id="48131" name="Rectangle 2"/>
          <p:cNvSpPr>
            <a:spLocks noGrp="1" noRot="1" noChangeAspect="1" noChangeArrowheads="1" noTextEdit="1"/>
          </p:cNvSpPr>
          <p:nvPr>
            <p:ph type="sldImg"/>
          </p:nvPr>
        </p:nvSpPr>
        <p:spPr>
          <a:xfrm>
            <a:off x="1154113" y="719138"/>
            <a:ext cx="4549775" cy="3413125"/>
          </a:xfrm>
          <a:ln cap="flat"/>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Reliability engineering is a rather recent discipline that has seen significant growth.  Several reasons for this popularity and for its importance as a field of study importance are listed above.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If we start with the PDF as given, either the reliability or the failure function can be derived through integration.  If the random variable T has a finite upper bound, say b, then R(t) is found by integrating from t to b rather than t to infinity.  By the way, a finite upper bound b implies that the component or system must fail by time t = 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Work the above example to test your understanding of these concepts.  The solution is given on the next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If you missed part of this exercise, then go back and review the concepts.  If you had difficulty with the mathematics, then you may need to review some algebra or calculus.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An important concept in reliability is the Mean Time to Failure (MTTF).  This is nothing more than the mean of the failure probability distribution and is found in the same way that any mean or expected value, E[T}, of a random variable is found.  For continuous distributions, the mean is defined as the integral of </a:t>
            </a:r>
            <a:r>
              <a:rPr lang="en-US" dirty="0" err="1">
                <a:latin typeface="Times New Roman" charset="0"/>
              </a:rPr>
              <a:t>tf</a:t>
            </a:r>
            <a:r>
              <a:rPr lang="en-US" dirty="0">
                <a:latin typeface="Times New Roman" charset="0"/>
              </a:rPr>
              <a:t>(t) integrated over the domain of the random variable.  It turns out that the MTTF may also be found by integrating the reliability function over the domain of the random variable as well.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This derivation makes use of integration by parts.  You may fondly recall from your calculus days solving problems using this technique.  Do not worry, you will not be asked to replicate this proof.  However, you should be able to use the resulting formula.  For some distributions, the MTTF is more easily found by integrating R(t) rather than t f(t).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Here is the same failure distribution as before with its MTTF determined.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Here is the same failure distribution as before with its MTTF determined.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656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The MTTF is a type of weighted average and as such is not always the most representative failure time.  The question we are attempting to answer, is what is the most typical time to failure.  If the distribution is symmetrical, then the answer may be the MTTF.  However, if the distribution is skewed, then another measure of central tendency may be more representative of the entire collection of failure times.  The median is often used when distributions are skewed.  The median time to failure is that failure time that splits the distribution into two halves where 50 percent of the failures will occur before the median and 50 percent will occur at or after the median time to failure.  A third measure of central tendency is the mode or the most likely failure time.  It is defined mathematically as the value of t that maximizes f(t) assuming f(t) is unimodal.  For a unimodal function, if a unit interval of time is centered at the mode, then the probability of a failure occurring within that interval of time is greater than any other unit interval.  Can you show this graphically?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656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The MTTF is a type of weighted average and as such is not always the most representative failure time.  The question we are attempting to answer, is what is the most typical time to failure.  If the distribution is symmetrical, then the answer may be the MTTF.  However, if the distribution is skewed, then another measure of central tendency may be more representative of the entire collection of failure times.  The median is often used when distributions are skewed.  The median time to failure is that failure time that splits the distribution into two halves where 50 percent of the failures will occur before the median and 50 percent will occur at or after the median time to failure.  A third measure of central tendency is the mode or the most likely failure time.  It is defined mathematically as the value of t that maximizes f(t) assuming f(t) is </a:t>
            </a:r>
            <a:r>
              <a:rPr lang="en-US" dirty="0" err="1">
                <a:latin typeface="Times New Roman" charset="0"/>
              </a:rPr>
              <a:t>unimodal</a:t>
            </a:r>
            <a:r>
              <a:rPr lang="en-US" dirty="0">
                <a:latin typeface="Times New Roman" charset="0"/>
              </a:rPr>
              <a:t>.  For a </a:t>
            </a:r>
            <a:r>
              <a:rPr lang="en-US" dirty="0" err="1">
                <a:latin typeface="Times New Roman" charset="0"/>
              </a:rPr>
              <a:t>unimodal</a:t>
            </a:r>
            <a:r>
              <a:rPr lang="en-US" dirty="0">
                <a:latin typeface="Times New Roman" charset="0"/>
              </a:rPr>
              <a:t> function, if a unit interval of time is centered at the mode, then the probability of a failure occurring within that interval of time is greater than any other unit interval.  Can you show this graphically?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Continuing with the same failure distribution, the median and mode are determined.  A mode can occur at an end point of the distribution.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4113" y="719138"/>
            <a:ext cx="4549775" cy="3413125"/>
          </a:xfrm>
          <a:ln/>
        </p:spPr>
      </p:sp>
      <p:sp>
        <p:nvSpPr>
          <p:cNvPr id="55299"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D8FDF6E0-2658-D240-88FC-2968EAAFCE4E}" type="slidenum">
              <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rPr>
              <a:pPr marL="0" marR="0" lvl="0" indent="0" algn="r" defTabSz="457200" rtl="0" eaLnBrk="0" fontAlgn="auto" latinLnBrk="0" hangingPunct="0">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861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For a distribution that is skewed somewhat to the right, the mean (MTTF), median, and mode will typically appear in the relative positions shown.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Using R(t), we can find the reliability at a given time t.  The problem can also be worked in reverse.  Give a reliability, R, find the corresponding t, call it t</a:t>
            </a:r>
            <a:r>
              <a:rPr lang="en-US" baseline="-25000">
                <a:latin typeface="Times New Roman" charset="0"/>
              </a:rPr>
              <a:t>R</a:t>
            </a:r>
            <a:r>
              <a:rPr lang="en-US">
                <a:latin typeface="Times New Roman" charset="0"/>
              </a:rPr>
              <a:t>. Then t</a:t>
            </a:r>
            <a:r>
              <a:rPr lang="en-US" baseline="-25000">
                <a:latin typeface="Times New Roman" charset="0"/>
              </a:rPr>
              <a:t>R</a:t>
            </a:r>
            <a:r>
              <a:rPr lang="en-US">
                <a:latin typeface="Times New Roman" charset="0"/>
              </a:rPr>
              <a:t> is referred to as the design life.  That is, it is the length of time that the component can operate at a specified reliability, R.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A failure distribution has all of the characteristics that any probability distribution has.  Therefore is has a variance and standard deviation.  The variance may be found using either of the forms shown.  Loosely speaking, the variance is the weighted average squared distance a failure is from the MTTF.  As such, it is a measure of the dispersion or spread of the failure distribution.  The larger the variance, the more dispersed will be the individual failure time from the MTTF.  For distributions having a large variance, the mean or median may not be a very representative failure time although it may still, in some sense, provide a </a:t>
            </a:r>
            <a:r>
              <a:rPr lang="ja-JP" altLang="en-US" dirty="0">
                <a:latin typeface="Times New Roman" charset="0"/>
              </a:rPr>
              <a:t>“</a:t>
            </a:r>
            <a:r>
              <a:rPr lang="en-US" dirty="0">
                <a:latin typeface="Times New Roman" charset="0"/>
              </a:rPr>
              <a:t>center point</a:t>
            </a:r>
            <a:r>
              <a:rPr lang="ja-JP" altLang="en-US" dirty="0">
                <a:latin typeface="Times New Roman" charset="0"/>
              </a:rPr>
              <a:t>”</a:t>
            </a:r>
            <a:r>
              <a:rPr lang="en-US" dirty="0">
                <a:latin typeface="Times New Roman" charset="0"/>
              </a:rPr>
              <a:t> for the distribution.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Again with the example, find the variance.  The square root of the variance is the standard deviation.  The standard deviation is somewhat more useful than the variance since it will be in the same units as the random variable where as the variance is in squared units.  If the time to failure is measured in hours, then the standard deviation will be measured in hours and the variance will be measured in hours squared.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270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The fourth major function of a failure distribution is the hazard rate function.  This function is sometimes called the instantaneous failure rate function. It is derived by finding the conditional probability of a failure occurring in small some interval of time given that the component is still operating at the start of the interval. Since the interval may start at any time t, the hazard rate function become a function of time as well and be found by forming the ratio of f(t) / R(t).  It is important to understand the meaning of the hazard rate function as a conditional probability.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Let us find the hazard rate function for our example.  If we plot the hazard rate, we can see that it is monotonically increasing.  This suggest that the probability of a failure occurring in the next instant of time is continuously increasing as the component ages.  Failure distributions having this characteristic are referred to as having an Increasing Failure Rate (IFR).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475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Given R(t), we can find f(t), and then using f(t) and R(t) derive </a:t>
            </a:r>
            <a:r>
              <a:rPr lang="en-US" dirty="0" err="1">
                <a:latin typeface="Times New Roman" charset="0"/>
                <a:sym typeface="Symbol" charset="0"/>
              </a:rPr>
              <a:t>λ</a:t>
            </a:r>
            <a:r>
              <a:rPr lang="en-US" dirty="0">
                <a:latin typeface="Times New Roman" charset="0"/>
                <a:sym typeface="Symbol" charset="0"/>
              </a:rPr>
              <a:t>(t).  If we start with </a:t>
            </a:r>
            <a:r>
              <a:rPr lang="en-US">
                <a:latin typeface="Times New Roman" charset="0"/>
                <a:sym typeface="Symbol" charset="0"/>
              </a:rPr>
              <a:t>λ(</a:t>
            </a:r>
            <a:r>
              <a:rPr lang="en-US" dirty="0">
                <a:latin typeface="Times New Roman" charset="0"/>
                <a:sym typeface="Symbol" charset="0"/>
              </a:rPr>
              <a:t>t), this formula allows us to derive R(t).  The next slide shows its derivation.  When using this formula, be careful to find the definite integral first and then use the negative of its value as the exponent with e as the base.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6853E28-4C2A-FD40-9C97-0B0F006A99CF}" type="slidenum">
              <a:rPr lang="en-US" altLang="en-US" smtClean="0"/>
              <a:pPr>
                <a:defRPr/>
              </a:pPr>
              <a:t>35</a:t>
            </a:fld>
            <a:endParaRPr lang="en-US" altLang="en-US"/>
          </a:p>
        </p:txBody>
      </p:sp>
    </p:spTree>
    <p:extLst>
      <p:ext uri="{BB962C8B-B14F-4D97-AF65-F5344CB8AC3E}">
        <p14:creationId xmlns:p14="http://schemas.microsoft.com/office/powerpoint/2010/main" val="14876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4113" y="719138"/>
            <a:ext cx="4549775" cy="3413125"/>
          </a:xfrm>
          <a:ln/>
        </p:spPr>
      </p:sp>
      <p:sp>
        <p:nvSpPr>
          <p:cNvPr id="56323"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algn="r" defTabSz="457200" rtl="0" eaLnBrk="0" fontAlgn="auto" latinLnBrk="0" hangingPunct="0">
              <a:lnSpc>
                <a:spcPct val="100000"/>
              </a:lnSpc>
              <a:spcBef>
                <a:spcPts val="0"/>
              </a:spcBef>
              <a:spcAft>
                <a:spcPts val="0"/>
              </a:spcAft>
              <a:buClrTx/>
              <a:buSzTx/>
              <a:buFontTx/>
              <a:buNone/>
              <a:tabLst/>
              <a:defRPr/>
            </a:pPr>
            <a:fld id="{D3656F62-B519-3C47-BBD4-0EAEEA4136B2}" type="slidenum">
              <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rPr>
              <a:pPr marL="0" marR="0" lvl="0" indent="0" algn="r" defTabSz="457200" rtl="0" eaLnBrk="0" fontAlgn="auto" latinLnBrk="0" hangingPunct="0">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Times New Roman" charset="0"/>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222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Some textbooks will refer to the reliability function as the survival function reflecting its medical heritage.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The typical reliability function will have a graph similar to the one shown.  The function is always monotonically decreasing.  Why?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427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A companion function to the reliability function is the Cumulative Distribution Function (CDF). It gives the probability that a failure will occur by time t.  Since a failure must occur either before time t or at or after time t, then F(t) + R(t) = 1 for any value of t.  F(t) may be referred to as the failure function.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The CDF will have a graph similar to one shown above.  It is a monotonically increasing function.  This implies that the longer a component operates, the greater the probability of a failure.  The CDF asymptotically approaches one while R(t) asymptotically approaches zero.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The PDF when graphed provides the most common representation of the shape of the failure distribution.  For example, the graph of the PDF for the normal distribution has the familiar bell-shaped curve.  The PDF has two important properties:  it is always non-negative and the area under its curve equals one. Given F(t) or R(t), the PDF is easily derived by taking a first derivative.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The PDF can take on various shapes.  The one shown here is only one possibility.  It may be skewed or symmetrical. It may be uniform, unimodal, bimodal, or neither.  It may be defined over the entire non-negative domain of T or T may have a finite upper bound.  In either case, the area under the curve will always equals one and any portion of the area between say, t</a:t>
            </a:r>
            <a:r>
              <a:rPr lang="en-US" baseline="-25000">
                <a:latin typeface="Times New Roman" charset="0"/>
              </a:rPr>
              <a:t>1</a:t>
            </a:r>
            <a:r>
              <a:rPr lang="en-US">
                <a:latin typeface="Times New Roman" charset="0"/>
              </a:rPr>
              <a:t> and t</a:t>
            </a:r>
            <a:r>
              <a:rPr lang="en-US" baseline="-25000">
                <a:latin typeface="Times New Roman" charset="0"/>
              </a:rPr>
              <a:t>2</a:t>
            </a:r>
            <a:r>
              <a:rPr lang="en-US">
                <a:latin typeface="Times New Roman" charset="0"/>
              </a:rPr>
              <a:t>, is the probability of a failure occurring within that time interval.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5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830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50" r:id="rId3"/>
    <p:sldLayoutId id="2147483652" r:id="rId4"/>
    <p:sldLayoutId id="2147483654" r:id="rId5"/>
    <p:sldLayoutId id="2147483655" r:id="rId6"/>
  </p:sldLayoutIdLst>
  <p:hf sldNum="0"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e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9.jpeg"/><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emf"/><Relationship Id="rId3" Type="http://schemas.openxmlformats.org/officeDocument/2006/relationships/notesSlide" Target="../notesSlides/notesSlide12.xml"/><Relationship Id="rId7" Type="http://schemas.openxmlformats.org/officeDocument/2006/relationships/image" Target="../media/image15.emf"/><Relationship Id="rId12"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4.xml"/><Relationship Id="rId7" Type="http://schemas.openxmlformats.org/officeDocument/2006/relationships/image" Target="../media/image21.e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8.bin"/><Relationship Id="rId11" Type="http://schemas.openxmlformats.org/officeDocument/2006/relationships/image" Target="../media/image23.emf"/><Relationship Id="rId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3.wmf"/><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1.e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30.e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3.xml"/><Relationship Id="rId7" Type="http://schemas.openxmlformats.org/officeDocument/2006/relationships/image" Target="../media/image33.e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32.emf"/><Relationship Id="rId4" Type="http://schemas.openxmlformats.org/officeDocument/2006/relationships/oleObject" Target="../embeddings/oleObject27.bin"/><Relationship Id="rId9" Type="http://schemas.openxmlformats.org/officeDocument/2006/relationships/image" Target="../media/image34.emf"/></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9.emf"/><Relationship Id="rId3" Type="http://schemas.openxmlformats.org/officeDocument/2006/relationships/notesSlide" Target="../notesSlides/notesSlide24.xml"/><Relationship Id="rId7" Type="http://schemas.openxmlformats.org/officeDocument/2006/relationships/image" Target="../media/image36.emf"/><Relationship Id="rId12"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31.bin"/><Relationship Id="rId11" Type="http://schemas.openxmlformats.org/officeDocument/2006/relationships/image" Target="../media/image38.wmf"/><Relationship Id="rId5" Type="http://schemas.openxmlformats.org/officeDocument/2006/relationships/image" Target="../media/image35.emf"/><Relationship Id="rId15" Type="http://schemas.openxmlformats.org/officeDocument/2006/relationships/image" Target="../media/image40.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7.emf"/><Relationship Id="rId1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2.wmf"/><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image" Target="../media/image41.emf"/><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6.xml"/><Relationship Id="rId7" Type="http://schemas.openxmlformats.org/officeDocument/2006/relationships/image" Target="../media/image44.e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39.bin"/><Relationship Id="rId5" Type="http://schemas.openxmlformats.org/officeDocument/2006/relationships/image" Target="../media/image43.emf"/><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43.bin"/><Relationship Id="rId3" Type="http://schemas.openxmlformats.org/officeDocument/2006/relationships/notesSlide" Target="../notesSlides/notesSlide27.xml"/><Relationship Id="rId7" Type="http://schemas.openxmlformats.org/officeDocument/2006/relationships/oleObject" Target="../embeddings/oleObject40.bin"/><Relationship Id="rId12" Type="http://schemas.openxmlformats.org/officeDocument/2006/relationships/image" Target="../media/image28.emf"/><Relationship Id="rId2" Type="http://schemas.openxmlformats.org/officeDocument/2006/relationships/slideLayout" Target="../slideLayouts/slideLayout3.xml"/><Relationship Id="rId16" Type="http://schemas.openxmlformats.org/officeDocument/2006/relationships/image" Target="../media/image59.png"/><Relationship Id="rId1" Type="http://schemas.openxmlformats.org/officeDocument/2006/relationships/vmlDrawing" Target="../drawings/vmlDrawing20.vml"/><Relationship Id="rId6" Type="http://schemas.openxmlformats.org/officeDocument/2006/relationships/chart" Target="../charts/chart6.xml"/><Relationship Id="rId11" Type="http://schemas.openxmlformats.org/officeDocument/2006/relationships/oleObject" Target="../embeddings/oleObject42.bin"/><Relationship Id="rId5" Type="http://schemas.openxmlformats.org/officeDocument/2006/relationships/chart" Target="../charts/chart5.xml"/><Relationship Id="rId15" Type="http://schemas.openxmlformats.org/officeDocument/2006/relationships/image" Target="../media/image46.emf"/><Relationship Id="rId10" Type="http://schemas.openxmlformats.org/officeDocument/2006/relationships/image" Target="../media/image26.emf"/><Relationship Id="rId4" Type="http://schemas.openxmlformats.org/officeDocument/2006/relationships/chart" Target="../charts/chart4.xml"/><Relationship Id="rId9" Type="http://schemas.openxmlformats.org/officeDocument/2006/relationships/oleObject" Target="../embeddings/oleObject41.bin"/><Relationship Id="rId14" Type="http://schemas.openxmlformats.org/officeDocument/2006/relationships/image" Target="../media/image31.emf"/></Relationships>
</file>

<file path=ppt/slides/_rels/slide3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48.emf"/><Relationship Id="rId11" Type="http://schemas.openxmlformats.org/officeDocument/2006/relationships/image" Target="../media/image61.png"/><Relationship Id="rId5" Type="http://schemas.openxmlformats.org/officeDocument/2006/relationships/oleObject" Target="../embeddings/oleObject45.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normAutofit/>
          </a:bodyPr>
          <a:lstStyle/>
          <a:p>
            <a:r>
              <a:rPr lang="en-US" sz="4200" b="1" dirty="0"/>
              <a:t>Introduction to </a:t>
            </a:r>
            <a:br>
              <a:rPr lang="en-US" sz="4200" b="1" dirty="0"/>
            </a:br>
            <a:r>
              <a:rPr lang="en-US" sz="4200" b="1" dirty="0"/>
              <a:t>Reliability Engineering</a:t>
            </a:r>
          </a:p>
        </p:txBody>
      </p:sp>
      <p:sp>
        <p:nvSpPr>
          <p:cNvPr id="3" name="Subtitle 2"/>
          <p:cNvSpPr>
            <a:spLocks noGrp="1"/>
          </p:cNvSpPr>
          <p:nvPr>
            <p:ph type="subTitle" idx="1"/>
          </p:nvPr>
        </p:nvSpPr>
        <p:spPr>
          <a:xfrm>
            <a:off x="1383041" y="3886200"/>
            <a:ext cx="6400800" cy="1861988"/>
          </a:xfrm>
        </p:spPr>
        <p:txBody>
          <a:bodyPr>
            <a:normAutofit lnSpcReduction="10000"/>
          </a:bodyPr>
          <a:lstStyle/>
          <a:p>
            <a:r>
              <a:rPr lang="en-US" sz="3000" b="1" dirty="0">
                <a:solidFill>
                  <a:srgbClr val="000000"/>
                </a:solidFill>
                <a:latin typeface="Arial" charset="0"/>
                <a:ea typeface="ＭＳ Ｐゴシック" charset="0"/>
                <a:cs typeface="ＭＳ Ｐゴシック" charset="0"/>
              </a:rPr>
              <a:t>Unit 7a</a:t>
            </a:r>
            <a:br>
              <a:rPr lang="en-US" b="1" dirty="0">
                <a:solidFill>
                  <a:srgbClr val="000000"/>
                </a:solidFill>
                <a:latin typeface="Arial" charset="0"/>
                <a:ea typeface="ＭＳ Ｐゴシック" charset="0"/>
                <a:cs typeface="ＭＳ Ｐゴシック" charset="0"/>
              </a:rPr>
            </a:br>
            <a:r>
              <a:rPr lang="en-US" b="1" dirty="0">
                <a:solidFill>
                  <a:srgbClr val="000000"/>
                </a:solidFill>
                <a:latin typeface="Arial" charset="0"/>
                <a:ea typeface="ＭＳ Ｐゴシック" charset="0"/>
                <a:cs typeface="ＭＳ Ｐゴシック" charset="0"/>
              </a:rPr>
              <a:t> </a:t>
            </a:r>
          </a:p>
          <a:p>
            <a:endParaRPr lang="en-US" b="1" dirty="0">
              <a:solidFill>
                <a:srgbClr val="000000"/>
              </a:solidFill>
              <a:latin typeface="Arial" charset="0"/>
              <a:ea typeface="ＭＳ Ｐゴシック" charset="0"/>
            </a:endParaRPr>
          </a:p>
          <a:p>
            <a:r>
              <a:rPr lang="en-US" dirty="0">
                <a:solidFill>
                  <a:srgbClr val="000000"/>
                </a:solidFill>
                <a:latin typeface="Arial" charset="0"/>
                <a:ea typeface="ＭＳ Ｐゴシック" charset="0"/>
              </a:rPr>
              <a:t>Fall 2021</a:t>
            </a:r>
            <a:endParaRPr lang="en-US" dirty="0"/>
          </a:p>
        </p:txBody>
      </p:sp>
    </p:spTree>
    <p:extLst>
      <p:ext uri="{BB962C8B-B14F-4D97-AF65-F5344CB8AC3E}">
        <p14:creationId xmlns:p14="http://schemas.microsoft.com/office/powerpoint/2010/main" val="260860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a:xfrm>
            <a:off x="145256" y="990600"/>
            <a:ext cx="8694737" cy="5919416"/>
          </a:xfrm>
        </p:spPr>
        <p:txBody>
          <a:bodyPr>
            <a:noAutofit/>
          </a:bodyPr>
          <a:lstStyle/>
          <a:p>
            <a:pPr>
              <a:buFont typeface="Arial" charset="0"/>
              <a:buChar char="•"/>
            </a:pPr>
            <a:r>
              <a:rPr lang="en-US" sz="2200" dirty="0">
                <a:latin typeface="Tahoma" charset="0"/>
              </a:rPr>
              <a:t>From these data, fraction failed, F(t), was derived as, </a:t>
            </a:r>
          </a:p>
          <a:p>
            <a:pPr>
              <a:buFont typeface="Arial" charset="0"/>
              <a:buChar char="•"/>
            </a:pPr>
            <a:endParaRPr lang="en-US" sz="2200" dirty="0">
              <a:latin typeface="Tahoma" charset="0"/>
            </a:endParaRPr>
          </a:p>
          <a:p>
            <a:pPr marL="0" indent="0">
              <a:buNone/>
            </a:pPr>
            <a:r>
              <a:rPr lang="en-US" sz="2200" dirty="0">
                <a:latin typeface="Tahoma" charset="0"/>
              </a:rPr>
              <a:t>where F(t) is the cumulative probability of a TV failure occurring by time t (in operating hours):</a:t>
            </a:r>
            <a:br>
              <a:rPr lang="en-US" sz="2200" dirty="0">
                <a:latin typeface="Tahoma" charset="0"/>
              </a:rPr>
            </a:br>
            <a:endParaRPr lang="en-US" sz="2200" dirty="0">
              <a:latin typeface="Tahoma" charset="0"/>
            </a:endParaRPr>
          </a:p>
          <a:p>
            <a:pPr>
              <a:buFont typeface="Arial" charset="0"/>
              <a:buChar char="•"/>
            </a:pPr>
            <a:r>
              <a:rPr lang="en-US" sz="2200" dirty="0">
                <a:latin typeface="Tahoma" charset="0"/>
              </a:rPr>
              <a:t>Assuming the typical consumer will use the TV an average of 3 hours a day, 1095 operating hours (3 x 365) will be observed for the first year.  Therefore, the cumulative probability of a unit failing by t = 1095 </a:t>
            </a:r>
            <a:r>
              <a:rPr lang="en-US" sz="2200" dirty="0" err="1">
                <a:latin typeface="Tahoma" charset="0"/>
              </a:rPr>
              <a:t>hr</a:t>
            </a:r>
            <a:r>
              <a:rPr lang="en-US" sz="2200" dirty="0">
                <a:latin typeface="Tahoma" charset="0"/>
              </a:rPr>
              <a:t> is</a:t>
            </a:r>
            <a:br>
              <a:rPr lang="en-US" sz="2200" dirty="0">
                <a:latin typeface="Tahoma" charset="0"/>
              </a:rPr>
            </a:br>
            <a:endParaRPr lang="en-US" sz="2200" dirty="0">
              <a:latin typeface="Tahoma" charset="0"/>
            </a:endParaRPr>
          </a:p>
          <a:p>
            <a:pPr>
              <a:buFont typeface="Arial" charset="0"/>
              <a:buChar char="•"/>
            </a:pPr>
            <a:endParaRPr lang="en-US" sz="2200" dirty="0">
              <a:latin typeface="Tahoma" charset="0"/>
            </a:endParaRPr>
          </a:p>
          <a:p>
            <a:pPr>
              <a:buFont typeface="Arial" charset="0"/>
              <a:buChar char="•"/>
            </a:pPr>
            <a:r>
              <a:rPr lang="en-US" sz="2200" dirty="0">
                <a:latin typeface="Tahoma" charset="0"/>
              </a:rPr>
              <a:t>With </a:t>
            </a:r>
            <a:r>
              <a:rPr lang="en-US" sz="2200" u="sng" dirty="0">
                <a:latin typeface="Tahoma" charset="0"/>
              </a:rPr>
              <a:t>over ten percent of the units sold expected to fail</a:t>
            </a:r>
            <a:r>
              <a:rPr lang="en-US" sz="2200" dirty="0">
                <a:latin typeface="Tahoma" charset="0"/>
              </a:rPr>
              <a:t> during the first year, the company decided to initiate a </a:t>
            </a:r>
            <a:r>
              <a:rPr lang="en-US" sz="2200" b="1" dirty="0">
                <a:latin typeface="Tahoma" charset="0"/>
              </a:rPr>
              <a:t>Reliability Growth </a:t>
            </a:r>
            <a:r>
              <a:rPr lang="en-US" sz="2200" dirty="0">
                <a:latin typeface="Tahoma" charset="0"/>
              </a:rPr>
              <a:t>program to improve product reliability, reduce warranty costs, and increase customer satisfaction.</a:t>
            </a:r>
          </a:p>
          <a:p>
            <a:pPr>
              <a:buFont typeface="Arial" charset="0"/>
              <a:buChar char="•"/>
            </a:pPr>
            <a:endParaRPr lang="en-US" sz="2200" dirty="0">
              <a:latin typeface="Tahoma" charset="0"/>
            </a:endParaRPr>
          </a:p>
          <a:p>
            <a:pPr>
              <a:buFont typeface="Arial" charset="0"/>
              <a:buChar char="•"/>
            </a:pPr>
            <a:endParaRPr lang="en-US" sz="2200" dirty="0">
              <a:latin typeface="Tahoma" charset="0"/>
            </a:endParaRPr>
          </a:p>
          <a:p>
            <a:endParaRPr lang="en-US" sz="2200" dirty="0">
              <a:latin typeface="Tahoma" charset="0"/>
            </a:endParaRPr>
          </a:p>
        </p:txBody>
      </p:sp>
      <p:sp>
        <p:nvSpPr>
          <p:cNvPr id="5128"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5122" name="Object 1"/>
          <p:cNvGraphicFramePr>
            <a:graphicFrameLocks noChangeAspect="1"/>
          </p:cNvGraphicFramePr>
          <p:nvPr>
            <p:extLst>
              <p:ext uri="{D42A27DB-BD31-4B8C-83A1-F6EECF244321}">
                <p14:modId xmlns:p14="http://schemas.microsoft.com/office/powerpoint/2010/main" val="2387499394"/>
              </p:ext>
            </p:extLst>
          </p:nvPr>
        </p:nvGraphicFramePr>
        <p:xfrm>
          <a:off x="3505200" y="1359477"/>
          <a:ext cx="1854091" cy="646920"/>
        </p:xfrm>
        <a:graphic>
          <a:graphicData uri="http://schemas.openxmlformats.org/presentationml/2006/ole">
            <mc:AlternateContent xmlns:mc="http://schemas.openxmlformats.org/markup-compatibility/2006">
              <mc:Choice xmlns:v="urn:schemas-microsoft-com:vml" Requires="v">
                <p:oleObj spid="_x0000_s122906" name="Equation" r:id="rId4" imgW="990600" imgH="342900" progId="Equation.DSMT4">
                  <p:embed/>
                </p:oleObj>
              </mc:Choice>
              <mc:Fallback>
                <p:oleObj name="Equation" r:id="rId4" imgW="990600" imgH="342900" progId="Equation.DSMT4">
                  <p:embed/>
                  <p:pic>
                    <p:nvPicPr>
                      <p:cNvPr id="512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359477"/>
                        <a:ext cx="1854091" cy="646920"/>
                      </a:xfrm>
                      <a:prstGeom prst="rect">
                        <a:avLst/>
                      </a:prstGeom>
                      <a:noFill/>
                    </p:spPr>
                  </p:pic>
                </p:oleObj>
              </mc:Fallback>
            </mc:AlternateContent>
          </a:graphicData>
        </a:graphic>
      </p:graphicFrame>
      <p:sp>
        <p:nvSpPr>
          <p:cNvPr id="5129"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5123" name="Object 3"/>
          <p:cNvGraphicFramePr>
            <a:graphicFrameLocks noChangeAspect="1"/>
          </p:cNvGraphicFramePr>
          <p:nvPr>
            <p:extLst>
              <p:ext uri="{D42A27DB-BD31-4B8C-83A1-F6EECF244321}">
                <p14:modId xmlns:p14="http://schemas.microsoft.com/office/powerpoint/2010/main" val="2292305974"/>
              </p:ext>
            </p:extLst>
          </p:nvPr>
        </p:nvGraphicFramePr>
        <p:xfrm>
          <a:off x="2057400" y="4522027"/>
          <a:ext cx="5370749" cy="741590"/>
        </p:xfrm>
        <a:graphic>
          <a:graphicData uri="http://schemas.openxmlformats.org/presentationml/2006/ole">
            <mc:AlternateContent xmlns:mc="http://schemas.openxmlformats.org/markup-compatibility/2006">
              <mc:Choice xmlns:v="urn:schemas-microsoft-com:vml" Requires="v">
                <p:oleObj spid="_x0000_s122907" name="Equation" r:id="rId6" imgW="2501900" imgH="342900" progId="Equation.DSMT4">
                  <p:embed/>
                </p:oleObj>
              </mc:Choice>
              <mc:Fallback>
                <p:oleObj name="Equation" r:id="rId6" imgW="2501900" imgH="342900" progId="Equation.DSMT4">
                  <p:embed/>
                  <p:pic>
                    <p:nvPicPr>
                      <p:cNvPr id="512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522027"/>
                        <a:ext cx="5370749" cy="741590"/>
                      </a:xfrm>
                      <a:prstGeom prst="rect">
                        <a:avLst/>
                      </a:prstGeom>
                      <a:noFill/>
                    </p:spPr>
                  </p:pic>
                </p:oleObj>
              </mc:Fallback>
            </mc:AlternateContent>
          </a:graphicData>
        </a:graphic>
      </p:graphicFrame>
      <p:sp>
        <p:nvSpPr>
          <p:cNvPr id="10" name="Title 1">
            <a:extLst>
              <a:ext uri="{FF2B5EF4-FFF2-40B4-BE49-F238E27FC236}">
                <a16:creationId xmlns:a16="http://schemas.microsoft.com/office/drawing/2014/main" id="{BE30A9B4-E458-4D09-AE84-CD9584DDD8A8}"/>
              </a:ext>
            </a:extLst>
          </p:cNvPr>
          <p:cNvSpPr>
            <a:spLocks noGrp="1"/>
          </p:cNvSpPr>
          <p:nvPr>
            <p:ph type="title"/>
          </p:nvPr>
        </p:nvSpPr>
        <p:spPr>
          <a:xfrm>
            <a:off x="377825" y="228600"/>
            <a:ext cx="8229600" cy="609600"/>
          </a:xfrm>
        </p:spPr>
        <p:txBody>
          <a:bodyPr>
            <a:normAutofit/>
          </a:bodyPr>
          <a:lstStyle/>
          <a:p>
            <a:r>
              <a:rPr lang="en-US" dirty="0">
                <a:latin typeface="Tahoma" charset="0"/>
              </a:rPr>
              <a:t>Predicting Reliability: Example</a:t>
            </a:r>
          </a:p>
        </p:txBody>
      </p:sp>
    </p:spTree>
    <p:extLst>
      <p:ext uri="{BB962C8B-B14F-4D97-AF65-F5344CB8AC3E}">
        <p14:creationId xmlns:p14="http://schemas.microsoft.com/office/powerpoint/2010/main" val="217930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xfrm>
            <a:off x="457200" y="-88794"/>
            <a:ext cx="8229600" cy="1143000"/>
          </a:xfrm>
          <a:noFill/>
        </p:spPr>
        <p:txBody>
          <a:bodyPr>
            <a:normAutofit/>
          </a:bodyPr>
          <a:lstStyle/>
          <a:p>
            <a:pPr eaLnBrk="1" hangingPunct="1"/>
            <a:r>
              <a:rPr lang="en-US" sz="3200" dirty="0">
                <a:latin typeface="Tahoma" charset="0"/>
              </a:rPr>
              <a:t>The Reliability Function</a:t>
            </a:r>
          </a:p>
        </p:txBody>
      </p:sp>
      <p:sp>
        <p:nvSpPr>
          <p:cNvPr id="2" name="Content Placeholder 1"/>
          <p:cNvSpPr>
            <a:spLocks noGrp="1"/>
          </p:cNvSpPr>
          <p:nvPr>
            <p:ph idx="1"/>
          </p:nvPr>
        </p:nvSpPr>
        <p:spPr>
          <a:xfrm>
            <a:off x="286204" y="1235922"/>
            <a:ext cx="8541406" cy="5303837"/>
          </a:xfrm>
        </p:spPr>
        <p:txBody>
          <a:bodyPr>
            <a:normAutofit/>
          </a:bodyPr>
          <a:lstStyle/>
          <a:p>
            <a:pPr>
              <a:spcAft>
                <a:spcPts val="800"/>
              </a:spcAft>
            </a:pPr>
            <a:r>
              <a:rPr lang="en-US" dirty="0"/>
              <a:t>Let random variable T be the time to failure of a component. </a:t>
            </a:r>
          </a:p>
          <a:p>
            <a:pPr>
              <a:spcAft>
                <a:spcPts val="800"/>
              </a:spcAft>
            </a:pPr>
            <a:r>
              <a:rPr lang="en-US" dirty="0"/>
              <a:t>Reliability at time T = t is the probability of </a:t>
            </a:r>
            <a:r>
              <a:rPr lang="en-US" b="1" dirty="0"/>
              <a:t>working up to and at time t. </a:t>
            </a:r>
          </a:p>
          <a:p>
            <a:pPr>
              <a:spcAft>
                <a:spcPts val="800"/>
              </a:spcAft>
            </a:pPr>
            <a:r>
              <a:rPr lang="en-US" dirty="0"/>
              <a:t>R(t) is also is the probability of </a:t>
            </a:r>
            <a:r>
              <a:rPr lang="en-US" b="1" dirty="0"/>
              <a:t>failing</a:t>
            </a:r>
            <a:r>
              <a:rPr lang="en-US" dirty="0"/>
              <a:t> </a:t>
            </a:r>
            <a:r>
              <a:rPr lang="en-US" b="1" dirty="0"/>
              <a:t>AFTER time t </a:t>
            </a:r>
            <a:r>
              <a:rPr lang="en-US" dirty="0"/>
              <a:t>designated by </a:t>
            </a:r>
            <a:r>
              <a:rPr lang="en-US" b="1" dirty="0"/>
              <a:t>R(t) = P(T &gt; t)</a:t>
            </a:r>
            <a:r>
              <a:rPr lang="en-US" dirty="0"/>
              <a:t> </a:t>
            </a:r>
          </a:p>
          <a:p>
            <a:pPr>
              <a:spcAft>
                <a:spcPts val="800"/>
              </a:spcAft>
            </a:pPr>
            <a:r>
              <a:rPr lang="en-US" dirty="0"/>
              <a:t>Simply stated, Reliability R(t) is the probability that a component or system will survive at least until time t. </a:t>
            </a:r>
          </a:p>
          <a:p>
            <a:pPr>
              <a:spcAft>
                <a:spcPts val="800"/>
              </a:spcAft>
            </a:pPr>
            <a:endParaRPr lang="en-US" dirty="0"/>
          </a:p>
          <a:p>
            <a:pPr>
              <a:spcAft>
                <a:spcPts val="800"/>
              </a:spcAft>
            </a:pPr>
            <a:endParaRPr lang="en-US" dirty="0"/>
          </a:p>
          <a:p>
            <a:endParaRPr lang="en-US" dirty="0"/>
          </a:p>
        </p:txBody>
      </p:sp>
      <p:graphicFrame>
        <p:nvGraphicFramePr>
          <p:cNvPr id="4" name="Object 2">
            <a:extLst>
              <a:ext uri="{FF2B5EF4-FFF2-40B4-BE49-F238E27FC236}">
                <a16:creationId xmlns:a16="http://schemas.microsoft.com/office/drawing/2014/main" id="{20931B4F-62B6-4447-8CB1-764CEE63A52C}"/>
              </a:ext>
            </a:extLst>
          </p:cNvPr>
          <p:cNvGraphicFramePr>
            <a:graphicFrameLocks/>
          </p:cNvGraphicFramePr>
          <p:nvPr>
            <p:extLst>
              <p:ext uri="{D42A27DB-BD31-4B8C-83A1-F6EECF244321}">
                <p14:modId xmlns:p14="http://schemas.microsoft.com/office/powerpoint/2010/main" val="3639013745"/>
              </p:ext>
            </p:extLst>
          </p:nvPr>
        </p:nvGraphicFramePr>
        <p:xfrm>
          <a:off x="3276600" y="5181600"/>
          <a:ext cx="3764690" cy="1288488"/>
        </p:xfrm>
        <a:graphic>
          <a:graphicData uri="http://schemas.openxmlformats.org/presentationml/2006/ole">
            <mc:AlternateContent xmlns:mc="http://schemas.openxmlformats.org/markup-compatibility/2006">
              <mc:Choice xmlns:v="urn:schemas-microsoft-com:vml" Requires="v">
                <p:oleObj spid="_x0000_s163843" name="Equation" r:id="rId4" imgW="1955800" imgH="685800" progId="Equation.DSMT4">
                  <p:embed/>
                </p:oleObj>
              </mc:Choice>
              <mc:Fallback>
                <p:oleObj name="Equation" r:id="rId4" imgW="1955800" imgH="685800" progId="Equation.DSMT4">
                  <p:embed/>
                  <p:pic>
                    <p:nvPicPr>
                      <p:cNvPr id="5"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181600"/>
                        <a:ext cx="3764690" cy="1288488"/>
                      </a:xfrm>
                      <a:prstGeom prst="rect">
                        <a:avLst/>
                      </a:prstGeom>
                      <a:noFill/>
                    </p:spPr>
                  </p:pic>
                </p:oleObj>
              </mc:Fallback>
            </mc:AlternateContent>
          </a:graphicData>
        </a:graphic>
      </p:graphicFrame>
    </p:spTree>
    <p:extLst>
      <p:ext uri="{BB962C8B-B14F-4D97-AF65-F5344CB8AC3E}">
        <p14:creationId xmlns:p14="http://schemas.microsoft.com/office/powerpoint/2010/main" val="212244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45042" y="78039"/>
            <a:ext cx="7315200" cy="635000"/>
          </a:xfrm>
          <a:noFill/>
        </p:spPr>
        <p:txBody>
          <a:bodyPr>
            <a:noAutofit/>
          </a:bodyPr>
          <a:lstStyle/>
          <a:p>
            <a:pPr eaLnBrk="1" hangingPunct="1"/>
            <a:r>
              <a:rPr lang="en-US" sz="3600" dirty="0">
                <a:latin typeface="Tahoma" charset="0"/>
              </a:rPr>
              <a:t>Graph of a Reliability CDF</a:t>
            </a:r>
          </a:p>
        </p:txBody>
      </p:sp>
      <p:sp>
        <p:nvSpPr>
          <p:cNvPr id="41989" name="TextBox 6"/>
          <p:cNvSpPr txBox="1">
            <a:spLocks noChangeArrowheads="1"/>
          </p:cNvSpPr>
          <p:nvPr/>
        </p:nvSpPr>
        <p:spPr bwMode="auto">
          <a:xfrm>
            <a:off x="2819400" y="1752600"/>
            <a:ext cx="23907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charset="0"/>
                <a:ea typeface="ＭＳ Ｐゴシック" charset="0"/>
                <a:cs typeface="+mn-cs"/>
              </a:rPr>
              <a:t>Probability of surviving</a:t>
            </a:r>
          </a:p>
        </p:txBody>
      </p:sp>
      <p:graphicFrame>
        <p:nvGraphicFramePr>
          <p:cNvPr id="8" name="Chart 7"/>
          <p:cNvGraphicFramePr>
            <a:graphicFrameLocks/>
          </p:cNvGraphicFramePr>
          <p:nvPr>
            <p:extLst/>
          </p:nvPr>
        </p:nvGraphicFramePr>
        <p:xfrm>
          <a:off x="1632071" y="763259"/>
          <a:ext cx="6172200" cy="428245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004942" y="5109603"/>
            <a:ext cx="7681858" cy="169277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Calibri"/>
                <a:ea typeface="+mn-ea"/>
                <a:cs typeface="+mn-cs"/>
              </a:rPr>
              <a:t>Based on this model, R(t), a cumulative distribution function (</a:t>
            </a:r>
            <a:r>
              <a:rPr kumimoji="0" lang="en-US" sz="2600" b="0" i="0" u="none" strike="noStrike" kern="1200" cap="none" spc="0" normalizeH="0" baseline="0" noProof="0" dirty="0" err="1">
                <a:ln>
                  <a:noFill/>
                </a:ln>
                <a:solidFill>
                  <a:prstClr val="black"/>
                </a:solidFill>
                <a:effectLst/>
                <a:uLnTx/>
                <a:uFillTx/>
                <a:latin typeface="Calibri"/>
                <a:ea typeface="+mn-ea"/>
                <a:cs typeface="+mn-cs"/>
              </a:rPr>
              <a:t>cdf</a:t>
            </a:r>
            <a:r>
              <a:rPr kumimoji="0" lang="en-US" sz="2600" b="0" i="0" u="none" strike="noStrike" kern="1200" cap="none" spc="0" normalizeH="0" baseline="0" noProof="0" dirty="0">
                <a:ln>
                  <a:noFill/>
                </a:ln>
                <a:solidFill>
                  <a:prstClr val="black"/>
                </a:solidFill>
                <a:effectLst/>
                <a:uLnTx/>
                <a:uFillTx/>
                <a:latin typeface="Calibri"/>
                <a:ea typeface="+mn-ea"/>
                <a:cs typeface="+mn-cs"/>
              </a:rPr>
              <a:t>), is a </a:t>
            </a:r>
            <a:r>
              <a:rPr kumimoji="0" lang="en-US" sz="2600" b="1" i="0" u="none" strike="noStrike" kern="1200" cap="none" spc="0" normalizeH="0" baseline="0" noProof="0" dirty="0">
                <a:ln>
                  <a:noFill/>
                </a:ln>
                <a:solidFill>
                  <a:prstClr val="black"/>
                </a:solidFill>
                <a:effectLst/>
                <a:uLnTx/>
                <a:uFillTx/>
                <a:latin typeface="Calibri"/>
                <a:ea typeface="+mn-ea"/>
                <a:cs typeface="+mn-cs"/>
              </a:rPr>
              <a:t>monotonically decreasing </a:t>
            </a:r>
            <a:r>
              <a:rPr kumimoji="0" lang="en-US" sz="2600" b="0" i="0" u="none" strike="noStrike" kern="1200" cap="none" spc="0" normalizeH="0" baseline="0" noProof="0" dirty="0">
                <a:ln>
                  <a:noFill/>
                </a:ln>
                <a:solidFill>
                  <a:prstClr val="black"/>
                </a:solidFill>
                <a:effectLst/>
                <a:uLnTx/>
                <a:uFillTx/>
                <a:latin typeface="Calibri"/>
                <a:ea typeface="+mn-ea"/>
                <a:cs typeface="+mn-cs"/>
              </a:rPr>
              <a:t>function of time, because the influences that reduce reliability accumulate with time.</a:t>
            </a:r>
          </a:p>
        </p:txBody>
      </p:sp>
      <p:sp>
        <p:nvSpPr>
          <p:cNvPr id="7" name="Rectangle 6"/>
          <p:cNvSpPr/>
          <p:nvPr/>
        </p:nvSpPr>
        <p:spPr>
          <a:xfrm>
            <a:off x="0" y="6613017"/>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p:cNvSpPr txBox="1"/>
          <p:nvPr/>
        </p:nvSpPr>
        <p:spPr>
          <a:xfrm>
            <a:off x="5670499" y="4082388"/>
            <a:ext cx="3086677"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3</a:t>
            </a:r>
            <a:r>
              <a:rPr kumimoji="0" lang="en-US" sz="2200" b="0" i="0" u="none" strike="noStrike" kern="1200" cap="none" spc="0" normalizeH="0" baseline="0" noProof="0" dirty="0">
                <a:ln>
                  <a:noFill/>
                </a:ln>
                <a:solidFill>
                  <a:prstClr val="black"/>
                </a:solidFill>
                <a:effectLst/>
                <a:uLnTx/>
                <a:uFillTx/>
                <a:latin typeface="Calibri"/>
                <a:ea typeface="+mn-ea"/>
                <a:cs typeface="+mn-cs"/>
              </a:rPr>
              <a:t>. R(T     ∞) approaches 0</a:t>
            </a:r>
          </a:p>
        </p:txBody>
      </p:sp>
      <p:sp>
        <p:nvSpPr>
          <p:cNvPr id="9" name="TextBox 8"/>
          <p:cNvSpPr txBox="1"/>
          <p:nvPr/>
        </p:nvSpPr>
        <p:spPr>
          <a:xfrm>
            <a:off x="3133297" y="2106120"/>
            <a:ext cx="4297770"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1</a:t>
            </a:r>
            <a:r>
              <a:rPr kumimoji="0" lang="en-US" sz="2200" b="0" i="0" u="none" strike="noStrike" kern="1200" cap="none" spc="0" normalizeH="0" baseline="0" noProof="0" dirty="0">
                <a:ln>
                  <a:noFill/>
                </a:ln>
                <a:solidFill>
                  <a:prstClr val="black"/>
                </a:solidFill>
                <a:effectLst/>
                <a:uLnTx/>
                <a:uFillTx/>
                <a:latin typeface="Calibri"/>
                <a:ea typeface="+mn-ea"/>
                <a:cs typeface="+mn-cs"/>
              </a:rPr>
              <a:t>. R(T = 0) ~ 0, set = 1, because it is tested and observed to be working</a:t>
            </a:r>
          </a:p>
        </p:txBody>
      </p:sp>
      <p:sp>
        <p:nvSpPr>
          <p:cNvPr id="5" name="TextBox 4"/>
          <p:cNvSpPr txBox="1"/>
          <p:nvPr/>
        </p:nvSpPr>
        <p:spPr>
          <a:xfrm>
            <a:off x="3794613" y="3125007"/>
            <a:ext cx="3419225"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2</a:t>
            </a:r>
            <a:r>
              <a:rPr kumimoji="0" lang="en-US" sz="2200" b="0" i="0" u="none" strike="noStrike" kern="1200" cap="none" spc="0" normalizeH="0" baseline="0" noProof="0" dirty="0">
                <a:ln>
                  <a:noFill/>
                </a:ln>
                <a:solidFill>
                  <a:prstClr val="black"/>
                </a:solidFill>
                <a:effectLst/>
                <a:uLnTx/>
                <a:uFillTx/>
                <a:latin typeface="Calibri"/>
                <a:ea typeface="+mn-ea"/>
                <a:cs typeface="+mn-cs"/>
              </a:rPr>
              <a:t>. Monotonically decreasing</a:t>
            </a:r>
          </a:p>
        </p:txBody>
      </p:sp>
      <p:sp>
        <p:nvSpPr>
          <p:cNvPr id="10" name="TextBox 9"/>
          <p:cNvSpPr txBox="1"/>
          <p:nvPr/>
        </p:nvSpPr>
        <p:spPr>
          <a:xfrm>
            <a:off x="433645" y="1016000"/>
            <a:ext cx="848471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Three characteristics of an acceptable Reliability distribution, R(t):</a:t>
            </a:r>
          </a:p>
        </p:txBody>
      </p:sp>
      <p:sp>
        <p:nvSpPr>
          <p:cNvPr id="11" name="TextBox 10"/>
          <p:cNvSpPr txBox="1"/>
          <p:nvPr/>
        </p:nvSpPr>
        <p:spPr>
          <a:xfrm>
            <a:off x="7516512" y="4497917"/>
            <a:ext cx="30494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a:t>
            </a:r>
          </a:p>
        </p:txBody>
      </p:sp>
      <p:cxnSp>
        <p:nvCxnSpPr>
          <p:cNvPr id="13" name="Straight Arrow Connector 12">
            <a:extLst>
              <a:ext uri="{FF2B5EF4-FFF2-40B4-BE49-F238E27FC236}">
                <a16:creationId xmlns:a16="http://schemas.microsoft.com/office/drawing/2014/main" id="{E9D8C308-E1E2-40BE-B457-0828BD9B36D7}"/>
              </a:ext>
            </a:extLst>
          </p:cNvPr>
          <p:cNvCxnSpPr/>
          <p:nvPr/>
        </p:nvCxnSpPr>
        <p:spPr>
          <a:xfrm>
            <a:off x="6432332" y="4304730"/>
            <a:ext cx="294289" cy="0"/>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3252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1870"/>
            <a:ext cx="8229600" cy="839083"/>
          </a:xfrm>
          <a:noFill/>
        </p:spPr>
        <p:txBody>
          <a:bodyPr>
            <a:normAutofit/>
          </a:bodyPr>
          <a:lstStyle/>
          <a:p>
            <a:pPr eaLnBrk="1" hangingPunct="1"/>
            <a:r>
              <a:rPr lang="en-US" sz="3600" dirty="0">
                <a:latin typeface="Tahoma" charset="0"/>
              </a:rPr>
              <a:t>The Failure CDF</a:t>
            </a:r>
          </a:p>
        </p:txBody>
      </p:sp>
      <p:sp>
        <p:nvSpPr>
          <p:cNvPr id="2" name="Content Placeholder 1"/>
          <p:cNvSpPr>
            <a:spLocks noGrp="1"/>
          </p:cNvSpPr>
          <p:nvPr>
            <p:ph idx="1"/>
          </p:nvPr>
        </p:nvSpPr>
        <p:spPr>
          <a:xfrm>
            <a:off x="380999" y="1156138"/>
            <a:ext cx="8466667" cy="5559693"/>
          </a:xfrm>
        </p:spPr>
        <p:txBody>
          <a:bodyPr/>
          <a:lstStyle/>
          <a:p>
            <a:pPr>
              <a:spcAft>
                <a:spcPts val="800"/>
              </a:spcAft>
            </a:pPr>
            <a:r>
              <a:rPr lang="en-US" dirty="0"/>
              <a:t>Failure distribution</a:t>
            </a:r>
            <a:r>
              <a:rPr lang="en-US" b="1" dirty="0"/>
              <a:t>: F(t) = 1 – R(t)</a:t>
            </a:r>
          </a:p>
          <a:p>
            <a:pPr>
              <a:spcAft>
                <a:spcPts val="800"/>
              </a:spcAft>
            </a:pPr>
            <a:r>
              <a:rPr lang="en-US" dirty="0"/>
              <a:t>F(t) = P(T&lt; t), designated the failure </a:t>
            </a:r>
            <a:r>
              <a:rPr lang="en-US" dirty="0" err="1"/>
              <a:t>cdf</a:t>
            </a:r>
            <a:r>
              <a:rPr lang="en-US" dirty="0"/>
              <a:t>,  is the probability of failure by time t.</a:t>
            </a:r>
          </a:p>
          <a:p>
            <a:r>
              <a:rPr lang="en-US" dirty="0"/>
              <a:t>Because R(t) and F(t) are complementary functions, R(t) + F(t) = 1 for each value of t.</a:t>
            </a:r>
          </a:p>
          <a:p>
            <a:pPr marL="0" indent="0">
              <a:buNone/>
            </a:pPr>
            <a:endParaRPr lang="en-US" dirty="0"/>
          </a:p>
        </p:txBody>
      </p:sp>
      <p:graphicFrame>
        <p:nvGraphicFramePr>
          <p:cNvPr id="2050" name="Object 3"/>
          <p:cNvGraphicFramePr>
            <a:graphicFrameLocks/>
          </p:cNvGraphicFramePr>
          <p:nvPr>
            <p:extLst/>
          </p:nvPr>
        </p:nvGraphicFramePr>
        <p:xfrm>
          <a:off x="2995447" y="4556234"/>
          <a:ext cx="4754247" cy="897952"/>
        </p:xfrm>
        <a:graphic>
          <a:graphicData uri="http://schemas.openxmlformats.org/presentationml/2006/ole">
            <mc:AlternateContent xmlns:mc="http://schemas.openxmlformats.org/markup-compatibility/2006">
              <mc:Choice xmlns:v="urn:schemas-microsoft-com:vml" Requires="v">
                <p:oleObj spid="_x0000_s124941" name="Equation" r:id="rId4" imgW="2209800" imgH="457200" progId="Equation.DSMT4">
                  <p:embed/>
                </p:oleObj>
              </mc:Choice>
              <mc:Fallback>
                <p:oleObj name="Equation" r:id="rId4" imgW="2209800" imgH="457200" progId="Equation.DSMT4">
                  <p:embed/>
                  <p:pic>
                    <p:nvPicPr>
                      <p:cNvPr id="205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447" y="4556234"/>
                        <a:ext cx="4754247" cy="89795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21659" y="4483167"/>
            <a:ext cx="245872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Logic expression: </a:t>
            </a:r>
          </a:p>
        </p:txBody>
      </p:sp>
    </p:spTree>
    <p:extLst>
      <p:ext uri="{BB962C8B-B14F-4D97-AF65-F5344CB8AC3E}">
        <p14:creationId xmlns:p14="http://schemas.microsoft.com/office/powerpoint/2010/main" val="417750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91624" y="55615"/>
            <a:ext cx="7239000" cy="635000"/>
          </a:xfrm>
          <a:noFill/>
        </p:spPr>
        <p:txBody>
          <a:bodyPr>
            <a:normAutofit fontScale="90000"/>
          </a:bodyPr>
          <a:lstStyle/>
          <a:p>
            <a:pPr eaLnBrk="1" hangingPunct="1"/>
            <a:r>
              <a:rPr lang="en-US" sz="3600" dirty="0">
                <a:latin typeface="Tahoma" charset="0"/>
              </a:rPr>
              <a:t>Graph of a Failure CDF</a:t>
            </a:r>
          </a:p>
        </p:txBody>
      </p:sp>
      <p:graphicFrame>
        <p:nvGraphicFramePr>
          <p:cNvPr id="6" name="Chart 5"/>
          <p:cNvGraphicFramePr>
            <a:graphicFrameLocks/>
          </p:cNvGraphicFramePr>
          <p:nvPr>
            <p:extLst>
              <p:ext uri="{D42A27DB-BD31-4B8C-83A1-F6EECF244321}">
                <p14:modId xmlns:p14="http://schemas.microsoft.com/office/powerpoint/2010/main" val="2373664143"/>
              </p:ext>
            </p:extLst>
          </p:nvPr>
        </p:nvGraphicFramePr>
        <p:xfrm>
          <a:off x="1295399" y="1613429"/>
          <a:ext cx="6087479" cy="4406371"/>
        </p:xfrm>
        <a:graphic>
          <a:graphicData uri="http://schemas.openxmlformats.org/drawingml/2006/chart">
            <c:chart xmlns:c="http://schemas.openxmlformats.org/drawingml/2006/chart" xmlns:r="http://schemas.openxmlformats.org/officeDocument/2006/relationships" r:id="rId3"/>
          </a:graphicData>
        </a:graphic>
      </p:graphicFrame>
      <p:sp>
        <p:nvSpPr>
          <p:cNvPr id="43014" name="TextBox 6"/>
          <p:cNvSpPr txBox="1">
            <a:spLocks noChangeArrowheads="1"/>
          </p:cNvSpPr>
          <p:nvPr/>
        </p:nvSpPr>
        <p:spPr bwMode="auto">
          <a:xfrm>
            <a:off x="2971800" y="1927225"/>
            <a:ext cx="294133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charset="0"/>
                <a:cs typeface="+mn-cs"/>
              </a:rPr>
              <a:t>The probability of a failure</a:t>
            </a:r>
          </a:p>
        </p:txBody>
      </p:sp>
      <p:sp>
        <p:nvSpPr>
          <p:cNvPr id="7" name="TextBox 6"/>
          <p:cNvSpPr txBox="1"/>
          <p:nvPr/>
        </p:nvSpPr>
        <p:spPr>
          <a:xfrm>
            <a:off x="479463" y="5255156"/>
            <a:ext cx="8066690" cy="169277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Calibri"/>
                <a:ea typeface="+mn-ea"/>
                <a:cs typeface="+mn-cs"/>
              </a:rPr>
              <a:t>Just as R(t) is monotonic </a:t>
            </a:r>
            <a:r>
              <a:rPr kumimoji="0" lang="en-US" sz="2600" i="0" u="none" strike="noStrike" kern="1200" cap="none" spc="0" normalizeH="0" baseline="0" noProof="0" dirty="0">
                <a:ln>
                  <a:noFill/>
                </a:ln>
                <a:solidFill>
                  <a:prstClr val="black"/>
                </a:solidFill>
                <a:effectLst/>
                <a:uLnTx/>
                <a:uFillTx/>
                <a:latin typeface="Calibri"/>
                <a:ea typeface="+mn-ea"/>
                <a:cs typeface="+mn-cs"/>
              </a:rPr>
              <a:t>decreasing</a:t>
            </a:r>
            <a:r>
              <a:rPr kumimoji="0" lang="en-US" sz="2600" b="0" i="0" u="none" strike="noStrike" kern="1200" cap="none" spc="0" normalizeH="0" baseline="0" noProof="0" dirty="0">
                <a:ln>
                  <a:noFill/>
                </a:ln>
                <a:solidFill>
                  <a:prstClr val="black"/>
                </a:solidFill>
                <a:effectLst/>
                <a:uLnTx/>
                <a:uFillTx/>
                <a:latin typeface="Calibri"/>
                <a:ea typeface="+mn-ea"/>
                <a:cs typeface="+mn-cs"/>
              </a:rPr>
              <a:t> with time, F(t) is a monotonic </a:t>
            </a:r>
            <a:r>
              <a:rPr kumimoji="0" lang="en-US" sz="2600" b="1" i="0" u="none" strike="noStrike" kern="1200" cap="none" spc="0" normalizeH="0" baseline="0" noProof="0" dirty="0">
                <a:ln>
                  <a:noFill/>
                </a:ln>
                <a:solidFill>
                  <a:prstClr val="black"/>
                </a:solidFill>
                <a:effectLst/>
                <a:uLnTx/>
                <a:uFillTx/>
                <a:latin typeface="Calibri"/>
                <a:ea typeface="+mn-ea"/>
                <a:cs typeface="+mn-cs"/>
              </a:rPr>
              <a:t>increasing</a:t>
            </a:r>
            <a:r>
              <a:rPr kumimoji="0" lang="en-US" sz="2600" b="0" i="0" u="none" strike="noStrike" kern="1200" cap="none" spc="0" normalizeH="0" baseline="0" noProof="0" dirty="0">
                <a:ln>
                  <a:noFill/>
                </a:ln>
                <a:solidFill>
                  <a:prstClr val="black"/>
                </a:solidFill>
                <a:effectLst/>
                <a:uLnTx/>
                <a:uFillTx/>
                <a:latin typeface="Calibri"/>
                <a:ea typeface="+mn-ea"/>
                <a:cs typeface="+mn-cs"/>
              </a:rPr>
              <a:t> function of time.  As a unit operates in time, the probability of failure increases. </a:t>
            </a:r>
            <a:br>
              <a:rPr kumimoji="0" lang="en-US" sz="2600" b="0" i="0" u="none" strike="noStrike" kern="1200" cap="none" spc="0" normalizeH="0" baseline="0" noProof="0" dirty="0">
                <a:ln>
                  <a:noFill/>
                </a:ln>
                <a:solidFill>
                  <a:prstClr val="black"/>
                </a:solidFill>
                <a:effectLst/>
                <a:uLnTx/>
                <a:uFillTx/>
                <a:latin typeface="Calibri"/>
                <a:ea typeface="+mn-ea"/>
                <a:cs typeface="+mn-cs"/>
              </a:rPr>
            </a:br>
            <a:r>
              <a:rPr kumimoji="0" lang="en-US" sz="2600" b="0" i="0" u="none" strike="noStrike" kern="1200" cap="none" spc="0" normalizeH="0" baseline="0" noProof="0" dirty="0">
                <a:ln>
                  <a:noFill/>
                </a:ln>
                <a:solidFill>
                  <a:prstClr val="black"/>
                </a:solidFill>
                <a:effectLst/>
                <a:uLnTx/>
                <a:uFillTx/>
                <a:latin typeface="Calibri"/>
                <a:ea typeface="+mn-ea"/>
                <a:cs typeface="+mn-cs"/>
              </a:rPr>
              <a:t>.</a:t>
            </a:r>
          </a:p>
        </p:txBody>
      </p:sp>
      <p:sp>
        <p:nvSpPr>
          <p:cNvPr id="8" name="Rectangle 7"/>
          <p:cNvSpPr/>
          <p:nvPr/>
        </p:nvSpPr>
        <p:spPr>
          <a:xfrm>
            <a:off x="0" y="6613017"/>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3658295" y="3360530"/>
            <a:ext cx="303640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2</a:t>
            </a:r>
            <a:r>
              <a:rPr kumimoji="0" lang="en-US" sz="2000" b="0" i="0" u="none" strike="noStrike" kern="1200" cap="none" spc="0" normalizeH="0" baseline="0" noProof="0" dirty="0">
                <a:ln>
                  <a:noFill/>
                </a:ln>
                <a:solidFill>
                  <a:prstClr val="black"/>
                </a:solidFill>
                <a:effectLst/>
                <a:uLnTx/>
                <a:uFillTx/>
                <a:latin typeface="Calibri"/>
                <a:ea typeface="+mn-ea"/>
                <a:cs typeface="+mn-cs"/>
              </a:rPr>
              <a:t>. monotonically increasing</a:t>
            </a:r>
          </a:p>
        </p:txBody>
      </p:sp>
      <p:sp>
        <p:nvSpPr>
          <p:cNvPr id="4" name="TextBox 3"/>
          <p:cNvSpPr txBox="1"/>
          <p:nvPr/>
        </p:nvSpPr>
        <p:spPr>
          <a:xfrm>
            <a:off x="5340172" y="2443606"/>
            <a:ext cx="1838965"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3</a:t>
            </a:r>
            <a:r>
              <a:rPr kumimoji="0" lang="en-US" sz="2000" b="0" i="0" u="none" strike="noStrike" kern="1200" cap="none" spc="0" normalizeH="0" baseline="0" noProof="0" dirty="0">
                <a:ln>
                  <a:noFill/>
                </a:ln>
                <a:solidFill>
                  <a:prstClr val="black"/>
                </a:solidFill>
                <a:effectLst/>
                <a:uLnTx/>
                <a:uFillTx/>
                <a:latin typeface="Calibri"/>
                <a:ea typeface="+mn-ea"/>
                <a:cs typeface="+mn-cs"/>
              </a:rPr>
              <a:t>. approaches 1</a:t>
            </a:r>
          </a:p>
        </p:txBody>
      </p:sp>
      <p:sp>
        <p:nvSpPr>
          <p:cNvPr id="10" name="TextBox 9"/>
          <p:cNvSpPr txBox="1"/>
          <p:nvPr/>
        </p:nvSpPr>
        <p:spPr>
          <a:xfrm>
            <a:off x="537132" y="1234511"/>
            <a:ext cx="804243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Three characteristics of an acceptable Failure distribution, F(t):</a:t>
            </a:r>
          </a:p>
        </p:txBody>
      </p:sp>
      <p:sp>
        <p:nvSpPr>
          <p:cNvPr id="11" name="TextBox 10"/>
          <p:cNvSpPr txBox="1"/>
          <p:nvPr/>
        </p:nvSpPr>
        <p:spPr>
          <a:xfrm>
            <a:off x="7095120" y="4518318"/>
            <a:ext cx="28775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p:txBody>
      </p:sp>
    </p:spTree>
    <p:extLst>
      <p:ext uri="{BB962C8B-B14F-4D97-AF65-F5344CB8AC3E}">
        <p14:creationId xmlns:p14="http://schemas.microsoft.com/office/powerpoint/2010/main" val="228170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00361" y="0"/>
            <a:ext cx="8229600" cy="1143000"/>
          </a:xfrm>
          <a:noFill/>
        </p:spPr>
        <p:txBody>
          <a:bodyPr>
            <a:normAutofit/>
          </a:bodyPr>
          <a:lstStyle/>
          <a:p>
            <a:pPr eaLnBrk="1" hangingPunct="1"/>
            <a:r>
              <a:rPr lang="en-US" sz="3200" dirty="0">
                <a:latin typeface="Tahoma" charset="0"/>
              </a:rPr>
              <a:t>Probability Density Function (PDF)</a:t>
            </a:r>
          </a:p>
        </p:txBody>
      </p:sp>
      <p:sp>
        <p:nvSpPr>
          <p:cNvPr id="2" name="Content Placeholder 1"/>
          <p:cNvSpPr>
            <a:spLocks noGrp="1"/>
          </p:cNvSpPr>
          <p:nvPr>
            <p:ph idx="1"/>
          </p:nvPr>
        </p:nvSpPr>
        <p:spPr>
          <a:xfrm>
            <a:off x="407276" y="1295400"/>
            <a:ext cx="8329448" cy="5250027"/>
          </a:xfrm>
        </p:spPr>
        <p:txBody>
          <a:bodyPr>
            <a:normAutofit/>
          </a:bodyPr>
          <a:lstStyle/>
          <a:p>
            <a:r>
              <a:rPr lang="en-US" sz="2400" dirty="0"/>
              <a:t>Related to R(t) and F(t) is the failure probability density function (pdf), which is designated by f(t). (</a:t>
            </a:r>
            <a:r>
              <a:rPr lang="en-US" sz="2400" i="1" dirty="0"/>
              <a:t>Recall pdf and </a:t>
            </a:r>
            <a:r>
              <a:rPr lang="en-US" sz="2400" i="1" dirty="0" err="1"/>
              <a:t>pmf</a:t>
            </a:r>
            <a:r>
              <a:rPr lang="en-US" sz="2400" dirty="0"/>
              <a:t>)</a:t>
            </a:r>
          </a:p>
          <a:p>
            <a:r>
              <a:rPr lang="en-US" sz="2400" dirty="0"/>
              <a:t>Note that f(t) is the slope of F(t) and the slope of -R(t).  So f(t) can be derived by taking the first derivative of F(t) or R(t).</a:t>
            </a:r>
          </a:p>
        </p:txBody>
      </p:sp>
      <p:graphicFrame>
        <p:nvGraphicFramePr>
          <p:cNvPr id="3074" name="Object 4"/>
          <p:cNvGraphicFramePr>
            <a:graphicFrameLocks/>
          </p:cNvGraphicFramePr>
          <p:nvPr>
            <p:extLst/>
          </p:nvPr>
        </p:nvGraphicFramePr>
        <p:xfrm>
          <a:off x="2638097" y="3626646"/>
          <a:ext cx="3168869" cy="915215"/>
        </p:xfrm>
        <a:graphic>
          <a:graphicData uri="http://schemas.openxmlformats.org/presentationml/2006/ole">
            <mc:AlternateContent xmlns:mc="http://schemas.openxmlformats.org/markup-compatibility/2006">
              <mc:Choice xmlns:v="urn:schemas-microsoft-com:vml" Requires="v">
                <p:oleObj spid="_x0000_s125978" name="Equation" r:id="rId4" imgW="1371600" imgH="419100" progId="Equation.DSMT4">
                  <p:embed/>
                </p:oleObj>
              </mc:Choice>
              <mc:Fallback>
                <p:oleObj name="Equation" r:id="rId4" imgW="1371600" imgH="419100" progId="Equation.DSMT4">
                  <p:embed/>
                  <p:pic>
                    <p:nvPicPr>
                      <p:cNvPr id="307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097" y="3626646"/>
                        <a:ext cx="3168869" cy="91521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79" name="Rectangle 5"/>
          <p:cNvSpPr>
            <a:spLocks noChangeArrowheads="1"/>
          </p:cNvSpPr>
          <p:nvPr/>
        </p:nvSpPr>
        <p:spPr bwMode="auto">
          <a:xfrm>
            <a:off x="2041525" y="417512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3075" name="Object 7"/>
          <p:cNvGraphicFramePr>
            <a:graphicFrameLocks noChangeAspect="1"/>
          </p:cNvGraphicFramePr>
          <p:nvPr>
            <p:extLst/>
          </p:nvPr>
        </p:nvGraphicFramePr>
        <p:xfrm>
          <a:off x="2532997" y="5262169"/>
          <a:ext cx="3505600" cy="738993"/>
        </p:xfrm>
        <a:graphic>
          <a:graphicData uri="http://schemas.openxmlformats.org/presentationml/2006/ole">
            <mc:AlternateContent xmlns:mc="http://schemas.openxmlformats.org/markup-compatibility/2006">
              <mc:Choice xmlns:v="urn:schemas-microsoft-com:vml" Requires="v">
                <p:oleObj spid="_x0000_s125979" name="Equation" r:id="rId6" imgW="1625600" imgH="342900" progId="Equation.DSMT4">
                  <p:embed/>
                </p:oleObj>
              </mc:Choice>
              <mc:Fallback>
                <p:oleObj name="Equation" r:id="rId6" imgW="1625600" imgH="342900" progId="Equation.DSMT4">
                  <p:embed/>
                  <p:pic>
                    <p:nvPicPr>
                      <p:cNvPr id="30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2997" y="5262169"/>
                        <a:ext cx="3505600" cy="73899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650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61257" y="292100"/>
            <a:ext cx="8782259" cy="635000"/>
          </a:xfrm>
          <a:noFill/>
        </p:spPr>
        <p:txBody>
          <a:bodyPr>
            <a:normAutofit fontScale="90000"/>
          </a:bodyPr>
          <a:lstStyle/>
          <a:p>
            <a:pPr eaLnBrk="1" hangingPunct="1"/>
            <a:r>
              <a:rPr lang="en-US" sz="3600" dirty="0">
                <a:latin typeface="Tahoma" charset="0"/>
              </a:rPr>
              <a:t>Graph of a </a:t>
            </a:r>
            <a:r>
              <a:rPr lang="en-US" sz="3600" dirty="0" err="1">
                <a:latin typeface="Tahoma" charset="0"/>
              </a:rPr>
              <a:t>Pr</a:t>
            </a:r>
            <a:r>
              <a:rPr lang="en-US" sz="3600" dirty="0">
                <a:latin typeface="Tahoma" charset="0"/>
              </a:rPr>
              <a:t> Density Function (PDF)</a:t>
            </a:r>
          </a:p>
        </p:txBody>
      </p:sp>
      <p:graphicFrame>
        <p:nvGraphicFramePr>
          <p:cNvPr id="6" name="Chart 5"/>
          <p:cNvGraphicFramePr>
            <a:graphicFrameLocks/>
          </p:cNvGraphicFramePr>
          <p:nvPr>
            <p:extLst/>
          </p:nvPr>
        </p:nvGraphicFramePr>
        <p:xfrm>
          <a:off x="399110" y="1124607"/>
          <a:ext cx="5867400" cy="43434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399111" y="5191519"/>
            <a:ext cx="850228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area under a portion of a pdf between t</a:t>
            </a:r>
            <a:r>
              <a:rPr kumimoji="0" lang="en-US" sz="2400" b="0" i="0" u="none" strike="noStrike" kern="1200" cap="none" spc="0" normalizeH="0" baseline="-25000" noProof="0" dirty="0">
                <a:ln>
                  <a:noFill/>
                </a:ln>
                <a:solidFill>
                  <a:prstClr val="black"/>
                </a:solidFill>
                <a:effectLst/>
                <a:uLnTx/>
                <a:uFillTx/>
                <a:latin typeface="Calibri"/>
                <a:ea typeface="+mn-ea"/>
                <a:cs typeface="+mn-cs"/>
              </a:rPr>
              <a:t>1</a:t>
            </a:r>
            <a:r>
              <a:rPr kumimoji="0" lang="en-US" sz="2400" b="0" i="0" u="none" strike="noStrike" kern="1200" cap="none" spc="0" normalizeH="0" baseline="0" noProof="0" dirty="0">
                <a:ln>
                  <a:noFill/>
                </a:ln>
                <a:solidFill>
                  <a:prstClr val="black"/>
                </a:solidFill>
                <a:effectLst/>
                <a:uLnTx/>
                <a:uFillTx/>
                <a:latin typeface="Calibri"/>
                <a:ea typeface="+mn-ea"/>
                <a:cs typeface="+mn-cs"/>
              </a:rPr>
              <a:t>= 0 and t</a:t>
            </a:r>
            <a:r>
              <a:rPr kumimoji="0" 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is the probability of failure occurring within [t</a:t>
            </a:r>
            <a:r>
              <a:rPr kumimoji="0" lang="en-US" sz="2400" b="0" i="0" u="none" strike="noStrike" kern="1200" cap="none" spc="0" normalizeH="0" baseline="-25000" noProof="0" dirty="0">
                <a:ln>
                  <a:noFill/>
                </a:ln>
                <a:solidFill>
                  <a:prstClr val="black"/>
                </a:solidFill>
                <a:effectLst/>
                <a:uLnTx/>
                <a:uFillTx/>
                <a:latin typeface="Calibri"/>
                <a:ea typeface="+mn-ea"/>
                <a:cs typeface="+mn-cs"/>
              </a:rPr>
              <a:t>1</a:t>
            </a:r>
            <a:r>
              <a:rPr kumimoji="0" lang="en-US" sz="2400" b="0" i="0" u="none" strike="noStrike" kern="1200" cap="none" spc="0" normalizeH="0" baseline="0" noProof="0" dirty="0">
                <a:ln>
                  <a:noFill/>
                </a:ln>
                <a:solidFill>
                  <a:prstClr val="black"/>
                </a:solidFill>
                <a:effectLst/>
                <a:uLnTx/>
                <a:uFillTx/>
                <a:latin typeface="Calibri"/>
                <a:ea typeface="+mn-ea"/>
                <a:cs typeface="+mn-cs"/>
              </a:rPr>
              <a:t>= 0, t</a:t>
            </a:r>
            <a:r>
              <a:rPr kumimoji="0" 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This corresponds to a point on the F(t)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cdf</a:t>
            </a:r>
            <a:r>
              <a:rPr kumimoji="0" lang="en-US" sz="2400" b="0" i="0" u="none" strike="noStrike" kern="1200" cap="none" spc="0" normalizeH="0" baseline="0" noProof="0" dirty="0">
                <a:ln>
                  <a:noFill/>
                </a:ln>
                <a:solidFill>
                  <a:prstClr val="black"/>
                </a:solidFill>
                <a:effectLst/>
                <a:uLnTx/>
                <a:uFillTx/>
                <a:latin typeface="Calibri"/>
                <a:ea typeface="+mn-ea"/>
                <a:cs typeface="+mn-cs"/>
              </a:rPr>
              <a:t>. The area under the entire pdf equals 1.</a:t>
            </a:r>
          </a:p>
        </p:txBody>
      </p:sp>
      <p:sp>
        <p:nvSpPr>
          <p:cNvPr id="7" name="Rectangle 6"/>
          <p:cNvSpPr/>
          <p:nvPr/>
        </p:nvSpPr>
        <p:spPr>
          <a:xfrm>
            <a:off x="0" y="6613017"/>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7557292" y="4646083"/>
            <a:ext cx="28775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p:txBody>
      </p:sp>
      <p:pic>
        <p:nvPicPr>
          <p:cNvPr id="9" name="Picture 2" descr="C:\Documents and Settings\Steveo\Desktop\Workkkkkk\angjpgs\ch03\03_02b.jpg"/>
          <p:cNvPicPr preferRelativeResize="0">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6482990" y="1713186"/>
            <a:ext cx="2445908" cy="277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66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34749"/>
            <a:ext cx="8229600" cy="1143000"/>
          </a:xfrm>
          <a:noFill/>
        </p:spPr>
        <p:txBody>
          <a:bodyPr/>
          <a:lstStyle/>
          <a:p>
            <a:pPr eaLnBrk="1" hangingPunct="1"/>
            <a:r>
              <a:rPr lang="en-US" sz="3600" dirty="0">
                <a:latin typeface="Tahoma" charset="0"/>
              </a:rPr>
              <a:t>Review: Relationship of PDF and CDF</a:t>
            </a:r>
          </a:p>
        </p:txBody>
      </p:sp>
      <p:sp>
        <p:nvSpPr>
          <p:cNvPr id="2" name="Content Placeholder 1"/>
          <p:cNvSpPr>
            <a:spLocks noGrp="1"/>
          </p:cNvSpPr>
          <p:nvPr>
            <p:ph idx="1"/>
          </p:nvPr>
        </p:nvSpPr>
        <p:spPr>
          <a:xfrm>
            <a:off x="457200" y="1133070"/>
            <a:ext cx="8229600" cy="4525963"/>
          </a:xfrm>
        </p:spPr>
        <p:txBody>
          <a:bodyPr/>
          <a:lstStyle/>
          <a:p>
            <a:r>
              <a:rPr lang="en-US" dirty="0"/>
              <a:t>The cumulative failure and reliability distributions can be derived by integrating the failure </a:t>
            </a:r>
            <a:r>
              <a:rPr lang="en-US" dirty="0" err="1"/>
              <a:t>pdf</a:t>
            </a:r>
            <a:r>
              <a:rPr lang="en-US" dirty="0"/>
              <a:t>.</a:t>
            </a:r>
          </a:p>
        </p:txBody>
      </p:sp>
      <p:graphicFrame>
        <p:nvGraphicFramePr>
          <p:cNvPr id="4098" name="Object 5"/>
          <p:cNvGraphicFramePr>
            <a:graphicFrameLocks noChangeAspect="1"/>
          </p:cNvGraphicFramePr>
          <p:nvPr>
            <p:extLst/>
          </p:nvPr>
        </p:nvGraphicFramePr>
        <p:xfrm>
          <a:off x="2301875" y="2324757"/>
          <a:ext cx="4410075" cy="714375"/>
        </p:xfrm>
        <a:graphic>
          <a:graphicData uri="http://schemas.openxmlformats.org/presentationml/2006/ole">
            <mc:AlternateContent xmlns:mc="http://schemas.openxmlformats.org/markup-compatibility/2006">
              <mc:Choice xmlns:v="urn:schemas-microsoft-com:vml" Requires="v">
                <p:oleObj spid="_x0000_s127000" name="Equation" r:id="rId4" imgW="1651000" imgH="266700" progId="Equation.DSMT4">
                  <p:embed/>
                </p:oleObj>
              </mc:Choice>
              <mc:Fallback>
                <p:oleObj name="Equation" r:id="rId4" imgW="1651000" imgH="266700" progId="Equation.DSMT4">
                  <p:embed/>
                  <p:pic>
                    <p:nvPicPr>
                      <p:cNvPr id="4098" name="Object 5"/>
                      <p:cNvPicPr>
                        <a:picLocks noChangeAspect="1" noChangeArrowheads="1"/>
                      </p:cNvPicPr>
                      <p:nvPr/>
                    </p:nvPicPr>
                    <p:blipFill>
                      <a:blip r:embed="rId5"/>
                      <a:srcRect/>
                      <a:stretch>
                        <a:fillRect/>
                      </a:stretch>
                    </p:blipFill>
                    <p:spPr bwMode="auto">
                      <a:xfrm>
                        <a:off x="2301875" y="2324757"/>
                        <a:ext cx="4410075" cy="714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extLst/>
          </p:nvPr>
        </p:nvGraphicFramePr>
        <p:xfrm>
          <a:off x="2501462" y="4223474"/>
          <a:ext cx="4783067" cy="766593"/>
        </p:xfrm>
        <a:graphic>
          <a:graphicData uri="http://schemas.openxmlformats.org/presentationml/2006/ole">
            <mc:AlternateContent xmlns:mc="http://schemas.openxmlformats.org/markup-compatibility/2006">
              <mc:Choice xmlns:v="urn:schemas-microsoft-com:vml" Requires="v">
                <p:oleObj spid="_x0000_s127001" name="Equation" r:id="rId6" imgW="1663700" imgH="266700" progId="Equation.3">
                  <p:embed/>
                </p:oleObj>
              </mc:Choice>
              <mc:Fallback>
                <p:oleObj name="Equation" r:id="rId6" imgW="1663700" imgH="266700" progId="Equation.3">
                  <p:embed/>
                  <p:pic>
                    <p:nvPicPr>
                      <p:cNvPr id="409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462" y="4223474"/>
                        <a:ext cx="4783067" cy="76659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620889" y="5433020"/>
            <a:ext cx="7910689"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R(t) is the cumulative probability of working </a:t>
            </a:r>
            <a:r>
              <a:rPr kumimoji="0" lang="en-US" sz="2800" b="1" i="0" u="none" strike="noStrike" kern="1200" cap="none" spc="0" normalizeH="0" baseline="0" noProof="0" dirty="0">
                <a:ln>
                  <a:noFill/>
                </a:ln>
                <a:solidFill>
                  <a:prstClr val="black"/>
                </a:solidFill>
                <a:effectLst/>
                <a:uLnTx/>
                <a:uFillTx/>
                <a:latin typeface="Calibri"/>
                <a:ea typeface="+mn-ea"/>
                <a:cs typeface="+mn-cs"/>
              </a:rPr>
              <a:t>at time t</a:t>
            </a:r>
            <a:r>
              <a:rPr kumimoji="0" lang="en-US" sz="2800" b="0" i="0" u="none" strike="noStrike" kern="1200" cap="none" spc="0" normalizeH="0" baseline="0" noProof="0" dirty="0">
                <a:ln>
                  <a:noFill/>
                </a:ln>
                <a:solidFill>
                  <a:prstClr val="black"/>
                </a:solidFill>
                <a:effectLst/>
                <a:uLnTx/>
                <a:uFillTx/>
                <a:latin typeface="Calibri"/>
                <a:ea typeface="+mn-ea"/>
                <a:cs typeface="+mn-cs"/>
              </a:rPr>
              <a:t> and the cumulative probability of failing </a:t>
            </a:r>
            <a:r>
              <a:rPr kumimoji="0" lang="en-US" sz="2800" b="1" i="0" u="none" strike="noStrike" kern="1200" cap="none" spc="0" normalizeH="0" baseline="0" noProof="0" dirty="0">
                <a:ln>
                  <a:noFill/>
                </a:ln>
                <a:solidFill>
                  <a:prstClr val="black"/>
                </a:solidFill>
                <a:effectLst/>
                <a:uLnTx/>
                <a:uFillTx/>
                <a:latin typeface="Calibri"/>
                <a:ea typeface="+mn-ea"/>
                <a:cs typeface="+mn-cs"/>
              </a:rPr>
              <a:t>after time t</a:t>
            </a:r>
            <a:r>
              <a:rPr kumimoji="0" lang="en-US" sz="2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9" name="TextBox 8"/>
          <p:cNvSpPr txBox="1"/>
          <p:nvPr/>
        </p:nvSpPr>
        <p:spPr>
          <a:xfrm>
            <a:off x="776112" y="3444521"/>
            <a:ext cx="726722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F(t) is the probability of a failure up to time t.</a:t>
            </a:r>
          </a:p>
        </p:txBody>
      </p:sp>
      <p:sp>
        <p:nvSpPr>
          <p:cNvPr id="4" name="TextBox 3"/>
          <p:cNvSpPr txBox="1"/>
          <p:nvPr/>
        </p:nvSpPr>
        <p:spPr>
          <a:xfrm>
            <a:off x="5440079" y="2191729"/>
            <a:ext cx="184445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 = time of failure</a:t>
            </a:r>
          </a:p>
        </p:txBody>
      </p:sp>
      <p:sp>
        <p:nvSpPr>
          <p:cNvPr id="10" name="TextBox 9"/>
          <p:cNvSpPr txBox="1"/>
          <p:nvPr/>
        </p:nvSpPr>
        <p:spPr>
          <a:xfrm>
            <a:off x="5832232" y="4102590"/>
            <a:ext cx="184445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 = time of failure</a:t>
            </a:r>
          </a:p>
        </p:txBody>
      </p:sp>
    </p:spTree>
    <p:extLst>
      <p:ext uri="{BB962C8B-B14F-4D97-AF65-F5344CB8AC3E}">
        <p14:creationId xmlns:p14="http://schemas.microsoft.com/office/powerpoint/2010/main" val="215206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524000" y="136525"/>
            <a:ext cx="5816600" cy="635000"/>
          </a:xfrm>
          <a:noFill/>
        </p:spPr>
        <p:txBody>
          <a:bodyPr>
            <a:normAutofit/>
          </a:bodyPr>
          <a:lstStyle/>
          <a:p>
            <a:pPr eaLnBrk="1" hangingPunct="1"/>
            <a:r>
              <a:rPr lang="en-US" dirty="0">
                <a:latin typeface="Tahoma" charset="0"/>
              </a:rPr>
              <a:t>Exercise</a:t>
            </a:r>
            <a:endParaRPr lang="en-US" sz="2800" dirty="0">
              <a:latin typeface="Tahoma" charset="0"/>
            </a:endParaRPr>
          </a:p>
        </p:txBody>
      </p:sp>
      <p:sp>
        <p:nvSpPr>
          <p:cNvPr id="6148" name="Rectangle 3"/>
          <p:cNvSpPr>
            <a:spLocks noGrp="1" noChangeArrowheads="1"/>
          </p:cNvSpPr>
          <p:nvPr>
            <p:ph idx="1"/>
          </p:nvPr>
        </p:nvSpPr>
        <p:spPr>
          <a:xfrm>
            <a:off x="609600" y="1457325"/>
            <a:ext cx="7378700" cy="4527550"/>
          </a:xfrm>
        </p:spPr>
        <p:txBody>
          <a:bodyPr>
            <a:normAutofit/>
          </a:bodyPr>
          <a:lstStyle/>
          <a:p>
            <a:pPr eaLnBrk="1" hangingPunct="1"/>
            <a:r>
              <a:rPr lang="en-US" sz="2400" dirty="0">
                <a:latin typeface="Tahoma" charset="0"/>
              </a:rPr>
              <a:t>Some passive components of a distribution system for natural gas have the following reliability function:  </a:t>
            </a:r>
          </a:p>
        </p:txBody>
      </p:sp>
      <p:graphicFrame>
        <p:nvGraphicFramePr>
          <p:cNvPr id="6146" name="Object 5"/>
          <p:cNvGraphicFramePr>
            <a:graphicFrameLocks/>
          </p:cNvGraphicFramePr>
          <p:nvPr>
            <p:extLst/>
          </p:nvPr>
        </p:nvGraphicFramePr>
        <p:xfrm>
          <a:off x="1820315" y="2885090"/>
          <a:ext cx="3512973" cy="827197"/>
        </p:xfrm>
        <a:graphic>
          <a:graphicData uri="http://schemas.openxmlformats.org/presentationml/2006/ole">
            <mc:AlternateContent xmlns:mc="http://schemas.openxmlformats.org/markup-compatibility/2006">
              <mc:Choice xmlns:v="urn:schemas-microsoft-com:vml" Requires="v">
                <p:oleObj spid="_x0000_s129038" name="Equation" r:id="rId4" imgW="1879600" imgH="431800" progId="Equation.DSMT4">
                  <p:embed/>
                </p:oleObj>
              </mc:Choice>
              <mc:Fallback>
                <p:oleObj name="Equation" r:id="rId4" imgW="1879600" imgH="431800" progId="Equation.DSMT4">
                  <p:embed/>
                  <p:pic>
                    <p:nvPicPr>
                      <p:cNvPr id="6146"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315" y="2885090"/>
                        <a:ext cx="3512973" cy="827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151" name="Rectangle 6"/>
          <p:cNvSpPr>
            <a:spLocks noChangeArrowheads="1"/>
          </p:cNvSpPr>
          <p:nvPr/>
        </p:nvSpPr>
        <p:spPr bwMode="auto">
          <a:xfrm>
            <a:off x="978312" y="3927484"/>
            <a:ext cx="5811370" cy="1570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Find: a.  R(3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b.  The CDF, F(t) </a:t>
            </a:r>
          </a:p>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c.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Pr</a:t>
            </a:r>
            <a:r>
              <a:rPr kumimoji="0" lang="en-US" sz="2400" b="0" i="0" u="none" strike="noStrike" kern="1200" cap="none" spc="0" normalizeH="0" baseline="0" noProof="0" dirty="0">
                <a:ln>
                  <a:noFill/>
                </a:ln>
                <a:solidFill>
                  <a:prstClr val="black"/>
                </a:solidFill>
                <a:effectLst/>
                <a:uLnTx/>
                <a:uFillTx/>
                <a:latin typeface="Calibri"/>
                <a:ea typeface="+mn-ea"/>
                <a:cs typeface="+mn-cs"/>
              </a:rPr>
              <a:t> failure in (1&lt;T&lt;3) = P{1&lt;T&lt;3}</a:t>
            </a:r>
          </a:p>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d.  The probability density function, f(t) </a:t>
            </a:r>
          </a:p>
        </p:txBody>
      </p:sp>
      <p:pic>
        <p:nvPicPr>
          <p:cNvPr id="6152" name="Picture 9"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9463" y="2824655"/>
            <a:ext cx="1695450"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0" y="6581001"/>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29620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54151"/>
            <a:ext cx="5816600" cy="896209"/>
          </a:xfrm>
          <a:noFill/>
        </p:spPr>
        <p:txBody>
          <a:bodyPr>
            <a:normAutofit/>
          </a:bodyPr>
          <a:lstStyle/>
          <a:p>
            <a:pPr eaLnBrk="1" hangingPunct="1"/>
            <a:r>
              <a:rPr lang="en-US" dirty="0">
                <a:latin typeface="Tahoma" charset="0"/>
              </a:rPr>
              <a:t>Exercise - Solution</a:t>
            </a:r>
          </a:p>
        </p:txBody>
      </p:sp>
      <p:sp>
        <p:nvSpPr>
          <p:cNvPr id="7174" name="Rectangle 4"/>
          <p:cNvSpPr>
            <a:spLocks noGrp="1" noChangeArrowheads="1"/>
          </p:cNvSpPr>
          <p:nvPr>
            <p:ph idx="1"/>
          </p:nvPr>
        </p:nvSpPr>
        <p:spPr>
          <a:xfrm>
            <a:off x="533400" y="1752600"/>
            <a:ext cx="7759700" cy="4102100"/>
          </a:xfrm>
        </p:spPr>
        <p:txBody>
          <a:bodyPr>
            <a:normAutofit/>
          </a:bodyPr>
          <a:lstStyle/>
          <a:p>
            <a:pPr eaLnBrk="1" hangingPunct="1"/>
            <a:endParaRPr lang="en-US" sz="2400" dirty="0">
              <a:latin typeface="Tahoma" charset="0"/>
            </a:endParaRPr>
          </a:p>
          <a:p>
            <a:pPr eaLnBrk="1" hangingPunct="1"/>
            <a:endParaRPr lang="en-US" sz="2400" dirty="0">
              <a:latin typeface="Tahoma" charset="0"/>
            </a:endParaRPr>
          </a:p>
          <a:p>
            <a:pPr eaLnBrk="1" hangingPunct="1"/>
            <a:endParaRPr lang="en-US" sz="2400" dirty="0">
              <a:latin typeface="Tahoma" charset="0"/>
            </a:endParaRPr>
          </a:p>
          <a:p>
            <a:pPr eaLnBrk="1" hangingPunct="1"/>
            <a:endParaRPr lang="en-US" sz="2400" dirty="0">
              <a:latin typeface="Tahoma" charset="0"/>
            </a:endParaRPr>
          </a:p>
        </p:txBody>
      </p:sp>
      <p:sp>
        <p:nvSpPr>
          <p:cNvPr id="7177" name="Rectangle 3"/>
          <p:cNvSpPr>
            <a:spLocks noChangeArrowheads="1"/>
          </p:cNvSpPr>
          <p:nvPr/>
        </p:nvSpPr>
        <p:spPr bwMode="auto">
          <a:xfrm>
            <a:off x="892175" y="462597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7178" name="Rectangle 5"/>
          <p:cNvSpPr>
            <a:spLocks noChangeArrowheads="1"/>
          </p:cNvSpPr>
          <p:nvPr/>
        </p:nvSpPr>
        <p:spPr bwMode="auto">
          <a:xfrm>
            <a:off x="1156138" y="2668577"/>
            <a:ext cx="662905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b.  F(t) = 1 – R(t) = 1– [1 - t</a:t>
            </a:r>
            <a:r>
              <a:rPr kumimoji="0" lang="en-US" sz="2400" b="0" i="0" u="none" strike="noStrike" kern="1200" cap="none" spc="0" normalizeH="0" baseline="30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 100] = t</a:t>
            </a:r>
            <a:r>
              <a:rPr kumimoji="0" lang="en-US" sz="2400" b="0" i="0" u="none" strike="noStrike" kern="1200" cap="none" spc="0" normalizeH="0" baseline="30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 100</a:t>
            </a:r>
          </a:p>
        </p:txBody>
      </p:sp>
      <p:sp>
        <p:nvSpPr>
          <p:cNvPr id="7179" name="Rectangle 6"/>
          <p:cNvSpPr>
            <a:spLocks noChangeArrowheads="1"/>
          </p:cNvSpPr>
          <p:nvPr/>
        </p:nvSpPr>
        <p:spPr bwMode="auto">
          <a:xfrm>
            <a:off x="1156138" y="3460259"/>
            <a:ext cx="558646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  P{1&lt;T&lt;3} = F(3) - F(1) = 0.09 - 0.01 = 0.08</a:t>
            </a:r>
          </a:p>
        </p:txBody>
      </p:sp>
      <p:graphicFrame>
        <p:nvGraphicFramePr>
          <p:cNvPr id="7170" name="Object 7"/>
          <p:cNvGraphicFramePr>
            <a:graphicFrameLocks/>
          </p:cNvGraphicFramePr>
          <p:nvPr>
            <p:extLst/>
          </p:nvPr>
        </p:nvGraphicFramePr>
        <p:xfrm>
          <a:off x="1198179" y="4167289"/>
          <a:ext cx="4245224" cy="713784"/>
        </p:xfrm>
        <a:graphic>
          <a:graphicData uri="http://schemas.openxmlformats.org/presentationml/2006/ole">
            <mc:AlternateContent xmlns:mc="http://schemas.openxmlformats.org/markup-compatibility/2006">
              <mc:Choice xmlns:v="urn:schemas-microsoft-com:vml" Requires="v">
                <p:oleObj spid="_x0000_s130110" name="Equation" r:id="rId4" imgW="2438400" imgH="419100" progId="Equation.DSMT4">
                  <p:embed/>
                </p:oleObj>
              </mc:Choice>
              <mc:Fallback>
                <p:oleObj name="Equation" r:id="rId4" imgW="2438400" imgH="419100" progId="Equation.DSMT4">
                  <p:embed/>
                  <p:pic>
                    <p:nvPicPr>
                      <p:cNvPr id="717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179" y="4167289"/>
                        <a:ext cx="4245224" cy="71378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7180" name="Group 15"/>
          <p:cNvGrpSpPr>
            <a:grpSpLocks/>
          </p:cNvGrpSpPr>
          <p:nvPr/>
        </p:nvGrpSpPr>
        <p:grpSpPr bwMode="auto">
          <a:xfrm>
            <a:off x="6045293" y="4188306"/>
            <a:ext cx="2638425" cy="1376362"/>
            <a:chOff x="3499" y="2961"/>
            <a:chExt cx="1662" cy="867"/>
          </a:xfrm>
        </p:grpSpPr>
        <p:sp>
          <p:nvSpPr>
            <p:cNvPr id="7181" name="Line 8"/>
            <p:cNvSpPr>
              <a:spLocks noChangeShapeType="1"/>
            </p:cNvSpPr>
            <p:nvPr/>
          </p:nvSpPr>
          <p:spPr bwMode="auto">
            <a:xfrm>
              <a:off x="3837" y="2977"/>
              <a:ext cx="0" cy="719"/>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7182" name="Line 9"/>
            <p:cNvSpPr>
              <a:spLocks noChangeShapeType="1"/>
            </p:cNvSpPr>
            <p:nvPr/>
          </p:nvSpPr>
          <p:spPr bwMode="auto">
            <a:xfrm>
              <a:off x="3694" y="3552"/>
              <a:ext cx="134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7183" name="Rectangle 10"/>
            <p:cNvSpPr>
              <a:spLocks noChangeArrowheads="1"/>
            </p:cNvSpPr>
            <p:nvPr/>
          </p:nvSpPr>
          <p:spPr bwMode="auto">
            <a:xfrm>
              <a:off x="3499" y="2961"/>
              <a:ext cx="35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f(t)</a:t>
              </a:r>
            </a:p>
          </p:txBody>
        </p:sp>
        <p:sp>
          <p:nvSpPr>
            <p:cNvPr id="7184" name="Rectangle 11"/>
            <p:cNvSpPr>
              <a:spLocks noChangeArrowheads="1"/>
            </p:cNvSpPr>
            <p:nvPr/>
          </p:nvSpPr>
          <p:spPr bwMode="auto">
            <a:xfrm>
              <a:off x="4979" y="3537"/>
              <a:ext cx="18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t</a:t>
              </a:r>
            </a:p>
          </p:txBody>
        </p:sp>
        <p:sp>
          <p:nvSpPr>
            <p:cNvPr id="7185" name="Line 12"/>
            <p:cNvSpPr>
              <a:spLocks noChangeShapeType="1"/>
            </p:cNvSpPr>
            <p:nvPr/>
          </p:nvSpPr>
          <p:spPr bwMode="auto">
            <a:xfrm flipV="1">
              <a:off x="3838" y="3265"/>
              <a:ext cx="863" cy="28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7186" name="Line 13"/>
            <p:cNvSpPr>
              <a:spLocks noChangeShapeType="1"/>
            </p:cNvSpPr>
            <p:nvPr/>
          </p:nvSpPr>
          <p:spPr bwMode="auto">
            <a:xfrm>
              <a:off x="4701" y="3265"/>
              <a:ext cx="0" cy="287"/>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7187" name="Rectangle 14"/>
            <p:cNvSpPr>
              <a:spLocks noChangeArrowheads="1"/>
            </p:cNvSpPr>
            <p:nvPr/>
          </p:nvSpPr>
          <p:spPr bwMode="auto">
            <a:xfrm>
              <a:off x="4595" y="3537"/>
              <a:ext cx="31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10</a:t>
              </a:r>
            </a:p>
          </p:txBody>
        </p:sp>
      </p:grpSp>
      <p:graphicFrame>
        <p:nvGraphicFramePr>
          <p:cNvPr id="7171" name="Object 16"/>
          <p:cNvGraphicFramePr>
            <a:graphicFrameLocks/>
          </p:cNvGraphicFramePr>
          <p:nvPr>
            <p:extLst/>
          </p:nvPr>
        </p:nvGraphicFramePr>
        <p:xfrm>
          <a:off x="1198179" y="1796448"/>
          <a:ext cx="2407233" cy="732324"/>
        </p:xfrm>
        <a:graphic>
          <a:graphicData uri="http://schemas.openxmlformats.org/presentationml/2006/ole">
            <mc:AlternateContent xmlns:mc="http://schemas.openxmlformats.org/markup-compatibility/2006">
              <mc:Choice xmlns:v="urn:schemas-microsoft-com:vml" Requires="v">
                <p:oleObj spid="_x0000_s130111" name="Equation" r:id="rId6" imgW="1562100" imgH="431800" progId="Equation.DSMT4">
                  <p:embed/>
                </p:oleObj>
              </mc:Choice>
              <mc:Fallback>
                <p:oleObj name="Equation" r:id="rId6" imgW="1562100" imgH="431800" progId="Equation.DSMT4">
                  <p:embed/>
                  <p:pic>
                    <p:nvPicPr>
                      <p:cNvPr id="7171"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179" y="1796448"/>
                        <a:ext cx="2407233" cy="73232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172" name="Object 18"/>
          <p:cNvGraphicFramePr>
            <a:graphicFrameLocks/>
          </p:cNvGraphicFramePr>
          <p:nvPr>
            <p:extLst>
              <p:ext uri="{D42A27DB-BD31-4B8C-83A1-F6EECF244321}">
                <p14:modId xmlns:p14="http://schemas.microsoft.com/office/powerpoint/2010/main" val="2220551360"/>
              </p:ext>
            </p:extLst>
          </p:nvPr>
        </p:nvGraphicFramePr>
        <p:xfrm>
          <a:off x="2482983" y="930915"/>
          <a:ext cx="3385851" cy="743172"/>
        </p:xfrm>
        <a:graphic>
          <a:graphicData uri="http://schemas.openxmlformats.org/presentationml/2006/ole">
            <mc:AlternateContent xmlns:mc="http://schemas.openxmlformats.org/markup-compatibility/2006">
              <mc:Choice xmlns:v="urn:schemas-microsoft-com:vml" Requires="v">
                <p:oleObj spid="_x0000_s130112" name="Equation" r:id="rId8" imgW="1879600" imgH="431800" progId="Equation.DSMT4">
                  <p:embed/>
                </p:oleObj>
              </mc:Choice>
              <mc:Fallback>
                <p:oleObj name="Equation" r:id="rId8" imgW="1879600" imgH="431800" progId="Equation.DSMT4">
                  <p:embed/>
                  <p:pic>
                    <p:nvPicPr>
                      <p:cNvPr id="7172" name="Object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2983" y="930915"/>
                        <a:ext cx="3385851" cy="743172"/>
                      </a:xfrm>
                      <a:prstGeom prst="rect">
                        <a:avLst/>
                      </a:prstGeom>
                      <a:noFill/>
                    </p:spPr>
                  </p:pic>
                </p:oleObj>
              </mc:Fallback>
            </mc:AlternateContent>
          </a:graphicData>
        </a:graphic>
      </p:graphicFrame>
      <p:sp>
        <p:nvSpPr>
          <p:cNvPr id="3" name="TextBox 2"/>
          <p:cNvSpPr txBox="1"/>
          <p:nvPr/>
        </p:nvSpPr>
        <p:spPr>
          <a:xfrm>
            <a:off x="1945801" y="5456881"/>
            <a:ext cx="559645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What happens to R(t) and F(t) when t = 10?</a:t>
            </a:r>
          </a:p>
        </p:txBody>
      </p:sp>
      <p:cxnSp>
        <p:nvCxnSpPr>
          <p:cNvPr id="5" name="Straight Arrow Connector 4"/>
          <p:cNvCxnSpPr>
            <a:cxnSpLocks/>
          </p:cNvCxnSpPr>
          <p:nvPr/>
        </p:nvCxnSpPr>
        <p:spPr>
          <a:xfrm flipV="1">
            <a:off x="7415048" y="5456091"/>
            <a:ext cx="480545" cy="208985"/>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4" name="Object 3"/>
          <p:cNvGraphicFramePr>
            <a:graphicFrameLocks noChangeAspect="1"/>
          </p:cNvGraphicFramePr>
          <p:nvPr>
            <p:extLst/>
          </p:nvPr>
        </p:nvGraphicFramePr>
        <p:xfrm>
          <a:off x="2356166" y="6055072"/>
          <a:ext cx="3689128" cy="802928"/>
        </p:xfrm>
        <a:graphic>
          <a:graphicData uri="http://schemas.openxmlformats.org/presentationml/2006/ole">
            <mc:AlternateContent xmlns:mc="http://schemas.openxmlformats.org/markup-compatibility/2006">
              <mc:Choice xmlns:v="urn:schemas-microsoft-com:vml" Requires="v">
                <p:oleObj spid="_x0000_s130113" name="Equation" r:id="rId10" imgW="2159000" imgH="469900" progId="Equation.DSMT4">
                  <p:embed/>
                </p:oleObj>
              </mc:Choice>
              <mc:Fallback>
                <p:oleObj name="Equation" r:id="rId10" imgW="2159000" imgH="469900" progId="Equation.DSMT4">
                  <p:embed/>
                  <p:pic>
                    <p:nvPicPr>
                      <p:cNvPr id="4"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6166" y="6055072"/>
                        <a:ext cx="3689128" cy="80292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422066" y="1583271"/>
            <a:ext cx="759180" cy="4770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 = 3</a:t>
            </a:r>
          </a:p>
        </p:txBody>
      </p:sp>
      <p:graphicFrame>
        <p:nvGraphicFramePr>
          <p:cNvPr id="24" name="Object 16"/>
          <p:cNvGraphicFramePr>
            <a:graphicFrameLocks/>
          </p:cNvGraphicFramePr>
          <p:nvPr>
            <p:extLst/>
          </p:nvPr>
        </p:nvGraphicFramePr>
        <p:xfrm>
          <a:off x="5285032" y="1715105"/>
          <a:ext cx="2088846" cy="818254"/>
        </p:xfrm>
        <a:graphic>
          <a:graphicData uri="http://schemas.openxmlformats.org/presentationml/2006/ole">
            <mc:AlternateContent xmlns:mc="http://schemas.openxmlformats.org/markup-compatibility/2006">
              <mc:Choice xmlns:v="urn:schemas-microsoft-com:vml" Requires="v">
                <p:oleObj spid="_x0000_s130114" name="Equation" r:id="rId12" imgW="1384300" imgH="431800" progId="Equation.DSMT4">
                  <p:embed/>
                </p:oleObj>
              </mc:Choice>
              <mc:Fallback>
                <p:oleObj name="Equation" r:id="rId12" imgW="1384300" imgH="431800" progId="Equation.DSMT4">
                  <p:embed/>
                  <p:pic>
                    <p:nvPicPr>
                      <p:cNvPr id="24" name="Object 16"/>
                      <p:cNvPicPr>
                        <a:picLocks noChangeArrowheads="1"/>
                      </p:cNvPicPr>
                      <p:nvPr/>
                    </p:nvPicPr>
                    <p:blipFill>
                      <a:blip r:embed="rId13"/>
                      <a:srcRect/>
                      <a:stretch>
                        <a:fillRect/>
                      </a:stretch>
                    </p:blipFill>
                    <p:spPr bwMode="auto">
                      <a:xfrm>
                        <a:off x="5285032" y="1715105"/>
                        <a:ext cx="2088846" cy="81825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5167208" y="1598660"/>
            <a:ext cx="73449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 = 1</a:t>
            </a:r>
          </a:p>
        </p:txBody>
      </p:sp>
      <p:sp>
        <p:nvSpPr>
          <p:cNvPr id="8" name="TextBox 7">
            <a:extLst>
              <a:ext uri="{FF2B5EF4-FFF2-40B4-BE49-F238E27FC236}">
                <a16:creationId xmlns:a16="http://schemas.microsoft.com/office/drawing/2014/main" id="{74C56D85-1553-2741-BEA9-5B0DC425A314}"/>
              </a:ext>
            </a:extLst>
          </p:cNvPr>
          <p:cNvSpPr txBox="1"/>
          <p:nvPr/>
        </p:nvSpPr>
        <p:spPr>
          <a:xfrm>
            <a:off x="140100" y="6225703"/>
            <a:ext cx="211615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Note the limits:</a:t>
            </a:r>
          </a:p>
        </p:txBody>
      </p:sp>
    </p:spTree>
    <p:extLst>
      <p:ext uri="{BB962C8B-B14F-4D97-AF65-F5344CB8AC3E}">
        <p14:creationId xmlns:p14="http://schemas.microsoft.com/office/powerpoint/2010/main" val="11301253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7772400" cy="1143000"/>
          </a:xfrm>
        </p:spPr>
        <p:txBody>
          <a:bodyPr/>
          <a:lstStyle/>
          <a:p>
            <a:pPr eaLnBrk="1" hangingPunct="1"/>
            <a:r>
              <a:rPr lang="en-US" dirty="0">
                <a:latin typeface="Arial" charset="0"/>
                <a:ea typeface="ＭＳ Ｐゴシック" charset="0"/>
                <a:cs typeface="ＭＳ Ｐゴシック" charset="0"/>
              </a:rPr>
              <a:t>References</a:t>
            </a:r>
          </a:p>
        </p:txBody>
      </p:sp>
      <p:sp>
        <p:nvSpPr>
          <p:cNvPr id="15363" name="Rectangle 3"/>
          <p:cNvSpPr>
            <a:spLocks noGrp="1" noChangeArrowheads="1"/>
          </p:cNvSpPr>
          <p:nvPr>
            <p:ph type="body" idx="1"/>
          </p:nvPr>
        </p:nvSpPr>
        <p:spPr>
          <a:xfrm>
            <a:off x="621102" y="1066800"/>
            <a:ext cx="8001000" cy="5943600"/>
          </a:xfrm>
        </p:spPr>
        <p:txBody>
          <a:bodyPr>
            <a:normAutofit/>
          </a:bodyPr>
          <a:lstStyle/>
          <a:p>
            <a:pPr>
              <a:spcAft>
                <a:spcPts val="1263"/>
              </a:spcAft>
            </a:pPr>
            <a:r>
              <a:rPr lang="en-US" sz="2200" dirty="0">
                <a:latin typeface="Arial" charset="0"/>
                <a:ea typeface="ＭＳ Ｐゴシック" charset="0"/>
                <a:cs typeface="ＭＳ Ｐゴシック" charset="0"/>
              </a:rPr>
              <a:t>Ebeling, C.E., Introduction to </a:t>
            </a:r>
            <a:r>
              <a:rPr lang="en-US" sz="2200" i="1" dirty="0">
                <a:latin typeface="Arial" charset="0"/>
                <a:ea typeface="ＭＳ Ｐゴシック" charset="0"/>
                <a:cs typeface="ＭＳ Ｐゴシック" charset="0"/>
              </a:rPr>
              <a:t>Reliability and Maintainability Engineering, 2</a:t>
            </a:r>
            <a:r>
              <a:rPr lang="en-US" sz="2200" i="1" baseline="30000" dirty="0">
                <a:latin typeface="Arial" charset="0"/>
                <a:ea typeface="ＭＳ Ｐゴシック" charset="0"/>
                <a:cs typeface="ＭＳ Ｐゴシック" charset="0"/>
              </a:rPr>
              <a:t>nd</a:t>
            </a:r>
            <a:r>
              <a:rPr lang="en-US" sz="2200" i="1" dirty="0">
                <a:latin typeface="Arial" charset="0"/>
                <a:ea typeface="ＭＳ Ｐゴシック" charset="0"/>
                <a:cs typeface="ＭＳ Ｐゴシック" charset="0"/>
              </a:rPr>
              <a:t> </a:t>
            </a:r>
            <a:r>
              <a:rPr lang="en-US" sz="2200" i="1" dirty="0" err="1">
                <a:latin typeface="Arial" charset="0"/>
                <a:ea typeface="ＭＳ Ｐゴシック" charset="0"/>
                <a:cs typeface="ＭＳ Ｐゴシック" charset="0"/>
              </a:rPr>
              <a:t>ed</a:t>
            </a:r>
            <a:r>
              <a:rPr lang="en-US" sz="2200" dirty="0">
                <a:latin typeface="Arial" charset="0"/>
                <a:ea typeface="ＭＳ Ｐゴシック" charset="0"/>
                <a:cs typeface="ＭＳ Ｐゴシック" charset="0"/>
              </a:rPr>
              <a:t>, Waveland Press, 2019, Chapter 1, 2 (Ebeling, 2019)</a:t>
            </a:r>
          </a:p>
          <a:p>
            <a:pPr>
              <a:spcAft>
                <a:spcPts val="763"/>
              </a:spcAft>
            </a:pP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M., M. </a:t>
            </a:r>
            <a:r>
              <a:rPr lang="en-US" sz="1800" dirty="0" err="1">
                <a:latin typeface="Arial" charset="0"/>
                <a:ea typeface="ＭＳ Ｐゴシック" charset="0"/>
                <a:cs typeface="ＭＳ Ｐゴシック" charset="0"/>
              </a:rPr>
              <a:t>Kaminskiy</a:t>
            </a:r>
            <a:r>
              <a:rPr lang="en-US" sz="1800" dirty="0">
                <a:latin typeface="Arial" charset="0"/>
                <a:ea typeface="ＭＳ Ｐゴシック" charset="0"/>
                <a:cs typeface="ＭＳ Ｐゴシック" charset="0"/>
              </a:rPr>
              <a:t>, V. </a:t>
            </a:r>
            <a:r>
              <a:rPr lang="en-US" sz="1800" dirty="0" err="1">
                <a:latin typeface="Arial" charset="0"/>
                <a:ea typeface="ＭＳ Ｐゴシック" charset="0"/>
                <a:cs typeface="ＭＳ Ｐゴシック" charset="0"/>
              </a:rPr>
              <a:t>Krivtsov</a:t>
            </a:r>
            <a:r>
              <a:rPr lang="en-US" sz="1800"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Reliability Engineering and Risk Analysis, 2</a:t>
            </a:r>
            <a:r>
              <a:rPr lang="en-US" sz="1800" i="1" baseline="30000" dirty="0">
                <a:latin typeface="Arial" charset="0"/>
                <a:ea typeface="ＭＳ Ｐゴシック" charset="0"/>
                <a:cs typeface="ＭＳ Ｐゴシック" charset="0"/>
              </a:rPr>
              <a:t>nd</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ed</a:t>
            </a:r>
            <a:r>
              <a:rPr lang="en-US" sz="1800" dirty="0">
                <a:latin typeface="Arial" charset="0"/>
                <a:ea typeface="ＭＳ Ｐゴシック" charset="0"/>
                <a:cs typeface="ＭＳ Ｐゴシック" charset="0"/>
              </a:rPr>
              <a:t>, Taylor &amp; Francis, 2010 (</a:t>
            </a: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RERA)</a:t>
            </a:r>
          </a:p>
          <a:p>
            <a:pPr eaLnBrk="1" hangingPunct="1">
              <a:spcAft>
                <a:spcPts val="763"/>
              </a:spcAft>
            </a:pPr>
            <a:r>
              <a:rPr lang="en-US" sz="1800" dirty="0" err="1">
                <a:latin typeface="Arial" charset="0"/>
                <a:ea typeface="ＭＳ Ｐゴシック" charset="0"/>
                <a:cs typeface="Arial" charset="0"/>
              </a:rPr>
              <a:t>Jordaan</a:t>
            </a:r>
            <a:r>
              <a:rPr lang="en-US" sz="1800" dirty="0">
                <a:latin typeface="Arial" charset="0"/>
                <a:ea typeface="ＭＳ Ｐゴシック" charset="0"/>
                <a:cs typeface="Arial" charset="0"/>
              </a:rPr>
              <a:t>, Ian, </a:t>
            </a:r>
            <a:r>
              <a:rPr lang="en-US" sz="1800" i="1" dirty="0">
                <a:latin typeface="Arial" charset="0"/>
                <a:ea typeface="ＭＳ Ｐゴシック" charset="0"/>
                <a:cs typeface="Arial" charset="0"/>
              </a:rPr>
              <a:t>Decisions Under Uncertainty– Probabilistic Analysis for Engineering Decisions</a:t>
            </a:r>
            <a:r>
              <a:rPr lang="en-US" sz="1800" dirty="0">
                <a:latin typeface="Arial" charset="0"/>
                <a:ea typeface="ＭＳ Ｐゴシック" charset="0"/>
                <a:cs typeface="Arial" charset="0"/>
              </a:rPr>
              <a:t>, Cambridge University Press, 2005 (</a:t>
            </a:r>
            <a:r>
              <a:rPr lang="en-US" sz="1800" dirty="0" err="1">
                <a:latin typeface="Arial" charset="0"/>
                <a:ea typeface="ＭＳ Ｐゴシック" charset="0"/>
                <a:cs typeface="Arial" charset="0"/>
              </a:rPr>
              <a:t>Jordaan</a:t>
            </a:r>
            <a:r>
              <a:rPr lang="en-US" sz="1800" dirty="0">
                <a:latin typeface="Arial" charset="0"/>
                <a:ea typeface="ＭＳ Ｐゴシック" charset="0"/>
                <a:cs typeface="Arial" charset="0"/>
              </a:rPr>
              <a:t>, 2005)</a:t>
            </a:r>
            <a:endParaRPr lang="en-US" sz="1800" dirty="0">
              <a:latin typeface="Arial" charset="0"/>
              <a:ea typeface="ＭＳ Ｐゴシック" charset="0"/>
              <a:cs typeface="ＭＳ Ｐゴシック" charset="0"/>
            </a:endParaRPr>
          </a:p>
          <a:p>
            <a:pPr eaLnBrk="1" hangingPunct="1">
              <a:spcAft>
                <a:spcPts val="763"/>
              </a:spcAft>
            </a:pP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M., </a:t>
            </a:r>
            <a:r>
              <a:rPr lang="en-US" sz="1800" i="1" dirty="0">
                <a:latin typeface="Arial" charset="0"/>
                <a:ea typeface="ＭＳ Ｐゴシック" charset="0"/>
                <a:cs typeface="ＭＳ Ｐゴシック" charset="0"/>
              </a:rPr>
              <a:t>Risk Analysis in Engineering</a:t>
            </a:r>
            <a:r>
              <a:rPr lang="en-US" sz="1800" dirty="0">
                <a:latin typeface="Arial" charset="0"/>
                <a:ea typeface="ＭＳ Ｐゴシック" charset="0"/>
                <a:cs typeface="ＭＳ Ｐゴシック" charset="0"/>
              </a:rPr>
              <a:t>, </a:t>
            </a:r>
            <a:r>
              <a:rPr lang="en-US" sz="1800" dirty="0" err="1">
                <a:latin typeface="Arial" charset="0"/>
                <a:ea typeface="ＭＳ Ｐゴシック" charset="0"/>
                <a:cs typeface="ＭＳ Ｐゴシック" charset="0"/>
              </a:rPr>
              <a:t>Taylor&amp;Francis</a:t>
            </a:r>
            <a:r>
              <a:rPr lang="en-US" sz="1800" dirty="0">
                <a:latin typeface="Arial" charset="0"/>
                <a:ea typeface="ＭＳ Ｐゴシック" charset="0"/>
                <a:cs typeface="ＭＳ Ｐゴシック" charset="0"/>
              </a:rPr>
              <a:t>, 2006 (</a:t>
            </a: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RAE)</a:t>
            </a:r>
          </a:p>
          <a:p>
            <a:pPr eaLnBrk="1" hangingPunct="1">
              <a:spcAft>
                <a:spcPts val="763"/>
              </a:spcAft>
            </a:pP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M., </a:t>
            </a:r>
            <a:r>
              <a:rPr lang="en-US" sz="1800" i="1" dirty="0">
                <a:latin typeface="Arial" charset="0"/>
                <a:ea typeface="ＭＳ Ｐゴシック" charset="0"/>
                <a:cs typeface="ＭＳ Ｐゴシック" charset="0"/>
              </a:rPr>
              <a:t>Reliability Engineering and</a:t>
            </a:r>
            <a:r>
              <a:rPr lang="en-US" sz="1800"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Risk Analysis in Engineering</a:t>
            </a:r>
            <a:r>
              <a:rPr lang="en-US" sz="1800" dirty="0">
                <a:latin typeface="Arial" charset="0"/>
                <a:ea typeface="ＭＳ Ｐゴシック" charset="0"/>
                <a:cs typeface="ＭＳ Ｐゴシック" charset="0"/>
              </a:rPr>
              <a:t>, Marcel Dekker, 1999 (</a:t>
            </a: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RE)</a:t>
            </a:r>
          </a:p>
          <a:p>
            <a:pPr eaLnBrk="1" hangingPunct="1">
              <a:spcAft>
                <a:spcPts val="763"/>
              </a:spcAft>
            </a:pPr>
            <a:r>
              <a:rPr lang="en-US" sz="1800" dirty="0">
                <a:latin typeface="Arial" charset="0"/>
                <a:ea typeface="ＭＳ Ｐゴシック" charset="0"/>
                <a:cs typeface="ＭＳ Ｐゴシック" charset="0"/>
              </a:rPr>
              <a:t>O</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Connor, P.D.T., </a:t>
            </a:r>
            <a:r>
              <a:rPr lang="en-US" altLang="ja-JP" sz="1800" i="1" dirty="0">
                <a:latin typeface="Arial" charset="0"/>
                <a:ea typeface="ＭＳ Ｐゴシック" charset="0"/>
                <a:cs typeface="ＭＳ Ｐゴシック" charset="0"/>
              </a:rPr>
              <a:t>Practical Reliability Engineering</a:t>
            </a:r>
            <a:r>
              <a:rPr lang="en-US" altLang="ja-JP" sz="1800" dirty="0">
                <a:latin typeface="Arial" charset="0"/>
                <a:ea typeface="ＭＳ Ｐゴシック" charset="0"/>
                <a:cs typeface="ＭＳ Ｐゴシック" charset="0"/>
              </a:rPr>
              <a:t>, 4th </a:t>
            </a:r>
            <a:r>
              <a:rPr lang="en-US" altLang="ja-JP" sz="1800" dirty="0" err="1">
                <a:latin typeface="Arial" charset="0"/>
                <a:ea typeface="ＭＳ Ｐゴシック" charset="0"/>
                <a:cs typeface="ＭＳ Ｐゴシック" charset="0"/>
              </a:rPr>
              <a:t>ed</a:t>
            </a:r>
            <a:r>
              <a:rPr lang="en-US" altLang="ja-JP" sz="1800" dirty="0">
                <a:latin typeface="Arial" charset="0"/>
                <a:ea typeface="ＭＳ Ｐゴシック" charset="0"/>
                <a:cs typeface="ＭＳ Ｐゴシック" charset="0"/>
              </a:rPr>
              <a:t>, Wiley, 2002 (O</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Connor, PRE)</a:t>
            </a:r>
          </a:p>
          <a:p>
            <a:pPr eaLnBrk="1" hangingPunct="1"/>
            <a:r>
              <a:rPr lang="en-US" sz="1800" dirty="0" err="1">
                <a:latin typeface="Arial" charset="0"/>
                <a:ea typeface="ＭＳ Ｐゴシック" charset="0"/>
                <a:cs typeface="ＭＳ Ｐゴシック" charset="0"/>
              </a:rPr>
              <a:t>Rausand</a:t>
            </a:r>
            <a:r>
              <a:rPr lang="en-US" sz="1800" dirty="0">
                <a:latin typeface="Arial" charset="0"/>
                <a:ea typeface="ＭＳ Ｐゴシック" charset="0"/>
                <a:cs typeface="ＭＳ Ｐゴシック" charset="0"/>
              </a:rPr>
              <a:t>, M. and </a:t>
            </a:r>
            <a:r>
              <a:rPr lang="en-US" sz="1800" dirty="0" err="1">
                <a:latin typeface="Arial" charset="0"/>
                <a:ea typeface="ＭＳ Ｐゴシック" charset="0"/>
                <a:cs typeface="ＭＳ Ｐゴシック" charset="0"/>
              </a:rPr>
              <a:t>Hoyland</a:t>
            </a:r>
            <a:r>
              <a:rPr lang="en-US" sz="1800" dirty="0">
                <a:latin typeface="Arial" charset="0"/>
                <a:ea typeface="ＭＳ Ｐゴシック" charset="0"/>
                <a:cs typeface="ＭＳ Ｐゴシック" charset="0"/>
              </a:rPr>
              <a:t>, A., </a:t>
            </a:r>
            <a:r>
              <a:rPr lang="en-US" sz="1800" i="1" dirty="0">
                <a:latin typeface="Arial" charset="0"/>
                <a:ea typeface="ＭＳ Ｐゴシック" charset="0"/>
                <a:cs typeface="ＭＳ Ｐゴシック" charset="0"/>
              </a:rPr>
              <a:t>System Reliability Theory</a:t>
            </a:r>
            <a:r>
              <a:rPr lang="en-US" sz="1800" dirty="0">
                <a:latin typeface="Arial" charset="0"/>
                <a:ea typeface="ＭＳ Ｐゴシック" charset="0"/>
                <a:cs typeface="ＭＳ Ｐゴシック" charset="0"/>
              </a:rPr>
              <a:t>, 2nd edition, Wiley, 2004</a:t>
            </a:r>
          </a:p>
        </p:txBody>
      </p:sp>
    </p:spTree>
    <p:extLst>
      <p:ext uri="{BB962C8B-B14F-4D97-AF65-F5344CB8AC3E}">
        <p14:creationId xmlns:p14="http://schemas.microsoft.com/office/powerpoint/2010/main" val="42939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0"/>
            <a:ext cx="8229600" cy="652930"/>
          </a:xfrm>
          <a:noFill/>
        </p:spPr>
        <p:txBody>
          <a:bodyPr>
            <a:normAutofit/>
          </a:bodyPr>
          <a:lstStyle/>
          <a:p>
            <a:pPr eaLnBrk="1" hangingPunct="1"/>
            <a:r>
              <a:rPr lang="en-US" sz="3600" dirty="0">
                <a:latin typeface="Tahoma" charset="0"/>
              </a:rPr>
              <a:t>Mean Time to Failure (MTTF)</a:t>
            </a:r>
          </a:p>
        </p:txBody>
      </p:sp>
      <p:sp>
        <p:nvSpPr>
          <p:cNvPr id="2" name="Content Placeholder 1"/>
          <p:cNvSpPr>
            <a:spLocks noGrp="1"/>
          </p:cNvSpPr>
          <p:nvPr>
            <p:ph idx="1"/>
          </p:nvPr>
        </p:nvSpPr>
        <p:spPr>
          <a:xfrm>
            <a:off x="228600" y="1460134"/>
            <a:ext cx="8790271" cy="5020378"/>
          </a:xfrm>
        </p:spPr>
        <p:txBody>
          <a:bodyPr>
            <a:normAutofit/>
          </a:bodyPr>
          <a:lstStyle/>
          <a:p>
            <a:pPr>
              <a:spcAft>
                <a:spcPts val="800"/>
              </a:spcAft>
            </a:pPr>
            <a:r>
              <a:rPr lang="en-US" sz="2400" dirty="0"/>
              <a:t>The MTTF is the mean of the </a:t>
            </a:r>
            <a:r>
              <a:rPr lang="en-US" sz="2400" dirty="0" err="1"/>
              <a:t>pdf</a:t>
            </a:r>
            <a:r>
              <a:rPr lang="en-US" sz="2400" dirty="0"/>
              <a:t> failure probability distribution, f(t).  MTTF is </a:t>
            </a:r>
            <a:r>
              <a:rPr lang="en-US" sz="2400" b="1" dirty="0"/>
              <a:t>predicted</a:t>
            </a:r>
            <a:r>
              <a:rPr lang="en-US" sz="2400" dirty="0"/>
              <a:t> by either of the following equivalent methods (use the easier method!)</a:t>
            </a:r>
          </a:p>
          <a:p>
            <a:pPr lvl="1">
              <a:spcAft>
                <a:spcPts val="800"/>
              </a:spcAft>
            </a:pPr>
            <a:r>
              <a:rPr lang="en-US" sz="2400" dirty="0"/>
              <a:t>Calculation of the mean time to failure T or expected value of T, E(T), using f(t), the pdf failure distribution, as the weight function for t.</a:t>
            </a:r>
          </a:p>
          <a:p>
            <a:pPr lvl="1"/>
            <a:r>
              <a:rPr lang="en-US" sz="2400" dirty="0"/>
              <a:t>Integration (by parts) of the reliability function R(t) over all T.  </a:t>
            </a:r>
          </a:p>
        </p:txBody>
      </p:sp>
      <p:graphicFrame>
        <p:nvGraphicFramePr>
          <p:cNvPr id="8194" name="Object 6"/>
          <p:cNvGraphicFramePr>
            <a:graphicFrameLocks noChangeAspect="1"/>
          </p:cNvGraphicFramePr>
          <p:nvPr>
            <p:extLst>
              <p:ext uri="{D42A27DB-BD31-4B8C-83A1-F6EECF244321}">
                <p14:modId xmlns:p14="http://schemas.microsoft.com/office/powerpoint/2010/main" val="3164048371"/>
              </p:ext>
            </p:extLst>
          </p:nvPr>
        </p:nvGraphicFramePr>
        <p:xfrm>
          <a:off x="1051663" y="5181600"/>
          <a:ext cx="7040673" cy="709309"/>
        </p:xfrm>
        <a:graphic>
          <a:graphicData uri="http://schemas.openxmlformats.org/presentationml/2006/ole">
            <mc:AlternateContent xmlns:mc="http://schemas.openxmlformats.org/markup-compatibility/2006">
              <mc:Choice xmlns:v="urn:schemas-microsoft-com:vml" Requires="v">
                <p:oleObj spid="_x0000_s132110" name="Equation" r:id="rId4" imgW="2286000" imgH="266700" progId="Equation.DSMT4">
                  <p:embed/>
                </p:oleObj>
              </mc:Choice>
              <mc:Fallback>
                <p:oleObj name="Equation" r:id="rId4" imgW="2286000" imgH="266700" progId="Equation.DSMT4">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663" y="5181600"/>
                        <a:ext cx="7040673" cy="70930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flipH="1">
            <a:off x="457200" y="451822"/>
            <a:ext cx="510595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Critical for System Management!</a:t>
            </a:r>
          </a:p>
        </p:txBody>
      </p:sp>
    </p:spTree>
    <p:extLst>
      <p:ext uri="{BB962C8B-B14F-4D97-AF65-F5344CB8AC3E}">
        <p14:creationId xmlns:p14="http://schemas.microsoft.com/office/powerpoint/2010/main" val="145057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087942" y="200189"/>
            <a:ext cx="7086600" cy="635000"/>
          </a:xfrm>
          <a:noFill/>
        </p:spPr>
        <p:txBody>
          <a:bodyPr>
            <a:normAutofit fontScale="90000"/>
          </a:bodyPr>
          <a:lstStyle/>
          <a:p>
            <a:pPr eaLnBrk="1" hangingPunct="1"/>
            <a:r>
              <a:rPr lang="en-US" sz="3600" dirty="0">
                <a:latin typeface="Tahoma" charset="0"/>
              </a:rPr>
              <a:t>Derivation of MTTF</a:t>
            </a:r>
            <a:endParaRPr lang="en-US" sz="2800" dirty="0">
              <a:latin typeface="Tahoma" charset="0"/>
            </a:endParaRPr>
          </a:p>
        </p:txBody>
      </p:sp>
      <p:sp>
        <p:nvSpPr>
          <p:cNvPr id="9225" name="Text Box 3"/>
          <p:cNvSpPr txBox="1">
            <a:spLocks noChangeArrowheads="1"/>
          </p:cNvSpPr>
          <p:nvPr/>
        </p:nvSpPr>
        <p:spPr bwMode="auto">
          <a:xfrm>
            <a:off x="441325" y="2933700"/>
            <a:ext cx="2631274"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a:ea typeface="ＭＳ Ｐゴシック" charset="0"/>
                <a:cs typeface="+mn-cs"/>
              </a:rPr>
              <a:t>Integration by parts:</a:t>
            </a:r>
          </a:p>
        </p:txBody>
      </p:sp>
      <p:graphicFrame>
        <p:nvGraphicFramePr>
          <p:cNvPr id="9218" name="Object 4"/>
          <p:cNvGraphicFramePr>
            <a:graphicFrameLocks noChangeAspect="1"/>
          </p:cNvGraphicFramePr>
          <p:nvPr/>
        </p:nvGraphicFramePr>
        <p:xfrm>
          <a:off x="4508500" y="5116513"/>
          <a:ext cx="279400" cy="528637"/>
        </p:xfrm>
        <a:graphic>
          <a:graphicData uri="http://schemas.openxmlformats.org/presentationml/2006/ole">
            <mc:AlternateContent xmlns:mc="http://schemas.openxmlformats.org/markup-compatibility/2006">
              <mc:Choice xmlns:v="urn:schemas-microsoft-com:vml" Requires="v">
                <p:oleObj spid="_x0000_s133174" name="Equation" r:id="rId4" imgW="114120" imgH="215640" progId="Equation.3">
                  <p:embed/>
                </p:oleObj>
              </mc:Choice>
              <mc:Fallback>
                <p:oleObj name="Equation" r:id="rId4" imgW="114120" imgH="215640" progId="Equation.3">
                  <p:embed/>
                  <p:pic>
                    <p:nvPicPr>
                      <p:cNvPr id="92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5116513"/>
                        <a:ext cx="279400" cy="528637"/>
                      </a:xfrm>
                      <a:prstGeom prst="rect">
                        <a:avLst/>
                      </a:prstGeom>
                      <a:noFill/>
                      <a:ln>
                        <a:noFill/>
                      </a:ln>
                      <a:effectLst/>
                      <a:extLst>
                        <a:ext uri="{909E8E84-426E-40dd-AFC4-6F175D3DCCD1}">
                          <a14:hiddenFill xmlns="" xmlns:a14="http://schemas.microsoft.com/office/drawing/2010/main">
                            <a:solidFill>
                              <a:srgbClr val="99FFFF"/>
                            </a:solidFill>
                          </a14:hiddenFill>
                        </a:ext>
                        <a:ext uri="{91240B29-F687-4f45-9708-019B960494DF}">
                          <a14:hiddenLine xmlns="" xmlns:a14="http://schemas.microsoft.com/office/drawing/2010/main" w="317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6" name="Text Box 5"/>
          <p:cNvSpPr txBox="1">
            <a:spLocks noChangeArrowheads="1"/>
          </p:cNvSpPr>
          <p:nvPr/>
        </p:nvSpPr>
        <p:spPr bwMode="auto">
          <a:xfrm>
            <a:off x="503102" y="4738472"/>
            <a:ext cx="1169679"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a:ea typeface="ＭＳ Ｐゴシック" charset="0"/>
                <a:cs typeface="+mn-cs"/>
              </a:rPr>
              <a:t>because</a:t>
            </a:r>
          </a:p>
        </p:txBody>
      </p:sp>
      <p:graphicFrame>
        <p:nvGraphicFramePr>
          <p:cNvPr id="9219" name="Object 6"/>
          <p:cNvGraphicFramePr>
            <a:graphicFrameLocks noChangeAspect="1"/>
          </p:cNvGraphicFramePr>
          <p:nvPr>
            <p:extLst/>
          </p:nvPr>
        </p:nvGraphicFramePr>
        <p:xfrm>
          <a:off x="1521618" y="1373918"/>
          <a:ext cx="6027737" cy="1184495"/>
        </p:xfrm>
        <a:graphic>
          <a:graphicData uri="http://schemas.openxmlformats.org/presentationml/2006/ole">
            <mc:AlternateContent xmlns:mc="http://schemas.openxmlformats.org/markup-compatibility/2006">
              <mc:Choice xmlns:v="urn:schemas-microsoft-com:vml" Requires="v">
                <p:oleObj spid="_x0000_s133175" name="Equation" r:id="rId6" imgW="2133600" imgH="419100" progId="Equation.3">
                  <p:embed/>
                </p:oleObj>
              </mc:Choice>
              <mc:Fallback>
                <p:oleObj name="Equation" r:id="rId6" imgW="2133600" imgH="419100" progId="Equation.3">
                  <p:embed/>
                  <p:pic>
                    <p:nvPicPr>
                      <p:cNvPr id="921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1618" y="1373918"/>
                        <a:ext cx="6027737" cy="118449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20" name="Object 7"/>
          <p:cNvGraphicFramePr>
            <a:graphicFrameLocks noChangeAspect="1"/>
          </p:cNvGraphicFramePr>
          <p:nvPr>
            <p:extLst/>
          </p:nvPr>
        </p:nvGraphicFramePr>
        <p:xfrm>
          <a:off x="484188" y="3262313"/>
          <a:ext cx="6500812" cy="1300162"/>
        </p:xfrm>
        <a:graphic>
          <a:graphicData uri="http://schemas.openxmlformats.org/presentationml/2006/ole">
            <mc:AlternateContent xmlns:mc="http://schemas.openxmlformats.org/markup-compatibility/2006">
              <mc:Choice xmlns:v="urn:schemas-microsoft-com:vml" Requires="v">
                <p:oleObj spid="_x0000_s133176" name="Equation" r:id="rId8" imgW="2476500" imgH="495300" progId="Equation.3">
                  <p:embed/>
                </p:oleObj>
              </mc:Choice>
              <mc:Fallback>
                <p:oleObj name="Equation" r:id="rId8" imgW="2476500" imgH="495300" progId="Equation.3">
                  <p:embed/>
                  <p:pic>
                    <p:nvPicPr>
                      <p:cNvPr id="922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188" y="3262313"/>
                        <a:ext cx="6500812" cy="13001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221" name="Object 8"/>
          <p:cNvGraphicFramePr>
            <a:graphicFrameLocks noChangeAspect="1"/>
          </p:cNvGraphicFramePr>
          <p:nvPr>
            <p:extLst/>
          </p:nvPr>
        </p:nvGraphicFramePr>
        <p:xfrm>
          <a:off x="428625" y="5091113"/>
          <a:ext cx="8213725" cy="933450"/>
        </p:xfrm>
        <a:graphic>
          <a:graphicData uri="http://schemas.openxmlformats.org/presentationml/2006/ole">
            <mc:AlternateContent xmlns:mc="http://schemas.openxmlformats.org/markup-compatibility/2006">
              <mc:Choice xmlns:v="urn:schemas-microsoft-com:vml" Requires="v">
                <p:oleObj spid="_x0000_s133177" name="Equation" r:id="rId10" imgW="3467100" imgH="393700" progId="Equation.DSMT4">
                  <p:embed/>
                </p:oleObj>
              </mc:Choice>
              <mc:Fallback>
                <p:oleObj name="Equation" r:id="rId10" imgW="3467100" imgH="393700" progId="Equation.DSMT4">
                  <p:embed/>
                  <p:pic>
                    <p:nvPicPr>
                      <p:cNvPr id="9221" name="Object 8"/>
                      <p:cNvPicPr>
                        <a:picLocks noChangeAspect="1" noChangeArrowheads="1"/>
                      </p:cNvPicPr>
                      <p:nvPr/>
                    </p:nvPicPr>
                    <p:blipFill>
                      <a:blip r:embed="rId11"/>
                      <a:srcRect/>
                      <a:stretch>
                        <a:fillRect/>
                      </a:stretch>
                    </p:blipFill>
                    <p:spPr bwMode="auto">
                      <a:xfrm>
                        <a:off x="428625" y="5091113"/>
                        <a:ext cx="8213725" cy="9334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 name="Straight Arrow Connector 3"/>
          <p:cNvCxnSpPr/>
          <p:nvPr/>
        </p:nvCxnSpPr>
        <p:spPr>
          <a:xfrm>
            <a:off x="5810352" y="5798817"/>
            <a:ext cx="157341" cy="3820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2777" y="6154066"/>
            <a:ext cx="305453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Goes to 0 faster than t        ∞</a:t>
            </a:r>
          </a:p>
        </p:txBody>
      </p:sp>
      <p:cxnSp>
        <p:nvCxnSpPr>
          <p:cNvPr id="7" name="Straight Arrow Connector 6"/>
          <p:cNvCxnSpPr/>
          <p:nvPr/>
        </p:nvCxnSpPr>
        <p:spPr>
          <a:xfrm>
            <a:off x="6917566" y="6372446"/>
            <a:ext cx="25265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4168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14400" y="220953"/>
            <a:ext cx="6629400" cy="635000"/>
          </a:xfrm>
          <a:noFill/>
        </p:spPr>
        <p:txBody>
          <a:bodyPr>
            <a:noAutofit/>
          </a:bodyPr>
          <a:lstStyle/>
          <a:p>
            <a:pPr eaLnBrk="1" hangingPunct="1"/>
            <a:r>
              <a:rPr lang="en-US" sz="3600" dirty="0">
                <a:latin typeface="Tahoma" charset="0"/>
              </a:rPr>
              <a:t>Exercise: MTTF</a:t>
            </a:r>
          </a:p>
        </p:txBody>
      </p:sp>
      <p:sp>
        <p:nvSpPr>
          <p:cNvPr id="10244" name="Rectangle 3"/>
          <p:cNvSpPr>
            <a:spLocks noGrp="1" noChangeArrowheads="1"/>
          </p:cNvSpPr>
          <p:nvPr>
            <p:ph idx="1"/>
          </p:nvPr>
        </p:nvSpPr>
        <p:spPr>
          <a:xfrm>
            <a:off x="609600" y="1728497"/>
            <a:ext cx="7759700" cy="4102100"/>
          </a:xfrm>
        </p:spPr>
        <p:txBody>
          <a:bodyPr>
            <a:normAutofit/>
          </a:bodyPr>
          <a:lstStyle/>
          <a:p>
            <a:r>
              <a:rPr lang="en-US" sz="2400" dirty="0">
                <a:latin typeface="Tahoma" charset="0"/>
              </a:rPr>
              <a:t>For the distribution system, find the MTTF using f(t).  Given, f(t) = t/50.</a:t>
            </a:r>
          </a:p>
          <a:p>
            <a:endParaRPr lang="en-US" sz="2400" dirty="0">
              <a:latin typeface="Tahoma" charset="0"/>
            </a:endParaRPr>
          </a:p>
          <a:p>
            <a:r>
              <a:rPr lang="en-US" sz="2400" dirty="0">
                <a:latin typeface="Tahoma" charset="0"/>
              </a:rPr>
              <a:t>Method 1: </a:t>
            </a:r>
          </a:p>
        </p:txBody>
      </p:sp>
      <p:sp>
        <p:nvSpPr>
          <p:cNvPr id="10247" name="Rectangle 4"/>
          <p:cNvSpPr>
            <a:spLocks noChangeArrowheads="1"/>
          </p:cNvSpPr>
          <p:nvPr/>
        </p:nvSpPr>
        <p:spPr bwMode="auto">
          <a:xfrm>
            <a:off x="1127125" y="295592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10242" name="Object 6"/>
          <p:cNvGraphicFramePr>
            <a:graphicFrameLocks noChangeAspect="1"/>
          </p:cNvGraphicFramePr>
          <p:nvPr>
            <p:extLst/>
          </p:nvPr>
        </p:nvGraphicFramePr>
        <p:xfrm>
          <a:off x="1797270" y="3845184"/>
          <a:ext cx="3720661" cy="1810020"/>
        </p:xfrm>
        <a:graphic>
          <a:graphicData uri="http://schemas.openxmlformats.org/presentationml/2006/ole">
            <mc:AlternateContent xmlns:mc="http://schemas.openxmlformats.org/markup-compatibility/2006">
              <mc:Choice xmlns:v="urn:schemas-microsoft-com:vml" Requires="v">
                <p:oleObj spid="_x0000_s134157" name="Equation" r:id="rId4" imgW="1955800" imgH="952500" progId="Equation.DSMT4">
                  <p:embed/>
                </p:oleObj>
              </mc:Choice>
              <mc:Fallback>
                <p:oleObj name="Equation" r:id="rId4" imgW="1955800" imgH="952500" progId="Equation.DSMT4">
                  <p:embed/>
                  <p:pic>
                    <p:nvPicPr>
                      <p:cNvPr id="102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270" y="3845184"/>
                        <a:ext cx="3720661" cy="181002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0248" name="Picture 7"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962400"/>
            <a:ext cx="1771650" cy="2182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3345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33400" y="136709"/>
            <a:ext cx="7696200" cy="939800"/>
          </a:xfrm>
          <a:noFill/>
        </p:spPr>
        <p:txBody>
          <a:bodyPr/>
          <a:lstStyle/>
          <a:p>
            <a:r>
              <a:rPr lang="en-US" sz="3600" dirty="0">
                <a:latin typeface="Tahoma" charset="0"/>
              </a:rPr>
              <a:t>Exercise  - MTTF  Revisited</a:t>
            </a:r>
          </a:p>
        </p:txBody>
      </p:sp>
      <p:sp>
        <p:nvSpPr>
          <p:cNvPr id="11268" name="Rectangle 3"/>
          <p:cNvSpPr>
            <a:spLocks noGrp="1" noChangeArrowheads="1"/>
          </p:cNvSpPr>
          <p:nvPr>
            <p:ph idx="1"/>
          </p:nvPr>
        </p:nvSpPr>
        <p:spPr>
          <a:xfrm>
            <a:off x="685800" y="1412875"/>
            <a:ext cx="7759700" cy="4493424"/>
          </a:xfrm>
        </p:spPr>
        <p:txBody>
          <a:bodyPr>
            <a:normAutofit/>
          </a:bodyPr>
          <a:lstStyle/>
          <a:p>
            <a:pPr eaLnBrk="1" hangingPunct="1"/>
            <a:r>
              <a:rPr lang="en-US" sz="2400" dirty="0">
                <a:latin typeface="Tahoma" charset="0"/>
              </a:rPr>
              <a:t>Method 2: </a:t>
            </a:r>
          </a:p>
          <a:p>
            <a:pPr marL="0" indent="0" eaLnBrk="1" hangingPunct="1">
              <a:buNone/>
            </a:pPr>
            <a:r>
              <a:rPr lang="en-US" sz="2400" dirty="0">
                <a:latin typeface="Tahoma" charset="0"/>
              </a:rPr>
              <a:t>For the distribution system, find the MTTF using R(t). Begin by finding F(t) from f(t):</a:t>
            </a:r>
            <a:br>
              <a:rPr lang="en-US" sz="2400" dirty="0">
                <a:latin typeface="Tahoma" charset="0"/>
              </a:rPr>
            </a:br>
            <a:endParaRPr lang="en-US" sz="2400" dirty="0">
              <a:latin typeface="Tahoma" charset="0"/>
            </a:endParaRPr>
          </a:p>
        </p:txBody>
      </p:sp>
      <p:graphicFrame>
        <p:nvGraphicFramePr>
          <p:cNvPr id="11266" name="Object 8"/>
          <p:cNvGraphicFramePr>
            <a:graphicFrameLocks noChangeAspect="1"/>
          </p:cNvGraphicFramePr>
          <p:nvPr>
            <p:extLst/>
          </p:nvPr>
        </p:nvGraphicFramePr>
        <p:xfrm>
          <a:off x="1045642" y="2910716"/>
          <a:ext cx="7419975" cy="3195638"/>
        </p:xfrm>
        <a:graphic>
          <a:graphicData uri="http://schemas.openxmlformats.org/presentationml/2006/ole">
            <mc:AlternateContent xmlns:mc="http://schemas.openxmlformats.org/markup-compatibility/2006">
              <mc:Choice xmlns:v="urn:schemas-microsoft-com:vml" Requires="v">
                <p:oleObj spid="_x0000_s135181" name="Equation" r:id="rId4" imgW="3213100" imgH="1384300" progId="Equation.DSMT4">
                  <p:embed/>
                </p:oleObj>
              </mc:Choice>
              <mc:Fallback>
                <p:oleObj name="Equation" r:id="rId4" imgW="3213100" imgH="1384300" progId="Equation.DSMT4">
                  <p:embed/>
                  <p:pic>
                    <p:nvPicPr>
                      <p:cNvPr id="1126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642" y="2910716"/>
                        <a:ext cx="7419975" cy="31956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TextBox 2"/>
          <p:cNvSpPr txBox="1"/>
          <p:nvPr/>
        </p:nvSpPr>
        <p:spPr>
          <a:xfrm>
            <a:off x="2555286" y="6457745"/>
            <a:ext cx="440068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Same result as obtained from Method 1.</a:t>
            </a:r>
          </a:p>
        </p:txBody>
      </p:sp>
      <p:cxnSp>
        <p:nvCxnSpPr>
          <p:cNvPr id="5" name="Straight Arrow Connector 4"/>
          <p:cNvCxnSpPr/>
          <p:nvPr/>
        </p:nvCxnSpPr>
        <p:spPr>
          <a:xfrm flipV="1">
            <a:off x="5455767" y="5876369"/>
            <a:ext cx="491914" cy="5813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7661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33674"/>
            <a:ext cx="8229600" cy="751945"/>
          </a:xfrm>
          <a:noFill/>
        </p:spPr>
        <p:txBody>
          <a:bodyPr>
            <a:normAutofit/>
          </a:bodyPr>
          <a:lstStyle/>
          <a:p>
            <a:pPr eaLnBrk="1" hangingPunct="1"/>
            <a:r>
              <a:rPr lang="en-US" sz="3200" dirty="0">
                <a:latin typeface="Tahoma" charset="0"/>
              </a:rPr>
              <a:t>Median Time to Failure</a:t>
            </a:r>
            <a:endParaRPr lang="en-US" sz="3600" dirty="0">
              <a:latin typeface="Tahoma" charset="0"/>
            </a:endParaRPr>
          </a:p>
        </p:txBody>
      </p:sp>
      <p:sp>
        <p:nvSpPr>
          <p:cNvPr id="3" name="Content Placeholder 2"/>
          <p:cNvSpPr>
            <a:spLocks noGrp="1"/>
          </p:cNvSpPr>
          <p:nvPr>
            <p:ph idx="1"/>
          </p:nvPr>
        </p:nvSpPr>
        <p:spPr>
          <a:xfrm>
            <a:off x="153723" y="1066800"/>
            <a:ext cx="8836553" cy="5922818"/>
          </a:xfrm>
        </p:spPr>
        <p:txBody>
          <a:bodyPr>
            <a:normAutofit/>
          </a:bodyPr>
          <a:lstStyle/>
          <a:p>
            <a:pPr>
              <a:spcAft>
                <a:spcPts val="600"/>
              </a:spcAft>
            </a:pPr>
            <a:r>
              <a:rPr lang="en-US" sz="2400" b="1" dirty="0"/>
              <a:t>MTTF</a:t>
            </a:r>
            <a:r>
              <a:rPr lang="en-US" sz="2400" dirty="0"/>
              <a:t> is a weighted average that is an acceptable point-value representative of time to failure </a:t>
            </a:r>
            <a:r>
              <a:rPr lang="en-US" sz="2400" b="1" dirty="0"/>
              <a:t>when the distribution is symmetric</a:t>
            </a:r>
            <a:r>
              <a:rPr lang="en-US" sz="2400" dirty="0"/>
              <a:t>, such as the Normal distribution, or a fairly symmetric distribution.</a:t>
            </a:r>
          </a:p>
          <a:p>
            <a:pPr>
              <a:spcAft>
                <a:spcPts val="600"/>
              </a:spcAft>
            </a:pPr>
            <a:r>
              <a:rPr lang="en-US" sz="2400" dirty="0"/>
              <a:t>Median time to failure is the time for which 50% of the failures occur before the median and 50% occur after the median time to failure. </a:t>
            </a:r>
          </a:p>
          <a:p>
            <a:r>
              <a:rPr lang="en-US" sz="2400" b="1" dirty="0"/>
              <a:t>Median time to failure </a:t>
            </a:r>
            <a:r>
              <a:rPr lang="en-US" sz="2400" dirty="0"/>
              <a:t>is an acceptable point value representative of failure times </a:t>
            </a:r>
            <a:r>
              <a:rPr lang="en-US" sz="2400" b="1" dirty="0"/>
              <a:t>when the distribution is skewed</a:t>
            </a:r>
            <a:r>
              <a:rPr lang="en-US" sz="2400" dirty="0"/>
              <a:t>, where the median value is between the mode and the mean.</a:t>
            </a:r>
          </a:p>
        </p:txBody>
      </p:sp>
      <p:graphicFrame>
        <p:nvGraphicFramePr>
          <p:cNvPr id="12290" name="Object 3"/>
          <p:cNvGraphicFramePr>
            <a:graphicFrameLocks/>
          </p:cNvGraphicFramePr>
          <p:nvPr>
            <p:extLst>
              <p:ext uri="{D42A27DB-BD31-4B8C-83A1-F6EECF244321}">
                <p14:modId xmlns:p14="http://schemas.microsoft.com/office/powerpoint/2010/main" val="2766271614"/>
              </p:ext>
            </p:extLst>
          </p:nvPr>
        </p:nvGraphicFramePr>
        <p:xfrm>
          <a:off x="5406388" y="5486400"/>
          <a:ext cx="3134605" cy="457160"/>
        </p:xfrm>
        <a:graphic>
          <a:graphicData uri="http://schemas.openxmlformats.org/presentationml/2006/ole">
            <mc:AlternateContent xmlns:mc="http://schemas.openxmlformats.org/markup-compatibility/2006">
              <mc:Choice xmlns:v="urn:schemas-microsoft-com:vml" Requires="v">
                <p:oleObj spid="_x0000_s136205" name="Equation" r:id="rId4" imgW="1651000" imgH="203200" progId="Equation.DSMT4">
                  <p:embed/>
                </p:oleObj>
              </mc:Choice>
              <mc:Fallback>
                <p:oleObj name="Equation" r:id="rId4" imgW="1651000" imgH="203200" progId="Equation.DSMT4">
                  <p:embed/>
                  <p:pic>
                    <p:nvPicPr>
                      <p:cNvPr id="1229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6388" y="5486400"/>
                        <a:ext cx="3134605" cy="45716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202729" y="6451462"/>
            <a:ext cx="3257360"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prstClr val="black"/>
                </a:solidFill>
                <a:effectLst/>
                <a:uLnTx/>
                <a:uFillTx/>
                <a:latin typeface="Calibri"/>
                <a:ea typeface="+mn-ea"/>
                <a:cs typeface="+mn-cs"/>
              </a:rPr>
              <a:t>Pr</a:t>
            </a:r>
            <a:r>
              <a:rPr kumimoji="0" lang="en-US" sz="2200" b="0" i="0" u="none" strike="noStrike" kern="1200" cap="none" spc="0" normalizeH="0" baseline="0" noProof="0" dirty="0">
                <a:ln>
                  <a:noFill/>
                </a:ln>
                <a:solidFill>
                  <a:prstClr val="black"/>
                </a:solidFill>
                <a:effectLst/>
                <a:uLnTx/>
                <a:uFillTx/>
                <a:latin typeface="Calibri"/>
                <a:ea typeface="+mn-ea"/>
                <a:cs typeface="+mn-cs"/>
              </a:rPr>
              <a:t> of failure for T ≥ median</a:t>
            </a:r>
          </a:p>
        </p:txBody>
      </p:sp>
      <p:pic>
        <p:nvPicPr>
          <p:cNvPr id="5" name="Picture 4" descr="Skewed Distribution_b.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093" y="5144752"/>
            <a:ext cx="4432360" cy="1298213"/>
          </a:xfrm>
          <a:prstGeom prst="rect">
            <a:avLst/>
          </a:prstGeom>
        </p:spPr>
      </p:pic>
    </p:spTree>
    <p:extLst>
      <p:ext uri="{BB962C8B-B14F-4D97-AF65-F5344CB8AC3E}">
        <p14:creationId xmlns:p14="http://schemas.microsoft.com/office/powerpoint/2010/main" val="16975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34158" y="291272"/>
            <a:ext cx="8229600" cy="664100"/>
          </a:xfrm>
          <a:noFill/>
        </p:spPr>
        <p:txBody>
          <a:bodyPr>
            <a:normAutofit/>
          </a:bodyPr>
          <a:lstStyle/>
          <a:p>
            <a:pPr eaLnBrk="1" hangingPunct="1"/>
            <a:r>
              <a:rPr lang="en-US" sz="3600" dirty="0">
                <a:latin typeface="Tahoma" charset="0"/>
              </a:rPr>
              <a:t>Most Likely Time to Failure (Mode)</a:t>
            </a:r>
            <a:endParaRPr lang="en-US" dirty="0">
              <a:latin typeface="Tahoma" charset="0"/>
            </a:endParaRPr>
          </a:p>
        </p:txBody>
      </p:sp>
      <p:sp>
        <p:nvSpPr>
          <p:cNvPr id="3" name="Content Placeholder 2"/>
          <p:cNvSpPr>
            <a:spLocks noGrp="1"/>
          </p:cNvSpPr>
          <p:nvPr>
            <p:ph idx="1"/>
          </p:nvPr>
        </p:nvSpPr>
        <p:spPr>
          <a:xfrm>
            <a:off x="134158" y="955372"/>
            <a:ext cx="8552642" cy="5766103"/>
          </a:xfrm>
        </p:spPr>
        <p:txBody>
          <a:bodyPr>
            <a:normAutofit/>
          </a:bodyPr>
          <a:lstStyle/>
          <a:p>
            <a:pPr>
              <a:spcAft>
                <a:spcPts val="1000"/>
              </a:spcAft>
            </a:pPr>
            <a:r>
              <a:rPr lang="en-US" sz="2600" dirty="0"/>
              <a:t>The Mode or most likely time to failure is the value of t that maximizes f(t), providing f(t) pdf has a single peak</a:t>
            </a:r>
          </a:p>
          <a:p>
            <a:pPr>
              <a:spcAft>
                <a:spcPts val="1000"/>
              </a:spcAft>
            </a:pPr>
            <a:r>
              <a:rPr lang="en-US" sz="2600" dirty="0"/>
              <a:t>An unimodal f(t) (single peak), for any unit interval of time, is centered at the mode, the probability of a failure within that interval is greater than in any other unit time interval. </a:t>
            </a:r>
            <a:br>
              <a:rPr lang="en-US" sz="2600" dirty="0"/>
            </a:br>
            <a:br>
              <a:rPr lang="en-US" sz="2600" dirty="0"/>
            </a:br>
            <a:endParaRPr lang="en-US" sz="2600" dirty="0"/>
          </a:p>
          <a:p>
            <a:r>
              <a:rPr lang="en-US" sz="2600" dirty="0"/>
              <a:t>In each case of mean, median, or mode for a particular distribution, the most representative point value time to failure point value can be selected based on the </a:t>
            </a:r>
            <a:r>
              <a:rPr lang="en-US" sz="2600" b="1" dirty="0" err="1"/>
              <a:t>Skewness</a:t>
            </a:r>
            <a:r>
              <a:rPr lang="en-US" sz="2600" dirty="0"/>
              <a:t> and </a:t>
            </a:r>
            <a:r>
              <a:rPr lang="en-US" sz="2600" b="1" dirty="0" err="1"/>
              <a:t>Peakedness</a:t>
            </a:r>
            <a:r>
              <a:rPr lang="en-US" sz="2600" dirty="0"/>
              <a:t> (Kurtosis) shape of the distribution and the application.</a:t>
            </a:r>
          </a:p>
        </p:txBody>
      </p:sp>
      <p:graphicFrame>
        <p:nvGraphicFramePr>
          <p:cNvPr id="8" name="Object 4"/>
          <p:cNvGraphicFramePr>
            <a:graphicFrameLocks/>
          </p:cNvGraphicFramePr>
          <p:nvPr>
            <p:extLst>
              <p:ext uri="{D42A27DB-BD31-4B8C-83A1-F6EECF244321}">
                <p14:modId xmlns:p14="http://schemas.microsoft.com/office/powerpoint/2010/main" val="589444022"/>
              </p:ext>
            </p:extLst>
          </p:nvPr>
        </p:nvGraphicFramePr>
        <p:xfrm>
          <a:off x="2895600" y="3810000"/>
          <a:ext cx="2667000" cy="649340"/>
        </p:xfrm>
        <a:graphic>
          <a:graphicData uri="http://schemas.openxmlformats.org/presentationml/2006/ole">
            <mc:AlternateContent xmlns:mc="http://schemas.openxmlformats.org/markup-compatibility/2006">
              <mc:Choice xmlns:v="urn:schemas-microsoft-com:vml" Requires="v">
                <p:oleObj spid="_x0000_s137229" name="Equation" r:id="rId4" imgW="1079500" imgH="279400" progId="Equation.DSMT4">
                  <p:embed/>
                </p:oleObj>
              </mc:Choice>
              <mc:Fallback>
                <p:oleObj name="Equation" r:id="rId4" imgW="1079500" imgH="279400" progId="Equation.DSMT4">
                  <p:embed/>
                  <p:pic>
                    <p:nvPicPr>
                      <p:cNvPr id="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810000"/>
                        <a:ext cx="2667000" cy="64934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5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228600"/>
            <a:ext cx="8618093" cy="762000"/>
          </a:xfrm>
          <a:noFill/>
        </p:spPr>
        <p:txBody>
          <a:bodyPr>
            <a:normAutofit fontScale="90000"/>
          </a:bodyPr>
          <a:lstStyle/>
          <a:p>
            <a:r>
              <a:rPr lang="en-US" sz="3200" dirty="0">
                <a:latin typeface="Tahoma" charset="0"/>
              </a:rPr>
              <a:t>Exercise: Central Tendency for Skewed Distribution</a:t>
            </a:r>
          </a:p>
        </p:txBody>
      </p:sp>
      <p:sp>
        <p:nvSpPr>
          <p:cNvPr id="45061" name="Rectangle 5"/>
          <p:cNvSpPr>
            <a:spLocks noChangeArrowheads="1"/>
          </p:cNvSpPr>
          <p:nvPr/>
        </p:nvSpPr>
        <p:spPr bwMode="auto">
          <a:xfrm>
            <a:off x="957639" y="1142613"/>
            <a:ext cx="474360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R(t) = 1 - t</a:t>
            </a:r>
            <a:r>
              <a:rPr kumimoji="0" lang="en-US" sz="2400" b="0" i="0" u="none" strike="noStrike" kern="1200" cap="none" spc="0" normalizeH="0" baseline="30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 100 = 0.5 at the median</a:t>
            </a:r>
          </a:p>
        </p:txBody>
      </p:sp>
      <p:sp>
        <p:nvSpPr>
          <p:cNvPr id="45062" name="Rectangle 6"/>
          <p:cNvSpPr>
            <a:spLocks noChangeArrowheads="1"/>
          </p:cNvSpPr>
          <p:nvPr/>
        </p:nvSpPr>
        <p:spPr bwMode="auto">
          <a:xfrm>
            <a:off x="957639" y="1753303"/>
            <a:ext cx="574240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Solve for t at the median:  </a:t>
            </a:r>
            <a:r>
              <a:rPr kumimoji="0" lang="en-US" sz="2400" i="0" u="none" strike="noStrike" kern="1200" cap="none" spc="0" normalizeH="0" baseline="0" noProof="0" dirty="0">
                <a:ln>
                  <a:noFill/>
                </a:ln>
                <a:solidFill>
                  <a:prstClr val="black"/>
                </a:solidFill>
                <a:effectLst/>
                <a:uLnTx/>
                <a:uFillTx/>
                <a:latin typeface="Calibri"/>
                <a:ea typeface="+mn-ea"/>
                <a:cs typeface="+mn-cs"/>
              </a:rPr>
              <a:t>F(t) = t</a:t>
            </a:r>
            <a:r>
              <a:rPr kumimoji="0" lang="en-US" sz="2400" i="0" u="none" strike="noStrike" kern="1200" cap="none" spc="0" normalizeH="0" baseline="30000" noProof="0" dirty="0">
                <a:ln>
                  <a:noFill/>
                </a:ln>
                <a:solidFill>
                  <a:prstClr val="black"/>
                </a:solidFill>
                <a:effectLst/>
                <a:uLnTx/>
                <a:uFillTx/>
                <a:latin typeface="Calibri"/>
                <a:ea typeface="+mn-ea"/>
                <a:cs typeface="+mn-cs"/>
              </a:rPr>
              <a:t>2</a:t>
            </a:r>
            <a:r>
              <a:rPr kumimoji="0" lang="en-US" sz="2400" i="0" u="none" strike="noStrike" kern="1200" cap="none" spc="0" normalizeH="0" baseline="0" noProof="0" dirty="0">
                <a:ln>
                  <a:noFill/>
                </a:ln>
                <a:solidFill>
                  <a:prstClr val="black"/>
                </a:solidFill>
                <a:effectLst/>
                <a:uLnTx/>
                <a:uFillTx/>
                <a:latin typeface="Calibri"/>
                <a:ea typeface="+mn-ea"/>
                <a:cs typeface="+mn-cs"/>
              </a:rPr>
              <a:t> /100 = 0.5</a:t>
            </a:r>
          </a:p>
        </p:txBody>
      </p:sp>
      <p:sp>
        <p:nvSpPr>
          <p:cNvPr id="45063" name="Rectangle 7"/>
          <p:cNvSpPr>
            <a:spLocks noChangeArrowheads="1"/>
          </p:cNvSpPr>
          <p:nvPr/>
        </p:nvSpPr>
        <p:spPr bwMode="auto">
          <a:xfrm>
            <a:off x="957639" y="2300178"/>
            <a:ext cx="3745384"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r>
              <a:rPr kumimoji="0" lang="en-US" sz="2400" b="0" i="0" u="none" strike="noStrike" kern="1200" cap="none" spc="0" normalizeH="0" baseline="30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 50  </a:t>
            </a:r>
            <a:r>
              <a:rPr kumimoji="0" lang="en-US" sz="2400" i="0" u="none" strike="noStrike" kern="1200" cap="none" spc="0" normalizeH="0" baseline="0" noProof="0" dirty="0">
                <a:ln>
                  <a:noFill/>
                </a:ln>
                <a:solidFill>
                  <a:prstClr val="black"/>
                </a:solidFill>
                <a:effectLst/>
                <a:uLnTx/>
                <a:uFillTx/>
                <a:latin typeface="Calibri"/>
                <a:ea typeface="+mn-ea"/>
                <a:cs typeface="+mn-cs"/>
              </a:rPr>
              <a:t>or,      </a:t>
            </a: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median</a:t>
            </a:r>
            <a:r>
              <a:rPr kumimoji="0" lang="en-US" sz="2400" i="0" u="none" strike="noStrike" kern="1200" cap="none" spc="0" normalizeH="0" baseline="0" noProof="0" dirty="0">
                <a:ln>
                  <a:noFill/>
                </a:ln>
                <a:solidFill>
                  <a:prstClr val="black"/>
                </a:solidFill>
                <a:effectLst/>
                <a:uLnTx/>
                <a:uFillTx/>
                <a:latin typeface="Calibri"/>
                <a:ea typeface="+mn-ea"/>
                <a:cs typeface="+mn-cs"/>
              </a:rPr>
              <a:t> = 7.07 </a:t>
            </a:r>
            <a:r>
              <a:rPr kumimoji="0" lang="en-US" sz="2400" i="0" u="none" strike="noStrike" kern="1200" cap="none" spc="0" normalizeH="0" baseline="0" noProof="0" dirty="0" err="1">
                <a:ln>
                  <a:noFill/>
                </a:ln>
                <a:solidFill>
                  <a:prstClr val="black"/>
                </a:solidFill>
                <a:effectLst/>
                <a:uLnTx/>
                <a:uFillTx/>
                <a:latin typeface="Calibri"/>
                <a:ea typeface="+mn-ea"/>
                <a:cs typeface="+mn-cs"/>
              </a:rPr>
              <a:t>yr</a:t>
            </a:r>
            <a:endParaRPr kumimoji="0" lang="en-US" sz="240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45064" name="Group 17"/>
          <p:cNvGrpSpPr>
            <a:grpSpLocks/>
          </p:cNvGrpSpPr>
          <p:nvPr/>
        </p:nvGrpSpPr>
        <p:grpSpPr bwMode="auto">
          <a:xfrm>
            <a:off x="1034256" y="3819242"/>
            <a:ext cx="4941889" cy="1376363"/>
            <a:chOff x="1091" y="2721"/>
            <a:chExt cx="3113" cy="867"/>
          </a:xfrm>
        </p:grpSpPr>
        <p:grpSp>
          <p:nvGrpSpPr>
            <p:cNvPr id="45066" name="Group 15"/>
            <p:cNvGrpSpPr>
              <a:grpSpLocks/>
            </p:cNvGrpSpPr>
            <p:nvPr/>
          </p:nvGrpSpPr>
          <p:grpSpPr bwMode="auto">
            <a:xfrm>
              <a:off x="1091" y="2721"/>
              <a:ext cx="1622" cy="867"/>
              <a:chOff x="1091" y="2721"/>
              <a:chExt cx="1622" cy="867"/>
            </a:xfrm>
          </p:grpSpPr>
          <p:sp>
            <p:nvSpPr>
              <p:cNvPr id="45068" name="Line 8"/>
              <p:cNvSpPr>
                <a:spLocks noChangeShapeType="1"/>
              </p:cNvSpPr>
              <p:nvPr/>
            </p:nvSpPr>
            <p:spPr bwMode="auto">
              <a:xfrm>
                <a:off x="1389" y="2737"/>
                <a:ext cx="0" cy="719"/>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5069" name="Line 9"/>
              <p:cNvSpPr>
                <a:spLocks noChangeShapeType="1"/>
              </p:cNvSpPr>
              <p:nvPr/>
            </p:nvSpPr>
            <p:spPr bwMode="auto">
              <a:xfrm>
                <a:off x="1246" y="3312"/>
                <a:ext cx="134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5070" name="Rectangle 10"/>
              <p:cNvSpPr>
                <a:spLocks noChangeArrowheads="1"/>
              </p:cNvSpPr>
              <p:nvPr/>
            </p:nvSpPr>
            <p:spPr bwMode="auto">
              <a:xfrm>
                <a:off x="1091" y="2721"/>
                <a:ext cx="35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f(t)</a:t>
                </a:r>
              </a:p>
            </p:txBody>
          </p:sp>
          <p:sp>
            <p:nvSpPr>
              <p:cNvPr id="45071" name="Rectangle 11"/>
              <p:cNvSpPr>
                <a:spLocks noChangeArrowheads="1"/>
              </p:cNvSpPr>
              <p:nvPr/>
            </p:nvSpPr>
            <p:spPr bwMode="auto">
              <a:xfrm>
                <a:off x="2531" y="3297"/>
                <a:ext cx="18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t</a:t>
                </a:r>
              </a:p>
            </p:txBody>
          </p:sp>
          <p:sp>
            <p:nvSpPr>
              <p:cNvPr id="45072" name="Line 12"/>
              <p:cNvSpPr>
                <a:spLocks noChangeShapeType="1"/>
              </p:cNvSpPr>
              <p:nvPr/>
            </p:nvSpPr>
            <p:spPr bwMode="auto">
              <a:xfrm flipV="1">
                <a:off x="1390" y="3025"/>
                <a:ext cx="863" cy="28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5073" name="Line 13"/>
              <p:cNvSpPr>
                <a:spLocks noChangeShapeType="1"/>
              </p:cNvSpPr>
              <p:nvPr/>
            </p:nvSpPr>
            <p:spPr bwMode="auto">
              <a:xfrm>
                <a:off x="2253" y="3025"/>
                <a:ext cx="0" cy="287"/>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5074" name="Rectangle 14"/>
              <p:cNvSpPr>
                <a:spLocks noChangeArrowheads="1"/>
              </p:cNvSpPr>
              <p:nvPr/>
            </p:nvSpPr>
            <p:spPr bwMode="auto">
              <a:xfrm>
                <a:off x="2147" y="3297"/>
                <a:ext cx="31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10</a:t>
                </a:r>
              </a:p>
            </p:txBody>
          </p:sp>
        </p:grpSp>
        <p:sp>
          <p:nvSpPr>
            <p:cNvPr id="45067" name="Rectangle 16"/>
            <p:cNvSpPr>
              <a:spLocks noChangeArrowheads="1"/>
            </p:cNvSpPr>
            <p:nvPr/>
          </p:nvSpPr>
          <p:spPr bwMode="auto">
            <a:xfrm>
              <a:off x="3014" y="2918"/>
              <a:ext cx="1190"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a:ea typeface="+mn-ea"/>
                  <a:cs typeface="+mn-cs"/>
                </a:rPr>
                <a:t>by inspection</a:t>
              </a:r>
            </a:p>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mode</a:t>
              </a:r>
              <a:r>
                <a:rPr kumimoji="0" lang="en-US" sz="2400" i="0" u="none" strike="noStrike" kern="1200" cap="none" spc="0" normalizeH="0" baseline="0" noProof="0" dirty="0">
                  <a:ln>
                    <a:noFill/>
                  </a:ln>
                  <a:solidFill>
                    <a:prstClr val="black"/>
                  </a:solidFill>
                  <a:effectLst/>
                  <a:uLnTx/>
                  <a:uFillTx/>
                  <a:latin typeface="Calibri"/>
                  <a:ea typeface="+mn-ea"/>
                  <a:cs typeface="+mn-cs"/>
                </a:rPr>
                <a:t> = 10 </a:t>
              </a:r>
              <a:r>
                <a:rPr kumimoji="0" lang="en-US" sz="2400" i="0" u="none" strike="noStrike" kern="1200" cap="none" spc="0" normalizeH="0" baseline="0" noProof="0" dirty="0" err="1">
                  <a:ln>
                    <a:noFill/>
                  </a:ln>
                  <a:solidFill>
                    <a:prstClr val="black"/>
                  </a:solidFill>
                  <a:effectLst/>
                  <a:uLnTx/>
                  <a:uFillTx/>
                  <a:latin typeface="Calibri"/>
                  <a:ea typeface="+mn-ea"/>
                  <a:cs typeface="+mn-cs"/>
                </a:rPr>
                <a:t>yr</a:t>
              </a:r>
              <a:endParaRPr kumimoji="0" lang="en-US" sz="240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45065" name="Picture 18" descr="INDMN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165" y="2001381"/>
            <a:ext cx="1687513" cy="2079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954887" y="2966693"/>
            <a:ext cx="5100627"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400" i="0" u="none" strike="noStrike" kern="1200" cap="none" spc="0" normalizeH="0" baseline="0" noProof="0" dirty="0">
                <a:ln>
                  <a:noFill/>
                </a:ln>
                <a:solidFill>
                  <a:prstClr val="black"/>
                </a:solidFill>
                <a:effectLst/>
                <a:uLnTx/>
                <a:uFillTx/>
                <a:latin typeface="Calibri"/>
                <a:ea typeface="+mn-ea"/>
                <a:cs typeface="+mn-cs"/>
              </a:rPr>
              <a:t> = 6.67 </a:t>
            </a:r>
            <a:r>
              <a:rPr kumimoji="0" lang="en-US" sz="2400" i="0" u="none" strike="noStrike" kern="1200" cap="none" spc="0" normalizeH="0" baseline="0" noProof="0" dirty="0" err="1">
                <a:ln>
                  <a:noFill/>
                </a:ln>
                <a:solidFill>
                  <a:prstClr val="black"/>
                </a:solidFill>
                <a:effectLst/>
                <a:uLnTx/>
                <a:uFillTx/>
                <a:latin typeface="Calibri"/>
                <a:ea typeface="+mn-ea"/>
                <a:cs typeface="+mn-cs"/>
              </a:rPr>
              <a:t>yr</a:t>
            </a:r>
            <a:r>
              <a:rPr kumimoji="0" lang="en-US" sz="2400" i="0" u="none" strike="noStrike" kern="1200" cap="none" spc="0" normalizeH="0" baseline="0" noProof="0" dirty="0">
                <a:ln>
                  <a:noFill/>
                </a:ln>
                <a:solidFill>
                  <a:prstClr val="black"/>
                </a:solidFill>
                <a:effectLst/>
                <a:uLnTx/>
                <a:uFillTx/>
                <a:latin typeface="Calibri"/>
                <a:ea typeface="+mn-ea"/>
                <a:cs typeface="+mn-cs"/>
              </a:rPr>
              <a:t> (MTTF calculated before)</a:t>
            </a:r>
          </a:p>
        </p:txBody>
      </p:sp>
      <p:sp>
        <p:nvSpPr>
          <p:cNvPr id="3" name="TextBox 2"/>
          <p:cNvSpPr txBox="1"/>
          <p:nvPr/>
        </p:nvSpPr>
        <p:spPr>
          <a:xfrm>
            <a:off x="504498" y="5913418"/>
            <a:ext cx="853790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This is an example for a distribution tail skewed to the left, where </a:t>
            </a: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400" b="1" i="0" u="none" strike="noStrike" kern="1200" cap="none" spc="0" normalizeH="0" baseline="0" noProof="0" dirty="0">
                <a:ln>
                  <a:noFill/>
                </a:ln>
                <a:solidFill>
                  <a:prstClr val="black"/>
                </a:solidFill>
                <a:effectLst/>
                <a:uLnTx/>
                <a:uFillTx/>
                <a:latin typeface="Calibri"/>
                <a:ea typeface="+mn-ea"/>
                <a:cs typeface="+mn-cs"/>
              </a:rPr>
              <a:t> &lt;  </a:t>
            </a: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median</a:t>
            </a:r>
            <a:r>
              <a:rPr kumimoji="0" lang="en-US" sz="2400" b="1" i="0" u="none" strike="noStrike" kern="1200" cap="none" spc="0" normalizeH="0" baseline="0" noProof="0" dirty="0">
                <a:ln>
                  <a:noFill/>
                </a:ln>
                <a:solidFill>
                  <a:prstClr val="black"/>
                </a:solidFill>
                <a:effectLst/>
                <a:uLnTx/>
                <a:uFillTx/>
                <a:latin typeface="Calibri"/>
                <a:ea typeface="+mn-ea"/>
                <a:cs typeface="+mn-cs"/>
              </a:rPr>
              <a:t>  &lt;  </a:t>
            </a: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mode</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a:ln>
                  <a:noFill/>
                </a:ln>
                <a:solidFill>
                  <a:prstClr val="black"/>
                </a:solidFill>
                <a:effectLst/>
                <a:uLnTx/>
                <a:uFillTx/>
                <a:latin typeface="Calibri"/>
                <a:ea typeface="+mn-ea"/>
                <a:cs typeface="+mn-cs"/>
              </a:rPr>
              <a:t>and</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a:ea typeface="+mn-ea"/>
                <a:cs typeface="+mn-cs"/>
              </a:rPr>
              <a:t>t</a:t>
            </a:r>
            <a:r>
              <a:rPr kumimoji="0" lang="en-US" sz="2400" b="1"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400" b="1"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a:ln>
                  <a:noFill/>
                </a:ln>
                <a:solidFill>
                  <a:prstClr val="black"/>
                </a:solidFill>
                <a:effectLst/>
                <a:uLnTx/>
                <a:uFillTx/>
                <a:latin typeface="Calibri"/>
                <a:ea typeface="+mn-ea"/>
                <a:cs typeface="+mn-cs"/>
              </a:rPr>
              <a:t>weighted by left-skewed tail.</a:t>
            </a:r>
          </a:p>
        </p:txBody>
      </p:sp>
      <p:sp>
        <p:nvSpPr>
          <p:cNvPr id="4" name="Rectangle 3">
            <a:extLst>
              <a:ext uri="{FF2B5EF4-FFF2-40B4-BE49-F238E27FC236}">
                <a16:creationId xmlns:a16="http://schemas.microsoft.com/office/drawing/2014/main" id="{C6B0E0D2-1C4B-44A4-92E3-5515BB29FFB2}"/>
              </a:ext>
            </a:extLst>
          </p:cNvPr>
          <p:cNvSpPr/>
          <p:nvPr/>
        </p:nvSpPr>
        <p:spPr>
          <a:xfrm>
            <a:off x="2303388" y="5189255"/>
            <a:ext cx="2835456" cy="400110"/>
          </a:xfrm>
          <a:prstGeom prst="rect">
            <a:avLst/>
          </a:prstGeom>
        </p:spPr>
        <p:txBody>
          <a:bodyPr wrap="none">
            <a:spAutoFit/>
          </a:bodyPr>
          <a:lstStyle/>
          <a:p>
            <a:r>
              <a:rPr lang="en-US" sz="2000" b="1" dirty="0">
                <a:solidFill>
                  <a:prstClr val="black"/>
                </a:solidFill>
              </a:rPr>
              <a:t>So, </a:t>
            </a:r>
            <a:r>
              <a:rPr lang="en-US" sz="2000" b="1" dirty="0" err="1">
                <a:solidFill>
                  <a:prstClr val="black"/>
                </a:solidFill>
              </a:rPr>
              <a:t>t</a:t>
            </a:r>
            <a:r>
              <a:rPr lang="en-US" sz="2000" b="1" baseline="-25000" dirty="0" err="1">
                <a:solidFill>
                  <a:prstClr val="black"/>
                </a:solidFill>
              </a:rPr>
              <a:t>mean</a:t>
            </a:r>
            <a:r>
              <a:rPr lang="en-US" sz="2000" b="1" dirty="0">
                <a:solidFill>
                  <a:prstClr val="black"/>
                </a:solidFill>
              </a:rPr>
              <a:t> &lt;  </a:t>
            </a:r>
            <a:r>
              <a:rPr lang="en-US" sz="2000" b="1" dirty="0" err="1">
                <a:solidFill>
                  <a:prstClr val="black"/>
                </a:solidFill>
              </a:rPr>
              <a:t>t</a:t>
            </a:r>
            <a:r>
              <a:rPr lang="en-US" sz="2000" b="1" baseline="-25000" dirty="0" err="1">
                <a:solidFill>
                  <a:prstClr val="black"/>
                </a:solidFill>
              </a:rPr>
              <a:t>median</a:t>
            </a:r>
            <a:r>
              <a:rPr lang="en-US" sz="2000" b="1" dirty="0">
                <a:solidFill>
                  <a:prstClr val="black"/>
                </a:solidFill>
              </a:rPr>
              <a:t>  &lt;  </a:t>
            </a:r>
            <a:r>
              <a:rPr lang="en-US" sz="2000" b="1" dirty="0" err="1">
                <a:solidFill>
                  <a:prstClr val="black"/>
                </a:solidFill>
              </a:rPr>
              <a:t>t</a:t>
            </a:r>
            <a:r>
              <a:rPr lang="en-US" sz="2000" b="1" baseline="-25000" dirty="0" err="1">
                <a:solidFill>
                  <a:prstClr val="black"/>
                </a:solidFill>
              </a:rPr>
              <a:t>mode</a:t>
            </a:r>
            <a:endParaRPr lang="en-US" sz="2000" dirty="0"/>
          </a:p>
        </p:txBody>
      </p:sp>
    </p:spTree>
    <p:extLst>
      <p:ext uri="{BB962C8B-B14F-4D97-AF65-F5344CB8AC3E}">
        <p14:creationId xmlns:p14="http://schemas.microsoft.com/office/powerpoint/2010/main" val="324681844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6" name="Picture 6" descr="Skewed Distribution: Definition, Examples - Statistics How To">
            <a:extLst>
              <a:ext uri="{FF2B5EF4-FFF2-40B4-BE49-F238E27FC236}">
                <a16:creationId xmlns:a16="http://schemas.microsoft.com/office/drawing/2014/main" id="{281D6252-7445-42A4-A7AC-A5C8414F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32" y="1131825"/>
            <a:ext cx="8258535" cy="3788319"/>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title"/>
          </p:nvPr>
        </p:nvSpPr>
        <p:spPr>
          <a:xfrm>
            <a:off x="219966" y="158140"/>
            <a:ext cx="8724727" cy="635000"/>
          </a:xfrm>
          <a:noFill/>
        </p:spPr>
        <p:txBody>
          <a:bodyPr>
            <a:normAutofit fontScale="90000"/>
          </a:bodyPr>
          <a:lstStyle/>
          <a:p>
            <a:pPr eaLnBrk="1" hangingPunct="1"/>
            <a:r>
              <a:rPr lang="en-US" sz="3600" dirty="0">
                <a:latin typeface="Tahoma" charset="0"/>
              </a:rPr>
              <a:t>Central Tendency for Skewed Distribution</a:t>
            </a:r>
          </a:p>
        </p:txBody>
      </p:sp>
      <p:sp>
        <p:nvSpPr>
          <p:cNvPr id="3" name="TextBox 2"/>
          <p:cNvSpPr txBox="1"/>
          <p:nvPr/>
        </p:nvSpPr>
        <p:spPr>
          <a:xfrm>
            <a:off x="5318130" y="4570381"/>
            <a:ext cx="3854847"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Central measures for a distribution tail skewed to the right with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mode</a:t>
            </a:r>
            <a:r>
              <a:rPr kumimoji="0" lang="en-US" sz="2200" b="0" i="0" u="none" strike="noStrike" kern="1200" cap="none" spc="0" normalizeH="0" baseline="0" noProof="0" dirty="0">
                <a:ln>
                  <a:noFill/>
                </a:ln>
                <a:solidFill>
                  <a:prstClr val="black"/>
                </a:solidFill>
                <a:effectLst/>
                <a:uLnTx/>
                <a:uFillTx/>
                <a:latin typeface="Calibri"/>
                <a:ea typeface="+mn-ea"/>
                <a:cs typeface="+mn-cs"/>
              </a:rPr>
              <a:t> &lt;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median</a:t>
            </a:r>
            <a:r>
              <a:rPr kumimoji="0" lang="en-US" sz="2200" b="0" i="0" u="none" strike="noStrike" kern="1200" cap="none" spc="0" normalizeH="0" baseline="0" noProof="0" dirty="0">
                <a:ln>
                  <a:noFill/>
                </a:ln>
                <a:solidFill>
                  <a:prstClr val="black"/>
                </a:solidFill>
                <a:effectLst/>
                <a:uLnTx/>
                <a:uFillTx/>
                <a:latin typeface="Calibri"/>
                <a:ea typeface="+mn-ea"/>
                <a:cs typeface="+mn-cs"/>
              </a:rPr>
              <a:t> &lt;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200" b="0" i="0" u="none" strike="noStrike" kern="1200" cap="none" spc="0" normalizeH="0" baseline="0" noProof="0" dirty="0">
                <a:ln>
                  <a:noFill/>
                </a:ln>
                <a:solidFill>
                  <a:prstClr val="black"/>
                </a:solidFill>
                <a:effectLst/>
                <a:uLnTx/>
                <a:uFillTx/>
                <a:latin typeface="Calibri"/>
                <a:ea typeface="+mn-ea"/>
                <a:cs typeface="+mn-cs"/>
              </a:rPr>
              <a:t> and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200" b="0" i="0" u="none" strike="noStrike" kern="1200" cap="none" spc="0" normalizeH="0" baseline="0" noProof="0" dirty="0">
                <a:ln>
                  <a:noFill/>
                </a:ln>
                <a:solidFill>
                  <a:prstClr val="black"/>
                </a:solidFill>
                <a:effectLst/>
                <a:uLnTx/>
                <a:uFillTx/>
                <a:latin typeface="Calibri"/>
                <a:ea typeface="+mn-ea"/>
                <a:cs typeface="+mn-cs"/>
              </a:rPr>
              <a:t> biased by long tail to the right.</a:t>
            </a:r>
          </a:p>
        </p:txBody>
      </p:sp>
      <p:sp>
        <p:nvSpPr>
          <p:cNvPr id="6" name="Rectangle 5"/>
          <p:cNvSpPr/>
          <p:nvPr/>
        </p:nvSpPr>
        <p:spPr>
          <a:xfrm>
            <a:off x="0" y="6613017"/>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1125879" y="4571454"/>
            <a:ext cx="3640479"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Central measures for a distribution tail skewed to the right with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mode</a:t>
            </a:r>
            <a:r>
              <a:rPr kumimoji="0" lang="en-US" sz="2200" b="0" i="0" u="none" strike="noStrike" kern="1200" cap="none" spc="0" normalizeH="0" baseline="0" noProof="0" dirty="0">
                <a:ln>
                  <a:noFill/>
                </a:ln>
                <a:solidFill>
                  <a:prstClr val="black"/>
                </a:solidFill>
                <a:effectLst/>
                <a:uLnTx/>
                <a:uFillTx/>
                <a:latin typeface="Calibri"/>
                <a:ea typeface="+mn-ea"/>
                <a:cs typeface="+mn-cs"/>
              </a:rPr>
              <a:t> &lt;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median</a:t>
            </a:r>
            <a:r>
              <a:rPr kumimoji="0" lang="en-US" sz="2200" b="0" i="0" u="none" strike="noStrike" kern="1200" cap="none" spc="0" normalizeH="0" baseline="0" noProof="0" dirty="0">
                <a:ln>
                  <a:noFill/>
                </a:ln>
                <a:solidFill>
                  <a:prstClr val="black"/>
                </a:solidFill>
                <a:effectLst/>
                <a:uLnTx/>
                <a:uFillTx/>
                <a:latin typeface="Calibri"/>
                <a:ea typeface="+mn-ea"/>
                <a:cs typeface="+mn-cs"/>
              </a:rPr>
              <a:t> &lt;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200" b="0" i="0" u="none" strike="noStrike" kern="1200" cap="none" spc="0" normalizeH="0" baseline="0" noProof="0" dirty="0">
                <a:ln>
                  <a:noFill/>
                </a:ln>
                <a:solidFill>
                  <a:prstClr val="black"/>
                </a:solidFill>
                <a:effectLst/>
                <a:uLnTx/>
                <a:uFillTx/>
                <a:latin typeface="Calibri"/>
                <a:ea typeface="+mn-ea"/>
                <a:cs typeface="+mn-cs"/>
              </a:rPr>
              <a:t> and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t</a:t>
            </a:r>
            <a:r>
              <a:rPr kumimoji="0" lang="en-US" sz="2200" b="0" i="0" u="none" strike="noStrike" kern="1200" cap="none" spc="0" normalizeH="0" baseline="-25000" noProof="0" dirty="0" err="1">
                <a:ln>
                  <a:noFill/>
                </a:ln>
                <a:solidFill>
                  <a:prstClr val="black"/>
                </a:solidFill>
                <a:effectLst/>
                <a:uLnTx/>
                <a:uFillTx/>
                <a:latin typeface="Calibri"/>
                <a:ea typeface="+mn-ea"/>
                <a:cs typeface="+mn-cs"/>
              </a:rPr>
              <a:t>mean</a:t>
            </a:r>
            <a:r>
              <a:rPr kumimoji="0" lang="en-US" sz="2200" b="0" i="0" u="none" strike="noStrike" kern="1200" cap="none" spc="0" normalizeH="0" baseline="-25000" noProof="0" dirty="0">
                <a:ln>
                  <a:noFill/>
                </a:ln>
                <a:solidFill>
                  <a:prstClr val="black"/>
                </a:solidFill>
                <a:effectLst/>
                <a:uLnTx/>
                <a:uFillTx/>
                <a:latin typeface="Calibri"/>
                <a:ea typeface="+mn-ea"/>
                <a:cs typeface="+mn-cs"/>
              </a:rPr>
              <a:t> </a:t>
            </a:r>
            <a:r>
              <a:rPr kumimoji="0" lang="en-US" sz="2200" b="0" i="0" u="none" strike="noStrike" kern="1200" cap="none" spc="0" normalizeH="0" baseline="0" noProof="0" dirty="0">
                <a:ln>
                  <a:noFill/>
                </a:ln>
                <a:solidFill>
                  <a:prstClr val="black"/>
                </a:solidFill>
                <a:effectLst/>
                <a:uLnTx/>
                <a:uFillTx/>
                <a:latin typeface="Calibri"/>
                <a:ea typeface="+mn-ea"/>
                <a:cs typeface="+mn-cs"/>
              </a:rPr>
              <a:t>, which is biased by tail to the right.</a:t>
            </a:r>
          </a:p>
        </p:txBody>
      </p:sp>
    </p:spTree>
    <p:extLst>
      <p:ext uri="{BB962C8B-B14F-4D97-AF65-F5344CB8AC3E}">
        <p14:creationId xmlns:p14="http://schemas.microsoft.com/office/powerpoint/2010/main" val="407289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294763"/>
            <a:ext cx="3810000" cy="547077"/>
          </a:xfrm>
          <a:noFill/>
        </p:spPr>
        <p:txBody>
          <a:bodyPr>
            <a:noAutofit/>
          </a:bodyPr>
          <a:lstStyle/>
          <a:p>
            <a:pPr eaLnBrk="1" hangingPunct="1"/>
            <a:r>
              <a:rPr lang="en-US" dirty="0">
                <a:latin typeface="Tahoma" charset="0"/>
              </a:rPr>
              <a:t>Design Life</a:t>
            </a:r>
          </a:p>
        </p:txBody>
      </p:sp>
      <p:sp>
        <p:nvSpPr>
          <p:cNvPr id="14340" name="Rectangle 3"/>
          <p:cNvSpPr>
            <a:spLocks noGrp="1" noChangeArrowheads="1"/>
          </p:cNvSpPr>
          <p:nvPr>
            <p:ph idx="1"/>
          </p:nvPr>
        </p:nvSpPr>
        <p:spPr>
          <a:xfrm>
            <a:off x="352097" y="987502"/>
            <a:ext cx="8476594" cy="4759216"/>
          </a:xfrm>
        </p:spPr>
        <p:txBody>
          <a:bodyPr>
            <a:noAutofit/>
          </a:bodyPr>
          <a:lstStyle/>
          <a:p>
            <a:pPr>
              <a:lnSpc>
                <a:spcPct val="110000"/>
              </a:lnSpc>
            </a:pPr>
            <a:r>
              <a:rPr lang="en-US" sz="2400" dirty="0">
                <a:latin typeface="Tahoma" charset="0"/>
              </a:rPr>
              <a:t>The </a:t>
            </a:r>
            <a:r>
              <a:rPr lang="en-US" sz="2400" b="1" dirty="0">
                <a:latin typeface="Tahoma" charset="0"/>
              </a:rPr>
              <a:t>design life </a:t>
            </a:r>
            <a:r>
              <a:rPr lang="en-US" sz="2400" dirty="0">
                <a:latin typeface="Tahoma" charset="0"/>
              </a:rPr>
              <a:t>is defined as the time </a:t>
            </a:r>
            <a:r>
              <a:rPr lang="en-US" sz="2400" dirty="0" err="1">
                <a:latin typeface="Tahoma" charset="0"/>
              </a:rPr>
              <a:t>t</a:t>
            </a:r>
            <a:r>
              <a:rPr lang="en-US" sz="2400" baseline="-25000" dirty="0" err="1">
                <a:latin typeface="Tahoma" charset="0"/>
              </a:rPr>
              <a:t>R</a:t>
            </a:r>
            <a:r>
              <a:rPr lang="en-US" sz="2400" dirty="0">
                <a:latin typeface="Tahoma" charset="0"/>
              </a:rPr>
              <a:t> that corresponds to a specified reliability value R that we may require for a critical component, where R(</a:t>
            </a:r>
            <a:r>
              <a:rPr lang="en-US" sz="2400" dirty="0" err="1">
                <a:latin typeface="Tahoma" charset="0"/>
              </a:rPr>
              <a:t>t</a:t>
            </a:r>
            <a:r>
              <a:rPr lang="en-US" sz="2400" baseline="-25000" dirty="0" err="1">
                <a:latin typeface="Tahoma" charset="0"/>
              </a:rPr>
              <a:t>R</a:t>
            </a:r>
            <a:r>
              <a:rPr lang="en-US" sz="2400" dirty="0">
                <a:latin typeface="Tahoma" charset="0"/>
              </a:rPr>
              <a:t>) = R, where as t increases to time </a:t>
            </a:r>
            <a:r>
              <a:rPr lang="en-US" sz="2400" dirty="0" err="1">
                <a:latin typeface="Tahoma" charset="0"/>
              </a:rPr>
              <a:t>t</a:t>
            </a:r>
            <a:r>
              <a:rPr lang="en-US" sz="2400" baseline="-25000" dirty="0" err="1">
                <a:latin typeface="Tahoma" charset="0"/>
              </a:rPr>
              <a:t>R</a:t>
            </a:r>
            <a:r>
              <a:rPr lang="en-US" sz="2400" dirty="0">
                <a:latin typeface="Tahoma" charset="0"/>
              </a:rPr>
              <a:t>, the reliability drops to R(</a:t>
            </a:r>
            <a:r>
              <a:rPr lang="en-US" sz="2400" dirty="0" err="1">
                <a:latin typeface="Tahoma" charset="0"/>
              </a:rPr>
              <a:t>t</a:t>
            </a:r>
            <a:r>
              <a:rPr lang="en-US" sz="2400" baseline="-25000" dirty="0" err="1">
                <a:latin typeface="Tahoma" charset="0"/>
              </a:rPr>
              <a:t>R</a:t>
            </a:r>
            <a:r>
              <a:rPr lang="en-US" sz="2400" dirty="0">
                <a:latin typeface="Tahoma" charset="0"/>
              </a:rPr>
              <a:t>).</a:t>
            </a:r>
            <a:br>
              <a:rPr lang="en-US" sz="2400" dirty="0">
                <a:latin typeface="Tahoma" charset="0"/>
              </a:rPr>
            </a:br>
            <a:r>
              <a:rPr lang="en-US" sz="2000" dirty="0">
                <a:latin typeface="Tahoma" charset="0"/>
              </a:rPr>
              <a:t> </a:t>
            </a:r>
          </a:p>
          <a:p>
            <a:pPr>
              <a:spcAft>
                <a:spcPts val="1000"/>
              </a:spcAft>
            </a:pPr>
            <a:r>
              <a:rPr lang="en-US" sz="2400" dirty="0">
                <a:latin typeface="Tahoma" charset="0"/>
              </a:rPr>
              <a:t>Example: Find the time, t</a:t>
            </a:r>
            <a:r>
              <a:rPr lang="en-US" sz="2400" baseline="-25000" dirty="0">
                <a:latin typeface="Tahoma" charset="0"/>
              </a:rPr>
              <a:t>0.99</a:t>
            </a:r>
            <a:r>
              <a:rPr lang="en-US" sz="2400" dirty="0">
                <a:latin typeface="Tahoma" charset="0"/>
              </a:rPr>
              <a:t> such that R(t</a:t>
            </a:r>
            <a:r>
              <a:rPr lang="en-US" sz="2400" baseline="-25000" dirty="0">
                <a:latin typeface="Tahoma" charset="0"/>
              </a:rPr>
              <a:t>0.99</a:t>
            </a:r>
            <a:r>
              <a:rPr lang="en-US" sz="2400" dirty="0">
                <a:latin typeface="Tahoma" charset="0"/>
              </a:rPr>
              <a:t>) = 0.99</a:t>
            </a:r>
          </a:p>
          <a:p>
            <a:pPr>
              <a:lnSpc>
                <a:spcPct val="120000"/>
              </a:lnSpc>
            </a:pPr>
            <a:r>
              <a:rPr lang="en-US" sz="2400" dirty="0">
                <a:latin typeface="Tahoma" charset="0"/>
              </a:rPr>
              <a:t>t</a:t>
            </a:r>
            <a:r>
              <a:rPr lang="en-US" sz="2400" baseline="-25000" dirty="0">
                <a:latin typeface="Tahoma" charset="0"/>
              </a:rPr>
              <a:t>0.99</a:t>
            </a:r>
            <a:r>
              <a:rPr lang="en-US" sz="2400" dirty="0">
                <a:latin typeface="Tahoma" charset="0"/>
              </a:rPr>
              <a:t> is the 0.99 probability or 99 percent design life. </a:t>
            </a:r>
          </a:p>
          <a:p>
            <a:pPr>
              <a:lnSpc>
                <a:spcPct val="120000"/>
              </a:lnSpc>
            </a:pPr>
            <a:r>
              <a:rPr lang="en-US" sz="2400" dirty="0">
                <a:latin typeface="Tahoma" charset="0"/>
              </a:rPr>
              <a:t>One percent of units </a:t>
            </a:r>
            <a:r>
              <a:rPr lang="en-US" sz="2400" b="1" dirty="0">
                <a:latin typeface="Tahoma" charset="0"/>
              </a:rPr>
              <a:t>are expected to fail </a:t>
            </a:r>
            <a:r>
              <a:rPr lang="en-US" sz="2400" dirty="0">
                <a:latin typeface="Tahoma" charset="0"/>
              </a:rPr>
              <a:t>by time t</a:t>
            </a:r>
            <a:r>
              <a:rPr lang="en-US" sz="2400" baseline="-25000" dirty="0">
                <a:latin typeface="Tahoma" charset="0"/>
              </a:rPr>
              <a:t>0.99</a:t>
            </a:r>
            <a:endParaRPr lang="en-US" sz="2400" dirty="0">
              <a:latin typeface="Tahoma" charset="0"/>
            </a:endParaRPr>
          </a:p>
          <a:p>
            <a:endParaRPr lang="en-US" sz="2400" baseline="-25000" dirty="0">
              <a:latin typeface="Tahoma" charset="0"/>
            </a:endParaRPr>
          </a:p>
        </p:txBody>
      </p:sp>
      <p:sp>
        <p:nvSpPr>
          <p:cNvPr id="3" name="TextBox 2"/>
          <p:cNvSpPr txBox="1"/>
          <p:nvPr/>
        </p:nvSpPr>
        <p:spPr>
          <a:xfrm>
            <a:off x="517737" y="5959358"/>
            <a:ext cx="8422456"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Calibri"/>
                <a:ea typeface="+mn-ea"/>
                <a:cs typeface="+mn-cs"/>
              </a:rPr>
              <a:t>Use probabilistic language</a:t>
            </a:r>
            <a:r>
              <a:rPr kumimoji="0" lang="en-US" sz="2000" b="0" i="0" u="none" strike="noStrike" kern="1200" cap="none" spc="0" normalizeH="0" baseline="0" noProof="0" dirty="0">
                <a:ln>
                  <a:noFill/>
                </a:ln>
                <a:solidFill>
                  <a:prstClr val="black"/>
                </a:solidFill>
                <a:effectLst/>
                <a:uLnTx/>
                <a:uFillTx/>
                <a:latin typeface="Calibri"/>
                <a:ea typeface="+mn-ea"/>
                <a:cs typeface="+mn-cs"/>
              </a:rPr>
              <a:t> for an uncertain event, and do not state “will fail by” as if the event time is known exactly.</a:t>
            </a:r>
          </a:p>
        </p:txBody>
      </p:sp>
      <p:cxnSp>
        <p:nvCxnSpPr>
          <p:cNvPr id="5" name="Straight Arrow Connector 4"/>
          <p:cNvCxnSpPr>
            <a:cxnSpLocks/>
          </p:cNvCxnSpPr>
          <p:nvPr/>
        </p:nvCxnSpPr>
        <p:spPr>
          <a:xfrm flipV="1">
            <a:off x="3558999" y="4661338"/>
            <a:ext cx="771263" cy="1313167"/>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44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0"/>
            <a:ext cx="8229600" cy="603250"/>
          </a:xfrm>
          <a:noFill/>
        </p:spPr>
        <p:txBody>
          <a:bodyPr>
            <a:noAutofit/>
          </a:bodyPr>
          <a:lstStyle/>
          <a:p>
            <a:pPr eaLnBrk="1" hangingPunct="1"/>
            <a:r>
              <a:rPr lang="en-US" sz="3200" dirty="0">
                <a:latin typeface="Tahoma" charset="0"/>
              </a:rPr>
              <a:t>Variance and Standard Deviation</a:t>
            </a:r>
          </a:p>
        </p:txBody>
      </p:sp>
      <p:sp>
        <p:nvSpPr>
          <p:cNvPr id="2" name="Content Placeholder 1"/>
          <p:cNvSpPr>
            <a:spLocks noGrp="1"/>
          </p:cNvSpPr>
          <p:nvPr>
            <p:ph idx="1"/>
          </p:nvPr>
        </p:nvSpPr>
        <p:spPr>
          <a:xfrm>
            <a:off x="296334" y="1066800"/>
            <a:ext cx="8847666" cy="6350000"/>
          </a:xfrm>
        </p:spPr>
        <p:txBody>
          <a:bodyPr>
            <a:noAutofit/>
          </a:bodyPr>
          <a:lstStyle/>
          <a:p>
            <a:pPr>
              <a:spcAft>
                <a:spcPts val="600"/>
              </a:spcAft>
            </a:pPr>
            <a:r>
              <a:rPr lang="en-US" sz="2300" dirty="0"/>
              <a:t>Variance of t is the weighted average squared difference of a time of failure, t, from the mean time of failure, MTTF,  as shown below:</a:t>
            </a:r>
            <a:br>
              <a:rPr lang="en-US" sz="2300" dirty="0"/>
            </a:br>
            <a:endParaRPr lang="en-US" sz="2300" dirty="0"/>
          </a:p>
          <a:p>
            <a:pPr>
              <a:spcAft>
                <a:spcPts val="1200"/>
              </a:spcAft>
            </a:pPr>
            <a:r>
              <a:rPr lang="en-US" sz="2300" dirty="0"/>
              <a:t>Equivalently by expansion of the above expression, variance is the expected squared time of failure minus the square of the expected time of failure, E(t</a:t>
            </a:r>
            <a:r>
              <a:rPr lang="en-US" sz="2300" baseline="30000" dirty="0"/>
              <a:t>2</a:t>
            </a:r>
            <a:r>
              <a:rPr lang="en-US" sz="2300" dirty="0"/>
              <a:t>)-[E(t)]</a:t>
            </a:r>
            <a:r>
              <a:rPr lang="en-US" sz="2300" baseline="30000" dirty="0"/>
              <a:t>2</a:t>
            </a:r>
            <a:r>
              <a:rPr lang="en-US" sz="2300" dirty="0"/>
              <a:t>, as shown in the computational form:</a:t>
            </a:r>
          </a:p>
          <a:p>
            <a:pPr>
              <a:spcAft>
                <a:spcPts val="1200"/>
              </a:spcAft>
            </a:pPr>
            <a:endParaRPr lang="en-US" sz="2300" dirty="0"/>
          </a:p>
          <a:p>
            <a:pPr>
              <a:spcAft>
                <a:spcPts val="1200"/>
              </a:spcAft>
            </a:pPr>
            <a:endParaRPr lang="en-US" sz="2300" dirty="0"/>
          </a:p>
          <a:p>
            <a:pPr>
              <a:spcAft>
                <a:spcPts val="1200"/>
              </a:spcAft>
            </a:pPr>
            <a:r>
              <a:rPr lang="en-US" sz="2300" dirty="0"/>
              <a:t>The larger the variance, the less representative the mean, median, or mode central measures, are of the failure time distribution for a component</a:t>
            </a:r>
          </a:p>
        </p:txBody>
      </p:sp>
      <p:graphicFrame>
        <p:nvGraphicFramePr>
          <p:cNvPr id="15362" name="Object 8"/>
          <p:cNvGraphicFramePr>
            <a:graphicFrameLocks noChangeAspect="1"/>
          </p:cNvGraphicFramePr>
          <p:nvPr>
            <p:extLst>
              <p:ext uri="{D42A27DB-BD31-4B8C-83A1-F6EECF244321}">
                <p14:modId xmlns:p14="http://schemas.microsoft.com/office/powerpoint/2010/main" val="143923936"/>
              </p:ext>
            </p:extLst>
          </p:nvPr>
        </p:nvGraphicFramePr>
        <p:xfrm>
          <a:off x="2325536" y="2133600"/>
          <a:ext cx="4171953" cy="477838"/>
        </p:xfrm>
        <a:graphic>
          <a:graphicData uri="http://schemas.openxmlformats.org/presentationml/2006/ole">
            <mc:AlternateContent xmlns:mc="http://schemas.openxmlformats.org/markup-compatibility/2006">
              <mc:Choice xmlns:v="urn:schemas-microsoft-com:vml" Requires="v">
                <p:oleObj spid="_x0000_s139291" name="Equation" r:id="rId4" imgW="2222500" imgH="266700" progId="Equation.3">
                  <p:embed/>
                </p:oleObj>
              </mc:Choice>
              <mc:Fallback>
                <p:oleObj name="Equation" r:id="rId4" imgW="2222500" imgH="266700" progId="Equation.3">
                  <p:embed/>
                  <p:pic>
                    <p:nvPicPr>
                      <p:cNvPr id="1536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536" y="2133600"/>
                        <a:ext cx="4171953" cy="4778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363" name="Object 9"/>
          <p:cNvGraphicFramePr>
            <a:graphicFrameLocks noChangeAspect="1"/>
          </p:cNvGraphicFramePr>
          <p:nvPr>
            <p:extLst>
              <p:ext uri="{D42A27DB-BD31-4B8C-83A1-F6EECF244321}">
                <p14:modId xmlns:p14="http://schemas.microsoft.com/office/powerpoint/2010/main" val="2230408885"/>
              </p:ext>
            </p:extLst>
          </p:nvPr>
        </p:nvGraphicFramePr>
        <p:xfrm>
          <a:off x="846287" y="4246562"/>
          <a:ext cx="3241863" cy="676710"/>
        </p:xfrm>
        <a:graphic>
          <a:graphicData uri="http://schemas.openxmlformats.org/presentationml/2006/ole">
            <mc:AlternateContent xmlns:mc="http://schemas.openxmlformats.org/markup-compatibility/2006">
              <mc:Choice xmlns:v="urn:schemas-microsoft-com:vml" Requires="v">
                <p:oleObj spid="_x0000_s139292" name="Equation" r:id="rId6" imgW="1765300" imgH="368300" progId="Equation.3">
                  <p:embed/>
                </p:oleObj>
              </mc:Choice>
              <mc:Fallback>
                <p:oleObj name="Equation" r:id="rId6" imgW="1765300" imgH="368300" progId="Equation.3">
                  <p:embed/>
                  <p:pic>
                    <p:nvPicPr>
                      <p:cNvPr id="1536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287" y="4246562"/>
                        <a:ext cx="3241863" cy="67671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extBox 3"/>
          <p:cNvSpPr txBox="1"/>
          <p:nvPr/>
        </p:nvSpPr>
        <p:spPr>
          <a:xfrm>
            <a:off x="4191000" y="4369473"/>
            <a:ext cx="4241503" cy="430887"/>
          </a:xfrm>
          <a:prstGeom prst="rect">
            <a:avLst/>
          </a:prstGeom>
          <a:noFill/>
        </p:spPr>
        <p:txBody>
          <a:bodyPr wrap="none" rtlCol="0">
            <a:spAutoFit/>
          </a:bodyPr>
          <a:lstStyle/>
          <a:p>
            <a:r>
              <a:rPr lang="en-US" sz="2200" dirty="0"/>
              <a:t>= mean of square – square of mean</a:t>
            </a:r>
          </a:p>
        </p:txBody>
      </p:sp>
    </p:spTree>
    <p:extLst>
      <p:ext uri="{BB962C8B-B14F-4D97-AF65-F5344CB8AC3E}">
        <p14:creationId xmlns:p14="http://schemas.microsoft.com/office/powerpoint/2010/main" val="13070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D247B-28A2-448A-BD72-27D1D5EC157C}"/>
              </a:ext>
            </a:extLst>
          </p:cNvPr>
          <p:cNvSpPr>
            <a:spLocks noGrp="1"/>
          </p:cNvSpPr>
          <p:nvPr>
            <p:ph idx="1"/>
          </p:nvPr>
        </p:nvSpPr>
        <p:spPr/>
        <p:txBody>
          <a:bodyPr/>
          <a:lstStyle/>
          <a:p>
            <a:r>
              <a:rPr lang="en-US" sz="2000" dirty="0"/>
              <a:t>1978 - Ford Pinto was recalled for modifications to the fuel tank to reduce fuel leakage and fires resulting from rear-end collisions. Numerous reported deaths, lawsuits, and the negative publicity eventually contributed to discontinued production of the Pinto.</a:t>
            </a:r>
          </a:p>
          <a:p>
            <a:pPr lvl="1"/>
            <a:r>
              <a:rPr lang="en-US" sz="1800" dirty="0"/>
              <a:t>Faulty design</a:t>
            </a:r>
          </a:p>
          <a:p>
            <a:r>
              <a:rPr lang="en-US" sz="2000" dirty="0"/>
              <a:t>1979 - The left engine of a DC-10 broke away from the aircraft during take-off killing 271 people. </a:t>
            </a:r>
          </a:p>
          <a:p>
            <a:pPr lvl="1"/>
            <a:r>
              <a:rPr lang="en-US" sz="1800" dirty="0"/>
              <a:t>Poor maintenance procedures, engine removal procedures introduced unacceptable stresses on the pylons.</a:t>
            </a:r>
          </a:p>
          <a:p>
            <a:r>
              <a:rPr lang="en-US" sz="2000" dirty="0"/>
              <a:t>1979 - The Three Mile Island disaster resulted in a partial meltdown of a nuclear reactor </a:t>
            </a:r>
          </a:p>
          <a:p>
            <a:pPr lvl="1"/>
            <a:r>
              <a:rPr lang="en-US" sz="1800" dirty="0"/>
              <a:t>Cooling water flow to reactor failed. Backup system was down for routine maintenance. Warning lights were hidden by maintenance tags.  Emergency relief valve failed to close causing additional water to be lost from the cooling system.  Operators were reading gauges that were not working properly. Result of both mechanical and human error and organizational factors. </a:t>
            </a:r>
          </a:p>
          <a:p>
            <a:endParaRPr lang="en-US" sz="2000" dirty="0"/>
          </a:p>
        </p:txBody>
      </p:sp>
      <p:sp>
        <p:nvSpPr>
          <p:cNvPr id="4" name="Title 1">
            <a:extLst>
              <a:ext uri="{FF2B5EF4-FFF2-40B4-BE49-F238E27FC236}">
                <a16:creationId xmlns:a16="http://schemas.microsoft.com/office/drawing/2014/main" id="{AA7D9BA0-F3DD-49C0-9B4A-F51A8ACB2B26}"/>
              </a:ext>
            </a:extLst>
          </p:cNvPr>
          <p:cNvSpPr>
            <a:spLocks noGrp="1"/>
          </p:cNvSpPr>
          <p:nvPr>
            <p:ph type="title"/>
          </p:nvPr>
        </p:nvSpPr>
        <p:spPr>
          <a:xfrm>
            <a:off x="377825" y="228600"/>
            <a:ext cx="8229600" cy="609600"/>
          </a:xfrm>
        </p:spPr>
        <p:txBody>
          <a:bodyPr/>
          <a:lstStyle/>
          <a:p>
            <a:r>
              <a:rPr lang="en-US" dirty="0"/>
              <a:t>Things Fail! Consider Causes</a:t>
            </a:r>
          </a:p>
        </p:txBody>
      </p:sp>
    </p:spTree>
    <p:extLst>
      <p:ext uri="{BB962C8B-B14F-4D97-AF65-F5344CB8AC3E}">
        <p14:creationId xmlns:p14="http://schemas.microsoft.com/office/powerpoint/2010/main" val="59646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335458" y="264485"/>
            <a:ext cx="7915606" cy="703385"/>
          </a:xfrm>
          <a:noFill/>
        </p:spPr>
        <p:txBody>
          <a:bodyPr>
            <a:normAutofit/>
          </a:bodyPr>
          <a:lstStyle/>
          <a:p>
            <a:pPr eaLnBrk="1" hangingPunct="1"/>
            <a:r>
              <a:rPr lang="en-US" sz="3600" dirty="0">
                <a:latin typeface="Tahoma" charset="0"/>
              </a:rPr>
              <a:t>Exercise  - Variance for f(t) = t/50 </a:t>
            </a:r>
          </a:p>
        </p:txBody>
      </p:sp>
      <p:graphicFrame>
        <p:nvGraphicFramePr>
          <p:cNvPr id="16386" name="Object 6"/>
          <p:cNvGraphicFramePr>
            <a:graphicFrameLocks/>
          </p:cNvGraphicFramePr>
          <p:nvPr>
            <p:extLst/>
          </p:nvPr>
        </p:nvGraphicFramePr>
        <p:xfrm>
          <a:off x="2885089" y="3428999"/>
          <a:ext cx="3430923" cy="496615"/>
        </p:xfrm>
        <a:graphic>
          <a:graphicData uri="http://schemas.openxmlformats.org/presentationml/2006/ole">
            <mc:AlternateContent xmlns:mc="http://schemas.openxmlformats.org/markup-compatibility/2006">
              <mc:Choice xmlns:v="urn:schemas-microsoft-com:vml" Requires="v">
                <p:oleObj spid="_x0000_s140323" name="Equation" r:id="rId4" imgW="2082800" imgH="266700" progId="Equation.DSMT4">
                  <p:embed/>
                </p:oleObj>
              </mc:Choice>
              <mc:Fallback>
                <p:oleObj name="Equation" r:id="rId4" imgW="2082800" imgH="266700" progId="Equation.DSMT4">
                  <p:embed/>
                  <p:pic>
                    <p:nvPicPr>
                      <p:cNvPr id="16386"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5089" y="3428999"/>
                        <a:ext cx="3430923" cy="496615"/>
                      </a:xfrm>
                      <a:prstGeom prst="rect">
                        <a:avLst/>
                      </a:prstGeom>
                      <a:noFill/>
                    </p:spPr>
                  </p:pic>
                </p:oleObj>
              </mc:Fallback>
            </mc:AlternateContent>
          </a:graphicData>
        </a:graphic>
      </p:graphicFrame>
      <p:graphicFrame>
        <p:nvGraphicFramePr>
          <p:cNvPr id="16387" name="Object 8"/>
          <p:cNvGraphicFramePr>
            <a:graphicFrameLocks noChangeAspect="1"/>
          </p:cNvGraphicFramePr>
          <p:nvPr>
            <p:extLst/>
          </p:nvPr>
        </p:nvGraphicFramePr>
        <p:xfrm>
          <a:off x="1492468" y="1372937"/>
          <a:ext cx="6293753" cy="1816754"/>
        </p:xfrm>
        <a:graphic>
          <a:graphicData uri="http://schemas.openxmlformats.org/presentationml/2006/ole">
            <mc:AlternateContent xmlns:mc="http://schemas.openxmlformats.org/markup-compatibility/2006">
              <mc:Choice xmlns:v="urn:schemas-microsoft-com:vml" Requires="v">
                <p:oleObj spid="_x0000_s140324" name="Equation" r:id="rId6" imgW="3695700" imgH="1066800" progId="Equation.3">
                  <p:embed/>
                </p:oleObj>
              </mc:Choice>
              <mc:Fallback>
                <p:oleObj name="Equation" r:id="rId6" imgW="3695700" imgH="1066800" progId="Equation.3">
                  <p:embed/>
                  <p:pic>
                    <p:nvPicPr>
                      <p:cNvPr id="1638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468" y="1372937"/>
                        <a:ext cx="6293753" cy="181675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199742" y="5439353"/>
            <a:ext cx="8744515" cy="11541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a:ea typeface="+mn-ea"/>
                <a:cs typeface="+mn-cs"/>
              </a:rPr>
              <a:t>Standard deviation, the square root of variance, is useful as a metric of variability in addition to variance, because it has the </a:t>
            </a:r>
            <a:r>
              <a:rPr kumimoji="0" lang="en-US" sz="2300" b="1" i="0" u="none" strike="noStrike" kern="1200" cap="none" spc="0" normalizeH="0" baseline="0" noProof="0" dirty="0">
                <a:ln>
                  <a:noFill/>
                </a:ln>
                <a:solidFill>
                  <a:prstClr val="black"/>
                </a:solidFill>
                <a:effectLst/>
                <a:uLnTx/>
                <a:uFillTx/>
                <a:latin typeface="Calibri"/>
                <a:ea typeface="+mn-ea"/>
                <a:cs typeface="+mn-cs"/>
              </a:rPr>
              <a:t>same units </a:t>
            </a:r>
            <a:r>
              <a:rPr kumimoji="0" lang="en-US" sz="2300" b="0" i="0" u="none" strike="noStrike" kern="1200" cap="none" spc="0" normalizeH="0" baseline="0" noProof="0" dirty="0">
                <a:ln>
                  <a:noFill/>
                </a:ln>
                <a:solidFill>
                  <a:prstClr val="black"/>
                </a:solidFill>
                <a:effectLst/>
                <a:uLnTx/>
                <a:uFillTx/>
                <a:latin typeface="Calibri"/>
                <a:ea typeface="+mn-ea"/>
                <a:cs typeface="+mn-cs"/>
              </a:rPr>
              <a:t>as the random variable.  </a:t>
            </a:r>
          </a:p>
        </p:txBody>
      </p:sp>
      <p:graphicFrame>
        <p:nvGraphicFramePr>
          <p:cNvPr id="5" name="Object 4"/>
          <p:cNvGraphicFramePr>
            <a:graphicFrameLocks noChangeAspect="1"/>
          </p:cNvGraphicFramePr>
          <p:nvPr>
            <p:extLst/>
          </p:nvPr>
        </p:nvGraphicFramePr>
        <p:xfrm>
          <a:off x="4927600" y="3556000"/>
          <a:ext cx="127000" cy="190500"/>
        </p:xfrm>
        <a:graphic>
          <a:graphicData uri="http://schemas.openxmlformats.org/presentationml/2006/ole">
            <mc:AlternateContent xmlns:mc="http://schemas.openxmlformats.org/markup-compatibility/2006">
              <mc:Choice xmlns:v="urn:schemas-microsoft-com:vml" Requires="v">
                <p:oleObj spid="_x0000_s140325" name="Equation" r:id="rId8" imgW="127000" imgH="190500" progId="Equation.DSMT4">
                  <p:embed/>
                </p:oleObj>
              </mc:Choice>
              <mc:Fallback>
                <p:oleObj name="Equation" r:id="rId8" imgW="127000" imgH="190500" progId="Equation.DSMT4">
                  <p:embed/>
                  <p:pic>
                    <p:nvPicPr>
                      <p:cNvPr id="5"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7600" y="3556000"/>
                        <a:ext cx="127000" cy="190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2692310" y="4809431"/>
            <a:ext cx="433911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mn-cs"/>
              </a:rPr>
              <a:t>cov</a:t>
            </a:r>
            <a:r>
              <a:rPr kumimoji="0" lang="en-US" sz="2400" b="0"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σ</a:t>
            </a:r>
            <a:r>
              <a:rPr kumimoji="0" lang="en-US" sz="2400" b="0" i="0" u="none" strike="noStrike" kern="1200" cap="none" spc="0" normalizeH="0" baseline="0" noProof="0" dirty="0">
                <a:ln>
                  <a:noFill/>
                </a:ln>
                <a:solidFill>
                  <a:prstClr val="black"/>
                </a:solidFill>
                <a:effectLst/>
                <a:uLnTx/>
                <a:uFillTx/>
                <a:latin typeface="Calibri"/>
                <a:ea typeface="+mn-ea"/>
                <a:cs typeface="+mn-cs"/>
              </a:rPr>
              <a:t>/μ = 2.36/44.44 ~ 0.053</a:t>
            </a:r>
          </a:p>
        </p:txBody>
      </p:sp>
      <p:sp>
        <p:nvSpPr>
          <p:cNvPr id="6" name="TextBox 5"/>
          <p:cNvSpPr txBox="1"/>
          <p:nvPr/>
        </p:nvSpPr>
        <p:spPr>
          <a:xfrm>
            <a:off x="337759" y="4356157"/>
            <a:ext cx="7932355" cy="44627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alibri"/>
                <a:ea typeface="+mn-ea"/>
                <a:cs typeface="+mn-cs"/>
              </a:rPr>
              <a:t>Coefficient of Variation: </a:t>
            </a:r>
            <a:r>
              <a:rPr kumimoji="0" lang="en-US" sz="2300" b="0" i="0" u="none" strike="noStrike" kern="1200" cap="none" spc="0" normalizeH="0" baseline="0" noProof="0" dirty="0" err="1">
                <a:ln>
                  <a:noFill/>
                </a:ln>
                <a:solidFill>
                  <a:prstClr val="black"/>
                </a:solidFill>
                <a:effectLst/>
                <a:uLnTx/>
                <a:uFillTx/>
                <a:latin typeface="Calibri"/>
                <a:ea typeface="+mn-ea"/>
                <a:cs typeface="+mn-cs"/>
              </a:rPr>
              <a:t>unitless</a:t>
            </a:r>
            <a:r>
              <a:rPr kumimoji="0" lang="en-US" sz="2300" b="0" i="0" u="none" strike="noStrike" kern="1200" cap="none" spc="0" normalizeH="0" baseline="0" noProof="0" dirty="0">
                <a:ln>
                  <a:noFill/>
                </a:ln>
                <a:solidFill>
                  <a:prstClr val="black"/>
                </a:solidFill>
                <a:effectLst/>
                <a:uLnTx/>
                <a:uFillTx/>
                <a:latin typeface="Calibri"/>
                <a:ea typeface="+mn-ea"/>
                <a:cs typeface="+mn-cs"/>
              </a:rPr>
              <a:t> Dispersion relative to the Mean</a:t>
            </a:r>
          </a:p>
        </p:txBody>
      </p:sp>
    </p:spTree>
    <p:extLst>
      <p:ext uri="{BB962C8B-B14F-4D97-AF65-F5344CB8AC3E}">
        <p14:creationId xmlns:p14="http://schemas.microsoft.com/office/powerpoint/2010/main" val="124684074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ACEE-102B-479E-BBA0-92FAAC1401B2}"/>
              </a:ext>
            </a:extLst>
          </p:cNvPr>
          <p:cNvSpPr>
            <a:spLocks noGrp="1"/>
          </p:cNvSpPr>
          <p:nvPr>
            <p:ph type="title"/>
          </p:nvPr>
        </p:nvSpPr>
        <p:spPr/>
        <p:txBody>
          <a:bodyPr/>
          <a:lstStyle/>
          <a:p>
            <a:r>
              <a:rPr lang="en-US" dirty="0"/>
              <a:t>Failure Rate, λ(t)</a:t>
            </a:r>
            <a:r>
              <a:rPr lang="en-US" sz="4400" dirty="0"/>
              <a: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FF4B06-949E-4A84-8CFD-EDA04DE2E17B}"/>
                  </a:ext>
                </a:extLst>
              </p:cNvPr>
              <p:cNvSpPr>
                <a:spLocks noGrp="1"/>
              </p:cNvSpPr>
              <p:nvPr>
                <p:ph idx="1"/>
              </p:nvPr>
            </p:nvSpPr>
            <p:spPr/>
            <p:txBody>
              <a:bodyPr>
                <a:normAutofit/>
              </a:bodyPr>
              <a:lstStyle/>
              <a:p>
                <a:r>
                  <a:rPr lang="en-US" sz="2400" dirty="0"/>
                  <a:t>Also called the hazard rate </a:t>
                </a:r>
              </a:p>
              <a:p>
                <a:r>
                  <a:rPr lang="en-US" sz="2400" dirty="0"/>
                  <a:t>λ(t) is a conditional probability of failure rate for T &gt; t given the probability that the component is operating at time t.</a:t>
                </a:r>
              </a:p>
              <a:p>
                <a:r>
                  <a:rPr lang="en-US" sz="2400" dirty="0"/>
                  <a:t> λ is a function of t, λ(t). So it may increase, decrease or stay constant with time. </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𝜆</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den>
                      </m:f>
                    </m:oMath>
                  </m:oMathPara>
                </a14:m>
                <a:br>
                  <a:rPr lang="en-US" sz="2400" dirty="0"/>
                </a:br>
                <a:endParaRPr lang="en-US" sz="2400" dirty="0"/>
              </a:p>
            </p:txBody>
          </p:sp>
        </mc:Choice>
        <mc:Fallback xmlns="">
          <p:sp>
            <p:nvSpPr>
              <p:cNvPr id="3" name="Content Placeholder 2">
                <a:extLst>
                  <a:ext uri="{FF2B5EF4-FFF2-40B4-BE49-F238E27FC236}">
                    <a16:creationId xmlns:a16="http://schemas.microsoft.com/office/drawing/2014/main" id="{FCFF4B06-949E-4A84-8CFD-EDA04DE2E17B}"/>
                  </a:ext>
                </a:extLst>
              </p:cNvPr>
              <p:cNvSpPr>
                <a:spLocks noGrp="1" noRot="1" noChangeAspect="1" noMove="1" noResize="1" noEditPoints="1" noAdjustHandles="1" noChangeArrowheads="1" noChangeShapeType="1" noTextEdit="1"/>
              </p:cNvSpPr>
              <p:nvPr>
                <p:ph idx="1"/>
              </p:nvPr>
            </p:nvSpPr>
            <p:spPr>
              <a:blipFill>
                <a:blip r:embed="rId2"/>
                <a:stretch>
                  <a:fillRect l="-963" t="-792"/>
                </a:stretch>
              </a:blipFill>
            </p:spPr>
            <p:txBody>
              <a:bodyPr/>
              <a:lstStyle/>
              <a:p>
                <a:r>
                  <a:rPr lang="en-US">
                    <a:noFill/>
                  </a:rPr>
                  <a:t> </a:t>
                </a:r>
              </a:p>
            </p:txBody>
          </p:sp>
        </mc:Fallback>
      </mc:AlternateContent>
    </p:spTree>
    <p:extLst>
      <p:ext uri="{BB962C8B-B14F-4D97-AF65-F5344CB8AC3E}">
        <p14:creationId xmlns:p14="http://schemas.microsoft.com/office/powerpoint/2010/main" val="2440492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1026"/>
          <p:cNvSpPr>
            <a:spLocks noGrp="1" noChangeArrowheads="1"/>
          </p:cNvSpPr>
          <p:nvPr>
            <p:ph type="title"/>
          </p:nvPr>
        </p:nvSpPr>
        <p:spPr>
          <a:xfrm>
            <a:off x="793531" y="60009"/>
            <a:ext cx="7688317" cy="799751"/>
          </a:xfrm>
          <a:noFill/>
        </p:spPr>
        <p:txBody>
          <a:bodyPr>
            <a:normAutofit fontScale="90000"/>
          </a:bodyPr>
          <a:lstStyle/>
          <a:p>
            <a:r>
              <a:rPr lang="en-US" sz="3000" dirty="0">
                <a:latin typeface="Tahoma" charset="0"/>
              </a:rPr>
              <a:t>Failure Rate Function </a:t>
            </a:r>
            <a:br>
              <a:rPr lang="en-US" sz="3000" dirty="0">
                <a:latin typeface="Tahoma" charset="0"/>
              </a:rPr>
            </a:br>
            <a:r>
              <a:rPr lang="en-US" sz="3000" dirty="0">
                <a:latin typeface="Tahoma" charset="0"/>
              </a:rPr>
              <a:t>(‘Hazard Rate Function’)</a:t>
            </a:r>
          </a:p>
        </p:txBody>
      </p:sp>
      <p:graphicFrame>
        <p:nvGraphicFramePr>
          <p:cNvPr id="17410" name="Object 1027"/>
          <p:cNvGraphicFramePr>
            <a:graphicFrameLocks/>
          </p:cNvGraphicFramePr>
          <p:nvPr>
            <p:extLst/>
          </p:nvPr>
        </p:nvGraphicFramePr>
        <p:xfrm>
          <a:off x="2194583" y="2017933"/>
          <a:ext cx="3733251" cy="377657"/>
        </p:xfrm>
        <a:graphic>
          <a:graphicData uri="http://schemas.openxmlformats.org/presentationml/2006/ole">
            <mc:AlternateContent xmlns:mc="http://schemas.openxmlformats.org/markup-compatibility/2006">
              <mc:Choice xmlns:v="urn:schemas-microsoft-com:vml" Requires="v">
                <p:oleObj spid="_x0000_s143410" name="Equation" r:id="rId4" imgW="1879600" imgH="190500" progId="Equation.DSMT4">
                  <p:embed/>
                </p:oleObj>
              </mc:Choice>
              <mc:Fallback>
                <p:oleObj name="Equation" r:id="rId4" imgW="1879600" imgH="190500" progId="Equation.DSMT4">
                  <p:embed/>
                  <p:pic>
                    <p:nvPicPr>
                      <p:cNvPr id="1741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583" y="2017933"/>
                        <a:ext cx="3733251" cy="377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FFFF">
                                <a:alpha val="0"/>
                              </a:srgbClr>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8435" name="Object 1028"/>
          <p:cNvGraphicFramePr>
            <a:graphicFrameLocks/>
          </p:cNvGraphicFramePr>
          <p:nvPr>
            <p:extLst/>
          </p:nvPr>
        </p:nvGraphicFramePr>
        <p:xfrm>
          <a:off x="1650454" y="3416847"/>
          <a:ext cx="4674860" cy="801444"/>
        </p:xfrm>
        <a:graphic>
          <a:graphicData uri="http://schemas.openxmlformats.org/presentationml/2006/ole">
            <mc:AlternateContent xmlns:mc="http://schemas.openxmlformats.org/markup-compatibility/2006">
              <mc:Choice xmlns:v="urn:schemas-microsoft-com:vml" Requires="v">
                <p:oleObj spid="_x0000_s143411" name="Equation" r:id="rId6" imgW="2476500" imgH="444500" progId="Equation.DSMT4">
                  <p:embed/>
                </p:oleObj>
              </mc:Choice>
              <mc:Fallback>
                <p:oleObj name="Equation" r:id="rId6" imgW="2476500" imgH="444500" progId="Equation.DSMT4">
                  <p:embed/>
                  <p:pic>
                    <p:nvPicPr>
                      <p:cNvPr id="18435"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0454" y="3416847"/>
                        <a:ext cx="4674860" cy="801444"/>
                      </a:xfrm>
                      <a:prstGeom prst="rect">
                        <a:avLst/>
                      </a:prstGeom>
                      <a:noFill/>
                      <a:ln w="9525">
                        <a:solidFill>
                          <a:srgbClr val="FFFFFF">
                            <a:alpha val="0"/>
                          </a:srgb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8437" name="Object 1030"/>
          <p:cNvGraphicFramePr>
            <a:graphicFrameLocks/>
          </p:cNvGraphicFramePr>
          <p:nvPr>
            <p:extLst>
              <p:ext uri="{D42A27DB-BD31-4B8C-83A1-F6EECF244321}">
                <p14:modId xmlns:p14="http://schemas.microsoft.com/office/powerpoint/2010/main" val="3313734549"/>
              </p:ext>
            </p:extLst>
          </p:nvPr>
        </p:nvGraphicFramePr>
        <p:xfrm>
          <a:off x="1054958" y="4891308"/>
          <a:ext cx="6314334" cy="943573"/>
        </p:xfrm>
        <a:graphic>
          <a:graphicData uri="http://schemas.openxmlformats.org/presentationml/2006/ole">
            <mc:AlternateContent xmlns:mc="http://schemas.openxmlformats.org/markup-compatibility/2006">
              <mc:Choice xmlns:v="urn:schemas-microsoft-com:vml" Requires="v">
                <p:oleObj spid="_x0000_s143412" name="Equation" r:id="rId8" imgW="2908300" imgH="444500" progId="Equation.DSMT4">
                  <p:embed/>
                </p:oleObj>
              </mc:Choice>
              <mc:Fallback>
                <p:oleObj name="Equation" r:id="rId8" imgW="2908300" imgH="444500" progId="Equation.DSMT4">
                  <p:embed/>
                  <p:pic>
                    <p:nvPicPr>
                      <p:cNvPr id="18437" name="Object 10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958" y="4891308"/>
                        <a:ext cx="6314334" cy="943573"/>
                      </a:xfrm>
                      <a:prstGeom prst="rect">
                        <a:avLst/>
                      </a:prstGeom>
                      <a:noFill/>
                      <a:ln w="9525">
                        <a:solidFill>
                          <a:srgbClr val="FFFFFF">
                            <a:alpha val="0"/>
                          </a:srgbClr>
                        </a:solidFill>
                        <a:miter lim="800000"/>
                        <a:headEnd/>
                        <a:tailEnd/>
                      </a:ln>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413" name="Object 1031"/>
          <p:cNvGraphicFramePr>
            <a:graphicFrameLocks/>
          </p:cNvGraphicFramePr>
          <p:nvPr>
            <p:extLst/>
          </p:nvPr>
        </p:nvGraphicFramePr>
        <p:xfrm>
          <a:off x="6646863" y="4571778"/>
          <a:ext cx="114300" cy="177800"/>
        </p:xfrm>
        <a:graphic>
          <a:graphicData uri="http://schemas.openxmlformats.org/presentationml/2006/ole">
            <mc:AlternateContent xmlns:mc="http://schemas.openxmlformats.org/markup-compatibility/2006">
              <mc:Choice xmlns:v="urn:schemas-microsoft-com:vml" Requires="v">
                <p:oleObj spid="_x0000_s143413" name="Equation" r:id="rId10" imgW="114120" imgH="177480" progId="Equation.DSMT4">
                  <p:embed/>
                </p:oleObj>
              </mc:Choice>
              <mc:Fallback>
                <p:oleObj name="Equation" r:id="rId10" imgW="114120" imgH="177480" progId="Equation.DSMT4">
                  <p:embed/>
                  <p:pic>
                    <p:nvPicPr>
                      <p:cNvPr id="17413" name="Object 103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6863" y="4571778"/>
                        <a:ext cx="114300" cy="177800"/>
                      </a:xfrm>
                      <a:prstGeom prst="rect">
                        <a:avLst/>
                      </a:prstGeom>
                      <a:noFill/>
                      <a:ln w="9525">
                        <a:solidFill>
                          <a:srgbClr val="FFFFFF">
                            <a:alpha val="0"/>
                          </a:srgb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nvPr>
        </p:nvGraphicFramePr>
        <p:xfrm>
          <a:off x="2218664" y="1404188"/>
          <a:ext cx="4611524" cy="365516"/>
        </p:xfrm>
        <a:graphic>
          <a:graphicData uri="http://schemas.openxmlformats.org/presentationml/2006/ole">
            <mc:AlternateContent xmlns:mc="http://schemas.openxmlformats.org/markup-compatibility/2006">
              <mc:Choice xmlns:v="urn:schemas-microsoft-com:vml" Requires="v">
                <p:oleObj spid="_x0000_s143414" name="Equation" r:id="rId12" imgW="2565400" imgH="203200" progId="Equation.DSMT4">
                  <p:embed/>
                </p:oleObj>
              </mc:Choice>
              <mc:Fallback>
                <p:oleObj name="Equation" r:id="rId12" imgW="2565400" imgH="203200" progId="Equation.DSMT4">
                  <p:embed/>
                  <p:pic>
                    <p:nvPicPr>
                      <p:cNvPr id="1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8664" y="1404188"/>
                        <a:ext cx="4611524" cy="36551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54958" y="1306171"/>
            <a:ext cx="896287" cy="492443"/>
          </a:xfrm>
          <a:prstGeom prst="rect">
            <a:avLst/>
          </a:prstGeom>
          <a:noFill/>
        </p:spPr>
        <p:txBody>
          <a:bodyPr wrap="none" rtlCol="0">
            <a:spAutoFit/>
          </a:bodyPr>
          <a:lstStyle/>
          <a:p>
            <a:r>
              <a:rPr lang="en-US" sz="2600" dirty="0"/>
              <a:t>From</a:t>
            </a:r>
          </a:p>
        </p:txBody>
      </p:sp>
      <p:sp>
        <p:nvSpPr>
          <p:cNvPr id="12" name="TextBox 11"/>
          <p:cNvSpPr txBox="1"/>
          <p:nvPr/>
        </p:nvSpPr>
        <p:spPr>
          <a:xfrm>
            <a:off x="908152" y="1884764"/>
            <a:ext cx="1103700" cy="492443"/>
          </a:xfrm>
          <a:prstGeom prst="rect">
            <a:avLst/>
          </a:prstGeom>
          <a:noFill/>
        </p:spPr>
        <p:txBody>
          <a:bodyPr wrap="none" rtlCol="0">
            <a:spAutoFit/>
          </a:bodyPr>
          <a:lstStyle/>
          <a:p>
            <a:r>
              <a:rPr lang="en-US" sz="2600" dirty="0"/>
              <a:t>Obtain</a:t>
            </a:r>
          </a:p>
        </p:txBody>
      </p:sp>
      <p:sp>
        <p:nvSpPr>
          <p:cNvPr id="13" name="TextBox 12"/>
          <p:cNvSpPr txBox="1"/>
          <p:nvPr/>
        </p:nvSpPr>
        <p:spPr>
          <a:xfrm>
            <a:off x="997042" y="3549354"/>
            <a:ext cx="513695" cy="492443"/>
          </a:xfrm>
          <a:prstGeom prst="rect">
            <a:avLst/>
          </a:prstGeom>
          <a:noFill/>
        </p:spPr>
        <p:txBody>
          <a:bodyPr wrap="none" rtlCol="0">
            <a:spAutoFit/>
          </a:bodyPr>
          <a:lstStyle/>
          <a:p>
            <a:r>
              <a:rPr lang="en-US" sz="2600" dirty="0"/>
              <a:t>So</a:t>
            </a:r>
          </a:p>
        </p:txBody>
      </p:sp>
      <p:sp>
        <p:nvSpPr>
          <p:cNvPr id="4" name="TextBox 3"/>
          <p:cNvSpPr txBox="1"/>
          <p:nvPr/>
        </p:nvSpPr>
        <p:spPr>
          <a:xfrm>
            <a:off x="452240" y="4283805"/>
            <a:ext cx="7645865" cy="461665"/>
          </a:xfrm>
          <a:prstGeom prst="rect">
            <a:avLst/>
          </a:prstGeom>
          <a:noFill/>
        </p:spPr>
        <p:txBody>
          <a:bodyPr wrap="square" rtlCol="0">
            <a:spAutoFit/>
          </a:bodyPr>
          <a:lstStyle/>
          <a:p>
            <a:r>
              <a:rPr lang="en-US" sz="2400" dirty="0"/>
              <a:t>Form </a:t>
            </a:r>
            <a:r>
              <a:rPr lang="en-US" sz="2400" dirty="0" err="1"/>
              <a:t>λ</a:t>
            </a:r>
            <a:r>
              <a:rPr lang="en-US" sz="2400" dirty="0"/>
              <a:t>(t) by dividing by ∆t and taking the limit to </a:t>
            </a:r>
            <a:r>
              <a:rPr lang="en-US" sz="2400" dirty="0" err="1"/>
              <a:t>dt</a:t>
            </a:r>
            <a:r>
              <a:rPr lang="en-US" sz="2400" dirty="0"/>
              <a:t>:</a:t>
            </a:r>
          </a:p>
        </p:txBody>
      </p:sp>
      <p:graphicFrame>
        <p:nvGraphicFramePr>
          <p:cNvPr id="16" name="Object 1028"/>
          <p:cNvGraphicFramePr>
            <a:graphicFrameLocks/>
          </p:cNvGraphicFramePr>
          <p:nvPr>
            <p:extLst/>
          </p:nvPr>
        </p:nvGraphicFramePr>
        <p:xfrm>
          <a:off x="1169661" y="2727961"/>
          <a:ext cx="5636446" cy="356515"/>
        </p:xfrm>
        <a:graphic>
          <a:graphicData uri="http://schemas.openxmlformats.org/presentationml/2006/ole">
            <mc:AlternateContent xmlns:mc="http://schemas.openxmlformats.org/markup-compatibility/2006">
              <mc:Choice xmlns:v="urn:schemas-microsoft-com:vml" Requires="v">
                <p:oleObj spid="_x0000_s143415" name="Equation" r:id="rId14" imgW="2819400" imgH="203200" progId="Equation.3">
                  <p:embed/>
                </p:oleObj>
              </mc:Choice>
              <mc:Fallback>
                <p:oleObj name="Equation" r:id="rId14" imgW="2819400" imgH="203200" progId="Equation.3">
                  <p:embed/>
                  <p:pic>
                    <p:nvPicPr>
                      <p:cNvPr id="16" name="Object 102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9661" y="2727961"/>
                        <a:ext cx="5636446" cy="356515"/>
                      </a:xfrm>
                      <a:prstGeom prst="rect">
                        <a:avLst/>
                      </a:prstGeom>
                      <a:noFill/>
                      <a:ln w="9525">
                        <a:solidFill>
                          <a:srgbClr val="FFFFFF">
                            <a:alpha val="0"/>
                          </a:srgb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TextBox 6"/>
          <p:cNvSpPr txBox="1"/>
          <p:nvPr/>
        </p:nvSpPr>
        <p:spPr>
          <a:xfrm>
            <a:off x="4104334" y="2496550"/>
            <a:ext cx="625492" cy="307777"/>
          </a:xfrm>
          <a:prstGeom prst="rect">
            <a:avLst/>
          </a:prstGeom>
          <a:noFill/>
        </p:spPr>
        <p:txBody>
          <a:bodyPr wrap="none" rtlCol="0">
            <a:spAutoFit/>
          </a:bodyPr>
          <a:lstStyle/>
          <a:p>
            <a:r>
              <a:rPr lang="en-US" sz="1400" dirty="0"/>
              <a:t>P(T&gt;t)</a:t>
            </a:r>
          </a:p>
        </p:txBody>
      </p:sp>
    </p:spTree>
    <p:extLst>
      <p:ext uri="{BB962C8B-B14F-4D97-AF65-F5344CB8AC3E}">
        <p14:creationId xmlns:p14="http://schemas.microsoft.com/office/powerpoint/2010/main" val="305863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a:xfrm>
            <a:off x="43652" y="216730"/>
            <a:ext cx="9144000" cy="790575"/>
          </a:xfrm>
          <a:noFill/>
        </p:spPr>
        <p:txBody>
          <a:bodyPr>
            <a:normAutofit/>
          </a:bodyPr>
          <a:lstStyle/>
          <a:p>
            <a:pPr eaLnBrk="1" hangingPunct="1"/>
            <a:r>
              <a:rPr lang="en-US" sz="2800" dirty="0">
                <a:latin typeface="Tahoma" charset="0"/>
              </a:rPr>
              <a:t>Failure Rate Function λ(t) from f(t) = t/50</a:t>
            </a:r>
          </a:p>
        </p:txBody>
      </p:sp>
      <p:graphicFrame>
        <p:nvGraphicFramePr>
          <p:cNvPr id="18434" name="Object 1029"/>
          <p:cNvGraphicFramePr>
            <a:graphicFrameLocks/>
          </p:cNvGraphicFramePr>
          <p:nvPr>
            <p:extLst/>
          </p:nvPr>
        </p:nvGraphicFramePr>
        <p:xfrm>
          <a:off x="1834851" y="1140804"/>
          <a:ext cx="5524240" cy="2207649"/>
        </p:xfrm>
        <a:graphic>
          <a:graphicData uri="http://schemas.openxmlformats.org/presentationml/2006/ole">
            <mc:AlternateContent xmlns:mc="http://schemas.openxmlformats.org/markup-compatibility/2006">
              <mc:Choice xmlns:v="urn:schemas-microsoft-com:vml" Requires="v">
                <p:oleObj spid="_x0000_s144402" name="Equation" r:id="rId4" imgW="2921000" imgH="1041400" progId="Equation.DSMT4">
                  <p:embed/>
                </p:oleObj>
              </mc:Choice>
              <mc:Fallback>
                <p:oleObj name="Equation" r:id="rId4" imgW="2921000" imgH="1041400" progId="Equation.DSMT4">
                  <p:embed/>
                  <p:pic>
                    <p:nvPicPr>
                      <p:cNvPr id="18434" name="Object 10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851" y="1140804"/>
                        <a:ext cx="5524240" cy="220764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8439" name="Group 1039"/>
          <p:cNvGrpSpPr>
            <a:grpSpLocks/>
          </p:cNvGrpSpPr>
          <p:nvPr/>
        </p:nvGrpSpPr>
        <p:grpSpPr bwMode="auto">
          <a:xfrm>
            <a:off x="1100300" y="3993738"/>
            <a:ext cx="3962688" cy="2302099"/>
            <a:chOff x="708" y="2515"/>
            <a:chExt cx="2002" cy="1129"/>
          </a:xfrm>
        </p:grpSpPr>
        <p:sp>
          <p:nvSpPr>
            <p:cNvPr id="18441" name="Line 1030"/>
            <p:cNvSpPr>
              <a:spLocks noChangeShapeType="1"/>
            </p:cNvSpPr>
            <p:nvPr/>
          </p:nvSpPr>
          <p:spPr bwMode="auto">
            <a:xfrm>
              <a:off x="1056" y="2593"/>
              <a:ext cx="0" cy="959"/>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42" name="Line 1031"/>
            <p:cNvSpPr>
              <a:spLocks noChangeShapeType="1"/>
            </p:cNvSpPr>
            <p:nvPr/>
          </p:nvSpPr>
          <p:spPr bwMode="auto">
            <a:xfrm>
              <a:off x="913" y="3408"/>
              <a:ext cx="167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43" name="Arc 1032"/>
            <p:cNvSpPr>
              <a:spLocks/>
            </p:cNvSpPr>
            <p:nvPr/>
          </p:nvSpPr>
          <p:spPr bwMode="auto">
            <a:xfrm>
              <a:off x="1056" y="2640"/>
              <a:ext cx="1152"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4" name="Line 1033"/>
            <p:cNvSpPr>
              <a:spLocks noChangeShapeType="1"/>
            </p:cNvSpPr>
            <p:nvPr/>
          </p:nvSpPr>
          <p:spPr bwMode="auto">
            <a:xfrm>
              <a:off x="2256" y="2545"/>
              <a:ext cx="0" cy="863"/>
            </a:xfrm>
            <a:prstGeom prst="line">
              <a:avLst/>
            </a:prstGeom>
            <a:noFill/>
            <a:ln w="127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45" name="Rectangle 1034"/>
            <p:cNvSpPr>
              <a:spLocks noChangeArrowheads="1"/>
            </p:cNvSpPr>
            <p:nvPr/>
          </p:nvSpPr>
          <p:spPr bwMode="auto">
            <a:xfrm>
              <a:off x="2114" y="3441"/>
              <a:ext cx="370"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200" dirty="0"/>
                <a:t>10 </a:t>
              </a:r>
              <a:r>
                <a:rPr lang="en-US" sz="2200" dirty="0" err="1"/>
                <a:t>yr</a:t>
              </a:r>
              <a:endParaRPr lang="en-US" sz="2200" dirty="0"/>
            </a:p>
          </p:txBody>
        </p:sp>
        <p:sp>
          <p:nvSpPr>
            <p:cNvPr id="18446" name="Rectangle 1035"/>
            <p:cNvSpPr>
              <a:spLocks noChangeArrowheads="1"/>
            </p:cNvSpPr>
            <p:nvPr/>
          </p:nvSpPr>
          <p:spPr bwMode="auto">
            <a:xfrm>
              <a:off x="2574" y="3311"/>
              <a:ext cx="136"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200" dirty="0"/>
                <a:t>t</a:t>
              </a:r>
            </a:p>
          </p:txBody>
        </p:sp>
        <p:graphicFrame>
          <p:nvGraphicFramePr>
            <p:cNvPr id="18435" name="Object 1036"/>
            <p:cNvGraphicFramePr>
              <a:graphicFrameLocks/>
            </p:cNvGraphicFramePr>
            <p:nvPr>
              <p:extLst/>
            </p:nvPr>
          </p:nvGraphicFramePr>
          <p:xfrm>
            <a:off x="708" y="2520"/>
            <a:ext cx="143" cy="196"/>
          </p:xfrm>
          <a:graphic>
            <a:graphicData uri="http://schemas.openxmlformats.org/presentationml/2006/ole">
              <mc:AlternateContent xmlns:mc="http://schemas.openxmlformats.org/markup-compatibility/2006">
                <mc:Choice xmlns:v="urn:schemas-microsoft-com:vml" Requires="v">
                  <p:oleObj spid="_x0000_s144403" name="Equation" r:id="rId6" imgW="303120" imgH="380880" progId="Equation.DSMT4">
                    <p:embed/>
                  </p:oleObj>
                </mc:Choice>
                <mc:Fallback>
                  <p:oleObj name="Equation" r:id="rId6" imgW="303120" imgH="380880" progId="Equation.DSMT4">
                    <p:embed/>
                    <p:pic>
                      <p:nvPicPr>
                        <p:cNvPr id="18435" name="Object 103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 y="2520"/>
                          <a:ext cx="143" cy="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8447" name="Rectangle 1037"/>
            <p:cNvSpPr>
              <a:spLocks noChangeArrowheads="1"/>
            </p:cNvSpPr>
            <p:nvPr/>
          </p:nvSpPr>
          <p:spPr bwMode="auto">
            <a:xfrm>
              <a:off x="789" y="2515"/>
              <a:ext cx="26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dirty="0"/>
                <a:t>(t)</a:t>
              </a:r>
            </a:p>
          </p:txBody>
        </p:sp>
        <p:sp>
          <p:nvSpPr>
            <p:cNvPr id="18448" name="Rectangle 1038"/>
            <p:cNvSpPr>
              <a:spLocks noChangeArrowheads="1"/>
            </p:cNvSpPr>
            <p:nvPr/>
          </p:nvSpPr>
          <p:spPr bwMode="auto">
            <a:xfrm>
              <a:off x="1334" y="2721"/>
              <a:ext cx="283" cy="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660033"/>
                  </a:solidFill>
                </a:rPr>
                <a:t>IFR</a:t>
              </a:r>
            </a:p>
          </p:txBody>
        </p:sp>
      </p:grpSp>
      <p:sp>
        <p:nvSpPr>
          <p:cNvPr id="2" name="TextBox 1"/>
          <p:cNvSpPr txBox="1"/>
          <p:nvPr/>
        </p:nvSpPr>
        <p:spPr>
          <a:xfrm>
            <a:off x="4997004" y="4387891"/>
            <a:ext cx="3776565" cy="1292662"/>
          </a:xfrm>
          <a:prstGeom prst="rect">
            <a:avLst/>
          </a:prstGeom>
          <a:noFill/>
        </p:spPr>
        <p:txBody>
          <a:bodyPr wrap="square" rtlCol="0">
            <a:spAutoFit/>
          </a:bodyPr>
          <a:lstStyle/>
          <a:p>
            <a:r>
              <a:rPr lang="en-US" sz="2600" dirty="0"/>
              <a:t>Example of a continuously increasing failure rate </a:t>
            </a:r>
            <a:r>
              <a:rPr lang="en-US" sz="2600" b="1" dirty="0"/>
              <a:t>(IFR</a:t>
            </a:r>
            <a:r>
              <a:rPr lang="en-US" sz="2600" dirty="0"/>
              <a:t>) as a component ages</a:t>
            </a:r>
          </a:p>
        </p:txBody>
      </p:sp>
      <p:sp>
        <p:nvSpPr>
          <p:cNvPr id="5" name="TextBox 4"/>
          <p:cNvSpPr txBox="1"/>
          <p:nvPr/>
        </p:nvSpPr>
        <p:spPr>
          <a:xfrm>
            <a:off x="739021" y="6309524"/>
            <a:ext cx="7715899" cy="430887"/>
          </a:xfrm>
          <a:prstGeom prst="rect">
            <a:avLst/>
          </a:prstGeom>
          <a:noFill/>
        </p:spPr>
        <p:txBody>
          <a:bodyPr wrap="none" rtlCol="0">
            <a:spAutoFit/>
          </a:bodyPr>
          <a:lstStyle/>
          <a:p>
            <a:r>
              <a:rPr lang="en-US" sz="2200" dirty="0"/>
              <a:t>Note the rapid acceleration of failure rate for t approaching 10 yr.</a:t>
            </a:r>
          </a:p>
        </p:txBody>
      </p:sp>
    </p:spTree>
    <p:extLst>
      <p:ext uri="{BB962C8B-B14F-4D97-AF65-F5344CB8AC3E}">
        <p14:creationId xmlns:p14="http://schemas.microsoft.com/office/powerpoint/2010/main" val="21926219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050"/>
          <p:cNvSpPr>
            <a:spLocks noGrp="1" noChangeArrowheads="1"/>
          </p:cNvSpPr>
          <p:nvPr>
            <p:ph type="title"/>
          </p:nvPr>
        </p:nvSpPr>
        <p:spPr>
          <a:xfrm>
            <a:off x="282138" y="224291"/>
            <a:ext cx="8684498" cy="760672"/>
          </a:xfrm>
          <a:noFill/>
        </p:spPr>
        <p:txBody>
          <a:bodyPr>
            <a:normAutofit/>
          </a:bodyPr>
          <a:lstStyle/>
          <a:p>
            <a:r>
              <a:rPr lang="en-US" sz="3600" dirty="0">
                <a:latin typeface="Tahoma" charset="0"/>
              </a:rPr>
              <a:t>Relation of Failure Rate and Reliability</a:t>
            </a:r>
          </a:p>
        </p:txBody>
      </p:sp>
      <p:sp>
        <p:nvSpPr>
          <p:cNvPr id="2" name="Content Placeholder 1"/>
          <p:cNvSpPr>
            <a:spLocks noGrp="1"/>
          </p:cNvSpPr>
          <p:nvPr>
            <p:ph idx="1"/>
          </p:nvPr>
        </p:nvSpPr>
        <p:spPr>
          <a:xfrm>
            <a:off x="509587" y="990600"/>
            <a:ext cx="8229600" cy="5960803"/>
          </a:xfrm>
        </p:spPr>
        <p:txBody>
          <a:bodyPr/>
          <a:lstStyle/>
          <a:p>
            <a:r>
              <a:rPr lang="en-US" sz="2600" dirty="0"/>
              <a:t>Begin with λ(t) and derive R(t)</a:t>
            </a:r>
          </a:p>
          <a:p>
            <a:endParaRPr lang="en-US" dirty="0"/>
          </a:p>
        </p:txBody>
      </p:sp>
      <p:graphicFrame>
        <p:nvGraphicFramePr>
          <p:cNvPr id="19459" name="Object 2059"/>
          <p:cNvGraphicFramePr>
            <a:graphicFrameLocks noChangeAspect="1"/>
          </p:cNvGraphicFramePr>
          <p:nvPr>
            <p:extLst/>
          </p:nvPr>
        </p:nvGraphicFramePr>
        <p:xfrm>
          <a:off x="2896107" y="4882122"/>
          <a:ext cx="3436499" cy="1231974"/>
        </p:xfrm>
        <a:graphic>
          <a:graphicData uri="http://schemas.openxmlformats.org/presentationml/2006/ole">
            <mc:AlternateContent xmlns:mc="http://schemas.openxmlformats.org/markup-compatibility/2006">
              <mc:Choice xmlns:v="urn:schemas-microsoft-com:vml" Requires="v">
                <p:oleObj spid="_x0000_s145437" name="Equation" r:id="rId4" imgW="1524000" imgH="533400" progId="Equation.DSMT4">
                  <p:embed/>
                </p:oleObj>
              </mc:Choice>
              <mc:Fallback>
                <p:oleObj name="Equation" r:id="rId4" imgW="1524000" imgH="533400" progId="Equation.DSMT4">
                  <p:embed/>
                  <p:pic>
                    <p:nvPicPr>
                      <p:cNvPr id="19459" name="Object 20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107" y="4882122"/>
                        <a:ext cx="3436499" cy="123197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1030"/>
          <p:cNvGraphicFramePr>
            <a:graphicFrameLocks/>
          </p:cNvGraphicFramePr>
          <p:nvPr>
            <p:extLst>
              <p:ext uri="{D42A27DB-BD31-4B8C-83A1-F6EECF244321}">
                <p14:modId xmlns:p14="http://schemas.microsoft.com/office/powerpoint/2010/main" val="2515216580"/>
              </p:ext>
            </p:extLst>
          </p:nvPr>
        </p:nvGraphicFramePr>
        <p:xfrm>
          <a:off x="2410901" y="1740223"/>
          <a:ext cx="4245321" cy="767841"/>
        </p:xfrm>
        <a:graphic>
          <a:graphicData uri="http://schemas.openxmlformats.org/presentationml/2006/ole">
            <mc:AlternateContent xmlns:mc="http://schemas.openxmlformats.org/markup-compatibility/2006">
              <mc:Choice xmlns:v="urn:schemas-microsoft-com:vml" Requires="v">
                <p:oleObj spid="_x0000_s145438" name="Equation" r:id="rId6" imgW="2336800" imgH="444500" progId="Equation.DSMT4">
                  <p:embed/>
                </p:oleObj>
              </mc:Choice>
              <mc:Fallback>
                <p:oleObj name="Equation" r:id="rId6" imgW="2336800" imgH="444500" progId="Equation.DSMT4">
                  <p:embed/>
                  <p:pic>
                    <p:nvPicPr>
                      <p:cNvPr id="9" name="Object 103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0901" y="1740223"/>
                        <a:ext cx="4245321" cy="767841"/>
                      </a:xfrm>
                      <a:prstGeom prst="rect">
                        <a:avLst/>
                      </a:prstGeom>
                      <a:noFill/>
                      <a:ln w="9525">
                        <a:solidFill>
                          <a:srgbClr val="FFFFFF">
                            <a:alpha val="0"/>
                          </a:srgbClr>
                        </a:solidFill>
                        <a:miter lim="800000"/>
                        <a:headEnd/>
                        <a:tailEnd/>
                      </a:ln>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855341" y="4812714"/>
            <a:ext cx="1813317" cy="523220"/>
          </a:xfrm>
          <a:prstGeom prst="rect">
            <a:avLst/>
          </a:prstGeom>
          <a:noFill/>
        </p:spPr>
        <p:txBody>
          <a:bodyPr wrap="none" rtlCol="0">
            <a:spAutoFit/>
          </a:bodyPr>
          <a:lstStyle/>
          <a:p>
            <a:r>
              <a:rPr lang="en-US" sz="2800" dirty="0"/>
              <a:t>Example: If </a:t>
            </a:r>
          </a:p>
        </p:txBody>
      </p:sp>
      <p:sp>
        <p:nvSpPr>
          <p:cNvPr id="6" name="TextBox 5"/>
          <p:cNvSpPr txBox="1"/>
          <p:nvPr/>
        </p:nvSpPr>
        <p:spPr>
          <a:xfrm>
            <a:off x="509587" y="3540114"/>
            <a:ext cx="1315522" cy="430887"/>
          </a:xfrm>
          <a:prstGeom prst="rect">
            <a:avLst/>
          </a:prstGeom>
          <a:noFill/>
        </p:spPr>
        <p:txBody>
          <a:bodyPr wrap="none" rtlCol="0">
            <a:spAutoFit/>
          </a:bodyPr>
          <a:lstStyle/>
          <a:p>
            <a:r>
              <a:rPr lang="en-US" sz="2200" dirty="0"/>
              <a:t>Integrate: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61737CC-B6FC-4D91-ABB2-0A59CE2CAA5F}"/>
                  </a:ext>
                </a:extLst>
              </p:cNvPr>
              <p:cNvSpPr txBox="1"/>
              <p:nvPr/>
            </p:nvSpPr>
            <p:spPr>
              <a:xfrm>
                <a:off x="2743200" y="3227027"/>
                <a:ext cx="3580724" cy="736099"/>
              </a:xfrm>
              <a:prstGeom prst="rect">
                <a:avLst/>
              </a:prstGeom>
              <a:noFill/>
              <a:ln>
                <a:solidFill>
                  <a:schemeClr val="tx1"/>
                </a:solid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𝑹</m:t>
                      </m:r>
                      <m:d>
                        <m:dPr>
                          <m:ctrlPr>
                            <a:rPr lang="en-US" sz="3600" b="1" i="1" smtClean="0">
                              <a:latin typeface="Cambria Math" panose="02040503050406030204" pitchFamily="18" charset="0"/>
                            </a:rPr>
                          </m:ctrlPr>
                        </m:dPr>
                        <m:e>
                          <m:r>
                            <a:rPr lang="en-US" sz="3600" b="1" i="1" smtClean="0">
                              <a:latin typeface="Cambria Math" panose="02040503050406030204" pitchFamily="18" charset="0"/>
                            </a:rPr>
                            <m:t>𝒕</m:t>
                          </m:r>
                        </m:e>
                      </m:d>
                      <m:r>
                        <a:rPr lang="en-US" sz="3600" b="1" i="1" smtClean="0">
                          <a:latin typeface="Cambria Math" panose="02040503050406030204" pitchFamily="18" charset="0"/>
                        </a:rPr>
                        <m:t>=</m:t>
                      </m:r>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𝒆</m:t>
                          </m:r>
                        </m:e>
                        <m:sup>
                          <m:r>
                            <a:rPr lang="en-US" sz="3600" b="1" i="1" smtClean="0">
                              <a:latin typeface="Cambria Math" panose="02040503050406030204" pitchFamily="18" charset="0"/>
                            </a:rPr>
                            <m:t>−</m:t>
                          </m:r>
                          <m:nary>
                            <m:naryPr>
                              <m:ctrlPr>
                                <a:rPr lang="en-US" sz="3600" b="1" i="1" smtClean="0">
                                  <a:latin typeface="Cambria Math" panose="02040503050406030204" pitchFamily="18" charset="0"/>
                                </a:rPr>
                              </m:ctrlPr>
                            </m:naryPr>
                            <m:sub>
                              <m:r>
                                <m:rPr>
                                  <m:brk m:alnAt="23"/>
                                </m:rPr>
                                <a:rPr lang="en-US" sz="3600" b="1" i="1" smtClean="0">
                                  <a:latin typeface="Cambria Math" panose="02040503050406030204" pitchFamily="18" charset="0"/>
                                </a:rPr>
                                <m:t>𝟎</m:t>
                              </m:r>
                            </m:sub>
                            <m:sup>
                              <m:r>
                                <a:rPr lang="en-US" sz="3600" b="1" i="1" smtClean="0">
                                  <a:latin typeface="Cambria Math" panose="02040503050406030204" pitchFamily="18" charset="0"/>
                                </a:rPr>
                                <m:t>𝒕</m:t>
                              </m:r>
                            </m:sup>
                            <m:e>
                              <m:r>
                                <a:rPr lang="en-US" sz="3600" b="1" i="1">
                                  <a:latin typeface="Cambria Math" panose="02040503050406030204" pitchFamily="18" charset="0"/>
                                  <a:ea typeface="Cambria Math" panose="02040503050406030204" pitchFamily="18" charset="0"/>
                                </a:rPr>
                                <m:t>𝝀</m:t>
                              </m:r>
                              <m:d>
                                <m:dPr>
                                  <m:ctrlPr>
                                    <a:rPr lang="en-US" sz="3600" b="1" i="1">
                                      <a:latin typeface="Cambria Math" panose="02040503050406030204" pitchFamily="18" charset="0"/>
                                      <a:ea typeface="Cambria Math" panose="02040503050406030204" pitchFamily="18" charset="0"/>
                                    </a:rPr>
                                  </m:ctrlPr>
                                </m:dPr>
                                <m:e>
                                  <m:r>
                                    <a:rPr lang="en-US" sz="3600" b="1" i="1">
                                      <a:latin typeface="Cambria Math" panose="02040503050406030204" pitchFamily="18" charset="0"/>
                                      <a:ea typeface="Cambria Math" panose="02040503050406030204" pitchFamily="18" charset="0"/>
                                    </a:rPr>
                                    <m:t>𝒕</m:t>
                                  </m:r>
                                </m:e>
                              </m:d>
                              <m:r>
                                <a:rPr lang="en-US" sz="3600" b="1" i="1">
                                  <a:latin typeface="Cambria Math" panose="02040503050406030204" pitchFamily="18" charset="0"/>
                                  <a:ea typeface="Cambria Math" panose="02040503050406030204" pitchFamily="18" charset="0"/>
                                </a:rPr>
                                <m:t>𝒅𝒕</m:t>
                              </m:r>
                            </m:e>
                          </m:nary>
                        </m:sup>
                      </m:sSup>
                    </m:oMath>
                  </m:oMathPara>
                </a14:m>
                <a:endParaRPr lang="en-US" sz="3600" b="1" dirty="0"/>
              </a:p>
            </p:txBody>
          </p:sp>
        </mc:Choice>
        <mc:Fallback>
          <p:sp>
            <p:nvSpPr>
              <p:cNvPr id="3" name="TextBox 2">
                <a:extLst>
                  <a:ext uri="{FF2B5EF4-FFF2-40B4-BE49-F238E27FC236}">
                    <a16:creationId xmlns:a16="http://schemas.microsoft.com/office/drawing/2014/main" id="{561737CC-B6FC-4D91-ABB2-0A59CE2CAA5F}"/>
                  </a:ext>
                </a:extLst>
              </p:cNvPr>
              <p:cNvSpPr txBox="1">
                <a:spLocks noRot="1" noChangeAspect="1" noMove="1" noResize="1" noEditPoints="1" noAdjustHandles="1" noChangeArrowheads="1" noChangeShapeType="1" noTextEdit="1"/>
              </p:cNvSpPr>
              <p:nvPr/>
            </p:nvSpPr>
            <p:spPr>
              <a:xfrm>
                <a:off x="2743200" y="3227027"/>
                <a:ext cx="3580724" cy="736099"/>
              </a:xfrm>
              <a:prstGeom prst="rect">
                <a:avLst/>
              </a:prstGeom>
              <a:blipFill>
                <a:blip r:embed="rId8"/>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66814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8384-AC41-4E60-BE54-ADB4410EBFA5}"/>
              </a:ext>
            </a:extLst>
          </p:cNvPr>
          <p:cNvSpPr>
            <a:spLocks noGrp="1"/>
          </p:cNvSpPr>
          <p:nvPr>
            <p:ph type="title"/>
          </p:nvPr>
        </p:nvSpPr>
        <p:spPr>
          <a:xfrm>
            <a:off x="536027" y="-104360"/>
            <a:ext cx="5218386" cy="1143000"/>
          </a:xfrm>
        </p:spPr>
        <p:txBody>
          <a:bodyPr/>
          <a:lstStyle/>
          <a:p>
            <a:r>
              <a:rPr lang="en-US" dirty="0"/>
              <a:t>Review</a:t>
            </a:r>
          </a:p>
        </p:txBody>
      </p:sp>
      <p:sp>
        <p:nvSpPr>
          <p:cNvPr id="3" name="Content Placeholder 2">
            <a:extLst>
              <a:ext uri="{FF2B5EF4-FFF2-40B4-BE49-F238E27FC236}">
                <a16:creationId xmlns:a16="http://schemas.microsoft.com/office/drawing/2014/main" id="{69287EF4-5AF4-4528-887C-AAF7C51B5108}"/>
              </a:ext>
            </a:extLst>
          </p:cNvPr>
          <p:cNvSpPr>
            <a:spLocks noGrp="1"/>
          </p:cNvSpPr>
          <p:nvPr>
            <p:ph idx="1"/>
          </p:nvPr>
        </p:nvSpPr>
        <p:spPr>
          <a:xfrm>
            <a:off x="457200" y="1034774"/>
            <a:ext cx="5144811" cy="5548588"/>
          </a:xfrm>
        </p:spPr>
        <p:txBody>
          <a:bodyPr>
            <a:normAutofit/>
          </a:bodyPr>
          <a:lstStyle/>
          <a:p>
            <a:r>
              <a:rPr lang="en-US" sz="2400" dirty="0"/>
              <a:t>R(t)=</a:t>
            </a:r>
            <a:r>
              <a:rPr lang="en-US" sz="2400" dirty="0" err="1"/>
              <a:t>Pr</a:t>
            </a:r>
            <a:r>
              <a:rPr lang="en-US" sz="2400" dirty="0"/>
              <a:t>(T&gt;t)</a:t>
            </a:r>
          </a:p>
          <a:p>
            <a:r>
              <a:rPr lang="en-US" sz="2400" dirty="0"/>
              <a:t>F(t) = </a:t>
            </a:r>
            <a:r>
              <a:rPr lang="en-US" sz="2400" dirty="0" err="1"/>
              <a:t>Pr</a:t>
            </a:r>
            <a:r>
              <a:rPr lang="en-US" sz="2400" dirty="0"/>
              <a:t>(T&lt;t) = 1-R(t)</a:t>
            </a:r>
          </a:p>
          <a:p>
            <a:endParaRPr lang="en-US" sz="800" dirty="0"/>
          </a:p>
          <a:p>
            <a:r>
              <a:rPr lang="en-US" sz="2400" dirty="0"/>
              <a:t>                                      </a:t>
            </a:r>
          </a:p>
          <a:p>
            <a:pPr marL="0" indent="0">
              <a:buNone/>
            </a:pPr>
            <a:endParaRPr lang="en-US" sz="900" dirty="0"/>
          </a:p>
          <a:p>
            <a:r>
              <a:rPr lang="en-US" dirty="0"/>
              <a:t> </a:t>
            </a:r>
          </a:p>
          <a:p>
            <a:r>
              <a:rPr lang="en-US" dirty="0"/>
              <a:t> </a:t>
            </a:r>
          </a:p>
          <a:p>
            <a:endParaRPr lang="en-US" sz="800" dirty="0"/>
          </a:p>
          <a:p>
            <a:r>
              <a:rPr lang="en-US" dirty="0"/>
              <a:t> </a:t>
            </a:r>
          </a:p>
          <a:p>
            <a:r>
              <a:rPr lang="en-US" dirty="0"/>
              <a:t> </a:t>
            </a:r>
          </a:p>
          <a:p>
            <a:endParaRPr lang="en-US" sz="800" dirty="0"/>
          </a:p>
          <a:p>
            <a:r>
              <a:rPr lang="en-US" dirty="0"/>
              <a:t> </a:t>
            </a:r>
          </a:p>
          <a:p>
            <a:pPr marL="0" indent="0">
              <a:buNone/>
            </a:pPr>
            <a:r>
              <a:rPr lang="en-US" dirty="0"/>
              <a:t> </a:t>
            </a:r>
          </a:p>
          <a:p>
            <a:pPr marL="0" indent="0">
              <a:buNone/>
            </a:pPr>
            <a:endParaRPr lang="en-US" dirty="0"/>
          </a:p>
          <a:p>
            <a:endParaRPr lang="en-US" dirty="0"/>
          </a:p>
          <a:p>
            <a:endParaRPr lang="en-US" sz="2400" dirty="0"/>
          </a:p>
        </p:txBody>
      </p:sp>
      <p:graphicFrame>
        <p:nvGraphicFramePr>
          <p:cNvPr id="6" name="Chart 5">
            <a:extLst>
              <a:ext uri="{FF2B5EF4-FFF2-40B4-BE49-F238E27FC236}">
                <a16:creationId xmlns:a16="http://schemas.microsoft.com/office/drawing/2014/main" id="{79CB36C7-8B6E-4156-9227-B3C78CFE11BD}"/>
              </a:ext>
            </a:extLst>
          </p:cNvPr>
          <p:cNvGraphicFramePr>
            <a:graphicFrameLocks/>
          </p:cNvGraphicFramePr>
          <p:nvPr>
            <p:extLst/>
          </p:nvPr>
        </p:nvGraphicFramePr>
        <p:xfrm>
          <a:off x="5754413" y="373261"/>
          <a:ext cx="3210911" cy="2120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AD3DD08-E736-4A4A-BF43-91C376C07ACD}"/>
              </a:ext>
            </a:extLst>
          </p:cNvPr>
          <p:cNvGraphicFramePr>
            <a:graphicFrameLocks/>
          </p:cNvGraphicFramePr>
          <p:nvPr>
            <p:extLst/>
          </p:nvPr>
        </p:nvGraphicFramePr>
        <p:xfrm>
          <a:off x="5754413" y="2769956"/>
          <a:ext cx="3210911" cy="20820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5396AC42-87D5-42DF-A1C5-E395651129FA}"/>
              </a:ext>
            </a:extLst>
          </p:cNvPr>
          <p:cNvGraphicFramePr>
            <a:graphicFrameLocks/>
          </p:cNvGraphicFramePr>
          <p:nvPr>
            <p:extLst/>
          </p:nvPr>
        </p:nvGraphicFramePr>
        <p:xfrm>
          <a:off x="5980385" y="4732174"/>
          <a:ext cx="2832537" cy="212068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Object 4">
            <a:extLst>
              <a:ext uri="{FF2B5EF4-FFF2-40B4-BE49-F238E27FC236}">
                <a16:creationId xmlns:a16="http://schemas.microsoft.com/office/drawing/2014/main" id="{48ECC71B-9611-47B7-BC74-2E364646C962}"/>
              </a:ext>
            </a:extLst>
          </p:cNvPr>
          <p:cNvGraphicFramePr>
            <a:graphicFrameLocks/>
          </p:cNvGraphicFramePr>
          <p:nvPr>
            <p:extLst/>
          </p:nvPr>
        </p:nvGraphicFramePr>
        <p:xfrm>
          <a:off x="854785" y="2103394"/>
          <a:ext cx="2712327" cy="699061"/>
        </p:xfrm>
        <a:graphic>
          <a:graphicData uri="http://schemas.openxmlformats.org/presentationml/2006/ole">
            <mc:AlternateContent xmlns:mc="http://schemas.openxmlformats.org/markup-compatibility/2006">
              <mc:Choice xmlns:v="urn:schemas-microsoft-com:vml" Requires="v">
                <p:oleObj spid="_x0000_s161820" name="Equation" r:id="rId7" imgW="1371600" imgH="419100" progId="Equation.DSMT4">
                  <p:embed/>
                </p:oleObj>
              </mc:Choice>
              <mc:Fallback>
                <p:oleObj name="Equation" r:id="rId7" imgW="1371600" imgH="419100" progId="Equation.DSMT4">
                  <p:embed/>
                  <p:pic>
                    <p:nvPicPr>
                      <p:cNvPr id="11" name="Object 4">
                        <a:extLst>
                          <a:ext uri="{FF2B5EF4-FFF2-40B4-BE49-F238E27FC236}">
                            <a16:creationId xmlns:a16="http://schemas.microsoft.com/office/drawing/2014/main" id="{48ECC71B-9611-47B7-BC74-2E364646C96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785" y="2103394"/>
                        <a:ext cx="2712327" cy="69906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6BDEF0AD-D06F-47F9-B47A-0618A268C76B}"/>
              </a:ext>
            </a:extLst>
          </p:cNvPr>
          <p:cNvGraphicFramePr>
            <a:graphicFrameLocks/>
          </p:cNvGraphicFramePr>
          <p:nvPr>
            <p:extLst/>
          </p:nvPr>
        </p:nvGraphicFramePr>
        <p:xfrm>
          <a:off x="854184" y="3559358"/>
          <a:ext cx="2554012" cy="350433"/>
        </p:xfrm>
        <a:graphic>
          <a:graphicData uri="http://schemas.openxmlformats.org/presentationml/2006/ole">
            <mc:AlternateContent xmlns:mc="http://schemas.openxmlformats.org/markup-compatibility/2006">
              <mc:Choice xmlns:v="urn:schemas-microsoft-com:vml" Requires="v">
                <p:oleObj spid="_x0000_s161821" name="Equation" r:id="rId9" imgW="1651000" imgH="203200" progId="Equation.DSMT4">
                  <p:embed/>
                </p:oleObj>
              </mc:Choice>
              <mc:Fallback>
                <p:oleObj name="Equation" r:id="rId9" imgW="1651000" imgH="203200" progId="Equation.DSMT4">
                  <p:embed/>
                  <p:pic>
                    <p:nvPicPr>
                      <p:cNvPr id="16" name="Object 3">
                        <a:extLst>
                          <a:ext uri="{FF2B5EF4-FFF2-40B4-BE49-F238E27FC236}">
                            <a16:creationId xmlns:a16="http://schemas.microsoft.com/office/drawing/2014/main" id="{6BDEF0AD-D06F-47F9-B47A-0618A268C76B}"/>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184" y="3559358"/>
                        <a:ext cx="2554012" cy="35043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 name="Object 4">
            <a:extLst>
              <a:ext uri="{FF2B5EF4-FFF2-40B4-BE49-F238E27FC236}">
                <a16:creationId xmlns:a16="http://schemas.microsoft.com/office/drawing/2014/main" id="{9BC8293E-6139-49BE-92D9-E966D340BB77}"/>
              </a:ext>
            </a:extLst>
          </p:cNvPr>
          <p:cNvGraphicFramePr>
            <a:graphicFrameLocks/>
          </p:cNvGraphicFramePr>
          <p:nvPr>
            <p:extLst/>
          </p:nvPr>
        </p:nvGraphicFramePr>
        <p:xfrm>
          <a:off x="854184" y="4095448"/>
          <a:ext cx="1897062" cy="483527"/>
        </p:xfrm>
        <a:graphic>
          <a:graphicData uri="http://schemas.openxmlformats.org/presentationml/2006/ole">
            <mc:AlternateContent xmlns:mc="http://schemas.openxmlformats.org/markup-compatibility/2006">
              <mc:Choice xmlns:v="urn:schemas-microsoft-com:vml" Requires="v">
                <p:oleObj spid="_x0000_s161822" name="Equation" r:id="rId11" imgW="1079500" imgH="279400" progId="Equation.DSMT4">
                  <p:embed/>
                </p:oleObj>
              </mc:Choice>
              <mc:Fallback>
                <p:oleObj name="Equation" r:id="rId11" imgW="1079500" imgH="279400" progId="Equation.DSMT4">
                  <p:embed/>
                  <p:pic>
                    <p:nvPicPr>
                      <p:cNvPr id="17" name="Object 4">
                        <a:extLst>
                          <a:ext uri="{FF2B5EF4-FFF2-40B4-BE49-F238E27FC236}">
                            <a16:creationId xmlns:a16="http://schemas.microsoft.com/office/drawing/2014/main" id="{9BC8293E-6139-49BE-92D9-E966D340BB7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184" y="4095448"/>
                        <a:ext cx="1897062" cy="48352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9">
            <a:extLst>
              <a:ext uri="{FF2B5EF4-FFF2-40B4-BE49-F238E27FC236}">
                <a16:creationId xmlns:a16="http://schemas.microsoft.com/office/drawing/2014/main" id="{078D2F33-065E-42B0-99A1-59EFDBFF0519}"/>
              </a:ext>
            </a:extLst>
          </p:cNvPr>
          <p:cNvGraphicFramePr>
            <a:graphicFrameLocks noChangeAspect="1"/>
          </p:cNvGraphicFramePr>
          <p:nvPr>
            <p:extLst/>
          </p:nvPr>
        </p:nvGraphicFramePr>
        <p:xfrm>
          <a:off x="873234" y="4523488"/>
          <a:ext cx="2832100" cy="657115"/>
        </p:xfrm>
        <a:graphic>
          <a:graphicData uri="http://schemas.openxmlformats.org/presentationml/2006/ole">
            <mc:AlternateContent xmlns:mc="http://schemas.openxmlformats.org/markup-compatibility/2006">
              <mc:Choice xmlns:v="urn:schemas-microsoft-com:vml" Requires="v">
                <p:oleObj spid="_x0000_s161823" name="Equation" r:id="rId13" imgW="1765300" imgH="368300" progId="Equation.3">
                  <p:embed/>
                </p:oleObj>
              </mc:Choice>
              <mc:Fallback>
                <p:oleObj name="Equation" r:id="rId13" imgW="1765300" imgH="368300" progId="Equation.3">
                  <p:embed/>
                  <p:pic>
                    <p:nvPicPr>
                      <p:cNvPr id="18" name="Object 9">
                        <a:extLst>
                          <a:ext uri="{FF2B5EF4-FFF2-40B4-BE49-F238E27FC236}">
                            <a16:creationId xmlns:a16="http://schemas.microsoft.com/office/drawing/2014/main" id="{078D2F33-065E-42B0-99A1-59EFDBFF05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234" y="4523488"/>
                        <a:ext cx="2832100" cy="65711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20" name="Straight Connector 19">
            <a:extLst>
              <a:ext uri="{FF2B5EF4-FFF2-40B4-BE49-F238E27FC236}">
                <a16:creationId xmlns:a16="http://schemas.microsoft.com/office/drawing/2014/main" id="{8CC17685-B191-475D-8A71-B2AA60B1C8E0}"/>
              </a:ext>
            </a:extLst>
          </p:cNvPr>
          <p:cNvCxnSpPr/>
          <p:nvPr/>
        </p:nvCxnSpPr>
        <p:spPr>
          <a:xfrm flipV="1">
            <a:off x="7078717" y="3280923"/>
            <a:ext cx="0" cy="1056289"/>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F16D505-B7D6-4507-BCB2-94F2A9575C25}"/>
              </a:ext>
            </a:extLst>
          </p:cNvPr>
          <p:cNvCxnSpPr/>
          <p:nvPr/>
        </p:nvCxnSpPr>
        <p:spPr>
          <a:xfrm flipV="1">
            <a:off x="7157545" y="5300061"/>
            <a:ext cx="0" cy="1056289"/>
          </a:xfrm>
          <a:prstGeom prst="line">
            <a:avLst/>
          </a:prstGeom>
        </p:spPr>
        <p:style>
          <a:lnRef idx="1">
            <a:schemeClr val="accent6"/>
          </a:lnRef>
          <a:fillRef idx="0">
            <a:schemeClr val="accent6"/>
          </a:fillRef>
          <a:effectRef idx="0">
            <a:schemeClr val="accent6"/>
          </a:effectRef>
          <a:fontRef idx="minor">
            <a:schemeClr val="tx1"/>
          </a:fontRef>
        </p:style>
      </p:cxnSp>
      <p:pic>
        <p:nvPicPr>
          <p:cNvPr id="5" name="Picture 4">
            <a:extLst>
              <a:ext uri="{FF2B5EF4-FFF2-40B4-BE49-F238E27FC236}">
                <a16:creationId xmlns:a16="http://schemas.microsoft.com/office/drawing/2014/main" id="{56225085-673C-41A0-9623-E3F39385732E}"/>
              </a:ext>
            </a:extLst>
          </p:cNvPr>
          <p:cNvPicPr>
            <a:picLocks noChangeAspect="1"/>
          </p:cNvPicPr>
          <p:nvPr/>
        </p:nvPicPr>
        <p:blipFill rotWithShape="1">
          <a:blip r:embed="rId15"/>
          <a:srcRect r="47689"/>
          <a:stretch/>
        </p:blipFill>
        <p:spPr>
          <a:xfrm>
            <a:off x="881965" y="5065798"/>
            <a:ext cx="2026527" cy="7574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832AFE-ED6E-4BFF-9B0F-D7ABB0ECF154}"/>
                  </a:ext>
                </a:extLst>
              </p:cNvPr>
              <p:cNvSpPr txBox="1"/>
              <p:nvPr/>
            </p:nvSpPr>
            <p:spPr>
              <a:xfrm>
                <a:off x="845301" y="2815929"/>
                <a:ext cx="5088573" cy="605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𝑀𝑇𝑇𝐹</m:t>
                      </m:r>
                      <m:r>
                        <a:rPr lang="en-US" sz="1800" b="0" i="1" smtClean="0">
                          <a:latin typeface="Cambria Math" panose="02040503050406030204" pitchFamily="18" charset="0"/>
                        </a:rPr>
                        <m:t>=</m:t>
                      </m:r>
                      <m:nary>
                        <m:naryPr>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rPr>
                            <m:t>𝑡𝑓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𝑑𝑡</m:t>
                          </m:r>
                          <m:r>
                            <a:rPr lang="en-US" sz="1800" b="0" i="1" smtClean="0">
                              <a:latin typeface="Cambria Math" panose="02040503050406030204" pitchFamily="18" charset="0"/>
                            </a:rPr>
                            <m:t>=</m:t>
                          </m:r>
                        </m:e>
                      </m:nary>
                      <m:nary>
                        <m:naryPr>
                          <m:ctrlPr>
                            <a:rPr lang="en-US" sz="1800" i="1">
                              <a:latin typeface="Cambria Math" panose="02040503050406030204" pitchFamily="18" charset="0"/>
                            </a:rPr>
                          </m:ctrlPr>
                        </m:naryPr>
                        <m:sub>
                          <m:r>
                            <m:rPr>
                              <m:brk m:alnAt="23"/>
                            </m:rPr>
                            <a:rPr lang="en-US" sz="1800" i="1">
                              <a:latin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𝑑𝑅</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𝑑𝑡</m:t>
                              </m:r>
                            </m:den>
                          </m:f>
                          <m:r>
                            <a:rPr lang="en-US" sz="1800" i="1">
                              <a:latin typeface="Cambria Math" panose="02040503050406030204" pitchFamily="18" charset="0"/>
                            </a:rPr>
                            <m:t>𝑑𝑡</m:t>
                          </m:r>
                          <m:r>
                            <a:rPr lang="en-US" sz="1800" i="1">
                              <a:latin typeface="Cambria Math" panose="02040503050406030204" pitchFamily="18" charset="0"/>
                            </a:rPr>
                            <m:t>=</m:t>
                          </m:r>
                          <m:nary>
                            <m:naryPr>
                              <m:ctrlPr>
                                <a:rPr lang="en-US" sz="1800" i="1">
                                  <a:latin typeface="Cambria Math" panose="02040503050406030204" pitchFamily="18" charset="0"/>
                                </a:rPr>
                              </m:ctrlPr>
                            </m:naryPr>
                            <m:sub>
                              <m:r>
                                <m:rPr>
                                  <m:brk m:alnAt="23"/>
                                </m:rPr>
                                <a:rPr lang="en-US" sz="1800" i="1">
                                  <a:latin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ea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𝑑𝑡</m:t>
                              </m:r>
                            </m:e>
                          </m:nary>
                        </m:e>
                      </m:nary>
                    </m:oMath>
                  </m:oMathPara>
                </a14:m>
                <a:endParaRPr lang="en-US" sz="1800" dirty="0"/>
              </a:p>
            </p:txBody>
          </p:sp>
        </mc:Choice>
        <mc:Fallback xmlns="">
          <p:sp>
            <p:nvSpPr>
              <p:cNvPr id="4" name="TextBox 3">
                <a:extLst>
                  <a:ext uri="{FF2B5EF4-FFF2-40B4-BE49-F238E27FC236}">
                    <a16:creationId xmlns:a16="http://schemas.microsoft.com/office/drawing/2014/main" id="{78832AFE-ED6E-4BFF-9B0F-D7ABB0ECF154}"/>
                  </a:ext>
                </a:extLst>
              </p:cNvPr>
              <p:cNvSpPr txBox="1">
                <a:spLocks noRot="1" noChangeAspect="1" noMove="1" noResize="1" noEditPoints="1" noAdjustHandles="1" noChangeArrowheads="1" noChangeShapeType="1" noTextEdit="1"/>
              </p:cNvSpPr>
              <p:nvPr/>
            </p:nvSpPr>
            <p:spPr>
              <a:xfrm>
                <a:off x="845301" y="2815929"/>
                <a:ext cx="5088573" cy="605422"/>
              </a:xfrm>
              <a:prstGeom prst="rect">
                <a:avLst/>
              </a:prstGeom>
              <a:blipFill>
                <a:blip r:embed="rId16"/>
                <a:stretch>
                  <a:fillRect b="-1010"/>
                </a:stretch>
              </a:blipFill>
            </p:spPr>
            <p:txBody>
              <a:bodyPr/>
              <a:lstStyle/>
              <a:p>
                <a:r>
                  <a:rPr lang="en-US">
                    <a:noFill/>
                  </a:rPr>
                  <a:t> </a:t>
                </a:r>
              </a:p>
            </p:txBody>
          </p:sp>
        </mc:Fallback>
      </mc:AlternateContent>
    </p:spTree>
    <p:extLst>
      <p:ext uri="{BB962C8B-B14F-4D97-AF65-F5344CB8AC3E}">
        <p14:creationId xmlns:p14="http://schemas.microsoft.com/office/powerpoint/2010/main" val="177711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a:extLst>
              <a:ext uri="{FF2B5EF4-FFF2-40B4-BE49-F238E27FC236}">
                <a16:creationId xmlns:a16="http://schemas.microsoft.com/office/drawing/2014/main" id="{C250CA44-EDB2-4E9F-98FE-99C44DB98391}"/>
              </a:ext>
            </a:extLst>
          </p:cNvPr>
          <p:cNvGraphicFramePr>
            <a:graphicFrameLocks/>
          </p:cNvGraphicFramePr>
          <p:nvPr>
            <p:extLst/>
          </p:nvPr>
        </p:nvGraphicFramePr>
        <p:xfrm>
          <a:off x="914400" y="1065212"/>
          <a:ext cx="7626350" cy="5183188"/>
        </p:xfrm>
        <a:graphic>
          <a:graphicData uri="http://schemas.openxmlformats.org/presentationml/2006/ole">
            <mc:AlternateContent xmlns:mc="http://schemas.openxmlformats.org/markup-compatibility/2006">
              <mc:Choice xmlns:v="urn:schemas-microsoft-com:vml" Requires="v">
                <p:oleObj spid="_x0000_s162842" name="Document" r:id="rId3" imgW="2685436" imgH="1830340" progId="Word.Document.8">
                  <p:embed/>
                </p:oleObj>
              </mc:Choice>
              <mc:Fallback>
                <p:oleObj name="Document" r:id="rId3" imgW="2685436" imgH="1830340" progId="Word.Document.8">
                  <p:embed/>
                  <p:pic>
                    <p:nvPicPr>
                      <p:cNvPr id="5" name="Object 3">
                        <a:extLst>
                          <a:ext uri="{FF2B5EF4-FFF2-40B4-BE49-F238E27FC236}">
                            <a16:creationId xmlns:a16="http://schemas.microsoft.com/office/drawing/2014/main" id="{C250CA44-EDB2-4E9F-98FE-99C44DB98391}"/>
                          </a:ext>
                        </a:extLst>
                      </p:cNvPr>
                      <p:cNvPicPr>
                        <a:picLocks noChangeArrowheads="1"/>
                      </p:cNvPicPr>
                      <p:nvPr/>
                    </p:nvPicPr>
                    <p:blipFill>
                      <a:blip r:embed="rId4"/>
                      <a:srcRect/>
                      <a:stretch>
                        <a:fillRect/>
                      </a:stretch>
                    </p:blipFill>
                    <p:spPr bwMode="auto">
                      <a:xfrm>
                        <a:off x="914400" y="1065212"/>
                        <a:ext cx="7626350" cy="5183188"/>
                      </a:xfrm>
                      <a:prstGeom prst="rect">
                        <a:avLst/>
                      </a:prstGeom>
                      <a:noFill/>
                      <a:ln w="0">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33FDA4D5-718C-431A-9684-03CA61D79456}"/>
              </a:ext>
            </a:extLst>
          </p:cNvPr>
          <p:cNvGraphicFramePr>
            <a:graphicFrameLocks noChangeAspect="1"/>
          </p:cNvGraphicFramePr>
          <p:nvPr>
            <p:extLst/>
          </p:nvPr>
        </p:nvGraphicFramePr>
        <p:xfrm>
          <a:off x="2193461" y="3884153"/>
          <a:ext cx="1627697" cy="529492"/>
        </p:xfrm>
        <a:graphic>
          <a:graphicData uri="http://schemas.openxmlformats.org/presentationml/2006/ole">
            <mc:AlternateContent xmlns:mc="http://schemas.openxmlformats.org/markup-compatibility/2006">
              <mc:Choice xmlns:v="urn:schemas-microsoft-com:vml" Requires="v">
                <p:oleObj spid="_x0000_s162843" name="Equation" r:id="rId5" imgW="1054100" imgH="342900" progId="Equation.DSMT4">
                  <p:embed/>
                </p:oleObj>
              </mc:Choice>
              <mc:Fallback>
                <p:oleObj name="Equation" r:id="rId5" imgW="1054100" imgH="342900" progId="Equation.DSMT4">
                  <p:embed/>
                  <p:pic>
                    <p:nvPicPr>
                      <p:cNvPr id="11" name="Object 10">
                        <a:extLst>
                          <a:ext uri="{FF2B5EF4-FFF2-40B4-BE49-F238E27FC236}">
                            <a16:creationId xmlns:a16="http://schemas.microsoft.com/office/drawing/2014/main" id="{33FDA4D5-718C-431A-9684-03CA61D79456}"/>
                          </a:ext>
                        </a:extLst>
                      </p:cNvPr>
                      <p:cNvPicPr/>
                      <p:nvPr/>
                    </p:nvPicPr>
                    <p:blipFill>
                      <a:blip r:embed="rId6"/>
                      <a:stretch>
                        <a:fillRect/>
                      </a:stretch>
                    </p:blipFill>
                    <p:spPr>
                      <a:xfrm>
                        <a:off x="2193461" y="3884153"/>
                        <a:ext cx="1627697" cy="52949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B9314DA-1918-411C-B50E-CA5AF7BDDE0E}"/>
              </a:ext>
            </a:extLst>
          </p:cNvPr>
          <p:cNvGraphicFramePr>
            <a:graphicFrameLocks noChangeAspect="1"/>
          </p:cNvGraphicFramePr>
          <p:nvPr>
            <p:extLst/>
          </p:nvPr>
        </p:nvGraphicFramePr>
        <p:xfrm>
          <a:off x="3120916" y="5064296"/>
          <a:ext cx="1746951" cy="569582"/>
        </p:xfrm>
        <a:graphic>
          <a:graphicData uri="http://schemas.openxmlformats.org/presentationml/2006/ole">
            <mc:AlternateContent xmlns:mc="http://schemas.openxmlformats.org/markup-compatibility/2006">
              <mc:Choice xmlns:v="urn:schemas-microsoft-com:vml" Requires="v">
                <p:oleObj spid="_x0000_s162844" name="Equation" r:id="rId7" imgW="1054100" imgH="342900" progId="Equation.DSMT4">
                  <p:embed/>
                </p:oleObj>
              </mc:Choice>
              <mc:Fallback>
                <p:oleObj name="Equation" r:id="rId7" imgW="1054100" imgH="342900" progId="Equation.DSMT4">
                  <p:embed/>
                  <p:pic>
                    <p:nvPicPr>
                      <p:cNvPr id="12" name="Object 11">
                        <a:extLst>
                          <a:ext uri="{FF2B5EF4-FFF2-40B4-BE49-F238E27FC236}">
                            <a16:creationId xmlns:a16="http://schemas.microsoft.com/office/drawing/2014/main" id="{5B9314DA-1918-411C-B50E-CA5AF7BDDE0E}"/>
                          </a:ext>
                        </a:extLst>
                      </p:cNvPr>
                      <p:cNvPicPr/>
                      <p:nvPr/>
                    </p:nvPicPr>
                    <p:blipFill>
                      <a:blip r:embed="rId8"/>
                      <a:stretch>
                        <a:fillRect/>
                      </a:stretch>
                    </p:blipFill>
                    <p:spPr>
                      <a:xfrm>
                        <a:off x="3120916" y="5064296"/>
                        <a:ext cx="1746951" cy="569582"/>
                      </a:xfrm>
                      <a:prstGeom prst="rect">
                        <a:avLst/>
                      </a:prstGeom>
                    </p:spPr>
                  </p:pic>
                </p:oleObj>
              </mc:Fallback>
            </mc:AlternateContent>
          </a:graphicData>
        </a:graphic>
      </p:graphicFrame>
      <p:cxnSp>
        <p:nvCxnSpPr>
          <p:cNvPr id="13" name="Straight Connector 12">
            <a:extLst>
              <a:ext uri="{FF2B5EF4-FFF2-40B4-BE49-F238E27FC236}">
                <a16:creationId xmlns:a16="http://schemas.microsoft.com/office/drawing/2014/main" id="{94FB7C1A-9363-4216-B6F7-A96F36CE7572}"/>
              </a:ext>
            </a:extLst>
          </p:cNvPr>
          <p:cNvCxnSpPr>
            <a:cxnSpLocks/>
          </p:cNvCxnSpPr>
          <p:nvPr/>
        </p:nvCxnSpPr>
        <p:spPr>
          <a:xfrm flipH="1">
            <a:off x="1671214" y="5041118"/>
            <a:ext cx="4466171" cy="0"/>
          </a:xfrm>
          <a:prstGeom prst="line">
            <a:avLst/>
          </a:prstGeom>
          <a:ln>
            <a:solidFill>
              <a:schemeClr val="tx1"/>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graphicFrame>
        <p:nvGraphicFramePr>
          <p:cNvPr id="14" name="Object 13">
            <a:extLst>
              <a:ext uri="{FF2B5EF4-FFF2-40B4-BE49-F238E27FC236}">
                <a16:creationId xmlns:a16="http://schemas.microsoft.com/office/drawing/2014/main" id="{46214718-65B1-4C01-8269-9541AA796D83}"/>
              </a:ext>
            </a:extLst>
          </p:cNvPr>
          <p:cNvGraphicFramePr>
            <a:graphicFrameLocks noChangeAspect="1"/>
          </p:cNvGraphicFramePr>
          <p:nvPr>
            <p:extLst/>
          </p:nvPr>
        </p:nvGraphicFramePr>
        <p:xfrm>
          <a:off x="6716011" y="5084672"/>
          <a:ext cx="1109199" cy="597747"/>
        </p:xfrm>
        <a:graphic>
          <a:graphicData uri="http://schemas.openxmlformats.org/presentationml/2006/ole">
            <mc:AlternateContent xmlns:mc="http://schemas.openxmlformats.org/markup-compatibility/2006">
              <mc:Choice xmlns:v="urn:schemas-microsoft-com:vml" Requires="v">
                <p:oleObj spid="_x0000_s162845" name="Equation" r:id="rId9" imgW="635000" imgH="342900" progId="Equation.DSMT4">
                  <p:embed/>
                </p:oleObj>
              </mc:Choice>
              <mc:Fallback>
                <p:oleObj name="Equation" r:id="rId9" imgW="635000" imgH="342900" progId="Equation.DSMT4">
                  <p:embed/>
                  <p:pic>
                    <p:nvPicPr>
                      <p:cNvPr id="14" name="Object 13">
                        <a:extLst>
                          <a:ext uri="{FF2B5EF4-FFF2-40B4-BE49-F238E27FC236}">
                            <a16:creationId xmlns:a16="http://schemas.microsoft.com/office/drawing/2014/main" id="{46214718-65B1-4C01-8269-9541AA796D83}"/>
                          </a:ext>
                        </a:extLst>
                      </p:cNvPr>
                      <p:cNvPicPr/>
                      <p:nvPr/>
                    </p:nvPicPr>
                    <p:blipFill>
                      <a:blip r:embed="rId10"/>
                      <a:stretch>
                        <a:fillRect/>
                      </a:stretch>
                    </p:blipFill>
                    <p:spPr>
                      <a:xfrm>
                        <a:off x="6716011" y="5084672"/>
                        <a:ext cx="1109199" cy="597747"/>
                      </a:xfrm>
                      <a:prstGeom prst="rect">
                        <a:avLst/>
                      </a:prstGeom>
                    </p:spPr>
                  </p:pic>
                </p:oleObj>
              </mc:Fallback>
            </mc:AlternateContent>
          </a:graphicData>
        </a:graphic>
      </p:graphicFrame>
      <p:cxnSp>
        <p:nvCxnSpPr>
          <p:cNvPr id="15" name="Straight Connector 14">
            <a:extLst>
              <a:ext uri="{FF2B5EF4-FFF2-40B4-BE49-F238E27FC236}">
                <a16:creationId xmlns:a16="http://schemas.microsoft.com/office/drawing/2014/main" id="{CC68EAEC-BBE4-44F4-B7E6-353B04BFB137}"/>
              </a:ext>
            </a:extLst>
          </p:cNvPr>
          <p:cNvCxnSpPr>
            <a:cxnSpLocks/>
          </p:cNvCxnSpPr>
          <p:nvPr/>
        </p:nvCxnSpPr>
        <p:spPr>
          <a:xfrm flipH="1">
            <a:off x="6137386" y="5040502"/>
            <a:ext cx="2403364" cy="0"/>
          </a:xfrm>
          <a:prstGeom prst="line">
            <a:avLst/>
          </a:prstGeom>
          <a:ln>
            <a:solidFill>
              <a:schemeClr val="tx1"/>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516F8EB-2334-4E76-B7A4-E4BF4E99BACD}"/>
              </a:ext>
            </a:extLst>
          </p:cNvPr>
          <p:cNvCxnSpPr>
            <a:cxnSpLocks/>
          </p:cNvCxnSpPr>
          <p:nvPr/>
        </p:nvCxnSpPr>
        <p:spPr>
          <a:xfrm>
            <a:off x="4240267" y="2009063"/>
            <a:ext cx="0" cy="248817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EF76637-F424-46C0-B6E1-5B0A8F53C0DF}"/>
              </a:ext>
            </a:extLst>
          </p:cNvPr>
          <p:cNvCxnSpPr>
            <a:cxnSpLocks/>
          </p:cNvCxnSpPr>
          <p:nvPr/>
        </p:nvCxnSpPr>
        <p:spPr>
          <a:xfrm>
            <a:off x="6137385" y="3583463"/>
            <a:ext cx="0" cy="169957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6F42D75-AFE9-41F1-BCE8-271E2784B14D}"/>
              </a:ext>
            </a:extLst>
          </p:cNvPr>
          <p:cNvSpPr txBox="1"/>
          <p:nvPr/>
        </p:nvSpPr>
        <p:spPr>
          <a:xfrm>
            <a:off x="4069354" y="4406336"/>
            <a:ext cx="427066" cy="369332"/>
          </a:xfrm>
          <a:prstGeom prst="rect">
            <a:avLst/>
          </a:prstGeom>
          <a:noFill/>
        </p:spPr>
        <p:txBody>
          <a:bodyPr wrap="square" rtlCol="0">
            <a:spAutoFit/>
          </a:bodyPr>
          <a:lstStyle/>
          <a:p>
            <a:r>
              <a:rPr lang="en-US" dirty="0"/>
              <a:t>a</a:t>
            </a:r>
          </a:p>
        </p:txBody>
      </p:sp>
      <p:sp>
        <p:nvSpPr>
          <p:cNvPr id="24" name="TextBox 23">
            <a:extLst>
              <a:ext uri="{FF2B5EF4-FFF2-40B4-BE49-F238E27FC236}">
                <a16:creationId xmlns:a16="http://schemas.microsoft.com/office/drawing/2014/main" id="{8D7B7ED5-C6F4-4BA1-8A64-F320ED13E518}"/>
              </a:ext>
            </a:extLst>
          </p:cNvPr>
          <p:cNvSpPr txBox="1"/>
          <p:nvPr/>
        </p:nvSpPr>
        <p:spPr>
          <a:xfrm>
            <a:off x="5987492" y="5179153"/>
            <a:ext cx="427066" cy="369332"/>
          </a:xfrm>
          <a:prstGeom prst="rect">
            <a:avLst/>
          </a:prstGeom>
          <a:noFill/>
        </p:spPr>
        <p:txBody>
          <a:bodyPr wrap="square" rtlCol="0">
            <a:spAutoFit/>
          </a:bodyPr>
          <a:lstStyle/>
          <a:p>
            <a:r>
              <a:rPr lang="en-US" dirty="0"/>
              <a:t>b</a:t>
            </a:r>
          </a:p>
        </p:txBody>
      </p:sp>
      <p:cxnSp>
        <p:nvCxnSpPr>
          <p:cNvPr id="26" name="Straight Connector 25">
            <a:extLst>
              <a:ext uri="{FF2B5EF4-FFF2-40B4-BE49-F238E27FC236}">
                <a16:creationId xmlns:a16="http://schemas.microsoft.com/office/drawing/2014/main" id="{F95504DB-E805-4C95-9B13-42FF4ACEDAD1}"/>
              </a:ext>
            </a:extLst>
          </p:cNvPr>
          <p:cNvCxnSpPr>
            <a:cxnSpLocks/>
          </p:cNvCxnSpPr>
          <p:nvPr/>
        </p:nvCxnSpPr>
        <p:spPr>
          <a:xfrm flipH="1">
            <a:off x="1671215" y="4497241"/>
            <a:ext cx="2569052" cy="0"/>
          </a:xfrm>
          <a:prstGeom prst="line">
            <a:avLst/>
          </a:prstGeom>
          <a:ln>
            <a:solidFill>
              <a:schemeClr val="tx1"/>
            </a:solidFill>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3DAC6BFB-3755-4E64-BEBC-06B4F71F81B1}"/>
              </a:ext>
            </a:extLst>
          </p:cNvPr>
          <p:cNvCxnSpPr>
            <a:cxnSpLocks/>
          </p:cNvCxnSpPr>
          <p:nvPr/>
        </p:nvCxnSpPr>
        <p:spPr>
          <a:xfrm>
            <a:off x="1671215" y="2860909"/>
            <a:ext cx="0" cy="248817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0204122-CEC6-4A27-B59A-0B5A8CFBFEFB}"/>
              </a:ext>
            </a:extLst>
          </p:cNvPr>
          <p:cNvSpPr txBox="1"/>
          <p:nvPr/>
        </p:nvSpPr>
        <p:spPr>
          <a:xfrm>
            <a:off x="1484105" y="75435"/>
            <a:ext cx="5056197" cy="461665"/>
          </a:xfrm>
          <a:prstGeom prst="rect">
            <a:avLst/>
          </a:prstGeom>
          <a:noFill/>
        </p:spPr>
        <p:txBody>
          <a:bodyPr wrap="square" rtlCol="0">
            <a:spAutoFit/>
          </a:bodyPr>
          <a:lstStyle/>
          <a:p>
            <a:r>
              <a:rPr lang="en-US" sz="2400" b="1" dirty="0"/>
              <a:t>Probability Density Function (PDF)</a:t>
            </a:r>
          </a:p>
        </p:txBody>
      </p:sp>
      <p:sp>
        <p:nvSpPr>
          <p:cNvPr id="30" name="TextBox 29">
            <a:extLst>
              <a:ext uri="{FF2B5EF4-FFF2-40B4-BE49-F238E27FC236}">
                <a16:creationId xmlns:a16="http://schemas.microsoft.com/office/drawing/2014/main" id="{EF1C0BDB-2325-40EE-B017-1FBD4A79139B}"/>
              </a:ext>
            </a:extLst>
          </p:cNvPr>
          <p:cNvSpPr txBox="1"/>
          <p:nvPr/>
        </p:nvSpPr>
        <p:spPr>
          <a:xfrm>
            <a:off x="76200" y="5890657"/>
            <a:ext cx="29694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Pr</a:t>
            </a:r>
            <a:r>
              <a:rPr kumimoji="0" lang="en-US" sz="1800" b="0" i="0" u="none" strike="noStrike" kern="1200" cap="none" spc="0" normalizeH="0" baseline="0" noProof="0" dirty="0">
                <a:ln>
                  <a:noFill/>
                </a:ln>
                <a:solidFill>
                  <a:prstClr val="black"/>
                </a:solidFill>
                <a:effectLst/>
                <a:uLnTx/>
                <a:uFillTx/>
                <a:latin typeface="Calibri"/>
                <a:ea typeface="+mn-ea"/>
                <a:cs typeface="+mn-cs"/>
              </a:rPr>
              <a:t> of failure between a and b:</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AED3FD1-2670-4D44-AA94-08A467D6D12B}"/>
                  </a:ext>
                </a:extLst>
              </p:cNvPr>
              <p:cNvSpPr txBox="1"/>
              <p:nvPr/>
            </p:nvSpPr>
            <p:spPr>
              <a:xfrm>
                <a:off x="762000" y="6273643"/>
                <a:ext cx="8763000" cy="508922"/>
              </a:xfrm>
              <a:prstGeom prst="rect">
                <a:avLst/>
              </a:prstGeom>
              <a:noFill/>
            </p:spPr>
            <p:txBody>
              <a:bodyPr wrap="square" lIns="0" tIns="0" rIns="0" bIns="0" rtlCol="0">
                <a:spAutoFit/>
              </a:bodyPr>
              <a:lstStyle/>
              <a:p>
                <a:r>
                  <a:rPr lang="en-US" dirty="0"/>
                  <a:t>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𝑎</m:t>
                        </m:r>
                      </m:sub>
                      <m:sup>
                        <m:r>
                          <a:rPr lang="en-US" b="0" i="1" smtClean="0">
                            <a:latin typeface="Cambria Math" panose="02040503050406030204" pitchFamily="18" charset="0"/>
                            <a:ea typeface="Cambria Math" panose="02040503050406030204" pitchFamily="18" charset="0"/>
                          </a:rPr>
                          <m:t>𝑏</m:t>
                        </m:r>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e>
                    </m:nary>
                  </m:oMath>
                </a14:m>
                <a:endParaRPr lang="en-US" dirty="0"/>
              </a:p>
            </p:txBody>
          </p:sp>
        </mc:Choice>
        <mc:Fallback xmlns="">
          <p:sp>
            <p:nvSpPr>
              <p:cNvPr id="31" name="TextBox 30">
                <a:extLst>
                  <a:ext uri="{FF2B5EF4-FFF2-40B4-BE49-F238E27FC236}">
                    <a16:creationId xmlns:a16="http://schemas.microsoft.com/office/drawing/2014/main" id="{2AED3FD1-2670-4D44-AA94-08A467D6D12B}"/>
                  </a:ext>
                </a:extLst>
              </p:cNvPr>
              <p:cNvSpPr txBox="1">
                <a:spLocks noRot="1" noChangeAspect="1" noMove="1" noResize="1" noEditPoints="1" noAdjustHandles="1" noChangeArrowheads="1" noChangeShapeType="1" noTextEdit="1"/>
              </p:cNvSpPr>
              <p:nvPr/>
            </p:nvSpPr>
            <p:spPr>
              <a:xfrm>
                <a:off x="762000" y="6273643"/>
                <a:ext cx="8763000" cy="508922"/>
              </a:xfrm>
              <a:prstGeom prst="rect">
                <a:avLst/>
              </a:prstGeom>
              <a:blipFill>
                <a:blip r:embed="rId11"/>
                <a:stretch>
                  <a:fillRect l="-2086" t="-1190" b="-25000"/>
                </a:stretch>
              </a:blipFill>
            </p:spPr>
            <p:txBody>
              <a:bodyPr/>
              <a:lstStyle/>
              <a:p>
                <a:r>
                  <a:rPr lang="en-US">
                    <a:noFill/>
                  </a:rPr>
                  <a:t> </a:t>
                </a:r>
              </a:p>
            </p:txBody>
          </p:sp>
        </mc:Fallback>
      </mc:AlternateContent>
    </p:spTree>
    <p:extLst>
      <p:ext uri="{BB962C8B-B14F-4D97-AF65-F5344CB8AC3E}">
        <p14:creationId xmlns:p14="http://schemas.microsoft.com/office/powerpoint/2010/main" val="219863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A43B0-650B-44A6-B5C6-7E7F221723FB}"/>
              </a:ext>
            </a:extLst>
          </p:cNvPr>
          <p:cNvSpPr>
            <a:spLocks noGrp="1"/>
          </p:cNvSpPr>
          <p:nvPr>
            <p:ph idx="1"/>
          </p:nvPr>
        </p:nvSpPr>
        <p:spPr>
          <a:xfrm>
            <a:off x="378228" y="1166018"/>
            <a:ext cx="8308571" cy="5387182"/>
          </a:xfrm>
        </p:spPr>
        <p:txBody>
          <a:bodyPr/>
          <a:lstStyle/>
          <a:p>
            <a:r>
              <a:rPr lang="en-US" sz="2000" dirty="0"/>
              <a:t>1986  - Explosion of the space shuttle Challenger</a:t>
            </a:r>
          </a:p>
          <a:p>
            <a:pPr lvl="1"/>
            <a:r>
              <a:rPr lang="en-US" sz="1800" dirty="0"/>
              <a:t>The below freezing temperatures prior to launch contributed to the failure by making the rubber O-rings brittle, which failed to seal four sections of booster rocket. Also, failure to investigate and learn from Near Misses.</a:t>
            </a:r>
            <a:br>
              <a:rPr lang="en-US" sz="1800" dirty="0"/>
            </a:br>
            <a:r>
              <a:rPr lang="en-US" sz="1800" dirty="0"/>
              <a:t>  </a:t>
            </a:r>
          </a:p>
          <a:p>
            <a:r>
              <a:rPr lang="en-US" sz="2000" dirty="0"/>
              <a:t>2003 - Space Shuttle Columbia disintegrated during re-entry into Earth's atmosphere, loss of all 7 crew members</a:t>
            </a:r>
          </a:p>
          <a:p>
            <a:pPr lvl="1"/>
            <a:r>
              <a:rPr lang="en-US" sz="1800" dirty="0"/>
              <a:t>Loss was a result of damage sustained during launch when a piece of foam insulation the size of a small briefcase broke off the Space Shuttle external tank under the aerodynamic forces of launch. Also, failure to investigate and learn from Near Misses. </a:t>
            </a:r>
          </a:p>
          <a:p>
            <a:r>
              <a:rPr lang="en-US" sz="2000" dirty="0"/>
              <a:t>2007 - The entire span of the Interstate 35W bridge collapsed where the freeway crosses the river in Minneapolis.</a:t>
            </a:r>
          </a:p>
          <a:p>
            <a:pPr lvl="1"/>
            <a:r>
              <a:rPr lang="en-US" sz="1600" dirty="0"/>
              <a:t>Failure of undersized, steel gusset plates was reason for collapse. Engineers who designed the bridge in the 1960s either failed to properly calculate the thickness needed for the plates that were to hold the bridge together. Faulty Design, failure to inspect and repair bridge</a:t>
            </a:r>
          </a:p>
          <a:p>
            <a:endParaRPr lang="en-US" sz="2000" dirty="0"/>
          </a:p>
          <a:p>
            <a:endParaRPr lang="en-US" sz="2000" dirty="0"/>
          </a:p>
          <a:p>
            <a:endParaRPr lang="en-US" sz="2000" dirty="0"/>
          </a:p>
        </p:txBody>
      </p:sp>
      <p:sp>
        <p:nvSpPr>
          <p:cNvPr id="4" name="Rectangle 2">
            <a:extLst>
              <a:ext uri="{FF2B5EF4-FFF2-40B4-BE49-F238E27FC236}">
                <a16:creationId xmlns:a16="http://schemas.microsoft.com/office/drawing/2014/main" id="{B92B5516-93CA-4DA4-8307-D86686E54877}"/>
              </a:ext>
            </a:extLst>
          </p:cNvPr>
          <p:cNvSpPr>
            <a:spLocks noGrp="1" noChangeArrowheads="1"/>
          </p:cNvSpPr>
          <p:nvPr>
            <p:ph type="title"/>
          </p:nvPr>
        </p:nvSpPr>
        <p:spPr>
          <a:xfrm>
            <a:off x="377825" y="228600"/>
            <a:ext cx="8229600" cy="609600"/>
          </a:xfrm>
        </p:spPr>
        <p:txBody>
          <a:bodyPr/>
          <a:lstStyle/>
          <a:p>
            <a:r>
              <a:rPr lang="en-US" sz="3600" dirty="0">
                <a:latin typeface="Tahoma" charset="0"/>
              </a:rPr>
              <a:t>More Things Fail!</a:t>
            </a:r>
          </a:p>
        </p:txBody>
      </p:sp>
    </p:spTree>
    <p:extLst>
      <p:ext uri="{BB962C8B-B14F-4D97-AF65-F5344CB8AC3E}">
        <p14:creationId xmlns:p14="http://schemas.microsoft.com/office/powerpoint/2010/main" val="61369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2C1-0300-4A3B-BEA6-E515A0760F48}"/>
              </a:ext>
            </a:extLst>
          </p:cNvPr>
          <p:cNvSpPr>
            <a:spLocks noGrp="1"/>
          </p:cNvSpPr>
          <p:nvPr>
            <p:ph type="title"/>
          </p:nvPr>
        </p:nvSpPr>
        <p:spPr/>
        <p:txBody>
          <a:bodyPr/>
          <a:lstStyle/>
          <a:p>
            <a:r>
              <a:rPr lang="en-US" dirty="0"/>
              <a:t>Incidents still keep happening!</a:t>
            </a:r>
          </a:p>
        </p:txBody>
      </p:sp>
      <p:sp>
        <p:nvSpPr>
          <p:cNvPr id="3" name="Content Placeholder 2">
            <a:extLst>
              <a:ext uri="{FF2B5EF4-FFF2-40B4-BE49-F238E27FC236}">
                <a16:creationId xmlns:a16="http://schemas.microsoft.com/office/drawing/2014/main" id="{6AD5FCAC-E699-4292-ACA4-C05A26A6AB6D}"/>
              </a:ext>
            </a:extLst>
          </p:cNvPr>
          <p:cNvSpPr>
            <a:spLocks noGrp="1"/>
          </p:cNvSpPr>
          <p:nvPr>
            <p:ph idx="1"/>
          </p:nvPr>
        </p:nvSpPr>
        <p:spPr/>
        <p:txBody>
          <a:bodyPr/>
          <a:lstStyle/>
          <a:p>
            <a:r>
              <a:rPr lang="en-US" dirty="0"/>
              <a:t>2009- Macondo Disaster</a:t>
            </a:r>
          </a:p>
          <a:p>
            <a:pPr lvl="1"/>
            <a:r>
              <a:rPr lang="en-US" dirty="0"/>
              <a:t>Blowout preventer failed to shutoff fuel kick</a:t>
            </a:r>
          </a:p>
          <a:p>
            <a:pPr marL="457200" lvl="1" indent="0">
              <a:buNone/>
            </a:pPr>
            <a:endParaRPr lang="en-US" dirty="0"/>
          </a:p>
          <a:p>
            <a:r>
              <a:rPr lang="en-US" dirty="0"/>
              <a:t>2019- Multiple fire and explosion in fuel storage tank farm at TPC Group, Port Neches</a:t>
            </a:r>
          </a:p>
          <a:p>
            <a:pPr lvl="1"/>
            <a:r>
              <a:rPr lang="en-US" dirty="0"/>
              <a:t>3-day mandatory evacuation, 3 injuries due to pipeline rupture</a:t>
            </a:r>
          </a:p>
          <a:p>
            <a:pPr lvl="1"/>
            <a:endParaRPr lang="en-US" dirty="0"/>
          </a:p>
        </p:txBody>
      </p:sp>
    </p:spTree>
    <p:extLst>
      <p:ext uri="{BB962C8B-B14F-4D97-AF65-F5344CB8AC3E}">
        <p14:creationId xmlns:p14="http://schemas.microsoft.com/office/powerpoint/2010/main" val="179703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6721475" cy="836364"/>
          </a:xfrm>
          <a:noFill/>
        </p:spPr>
        <p:txBody>
          <a:bodyPr>
            <a:normAutofit/>
          </a:bodyPr>
          <a:lstStyle/>
          <a:p>
            <a:r>
              <a:rPr lang="en-US" sz="3600" dirty="0">
                <a:latin typeface="Tahoma" charset="0"/>
              </a:rPr>
              <a:t>Why Study Reliability?</a:t>
            </a:r>
          </a:p>
        </p:txBody>
      </p:sp>
      <p:sp>
        <p:nvSpPr>
          <p:cNvPr id="27653" name="Rectangle 3"/>
          <p:cNvSpPr>
            <a:spLocks noChangeArrowheads="1"/>
          </p:cNvSpPr>
          <p:nvPr/>
        </p:nvSpPr>
        <p:spPr bwMode="auto">
          <a:xfrm>
            <a:off x="372115" y="1235305"/>
            <a:ext cx="8672508" cy="5037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square" tIns="46038" rIns="92075" bIns="46038">
            <a:spAutoFit/>
          </a:bodyPr>
          <a:lstStyle/>
          <a:p>
            <a:pPr eaLnBrk="0" hangingPunct="0">
              <a:spcAft>
                <a:spcPts val="800"/>
              </a:spcAft>
              <a:buFont typeface="Arial" charset="0"/>
              <a:buChar char="•"/>
            </a:pPr>
            <a:r>
              <a:rPr kumimoji="0" lang="en-US" sz="2400" i="0" strike="noStrike" kern="1200" cap="none" spc="0" normalizeH="0" baseline="0" noProof="0" dirty="0">
                <a:ln>
                  <a:noFill/>
                </a:ln>
                <a:solidFill>
                  <a:prstClr val="black"/>
                </a:solidFill>
                <a:effectLst/>
                <a:uLnTx/>
                <a:uFillTx/>
                <a:latin typeface="+mj-lt"/>
                <a:ea typeface="+mn-ea"/>
                <a:cs typeface="+mn-cs"/>
              </a:rPr>
              <a:t>  </a:t>
            </a:r>
            <a:r>
              <a:rPr lang="en-US" sz="2400" dirty="0">
                <a:solidFill>
                  <a:prstClr val="black"/>
                </a:solidFill>
                <a:latin typeface="+mj-lt"/>
              </a:rPr>
              <a:t>Reliability Engineering has grown in importance due to its recognized direct connection with risk:</a:t>
            </a:r>
          </a:p>
          <a:p>
            <a:pPr marL="342900" indent="-342900" eaLnBrk="0" hangingPunct="0">
              <a:spcAft>
                <a:spcPts val="800"/>
              </a:spcAft>
              <a:buFont typeface="Courier New" panose="02070309020205020404" pitchFamily="49" charset="0"/>
              <a:buChar char="o"/>
            </a:pPr>
            <a:r>
              <a:rPr lang="en-US" sz="2400" dirty="0">
                <a:solidFill>
                  <a:prstClr val="black"/>
                </a:solidFill>
                <a:latin typeface="+mj-lt"/>
              </a:rPr>
              <a:t> Profit considerations resulting from the high cost of risk due to failures, their repairs, and warranty programs </a:t>
            </a:r>
          </a:p>
          <a:p>
            <a:pPr marL="342900" indent="-342900" eaLnBrk="0" hangingPunct="0">
              <a:spcAft>
                <a:spcPts val="800"/>
              </a:spcAft>
              <a:buFont typeface="Courier New" panose="02070309020205020404" pitchFamily="49" charset="0"/>
              <a:buChar char="o"/>
            </a:pPr>
            <a:r>
              <a:rPr kumimoji="0" lang="en-US" sz="2400" i="0" strike="noStrike" kern="1200" cap="none" spc="0" normalizeH="0" baseline="0" noProof="0" dirty="0">
                <a:ln>
                  <a:noFill/>
                </a:ln>
                <a:solidFill>
                  <a:prstClr val="black"/>
                </a:solidFill>
                <a:effectLst/>
                <a:uLnTx/>
                <a:uFillTx/>
                <a:latin typeface="+mj-lt"/>
                <a:ea typeface="+mn-ea"/>
                <a:cs typeface="+mn-cs"/>
              </a:rPr>
              <a:t> Public awareness and insistence on product quality</a:t>
            </a:r>
          </a:p>
          <a:p>
            <a:pPr marL="342900" marR="0" lvl="0" indent="-342900" algn="l" defTabSz="457200" rtl="0" eaLnBrk="0" fontAlgn="auto" latinLnBrk="0" hangingPunct="0">
              <a:lnSpc>
                <a:spcPct val="100000"/>
              </a:lnSpc>
              <a:spcBef>
                <a:spcPts val="0"/>
              </a:spcBef>
              <a:spcAft>
                <a:spcPts val="800"/>
              </a:spcAft>
              <a:buClrTx/>
              <a:buSzTx/>
              <a:buFont typeface="Courier New" panose="02070309020205020404" pitchFamily="49" charset="0"/>
              <a:buChar char="o"/>
              <a:tabLst/>
              <a:defRPr/>
            </a:pPr>
            <a:r>
              <a:rPr kumimoji="0" lang="en-US" sz="2400" i="0" strike="noStrike" kern="1200" cap="none" spc="0" normalizeH="0" baseline="0" noProof="0" dirty="0">
                <a:ln>
                  <a:noFill/>
                </a:ln>
                <a:solidFill>
                  <a:prstClr val="black"/>
                </a:solidFill>
                <a:effectLst/>
                <a:uLnTx/>
                <a:uFillTx/>
                <a:latin typeface="+mj-lt"/>
                <a:ea typeface="+mn-ea"/>
                <a:cs typeface="+mn-cs"/>
              </a:rPr>
              <a:t> New laws and regulations concerning product liability</a:t>
            </a:r>
          </a:p>
          <a:p>
            <a:pPr marL="342900" marR="0" lvl="0" indent="-342900" algn="l" defTabSz="457200" rtl="0" eaLnBrk="0" fontAlgn="auto" latinLnBrk="0" hangingPunct="0">
              <a:lnSpc>
                <a:spcPct val="100000"/>
              </a:lnSpc>
              <a:spcBef>
                <a:spcPts val="0"/>
              </a:spcBef>
              <a:spcAft>
                <a:spcPts val="800"/>
              </a:spcAft>
              <a:buClrTx/>
              <a:buSzTx/>
              <a:buFont typeface="Courier New" panose="02070309020205020404" pitchFamily="49" charset="0"/>
              <a:buChar char="o"/>
              <a:tabLst/>
              <a:defRPr/>
            </a:pPr>
            <a:r>
              <a:rPr lang="en-US" sz="2400" dirty="0">
                <a:solidFill>
                  <a:prstClr val="black"/>
                </a:solidFill>
                <a:latin typeface="+mj-lt"/>
              </a:rPr>
              <a:t> </a:t>
            </a:r>
            <a:r>
              <a:rPr kumimoji="0" lang="en-US" sz="2400" i="0" strike="noStrike" kern="1200" cap="none" spc="0" normalizeH="0" baseline="0" noProof="0" dirty="0">
                <a:ln>
                  <a:noFill/>
                </a:ln>
                <a:solidFill>
                  <a:prstClr val="black"/>
                </a:solidFill>
                <a:effectLst/>
                <a:uLnTx/>
                <a:uFillTx/>
                <a:latin typeface="+mj-lt"/>
                <a:ea typeface="+mn-ea"/>
                <a:cs typeface="+mn-cs"/>
              </a:rPr>
              <a:t>Government requirements to meet Reliability and Maintainability performance specifications</a:t>
            </a:r>
          </a:p>
          <a:p>
            <a:pPr marL="342900" indent="-342900" eaLnBrk="0" hangingPunct="0">
              <a:buFont typeface="Courier New" panose="02070309020205020404" pitchFamily="49" charset="0"/>
              <a:buChar char="o"/>
            </a:pPr>
            <a:r>
              <a:rPr lang="en-US" sz="2400" dirty="0">
                <a:solidFill>
                  <a:prstClr val="black"/>
                </a:solidFill>
                <a:latin typeface="+mj-lt"/>
              </a:rPr>
              <a:t>Increased complexity and sophistication of systems requires greater analysis</a:t>
            </a:r>
          </a:p>
          <a:p>
            <a:pPr marL="227013" marR="0" lvl="0" indent="-227013" algn="l" defTabSz="457200" rtl="0" eaLnBrk="0" fontAlgn="auto" latinLnBrk="0" hangingPunct="0">
              <a:lnSpc>
                <a:spcPct val="100000"/>
              </a:lnSpc>
              <a:spcBef>
                <a:spcPts val="0"/>
              </a:spcBef>
              <a:spcAft>
                <a:spcPts val="0"/>
              </a:spcAft>
              <a:buClrTx/>
              <a:buSzTx/>
              <a:buFont typeface="Arial" charset="0"/>
              <a:buChar char="•"/>
              <a:tabLst/>
              <a:defRPr/>
            </a:pPr>
            <a:endParaRPr kumimoji="0" lang="en-US" sz="2400" i="0" strike="noStrike" kern="1200" cap="none" spc="0" normalizeH="0" baseline="0" noProof="0" dirty="0">
              <a:ln>
                <a:noFill/>
              </a:ln>
              <a:solidFill>
                <a:prstClr val="black"/>
              </a:solidFill>
              <a:effectLst/>
              <a:uLnTx/>
              <a:uFillTx/>
              <a:latin typeface="+mj-lt"/>
              <a:ea typeface="+mn-ea"/>
              <a:cs typeface="+mn-cs"/>
            </a:endParaRPr>
          </a:p>
          <a:p>
            <a:pPr marL="227013" marR="0" lvl="0" indent="-227013" algn="l" defTabSz="457200" rtl="0" eaLnBrk="0" fontAlgn="auto" latinLnBrk="0" hangingPunct="0">
              <a:lnSpc>
                <a:spcPct val="100000"/>
              </a:lnSpc>
              <a:spcBef>
                <a:spcPts val="0"/>
              </a:spcBef>
              <a:spcAft>
                <a:spcPts val="0"/>
              </a:spcAft>
              <a:buClrTx/>
              <a:buSzTx/>
              <a:buFont typeface="Arial" charset="0"/>
              <a:buChar char="•"/>
              <a:tabLst/>
              <a:defRPr/>
            </a:pPr>
            <a:endParaRPr kumimoji="0" lang="en-US" sz="2400" i="0" strike="noStrike" kern="1200" cap="none" spc="0" normalizeH="0" baseline="0" noProof="0" dirty="0">
              <a:ln>
                <a:noFill/>
              </a:ln>
              <a:solidFill>
                <a:prstClr val="black"/>
              </a:solidFill>
              <a:effectLst/>
              <a:uLnTx/>
              <a:uFillTx/>
              <a:latin typeface="+mj-lt"/>
              <a:ea typeface="+mn-ea"/>
              <a:cs typeface="+mn-cs"/>
            </a:endParaRPr>
          </a:p>
        </p:txBody>
      </p:sp>
    </p:spTree>
    <p:extLst>
      <p:ext uri="{BB962C8B-B14F-4D97-AF65-F5344CB8AC3E}">
        <p14:creationId xmlns:p14="http://schemas.microsoft.com/office/powerpoint/2010/main" val="1143694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8DF13E94-C19C-6D44-A3AD-0DAD5D58CC5D}"/>
              </a:ext>
            </a:extLst>
          </p:cNvPr>
          <p:cNvSpPr>
            <a:spLocks noGrp="1" noChangeArrowheads="1"/>
          </p:cNvSpPr>
          <p:nvPr>
            <p:ph type="title"/>
          </p:nvPr>
        </p:nvSpPr>
        <p:spPr>
          <a:xfrm>
            <a:off x="457200" y="76200"/>
            <a:ext cx="8229600" cy="838200"/>
          </a:xfrm>
        </p:spPr>
        <p:txBody>
          <a:bodyPr/>
          <a:lstStyle/>
          <a:p>
            <a:r>
              <a:rPr lang="en-US" altLang="en-US">
                <a:ea typeface="ＭＳ Ｐゴシック" panose="020B0600070205080204" pitchFamily="34" charset="-128"/>
              </a:rPr>
              <a:t>Risk, Performance, Cost</a:t>
            </a:r>
          </a:p>
        </p:txBody>
      </p:sp>
      <p:grpSp>
        <p:nvGrpSpPr>
          <p:cNvPr id="51203" name="Group 16">
            <a:extLst>
              <a:ext uri="{FF2B5EF4-FFF2-40B4-BE49-F238E27FC236}">
                <a16:creationId xmlns:a16="http://schemas.microsoft.com/office/drawing/2014/main" id="{6D8B33F1-9512-FA43-ADE4-9CD518A7E119}"/>
              </a:ext>
            </a:extLst>
          </p:cNvPr>
          <p:cNvGrpSpPr>
            <a:grpSpLocks/>
          </p:cNvGrpSpPr>
          <p:nvPr/>
        </p:nvGrpSpPr>
        <p:grpSpPr bwMode="auto">
          <a:xfrm>
            <a:off x="914400" y="2971800"/>
            <a:ext cx="7467600" cy="2514600"/>
            <a:chOff x="990600" y="2057400"/>
            <a:chExt cx="7467600" cy="2514600"/>
          </a:xfrm>
        </p:grpSpPr>
        <p:sp>
          <p:nvSpPr>
            <p:cNvPr id="6" name="Oval 5">
              <a:extLst>
                <a:ext uri="{FF2B5EF4-FFF2-40B4-BE49-F238E27FC236}">
                  <a16:creationId xmlns:a16="http://schemas.microsoft.com/office/drawing/2014/main" id="{E0CD39D3-1FC4-BF4D-B711-CDB88CDB86FE}"/>
                </a:ext>
              </a:extLst>
            </p:cNvPr>
            <p:cNvSpPr/>
            <p:nvPr/>
          </p:nvSpPr>
          <p:spPr>
            <a:xfrm>
              <a:off x="3810000" y="2590800"/>
              <a:ext cx="1524000" cy="1219200"/>
            </a:xfrm>
            <a:prstGeom prst="ellipse">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n>
                    <a:solidFill>
                      <a:srgbClr val="000000"/>
                    </a:solidFill>
                  </a:ln>
                  <a:solidFill>
                    <a:schemeClr val="tx1"/>
                  </a:solidFill>
                </a:rPr>
                <a:t>Cost</a:t>
              </a:r>
            </a:p>
          </p:txBody>
        </p:sp>
        <p:sp>
          <p:nvSpPr>
            <p:cNvPr id="7" name="Oval 6">
              <a:extLst>
                <a:ext uri="{FF2B5EF4-FFF2-40B4-BE49-F238E27FC236}">
                  <a16:creationId xmlns:a16="http://schemas.microsoft.com/office/drawing/2014/main" id="{D2CDBC4A-6210-2848-A57D-2C8038597F85}"/>
                </a:ext>
              </a:extLst>
            </p:cNvPr>
            <p:cNvSpPr/>
            <p:nvPr/>
          </p:nvSpPr>
          <p:spPr>
            <a:xfrm>
              <a:off x="6019800" y="2590800"/>
              <a:ext cx="2438400" cy="1295400"/>
            </a:xfrm>
            <a:prstGeom prst="ellipse">
              <a:avLst/>
            </a:prstGeom>
            <a:solidFill>
              <a:schemeClr val="accent1">
                <a:lumMod val="60000"/>
                <a:lumOff val="4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000" dirty="0">
                  <a:ln>
                    <a:solidFill>
                      <a:srgbClr val="000000"/>
                    </a:solidFill>
                  </a:ln>
                  <a:solidFill>
                    <a:schemeClr val="tx1"/>
                  </a:solidFill>
                </a:rPr>
                <a:t>Performance</a:t>
              </a:r>
            </a:p>
          </p:txBody>
        </p:sp>
        <p:sp>
          <p:nvSpPr>
            <p:cNvPr id="24" name="Arc 23">
              <a:extLst>
                <a:ext uri="{FF2B5EF4-FFF2-40B4-BE49-F238E27FC236}">
                  <a16:creationId xmlns:a16="http://schemas.microsoft.com/office/drawing/2014/main" id="{47713694-E198-DB49-B253-CA28E32A424A}"/>
                </a:ext>
              </a:extLst>
            </p:cNvPr>
            <p:cNvSpPr>
              <a:spLocks/>
            </p:cNvSpPr>
            <p:nvPr/>
          </p:nvSpPr>
          <p:spPr bwMode="auto">
            <a:xfrm>
              <a:off x="2057400" y="2057400"/>
              <a:ext cx="5105400" cy="1143000"/>
            </a:xfrm>
            <a:custGeom>
              <a:avLst/>
              <a:gdLst>
                <a:gd name="T0" fmla="*/ 15169 w 5105400"/>
                <a:gd name="T1" fmla="*/ 509289 h 1143000"/>
                <a:gd name="T2" fmla="*/ 2559121 w 5105400"/>
                <a:gd name="T3" fmla="*/ 2 h 1143000"/>
                <a:gd name="T4" fmla="*/ 5105294 w 5105400"/>
                <a:gd name="T5" fmla="*/ 566288 h 1143000"/>
                <a:gd name="T6" fmla="*/ 0 60000 65536"/>
                <a:gd name="T7" fmla="*/ 0 60000 65536"/>
                <a:gd name="T8" fmla="*/ 0 60000 65536"/>
              </a:gdLst>
              <a:ahLst/>
              <a:cxnLst>
                <a:cxn ang="T6">
                  <a:pos x="T0" y="T1"/>
                </a:cxn>
                <a:cxn ang="T7">
                  <a:pos x="T2" y="T3"/>
                </a:cxn>
                <a:cxn ang="T8">
                  <a:pos x="T4" y="T5"/>
                </a:cxn>
              </a:cxnLst>
              <a:rect l="0" t="0" r="r" b="b"/>
              <a:pathLst>
                <a:path w="5105400" h="1143000" stroke="0">
                  <a:moveTo>
                    <a:pt x="15169" y="509289"/>
                  </a:moveTo>
                  <a:cubicBezTo>
                    <a:pt x="157196" y="218922"/>
                    <a:pt x="1254398" y="-733"/>
                    <a:pt x="2559121" y="2"/>
                  </a:cubicBezTo>
                  <a:cubicBezTo>
                    <a:pt x="3957348" y="789"/>
                    <a:pt x="5092541" y="253264"/>
                    <a:pt x="5105294" y="566288"/>
                  </a:cubicBezTo>
                  <a:lnTo>
                    <a:pt x="2552700" y="571500"/>
                  </a:lnTo>
                  <a:lnTo>
                    <a:pt x="15169" y="509289"/>
                  </a:lnTo>
                  <a:close/>
                </a:path>
                <a:path w="5105400" h="1143000" fill="none">
                  <a:moveTo>
                    <a:pt x="15169" y="509289"/>
                  </a:moveTo>
                  <a:cubicBezTo>
                    <a:pt x="157196" y="218922"/>
                    <a:pt x="1254398" y="-733"/>
                    <a:pt x="2559121" y="2"/>
                  </a:cubicBezTo>
                  <a:cubicBezTo>
                    <a:pt x="3957348" y="789"/>
                    <a:pt x="5092541" y="253264"/>
                    <a:pt x="5105294" y="566288"/>
                  </a:cubicBezTo>
                </a:path>
              </a:pathLst>
            </a:custGeom>
            <a:noFill/>
            <a:ln w="25400" cap="flat" cmpd="sng">
              <a:solidFill>
                <a:srgbClr val="800000"/>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sp>
          <p:nvSpPr>
            <p:cNvPr id="9" name="Arc 8">
              <a:extLst>
                <a:ext uri="{FF2B5EF4-FFF2-40B4-BE49-F238E27FC236}">
                  <a16:creationId xmlns:a16="http://schemas.microsoft.com/office/drawing/2014/main" id="{15098EE6-98E6-C445-927A-1C422BBD4496}"/>
                </a:ext>
              </a:extLst>
            </p:cNvPr>
            <p:cNvSpPr>
              <a:spLocks/>
            </p:cNvSpPr>
            <p:nvPr/>
          </p:nvSpPr>
          <p:spPr bwMode="auto">
            <a:xfrm rot="10800000">
              <a:off x="2057400" y="3048000"/>
              <a:ext cx="5181600" cy="1524000"/>
            </a:xfrm>
            <a:custGeom>
              <a:avLst/>
              <a:gdLst>
                <a:gd name="T0" fmla="*/ 8954 w 5181600"/>
                <a:gd name="T1" fmla="*/ 698703 h 1524000"/>
                <a:gd name="T2" fmla="*/ 2599361 w 5181600"/>
                <a:gd name="T3" fmla="*/ 5 h 1524000"/>
                <a:gd name="T4" fmla="*/ 5181537 w 5181600"/>
                <a:gd name="T5" fmla="*/ 756710 h 1524000"/>
                <a:gd name="T6" fmla="*/ 0 60000 65536"/>
                <a:gd name="T7" fmla="*/ 0 60000 65536"/>
                <a:gd name="T8" fmla="*/ 0 60000 65536"/>
              </a:gdLst>
              <a:ahLst/>
              <a:cxnLst>
                <a:cxn ang="T6">
                  <a:pos x="T0" y="T1"/>
                </a:cxn>
                <a:cxn ang="T7">
                  <a:pos x="T2" y="T3"/>
                </a:cxn>
                <a:cxn ang="T8">
                  <a:pos x="T4" y="T5"/>
                </a:cxn>
              </a:cxnLst>
              <a:rect l="0" t="0" r="r" b="b"/>
              <a:pathLst>
                <a:path w="5181600" h="1524000" stroke="0">
                  <a:moveTo>
                    <a:pt x="8954" y="698703"/>
                  </a:moveTo>
                  <a:cubicBezTo>
                    <a:pt x="121154" y="302808"/>
                    <a:pt x="1248656" y="-1308"/>
                    <a:pt x="2599361" y="5"/>
                  </a:cubicBezTo>
                  <a:cubicBezTo>
                    <a:pt x="4019856" y="1386"/>
                    <a:pt x="5171675" y="338926"/>
                    <a:pt x="5181537" y="756710"/>
                  </a:cubicBezTo>
                  <a:lnTo>
                    <a:pt x="2590800" y="762000"/>
                  </a:lnTo>
                  <a:lnTo>
                    <a:pt x="8954" y="698703"/>
                  </a:lnTo>
                  <a:close/>
                </a:path>
                <a:path w="5181600" h="1524000" fill="none">
                  <a:moveTo>
                    <a:pt x="8954" y="698703"/>
                  </a:moveTo>
                  <a:cubicBezTo>
                    <a:pt x="121154" y="302808"/>
                    <a:pt x="1248656" y="-1308"/>
                    <a:pt x="2599361" y="5"/>
                  </a:cubicBezTo>
                  <a:cubicBezTo>
                    <a:pt x="4019856" y="1386"/>
                    <a:pt x="5171675" y="338926"/>
                    <a:pt x="5181537" y="756710"/>
                  </a:cubicBezTo>
                </a:path>
              </a:pathLst>
            </a:custGeom>
            <a:noFill/>
            <a:ln w="25400" cap="flat" cmpd="sng">
              <a:solidFill>
                <a:srgbClr val="800000"/>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cxnSp>
          <p:nvCxnSpPr>
            <p:cNvPr id="11" name="Straight Arrow Connector 10">
              <a:extLst>
                <a:ext uri="{FF2B5EF4-FFF2-40B4-BE49-F238E27FC236}">
                  <a16:creationId xmlns:a16="http://schemas.microsoft.com/office/drawing/2014/main" id="{50C9C03B-386B-CC48-BA09-36A983484193}"/>
                </a:ext>
              </a:extLst>
            </p:cNvPr>
            <p:cNvCxnSpPr>
              <a:cxnSpLocks noChangeShapeType="1"/>
            </p:cNvCxnSpPr>
            <p:nvPr/>
          </p:nvCxnSpPr>
          <p:spPr bwMode="auto">
            <a:xfrm>
              <a:off x="5410200" y="3200400"/>
              <a:ext cx="533400" cy="1588"/>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16390C62-356A-BD44-BA65-F192DD41FFA4}"/>
                </a:ext>
              </a:extLst>
            </p:cNvPr>
            <p:cNvCxnSpPr>
              <a:cxnSpLocks noChangeShapeType="1"/>
            </p:cNvCxnSpPr>
            <p:nvPr/>
          </p:nvCxnSpPr>
          <p:spPr bwMode="auto">
            <a:xfrm rot="10800000">
              <a:off x="3124200" y="3200400"/>
              <a:ext cx="609600" cy="1588"/>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 name="Oval 13">
              <a:extLst>
                <a:ext uri="{FF2B5EF4-FFF2-40B4-BE49-F238E27FC236}">
                  <a16:creationId xmlns:a16="http://schemas.microsoft.com/office/drawing/2014/main" id="{F5139746-0CDE-6148-89F3-B7B7E860BCC8}"/>
                </a:ext>
              </a:extLst>
            </p:cNvPr>
            <p:cNvSpPr/>
            <p:nvPr/>
          </p:nvSpPr>
          <p:spPr>
            <a:xfrm>
              <a:off x="990600" y="2590800"/>
              <a:ext cx="2133600" cy="1219200"/>
            </a:xfrm>
            <a:prstGeom prst="ellipse">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n>
                    <a:solidFill>
                      <a:srgbClr val="000000"/>
                    </a:solidFill>
                  </a:ln>
                  <a:solidFill>
                    <a:schemeClr val="tx1"/>
                  </a:solidFill>
                </a:rPr>
                <a:t>Risk</a:t>
              </a:r>
            </a:p>
          </p:txBody>
        </p:sp>
      </p:grpSp>
      <p:sp>
        <p:nvSpPr>
          <p:cNvPr id="51204" name="TextBox 14">
            <a:extLst>
              <a:ext uri="{FF2B5EF4-FFF2-40B4-BE49-F238E27FC236}">
                <a16:creationId xmlns:a16="http://schemas.microsoft.com/office/drawing/2014/main" id="{FA851A39-351B-CF41-9AA9-66858DF74316}"/>
              </a:ext>
            </a:extLst>
          </p:cNvPr>
          <p:cNvSpPr txBox="1">
            <a:spLocks noChangeArrowheads="1"/>
          </p:cNvSpPr>
          <p:nvPr/>
        </p:nvSpPr>
        <p:spPr bwMode="auto">
          <a:xfrm>
            <a:off x="609600" y="9906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Identifying components </a:t>
            </a:r>
            <a:r>
              <a:rPr lang="en-US" altLang="en-US" sz="2400" b="1" dirty="0"/>
              <a:t>critical</a:t>
            </a:r>
            <a:r>
              <a:rPr lang="en-US" altLang="en-US" sz="2400" dirty="0"/>
              <a:t> to performance are required for risk analysis. Understanding their performance involves estimating reliability, availability, maintainability. </a:t>
            </a:r>
          </a:p>
        </p:txBody>
      </p:sp>
      <p:cxnSp>
        <p:nvCxnSpPr>
          <p:cNvPr id="19" name="Straight Arrow Connector 18">
            <a:extLst>
              <a:ext uri="{FF2B5EF4-FFF2-40B4-BE49-F238E27FC236}">
                <a16:creationId xmlns:a16="http://schemas.microsoft.com/office/drawing/2014/main" id="{1C091D11-9C9B-8E45-A8BD-D3BFA434C7E2}"/>
              </a:ext>
            </a:extLst>
          </p:cNvPr>
          <p:cNvCxnSpPr>
            <a:cxnSpLocks noChangeShapeType="1"/>
          </p:cNvCxnSpPr>
          <p:nvPr/>
        </p:nvCxnSpPr>
        <p:spPr bwMode="auto">
          <a:xfrm>
            <a:off x="4572000" y="2971800"/>
            <a:ext cx="228600" cy="1588"/>
          </a:xfrm>
          <a:prstGeom prst="straightConnector1">
            <a:avLst/>
          </a:prstGeom>
          <a:noFill/>
          <a:ln w="508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Arrow Connector 19">
            <a:extLst>
              <a:ext uri="{FF2B5EF4-FFF2-40B4-BE49-F238E27FC236}">
                <a16:creationId xmlns:a16="http://schemas.microsoft.com/office/drawing/2014/main" id="{51313694-61CA-C149-AB53-78FBB0369B48}"/>
              </a:ext>
            </a:extLst>
          </p:cNvPr>
          <p:cNvCxnSpPr>
            <a:cxnSpLocks noChangeShapeType="1"/>
          </p:cNvCxnSpPr>
          <p:nvPr/>
        </p:nvCxnSpPr>
        <p:spPr bwMode="auto">
          <a:xfrm rot="10800000">
            <a:off x="4572000" y="5486400"/>
            <a:ext cx="152400" cy="1588"/>
          </a:xfrm>
          <a:prstGeom prst="straightConnector1">
            <a:avLst/>
          </a:prstGeom>
          <a:noFill/>
          <a:ln w="508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1207" name="TextBox 21">
            <a:extLst>
              <a:ext uri="{FF2B5EF4-FFF2-40B4-BE49-F238E27FC236}">
                <a16:creationId xmlns:a16="http://schemas.microsoft.com/office/drawing/2014/main" id="{415D4B58-8C41-3C49-A7AC-A2A55CDBA281}"/>
              </a:ext>
            </a:extLst>
          </p:cNvPr>
          <p:cNvSpPr txBox="1">
            <a:spLocks noChangeArrowheads="1"/>
          </p:cNvSpPr>
          <p:nvPr/>
        </p:nvSpPr>
        <p:spPr bwMode="auto">
          <a:xfrm>
            <a:off x="609600" y="5878513"/>
            <a:ext cx="80193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Engineering decisions involve risk-based synergistic effects and balance among risk, performance, and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8205-31C3-4B36-BA03-8B008C85DADB}"/>
              </a:ext>
            </a:extLst>
          </p:cNvPr>
          <p:cNvSpPr>
            <a:spLocks noGrp="1"/>
          </p:cNvSpPr>
          <p:nvPr>
            <p:ph type="title"/>
          </p:nvPr>
        </p:nvSpPr>
        <p:spPr/>
        <p:txBody>
          <a:bodyPr/>
          <a:lstStyle/>
          <a:p>
            <a:r>
              <a:rPr lang="en-US" dirty="0"/>
              <a:t>Reliability Estimation</a:t>
            </a:r>
          </a:p>
        </p:txBody>
      </p:sp>
      <p:sp>
        <p:nvSpPr>
          <p:cNvPr id="3" name="Content Placeholder 2">
            <a:extLst>
              <a:ext uri="{FF2B5EF4-FFF2-40B4-BE49-F238E27FC236}">
                <a16:creationId xmlns:a16="http://schemas.microsoft.com/office/drawing/2014/main" id="{9C04284E-8198-4E3D-A331-91FA0E098765}"/>
              </a:ext>
            </a:extLst>
          </p:cNvPr>
          <p:cNvSpPr>
            <a:spLocks noGrp="1"/>
          </p:cNvSpPr>
          <p:nvPr>
            <p:ph idx="1"/>
          </p:nvPr>
        </p:nvSpPr>
        <p:spPr/>
        <p:txBody>
          <a:bodyPr/>
          <a:lstStyle/>
          <a:p>
            <a:r>
              <a:rPr lang="en-US" dirty="0"/>
              <a:t>Probabilistic</a:t>
            </a:r>
          </a:p>
          <a:p>
            <a:r>
              <a:rPr lang="en-US" dirty="0"/>
              <a:t>Challenge&gt;Capacity?</a:t>
            </a:r>
          </a:p>
          <a:p>
            <a:r>
              <a:rPr lang="en-US" dirty="0"/>
              <a:t>Reliability R(t) vs. Maintainability H(t) vs. Availability A(t)</a:t>
            </a:r>
          </a:p>
          <a:p>
            <a:endParaRPr lang="en-US" dirty="0"/>
          </a:p>
          <a:p>
            <a:endParaRPr lang="en-US" dirty="0"/>
          </a:p>
        </p:txBody>
      </p:sp>
    </p:spTree>
    <p:extLst>
      <p:ext uri="{BB962C8B-B14F-4D97-AF65-F5344CB8AC3E}">
        <p14:creationId xmlns:p14="http://schemas.microsoft.com/office/powerpoint/2010/main" val="6040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685800" y="142632"/>
            <a:ext cx="7107238" cy="756441"/>
          </a:xfrm>
        </p:spPr>
        <p:txBody>
          <a:bodyPr>
            <a:normAutofit/>
          </a:bodyPr>
          <a:lstStyle/>
          <a:p>
            <a:r>
              <a:rPr lang="en-US" dirty="0">
                <a:latin typeface="Tahoma" charset="0"/>
              </a:rPr>
              <a:t>Predicting Reliability: Example</a:t>
            </a:r>
          </a:p>
        </p:txBody>
      </p:sp>
      <p:sp>
        <p:nvSpPr>
          <p:cNvPr id="4100" name="Content Placeholder 2"/>
          <p:cNvSpPr>
            <a:spLocks noGrp="1"/>
          </p:cNvSpPr>
          <p:nvPr>
            <p:ph idx="1"/>
          </p:nvPr>
        </p:nvSpPr>
        <p:spPr>
          <a:xfrm>
            <a:off x="599663" y="1066800"/>
            <a:ext cx="7944673" cy="1616465"/>
          </a:xfrm>
        </p:spPr>
        <p:txBody>
          <a:bodyPr>
            <a:noAutofit/>
          </a:bodyPr>
          <a:lstStyle/>
          <a:p>
            <a:pPr>
              <a:buFont typeface="Arial" charset="0"/>
              <a:buChar char="•"/>
            </a:pPr>
            <a:r>
              <a:rPr lang="en-US" sz="2400" dirty="0">
                <a:latin typeface="Tahoma" charset="0"/>
              </a:rPr>
              <a:t>For a new </a:t>
            </a:r>
            <a:r>
              <a:rPr lang="en-US" dirty="0">
                <a:latin typeface="Tahoma" charset="0"/>
              </a:rPr>
              <a:t>TV</a:t>
            </a:r>
            <a:r>
              <a:rPr lang="en-US" sz="2400" dirty="0">
                <a:latin typeface="Tahoma" charset="0"/>
              </a:rPr>
              <a:t> unit produced by the XYZ Company, the following distribution of the fraction of units that failed was obtained from a reliability testing program.</a:t>
            </a:r>
          </a:p>
          <a:p>
            <a:endParaRPr lang="en-US" sz="2400" dirty="0">
              <a:latin typeface="Tahoma" charset="0"/>
            </a:endParaRPr>
          </a:p>
        </p:txBody>
      </p:sp>
      <p:sp>
        <p:nvSpPr>
          <p:cNvPr id="4103"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4098" name="Object 1"/>
          <p:cNvGraphicFramePr>
            <a:graphicFrameLocks noChangeAspect="1"/>
          </p:cNvGraphicFramePr>
          <p:nvPr>
            <p:extLst/>
          </p:nvPr>
        </p:nvGraphicFramePr>
        <p:xfrm>
          <a:off x="1871663" y="3226428"/>
          <a:ext cx="5301113" cy="3129922"/>
        </p:xfrm>
        <a:graphic>
          <a:graphicData uri="http://schemas.openxmlformats.org/presentationml/2006/ole">
            <mc:AlternateContent xmlns:mc="http://schemas.openxmlformats.org/markup-compatibility/2006">
              <mc:Choice xmlns:v="urn:schemas-microsoft-com:vml" Requires="v">
                <p:oleObj spid="_x0000_s121870" name="Chart" r:id="rId4" imgW="3790950" imgH="2238375" progId="Excel.Sheet.8">
                  <p:embed/>
                </p:oleObj>
              </mc:Choice>
              <mc:Fallback>
                <p:oleObj name="Chart" r:id="rId4" imgW="3790950" imgH="2238375" progId="Excel.Sheet.8">
                  <p:embed/>
                  <p:pic>
                    <p:nvPicPr>
                      <p:cNvPr id="4098"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3226428"/>
                        <a:ext cx="5301113" cy="312992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6613017"/>
            <a:ext cx="112587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cs typeface="ＭＳ Ｐゴシック" charset="0"/>
              </a:rPr>
              <a:t>Ebeling</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ＭＳ Ｐゴシック" charset="0"/>
              </a:rPr>
              <a:t>, 2010</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p:cNvSpPr txBox="1"/>
          <p:nvPr/>
        </p:nvSpPr>
        <p:spPr>
          <a:xfrm>
            <a:off x="1125879" y="4290620"/>
            <a:ext cx="61582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F(t)</a:t>
            </a:r>
          </a:p>
        </p:txBody>
      </p:sp>
      <p:sp>
        <p:nvSpPr>
          <p:cNvPr id="3" name="TextBox 2"/>
          <p:cNvSpPr txBox="1"/>
          <p:nvPr/>
        </p:nvSpPr>
        <p:spPr>
          <a:xfrm>
            <a:off x="2770982" y="3226428"/>
            <a:ext cx="334080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Larger fraction of failures initially:</a:t>
            </a:r>
          </a:p>
        </p:txBody>
      </p:sp>
      <p:sp>
        <p:nvSpPr>
          <p:cNvPr id="4" name="TextBox 3"/>
          <p:cNvSpPr txBox="1"/>
          <p:nvPr/>
        </p:nvSpPr>
        <p:spPr>
          <a:xfrm>
            <a:off x="1741703" y="2633526"/>
            <a:ext cx="619874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a:rPr>
              <a:t>Modelling f</a:t>
            </a:r>
            <a:r>
              <a:rPr kumimoji="0" lang="en-US" sz="2400" b="0" i="0" u="none" strike="noStrike" kern="1200" cap="none" spc="0" normalizeH="0" baseline="0" noProof="0" dirty="0" err="1">
                <a:ln>
                  <a:noFill/>
                </a:ln>
                <a:solidFill>
                  <a:prstClr val="black"/>
                </a:solidFill>
                <a:effectLst/>
                <a:uLnTx/>
                <a:uFillTx/>
                <a:latin typeface="Calibri"/>
                <a:ea typeface="+mn-ea"/>
                <a:cs typeface="+mn-cs"/>
              </a:rPr>
              <a:t>ailure</a:t>
            </a:r>
            <a:r>
              <a:rPr kumimoji="0" lang="en-US" sz="2400" b="0" i="0" u="none" strike="noStrike" kern="1200" cap="none" spc="0" normalizeH="0" baseline="0" noProof="0" dirty="0">
                <a:ln>
                  <a:noFill/>
                </a:ln>
                <a:solidFill>
                  <a:prstClr val="black"/>
                </a:solidFill>
                <a:effectLst/>
                <a:uLnTx/>
                <a:uFillTx/>
                <a:latin typeface="Calibri"/>
                <a:ea typeface="+mn-ea"/>
                <a:cs typeface="+mn-cs"/>
              </a:rPr>
              <a:t> behavior to predict Reliability:</a:t>
            </a:r>
          </a:p>
        </p:txBody>
      </p:sp>
    </p:spTree>
    <p:extLst>
      <p:ext uri="{BB962C8B-B14F-4D97-AF65-F5344CB8AC3E}">
        <p14:creationId xmlns:p14="http://schemas.microsoft.com/office/powerpoint/2010/main" val="2907908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111359</TotalTime>
  <Words>4503</Words>
  <Application>Microsoft Office PowerPoint</Application>
  <PresentationFormat>On-screen Show (4:3)</PresentationFormat>
  <Paragraphs>263</Paragraphs>
  <Slides>36</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9" baseType="lpstr">
      <vt:lpstr>ＭＳ Ｐゴシック</vt:lpstr>
      <vt:lpstr>Arial</vt:lpstr>
      <vt:lpstr>Calibri</vt:lpstr>
      <vt:lpstr>Cambria Math</vt:lpstr>
      <vt:lpstr>Courier New</vt:lpstr>
      <vt:lpstr>Symbol</vt:lpstr>
      <vt:lpstr>Tahoma</vt:lpstr>
      <vt:lpstr>Times New Roman</vt:lpstr>
      <vt:lpstr>Wingdings</vt:lpstr>
      <vt:lpstr>Default Design</vt:lpstr>
      <vt:lpstr>Equation</vt:lpstr>
      <vt:lpstr>Chart</vt:lpstr>
      <vt:lpstr>Document</vt:lpstr>
      <vt:lpstr>Introduction to  Reliability Engineering</vt:lpstr>
      <vt:lpstr>References</vt:lpstr>
      <vt:lpstr>Things Fail! Consider Causes</vt:lpstr>
      <vt:lpstr>More Things Fail!</vt:lpstr>
      <vt:lpstr>Incidents still keep happening!</vt:lpstr>
      <vt:lpstr>Why Study Reliability?</vt:lpstr>
      <vt:lpstr>Risk, Performance, Cost</vt:lpstr>
      <vt:lpstr>Reliability Estimation</vt:lpstr>
      <vt:lpstr>Predicting Reliability: Example</vt:lpstr>
      <vt:lpstr>Predicting Reliability: Example</vt:lpstr>
      <vt:lpstr>The Reliability Function</vt:lpstr>
      <vt:lpstr>Graph of a Reliability CDF</vt:lpstr>
      <vt:lpstr>The Failure CDF</vt:lpstr>
      <vt:lpstr>Graph of a Failure CDF</vt:lpstr>
      <vt:lpstr>Probability Density Function (PDF)</vt:lpstr>
      <vt:lpstr>Graph of a Pr Density Function (PDF)</vt:lpstr>
      <vt:lpstr>Review: Relationship of PDF and CDF</vt:lpstr>
      <vt:lpstr>Exercise</vt:lpstr>
      <vt:lpstr>Exercise - Solution</vt:lpstr>
      <vt:lpstr>Mean Time to Failure (MTTF)</vt:lpstr>
      <vt:lpstr>Derivation of MTTF</vt:lpstr>
      <vt:lpstr>Exercise: MTTF</vt:lpstr>
      <vt:lpstr>Exercise  - MTTF  Revisited</vt:lpstr>
      <vt:lpstr>Median Time to Failure</vt:lpstr>
      <vt:lpstr>Most Likely Time to Failure (Mode)</vt:lpstr>
      <vt:lpstr>Exercise: Central Tendency for Skewed Distribution</vt:lpstr>
      <vt:lpstr>Central Tendency for Skewed Distribution</vt:lpstr>
      <vt:lpstr>Design Life</vt:lpstr>
      <vt:lpstr>Variance and Standard Deviation</vt:lpstr>
      <vt:lpstr>Exercise  - Variance for f(t) = t/50 </vt:lpstr>
      <vt:lpstr>Failure Rate, λ(t) </vt:lpstr>
      <vt:lpstr>Failure Rate Function  (‘Hazard Rate Function’)</vt:lpstr>
      <vt:lpstr>Failure Rate Function λ(t) from f(t) = t/50</vt:lpstr>
      <vt:lpstr>Relation of Failure Rate and Reliability</vt:lpstr>
      <vt:lpstr>Review</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Halim, Syeda Z</cp:lastModifiedBy>
  <cp:revision>1016</cp:revision>
  <cp:lastPrinted>2020-01-17T01:55:13Z</cp:lastPrinted>
  <dcterms:created xsi:type="dcterms:W3CDTF">2010-08-28T14:01:08Z</dcterms:created>
  <dcterms:modified xsi:type="dcterms:W3CDTF">2022-03-01T05:36:14Z</dcterms:modified>
</cp:coreProperties>
</file>