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523" r:id="rId2"/>
    <p:sldId id="314" r:id="rId3"/>
    <p:sldId id="315" r:id="rId4"/>
    <p:sldId id="350" r:id="rId5"/>
    <p:sldId id="316" r:id="rId6"/>
    <p:sldId id="530" r:id="rId7"/>
    <p:sldId id="317" r:id="rId8"/>
    <p:sldId id="318" r:id="rId9"/>
    <p:sldId id="319" r:id="rId10"/>
    <p:sldId id="320" r:id="rId11"/>
    <p:sldId id="321" r:id="rId12"/>
    <p:sldId id="533" r:id="rId13"/>
    <p:sldId id="322" r:id="rId14"/>
    <p:sldId id="323" r:id="rId15"/>
    <p:sldId id="324" r:id="rId16"/>
    <p:sldId id="531" r:id="rId17"/>
    <p:sldId id="325" r:id="rId18"/>
    <p:sldId id="326" r:id="rId19"/>
    <p:sldId id="327" r:id="rId20"/>
    <p:sldId id="328" r:id="rId21"/>
    <p:sldId id="257" r:id="rId22"/>
    <p:sldId id="532" r:id="rId23"/>
    <p:sldId id="258" r:id="rId24"/>
    <p:sldId id="259" r:id="rId25"/>
    <p:sldId id="261" r:id="rId26"/>
    <p:sldId id="262" r:id="rId27"/>
    <p:sldId id="263" r:id="rId28"/>
    <p:sldId id="264" r:id="rId29"/>
    <p:sldId id="265" r:id="rId30"/>
    <p:sldId id="266" r:id="rId31"/>
    <p:sldId id="267" r:id="rId32"/>
    <p:sldId id="335" r:id="rId33"/>
    <p:sldId id="525" r:id="rId34"/>
    <p:sldId id="289" r:id="rId35"/>
    <p:sldId id="290" r:id="rId36"/>
    <p:sldId id="268" r:id="rId37"/>
    <p:sldId id="308" r:id="rId38"/>
    <p:sldId id="269" r:id="rId39"/>
    <p:sldId id="270" r:id="rId40"/>
    <p:sldId id="271" r:id="rId41"/>
    <p:sldId id="272" r:id="rId42"/>
    <p:sldId id="273" r:id="rId43"/>
    <p:sldId id="274" r:id="rId44"/>
    <p:sldId id="304" r:id="rId45"/>
    <p:sldId id="305" r:id="rId46"/>
    <p:sldId id="307" r:id="rId47"/>
    <p:sldId id="309" r:id="rId48"/>
    <p:sldId id="524"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8BDC4"/>
    <a:srgbClr val="C4B8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78518" autoAdjust="0"/>
  </p:normalViewPr>
  <p:slideViewPr>
    <p:cSldViewPr>
      <p:cViewPr>
        <p:scale>
          <a:sx n="71" d="100"/>
          <a:sy n="71" d="100"/>
        </p:scale>
        <p:origin x="1299"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000000"/>
                </a:solidFill>
                <a:latin typeface="Calibri"/>
                <a:ea typeface="Calibri"/>
                <a:cs typeface="Calibri"/>
              </a:defRPr>
            </a:pPr>
            <a:r>
              <a:rPr lang="en-US" sz="1400"/>
              <a:t>R(t)</a:t>
            </a:r>
          </a:p>
        </c:rich>
      </c:tx>
      <c:layout>
        <c:manualLayout>
          <c:xMode val="edge"/>
          <c:yMode val="edge"/>
          <c:x val="0.15031216997294539"/>
          <c:y val="0.16730521940829385"/>
        </c:manualLayout>
      </c:layout>
      <c:overlay val="0"/>
    </c:title>
    <c:autoTitleDeleted val="0"/>
    <c:plotArea>
      <c:layout>
        <c:manualLayout>
          <c:layoutTarget val="inner"/>
          <c:xMode val="edge"/>
          <c:yMode val="edge"/>
          <c:x val="0.14239104371212899"/>
          <c:y val="0.21865108618821999"/>
          <c:w val="0.77735190793458697"/>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0.99532115985733305</c:v>
                </c:pt>
                <c:pt idx="1">
                  <c:v>0.982476903745235</c:v>
                </c:pt>
                <c:pt idx="2">
                  <c:v>0.96306368692448796</c:v>
                </c:pt>
                <c:pt idx="3">
                  <c:v>0.93844806494895205</c:v>
                </c:pt>
                <c:pt idx="4">
                  <c:v>0.90979598973218101</c:v>
                </c:pt>
                <c:pt idx="5">
                  <c:v>0.87809861870695904</c:v>
                </c:pt>
                <c:pt idx="6">
                  <c:v>0.84419501669318797</c:v>
                </c:pt>
                <c:pt idx="7">
                  <c:v>0.80879213643020698</c:v>
                </c:pt>
                <c:pt idx="8">
                  <c:v>0.77248235694137202</c:v>
                </c:pt>
                <c:pt idx="9">
                  <c:v>0.73575888315183302</c:v>
                </c:pt>
                <c:pt idx="10">
                  <c:v>0.69902927812131799</c:v>
                </c:pt>
                <c:pt idx="11">
                  <c:v>0.66262727235002605</c:v>
                </c:pt>
                <c:pt idx="12">
                  <c:v>0.62682312540648</c:v>
                </c:pt>
                <c:pt idx="13">
                  <c:v>0.59183271691450001</c:v>
                </c:pt>
                <c:pt idx="14">
                  <c:v>0.55782540813644899</c:v>
                </c:pt>
                <c:pt idx="15">
                  <c:v>0.52493096321364796</c:v>
                </c:pt>
                <c:pt idx="16">
                  <c:v>0.49324551887436502</c:v>
                </c:pt>
                <c:pt idx="17">
                  <c:v>0.46283689504125702</c:v>
                </c:pt>
                <c:pt idx="18">
                  <c:v>0.43374901137366501</c:v>
                </c:pt>
                <c:pt idx="19">
                  <c:v>0.40600584974466097</c:v>
                </c:pt>
                <c:pt idx="20">
                  <c:v>0.37961492761680299</c:v>
                </c:pt>
                <c:pt idx="21">
                  <c:v>0.35457010678987999</c:v>
                </c:pt>
                <c:pt idx="22">
                  <c:v>0.33085418431363001</c:v>
                </c:pt>
                <c:pt idx="23">
                  <c:v>0.30844104121045701</c:v>
                </c:pt>
                <c:pt idx="24">
                  <c:v>0.28729749520828701</c:v>
                </c:pt>
                <c:pt idx="25">
                  <c:v>0.26738488159453599</c:v>
                </c:pt>
                <c:pt idx="26">
                  <c:v>0.24866039715840099</c:v>
                </c:pt>
                <c:pt idx="27">
                  <c:v>0.231078237995647</c:v>
                </c:pt>
                <c:pt idx="28">
                  <c:v>0.21459055823839299</c:v>
                </c:pt>
                <c:pt idx="29">
                  <c:v>0.199148273488536</c:v>
                </c:pt>
                <c:pt idx="30">
                  <c:v>0.18470172982942901</c:v>
                </c:pt>
                <c:pt idx="31">
                  <c:v>0.171201256723822</c:v>
                </c:pt>
                <c:pt idx="32">
                  <c:v>0.158597619838935</c:v>
                </c:pt>
                <c:pt idx="33">
                  <c:v>0.146842387838029</c:v>
                </c:pt>
                <c:pt idx="34">
                  <c:v>0.135888225412088</c:v>
                </c:pt>
                <c:pt idx="35">
                  <c:v>0.12568912326832599</c:v>
                </c:pt>
                <c:pt idx="36">
                  <c:v>0.116200574420562</c:v>
                </c:pt>
                <c:pt idx="37">
                  <c:v>0.107379704918805</c:v>
                </c:pt>
                <c:pt idx="38">
                  <c:v>9.9185366092948396E-2</c:v>
                </c:pt>
                <c:pt idx="39">
                  <c:v>9.1578194451525305E-2</c:v>
                </c:pt>
                <c:pt idx="40">
                  <c:v>8.4520644556231803E-2</c:v>
                </c:pt>
                <c:pt idx="41">
                  <c:v>7.7976999473172104E-2</c:v>
                </c:pt>
                <c:pt idx="42">
                  <c:v>7.1913362770832795E-2</c:v>
                </c:pt>
                <c:pt idx="43">
                  <c:v>6.6297635482255798E-2</c:v>
                </c:pt>
                <c:pt idx="44">
                  <c:v>6.1099480965573098E-2</c:v>
                </c:pt>
                <c:pt idx="45">
                  <c:v>5.6290280174775997E-2</c:v>
                </c:pt>
                <c:pt idx="46">
                  <c:v>5.18430794841125E-2</c:v>
                </c:pt>
                <c:pt idx="47">
                  <c:v>4.7732532888410201E-2</c:v>
                </c:pt>
                <c:pt idx="48">
                  <c:v>4.3934840122221798E-2</c:v>
                </c:pt>
                <c:pt idx="49">
                  <c:v>4.0427681997980303E-2</c:v>
                </c:pt>
              </c:numCache>
            </c:numRef>
          </c:yVal>
          <c:smooth val="0"/>
          <c:extLst>
            <c:ext xmlns:c16="http://schemas.microsoft.com/office/drawing/2014/chart" uri="{C3380CC4-5D6E-409C-BE32-E72D297353CC}">
              <c16:uniqueId val="{00000000-350C-4661-AC37-812BF05ED486}"/>
            </c:ext>
          </c:extLst>
        </c:ser>
        <c:dLbls>
          <c:showLegendKey val="0"/>
          <c:showVal val="0"/>
          <c:showCatName val="0"/>
          <c:showSerName val="0"/>
          <c:showPercent val="0"/>
          <c:showBubbleSize val="0"/>
        </c:dLbls>
        <c:axId val="-1272352304"/>
        <c:axId val="-1272349984"/>
      </c:scatterChart>
      <c:valAx>
        <c:axId val="-1272352304"/>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2349984"/>
        <c:crosses val="autoZero"/>
        <c:crossBetween val="midCat"/>
      </c:valAx>
      <c:valAx>
        <c:axId val="-1272349984"/>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2352304"/>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000000"/>
                </a:solidFill>
                <a:latin typeface="Calibri"/>
                <a:ea typeface="Calibri"/>
                <a:cs typeface="Calibri"/>
              </a:defRPr>
            </a:pPr>
            <a:r>
              <a:rPr lang="en-US" sz="1400"/>
              <a:t>F(t)</a:t>
            </a:r>
          </a:p>
        </c:rich>
      </c:tx>
      <c:layout>
        <c:manualLayout>
          <c:xMode val="edge"/>
          <c:yMode val="edge"/>
          <c:x val="0.1553479509350538"/>
          <c:y val="3.6951945691096166E-2"/>
        </c:manualLayout>
      </c:layout>
      <c:overlay val="0"/>
    </c:title>
    <c:autoTitleDeleted val="0"/>
    <c:plotArea>
      <c:layout>
        <c:manualLayout>
          <c:layoutTarget val="inner"/>
          <c:xMode val="edge"/>
          <c:yMode val="edge"/>
          <c:x val="0.15349249613029101"/>
          <c:y val="4.88952517298974E-2"/>
          <c:w val="0.77735190793458697"/>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4.6788401426657101E-3</c:v>
                </c:pt>
                <c:pt idx="1">
                  <c:v>1.7523096254763101E-2</c:v>
                </c:pt>
                <c:pt idx="2">
                  <c:v>3.6936313075512803E-2</c:v>
                </c:pt>
                <c:pt idx="3">
                  <c:v>6.15519350510478E-2</c:v>
                </c:pt>
                <c:pt idx="4">
                  <c:v>9.0204010267819504E-2</c:v>
                </c:pt>
                <c:pt idx="5">
                  <c:v>0.121901381293041</c:v>
                </c:pt>
                <c:pt idx="6">
                  <c:v>0.155804983306815</c:v>
                </c:pt>
                <c:pt idx="7">
                  <c:v>0.191207863569794</c:v>
                </c:pt>
                <c:pt idx="8">
                  <c:v>0.22751764305862701</c:v>
                </c:pt>
                <c:pt idx="9">
                  <c:v>0.26424111684816698</c:v>
                </c:pt>
                <c:pt idx="10">
                  <c:v>0.30097072187868401</c:v>
                </c:pt>
                <c:pt idx="11">
                  <c:v>0.337372727649978</c:v>
                </c:pt>
                <c:pt idx="12">
                  <c:v>0.373176874593521</c:v>
                </c:pt>
                <c:pt idx="13">
                  <c:v>0.40816728308550099</c:v>
                </c:pt>
                <c:pt idx="14">
                  <c:v>0.44217459186355201</c:v>
                </c:pt>
                <c:pt idx="15">
                  <c:v>0.47506903678635198</c:v>
                </c:pt>
                <c:pt idx="16">
                  <c:v>0.50675448112563504</c:v>
                </c:pt>
                <c:pt idx="17">
                  <c:v>0.53716310495874298</c:v>
                </c:pt>
                <c:pt idx="18">
                  <c:v>0.56625098862633505</c:v>
                </c:pt>
                <c:pt idx="19">
                  <c:v>0.59399415025533997</c:v>
                </c:pt>
                <c:pt idx="20">
                  <c:v>0.62038507238319995</c:v>
                </c:pt>
                <c:pt idx="21">
                  <c:v>0.64542989321012201</c:v>
                </c:pt>
                <c:pt idx="22">
                  <c:v>0.66914581568637399</c:v>
                </c:pt>
                <c:pt idx="23">
                  <c:v>0.69155895878954299</c:v>
                </c:pt>
                <c:pt idx="24">
                  <c:v>0.71270250479171304</c:v>
                </c:pt>
                <c:pt idx="25">
                  <c:v>0.732615118405466</c:v>
                </c:pt>
                <c:pt idx="26">
                  <c:v>0.75133960284159995</c:v>
                </c:pt>
                <c:pt idx="27">
                  <c:v>0.76892176200435403</c:v>
                </c:pt>
                <c:pt idx="28">
                  <c:v>0.78540944176160599</c:v>
                </c:pt>
                <c:pt idx="29">
                  <c:v>0.80085172651146397</c:v>
                </c:pt>
                <c:pt idx="30">
                  <c:v>0.81529827017057299</c:v>
                </c:pt>
                <c:pt idx="31">
                  <c:v>0.82879874327617997</c:v>
                </c:pt>
                <c:pt idx="32">
                  <c:v>0.84140238016106395</c:v>
                </c:pt>
                <c:pt idx="33">
                  <c:v>0.85315761216197195</c:v>
                </c:pt>
                <c:pt idx="34">
                  <c:v>0.864111774587912</c:v>
                </c:pt>
                <c:pt idx="35">
                  <c:v>0.87431087673167496</c:v>
                </c:pt>
                <c:pt idx="36">
                  <c:v>0.88379942557944002</c:v>
                </c:pt>
                <c:pt idx="37">
                  <c:v>0.892620295081196</c:v>
                </c:pt>
                <c:pt idx="38">
                  <c:v>0.90081463390705097</c:v>
                </c:pt>
                <c:pt idx="39">
                  <c:v>0.90842180554847596</c:v>
                </c:pt>
                <c:pt idx="40">
                  <c:v>0.91547935544376902</c:v>
                </c:pt>
                <c:pt idx="41">
                  <c:v>0.92202300052682795</c:v>
                </c:pt>
                <c:pt idx="42">
                  <c:v>0.92808663722916795</c:v>
                </c:pt>
                <c:pt idx="43">
                  <c:v>0.93370236451774402</c:v>
                </c:pt>
                <c:pt idx="44">
                  <c:v>0.93890051903442695</c:v>
                </c:pt>
                <c:pt idx="45">
                  <c:v>0.943709719825224</c:v>
                </c:pt>
                <c:pt idx="46">
                  <c:v>0.94815692051588796</c:v>
                </c:pt>
                <c:pt idx="47">
                  <c:v>0.95226746711159005</c:v>
                </c:pt>
                <c:pt idx="48">
                  <c:v>0.95606515987777796</c:v>
                </c:pt>
                <c:pt idx="49">
                  <c:v>0.95957231800202003</c:v>
                </c:pt>
              </c:numCache>
            </c:numRef>
          </c:yVal>
          <c:smooth val="0"/>
          <c:extLst>
            <c:ext xmlns:c16="http://schemas.microsoft.com/office/drawing/2014/chart" uri="{C3380CC4-5D6E-409C-BE32-E72D297353CC}">
              <c16:uniqueId val="{00000000-8B2C-4F77-8742-C0BB349A9140}"/>
            </c:ext>
          </c:extLst>
        </c:ser>
        <c:dLbls>
          <c:showLegendKey val="0"/>
          <c:showVal val="0"/>
          <c:showCatName val="0"/>
          <c:showSerName val="0"/>
          <c:showPercent val="0"/>
          <c:showBubbleSize val="0"/>
        </c:dLbls>
        <c:axId val="-1273148512"/>
        <c:axId val="-1273145760"/>
      </c:scatterChart>
      <c:valAx>
        <c:axId val="-1273148512"/>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145760"/>
        <c:crosses val="autoZero"/>
        <c:crossBetween val="midCat"/>
      </c:valAx>
      <c:valAx>
        <c:axId val="-1273145760"/>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148512"/>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0" i="0" u="none" strike="noStrike" baseline="0">
                <a:solidFill>
                  <a:srgbClr val="000000"/>
                </a:solidFill>
                <a:latin typeface="Calibri"/>
                <a:ea typeface="Calibri"/>
                <a:cs typeface="Calibri"/>
              </a:defRPr>
            </a:pPr>
            <a:r>
              <a:rPr lang="en-US" sz="1600"/>
              <a:t>f(t)</a:t>
            </a:r>
          </a:p>
        </c:rich>
      </c:tx>
      <c:layout>
        <c:manualLayout>
          <c:xMode val="edge"/>
          <c:yMode val="edge"/>
          <c:x val="0.14212735791271217"/>
          <c:y val="5.1822975732795261E-3"/>
        </c:manualLayout>
      </c:layout>
      <c:overlay val="0"/>
    </c:title>
    <c:autoTitleDeleted val="0"/>
    <c:plotArea>
      <c:layout>
        <c:manualLayout>
          <c:layoutTarget val="inner"/>
          <c:xMode val="edge"/>
          <c:yMode val="edge"/>
          <c:x val="9.1245185260933295E-2"/>
          <c:y val="0.10099254040613299"/>
          <c:w val="0.828657480314961"/>
          <c:h val="0.65482210557013798"/>
        </c:manualLayout>
      </c:layout>
      <c:scatterChart>
        <c:scatterStyle val="lineMarker"/>
        <c:varyColors val="0"/>
        <c:ser>
          <c:idx val="0"/>
          <c:order val="0"/>
          <c:tx>
            <c:strRef>
              <c:f>gamma!$B$3</c:f>
              <c:strCache>
                <c:ptCount val="1"/>
                <c:pt idx="0">
                  <c:v>f(t)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gamma!$B$4:$B$53</c:f>
              <c:numCache>
                <c:formatCode>General</c:formatCode>
                <c:ptCount val="50"/>
                <c:pt idx="0">
                  <c:v>4.52418709056783E-3</c:v>
                </c:pt>
                <c:pt idx="1">
                  <c:v>8.1873075314820298E-3</c:v>
                </c:pt>
                <c:pt idx="2">
                  <c:v>1.11122733111788E-2</c:v>
                </c:pt>
                <c:pt idx="3">
                  <c:v>1.3406400921862601E-2</c:v>
                </c:pt>
                <c:pt idx="4">
                  <c:v>1.51632664941164E-2</c:v>
                </c:pt>
                <c:pt idx="5">
                  <c:v>1.6464349084232902E-2</c:v>
                </c:pt>
                <c:pt idx="6">
                  <c:v>1.7380485634190101E-2</c:v>
                </c:pt>
                <c:pt idx="7">
                  <c:v>1.7973158566230399E-2</c:v>
                </c:pt>
                <c:pt idx="8">
                  <c:v>1.82956346898961E-2</c:v>
                </c:pt>
                <c:pt idx="9">
                  <c:v>1.8393972060149699E-2</c:v>
                </c:pt>
                <c:pt idx="10">
                  <c:v>1.83079096049646E-2</c:v>
                </c:pt>
                <c:pt idx="11">
                  <c:v>1.80716527162821E-2</c:v>
                </c:pt>
                <c:pt idx="12">
                  <c:v>1.7714566548730201E-2</c:v>
                </c:pt>
                <c:pt idx="13">
                  <c:v>1.7261787477393001E-2</c:v>
                </c:pt>
                <c:pt idx="14">
                  <c:v>1.67347620125676E-2</c:v>
                </c:pt>
                <c:pt idx="15">
                  <c:v>1.6151721440957799E-2</c:v>
                </c:pt>
                <c:pt idx="16">
                  <c:v>1.55280995458143E-2</c:v>
                </c:pt>
                <c:pt idx="17">
                  <c:v>1.48768999412188E-2</c:v>
                </c:pt>
                <c:pt idx="18">
                  <c:v>1.4209018827369E-2</c:v>
                </c:pt>
                <c:pt idx="19">
                  <c:v>1.3533528324822E-2</c:v>
                </c:pt>
                <c:pt idx="20">
                  <c:v>1.28579249676659E-2</c:v>
                </c:pt>
                <c:pt idx="21">
                  <c:v>1.21883474209021E-2</c:v>
                </c:pt>
                <c:pt idx="22">
                  <c:v>1.15297670291113E-2</c:v>
                </c:pt>
                <c:pt idx="23">
                  <c:v>1.08861543956632E-2</c:v>
                </c:pt>
                <c:pt idx="24">
                  <c:v>1.02606248288674E-2</c:v>
                </c:pt>
                <c:pt idx="25">
                  <c:v>9.6555651686915499E-3</c:v>
                </c:pt>
                <c:pt idx="26">
                  <c:v>9.0727442206444096E-3</c:v>
                </c:pt>
                <c:pt idx="27">
                  <c:v>8.5134087682607103E-3</c:v>
                </c:pt>
                <c:pt idx="28">
                  <c:v>7.9783669088633498E-3</c:v>
                </c:pt>
                <c:pt idx="29">
                  <c:v>7.4680602558201302E-3</c:v>
                </c:pt>
                <c:pt idx="30">
                  <c:v>6.9826263716003603E-3</c:v>
                </c:pt>
                <c:pt idx="31">
                  <c:v>6.52195263709797E-3</c:v>
                </c:pt>
                <c:pt idx="32">
                  <c:v>6.0857226217265704E-3</c:v>
                </c:pt>
                <c:pt idx="33">
                  <c:v>5.67345589374205E-3</c:v>
                </c:pt>
                <c:pt idx="34">
                  <c:v>5.2845420993589904E-3</c:v>
                </c:pt>
                <c:pt idx="35">
                  <c:v>4.9182700409344899E-3</c:v>
                </c:pt>
                <c:pt idx="36">
                  <c:v>4.57385239740508E-3</c:v>
                </c:pt>
                <c:pt idx="37">
                  <c:v>4.25044665303602E-3</c:v>
                </c:pt>
                <c:pt idx="38">
                  <c:v>3.9471727322704098E-3</c:v>
                </c:pt>
                <c:pt idx="39">
                  <c:v>3.6631277780610301E-3</c:v>
                </c:pt>
                <c:pt idx="40">
                  <c:v>3.39739845765245E-3</c:v>
                </c:pt>
                <c:pt idx="41">
                  <c:v>3.1490711325704102E-3</c:v>
                </c:pt>
                <c:pt idx="42">
                  <c:v>2.9172401878734102E-3</c:v>
                </c:pt>
                <c:pt idx="43">
                  <c:v>2.7010147789067302E-3</c:v>
                </c:pt>
                <c:pt idx="44">
                  <c:v>2.4995242213189002E-3</c:v>
                </c:pt>
                <c:pt idx="45">
                  <c:v>2.31192222146401E-3</c:v>
                </c:pt>
                <c:pt idx="46">
                  <c:v>2.1373901190818402E-3</c:v>
                </c:pt>
                <c:pt idx="47">
                  <c:v>1.9751392919342102E-3</c:v>
                </c:pt>
                <c:pt idx="48">
                  <c:v>1.8244128525329399E-3</c:v>
                </c:pt>
                <c:pt idx="49">
                  <c:v>1.6844867499158499E-3</c:v>
                </c:pt>
              </c:numCache>
            </c:numRef>
          </c:yVal>
          <c:smooth val="0"/>
          <c:extLst>
            <c:ext xmlns:c16="http://schemas.microsoft.com/office/drawing/2014/chart" uri="{C3380CC4-5D6E-409C-BE32-E72D297353CC}">
              <c16:uniqueId val="{00000000-A93D-4503-9FC9-7B8AB4E44F09}"/>
            </c:ext>
          </c:extLst>
        </c:ser>
        <c:dLbls>
          <c:showLegendKey val="0"/>
          <c:showVal val="0"/>
          <c:showCatName val="0"/>
          <c:showSerName val="0"/>
          <c:showPercent val="0"/>
          <c:showBubbleSize val="0"/>
        </c:dLbls>
        <c:axId val="-1273085760"/>
        <c:axId val="-1273083008"/>
      </c:scatterChart>
      <c:valAx>
        <c:axId val="-1273085760"/>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083008"/>
        <c:crosses val="autoZero"/>
        <c:crossBetween val="midCat"/>
      </c:valAx>
      <c:valAx>
        <c:axId val="-1273083008"/>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73085760"/>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wmf"/><Relationship Id="rId1" Type="http://schemas.openxmlformats.org/officeDocument/2006/relationships/image" Target="../media/image40.emf"/><Relationship Id="rId4"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5" Type="http://schemas.openxmlformats.org/officeDocument/2006/relationships/image" Target="../media/image77.emf"/><Relationship Id="rId4" Type="http://schemas.openxmlformats.org/officeDocument/2006/relationships/image" Target="../media/image7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AA44F-1FEC-504F-B984-236899D90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B5550D0-74A7-1B41-86A1-6BD6DC7A84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C354B176-955C-464B-859F-37F9B6D930B8}" type="datetimeFigureOut">
              <a:rPr lang="en-US"/>
              <a:pPr>
                <a:defRPr/>
              </a:pPr>
              <a:t>3/2/2022</a:t>
            </a:fld>
            <a:endParaRPr lang="en-US"/>
          </a:p>
        </p:txBody>
      </p:sp>
      <p:sp>
        <p:nvSpPr>
          <p:cNvPr id="4" name="Footer Placeholder 3">
            <a:extLst>
              <a:ext uri="{FF2B5EF4-FFF2-40B4-BE49-F238E27FC236}">
                <a16:creationId xmlns:a16="http://schemas.microsoft.com/office/drawing/2014/main" id="{3E2D4AD5-4757-7B4F-9562-726B74B552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B86E542-6118-8B4D-A4F9-6D8E7CFB4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A4033DAD-B6B3-8145-AE11-3DFCD5F0ED6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80ACBD-C880-AD4B-B692-8B0F47DA3D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39" name="Rectangle 3">
            <a:extLst>
              <a:ext uri="{FF2B5EF4-FFF2-40B4-BE49-F238E27FC236}">
                <a16:creationId xmlns:a16="http://schemas.microsoft.com/office/drawing/2014/main" id="{CD830925-E164-FB4B-A8C1-B210EBCEF1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B1A63EF7-15D2-3F4D-A3B0-3A4C0E3C70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2EF391B2-BF5A-AB4D-9361-D02CEC73CFC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5542" name="Rectangle 6">
            <a:extLst>
              <a:ext uri="{FF2B5EF4-FFF2-40B4-BE49-F238E27FC236}">
                <a16:creationId xmlns:a16="http://schemas.microsoft.com/office/drawing/2014/main" id="{E7ED189F-CA38-814A-823D-CB308959B86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43" name="Rectangle 7">
            <a:extLst>
              <a:ext uri="{FF2B5EF4-FFF2-40B4-BE49-F238E27FC236}">
                <a16:creationId xmlns:a16="http://schemas.microsoft.com/office/drawing/2014/main" id="{3A474666-F79F-3C41-AA95-66B05E09EC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6853E28-4C2A-FD40-9C97-0B0F006A99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680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A well known plot of a hazard rate function is the bathtub curve.  It obviously gets its name from its shape.  It suggests that for some items, early or infantile failures occur that decrease (DFR) with age as design and manufacturing problems are recognized and corrected.  This is followed by a period of nearly Constant Failure Rates (CFR) in which most failures are a result of external random occurrences.  Can you suggest what probability distribution may best describe this period?  Finally, as the component ages and wearout begins to dominate, an IFR is observed.  It is not clear how many components actually behave in this manner.  Certainly some do.  All three failure modes may be continuously present; however, the dominate failure mode depends upon the age of the component.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60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Some more of Exercise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Did you get the correct answers this time?  If not, go back and review the material that was missed.  If you had trouble with the math, review some algebra and calculus.  If you don</a:t>
            </a:r>
            <a:r>
              <a:rPr lang="ja-JP" altLang="en-US">
                <a:latin typeface="Times New Roman" charset="0"/>
              </a:rPr>
              <a:t>’</a:t>
            </a:r>
            <a:r>
              <a:rPr lang="en-US">
                <a:latin typeface="Times New Roman" charset="0"/>
              </a:rPr>
              <a:t>t understand the solution, contact your instructor.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Let</a:t>
            </a:r>
            <a:r>
              <a:rPr lang="ja-JP" altLang="en-US">
                <a:latin typeface="Times New Roman" charset="0"/>
              </a:rPr>
              <a:t>’</a:t>
            </a:r>
            <a:r>
              <a:rPr lang="en-US">
                <a:latin typeface="Times New Roman" charset="0"/>
              </a:rPr>
              <a:t>s try a second example.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Isn</a:t>
            </a:r>
            <a:r>
              <a:rPr lang="ja-JP" altLang="en-US">
                <a:latin typeface="Times New Roman" charset="0"/>
              </a:rPr>
              <a:t>’</a:t>
            </a:r>
            <a:r>
              <a:rPr lang="en-US">
                <a:latin typeface="Times New Roman" charset="0"/>
              </a:rPr>
              <a:t>t it getting easier?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We derive the exponential distribution by starting with the assumption that the hazard rate function is constant (CFR) and equal to lambda.  Certainly this is the simplest assumption that can be made concerning the functional form of the hazard rate function.  Then using the relationship between the reliability function and the hazard rate function presented in Chapter 2, the exponential reliability function is obtained.  Check and see if this function has the properties of a reliability function! You do recall what those properties are, don</a:t>
            </a:r>
            <a:r>
              <a:rPr lang="ja-JP" altLang="en-US" dirty="0">
                <a:latin typeface="Times New Roman" charset="0"/>
              </a:rPr>
              <a:t>’</a:t>
            </a:r>
            <a:r>
              <a:rPr lang="en-US" dirty="0">
                <a:latin typeface="Times New Roman" charset="0"/>
              </a:rPr>
              <a:t>t you?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 The reliability function is plotted for three different values of its parameter lambda.  From the graph it can be seen that as lambda gets larger, the reliability as a function of time more quickly approaches zero.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The CDF and PDF are obtained using the relationships presented in Chapter 2.  Test your understanding of these functions by convincing yourself that they obey the properties of a CDF and PDF.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Using the definitional form of the mean of a probability distribution, the MTTF is found to be the inverse of the (constant) failure rate.  It is only for the </a:t>
            </a:r>
            <a:r>
              <a:rPr lang="en-US" dirty="0" err="1">
                <a:latin typeface="Times New Roman" charset="0"/>
              </a:rPr>
              <a:t>entialential</a:t>
            </a:r>
            <a:r>
              <a:rPr lang="en-US" dirty="0">
                <a:latin typeface="Times New Roman" charset="0"/>
              </a:rPr>
              <a:t> distribution that this true.  The failure rate is failures per time unit (e.g. .01 failures per day) and the MTTF is time units to failure (100 days to failure).  If we set t = MTTF and find R(t = MTTF), it will always be .368 for this distribution.  Why? This suggests that only 36.8 percent of all units will survive beyond the MTTF.  Finding the mean of the exponential is easier if we integrate the reliability function.  As an exercise, try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The variance is found through integration.  Interesting, the standard deviation is equal to the mean.  What can be concluded from this?  Perhaps, the more reliable a component (as measured by its MTTF), the more variability in failure times will be observed.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The median is easily derived and is always 69.315 percent of the mean.  Of course only 50 percent of all components will survive beyond the median.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Some more insight on the bathtub curve.  The design techniques used to mitigate failures will be discussed in more detail later.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Solving for the design life is similar to solving for the median.  In fact, it is just a generalization of the median isn</a:t>
            </a:r>
            <a:r>
              <a:rPr lang="ja-JP" altLang="en-US">
                <a:latin typeface="Times New Roman" charset="0"/>
              </a:rPr>
              <a:t>’</a:t>
            </a:r>
            <a:r>
              <a:rPr lang="en-US">
                <a:latin typeface="Times New Roman" charset="0"/>
              </a:rPr>
              <a:t>t it?  What happens if R = .5 in the above formula?&gt;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It</a:t>
            </a:r>
            <a:r>
              <a:rPr lang="ja-JP" altLang="en-US">
                <a:latin typeface="Times New Roman" charset="0"/>
              </a:rPr>
              <a:t>’</a:t>
            </a:r>
            <a:r>
              <a:rPr lang="en-US">
                <a:latin typeface="Times New Roman" charset="0"/>
              </a:rPr>
              <a:t>s about time – an exercise for you to try.  This should not be difficult. The answers follow.</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You should have gotten the correct answers.  If not, go back to the beginning, do not pass go, and do not collect any money.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What about conditional reliability you ask!  Here is an interesting result.  The conditional reliability equals the unconditional reliability.  This is just another manifestation of the </a:t>
            </a:r>
            <a:r>
              <a:rPr lang="ja-JP" altLang="en-US" dirty="0">
                <a:latin typeface="Times New Roman" charset="0"/>
              </a:rPr>
              <a:t>“</a:t>
            </a:r>
            <a:r>
              <a:rPr lang="en-US" dirty="0" err="1">
                <a:latin typeface="Times New Roman" charset="0"/>
              </a:rPr>
              <a:t>memoryless</a:t>
            </a:r>
            <a:r>
              <a:rPr lang="ja-JP" altLang="en-US" dirty="0">
                <a:latin typeface="Times New Roman" charset="0"/>
              </a:rPr>
              <a:t>”</a:t>
            </a:r>
            <a:r>
              <a:rPr lang="en-US" dirty="0">
                <a:latin typeface="Times New Roman" charset="0"/>
              </a:rPr>
              <a:t> property of the exponential distribution.  This implies that if we have two components, one 2 years old (T</a:t>
            </a:r>
            <a:r>
              <a:rPr lang="en-US" baseline="-25000" dirty="0">
                <a:latin typeface="Times New Roman" charset="0"/>
              </a:rPr>
              <a:t>0</a:t>
            </a:r>
            <a:r>
              <a:rPr lang="en-US" dirty="0">
                <a:latin typeface="Times New Roman" charset="0"/>
              </a:rPr>
              <a:t> = 2); another 10 years old (T</a:t>
            </a:r>
            <a:r>
              <a:rPr lang="en-US" baseline="-25000" dirty="0">
                <a:latin typeface="Times New Roman" charset="0"/>
              </a:rPr>
              <a:t>0</a:t>
            </a:r>
            <a:r>
              <a:rPr lang="en-US" dirty="0">
                <a:latin typeface="Times New Roman" charset="0"/>
              </a:rPr>
              <a:t> = 10), the reliability that they will survive another 5 years (t = 5) is the same for both of them and is equal to R(5).  The components do not age!  Can you suggest some situations where this would be true?</a:t>
            </a:r>
          </a:p>
        </p:txBody>
      </p:sp>
    </p:spTree>
    <p:extLst>
      <p:ext uri="{BB962C8B-B14F-4D97-AF65-F5344CB8AC3E}">
        <p14:creationId xmlns:p14="http://schemas.microsoft.com/office/powerpoint/2010/main" val="125764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The inevitable student exercise.</a:t>
            </a:r>
          </a:p>
        </p:txBody>
      </p:sp>
    </p:spTree>
    <p:extLst>
      <p:ext uri="{BB962C8B-B14F-4D97-AF65-F5344CB8AC3E}">
        <p14:creationId xmlns:p14="http://schemas.microsoft.com/office/powerpoint/2010/main" val="3842327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Check your answers.  Contact your instructor if things are not going well.</a:t>
            </a:r>
          </a:p>
        </p:txBody>
      </p:sp>
    </p:spTree>
    <p:extLst>
      <p:ext uri="{BB962C8B-B14F-4D97-AF65-F5344CB8AC3E}">
        <p14:creationId xmlns:p14="http://schemas.microsoft.com/office/powerpoint/2010/main" val="2935706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A failure mode is simply one manner in which a component can fail.  Components may have several failure modes each having their own unique failure distribution.  For example, a motor may fail due to a power surge or it may fail because of a short in the wiring.  A complex system can have the failure of each of its components defined as a failure mode. The overall reliability of a component having several failure modes is simply the product of the reliability of each failure mode (assuming independence – no common cause).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A failure mode is simply one manner in which a component can fail.  Components may have several failure modes each having their own unique failure distribution.  For example, a motor may fail due to a power surge or it may fail because of a short in the wiring.  A complex system can have the failure of each of its components defined as a failure mode. The overall reliability of a component having several failure modes is simply the product of the reliability of each failure mode (assuming independence – no common cause).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Using one of our favorite formulae from Chapter 2, we reach the relatively simple result that the system or overall failure rate is the sum of all the individual failure rates.  What could be easier than addition?  You follow the derivation, right?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Things get simpler if the failure rate or hazard rate function is constant for all failure modes.  In this case the system failure rate is also constant (CFR) which then generates an exponential distribution.  Serial related components or failure modes will be discussed some more in Chapter 5.  However, for now, it simply means that if any component fails or failure mode occurs, the system will fail.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8851"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For failure distributions that have either IFR and DFR characteristics, the failure rate (hazard rate) is a function of time and is continuously changing.  For comparison purposes, it is sometimes useful to compute an average failure rate for some interval of time.  This way, two components having different failure distributions can be compared based upon their average failure rate over the same time interval.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Your turn!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Ahhhhh, the answers.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A military specification on the prediction of electronic components defines a parts count approach to finding system reliability.  It is based upon the assumption that all components are CFR and that the failure rates can be summed to get the system failure rate. Electronic components are more likely to experience CFR than mechanical components.  Why?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Things can get simpler (I know, it is hard to believe) if all failure modes or components have the same identical constant failure rate. Give some examples where this would be the case.  In general for CFR components, the system MTTF is equal to the inverse of the sum of the component MTTF inverses.  Of course, all we are doing here is adding the failure rates.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Components in a system may be related to one another in a serial fashion as discussed earlier or in parallel or redundant fashion. If two components are redundant, both must fail for the system to fail.  R(t) is found by taking 1 – the probability that both components fail by time t.  Why can we do this?</a:t>
            </a:r>
          </a:p>
        </p:txBody>
      </p:sp>
    </p:spTree>
    <p:extLst>
      <p:ext uri="{BB962C8B-B14F-4D97-AF65-F5344CB8AC3E}">
        <p14:creationId xmlns:p14="http://schemas.microsoft.com/office/powerpoint/2010/main" val="2926291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For a system consisting of two redundant and CFR components, the hazard rate function is no longer CFR. Observing the value of the hazard rate function as t get larger, it can be seen that the failure rate approaches a constant that is equal to common failure rate of the two components.  What a neat result!</a:t>
            </a:r>
          </a:p>
        </p:txBody>
      </p:sp>
    </p:spTree>
    <p:extLst>
      <p:ext uri="{BB962C8B-B14F-4D97-AF65-F5344CB8AC3E}">
        <p14:creationId xmlns:p14="http://schemas.microsoft.com/office/powerpoint/2010/main" val="4273447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The MTTF of a system composed of two identical and CFR components is found by integrating the system reliability function.  The MTTF of this redundant system is 1.5 times the MTTF of each of components.</a:t>
            </a:r>
          </a:p>
        </p:txBody>
      </p:sp>
    </p:spTree>
    <p:extLst>
      <p:ext uri="{BB962C8B-B14F-4D97-AF65-F5344CB8AC3E}">
        <p14:creationId xmlns:p14="http://schemas.microsoft.com/office/powerpoint/2010/main" val="1752750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6853E28-4C2A-FD40-9C97-0B0F006A99CF}" type="slidenum">
              <a:rPr lang="en-US" altLang="en-US" smtClean="0"/>
              <a:pPr>
                <a:defRPr/>
              </a:pPr>
              <a:t>48</a:t>
            </a:fld>
            <a:endParaRPr lang="en-US" altLang="en-US"/>
          </a:p>
        </p:txBody>
      </p:sp>
    </p:spTree>
    <p:extLst>
      <p:ext uri="{BB962C8B-B14F-4D97-AF65-F5344CB8AC3E}">
        <p14:creationId xmlns:p14="http://schemas.microsoft.com/office/powerpoint/2010/main" val="14876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987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Let</a:t>
            </a:r>
            <a:r>
              <a:rPr lang="ja-JP" altLang="en-US">
                <a:latin typeface="Times New Roman" charset="0"/>
              </a:rPr>
              <a:t>’</a:t>
            </a:r>
            <a:r>
              <a:rPr lang="en-US">
                <a:latin typeface="Times New Roman" charset="0"/>
              </a:rPr>
              <a:t>s find the average failure rate for our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Another useful concept is conditional reliability.  Conditional reliability is the probability that a component will survive to time T</a:t>
            </a:r>
            <a:r>
              <a:rPr lang="en-US" baseline="-25000">
                <a:latin typeface="Times New Roman" charset="0"/>
              </a:rPr>
              <a:t>0</a:t>
            </a:r>
            <a:r>
              <a:rPr lang="en-US">
                <a:latin typeface="Times New Roman" charset="0"/>
              </a:rPr>
              <a:t> + t given that it has survived to time T</a:t>
            </a:r>
            <a:r>
              <a:rPr lang="en-US" baseline="-25000">
                <a:latin typeface="Times New Roman" charset="0"/>
              </a:rPr>
              <a:t>0</a:t>
            </a:r>
            <a:r>
              <a:rPr lang="en-US">
                <a:latin typeface="Times New Roman" charset="0"/>
              </a:rPr>
              <a:t>.  In other words, given that the component has aged to time T</a:t>
            </a:r>
            <a:r>
              <a:rPr lang="en-US" baseline="-25000">
                <a:latin typeface="Times New Roman" charset="0"/>
              </a:rPr>
              <a:t>0</a:t>
            </a:r>
            <a:r>
              <a:rPr lang="en-US">
                <a:latin typeface="Times New Roman" charset="0"/>
              </a:rPr>
              <a:t> how likely is it that it will continue to operate for an additional time t.  A conditional reliability can be found by forming the ratio of two unconditional reliabilities.  Do you see how this result is obtained by using some basic rules of conditional probabilities?  Conditional reliabilities are useful in analyzing equipment burn-in periods and manufacture warranty periods.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Using the conditional reliability function, a conditional or residual MTTF can be found.  This is interpreted as the mean remaining life of a component that has aged to time T</a:t>
            </a:r>
            <a:r>
              <a:rPr lang="en-US" baseline="-25000">
                <a:latin typeface="Times New Roman" charset="0"/>
              </a:rPr>
              <a:t>0</a:t>
            </a:r>
            <a:r>
              <a:rPr lang="en-US">
                <a:latin typeface="Times New Roman" charset="0"/>
              </a:rPr>
              <a:t>.  You should understand how to use this formula; however, the definite integral must often be found numerically.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rPr>
              <a:t>For our example, we can easily compute a conditional reliability and, at least in this case, solve for the residual MTTF.  How does the MTTF(1 year) compare to the unconditional MTTF?  Does this make sense?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At last, an exercise for you to work. The solution is given on the next slide but don</a:t>
            </a:r>
            <a:r>
              <a:rPr lang="ja-JP" altLang="en-US">
                <a:latin typeface="Times New Roman" charset="0"/>
              </a:rPr>
              <a:t>’</a:t>
            </a:r>
            <a:r>
              <a:rPr lang="en-US">
                <a:latin typeface="Times New Roman" charset="0"/>
              </a:rPr>
              <a:t>t look until you have tried to solve it first.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Did you get the correct answers?  If not, go back and review the material that was missed.  If you had trouble with the math, review some algebra and calculus.  If you don</a:t>
            </a:r>
            <a:r>
              <a:rPr lang="ja-JP" altLang="en-US">
                <a:latin typeface="Times New Roman" charset="0"/>
              </a:rPr>
              <a:t>’</a:t>
            </a:r>
            <a:r>
              <a:rPr lang="en-US">
                <a:latin typeface="Times New Roman" charset="0"/>
              </a:rPr>
              <a:t>t understand the solution, contact your instructor.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6782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2177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59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8306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4" r:id="rId2"/>
    <p:sldLayoutId id="2147483650" r:id="rId3"/>
    <p:sldLayoutId id="2147483652" r:id="rId4"/>
    <p:sldLayoutId id="2147483654" r:id="rId5"/>
    <p:sldLayoutId id="2147483655" r:id="rId6"/>
  </p:sldLayoutIdLst>
  <p:hf sldNum="0"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1.wmf"/><Relationship Id="rId7" Type="http://schemas.openxmlformats.org/officeDocument/2006/relationships/image" Target="../media/image19.e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8.emf"/><Relationship Id="rId4" Type="http://schemas.openxmlformats.org/officeDocument/2006/relationships/oleObject" Target="../embeddings/oleObject13.bin"/><Relationship Id="rId9"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16.bin"/><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27.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30.e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34.png"/><Relationship Id="rId7"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31.emf"/><Relationship Id="rId5" Type="http://schemas.openxmlformats.org/officeDocument/2006/relationships/oleObject" Target="../embeddings/oleObject20.bin"/><Relationship Id="rId10" Type="http://schemas.openxmlformats.org/officeDocument/2006/relationships/image" Target="../media/image33.emf"/><Relationship Id="rId4" Type="http://schemas.openxmlformats.org/officeDocument/2006/relationships/image" Target="../media/image36.png"/><Relationship Id="rId9"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notesSlide" Target="../notesSlides/notesSlide15.xml"/><Relationship Id="rId7"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35.emf"/><Relationship Id="rId5" Type="http://schemas.openxmlformats.org/officeDocument/2006/relationships/oleObject" Target="../embeddings/oleObject23.bin"/><Relationship Id="rId10" Type="http://schemas.openxmlformats.org/officeDocument/2006/relationships/image" Target="../media/image33.emf"/><Relationship Id="rId4" Type="http://schemas.openxmlformats.org/officeDocument/2006/relationships/image" Target="../media/image37.png"/><Relationship Id="rId9"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9.e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oleObject" Target="../embeddings/oleObject26.bin"/><Relationship Id="rId5" Type="http://schemas.openxmlformats.org/officeDocument/2006/relationships/image" Target="../media/image38.emf"/><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11.png"/><Relationship Id="rId3" Type="http://schemas.openxmlformats.org/officeDocument/2006/relationships/notesSlide" Target="../notesSlides/notesSlide17.xml"/><Relationship Id="rId7" Type="http://schemas.openxmlformats.org/officeDocument/2006/relationships/image" Target="../media/image41.wmf"/><Relationship Id="rId12" Type="http://schemas.openxmlformats.org/officeDocument/2006/relationships/image" Target="../media/image43.emf"/><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28.bin"/><Relationship Id="rId11" Type="http://schemas.openxmlformats.org/officeDocument/2006/relationships/oleObject" Target="../embeddings/oleObject31.bin"/><Relationship Id="rId5" Type="http://schemas.openxmlformats.org/officeDocument/2006/relationships/image" Target="../media/image40.emf"/><Relationship Id="rId10" Type="http://schemas.openxmlformats.org/officeDocument/2006/relationships/image" Target="../media/image42.emf"/><Relationship Id="rId4" Type="http://schemas.openxmlformats.org/officeDocument/2006/relationships/oleObject" Target="../embeddings/oleObject27.bin"/><Relationship Id="rId9"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5.emf"/><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44.emf"/><Relationship Id="rId4"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19.xml"/><Relationship Id="rId7" Type="http://schemas.openxmlformats.org/officeDocument/2006/relationships/image" Target="../media/image47.e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46.emf"/><Relationship Id="rId4"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0.e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37.bin"/><Relationship Id="rId5" Type="http://schemas.openxmlformats.org/officeDocument/2006/relationships/image" Target="../media/image49.emf"/><Relationship Id="rId4"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image" Target="../media/image52.emf"/><Relationship Id="rId4"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4.e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53.emf"/><Relationship Id="rId4"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55.emf"/></Relationships>
</file>

<file path=ppt/slides/_rels/slide3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59.emf"/><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oleObject" Target="../embeddings/oleObject43.bin"/><Relationship Id="rId5" Type="http://schemas.openxmlformats.org/officeDocument/2006/relationships/image" Target="../media/image58.emf"/><Relationship Id="rId4" Type="http://schemas.openxmlformats.org/officeDocument/2006/relationships/oleObject" Target="../embeddings/oleObject4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64.emf"/><Relationship Id="rId3" Type="http://schemas.openxmlformats.org/officeDocument/2006/relationships/notesSlide" Target="../notesSlides/notesSlide28.xml"/><Relationship Id="rId7" Type="http://schemas.openxmlformats.org/officeDocument/2006/relationships/image" Target="../media/image61.emf"/><Relationship Id="rId12"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oleObject" Target="../embeddings/oleObject45.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62.emf"/><Relationship Id="rId14" Type="http://schemas.openxmlformats.org/officeDocument/2006/relationships/oleObject" Target="../embeddings/oleObject49.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67.e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oleObject" Target="../embeddings/oleObject51.bin"/><Relationship Id="rId5" Type="http://schemas.openxmlformats.org/officeDocument/2006/relationships/image" Target="../media/image66.emf"/><Relationship Id="rId4" Type="http://schemas.openxmlformats.org/officeDocument/2006/relationships/oleObject" Target="../embeddings/oleObject50.bin"/></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70.wmf"/><Relationship Id="rId5" Type="http://schemas.openxmlformats.org/officeDocument/2006/relationships/image" Target="../media/image69.emf"/><Relationship Id="rId4" Type="http://schemas.openxmlformats.org/officeDocument/2006/relationships/oleObject" Target="../embeddings/oleObject5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72.emf"/><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oleObject" Target="../embeddings/oleObject54.bin"/><Relationship Id="rId5" Type="http://schemas.openxmlformats.org/officeDocument/2006/relationships/image" Target="../media/image71.emf"/><Relationship Id="rId4" Type="http://schemas.openxmlformats.org/officeDocument/2006/relationships/oleObject" Target="../embeddings/oleObject5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77.emf"/><Relationship Id="rId3" Type="http://schemas.openxmlformats.org/officeDocument/2006/relationships/notesSlide" Target="../notesSlides/notesSlide34.xml"/><Relationship Id="rId7" Type="http://schemas.openxmlformats.org/officeDocument/2006/relationships/image" Target="../media/image74.emf"/><Relationship Id="rId12"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oleObject" Target="../embeddings/oleObject56.bin"/><Relationship Id="rId11" Type="http://schemas.openxmlformats.org/officeDocument/2006/relationships/image" Target="../media/image76.emf"/><Relationship Id="rId5" Type="http://schemas.openxmlformats.org/officeDocument/2006/relationships/image" Target="../media/image73.e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75.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35.xml"/><Relationship Id="rId7" Type="http://schemas.openxmlformats.org/officeDocument/2006/relationships/image" Target="../media/image79.emf"/><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oleObject" Target="../embeddings/oleObject61.bin"/><Relationship Id="rId5" Type="http://schemas.openxmlformats.org/officeDocument/2006/relationships/image" Target="../media/image78.emf"/><Relationship Id="rId4" Type="http://schemas.openxmlformats.org/officeDocument/2006/relationships/oleObject" Target="../embeddings/oleObject60.bin"/><Relationship Id="rId9" Type="http://schemas.openxmlformats.org/officeDocument/2006/relationships/image" Target="../media/image80.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36.xml"/><Relationship Id="rId7" Type="http://schemas.openxmlformats.org/officeDocument/2006/relationships/image" Target="../media/image82.emf"/><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oleObject" Target="../embeddings/oleObject64.bin"/><Relationship Id="rId5" Type="http://schemas.openxmlformats.org/officeDocument/2006/relationships/image" Target="../media/image81.emf"/><Relationship Id="rId4" Type="http://schemas.openxmlformats.org/officeDocument/2006/relationships/oleObject" Target="../embeddings/oleObject63.bin"/><Relationship Id="rId9" Type="http://schemas.openxmlformats.org/officeDocument/2006/relationships/image" Target="../media/image83.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vmlDrawing" Target="../drawings/vmlDrawing32.vml"/><Relationship Id="rId4" Type="http://schemas.openxmlformats.org/officeDocument/2006/relationships/image" Target="../media/image84.emf"/></Relationships>
</file>

<file path=ppt/slides/_rels/slide48.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70.bin"/><Relationship Id="rId3" Type="http://schemas.openxmlformats.org/officeDocument/2006/relationships/notesSlide" Target="../notesSlides/notesSlide37.xml"/><Relationship Id="rId7" Type="http://schemas.openxmlformats.org/officeDocument/2006/relationships/oleObject" Target="../embeddings/oleObject67.bin"/><Relationship Id="rId12" Type="http://schemas.openxmlformats.org/officeDocument/2006/relationships/image" Target="../media/image87.emf"/><Relationship Id="rId2" Type="http://schemas.openxmlformats.org/officeDocument/2006/relationships/slideLayout" Target="../slideLayouts/slideLayout3.xml"/><Relationship Id="rId16" Type="http://schemas.openxmlformats.org/officeDocument/2006/relationships/image" Target="../media/image70.png"/><Relationship Id="rId1" Type="http://schemas.openxmlformats.org/officeDocument/2006/relationships/vmlDrawing" Target="../drawings/vmlDrawing33.vml"/><Relationship Id="rId6" Type="http://schemas.openxmlformats.org/officeDocument/2006/relationships/chart" Target="../charts/chart3.xml"/><Relationship Id="rId11" Type="http://schemas.openxmlformats.org/officeDocument/2006/relationships/oleObject" Target="../embeddings/oleObject69.bin"/><Relationship Id="rId5" Type="http://schemas.openxmlformats.org/officeDocument/2006/relationships/chart" Target="../charts/chart2.xml"/><Relationship Id="rId15" Type="http://schemas.openxmlformats.org/officeDocument/2006/relationships/image" Target="../media/image89.emf"/><Relationship Id="rId10" Type="http://schemas.openxmlformats.org/officeDocument/2006/relationships/image" Target="../media/image86.emf"/><Relationship Id="rId4" Type="http://schemas.openxmlformats.org/officeDocument/2006/relationships/chart" Target="../charts/chart1.xml"/><Relationship Id="rId9" Type="http://schemas.openxmlformats.org/officeDocument/2006/relationships/oleObject" Target="../embeddings/oleObject68.bin"/><Relationship Id="rId14" Type="http://schemas.openxmlformats.org/officeDocument/2006/relationships/image" Target="../media/image88.emf"/></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3.xml"/><Relationship Id="rId7" Type="http://schemas.openxmlformats.org/officeDocument/2006/relationships/oleObject" Target="../embeddings/oleObject7.bin"/><Relationship Id="rId2" Type="http://schemas.openxmlformats.org/officeDocument/2006/relationships/tags" Target="../tags/tag1.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6.bin"/><Relationship Id="rId10" Type="http://schemas.openxmlformats.org/officeDocument/2006/relationships/image" Target="../media/image13.emf"/><Relationship Id="rId4" Type="http://schemas.openxmlformats.org/officeDocument/2006/relationships/notesSlide" Target="../notesSlides/notesSlide5.xml"/><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200" b="1" dirty="0"/>
              <a:t>Introduction to Reliability and Maintainability Engineering</a:t>
            </a:r>
          </a:p>
        </p:txBody>
      </p:sp>
      <p:sp>
        <p:nvSpPr>
          <p:cNvPr id="3" name="Subtitle 2"/>
          <p:cNvSpPr>
            <a:spLocks noGrp="1"/>
          </p:cNvSpPr>
          <p:nvPr>
            <p:ph type="subTitle" idx="1"/>
          </p:nvPr>
        </p:nvSpPr>
        <p:spPr>
          <a:xfrm>
            <a:off x="1383041" y="3886200"/>
            <a:ext cx="6400800" cy="1861988"/>
          </a:xfrm>
        </p:spPr>
        <p:txBody>
          <a:bodyPr>
            <a:normAutofit lnSpcReduction="10000"/>
          </a:bodyPr>
          <a:lstStyle/>
          <a:p>
            <a:r>
              <a:rPr lang="en-US" sz="3000" b="1" dirty="0">
                <a:solidFill>
                  <a:srgbClr val="000000"/>
                </a:solidFill>
                <a:latin typeface="Arial" charset="0"/>
                <a:ea typeface="ＭＳ Ｐゴシック" charset="0"/>
                <a:cs typeface="ＭＳ Ｐゴシック" charset="0"/>
              </a:rPr>
              <a:t>Unit 7B</a:t>
            </a:r>
            <a:br>
              <a:rPr lang="en-US" dirty="0">
                <a:solidFill>
                  <a:srgbClr val="000000"/>
                </a:solidFill>
                <a:latin typeface="Arial" charset="0"/>
                <a:ea typeface="ＭＳ Ｐゴシック" charset="0"/>
                <a:cs typeface="ＭＳ Ｐゴシック" charset="0"/>
              </a:rPr>
            </a:br>
            <a:r>
              <a:rPr lang="en-US" dirty="0">
                <a:solidFill>
                  <a:srgbClr val="000000"/>
                </a:solidFill>
                <a:latin typeface="Arial" charset="0"/>
                <a:ea typeface="ＭＳ Ｐゴシック" charset="0"/>
                <a:cs typeface="ＭＳ Ｐゴシック" charset="0"/>
              </a:rPr>
              <a:t> </a:t>
            </a:r>
          </a:p>
          <a:p>
            <a:endParaRPr lang="en-US" dirty="0">
              <a:solidFill>
                <a:srgbClr val="000000"/>
              </a:solidFill>
              <a:latin typeface="Arial" charset="0"/>
              <a:ea typeface="ＭＳ Ｐゴシック" charset="0"/>
            </a:endParaRPr>
          </a:p>
          <a:p>
            <a:r>
              <a:rPr lang="en-US" dirty="0">
                <a:solidFill>
                  <a:srgbClr val="000000"/>
                </a:solidFill>
                <a:latin typeface="Arial" charset="0"/>
                <a:ea typeface="ＭＳ Ｐゴシック" charset="0"/>
              </a:rPr>
              <a:t>Spring 2022</a:t>
            </a:r>
            <a:endParaRPr lang="en-US" dirty="0"/>
          </a:p>
        </p:txBody>
      </p:sp>
    </p:spTree>
    <p:extLst>
      <p:ext uri="{BB962C8B-B14F-4D97-AF65-F5344CB8AC3E}">
        <p14:creationId xmlns:p14="http://schemas.microsoft.com/office/powerpoint/2010/main" val="3001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821352" y="182993"/>
            <a:ext cx="7577667" cy="635000"/>
          </a:xfrm>
          <a:noFill/>
        </p:spPr>
        <p:txBody>
          <a:bodyPr>
            <a:noAutofit/>
          </a:bodyPr>
          <a:lstStyle/>
          <a:p>
            <a:pPr eaLnBrk="1" hangingPunct="1"/>
            <a:r>
              <a:rPr lang="en-US" sz="3200" dirty="0">
                <a:latin typeface="Tahoma" charset="0"/>
              </a:rPr>
              <a:t>Residual Life or Conditional MTTF</a:t>
            </a:r>
          </a:p>
        </p:txBody>
      </p:sp>
      <p:graphicFrame>
        <p:nvGraphicFramePr>
          <p:cNvPr id="26626" name="Object 3"/>
          <p:cNvGraphicFramePr>
            <a:graphicFrameLocks/>
          </p:cNvGraphicFramePr>
          <p:nvPr>
            <p:extLst>
              <p:ext uri="{D42A27DB-BD31-4B8C-83A1-F6EECF244321}">
                <p14:modId xmlns:p14="http://schemas.microsoft.com/office/powerpoint/2010/main" val="2600214339"/>
              </p:ext>
            </p:extLst>
          </p:nvPr>
        </p:nvGraphicFramePr>
        <p:xfrm>
          <a:off x="1905000" y="3848700"/>
          <a:ext cx="5909558" cy="2261305"/>
        </p:xfrm>
        <a:graphic>
          <a:graphicData uri="http://schemas.openxmlformats.org/presentationml/2006/ole">
            <mc:AlternateContent xmlns:mc="http://schemas.openxmlformats.org/markup-compatibility/2006">
              <mc:Choice xmlns:v="urn:schemas-microsoft-com:vml" Requires="v">
                <p:oleObj spid="_x0000_s173070" name="Equation" r:id="rId4" imgW="2590800" imgH="990600" progId="Equation.DSMT4">
                  <p:embed/>
                </p:oleObj>
              </mc:Choice>
              <mc:Fallback>
                <p:oleObj name="Equation" r:id="rId4" imgW="2590800" imgH="990600" progId="Equation.DSMT4">
                  <p:embed/>
                  <p:pic>
                    <p:nvPicPr>
                      <p:cNvPr id="2662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848700"/>
                        <a:ext cx="5909558" cy="226130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6630" name="Rectangle 4"/>
          <p:cNvSpPr>
            <a:spLocks noChangeArrowheads="1"/>
          </p:cNvSpPr>
          <p:nvPr/>
        </p:nvSpPr>
        <p:spPr bwMode="auto">
          <a:xfrm>
            <a:off x="6261494" y="5382760"/>
            <a:ext cx="1987551" cy="5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pPr eaLnBrk="0" hangingPunct="0"/>
            <a:r>
              <a:rPr lang="en-US" sz="2800" dirty="0"/>
              <a:t>, t</a:t>
            </a:r>
            <a:r>
              <a:rPr lang="ja-JP" altLang="en-US" sz="2800" dirty="0"/>
              <a:t>’</a:t>
            </a:r>
            <a:r>
              <a:rPr lang="en-US" sz="2800" dirty="0"/>
              <a:t> = t + T</a:t>
            </a:r>
            <a:r>
              <a:rPr lang="en-US" sz="2800" baseline="-25000" dirty="0"/>
              <a:t>0</a:t>
            </a:r>
            <a:r>
              <a:rPr lang="en-US" sz="2800" dirty="0"/>
              <a:t> </a:t>
            </a:r>
          </a:p>
        </p:txBody>
      </p:sp>
      <p:sp>
        <p:nvSpPr>
          <p:cNvPr id="2" name="TextBox 1"/>
          <p:cNvSpPr txBox="1"/>
          <p:nvPr/>
        </p:nvSpPr>
        <p:spPr>
          <a:xfrm>
            <a:off x="818444" y="1207531"/>
            <a:ext cx="7805815" cy="2308324"/>
          </a:xfrm>
          <a:prstGeom prst="rect">
            <a:avLst/>
          </a:prstGeom>
          <a:noFill/>
        </p:spPr>
        <p:txBody>
          <a:bodyPr wrap="square" rtlCol="0">
            <a:spAutoFit/>
          </a:bodyPr>
          <a:lstStyle/>
          <a:p>
            <a:r>
              <a:rPr lang="en-US" sz="2400" dirty="0"/>
              <a:t>The </a:t>
            </a:r>
            <a:r>
              <a:rPr lang="en-US" sz="2400" b="1" dirty="0"/>
              <a:t>residual life </a:t>
            </a:r>
            <a:r>
              <a:rPr lang="en-US" sz="2400" dirty="0"/>
              <a:t>is the </a:t>
            </a:r>
            <a:r>
              <a:rPr lang="en-US" sz="2400" b="1" dirty="0"/>
              <a:t>expected remaining life </a:t>
            </a:r>
            <a:r>
              <a:rPr lang="en-US" sz="2400" dirty="0"/>
              <a:t>of a component, given the </a:t>
            </a:r>
            <a:r>
              <a:rPr lang="en-US" sz="2400" dirty="0" err="1"/>
              <a:t>Pr</a:t>
            </a:r>
            <a:r>
              <a:rPr lang="en-US" sz="2400" dirty="0"/>
              <a:t> of its survival to time T = T</a:t>
            </a:r>
            <a:r>
              <a:rPr lang="en-US" sz="2400" baseline="-25000" dirty="0"/>
              <a:t>0</a:t>
            </a:r>
            <a:r>
              <a:rPr lang="en-US" sz="2400" dirty="0"/>
              <a:t>.</a:t>
            </a:r>
          </a:p>
          <a:p>
            <a:endParaRPr lang="en-US" sz="2400" dirty="0"/>
          </a:p>
          <a:p>
            <a:r>
              <a:rPr lang="en-US" dirty="0"/>
              <a:t>The </a:t>
            </a:r>
            <a:r>
              <a:rPr lang="en-US" b="1" dirty="0"/>
              <a:t>residual MTTF </a:t>
            </a:r>
            <a:r>
              <a:rPr lang="en-US" dirty="0"/>
              <a:t>is the mean time to failure of a component, given the </a:t>
            </a:r>
            <a:r>
              <a:rPr lang="en-US" dirty="0" err="1"/>
              <a:t>Pr</a:t>
            </a:r>
            <a:r>
              <a:rPr lang="en-US" dirty="0"/>
              <a:t> it has not failed or is working at T = T</a:t>
            </a:r>
            <a:r>
              <a:rPr lang="en-US" baseline="-25000" dirty="0"/>
              <a:t>0</a:t>
            </a:r>
            <a:r>
              <a:rPr lang="en-US" dirty="0"/>
              <a:t>.</a:t>
            </a:r>
            <a:endParaRPr lang="en-US" sz="2400" dirty="0"/>
          </a:p>
        </p:txBody>
      </p:sp>
      <p:sp>
        <p:nvSpPr>
          <p:cNvPr id="9" name="TextBox 8"/>
          <p:cNvSpPr txBox="1"/>
          <p:nvPr/>
        </p:nvSpPr>
        <p:spPr>
          <a:xfrm>
            <a:off x="4254441" y="6305675"/>
            <a:ext cx="1210675" cy="369332"/>
          </a:xfrm>
          <a:prstGeom prst="rect">
            <a:avLst/>
          </a:prstGeom>
          <a:noFill/>
        </p:spPr>
        <p:txBody>
          <a:bodyPr wrap="none" rtlCol="0">
            <a:spAutoFit/>
          </a:bodyPr>
          <a:lstStyle/>
          <a:p>
            <a:r>
              <a:rPr lang="en-US" dirty="0"/>
              <a:t>Note limits</a:t>
            </a:r>
          </a:p>
        </p:txBody>
      </p:sp>
      <p:cxnSp>
        <p:nvCxnSpPr>
          <p:cNvPr id="5" name="Straight Arrow Connector 4"/>
          <p:cNvCxnSpPr>
            <a:endCxn id="26626" idx="2"/>
          </p:cNvCxnSpPr>
          <p:nvPr/>
        </p:nvCxnSpPr>
        <p:spPr>
          <a:xfrm flipV="1">
            <a:off x="4859779" y="6110005"/>
            <a:ext cx="0" cy="22860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68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352027" y="281388"/>
            <a:ext cx="9049545" cy="538207"/>
          </a:xfrm>
          <a:noFill/>
        </p:spPr>
        <p:txBody>
          <a:bodyPr>
            <a:normAutofit fontScale="90000"/>
          </a:bodyPr>
          <a:lstStyle/>
          <a:p>
            <a:pPr eaLnBrk="1" hangingPunct="1"/>
            <a:r>
              <a:rPr lang="en-US" sz="3600" dirty="0">
                <a:latin typeface="Tahoma" charset="0"/>
              </a:rPr>
              <a:t>R(t) = </a:t>
            </a:r>
            <a:r>
              <a:rPr lang="en-US" sz="3100" dirty="0">
                <a:latin typeface="Tahoma" charset="0"/>
              </a:rPr>
              <a:t>1-t</a:t>
            </a:r>
            <a:r>
              <a:rPr lang="en-US" sz="3100" baseline="30000" dirty="0">
                <a:latin typeface="Tahoma" charset="0"/>
              </a:rPr>
              <a:t>2</a:t>
            </a:r>
            <a:r>
              <a:rPr lang="en-US" sz="3100" dirty="0">
                <a:latin typeface="Tahoma" charset="0"/>
              </a:rPr>
              <a:t>/100</a:t>
            </a:r>
            <a:r>
              <a:rPr lang="en-US" sz="3600" dirty="0">
                <a:latin typeface="Tahoma" charset="0"/>
              </a:rPr>
              <a:t>: Conditional</a:t>
            </a:r>
          </a:p>
        </p:txBody>
      </p:sp>
      <p:graphicFrame>
        <p:nvGraphicFramePr>
          <p:cNvPr id="27650" name="Object 4"/>
          <p:cNvGraphicFramePr>
            <a:graphicFrameLocks/>
          </p:cNvGraphicFramePr>
          <p:nvPr>
            <p:extLst>
              <p:ext uri="{D42A27DB-BD31-4B8C-83A1-F6EECF244321}">
                <p14:modId xmlns:p14="http://schemas.microsoft.com/office/powerpoint/2010/main" val="2447164677"/>
              </p:ext>
            </p:extLst>
          </p:nvPr>
        </p:nvGraphicFramePr>
        <p:xfrm>
          <a:off x="228600" y="2681288"/>
          <a:ext cx="4648200" cy="1514475"/>
        </p:xfrm>
        <a:graphic>
          <a:graphicData uri="http://schemas.openxmlformats.org/presentationml/2006/ole">
            <mc:AlternateContent xmlns:mc="http://schemas.openxmlformats.org/markup-compatibility/2006">
              <mc:Choice xmlns:v="urn:schemas-microsoft-com:vml" Requires="v">
                <p:oleObj spid="_x0000_s174114" name="Equation" r:id="rId4" imgW="2590800" imgH="914400" progId="Equation.3">
                  <p:embed/>
                </p:oleObj>
              </mc:Choice>
              <mc:Fallback>
                <p:oleObj name="Equation" r:id="rId4" imgW="2590800" imgH="914400" progId="Equation.3">
                  <p:embed/>
                  <p:pic>
                    <p:nvPicPr>
                      <p:cNvPr id="2765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681288"/>
                        <a:ext cx="4648200" cy="151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6" name="Rectangle 5"/>
          <p:cNvSpPr>
            <a:spLocks noChangeArrowheads="1"/>
          </p:cNvSpPr>
          <p:nvPr/>
        </p:nvSpPr>
        <p:spPr bwMode="auto">
          <a:xfrm>
            <a:off x="428434" y="4648200"/>
            <a:ext cx="8332814" cy="232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sz="2400" dirty="0"/>
              <a:t>Therefore for T</a:t>
            </a:r>
            <a:r>
              <a:rPr lang="en-US" sz="2400" baseline="-25000" dirty="0"/>
              <a:t>0</a:t>
            </a:r>
            <a:r>
              <a:rPr lang="en-US" sz="2400" dirty="0"/>
              <a:t> = 1 (</a:t>
            </a:r>
            <a:r>
              <a:rPr lang="en-US" sz="2400" dirty="0" err="1"/>
              <a:t>Pr</a:t>
            </a:r>
            <a:r>
              <a:rPr lang="en-US" sz="2400" dirty="0"/>
              <a:t> of working), and t = 5 (additional time):  </a:t>
            </a:r>
            <a:br>
              <a:rPr lang="en-US" sz="2400" dirty="0"/>
            </a:br>
            <a:r>
              <a:rPr lang="en-US" sz="2400" dirty="0"/>
              <a:t>R(5|1) = 1.01 – 36/99 = 0.65</a:t>
            </a:r>
          </a:p>
          <a:p>
            <a:pPr eaLnBrk="0" hangingPunct="0"/>
            <a:r>
              <a:rPr lang="en-US" dirty="0"/>
              <a:t>F</a:t>
            </a:r>
            <a:r>
              <a:rPr lang="en-US" sz="2400" dirty="0"/>
              <a:t>or unconditional reliability, R(5) = 1 – 0.25 = 0.75.  </a:t>
            </a:r>
          </a:p>
          <a:p>
            <a:pPr eaLnBrk="0" hangingPunct="0"/>
            <a:r>
              <a:rPr lang="en-US" sz="2400" dirty="0"/>
              <a:t>Is this result reasonable? </a:t>
            </a:r>
            <a:br>
              <a:rPr lang="en-US" sz="2500" dirty="0"/>
            </a:br>
            <a:endParaRPr lang="en-US" sz="2500" dirty="0"/>
          </a:p>
        </p:txBody>
      </p:sp>
      <p:graphicFrame>
        <p:nvGraphicFramePr>
          <p:cNvPr id="27652" name="Object 10"/>
          <p:cNvGraphicFramePr>
            <a:graphicFrameLocks/>
          </p:cNvGraphicFramePr>
          <p:nvPr>
            <p:extLst>
              <p:ext uri="{D42A27DB-BD31-4B8C-83A1-F6EECF244321}">
                <p14:modId xmlns:p14="http://schemas.microsoft.com/office/powerpoint/2010/main" val="250544071"/>
              </p:ext>
            </p:extLst>
          </p:nvPr>
        </p:nvGraphicFramePr>
        <p:xfrm>
          <a:off x="5562600" y="2165571"/>
          <a:ext cx="3402767" cy="1204359"/>
        </p:xfrm>
        <a:graphic>
          <a:graphicData uri="http://schemas.openxmlformats.org/presentationml/2006/ole">
            <mc:AlternateContent xmlns:mc="http://schemas.openxmlformats.org/markup-compatibility/2006">
              <mc:Choice xmlns:v="urn:schemas-microsoft-com:vml" Requires="v">
                <p:oleObj spid="_x0000_s174115" name="Equation" r:id="rId6" imgW="2082800" imgH="622300" progId="Equation.DSMT4">
                  <p:embed/>
                </p:oleObj>
              </mc:Choice>
              <mc:Fallback>
                <p:oleObj name="Equation" r:id="rId6" imgW="2082800" imgH="622300" progId="Equation.DSMT4">
                  <p:embed/>
                  <p:pic>
                    <p:nvPicPr>
                      <p:cNvPr id="27652"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165571"/>
                        <a:ext cx="3402767" cy="120435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a:extLst>
              <a:ext uri="{FF2B5EF4-FFF2-40B4-BE49-F238E27FC236}">
                <a16:creationId xmlns:a16="http://schemas.microsoft.com/office/drawing/2014/main" id="{586C0A1B-70C8-4240-9510-AFCE29BA0E99}"/>
              </a:ext>
            </a:extLst>
          </p:cNvPr>
          <p:cNvSpPr txBox="1"/>
          <p:nvPr/>
        </p:nvSpPr>
        <p:spPr>
          <a:xfrm>
            <a:off x="1052917" y="2118170"/>
            <a:ext cx="2230867" cy="369332"/>
          </a:xfrm>
          <a:prstGeom prst="rect">
            <a:avLst/>
          </a:prstGeom>
          <a:noFill/>
        </p:spPr>
        <p:txBody>
          <a:bodyPr wrap="none" rtlCol="0">
            <a:spAutoFit/>
          </a:bodyPr>
          <a:lstStyle/>
          <a:p>
            <a:r>
              <a:rPr lang="en-US" dirty="0"/>
              <a:t>Conditional Reliability</a:t>
            </a:r>
          </a:p>
        </p:txBody>
      </p:sp>
      <p:cxnSp>
        <p:nvCxnSpPr>
          <p:cNvPr id="7" name="Straight Connector 6">
            <a:extLst>
              <a:ext uri="{FF2B5EF4-FFF2-40B4-BE49-F238E27FC236}">
                <a16:creationId xmlns:a16="http://schemas.microsoft.com/office/drawing/2014/main" id="{77E62186-4397-4915-82D7-8C2D40D0C9EE}"/>
              </a:ext>
            </a:extLst>
          </p:cNvPr>
          <p:cNvCxnSpPr/>
          <p:nvPr/>
        </p:nvCxnSpPr>
        <p:spPr>
          <a:xfrm>
            <a:off x="5334000" y="1828800"/>
            <a:ext cx="0" cy="243840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7EA5C04-D468-4EAE-9043-183E02B08E3C}"/>
              </a:ext>
            </a:extLst>
          </p:cNvPr>
          <p:cNvSpPr txBox="1"/>
          <p:nvPr/>
        </p:nvSpPr>
        <p:spPr>
          <a:xfrm>
            <a:off x="352027" y="1063537"/>
            <a:ext cx="8791953" cy="830997"/>
          </a:xfrm>
          <a:prstGeom prst="rect">
            <a:avLst/>
          </a:prstGeom>
          <a:noFill/>
        </p:spPr>
        <p:txBody>
          <a:bodyPr wrap="square" rtlCol="0">
            <a:spAutoFit/>
          </a:bodyPr>
          <a:lstStyle/>
          <a:p>
            <a:r>
              <a:rPr lang="en-US" dirty="0"/>
              <a:t>What is the reliability after 5 years, given that the equipment was working at end of 1 </a:t>
            </a:r>
            <a:r>
              <a:rPr lang="en-US" dirty="0" err="1"/>
              <a:t>yr</a:t>
            </a:r>
            <a:r>
              <a:rPr lang="en-US" dirty="0"/>
              <a:t>?</a:t>
            </a:r>
          </a:p>
        </p:txBody>
      </p:sp>
    </p:spTree>
    <p:extLst>
      <p:ext uri="{BB962C8B-B14F-4D97-AF65-F5344CB8AC3E}">
        <p14:creationId xmlns:p14="http://schemas.microsoft.com/office/powerpoint/2010/main" val="4689152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27E8-8E1D-4CF2-923D-B4FDD2C34D1E}"/>
              </a:ext>
            </a:extLst>
          </p:cNvPr>
          <p:cNvSpPr>
            <a:spLocks noGrp="1"/>
          </p:cNvSpPr>
          <p:nvPr>
            <p:ph type="title"/>
          </p:nvPr>
        </p:nvSpPr>
        <p:spPr/>
        <p:txBody>
          <a:bodyPr/>
          <a:lstStyle/>
          <a:p>
            <a:r>
              <a:rPr lang="en-US" dirty="0"/>
              <a:t>Residual life</a:t>
            </a:r>
          </a:p>
        </p:txBody>
      </p:sp>
      <p:graphicFrame>
        <p:nvGraphicFramePr>
          <p:cNvPr id="3" name="Object 9">
            <a:extLst>
              <a:ext uri="{FF2B5EF4-FFF2-40B4-BE49-F238E27FC236}">
                <a16:creationId xmlns:a16="http://schemas.microsoft.com/office/drawing/2014/main" id="{1AB57413-23FB-4A1F-AFC3-5D163CE9EFA7}"/>
              </a:ext>
            </a:extLst>
          </p:cNvPr>
          <p:cNvGraphicFramePr>
            <a:graphicFrameLocks noChangeAspect="1"/>
          </p:cNvGraphicFramePr>
          <p:nvPr>
            <p:extLst>
              <p:ext uri="{D42A27DB-BD31-4B8C-83A1-F6EECF244321}">
                <p14:modId xmlns:p14="http://schemas.microsoft.com/office/powerpoint/2010/main" val="1773071725"/>
              </p:ext>
            </p:extLst>
          </p:nvPr>
        </p:nvGraphicFramePr>
        <p:xfrm>
          <a:off x="922337" y="2038058"/>
          <a:ext cx="7146925" cy="1974850"/>
        </p:xfrm>
        <a:graphic>
          <a:graphicData uri="http://schemas.openxmlformats.org/presentationml/2006/ole">
            <mc:AlternateContent xmlns:mc="http://schemas.openxmlformats.org/markup-compatibility/2006">
              <mc:Choice xmlns:v="urn:schemas-microsoft-com:vml" Requires="v">
                <p:oleObj spid="_x0000_s184334" name="Equation" r:id="rId3" imgW="3860800" imgH="1066800" progId="Equation.3">
                  <p:embed/>
                </p:oleObj>
              </mc:Choice>
              <mc:Fallback>
                <p:oleObj name="Equation" r:id="rId3" imgW="3860800" imgH="1066800" progId="Equation.3">
                  <p:embed/>
                  <p:pic>
                    <p:nvPicPr>
                      <p:cNvPr id="2765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7" y="2038058"/>
                        <a:ext cx="7146925" cy="197485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BB3D6A4A-0D94-430F-9593-0F7F1F0C3599}"/>
              </a:ext>
            </a:extLst>
          </p:cNvPr>
          <p:cNvSpPr txBox="1"/>
          <p:nvPr/>
        </p:nvSpPr>
        <p:spPr>
          <a:xfrm>
            <a:off x="381000" y="4578459"/>
            <a:ext cx="8153400" cy="1200329"/>
          </a:xfrm>
          <a:prstGeom prst="rect">
            <a:avLst/>
          </a:prstGeom>
          <a:noFill/>
        </p:spPr>
        <p:txBody>
          <a:bodyPr wrap="square" rtlCol="0">
            <a:spAutoFit/>
          </a:bodyPr>
          <a:lstStyle/>
          <a:p>
            <a:r>
              <a:rPr lang="en-US" sz="2400" dirty="0"/>
              <a:t>Compare the residual MTTF = 5.73 </a:t>
            </a:r>
            <a:r>
              <a:rPr lang="en-US" sz="2400" dirty="0" err="1"/>
              <a:t>yr</a:t>
            </a:r>
            <a:r>
              <a:rPr lang="en-US" sz="2400" dirty="0"/>
              <a:t> given </a:t>
            </a:r>
            <a:r>
              <a:rPr lang="en-US" sz="2400" dirty="0" err="1"/>
              <a:t>Pr</a:t>
            </a:r>
            <a:r>
              <a:rPr lang="en-US" sz="2400" dirty="0"/>
              <a:t> of working at T</a:t>
            </a:r>
            <a:r>
              <a:rPr lang="en-US" sz="2400" baseline="-25000" dirty="0"/>
              <a:t>0</a:t>
            </a:r>
            <a:r>
              <a:rPr lang="en-US" sz="2400" dirty="0"/>
              <a:t> = 1  to the unconditional MTTF of 6.67 yr. </a:t>
            </a:r>
          </a:p>
          <a:p>
            <a:r>
              <a:rPr lang="en-US" sz="2400" dirty="0"/>
              <a:t>Is this result reasonable?  </a:t>
            </a:r>
          </a:p>
        </p:txBody>
      </p:sp>
      <p:sp>
        <p:nvSpPr>
          <p:cNvPr id="5" name="TextBox 4">
            <a:extLst>
              <a:ext uri="{FF2B5EF4-FFF2-40B4-BE49-F238E27FC236}">
                <a16:creationId xmlns:a16="http://schemas.microsoft.com/office/drawing/2014/main" id="{4C0A15BF-00A0-45F0-8387-9094EB5AF0C4}"/>
              </a:ext>
            </a:extLst>
          </p:cNvPr>
          <p:cNvSpPr txBox="1"/>
          <p:nvPr/>
        </p:nvSpPr>
        <p:spPr>
          <a:xfrm>
            <a:off x="382320" y="1371600"/>
            <a:ext cx="4041165" cy="492443"/>
          </a:xfrm>
          <a:prstGeom prst="rect">
            <a:avLst/>
          </a:prstGeom>
          <a:noFill/>
        </p:spPr>
        <p:txBody>
          <a:bodyPr wrap="none" rtlCol="0">
            <a:spAutoFit/>
          </a:bodyPr>
          <a:lstStyle/>
          <a:p>
            <a:r>
              <a:rPr lang="en-US" sz="2600" dirty="0"/>
              <a:t>Residual MTTF, Residual life</a:t>
            </a:r>
            <a:r>
              <a:rPr lang="en-US" sz="2400" dirty="0"/>
              <a:t>:</a:t>
            </a:r>
          </a:p>
        </p:txBody>
      </p:sp>
    </p:spTree>
    <p:extLst>
      <p:ext uri="{BB962C8B-B14F-4D97-AF65-F5344CB8AC3E}">
        <p14:creationId xmlns:p14="http://schemas.microsoft.com/office/powerpoint/2010/main" val="415415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40315" y="104715"/>
            <a:ext cx="5816600" cy="635000"/>
          </a:xfrm>
        </p:spPr>
        <p:txBody>
          <a:bodyPr>
            <a:normAutofit fontScale="90000"/>
          </a:bodyPr>
          <a:lstStyle/>
          <a:p>
            <a:pPr algn="l" eaLnBrk="1" hangingPunct="1"/>
            <a:r>
              <a:rPr lang="en-US" sz="3100" dirty="0">
                <a:latin typeface="Tahoma" charset="0"/>
              </a:rPr>
              <a:t>Residual</a:t>
            </a:r>
            <a:r>
              <a:rPr lang="en-US" sz="3600" dirty="0">
                <a:latin typeface="Tahoma" charset="0"/>
              </a:rPr>
              <a:t> </a:t>
            </a:r>
          </a:p>
        </p:txBody>
      </p:sp>
      <p:pic>
        <p:nvPicPr>
          <p:cNvPr id="28678"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65" y="1996156"/>
            <a:ext cx="2189163"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graphicFrame>
        <p:nvGraphicFramePr>
          <p:cNvPr id="28674" name="Object 72"/>
          <p:cNvGraphicFramePr>
            <a:graphicFrameLocks noChangeAspect="1"/>
          </p:cNvGraphicFramePr>
          <p:nvPr>
            <p:extLst>
              <p:ext uri="{D42A27DB-BD31-4B8C-83A1-F6EECF244321}">
                <p14:modId xmlns:p14="http://schemas.microsoft.com/office/powerpoint/2010/main" val="4108035697"/>
              </p:ext>
            </p:extLst>
          </p:nvPr>
        </p:nvGraphicFramePr>
        <p:xfrm>
          <a:off x="2548028" y="2453356"/>
          <a:ext cx="6019800" cy="3498850"/>
        </p:xfrm>
        <a:graphic>
          <a:graphicData uri="http://schemas.openxmlformats.org/presentationml/2006/ole">
            <mc:AlternateContent xmlns:mc="http://schemas.openxmlformats.org/markup-compatibility/2006">
              <mc:Choice xmlns:v="urn:schemas-microsoft-com:vml" Requires="v">
                <p:oleObj spid="_x0000_s175145" name="Worksheet" r:id="rId4" imgW="6146800" imgH="3860800" progId="Excel.Sheet.8">
                  <p:embed/>
                </p:oleObj>
              </mc:Choice>
              <mc:Fallback>
                <p:oleObj name="Worksheet" r:id="rId4" imgW="6146800" imgH="3860800" progId="Excel.Sheet.8">
                  <p:embed/>
                  <p:pic>
                    <p:nvPicPr>
                      <p:cNvPr id="28674"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8028" y="2453356"/>
                        <a:ext cx="6019800" cy="349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6" name="Object 3"/>
          <p:cNvGraphicFramePr>
            <a:graphicFrameLocks/>
          </p:cNvGraphicFramePr>
          <p:nvPr>
            <p:extLst>
              <p:ext uri="{D42A27DB-BD31-4B8C-83A1-F6EECF244321}">
                <p14:modId xmlns:p14="http://schemas.microsoft.com/office/powerpoint/2010/main" val="2543720719"/>
              </p:ext>
            </p:extLst>
          </p:nvPr>
        </p:nvGraphicFramePr>
        <p:xfrm>
          <a:off x="1762949" y="0"/>
          <a:ext cx="3533229" cy="970788"/>
        </p:xfrm>
        <a:graphic>
          <a:graphicData uri="http://schemas.openxmlformats.org/presentationml/2006/ole">
            <mc:AlternateContent xmlns:mc="http://schemas.openxmlformats.org/markup-compatibility/2006">
              <mc:Choice xmlns:v="urn:schemas-microsoft-com:vml" Requires="v">
                <p:oleObj spid="_x0000_s175146" name="Equation" r:id="rId6" imgW="1854200" imgH="508000" progId="Equation.DSMT4">
                  <p:embed/>
                </p:oleObj>
              </mc:Choice>
              <mc:Fallback>
                <p:oleObj name="Equation" r:id="rId6" imgW="1854200" imgH="508000" progId="Equation.DSMT4">
                  <p:embed/>
                  <p:pic>
                    <p:nvPicPr>
                      <p:cNvPr id="6"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949" y="0"/>
                        <a:ext cx="3533229" cy="9707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TextBox 2"/>
          <p:cNvSpPr txBox="1"/>
          <p:nvPr/>
        </p:nvSpPr>
        <p:spPr>
          <a:xfrm>
            <a:off x="8509033" y="5205824"/>
            <a:ext cx="459806" cy="492443"/>
          </a:xfrm>
          <a:prstGeom prst="rect">
            <a:avLst/>
          </a:prstGeom>
          <a:noFill/>
        </p:spPr>
        <p:txBody>
          <a:bodyPr wrap="none" rtlCol="0">
            <a:spAutoFit/>
          </a:bodyPr>
          <a:lstStyle/>
          <a:p>
            <a:r>
              <a:rPr lang="en-US" sz="2600" b="1" dirty="0"/>
              <a:t>T</a:t>
            </a:r>
            <a:r>
              <a:rPr lang="en-US" sz="2600" b="1" baseline="-25000" dirty="0"/>
              <a:t>0</a:t>
            </a:r>
          </a:p>
        </p:txBody>
      </p:sp>
      <p:sp>
        <p:nvSpPr>
          <p:cNvPr id="5" name="TextBox 4"/>
          <p:cNvSpPr txBox="1"/>
          <p:nvPr/>
        </p:nvSpPr>
        <p:spPr>
          <a:xfrm>
            <a:off x="2548028" y="2634357"/>
            <a:ext cx="1082523" cy="369332"/>
          </a:xfrm>
          <a:prstGeom prst="rect">
            <a:avLst/>
          </a:prstGeom>
          <a:noFill/>
        </p:spPr>
        <p:txBody>
          <a:bodyPr wrap="none" rtlCol="0">
            <a:spAutoFit/>
          </a:bodyPr>
          <a:lstStyle/>
          <a:p>
            <a:r>
              <a:rPr lang="en-US" dirty="0"/>
              <a:t>MTTF(T</a:t>
            </a:r>
            <a:r>
              <a:rPr lang="en-US" baseline="-25000" dirty="0"/>
              <a:t>0</a:t>
            </a:r>
            <a:r>
              <a:rPr lang="en-US" dirty="0"/>
              <a:t>)</a:t>
            </a:r>
          </a:p>
        </p:txBody>
      </p:sp>
      <p:sp>
        <p:nvSpPr>
          <p:cNvPr id="9" name="Rectangle 8"/>
          <p:cNvSpPr/>
          <p:nvPr/>
        </p:nvSpPr>
        <p:spPr>
          <a:xfrm>
            <a:off x="8077200" y="6581001"/>
            <a:ext cx="1125879" cy="276999"/>
          </a:xfrm>
          <a:prstGeom prst="rect">
            <a:avLst/>
          </a:prstGeom>
        </p:spPr>
        <p:txBody>
          <a:bodyPr wrap="none">
            <a:spAutoFit/>
          </a:bodyPr>
          <a:lstStyle/>
          <a:p>
            <a:r>
              <a:rPr lang="en-US" sz="1200" dirty="0" err="1">
                <a:latin typeface="Arial" charset="0"/>
                <a:ea typeface="ＭＳ Ｐゴシック" charset="0"/>
                <a:cs typeface="ＭＳ Ｐゴシック" charset="0"/>
              </a:rPr>
              <a:t>Ebeling</a:t>
            </a:r>
            <a:r>
              <a:rPr lang="en-US" sz="1200" dirty="0">
                <a:latin typeface="Arial" charset="0"/>
                <a:ea typeface="ＭＳ Ｐゴシック" charset="0"/>
                <a:cs typeface="ＭＳ Ｐゴシック" charset="0"/>
              </a:rPr>
              <a:t>, 2010</a:t>
            </a:r>
            <a:endParaRPr lang="en-US" sz="1200" dirty="0"/>
          </a:p>
        </p:txBody>
      </p:sp>
      <p:sp>
        <p:nvSpPr>
          <p:cNvPr id="7" name="TextBox 6"/>
          <p:cNvSpPr txBox="1"/>
          <p:nvPr/>
        </p:nvSpPr>
        <p:spPr>
          <a:xfrm>
            <a:off x="8980045" y="6986639"/>
            <a:ext cx="184666" cy="369332"/>
          </a:xfrm>
          <a:prstGeom prst="rect">
            <a:avLst/>
          </a:prstGeom>
          <a:noFill/>
        </p:spPr>
        <p:txBody>
          <a:bodyPr wrap="none" rtlCol="0">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978725224"/>
              </p:ext>
            </p:extLst>
          </p:nvPr>
        </p:nvGraphicFramePr>
        <p:xfrm>
          <a:off x="2971800" y="1035050"/>
          <a:ext cx="1868488" cy="869950"/>
        </p:xfrm>
        <a:graphic>
          <a:graphicData uri="http://schemas.openxmlformats.org/presentationml/2006/ole">
            <mc:AlternateContent xmlns:mc="http://schemas.openxmlformats.org/markup-compatibility/2006">
              <mc:Choice xmlns:v="urn:schemas-microsoft-com:vml" Requires="v">
                <p:oleObj spid="_x0000_s175147" name="Equation" r:id="rId8" imgW="901700" imgH="419100" progId="Equation.DSMT4">
                  <p:embed/>
                </p:oleObj>
              </mc:Choice>
              <mc:Fallback>
                <p:oleObj name="Equation" r:id="rId8" imgW="901700" imgH="419100" progId="Equation.DSMT4">
                  <p:embed/>
                  <p:pic>
                    <p:nvPicPr>
                      <p:cNvPr id="1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1035050"/>
                        <a:ext cx="1868488" cy="8699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896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228600"/>
            <a:ext cx="5816600" cy="635000"/>
          </a:xfrm>
          <a:noFill/>
        </p:spPr>
        <p:txBody>
          <a:bodyPr>
            <a:normAutofit fontScale="90000"/>
          </a:bodyPr>
          <a:lstStyle/>
          <a:p>
            <a:pPr eaLnBrk="1" hangingPunct="1"/>
            <a:r>
              <a:rPr lang="en-US" sz="3600" dirty="0">
                <a:latin typeface="Tahoma" charset="0"/>
              </a:rPr>
              <a:t>Exercise #1</a:t>
            </a:r>
          </a:p>
        </p:txBody>
      </p:sp>
      <p:sp>
        <p:nvSpPr>
          <p:cNvPr id="47107" name="Rectangle 3"/>
          <p:cNvSpPr>
            <a:spLocks noGrp="1" noChangeArrowheads="1"/>
          </p:cNvSpPr>
          <p:nvPr>
            <p:ph idx="1"/>
          </p:nvPr>
        </p:nvSpPr>
        <p:spPr>
          <a:xfrm>
            <a:off x="685800" y="1600200"/>
            <a:ext cx="7759700" cy="4102100"/>
          </a:xfrm>
        </p:spPr>
        <p:txBody>
          <a:bodyPr>
            <a:normAutofit/>
          </a:bodyPr>
          <a:lstStyle/>
          <a:p>
            <a:pPr eaLnBrk="1" hangingPunct="1"/>
            <a:r>
              <a:rPr lang="en-US" sz="2400" dirty="0">
                <a:latin typeface="Tahoma" charset="0"/>
              </a:rPr>
              <a:t>A panel consisting of analog displays has a reliability function given by R(t) = (200-t)/200 for 0 &lt; t &lt; 200, where t is measured in 1000 of hr.  Find:</a:t>
            </a:r>
          </a:p>
          <a:p>
            <a:pPr marL="0" indent="0" eaLnBrk="1" hangingPunct="1">
              <a:buNone/>
            </a:pPr>
            <a:r>
              <a:rPr lang="en-US" sz="2400" dirty="0">
                <a:latin typeface="Tahoma" charset="0"/>
              </a:rPr>
              <a:t>	a.  R(50) and R(12)</a:t>
            </a:r>
          </a:p>
          <a:p>
            <a:pPr marL="0" indent="0" eaLnBrk="1" hangingPunct="1">
              <a:buNone/>
            </a:pPr>
            <a:r>
              <a:rPr lang="en-US" sz="2400" dirty="0">
                <a:latin typeface="Tahoma" charset="0"/>
              </a:rPr>
              <a:t>	b.  R(50 | 12)</a:t>
            </a:r>
          </a:p>
          <a:p>
            <a:pPr marL="0" indent="0">
              <a:buNone/>
            </a:pPr>
            <a:r>
              <a:rPr lang="en-US" sz="2400" dirty="0">
                <a:latin typeface="Tahoma" charset="0"/>
              </a:rPr>
              <a:t>	c.  MTTF, unconditional</a:t>
            </a:r>
          </a:p>
          <a:p>
            <a:pPr marL="0" indent="0">
              <a:buNone/>
            </a:pPr>
            <a:r>
              <a:rPr lang="en-US" sz="2400" dirty="0">
                <a:latin typeface="Tahoma" charset="0"/>
              </a:rPr>
              <a:t>	d.  MTTF(12)</a:t>
            </a:r>
            <a:r>
              <a:rPr lang="en-US" sz="2400" dirty="0"/>
              <a:t> , conditional</a:t>
            </a:r>
            <a:r>
              <a:rPr lang="en-US" sz="2400" dirty="0">
                <a:latin typeface="Tahoma" charset="0"/>
              </a:rPr>
              <a:t> </a:t>
            </a:r>
          </a:p>
        </p:txBody>
      </p:sp>
      <p:pic>
        <p:nvPicPr>
          <p:cNvPr id="4711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813" y="5016500"/>
            <a:ext cx="3575050"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9058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172170"/>
            <a:ext cx="5816600" cy="635000"/>
          </a:xfrm>
          <a:noFill/>
        </p:spPr>
        <p:txBody>
          <a:bodyPr>
            <a:normAutofit fontScale="90000"/>
          </a:bodyPr>
          <a:lstStyle/>
          <a:p>
            <a:pPr eaLnBrk="1" hangingPunct="1"/>
            <a:r>
              <a:rPr lang="en-US" sz="3600" dirty="0">
                <a:latin typeface="Tahoma" charset="0"/>
              </a:rPr>
              <a:t>Exercise #1- solution</a:t>
            </a:r>
          </a:p>
        </p:txBody>
      </p:sp>
      <p:sp>
        <p:nvSpPr>
          <p:cNvPr id="29701" name="Rectangle 3"/>
          <p:cNvSpPr>
            <a:spLocks noGrp="1" noChangeArrowheads="1"/>
          </p:cNvSpPr>
          <p:nvPr>
            <p:ph idx="1"/>
          </p:nvPr>
        </p:nvSpPr>
        <p:spPr>
          <a:xfrm>
            <a:off x="533400" y="2112579"/>
            <a:ext cx="8153400" cy="4483100"/>
          </a:xfrm>
        </p:spPr>
        <p:txBody>
          <a:bodyPr/>
          <a:lstStyle/>
          <a:p>
            <a:pPr eaLnBrk="1" hangingPunct="1"/>
            <a:r>
              <a:rPr lang="en-US" sz="2400" dirty="0">
                <a:latin typeface="Tahoma" charset="0"/>
              </a:rPr>
              <a:t>a.  R(50) = (200 - 50)/200 = 0.75</a:t>
            </a:r>
          </a:p>
          <a:p>
            <a:pPr marL="0" indent="0" eaLnBrk="1" hangingPunct="1">
              <a:buNone/>
            </a:pPr>
            <a:r>
              <a:rPr lang="en-US" sz="2400" dirty="0">
                <a:latin typeface="Tahoma" charset="0"/>
              </a:rPr>
              <a:t>        R(12) = (200 - 12)/200 = 0.94</a:t>
            </a:r>
            <a:br>
              <a:rPr lang="en-US" sz="2400" dirty="0">
                <a:latin typeface="Tahoma" charset="0"/>
              </a:rPr>
            </a:br>
            <a:endParaRPr lang="en-US" sz="2400" dirty="0">
              <a:latin typeface="Tahoma" charset="0"/>
            </a:endParaRPr>
          </a:p>
          <a:p>
            <a:pPr marL="0" indent="0" eaLnBrk="1" hangingPunct="1">
              <a:buNone/>
            </a:pPr>
            <a:endParaRPr lang="en-US" sz="2400" dirty="0">
              <a:latin typeface="Tahoma" charset="0"/>
            </a:endParaRPr>
          </a:p>
          <a:p>
            <a:pPr marL="0" indent="0" eaLnBrk="1" hangingPunct="1">
              <a:buNone/>
            </a:pPr>
            <a:endParaRPr lang="en-US" sz="2400" dirty="0">
              <a:latin typeface="Tahoma" charset="0"/>
            </a:endParaRPr>
          </a:p>
          <a:p>
            <a:r>
              <a:rPr lang="en-US" sz="2400" dirty="0">
                <a:latin typeface="Tahoma" charset="0"/>
              </a:rPr>
              <a:t>b.  R(50|12) = R(62) / R(12) = [(200 - 62) /200] /0.94 				   = 0.69 / 0.94 = 0.734</a:t>
            </a:r>
          </a:p>
          <a:p>
            <a:pPr eaLnBrk="1" hangingPunct="1"/>
            <a:endParaRPr lang="en-US" sz="2400" dirty="0">
              <a:latin typeface="Tahoma" charset="0"/>
            </a:endParaRPr>
          </a:p>
          <a:p>
            <a:pPr marL="0" indent="0" eaLnBrk="1" hangingPunct="1">
              <a:buNone/>
            </a:pPr>
            <a:r>
              <a:rPr lang="en-US" dirty="0">
                <a:latin typeface="Tahoma" charset="0"/>
              </a:rPr>
              <a:t>   </a:t>
            </a:r>
          </a:p>
        </p:txBody>
      </p:sp>
      <p:sp>
        <p:nvSpPr>
          <p:cNvPr id="11" name="TextBox 10"/>
          <p:cNvSpPr txBox="1"/>
          <p:nvPr/>
        </p:nvSpPr>
        <p:spPr>
          <a:xfrm>
            <a:off x="989322" y="1829394"/>
            <a:ext cx="1719291" cy="400110"/>
          </a:xfrm>
          <a:prstGeom prst="rect">
            <a:avLst/>
          </a:prstGeom>
          <a:noFill/>
        </p:spPr>
        <p:txBody>
          <a:bodyPr wrap="none" rtlCol="0">
            <a:spAutoFit/>
          </a:bodyPr>
          <a:lstStyle/>
          <a:p>
            <a:r>
              <a:rPr lang="en-US" sz="2000" dirty="0"/>
              <a:t>Unconditional:</a:t>
            </a:r>
          </a:p>
        </p:txBody>
      </p:sp>
      <p:sp>
        <p:nvSpPr>
          <p:cNvPr id="12" name="TextBox 11"/>
          <p:cNvSpPr txBox="1"/>
          <p:nvPr/>
        </p:nvSpPr>
        <p:spPr>
          <a:xfrm>
            <a:off x="1109208" y="3638953"/>
            <a:ext cx="1448283" cy="400110"/>
          </a:xfrm>
          <a:prstGeom prst="rect">
            <a:avLst/>
          </a:prstGeom>
          <a:noFill/>
        </p:spPr>
        <p:txBody>
          <a:bodyPr wrap="none" rtlCol="0">
            <a:spAutoFit/>
          </a:bodyPr>
          <a:lstStyle/>
          <a:p>
            <a:r>
              <a:rPr lang="en-US" sz="2000" dirty="0"/>
              <a:t>Conditional:</a:t>
            </a:r>
          </a:p>
        </p:txBody>
      </p:sp>
      <p:sp>
        <p:nvSpPr>
          <p:cNvPr id="5" name="Rectangle 4"/>
          <p:cNvSpPr/>
          <p:nvPr/>
        </p:nvSpPr>
        <p:spPr>
          <a:xfrm>
            <a:off x="2953043" y="1158873"/>
            <a:ext cx="2807179" cy="461665"/>
          </a:xfrm>
          <a:prstGeom prst="rect">
            <a:avLst/>
          </a:prstGeom>
        </p:spPr>
        <p:txBody>
          <a:bodyPr wrap="none">
            <a:spAutoFit/>
          </a:bodyPr>
          <a:lstStyle/>
          <a:p>
            <a:r>
              <a:rPr lang="en-US" sz="2400" dirty="0">
                <a:latin typeface="Tahoma" charset="0"/>
              </a:rPr>
              <a:t>R(t) = (200-t)/200 </a:t>
            </a:r>
            <a:endParaRPr lang="en-US" sz="2400" dirty="0"/>
          </a:p>
        </p:txBody>
      </p:sp>
      <p:graphicFrame>
        <p:nvGraphicFramePr>
          <p:cNvPr id="18" name="Object 4">
            <a:extLst>
              <a:ext uri="{FF2B5EF4-FFF2-40B4-BE49-F238E27FC236}">
                <a16:creationId xmlns:a16="http://schemas.microsoft.com/office/drawing/2014/main" id="{F8B11C12-1E1F-45F8-AAE1-9678C3CC48F2}"/>
              </a:ext>
            </a:extLst>
          </p:cNvPr>
          <p:cNvGraphicFramePr>
            <a:graphicFrameLocks/>
          </p:cNvGraphicFramePr>
          <p:nvPr/>
        </p:nvGraphicFramePr>
        <p:xfrm>
          <a:off x="2507000" y="3522028"/>
          <a:ext cx="3699267" cy="710496"/>
        </p:xfrm>
        <a:graphic>
          <a:graphicData uri="http://schemas.openxmlformats.org/presentationml/2006/ole">
            <mc:AlternateContent xmlns:mc="http://schemas.openxmlformats.org/markup-compatibility/2006">
              <mc:Choice xmlns:v="urn:schemas-microsoft-com:vml" Requires="v">
                <p:oleObj spid="_x0000_s176144" name="Equation" r:id="rId4" imgW="2235200" imgH="482600" progId="Equation.DSMT4">
                  <p:embed/>
                </p:oleObj>
              </mc:Choice>
              <mc:Fallback>
                <p:oleObj name="Equation" r:id="rId4" imgW="2235200" imgH="482600" progId="Equation.DSMT4">
                  <p:embed/>
                  <p:pic>
                    <p:nvPicPr>
                      <p:cNvPr id="18" name="Object 4">
                        <a:extLst>
                          <a:ext uri="{FF2B5EF4-FFF2-40B4-BE49-F238E27FC236}">
                            <a16:creationId xmlns:a16="http://schemas.microsoft.com/office/drawing/2014/main" id="{F8B11C12-1E1F-45F8-AAE1-9678C3CC48F2}"/>
                          </a:ext>
                        </a:extLst>
                      </p:cNvPr>
                      <p:cNvPicPr>
                        <a:picLocks noChangeArrowheads="1"/>
                      </p:cNvPicPr>
                      <p:nvPr/>
                    </p:nvPicPr>
                    <p:blipFill>
                      <a:blip r:embed="rId5"/>
                      <a:srcRect/>
                      <a:stretch>
                        <a:fillRect/>
                      </a:stretch>
                    </p:blipFill>
                    <p:spPr bwMode="auto">
                      <a:xfrm>
                        <a:off x="2507000" y="3522028"/>
                        <a:ext cx="3699267" cy="71049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05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D8258FB9-772B-4B48-A11E-4F53CAAD814F}"/>
              </a:ext>
            </a:extLst>
          </p:cNvPr>
          <p:cNvGraphicFramePr>
            <a:graphicFrameLocks noChangeAspect="1"/>
          </p:cNvGraphicFramePr>
          <p:nvPr/>
        </p:nvGraphicFramePr>
        <p:xfrm>
          <a:off x="182563" y="5272651"/>
          <a:ext cx="7119611" cy="968812"/>
        </p:xfrm>
        <a:graphic>
          <a:graphicData uri="http://schemas.openxmlformats.org/presentationml/2006/ole">
            <mc:AlternateContent xmlns:mc="http://schemas.openxmlformats.org/markup-compatibility/2006">
              <mc:Choice xmlns:v="urn:schemas-microsoft-com:vml" Requires="v">
                <p:oleObj spid="_x0000_s177207" name="Equation" r:id="rId3" imgW="4013200" imgH="533400" progId="Equation.3">
                  <p:embed/>
                </p:oleObj>
              </mc:Choice>
              <mc:Fallback>
                <p:oleObj name="Equation" r:id="rId3" imgW="4013200" imgH="533400" progId="Equation.3">
                  <p:embed/>
                  <p:pic>
                    <p:nvPicPr>
                      <p:cNvPr id="15" name="Object 7">
                        <a:extLst>
                          <a:ext uri="{FF2B5EF4-FFF2-40B4-BE49-F238E27FC236}">
                            <a16:creationId xmlns:a16="http://schemas.microsoft.com/office/drawing/2014/main" id="{D8258FB9-772B-4B48-A11E-4F53CAAD8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5272651"/>
                        <a:ext cx="7119611" cy="9688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TextBox 15">
            <a:extLst>
              <a:ext uri="{FF2B5EF4-FFF2-40B4-BE49-F238E27FC236}">
                <a16:creationId xmlns:a16="http://schemas.microsoft.com/office/drawing/2014/main" id="{A3D45EE6-2FFD-4575-944E-BDA01694B64B}"/>
              </a:ext>
            </a:extLst>
          </p:cNvPr>
          <p:cNvSpPr txBox="1"/>
          <p:nvPr/>
        </p:nvSpPr>
        <p:spPr>
          <a:xfrm>
            <a:off x="264988" y="3479071"/>
            <a:ext cx="2035813" cy="400110"/>
          </a:xfrm>
          <a:prstGeom prst="rect">
            <a:avLst/>
          </a:prstGeom>
          <a:noFill/>
        </p:spPr>
        <p:txBody>
          <a:bodyPr wrap="square" rtlCol="0">
            <a:spAutoFit/>
          </a:bodyPr>
          <a:lstStyle/>
          <a:p>
            <a:r>
              <a:rPr lang="en-US" sz="2000" dirty="0"/>
              <a:t>Unconditional:</a:t>
            </a:r>
          </a:p>
        </p:txBody>
      </p:sp>
      <p:sp>
        <p:nvSpPr>
          <p:cNvPr id="17" name="TextBox 16">
            <a:extLst>
              <a:ext uri="{FF2B5EF4-FFF2-40B4-BE49-F238E27FC236}">
                <a16:creationId xmlns:a16="http://schemas.microsoft.com/office/drawing/2014/main" id="{A2672303-35B8-4E7D-9B6E-40F208F21938}"/>
              </a:ext>
            </a:extLst>
          </p:cNvPr>
          <p:cNvSpPr txBox="1"/>
          <p:nvPr/>
        </p:nvSpPr>
        <p:spPr>
          <a:xfrm>
            <a:off x="206047" y="5072596"/>
            <a:ext cx="1448283" cy="400110"/>
          </a:xfrm>
          <a:prstGeom prst="rect">
            <a:avLst/>
          </a:prstGeom>
          <a:noFill/>
        </p:spPr>
        <p:txBody>
          <a:bodyPr wrap="none" rtlCol="0">
            <a:spAutoFit/>
          </a:bodyPr>
          <a:lstStyle/>
          <a:p>
            <a:r>
              <a:rPr lang="en-US" sz="2000" dirty="0"/>
              <a:t>Conditional:</a:t>
            </a:r>
          </a:p>
        </p:txBody>
      </p:sp>
      <p:sp>
        <p:nvSpPr>
          <p:cNvPr id="18" name="TextBox 17">
            <a:extLst>
              <a:ext uri="{FF2B5EF4-FFF2-40B4-BE49-F238E27FC236}">
                <a16:creationId xmlns:a16="http://schemas.microsoft.com/office/drawing/2014/main" id="{91462C8C-8C13-4B0B-A45F-8288DE20CE3D}"/>
              </a:ext>
            </a:extLst>
          </p:cNvPr>
          <p:cNvSpPr txBox="1"/>
          <p:nvPr/>
        </p:nvSpPr>
        <p:spPr>
          <a:xfrm>
            <a:off x="1282895" y="6094082"/>
            <a:ext cx="541131" cy="461665"/>
          </a:xfrm>
          <a:prstGeom prst="rect">
            <a:avLst/>
          </a:prstGeom>
          <a:noFill/>
        </p:spPr>
        <p:txBody>
          <a:bodyPr wrap="none" rtlCol="0">
            <a:spAutoFit/>
          </a:bodyPr>
          <a:lstStyle/>
          <a:p>
            <a:r>
              <a:rPr lang="en-US" sz="2400" dirty="0"/>
              <a:t>T</a:t>
            </a:r>
            <a:r>
              <a:rPr lang="en-US" sz="2400" baseline="-25000" dirty="0"/>
              <a:t>0</a:t>
            </a:r>
          </a:p>
        </p:txBody>
      </p:sp>
      <p:cxnSp>
        <p:nvCxnSpPr>
          <p:cNvPr id="19" name="Straight Arrow Connector 18">
            <a:extLst>
              <a:ext uri="{FF2B5EF4-FFF2-40B4-BE49-F238E27FC236}">
                <a16:creationId xmlns:a16="http://schemas.microsoft.com/office/drawing/2014/main" id="{DC796E94-024F-42F9-B6E3-162D34D191F3}"/>
              </a:ext>
            </a:extLst>
          </p:cNvPr>
          <p:cNvCxnSpPr/>
          <p:nvPr/>
        </p:nvCxnSpPr>
        <p:spPr>
          <a:xfrm flipV="1">
            <a:off x="1460522" y="5867400"/>
            <a:ext cx="0" cy="31556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4292F624-D253-443C-A256-FEA47F5B7C18}"/>
              </a:ext>
            </a:extLst>
          </p:cNvPr>
          <p:cNvSpPr txBox="1"/>
          <p:nvPr/>
        </p:nvSpPr>
        <p:spPr>
          <a:xfrm>
            <a:off x="838200" y="6488668"/>
            <a:ext cx="7455952" cy="369332"/>
          </a:xfrm>
          <a:prstGeom prst="rect">
            <a:avLst/>
          </a:prstGeom>
          <a:noFill/>
        </p:spPr>
        <p:txBody>
          <a:bodyPr wrap="none" rtlCol="0">
            <a:spAutoFit/>
          </a:bodyPr>
          <a:lstStyle/>
          <a:p>
            <a:r>
              <a:rPr lang="en-US" sz="1800" dirty="0"/>
              <a:t>This result is expected due to monotonic decrease in conditional MTTF.</a:t>
            </a:r>
          </a:p>
        </p:txBody>
      </p:sp>
      <p:sp>
        <p:nvSpPr>
          <p:cNvPr id="21" name="TextBox 20">
            <a:extLst>
              <a:ext uri="{FF2B5EF4-FFF2-40B4-BE49-F238E27FC236}">
                <a16:creationId xmlns:a16="http://schemas.microsoft.com/office/drawing/2014/main" id="{F498655B-1D4E-4407-9233-F76D4C3EED77}"/>
              </a:ext>
            </a:extLst>
          </p:cNvPr>
          <p:cNvSpPr txBox="1"/>
          <p:nvPr/>
        </p:nvSpPr>
        <p:spPr>
          <a:xfrm>
            <a:off x="7903328" y="5533214"/>
            <a:ext cx="817940" cy="430887"/>
          </a:xfrm>
          <a:prstGeom prst="rect">
            <a:avLst/>
          </a:prstGeom>
          <a:noFill/>
        </p:spPr>
        <p:txBody>
          <a:bodyPr wrap="none" rtlCol="0">
            <a:spAutoFit/>
          </a:bodyPr>
          <a:lstStyle/>
          <a:p>
            <a:r>
              <a:rPr lang="en-US" sz="2200" dirty="0"/>
              <a:t>&lt; 100</a:t>
            </a:r>
          </a:p>
        </p:txBody>
      </p:sp>
      <p:graphicFrame>
        <p:nvGraphicFramePr>
          <p:cNvPr id="22" name="Object 3">
            <a:extLst>
              <a:ext uri="{FF2B5EF4-FFF2-40B4-BE49-F238E27FC236}">
                <a16:creationId xmlns:a16="http://schemas.microsoft.com/office/drawing/2014/main" id="{3C0730B4-EF92-4ED2-99B3-B995A67AA3E3}"/>
              </a:ext>
            </a:extLst>
          </p:cNvPr>
          <p:cNvGraphicFramePr>
            <a:graphicFrameLocks/>
          </p:cNvGraphicFramePr>
          <p:nvPr>
            <p:extLst>
              <p:ext uri="{D42A27DB-BD31-4B8C-83A1-F6EECF244321}">
                <p14:modId xmlns:p14="http://schemas.microsoft.com/office/powerpoint/2010/main" val="1505430045"/>
              </p:ext>
            </p:extLst>
          </p:nvPr>
        </p:nvGraphicFramePr>
        <p:xfrm>
          <a:off x="5047371" y="2112873"/>
          <a:ext cx="3831641" cy="1683900"/>
        </p:xfrm>
        <a:graphic>
          <a:graphicData uri="http://schemas.openxmlformats.org/presentationml/2006/ole">
            <mc:AlternateContent xmlns:mc="http://schemas.openxmlformats.org/markup-compatibility/2006">
              <mc:Choice xmlns:v="urn:schemas-microsoft-com:vml" Requires="v">
                <p:oleObj spid="_x0000_s177208" name="Equation" r:id="rId5" imgW="2590800" imgH="990600" progId="Equation.DSMT4">
                  <p:embed/>
                </p:oleObj>
              </mc:Choice>
              <mc:Fallback>
                <p:oleObj name="Equation" r:id="rId5" imgW="2590800" imgH="990600" progId="Equation.DSMT4">
                  <p:embed/>
                  <p:pic>
                    <p:nvPicPr>
                      <p:cNvPr id="22" name="Object 3">
                        <a:extLst>
                          <a:ext uri="{FF2B5EF4-FFF2-40B4-BE49-F238E27FC236}">
                            <a16:creationId xmlns:a16="http://schemas.microsoft.com/office/drawing/2014/main" id="{3C0730B4-EF92-4ED2-99B3-B995A67AA3E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7371" y="2112873"/>
                        <a:ext cx="3831641" cy="1683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F6192DD2-F1AE-43CB-96D1-BF2C8DEF9132}"/>
              </a:ext>
            </a:extLst>
          </p:cNvPr>
          <p:cNvSpPr txBox="1"/>
          <p:nvPr/>
        </p:nvSpPr>
        <p:spPr>
          <a:xfrm>
            <a:off x="794684" y="1786176"/>
            <a:ext cx="1719291" cy="400110"/>
          </a:xfrm>
          <a:prstGeom prst="rect">
            <a:avLst/>
          </a:prstGeom>
          <a:noFill/>
        </p:spPr>
        <p:txBody>
          <a:bodyPr wrap="none" rtlCol="0">
            <a:spAutoFit/>
          </a:bodyPr>
          <a:lstStyle/>
          <a:p>
            <a:r>
              <a:rPr lang="en-US" sz="2000" dirty="0"/>
              <a:t>Unconditional:</a:t>
            </a:r>
          </a:p>
        </p:txBody>
      </p:sp>
      <p:sp>
        <p:nvSpPr>
          <p:cNvPr id="24" name="TextBox 23">
            <a:extLst>
              <a:ext uri="{FF2B5EF4-FFF2-40B4-BE49-F238E27FC236}">
                <a16:creationId xmlns:a16="http://schemas.microsoft.com/office/drawing/2014/main" id="{FCD17D53-A47D-4447-8B5E-3F92375C59A6}"/>
              </a:ext>
            </a:extLst>
          </p:cNvPr>
          <p:cNvSpPr txBox="1"/>
          <p:nvPr/>
        </p:nvSpPr>
        <p:spPr>
          <a:xfrm>
            <a:off x="6423669" y="1612736"/>
            <a:ext cx="1448283" cy="400110"/>
          </a:xfrm>
          <a:prstGeom prst="rect">
            <a:avLst/>
          </a:prstGeom>
          <a:noFill/>
        </p:spPr>
        <p:txBody>
          <a:bodyPr wrap="none" rtlCol="0">
            <a:spAutoFit/>
          </a:bodyPr>
          <a:lstStyle/>
          <a:p>
            <a:r>
              <a:rPr lang="en-US" sz="2000" dirty="0"/>
              <a:t>Conditional:</a:t>
            </a:r>
          </a:p>
        </p:txBody>
      </p:sp>
      <p:sp>
        <p:nvSpPr>
          <p:cNvPr id="25" name="Rectangle 2">
            <a:extLst>
              <a:ext uri="{FF2B5EF4-FFF2-40B4-BE49-F238E27FC236}">
                <a16:creationId xmlns:a16="http://schemas.microsoft.com/office/drawing/2014/main" id="{E7C23EEA-A17C-46FB-BBD8-80615E840CEB}"/>
              </a:ext>
            </a:extLst>
          </p:cNvPr>
          <p:cNvSpPr>
            <a:spLocks noGrp="1" noChangeArrowheads="1"/>
          </p:cNvSpPr>
          <p:nvPr>
            <p:ph type="title"/>
          </p:nvPr>
        </p:nvSpPr>
        <p:spPr>
          <a:xfrm>
            <a:off x="794684" y="143780"/>
            <a:ext cx="5816600" cy="635000"/>
          </a:xfrm>
          <a:noFill/>
        </p:spPr>
        <p:txBody>
          <a:bodyPr>
            <a:normAutofit fontScale="90000"/>
          </a:bodyPr>
          <a:lstStyle/>
          <a:p>
            <a:pPr eaLnBrk="1" hangingPunct="1"/>
            <a:r>
              <a:rPr lang="en-US" sz="3600" dirty="0">
                <a:latin typeface="Tahoma" charset="0"/>
              </a:rPr>
              <a:t>Exercise #1- solution</a:t>
            </a:r>
          </a:p>
        </p:txBody>
      </p:sp>
      <p:sp>
        <p:nvSpPr>
          <p:cNvPr id="26" name="Rectangle 25">
            <a:extLst>
              <a:ext uri="{FF2B5EF4-FFF2-40B4-BE49-F238E27FC236}">
                <a16:creationId xmlns:a16="http://schemas.microsoft.com/office/drawing/2014/main" id="{3EC0273D-38F9-4256-9759-244809CEDB80}"/>
              </a:ext>
            </a:extLst>
          </p:cNvPr>
          <p:cNvSpPr/>
          <p:nvPr/>
        </p:nvSpPr>
        <p:spPr>
          <a:xfrm>
            <a:off x="3034032" y="1109658"/>
            <a:ext cx="2807179" cy="461665"/>
          </a:xfrm>
          <a:prstGeom prst="rect">
            <a:avLst/>
          </a:prstGeom>
        </p:spPr>
        <p:txBody>
          <a:bodyPr wrap="none">
            <a:spAutoFit/>
          </a:bodyPr>
          <a:lstStyle/>
          <a:p>
            <a:r>
              <a:rPr lang="en-US" sz="2400" dirty="0">
                <a:latin typeface="Tahoma" charset="0"/>
              </a:rPr>
              <a:t>R(t) = (200-t)/200 </a:t>
            </a:r>
            <a:endParaRPr lang="en-US" sz="2400" dirty="0"/>
          </a:p>
        </p:txBody>
      </p:sp>
      <p:cxnSp>
        <p:nvCxnSpPr>
          <p:cNvPr id="27" name="Straight Connector 26">
            <a:extLst>
              <a:ext uri="{FF2B5EF4-FFF2-40B4-BE49-F238E27FC236}">
                <a16:creationId xmlns:a16="http://schemas.microsoft.com/office/drawing/2014/main" id="{A54D2147-C5A7-41C7-ADF3-9F1DCD22CC19}"/>
              </a:ext>
            </a:extLst>
          </p:cNvPr>
          <p:cNvCxnSpPr>
            <a:cxnSpLocks/>
          </p:cNvCxnSpPr>
          <p:nvPr/>
        </p:nvCxnSpPr>
        <p:spPr>
          <a:xfrm>
            <a:off x="4800600" y="1887340"/>
            <a:ext cx="0" cy="137160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EC8939D-24B5-4879-983A-D0B0341FF6FB}"/>
                  </a:ext>
                </a:extLst>
              </p:cNvPr>
              <p:cNvSpPr txBox="1"/>
              <p:nvPr/>
            </p:nvSpPr>
            <p:spPr>
              <a:xfrm>
                <a:off x="264988" y="4040121"/>
                <a:ext cx="5012078" cy="480388"/>
              </a:xfrm>
              <a:prstGeom prst="rect">
                <a:avLst/>
              </a:prstGeom>
              <a:noFill/>
            </p:spPr>
            <p:txBody>
              <a:bodyPr wrap="none" lIns="0" tIns="0" rIns="0" bIns="0" rtlCol="0">
                <a:spAutoFit/>
              </a:bodyPr>
              <a:lstStyle/>
              <a:p>
                <a:pP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r>
                      <a:rPr lang="en-US" sz="2000" b="0" i="1" smtClean="0">
                        <a:latin typeface="Cambria Math" panose="02040503050406030204" pitchFamily="18" charset="0"/>
                      </a:rPr>
                      <m:t>𝑀𝑇𝑇𝐹</m:t>
                    </m:r>
                    <m:r>
                      <a:rPr lang="en-US" sz="2000" b="0" i="1" smtClean="0">
                        <a:latin typeface="Cambria Math" panose="02040503050406030204" pitchFamily="18" charset="0"/>
                      </a:rPr>
                      <m:t>=</m:t>
                    </m:r>
                    <m:nary>
                      <m:naryPr>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b="0" i="1" smtClean="0">
                            <a:latin typeface="Cambria Math" panose="02040503050406030204" pitchFamily="18" charset="0"/>
                          </a:rPr>
                          <m:t>200</m:t>
                        </m:r>
                      </m:sup>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𝑡</m:t>
                            </m:r>
                          </m:num>
                          <m:den>
                            <m:r>
                              <a:rPr lang="en-US" sz="2000" b="0" i="1" smtClean="0">
                                <a:latin typeface="Cambria Math" panose="02040503050406030204" pitchFamily="18" charset="0"/>
                              </a:rPr>
                              <m:t>200</m:t>
                            </m:r>
                          </m:den>
                        </m:f>
                      </m:e>
                    </m:nary>
                    <m:r>
                      <a:rPr lang="en-US" sz="2000" b="0" i="1" smtClean="0">
                        <a:latin typeface="Cambria Math" panose="02040503050406030204" pitchFamily="18" charset="0"/>
                      </a:rPr>
                      <m:t>𝑑𝑡</m:t>
                    </m:r>
                    <m:r>
                      <a:rPr lang="en-US" sz="2000" b="0" i="1" smtClean="0">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num>
                      <m:den>
                        <m:r>
                          <a:rPr lang="en-US" sz="2000" i="1">
                            <a:latin typeface="Cambria Math" panose="02040503050406030204" pitchFamily="18" charset="0"/>
                          </a:rPr>
                          <m:t>400</m:t>
                        </m:r>
                      </m:den>
                    </m:f>
                    <m:sSubSup>
                      <m:sSubSupPr>
                        <m:ctrlPr>
                          <a:rPr lang="en-US" sz="2000" i="1">
                            <a:latin typeface="Cambria Math" panose="02040503050406030204" pitchFamily="18" charset="0"/>
                          </a:rPr>
                        </m:ctrlPr>
                      </m:sSubSupPr>
                      <m:e>
                        <m:r>
                          <a:rPr lang="en-US" sz="2000" i="1">
                            <a:latin typeface="Cambria Math" panose="02040503050406030204" pitchFamily="18" charset="0"/>
                          </a:rPr>
                          <m:t>]</m:t>
                        </m:r>
                      </m:e>
                      <m:sub>
                        <m:r>
                          <a:rPr lang="en-US" sz="2000" i="1">
                            <a:latin typeface="Cambria Math" panose="02040503050406030204" pitchFamily="18" charset="0"/>
                          </a:rPr>
                          <m:t>0</m:t>
                        </m:r>
                      </m:sub>
                      <m:sup>
                        <m:r>
                          <a:rPr lang="en-US" sz="2000" i="1">
                            <a:latin typeface="Cambria Math" panose="02040503050406030204" pitchFamily="18" charset="0"/>
                          </a:rPr>
                          <m:t>200</m:t>
                        </m:r>
                      </m:sup>
                    </m:sSubSup>
                  </m:oMath>
                </a14:m>
                <a:r>
                  <a:rPr lang="en-US" sz="2000" dirty="0"/>
                  <a:t>=100</a:t>
                </a:r>
              </a:p>
            </p:txBody>
          </p:sp>
        </mc:Choice>
        <mc:Fallback>
          <p:sp>
            <p:nvSpPr>
              <p:cNvPr id="2" name="TextBox 1">
                <a:extLst>
                  <a:ext uri="{FF2B5EF4-FFF2-40B4-BE49-F238E27FC236}">
                    <a16:creationId xmlns:a16="http://schemas.microsoft.com/office/drawing/2014/main" id="{6EC8939D-24B5-4879-983A-D0B0341FF6FB}"/>
                  </a:ext>
                </a:extLst>
              </p:cNvPr>
              <p:cNvSpPr txBox="1">
                <a:spLocks noRot="1" noChangeAspect="1" noMove="1" noResize="1" noEditPoints="1" noAdjustHandles="1" noChangeArrowheads="1" noChangeShapeType="1" noTextEdit="1"/>
              </p:cNvSpPr>
              <p:nvPr/>
            </p:nvSpPr>
            <p:spPr>
              <a:xfrm>
                <a:off x="264988" y="4040121"/>
                <a:ext cx="5012078" cy="480388"/>
              </a:xfrm>
              <a:prstGeom prst="rect">
                <a:avLst/>
              </a:prstGeom>
              <a:blipFill>
                <a:blip r:embed="rId7"/>
                <a:stretch>
                  <a:fillRect r="-2066" b="-164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4CB2BF4-7B19-431A-9D5B-A1E9E326D6F1}"/>
                  </a:ext>
                </a:extLst>
              </p:cNvPr>
              <p:cNvSpPr txBox="1"/>
              <p:nvPr/>
            </p:nvSpPr>
            <p:spPr>
              <a:xfrm>
                <a:off x="152400" y="2340921"/>
                <a:ext cx="4540154" cy="8072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𝑀𝑇𝑇𝐹</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m:oMathPara>
                </a14:m>
                <a:endParaRPr lang="en-US" dirty="0"/>
              </a:p>
            </p:txBody>
          </p:sp>
        </mc:Choice>
        <mc:Fallback>
          <p:sp>
            <p:nvSpPr>
              <p:cNvPr id="3" name="TextBox 2">
                <a:extLst>
                  <a:ext uri="{FF2B5EF4-FFF2-40B4-BE49-F238E27FC236}">
                    <a16:creationId xmlns:a16="http://schemas.microsoft.com/office/drawing/2014/main" id="{F4CB2BF4-7B19-431A-9D5B-A1E9E326D6F1}"/>
                  </a:ext>
                </a:extLst>
              </p:cNvPr>
              <p:cNvSpPr txBox="1">
                <a:spLocks noRot="1" noChangeAspect="1" noMove="1" noResize="1" noEditPoints="1" noAdjustHandles="1" noChangeArrowheads="1" noChangeShapeType="1" noTextEdit="1"/>
              </p:cNvSpPr>
              <p:nvPr/>
            </p:nvSpPr>
            <p:spPr>
              <a:xfrm>
                <a:off x="152400" y="2340921"/>
                <a:ext cx="4540154" cy="80727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9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184150"/>
            <a:ext cx="7188200" cy="635000"/>
          </a:xfrm>
          <a:noFill/>
        </p:spPr>
        <p:txBody>
          <a:bodyPr>
            <a:normAutofit fontScale="90000"/>
          </a:bodyPr>
          <a:lstStyle/>
          <a:p>
            <a:pPr eaLnBrk="1" hangingPunct="1"/>
            <a:r>
              <a:rPr lang="en-US" sz="3600" dirty="0">
                <a:latin typeface="Tahoma" charset="0"/>
              </a:rPr>
              <a:t>Exercise #1 (continued)</a:t>
            </a:r>
          </a:p>
        </p:txBody>
      </p:sp>
      <p:sp>
        <p:nvSpPr>
          <p:cNvPr id="48131" name="Rectangle 3"/>
          <p:cNvSpPr>
            <a:spLocks noGrp="1" noChangeArrowheads="1"/>
          </p:cNvSpPr>
          <p:nvPr>
            <p:ph idx="1"/>
          </p:nvPr>
        </p:nvSpPr>
        <p:spPr>
          <a:xfrm>
            <a:off x="462454" y="1676400"/>
            <a:ext cx="8077201" cy="4102100"/>
          </a:xfrm>
        </p:spPr>
        <p:txBody>
          <a:bodyPr>
            <a:normAutofit/>
          </a:bodyPr>
          <a:lstStyle/>
          <a:p>
            <a:pPr marL="457200" indent="-457200" eaLnBrk="1" hangingPunct="1">
              <a:buFont typeface="+mj-lt"/>
              <a:buAutoNum type="alphaLcPeriod" startAt="5"/>
            </a:pPr>
            <a:r>
              <a:rPr lang="en-US" sz="2400" dirty="0">
                <a:latin typeface="Tahoma" charset="0"/>
              </a:rPr>
              <a:t>What is the shape of the pdf, f(t)?</a:t>
            </a:r>
          </a:p>
          <a:p>
            <a:pPr marL="457200" indent="-457200">
              <a:buFont typeface="+mj-lt"/>
              <a:buAutoNum type="alphaLcPeriod" startAt="5"/>
            </a:pPr>
            <a:r>
              <a:rPr lang="en-US" sz="2400" dirty="0">
                <a:latin typeface="Tahoma" charset="0"/>
              </a:rPr>
              <a:t>Is the failure rate function λ(t) =f(t)/R(t) increasing or decreasing?</a:t>
            </a:r>
          </a:p>
          <a:p>
            <a:pPr marL="457200" indent="-457200" eaLnBrk="1" hangingPunct="1">
              <a:buFont typeface="+mj-lt"/>
              <a:buAutoNum type="alphaLcPeriod" startAt="5"/>
            </a:pPr>
            <a:r>
              <a:rPr lang="en-US" sz="2400" dirty="0">
                <a:latin typeface="Tahoma" charset="0"/>
              </a:rPr>
              <a:t>Compute the average conditional failure rate over the first 100,000 miles, AFR(100) </a:t>
            </a:r>
            <a:br>
              <a:rPr lang="en-US" sz="2400" dirty="0">
                <a:latin typeface="Tahoma" charset="0"/>
              </a:rPr>
            </a:br>
            <a:r>
              <a:rPr lang="en-US" sz="2400" dirty="0">
                <a:latin typeface="Tahoma" charset="0"/>
              </a:rPr>
              <a:t>      = -</a:t>
            </a:r>
            <a:r>
              <a:rPr lang="en-US" sz="2400" dirty="0" err="1">
                <a:latin typeface="Tahoma" charset="0"/>
              </a:rPr>
              <a:t>lnR</a:t>
            </a:r>
            <a:r>
              <a:rPr lang="en-US" sz="2400" dirty="0">
                <a:latin typeface="Tahoma" charset="0"/>
              </a:rPr>
              <a:t>(t)/t</a:t>
            </a:r>
            <a:r>
              <a:rPr lang="en-US" sz="2400" baseline="-25000" dirty="0">
                <a:latin typeface="Tahoma" charset="0"/>
              </a:rPr>
              <a:t>2 </a:t>
            </a:r>
            <a:r>
              <a:rPr lang="en-US" sz="2400" dirty="0">
                <a:latin typeface="Tahoma" charset="0"/>
              </a:rPr>
              <a:t>, t</a:t>
            </a:r>
            <a:r>
              <a:rPr lang="en-US" sz="2400" baseline="-25000" dirty="0">
                <a:latin typeface="Tahoma" charset="0"/>
              </a:rPr>
              <a:t>1</a:t>
            </a:r>
            <a:r>
              <a:rPr lang="en-US" sz="2400" dirty="0">
                <a:latin typeface="Tahoma" charset="0"/>
              </a:rPr>
              <a:t> = 0, t</a:t>
            </a:r>
            <a:r>
              <a:rPr lang="en-US" sz="2400" baseline="-25000" dirty="0">
                <a:latin typeface="Tahoma" charset="0"/>
              </a:rPr>
              <a:t>2</a:t>
            </a:r>
            <a:r>
              <a:rPr lang="en-US" sz="2400" dirty="0">
                <a:latin typeface="Tahoma" charset="0"/>
              </a:rPr>
              <a:t> = 100,000 mi</a:t>
            </a:r>
          </a:p>
        </p:txBody>
      </p:sp>
      <p:pic>
        <p:nvPicPr>
          <p:cNvPr id="48134"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938" y="5343525"/>
            <a:ext cx="3575050"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 name="Object 2"/>
          <p:cNvGraphicFramePr>
            <a:graphicFrameLocks noChangeAspect="1"/>
          </p:cNvGraphicFramePr>
          <p:nvPr/>
        </p:nvGraphicFramePr>
        <p:xfrm>
          <a:off x="2130972" y="5383486"/>
          <a:ext cx="1799897" cy="824953"/>
        </p:xfrm>
        <a:graphic>
          <a:graphicData uri="http://schemas.openxmlformats.org/presentationml/2006/ole">
            <mc:AlternateContent xmlns:mc="http://schemas.openxmlformats.org/markup-compatibility/2006">
              <mc:Choice xmlns:v="urn:schemas-microsoft-com:vml" Requires="v">
                <p:oleObj spid="_x0000_s178191" name="Equation" r:id="rId5" imgW="914400" imgH="419100" progId="Equation.DSMT4">
                  <p:embed/>
                </p:oleObj>
              </mc:Choice>
              <mc:Fallback>
                <p:oleObj name="Equation" r:id="rId5" imgW="914400" imgH="419100" progId="Equation.DSMT4">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972" y="5383486"/>
                        <a:ext cx="1799897" cy="82495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86947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38200" y="201053"/>
            <a:ext cx="7391400" cy="635000"/>
          </a:xfrm>
          <a:noFill/>
        </p:spPr>
        <p:txBody>
          <a:bodyPr>
            <a:normAutofit fontScale="90000"/>
          </a:bodyPr>
          <a:lstStyle/>
          <a:p>
            <a:pPr eaLnBrk="1" hangingPunct="1"/>
            <a:r>
              <a:rPr lang="en-US" sz="3600" dirty="0">
                <a:latin typeface="Tahoma" charset="0"/>
              </a:rPr>
              <a:t>Exercise #1 - Solution</a:t>
            </a:r>
          </a:p>
        </p:txBody>
      </p:sp>
      <p:sp>
        <p:nvSpPr>
          <p:cNvPr id="30726" name="Rectangle 4"/>
          <p:cNvSpPr>
            <a:spLocks noChangeArrowheads="1"/>
          </p:cNvSpPr>
          <p:nvPr/>
        </p:nvSpPr>
        <p:spPr bwMode="auto">
          <a:xfrm>
            <a:off x="516467" y="1600200"/>
            <a:ext cx="4826528" cy="1389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pPr>
            <a:r>
              <a:rPr lang="en-US" sz="3000" dirty="0"/>
              <a:t>e.  </a:t>
            </a:r>
            <a:r>
              <a:rPr lang="en-US" sz="2800" dirty="0"/>
              <a:t>f(t) = -</a:t>
            </a:r>
            <a:r>
              <a:rPr lang="en-US" sz="2800" dirty="0" err="1"/>
              <a:t>dR</a:t>
            </a:r>
            <a:r>
              <a:rPr lang="en-US" sz="2800" dirty="0"/>
              <a:t>(t) /</a:t>
            </a:r>
            <a:r>
              <a:rPr lang="en-US" sz="2800" dirty="0" err="1"/>
              <a:t>dt</a:t>
            </a:r>
            <a:r>
              <a:rPr lang="en-US" sz="2800" dirty="0"/>
              <a:t> </a:t>
            </a:r>
          </a:p>
          <a:p>
            <a:pPr marL="342900" indent="-342900" eaLnBrk="0" hangingPunct="0">
              <a:spcBef>
                <a:spcPct val="20000"/>
              </a:spcBef>
            </a:pPr>
            <a:r>
              <a:rPr lang="en-US" sz="2800" dirty="0"/>
              <a:t>	= - d {(200-t)/200}/</a:t>
            </a:r>
            <a:r>
              <a:rPr lang="en-US" sz="2800" dirty="0" err="1"/>
              <a:t>dt</a:t>
            </a:r>
            <a:r>
              <a:rPr lang="en-US" sz="2800" dirty="0"/>
              <a:t> = 1/200</a:t>
            </a:r>
          </a:p>
        </p:txBody>
      </p:sp>
      <p:grpSp>
        <p:nvGrpSpPr>
          <p:cNvPr id="30727" name="Group 5"/>
          <p:cNvGrpSpPr>
            <a:grpSpLocks/>
          </p:cNvGrpSpPr>
          <p:nvPr/>
        </p:nvGrpSpPr>
        <p:grpSpPr bwMode="auto">
          <a:xfrm>
            <a:off x="5394325" y="2058988"/>
            <a:ext cx="3371850" cy="1103312"/>
            <a:chOff x="3398" y="1393"/>
            <a:chExt cx="2124" cy="695"/>
          </a:xfrm>
        </p:grpSpPr>
        <p:grpSp>
          <p:nvGrpSpPr>
            <p:cNvPr id="30736" name="Group 6"/>
            <p:cNvGrpSpPr>
              <a:grpSpLocks/>
            </p:cNvGrpSpPr>
            <p:nvPr/>
          </p:nvGrpSpPr>
          <p:grpSpPr bwMode="auto">
            <a:xfrm>
              <a:off x="3601" y="1393"/>
              <a:ext cx="1727" cy="527"/>
              <a:chOff x="3601" y="1393"/>
              <a:chExt cx="1727" cy="527"/>
            </a:xfrm>
          </p:grpSpPr>
          <p:sp>
            <p:nvSpPr>
              <p:cNvPr id="30740" name="Line 7"/>
              <p:cNvSpPr>
                <a:spLocks noChangeShapeType="1"/>
              </p:cNvSpPr>
              <p:nvPr/>
            </p:nvSpPr>
            <p:spPr bwMode="auto">
              <a:xfrm>
                <a:off x="3708" y="1393"/>
                <a:ext cx="0" cy="5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741" name="Line 8"/>
              <p:cNvSpPr>
                <a:spLocks noChangeShapeType="1"/>
              </p:cNvSpPr>
              <p:nvPr/>
            </p:nvSpPr>
            <p:spPr bwMode="auto">
              <a:xfrm>
                <a:off x="3601" y="1803"/>
                <a:ext cx="172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742" name="Line 9"/>
              <p:cNvSpPr>
                <a:spLocks noChangeShapeType="1"/>
              </p:cNvSpPr>
              <p:nvPr/>
            </p:nvSpPr>
            <p:spPr bwMode="auto">
              <a:xfrm>
                <a:off x="3709" y="1509"/>
                <a:ext cx="107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743" name="Line 10"/>
              <p:cNvSpPr>
                <a:spLocks noChangeShapeType="1"/>
              </p:cNvSpPr>
              <p:nvPr/>
            </p:nvSpPr>
            <p:spPr bwMode="auto">
              <a:xfrm>
                <a:off x="4788" y="1510"/>
                <a:ext cx="0" cy="29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30737" name="Rectangle 11"/>
            <p:cNvSpPr>
              <a:spLocks noChangeArrowheads="1"/>
            </p:cNvSpPr>
            <p:nvPr/>
          </p:nvSpPr>
          <p:spPr bwMode="auto">
            <a:xfrm>
              <a:off x="4646" y="1857"/>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t>200</a:t>
              </a:r>
            </a:p>
          </p:txBody>
        </p:sp>
        <p:sp>
          <p:nvSpPr>
            <p:cNvPr id="30738" name="Rectangle 12"/>
            <p:cNvSpPr>
              <a:spLocks noChangeArrowheads="1"/>
            </p:cNvSpPr>
            <p:nvPr/>
          </p:nvSpPr>
          <p:spPr bwMode="auto">
            <a:xfrm>
              <a:off x="5366" y="1665"/>
              <a:ext cx="1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t>t</a:t>
              </a:r>
            </a:p>
          </p:txBody>
        </p:sp>
        <p:sp>
          <p:nvSpPr>
            <p:cNvPr id="30739" name="Rectangle 13"/>
            <p:cNvSpPr>
              <a:spLocks noChangeArrowheads="1"/>
            </p:cNvSpPr>
            <p:nvPr/>
          </p:nvSpPr>
          <p:spPr bwMode="auto">
            <a:xfrm>
              <a:off x="3398" y="1473"/>
              <a:ext cx="30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t>f(t)</a:t>
              </a:r>
            </a:p>
          </p:txBody>
        </p:sp>
      </p:grpSp>
      <p:grpSp>
        <p:nvGrpSpPr>
          <p:cNvPr id="30728" name="Group 15"/>
          <p:cNvGrpSpPr>
            <a:grpSpLocks/>
          </p:cNvGrpSpPr>
          <p:nvPr/>
        </p:nvGrpSpPr>
        <p:grpSpPr bwMode="auto">
          <a:xfrm>
            <a:off x="5716588" y="3581400"/>
            <a:ext cx="2897187" cy="1257300"/>
            <a:chOff x="3601" y="2352"/>
            <a:chExt cx="1825" cy="792"/>
          </a:xfrm>
        </p:grpSpPr>
        <p:sp>
          <p:nvSpPr>
            <p:cNvPr id="30730" name="Line 16"/>
            <p:cNvSpPr>
              <a:spLocks noChangeShapeType="1"/>
            </p:cNvSpPr>
            <p:nvPr/>
          </p:nvSpPr>
          <p:spPr bwMode="auto">
            <a:xfrm>
              <a:off x="3696" y="2353"/>
              <a:ext cx="0" cy="6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731" name="Line 17"/>
            <p:cNvSpPr>
              <a:spLocks noChangeShapeType="1"/>
            </p:cNvSpPr>
            <p:nvPr/>
          </p:nvSpPr>
          <p:spPr bwMode="auto">
            <a:xfrm>
              <a:off x="3601" y="2880"/>
              <a:ext cx="158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732" name="Line 18"/>
            <p:cNvSpPr>
              <a:spLocks noChangeShapeType="1"/>
            </p:cNvSpPr>
            <p:nvPr/>
          </p:nvSpPr>
          <p:spPr bwMode="auto">
            <a:xfrm>
              <a:off x="4800" y="2401"/>
              <a:ext cx="0" cy="47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733" name="Rectangle 19"/>
            <p:cNvSpPr>
              <a:spLocks noChangeArrowheads="1"/>
            </p:cNvSpPr>
            <p:nvPr/>
          </p:nvSpPr>
          <p:spPr bwMode="auto">
            <a:xfrm>
              <a:off x="4694" y="2913"/>
              <a:ext cx="3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t>200</a:t>
              </a:r>
            </a:p>
          </p:txBody>
        </p:sp>
        <p:sp>
          <p:nvSpPr>
            <p:cNvPr id="30734" name="Rectangle 20"/>
            <p:cNvSpPr>
              <a:spLocks noChangeArrowheads="1"/>
            </p:cNvSpPr>
            <p:nvPr/>
          </p:nvSpPr>
          <p:spPr bwMode="auto">
            <a:xfrm>
              <a:off x="5270" y="2721"/>
              <a:ext cx="1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a:t>t</a:t>
              </a:r>
            </a:p>
          </p:txBody>
        </p:sp>
        <p:sp>
          <p:nvSpPr>
            <p:cNvPr id="30735" name="Arc 21"/>
            <p:cNvSpPr>
              <a:spLocks/>
            </p:cNvSpPr>
            <p:nvPr/>
          </p:nvSpPr>
          <p:spPr bwMode="auto">
            <a:xfrm>
              <a:off x="3696" y="2352"/>
              <a:ext cx="100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30729" name="Rectangle 23"/>
          <p:cNvSpPr>
            <a:spLocks noChangeArrowheads="1"/>
          </p:cNvSpPr>
          <p:nvPr/>
        </p:nvSpPr>
        <p:spPr bwMode="auto">
          <a:xfrm>
            <a:off x="609600" y="4953000"/>
            <a:ext cx="7651750" cy="954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US" sz="2800" dirty="0"/>
              <a:t>g.  AFR(100) = -</a:t>
            </a:r>
            <a:r>
              <a:rPr lang="en-US" sz="2800" dirty="0" err="1"/>
              <a:t>lnR</a:t>
            </a:r>
            <a:r>
              <a:rPr lang="en-US" sz="2800" dirty="0"/>
              <a:t>(t)/t = - </a:t>
            </a:r>
            <a:r>
              <a:rPr lang="en-US" sz="2800" dirty="0" err="1"/>
              <a:t>ln</a:t>
            </a:r>
            <a:r>
              <a:rPr lang="en-US" sz="2800" dirty="0"/>
              <a:t> {(200-100)/200} / 100 </a:t>
            </a:r>
          </a:p>
          <a:p>
            <a:pPr eaLnBrk="0" hangingPunct="0"/>
            <a:r>
              <a:rPr lang="en-US" sz="2800" dirty="0"/>
              <a:t>     = 0.007 failures/ 1000 mi. </a:t>
            </a:r>
          </a:p>
        </p:txBody>
      </p:sp>
      <p:sp>
        <p:nvSpPr>
          <p:cNvPr id="23" name="Rectangle 22"/>
          <p:cNvSpPr/>
          <p:nvPr/>
        </p:nvSpPr>
        <p:spPr>
          <a:xfrm>
            <a:off x="0" y="6613017"/>
            <a:ext cx="1125879" cy="276999"/>
          </a:xfrm>
          <a:prstGeom prst="rect">
            <a:avLst/>
          </a:prstGeom>
        </p:spPr>
        <p:txBody>
          <a:bodyPr wrap="none">
            <a:spAutoFit/>
          </a:bodyPr>
          <a:lstStyle/>
          <a:p>
            <a:r>
              <a:rPr lang="en-US" sz="1200" dirty="0" err="1">
                <a:latin typeface="Arial" charset="0"/>
                <a:ea typeface="ＭＳ Ｐゴシック" charset="0"/>
                <a:cs typeface="ＭＳ Ｐゴシック" charset="0"/>
              </a:rPr>
              <a:t>Ebeling</a:t>
            </a:r>
            <a:r>
              <a:rPr lang="en-US" sz="1200" dirty="0">
                <a:latin typeface="Arial" charset="0"/>
                <a:ea typeface="ＭＳ Ｐゴシック" charset="0"/>
                <a:cs typeface="ＭＳ Ｐゴシック" charset="0"/>
              </a:rPr>
              <a:t>, 2010</a:t>
            </a:r>
            <a:endParaRPr lang="en-US" sz="1200" dirty="0"/>
          </a:p>
        </p:txBody>
      </p:sp>
      <p:sp>
        <p:nvSpPr>
          <p:cNvPr id="26" name="Rectangle 4"/>
          <p:cNvSpPr>
            <a:spLocks noChangeArrowheads="1"/>
          </p:cNvSpPr>
          <p:nvPr/>
        </p:nvSpPr>
        <p:spPr bwMode="auto">
          <a:xfrm>
            <a:off x="609600" y="3682377"/>
            <a:ext cx="516279" cy="586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pPr>
            <a:r>
              <a:rPr lang="en-US" sz="3000" dirty="0"/>
              <a:t>f.  </a:t>
            </a:r>
            <a:endParaRPr lang="en-US" sz="2800" dirty="0"/>
          </a:p>
        </p:txBody>
      </p:sp>
      <p:graphicFrame>
        <p:nvGraphicFramePr>
          <p:cNvPr id="3" name="Object 2"/>
          <p:cNvGraphicFramePr>
            <a:graphicFrameLocks noChangeAspect="1"/>
          </p:cNvGraphicFramePr>
          <p:nvPr/>
        </p:nvGraphicFramePr>
        <p:xfrm>
          <a:off x="1101725" y="3581400"/>
          <a:ext cx="3810000" cy="838200"/>
        </p:xfrm>
        <a:graphic>
          <a:graphicData uri="http://schemas.openxmlformats.org/presentationml/2006/ole">
            <mc:AlternateContent xmlns:mc="http://schemas.openxmlformats.org/markup-compatibility/2006">
              <mc:Choice xmlns:v="urn:schemas-microsoft-com:vml" Requires="v">
                <p:oleObj spid="_x0000_s179215" name="Equation" r:id="rId4" imgW="2019300" imgH="444500" progId="Equation.DSMT4">
                  <p:embed/>
                </p:oleObj>
              </mc:Choice>
              <mc:Fallback>
                <p:oleObj name="Equation" r:id="rId4" imgW="2019300" imgH="444500" progId="Equation.DSMT4">
                  <p:embed/>
                  <p:pic>
                    <p:nvPicPr>
                      <p:cNvPr id="3" name="Object 2"/>
                      <p:cNvPicPr/>
                      <p:nvPr/>
                    </p:nvPicPr>
                    <p:blipFill>
                      <a:blip r:embed="rId5"/>
                      <a:stretch>
                        <a:fillRect/>
                      </a:stretch>
                    </p:blipFill>
                    <p:spPr>
                      <a:xfrm>
                        <a:off x="1101725" y="3581400"/>
                        <a:ext cx="3810000" cy="8382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6D4B766D-565C-314A-8338-5A031BB84D60}"/>
              </a:ext>
            </a:extLst>
          </p:cNvPr>
          <p:cNvSpPr txBox="1"/>
          <p:nvPr/>
        </p:nvSpPr>
        <p:spPr>
          <a:xfrm>
            <a:off x="6251714" y="3170583"/>
            <a:ext cx="795154" cy="369332"/>
          </a:xfrm>
          <a:prstGeom prst="rect">
            <a:avLst/>
          </a:prstGeom>
          <a:noFill/>
        </p:spPr>
        <p:txBody>
          <a:bodyPr wrap="none" rtlCol="0">
            <a:spAutoFit/>
          </a:bodyPr>
          <a:lstStyle/>
          <a:p>
            <a:r>
              <a:rPr lang="en-US" dirty="0"/>
              <a:t>Sketch</a:t>
            </a:r>
          </a:p>
        </p:txBody>
      </p:sp>
    </p:spTree>
    <p:extLst>
      <p:ext uri="{BB962C8B-B14F-4D97-AF65-F5344CB8AC3E}">
        <p14:creationId xmlns:p14="http://schemas.microsoft.com/office/powerpoint/2010/main" val="4454121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222624"/>
            <a:ext cx="5816600" cy="635000"/>
          </a:xfrm>
          <a:noFill/>
        </p:spPr>
        <p:txBody>
          <a:bodyPr>
            <a:normAutofit fontScale="90000"/>
          </a:bodyPr>
          <a:lstStyle/>
          <a:p>
            <a:pPr eaLnBrk="1" hangingPunct="1"/>
            <a:r>
              <a:rPr lang="en-US" sz="3600" dirty="0">
                <a:latin typeface="Tahoma" charset="0"/>
              </a:rPr>
              <a:t>Student Practice Exercise</a:t>
            </a:r>
          </a:p>
        </p:txBody>
      </p:sp>
      <p:sp>
        <p:nvSpPr>
          <p:cNvPr id="49155" name="Rectangle 3"/>
          <p:cNvSpPr>
            <a:spLocks noGrp="1" noChangeArrowheads="1"/>
          </p:cNvSpPr>
          <p:nvPr>
            <p:ph idx="1"/>
          </p:nvPr>
        </p:nvSpPr>
        <p:spPr>
          <a:xfrm>
            <a:off x="609600" y="1524000"/>
            <a:ext cx="7924800" cy="4483100"/>
          </a:xfrm>
        </p:spPr>
        <p:txBody>
          <a:bodyPr>
            <a:normAutofit/>
          </a:bodyPr>
          <a:lstStyle/>
          <a:p>
            <a:pPr eaLnBrk="1" hangingPunct="1">
              <a:lnSpc>
                <a:spcPct val="90000"/>
              </a:lnSpc>
            </a:pPr>
            <a:r>
              <a:rPr lang="en-US" dirty="0">
                <a:latin typeface="Tahoma" charset="0"/>
              </a:rPr>
              <a:t>Insulators on a power distribution system have a reliability function with t measured in yr. </a:t>
            </a:r>
            <a:br>
              <a:rPr lang="en-US" dirty="0">
                <a:latin typeface="Tahoma" charset="0"/>
              </a:rPr>
            </a:br>
            <a:endParaRPr lang="en-US" dirty="0">
              <a:latin typeface="Tahoma" charset="0"/>
            </a:endParaRPr>
          </a:p>
          <a:p>
            <a:pPr eaLnBrk="1" hangingPunct="1">
              <a:lnSpc>
                <a:spcPct val="90000"/>
              </a:lnSpc>
            </a:pPr>
            <a:r>
              <a:rPr lang="en-US" dirty="0">
                <a:latin typeface="Tahoma" charset="0"/>
              </a:rPr>
              <a:t>R(t) = 1 / (1 + 0.05t) where t ≥ 0 </a:t>
            </a:r>
          </a:p>
          <a:p>
            <a:pPr eaLnBrk="1" hangingPunct="1">
              <a:lnSpc>
                <a:spcPct val="90000"/>
              </a:lnSpc>
            </a:pPr>
            <a:r>
              <a:rPr lang="en-US" dirty="0">
                <a:latin typeface="Tahoma" charset="0"/>
              </a:rPr>
              <a:t>Find:</a:t>
            </a:r>
          </a:p>
          <a:p>
            <a:pPr eaLnBrk="1" hangingPunct="1">
              <a:lnSpc>
                <a:spcPct val="90000"/>
              </a:lnSpc>
            </a:pPr>
            <a:r>
              <a:rPr lang="en-US" dirty="0">
                <a:latin typeface="Tahoma" charset="0"/>
              </a:rPr>
              <a:t>a.  F(1 </a:t>
            </a:r>
            <a:r>
              <a:rPr lang="en-US" dirty="0" err="1">
                <a:latin typeface="Tahoma" charset="0"/>
              </a:rPr>
              <a:t>yr</a:t>
            </a:r>
            <a:r>
              <a:rPr lang="en-US" dirty="0">
                <a:latin typeface="Tahoma" charset="0"/>
              </a:rPr>
              <a:t>) and R(2 </a:t>
            </a:r>
            <a:r>
              <a:rPr lang="en-US" dirty="0" err="1">
                <a:latin typeface="Tahoma" charset="0"/>
              </a:rPr>
              <a:t>yr</a:t>
            </a:r>
            <a:r>
              <a:rPr lang="en-US" dirty="0">
                <a:latin typeface="Tahoma" charset="0"/>
              </a:rPr>
              <a:t>)</a:t>
            </a:r>
          </a:p>
          <a:p>
            <a:pPr>
              <a:lnSpc>
                <a:spcPct val="90000"/>
              </a:lnSpc>
            </a:pPr>
            <a:r>
              <a:rPr lang="en-US" dirty="0">
                <a:latin typeface="Tahoma" charset="0"/>
              </a:rPr>
              <a:t>b.  R(2|1) = R(t+T</a:t>
            </a:r>
            <a:r>
              <a:rPr lang="en-US" baseline="-25000" dirty="0">
                <a:latin typeface="Tahoma" charset="0"/>
              </a:rPr>
              <a:t>0</a:t>
            </a:r>
            <a:r>
              <a:rPr lang="en-US" dirty="0">
                <a:latin typeface="Tahoma" charset="0"/>
              </a:rPr>
              <a:t>)/R(T</a:t>
            </a:r>
            <a:r>
              <a:rPr lang="en-US" baseline="-25000" dirty="0">
                <a:latin typeface="Tahoma" charset="0"/>
              </a:rPr>
              <a:t>0</a:t>
            </a:r>
            <a:r>
              <a:rPr lang="en-US" dirty="0">
                <a:latin typeface="Tahoma" charset="0"/>
              </a:rPr>
              <a:t>)</a:t>
            </a:r>
          </a:p>
          <a:p>
            <a:pPr eaLnBrk="1" hangingPunct="1">
              <a:lnSpc>
                <a:spcPct val="90000"/>
              </a:lnSpc>
            </a:pPr>
            <a:r>
              <a:rPr lang="en-US" dirty="0">
                <a:latin typeface="Tahoma" charset="0"/>
              </a:rPr>
              <a:t>c.  The hazard rate function</a:t>
            </a:r>
          </a:p>
          <a:p>
            <a:pPr eaLnBrk="1" hangingPunct="1">
              <a:lnSpc>
                <a:spcPct val="90000"/>
              </a:lnSpc>
            </a:pPr>
            <a:r>
              <a:rPr lang="en-US" dirty="0">
                <a:latin typeface="Tahoma" charset="0"/>
              </a:rPr>
              <a:t>d.  AFR(3) </a:t>
            </a:r>
          </a:p>
        </p:txBody>
      </p:sp>
      <p:pic>
        <p:nvPicPr>
          <p:cNvPr id="49158" name="Picture 4" descr="INDHV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343400"/>
            <a:ext cx="2336800" cy="169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5470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68" name="Picture 648" descr="Image result for bathtub curve reliability">
            <a:extLst>
              <a:ext uri="{FF2B5EF4-FFF2-40B4-BE49-F238E27FC236}">
                <a16:creationId xmlns:a16="http://schemas.microsoft.com/office/drawing/2014/main" id="{2FD03E91-23BC-4B4E-9561-D57EB102B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87" y="1825752"/>
            <a:ext cx="6736566" cy="4760039"/>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2050"/>
          <p:cNvSpPr>
            <a:spLocks noGrp="1" noChangeArrowheads="1"/>
          </p:cNvSpPr>
          <p:nvPr>
            <p:ph type="title"/>
          </p:nvPr>
        </p:nvSpPr>
        <p:spPr>
          <a:xfrm>
            <a:off x="388761" y="58992"/>
            <a:ext cx="8547031" cy="635000"/>
          </a:xfrm>
          <a:noFill/>
        </p:spPr>
        <p:txBody>
          <a:bodyPr>
            <a:normAutofit/>
          </a:bodyPr>
          <a:lstStyle/>
          <a:p>
            <a:r>
              <a:rPr lang="en-US" sz="3000" dirty="0">
                <a:latin typeface="Tahoma" charset="0"/>
              </a:rPr>
              <a:t>The ‘Bathtub Curve’</a:t>
            </a:r>
          </a:p>
        </p:txBody>
      </p:sp>
      <p:sp>
        <p:nvSpPr>
          <p:cNvPr id="3" name="TextBox 2"/>
          <p:cNvSpPr txBox="1"/>
          <p:nvPr/>
        </p:nvSpPr>
        <p:spPr>
          <a:xfrm>
            <a:off x="4495591" y="2765950"/>
            <a:ext cx="1168793" cy="400110"/>
          </a:xfrm>
          <a:prstGeom prst="rect">
            <a:avLst/>
          </a:prstGeom>
          <a:noFill/>
        </p:spPr>
        <p:txBody>
          <a:bodyPr wrap="square" rtlCol="0">
            <a:spAutoFit/>
          </a:bodyPr>
          <a:lstStyle/>
          <a:p>
            <a:r>
              <a:rPr lang="en-US" sz="2000" dirty="0"/>
              <a:t> λ(t) ~ λ </a:t>
            </a:r>
          </a:p>
        </p:txBody>
      </p:sp>
      <p:sp>
        <p:nvSpPr>
          <p:cNvPr id="6" name="TextBox 5"/>
          <p:cNvSpPr txBox="1"/>
          <p:nvPr/>
        </p:nvSpPr>
        <p:spPr>
          <a:xfrm>
            <a:off x="2380359" y="1434135"/>
            <a:ext cx="4383281" cy="400110"/>
          </a:xfrm>
          <a:prstGeom prst="rect">
            <a:avLst/>
          </a:prstGeom>
          <a:noFill/>
        </p:spPr>
        <p:txBody>
          <a:bodyPr wrap="none" rtlCol="0">
            <a:spAutoFit/>
          </a:bodyPr>
          <a:lstStyle/>
          <a:p>
            <a:r>
              <a:rPr lang="en-US" sz="2000" dirty="0"/>
              <a:t>Dominant failure mode depends on age.</a:t>
            </a:r>
          </a:p>
        </p:txBody>
      </p:sp>
      <p:sp>
        <p:nvSpPr>
          <p:cNvPr id="4" name="TextBox 3"/>
          <p:cNvSpPr txBox="1"/>
          <p:nvPr/>
        </p:nvSpPr>
        <p:spPr>
          <a:xfrm>
            <a:off x="8077246" y="4403365"/>
            <a:ext cx="144834" cy="492443"/>
          </a:xfrm>
          <a:prstGeom prst="rect">
            <a:avLst/>
          </a:prstGeom>
          <a:noFill/>
        </p:spPr>
        <p:txBody>
          <a:bodyPr wrap="square" rtlCol="0">
            <a:spAutoFit/>
          </a:bodyPr>
          <a:lstStyle/>
          <a:p>
            <a:r>
              <a:rPr lang="en-US" sz="2600" dirty="0"/>
              <a:t>t</a:t>
            </a:r>
          </a:p>
        </p:txBody>
      </p:sp>
      <p:sp>
        <p:nvSpPr>
          <p:cNvPr id="7" name="TextBox 6"/>
          <p:cNvSpPr txBox="1"/>
          <p:nvPr/>
        </p:nvSpPr>
        <p:spPr>
          <a:xfrm>
            <a:off x="2761247" y="963237"/>
            <a:ext cx="3621504" cy="492443"/>
          </a:xfrm>
          <a:prstGeom prst="rect">
            <a:avLst/>
          </a:prstGeom>
          <a:noFill/>
        </p:spPr>
        <p:txBody>
          <a:bodyPr wrap="none" rtlCol="0">
            <a:spAutoFit/>
          </a:bodyPr>
          <a:lstStyle/>
          <a:p>
            <a:r>
              <a:rPr lang="en-US" sz="2600" dirty="0"/>
              <a:t>Component Life Behavior</a:t>
            </a:r>
          </a:p>
        </p:txBody>
      </p:sp>
    </p:spTree>
    <p:extLst>
      <p:ext uri="{BB962C8B-B14F-4D97-AF65-F5344CB8AC3E}">
        <p14:creationId xmlns:p14="http://schemas.microsoft.com/office/powerpoint/2010/main" val="357998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54528"/>
            <a:ext cx="7315200" cy="635000"/>
          </a:xfrm>
          <a:noFill/>
        </p:spPr>
        <p:txBody>
          <a:bodyPr>
            <a:normAutofit fontScale="90000"/>
          </a:bodyPr>
          <a:lstStyle/>
          <a:p>
            <a:pPr eaLnBrk="1" hangingPunct="1"/>
            <a:r>
              <a:rPr lang="en-US" sz="3600" dirty="0">
                <a:latin typeface="Tahoma" charset="0"/>
              </a:rPr>
              <a:t>Student Practice Exercise- Solution</a:t>
            </a:r>
          </a:p>
        </p:txBody>
      </p:sp>
      <p:sp>
        <p:nvSpPr>
          <p:cNvPr id="50179" name="Rectangle 3"/>
          <p:cNvSpPr>
            <a:spLocks noGrp="1" noChangeArrowheads="1"/>
          </p:cNvSpPr>
          <p:nvPr>
            <p:ph idx="1"/>
          </p:nvPr>
        </p:nvSpPr>
        <p:spPr>
          <a:xfrm>
            <a:off x="533400" y="1083734"/>
            <a:ext cx="7924800" cy="5637742"/>
          </a:xfrm>
        </p:spPr>
        <p:txBody>
          <a:bodyPr>
            <a:normAutofit/>
          </a:bodyPr>
          <a:lstStyle/>
          <a:p>
            <a:pPr eaLnBrk="1" hangingPunct="1">
              <a:spcAft>
                <a:spcPts val="1000"/>
              </a:spcAft>
            </a:pPr>
            <a:r>
              <a:rPr lang="en-US" sz="2400" dirty="0">
                <a:latin typeface="Tahoma" charset="0"/>
              </a:rPr>
              <a:t>a.  F(1) = </a:t>
            </a:r>
            <a:r>
              <a:rPr lang="en-US" sz="2400" dirty="0" err="1">
                <a:latin typeface="Tahoma" charset="0"/>
              </a:rPr>
              <a:t>Pr</a:t>
            </a:r>
            <a:r>
              <a:rPr lang="en-US" sz="2400" dirty="0">
                <a:latin typeface="Tahoma" charset="0"/>
              </a:rPr>
              <a:t>{T&lt;1} = 1 - 1/[1+0.05(1)] = 1 - 0.9524 			 = 0.0476</a:t>
            </a:r>
          </a:p>
          <a:p>
            <a:pPr eaLnBrk="1" hangingPunct="1">
              <a:spcAft>
                <a:spcPts val="2000"/>
              </a:spcAft>
            </a:pPr>
            <a:r>
              <a:rPr lang="en-US" sz="2400" dirty="0">
                <a:latin typeface="Tahoma" charset="0"/>
              </a:rPr>
              <a:t>     R(2) = </a:t>
            </a:r>
            <a:r>
              <a:rPr lang="en-US" sz="2400" dirty="0" err="1">
                <a:latin typeface="Tahoma" charset="0"/>
              </a:rPr>
              <a:t>Pr</a:t>
            </a:r>
            <a:r>
              <a:rPr lang="en-US" sz="2400" dirty="0">
                <a:latin typeface="Tahoma" charset="0"/>
              </a:rPr>
              <a:t>{T&gt;2} = 1/[1+0.05(2)] = .9091</a:t>
            </a:r>
          </a:p>
          <a:p>
            <a:pPr eaLnBrk="1" hangingPunct="1">
              <a:spcAft>
                <a:spcPts val="600"/>
              </a:spcAft>
            </a:pPr>
            <a:r>
              <a:rPr lang="en-US" sz="2400" dirty="0">
                <a:latin typeface="Tahoma" charset="0"/>
              </a:rPr>
              <a:t>b.  R(2|1) = </a:t>
            </a:r>
            <a:r>
              <a:rPr lang="en-US" sz="2400" dirty="0" err="1">
                <a:latin typeface="Tahoma" charset="0"/>
              </a:rPr>
              <a:t>Pr</a:t>
            </a:r>
            <a:r>
              <a:rPr lang="en-US" sz="2400" dirty="0">
                <a:latin typeface="Tahoma" charset="0"/>
              </a:rPr>
              <a:t>{T&gt;3 | T&gt;1} = R(3) / R(1) </a:t>
            </a:r>
          </a:p>
          <a:p>
            <a:pPr marL="0" indent="0" eaLnBrk="1" hangingPunct="1">
              <a:spcAft>
                <a:spcPts val="2000"/>
              </a:spcAft>
              <a:buNone/>
            </a:pPr>
            <a:r>
              <a:rPr lang="en-US" sz="2400" dirty="0">
                <a:latin typeface="Tahoma" charset="0"/>
              </a:rPr>
              <a:t>                   = [1+0.05(3)]</a:t>
            </a:r>
            <a:r>
              <a:rPr lang="en-US" sz="2400" baseline="30000" dirty="0">
                <a:latin typeface="Tahoma" charset="0"/>
              </a:rPr>
              <a:t>-1</a:t>
            </a:r>
            <a:r>
              <a:rPr lang="en-US" sz="2400" dirty="0">
                <a:latin typeface="Tahoma" charset="0"/>
              </a:rPr>
              <a:t> /0.9524 = 0.913</a:t>
            </a:r>
          </a:p>
          <a:p>
            <a:pPr eaLnBrk="1" hangingPunct="1">
              <a:spcAft>
                <a:spcPts val="1600"/>
              </a:spcAft>
            </a:pPr>
            <a:r>
              <a:rPr lang="en-US" sz="2400" dirty="0">
                <a:latin typeface="Tahoma" charset="0"/>
              </a:rPr>
              <a:t>c.   f(t) = -d [1+0.05t]</a:t>
            </a:r>
            <a:r>
              <a:rPr lang="en-US" sz="2400" baseline="30000" dirty="0">
                <a:latin typeface="Tahoma" charset="0"/>
              </a:rPr>
              <a:t>-1</a:t>
            </a:r>
            <a:r>
              <a:rPr lang="en-US" sz="2400" dirty="0">
                <a:latin typeface="Tahoma" charset="0"/>
              </a:rPr>
              <a:t> /</a:t>
            </a:r>
            <a:r>
              <a:rPr lang="en-US" sz="2400" dirty="0" err="1">
                <a:latin typeface="Tahoma" charset="0"/>
              </a:rPr>
              <a:t>dt</a:t>
            </a:r>
            <a:r>
              <a:rPr lang="en-US" sz="2400" dirty="0">
                <a:latin typeface="Tahoma" charset="0"/>
              </a:rPr>
              <a:t> = 0.05[1+0.05t]</a:t>
            </a:r>
            <a:r>
              <a:rPr lang="en-US" sz="2400" baseline="30000" dirty="0">
                <a:latin typeface="Tahoma" charset="0"/>
              </a:rPr>
              <a:t>-2</a:t>
            </a:r>
            <a:r>
              <a:rPr lang="en-US" sz="2400" dirty="0">
                <a:latin typeface="Tahoma" charset="0"/>
              </a:rPr>
              <a:t> </a:t>
            </a:r>
          </a:p>
          <a:p>
            <a:pPr eaLnBrk="1" hangingPunct="1">
              <a:spcAft>
                <a:spcPts val="2000"/>
              </a:spcAft>
            </a:pPr>
            <a:r>
              <a:rPr lang="en-US" sz="2400" dirty="0">
                <a:latin typeface="Tahoma" charset="0"/>
              </a:rPr>
              <a:t>      </a:t>
            </a:r>
            <a:r>
              <a:rPr lang="el-GR" sz="2400" dirty="0">
                <a:latin typeface="Tahoma" charset="0"/>
              </a:rPr>
              <a:t>λ</a:t>
            </a:r>
            <a:r>
              <a:rPr lang="en-US" sz="2400" dirty="0">
                <a:latin typeface="Book Antiqua" charset="0"/>
              </a:rPr>
              <a:t>(t)</a:t>
            </a:r>
            <a:r>
              <a:rPr lang="en-US" sz="2400" dirty="0">
                <a:latin typeface="Tahoma" charset="0"/>
              </a:rPr>
              <a:t> = f(t)/R(t) = 0.05/[1+0.05t] which is DFR</a:t>
            </a:r>
          </a:p>
          <a:p>
            <a:pPr eaLnBrk="1" hangingPunct="1">
              <a:spcAft>
                <a:spcPts val="1000"/>
              </a:spcAft>
            </a:pPr>
            <a:r>
              <a:rPr lang="en-US" sz="2400" dirty="0">
                <a:latin typeface="Tahoma" charset="0"/>
              </a:rPr>
              <a:t>d.   AFR(3) = {-</a:t>
            </a:r>
            <a:r>
              <a:rPr lang="en-US" sz="2400" dirty="0" err="1">
                <a:latin typeface="Tahoma" charset="0"/>
              </a:rPr>
              <a:t>ln</a:t>
            </a:r>
            <a:r>
              <a:rPr lang="en-US" sz="2400" dirty="0">
                <a:latin typeface="Tahoma" charset="0"/>
              </a:rPr>
              <a:t> [1+0.05(3)]</a:t>
            </a:r>
            <a:r>
              <a:rPr lang="en-US" sz="2400" baseline="30000" dirty="0">
                <a:latin typeface="Tahoma" charset="0"/>
              </a:rPr>
              <a:t>-1</a:t>
            </a:r>
            <a:r>
              <a:rPr lang="en-US" sz="2400" dirty="0">
                <a:latin typeface="Tahoma" charset="0"/>
              </a:rPr>
              <a:t> } / 3</a:t>
            </a:r>
          </a:p>
          <a:p>
            <a:pPr marL="0" indent="0" eaLnBrk="1" hangingPunct="1">
              <a:buNone/>
            </a:pPr>
            <a:r>
              <a:rPr lang="en-US" sz="2400" dirty="0">
                <a:latin typeface="Tahoma" charset="0"/>
              </a:rPr>
              <a:t>				 = -</a:t>
            </a:r>
            <a:r>
              <a:rPr lang="en-US" sz="2400" dirty="0" err="1">
                <a:latin typeface="Tahoma" charset="0"/>
              </a:rPr>
              <a:t>ln</a:t>
            </a:r>
            <a:r>
              <a:rPr lang="en-US" sz="2400" dirty="0">
                <a:latin typeface="Tahoma" charset="0"/>
              </a:rPr>
              <a:t> 0.8696 /3 = 0.0466 failures per year.</a:t>
            </a:r>
          </a:p>
        </p:txBody>
      </p:sp>
      <p:pic>
        <p:nvPicPr>
          <p:cNvPr id="50182" name="Picture 4" descr="INDHV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0" y="2988733"/>
            <a:ext cx="1371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3324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0" y="572351"/>
            <a:ext cx="9143999" cy="422270"/>
          </a:xfrm>
          <a:noFill/>
        </p:spPr>
        <p:txBody>
          <a:bodyPr>
            <a:noAutofit/>
          </a:bodyPr>
          <a:lstStyle/>
          <a:p>
            <a:r>
              <a:rPr lang="en-US" sz="2400" dirty="0">
                <a:latin typeface="Tahoma" charset="0"/>
              </a:rPr>
              <a:t>Exponential Distribution for Constant Failure Rate Region </a:t>
            </a:r>
            <a:r>
              <a:rPr lang="en-US" sz="2400" b="1" dirty="0">
                <a:latin typeface="Tahoma" charset="0"/>
              </a:rPr>
              <a:t>CFR</a:t>
            </a:r>
            <a:r>
              <a:rPr lang="en-US" sz="2400" dirty="0">
                <a:latin typeface="Tahoma" charset="0"/>
              </a:rPr>
              <a:t>	</a:t>
            </a:r>
          </a:p>
        </p:txBody>
      </p:sp>
      <p:sp>
        <p:nvSpPr>
          <p:cNvPr id="1031" name="Rectangle 5"/>
          <p:cNvSpPr>
            <a:spLocks noChangeArrowheads="1"/>
          </p:cNvSpPr>
          <p:nvPr/>
        </p:nvSpPr>
        <p:spPr bwMode="auto">
          <a:xfrm>
            <a:off x="446698" y="1867400"/>
            <a:ext cx="7995156" cy="1200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sz="2400" dirty="0"/>
              <a:t>Employing the relationship between the Reliability Distribution R(t) and the Conditional Failure Rate function λ(t), the basic expression for R(t) is</a:t>
            </a:r>
          </a:p>
        </p:txBody>
      </p:sp>
      <p:sp>
        <p:nvSpPr>
          <p:cNvPr id="1032" name="Rectangle 7"/>
          <p:cNvSpPr>
            <a:spLocks noChangeArrowheads="1"/>
          </p:cNvSpPr>
          <p:nvPr/>
        </p:nvSpPr>
        <p:spPr bwMode="auto">
          <a:xfrm>
            <a:off x="2300635" y="1063762"/>
            <a:ext cx="4562146" cy="5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sz="2800" dirty="0"/>
              <a:t>Given  λ(t) = λ for T ≥ 0</a:t>
            </a:r>
          </a:p>
        </p:txBody>
      </p:sp>
      <p:sp>
        <p:nvSpPr>
          <p:cNvPr id="2" name="TextBox 1"/>
          <p:cNvSpPr txBox="1"/>
          <p:nvPr/>
        </p:nvSpPr>
        <p:spPr>
          <a:xfrm>
            <a:off x="331075" y="4334180"/>
            <a:ext cx="8812925" cy="830997"/>
          </a:xfrm>
          <a:prstGeom prst="rect">
            <a:avLst/>
          </a:prstGeom>
          <a:noFill/>
        </p:spPr>
        <p:txBody>
          <a:bodyPr wrap="square" rtlCol="0">
            <a:spAutoFit/>
          </a:bodyPr>
          <a:lstStyle/>
          <a:p>
            <a:r>
              <a:rPr lang="en-US" sz="2400" dirty="0"/>
              <a:t>Understand that: </a:t>
            </a:r>
            <a:r>
              <a:rPr lang="en-US" sz="2400" u="sng" dirty="0"/>
              <a:t>Even though the failure rate λ here is constant with t, R(t) is dependent on t</a:t>
            </a:r>
            <a:r>
              <a:rPr lang="en-US" sz="2400" dirty="0"/>
              <a:t>.  </a:t>
            </a:r>
          </a:p>
        </p:txBody>
      </p:sp>
      <p:graphicFrame>
        <p:nvGraphicFramePr>
          <p:cNvPr id="1027" name="Object 4"/>
          <p:cNvGraphicFramePr>
            <a:graphicFrameLocks/>
          </p:cNvGraphicFramePr>
          <p:nvPr>
            <p:extLst>
              <p:ext uri="{D42A27DB-BD31-4B8C-83A1-F6EECF244321}">
                <p14:modId xmlns:p14="http://schemas.microsoft.com/office/powerpoint/2010/main" val="3983900007"/>
              </p:ext>
            </p:extLst>
          </p:nvPr>
        </p:nvGraphicFramePr>
        <p:xfrm>
          <a:off x="1564078" y="3505200"/>
          <a:ext cx="5882502" cy="549204"/>
        </p:xfrm>
        <a:graphic>
          <a:graphicData uri="http://schemas.openxmlformats.org/presentationml/2006/ole">
            <mc:AlternateContent xmlns:mc="http://schemas.openxmlformats.org/markup-compatibility/2006">
              <mc:Choice xmlns:v="urn:schemas-microsoft-com:vml" Requires="v">
                <p:oleObj spid="_x0000_s180239" name="Equation" r:id="rId4" imgW="4279900" imgH="457200" progId="Equation.DSMT4">
                  <p:embed/>
                </p:oleObj>
              </mc:Choice>
              <mc:Fallback>
                <p:oleObj name="Equation" r:id="rId4" imgW="4279900" imgH="457200" progId="Equation.DSMT4">
                  <p:embed/>
                  <p:pic>
                    <p:nvPicPr>
                      <p:cNvPr id="1027" name="Object 4"/>
                      <p:cNvPicPr>
                        <a:picLocks noChangeArrowheads="1"/>
                      </p:cNvPicPr>
                      <p:nvPr/>
                    </p:nvPicPr>
                    <p:blipFill>
                      <a:blip r:embed="rId5"/>
                      <a:srcRect/>
                      <a:stretch>
                        <a:fillRect/>
                      </a:stretch>
                    </p:blipFill>
                    <p:spPr bwMode="auto">
                      <a:xfrm>
                        <a:off x="1564078" y="3505200"/>
                        <a:ext cx="5882502" cy="5492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424569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l, Failure Plot.pdf"/>
          <p:cNvPicPr>
            <a:picLocks noGrp="1" noChangeAspect="1"/>
          </p:cNvPicPr>
          <p:nvPr>
            <p:ph idx="1"/>
          </p:nvPr>
        </p:nvPicPr>
        <p:blipFill>
          <a:blip r:embed="rId3">
            <a:extLst>
              <a:ext uri="{28A0092B-C50C-407E-A947-70E740481C1C}">
                <a14:useLocalDpi xmlns:a14="http://schemas.microsoft.com/office/drawing/2010/main" val="0"/>
              </a:ext>
            </a:extLst>
          </a:blip>
          <a:srcRect t="-2402" b="-2402"/>
          <a:stretch>
            <a:fillRect/>
          </a:stretch>
        </p:blipFill>
        <p:spPr>
          <a:xfrm>
            <a:off x="484464" y="1830387"/>
            <a:ext cx="8229600" cy="4525963"/>
          </a:xfrm>
        </p:spPr>
      </p:pic>
      <mc:AlternateContent xmlns:mc="http://schemas.openxmlformats.org/markup-compatibility/2006" xmlns:a14="http://schemas.microsoft.com/office/drawing/2010/main">
        <mc:Choice Requires="a14">
          <p:sp>
            <p:nvSpPr>
              <p:cNvPr id="62466" name="Title 1"/>
              <p:cNvSpPr>
                <a:spLocks noGrp="1"/>
              </p:cNvSpPr>
              <p:nvPr>
                <p:ph type="title"/>
              </p:nvPr>
            </p:nvSpPr>
            <p:spPr>
              <a:xfrm>
                <a:off x="253482" y="245088"/>
                <a:ext cx="8229600" cy="815250"/>
              </a:xfrm>
            </p:spPr>
            <p:txBody>
              <a:bodyPr>
                <a:normAutofit/>
              </a:bodyPr>
              <a:lstStyle/>
              <a:p>
                <a:r>
                  <a:rPr lang="en-US" sz="2800" dirty="0">
                    <a:latin typeface="Arial" charset="0"/>
                    <a:ea typeface="ＭＳ Ｐゴシック" charset="0"/>
                    <a:cs typeface="ＭＳ Ｐゴシック" charset="0"/>
                  </a:rPr>
                  <a:t>Exponential Reliability, Failure CDF for Constant </a:t>
                </a:r>
                <a14:m>
                  <m:oMath xmlns:m="http://schemas.openxmlformats.org/officeDocument/2006/math">
                    <m:r>
                      <a:rPr lang="en-US" sz="2800" i="1" smtClean="0">
                        <a:latin typeface="Cambria Math" panose="02040503050406030204" pitchFamily="18" charset="0"/>
                        <a:ea typeface="Cambria Math" panose="02040503050406030204" pitchFamily="18" charset="0"/>
                        <a:cs typeface="ＭＳ Ｐゴシック" charset="0"/>
                      </a:rPr>
                      <m:t>𝜆</m:t>
                    </m:r>
                  </m:oMath>
                </a14:m>
                <a:r>
                  <a:rPr lang="en-US" sz="2800" dirty="0">
                    <a:latin typeface="Arial" charset="0"/>
                    <a:ea typeface="ＭＳ Ｐゴシック" charset="0"/>
                    <a:cs typeface="ＭＳ Ｐゴシック" charset="0"/>
                  </a:rPr>
                  <a:t> </a:t>
                </a:r>
              </a:p>
            </p:txBody>
          </p:sp>
        </mc:Choice>
        <mc:Fallback xmlns="">
          <p:sp>
            <p:nvSpPr>
              <p:cNvPr id="62466" name="Title 1"/>
              <p:cNvSpPr>
                <a:spLocks noGrp="1" noRot="1" noChangeAspect="1" noMove="1" noResize="1" noEditPoints="1" noAdjustHandles="1" noChangeArrowheads="1" noChangeShapeType="1" noTextEdit="1"/>
              </p:cNvSpPr>
              <p:nvPr>
                <p:ph type="title"/>
              </p:nvPr>
            </p:nvSpPr>
            <p:spPr>
              <a:xfrm>
                <a:off x="253482" y="245088"/>
                <a:ext cx="8229600" cy="815250"/>
              </a:xfrm>
              <a:blipFill>
                <a:blip r:embed="rId4"/>
                <a:stretch>
                  <a:fillRect l="-1556" b="-2985"/>
                </a:stretch>
              </a:blipFill>
            </p:spPr>
            <p:txBody>
              <a:bodyPr/>
              <a:lstStyle/>
              <a:p>
                <a:r>
                  <a:rPr lang="en-US">
                    <a:noFill/>
                  </a:rPr>
                  <a:t> </a:t>
                </a:r>
              </a:p>
            </p:txBody>
          </p:sp>
        </mc:Fallback>
      </mc:AlternateContent>
      <p:graphicFrame>
        <p:nvGraphicFramePr>
          <p:cNvPr id="62468" name="Object 3"/>
          <p:cNvGraphicFramePr>
            <a:graphicFrameLocks noChangeAspect="1"/>
          </p:cNvGraphicFramePr>
          <p:nvPr/>
        </p:nvGraphicFramePr>
        <p:xfrm>
          <a:off x="6140622" y="5101090"/>
          <a:ext cx="1463684" cy="489281"/>
        </p:xfrm>
        <a:graphic>
          <a:graphicData uri="http://schemas.openxmlformats.org/presentationml/2006/ole">
            <mc:AlternateContent xmlns:mc="http://schemas.openxmlformats.org/markup-compatibility/2006">
              <mc:Choice xmlns:v="urn:schemas-microsoft-com:vml" Requires="v">
                <p:oleObj spid="_x0000_s181286" name="Equation" r:id="rId5" imgW="711200" imgH="241300" progId="Equation.DSMT4">
                  <p:embed/>
                </p:oleObj>
              </mc:Choice>
              <mc:Fallback>
                <p:oleObj name="Equation" r:id="rId5" imgW="711200" imgH="241300" progId="Equation.DSMT4">
                  <p:embed/>
                  <p:pic>
                    <p:nvPicPr>
                      <p:cNvPr id="6246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0622" y="5101090"/>
                        <a:ext cx="1463684" cy="489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2469" name="Object 4"/>
          <p:cNvGraphicFramePr>
            <a:graphicFrameLocks noChangeAspect="1"/>
          </p:cNvGraphicFramePr>
          <p:nvPr/>
        </p:nvGraphicFramePr>
        <p:xfrm>
          <a:off x="5969172" y="2644162"/>
          <a:ext cx="1613379" cy="437996"/>
        </p:xfrm>
        <a:graphic>
          <a:graphicData uri="http://schemas.openxmlformats.org/presentationml/2006/ole">
            <mc:AlternateContent xmlns:mc="http://schemas.openxmlformats.org/markup-compatibility/2006">
              <mc:Choice xmlns:v="urn:schemas-microsoft-com:vml" Requires="v">
                <p:oleObj spid="_x0000_s181287" name="Equation" r:id="rId7" imgW="889000" imgH="241300" progId="Equation.DSMT4">
                  <p:embed/>
                </p:oleObj>
              </mc:Choice>
              <mc:Fallback>
                <p:oleObj name="Equation" r:id="rId7" imgW="889000" imgH="241300" progId="Equation.DSMT4">
                  <p:embed/>
                  <p:pic>
                    <p:nvPicPr>
                      <p:cNvPr id="6246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9172" y="2644162"/>
                        <a:ext cx="1613379" cy="4379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2470" name="TextBox 12"/>
          <p:cNvSpPr txBox="1">
            <a:spLocks noChangeArrowheads="1"/>
          </p:cNvSpPr>
          <p:nvPr/>
        </p:nvSpPr>
        <p:spPr bwMode="auto">
          <a:xfrm>
            <a:off x="4450912" y="6374278"/>
            <a:ext cx="3257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a:t>t </a:t>
            </a:r>
          </a:p>
        </p:txBody>
      </p:sp>
      <p:sp>
        <p:nvSpPr>
          <p:cNvPr id="62471" name="TextBox 13"/>
          <p:cNvSpPr txBox="1">
            <a:spLocks noChangeArrowheads="1"/>
          </p:cNvSpPr>
          <p:nvPr/>
        </p:nvSpPr>
        <p:spPr bwMode="auto">
          <a:xfrm rot="16200000">
            <a:off x="-438374" y="3889195"/>
            <a:ext cx="13837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a:t>Probability</a:t>
            </a:r>
          </a:p>
        </p:txBody>
      </p:sp>
      <p:graphicFrame>
        <p:nvGraphicFramePr>
          <p:cNvPr id="62473" name="Object 5"/>
          <p:cNvGraphicFramePr>
            <a:graphicFrameLocks noChangeAspect="1"/>
          </p:cNvGraphicFramePr>
          <p:nvPr/>
        </p:nvGraphicFramePr>
        <p:xfrm>
          <a:off x="3406948" y="4539987"/>
          <a:ext cx="2237108" cy="437996"/>
        </p:xfrm>
        <a:graphic>
          <a:graphicData uri="http://schemas.openxmlformats.org/presentationml/2006/ole">
            <mc:AlternateContent xmlns:mc="http://schemas.openxmlformats.org/markup-compatibility/2006">
              <mc:Choice xmlns:v="urn:schemas-microsoft-com:vml" Requires="v">
                <p:oleObj spid="_x0000_s181288" name="Equation" r:id="rId9" imgW="1231900" imgH="241300" progId="Equation.3">
                  <p:embed/>
                </p:oleObj>
              </mc:Choice>
              <mc:Fallback>
                <p:oleObj name="Equation" r:id="rId9" imgW="1231900" imgH="241300" progId="Equation.3">
                  <p:embed/>
                  <p:pic>
                    <p:nvPicPr>
                      <p:cNvPr id="624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6948" y="4539987"/>
                        <a:ext cx="2237108" cy="4379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304801" y="1211428"/>
            <a:ext cx="8670718" cy="707886"/>
          </a:xfrm>
          <a:prstGeom prst="rect">
            <a:avLst/>
          </a:prstGeom>
          <a:noFill/>
        </p:spPr>
        <p:txBody>
          <a:bodyPr wrap="square" rtlCol="0">
            <a:spAutoFit/>
          </a:bodyPr>
          <a:lstStyle/>
          <a:p>
            <a:r>
              <a:rPr lang="en-US" sz="2000" dirty="0"/>
              <a:t>The Exponential expression shows these properties: R(t=0) = 1, F(t=0) = 0, </a:t>
            </a:r>
            <a:r>
              <a:rPr lang="en-US" sz="2000" dirty="0" err="1"/>
              <a:t>Monitonic</a:t>
            </a:r>
            <a:r>
              <a:rPr lang="en-US" sz="2000" dirty="0"/>
              <a:t> drop in R(t), </a:t>
            </a:r>
            <a:r>
              <a:rPr lang="en-US" sz="2000" dirty="0" err="1"/>
              <a:t>Monitonic</a:t>
            </a:r>
            <a:r>
              <a:rPr lang="en-US" sz="2000" dirty="0"/>
              <a:t> rise in F(t)</a:t>
            </a:r>
          </a:p>
        </p:txBody>
      </p:sp>
      <p:sp>
        <p:nvSpPr>
          <p:cNvPr id="3" name="TextBox 2">
            <a:extLst>
              <a:ext uri="{FF2B5EF4-FFF2-40B4-BE49-F238E27FC236}">
                <a16:creationId xmlns:a16="http://schemas.microsoft.com/office/drawing/2014/main" id="{F6F1F497-3AF3-F34D-90A0-50321F6B6232}"/>
              </a:ext>
            </a:extLst>
          </p:cNvPr>
          <p:cNvSpPr txBox="1"/>
          <p:nvPr/>
        </p:nvSpPr>
        <p:spPr>
          <a:xfrm>
            <a:off x="5569779" y="4556858"/>
            <a:ext cx="2145459" cy="461665"/>
          </a:xfrm>
          <a:prstGeom prst="rect">
            <a:avLst/>
          </a:prstGeom>
          <a:noFill/>
        </p:spPr>
        <p:txBody>
          <a:bodyPr wrap="none" rtlCol="0">
            <a:spAutoFit/>
          </a:bodyPr>
          <a:lstStyle/>
          <a:p>
            <a:r>
              <a:rPr lang="en-US" sz="2400" dirty="0"/>
              <a:t>Exponential pdf</a:t>
            </a:r>
          </a:p>
        </p:txBody>
      </p:sp>
    </p:spTree>
    <p:extLst>
      <p:ext uri="{BB962C8B-B14F-4D97-AF65-F5344CB8AC3E}">
        <p14:creationId xmlns:p14="http://schemas.microsoft.com/office/powerpoint/2010/main" val="202488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1040373" y="127000"/>
            <a:ext cx="7239757" cy="660400"/>
          </a:xfrm>
          <a:noFill/>
        </p:spPr>
        <p:txBody>
          <a:bodyPr>
            <a:normAutofit/>
          </a:bodyPr>
          <a:lstStyle/>
          <a:p>
            <a:r>
              <a:rPr lang="en-US" sz="3600" dirty="0">
                <a:latin typeface="Tahoma" charset="0"/>
              </a:rPr>
              <a:t>The Exponential Reliability CDF</a:t>
            </a:r>
          </a:p>
        </p:txBody>
      </p:sp>
      <p:pic>
        <p:nvPicPr>
          <p:cNvPr id="3789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20" y="1478797"/>
            <a:ext cx="7167563" cy="3716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TextBox 1"/>
          <p:cNvSpPr txBox="1"/>
          <p:nvPr/>
        </p:nvSpPr>
        <p:spPr>
          <a:xfrm>
            <a:off x="514032" y="5195705"/>
            <a:ext cx="8172767" cy="1446550"/>
          </a:xfrm>
          <a:prstGeom prst="rect">
            <a:avLst/>
          </a:prstGeom>
          <a:noFill/>
        </p:spPr>
        <p:txBody>
          <a:bodyPr wrap="square" rtlCol="0">
            <a:spAutoFit/>
          </a:bodyPr>
          <a:lstStyle/>
          <a:p>
            <a:r>
              <a:rPr lang="en-US" sz="2200" dirty="0"/>
              <a:t>As </a:t>
            </a:r>
            <a:r>
              <a:rPr lang="en-US" sz="2200" dirty="0" err="1"/>
              <a:t>λ</a:t>
            </a:r>
            <a:r>
              <a:rPr lang="en-US" sz="2200" dirty="0"/>
              <a:t> increases, the reliability drops more rapidly with time toward zero. Slope magnitude is </a:t>
            </a:r>
            <a:r>
              <a:rPr lang="en-US" sz="2200" b="1" dirty="0"/>
              <a:t>f(t) = </a:t>
            </a:r>
            <a:r>
              <a:rPr lang="en-US" sz="2200" b="1" dirty="0" err="1"/>
              <a:t>λexp</a:t>
            </a:r>
            <a:r>
              <a:rPr lang="en-US" sz="2200" b="1" dirty="0"/>
              <a:t>(-</a:t>
            </a:r>
            <a:r>
              <a:rPr lang="en-US" sz="2200" b="1" dirty="0" err="1"/>
              <a:t>λt</a:t>
            </a:r>
            <a:r>
              <a:rPr lang="en-US" sz="2200" b="1" dirty="0"/>
              <a:t>) </a:t>
            </a:r>
            <a:r>
              <a:rPr lang="en-US" sz="2200" dirty="0"/>
              <a:t>with initial slope = λ at t = 0. The basic shape remains the same for all λ!</a:t>
            </a:r>
          </a:p>
          <a:p>
            <a:endParaRPr lang="en-US" sz="2200" dirty="0"/>
          </a:p>
        </p:txBody>
      </p:sp>
      <p:graphicFrame>
        <p:nvGraphicFramePr>
          <p:cNvPr id="7" name="Object 4"/>
          <p:cNvGraphicFramePr>
            <a:graphicFrameLocks/>
          </p:cNvGraphicFramePr>
          <p:nvPr/>
        </p:nvGraphicFramePr>
        <p:xfrm>
          <a:off x="6448097" y="1752157"/>
          <a:ext cx="1032062" cy="334038"/>
        </p:xfrm>
        <a:graphic>
          <a:graphicData uri="http://schemas.openxmlformats.org/presentationml/2006/ole">
            <mc:AlternateContent xmlns:mc="http://schemas.openxmlformats.org/markup-compatibility/2006">
              <mc:Choice xmlns:v="urn:schemas-microsoft-com:vml" Requires="v">
                <p:oleObj spid="_x0000_s182310" name="Equation" r:id="rId5" imgW="1231900" imgH="419100" progId="Equation.DSMT4">
                  <p:embed/>
                </p:oleObj>
              </mc:Choice>
              <mc:Fallback>
                <p:oleObj name="Equation" r:id="rId5" imgW="1231900" imgH="419100" progId="Equation.DSMT4">
                  <p:embed/>
                  <p:pic>
                    <p:nvPicPr>
                      <p:cNvPr id="7" name="Object 4"/>
                      <p:cNvPicPr>
                        <a:picLocks noChangeArrowheads="1"/>
                      </p:cNvPicPr>
                      <p:nvPr/>
                    </p:nvPicPr>
                    <p:blipFill>
                      <a:blip r:embed="rId6"/>
                      <a:srcRect/>
                      <a:stretch>
                        <a:fillRect/>
                      </a:stretch>
                    </p:blipFill>
                    <p:spPr bwMode="auto">
                      <a:xfrm>
                        <a:off x="6448097" y="1752157"/>
                        <a:ext cx="1032062" cy="334038"/>
                      </a:xfrm>
                      <a:prstGeom prst="rect">
                        <a:avLst/>
                      </a:prstGeom>
                      <a:noFill/>
                      <a:ln>
                        <a:noFill/>
                      </a:ln>
                      <a:effectLst/>
                    </p:spPr>
                  </p:pic>
                </p:oleObj>
              </mc:Fallback>
            </mc:AlternateContent>
          </a:graphicData>
        </a:graphic>
      </p:graphicFrame>
      <p:sp>
        <p:nvSpPr>
          <p:cNvPr id="5" name="TextBox 4"/>
          <p:cNvSpPr txBox="1"/>
          <p:nvPr/>
        </p:nvSpPr>
        <p:spPr>
          <a:xfrm rot="19554781">
            <a:off x="2931511" y="2478245"/>
            <a:ext cx="1713674" cy="646331"/>
          </a:xfrm>
          <a:prstGeom prst="rect">
            <a:avLst/>
          </a:prstGeom>
          <a:noFill/>
        </p:spPr>
        <p:txBody>
          <a:bodyPr wrap="none" rtlCol="0">
            <a:spAutoFit/>
          </a:bodyPr>
          <a:lstStyle/>
          <a:p>
            <a:r>
              <a:rPr lang="en-US" dirty="0"/>
              <a:t>more rapid drop</a:t>
            </a:r>
            <a:br>
              <a:rPr lang="en-US" dirty="0"/>
            </a:br>
            <a:r>
              <a:rPr lang="en-US" dirty="0"/>
              <a:t>but same shape</a:t>
            </a:r>
          </a:p>
        </p:txBody>
      </p:sp>
      <p:cxnSp>
        <p:nvCxnSpPr>
          <p:cNvPr id="8" name="Straight Arrow Connector 7"/>
          <p:cNvCxnSpPr>
            <a:cxnSpLocks/>
          </p:cNvCxnSpPr>
          <p:nvPr/>
        </p:nvCxnSpPr>
        <p:spPr>
          <a:xfrm flipH="1">
            <a:off x="1995861" y="2737428"/>
            <a:ext cx="2576139" cy="1715235"/>
          </a:xfrm>
          <a:prstGeom prst="straightConnector1">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graphicFrame>
        <p:nvGraphicFramePr>
          <p:cNvPr id="10" name="Object 4"/>
          <p:cNvGraphicFramePr>
            <a:graphicFrameLocks/>
          </p:cNvGraphicFramePr>
          <p:nvPr/>
        </p:nvGraphicFramePr>
        <p:xfrm>
          <a:off x="262909" y="1775142"/>
          <a:ext cx="388732" cy="272639"/>
        </p:xfrm>
        <a:graphic>
          <a:graphicData uri="http://schemas.openxmlformats.org/presentationml/2006/ole">
            <mc:AlternateContent xmlns:mc="http://schemas.openxmlformats.org/markup-compatibility/2006">
              <mc:Choice xmlns:v="urn:schemas-microsoft-com:vml" Requires="v">
                <p:oleObj spid="_x0000_s182311" name="Equation" r:id="rId7" imgW="508000" imgH="342900" progId="Equation.DSMT4">
                  <p:embed/>
                </p:oleObj>
              </mc:Choice>
              <mc:Fallback>
                <p:oleObj name="Equation" r:id="rId7" imgW="508000" imgH="342900" progId="Equation.DSMT4">
                  <p:embed/>
                  <p:pic>
                    <p:nvPicPr>
                      <p:cNvPr id="10" name="Object 4"/>
                      <p:cNvPicPr>
                        <a:picLocks noChangeArrowheads="1"/>
                      </p:cNvPicPr>
                      <p:nvPr/>
                    </p:nvPicPr>
                    <p:blipFill>
                      <a:blip r:embed="rId8"/>
                      <a:srcRect/>
                      <a:stretch>
                        <a:fillRect/>
                      </a:stretch>
                    </p:blipFill>
                    <p:spPr bwMode="auto">
                      <a:xfrm>
                        <a:off x="262909" y="1775142"/>
                        <a:ext cx="388732" cy="272639"/>
                      </a:xfrm>
                      <a:prstGeom prst="rect">
                        <a:avLst/>
                      </a:prstGeom>
                      <a:noFill/>
                      <a:ln>
                        <a:noFill/>
                      </a:ln>
                      <a:effectLst/>
                    </p:spPr>
                  </p:pic>
                </p:oleObj>
              </mc:Fallback>
            </mc:AlternateContent>
          </a:graphicData>
        </a:graphic>
      </p:graphicFrame>
      <p:sp>
        <p:nvSpPr>
          <p:cNvPr id="12" name="TextBox 11"/>
          <p:cNvSpPr txBox="1"/>
          <p:nvPr/>
        </p:nvSpPr>
        <p:spPr>
          <a:xfrm>
            <a:off x="6317292" y="4446780"/>
            <a:ext cx="261610" cy="369332"/>
          </a:xfrm>
          <a:prstGeom prst="rect">
            <a:avLst/>
          </a:prstGeom>
          <a:noFill/>
        </p:spPr>
        <p:txBody>
          <a:bodyPr wrap="none" rtlCol="0">
            <a:spAutoFit/>
          </a:bodyPr>
          <a:lstStyle/>
          <a:p>
            <a:r>
              <a:rPr lang="en-US" dirty="0"/>
              <a:t>t</a:t>
            </a:r>
          </a:p>
        </p:txBody>
      </p:sp>
      <p:graphicFrame>
        <p:nvGraphicFramePr>
          <p:cNvPr id="13" name="Object 5">
            <a:extLst>
              <a:ext uri="{FF2B5EF4-FFF2-40B4-BE49-F238E27FC236}">
                <a16:creationId xmlns:a16="http://schemas.microsoft.com/office/drawing/2014/main" id="{AD04CEEE-B985-4D3A-AC9F-B612CD16DC37}"/>
              </a:ext>
            </a:extLst>
          </p:cNvPr>
          <p:cNvGraphicFramePr>
            <a:graphicFrameLocks noChangeAspect="1"/>
          </p:cNvGraphicFramePr>
          <p:nvPr/>
        </p:nvGraphicFramePr>
        <p:xfrm>
          <a:off x="5978920" y="2119458"/>
          <a:ext cx="1768911" cy="346330"/>
        </p:xfrm>
        <a:graphic>
          <a:graphicData uri="http://schemas.openxmlformats.org/presentationml/2006/ole">
            <mc:AlternateContent xmlns:mc="http://schemas.openxmlformats.org/markup-compatibility/2006">
              <mc:Choice xmlns:v="urn:schemas-microsoft-com:vml" Requires="v">
                <p:oleObj spid="_x0000_s182312" name="Equation" r:id="rId9" imgW="1231900" imgH="241300" progId="Equation.3">
                  <p:embed/>
                </p:oleObj>
              </mc:Choice>
              <mc:Fallback>
                <p:oleObj name="Equation" r:id="rId9" imgW="1231900" imgH="241300" progId="Equation.3">
                  <p:embed/>
                  <p:pic>
                    <p:nvPicPr>
                      <p:cNvPr id="13" name="Object 5">
                        <a:extLst>
                          <a:ext uri="{FF2B5EF4-FFF2-40B4-BE49-F238E27FC236}">
                            <a16:creationId xmlns:a16="http://schemas.microsoft.com/office/drawing/2014/main" id="{AD04CEEE-B985-4D3A-AC9F-B612CD16DC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8920" y="2119458"/>
                        <a:ext cx="1768911" cy="346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45448507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76200" y="151752"/>
            <a:ext cx="8566619" cy="660400"/>
          </a:xfrm>
          <a:noFill/>
        </p:spPr>
        <p:txBody>
          <a:bodyPr>
            <a:normAutofit fontScale="90000"/>
          </a:bodyPr>
          <a:lstStyle/>
          <a:p>
            <a:r>
              <a:rPr lang="en-US" sz="3600" dirty="0">
                <a:latin typeface="Tahoma" charset="0"/>
              </a:rPr>
              <a:t>The Exponential CDF and PDF for constant </a:t>
            </a:r>
            <a:r>
              <a:rPr lang="el-GR" sz="3600" dirty="0">
                <a:latin typeface="Tahoma" charset="0"/>
              </a:rPr>
              <a:t>λ</a:t>
            </a:r>
            <a:endParaRPr lang="en-US" sz="3600" dirty="0">
              <a:latin typeface="Tahoma" charset="0"/>
            </a:endParaRPr>
          </a:p>
        </p:txBody>
      </p:sp>
      <p:graphicFrame>
        <p:nvGraphicFramePr>
          <p:cNvPr id="2050" name="Object 3"/>
          <p:cNvGraphicFramePr>
            <a:graphicFrameLocks/>
          </p:cNvGraphicFramePr>
          <p:nvPr/>
        </p:nvGraphicFramePr>
        <p:xfrm>
          <a:off x="2492703" y="1749972"/>
          <a:ext cx="4060497" cy="551218"/>
        </p:xfrm>
        <a:graphic>
          <a:graphicData uri="http://schemas.openxmlformats.org/presentationml/2006/ole">
            <mc:AlternateContent xmlns:mc="http://schemas.openxmlformats.org/markup-compatibility/2006">
              <mc:Choice xmlns:v="urn:schemas-microsoft-com:vml" Requires="v">
                <p:oleObj spid="_x0000_s183322" name="Equation" r:id="rId4" imgW="1422400" imgH="241300" progId="Equation.DSMT4">
                  <p:embed/>
                </p:oleObj>
              </mc:Choice>
              <mc:Fallback>
                <p:oleObj name="Equation" r:id="rId4" imgW="1422400" imgH="241300" progId="Equation.DSMT4">
                  <p:embed/>
                  <p:pic>
                    <p:nvPicPr>
                      <p:cNvPr id="2050" name="Object 3"/>
                      <p:cNvPicPr>
                        <a:picLocks noChangeArrowheads="1"/>
                      </p:cNvPicPr>
                      <p:nvPr/>
                    </p:nvPicPr>
                    <p:blipFill>
                      <a:blip r:embed="rId5"/>
                      <a:srcRect/>
                      <a:stretch>
                        <a:fillRect/>
                      </a:stretch>
                    </p:blipFill>
                    <p:spPr bwMode="auto">
                      <a:xfrm>
                        <a:off x="2492703" y="1749972"/>
                        <a:ext cx="4060497" cy="551218"/>
                      </a:xfrm>
                      <a:prstGeom prst="rect">
                        <a:avLst/>
                      </a:prstGeom>
                      <a:noFill/>
                      <a:ln>
                        <a:noFill/>
                      </a:ln>
                      <a:effectLst/>
                    </p:spPr>
                  </p:pic>
                </p:oleObj>
              </mc:Fallback>
            </mc:AlternateContent>
          </a:graphicData>
        </a:graphic>
      </p:graphicFrame>
      <p:graphicFrame>
        <p:nvGraphicFramePr>
          <p:cNvPr id="2051" name="Object 4"/>
          <p:cNvGraphicFramePr>
            <a:graphicFrameLocks/>
          </p:cNvGraphicFramePr>
          <p:nvPr/>
        </p:nvGraphicFramePr>
        <p:xfrm>
          <a:off x="2576879" y="2758965"/>
          <a:ext cx="3892143" cy="895935"/>
        </p:xfrm>
        <a:graphic>
          <a:graphicData uri="http://schemas.openxmlformats.org/presentationml/2006/ole">
            <mc:AlternateContent xmlns:mc="http://schemas.openxmlformats.org/markup-compatibility/2006">
              <mc:Choice xmlns:v="urn:schemas-microsoft-com:vml" Requires="v">
                <p:oleObj spid="_x0000_s183323" name="Equation" r:id="rId6" imgW="1689100" imgH="419100" progId="Equation.DSMT4">
                  <p:embed/>
                </p:oleObj>
              </mc:Choice>
              <mc:Fallback>
                <p:oleObj name="Equation" r:id="rId6" imgW="1689100" imgH="419100" progId="Equation.DSMT4">
                  <p:embed/>
                  <p:pic>
                    <p:nvPicPr>
                      <p:cNvPr id="2051" name="Object 4"/>
                      <p:cNvPicPr>
                        <a:picLocks noChangeArrowheads="1"/>
                      </p:cNvPicPr>
                      <p:nvPr/>
                    </p:nvPicPr>
                    <p:blipFill>
                      <a:blip r:embed="rId7"/>
                      <a:srcRect/>
                      <a:stretch>
                        <a:fillRect/>
                      </a:stretch>
                    </p:blipFill>
                    <p:spPr bwMode="auto">
                      <a:xfrm>
                        <a:off x="2576879" y="2758965"/>
                        <a:ext cx="3892143" cy="895935"/>
                      </a:xfrm>
                      <a:prstGeom prst="rect">
                        <a:avLst/>
                      </a:prstGeom>
                      <a:noFill/>
                      <a:ln>
                        <a:noFill/>
                      </a:ln>
                      <a:effectLst/>
                    </p:spPr>
                  </p:pic>
                </p:oleObj>
              </mc:Fallback>
            </mc:AlternateContent>
          </a:graphicData>
        </a:graphic>
      </p:graphicFrame>
      <p:sp>
        <p:nvSpPr>
          <p:cNvPr id="2" name="TextBox 1"/>
          <p:cNvSpPr txBox="1"/>
          <p:nvPr/>
        </p:nvSpPr>
        <p:spPr>
          <a:xfrm>
            <a:off x="554667" y="4283167"/>
            <a:ext cx="8245869" cy="2092881"/>
          </a:xfrm>
          <a:prstGeom prst="rect">
            <a:avLst/>
          </a:prstGeom>
          <a:noFill/>
        </p:spPr>
        <p:txBody>
          <a:bodyPr wrap="square" rtlCol="0">
            <a:spAutoFit/>
          </a:bodyPr>
          <a:lstStyle/>
          <a:p>
            <a:r>
              <a:rPr lang="en-US" sz="2600" dirty="0"/>
              <a:t>Check the properties or personality characteristics to show that f(t) is the </a:t>
            </a:r>
            <a:r>
              <a:rPr lang="en-US" sz="2600" dirty="0" err="1"/>
              <a:t>pdf</a:t>
            </a:r>
            <a:r>
              <a:rPr lang="en-US" sz="2600" dirty="0"/>
              <a:t> of (unconditional) failure corresponding to the properties including the slope of F(t), </a:t>
            </a:r>
            <a:r>
              <a:rPr lang="en-US" sz="2600" dirty="0" err="1"/>
              <a:t>cdf</a:t>
            </a:r>
            <a:r>
              <a:rPr lang="en-US" sz="2600" dirty="0"/>
              <a:t> of failure, and R(t), </a:t>
            </a:r>
            <a:r>
              <a:rPr lang="en-US" sz="2600" dirty="0" err="1"/>
              <a:t>cdf</a:t>
            </a:r>
            <a:r>
              <a:rPr lang="en-US" sz="2600" dirty="0"/>
              <a:t> of reliability.  Check the range of values for f(t) throughout range for t from 0 to ∞.</a:t>
            </a:r>
          </a:p>
        </p:txBody>
      </p:sp>
    </p:spTree>
    <p:extLst>
      <p:ext uri="{BB962C8B-B14F-4D97-AF65-F5344CB8AC3E}">
        <p14:creationId xmlns:p14="http://schemas.microsoft.com/office/powerpoint/2010/main" val="229141146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236953" y="21895"/>
            <a:ext cx="8706080" cy="874851"/>
          </a:xfrm>
          <a:noFill/>
        </p:spPr>
        <p:txBody>
          <a:bodyPr>
            <a:noAutofit/>
          </a:bodyPr>
          <a:lstStyle/>
          <a:p>
            <a:r>
              <a:rPr lang="en-US" sz="3200" dirty="0"/>
              <a:t>MTTF in terms of Constant λ	</a:t>
            </a:r>
          </a:p>
        </p:txBody>
      </p:sp>
      <p:graphicFrame>
        <p:nvGraphicFramePr>
          <p:cNvPr id="3074" name="Object 4"/>
          <p:cNvGraphicFramePr>
            <a:graphicFrameLocks/>
          </p:cNvGraphicFramePr>
          <p:nvPr>
            <p:extLst>
              <p:ext uri="{D42A27DB-BD31-4B8C-83A1-F6EECF244321}">
                <p14:modId xmlns:p14="http://schemas.microsoft.com/office/powerpoint/2010/main" val="3223875859"/>
              </p:ext>
            </p:extLst>
          </p:nvPr>
        </p:nvGraphicFramePr>
        <p:xfrm>
          <a:off x="1748970" y="3981288"/>
          <a:ext cx="5413830" cy="607029"/>
        </p:xfrm>
        <a:graphic>
          <a:graphicData uri="http://schemas.openxmlformats.org/presentationml/2006/ole">
            <mc:AlternateContent xmlns:mc="http://schemas.openxmlformats.org/markup-compatibility/2006">
              <mc:Choice xmlns:v="urn:schemas-microsoft-com:vml" Requires="v">
                <p:oleObj spid="_x0000_s186405" name="Equation" r:id="rId4" imgW="2882900" imgH="304800" progId="Equation.DSMT4">
                  <p:embed/>
                </p:oleObj>
              </mc:Choice>
              <mc:Fallback>
                <p:oleObj name="Equation" r:id="rId4" imgW="2882900" imgH="304800" progId="Equation.DSMT4">
                  <p:embed/>
                  <p:pic>
                    <p:nvPicPr>
                      <p:cNvPr id="3074" name="Object 4"/>
                      <p:cNvPicPr>
                        <a:picLocks noChangeArrowheads="1"/>
                      </p:cNvPicPr>
                      <p:nvPr/>
                    </p:nvPicPr>
                    <p:blipFill>
                      <a:blip r:embed="rId5"/>
                      <a:srcRect/>
                      <a:stretch>
                        <a:fillRect/>
                      </a:stretch>
                    </p:blipFill>
                    <p:spPr bwMode="auto">
                      <a:xfrm>
                        <a:off x="1748970" y="3981288"/>
                        <a:ext cx="5413830" cy="607029"/>
                      </a:xfrm>
                      <a:prstGeom prst="rect">
                        <a:avLst/>
                      </a:prstGeom>
                      <a:noFill/>
                      <a:ln>
                        <a:noFill/>
                      </a:ln>
                      <a:effectLst/>
                    </p:spPr>
                  </p:pic>
                </p:oleObj>
              </mc:Fallback>
            </mc:AlternateContent>
          </a:graphicData>
        </a:graphic>
      </p:graphicFrame>
      <p:sp>
        <p:nvSpPr>
          <p:cNvPr id="3082" name="Rectangle 5"/>
          <p:cNvSpPr>
            <a:spLocks noChangeArrowheads="1"/>
          </p:cNvSpPr>
          <p:nvPr/>
        </p:nvSpPr>
        <p:spPr bwMode="auto">
          <a:xfrm>
            <a:off x="210597" y="3659646"/>
            <a:ext cx="1462132"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dirty="0"/>
              <a:t>Note that:</a:t>
            </a:r>
          </a:p>
        </p:txBody>
      </p:sp>
      <p:sp>
        <p:nvSpPr>
          <p:cNvPr id="3083" name="Text Box 8"/>
          <p:cNvSpPr txBox="1">
            <a:spLocks noChangeArrowheads="1"/>
          </p:cNvSpPr>
          <p:nvPr/>
        </p:nvSpPr>
        <p:spPr bwMode="auto">
          <a:xfrm>
            <a:off x="1672729" y="1839323"/>
            <a:ext cx="50443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dirty="0">
                <a:latin typeface="+mn-lt"/>
              </a:rPr>
              <a:t>or,</a:t>
            </a:r>
          </a:p>
        </p:txBody>
      </p:sp>
      <p:graphicFrame>
        <p:nvGraphicFramePr>
          <p:cNvPr id="3075" name="Object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6406" name="Equation" r:id="rId6" imgW="114120" imgH="215640" progId="Equation.3">
                  <p:embed/>
                </p:oleObj>
              </mc:Choice>
              <mc:Fallback>
                <p:oleObj name="Equation" r:id="rId6" imgW="114120" imgH="215640" progId="Equation.3">
                  <p:embed/>
                  <p:pic>
                    <p:nvPicPr>
                      <p:cNvPr id="307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6" name="Object 1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6407" name="Equation" r:id="rId8" imgW="114120" imgH="215640" progId="Equation.3">
                  <p:embed/>
                </p:oleObj>
              </mc:Choice>
              <mc:Fallback>
                <p:oleObj name="Equation" r:id="rId8" imgW="114120" imgH="215640" progId="Equation.3">
                  <p:embed/>
                  <p:pic>
                    <p:nvPicPr>
                      <p:cNvPr id="307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7" name="Object 13"/>
          <p:cNvGraphicFramePr>
            <a:graphicFrameLocks noChangeAspect="1"/>
          </p:cNvGraphicFramePr>
          <p:nvPr/>
        </p:nvGraphicFramePr>
        <p:xfrm>
          <a:off x="2254744" y="1073929"/>
          <a:ext cx="4040152" cy="636925"/>
        </p:xfrm>
        <a:graphic>
          <a:graphicData uri="http://schemas.openxmlformats.org/presentationml/2006/ole">
            <mc:AlternateContent xmlns:mc="http://schemas.openxmlformats.org/markup-compatibility/2006">
              <mc:Choice xmlns:v="urn:schemas-microsoft-com:vml" Requires="v">
                <p:oleObj spid="_x0000_s186408" name="Equation" r:id="rId9" imgW="2527300" imgH="431800" progId="Equation.DSMT4">
                  <p:embed/>
                </p:oleObj>
              </mc:Choice>
              <mc:Fallback>
                <p:oleObj name="Equation" r:id="rId9" imgW="2527300" imgH="431800" progId="Equation.DSMT4">
                  <p:embed/>
                  <p:pic>
                    <p:nvPicPr>
                      <p:cNvPr id="3077" name="Object 13"/>
                      <p:cNvPicPr>
                        <a:picLocks noChangeAspect="1" noChangeArrowheads="1"/>
                      </p:cNvPicPr>
                      <p:nvPr/>
                    </p:nvPicPr>
                    <p:blipFill>
                      <a:blip r:embed="rId10"/>
                      <a:srcRect/>
                      <a:stretch>
                        <a:fillRect/>
                      </a:stretch>
                    </p:blipFill>
                    <p:spPr bwMode="auto">
                      <a:xfrm>
                        <a:off x="2254744" y="1073929"/>
                        <a:ext cx="4040152" cy="636925"/>
                      </a:xfrm>
                      <a:prstGeom prst="rect">
                        <a:avLst/>
                      </a:prstGeom>
                      <a:noFill/>
                      <a:ln>
                        <a:noFill/>
                      </a:ln>
                      <a:effectLst/>
                    </p:spPr>
                  </p:pic>
                </p:oleObj>
              </mc:Fallback>
            </mc:AlternateContent>
          </a:graphicData>
        </a:graphic>
      </p:graphicFrame>
      <p:graphicFrame>
        <p:nvGraphicFramePr>
          <p:cNvPr id="3078" name="Object 14"/>
          <p:cNvGraphicFramePr>
            <a:graphicFrameLocks noChangeAspect="1"/>
          </p:cNvGraphicFramePr>
          <p:nvPr/>
        </p:nvGraphicFramePr>
        <p:xfrm>
          <a:off x="2254744" y="1759691"/>
          <a:ext cx="3887119" cy="617776"/>
        </p:xfrm>
        <a:graphic>
          <a:graphicData uri="http://schemas.openxmlformats.org/presentationml/2006/ole">
            <mc:AlternateContent xmlns:mc="http://schemas.openxmlformats.org/markup-compatibility/2006">
              <mc:Choice xmlns:v="urn:schemas-microsoft-com:vml" Requires="v">
                <p:oleObj spid="_x0000_s186409" name="Equation" r:id="rId11" imgW="2413000" imgH="419100" progId="Equation.DSMT4">
                  <p:embed/>
                </p:oleObj>
              </mc:Choice>
              <mc:Fallback>
                <p:oleObj name="Equation" r:id="rId11" imgW="2413000" imgH="419100" progId="Equation.DSMT4">
                  <p:embed/>
                  <p:pic>
                    <p:nvPicPr>
                      <p:cNvPr id="3078" name="Object 14"/>
                      <p:cNvPicPr>
                        <a:picLocks noChangeAspect="1" noChangeArrowheads="1"/>
                      </p:cNvPicPr>
                      <p:nvPr/>
                    </p:nvPicPr>
                    <p:blipFill>
                      <a:blip r:embed="rId12"/>
                      <a:srcRect/>
                      <a:stretch>
                        <a:fillRect/>
                      </a:stretch>
                    </p:blipFill>
                    <p:spPr bwMode="auto">
                      <a:xfrm>
                        <a:off x="2254744" y="1759691"/>
                        <a:ext cx="3887119" cy="617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TextBox 3"/>
          <p:cNvSpPr txBox="1"/>
          <p:nvPr/>
        </p:nvSpPr>
        <p:spPr>
          <a:xfrm>
            <a:off x="341781" y="4729950"/>
            <a:ext cx="8460438" cy="1569660"/>
          </a:xfrm>
          <a:prstGeom prst="rect">
            <a:avLst/>
          </a:prstGeom>
          <a:noFill/>
        </p:spPr>
        <p:txBody>
          <a:bodyPr wrap="square" rtlCol="0">
            <a:spAutoFit/>
          </a:bodyPr>
          <a:lstStyle/>
          <a:p>
            <a:r>
              <a:rPr lang="en-US" sz="2400" dirty="0"/>
              <a:t>This means 36.8% of all similar units (represented by an Exponential distribution) are expected to survive beyond t = MTTF. </a:t>
            </a:r>
          </a:p>
          <a:p>
            <a:r>
              <a:rPr lang="en-US" sz="2400" dirty="0"/>
              <a:t>And 63.2% of all similar units under the same conditions are expected to fail by t = MTTF.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78BD1B-C73C-46F3-A4C4-8ABDFE389219}"/>
                  </a:ext>
                </a:extLst>
              </p:cNvPr>
              <p:cNvSpPr txBox="1"/>
              <p:nvPr/>
            </p:nvSpPr>
            <p:spPr>
              <a:xfrm>
                <a:off x="3512819" y="2803123"/>
                <a:ext cx="1524001" cy="625877"/>
              </a:xfrm>
              <a:prstGeom prst="rect">
                <a:avLst/>
              </a:prstGeom>
              <a:noFill/>
              <a:ln>
                <a:solidFill>
                  <a:schemeClr val="tx1"/>
                </a:solidFill>
              </a:ln>
            </p:spPr>
            <p:txBody>
              <a:bodyPr wrap="square" rtlCol="0">
                <a:spAutoFit/>
              </a:bodyPr>
              <a:lstStyle/>
              <a:p>
                <a:r>
                  <a:rPr lang="en-US" sz="2400" b="1" dirty="0"/>
                  <a:t>MTTF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r>
                          <a:rPr lang="en-US" sz="2400" b="1" i="1" smtClean="0">
                            <a:latin typeface="Cambria Math" panose="02040503050406030204" pitchFamily="18" charset="0"/>
                            <a:ea typeface="Cambria Math" panose="02040503050406030204" pitchFamily="18" charset="0"/>
                          </a:rPr>
                          <m:t>𝝀</m:t>
                        </m:r>
                      </m:den>
                    </m:f>
                  </m:oMath>
                </a14:m>
                <a:r>
                  <a:rPr lang="en-US" sz="2400" b="1" dirty="0"/>
                  <a:t> </a:t>
                </a:r>
              </a:p>
            </p:txBody>
          </p:sp>
        </mc:Choice>
        <mc:Fallback xmlns="">
          <p:sp>
            <p:nvSpPr>
              <p:cNvPr id="3" name="TextBox 2">
                <a:extLst>
                  <a:ext uri="{FF2B5EF4-FFF2-40B4-BE49-F238E27FC236}">
                    <a16:creationId xmlns:a16="http://schemas.microsoft.com/office/drawing/2014/main" id="{BC78BD1B-C73C-46F3-A4C4-8ABDFE389219}"/>
                  </a:ext>
                </a:extLst>
              </p:cNvPr>
              <p:cNvSpPr txBox="1">
                <a:spLocks noRot="1" noChangeAspect="1" noMove="1" noResize="1" noEditPoints="1" noAdjustHandles="1" noChangeArrowheads="1" noChangeShapeType="1" noTextEdit="1"/>
              </p:cNvSpPr>
              <p:nvPr/>
            </p:nvSpPr>
            <p:spPr>
              <a:xfrm>
                <a:off x="3512819" y="2803123"/>
                <a:ext cx="1524001" cy="625877"/>
              </a:xfrm>
              <a:prstGeom prst="rect">
                <a:avLst/>
              </a:prstGeom>
              <a:blipFill>
                <a:blip r:embed="rId13"/>
                <a:stretch>
                  <a:fillRect l="-5556" b="-7619"/>
                </a:stretch>
              </a:blipFill>
              <a:ln>
                <a:solidFill>
                  <a:schemeClr val="tx1"/>
                </a:solidFill>
              </a:ln>
            </p:spPr>
            <p:txBody>
              <a:bodyPr/>
              <a:lstStyle/>
              <a:p>
                <a:r>
                  <a:rPr lang="en-US">
                    <a:noFill/>
                  </a:rPr>
                  <a:t> </a:t>
                </a:r>
              </a:p>
            </p:txBody>
          </p:sp>
        </mc:Fallback>
      </mc:AlternateContent>
      <p:sp>
        <p:nvSpPr>
          <p:cNvPr id="13" name="Text Box 8">
            <a:extLst>
              <a:ext uri="{FF2B5EF4-FFF2-40B4-BE49-F238E27FC236}">
                <a16:creationId xmlns:a16="http://schemas.microsoft.com/office/drawing/2014/main" id="{8F1DEAF1-7DF5-4191-8DB8-7891BF04058B}"/>
              </a:ext>
            </a:extLst>
          </p:cNvPr>
          <p:cNvSpPr txBox="1">
            <a:spLocks noChangeArrowheads="1"/>
          </p:cNvSpPr>
          <p:nvPr/>
        </p:nvSpPr>
        <p:spPr bwMode="auto">
          <a:xfrm>
            <a:off x="1975244" y="2853277"/>
            <a:ext cx="5589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r>
              <a:rPr lang="en-US" dirty="0">
                <a:latin typeface="+mn-lt"/>
              </a:rPr>
              <a:t>So,</a:t>
            </a:r>
          </a:p>
        </p:txBody>
      </p:sp>
    </p:spTree>
    <p:extLst>
      <p:ext uri="{BB962C8B-B14F-4D97-AF65-F5344CB8AC3E}">
        <p14:creationId xmlns:p14="http://schemas.microsoft.com/office/powerpoint/2010/main" val="37864771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6"/>
          <p:cNvSpPr>
            <a:spLocks noGrp="1" noChangeArrowheads="1"/>
          </p:cNvSpPr>
          <p:nvPr>
            <p:ph type="title"/>
          </p:nvPr>
        </p:nvSpPr>
        <p:spPr>
          <a:xfrm>
            <a:off x="152400" y="133919"/>
            <a:ext cx="7380699" cy="660400"/>
          </a:xfrm>
          <a:noFill/>
        </p:spPr>
        <p:txBody>
          <a:bodyPr>
            <a:noAutofit/>
          </a:bodyPr>
          <a:lstStyle/>
          <a:p>
            <a:r>
              <a:rPr lang="en-US" sz="3200" dirty="0"/>
              <a:t>Variance and Standard Deviation</a:t>
            </a:r>
            <a:br>
              <a:rPr lang="en-US" sz="3200" dirty="0"/>
            </a:br>
            <a:r>
              <a:rPr lang="en-US" sz="3200" dirty="0"/>
              <a:t>(Constant λ)</a:t>
            </a:r>
          </a:p>
        </p:txBody>
      </p:sp>
      <p:graphicFrame>
        <p:nvGraphicFramePr>
          <p:cNvPr id="4098" name="Object 1027"/>
          <p:cNvGraphicFramePr>
            <a:graphicFrameLocks/>
          </p:cNvGraphicFramePr>
          <p:nvPr/>
        </p:nvGraphicFramePr>
        <p:xfrm>
          <a:off x="2566659" y="1721936"/>
          <a:ext cx="3440003" cy="1410692"/>
        </p:xfrm>
        <a:graphic>
          <a:graphicData uri="http://schemas.openxmlformats.org/presentationml/2006/ole">
            <mc:AlternateContent xmlns:mc="http://schemas.openxmlformats.org/markup-compatibility/2006">
              <mc:Choice xmlns:v="urn:schemas-microsoft-com:vml" Requires="v">
                <p:oleObj spid="_x0000_s187408" name="Equation" r:id="rId4" imgW="1612900" imgH="825500" progId="Equation.DSMT4">
                  <p:embed/>
                </p:oleObj>
              </mc:Choice>
              <mc:Fallback>
                <p:oleObj name="Equation" r:id="rId4" imgW="1612900" imgH="825500" progId="Equation.DSMT4">
                  <p:embed/>
                  <p:pic>
                    <p:nvPicPr>
                      <p:cNvPr id="4098" name="Object 1027"/>
                      <p:cNvPicPr>
                        <a:picLocks noChangeArrowheads="1"/>
                      </p:cNvPicPr>
                      <p:nvPr/>
                    </p:nvPicPr>
                    <p:blipFill>
                      <a:blip r:embed="rId5"/>
                      <a:srcRect/>
                      <a:stretch>
                        <a:fillRect/>
                      </a:stretch>
                    </p:blipFill>
                    <p:spPr bwMode="auto">
                      <a:xfrm>
                        <a:off x="2566659" y="1721936"/>
                        <a:ext cx="3440003" cy="1410692"/>
                      </a:xfrm>
                      <a:prstGeom prst="rect">
                        <a:avLst/>
                      </a:prstGeom>
                      <a:noFill/>
                      <a:ln>
                        <a:noFill/>
                      </a:ln>
                      <a:effectLst/>
                    </p:spPr>
                  </p:pic>
                </p:oleObj>
              </mc:Fallback>
            </mc:AlternateContent>
          </a:graphicData>
        </a:graphic>
      </p:graphicFrame>
      <p:graphicFrame>
        <p:nvGraphicFramePr>
          <p:cNvPr id="4099" name="Object 1028"/>
          <p:cNvGraphicFramePr>
            <a:graphicFrameLocks/>
          </p:cNvGraphicFramePr>
          <p:nvPr/>
        </p:nvGraphicFramePr>
        <p:xfrm>
          <a:off x="2417379" y="3556649"/>
          <a:ext cx="2670906" cy="817762"/>
        </p:xfrm>
        <a:graphic>
          <a:graphicData uri="http://schemas.openxmlformats.org/presentationml/2006/ole">
            <mc:AlternateContent xmlns:mc="http://schemas.openxmlformats.org/markup-compatibility/2006">
              <mc:Choice xmlns:v="urn:schemas-microsoft-com:vml" Requires="v">
                <p:oleObj spid="_x0000_s187409" name="Equation" r:id="rId6" imgW="1282700" imgH="419100" progId="Equation.DSMT4">
                  <p:embed/>
                </p:oleObj>
              </mc:Choice>
              <mc:Fallback>
                <p:oleObj name="Equation" r:id="rId6" imgW="1282700" imgH="419100" progId="Equation.DSMT4">
                  <p:embed/>
                  <p:pic>
                    <p:nvPicPr>
                      <p:cNvPr id="4099" name="Object 1028"/>
                      <p:cNvPicPr>
                        <a:picLocks noChangeArrowheads="1"/>
                      </p:cNvPicPr>
                      <p:nvPr/>
                    </p:nvPicPr>
                    <p:blipFill>
                      <a:blip r:embed="rId7"/>
                      <a:srcRect/>
                      <a:stretch>
                        <a:fillRect/>
                      </a:stretch>
                    </p:blipFill>
                    <p:spPr bwMode="auto">
                      <a:xfrm>
                        <a:off x="2417379" y="3556649"/>
                        <a:ext cx="2670906" cy="817762"/>
                      </a:xfrm>
                      <a:prstGeom prst="rect">
                        <a:avLst/>
                      </a:prstGeom>
                      <a:noFill/>
                      <a:ln>
                        <a:noFill/>
                      </a:ln>
                      <a:effectLst/>
                    </p:spPr>
                  </p:pic>
                </p:oleObj>
              </mc:Fallback>
            </mc:AlternateContent>
          </a:graphicData>
        </a:graphic>
      </p:graphicFrame>
      <p:sp>
        <p:nvSpPr>
          <p:cNvPr id="2" name="TextBox 1"/>
          <p:cNvSpPr txBox="1"/>
          <p:nvPr/>
        </p:nvSpPr>
        <p:spPr>
          <a:xfrm>
            <a:off x="867738" y="5193552"/>
            <a:ext cx="7749952" cy="1200329"/>
          </a:xfrm>
          <a:prstGeom prst="rect">
            <a:avLst/>
          </a:prstGeom>
          <a:noFill/>
        </p:spPr>
        <p:txBody>
          <a:bodyPr wrap="square" rtlCol="0">
            <a:spAutoFit/>
          </a:bodyPr>
          <a:lstStyle/>
          <a:p>
            <a:r>
              <a:rPr lang="en-US" sz="2400" dirty="0"/>
              <a:t>Note: the larger the MTTF, the more reliable a component and the larger the variability and therefore greater the uncertainty in its time to failure</a:t>
            </a:r>
            <a:r>
              <a:rPr lang="en-US" sz="2400" b="1" dirty="0"/>
              <a:t> </a:t>
            </a:r>
          </a:p>
        </p:txBody>
      </p:sp>
      <p:sp>
        <p:nvSpPr>
          <p:cNvPr id="4" name="TextBox 3"/>
          <p:cNvSpPr txBox="1"/>
          <p:nvPr/>
        </p:nvSpPr>
        <p:spPr>
          <a:xfrm>
            <a:off x="6006662" y="2452286"/>
            <a:ext cx="1407180" cy="461665"/>
          </a:xfrm>
          <a:prstGeom prst="rect">
            <a:avLst/>
          </a:prstGeom>
          <a:noFill/>
        </p:spPr>
        <p:txBody>
          <a:bodyPr wrap="none" rtlCol="0">
            <a:spAutoFit/>
          </a:bodyPr>
          <a:lstStyle/>
          <a:p>
            <a:r>
              <a:rPr lang="en-US" sz="2400" dirty="0"/>
              <a:t>= (MTTF)</a:t>
            </a:r>
            <a:r>
              <a:rPr lang="en-US" sz="2400" baseline="30000" dirty="0"/>
              <a:t>2</a:t>
            </a:r>
          </a:p>
        </p:txBody>
      </p:sp>
      <p:sp>
        <p:nvSpPr>
          <p:cNvPr id="11" name="TextBox 10"/>
          <p:cNvSpPr txBox="1"/>
          <p:nvPr/>
        </p:nvSpPr>
        <p:spPr>
          <a:xfrm>
            <a:off x="5257800" y="3754816"/>
            <a:ext cx="3232552" cy="400110"/>
          </a:xfrm>
          <a:prstGeom prst="rect">
            <a:avLst/>
          </a:prstGeom>
          <a:noFill/>
        </p:spPr>
        <p:txBody>
          <a:bodyPr wrap="none" rtlCol="0">
            <a:spAutoFit/>
          </a:bodyPr>
          <a:lstStyle/>
          <a:p>
            <a:r>
              <a:rPr lang="en-US" sz="2000" dirty="0"/>
              <a:t>(unique for Exponential Dist.)</a:t>
            </a:r>
          </a:p>
        </p:txBody>
      </p:sp>
      <p:sp>
        <p:nvSpPr>
          <p:cNvPr id="5" name="Rectangle 4">
            <a:extLst>
              <a:ext uri="{FF2B5EF4-FFF2-40B4-BE49-F238E27FC236}">
                <a16:creationId xmlns:a16="http://schemas.microsoft.com/office/drawing/2014/main" id="{3C81ECD9-9124-4B36-8378-9D3A71087962}"/>
              </a:ext>
            </a:extLst>
          </p:cNvPr>
          <p:cNvSpPr/>
          <p:nvPr/>
        </p:nvSpPr>
        <p:spPr>
          <a:xfrm>
            <a:off x="3048000" y="3556649"/>
            <a:ext cx="2057400" cy="86295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6346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 y="73024"/>
            <a:ext cx="9144000" cy="660400"/>
          </a:xfrm>
          <a:noFill/>
        </p:spPr>
        <p:txBody>
          <a:bodyPr>
            <a:normAutofit fontScale="90000"/>
          </a:bodyPr>
          <a:lstStyle/>
          <a:p>
            <a:r>
              <a:rPr lang="en-US" sz="3200" dirty="0"/>
              <a:t>The Median Time to Failure</a:t>
            </a:r>
            <a:br>
              <a:rPr lang="en-US" sz="3200" dirty="0"/>
            </a:br>
            <a:r>
              <a:rPr lang="en-US" sz="3200" dirty="0"/>
              <a:t>(Constant λ)</a:t>
            </a:r>
          </a:p>
        </p:txBody>
      </p:sp>
      <p:graphicFrame>
        <p:nvGraphicFramePr>
          <p:cNvPr id="5122" name="Object 3"/>
          <p:cNvGraphicFramePr>
            <a:graphicFrameLocks/>
          </p:cNvGraphicFramePr>
          <p:nvPr/>
        </p:nvGraphicFramePr>
        <p:xfrm>
          <a:off x="297233" y="4360364"/>
          <a:ext cx="2937467" cy="812774"/>
        </p:xfrm>
        <a:graphic>
          <a:graphicData uri="http://schemas.openxmlformats.org/presentationml/2006/ole">
            <mc:AlternateContent xmlns:mc="http://schemas.openxmlformats.org/markup-compatibility/2006">
              <mc:Choice xmlns:v="urn:schemas-microsoft-com:vml" Requires="v">
                <p:oleObj spid="_x0000_s188432" name="Equation" r:id="rId4" imgW="1524000" imgH="419100" progId="Equation.3">
                  <p:embed/>
                </p:oleObj>
              </mc:Choice>
              <mc:Fallback>
                <p:oleObj name="Equation" r:id="rId4" imgW="1524000" imgH="419100" progId="Equation.3">
                  <p:embed/>
                  <p:pic>
                    <p:nvPicPr>
                      <p:cNvPr id="5122" name="Object 3"/>
                      <p:cNvPicPr>
                        <a:picLocks noChangeArrowheads="1"/>
                      </p:cNvPicPr>
                      <p:nvPr/>
                    </p:nvPicPr>
                    <p:blipFill>
                      <a:blip r:embed="rId5"/>
                      <a:srcRect/>
                      <a:stretch>
                        <a:fillRect/>
                      </a:stretch>
                    </p:blipFill>
                    <p:spPr bwMode="auto">
                      <a:xfrm>
                        <a:off x="297233" y="4360364"/>
                        <a:ext cx="2937467" cy="812774"/>
                      </a:xfrm>
                      <a:prstGeom prst="rect">
                        <a:avLst/>
                      </a:prstGeom>
                      <a:noFill/>
                      <a:ln>
                        <a:noFill/>
                      </a:ln>
                      <a:effectLst/>
                    </p:spPr>
                  </p:pic>
                </p:oleObj>
              </mc:Fallback>
            </mc:AlternateContent>
          </a:graphicData>
        </a:graphic>
      </p:graphicFrame>
      <p:sp>
        <p:nvSpPr>
          <p:cNvPr id="5127" name="Rectangle 4"/>
          <p:cNvSpPr>
            <a:spLocks noChangeArrowheads="1"/>
          </p:cNvSpPr>
          <p:nvPr/>
        </p:nvSpPr>
        <p:spPr bwMode="auto">
          <a:xfrm>
            <a:off x="3276600" y="4535597"/>
            <a:ext cx="2430423"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pPr eaLnBrk="0" hangingPunct="0"/>
            <a:r>
              <a:rPr lang="en-US" sz="2400" dirty="0"/>
              <a:t>= 0.693∙MTTF</a:t>
            </a:r>
          </a:p>
        </p:txBody>
      </p:sp>
      <p:graphicFrame>
        <p:nvGraphicFramePr>
          <p:cNvPr id="5123" name="Object 5"/>
          <p:cNvGraphicFramePr>
            <a:graphicFrameLocks noChangeAspect="1"/>
          </p:cNvGraphicFramePr>
          <p:nvPr/>
        </p:nvGraphicFramePr>
        <p:xfrm>
          <a:off x="2764221" y="942116"/>
          <a:ext cx="3237696" cy="540420"/>
        </p:xfrm>
        <a:graphic>
          <a:graphicData uri="http://schemas.openxmlformats.org/presentationml/2006/ole">
            <mc:AlternateContent xmlns:mc="http://schemas.openxmlformats.org/markup-compatibility/2006">
              <mc:Choice xmlns:v="urn:schemas-microsoft-com:vml" Requires="v">
                <p:oleObj spid="_x0000_s188433" name="Equation" r:id="rId6" imgW="1600200" imgH="266700" progId="Equation.3">
                  <p:embed/>
                </p:oleObj>
              </mc:Choice>
              <mc:Fallback>
                <p:oleObj name="Equation" r:id="rId6" imgW="1600200" imgH="266700" progId="Equation.3">
                  <p:embed/>
                  <p:pic>
                    <p:nvPicPr>
                      <p:cNvPr id="5123" name="Object 5"/>
                      <p:cNvPicPr>
                        <a:picLocks noChangeAspect="1" noChangeArrowheads="1"/>
                      </p:cNvPicPr>
                      <p:nvPr/>
                    </p:nvPicPr>
                    <p:blipFill>
                      <a:blip r:embed="rId7"/>
                      <a:srcRect/>
                      <a:stretch>
                        <a:fillRect/>
                      </a:stretch>
                    </p:blipFill>
                    <p:spPr bwMode="auto">
                      <a:xfrm>
                        <a:off x="2764221" y="942116"/>
                        <a:ext cx="3237696" cy="540420"/>
                      </a:xfrm>
                      <a:prstGeom prst="rect">
                        <a:avLst/>
                      </a:prstGeom>
                      <a:noFill/>
                      <a:ln>
                        <a:noFill/>
                      </a:ln>
                      <a:effectLst/>
                    </p:spPr>
                  </p:pic>
                </p:oleObj>
              </mc:Fallback>
            </mc:AlternateContent>
          </a:graphicData>
        </a:graphic>
      </p:graphicFrame>
      <p:sp>
        <p:nvSpPr>
          <p:cNvPr id="2" name="TextBox 1"/>
          <p:cNvSpPr txBox="1"/>
          <p:nvPr/>
        </p:nvSpPr>
        <p:spPr>
          <a:xfrm>
            <a:off x="107754" y="5656401"/>
            <a:ext cx="8965277" cy="1015663"/>
          </a:xfrm>
          <a:prstGeom prst="rect">
            <a:avLst/>
          </a:prstGeom>
          <a:noFill/>
        </p:spPr>
        <p:txBody>
          <a:bodyPr wrap="square" rtlCol="0">
            <a:spAutoFit/>
          </a:bodyPr>
          <a:lstStyle/>
          <a:p>
            <a:r>
              <a:rPr lang="en-US" sz="2000" dirty="0"/>
              <a:t>For the Exponential distribution, the median is always 69.3% of the MTTF because the mean is </a:t>
            </a:r>
            <a:r>
              <a:rPr lang="en-US" sz="2000" b="1" dirty="0"/>
              <a:t>highly skewed by the tail </a:t>
            </a:r>
            <a:r>
              <a:rPr lang="en-US" sz="2000" dirty="0"/>
              <a:t>to larger t values that place it at greater t than the median</a:t>
            </a:r>
          </a:p>
        </p:txBody>
      </p:sp>
      <p:sp>
        <p:nvSpPr>
          <p:cNvPr id="3" name="TextBox 2"/>
          <p:cNvSpPr txBox="1"/>
          <p:nvPr/>
        </p:nvSpPr>
        <p:spPr>
          <a:xfrm>
            <a:off x="241738" y="1583426"/>
            <a:ext cx="8697310" cy="2718693"/>
          </a:xfrm>
          <a:prstGeom prst="rect">
            <a:avLst/>
          </a:prstGeom>
          <a:noFill/>
        </p:spPr>
        <p:txBody>
          <a:bodyPr wrap="square" rtlCol="0">
            <a:spAutoFit/>
          </a:bodyPr>
          <a:lstStyle/>
          <a:p>
            <a:pPr>
              <a:spcAft>
                <a:spcPts val="800"/>
              </a:spcAft>
            </a:pPr>
            <a:r>
              <a:rPr lang="en-US" sz="2400" dirty="0"/>
              <a:t>To find the median time </a:t>
            </a:r>
            <a:r>
              <a:rPr lang="en-US" sz="2400" dirty="0" err="1"/>
              <a:t>t</a:t>
            </a:r>
            <a:r>
              <a:rPr lang="en-US" sz="2400" baseline="-25000" dirty="0" err="1"/>
              <a:t>med</a:t>
            </a:r>
            <a:r>
              <a:rPr lang="en-US" sz="2400" dirty="0"/>
              <a:t>, we set R(t)=0.5 and solve for t</a:t>
            </a:r>
          </a:p>
          <a:p>
            <a:pPr>
              <a:spcAft>
                <a:spcPts val="800"/>
              </a:spcAft>
            </a:pPr>
            <a:r>
              <a:rPr lang="en-US" sz="2400" dirty="0"/>
              <a:t>50% of components are </a:t>
            </a:r>
            <a:r>
              <a:rPr lang="en-US" sz="2400" b="1" dirty="0"/>
              <a:t>expected</a:t>
            </a:r>
            <a:r>
              <a:rPr lang="en-US" sz="2400" dirty="0"/>
              <a:t> to survive beyond the median time (compared to 36.8 % for the MTTF).  </a:t>
            </a:r>
          </a:p>
          <a:p>
            <a:pPr>
              <a:spcAft>
                <a:spcPts val="800"/>
              </a:spcAft>
            </a:pPr>
            <a:endParaRPr lang="en-US" dirty="0"/>
          </a:p>
          <a:p>
            <a:pPr>
              <a:spcAft>
                <a:spcPts val="800"/>
              </a:spcAft>
            </a:pPr>
            <a:r>
              <a:rPr lang="en-US" dirty="0"/>
              <a:t>Fun fact: </a:t>
            </a:r>
          </a:p>
          <a:p>
            <a:pPr>
              <a:spcAft>
                <a:spcPts val="800"/>
              </a:spcAft>
            </a:pPr>
            <a:r>
              <a:rPr lang="en-US" sz="2400" dirty="0"/>
              <a:t>If you solve for t = </a:t>
            </a:r>
            <a:r>
              <a:rPr lang="en-US" sz="2400" dirty="0" err="1"/>
              <a:t>t</a:t>
            </a:r>
            <a:r>
              <a:rPr lang="en-US" sz="2400" baseline="-25000" dirty="0" err="1"/>
              <a:t>med</a:t>
            </a:r>
            <a:r>
              <a:rPr lang="en-US" sz="2400" dirty="0"/>
              <a:t>:</a:t>
            </a:r>
          </a:p>
        </p:txBody>
      </p:sp>
      <p:pic>
        <p:nvPicPr>
          <p:cNvPr id="407595" name="Picture 43" descr="Why are mean and median not equal for asymmetric distributions? - Cross  Validated">
            <a:extLst>
              <a:ext uri="{FF2B5EF4-FFF2-40B4-BE49-F238E27FC236}">
                <a16:creationId xmlns:a16="http://schemas.microsoft.com/office/drawing/2014/main" id="{0B9AE3E6-91EF-4397-B2D1-E429D189BF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7860" y="2862816"/>
            <a:ext cx="3846140" cy="284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0128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a:xfrm>
            <a:off x="228600" y="119906"/>
            <a:ext cx="8381999" cy="700242"/>
          </a:xfrm>
          <a:noFill/>
        </p:spPr>
        <p:txBody>
          <a:bodyPr>
            <a:noAutofit/>
          </a:bodyPr>
          <a:lstStyle/>
          <a:p>
            <a:r>
              <a:rPr lang="en-US" sz="3200" dirty="0"/>
              <a:t>Design Life, </a:t>
            </a:r>
            <a:r>
              <a:rPr lang="en-US" sz="3200" dirty="0" err="1"/>
              <a:t>t</a:t>
            </a:r>
            <a:r>
              <a:rPr lang="en-US" sz="3200" baseline="-25000" dirty="0" err="1"/>
              <a:t>R</a:t>
            </a:r>
            <a:r>
              <a:rPr lang="en-US" sz="3200" baseline="-25000" dirty="0"/>
              <a:t> </a:t>
            </a:r>
            <a:r>
              <a:rPr lang="en-US" sz="3200" dirty="0"/>
              <a:t>,  for the Exponential Distribution (Constant λ)</a:t>
            </a:r>
          </a:p>
        </p:txBody>
      </p:sp>
      <p:graphicFrame>
        <p:nvGraphicFramePr>
          <p:cNvPr id="6146" name="Object 1024"/>
          <p:cNvGraphicFramePr>
            <a:graphicFrameLocks/>
          </p:cNvGraphicFramePr>
          <p:nvPr/>
        </p:nvGraphicFramePr>
        <p:xfrm>
          <a:off x="3276655" y="2389860"/>
          <a:ext cx="1988849" cy="449803"/>
        </p:xfrm>
        <a:graphic>
          <a:graphicData uri="http://schemas.openxmlformats.org/presentationml/2006/ole">
            <mc:AlternateContent xmlns:mc="http://schemas.openxmlformats.org/markup-compatibility/2006">
              <mc:Choice xmlns:v="urn:schemas-microsoft-com:vml" Requires="v">
                <p:oleObj spid="_x0000_s189456" name="Equation" r:id="rId4" imgW="1003300" imgH="254000" progId="Equation.DSMT4">
                  <p:embed/>
                </p:oleObj>
              </mc:Choice>
              <mc:Fallback>
                <p:oleObj name="Equation" r:id="rId4" imgW="1003300" imgH="254000" progId="Equation.DSMT4">
                  <p:embed/>
                  <p:pic>
                    <p:nvPicPr>
                      <p:cNvPr id="6146" name="Object 1024"/>
                      <p:cNvPicPr>
                        <a:picLocks noChangeArrowheads="1"/>
                      </p:cNvPicPr>
                      <p:nvPr/>
                    </p:nvPicPr>
                    <p:blipFill>
                      <a:blip r:embed="rId5"/>
                      <a:srcRect/>
                      <a:stretch>
                        <a:fillRect/>
                      </a:stretch>
                    </p:blipFill>
                    <p:spPr bwMode="auto">
                      <a:xfrm>
                        <a:off x="3276655" y="2389860"/>
                        <a:ext cx="1988849" cy="449803"/>
                      </a:xfrm>
                      <a:prstGeom prst="rect">
                        <a:avLst/>
                      </a:prstGeom>
                      <a:noFill/>
                      <a:ln>
                        <a:noFill/>
                      </a:ln>
                      <a:effectLst/>
                    </p:spPr>
                  </p:pic>
                </p:oleObj>
              </mc:Fallback>
            </mc:AlternateContent>
          </a:graphicData>
        </a:graphic>
      </p:graphicFrame>
      <p:sp>
        <p:nvSpPr>
          <p:cNvPr id="6151" name="Rectangle 1028"/>
          <p:cNvSpPr>
            <a:spLocks noChangeArrowheads="1"/>
          </p:cNvSpPr>
          <p:nvPr/>
        </p:nvSpPr>
        <p:spPr bwMode="auto">
          <a:xfrm>
            <a:off x="815975" y="1680916"/>
            <a:ext cx="4219297"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2075" tIns="46038" rIns="92075" bIns="46038">
            <a:spAutoFit/>
          </a:bodyPr>
          <a:lstStyle/>
          <a:p>
            <a:pPr eaLnBrk="0" hangingPunct="0"/>
            <a:r>
              <a:rPr lang="en-US" sz="2400" dirty="0"/>
              <a:t>For a given reliability value R, let</a:t>
            </a:r>
          </a:p>
        </p:txBody>
      </p:sp>
      <p:graphicFrame>
        <p:nvGraphicFramePr>
          <p:cNvPr id="6147" name="Object 1025"/>
          <p:cNvGraphicFramePr>
            <a:graphicFrameLocks/>
          </p:cNvGraphicFramePr>
          <p:nvPr/>
        </p:nvGraphicFramePr>
        <p:xfrm>
          <a:off x="2311310" y="3783381"/>
          <a:ext cx="3919537" cy="750888"/>
        </p:xfrm>
        <a:graphic>
          <a:graphicData uri="http://schemas.openxmlformats.org/presentationml/2006/ole">
            <mc:AlternateContent xmlns:mc="http://schemas.openxmlformats.org/markup-compatibility/2006">
              <mc:Choice xmlns:v="urn:schemas-microsoft-com:vml" Requires="v">
                <p:oleObj spid="_x0000_s189457" name="Equation" r:id="rId6" imgW="2146300" imgH="419100" progId="Equation.3">
                  <p:embed/>
                </p:oleObj>
              </mc:Choice>
              <mc:Fallback>
                <p:oleObj name="Equation" r:id="rId6" imgW="2146300" imgH="419100" progId="Equation.3">
                  <p:embed/>
                  <p:pic>
                    <p:nvPicPr>
                      <p:cNvPr id="6147" name="Object 1025"/>
                      <p:cNvPicPr>
                        <a:picLocks noChangeArrowheads="1"/>
                      </p:cNvPicPr>
                      <p:nvPr/>
                    </p:nvPicPr>
                    <p:blipFill>
                      <a:blip r:embed="rId7"/>
                      <a:srcRect/>
                      <a:stretch>
                        <a:fillRect/>
                      </a:stretch>
                    </p:blipFill>
                    <p:spPr bwMode="auto">
                      <a:xfrm>
                        <a:off x="2311310" y="3783381"/>
                        <a:ext cx="3919537" cy="750888"/>
                      </a:xfrm>
                      <a:prstGeom prst="rect">
                        <a:avLst/>
                      </a:prstGeom>
                      <a:noFill/>
                      <a:ln>
                        <a:noFill/>
                      </a:ln>
                      <a:effectLst/>
                    </p:spPr>
                  </p:pic>
                </p:oleObj>
              </mc:Fallback>
            </mc:AlternateContent>
          </a:graphicData>
        </a:graphic>
      </p:graphicFrame>
      <p:sp>
        <p:nvSpPr>
          <p:cNvPr id="2" name="TextBox 1"/>
          <p:cNvSpPr txBox="1"/>
          <p:nvPr/>
        </p:nvSpPr>
        <p:spPr>
          <a:xfrm>
            <a:off x="1688825" y="4915474"/>
            <a:ext cx="4250907" cy="461665"/>
          </a:xfrm>
          <a:prstGeom prst="rect">
            <a:avLst/>
          </a:prstGeom>
          <a:noFill/>
        </p:spPr>
        <p:txBody>
          <a:bodyPr wrap="none" rtlCol="0">
            <a:spAutoFit/>
          </a:bodyPr>
          <a:lstStyle/>
          <a:p>
            <a:r>
              <a:rPr lang="en-US" sz="2400" dirty="0"/>
              <a:t>When R = 0.5, </a:t>
            </a:r>
            <a:r>
              <a:rPr lang="en-US" sz="2400" dirty="0" err="1"/>
              <a:t>t</a:t>
            </a:r>
            <a:r>
              <a:rPr lang="en-US" sz="2400" baseline="-25000" dirty="0" err="1"/>
              <a:t>med</a:t>
            </a:r>
            <a:r>
              <a:rPr lang="en-US" sz="2400" dirty="0"/>
              <a:t> = 0.693∙MTTF</a:t>
            </a:r>
          </a:p>
        </p:txBody>
      </p:sp>
      <p:sp>
        <p:nvSpPr>
          <p:cNvPr id="3" name="TextBox 2"/>
          <p:cNvSpPr txBox="1"/>
          <p:nvPr/>
        </p:nvSpPr>
        <p:spPr>
          <a:xfrm>
            <a:off x="859910" y="3190393"/>
            <a:ext cx="5822171" cy="461665"/>
          </a:xfrm>
          <a:prstGeom prst="rect">
            <a:avLst/>
          </a:prstGeom>
          <a:noFill/>
        </p:spPr>
        <p:txBody>
          <a:bodyPr wrap="none" rtlCol="0">
            <a:spAutoFit/>
          </a:bodyPr>
          <a:lstStyle/>
          <a:p>
            <a:r>
              <a:rPr lang="en-US" sz="2400" dirty="0"/>
              <a:t>Design Life </a:t>
            </a:r>
            <a:r>
              <a:rPr lang="en-US" sz="2400" dirty="0" err="1"/>
              <a:t>t</a:t>
            </a:r>
            <a:r>
              <a:rPr lang="en-US" sz="2400" baseline="-25000" dirty="0" err="1"/>
              <a:t>R</a:t>
            </a:r>
            <a:r>
              <a:rPr lang="en-US" sz="2400" baseline="-25000" dirty="0"/>
              <a:t> </a:t>
            </a:r>
            <a:r>
              <a:rPr lang="en-US" sz="2400" dirty="0"/>
              <a:t>corresponding to Reliability = R:</a:t>
            </a:r>
          </a:p>
        </p:txBody>
      </p:sp>
      <p:sp>
        <p:nvSpPr>
          <p:cNvPr id="9" name="TextBox 8"/>
          <p:cNvSpPr txBox="1"/>
          <p:nvPr/>
        </p:nvSpPr>
        <p:spPr>
          <a:xfrm>
            <a:off x="1661142" y="5555564"/>
            <a:ext cx="4396781" cy="461665"/>
          </a:xfrm>
          <a:prstGeom prst="rect">
            <a:avLst/>
          </a:prstGeom>
          <a:noFill/>
        </p:spPr>
        <p:txBody>
          <a:bodyPr wrap="none" rtlCol="0">
            <a:spAutoFit/>
          </a:bodyPr>
          <a:lstStyle/>
          <a:p>
            <a:r>
              <a:rPr lang="en-US" sz="2400" dirty="0"/>
              <a:t>When R = 0.99, t</a:t>
            </a:r>
            <a:r>
              <a:rPr lang="en-US" sz="2400" baseline="-25000" dirty="0"/>
              <a:t>0.99</a:t>
            </a:r>
            <a:r>
              <a:rPr lang="en-US" sz="2400" dirty="0"/>
              <a:t> = 0.010∙MTTF</a:t>
            </a:r>
          </a:p>
        </p:txBody>
      </p:sp>
    </p:spTree>
    <p:extLst>
      <p:ext uri="{BB962C8B-B14F-4D97-AF65-F5344CB8AC3E}">
        <p14:creationId xmlns:p14="http://schemas.microsoft.com/office/powerpoint/2010/main" val="25457529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65807" y="203200"/>
            <a:ext cx="7326573" cy="660400"/>
          </a:xfrm>
          <a:noFill/>
        </p:spPr>
        <p:txBody>
          <a:bodyPr>
            <a:normAutofit/>
          </a:bodyPr>
          <a:lstStyle/>
          <a:p>
            <a:r>
              <a:rPr lang="en-US" sz="2800" dirty="0">
                <a:latin typeface="Tahoma" charset="0"/>
              </a:rPr>
              <a:t>Example Exercise #2 </a:t>
            </a:r>
          </a:p>
        </p:txBody>
      </p:sp>
      <p:sp>
        <p:nvSpPr>
          <p:cNvPr id="39939" name="Rectangle 3"/>
          <p:cNvSpPr>
            <a:spLocks noGrp="1" noChangeArrowheads="1"/>
          </p:cNvSpPr>
          <p:nvPr>
            <p:ph idx="1"/>
          </p:nvPr>
        </p:nvSpPr>
        <p:spPr>
          <a:xfrm>
            <a:off x="611665" y="1181752"/>
            <a:ext cx="8178157" cy="5174598"/>
          </a:xfrm>
        </p:spPr>
        <p:txBody>
          <a:bodyPr>
            <a:normAutofit/>
          </a:bodyPr>
          <a:lstStyle/>
          <a:p>
            <a:r>
              <a:rPr lang="en-US" sz="2400" dirty="0">
                <a:latin typeface="+mj-lt"/>
                <a:cs typeface="Arial" panose="020B0604020202020204" pitchFamily="34" charset="0"/>
              </a:rPr>
              <a:t>An electrical transmission line has been tested and found to have a CFR of λ = 0.001 defects per foot. </a:t>
            </a:r>
            <a:br>
              <a:rPr lang="en-US" sz="2400" dirty="0">
                <a:latin typeface="+mj-lt"/>
                <a:cs typeface="Arial" panose="020B0604020202020204" pitchFamily="34" charset="0"/>
              </a:rPr>
            </a:br>
            <a:endParaRPr lang="en-US" sz="2400" dirty="0">
              <a:latin typeface="+mj-lt"/>
              <a:cs typeface="Arial" panose="020B0604020202020204" pitchFamily="34" charset="0"/>
            </a:endParaRPr>
          </a:p>
          <a:p>
            <a:r>
              <a:rPr lang="en-US" sz="2400" dirty="0">
                <a:latin typeface="+mj-lt"/>
                <a:cs typeface="Arial" panose="020B0604020202020204" pitchFamily="34" charset="0"/>
              </a:rPr>
              <a:t>Find:</a:t>
            </a:r>
          </a:p>
          <a:p>
            <a:pPr marL="0" indent="0">
              <a:buNone/>
            </a:pPr>
            <a:r>
              <a:rPr lang="en-US" sz="2400" dirty="0">
                <a:latin typeface="+mj-lt"/>
                <a:cs typeface="Arial" panose="020B0604020202020204" pitchFamily="34" charset="0"/>
              </a:rPr>
              <a:t>	a.  R(100)</a:t>
            </a:r>
          </a:p>
          <a:p>
            <a:pPr marL="0" indent="0">
              <a:buNone/>
            </a:pPr>
            <a:r>
              <a:rPr lang="en-US" sz="2400" dirty="0">
                <a:latin typeface="+mj-lt"/>
                <a:cs typeface="Arial" panose="020B0604020202020204" pitchFamily="34" charset="0"/>
              </a:rPr>
              <a:t>	b.  R(1000)</a:t>
            </a:r>
          </a:p>
          <a:p>
            <a:pPr marL="0" indent="0">
              <a:buNone/>
            </a:pPr>
            <a:r>
              <a:rPr lang="en-US" sz="2400" dirty="0">
                <a:latin typeface="+mj-lt"/>
                <a:cs typeface="Arial" panose="020B0604020202020204" pitchFamily="34" charset="0"/>
              </a:rPr>
              <a:t>	c.  MTTF, which here is mean distance to a defect</a:t>
            </a:r>
          </a:p>
          <a:p>
            <a:pPr marL="0" indent="0">
              <a:buNone/>
            </a:pPr>
            <a:r>
              <a:rPr lang="en-US" sz="2400" dirty="0">
                <a:latin typeface="+mj-lt"/>
                <a:cs typeface="Arial" panose="020B0604020202020204" pitchFamily="34" charset="0"/>
              </a:rPr>
              <a:t>	d.  Standard Deviation</a:t>
            </a:r>
          </a:p>
          <a:p>
            <a:pPr marL="0" indent="0">
              <a:buNone/>
            </a:pPr>
            <a:r>
              <a:rPr lang="en-US" sz="2400" dirty="0">
                <a:latin typeface="+mj-lt"/>
                <a:cs typeface="Arial" panose="020B0604020202020204" pitchFamily="34" charset="0"/>
              </a:rPr>
              <a:t>	e.  </a:t>
            </a:r>
            <a:r>
              <a:rPr lang="en-US" sz="2400" dirty="0" err="1">
                <a:latin typeface="+mj-lt"/>
                <a:cs typeface="Arial" panose="020B0604020202020204" pitchFamily="34" charset="0"/>
              </a:rPr>
              <a:t>t</a:t>
            </a:r>
            <a:r>
              <a:rPr lang="en-US" sz="2400" baseline="-25000" dirty="0" err="1">
                <a:latin typeface="+mj-lt"/>
                <a:cs typeface="Arial" panose="020B0604020202020204" pitchFamily="34" charset="0"/>
              </a:rPr>
              <a:t>med</a:t>
            </a:r>
            <a:endParaRPr lang="en-US" sz="2400" dirty="0">
              <a:latin typeface="+mj-lt"/>
              <a:cs typeface="Arial" panose="020B0604020202020204" pitchFamily="34" charset="0"/>
            </a:endParaRPr>
          </a:p>
          <a:p>
            <a:pPr marL="0" indent="0">
              <a:buNone/>
            </a:pPr>
            <a:r>
              <a:rPr lang="en-US" sz="2400" dirty="0">
                <a:latin typeface="+mj-lt"/>
                <a:cs typeface="Arial" panose="020B0604020202020204" pitchFamily="34" charset="0"/>
              </a:rPr>
              <a:t>	f.  90 percent design life</a:t>
            </a:r>
          </a:p>
        </p:txBody>
      </p:sp>
      <p:pic>
        <p:nvPicPr>
          <p:cNvPr id="39942" name="Picture 5" descr="H_HEL2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074" y="4582002"/>
            <a:ext cx="3051175" cy="184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971164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060452" y="198184"/>
            <a:ext cx="7086600" cy="838200"/>
          </a:xfrm>
        </p:spPr>
        <p:txBody>
          <a:bodyPr>
            <a:normAutofit/>
          </a:bodyPr>
          <a:lstStyle/>
          <a:p>
            <a:pPr eaLnBrk="1" hangingPunct="1"/>
            <a:r>
              <a:rPr lang="en-US" dirty="0">
                <a:latin typeface="Tahoma" charset="0"/>
              </a:rPr>
              <a:t>Example: Human Mortality Curve</a:t>
            </a:r>
          </a:p>
        </p:txBody>
      </p:sp>
      <p:graphicFrame>
        <p:nvGraphicFramePr>
          <p:cNvPr id="22530" name="Object 3"/>
          <p:cNvGraphicFramePr>
            <a:graphicFrameLocks noChangeAspect="1"/>
          </p:cNvGraphicFramePr>
          <p:nvPr/>
        </p:nvGraphicFramePr>
        <p:xfrm>
          <a:off x="176049" y="2096155"/>
          <a:ext cx="6248400" cy="3419475"/>
        </p:xfrm>
        <a:graphic>
          <a:graphicData uri="http://schemas.openxmlformats.org/presentationml/2006/ole">
            <mc:AlternateContent xmlns:mc="http://schemas.openxmlformats.org/markup-compatibility/2006">
              <mc:Choice xmlns:v="urn:schemas-microsoft-com:vml" Requires="v">
                <p:oleObj spid="_x0000_s168974" name="Worksheet" r:id="rId3" imgW="6629400" imgH="3924300" progId="Excel.Sheet.8">
                  <p:embed/>
                </p:oleObj>
              </mc:Choice>
              <mc:Fallback>
                <p:oleObj name="Worksheet" r:id="rId3" imgW="6629400" imgH="3924300" progId="Excel.Sheet.8">
                  <p:embed/>
                  <p:pic>
                    <p:nvPicPr>
                      <p:cNvPr id="2253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49" y="2096155"/>
                        <a:ext cx="6248400" cy="3419475"/>
                      </a:xfrm>
                      <a:prstGeom prst="rect">
                        <a:avLst/>
                      </a:prstGeom>
                      <a:noFill/>
                      <a:ln w="9525">
                        <a:solidFill>
                          <a:srgbClr val="FFFF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225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752600"/>
            <a:ext cx="2528888"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0" y="6613017"/>
            <a:ext cx="1125879" cy="276999"/>
          </a:xfrm>
          <a:prstGeom prst="rect">
            <a:avLst/>
          </a:prstGeom>
        </p:spPr>
        <p:txBody>
          <a:bodyPr wrap="none">
            <a:spAutoFit/>
          </a:bodyPr>
          <a:lstStyle/>
          <a:p>
            <a:r>
              <a:rPr lang="en-US" sz="1200" dirty="0" err="1">
                <a:latin typeface="Arial" charset="0"/>
                <a:ea typeface="ＭＳ Ｐゴシック" charset="0"/>
                <a:cs typeface="ＭＳ Ｐゴシック" charset="0"/>
              </a:rPr>
              <a:t>Ebeling</a:t>
            </a:r>
            <a:r>
              <a:rPr lang="en-US" sz="1200" dirty="0">
                <a:latin typeface="Arial" charset="0"/>
                <a:ea typeface="ＭＳ Ｐゴシック" charset="0"/>
                <a:cs typeface="ＭＳ Ｐゴシック" charset="0"/>
              </a:rPr>
              <a:t>, 2010</a:t>
            </a:r>
            <a:endParaRPr lang="en-US" sz="1200" dirty="0"/>
          </a:p>
        </p:txBody>
      </p:sp>
      <p:sp>
        <p:nvSpPr>
          <p:cNvPr id="3" name="TextBox 2"/>
          <p:cNvSpPr txBox="1"/>
          <p:nvPr/>
        </p:nvSpPr>
        <p:spPr>
          <a:xfrm>
            <a:off x="545021" y="1657640"/>
            <a:ext cx="580858" cy="430887"/>
          </a:xfrm>
          <a:prstGeom prst="rect">
            <a:avLst/>
          </a:prstGeom>
          <a:noFill/>
        </p:spPr>
        <p:txBody>
          <a:bodyPr wrap="none" rtlCol="0">
            <a:spAutoFit/>
          </a:bodyPr>
          <a:lstStyle/>
          <a:p>
            <a:r>
              <a:rPr lang="en-US" sz="2200" dirty="0" err="1"/>
              <a:t>λ</a:t>
            </a:r>
            <a:r>
              <a:rPr lang="en-US" sz="2200" dirty="0"/>
              <a:t>(t)</a:t>
            </a:r>
          </a:p>
        </p:txBody>
      </p:sp>
    </p:spTree>
    <p:extLst>
      <p:ext uri="{BB962C8B-B14F-4D97-AF65-F5344CB8AC3E}">
        <p14:creationId xmlns:p14="http://schemas.microsoft.com/office/powerpoint/2010/main" val="2337464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8838"/>
            <a:ext cx="8229600" cy="1143000"/>
          </a:xfrm>
          <a:noFill/>
        </p:spPr>
        <p:txBody>
          <a:bodyPr>
            <a:normAutofit/>
          </a:bodyPr>
          <a:lstStyle/>
          <a:p>
            <a:r>
              <a:rPr lang="en-US" sz="3200" dirty="0"/>
              <a:t>Example Exercise #2- Solution</a:t>
            </a:r>
          </a:p>
        </p:txBody>
      </p:sp>
      <p:graphicFrame>
        <p:nvGraphicFramePr>
          <p:cNvPr id="7170" name="Object 4"/>
          <p:cNvGraphicFramePr>
            <a:graphicFrameLocks/>
          </p:cNvGraphicFramePr>
          <p:nvPr/>
        </p:nvGraphicFramePr>
        <p:xfrm>
          <a:off x="1177158" y="2174458"/>
          <a:ext cx="6282121" cy="3413453"/>
        </p:xfrm>
        <a:graphic>
          <a:graphicData uri="http://schemas.openxmlformats.org/presentationml/2006/ole">
            <mc:AlternateContent xmlns:mc="http://schemas.openxmlformats.org/markup-compatibility/2006">
              <mc:Choice xmlns:v="urn:schemas-microsoft-com:vml" Requires="v">
                <p:oleObj spid="_x0000_s190474" name="Equation" r:id="rId4" imgW="3124200" imgH="1663700" progId="Equation.DSMT4">
                  <p:embed/>
                </p:oleObj>
              </mc:Choice>
              <mc:Fallback>
                <p:oleObj name="Equation" r:id="rId4" imgW="3124200" imgH="1663700" progId="Equation.DSMT4">
                  <p:embed/>
                  <p:pic>
                    <p:nvPicPr>
                      <p:cNvPr id="7170" name="Object 4"/>
                      <p:cNvPicPr>
                        <a:picLocks noChangeArrowheads="1"/>
                      </p:cNvPicPr>
                      <p:nvPr/>
                    </p:nvPicPr>
                    <p:blipFill>
                      <a:blip r:embed="rId5"/>
                      <a:srcRect/>
                      <a:stretch>
                        <a:fillRect/>
                      </a:stretch>
                    </p:blipFill>
                    <p:spPr bwMode="auto">
                      <a:xfrm>
                        <a:off x="1177158" y="2174458"/>
                        <a:ext cx="6282121" cy="3413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7174" name="Picture 6" descr="H_HEL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831" y="1055688"/>
            <a:ext cx="2133600" cy="1289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4826982" y="3631088"/>
            <a:ext cx="3522311" cy="461665"/>
          </a:xfrm>
          <a:prstGeom prst="rect">
            <a:avLst/>
          </a:prstGeom>
          <a:noFill/>
        </p:spPr>
        <p:txBody>
          <a:bodyPr wrap="none" rtlCol="0">
            <a:spAutoFit/>
          </a:bodyPr>
          <a:lstStyle/>
          <a:p>
            <a:r>
              <a:rPr lang="en-US" sz="2400" dirty="0"/>
              <a:t>= Mean distance to defect</a:t>
            </a:r>
          </a:p>
        </p:txBody>
      </p:sp>
      <p:sp>
        <p:nvSpPr>
          <p:cNvPr id="7" name="TextBox 6"/>
          <p:cNvSpPr txBox="1"/>
          <p:nvPr/>
        </p:nvSpPr>
        <p:spPr>
          <a:xfrm>
            <a:off x="4882007" y="4537248"/>
            <a:ext cx="3592843" cy="461665"/>
          </a:xfrm>
          <a:prstGeom prst="rect">
            <a:avLst/>
          </a:prstGeom>
          <a:noFill/>
        </p:spPr>
        <p:txBody>
          <a:bodyPr wrap="none" rtlCol="0">
            <a:spAutoFit/>
          </a:bodyPr>
          <a:lstStyle/>
          <a:p>
            <a:r>
              <a:rPr lang="en-US" sz="2400" dirty="0"/>
              <a:t>=Median distance to defect</a:t>
            </a:r>
          </a:p>
        </p:txBody>
      </p:sp>
      <p:sp>
        <p:nvSpPr>
          <p:cNvPr id="8" name="TextBox 7"/>
          <p:cNvSpPr txBox="1"/>
          <p:nvPr/>
        </p:nvSpPr>
        <p:spPr>
          <a:xfrm>
            <a:off x="1228073" y="6308079"/>
            <a:ext cx="6919082" cy="461665"/>
          </a:xfrm>
          <a:prstGeom prst="rect">
            <a:avLst/>
          </a:prstGeom>
          <a:noFill/>
        </p:spPr>
        <p:txBody>
          <a:bodyPr wrap="none" rtlCol="0">
            <a:spAutoFit/>
          </a:bodyPr>
          <a:lstStyle/>
          <a:p>
            <a:r>
              <a:rPr lang="en-US" sz="2400" dirty="0"/>
              <a:t>90% Design Life: 0.9 </a:t>
            </a:r>
            <a:r>
              <a:rPr lang="en-US" sz="2400" dirty="0" err="1"/>
              <a:t>Pr</a:t>
            </a:r>
            <a:r>
              <a:rPr lang="en-US" sz="2400" dirty="0"/>
              <a:t> of distance w/o defect = 105 </a:t>
            </a:r>
            <a:r>
              <a:rPr lang="en-US" sz="2400" dirty="0" err="1"/>
              <a:t>ft</a:t>
            </a:r>
            <a:endParaRPr lang="en-US" sz="2400" dirty="0"/>
          </a:p>
        </p:txBody>
      </p:sp>
      <p:sp>
        <p:nvSpPr>
          <p:cNvPr id="9" name="TextBox 8"/>
          <p:cNvSpPr txBox="1"/>
          <p:nvPr/>
        </p:nvSpPr>
        <p:spPr>
          <a:xfrm>
            <a:off x="4882007" y="2612658"/>
            <a:ext cx="3555204" cy="492443"/>
          </a:xfrm>
          <a:prstGeom prst="rect">
            <a:avLst/>
          </a:prstGeom>
          <a:noFill/>
        </p:spPr>
        <p:txBody>
          <a:bodyPr wrap="none" rtlCol="0">
            <a:spAutoFit/>
          </a:bodyPr>
          <a:lstStyle/>
          <a:p>
            <a:r>
              <a:rPr lang="en-US" sz="2400" dirty="0"/>
              <a:t>= </a:t>
            </a:r>
            <a:r>
              <a:rPr lang="en-US" sz="2400" dirty="0" err="1"/>
              <a:t>Pr</a:t>
            </a:r>
            <a:r>
              <a:rPr lang="en-US" sz="2400" dirty="0"/>
              <a:t> </a:t>
            </a:r>
            <a:r>
              <a:rPr lang="en-US" sz="2600" dirty="0"/>
              <a:t>of</a:t>
            </a:r>
            <a:r>
              <a:rPr lang="en-US" sz="2400" dirty="0"/>
              <a:t> no defect to 1000 </a:t>
            </a:r>
            <a:r>
              <a:rPr lang="en-US" sz="2400" dirty="0" err="1"/>
              <a:t>ft</a:t>
            </a:r>
            <a:endParaRPr lang="en-US" sz="2400" dirty="0"/>
          </a:p>
        </p:txBody>
      </p:sp>
    </p:spTree>
    <p:extLst>
      <p:ext uri="{BB962C8B-B14F-4D97-AF65-F5344CB8AC3E}">
        <p14:creationId xmlns:p14="http://schemas.microsoft.com/office/powerpoint/2010/main" val="361199876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a:xfrm>
            <a:off x="95051" y="118229"/>
            <a:ext cx="9143999" cy="660400"/>
          </a:xfrm>
          <a:noFill/>
        </p:spPr>
        <p:txBody>
          <a:bodyPr>
            <a:noAutofit/>
          </a:bodyPr>
          <a:lstStyle/>
          <a:p>
            <a:r>
              <a:rPr lang="en-US" sz="3200" dirty="0"/>
              <a:t>Memoryless Property of the </a:t>
            </a:r>
            <a:br>
              <a:rPr lang="en-US" sz="3200" dirty="0"/>
            </a:br>
            <a:r>
              <a:rPr lang="en-US" sz="3200" dirty="0"/>
              <a:t>Exponential, Constant λ</a:t>
            </a:r>
          </a:p>
        </p:txBody>
      </p:sp>
      <p:graphicFrame>
        <p:nvGraphicFramePr>
          <p:cNvPr id="8194" name="Object 1027"/>
          <p:cNvGraphicFramePr>
            <a:graphicFrameLocks/>
          </p:cNvGraphicFramePr>
          <p:nvPr/>
        </p:nvGraphicFramePr>
        <p:xfrm>
          <a:off x="2739307" y="1184387"/>
          <a:ext cx="3665385" cy="900262"/>
        </p:xfrm>
        <a:graphic>
          <a:graphicData uri="http://schemas.openxmlformats.org/presentationml/2006/ole">
            <mc:AlternateContent xmlns:mc="http://schemas.openxmlformats.org/markup-compatibility/2006">
              <mc:Choice xmlns:v="urn:schemas-microsoft-com:vml" Requires="v">
                <p:oleObj spid="_x0000_s191504" name="Equation" r:id="rId4" imgW="1790700" imgH="482600" progId="Equation.DSMT4">
                  <p:embed/>
                </p:oleObj>
              </mc:Choice>
              <mc:Fallback>
                <p:oleObj name="Equation" r:id="rId4" imgW="1790700" imgH="482600" progId="Equation.DSMT4">
                  <p:embed/>
                  <p:pic>
                    <p:nvPicPr>
                      <p:cNvPr id="8194" name="Object 1027"/>
                      <p:cNvPicPr>
                        <a:picLocks noChangeArrowheads="1"/>
                      </p:cNvPicPr>
                      <p:nvPr/>
                    </p:nvPicPr>
                    <p:blipFill>
                      <a:blip r:embed="rId5"/>
                      <a:srcRect/>
                      <a:stretch>
                        <a:fillRect/>
                      </a:stretch>
                    </p:blipFill>
                    <p:spPr bwMode="auto">
                      <a:xfrm>
                        <a:off x="2739307" y="1184387"/>
                        <a:ext cx="3665385" cy="900262"/>
                      </a:xfrm>
                      <a:prstGeom prst="rect">
                        <a:avLst/>
                      </a:prstGeom>
                      <a:noFill/>
                      <a:ln>
                        <a:noFill/>
                      </a:ln>
                      <a:effectLst/>
                    </p:spPr>
                  </p:pic>
                </p:oleObj>
              </mc:Fallback>
            </mc:AlternateContent>
          </a:graphicData>
        </a:graphic>
      </p:graphicFrame>
      <p:graphicFrame>
        <p:nvGraphicFramePr>
          <p:cNvPr id="8195" name="Object 1028"/>
          <p:cNvGraphicFramePr>
            <a:graphicFrameLocks/>
          </p:cNvGraphicFramePr>
          <p:nvPr/>
        </p:nvGraphicFramePr>
        <p:xfrm>
          <a:off x="3733800" y="2159397"/>
          <a:ext cx="3236269" cy="976088"/>
        </p:xfrm>
        <a:graphic>
          <a:graphicData uri="http://schemas.openxmlformats.org/presentationml/2006/ole">
            <mc:AlternateContent xmlns:mc="http://schemas.openxmlformats.org/markup-compatibility/2006">
              <mc:Choice xmlns:v="urn:schemas-microsoft-com:vml" Requires="v">
                <p:oleObj spid="_x0000_s191505" name="Equation" r:id="rId6" imgW="1460500" imgH="457200" progId="Equation.DSMT4">
                  <p:embed/>
                </p:oleObj>
              </mc:Choice>
              <mc:Fallback>
                <p:oleObj name="Equation" r:id="rId6" imgW="1460500" imgH="457200" progId="Equation.DSMT4">
                  <p:embed/>
                  <p:pic>
                    <p:nvPicPr>
                      <p:cNvPr id="8195" name="Object 1028"/>
                      <p:cNvPicPr>
                        <a:picLocks noChangeArrowheads="1"/>
                      </p:cNvPicPr>
                      <p:nvPr/>
                    </p:nvPicPr>
                    <p:blipFill>
                      <a:blip r:embed="rId7"/>
                      <a:srcRect/>
                      <a:stretch>
                        <a:fillRect/>
                      </a:stretch>
                    </p:blipFill>
                    <p:spPr bwMode="auto">
                      <a:xfrm>
                        <a:off x="3733800" y="2159397"/>
                        <a:ext cx="3236269" cy="976088"/>
                      </a:xfrm>
                      <a:prstGeom prst="rect">
                        <a:avLst/>
                      </a:prstGeom>
                      <a:noFill/>
                      <a:ln>
                        <a:noFill/>
                      </a:ln>
                      <a:effectLst/>
                    </p:spPr>
                  </p:pic>
                </p:oleObj>
              </mc:Fallback>
            </mc:AlternateContent>
          </a:graphicData>
        </a:graphic>
      </p:graphicFrame>
      <p:sp>
        <p:nvSpPr>
          <p:cNvPr id="2" name="TextBox 1"/>
          <p:cNvSpPr txBox="1"/>
          <p:nvPr/>
        </p:nvSpPr>
        <p:spPr>
          <a:xfrm>
            <a:off x="228599" y="3429000"/>
            <a:ext cx="8686800" cy="3416320"/>
          </a:xfrm>
          <a:prstGeom prst="rect">
            <a:avLst/>
          </a:prstGeom>
          <a:noFill/>
        </p:spPr>
        <p:txBody>
          <a:bodyPr wrap="square" rtlCol="0">
            <a:spAutoFit/>
          </a:bodyPr>
          <a:lstStyle/>
          <a:p>
            <a:r>
              <a:rPr lang="en-US" dirty="0"/>
              <a:t>For the Exponential distribution, the conditional reliability equals the unconditional reliability.  This ‘memoryless’ property, with behavior independent of history, implies that if we have two components, one 2 years old (T</a:t>
            </a:r>
            <a:r>
              <a:rPr lang="en-US" baseline="-25000" dirty="0"/>
              <a:t>0</a:t>
            </a:r>
            <a:r>
              <a:rPr lang="en-US" dirty="0"/>
              <a:t> = 2); another 10 years old (T</a:t>
            </a:r>
            <a:r>
              <a:rPr lang="en-US" baseline="-25000" dirty="0"/>
              <a:t>0</a:t>
            </a:r>
            <a:r>
              <a:rPr lang="en-US" dirty="0"/>
              <a:t> = 10), the Reliability or the probability that they will survive another 5 years (t = 5) is the same for both units and is equal to R(5).  </a:t>
            </a:r>
          </a:p>
          <a:p>
            <a:r>
              <a:rPr lang="en-US" dirty="0"/>
              <a:t>A used unit of a component is </a:t>
            </a:r>
            <a:r>
              <a:rPr lang="en-US" b="1" dirty="0"/>
              <a:t>expected</a:t>
            </a:r>
            <a:r>
              <a:rPr lang="en-US" dirty="0"/>
              <a:t> to be just as reliable as a new unit! </a:t>
            </a:r>
          </a:p>
        </p:txBody>
      </p:sp>
      <p:sp>
        <p:nvSpPr>
          <p:cNvPr id="4" name="TextBox 3"/>
          <p:cNvSpPr txBox="1"/>
          <p:nvPr/>
        </p:nvSpPr>
        <p:spPr>
          <a:xfrm>
            <a:off x="360168" y="1250056"/>
            <a:ext cx="1999880" cy="1508105"/>
          </a:xfrm>
          <a:prstGeom prst="rect">
            <a:avLst/>
          </a:prstGeom>
          <a:noFill/>
        </p:spPr>
        <p:txBody>
          <a:bodyPr wrap="square" rtlCol="0">
            <a:spAutoFit/>
          </a:bodyPr>
          <a:lstStyle/>
          <a:p>
            <a:r>
              <a:rPr lang="en-US" sz="2300" dirty="0"/>
              <a:t>Conditional Reliability for working at t beyond T</a:t>
            </a:r>
            <a:r>
              <a:rPr lang="en-US" sz="2300" baseline="-25000" dirty="0"/>
              <a:t>0</a:t>
            </a:r>
            <a:r>
              <a:rPr lang="en-US" sz="2300" dirty="0"/>
              <a:t>:</a:t>
            </a:r>
            <a:endParaRPr lang="en-US" sz="2300" baseline="-25000" dirty="0"/>
          </a:p>
        </p:txBody>
      </p:sp>
    </p:spTree>
    <p:extLst>
      <p:ext uri="{BB962C8B-B14F-4D97-AF65-F5344CB8AC3E}">
        <p14:creationId xmlns:p14="http://schemas.microsoft.com/office/powerpoint/2010/main" val="19013983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1143000"/>
          </a:xfrm>
        </p:spPr>
        <p:txBody>
          <a:bodyPr>
            <a:normAutofit/>
          </a:bodyPr>
          <a:lstStyle/>
          <a:p>
            <a:r>
              <a:rPr lang="en-US" sz="3200" dirty="0"/>
              <a:t>Mean Residual Life, </a:t>
            </a:r>
            <a:br>
              <a:rPr lang="en-US" sz="3200" dirty="0"/>
            </a:br>
            <a:r>
              <a:rPr lang="en-US" sz="3200" dirty="0"/>
              <a:t>for the Memoryless Exponential</a:t>
            </a:r>
          </a:p>
        </p:txBody>
      </p:sp>
      <p:graphicFrame>
        <p:nvGraphicFramePr>
          <p:cNvPr id="5" name="Object 3"/>
          <p:cNvGraphicFramePr>
            <a:graphicFrameLocks/>
          </p:cNvGraphicFramePr>
          <p:nvPr/>
        </p:nvGraphicFramePr>
        <p:xfrm>
          <a:off x="676056" y="2233448"/>
          <a:ext cx="7791888" cy="2023789"/>
        </p:xfrm>
        <a:graphic>
          <a:graphicData uri="http://schemas.openxmlformats.org/presentationml/2006/ole">
            <mc:AlternateContent xmlns:mc="http://schemas.openxmlformats.org/markup-compatibility/2006">
              <mc:Choice xmlns:v="urn:schemas-microsoft-com:vml" Requires="v">
                <p:oleObj spid="_x0000_s192521" name="Equation" r:id="rId3" imgW="4076700" imgH="1054100" progId="Equation.DSMT4">
                  <p:embed/>
                </p:oleObj>
              </mc:Choice>
              <mc:Fallback>
                <p:oleObj name="Equation" r:id="rId3" imgW="4076700" imgH="1054100" progId="Equation.DSMT4">
                  <p:embed/>
                  <p:pic>
                    <p:nvPicPr>
                      <p:cNvPr id="5" name="Object 3"/>
                      <p:cNvPicPr>
                        <a:picLocks noChangeArrowheads="1"/>
                      </p:cNvPicPr>
                      <p:nvPr/>
                    </p:nvPicPr>
                    <p:blipFill>
                      <a:blip r:embed="rId4"/>
                      <a:srcRect/>
                      <a:stretch>
                        <a:fillRect/>
                      </a:stretch>
                    </p:blipFill>
                    <p:spPr bwMode="auto">
                      <a:xfrm>
                        <a:off x="676056" y="2233448"/>
                        <a:ext cx="7791888" cy="2023789"/>
                      </a:xfrm>
                      <a:prstGeom prst="rect">
                        <a:avLst/>
                      </a:prstGeom>
                      <a:noFill/>
                      <a:ln>
                        <a:noFill/>
                      </a:ln>
                      <a:effectLst/>
                    </p:spPr>
                  </p:pic>
                </p:oleObj>
              </mc:Fallback>
            </mc:AlternateContent>
          </a:graphicData>
        </a:graphic>
      </p:graphicFrame>
      <p:sp>
        <p:nvSpPr>
          <p:cNvPr id="3" name="TextBox 2"/>
          <p:cNvSpPr txBox="1"/>
          <p:nvPr/>
        </p:nvSpPr>
        <p:spPr>
          <a:xfrm>
            <a:off x="222249" y="5214495"/>
            <a:ext cx="8680451" cy="830997"/>
          </a:xfrm>
          <a:prstGeom prst="rect">
            <a:avLst/>
          </a:prstGeom>
          <a:noFill/>
        </p:spPr>
        <p:txBody>
          <a:bodyPr wrap="square" rtlCol="0">
            <a:spAutoFit/>
          </a:bodyPr>
          <a:lstStyle/>
          <a:p>
            <a:r>
              <a:rPr lang="en-US" sz="2400" dirty="0"/>
              <a:t>So for the Exponential model, the Conditional MTTF is numerically the same as the Unconditional MTTF, because λ(t) = λ is constant!</a:t>
            </a:r>
          </a:p>
        </p:txBody>
      </p:sp>
    </p:spTree>
    <p:extLst>
      <p:ext uri="{BB962C8B-B14F-4D97-AF65-F5344CB8AC3E}">
        <p14:creationId xmlns:p14="http://schemas.microsoft.com/office/powerpoint/2010/main" val="2323311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0"/>
          <p:cNvSpPr>
            <a:spLocks noGrp="1" noChangeArrowheads="1"/>
          </p:cNvSpPr>
          <p:nvPr>
            <p:ph type="title"/>
          </p:nvPr>
        </p:nvSpPr>
        <p:spPr>
          <a:xfrm>
            <a:off x="384104" y="190500"/>
            <a:ext cx="6604000" cy="660400"/>
          </a:xfrm>
          <a:noFill/>
        </p:spPr>
        <p:txBody>
          <a:bodyPr>
            <a:normAutofit/>
          </a:bodyPr>
          <a:lstStyle/>
          <a:p>
            <a:r>
              <a:rPr lang="en-US" sz="3200" dirty="0"/>
              <a:t>Example Exercise #3 -CFR Model	</a:t>
            </a:r>
          </a:p>
        </p:txBody>
      </p:sp>
      <p:sp>
        <p:nvSpPr>
          <p:cNvPr id="44035" name="Rectangle 2051"/>
          <p:cNvSpPr>
            <a:spLocks noGrp="1" noChangeArrowheads="1"/>
          </p:cNvSpPr>
          <p:nvPr>
            <p:ph idx="1"/>
          </p:nvPr>
        </p:nvSpPr>
        <p:spPr>
          <a:xfrm>
            <a:off x="685800" y="1600200"/>
            <a:ext cx="7759700" cy="4406900"/>
          </a:xfrm>
        </p:spPr>
        <p:txBody>
          <a:bodyPr>
            <a:normAutofit/>
          </a:bodyPr>
          <a:lstStyle/>
          <a:p>
            <a:pPr marL="609600" indent="-609600"/>
            <a:r>
              <a:rPr lang="en-US" sz="2400" dirty="0">
                <a:latin typeface="+mj-lt"/>
              </a:rPr>
              <a:t>A certain type of surge protector is observed to fail at the constant rate of 0.0005 failures per day.  Find:</a:t>
            </a:r>
          </a:p>
          <a:p>
            <a:pPr marL="0" indent="0">
              <a:buNone/>
            </a:pPr>
            <a:r>
              <a:rPr lang="en-US" sz="2400" dirty="0">
                <a:latin typeface="+mj-lt"/>
              </a:rPr>
              <a:t>	a.  The MTTF, median, and the standard deviation.</a:t>
            </a:r>
          </a:p>
          <a:p>
            <a:pPr marL="0" indent="0">
              <a:buNone/>
            </a:pPr>
            <a:r>
              <a:rPr lang="en-US" sz="2400" dirty="0">
                <a:latin typeface="+mj-lt"/>
              </a:rPr>
              <a:t>	b.  Find the Reliability during the first year; the second year; the second year given it has survived the first year.</a:t>
            </a:r>
          </a:p>
          <a:p>
            <a:pPr marL="0" indent="0">
              <a:buNone/>
            </a:pPr>
            <a:r>
              <a:rPr lang="en-US" sz="2400" dirty="0">
                <a:latin typeface="+mj-lt"/>
              </a:rPr>
              <a:t>	c.  The 90% design life. </a:t>
            </a:r>
          </a:p>
        </p:txBody>
      </p:sp>
      <p:pic>
        <p:nvPicPr>
          <p:cNvPr id="44038" name="Picture 2055" descr="H_HEL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648" y="5108027"/>
            <a:ext cx="25527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076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2221" y="276067"/>
            <a:ext cx="5842000" cy="660400"/>
          </a:xfrm>
          <a:noFill/>
        </p:spPr>
        <p:txBody>
          <a:bodyPr>
            <a:normAutofit/>
          </a:bodyPr>
          <a:lstStyle/>
          <a:p>
            <a:r>
              <a:rPr lang="en-US" sz="3200" dirty="0"/>
              <a:t>Example Exercise #3- Solution</a:t>
            </a:r>
          </a:p>
        </p:txBody>
      </p:sp>
      <p:sp>
        <p:nvSpPr>
          <p:cNvPr id="45059" name="Rectangle 3"/>
          <p:cNvSpPr>
            <a:spLocks noGrp="1" noChangeArrowheads="1"/>
          </p:cNvSpPr>
          <p:nvPr>
            <p:ph idx="1"/>
          </p:nvPr>
        </p:nvSpPr>
        <p:spPr>
          <a:xfrm>
            <a:off x="382221" y="1752600"/>
            <a:ext cx="8544468" cy="4603750"/>
          </a:xfrm>
        </p:spPr>
        <p:txBody>
          <a:bodyPr>
            <a:normAutofit/>
          </a:bodyPr>
          <a:lstStyle/>
          <a:p>
            <a:pPr marL="0" indent="0">
              <a:buNone/>
            </a:pPr>
            <a:r>
              <a:rPr lang="en-US" sz="2400" dirty="0">
                <a:latin typeface="+mj-lt"/>
              </a:rPr>
              <a:t>a.  MTTF = 1/0.0005 = 2000 days (5.5 yr.)</a:t>
            </a:r>
          </a:p>
          <a:p>
            <a:pPr marL="0" indent="0">
              <a:buNone/>
            </a:pPr>
            <a:r>
              <a:rPr lang="en-US" sz="2400" dirty="0">
                <a:latin typeface="+mj-lt"/>
              </a:rPr>
              <a:t>     </a:t>
            </a:r>
            <a:r>
              <a:rPr lang="en-US" sz="2400" dirty="0" err="1">
                <a:latin typeface="+mj-lt"/>
              </a:rPr>
              <a:t>Std</a:t>
            </a:r>
            <a:r>
              <a:rPr lang="en-US" sz="2400" dirty="0">
                <a:latin typeface="+mj-lt"/>
              </a:rPr>
              <a:t> </a:t>
            </a:r>
            <a:r>
              <a:rPr lang="en-US" sz="2400" dirty="0" err="1">
                <a:latin typeface="+mj-lt"/>
              </a:rPr>
              <a:t>Dev</a:t>
            </a:r>
            <a:r>
              <a:rPr lang="en-US" sz="2400" dirty="0">
                <a:latin typeface="+mj-lt"/>
              </a:rPr>
              <a:t> = 2000 days</a:t>
            </a:r>
          </a:p>
          <a:p>
            <a:pPr marL="0" indent="0">
              <a:spcAft>
                <a:spcPts val="2000"/>
              </a:spcAft>
              <a:buNone/>
            </a:pPr>
            <a:r>
              <a:rPr lang="en-US" sz="2400" dirty="0">
                <a:latin typeface="+mj-lt"/>
              </a:rPr>
              <a:t>      </a:t>
            </a:r>
            <a:r>
              <a:rPr lang="en-US" sz="2400" dirty="0" err="1">
                <a:latin typeface="+mj-lt"/>
              </a:rPr>
              <a:t>t</a:t>
            </a:r>
            <a:r>
              <a:rPr lang="en-US" sz="2400" baseline="-25000" dirty="0" err="1">
                <a:latin typeface="+mj-lt"/>
              </a:rPr>
              <a:t>med</a:t>
            </a:r>
            <a:r>
              <a:rPr lang="en-US" sz="2400" dirty="0">
                <a:latin typeface="+mj-lt"/>
              </a:rPr>
              <a:t> = 2000 x 0.693 = 1386 days (3.8 yr.)</a:t>
            </a:r>
          </a:p>
          <a:p>
            <a:pPr marL="0" indent="0">
              <a:buNone/>
            </a:pPr>
            <a:r>
              <a:rPr lang="en-US" sz="2400" dirty="0">
                <a:latin typeface="+mj-lt"/>
              </a:rPr>
              <a:t>b.  R(365) = e</a:t>
            </a:r>
            <a:r>
              <a:rPr lang="en-US" sz="2400" baseline="30000" dirty="0">
                <a:latin typeface="+mj-lt"/>
              </a:rPr>
              <a:t>- 365 x 0.0005</a:t>
            </a:r>
            <a:r>
              <a:rPr lang="en-US" sz="2400" dirty="0">
                <a:latin typeface="+mj-lt"/>
              </a:rPr>
              <a:t> = 0.833</a:t>
            </a:r>
          </a:p>
          <a:p>
            <a:pPr marL="0" indent="0">
              <a:buNone/>
            </a:pPr>
            <a:r>
              <a:rPr lang="en-US" sz="2400" dirty="0">
                <a:latin typeface="+mj-lt"/>
              </a:rPr>
              <a:t>     R(730) = e</a:t>
            </a:r>
            <a:r>
              <a:rPr lang="en-US" sz="2400" baseline="30000" dirty="0">
                <a:latin typeface="+mj-lt"/>
              </a:rPr>
              <a:t>-730 x 0.0005</a:t>
            </a:r>
            <a:r>
              <a:rPr lang="en-US" sz="2400" dirty="0">
                <a:latin typeface="+mj-lt"/>
              </a:rPr>
              <a:t> = 0.694</a:t>
            </a:r>
          </a:p>
          <a:p>
            <a:pPr marL="0" indent="0">
              <a:spcAft>
                <a:spcPts val="2000"/>
              </a:spcAft>
              <a:buNone/>
            </a:pPr>
            <a:r>
              <a:rPr lang="en-US" sz="2400" dirty="0">
                <a:latin typeface="+mj-lt"/>
              </a:rPr>
              <a:t>     R(365|365) = R(365) = 0.833 (</a:t>
            </a:r>
            <a:r>
              <a:rPr lang="en-US" sz="2400" dirty="0" err="1">
                <a:latin typeface="+mj-lt"/>
              </a:rPr>
              <a:t>memoryless</a:t>
            </a:r>
            <a:r>
              <a:rPr lang="en-US" sz="2400" dirty="0">
                <a:latin typeface="+mj-lt"/>
              </a:rPr>
              <a:t> property)</a:t>
            </a:r>
          </a:p>
          <a:p>
            <a:pPr marL="0" indent="0">
              <a:buNone/>
            </a:pPr>
            <a:r>
              <a:rPr lang="en-US" sz="2400" dirty="0">
                <a:latin typeface="+mj-lt"/>
              </a:rPr>
              <a:t>c.  t</a:t>
            </a:r>
            <a:r>
              <a:rPr lang="en-US" sz="2400" baseline="-25000" dirty="0">
                <a:latin typeface="+mj-lt"/>
              </a:rPr>
              <a:t>0.90</a:t>
            </a:r>
            <a:r>
              <a:rPr lang="en-US" sz="2400" dirty="0">
                <a:latin typeface="+mj-lt"/>
              </a:rPr>
              <a:t> = - 2000 </a:t>
            </a:r>
            <a:r>
              <a:rPr lang="en-US" sz="2400" dirty="0" err="1">
                <a:latin typeface="+mj-lt"/>
              </a:rPr>
              <a:t>ln</a:t>
            </a:r>
            <a:r>
              <a:rPr lang="en-US" sz="2400" dirty="0">
                <a:latin typeface="+mj-lt"/>
              </a:rPr>
              <a:t> 0.90 = 210 days (7 mo.)</a:t>
            </a:r>
          </a:p>
          <a:p>
            <a:pPr marL="0" indent="0">
              <a:buNone/>
            </a:pPr>
            <a:endParaRPr lang="en-US" sz="2400" dirty="0">
              <a:latin typeface="+mj-lt"/>
            </a:endParaRPr>
          </a:p>
        </p:txBody>
      </p:sp>
      <p:pic>
        <p:nvPicPr>
          <p:cNvPr id="45062" name="Picture 5" descr="H_HEL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989" y="1447800"/>
            <a:ext cx="1740790" cy="7619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a:extLst>
              <a:ext uri="{FF2B5EF4-FFF2-40B4-BE49-F238E27FC236}">
                <a16:creationId xmlns:a16="http://schemas.microsoft.com/office/drawing/2014/main" id="{6F53296E-74BB-BD4C-9BA9-BD99D2B1EAC1}"/>
              </a:ext>
            </a:extLst>
          </p:cNvPr>
          <p:cNvSpPr txBox="1"/>
          <p:nvPr/>
        </p:nvSpPr>
        <p:spPr>
          <a:xfrm>
            <a:off x="1184435" y="5938855"/>
            <a:ext cx="3181705" cy="461665"/>
          </a:xfrm>
          <a:prstGeom prst="rect">
            <a:avLst/>
          </a:prstGeom>
          <a:noFill/>
        </p:spPr>
        <p:txBody>
          <a:bodyPr wrap="none" rtlCol="0">
            <a:spAutoFit/>
          </a:bodyPr>
          <a:lstStyle/>
          <a:p>
            <a:r>
              <a:rPr lang="en-US" sz="2400" dirty="0" err="1"/>
              <a:t>t</a:t>
            </a:r>
            <a:r>
              <a:rPr lang="en-US" sz="2400" baseline="-25000" dirty="0" err="1"/>
              <a:t>R</a:t>
            </a:r>
            <a:r>
              <a:rPr lang="en-US" sz="2400" dirty="0"/>
              <a:t> = -1/</a:t>
            </a:r>
            <a:r>
              <a:rPr lang="en-US" sz="2400" dirty="0" err="1"/>
              <a:t>λ∙lnR</a:t>
            </a:r>
            <a:r>
              <a:rPr lang="en-US" sz="2400" dirty="0"/>
              <a:t> =-</a:t>
            </a:r>
            <a:r>
              <a:rPr lang="en-US" sz="2400" dirty="0" err="1"/>
              <a:t>MTTF∙lnR</a:t>
            </a:r>
            <a:endParaRPr lang="en-US" sz="2400" dirty="0"/>
          </a:p>
        </p:txBody>
      </p:sp>
    </p:spTree>
    <p:extLst>
      <p:ext uri="{BB962C8B-B14F-4D97-AF65-F5344CB8AC3E}">
        <p14:creationId xmlns:p14="http://schemas.microsoft.com/office/powerpoint/2010/main" val="18097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020184" y="9576"/>
            <a:ext cx="7010400" cy="660400"/>
          </a:xfrm>
          <a:solidFill>
            <a:schemeClr val="bg1"/>
          </a:solidFill>
        </p:spPr>
        <p:txBody>
          <a:bodyPr>
            <a:normAutofit fontScale="90000"/>
          </a:bodyPr>
          <a:lstStyle/>
          <a:p>
            <a:r>
              <a:rPr lang="en-US" sz="3600" dirty="0"/>
              <a:t>Example #4: Asteroid Return Period</a:t>
            </a:r>
          </a:p>
        </p:txBody>
      </p:sp>
      <p:sp>
        <p:nvSpPr>
          <p:cNvPr id="26628" name="Rectangle 3"/>
          <p:cNvSpPr>
            <a:spLocks noGrp="1" noChangeArrowheads="1"/>
          </p:cNvSpPr>
          <p:nvPr>
            <p:ph idx="1"/>
          </p:nvPr>
        </p:nvSpPr>
        <p:spPr>
          <a:xfrm>
            <a:off x="204952" y="701799"/>
            <a:ext cx="8818203" cy="1587500"/>
          </a:xfrm>
          <a:solidFill>
            <a:schemeClr val="bg1"/>
          </a:solidFill>
        </p:spPr>
        <p:txBody>
          <a:bodyPr>
            <a:noAutofit/>
          </a:bodyPr>
          <a:lstStyle/>
          <a:p>
            <a:pPr marL="0" indent="0">
              <a:buNone/>
            </a:pPr>
            <a:r>
              <a:rPr lang="ja-JP" altLang="en-US" sz="2300" i="1" dirty="0">
                <a:latin typeface="+mj-lt"/>
              </a:rPr>
              <a:t>“</a:t>
            </a:r>
            <a:r>
              <a:rPr lang="en-US" altLang="ja-JP" sz="2300" i="1" dirty="0">
                <a:latin typeface="+mj-lt"/>
              </a:rPr>
              <a:t>An a</a:t>
            </a:r>
            <a:r>
              <a:rPr lang="en-US" sz="2300" i="1" dirty="0">
                <a:latin typeface="+mj-lt"/>
              </a:rPr>
              <a:t>steroid, 2/3 of a mile across, can smash into the Earth at a high speed (which would cause a blast with the power of thousands of hydrogen bombs) within the next 300,000 years.</a:t>
            </a:r>
            <a:r>
              <a:rPr lang="ja-JP" altLang="en-US" sz="2300" i="1" dirty="0">
                <a:latin typeface="+mj-lt"/>
              </a:rPr>
              <a:t>”</a:t>
            </a:r>
            <a:r>
              <a:rPr lang="en-US" sz="2300" i="1" dirty="0">
                <a:latin typeface="+mj-lt"/>
              </a:rPr>
              <a:t> - Dave Morrison (NASA) 				</a:t>
            </a:r>
          </a:p>
        </p:txBody>
      </p:sp>
      <p:sp>
        <p:nvSpPr>
          <p:cNvPr id="111620" name="Rectangle 4"/>
          <p:cNvSpPr>
            <a:spLocks noChangeArrowheads="1"/>
          </p:cNvSpPr>
          <p:nvPr/>
        </p:nvSpPr>
        <p:spPr bwMode="auto">
          <a:xfrm>
            <a:off x="151651" y="2271095"/>
            <a:ext cx="8871504" cy="4340292"/>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pPr eaLnBrk="0" hangingPunct="0"/>
            <a:r>
              <a:rPr lang="en-US" sz="2300" dirty="0"/>
              <a:t>The mean time to a failure event= 300,000 yrs.</a:t>
            </a:r>
          </a:p>
          <a:p>
            <a:pPr eaLnBrk="0" hangingPunct="0"/>
            <a:r>
              <a:rPr lang="en-US" sz="2300" dirty="0"/>
              <a:t>Assuming constant λ, calculate the probability that this asteroid is expected to collide with the earth for t &gt; 70 years.  </a:t>
            </a:r>
          </a:p>
          <a:p>
            <a:pPr eaLnBrk="0" hangingPunct="0"/>
            <a:r>
              <a:rPr lang="en-US" sz="2300" dirty="0"/>
              <a:t>This is the logic of R(t) with </a:t>
            </a:r>
            <a:r>
              <a:rPr lang="en-US" sz="2300" dirty="0" err="1"/>
              <a:t>Pr</a:t>
            </a:r>
            <a:r>
              <a:rPr lang="en-US" sz="2300" dirty="0"/>
              <a:t> of failure event &gt; t. Based on the above data, write an expression to calculate λ.</a:t>
            </a:r>
            <a:r>
              <a:rPr lang="en-US" sz="2300" dirty="0">
                <a:latin typeface="Arial"/>
                <a:cs typeface="Arial"/>
              </a:rPr>
              <a:t> </a:t>
            </a:r>
            <a:br>
              <a:rPr lang="en-US" sz="2300" dirty="0">
                <a:latin typeface="Arial"/>
                <a:cs typeface="Arial"/>
              </a:rPr>
            </a:br>
            <a:br>
              <a:rPr lang="en-US" sz="2300" dirty="0">
                <a:latin typeface="Arial"/>
                <a:cs typeface="Arial"/>
              </a:rPr>
            </a:br>
            <a:r>
              <a:rPr lang="en-US" sz="2300" dirty="0"/>
              <a:t>	</a:t>
            </a:r>
            <a:br>
              <a:rPr lang="en-US" sz="2300" dirty="0"/>
            </a:br>
            <a:r>
              <a:rPr lang="en-US" sz="2300" dirty="0"/>
              <a:t>R(t) = e</a:t>
            </a:r>
            <a:r>
              <a:rPr lang="en-US" sz="2300" baseline="30000" dirty="0"/>
              <a:t>- </a:t>
            </a:r>
            <a:r>
              <a:rPr lang="en-US" sz="2300" baseline="30000" dirty="0" err="1"/>
              <a:t>λt</a:t>
            </a:r>
            <a:r>
              <a:rPr lang="en-US" sz="2300" dirty="0"/>
              <a:t> = e</a:t>
            </a:r>
            <a:r>
              <a:rPr lang="en-US" sz="2300" baseline="30000" dirty="0"/>
              <a:t>- t /MTTF</a:t>
            </a:r>
            <a:r>
              <a:rPr lang="en-US" sz="2300" dirty="0"/>
              <a:t> = e</a:t>
            </a:r>
            <a:r>
              <a:rPr lang="en-US" sz="2300" baseline="30000" dirty="0"/>
              <a:t>- t /300,000</a:t>
            </a:r>
            <a:r>
              <a:rPr lang="en-US" sz="2300" dirty="0"/>
              <a:t> </a:t>
            </a:r>
          </a:p>
          <a:p>
            <a:pPr eaLnBrk="0" hangingPunct="0"/>
            <a:r>
              <a:rPr lang="en-US" sz="2300" dirty="0"/>
              <a:t>R(70 </a:t>
            </a:r>
            <a:r>
              <a:rPr lang="en-US" sz="2300" dirty="0" err="1"/>
              <a:t>yr</a:t>
            </a:r>
            <a:r>
              <a:rPr lang="en-US" sz="2300" dirty="0"/>
              <a:t>) = e</a:t>
            </a:r>
            <a:r>
              <a:rPr lang="en-US" sz="2300" baseline="30000" dirty="0"/>
              <a:t>- 70 / 300,000</a:t>
            </a:r>
            <a:r>
              <a:rPr lang="en-US" sz="2300" dirty="0"/>
              <a:t> = 0.9998. </a:t>
            </a:r>
          </a:p>
          <a:p>
            <a:pPr eaLnBrk="0" hangingPunct="0"/>
            <a:endParaRPr lang="en-US" sz="2300" dirty="0"/>
          </a:p>
          <a:p>
            <a:pPr eaLnBrk="0" hangingPunct="0"/>
            <a:r>
              <a:rPr lang="en-US" sz="2300" dirty="0"/>
              <a:t>So the </a:t>
            </a:r>
            <a:r>
              <a:rPr lang="en-US" sz="2300" dirty="0" err="1"/>
              <a:t>Pr</a:t>
            </a:r>
            <a:r>
              <a:rPr lang="en-US" sz="2300" dirty="0"/>
              <a:t> of colliding with earth within 70 </a:t>
            </a:r>
            <a:r>
              <a:rPr lang="en-US" sz="2300" dirty="0" err="1"/>
              <a:t>yr</a:t>
            </a:r>
            <a:r>
              <a:rPr lang="en-US" sz="2300" dirty="0"/>
              <a:t> or ≤ 70 </a:t>
            </a:r>
            <a:r>
              <a:rPr lang="en-US" sz="2300" dirty="0" err="1"/>
              <a:t>yr</a:t>
            </a:r>
            <a:r>
              <a:rPr lang="en-US" sz="2300" dirty="0"/>
              <a:t> is the complement, 1–0.9998 = 0.0002 </a:t>
            </a:r>
          </a:p>
        </p:txBody>
      </p:sp>
      <p:sp>
        <p:nvSpPr>
          <p:cNvPr id="3" name="TextBox 2"/>
          <p:cNvSpPr txBox="1"/>
          <p:nvPr/>
        </p:nvSpPr>
        <p:spPr>
          <a:xfrm>
            <a:off x="2464306" y="4290690"/>
            <a:ext cx="3540953" cy="477054"/>
          </a:xfrm>
          <a:prstGeom prst="rect">
            <a:avLst/>
          </a:prstGeom>
          <a:noFill/>
        </p:spPr>
        <p:txBody>
          <a:bodyPr wrap="none" rtlCol="0">
            <a:spAutoFit/>
          </a:bodyPr>
          <a:lstStyle/>
          <a:p>
            <a:r>
              <a:rPr lang="en-US" sz="2500" dirty="0"/>
              <a:t>Event occurrence for T &gt; t</a:t>
            </a:r>
          </a:p>
        </p:txBody>
      </p:sp>
      <p:pic>
        <p:nvPicPr>
          <p:cNvPr id="417807" name="Picture 15" descr="Image result for asteroid cartoon">
            <a:extLst>
              <a:ext uri="{FF2B5EF4-FFF2-40B4-BE49-F238E27FC236}">
                <a16:creationId xmlns:a16="http://schemas.microsoft.com/office/drawing/2014/main" id="{D3255CD6-5BF1-4257-9F3B-F5760A83D8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337"/>
          <a:stretch/>
        </p:blipFill>
        <p:spPr bwMode="auto">
          <a:xfrm>
            <a:off x="7482489" y="4205440"/>
            <a:ext cx="1314140" cy="12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23187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152400"/>
            <a:ext cx="6875673" cy="742650"/>
          </a:xfrm>
          <a:noFill/>
        </p:spPr>
        <p:txBody>
          <a:bodyPr>
            <a:normAutofit fontScale="90000"/>
          </a:bodyPr>
          <a:lstStyle/>
          <a:p>
            <a:r>
              <a:rPr lang="en-US" sz="3200" dirty="0"/>
              <a:t>System Reliability: Multiple Failure Modes </a:t>
            </a:r>
          </a:p>
        </p:txBody>
      </p:sp>
      <p:sp>
        <p:nvSpPr>
          <p:cNvPr id="4" name="Content Placeholder 3"/>
          <p:cNvSpPr>
            <a:spLocks noGrp="1"/>
          </p:cNvSpPr>
          <p:nvPr>
            <p:ph idx="1"/>
          </p:nvPr>
        </p:nvSpPr>
        <p:spPr>
          <a:xfrm>
            <a:off x="381000" y="1234966"/>
            <a:ext cx="8605021" cy="5623034"/>
          </a:xfrm>
        </p:spPr>
        <p:txBody>
          <a:bodyPr>
            <a:normAutofit/>
          </a:bodyPr>
          <a:lstStyle/>
          <a:p>
            <a:pPr>
              <a:spcAft>
                <a:spcPts val="800"/>
              </a:spcAft>
            </a:pPr>
            <a:r>
              <a:rPr lang="en-US" sz="2400" dirty="0"/>
              <a:t>A failure mode is one way in which a component/system can fail.</a:t>
            </a:r>
          </a:p>
          <a:p>
            <a:pPr>
              <a:spcAft>
                <a:spcPts val="800"/>
              </a:spcAft>
            </a:pPr>
            <a:r>
              <a:rPr lang="en-US" sz="2400" dirty="0"/>
              <a:t>Components usually have more than one failure mode, and each mode corresponds to a different failure distribution.</a:t>
            </a:r>
          </a:p>
          <a:p>
            <a:pPr>
              <a:spcAft>
                <a:spcPts val="800"/>
              </a:spcAft>
            </a:pPr>
            <a:r>
              <a:rPr lang="en-US" sz="2400" dirty="0"/>
              <a:t>For example, a motor may fail due to a power surge or it may fail because of a wiring short. </a:t>
            </a:r>
          </a:p>
          <a:p>
            <a:r>
              <a:rPr lang="en-US" sz="2400" dirty="0"/>
              <a:t>Multiple failure modes can be modelled as a series system and the several failure modes in series can be modeled as the intersection, ⋂, of the reliability of each failure mode or single point failure. </a:t>
            </a:r>
          </a:p>
          <a:p>
            <a:endParaRPr lang="en-US" sz="2400" dirty="0"/>
          </a:p>
          <a:p>
            <a:endParaRPr lang="en-US" sz="2400" dirty="0"/>
          </a:p>
        </p:txBody>
      </p:sp>
    </p:spTree>
    <p:extLst>
      <p:ext uri="{BB962C8B-B14F-4D97-AF65-F5344CB8AC3E}">
        <p14:creationId xmlns:p14="http://schemas.microsoft.com/office/powerpoint/2010/main" val="31859104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4"/>
          <p:cNvSpPr>
            <a:spLocks noChangeArrowheads="1"/>
          </p:cNvSpPr>
          <p:nvPr/>
        </p:nvSpPr>
        <p:spPr bwMode="auto">
          <a:xfrm>
            <a:off x="289033" y="1123649"/>
            <a:ext cx="8397767" cy="587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marL="342900" indent="-342900" eaLnBrk="0" hangingPunct="0">
              <a:buFont typeface="Arial" panose="020B0604020202020204" pitchFamily="34" charset="0"/>
              <a:buChar char="•"/>
            </a:pPr>
            <a:r>
              <a:rPr lang="en-US" sz="2200" dirty="0"/>
              <a:t>In a series connection: the </a:t>
            </a:r>
            <a:r>
              <a:rPr lang="en-US" sz="2200" b="1" dirty="0"/>
              <a:t>only Path to success</a:t>
            </a:r>
            <a:r>
              <a:rPr lang="en-US" sz="2200" dirty="0"/>
              <a:t> is that </a:t>
            </a:r>
            <a:r>
              <a:rPr lang="en-US" sz="2200" b="1" dirty="0"/>
              <a:t>all of the n units are working</a:t>
            </a:r>
            <a:r>
              <a:rPr lang="en-US" sz="2200" dirty="0"/>
              <a:t> and </a:t>
            </a:r>
            <a:r>
              <a:rPr lang="en-US" sz="2200" b="1" dirty="0"/>
              <a:t>none of the n units fail</a:t>
            </a:r>
            <a:r>
              <a:rPr lang="en-US" sz="2200" dirty="0"/>
              <a:t>.</a:t>
            </a:r>
          </a:p>
          <a:p>
            <a:pPr marL="342900" indent="-342900" eaLnBrk="0" hangingPunct="0">
              <a:buFont typeface="Arial" panose="020B0604020202020204" pitchFamily="34" charset="0"/>
              <a:buChar char="•"/>
            </a:pPr>
            <a:r>
              <a:rPr lang="en-US" sz="2200" dirty="0"/>
              <a:t> If there are i number of failure modes: System Reliability, R</a:t>
            </a:r>
            <a:r>
              <a:rPr lang="en-US" sz="2200" baseline="-25000" dirty="0"/>
              <a:t>S</a:t>
            </a:r>
            <a:r>
              <a:rPr lang="en-US" sz="2200" dirty="0"/>
              <a:t>(t) is:</a:t>
            </a:r>
          </a:p>
          <a:p>
            <a:pPr marL="342900" indent="-342900" eaLnBrk="0" hangingPunct="0">
              <a:buFont typeface="Arial" panose="020B0604020202020204" pitchFamily="34" charset="0"/>
              <a:buChar char="•"/>
            </a:pPr>
            <a:endParaRPr lang="en-US" sz="1600" dirty="0"/>
          </a:p>
          <a:p>
            <a:pPr marL="342900" indent="-342900" eaLnBrk="0" hangingPunct="0">
              <a:buFont typeface="Arial" panose="020B0604020202020204" pitchFamily="34" charset="0"/>
              <a:buChar char="•"/>
            </a:pPr>
            <a:endParaRPr lang="en-US" sz="800" dirty="0"/>
          </a:p>
          <a:p>
            <a:r>
              <a:rPr lang="en-US" sz="2200" dirty="0"/>
              <a:t>	</a:t>
            </a:r>
          </a:p>
          <a:p>
            <a:r>
              <a:rPr lang="en-US" sz="2200" dirty="0"/>
              <a:t>	where </a:t>
            </a:r>
            <a:r>
              <a:rPr lang="en-US" sz="2200" dirty="0" err="1"/>
              <a:t>Ri⋂Rj</a:t>
            </a:r>
            <a:r>
              <a:rPr lang="en-US" sz="2200" dirty="0"/>
              <a:t> = (</a:t>
            </a:r>
            <a:r>
              <a:rPr lang="en-US" sz="2200" dirty="0" err="1"/>
              <a:t>Ri|Rj</a:t>
            </a:r>
            <a:r>
              <a:rPr lang="en-US" sz="2200" dirty="0"/>
              <a:t>)(</a:t>
            </a:r>
            <a:r>
              <a:rPr lang="en-US" sz="2200" dirty="0" err="1"/>
              <a:t>Rj</a:t>
            </a:r>
            <a:r>
              <a:rPr lang="en-US" sz="2200" dirty="0"/>
              <a:t>) = (Ri)(</a:t>
            </a:r>
            <a:r>
              <a:rPr lang="en-US" sz="2200" dirty="0" err="1"/>
              <a:t>Rj</a:t>
            </a:r>
            <a:r>
              <a:rPr lang="en-US" sz="2200" dirty="0"/>
              <a:t>) if independent </a:t>
            </a:r>
          </a:p>
          <a:p>
            <a:pPr marL="342900" indent="-342900" eaLnBrk="0" hangingPunct="0">
              <a:buFont typeface="Arial" panose="020B0604020202020204" pitchFamily="34" charset="0"/>
              <a:buChar char="•"/>
            </a:pPr>
            <a:endParaRPr lang="en-US" sz="2200" dirty="0"/>
          </a:p>
          <a:p>
            <a:pPr marL="342900" indent="-342900" eaLnBrk="0" hangingPunct="0">
              <a:buFont typeface="Arial" panose="020B0604020202020204" pitchFamily="34" charset="0"/>
              <a:buChar char="•"/>
            </a:pPr>
            <a:r>
              <a:rPr lang="en-US" sz="2200" dirty="0"/>
              <a:t>R</a:t>
            </a:r>
            <a:r>
              <a:rPr lang="en-US" sz="2200" baseline="-25000" dirty="0"/>
              <a:t>S</a:t>
            </a:r>
            <a:r>
              <a:rPr lang="en-US" sz="2200" dirty="0"/>
              <a:t>(t) decreases as n increases</a:t>
            </a:r>
          </a:p>
          <a:p>
            <a:pPr marL="342900" indent="-342900" eaLnBrk="0" hangingPunct="0">
              <a:buFont typeface="Arial" panose="020B0604020202020204" pitchFamily="34" charset="0"/>
              <a:buChar char="•"/>
            </a:pPr>
            <a:endParaRPr lang="en-US" sz="2200" dirty="0"/>
          </a:p>
          <a:p>
            <a:pPr marL="342900" indent="-342900" eaLnBrk="0" hangingPunct="0">
              <a:buFont typeface="Arial" panose="020B0604020202020204" pitchFamily="34" charset="0"/>
              <a:buChar char="•"/>
            </a:pPr>
            <a:r>
              <a:rPr lang="en-US" sz="2200" dirty="0"/>
              <a:t>Note: System Failure F</a:t>
            </a:r>
            <a:r>
              <a:rPr lang="en-US" sz="2200" baseline="-25000" dirty="0"/>
              <a:t>S</a:t>
            </a:r>
            <a:r>
              <a:rPr lang="en-US" sz="2200" dirty="0"/>
              <a:t>(t), which is complement to R</a:t>
            </a:r>
            <a:r>
              <a:rPr lang="en-US" sz="2200" baseline="-25000" dirty="0"/>
              <a:t>S</a:t>
            </a:r>
            <a:r>
              <a:rPr lang="en-US" sz="2200" dirty="0"/>
              <a:t>(t), is found from the complementary Union ⋃ operator because any unit failure causes system failure</a:t>
            </a:r>
          </a:p>
          <a:p>
            <a:pPr marL="342900" indent="-342900" eaLnBrk="0" hangingPunct="0">
              <a:buFont typeface="Arial" panose="020B0604020202020204" pitchFamily="34" charset="0"/>
              <a:buChar char="•"/>
            </a:pPr>
            <a:endParaRPr lang="en-US" sz="2200" dirty="0"/>
          </a:p>
          <a:p>
            <a:pPr marL="342900" indent="-342900" eaLnBrk="0" hangingPunct="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a:t>
            </a:r>
            <a:r>
              <a:rPr lang="en-US" sz="2200" baseline="-25000" dirty="0"/>
              <a:t>S</a:t>
            </a:r>
            <a:r>
              <a:rPr lang="en-US" sz="2200" dirty="0"/>
              <a:t>(t) increases as n increases</a:t>
            </a:r>
          </a:p>
          <a:p>
            <a:pPr marL="342900" indent="-342900" eaLnBrk="0" hangingPunct="0">
              <a:buFont typeface="Arial" panose="020B0604020202020204" pitchFamily="34" charset="0"/>
              <a:buChar char="•"/>
            </a:pPr>
            <a:endParaRPr lang="en-US" sz="2200" dirty="0"/>
          </a:p>
        </p:txBody>
      </p:sp>
      <p:sp>
        <p:nvSpPr>
          <p:cNvPr id="9219" name="Rectangle 2"/>
          <p:cNvSpPr>
            <a:spLocks noGrp="1" noChangeArrowheads="1"/>
          </p:cNvSpPr>
          <p:nvPr>
            <p:ph type="title"/>
          </p:nvPr>
        </p:nvSpPr>
        <p:spPr>
          <a:xfrm>
            <a:off x="457200" y="85093"/>
            <a:ext cx="8229600" cy="708728"/>
          </a:xfrm>
          <a:noFill/>
        </p:spPr>
        <p:txBody>
          <a:bodyPr>
            <a:normAutofit/>
          </a:bodyPr>
          <a:lstStyle/>
          <a:p>
            <a:r>
              <a:rPr lang="en-US" sz="3200" dirty="0"/>
              <a:t>Failure Modes in Series System </a:t>
            </a:r>
          </a:p>
        </p:txBody>
      </p:sp>
      <p:graphicFrame>
        <p:nvGraphicFramePr>
          <p:cNvPr id="9218" name="Object 3"/>
          <p:cNvGraphicFramePr>
            <a:graphicFrameLocks noGrp="1"/>
          </p:cNvGraphicFramePr>
          <p:nvPr>
            <p:ph idx="1"/>
            <p:extLst>
              <p:ext uri="{D42A27DB-BD31-4B8C-83A1-F6EECF244321}">
                <p14:modId xmlns:p14="http://schemas.microsoft.com/office/powerpoint/2010/main" val="3335213487"/>
              </p:ext>
            </p:extLst>
          </p:nvPr>
        </p:nvGraphicFramePr>
        <p:xfrm>
          <a:off x="1514284" y="2362200"/>
          <a:ext cx="6172200" cy="838200"/>
        </p:xfrm>
        <a:graphic>
          <a:graphicData uri="http://schemas.openxmlformats.org/presentationml/2006/ole">
            <mc:AlternateContent xmlns:mc="http://schemas.openxmlformats.org/markup-compatibility/2006">
              <mc:Choice xmlns:v="urn:schemas-microsoft-com:vml" Requires="v">
                <p:oleObj spid="_x0000_s193556" name="Equation" r:id="rId4" imgW="6667500" imgH="863600" progId="Equation.3">
                  <p:embed/>
                </p:oleObj>
              </mc:Choice>
              <mc:Fallback>
                <p:oleObj name="Equation" r:id="rId4" imgW="6667500" imgH="863600" progId="Equation.3">
                  <p:embed/>
                  <p:pic>
                    <p:nvPicPr>
                      <p:cNvPr id="9218" name="Object 3"/>
                      <p:cNvPicPr>
                        <a:picLocks noChangeArrowheads="1"/>
                      </p:cNvPicPr>
                      <p:nvPr/>
                    </p:nvPicPr>
                    <p:blipFill>
                      <a:blip r:embed="rId5"/>
                      <a:srcRect/>
                      <a:stretch>
                        <a:fillRect/>
                      </a:stretch>
                    </p:blipFill>
                    <p:spPr bwMode="auto">
                      <a:xfrm>
                        <a:off x="1514284" y="2362200"/>
                        <a:ext cx="6172200" cy="838200"/>
                      </a:xfrm>
                      <a:prstGeom prst="rect">
                        <a:avLst/>
                      </a:prstGeom>
                      <a:noFill/>
                      <a:ln>
                        <a:noFill/>
                      </a:ln>
                      <a:effectLst/>
                    </p:spPr>
                  </p:pic>
                </p:oleObj>
              </mc:Fallback>
            </mc:AlternateContent>
          </a:graphicData>
        </a:graphic>
      </p:graphicFrame>
      <p:graphicFrame>
        <p:nvGraphicFramePr>
          <p:cNvPr id="7" name="Object 3"/>
          <p:cNvGraphicFramePr>
            <a:graphicFrameLocks/>
          </p:cNvGraphicFramePr>
          <p:nvPr>
            <p:extLst>
              <p:ext uri="{D42A27DB-BD31-4B8C-83A1-F6EECF244321}">
                <p14:modId xmlns:p14="http://schemas.microsoft.com/office/powerpoint/2010/main" val="3651810907"/>
              </p:ext>
            </p:extLst>
          </p:nvPr>
        </p:nvGraphicFramePr>
        <p:xfrm>
          <a:off x="1676400" y="5799291"/>
          <a:ext cx="3117540" cy="422821"/>
        </p:xfrm>
        <a:graphic>
          <a:graphicData uri="http://schemas.openxmlformats.org/presentationml/2006/ole">
            <mc:AlternateContent xmlns:mc="http://schemas.openxmlformats.org/markup-compatibility/2006">
              <mc:Choice xmlns:v="urn:schemas-microsoft-com:vml" Requires="v">
                <p:oleObj spid="_x0000_s193557" name="Equation" r:id="rId6" imgW="3568700" imgH="444500" progId="Equation.DSMT4">
                  <p:embed/>
                </p:oleObj>
              </mc:Choice>
              <mc:Fallback>
                <p:oleObj name="Equation" r:id="rId6" imgW="3568700" imgH="444500" progId="Equation.DSMT4">
                  <p:embed/>
                  <p:pic>
                    <p:nvPicPr>
                      <p:cNvPr id="7" name="Object 3"/>
                      <p:cNvPicPr>
                        <a:picLocks noChangeArrowheads="1"/>
                      </p:cNvPicPr>
                      <p:nvPr/>
                    </p:nvPicPr>
                    <p:blipFill>
                      <a:blip r:embed="rId7"/>
                      <a:srcRect/>
                      <a:stretch>
                        <a:fillRect/>
                      </a:stretch>
                    </p:blipFill>
                    <p:spPr bwMode="auto">
                      <a:xfrm>
                        <a:off x="1676400" y="5799291"/>
                        <a:ext cx="3117540" cy="42282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0211272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7" name="Rectangle 2"/>
          <p:cNvSpPr>
            <a:spLocks noGrp="1" noChangeArrowheads="1"/>
          </p:cNvSpPr>
          <p:nvPr>
            <p:ph type="title"/>
          </p:nvPr>
        </p:nvSpPr>
        <p:spPr>
          <a:xfrm>
            <a:off x="528789" y="59624"/>
            <a:ext cx="8240342" cy="736600"/>
          </a:xfrm>
          <a:noFill/>
        </p:spPr>
        <p:txBody>
          <a:bodyPr>
            <a:normAutofit/>
          </a:bodyPr>
          <a:lstStyle/>
          <a:p>
            <a:r>
              <a:rPr lang="en-US" sz="3200" dirty="0"/>
              <a:t>Failure Modes for a Series System</a:t>
            </a:r>
          </a:p>
        </p:txBody>
      </p:sp>
      <p:graphicFrame>
        <p:nvGraphicFramePr>
          <p:cNvPr id="10242" name="Object 3"/>
          <p:cNvGraphicFramePr>
            <a:graphicFrameLocks noGrp="1"/>
          </p:cNvGraphicFramePr>
          <p:nvPr>
            <p:ph idx="1"/>
            <p:extLst>
              <p:ext uri="{D42A27DB-BD31-4B8C-83A1-F6EECF244321}">
                <p14:modId xmlns:p14="http://schemas.microsoft.com/office/powerpoint/2010/main" val="2731842717"/>
              </p:ext>
            </p:extLst>
          </p:nvPr>
        </p:nvGraphicFramePr>
        <p:xfrm>
          <a:off x="3020855" y="1238752"/>
          <a:ext cx="1969864" cy="631041"/>
        </p:xfrm>
        <a:graphic>
          <a:graphicData uri="http://schemas.openxmlformats.org/presentationml/2006/ole">
            <mc:AlternateContent xmlns:mc="http://schemas.openxmlformats.org/markup-compatibility/2006">
              <mc:Choice xmlns:v="urn:schemas-microsoft-com:vml" Requires="v">
                <p:oleObj spid="_x0000_s194610" name="Equation" r:id="rId4" imgW="876300" imgH="266700" progId="Equation.DSMT4">
                  <p:embed/>
                </p:oleObj>
              </mc:Choice>
              <mc:Fallback>
                <p:oleObj name="Equation" r:id="rId4" imgW="876300" imgH="266700" progId="Equation.DSMT4">
                  <p:embed/>
                  <p:pic>
                    <p:nvPicPr>
                      <p:cNvPr id="10242" name="Object 3"/>
                      <p:cNvPicPr>
                        <a:picLocks noChangeArrowheads="1"/>
                      </p:cNvPicPr>
                      <p:nvPr/>
                    </p:nvPicPr>
                    <p:blipFill>
                      <a:blip r:embed="rId5"/>
                      <a:srcRect/>
                      <a:stretch>
                        <a:fillRect/>
                      </a:stretch>
                    </p:blipFill>
                    <p:spPr bwMode="auto">
                      <a:xfrm>
                        <a:off x="3020855" y="1238752"/>
                        <a:ext cx="1969864" cy="6310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50" name="Rectangle 4"/>
          <p:cNvSpPr>
            <a:spLocks noChangeArrowheads="1"/>
          </p:cNvSpPr>
          <p:nvPr/>
        </p:nvSpPr>
        <p:spPr bwMode="auto">
          <a:xfrm>
            <a:off x="2234745" y="1397337"/>
            <a:ext cx="635841" cy="5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800" dirty="0"/>
              <a:t>Let</a:t>
            </a:r>
          </a:p>
        </p:txBody>
      </p:sp>
      <p:grpSp>
        <p:nvGrpSpPr>
          <p:cNvPr id="10254" name="Group 7"/>
          <p:cNvGrpSpPr>
            <a:grpSpLocks/>
          </p:cNvGrpSpPr>
          <p:nvPr/>
        </p:nvGrpSpPr>
        <p:grpSpPr bwMode="auto">
          <a:xfrm>
            <a:off x="528789" y="2297425"/>
            <a:ext cx="7794695" cy="1977388"/>
            <a:chOff x="253" y="1326"/>
            <a:chExt cx="5327" cy="1384"/>
          </a:xfrm>
        </p:grpSpPr>
        <p:sp>
          <p:nvSpPr>
            <p:cNvPr id="10255" name="Rectangle 8"/>
            <p:cNvSpPr>
              <a:spLocks noChangeArrowheads="1"/>
            </p:cNvSpPr>
            <p:nvPr/>
          </p:nvSpPr>
          <p:spPr bwMode="auto">
            <a:xfrm>
              <a:off x="1425" y="2390"/>
              <a:ext cx="125" cy="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endParaRPr lang="en-US"/>
            </a:p>
          </p:txBody>
        </p:sp>
        <p:sp>
          <p:nvSpPr>
            <p:cNvPr id="10256" name="Rectangle 9"/>
            <p:cNvSpPr>
              <a:spLocks noChangeArrowheads="1"/>
            </p:cNvSpPr>
            <p:nvPr/>
          </p:nvSpPr>
          <p:spPr bwMode="auto">
            <a:xfrm>
              <a:off x="253" y="1326"/>
              <a:ext cx="5327" cy="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sz="2400" dirty="0"/>
                <a:t>Then </a:t>
              </a:r>
              <a:r>
                <a:rPr lang="en-US" sz="2400" u="sng" dirty="0"/>
                <a:t>assuming independence</a:t>
              </a:r>
              <a:r>
                <a:rPr lang="en-US" sz="2400" dirty="0"/>
                <a:t> of all units in series, the system reliability is</a:t>
              </a:r>
              <a:br>
                <a:rPr lang="en-US" sz="2400" dirty="0"/>
              </a:br>
              <a:endParaRPr lang="en-US" sz="2400" dirty="0"/>
            </a:p>
          </p:txBody>
        </p:sp>
      </p:grpSp>
      <p:grpSp>
        <p:nvGrpSpPr>
          <p:cNvPr id="10252" name="Group 12"/>
          <p:cNvGrpSpPr>
            <a:grpSpLocks/>
          </p:cNvGrpSpPr>
          <p:nvPr/>
        </p:nvGrpSpPr>
        <p:grpSpPr bwMode="auto">
          <a:xfrm>
            <a:off x="4212633" y="4634734"/>
            <a:ext cx="2461833" cy="786345"/>
            <a:chOff x="2619" y="3114"/>
            <a:chExt cx="1949" cy="560"/>
          </a:xfrm>
        </p:grpSpPr>
        <p:graphicFrame>
          <p:nvGraphicFramePr>
            <p:cNvPr id="10245" name="Object 13"/>
            <p:cNvGraphicFramePr>
              <a:graphicFrameLocks/>
            </p:cNvGraphicFramePr>
            <p:nvPr/>
          </p:nvGraphicFramePr>
          <p:xfrm>
            <a:off x="3544" y="3114"/>
            <a:ext cx="1024" cy="560"/>
          </p:xfrm>
          <a:graphic>
            <a:graphicData uri="http://schemas.openxmlformats.org/presentationml/2006/ole">
              <mc:AlternateContent xmlns:mc="http://schemas.openxmlformats.org/markup-compatibility/2006">
                <mc:Choice xmlns:v="urn:schemas-microsoft-com:vml" Requires="v">
                  <p:oleObj spid="_x0000_s194611" name="Equation" r:id="rId6" imgW="850900" imgH="482600" progId="Equation.DSMT4">
                    <p:embed/>
                  </p:oleObj>
                </mc:Choice>
                <mc:Fallback>
                  <p:oleObj name="Equation" r:id="rId6" imgW="850900" imgH="482600" progId="Equation.DSMT4">
                    <p:embed/>
                    <p:pic>
                      <p:nvPicPr>
                        <p:cNvPr id="10245" name="Object 13"/>
                        <p:cNvPicPr>
                          <a:picLocks noChangeArrowheads="1"/>
                        </p:cNvPicPr>
                        <p:nvPr/>
                      </p:nvPicPr>
                      <p:blipFill>
                        <a:blip r:embed="rId7"/>
                        <a:srcRect/>
                        <a:stretch>
                          <a:fillRect/>
                        </a:stretch>
                      </p:blipFill>
                      <p:spPr bwMode="auto">
                        <a:xfrm>
                          <a:off x="3544" y="3114"/>
                          <a:ext cx="1024" cy="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53" name="Rectangle 14"/>
            <p:cNvSpPr>
              <a:spLocks noChangeArrowheads="1"/>
            </p:cNvSpPr>
            <p:nvPr/>
          </p:nvSpPr>
          <p:spPr bwMode="auto">
            <a:xfrm>
              <a:off x="2619" y="3249"/>
              <a:ext cx="61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dirty="0"/>
                <a:t>where</a:t>
              </a:r>
            </a:p>
          </p:txBody>
        </p:sp>
      </p:grpSp>
      <p:graphicFrame>
        <p:nvGraphicFramePr>
          <p:cNvPr id="10243" name="Object 15"/>
          <p:cNvGraphicFramePr>
            <a:graphicFrameLocks noChangeAspect="1"/>
          </p:cNvGraphicFramePr>
          <p:nvPr/>
        </p:nvGraphicFramePr>
        <p:xfrm>
          <a:off x="4362450" y="3370994"/>
          <a:ext cx="2210249" cy="785746"/>
        </p:xfrm>
        <a:graphic>
          <a:graphicData uri="http://schemas.openxmlformats.org/presentationml/2006/ole">
            <mc:AlternateContent xmlns:mc="http://schemas.openxmlformats.org/markup-compatibility/2006">
              <mc:Choice xmlns:v="urn:schemas-microsoft-com:vml" Requires="v">
                <p:oleObj spid="_x0000_s194612" name="Equation" r:id="rId8" imgW="1358900" imgH="482600" progId="Equation.DSMT4">
                  <p:embed/>
                </p:oleObj>
              </mc:Choice>
              <mc:Fallback>
                <p:oleObj name="Equation" r:id="rId8" imgW="1358900" imgH="482600" progId="Equation.DSMT4">
                  <p:embed/>
                  <p:pic>
                    <p:nvPicPr>
                      <p:cNvPr id="10243" name="Object 15"/>
                      <p:cNvPicPr>
                        <a:picLocks noChangeAspect="1" noChangeArrowheads="1"/>
                      </p:cNvPicPr>
                      <p:nvPr/>
                    </p:nvPicPr>
                    <p:blipFill>
                      <a:blip r:embed="rId9"/>
                      <a:srcRect/>
                      <a:stretch>
                        <a:fillRect/>
                      </a:stretch>
                    </p:blipFill>
                    <p:spPr bwMode="auto">
                      <a:xfrm>
                        <a:off x="4362450" y="3370994"/>
                        <a:ext cx="2210249" cy="7857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4" name="Object 16"/>
          <p:cNvGraphicFramePr>
            <a:graphicFrameLocks noChangeAspect="1"/>
          </p:cNvGraphicFramePr>
          <p:nvPr/>
        </p:nvGraphicFramePr>
        <p:xfrm>
          <a:off x="2369047" y="4690790"/>
          <a:ext cx="1453657" cy="591914"/>
        </p:xfrm>
        <a:graphic>
          <a:graphicData uri="http://schemas.openxmlformats.org/presentationml/2006/ole">
            <mc:AlternateContent xmlns:mc="http://schemas.openxmlformats.org/markup-compatibility/2006">
              <mc:Choice xmlns:v="urn:schemas-microsoft-com:vml" Requires="v">
                <p:oleObj spid="_x0000_s194613" name="Equation" r:id="rId10" imgW="1028700" imgH="419100" progId="Equation.DSMT4">
                  <p:embed/>
                </p:oleObj>
              </mc:Choice>
              <mc:Fallback>
                <p:oleObj name="Equation" r:id="rId10" imgW="1028700" imgH="419100" progId="Equation.DSMT4">
                  <p:embed/>
                  <p:pic>
                    <p:nvPicPr>
                      <p:cNvPr id="10244" name="Object 16"/>
                      <p:cNvPicPr>
                        <a:picLocks noChangeAspect="1" noChangeArrowheads="1"/>
                      </p:cNvPicPr>
                      <p:nvPr/>
                    </p:nvPicPr>
                    <p:blipFill>
                      <a:blip r:embed="rId11"/>
                      <a:srcRect/>
                      <a:stretch>
                        <a:fillRect/>
                      </a:stretch>
                    </p:blipFill>
                    <p:spPr bwMode="auto">
                      <a:xfrm>
                        <a:off x="2369047" y="4690790"/>
                        <a:ext cx="1453657" cy="591914"/>
                      </a:xfrm>
                      <a:prstGeom prst="rect">
                        <a:avLst/>
                      </a:prstGeom>
                      <a:noFill/>
                      <a:ln>
                        <a:noFill/>
                      </a:ln>
                      <a:effectLst/>
                    </p:spPr>
                  </p:pic>
                </p:oleObj>
              </mc:Fallback>
            </mc:AlternateContent>
          </a:graphicData>
        </a:graphic>
      </p:graphicFrame>
      <p:sp>
        <p:nvSpPr>
          <p:cNvPr id="2" name="TextBox 1"/>
          <p:cNvSpPr txBox="1"/>
          <p:nvPr/>
        </p:nvSpPr>
        <p:spPr>
          <a:xfrm>
            <a:off x="341586" y="5600109"/>
            <a:ext cx="8113986" cy="1200329"/>
          </a:xfrm>
          <a:prstGeom prst="rect">
            <a:avLst/>
          </a:prstGeom>
          <a:noFill/>
        </p:spPr>
        <p:txBody>
          <a:bodyPr wrap="square" rtlCol="0">
            <a:spAutoFit/>
          </a:bodyPr>
          <a:lstStyle/>
          <a:p>
            <a:r>
              <a:rPr lang="en-US" sz="2400" dirty="0"/>
              <a:t>The system Conditional Failure Rate, </a:t>
            </a:r>
            <a:r>
              <a:rPr lang="en-US" sz="2400" dirty="0" err="1"/>
              <a:t>λ</a:t>
            </a:r>
            <a:r>
              <a:rPr lang="en-US" sz="2400" dirty="0"/>
              <a:t>(t), is the sum of the individual rates of the independent failure modes, </a:t>
            </a:r>
            <a:r>
              <a:rPr lang="en-US" sz="2400" dirty="0" err="1"/>
              <a:t>λ</a:t>
            </a:r>
            <a:r>
              <a:rPr lang="en-US" sz="2400" baseline="-25000" dirty="0" err="1"/>
              <a:t>i</a:t>
            </a:r>
            <a:r>
              <a:rPr lang="en-US" sz="2400" dirty="0"/>
              <a:t>(t), in series .</a:t>
            </a:r>
          </a:p>
        </p:txBody>
      </p:sp>
      <p:graphicFrame>
        <p:nvGraphicFramePr>
          <p:cNvPr id="4" name="Object 3"/>
          <p:cNvGraphicFramePr>
            <a:graphicFrameLocks noChangeAspect="1"/>
          </p:cNvGraphicFramePr>
          <p:nvPr/>
        </p:nvGraphicFramePr>
        <p:xfrm>
          <a:off x="4800600" y="3606800"/>
          <a:ext cx="127000" cy="190500"/>
        </p:xfrm>
        <a:graphic>
          <a:graphicData uri="http://schemas.openxmlformats.org/presentationml/2006/ole">
            <mc:AlternateContent xmlns:mc="http://schemas.openxmlformats.org/markup-compatibility/2006">
              <mc:Choice xmlns:v="urn:schemas-microsoft-com:vml" Requires="v">
                <p:oleObj spid="_x0000_s194614" name="Equation" r:id="rId12" imgW="127000" imgH="190500" progId="Equation.DSMT4">
                  <p:embed/>
                </p:oleObj>
              </mc:Choice>
              <mc:Fallback>
                <p:oleObj name="Equation" r:id="rId12" imgW="127000" imgH="190500" progId="Equation.DSMT4">
                  <p:embed/>
                  <p:pic>
                    <p:nvPicPr>
                      <p:cNvPr id="4" name="Object 3"/>
                      <p:cNvPicPr/>
                      <p:nvPr/>
                    </p:nvPicPr>
                    <p:blipFill>
                      <a:blip r:embed="rId13"/>
                      <a:stretch>
                        <a:fillRect/>
                      </a:stretch>
                    </p:blipFill>
                    <p:spPr>
                      <a:xfrm>
                        <a:off x="4800600" y="3606800"/>
                        <a:ext cx="127000" cy="1905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1674633" y="3268013"/>
          <a:ext cx="2439823" cy="940490"/>
        </p:xfrm>
        <a:graphic>
          <a:graphicData uri="http://schemas.openxmlformats.org/presentationml/2006/ole">
            <mc:AlternateContent xmlns:mc="http://schemas.openxmlformats.org/markup-compatibility/2006">
              <mc:Choice xmlns:v="urn:schemas-microsoft-com:vml" Requires="v">
                <p:oleObj spid="_x0000_s194615" name="Equation" r:id="rId14" imgW="1219200" imgH="469900" progId="Equation.DSMT4">
                  <p:embed/>
                </p:oleObj>
              </mc:Choice>
              <mc:Fallback>
                <p:oleObj name="Equation" r:id="rId14" imgW="1219200" imgH="469900" progId="Equation.DSMT4">
                  <p:embed/>
                  <p:pic>
                    <p:nvPicPr>
                      <p:cNvPr id="5" name="Object 4"/>
                      <p:cNvPicPr/>
                      <p:nvPr/>
                    </p:nvPicPr>
                    <p:blipFill>
                      <a:blip r:embed="rId15"/>
                      <a:stretch>
                        <a:fillRect/>
                      </a:stretch>
                    </p:blipFill>
                    <p:spPr>
                      <a:xfrm>
                        <a:off x="1674633" y="3268013"/>
                        <a:ext cx="2439823" cy="940490"/>
                      </a:xfrm>
                      <a:prstGeom prst="rect">
                        <a:avLst/>
                      </a:prstGeom>
                    </p:spPr>
                  </p:pic>
                </p:oleObj>
              </mc:Fallback>
            </mc:AlternateContent>
          </a:graphicData>
        </a:graphic>
      </p:graphicFrame>
    </p:spTree>
    <p:extLst>
      <p:ext uri="{BB962C8B-B14F-4D97-AF65-F5344CB8AC3E}">
        <p14:creationId xmlns:p14="http://schemas.microsoft.com/office/powerpoint/2010/main" val="41903730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87059" y="179519"/>
            <a:ext cx="8880982" cy="660400"/>
          </a:xfrm>
          <a:noFill/>
        </p:spPr>
        <p:txBody>
          <a:bodyPr>
            <a:normAutofit fontScale="90000"/>
          </a:bodyPr>
          <a:lstStyle/>
          <a:p>
            <a:r>
              <a:rPr lang="en-US" sz="3600" dirty="0"/>
              <a:t>Series Failure Modes and </a:t>
            </a:r>
            <a:br>
              <a:rPr lang="en-US" sz="3600" dirty="0"/>
            </a:br>
            <a:r>
              <a:rPr lang="en-US" sz="3600" dirty="0"/>
              <a:t>Constant Failure Rate, CFR</a:t>
            </a:r>
          </a:p>
        </p:txBody>
      </p:sp>
      <p:graphicFrame>
        <p:nvGraphicFramePr>
          <p:cNvPr id="11266" name="Object 3"/>
          <p:cNvGraphicFramePr>
            <a:graphicFrameLocks/>
          </p:cNvGraphicFramePr>
          <p:nvPr/>
        </p:nvGraphicFramePr>
        <p:xfrm>
          <a:off x="3300249" y="2051735"/>
          <a:ext cx="2123906" cy="930055"/>
        </p:xfrm>
        <a:graphic>
          <a:graphicData uri="http://schemas.openxmlformats.org/presentationml/2006/ole">
            <mc:AlternateContent xmlns:mc="http://schemas.openxmlformats.org/markup-compatibility/2006">
              <mc:Choice xmlns:v="urn:schemas-microsoft-com:vml" Requires="v">
                <p:oleObj spid="_x0000_s195602" name="Equation" r:id="rId4" imgW="965200" imgH="482600" progId="Equation.DSMT4">
                  <p:embed/>
                </p:oleObj>
              </mc:Choice>
              <mc:Fallback>
                <p:oleObj name="Equation" r:id="rId4" imgW="965200" imgH="482600" progId="Equation.DSMT4">
                  <p:embed/>
                  <p:pic>
                    <p:nvPicPr>
                      <p:cNvPr id="11266" name="Object 3"/>
                      <p:cNvPicPr>
                        <a:picLocks noChangeArrowheads="1"/>
                      </p:cNvPicPr>
                      <p:nvPr/>
                    </p:nvPicPr>
                    <p:blipFill>
                      <a:blip r:embed="rId5"/>
                      <a:srcRect/>
                      <a:stretch>
                        <a:fillRect/>
                      </a:stretch>
                    </p:blipFill>
                    <p:spPr bwMode="auto">
                      <a:xfrm>
                        <a:off x="3300249" y="2051735"/>
                        <a:ext cx="2123906" cy="9300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71" name="Rectangle 4"/>
          <p:cNvSpPr>
            <a:spLocks noChangeArrowheads="1"/>
          </p:cNvSpPr>
          <p:nvPr/>
        </p:nvSpPr>
        <p:spPr bwMode="auto">
          <a:xfrm>
            <a:off x="367862" y="1142225"/>
            <a:ext cx="8445061" cy="8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sz="2400" dirty="0"/>
              <a:t>If a system consists of n independent serially related components each with CFR, then</a:t>
            </a:r>
          </a:p>
        </p:txBody>
      </p:sp>
      <p:sp>
        <p:nvSpPr>
          <p:cNvPr id="11272" name="Rectangle 7"/>
          <p:cNvSpPr>
            <a:spLocks noChangeArrowheads="1"/>
          </p:cNvSpPr>
          <p:nvPr/>
        </p:nvSpPr>
        <p:spPr bwMode="auto">
          <a:xfrm>
            <a:off x="1839311" y="3744812"/>
            <a:ext cx="6969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800" dirty="0"/>
              <a:t>and</a:t>
            </a:r>
          </a:p>
        </p:txBody>
      </p:sp>
      <p:graphicFrame>
        <p:nvGraphicFramePr>
          <p:cNvPr id="11267" name="Object 8"/>
          <p:cNvGraphicFramePr>
            <a:graphicFrameLocks noChangeAspect="1"/>
          </p:cNvGraphicFramePr>
          <p:nvPr/>
        </p:nvGraphicFramePr>
        <p:xfrm>
          <a:off x="2970922" y="3232051"/>
          <a:ext cx="2782560" cy="958585"/>
        </p:xfrm>
        <a:graphic>
          <a:graphicData uri="http://schemas.openxmlformats.org/presentationml/2006/ole">
            <mc:AlternateContent xmlns:mc="http://schemas.openxmlformats.org/markup-compatibility/2006">
              <mc:Choice xmlns:v="urn:schemas-microsoft-com:vml" Requires="v">
                <p:oleObj spid="_x0000_s195603" name="Equation" r:id="rId6" imgW="2578100" imgH="863600" progId="Equation.DSMT4">
                  <p:embed/>
                </p:oleObj>
              </mc:Choice>
              <mc:Fallback>
                <p:oleObj name="Equation" r:id="rId6" imgW="2578100" imgH="863600" progId="Equation.DSMT4">
                  <p:embed/>
                  <p:pic>
                    <p:nvPicPr>
                      <p:cNvPr id="11267" name="Object 8"/>
                      <p:cNvPicPr>
                        <a:picLocks noChangeAspect="1" noChangeArrowheads="1"/>
                      </p:cNvPicPr>
                      <p:nvPr/>
                    </p:nvPicPr>
                    <p:blipFill>
                      <a:blip r:embed="rId7"/>
                      <a:srcRect/>
                      <a:stretch>
                        <a:fillRect/>
                      </a:stretch>
                    </p:blipFill>
                    <p:spPr bwMode="auto">
                      <a:xfrm>
                        <a:off x="2970922" y="3232051"/>
                        <a:ext cx="2782560" cy="958585"/>
                      </a:xfrm>
                      <a:prstGeom prst="rect">
                        <a:avLst/>
                      </a:prstGeom>
                      <a:noFill/>
                      <a:ln>
                        <a:noFill/>
                      </a:ln>
                      <a:effectLst/>
                    </p:spPr>
                  </p:pic>
                </p:oleObj>
              </mc:Fallback>
            </mc:AlternateContent>
          </a:graphicData>
        </a:graphic>
      </p:graphicFrame>
      <p:sp>
        <p:nvSpPr>
          <p:cNvPr id="2" name="TextBox 1"/>
          <p:cNvSpPr txBox="1"/>
          <p:nvPr/>
        </p:nvSpPr>
        <p:spPr>
          <a:xfrm>
            <a:off x="367863" y="5010443"/>
            <a:ext cx="8177047" cy="1569660"/>
          </a:xfrm>
          <a:prstGeom prst="rect">
            <a:avLst/>
          </a:prstGeom>
          <a:noFill/>
        </p:spPr>
        <p:txBody>
          <a:bodyPr wrap="square" rtlCol="0">
            <a:spAutoFit/>
          </a:bodyPr>
          <a:lstStyle/>
          <a:p>
            <a:r>
              <a:rPr lang="en-US" sz="2400" dirty="0"/>
              <a:t>For </a:t>
            </a:r>
            <a:r>
              <a:rPr lang="en-US" sz="2400" dirty="0" err="1"/>
              <a:t>λ</a:t>
            </a:r>
            <a:r>
              <a:rPr lang="en-US" sz="2400" baseline="-25000" dirty="0" err="1"/>
              <a:t>i</a:t>
            </a:r>
            <a:r>
              <a:rPr lang="en-US" sz="2400" dirty="0"/>
              <a:t> constant for each component (CFR), the system rate of occurrence of failure (ROCOF), </a:t>
            </a:r>
            <a:r>
              <a:rPr lang="en-US" sz="2400" dirty="0" err="1"/>
              <a:t>λ</a:t>
            </a:r>
            <a:r>
              <a:rPr lang="en-US" sz="2400" baseline="-25000" dirty="0" err="1"/>
              <a:t>S</a:t>
            </a:r>
            <a:r>
              <a:rPr lang="en-US" sz="2400" dirty="0"/>
              <a:t>, is the sum of all constant </a:t>
            </a:r>
            <a:r>
              <a:rPr lang="en-US" sz="2400" dirty="0" err="1"/>
              <a:t>λ</a:t>
            </a:r>
            <a:r>
              <a:rPr lang="en-US" sz="2400" baseline="-25000" dirty="0" err="1"/>
              <a:t>i</a:t>
            </a:r>
            <a:r>
              <a:rPr lang="en-US" sz="2400" dirty="0"/>
              <a:t>, and is constant. </a:t>
            </a:r>
            <a:r>
              <a:rPr lang="en-US" sz="2400" b="1" dirty="0"/>
              <a:t>The Reliability distribution of the series system is Exponential.</a:t>
            </a:r>
          </a:p>
        </p:txBody>
      </p:sp>
      <p:sp>
        <p:nvSpPr>
          <p:cNvPr id="5" name="TextBox 4">
            <a:extLst>
              <a:ext uri="{FF2B5EF4-FFF2-40B4-BE49-F238E27FC236}">
                <a16:creationId xmlns:a16="http://schemas.microsoft.com/office/drawing/2014/main" id="{5095A81B-47F4-E14F-A267-51ADBEA7E0C8}"/>
              </a:ext>
            </a:extLst>
          </p:cNvPr>
          <p:cNvSpPr txBox="1"/>
          <p:nvPr/>
        </p:nvSpPr>
        <p:spPr>
          <a:xfrm>
            <a:off x="4292756" y="2379791"/>
            <a:ext cx="279244" cy="338554"/>
          </a:xfrm>
          <a:prstGeom prst="rect">
            <a:avLst/>
          </a:prstGeom>
          <a:noFill/>
        </p:spPr>
        <p:txBody>
          <a:bodyPr wrap="none" rtlCol="0">
            <a:spAutoFit/>
          </a:bodyPr>
          <a:lstStyle/>
          <a:p>
            <a:r>
              <a:rPr lang="en-US" sz="2400" baseline="-25000" dirty="0"/>
              <a:t>S</a:t>
            </a:r>
          </a:p>
        </p:txBody>
      </p:sp>
    </p:spTree>
    <p:extLst>
      <p:ext uri="{BB962C8B-B14F-4D97-AF65-F5344CB8AC3E}">
        <p14:creationId xmlns:p14="http://schemas.microsoft.com/office/powerpoint/2010/main" val="38165296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FC7D-83F9-4D2C-BC05-E91A93461653}"/>
              </a:ext>
            </a:extLst>
          </p:cNvPr>
          <p:cNvSpPr>
            <a:spLocks noGrp="1"/>
          </p:cNvSpPr>
          <p:nvPr>
            <p:ph type="title"/>
          </p:nvPr>
        </p:nvSpPr>
        <p:spPr/>
        <p:txBody>
          <a:bodyPr>
            <a:normAutofit/>
          </a:bodyPr>
          <a:lstStyle/>
          <a:p>
            <a:r>
              <a:rPr lang="en-US" dirty="0"/>
              <a:t>Bathtub Curve from Tests</a:t>
            </a:r>
          </a:p>
        </p:txBody>
      </p:sp>
      <p:pic>
        <p:nvPicPr>
          <p:cNvPr id="4" name="Picture 3">
            <a:extLst>
              <a:ext uri="{FF2B5EF4-FFF2-40B4-BE49-F238E27FC236}">
                <a16:creationId xmlns:a16="http://schemas.microsoft.com/office/drawing/2014/main" id="{D213FB46-8B26-4BF4-B06E-4FC1874CDBF9}"/>
              </a:ext>
            </a:extLst>
          </p:cNvPr>
          <p:cNvPicPr>
            <a:picLocks noChangeAspect="1"/>
          </p:cNvPicPr>
          <p:nvPr/>
        </p:nvPicPr>
        <p:blipFill>
          <a:blip r:embed="rId2"/>
          <a:stretch>
            <a:fillRect/>
          </a:stretch>
        </p:blipFill>
        <p:spPr>
          <a:xfrm>
            <a:off x="805416" y="2275381"/>
            <a:ext cx="7710669" cy="3345369"/>
          </a:xfrm>
          <a:prstGeom prst="rect">
            <a:avLst/>
          </a:prstGeom>
        </p:spPr>
      </p:pic>
    </p:spTree>
    <p:extLst>
      <p:ext uri="{BB962C8B-B14F-4D97-AF65-F5344CB8AC3E}">
        <p14:creationId xmlns:p14="http://schemas.microsoft.com/office/powerpoint/2010/main" val="3015612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09144" y="183821"/>
            <a:ext cx="7578397" cy="660400"/>
          </a:xfrm>
          <a:noFill/>
        </p:spPr>
        <p:txBody>
          <a:bodyPr>
            <a:noAutofit/>
          </a:bodyPr>
          <a:lstStyle/>
          <a:p>
            <a:r>
              <a:rPr lang="en-US" sz="3200" dirty="0"/>
              <a:t>Example Exercise #5 - </a:t>
            </a:r>
            <a:br>
              <a:rPr lang="en-US" sz="3200" dirty="0"/>
            </a:br>
            <a:r>
              <a:rPr lang="en-US" sz="3200" dirty="0"/>
              <a:t>Series Failure Modes</a:t>
            </a:r>
          </a:p>
        </p:txBody>
      </p:sp>
      <p:sp>
        <p:nvSpPr>
          <p:cNvPr id="40963" name="Rectangle 3"/>
          <p:cNvSpPr>
            <a:spLocks noGrp="1" noChangeArrowheads="1"/>
          </p:cNvSpPr>
          <p:nvPr>
            <p:ph idx="1"/>
          </p:nvPr>
        </p:nvSpPr>
        <p:spPr>
          <a:xfrm>
            <a:off x="656700" y="1509712"/>
            <a:ext cx="7403225" cy="5029200"/>
          </a:xfrm>
        </p:spPr>
        <p:txBody>
          <a:bodyPr>
            <a:normAutofit/>
          </a:bodyPr>
          <a:lstStyle/>
          <a:p>
            <a:pPr>
              <a:spcAft>
                <a:spcPts val="1000"/>
              </a:spcAft>
            </a:pPr>
            <a:r>
              <a:rPr lang="en-US" sz="2400" dirty="0">
                <a:latin typeface="+mj-lt"/>
              </a:rPr>
              <a:t>An engine tune-up kit is a system consisting of 3 serially related and </a:t>
            </a:r>
            <a:r>
              <a:rPr lang="en-US" sz="2400" b="1" dirty="0">
                <a:latin typeface="+mj-lt"/>
              </a:rPr>
              <a:t>independent </a:t>
            </a:r>
            <a:r>
              <a:rPr lang="en-US" sz="2400" dirty="0">
                <a:latin typeface="+mj-lt"/>
              </a:rPr>
              <a:t>parts each having CFRs, or λ (in failures per mile) of 0.000034, 0.000017, and 0.0000086.</a:t>
            </a:r>
          </a:p>
          <a:p>
            <a:r>
              <a:rPr lang="en-US" sz="2400" dirty="0">
                <a:latin typeface="+mj-lt"/>
              </a:rPr>
              <a:t>Find the MTTF, median time to failure, standard deviation, and reliability of the tune-up kit at 10,000 miles.</a:t>
            </a:r>
          </a:p>
          <a:p>
            <a:r>
              <a:rPr lang="en-US" sz="2400" dirty="0">
                <a:latin typeface="+mj-lt"/>
              </a:rPr>
              <a:t>Where do you start this problem or what is needed first? What failure distribution should be used? How is the </a:t>
            </a:r>
            <a:r>
              <a:rPr lang="en-US" sz="2400" b="1" dirty="0">
                <a:latin typeface="+mj-lt"/>
              </a:rPr>
              <a:t>System </a:t>
            </a:r>
            <a:r>
              <a:rPr lang="en-US" sz="2400" b="1" dirty="0" err="1">
                <a:latin typeface="+mj-lt"/>
              </a:rPr>
              <a:t>λ</a:t>
            </a:r>
            <a:r>
              <a:rPr lang="en-US" sz="2400" b="1" baseline="-25000" dirty="0" err="1">
                <a:latin typeface="+mj-lt"/>
              </a:rPr>
              <a:t>S</a:t>
            </a:r>
            <a:r>
              <a:rPr lang="en-US" sz="2400" b="1" dirty="0">
                <a:latin typeface="+mj-lt"/>
              </a:rPr>
              <a:t> </a:t>
            </a:r>
            <a:r>
              <a:rPr lang="en-US" sz="2400" dirty="0">
                <a:latin typeface="+mj-lt"/>
              </a:rPr>
              <a:t>calculated from the </a:t>
            </a:r>
            <a:r>
              <a:rPr lang="en-US" sz="2400" dirty="0" err="1">
                <a:latin typeface="+mj-lt"/>
              </a:rPr>
              <a:t>λ</a:t>
            </a:r>
            <a:r>
              <a:rPr lang="en-US" sz="2400" baseline="-25000" dirty="0" err="1">
                <a:latin typeface="+mj-lt"/>
              </a:rPr>
              <a:t>i</a:t>
            </a:r>
            <a:r>
              <a:rPr lang="en-US" sz="2400" dirty="0">
                <a:latin typeface="+mj-lt"/>
              </a:rPr>
              <a:t> of each of its parts?</a:t>
            </a:r>
          </a:p>
          <a:p>
            <a:endParaRPr lang="en-US" sz="2400" dirty="0">
              <a:latin typeface="+mj-lt"/>
            </a:endParaRPr>
          </a:p>
        </p:txBody>
      </p:sp>
      <p:pic>
        <p:nvPicPr>
          <p:cNvPr id="4096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650" y="2559269"/>
            <a:ext cx="1022350" cy="183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786662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3628" y="165906"/>
            <a:ext cx="8229600" cy="576237"/>
          </a:xfrm>
          <a:noFill/>
        </p:spPr>
        <p:txBody>
          <a:bodyPr>
            <a:noAutofit/>
          </a:bodyPr>
          <a:lstStyle/>
          <a:p>
            <a:r>
              <a:rPr lang="en-US" sz="3200" dirty="0"/>
              <a:t>Example Exercise # 5</a:t>
            </a:r>
            <a:br>
              <a:rPr lang="en-US" sz="3200" dirty="0"/>
            </a:br>
            <a:r>
              <a:rPr lang="en-US" sz="3200" dirty="0"/>
              <a:t>Series Failure Mode (Solution) </a:t>
            </a:r>
          </a:p>
        </p:txBody>
      </p:sp>
      <p:graphicFrame>
        <p:nvGraphicFramePr>
          <p:cNvPr id="12290" name="Object 4"/>
          <p:cNvGraphicFramePr>
            <a:graphicFrameLocks/>
          </p:cNvGraphicFramePr>
          <p:nvPr/>
        </p:nvGraphicFramePr>
        <p:xfrm>
          <a:off x="1283249" y="2123090"/>
          <a:ext cx="6228801" cy="2385744"/>
        </p:xfrm>
        <a:graphic>
          <a:graphicData uri="http://schemas.openxmlformats.org/presentationml/2006/ole">
            <mc:AlternateContent xmlns:mc="http://schemas.openxmlformats.org/markup-compatibility/2006">
              <mc:Choice xmlns:v="urn:schemas-microsoft-com:vml" Requires="v">
                <p:oleObj spid="_x0000_s196618" name="Equation" r:id="rId4" imgW="3759200" imgH="1295400" progId="Equation.3">
                  <p:embed/>
                </p:oleObj>
              </mc:Choice>
              <mc:Fallback>
                <p:oleObj name="Equation" r:id="rId4" imgW="3759200" imgH="1295400" progId="Equation.3">
                  <p:embed/>
                  <p:pic>
                    <p:nvPicPr>
                      <p:cNvPr id="12290" name="Object 4"/>
                      <p:cNvPicPr>
                        <a:picLocks noChangeArrowheads="1"/>
                      </p:cNvPicPr>
                      <p:nvPr/>
                    </p:nvPicPr>
                    <p:blipFill>
                      <a:blip r:embed="rId5"/>
                      <a:srcRect/>
                      <a:stretch>
                        <a:fillRect/>
                      </a:stretch>
                    </p:blipFill>
                    <p:spPr bwMode="auto">
                      <a:xfrm>
                        <a:off x="1283249" y="2123090"/>
                        <a:ext cx="6228801" cy="2385744"/>
                      </a:xfrm>
                      <a:prstGeom prst="rect">
                        <a:avLst/>
                      </a:prstGeom>
                      <a:noFill/>
                      <a:ln>
                        <a:noFill/>
                      </a:ln>
                      <a:effectLst/>
                    </p:spPr>
                  </p:pic>
                </p:oleObj>
              </mc:Fallback>
            </mc:AlternateContent>
          </a:graphicData>
        </a:graphic>
      </p:graphicFrame>
      <p:pic>
        <p:nvPicPr>
          <p:cNvPr id="12294"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2050" y="4343400"/>
            <a:ext cx="1174750" cy="206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1393282" y="1313388"/>
            <a:ext cx="6228801" cy="492443"/>
          </a:xfrm>
          <a:prstGeom prst="rect">
            <a:avLst/>
          </a:prstGeom>
          <a:noFill/>
        </p:spPr>
        <p:txBody>
          <a:bodyPr wrap="none" rtlCol="0">
            <a:spAutoFit/>
          </a:bodyPr>
          <a:lstStyle/>
          <a:p>
            <a:r>
              <a:rPr lang="en-US" sz="2600" dirty="0"/>
              <a:t>Assume the parts are mutually independent:</a:t>
            </a:r>
          </a:p>
        </p:txBody>
      </p:sp>
      <p:sp>
        <p:nvSpPr>
          <p:cNvPr id="4" name="TextBox 3"/>
          <p:cNvSpPr txBox="1"/>
          <p:nvPr/>
        </p:nvSpPr>
        <p:spPr>
          <a:xfrm>
            <a:off x="114958" y="4971347"/>
            <a:ext cx="2947690" cy="400110"/>
          </a:xfrm>
          <a:prstGeom prst="rect">
            <a:avLst/>
          </a:prstGeom>
          <a:noFill/>
        </p:spPr>
        <p:txBody>
          <a:bodyPr wrap="square" rtlCol="0">
            <a:spAutoFit/>
          </a:bodyPr>
          <a:lstStyle/>
          <a:p>
            <a:r>
              <a:rPr lang="en-US" sz="2000" dirty="0"/>
              <a:t>Recall t</a:t>
            </a:r>
            <a:r>
              <a:rPr lang="en-US" sz="2000" baseline="-25000" dirty="0"/>
              <a:t>0.5</a:t>
            </a:r>
            <a:r>
              <a:rPr lang="en-US" sz="2000" dirty="0"/>
              <a:t> = -ln(0.5)⦁MTTF</a:t>
            </a:r>
          </a:p>
        </p:txBody>
      </p:sp>
      <p:cxnSp>
        <p:nvCxnSpPr>
          <p:cNvPr id="7" name="Straight Arrow Connector 6">
            <a:extLst>
              <a:ext uri="{FF2B5EF4-FFF2-40B4-BE49-F238E27FC236}">
                <a16:creationId xmlns:a16="http://schemas.microsoft.com/office/drawing/2014/main" id="{1AB0A4BA-9F7D-4F86-A78A-61C5AFDADB39}"/>
              </a:ext>
            </a:extLst>
          </p:cNvPr>
          <p:cNvCxnSpPr>
            <a:cxnSpLocks/>
          </p:cNvCxnSpPr>
          <p:nvPr/>
        </p:nvCxnSpPr>
        <p:spPr>
          <a:xfrm flipV="1">
            <a:off x="383628" y="3710153"/>
            <a:ext cx="899621" cy="1387875"/>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8194794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196533" y="418564"/>
            <a:ext cx="8702651" cy="485446"/>
          </a:xfrm>
          <a:noFill/>
        </p:spPr>
        <p:txBody>
          <a:bodyPr>
            <a:noAutofit/>
          </a:bodyPr>
          <a:lstStyle/>
          <a:p>
            <a:r>
              <a:rPr lang="en-US" sz="3100" dirty="0"/>
              <a:t>Parts Count Approach: What Assumptions?</a:t>
            </a:r>
          </a:p>
        </p:txBody>
      </p:sp>
      <p:sp>
        <p:nvSpPr>
          <p:cNvPr id="41990" name="Rectangle 1028"/>
          <p:cNvSpPr>
            <a:spLocks noChangeArrowheads="1"/>
          </p:cNvSpPr>
          <p:nvPr/>
        </p:nvSpPr>
        <p:spPr bwMode="auto">
          <a:xfrm>
            <a:off x="663575" y="5646738"/>
            <a:ext cx="8032750" cy="531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1991" name="Rectangle 1029"/>
          <p:cNvSpPr>
            <a:spLocks noChangeArrowheads="1"/>
          </p:cNvSpPr>
          <p:nvPr/>
        </p:nvSpPr>
        <p:spPr bwMode="auto">
          <a:xfrm>
            <a:off x="192677" y="5046574"/>
            <a:ext cx="7491083"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dirty="0"/>
              <a:t>Therefore </a:t>
            </a:r>
            <a:r>
              <a:rPr lang="en-US" sz="2400" dirty="0" err="1"/>
              <a:t>R</a:t>
            </a:r>
            <a:r>
              <a:rPr lang="en-US" sz="2400" baseline="-25000" dirty="0" err="1"/>
              <a:t>sys</a:t>
            </a:r>
            <a:r>
              <a:rPr lang="en-US" sz="2400" dirty="0"/>
              <a:t>(t) = e</a:t>
            </a:r>
            <a:r>
              <a:rPr lang="en-US" sz="2400" baseline="30000" dirty="0"/>
              <a:t>- 0.4199x10-5 t</a:t>
            </a:r>
            <a:r>
              <a:rPr lang="en-US" sz="2400" dirty="0"/>
              <a:t>  and MTTF = 1/0.4199 x 10</a:t>
            </a:r>
            <a:r>
              <a:rPr lang="en-US" sz="2400" baseline="30000" dirty="0"/>
              <a:t>-5</a:t>
            </a:r>
            <a:r>
              <a:rPr lang="en-US" sz="2400" dirty="0"/>
              <a:t> </a:t>
            </a:r>
          </a:p>
        </p:txBody>
      </p:sp>
      <p:sp>
        <p:nvSpPr>
          <p:cNvPr id="2" name="TextBox 1"/>
          <p:cNvSpPr txBox="1"/>
          <p:nvPr/>
        </p:nvSpPr>
        <p:spPr>
          <a:xfrm>
            <a:off x="192677" y="5578385"/>
            <a:ext cx="8744607" cy="1200329"/>
          </a:xfrm>
          <a:prstGeom prst="rect">
            <a:avLst/>
          </a:prstGeom>
          <a:noFill/>
        </p:spPr>
        <p:txBody>
          <a:bodyPr wrap="square" rtlCol="0">
            <a:spAutoFit/>
          </a:bodyPr>
          <a:lstStyle/>
          <a:p>
            <a:r>
              <a:rPr lang="en-US" sz="2400" dirty="0"/>
              <a:t>This is based on the assumption that all electronic components have </a:t>
            </a:r>
            <a:r>
              <a:rPr lang="en-US" sz="2400" u="sng" dirty="0"/>
              <a:t>CFR </a:t>
            </a:r>
            <a:r>
              <a:rPr lang="en-US" sz="2400" dirty="0"/>
              <a:t>and behave </a:t>
            </a:r>
            <a:r>
              <a:rPr lang="en-US" sz="2400" u="sng" dirty="0"/>
              <a:t>independently</a:t>
            </a:r>
            <a:r>
              <a:rPr lang="en-US" sz="2400" dirty="0"/>
              <a:t>, so the failure rates can be summed to obtain estimates for system failure rates. </a:t>
            </a:r>
          </a:p>
        </p:txBody>
      </p:sp>
      <p:sp>
        <p:nvSpPr>
          <p:cNvPr id="9" name="Rectangle 1027">
            <a:extLst>
              <a:ext uri="{FF2B5EF4-FFF2-40B4-BE49-F238E27FC236}">
                <a16:creationId xmlns:a16="http://schemas.microsoft.com/office/drawing/2014/main" id="{5ABB6861-367D-4127-98AC-166AA00C8CC3}"/>
              </a:ext>
            </a:extLst>
          </p:cNvPr>
          <p:cNvSpPr txBox="1">
            <a:spLocks noChangeArrowheads="1"/>
          </p:cNvSpPr>
          <p:nvPr/>
        </p:nvSpPr>
        <p:spPr>
          <a:xfrm>
            <a:off x="241160" y="1344553"/>
            <a:ext cx="8902840" cy="34163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 integrated circuit board consists of the following components each assumed, to have a CFR.  What is the distribution?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sng" strike="noStrike" kern="1200" cap="none" spc="0" normalizeH="0" baseline="0" noProof="0" dirty="0">
                <a:ln>
                  <a:noFill/>
                </a:ln>
                <a:solidFill>
                  <a:sysClr val="windowText" lastClr="000000"/>
                </a:solidFill>
                <a:effectLst/>
                <a:uLnTx/>
                <a:uFillTx/>
                <a:latin typeface="Calibri"/>
                <a:ea typeface="+mn-ea"/>
                <a:cs typeface="+mn-cs"/>
              </a:rPr>
              <a:t>Component	a-Failure Rate, 10</a:t>
            </a:r>
            <a:r>
              <a:rPr kumimoji="0" lang="en-US" sz="2000" b="0" i="0" u="sng" strike="noStrike" kern="1200" cap="none" spc="0" normalizeH="0" baseline="30000" noProof="0" dirty="0">
                <a:ln>
                  <a:noFill/>
                </a:ln>
                <a:solidFill>
                  <a:sysClr val="windowText" lastClr="000000"/>
                </a:solidFill>
                <a:effectLst/>
                <a:uLnTx/>
                <a:uFillTx/>
                <a:latin typeface="Calibri"/>
                <a:ea typeface="+mn-ea"/>
                <a:cs typeface="+mn-cs"/>
              </a:rPr>
              <a:t>-5</a:t>
            </a:r>
            <a:r>
              <a:rPr kumimoji="0" lang="en-US" sz="2000" b="0" i="0" u="sng" strike="noStrike" kern="1200" cap="none" spc="0" normalizeH="0" baseline="0" noProof="0" dirty="0">
                <a:ln>
                  <a:noFill/>
                </a:ln>
                <a:solidFill>
                  <a:sysClr val="windowText" lastClr="000000"/>
                </a:solidFill>
                <a:effectLst/>
                <a:uLnTx/>
                <a:uFillTx/>
                <a:latin typeface="Calibri"/>
                <a:ea typeface="+mn-ea"/>
                <a:cs typeface="+mn-cs"/>
              </a:rPr>
              <a:t> 		  b- Quantity		(a) x (b), 10</a:t>
            </a:r>
            <a:r>
              <a:rPr kumimoji="0" lang="en-US" sz="2000" b="0" i="0" u="none" strike="noStrike" kern="1200" cap="none" spc="0" normalizeH="0" baseline="30000" noProof="0" dirty="0">
                <a:ln>
                  <a:noFill/>
                </a:ln>
                <a:solidFill>
                  <a:sysClr val="windowText" lastClr="000000"/>
                </a:solidFill>
                <a:effectLst/>
                <a:uLnTx/>
                <a:uFillTx/>
                <a:latin typeface="Calibri"/>
                <a:ea typeface="+mn-ea"/>
                <a:cs typeface="+mn-cs"/>
              </a:rPr>
              <a:t>-5</a:t>
            </a:r>
            <a:r>
              <a:rPr kumimoji="0" lang="en-US" sz="2000" b="0" i="0" u="sng"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Diodes, silicon     0.00041	       	  		10				0.0041</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Resistors	      	      0.014	      	 	  		25				0.3500</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Capacitors     	      0.0015	       	  		12				0.0180</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Transformer	      0.0020	            		2				0.0040</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Relays	   	      0.0065             	   		6				0.0390</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Inductive devices   0.0004		 		12				</a:t>
            </a:r>
            <a:r>
              <a:rPr kumimoji="0" lang="en-US" sz="2000" b="0" i="0" u="sng" strike="noStrike" kern="1200" cap="none" spc="0" normalizeH="0" baseline="0" noProof="0" dirty="0">
                <a:ln>
                  <a:noFill/>
                </a:ln>
                <a:solidFill>
                  <a:sysClr val="windowText" lastClr="000000"/>
                </a:solidFill>
                <a:effectLst/>
                <a:uLnTx/>
                <a:uFillTx/>
                <a:latin typeface="Calibri"/>
                <a:ea typeface="+mn-ea"/>
                <a:cs typeface="+mn-cs"/>
              </a:rPr>
              <a:t>0.0048</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Total   0.4199 x 10</a:t>
            </a:r>
            <a:r>
              <a:rPr kumimoji="0" lang="en-US" sz="2400" b="0" i="0" u="none" strike="noStrike" kern="1200" cap="none" spc="0" normalizeH="0" baseline="30000" noProof="0" dirty="0">
                <a:ln>
                  <a:noFill/>
                </a:ln>
                <a:solidFill>
                  <a:sysClr val="windowText" lastClr="000000"/>
                </a:solidFill>
                <a:effectLst/>
                <a:uLnTx/>
                <a:uFillTx/>
                <a:latin typeface="Calibri"/>
                <a:ea typeface="+mn-ea"/>
                <a:cs typeface="+mn-cs"/>
              </a:rPr>
              <a:t>-5</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p:txBody>
      </p:sp>
    </p:spTree>
    <p:extLst>
      <p:ext uri="{BB962C8B-B14F-4D97-AF65-F5344CB8AC3E}">
        <p14:creationId xmlns:p14="http://schemas.microsoft.com/office/powerpoint/2010/main" val="119794973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76200" y="197503"/>
            <a:ext cx="8824730" cy="660400"/>
          </a:xfrm>
          <a:noFill/>
        </p:spPr>
        <p:txBody>
          <a:bodyPr>
            <a:normAutofit fontScale="90000"/>
          </a:bodyPr>
          <a:lstStyle/>
          <a:p>
            <a:r>
              <a:rPr lang="en-US" sz="3600" dirty="0"/>
              <a:t>Assuming Independence </a:t>
            </a:r>
            <a:br>
              <a:rPr lang="en-US" sz="3600" dirty="0"/>
            </a:br>
            <a:r>
              <a:rPr lang="en-US" sz="3600" dirty="0"/>
              <a:t>and CFR Failure Modes</a:t>
            </a:r>
          </a:p>
        </p:txBody>
      </p:sp>
      <p:graphicFrame>
        <p:nvGraphicFramePr>
          <p:cNvPr id="13314" name="Object 3"/>
          <p:cNvGraphicFramePr>
            <a:graphicFrameLocks noGrp="1"/>
          </p:cNvGraphicFramePr>
          <p:nvPr>
            <p:ph idx="1"/>
          </p:nvPr>
        </p:nvGraphicFramePr>
        <p:xfrm>
          <a:off x="2362200" y="1441045"/>
          <a:ext cx="3849139" cy="2214174"/>
        </p:xfrm>
        <a:graphic>
          <a:graphicData uri="http://schemas.openxmlformats.org/presentationml/2006/ole">
            <mc:AlternateContent xmlns:mc="http://schemas.openxmlformats.org/markup-compatibility/2006">
              <mc:Choice xmlns:v="urn:schemas-microsoft-com:vml" Requires="v">
                <p:oleObj spid="_x0000_s197648" name="Equation" r:id="rId4" imgW="2120900" imgH="1244600" progId="Equation.DSMT4">
                  <p:embed/>
                </p:oleObj>
              </mc:Choice>
              <mc:Fallback>
                <p:oleObj name="Equation" r:id="rId4" imgW="2120900" imgH="1244600" progId="Equation.DSMT4">
                  <p:embed/>
                  <p:pic>
                    <p:nvPicPr>
                      <p:cNvPr id="13314" name="Object 3"/>
                      <p:cNvPicPr>
                        <a:picLocks noChangeArrowheads="1"/>
                      </p:cNvPicPr>
                      <p:nvPr/>
                    </p:nvPicPr>
                    <p:blipFill>
                      <a:blip r:embed="rId5"/>
                      <a:srcRect/>
                      <a:stretch>
                        <a:fillRect/>
                      </a:stretch>
                    </p:blipFill>
                    <p:spPr bwMode="auto">
                      <a:xfrm>
                        <a:off x="2362200" y="1441045"/>
                        <a:ext cx="3849139" cy="2214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3319" name="Group 4"/>
          <p:cNvGrpSpPr>
            <a:grpSpLocks/>
          </p:cNvGrpSpPr>
          <p:nvPr/>
        </p:nvGrpSpPr>
        <p:grpSpPr bwMode="auto">
          <a:xfrm>
            <a:off x="838200" y="3886200"/>
            <a:ext cx="6638926" cy="1292225"/>
            <a:chOff x="470" y="2965"/>
            <a:chExt cx="4182" cy="814"/>
          </a:xfrm>
        </p:grpSpPr>
        <p:graphicFrame>
          <p:nvGraphicFramePr>
            <p:cNvPr id="13315" name="Object 5"/>
            <p:cNvGraphicFramePr>
              <a:graphicFrameLocks/>
            </p:cNvGraphicFramePr>
            <p:nvPr/>
          </p:nvGraphicFramePr>
          <p:xfrm>
            <a:off x="1701" y="3256"/>
            <a:ext cx="2083" cy="523"/>
          </p:xfrm>
          <a:graphic>
            <a:graphicData uri="http://schemas.openxmlformats.org/presentationml/2006/ole">
              <mc:AlternateContent xmlns:mc="http://schemas.openxmlformats.org/markup-compatibility/2006">
                <mc:Choice xmlns:v="urn:schemas-microsoft-com:vml" Requires="v">
                  <p:oleObj spid="_x0000_s197649" name="Equation" r:id="rId6" imgW="1790700" imgH="457200" progId="Equation.3">
                    <p:embed/>
                  </p:oleObj>
                </mc:Choice>
                <mc:Fallback>
                  <p:oleObj name="Equation" r:id="rId6" imgW="1790700" imgH="457200" progId="Equation.3">
                    <p:embed/>
                    <p:pic>
                      <p:nvPicPr>
                        <p:cNvPr id="13315" name="Object 5"/>
                        <p:cNvPicPr>
                          <a:picLocks noChangeArrowheads="1"/>
                        </p:cNvPicPr>
                        <p:nvPr/>
                      </p:nvPicPr>
                      <p:blipFill>
                        <a:blip r:embed="rId7"/>
                        <a:srcRect/>
                        <a:stretch>
                          <a:fillRect/>
                        </a:stretch>
                      </p:blipFill>
                      <p:spPr bwMode="auto">
                        <a:xfrm>
                          <a:off x="1701" y="3256"/>
                          <a:ext cx="208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20" name="Rectangle 6"/>
            <p:cNvSpPr>
              <a:spLocks noChangeArrowheads="1"/>
            </p:cNvSpPr>
            <p:nvPr/>
          </p:nvSpPr>
          <p:spPr bwMode="auto">
            <a:xfrm>
              <a:off x="470" y="2965"/>
              <a:ext cx="418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t>If all components have identical failure rates</a:t>
              </a:r>
              <a:r>
                <a:rPr lang="en-US" sz="2400" dirty="0"/>
                <a:t>, then:</a:t>
              </a:r>
            </a:p>
          </p:txBody>
        </p:sp>
      </p:grpSp>
      <p:sp>
        <p:nvSpPr>
          <p:cNvPr id="2" name="TextBox 1"/>
          <p:cNvSpPr txBox="1"/>
          <p:nvPr/>
        </p:nvSpPr>
        <p:spPr>
          <a:xfrm>
            <a:off x="76200" y="5483187"/>
            <a:ext cx="8991600" cy="1200329"/>
          </a:xfrm>
          <a:prstGeom prst="rect">
            <a:avLst/>
          </a:prstGeom>
          <a:noFill/>
        </p:spPr>
        <p:txBody>
          <a:bodyPr wrap="square" rtlCol="0">
            <a:spAutoFit/>
          </a:bodyPr>
          <a:lstStyle/>
          <a:p>
            <a:r>
              <a:rPr lang="en-US" sz="2400" dirty="0"/>
              <a:t>For what case is equal failure rates a reasonable approximation?  </a:t>
            </a:r>
          </a:p>
          <a:p>
            <a:r>
              <a:rPr lang="en-US" sz="2400" dirty="0"/>
              <a:t>Answer: Similar components, under similar operation </a:t>
            </a:r>
            <a:r>
              <a:rPr lang="en-US" sz="2400" b="1" dirty="0"/>
              <a:t>condition ranges</a:t>
            </a:r>
            <a:r>
              <a:rPr lang="en-US" sz="2400" dirty="0"/>
              <a:t>.</a:t>
            </a:r>
          </a:p>
        </p:txBody>
      </p:sp>
    </p:spTree>
    <p:extLst>
      <p:ext uri="{BB962C8B-B14F-4D97-AF65-F5344CB8AC3E}">
        <p14:creationId xmlns:p14="http://schemas.microsoft.com/office/powerpoint/2010/main" val="117630201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304800" y="150869"/>
            <a:ext cx="7061200" cy="558800"/>
          </a:xfrm>
          <a:noFill/>
        </p:spPr>
        <p:txBody>
          <a:bodyPr>
            <a:noAutofit/>
          </a:bodyPr>
          <a:lstStyle/>
          <a:p>
            <a:r>
              <a:rPr lang="en-US" sz="3200" dirty="0"/>
              <a:t>Failure Mode with Redundancy</a:t>
            </a:r>
          </a:p>
        </p:txBody>
      </p:sp>
      <p:graphicFrame>
        <p:nvGraphicFramePr>
          <p:cNvPr id="20482" name="Object 3"/>
          <p:cNvGraphicFramePr>
            <a:graphicFrameLocks noGrp="1"/>
          </p:cNvGraphicFramePr>
          <p:nvPr>
            <p:ph idx="1"/>
          </p:nvPr>
        </p:nvGraphicFramePr>
        <p:xfrm>
          <a:off x="3783724" y="4634335"/>
          <a:ext cx="2370138" cy="492444"/>
        </p:xfrm>
        <a:graphic>
          <a:graphicData uri="http://schemas.openxmlformats.org/presentationml/2006/ole">
            <mc:AlternateContent xmlns:mc="http://schemas.openxmlformats.org/markup-compatibility/2006">
              <mc:Choice xmlns:v="urn:schemas-microsoft-com:vml" Requires="v">
                <p:oleObj spid="_x0000_s198693" name="Equation" r:id="rId4" imgW="1244600" imgH="266700" progId="Equation.DSMT4">
                  <p:embed/>
                </p:oleObj>
              </mc:Choice>
              <mc:Fallback>
                <p:oleObj name="Equation" r:id="rId4" imgW="1244600" imgH="266700" progId="Equation.DSMT4">
                  <p:embed/>
                  <p:pic>
                    <p:nvPicPr>
                      <p:cNvPr id="20482" name="Object 3"/>
                      <p:cNvPicPr>
                        <a:picLocks noChangeArrowheads="1"/>
                      </p:cNvPicPr>
                      <p:nvPr/>
                    </p:nvPicPr>
                    <p:blipFill>
                      <a:blip r:embed="rId5"/>
                      <a:srcRect/>
                      <a:stretch>
                        <a:fillRect/>
                      </a:stretch>
                    </p:blipFill>
                    <p:spPr bwMode="auto">
                      <a:xfrm>
                        <a:off x="3783724" y="4634335"/>
                        <a:ext cx="2370138" cy="492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3" name="Object 4"/>
          <p:cNvGraphicFramePr>
            <a:graphicFrameLocks/>
          </p:cNvGraphicFramePr>
          <p:nvPr/>
        </p:nvGraphicFramePr>
        <p:xfrm>
          <a:off x="3293380" y="5403190"/>
          <a:ext cx="3206654" cy="492443"/>
        </p:xfrm>
        <a:graphic>
          <a:graphicData uri="http://schemas.openxmlformats.org/presentationml/2006/ole">
            <mc:AlternateContent xmlns:mc="http://schemas.openxmlformats.org/markup-compatibility/2006">
              <mc:Choice xmlns:v="urn:schemas-microsoft-com:vml" Requires="v">
                <p:oleObj spid="_x0000_s198694" name="Equation" r:id="rId6" imgW="1625600" imgH="266700" progId="Equation.DSMT4">
                  <p:embed/>
                </p:oleObj>
              </mc:Choice>
              <mc:Fallback>
                <p:oleObj name="Equation" r:id="rId6" imgW="1625600" imgH="266700" progId="Equation.DSMT4">
                  <p:embed/>
                  <p:pic>
                    <p:nvPicPr>
                      <p:cNvPr id="20483" name="Object 4"/>
                      <p:cNvPicPr>
                        <a:picLocks noChangeArrowheads="1"/>
                      </p:cNvPicPr>
                      <p:nvPr/>
                    </p:nvPicPr>
                    <p:blipFill>
                      <a:blip r:embed="rId7"/>
                      <a:srcRect/>
                      <a:stretch>
                        <a:fillRect/>
                      </a:stretch>
                    </p:blipFill>
                    <p:spPr bwMode="auto">
                      <a:xfrm>
                        <a:off x="3293380" y="5403190"/>
                        <a:ext cx="3206654" cy="492443"/>
                      </a:xfrm>
                      <a:prstGeom prst="rect">
                        <a:avLst/>
                      </a:prstGeom>
                      <a:noFill/>
                      <a:ln>
                        <a:noFill/>
                      </a:ln>
                      <a:effectLst/>
                    </p:spPr>
                  </p:pic>
                </p:oleObj>
              </mc:Fallback>
            </mc:AlternateContent>
          </a:graphicData>
        </a:graphic>
      </p:graphicFrame>
      <p:graphicFrame>
        <p:nvGraphicFramePr>
          <p:cNvPr id="20484" name="Object 5"/>
          <p:cNvGraphicFramePr>
            <a:graphicFrameLocks/>
          </p:cNvGraphicFramePr>
          <p:nvPr/>
        </p:nvGraphicFramePr>
        <p:xfrm>
          <a:off x="3971290" y="5939814"/>
          <a:ext cx="1995005" cy="492444"/>
        </p:xfrm>
        <a:graphic>
          <a:graphicData uri="http://schemas.openxmlformats.org/presentationml/2006/ole">
            <mc:AlternateContent xmlns:mc="http://schemas.openxmlformats.org/markup-compatibility/2006">
              <mc:Choice xmlns:v="urn:schemas-microsoft-com:vml" Requires="v">
                <p:oleObj spid="_x0000_s198695" name="Equation" r:id="rId8" imgW="863600" imgH="241300" progId="Equation.DSMT4">
                  <p:embed/>
                </p:oleObj>
              </mc:Choice>
              <mc:Fallback>
                <p:oleObj name="Equation" r:id="rId8" imgW="863600" imgH="241300" progId="Equation.DSMT4">
                  <p:embed/>
                  <p:pic>
                    <p:nvPicPr>
                      <p:cNvPr id="20484" name="Object 5"/>
                      <p:cNvPicPr>
                        <a:picLocks noChangeArrowheads="1"/>
                      </p:cNvPicPr>
                      <p:nvPr/>
                    </p:nvPicPr>
                    <p:blipFill>
                      <a:blip r:embed="rId9"/>
                      <a:srcRect/>
                      <a:stretch>
                        <a:fillRect/>
                      </a:stretch>
                    </p:blipFill>
                    <p:spPr bwMode="auto">
                      <a:xfrm>
                        <a:off x="3971290" y="5939814"/>
                        <a:ext cx="1995005" cy="492444"/>
                      </a:xfrm>
                      <a:prstGeom prst="rect">
                        <a:avLst/>
                      </a:prstGeom>
                      <a:noFill/>
                      <a:ln>
                        <a:noFill/>
                      </a:ln>
                      <a:effectLst/>
                    </p:spPr>
                  </p:pic>
                </p:oleObj>
              </mc:Fallback>
            </mc:AlternateContent>
          </a:graphicData>
        </a:graphic>
      </p:graphicFrame>
      <p:sp>
        <p:nvSpPr>
          <p:cNvPr id="2" name="TextBox 1"/>
          <p:cNvSpPr txBox="1"/>
          <p:nvPr/>
        </p:nvSpPr>
        <p:spPr>
          <a:xfrm>
            <a:off x="487340" y="1036965"/>
            <a:ext cx="784684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 two identical components in parallel, each with a CFR, </a:t>
            </a:r>
            <a:r>
              <a:rPr lang="en-US" sz="2400" dirty="0" err="1"/>
              <a:t>λ</a:t>
            </a:r>
            <a:r>
              <a:rPr lang="en-US" sz="2400" dirty="0"/>
              <a:t>. For each component:</a:t>
            </a:r>
          </a:p>
        </p:txBody>
      </p:sp>
      <p:graphicFrame>
        <p:nvGraphicFramePr>
          <p:cNvPr id="3" name="Object 2"/>
          <p:cNvGraphicFramePr>
            <a:graphicFrameLocks noChangeAspect="1"/>
          </p:cNvGraphicFramePr>
          <p:nvPr/>
        </p:nvGraphicFramePr>
        <p:xfrm>
          <a:off x="2744341" y="1959555"/>
          <a:ext cx="3755693" cy="536528"/>
        </p:xfrm>
        <a:graphic>
          <a:graphicData uri="http://schemas.openxmlformats.org/presentationml/2006/ole">
            <mc:AlternateContent xmlns:mc="http://schemas.openxmlformats.org/markup-compatibility/2006">
              <mc:Choice xmlns:v="urn:schemas-microsoft-com:vml" Requires="v">
                <p:oleObj spid="_x0000_s198696" name="Equation" r:id="rId10" imgW="1689100" imgH="241300" progId="Equation.DSMT4">
                  <p:embed/>
                </p:oleObj>
              </mc:Choice>
              <mc:Fallback>
                <p:oleObj name="Equation" r:id="rId10" imgW="1689100" imgH="241300" progId="Equation.DSMT4">
                  <p:embed/>
                  <p:pic>
                    <p:nvPicPr>
                      <p:cNvPr id="3" name="Object 2"/>
                      <p:cNvPicPr/>
                      <p:nvPr/>
                    </p:nvPicPr>
                    <p:blipFill>
                      <a:blip r:embed="rId11"/>
                      <a:stretch>
                        <a:fillRect/>
                      </a:stretch>
                    </p:blipFill>
                    <p:spPr>
                      <a:xfrm>
                        <a:off x="2744341" y="1959555"/>
                        <a:ext cx="3755693" cy="536528"/>
                      </a:xfrm>
                      <a:prstGeom prst="rect">
                        <a:avLst/>
                      </a:prstGeom>
                    </p:spPr>
                  </p:pic>
                </p:oleObj>
              </mc:Fallback>
            </mc:AlternateContent>
          </a:graphicData>
        </a:graphic>
      </p:graphicFrame>
      <p:sp>
        <p:nvSpPr>
          <p:cNvPr id="5" name="TextBox 4"/>
          <p:cNvSpPr txBox="1"/>
          <p:nvPr/>
        </p:nvSpPr>
        <p:spPr>
          <a:xfrm>
            <a:off x="509752" y="2449407"/>
            <a:ext cx="8191147"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the system of two independent, ~ identical components in parallel, the system fails only if both fail. So using the ⋂, intersection or AND operator:</a:t>
            </a:r>
          </a:p>
        </p:txBody>
      </p:sp>
      <p:graphicFrame>
        <p:nvGraphicFramePr>
          <p:cNvPr id="11" name="Object 10"/>
          <p:cNvGraphicFramePr>
            <a:graphicFrameLocks noChangeAspect="1"/>
          </p:cNvGraphicFramePr>
          <p:nvPr/>
        </p:nvGraphicFramePr>
        <p:xfrm>
          <a:off x="1902375" y="3850132"/>
          <a:ext cx="5623493" cy="615542"/>
        </p:xfrm>
        <a:graphic>
          <a:graphicData uri="http://schemas.openxmlformats.org/presentationml/2006/ole">
            <mc:AlternateContent xmlns:mc="http://schemas.openxmlformats.org/markup-compatibility/2006">
              <mc:Choice xmlns:v="urn:schemas-microsoft-com:vml" Requires="v">
                <p:oleObj spid="_x0000_s198697" name="Equation" r:id="rId12" imgW="2438400" imgH="266700" progId="Equation.3">
                  <p:embed/>
                </p:oleObj>
              </mc:Choice>
              <mc:Fallback>
                <p:oleObj name="Equation" r:id="rId12" imgW="2438400" imgH="266700" progId="Equation.3">
                  <p:embed/>
                  <p:pic>
                    <p:nvPicPr>
                      <p:cNvPr id="11" name="Object 10"/>
                      <p:cNvPicPr/>
                      <p:nvPr/>
                    </p:nvPicPr>
                    <p:blipFill>
                      <a:blip r:embed="rId13"/>
                      <a:stretch>
                        <a:fillRect/>
                      </a:stretch>
                    </p:blipFill>
                    <p:spPr>
                      <a:xfrm>
                        <a:off x="1902375" y="3850132"/>
                        <a:ext cx="5623493" cy="615542"/>
                      </a:xfrm>
                      <a:prstGeom prst="rect">
                        <a:avLst/>
                      </a:prstGeom>
                    </p:spPr>
                  </p:pic>
                </p:oleObj>
              </mc:Fallback>
            </mc:AlternateContent>
          </a:graphicData>
        </a:graphic>
      </p:graphicFrame>
      <p:sp>
        <p:nvSpPr>
          <p:cNvPr id="6" name="TextBox 5"/>
          <p:cNvSpPr txBox="1"/>
          <p:nvPr/>
        </p:nvSpPr>
        <p:spPr>
          <a:xfrm>
            <a:off x="2107115" y="4620344"/>
            <a:ext cx="1613280" cy="492443"/>
          </a:xfrm>
          <a:prstGeom prst="rect">
            <a:avLst/>
          </a:prstGeom>
          <a:noFill/>
        </p:spPr>
        <p:txBody>
          <a:bodyPr wrap="none" rtlCol="0">
            <a:spAutoFit/>
          </a:bodyPr>
          <a:lstStyle/>
          <a:p>
            <a:r>
              <a:rPr lang="en-US" sz="2600" dirty="0"/>
              <a:t>Therefore,</a:t>
            </a:r>
          </a:p>
        </p:txBody>
      </p:sp>
      <p:sp>
        <p:nvSpPr>
          <p:cNvPr id="4" name="TextBox 3"/>
          <p:cNvSpPr txBox="1"/>
          <p:nvPr/>
        </p:nvSpPr>
        <p:spPr>
          <a:xfrm>
            <a:off x="3134602" y="3516868"/>
            <a:ext cx="471629" cy="369332"/>
          </a:xfrm>
          <a:prstGeom prst="rect">
            <a:avLst/>
          </a:prstGeom>
          <a:noFill/>
        </p:spPr>
        <p:txBody>
          <a:bodyPr wrap="none" rtlCol="0">
            <a:spAutoFit/>
          </a:bodyPr>
          <a:lstStyle/>
          <a:p>
            <a:r>
              <a:rPr lang="en-US" dirty="0"/>
              <a:t>fail</a:t>
            </a:r>
          </a:p>
        </p:txBody>
      </p:sp>
      <p:sp>
        <p:nvSpPr>
          <p:cNvPr id="15" name="TextBox 14"/>
          <p:cNvSpPr txBox="1"/>
          <p:nvPr/>
        </p:nvSpPr>
        <p:spPr>
          <a:xfrm>
            <a:off x="4838457" y="3505200"/>
            <a:ext cx="471629" cy="369332"/>
          </a:xfrm>
          <a:prstGeom prst="rect">
            <a:avLst/>
          </a:prstGeom>
          <a:noFill/>
        </p:spPr>
        <p:txBody>
          <a:bodyPr wrap="none" rtlCol="0">
            <a:spAutoFit/>
          </a:bodyPr>
          <a:lstStyle/>
          <a:p>
            <a:r>
              <a:rPr lang="en-US" dirty="0"/>
              <a:t>fail</a:t>
            </a:r>
          </a:p>
        </p:txBody>
      </p:sp>
    </p:spTree>
    <p:extLst>
      <p:ext uri="{BB962C8B-B14F-4D97-AF65-F5344CB8AC3E}">
        <p14:creationId xmlns:p14="http://schemas.microsoft.com/office/powerpoint/2010/main" val="355970586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026"/>
          <p:cNvSpPr>
            <a:spLocks noGrp="1" noChangeArrowheads="1"/>
          </p:cNvSpPr>
          <p:nvPr>
            <p:ph type="title"/>
          </p:nvPr>
        </p:nvSpPr>
        <p:spPr>
          <a:xfrm>
            <a:off x="246431" y="42715"/>
            <a:ext cx="8748763" cy="685800"/>
          </a:xfrm>
          <a:noFill/>
        </p:spPr>
        <p:txBody>
          <a:bodyPr>
            <a:normAutofit/>
          </a:bodyPr>
          <a:lstStyle/>
          <a:p>
            <a:r>
              <a:rPr lang="en-US" sz="3600" dirty="0"/>
              <a:t>Redundancy: Failure Rate Function</a:t>
            </a:r>
          </a:p>
        </p:txBody>
      </p:sp>
      <p:graphicFrame>
        <p:nvGraphicFramePr>
          <p:cNvPr id="21506" name="Object 1027"/>
          <p:cNvGraphicFramePr>
            <a:graphicFrameLocks noGrp="1"/>
          </p:cNvGraphicFramePr>
          <p:nvPr>
            <p:ph idx="1"/>
            <p:extLst>
              <p:ext uri="{D42A27DB-BD31-4B8C-83A1-F6EECF244321}">
                <p14:modId xmlns:p14="http://schemas.microsoft.com/office/powerpoint/2010/main" val="976187666"/>
              </p:ext>
            </p:extLst>
          </p:nvPr>
        </p:nvGraphicFramePr>
        <p:xfrm>
          <a:off x="1328299" y="2852945"/>
          <a:ext cx="3368566" cy="841119"/>
        </p:xfrm>
        <a:graphic>
          <a:graphicData uri="http://schemas.openxmlformats.org/presentationml/2006/ole">
            <mc:AlternateContent xmlns:mc="http://schemas.openxmlformats.org/markup-compatibility/2006">
              <mc:Choice xmlns:v="urn:schemas-microsoft-com:vml" Requires="v">
                <p:oleObj spid="_x0000_s199703" name="Equation" r:id="rId4" imgW="1778000" imgH="469900" progId="Equation.DSMT4">
                  <p:embed/>
                </p:oleObj>
              </mc:Choice>
              <mc:Fallback>
                <p:oleObj name="Equation" r:id="rId4" imgW="1778000" imgH="469900" progId="Equation.DSMT4">
                  <p:embed/>
                  <p:pic>
                    <p:nvPicPr>
                      <p:cNvPr id="21506" name="Object 1027"/>
                      <p:cNvPicPr>
                        <a:picLocks noChangeArrowheads="1"/>
                      </p:cNvPicPr>
                      <p:nvPr/>
                    </p:nvPicPr>
                    <p:blipFill>
                      <a:blip r:embed="rId5"/>
                      <a:srcRect/>
                      <a:stretch>
                        <a:fillRect/>
                      </a:stretch>
                    </p:blipFill>
                    <p:spPr bwMode="auto">
                      <a:xfrm>
                        <a:off x="1328299" y="2852945"/>
                        <a:ext cx="3368566" cy="841119"/>
                      </a:xfrm>
                      <a:prstGeom prst="rect">
                        <a:avLst/>
                      </a:prstGeom>
                      <a:noFill/>
                      <a:ln>
                        <a:noFill/>
                      </a:ln>
                      <a:effectLst/>
                    </p:spPr>
                  </p:pic>
                </p:oleObj>
              </mc:Fallback>
            </mc:AlternateContent>
          </a:graphicData>
        </a:graphic>
      </p:graphicFrame>
      <p:graphicFrame>
        <p:nvGraphicFramePr>
          <p:cNvPr id="21507" name="Object 1028"/>
          <p:cNvGraphicFramePr>
            <a:graphicFrameLocks/>
          </p:cNvGraphicFramePr>
          <p:nvPr>
            <p:extLst>
              <p:ext uri="{D42A27DB-BD31-4B8C-83A1-F6EECF244321}">
                <p14:modId xmlns:p14="http://schemas.microsoft.com/office/powerpoint/2010/main" val="1533003189"/>
              </p:ext>
            </p:extLst>
          </p:nvPr>
        </p:nvGraphicFramePr>
        <p:xfrm>
          <a:off x="4769237" y="2843831"/>
          <a:ext cx="1525200" cy="889969"/>
        </p:xfrm>
        <a:graphic>
          <a:graphicData uri="http://schemas.openxmlformats.org/presentationml/2006/ole">
            <mc:AlternateContent xmlns:mc="http://schemas.openxmlformats.org/markup-compatibility/2006">
              <mc:Choice xmlns:v="urn:schemas-microsoft-com:vml" Requires="v">
                <p:oleObj spid="_x0000_s199704" name="Equation" r:id="rId6" imgW="863600" imgH="469900" progId="Equation.3">
                  <p:embed/>
                </p:oleObj>
              </mc:Choice>
              <mc:Fallback>
                <p:oleObj name="Equation" r:id="rId6" imgW="863600" imgH="469900" progId="Equation.3">
                  <p:embed/>
                  <p:pic>
                    <p:nvPicPr>
                      <p:cNvPr id="21507" name="Object 1028"/>
                      <p:cNvPicPr>
                        <a:picLocks noChangeArrowheads="1"/>
                      </p:cNvPicPr>
                      <p:nvPr/>
                    </p:nvPicPr>
                    <p:blipFill>
                      <a:blip r:embed="rId7"/>
                      <a:srcRect/>
                      <a:stretch>
                        <a:fillRect/>
                      </a:stretch>
                    </p:blipFill>
                    <p:spPr bwMode="auto">
                      <a:xfrm>
                        <a:off x="4769237" y="2843831"/>
                        <a:ext cx="1525200" cy="889969"/>
                      </a:xfrm>
                      <a:prstGeom prst="rect">
                        <a:avLst/>
                      </a:prstGeom>
                      <a:noFill/>
                      <a:ln>
                        <a:noFill/>
                      </a:ln>
                      <a:effectLst/>
                    </p:spPr>
                  </p:pic>
                </p:oleObj>
              </mc:Fallback>
            </mc:AlternateContent>
          </a:graphicData>
        </a:graphic>
      </p:graphicFrame>
      <p:sp>
        <p:nvSpPr>
          <p:cNvPr id="2" name="TextBox 1"/>
          <p:cNvSpPr txBox="1"/>
          <p:nvPr/>
        </p:nvSpPr>
        <p:spPr>
          <a:xfrm>
            <a:off x="176391" y="1687768"/>
            <a:ext cx="2720360" cy="461665"/>
          </a:xfrm>
          <a:prstGeom prst="rect">
            <a:avLst/>
          </a:prstGeom>
          <a:noFill/>
        </p:spPr>
        <p:txBody>
          <a:bodyPr wrap="none" rtlCol="0">
            <a:spAutoFit/>
          </a:bodyPr>
          <a:lstStyle/>
          <a:p>
            <a:r>
              <a:rPr lang="en-US" sz="2400" dirty="0"/>
              <a:t>For the system </a:t>
            </a:r>
            <a:r>
              <a:rPr lang="en-US" sz="2400" dirty="0" err="1"/>
              <a:t>pdf</a:t>
            </a:r>
            <a:r>
              <a:rPr lang="en-US" sz="2400" dirty="0"/>
              <a:t>:  </a:t>
            </a:r>
          </a:p>
        </p:txBody>
      </p:sp>
      <p:graphicFrame>
        <p:nvGraphicFramePr>
          <p:cNvPr id="3" name="Object 2"/>
          <p:cNvGraphicFramePr>
            <a:graphicFrameLocks noChangeAspect="1"/>
          </p:cNvGraphicFramePr>
          <p:nvPr>
            <p:extLst>
              <p:ext uri="{D42A27DB-BD31-4B8C-83A1-F6EECF244321}">
                <p14:modId xmlns:p14="http://schemas.microsoft.com/office/powerpoint/2010/main" val="2873434154"/>
              </p:ext>
            </p:extLst>
          </p:nvPr>
        </p:nvGraphicFramePr>
        <p:xfrm>
          <a:off x="2819400" y="1447800"/>
          <a:ext cx="4043362" cy="890588"/>
        </p:xfrm>
        <a:graphic>
          <a:graphicData uri="http://schemas.openxmlformats.org/presentationml/2006/ole">
            <mc:AlternateContent xmlns:mc="http://schemas.openxmlformats.org/markup-compatibility/2006">
              <mc:Choice xmlns:v="urn:schemas-microsoft-com:vml" Requires="v">
                <p:oleObj spid="_x0000_s199705" name="Equation" r:id="rId8" imgW="2019300" imgH="444500" progId="Equation.DSMT4">
                  <p:embed/>
                </p:oleObj>
              </mc:Choice>
              <mc:Fallback>
                <p:oleObj name="Equation" r:id="rId8" imgW="2019300" imgH="444500" progId="Equation.DSMT4">
                  <p:embed/>
                  <p:pic>
                    <p:nvPicPr>
                      <p:cNvPr id="3" name="Object 2"/>
                      <p:cNvPicPr/>
                      <p:nvPr/>
                    </p:nvPicPr>
                    <p:blipFill>
                      <a:blip r:embed="rId9"/>
                      <a:stretch>
                        <a:fillRect/>
                      </a:stretch>
                    </p:blipFill>
                    <p:spPr>
                      <a:xfrm>
                        <a:off x="2819400" y="1447800"/>
                        <a:ext cx="4043362" cy="890588"/>
                      </a:xfrm>
                      <a:prstGeom prst="rect">
                        <a:avLst/>
                      </a:prstGeom>
                    </p:spPr>
                  </p:pic>
                </p:oleObj>
              </mc:Fallback>
            </mc:AlternateContent>
          </a:graphicData>
        </a:graphic>
      </p:graphicFrame>
      <p:sp>
        <p:nvSpPr>
          <p:cNvPr id="4" name="TextBox 3"/>
          <p:cNvSpPr txBox="1"/>
          <p:nvPr/>
        </p:nvSpPr>
        <p:spPr>
          <a:xfrm>
            <a:off x="646722" y="3049205"/>
            <a:ext cx="487634" cy="461665"/>
          </a:xfrm>
          <a:prstGeom prst="rect">
            <a:avLst/>
          </a:prstGeom>
          <a:noFill/>
        </p:spPr>
        <p:txBody>
          <a:bodyPr wrap="none" rtlCol="0">
            <a:spAutoFit/>
          </a:bodyPr>
          <a:lstStyle/>
          <a:p>
            <a:r>
              <a:rPr lang="en-US" sz="2400" dirty="0"/>
              <a:t>So</a:t>
            </a:r>
          </a:p>
        </p:txBody>
      </p:sp>
      <p:sp>
        <p:nvSpPr>
          <p:cNvPr id="5" name="TextBox 4"/>
          <p:cNvSpPr txBox="1"/>
          <p:nvPr/>
        </p:nvSpPr>
        <p:spPr>
          <a:xfrm>
            <a:off x="322483" y="4459669"/>
            <a:ext cx="8748763" cy="830997"/>
          </a:xfrm>
          <a:prstGeom prst="rect">
            <a:avLst/>
          </a:prstGeom>
          <a:noFill/>
        </p:spPr>
        <p:txBody>
          <a:bodyPr wrap="square" rtlCol="0">
            <a:spAutoFit/>
          </a:bodyPr>
          <a:lstStyle/>
          <a:p>
            <a:r>
              <a:rPr lang="en-US" sz="2400" dirty="0"/>
              <a:t>Note that </a:t>
            </a:r>
            <a:r>
              <a:rPr lang="en-US" sz="2400" b="1" dirty="0" err="1"/>
              <a:t>λ</a:t>
            </a:r>
            <a:r>
              <a:rPr lang="en-US" sz="2400" b="1" dirty="0"/>
              <a:t>(t) for the system is not constant</a:t>
            </a:r>
            <a:r>
              <a:rPr lang="en-US" sz="2400" dirty="0"/>
              <a:t>. Instead of a CFR process like each of its 2 units, λ(t)  is an IFR process. </a:t>
            </a:r>
          </a:p>
        </p:txBody>
      </p:sp>
    </p:spTree>
    <p:extLst>
      <p:ext uri="{BB962C8B-B14F-4D97-AF65-F5344CB8AC3E}">
        <p14:creationId xmlns:p14="http://schemas.microsoft.com/office/powerpoint/2010/main" val="202386680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026"/>
          <p:cNvSpPr>
            <a:spLocks noGrp="1" noChangeArrowheads="1"/>
          </p:cNvSpPr>
          <p:nvPr>
            <p:ph type="title"/>
          </p:nvPr>
        </p:nvSpPr>
        <p:spPr>
          <a:xfrm>
            <a:off x="56868" y="87557"/>
            <a:ext cx="5582603" cy="660400"/>
          </a:xfrm>
          <a:noFill/>
        </p:spPr>
        <p:txBody>
          <a:bodyPr>
            <a:normAutofit fontScale="90000"/>
          </a:bodyPr>
          <a:lstStyle/>
          <a:p>
            <a:r>
              <a:rPr lang="en-US" sz="3200" dirty="0">
                <a:latin typeface="Tahoma" charset="0"/>
              </a:rPr>
              <a:t>Redundancy, CFR and MTTF for</a:t>
            </a:r>
          </a:p>
        </p:txBody>
      </p:sp>
      <p:graphicFrame>
        <p:nvGraphicFramePr>
          <p:cNvPr id="23554" name="Object 1028"/>
          <p:cNvGraphicFramePr>
            <a:graphicFrameLocks/>
          </p:cNvGraphicFramePr>
          <p:nvPr/>
        </p:nvGraphicFramePr>
        <p:xfrm>
          <a:off x="3201124" y="2185253"/>
          <a:ext cx="2131453" cy="638698"/>
        </p:xfrm>
        <a:graphic>
          <a:graphicData uri="http://schemas.openxmlformats.org/presentationml/2006/ole">
            <mc:AlternateContent xmlns:mc="http://schemas.openxmlformats.org/markup-compatibility/2006">
              <mc:Choice xmlns:v="urn:schemas-microsoft-com:vml" Requires="v">
                <p:oleObj spid="_x0000_s200727" name="Equation" r:id="rId4" imgW="1320800" imgH="419100" progId="Equation.DSMT4">
                  <p:embed/>
                </p:oleObj>
              </mc:Choice>
              <mc:Fallback>
                <p:oleObj name="Equation" r:id="rId4" imgW="1320800" imgH="419100" progId="Equation.DSMT4">
                  <p:embed/>
                  <p:pic>
                    <p:nvPicPr>
                      <p:cNvPr id="23554" name="Object 1028"/>
                      <p:cNvPicPr>
                        <a:picLocks noChangeArrowheads="1"/>
                      </p:cNvPicPr>
                      <p:nvPr/>
                    </p:nvPicPr>
                    <p:blipFill>
                      <a:blip r:embed="rId5"/>
                      <a:srcRect/>
                      <a:stretch>
                        <a:fillRect/>
                      </a:stretch>
                    </p:blipFill>
                    <p:spPr bwMode="auto">
                      <a:xfrm>
                        <a:off x="3201124" y="2185253"/>
                        <a:ext cx="2131453" cy="638698"/>
                      </a:xfrm>
                      <a:prstGeom prst="rect">
                        <a:avLst/>
                      </a:prstGeom>
                      <a:noFill/>
                      <a:ln>
                        <a:noFill/>
                      </a:ln>
                      <a:effectLst/>
                    </p:spPr>
                  </p:pic>
                </p:oleObj>
              </mc:Fallback>
            </mc:AlternateContent>
          </a:graphicData>
        </a:graphic>
      </p:graphicFrame>
      <p:sp>
        <p:nvSpPr>
          <p:cNvPr id="2" name="TextBox 1"/>
          <p:cNvSpPr txBox="1"/>
          <p:nvPr/>
        </p:nvSpPr>
        <p:spPr>
          <a:xfrm>
            <a:off x="1073728" y="959600"/>
            <a:ext cx="6562246" cy="461665"/>
          </a:xfrm>
          <a:prstGeom prst="rect">
            <a:avLst/>
          </a:prstGeom>
          <a:noFill/>
        </p:spPr>
        <p:txBody>
          <a:bodyPr wrap="none" rtlCol="0">
            <a:spAutoFit/>
          </a:bodyPr>
          <a:lstStyle/>
          <a:p>
            <a:r>
              <a:rPr lang="en-US" sz="2400" dirty="0"/>
              <a:t>From the basic expression for MTTF for the system:</a:t>
            </a:r>
          </a:p>
        </p:txBody>
      </p:sp>
      <p:graphicFrame>
        <p:nvGraphicFramePr>
          <p:cNvPr id="3" name="Object 2"/>
          <p:cNvGraphicFramePr>
            <a:graphicFrameLocks noChangeAspect="1"/>
          </p:cNvGraphicFramePr>
          <p:nvPr/>
        </p:nvGraphicFramePr>
        <p:xfrm>
          <a:off x="2312276" y="1487027"/>
          <a:ext cx="4399819" cy="513312"/>
        </p:xfrm>
        <a:graphic>
          <a:graphicData uri="http://schemas.openxmlformats.org/presentationml/2006/ole">
            <mc:AlternateContent xmlns:mc="http://schemas.openxmlformats.org/markup-compatibility/2006">
              <mc:Choice xmlns:v="urn:schemas-microsoft-com:vml" Requires="v">
                <p:oleObj spid="_x0000_s200728" name="Equation" r:id="rId6" imgW="2286000" imgH="266700" progId="Equation.DSMT4">
                  <p:embed/>
                </p:oleObj>
              </mc:Choice>
              <mc:Fallback>
                <p:oleObj name="Equation" r:id="rId6" imgW="2286000" imgH="266700" progId="Equation.DSMT4">
                  <p:embed/>
                  <p:pic>
                    <p:nvPicPr>
                      <p:cNvPr id="3" name="Object 2"/>
                      <p:cNvPicPr/>
                      <p:nvPr/>
                    </p:nvPicPr>
                    <p:blipFill>
                      <a:blip r:embed="rId7"/>
                      <a:stretch>
                        <a:fillRect/>
                      </a:stretch>
                    </p:blipFill>
                    <p:spPr>
                      <a:xfrm>
                        <a:off x="2312276" y="1487027"/>
                        <a:ext cx="4399819" cy="513312"/>
                      </a:xfrm>
                      <a:prstGeom prst="rect">
                        <a:avLst/>
                      </a:prstGeom>
                    </p:spPr>
                  </p:pic>
                </p:oleObj>
              </mc:Fallback>
            </mc:AlternateContent>
          </a:graphicData>
        </a:graphic>
      </p:graphicFrame>
      <p:sp>
        <p:nvSpPr>
          <p:cNvPr id="4" name="TextBox 3"/>
          <p:cNvSpPr txBox="1"/>
          <p:nvPr/>
        </p:nvSpPr>
        <p:spPr>
          <a:xfrm>
            <a:off x="357352" y="3083676"/>
            <a:ext cx="8156027" cy="3170099"/>
          </a:xfrm>
          <a:prstGeom prst="rect">
            <a:avLst/>
          </a:prstGeom>
          <a:noFill/>
        </p:spPr>
        <p:txBody>
          <a:bodyPr wrap="square" rtlCol="0">
            <a:spAutoFit/>
          </a:bodyPr>
          <a:lstStyle/>
          <a:p>
            <a:r>
              <a:rPr lang="en-US" sz="2000" dirty="0"/>
              <a:t>By adding a single identical component in parallel with the first component, a </a:t>
            </a:r>
            <a:r>
              <a:rPr lang="en-US" sz="2000" b="1" dirty="0"/>
              <a:t>50% increase in the System Reliability </a:t>
            </a:r>
            <a:r>
              <a:rPr lang="en-US" sz="2000" dirty="0"/>
              <a:t>is achieved providing the component behavior is </a:t>
            </a:r>
            <a:r>
              <a:rPr lang="en-US" sz="2000" u="sng" dirty="0"/>
              <a:t>independent</a:t>
            </a:r>
            <a:r>
              <a:rPr lang="en-US" sz="2000" dirty="0"/>
              <a:t>. Therefore, the actual Reliability, not fully independent, will be less than this amount and will depend on the extent to which the component behavior is mutually dependent due to sensitivity to certain conditions, such that if one component fails the other is more likely to fail also.  </a:t>
            </a:r>
          </a:p>
          <a:p>
            <a:endParaRPr lang="en-US" sz="2000" dirty="0"/>
          </a:p>
          <a:p>
            <a:r>
              <a:rPr lang="en-US" sz="2000" dirty="0"/>
              <a:t>If the components are </a:t>
            </a:r>
            <a:r>
              <a:rPr lang="en-US" sz="2000" u="sng" dirty="0"/>
              <a:t>fully dependent</a:t>
            </a:r>
            <a:r>
              <a:rPr lang="en-US" sz="2000" dirty="0"/>
              <a:t>, no additional reliability is gained by the parallel system and with greatly increased costs.</a:t>
            </a:r>
          </a:p>
        </p:txBody>
      </p:sp>
      <p:graphicFrame>
        <p:nvGraphicFramePr>
          <p:cNvPr id="10" name="Object 5"/>
          <p:cNvGraphicFramePr>
            <a:graphicFrameLocks/>
          </p:cNvGraphicFramePr>
          <p:nvPr/>
        </p:nvGraphicFramePr>
        <p:xfrm>
          <a:off x="5544692" y="98192"/>
          <a:ext cx="3287712" cy="584200"/>
        </p:xfrm>
        <a:graphic>
          <a:graphicData uri="http://schemas.openxmlformats.org/presentationml/2006/ole">
            <mc:AlternateContent xmlns:mc="http://schemas.openxmlformats.org/markup-compatibility/2006">
              <mc:Choice xmlns:v="urn:schemas-microsoft-com:vml" Requires="v">
                <p:oleObj spid="_x0000_s200729" name="Equation" r:id="rId8" imgW="1181100" imgH="241300" progId="Equation.DSMT4">
                  <p:embed/>
                </p:oleObj>
              </mc:Choice>
              <mc:Fallback>
                <p:oleObj name="Equation" r:id="rId8" imgW="1181100" imgH="241300" progId="Equation.DSMT4">
                  <p:embed/>
                  <p:pic>
                    <p:nvPicPr>
                      <p:cNvPr id="10" name="Object 5"/>
                      <p:cNvPicPr>
                        <a:picLocks noChangeArrowheads="1"/>
                      </p:cNvPicPr>
                      <p:nvPr/>
                    </p:nvPicPr>
                    <p:blipFill>
                      <a:blip r:embed="rId9"/>
                      <a:srcRect/>
                      <a:stretch>
                        <a:fillRect/>
                      </a:stretch>
                    </p:blipFill>
                    <p:spPr bwMode="auto">
                      <a:xfrm>
                        <a:off x="5544692" y="98192"/>
                        <a:ext cx="3287712" cy="584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84659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39" y="289789"/>
            <a:ext cx="8166482" cy="587069"/>
          </a:xfrm>
        </p:spPr>
        <p:txBody>
          <a:bodyPr>
            <a:noAutofit/>
          </a:bodyPr>
          <a:lstStyle/>
          <a:p>
            <a:pPr algn="l"/>
            <a:r>
              <a:rPr lang="en-US" sz="3200" dirty="0"/>
              <a:t>Example Exercise #6, Redundant Units</a:t>
            </a:r>
          </a:p>
        </p:txBody>
      </p:sp>
      <p:sp>
        <p:nvSpPr>
          <p:cNvPr id="4" name="Content Placeholder 3"/>
          <p:cNvSpPr>
            <a:spLocks noGrp="1"/>
          </p:cNvSpPr>
          <p:nvPr>
            <p:ph idx="1"/>
          </p:nvPr>
        </p:nvSpPr>
        <p:spPr>
          <a:xfrm>
            <a:off x="219364" y="1016902"/>
            <a:ext cx="8705272" cy="6283180"/>
          </a:xfrm>
        </p:spPr>
        <p:txBody>
          <a:bodyPr>
            <a:normAutofit/>
          </a:bodyPr>
          <a:lstStyle/>
          <a:p>
            <a:r>
              <a:rPr lang="en-US" sz="2400" dirty="0"/>
              <a:t>A tested microwave transmitter has shown a constant failure rate of 0.00034/</a:t>
            </a:r>
            <a:r>
              <a:rPr lang="en-US" sz="2400" dirty="0" err="1"/>
              <a:t>hr</a:t>
            </a:r>
            <a:r>
              <a:rPr lang="en-US" sz="2400" dirty="0"/>
              <a:t> = λ.</a:t>
            </a:r>
          </a:p>
          <a:p>
            <a:pPr lvl="1"/>
            <a:r>
              <a:rPr lang="en-US" sz="2400" dirty="0"/>
              <a:t>MTTF = 1/</a:t>
            </a:r>
            <a:r>
              <a:rPr lang="en-US" sz="2400" dirty="0" err="1"/>
              <a:t>λ</a:t>
            </a:r>
            <a:r>
              <a:rPr lang="en-US" sz="2400" dirty="0"/>
              <a:t> = 2941 </a:t>
            </a:r>
            <a:r>
              <a:rPr lang="en-US" sz="2400" dirty="0" err="1"/>
              <a:t>hr</a:t>
            </a:r>
            <a:r>
              <a:rPr lang="en-US" sz="2400" dirty="0"/>
              <a:t> for one transmitter unit</a:t>
            </a:r>
          </a:p>
          <a:p>
            <a:pPr lvl="1"/>
            <a:r>
              <a:rPr lang="en-US" sz="2400" dirty="0"/>
              <a:t>R(t) = exp(-</a:t>
            </a:r>
            <a:r>
              <a:rPr lang="en-US" sz="2400" dirty="0" err="1"/>
              <a:t>λt</a:t>
            </a:r>
            <a:r>
              <a:rPr lang="en-US" sz="2400" dirty="0"/>
              <a:t>) = exp(-0.00034t) </a:t>
            </a:r>
          </a:p>
          <a:p>
            <a:pPr lvl="1"/>
            <a:r>
              <a:rPr lang="en-US" sz="2400" dirty="0"/>
              <a:t>R(t = 30 day) = R(t = 30x24hours) = 0.783</a:t>
            </a:r>
          </a:p>
          <a:p>
            <a:pPr lvl="1"/>
            <a:r>
              <a:rPr lang="en-US" sz="2400" dirty="0"/>
              <a:t>T</a:t>
            </a:r>
            <a:r>
              <a:rPr lang="en-US" sz="2400" baseline="-25000" dirty="0"/>
              <a:t>0.95</a:t>
            </a:r>
            <a:r>
              <a:rPr lang="en-US" sz="2400" dirty="0"/>
              <a:t> = -ln0.95/0.00034 = 151 </a:t>
            </a:r>
            <a:r>
              <a:rPr lang="en-US" sz="2400" dirty="0" err="1"/>
              <a:t>hr</a:t>
            </a:r>
            <a:endParaRPr lang="en-US" sz="2400" dirty="0"/>
          </a:p>
          <a:p>
            <a:pPr lvl="1"/>
            <a:r>
              <a:rPr lang="en-US" sz="2400" dirty="0"/>
              <a:t>Add a 2</a:t>
            </a:r>
            <a:r>
              <a:rPr lang="en-US" sz="2400" baseline="30000" dirty="0"/>
              <a:t>nd</a:t>
            </a:r>
            <a:r>
              <a:rPr lang="en-US" sz="2400" dirty="0"/>
              <a:t> redundant and independent transmitter in parallel with the 1</a:t>
            </a:r>
            <a:r>
              <a:rPr lang="en-US" sz="2400" baseline="30000" dirty="0"/>
              <a:t>st</a:t>
            </a:r>
            <a:r>
              <a:rPr lang="en-US" sz="2400" dirty="0"/>
              <a:t>, so system reliability for 30 days or 720 </a:t>
            </a:r>
            <a:r>
              <a:rPr lang="en-US" sz="2400" dirty="0" err="1"/>
              <a:t>hr</a:t>
            </a:r>
            <a:r>
              <a:rPr lang="en-US" sz="2400" dirty="0"/>
              <a:t> is significantly higher compared to the single unit.</a:t>
            </a:r>
          </a:p>
        </p:txBody>
      </p:sp>
      <p:graphicFrame>
        <p:nvGraphicFramePr>
          <p:cNvPr id="6" name="Object 5"/>
          <p:cNvGraphicFramePr>
            <a:graphicFrameLocks/>
          </p:cNvGraphicFramePr>
          <p:nvPr/>
        </p:nvGraphicFramePr>
        <p:xfrm>
          <a:off x="2057400" y="5168567"/>
          <a:ext cx="5288948" cy="499570"/>
        </p:xfrm>
        <a:graphic>
          <a:graphicData uri="http://schemas.openxmlformats.org/presentationml/2006/ole">
            <mc:AlternateContent xmlns:mc="http://schemas.openxmlformats.org/markup-compatibility/2006">
              <mc:Choice xmlns:v="urn:schemas-microsoft-com:vml" Requires="v">
                <p:oleObj spid="_x0000_s201746" name="Equation" r:id="rId3" imgW="2743200" imgH="266700" progId="Equation.DSMT4">
                  <p:embed/>
                </p:oleObj>
              </mc:Choice>
              <mc:Fallback>
                <p:oleObj name="Equation" r:id="rId3" imgW="2743200" imgH="266700" progId="Equation.DSMT4">
                  <p:embed/>
                  <p:pic>
                    <p:nvPicPr>
                      <p:cNvPr id="6" name="Object 5"/>
                      <p:cNvPicPr>
                        <a:picLocks noChangeArrowheads="1"/>
                      </p:cNvPicPr>
                      <p:nvPr/>
                    </p:nvPicPr>
                    <p:blipFill>
                      <a:blip r:embed="rId4"/>
                      <a:srcRect/>
                      <a:stretch>
                        <a:fillRect/>
                      </a:stretch>
                    </p:blipFill>
                    <p:spPr bwMode="auto">
                      <a:xfrm>
                        <a:off x="2057400" y="5168567"/>
                        <a:ext cx="5288948" cy="499570"/>
                      </a:xfrm>
                      <a:prstGeom prst="rect">
                        <a:avLst/>
                      </a:prstGeom>
                      <a:noFill/>
                      <a:ln>
                        <a:noFill/>
                      </a:ln>
                      <a:effectLst/>
                    </p:spPr>
                  </p:pic>
                </p:oleObj>
              </mc:Fallback>
            </mc:AlternateContent>
          </a:graphicData>
        </a:graphic>
      </p:graphicFrame>
      <p:sp>
        <p:nvSpPr>
          <p:cNvPr id="7" name="TextBox 6"/>
          <p:cNvSpPr txBox="1"/>
          <p:nvPr/>
        </p:nvSpPr>
        <p:spPr>
          <a:xfrm>
            <a:off x="990600" y="5943600"/>
            <a:ext cx="8458200" cy="830997"/>
          </a:xfrm>
          <a:prstGeom prst="rect">
            <a:avLst/>
          </a:prstGeom>
          <a:noFill/>
        </p:spPr>
        <p:txBody>
          <a:bodyPr wrap="square" rtlCol="0">
            <a:spAutoFit/>
          </a:bodyPr>
          <a:lstStyle/>
          <a:p>
            <a:r>
              <a:rPr lang="en-US" sz="2400" dirty="0"/>
              <a:t>MTTF</a:t>
            </a:r>
            <a:r>
              <a:rPr lang="en-US" sz="2400" baseline="-25000" dirty="0"/>
              <a:t>S</a:t>
            </a:r>
            <a:r>
              <a:rPr lang="en-US" sz="2400" dirty="0"/>
              <a:t> = 1.5/0.00034 = 4412 </a:t>
            </a:r>
            <a:r>
              <a:rPr lang="en-US" sz="2400" dirty="0" err="1"/>
              <a:t>hr</a:t>
            </a:r>
            <a:r>
              <a:rPr lang="en-US" sz="2400" dirty="0"/>
              <a:t>, which is 1.5 times the </a:t>
            </a:r>
          </a:p>
          <a:p>
            <a:r>
              <a:rPr lang="en-US" sz="2400" dirty="0"/>
              <a:t>MTTF</a:t>
            </a:r>
            <a:r>
              <a:rPr lang="en-US" sz="2400" baseline="-25000" dirty="0"/>
              <a:t> </a:t>
            </a:r>
            <a:r>
              <a:rPr lang="en-US" sz="2400" dirty="0"/>
              <a:t>= 2941 </a:t>
            </a:r>
            <a:r>
              <a:rPr lang="en-US" sz="2400" dirty="0" err="1"/>
              <a:t>hr</a:t>
            </a:r>
            <a:r>
              <a:rPr lang="en-US" sz="2400" dirty="0"/>
              <a:t> for a single unit, if independent.</a:t>
            </a:r>
          </a:p>
        </p:txBody>
      </p:sp>
    </p:spTree>
    <p:extLst>
      <p:ext uri="{BB962C8B-B14F-4D97-AF65-F5344CB8AC3E}">
        <p14:creationId xmlns:p14="http://schemas.microsoft.com/office/powerpoint/2010/main" val="10314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8384-AC41-4E60-BE54-ADB4410EBFA5}"/>
              </a:ext>
            </a:extLst>
          </p:cNvPr>
          <p:cNvSpPr>
            <a:spLocks noGrp="1"/>
          </p:cNvSpPr>
          <p:nvPr>
            <p:ph type="title"/>
          </p:nvPr>
        </p:nvSpPr>
        <p:spPr>
          <a:xfrm>
            <a:off x="536027" y="-104360"/>
            <a:ext cx="5218386" cy="1143000"/>
          </a:xfrm>
        </p:spPr>
        <p:txBody>
          <a:bodyPr/>
          <a:lstStyle/>
          <a:p>
            <a:r>
              <a:rPr lang="en-US" dirty="0"/>
              <a:t>Review</a:t>
            </a:r>
          </a:p>
        </p:txBody>
      </p:sp>
      <p:sp>
        <p:nvSpPr>
          <p:cNvPr id="3" name="Content Placeholder 2">
            <a:extLst>
              <a:ext uri="{FF2B5EF4-FFF2-40B4-BE49-F238E27FC236}">
                <a16:creationId xmlns:a16="http://schemas.microsoft.com/office/drawing/2014/main" id="{69287EF4-5AF4-4528-887C-AAF7C51B5108}"/>
              </a:ext>
            </a:extLst>
          </p:cNvPr>
          <p:cNvSpPr>
            <a:spLocks noGrp="1"/>
          </p:cNvSpPr>
          <p:nvPr>
            <p:ph idx="1"/>
          </p:nvPr>
        </p:nvSpPr>
        <p:spPr>
          <a:xfrm>
            <a:off x="457200" y="1034774"/>
            <a:ext cx="5144811" cy="5548588"/>
          </a:xfrm>
        </p:spPr>
        <p:txBody>
          <a:bodyPr>
            <a:normAutofit/>
          </a:bodyPr>
          <a:lstStyle/>
          <a:p>
            <a:r>
              <a:rPr lang="en-US" sz="2400" dirty="0"/>
              <a:t>R(t)=</a:t>
            </a:r>
            <a:r>
              <a:rPr lang="en-US" sz="2400" dirty="0" err="1"/>
              <a:t>Pr</a:t>
            </a:r>
            <a:r>
              <a:rPr lang="en-US" sz="2400" dirty="0"/>
              <a:t>(T&gt;t)</a:t>
            </a:r>
          </a:p>
          <a:p>
            <a:r>
              <a:rPr lang="en-US" sz="2400" dirty="0"/>
              <a:t>F(t) = </a:t>
            </a:r>
            <a:r>
              <a:rPr lang="en-US" sz="2400" dirty="0" err="1"/>
              <a:t>Pr</a:t>
            </a:r>
            <a:r>
              <a:rPr lang="en-US" sz="2400" dirty="0"/>
              <a:t>(T&lt;t) = 1-R(t)</a:t>
            </a:r>
          </a:p>
          <a:p>
            <a:endParaRPr lang="en-US" sz="800" dirty="0"/>
          </a:p>
          <a:p>
            <a:r>
              <a:rPr lang="en-US" sz="2400" dirty="0"/>
              <a:t>                                      </a:t>
            </a:r>
          </a:p>
          <a:p>
            <a:pPr marL="0" indent="0">
              <a:buNone/>
            </a:pPr>
            <a:endParaRPr lang="en-US" sz="900" dirty="0"/>
          </a:p>
          <a:p>
            <a:r>
              <a:rPr lang="en-US" dirty="0"/>
              <a:t> </a:t>
            </a:r>
          </a:p>
          <a:p>
            <a:r>
              <a:rPr lang="en-US" dirty="0"/>
              <a:t> </a:t>
            </a:r>
          </a:p>
          <a:p>
            <a:endParaRPr lang="en-US" sz="800" dirty="0"/>
          </a:p>
          <a:p>
            <a:r>
              <a:rPr lang="en-US" dirty="0"/>
              <a:t> </a:t>
            </a:r>
          </a:p>
          <a:p>
            <a:r>
              <a:rPr lang="en-US" dirty="0"/>
              <a:t> </a:t>
            </a:r>
          </a:p>
          <a:p>
            <a:endParaRPr lang="en-US" sz="800" dirty="0"/>
          </a:p>
          <a:p>
            <a:r>
              <a:rPr lang="en-US" dirty="0"/>
              <a:t> </a:t>
            </a:r>
          </a:p>
          <a:p>
            <a:pPr marL="0" indent="0">
              <a:buNone/>
            </a:pPr>
            <a:r>
              <a:rPr lang="en-US" dirty="0"/>
              <a:t> </a:t>
            </a:r>
          </a:p>
          <a:p>
            <a:pPr marL="0" indent="0">
              <a:buNone/>
            </a:pPr>
            <a:endParaRPr lang="en-US" dirty="0"/>
          </a:p>
          <a:p>
            <a:endParaRPr lang="en-US" dirty="0"/>
          </a:p>
          <a:p>
            <a:endParaRPr lang="en-US" sz="2400" dirty="0"/>
          </a:p>
        </p:txBody>
      </p:sp>
      <p:graphicFrame>
        <p:nvGraphicFramePr>
          <p:cNvPr id="6" name="Chart 5">
            <a:extLst>
              <a:ext uri="{FF2B5EF4-FFF2-40B4-BE49-F238E27FC236}">
                <a16:creationId xmlns:a16="http://schemas.microsoft.com/office/drawing/2014/main" id="{79CB36C7-8B6E-4156-9227-B3C78CFE11BD}"/>
              </a:ext>
            </a:extLst>
          </p:cNvPr>
          <p:cNvGraphicFramePr>
            <a:graphicFrameLocks/>
          </p:cNvGraphicFramePr>
          <p:nvPr/>
        </p:nvGraphicFramePr>
        <p:xfrm>
          <a:off x="5754413" y="373261"/>
          <a:ext cx="3210911" cy="21206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AD3DD08-E736-4A4A-BF43-91C376C07ACD}"/>
              </a:ext>
            </a:extLst>
          </p:cNvPr>
          <p:cNvGraphicFramePr>
            <a:graphicFrameLocks/>
          </p:cNvGraphicFramePr>
          <p:nvPr/>
        </p:nvGraphicFramePr>
        <p:xfrm>
          <a:off x="5754413" y="2769956"/>
          <a:ext cx="3210911" cy="20820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5396AC42-87D5-42DF-A1C5-E395651129FA}"/>
              </a:ext>
            </a:extLst>
          </p:cNvPr>
          <p:cNvGraphicFramePr>
            <a:graphicFrameLocks/>
          </p:cNvGraphicFramePr>
          <p:nvPr/>
        </p:nvGraphicFramePr>
        <p:xfrm>
          <a:off x="5980385" y="4732174"/>
          <a:ext cx="2832537" cy="212068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Object 4">
            <a:extLst>
              <a:ext uri="{FF2B5EF4-FFF2-40B4-BE49-F238E27FC236}">
                <a16:creationId xmlns:a16="http://schemas.microsoft.com/office/drawing/2014/main" id="{48ECC71B-9611-47B7-BC74-2E364646C962}"/>
              </a:ext>
            </a:extLst>
          </p:cNvPr>
          <p:cNvGraphicFramePr>
            <a:graphicFrameLocks/>
          </p:cNvGraphicFramePr>
          <p:nvPr/>
        </p:nvGraphicFramePr>
        <p:xfrm>
          <a:off x="854785" y="2103394"/>
          <a:ext cx="2712327" cy="699061"/>
        </p:xfrm>
        <a:graphic>
          <a:graphicData uri="http://schemas.openxmlformats.org/presentationml/2006/ole">
            <mc:AlternateContent xmlns:mc="http://schemas.openxmlformats.org/markup-compatibility/2006">
              <mc:Choice xmlns:v="urn:schemas-microsoft-com:vml" Requires="v">
                <p:oleObj spid="_x0000_s202782" name="Equation" r:id="rId7" imgW="1371600" imgH="419100" progId="Equation.DSMT4">
                  <p:embed/>
                </p:oleObj>
              </mc:Choice>
              <mc:Fallback>
                <p:oleObj name="Equation" r:id="rId7" imgW="1371600" imgH="419100" progId="Equation.DSMT4">
                  <p:embed/>
                  <p:pic>
                    <p:nvPicPr>
                      <p:cNvPr id="11" name="Object 4">
                        <a:extLst>
                          <a:ext uri="{FF2B5EF4-FFF2-40B4-BE49-F238E27FC236}">
                            <a16:creationId xmlns:a16="http://schemas.microsoft.com/office/drawing/2014/main" id="{48ECC71B-9611-47B7-BC74-2E364646C96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785" y="2103394"/>
                        <a:ext cx="2712327" cy="69906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3">
            <a:extLst>
              <a:ext uri="{FF2B5EF4-FFF2-40B4-BE49-F238E27FC236}">
                <a16:creationId xmlns:a16="http://schemas.microsoft.com/office/drawing/2014/main" id="{6BDEF0AD-D06F-47F9-B47A-0618A268C76B}"/>
              </a:ext>
            </a:extLst>
          </p:cNvPr>
          <p:cNvGraphicFramePr>
            <a:graphicFrameLocks/>
          </p:cNvGraphicFramePr>
          <p:nvPr/>
        </p:nvGraphicFramePr>
        <p:xfrm>
          <a:off x="854184" y="3559358"/>
          <a:ext cx="2554012" cy="350433"/>
        </p:xfrm>
        <a:graphic>
          <a:graphicData uri="http://schemas.openxmlformats.org/presentationml/2006/ole">
            <mc:AlternateContent xmlns:mc="http://schemas.openxmlformats.org/markup-compatibility/2006">
              <mc:Choice xmlns:v="urn:schemas-microsoft-com:vml" Requires="v">
                <p:oleObj spid="_x0000_s202783" name="Equation" r:id="rId9" imgW="1651000" imgH="203200" progId="Equation.DSMT4">
                  <p:embed/>
                </p:oleObj>
              </mc:Choice>
              <mc:Fallback>
                <p:oleObj name="Equation" r:id="rId9" imgW="1651000" imgH="203200" progId="Equation.DSMT4">
                  <p:embed/>
                  <p:pic>
                    <p:nvPicPr>
                      <p:cNvPr id="16" name="Object 3">
                        <a:extLst>
                          <a:ext uri="{FF2B5EF4-FFF2-40B4-BE49-F238E27FC236}">
                            <a16:creationId xmlns:a16="http://schemas.microsoft.com/office/drawing/2014/main" id="{6BDEF0AD-D06F-47F9-B47A-0618A268C76B}"/>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184" y="3559358"/>
                        <a:ext cx="2554012" cy="35043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 name="Object 4">
            <a:extLst>
              <a:ext uri="{FF2B5EF4-FFF2-40B4-BE49-F238E27FC236}">
                <a16:creationId xmlns:a16="http://schemas.microsoft.com/office/drawing/2014/main" id="{9BC8293E-6139-49BE-92D9-E966D340BB77}"/>
              </a:ext>
            </a:extLst>
          </p:cNvPr>
          <p:cNvGraphicFramePr>
            <a:graphicFrameLocks/>
          </p:cNvGraphicFramePr>
          <p:nvPr/>
        </p:nvGraphicFramePr>
        <p:xfrm>
          <a:off x="854184" y="4095448"/>
          <a:ext cx="1897062" cy="483527"/>
        </p:xfrm>
        <a:graphic>
          <a:graphicData uri="http://schemas.openxmlformats.org/presentationml/2006/ole">
            <mc:AlternateContent xmlns:mc="http://schemas.openxmlformats.org/markup-compatibility/2006">
              <mc:Choice xmlns:v="urn:schemas-microsoft-com:vml" Requires="v">
                <p:oleObj spid="_x0000_s202784" name="Equation" r:id="rId11" imgW="1079500" imgH="279400" progId="Equation.DSMT4">
                  <p:embed/>
                </p:oleObj>
              </mc:Choice>
              <mc:Fallback>
                <p:oleObj name="Equation" r:id="rId11" imgW="1079500" imgH="279400" progId="Equation.DSMT4">
                  <p:embed/>
                  <p:pic>
                    <p:nvPicPr>
                      <p:cNvPr id="17" name="Object 4">
                        <a:extLst>
                          <a:ext uri="{FF2B5EF4-FFF2-40B4-BE49-F238E27FC236}">
                            <a16:creationId xmlns:a16="http://schemas.microsoft.com/office/drawing/2014/main" id="{9BC8293E-6139-49BE-92D9-E966D340BB7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184" y="4095448"/>
                        <a:ext cx="1897062" cy="48352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9">
            <a:extLst>
              <a:ext uri="{FF2B5EF4-FFF2-40B4-BE49-F238E27FC236}">
                <a16:creationId xmlns:a16="http://schemas.microsoft.com/office/drawing/2014/main" id="{078D2F33-065E-42B0-99A1-59EFDBFF0519}"/>
              </a:ext>
            </a:extLst>
          </p:cNvPr>
          <p:cNvGraphicFramePr>
            <a:graphicFrameLocks noChangeAspect="1"/>
          </p:cNvGraphicFramePr>
          <p:nvPr/>
        </p:nvGraphicFramePr>
        <p:xfrm>
          <a:off x="873234" y="4523488"/>
          <a:ext cx="2832100" cy="657115"/>
        </p:xfrm>
        <a:graphic>
          <a:graphicData uri="http://schemas.openxmlformats.org/presentationml/2006/ole">
            <mc:AlternateContent xmlns:mc="http://schemas.openxmlformats.org/markup-compatibility/2006">
              <mc:Choice xmlns:v="urn:schemas-microsoft-com:vml" Requires="v">
                <p:oleObj spid="_x0000_s202785" name="Equation" r:id="rId13" imgW="1765300" imgH="368300" progId="Equation.3">
                  <p:embed/>
                </p:oleObj>
              </mc:Choice>
              <mc:Fallback>
                <p:oleObj name="Equation" r:id="rId13" imgW="1765300" imgH="368300" progId="Equation.3">
                  <p:embed/>
                  <p:pic>
                    <p:nvPicPr>
                      <p:cNvPr id="18" name="Object 9">
                        <a:extLst>
                          <a:ext uri="{FF2B5EF4-FFF2-40B4-BE49-F238E27FC236}">
                            <a16:creationId xmlns:a16="http://schemas.microsoft.com/office/drawing/2014/main" id="{078D2F33-065E-42B0-99A1-59EFDBFF05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234" y="4523488"/>
                        <a:ext cx="2832100" cy="65711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20" name="Straight Connector 19">
            <a:extLst>
              <a:ext uri="{FF2B5EF4-FFF2-40B4-BE49-F238E27FC236}">
                <a16:creationId xmlns:a16="http://schemas.microsoft.com/office/drawing/2014/main" id="{8CC17685-B191-475D-8A71-B2AA60B1C8E0}"/>
              </a:ext>
            </a:extLst>
          </p:cNvPr>
          <p:cNvCxnSpPr/>
          <p:nvPr/>
        </p:nvCxnSpPr>
        <p:spPr>
          <a:xfrm flipV="1">
            <a:off x="7078717" y="3280923"/>
            <a:ext cx="0" cy="1056289"/>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F16D505-B7D6-4507-BCB2-94F2A9575C25}"/>
              </a:ext>
            </a:extLst>
          </p:cNvPr>
          <p:cNvCxnSpPr/>
          <p:nvPr/>
        </p:nvCxnSpPr>
        <p:spPr>
          <a:xfrm flipV="1">
            <a:off x="7157545" y="5300061"/>
            <a:ext cx="0" cy="1056289"/>
          </a:xfrm>
          <a:prstGeom prst="line">
            <a:avLst/>
          </a:prstGeom>
        </p:spPr>
        <p:style>
          <a:lnRef idx="1">
            <a:schemeClr val="accent6"/>
          </a:lnRef>
          <a:fillRef idx="0">
            <a:schemeClr val="accent6"/>
          </a:fillRef>
          <a:effectRef idx="0">
            <a:schemeClr val="accent6"/>
          </a:effectRef>
          <a:fontRef idx="minor">
            <a:schemeClr val="tx1"/>
          </a:fontRef>
        </p:style>
      </p:cxnSp>
      <p:pic>
        <p:nvPicPr>
          <p:cNvPr id="5" name="Picture 4">
            <a:extLst>
              <a:ext uri="{FF2B5EF4-FFF2-40B4-BE49-F238E27FC236}">
                <a16:creationId xmlns:a16="http://schemas.microsoft.com/office/drawing/2014/main" id="{56225085-673C-41A0-9623-E3F39385732E}"/>
              </a:ext>
            </a:extLst>
          </p:cNvPr>
          <p:cNvPicPr>
            <a:picLocks noChangeAspect="1"/>
          </p:cNvPicPr>
          <p:nvPr/>
        </p:nvPicPr>
        <p:blipFill rotWithShape="1">
          <a:blip r:embed="rId15"/>
          <a:srcRect r="47689"/>
          <a:stretch/>
        </p:blipFill>
        <p:spPr>
          <a:xfrm>
            <a:off x="881965" y="5065798"/>
            <a:ext cx="2026527" cy="7574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8832AFE-ED6E-4BFF-9B0F-D7ABB0ECF154}"/>
                  </a:ext>
                </a:extLst>
              </p:cNvPr>
              <p:cNvSpPr txBox="1"/>
              <p:nvPr/>
            </p:nvSpPr>
            <p:spPr>
              <a:xfrm>
                <a:off x="845301" y="2815929"/>
                <a:ext cx="5088573" cy="605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𝑀𝑇𝑇𝐹</m:t>
                      </m:r>
                      <m:r>
                        <a:rPr lang="en-US" sz="1800" b="0" i="1" smtClean="0">
                          <a:latin typeface="Cambria Math" panose="02040503050406030204" pitchFamily="18" charset="0"/>
                        </a:rPr>
                        <m:t>=</m:t>
                      </m:r>
                      <m:nary>
                        <m:naryPr>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rPr>
                            <m:t>𝑡𝑓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𝑑𝑡</m:t>
                          </m:r>
                          <m:r>
                            <a:rPr lang="en-US" sz="1800" b="0" i="1" smtClean="0">
                              <a:latin typeface="Cambria Math" panose="02040503050406030204" pitchFamily="18" charset="0"/>
                            </a:rPr>
                            <m:t>=</m:t>
                          </m:r>
                        </m:e>
                      </m:nary>
                      <m:nary>
                        <m:naryPr>
                          <m:ctrlPr>
                            <a:rPr lang="en-US" sz="1800" i="1">
                              <a:latin typeface="Cambria Math" panose="02040503050406030204" pitchFamily="18" charset="0"/>
                            </a:rPr>
                          </m:ctrlPr>
                        </m:naryPr>
                        <m:sub>
                          <m:r>
                            <m:rPr>
                              <m:brk m:alnAt="23"/>
                            </m:rPr>
                            <a:rPr lang="en-US" sz="1800" i="1">
                              <a:latin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𝑑𝑅</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num>
                            <m:den>
                              <m:r>
                                <a:rPr lang="en-US" sz="1800" b="0" i="1" smtClean="0">
                                  <a:latin typeface="Cambria Math" panose="02040503050406030204" pitchFamily="18" charset="0"/>
                                  <a:ea typeface="Cambria Math" panose="02040503050406030204" pitchFamily="18" charset="0"/>
                                </a:rPr>
                                <m:t>𝑑𝑡</m:t>
                              </m:r>
                            </m:den>
                          </m:f>
                          <m:r>
                            <a:rPr lang="en-US" sz="1800" i="1">
                              <a:latin typeface="Cambria Math" panose="02040503050406030204" pitchFamily="18" charset="0"/>
                            </a:rPr>
                            <m:t>𝑑𝑡</m:t>
                          </m:r>
                          <m:r>
                            <a:rPr lang="en-US" sz="1800" i="1">
                              <a:latin typeface="Cambria Math" panose="02040503050406030204" pitchFamily="18" charset="0"/>
                            </a:rPr>
                            <m:t>=</m:t>
                          </m:r>
                          <m:nary>
                            <m:naryPr>
                              <m:ctrlPr>
                                <a:rPr lang="en-US" sz="1800" i="1">
                                  <a:latin typeface="Cambria Math" panose="02040503050406030204" pitchFamily="18" charset="0"/>
                                </a:rPr>
                              </m:ctrlPr>
                            </m:naryPr>
                            <m:sub>
                              <m:r>
                                <m:rPr>
                                  <m:brk m:alnAt="23"/>
                                </m:rPr>
                                <a:rPr lang="en-US" sz="1800" i="1">
                                  <a:latin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ea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𝑑𝑡</m:t>
                              </m:r>
                            </m:e>
                          </m:nary>
                        </m:e>
                      </m:nary>
                    </m:oMath>
                  </m:oMathPara>
                </a14:m>
                <a:endParaRPr lang="en-US" sz="1800" dirty="0"/>
              </a:p>
            </p:txBody>
          </p:sp>
        </mc:Choice>
        <mc:Fallback xmlns="">
          <p:sp>
            <p:nvSpPr>
              <p:cNvPr id="4" name="TextBox 3">
                <a:extLst>
                  <a:ext uri="{FF2B5EF4-FFF2-40B4-BE49-F238E27FC236}">
                    <a16:creationId xmlns:a16="http://schemas.microsoft.com/office/drawing/2014/main" id="{78832AFE-ED6E-4BFF-9B0F-D7ABB0ECF154}"/>
                  </a:ext>
                </a:extLst>
              </p:cNvPr>
              <p:cNvSpPr txBox="1">
                <a:spLocks noRot="1" noChangeAspect="1" noMove="1" noResize="1" noEditPoints="1" noAdjustHandles="1" noChangeArrowheads="1" noChangeShapeType="1" noTextEdit="1"/>
              </p:cNvSpPr>
              <p:nvPr/>
            </p:nvSpPr>
            <p:spPr>
              <a:xfrm>
                <a:off x="845301" y="2815929"/>
                <a:ext cx="5088573" cy="605422"/>
              </a:xfrm>
              <a:prstGeom prst="rect">
                <a:avLst/>
              </a:prstGeom>
              <a:blipFill>
                <a:blip r:embed="rId16"/>
                <a:stretch>
                  <a:fillRect b="-1010"/>
                </a:stretch>
              </a:blipFill>
            </p:spPr>
            <p:txBody>
              <a:bodyPr/>
              <a:lstStyle/>
              <a:p>
                <a:r>
                  <a:rPr lang="en-US">
                    <a:noFill/>
                  </a:rPr>
                  <a:t> </a:t>
                </a:r>
              </a:p>
            </p:txBody>
          </p:sp>
        </mc:Fallback>
      </mc:AlternateContent>
    </p:spTree>
    <p:extLst>
      <p:ext uri="{BB962C8B-B14F-4D97-AF65-F5344CB8AC3E}">
        <p14:creationId xmlns:p14="http://schemas.microsoft.com/office/powerpoint/2010/main" val="121883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xfrm>
            <a:off x="240888" y="0"/>
            <a:ext cx="8229600" cy="1143000"/>
          </a:xfrm>
          <a:noFill/>
        </p:spPr>
        <p:txBody>
          <a:bodyPr/>
          <a:lstStyle/>
          <a:p>
            <a:pPr eaLnBrk="1" hangingPunct="1"/>
            <a:r>
              <a:rPr lang="en-US" sz="3600" dirty="0">
                <a:latin typeface="Tahoma" charset="0"/>
              </a:rPr>
              <a:t>More on the Bathtub Curve</a:t>
            </a:r>
          </a:p>
        </p:txBody>
      </p:sp>
      <p:pic>
        <p:nvPicPr>
          <p:cNvPr id="46086" name="Picture 10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2721" y="1269753"/>
            <a:ext cx="1325508" cy="965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027">
            <a:extLst>
              <a:ext uri="{FF2B5EF4-FFF2-40B4-BE49-F238E27FC236}">
                <a16:creationId xmlns:a16="http://schemas.microsoft.com/office/drawing/2014/main" id="{C567DB30-C003-4C9F-9C5D-644E00DEC85E}"/>
              </a:ext>
            </a:extLst>
          </p:cNvPr>
          <p:cNvSpPr txBox="1">
            <a:spLocks noChangeArrowheads="1"/>
          </p:cNvSpPr>
          <p:nvPr/>
        </p:nvSpPr>
        <p:spPr>
          <a:xfrm>
            <a:off x="89912" y="1752600"/>
            <a:ext cx="8964176" cy="493818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Font typeface="Wingdings" charset="0"/>
              <a:buNone/>
            </a:pPr>
            <a:r>
              <a:rPr lang="en-US" sz="1600" dirty="0">
                <a:latin typeface="Arial" charset="0"/>
              </a:rPr>
              <a:t>	 				 </a:t>
            </a:r>
            <a:r>
              <a:rPr lang="en-US" sz="2200" b="1" dirty="0">
                <a:latin typeface="Arial" charset="0"/>
              </a:rPr>
              <a:t>Burn-in	 	   Useful Life  		  Wear-out</a:t>
            </a:r>
            <a:r>
              <a:rPr lang="en-US" sz="1600" dirty="0">
                <a:latin typeface="Arial" charset="0"/>
              </a:rPr>
              <a:t>	</a:t>
            </a:r>
          </a:p>
          <a:p>
            <a:pPr fontAlgn="auto">
              <a:spcAft>
                <a:spcPts val="0"/>
              </a:spcAft>
              <a:buFont typeface="Wingdings" charset="0"/>
              <a:buNone/>
            </a:pPr>
            <a:r>
              <a:rPr lang="en-US" sz="2200" dirty="0">
                <a:latin typeface="Arial" charset="0"/>
              </a:rPr>
              <a:t>Characterized by</a:t>
            </a:r>
            <a:r>
              <a:rPr lang="en-US" sz="1600" dirty="0">
                <a:latin typeface="Arial" charset="0"/>
              </a:rPr>
              <a:t> </a:t>
            </a:r>
            <a:r>
              <a:rPr lang="en-US" sz="2200" dirty="0">
                <a:latin typeface="Arial" charset="0"/>
              </a:rPr>
              <a:t>DFR		 	 CFR		     	      IFR</a:t>
            </a:r>
          </a:p>
          <a:p>
            <a:pPr fontAlgn="auto">
              <a:spcAft>
                <a:spcPts val="0"/>
              </a:spcAft>
              <a:buFont typeface="Wingdings" charset="0"/>
              <a:buNone/>
            </a:pPr>
            <a:endParaRPr lang="en-US" sz="1600" dirty="0">
              <a:latin typeface="Arial" charset="0"/>
            </a:endParaRPr>
          </a:p>
          <a:p>
            <a:pPr fontAlgn="auto">
              <a:spcAft>
                <a:spcPts val="0"/>
              </a:spcAft>
              <a:buFont typeface="Wingdings" charset="0"/>
              <a:buNone/>
            </a:pPr>
            <a:r>
              <a:rPr lang="en-US" sz="2000" dirty="0">
                <a:latin typeface="Arial" charset="0"/>
              </a:rPr>
              <a:t>Caused by</a:t>
            </a:r>
          </a:p>
          <a:p>
            <a:pPr fontAlgn="auto">
              <a:spcAft>
                <a:spcPts val="0"/>
              </a:spcAft>
              <a:buFont typeface="Wingdings" charset="0"/>
              <a:buNone/>
            </a:pPr>
            <a:r>
              <a:rPr lang="en-US" sz="1600" dirty="0">
                <a:latin typeface="Arial" charset="0"/>
              </a:rPr>
              <a:t>	    		Manufacturing defects		Environment	 		Fatigue	</a:t>
            </a:r>
          </a:p>
          <a:p>
            <a:pPr fontAlgn="auto">
              <a:spcAft>
                <a:spcPts val="0"/>
              </a:spcAft>
              <a:buFont typeface="Wingdings" charset="0"/>
              <a:buNone/>
            </a:pPr>
            <a:r>
              <a:rPr lang="en-US" sz="1600" dirty="0">
                <a:latin typeface="Arial" charset="0"/>
              </a:rPr>
              <a:t>				Welding flaws, Cracks,		Random loads			Corrosion							Defective parts				Human error			Aging	</a:t>
            </a:r>
          </a:p>
          <a:p>
            <a:pPr fontAlgn="auto">
              <a:spcAft>
                <a:spcPts val="0"/>
              </a:spcAft>
              <a:buFont typeface="Arial"/>
              <a:buNone/>
            </a:pPr>
            <a:r>
              <a:rPr lang="en-US" sz="1600" dirty="0">
                <a:latin typeface="Arial" charset="0"/>
              </a:rPr>
              <a:t>	 			Poor quality control,			Unknown	 			Friction	</a:t>
            </a:r>
          </a:p>
          <a:p>
            <a:pPr fontAlgn="auto">
              <a:spcAft>
                <a:spcPts val="0"/>
              </a:spcAft>
              <a:buFont typeface="Arial"/>
              <a:buNone/>
            </a:pPr>
            <a:r>
              <a:rPr lang="en-US" sz="1600" dirty="0">
                <a:latin typeface="Arial" charset="0"/>
              </a:rPr>
              <a:t>				Contamination, 	    		Chance events			Cyclical loading					Poor  workmanship			</a:t>
            </a:r>
          </a:p>
          <a:p>
            <a:pPr algn="r" fontAlgn="auto">
              <a:spcAft>
                <a:spcPts val="0"/>
              </a:spcAft>
              <a:buFont typeface="Arial"/>
              <a:buNone/>
            </a:pPr>
            <a:endParaRPr lang="en-US" sz="1600" dirty="0">
              <a:latin typeface="Arial" charset="0"/>
            </a:endParaRPr>
          </a:p>
          <a:p>
            <a:pPr fontAlgn="auto">
              <a:spcAft>
                <a:spcPts val="0"/>
              </a:spcAft>
              <a:buFont typeface="Arial"/>
              <a:buNone/>
            </a:pPr>
            <a:r>
              <a:rPr lang="en-US" sz="2000" dirty="0">
                <a:latin typeface="Arial" charset="0"/>
              </a:rPr>
              <a:t>Reduced by</a:t>
            </a:r>
            <a:r>
              <a:rPr lang="en-US" sz="1600" dirty="0">
                <a:latin typeface="Arial" charset="0"/>
              </a:rPr>
              <a:t>					</a:t>
            </a:r>
          </a:p>
          <a:p>
            <a:pPr fontAlgn="auto">
              <a:spcAft>
                <a:spcPts val="0"/>
              </a:spcAft>
              <a:buFont typeface="Arial"/>
              <a:buNone/>
            </a:pPr>
            <a:r>
              <a:rPr lang="en-US" sz="1600" dirty="0">
                <a:latin typeface="Arial" charset="0"/>
              </a:rPr>
              <a:t>				Burn-in testing				Redundancy	  		 Preventive Maintenance</a:t>
            </a:r>
          </a:p>
          <a:p>
            <a:pPr fontAlgn="auto">
              <a:spcAft>
                <a:spcPts val="0"/>
              </a:spcAft>
              <a:buFont typeface="Arial"/>
              <a:buNone/>
            </a:pPr>
            <a:r>
              <a:rPr lang="en-US" sz="1600" dirty="0">
                <a:latin typeface="Arial" charset="0"/>
              </a:rPr>
              <a:t>				Screening				        Excess strength	        Predictive</a:t>
            </a:r>
            <a:r>
              <a:rPr lang="en-US" sz="1600" b="1" dirty="0">
                <a:latin typeface="Arial" charset="0"/>
              </a:rPr>
              <a:t> </a:t>
            </a:r>
            <a:r>
              <a:rPr lang="en-US" sz="1600" dirty="0">
                <a:latin typeface="Arial" charset="0"/>
              </a:rPr>
              <a:t>Maintenance 	</a:t>
            </a:r>
          </a:p>
          <a:p>
            <a:pPr fontAlgn="auto">
              <a:spcAft>
                <a:spcPts val="0"/>
              </a:spcAft>
              <a:buFont typeface="Wingdings" charset="0"/>
              <a:buNone/>
            </a:pPr>
            <a:r>
              <a:rPr lang="en-US" sz="1600" dirty="0">
                <a:latin typeface="Arial" charset="0"/>
              </a:rPr>
              <a:t>				Quality control		 		Parts replacement	</a:t>
            </a:r>
          </a:p>
          <a:p>
            <a:pPr fontAlgn="auto">
              <a:spcAft>
                <a:spcPts val="0"/>
              </a:spcAft>
              <a:buFont typeface="Wingdings" charset="0"/>
              <a:buNone/>
            </a:pPr>
            <a:r>
              <a:rPr lang="en-US" sz="1600" dirty="0">
                <a:latin typeface="Arial" charset="0"/>
              </a:rPr>
              <a:t>					</a:t>
            </a:r>
          </a:p>
          <a:p>
            <a:pPr fontAlgn="auto">
              <a:spcAft>
                <a:spcPts val="0"/>
              </a:spcAft>
              <a:buFont typeface="Wingdings" charset="0"/>
              <a:buNone/>
            </a:pPr>
            <a:endParaRPr lang="en-US" sz="1600" dirty="0">
              <a:latin typeface="Arial" charset="0"/>
            </a:endParaRPr>
          </a:p>
        </p:txBody>
      </p:sp>
    </p:spTree>
    <p:extLst>
      <p:ext uri="{BB962C8B-B14F-4D97-AF65-F5344CB8AC3E}">
        <p14:creationId xmlns:p14="http://schemas.microsoft.com/office/powerpoint/2010/main" val="268292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7094-7C6F-4552-9433-098E329AD3A8}"/>
              </a:ext>
            </a:extLst>
          </p:cNvPr>
          <p:cNvSpPr>
            <a:spLocks noGrp="1"/>
          </p:cNvSpPr>
          <p:nvPr>
            <p:ph type="title"/>
          </p:nvPr>
        </p:nvSpPr>
        <p:spPr/>
        <p:txBody>
          <a:bodyPr/>
          <a:lstStyle/>
          <a:p>
            <a:r>
              <a:rPr lang="el-GR" dirty="0"/>
              <a:t>λ</a:t>
            </a:r>
            <a:r>
              <a:rPr lang="en-US" dirty="0"/>
              <a:t> is a constant: </a:t>
            </a:r>
            <a:r>
              <a:rPr lang="el-GR" dirty="0"/>
              <a:t>λ</a:t>
            </a:r>
            <a:r>
              <a:rPr lang="en-US" dirty="0"/>
              <a:t>(t)=</a:t>
            </a:r>
            <a:r>
              <a:rPr lang="el-GR" dirty="0"/>
              <a:t> λ</a:t>
            </a:r>
            <a:endParaRPr lang="en-US" dirty="0"/>
          </a:p>
        </p:txBody>
      </p:sp>
      <p:sp>
        <p:nvSpPr>
          <p:cNvPr id="3" name="Content Placeholder 2">
            <a:extLst>
              <a:ext uri="{FF2B5EF4-FFF2-40B4-BE49-F238E27FC236}">
                <a16:creationId xmlns:a16="http://schemas.microsoft.com/office/drawing/2014/main" id="{15D721CD-C08C-4381-8B4C-59FB09E5BE6E}"/>
              </a:ext>
            </a:extLst>
          </p:cNvPr>
          <p:cNvSpPr>
            <a:spLocks noGrp="1"/>
          </p:cNvSpPr>
          <p:nvPr>
            <p:ph idx="1"/>
          </p:nvPr>
        </p:nvSpPr>
        <p:spPr/>
        <p:txBody>
          <a:bodyPr>
            <a:normAutofit/>
          </a:bodyPr>
          <a:lstStyle/>
          <a:p>
            <a:r>
              <a:rPr lang="en-US" dirty="0"/>
              <a:t>When </a:t>
            </a:r>
            <a:r>
              <a:rPr lang="el-GR" dirty="0"/>
              <a:t>λ</a:t>
            </a:r>
            <a:r>
              <a:rPr lang="en-US" dirty="0"/>
              <a:t> is a constant, it means that the failure rate is not changing with time. The failure rate is constant (flat part of bathtub curve).</a:t>
            </a:r>
          </a:p>
          <a:p>
            <a:r>
              <a:rPr lang="en-US" dirty="0"/>
              <a:t>Then, reliability at time t:</a:t>
            </a:r>
          </a:p>
          <a:p>
            <a:endParaRPr lang="en-US" dirty="0"/>
          </a:p>
          <a:p>
            <a:endParaRPr lang="en-US" dirty="0"/>
          </a:p>
          <a:p>
            <a:endParaRPr lang="en-US" dirty="0"/>
          </a:p>
          <a:p>
            <a:r>
              <a:rPr lang="en-US" dirty="0"/>
              <a:t>If </a:t>
            </a:r>
            <a:r>
              <a:rPr lang="el-GR" dirty="0"/>
              <a:t>λ</a:t>
            </a:r>
            <a:r>
              <a:rPr lang="en-US" dirty="0"/>
              <a:t> is non constant, the rate of failure (i.e. the number of failures you will observe over a given time) changes with time. You will then have to insert </a:t>
            </a:r>
            <a:r>
              <a:rPr lang="el-GR" dirty="0"/>
              <a:t>λ</a:t>
            </a:r>
            <a:r>
              <a:rPr lang="en-US" dirty="0"/>
              <a:t>’s expression and integrate over time t.</a:t>
            </a:r>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13B971-5716-4B2A-8ABE-69B1C47E2DE3}"/>
                  </a:ext>
                </a:extLst>
              </p:cNvPr>
              <p:cNvSpPr txBox="1"/>
              <p:nvPr/>
            </p:nvSpPr>
            <p:spPr>
              <a:xfrm>
                <a:off x="2590800" y="3304288"/>
                <a:ext cx="3087640" cy="4956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𝑡</m:t>
                              </m:r>
                            </m:sup>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𝑑𝑡</m:t>
                              </m:r>
                            </m:e>
                          </m:nary>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5" name="TextBox 4">
                <a:extLst>
                  <a:ext uri="{FF2B5EF4-FFF2-40B4-BE49-F238E27FC236}">
                    <a16:creationId xmlns:a16="http://schemas.microsoft.com/office/drawing/2014/main" id="{DA13B971-5716-4B2A-8ABE-69B1C47E2DE3}"/>
                  </a:ext>
                </a:extLst>
              </p:cNvPr>
              <p:cNvSpPr txBox="1">
                <a:spLocks noRot="1" noChangeAspect="1" noMove="1" noResize="1" noEditPoints="1" noAdjustHandles="1" noChangeArrowheads="1" noChangeShapeType="1" noTextEdit="1"/>
              </p:cNvSpPr>
              <p:nvPr/>
            </p:nvSpPr>
            <p:spPr>
              <a:xfrm>
                <a:off x="2590800" y="3304288"/>
                <a:ext cx="3087640" cy="495649"/>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B97D997-6D34-430E-800A-B684C48CCC3B}"/>
              </a:ext>
            </a:extLst>
          </p:cNvPr>
          <p:cNvSpPr txBox="1"/>
          <p:nvPr/>
        </p:nvSpPr>
        <p:spPr>
          <a:xfrm>
            <a:off x="6248400" y="3327494"/>
            <a:ext cx="2743200" cy="461665"/>
          </a:xfrm>
          <a:prstGeom prst="rect">
            <a:avLst/>
          </a:prstGeom>
          <a:noFill/>
        </p:spPr>
        <p:txBody>
          <a:bodyPr wrap="square" rtlCol="0">
            <a:spAutoFit/>
          </a:bodyPr>
          <a:lstStyle/>
          <a:p>
            <a:r>
              <a:rPr lang="en-US" dirty="0"/>
              <a:t>(for </a:t>
            </a:r>
            <a:r>
              <a:rPr lang="el-GR" dirty="0"/>
              <a:t>λ</a:t>
            </a:r>
            <a:r>
              <a:rPr lang="en-US" dirty="0"/>
              <a:t>=constant)</a:t>
            </a:r>
          </a:p>
        </p:txBody>
      </p:sp>
    </p:spTree>
    <p:extLst>
      <p:ext uri="{BB962C8B-B14F-4D97-AF65-F5344CB8AC3E}">
        <p14:creationId xmlns:p14="http://schemas.microsoft.com/office/powerpoint/2010/main" val="317519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457200" y="282625"/>
            <a:ext cx="7228583" cy="635000"/>
          </a:xfrm>
          <a:noFill/>
        </p:spPr>
        <p:txBody>
          <a:bodyPr>
            <a:normAutofit fontScale="90000"/>
          </a:bodyPr>
          <a:lstStyle/>
          <a:p>
            <a:pPr eaLnBrk="1" hangingPunct="1"/>
            <a:r>
              <a:rPr lang="en-US" sz="3600" dirty="0">
                <a:latin typeface="Tahoma" charset="0"/>
              </a:rPr>
              <a:t>Average Failure Rate (AFR)</a:t>
            </a:r>
          </a:p>
        </p:txBody>
      </p:sp>
      <p:graphicFrame>
        <p:nvGraphicFramePr>
          <p:cNvPr id="23555" name="Object 10"/>
          <p:cNvGraphicFramePr>
            <a:graphicFrameLocks noChangeAspect="1"/>
          </p:cNvGraphicFramePr>
          <p:nvPr>
            <p:extLst>
              <p:ext uri="{D42A27DB-BD31-4B8C-83A1-F6EECF244321}">
                <p14:modId xmlns:p14="http://schemas.microsoft.com/office/powerpoint/2010/main" val="210150349"/>
              </p:ext>
            </p:extLst>
          </p:nvPr>
        </p:nvGraphicFramePr>
        <p:xfrm>
          <a:off x="457200" y="4619837"/>
          <a:ext cx="5327550" cy="942093"/>
        </p:xfrm>
        <a:graphic>
          <a:graphicData uri="http://schemas.openxmlformats.org/presentationml/2006/ole">
            <mc:AlternateContent xmlns:mc="http://schemas.openxmlformats.org/markup-compatibility/2006">
              <mc:Choice xmlns:v="urn:schemas-microsoft-com:vml" Requires="v">
                <p:oleObj spid="_x0000_s170011" name="Equation" r:id="rId4" imgW="2946400" imgH="520700" progId="Equation.DSMT4">
                  <p:embed/>
                </p:oleObj>
              </mc:Choice>
              <mc:Fallback>
                <p:oleObj name="Equation" r:id="rId4" imgW="2946400" imgH="520700" progId="Equation.DSMT4">
                  <p:embed/>
                  <p:pic>
                    <p:nvPicPr>
                      <p:cNvPr id="23555"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619837"/>
                        <a:ext cx="5327550" cy="942093"/>
                      </a:xfrm>
                      <a:prstGeom prst="rect">
                        <a:avLst/>
                      </a:prstGeom>
                      <a:noFill/>
                    </p:spPr>
                  </p:pic>
                </p:oleObj>
              </mc:Fallback>
            </mc:AlternateContent>
          </a:graphicData>
        </a:graphic>
      </p:graphicFrame>
      <p:sp>
        <p:nvSpPr>
          <p:cNvPr id="3" name="TextBox 2"/>
          <p:cNvSpPr txBox="1"/>
          <p:nvPr/>
        </p:nvSpPr>
        <p:spPr>
          <a:xfrm>
            <a:off x="394333" y="1069044"/>
            <a:ext cx="835533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failure distributions that are increasing or decreasing (IFR or DFR), the conditional failure (or hazard) rate is a function of time and is continuously changing. </a:t>
            </a:r>
            <a:endParaRPr lang="en-US" dirty="0"/>
          </a:p>
          <a:p>
            <a:pPr marL="342900" indent="-342900">
              <a:buFont typeface="Arial" panose="020B0604020202020204" pitchFamily="34" charset="0"/>
              <a:buChar char="•"/>
            </a:pPr>
            <a:r>
              <a:rPr lang="en-US" sz="2400" dirty="0"/>
              <a:t>For comparison purposes, it is useful to compute an average conditional failure rate for particular time intervals. </a:t>
            </a:r>
          </a:p>
          <a:p>
            <a:pPr marL="342900" indent="-342900">
              <a:buFont typeface="Arial" panose="020B0604020202020204" pitchFamily="34" charset="0"/>
              <a:buChar char="•"/>
            </a:pPr>
            <a:r>
              <a:rPr lang="en-US" sz="2400" dirty="0"/>
              <a:t>So, two or more components having different failure distributions can be compared, based on their average conditional failure rate over the same time interval.</a:t>
            </a:r>
          </a:p>
        </p:txBody>
      </p:sp>
      <p:graphicFrame>
        <p:nvGraphicFramePr>
          <p:cNvPr id="9" name="Object 9"/>
          <p:cNvGraphicFramePr>
            <a:graphicFrameLocks noChangeAspect="1"/>
          </p:cNvGraphicFramePr>
          <p:nvPr>
            <p:extLst>
              <p:ext uri="{D42A27DB-BD31-4B8C-83A1-F6EECF244321}">
                <p14:modId xmlns:p14="http://schemas.microsoft.com/office/powerpoint/2010/main" val="3671952660"/>
              </p:ext>
            </p:extLst>
          </p:nvPr>
        </p:nvGraphicFramePr>
        <p:xfrm>
          <a:off x="3657600" y="5626578"/>
          <a:ext cx="2506982" cy="769945"/>
        </p:xfrm>
        <a:graphic>
          <a:graphicData uri="http://schemas.openxmlformats.org/presentationml/2006/ole">
            <mc:AlternateContent xmlns:mc="http://schemas.openxmlformats.org/markup-compatibility/2006">
              <mc:Choice xmlns:v="urn:schemas-microsoft-com:vml" Requires="v">
                <p:oleObj spid="_x0000_s170012" name="Equation" r:id="rId6" imgW="1447800" imgH="444500" progId="Equation.3">
                  <p:embed/>
                </p:oleObj>
              </mc:Choice>
              <mc:Fallback>
                <p:oleObj name="Equation" r:id="rId6" imgW="1447800" imgH="444500" progId="Equation.3">
                  <p:embed/>
                  <p:pic>
                    <p:nvPicPr>
                      <p:cNvPr id="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5626578"/>
                        <a:ext cx="2506982" cy="76994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p:cNvSpPr txBox="1"/>
          <p:nvPr/>
        </p:nvSpPr>
        <p:spPr>
          <a:xfrm>
            <a:off x="2664134" y="5796106"/>
            <a:ext cx="913682" cy="430887"/>
          </a:xfrm>
          <a:prstGeom prst="rect">
            <a:avLst/>
          </a:prstGeom>
          <a:noFill/>
        </p:spPr>
        <p:txBody>
          <a:bodyPr wrap="none" rtlCol="0">
            <a:spAutoFit/>
          </a:bodyPr>
          <a:lstStyle/>
          <a:p>
            <a:r>
              <a:rPr lang="en-US" sz="2200" dirty="0"/>
              <a:t>where</a:t>
            </a:r>
          </a:p>
        </p:txBody>
      </p:sp>
    </p:spTree>
    <p:extLst>
      <p:ext uri="{BB962C8B-B14F-4D97-AF65-F5344CB8AC3E}">
        <p14:creationId xmlns:p14="http://schemas.microsoft.com/office/powerpoint/2010/main" val="3192345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19994" y="272127"/>
            <a:ext cx="8904012" cy="790575"/>
          </a:xfrm>
          <a:noFill/>
        </p:spPr>
        <p:txBody>
          <a:bodyPr>
            <a:normAutofit fontScale="90000"/>
          </a:bodyPr>
          <a:lstStyle/>
          <a:p>
            <a:pPr eaLnBrk="1" hangingPunct="1"/>
            <a:r>
              <a:rPr lang="en-US" sz="3100" dirty="0">
                <a:latin typeface="Tahoma" charset="0"/>
              </a:rPr>
              <a:t>Ex: Average Conditional Failure Rate over 5 </a:t>
            </a:r>
            <a:r>
              <a:rPr lang="en-US" sz="3100" dirty="0" err="1">
                <a:latin typeface="Tahoma" charset="0"/>
              </a:rPr>
              <a:t>yr</a:t>
            </a:r>
            <a:r>
              <a:rPr lang="en-US" sz="3100" dirty="0">
                <a:latin typeface="Tahoma" charset="0"/>
              </a:rPr>
              <a:t>, t</a:t>
            </a:r>
            <a:r>
              <a:rPr lang="en-US" sz="3100" baseline="-25000" dirty="0">
                <a:latin typeface="Tahoma" charset="0"/>
              </a:rPr>
              <a:t>1</a:t>
            </a:r>
            <a:r>
              <a:rPr lang="en-US" sz="3100" dirty="0">
                <a:latin typeface="Tahoma" charset="0"/>
              </a:rPr>
              <a:t> = 0</a:t>
            </a:r>
          </a:p>
        </p:txBody>
      </p:sp>
      <p:graphicFrame>
        <p:nvGraphicFramePr>
          <p:cNvPr id="24578" name="Object 4"/>
          <p:cNvGraphicFramePr>
            <a:graphicFrameLocks/>
          </p:cNvGraphicFramePr>
          <p:nvPr>
            <p:extLst>
              <p:ext uri="{D42A27DB-BD31-4B8C-83A1-F6EECF244321}">
                <p14:modId xmlns:p14="http://schemas.microsoft.com/office/powerpoint/2010/main" val="3836330081"/>
              </p:ext>
            </p:extLst>
          </p:nvPr>
        </p:nvGraphicFramePr>
        <p:xfrm>
          <a:off x="2874056" y="3814773"/>
          <a:ext cx="2764744" cy="1367020"/>
        </p:xfrm>
        <a:graphic>
          <a:graphicData uri="http://schemas.openxmlformats.org/presentationml/2006/ole">
            <mc:AlternateContent xmlns:mc="http://schemas.openxmlformats.org/markup-compatibility/2006">
              <mc:Choice xmlns:v="urn:schemas-microsoft-com:vml" Requires="v">
                <p:oleObj spid="_x0000_s171038" name="Equation" r:id="rId4" imgW="1498600" imgH="673100" progId="Equation.DSMT4">
                  <p:embed/>
                </p:oleObj>
              </mc:Choice>
              <mc:Fallback>
                <p:oleObj name="Equation" r:id="rId4" imgW="1498600" imgH="673100" progId="Equation.DSMT4">
                  <p:embed/>
                  <p:pic>
                    <p:nvPicPr>
                      <p:cNvPr id="2457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056" y="3814773"/>
                        <a:ext cx="2764744" cy="136702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4582" name="Rectangle 5"/>
          <p:cNvSpPr>
            <a:spLocks noChangeArrowheads="1"/>
          </p:cNvSpPr>
          <p:nvPr/>
        </p:nvSpPr>
        <p:spPr bwMode="auto">
          <a:xfrm>
            <a:off x="942252" y="5507183"/>
            <a:ext cx="753592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sz="2400" dirty="0"/>
              <a:t>AFR(0,5 </a:t>
            </a:r>
            <a:r>
              <a:rPr lang="en-US" sz="2400" dirty="0" err="1"/>
              <a:t>yr</a:t>
            </a:r>
            <a:r>
              <a:rPr lang="en-US" sz="2400" dirty="0"/>
              <a:t>) = - </a:t>
            </a:r>
            <a:r>
              <a:rPr lang="en-US" sz="2400" dirty="0" err="1"/>
              <a:t>ln</a:t>
            </a:r>
            <a:r>
              <a:rPr lang="en-US" sz="2400" dirty="0"/>
              <a:t> [1 - 0.25] / 5 = 0.056 failures / </a:t>
            </a:r>
            <a:r>
              <a:rPr lang="en-US" sz="2400" dirty="0" err="1"/>
              <a:t>yr</a:t>
            </a:r>
            <a:endParaRPr lang="en-US" sz="2400" dirty="0"/>
          </a:p>
        </p:txBody>
      </p:sp>
      <p:sp>
        <p:nvSpPr>
          <p:cNvPr id="3" name="TextBox 2"/>
          <p:cNvSpPr txBox="1"/>
          <p:nvPr/>
        </p:nvSpPr>
        <p:spPr>
          <a:xfrm>
            <a:off x="942252" y="2280770"/>
            <a:ext cx="3179626" cy="492443"/>
          </a:xfrm>
          <a:prstGeom prst="rect">
            <a:avLst/>
          </a:prstGeom>
          <a:noFill/>
        </p:spPr>
        <p:txBody>
          <a:bodyPr wrap="none" rtlCol="0">
            <a:spAutoFit/>
          </a:bodyPr>
          <a:lstStyle/>
          <a:p>
            <a:r>
              <a:rPr lang="en-US" sz="2600" dirty="0"/>
              <a:t>For a component with</a:t>
            </a:r>
          </a:p>
        </p:txBody>
      </p:sp>
      <p:graphicFrame>
        <p:nvGraphicFramePr>
          <p:cNvPr id="4" name="Object 3"/>
          <p:cNvGraphicFramePr>
            <a:graphicFrameLocks noChangeAspect="1"/>
          </p:cNvGraphicFramePr>
          <p:nvPr>
            <p:extLst>
              <p:ext uri="{D42A27DB-BD31-4B8C-83A1-F6EECF244321}">
                <p14:modId xmlns:p14="http://schemas.microsoft.com/office/powerpoint/2010/main" val="1164168417"/>
              </p:ext>
            </p:extLst>
          </p:nvPr>
        </p:nvGraphicFramePr>
        <p:xfrm>
          <a:off x="4300704" y="2057400"/>
          <a:ext cx="3081955" cy="901969"/>
        </p:xfrm>
        <a:graphic>
          <a:graphicData uri="http://schemas.openxmlformats.org/presentationml/2006/ole">
            <mc:AlternateContent xmlns:mc="http://schemas.openxmlformats.org/markup-compatibility/2006">
              <mc:Choice xmlns:v="urn:schemas-microsoft-com:vml" Requires="v">
                <p:oleObj spid="_x0000_s171039" name="Equation" r:id="rId6" imgW="1600200" imgH="431800" progId="Equation.DSMT4">
                  <p:embed/>
                </p:oleObj>
              </mc:Choice>
              <mc:Fallback>
                <p:oleObj name="Equation" r:id="rId6" imgW="1600200" imgH="431800" progId="Equation.DSMT4">
                  <p:embed/>
                  <p:pic>
                    <p:nvPicPr>
                      <p:cNvPr id="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0704" y="2057400"/>
                        <a:ext cx="3081955" cy="90196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Box 4"/>
          <p:cNvSpPr txBox="1"/>
          <p:nvPr/>
        </p:nvSpPr>
        <p:spPr>
          <a:xfrm>
            <a:off x="942252" y="3048000"/>
            <a:ext cx="6879533" cy="492443"/>
          </a:xfrm>
          <a:prstGeom prst="rect">
            <a:avLst/>
          </a:prstGeom>
          <a:noFill/>
        </p:spPr>
        <p:txBody>
          <a:bodyPr wrap="none" rtlCol="0">
            <a:spAutoFit/>
          </a:bodyPr>
          <a:lstStyle/>
          <a:p>
            <a:r>
              <a:rPr lang="en-US" sz="2600" dirty="0"/>
              <a:t>where a = 10 </a:t>
            </a:r>
            <a:r>
              <a:rPr lang="en-US" sz="2600" dirty="0" err="1"/>
              <a:t>yr</a:t>
            </a:r>
            <a:r>
              <a:rPr lang="en-US" sz="2600" dirty="0"/>
              <a:t> represents the maximum lifetime</a:t>
            </a:r>
          </a:p>
        </p:txBody>
      </p:sp>
      <p:sp>
        <p:nvSpPr>
          <p:cNvPr id="6" name="TextBox 5"/>
          <p:cNvSpPr txBox="1"/>
          <p:nvPr/>
        </p:nvSpPr>
        <p:spPr>
          <a:xfrm>
            <a:off x="1066800" y="3995164"/>
            <a:ext cx="1051891" cy="830997"/>
          </a:xfrm>
          <a:prstGeom prst="rect">
            <a:avLst/>
          </a:prstGeom>
          <a:noFill/>
        </p:spPr>
        <p:txBody>
          <a:bodyPr wrap="square" rtlCol="0">
            <a:spAutoFit/>
          </a:bodyPr>
          <a:lstStyle/>
          <a:p>
            <a:r>
              <a:rPr lang="en-US" sz="2400" dirty="0"/>
              <a:t>t</a:t>
            </a:r>
            <a:r>
              <a:rPr lang="en-US" sz="2400" baseline="-25000" dirty="0"/>
              <a:t>1</a:t>
            </a:r>
            <a:r>
              <a:rPr lang="en-US" sz="2400" dirty="0"/>
              <a:t> = 0, t</a:t>
            </a:r>
            <a:r>
              <a:rPr lang="en-US" sz="2400" baseline="-25000" dirty="0"/>
              <a:t>2</a:t>
            </a:r>
            <a:r>
              <a:rPr lang="en-US" sz="2400" dirty="0"/>
              <a:t> = </a:t>
            </a:r>
            <a:r>
              <a:rPr lang="en-US" dirty="0"/>
              <a:t>5</a:t>
            </a:r>
            <a:endParaRPr lang="en-US" sz="2400" dirty="0"/>
          </a:p>
        </p:txBody>
      </p:sp>
      <p:cxnSp>
        <p:nvCxnSpPr>
          <p:cNvPr id="8" name="Straight Arrow Connector 7"/>
          <p:cNvCxnSpPr>
            <a:cxnSpLocks/>
          </p:cNvCxnSpPr>
          <p:nvPr/>
        </p:nvCxnSpPr>
        <p:spPr>
          <a:xfrm>
            <a:off x="1865087" y="4591257"/>
            <a:ext cx="1008969" cy="1486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905457" y="6064047"/>
            <a:ext cx="5814028" cy="461665"/>
          </a:xfrm>
          <a:prstGeom prst="rect">
            <a:avLst/>
          </a:prstGeom>
          <a:noFill/>
        </p:spPr>
        <p:txBody>
          <a:bodyPr wrap="none" rtlCol="0">
            <a:spAutoFit/>
          </a:bodyPr>
          <a:lstStyle/>
          <a:p>
            <a:r>
              <a:rPr lang="en-US" sz="2400" dirty="0"/>
              <a:t>Average conditional failure rate over 0 to 5 </a:t>
            </a:r>
            <a:r>
              <a:rPr lang="en-US" sz="2400" dirty="0" err="1"/>
              <a:t>yr</a:t>
            </a:r>
            <a:endParaRPr lang="en-US" sz="2400" dirty="0"/>
          </a:p>
        </p:txBody>
      </p:sp>
      <p:sp>
        <p:nvSpPr>
          <p:cNvPr id="13" name="Rectangle 8">
            <a:extLst>
              <a:ext uri="{FF2B5EF4-FFF2-40B4-BE49-F238E27FC236}">
                <a16:creationId xmlns:a16="http://schemas.microsoft.com/office/drawing/2014/main" id="{920B97AA-6007-491F-A688-CD64C8CD432A}"/>
              </a:ext>
            </a:extLst>
          </p:cNvPr>
          <p:cNvSpPr>
            <a:spLocks noChangeArrowheads="1"/>
          </p:cNvSpPr>
          <p:nvPr/>
        </p:nvSpPr>
        <p:spPr bwMode="auto">
          <a:xfrm>
            <a:off x="228600" y="994410"/>
            <a:ext cx="10315652" cy="8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r>
              <a:rPr lang="en-US" dirty="0"/>
              <a:t>Often t</a:t>
            </a:r>
            <a:r>
              <a:rPr lang="en-US" baseline="-25000" dirty="0"/>
              <a:t>1</a:t>
            </a:r>
            <a:r>
              <a:rPr lang="en-US" dirty="0"/>
              <a:t> = 0. </a:t>
            </a:r>
          </a:p>
          <a:p>
            <a:pPr eaLnBrk="0" hangingPunct="0"/>
            <a:r>
              <a:rPr lang="en-US" dirty="0"/>
              <a:t>Then, </a:t>
            </a:r>
            <a:r>
              <a:rPr lang="en-US" dirty="0" err="1"/>
              <a:t>lnR</a:t>
            </a:r>
            <a:r>
              <a:rPr lang="en-US" dirty="0"/>
              <a:t>(t=0) = ln(1) = 0, so  AFR(0,t) = AFR(t) = -ln R(t) / t</a:t>
            </a:r>
          </a:p>
        </p:txBody>
      </p:sp>
    </p:spTree>
    <p:extLst>
      <p:ext uri="{BB962C8B-B14F-4D97-AF65-F5344CB8AC3E}">
        <p14:creationId xmlns:p14="http://schemas.microsoft.com/office/powerpoint/2010/main" val="21127297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43200" y="3504167"/>
            <a:ext cx="4351663" cy="915433"/>
          </a:xfrm>
          <a:prstGeom prst="rect">
            <a:avLst/>
          </a:prstGeom>
          <a:solidFill>
            <a:srgbClr val="FFFFFF"/>
          </a:solidFill>
          <a:ln w="190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Object 4"/>
          <p:cNvGraphicFramePr>
            <a:graphicFrameLocks/>
          </p:cNvGraphicFramePr>
          <p:nvPr/>
        </p:nvGraphicFramePr>
        <p:xfrm>
          <a:off x="1458695" y="4710765"/>
          <a:ext cx="6276263" cy="1279356"/>
        </p:xfrm>
        <a:graphic>
          <a:graphicData uri="http://schemas.openxmlformats.org/presentationml/2006/ole">
            <mc:AlternateContent xmlns:mc="http://schemas.openxmlformats.org/markup-compatibility/2006">
              <mc:Choice xmlns:v="urn:schemas-microsoft-com:vml" Requires="v">
                <p:oleObj spid="_x0000_s172073" name="Equation" r:id="rId5" imgW="3403600" imgH="762000" progId="Equation.DSMT4">
                  <p:embed/>
                </p:oleObj>
              </mc:Choice>
              <mc:Fallback>
                <p:oleObj name="Equation" r:id="rId5" imgW="3403600" imgH="762000" progId="Equation.DSMT4">
                  <p:embed/>
                  <p:pic>
                    <p:nvPicPr>
                      <p:cNvPr id="11"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8695" y="4710765"/>
                        <a:ext cx="6276263" cy="127935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5604" name="Rectangle 2"/>
          <p:cNvSpPr>
            <a:spLocks noGrp="1" noChangeArrowheads="1"/>
          </p:cNvSpPr>
          <p:nvPr>
            <p:ph type="title"/>
          </p:nvPr>
        </p:nvSpPr>
        <p:spPr>
          <a:xfrm>
            <a:off x="403667" y="211419"/>
            <a:ext cx="6188099" cy="635000"/>
          </a:xfrm>
          <a:noFill/>
        </p:spPr>
        <p:txBody>
          <a:bodyPr>
            <a:normAutofit fontScale="90000"/>
          </a:bodyPr>
          <a:lstStyle/>
          <a:p>
            <a:pPr eaLnBrk="1" hangingPunct="1"/>
            <a:r>
              <a:rPr lang="en-US" sz="3600" dirty="0">
                <a:latin typeface="Tahoma" charset="0"/>
              </a:rPr>
              <a:t>Conditional Reliability</a:t>
            </a:r>
          </a:p>
        </p:txBody>
      </p:sp>
      <p:graphicFrame>
        <p:nvGraphicFramePr>
          <p:cNvPr id="25602" name="Object 3"/>
          <p:cNvGraphicFramePr>
            <a:graphicFrameLocks/>
          </p:cNvGraphicFramePr>
          <p:nvPr>
            <p:extLst>
              <p:ext uri="{D42A27DB-BD31-4B8C-83A1-F6EECF244321}">
                <p14:modId xmlns:p14="http://schemas.microsoft.com/office/powerpoint/2010/main" val="975863836"/>
              </p:ext>
            </p:extLst>
          </p:nvPr>
        </p:nvGraphicFramePr>
        <p:xfrm>
          <a:off x="2960634" y="2693339"/>
          <a:ext cx="3483103" cy="551554"/>
        </p:xfrm>
        <a:graphic>
          <a:graphicData uri="http://schemas.openxmlformats.org/presentationml/2006/ole">
            <mc:AlternateContent xmlns:mc="http://schemas.openxmlformats.org/markup-compatibility/2006">
              <mc:Choice xmlns:v="urn:schemas-microsoft-com:vml" Requires="v">
                <p:oleObj spid="_x0000_s172074" name="Equation" r:id="rId7" imgW="1917700" imgH="241300" progId="Equation.DSMT4">
                  <p:embed/>
                </p:oleObj>
              </mc:Choice>
              <mc:Fallback>
                <p:oleObj name="Equation" r:id="rId7" imgW="1917700" imgH="241300" progId="Equation.DSMT4">
                  <p:embed/>
                  <p:pic>
                    <p:nvPicPr>
                      <p:cNvPr id="25602" name="Object 3"/>
                      <p:cNvPicPr>
                        <a:picLocks noChangeArrowheads="1"/>
                      </p:cNvPicPr>
                      <p:nvPr/>
                    </p:nvPicPr>
                    <p:blipFill>
                      <a:blip r:embed="rId8"/>
                      <a:srcRect/>
                      <a:stretch>
                        <a:fillRect/>
                      </a:stretch>
                    </p:blipFill>
                    <p:spPr bwMode="auto">
                      <a:xfrm>
                        <a:off x="2960634" y="2693339"/>
                        <a:ext cx="3483103" cy="55155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5603" name="Object 4"/>
          <p:cNvGraphicFramePr>
            <a:graphicFrameLocks/>
          </p:cNvGraphicFramePr>
          <p:nvPr>
            <p:extLst>
              <p:ext uri="{D42A27DB-BD31-4B8C-83A1-F6EECF244321}">
                <p14:modId xmlns:p14="http://schemas.microsoft.com/office/powerpoint/2010/main" val="1558256661"/>
              </p:ext>
            </p:extLst>
          </p:nvPr>
        </p:nvGraphicFramePr>
        <p:xfrm>
          <a:off x="2953910" y="3510854"/>
          <a:ext cx="3904090" cy="908746"/>
        </p:xfrm>
        <a:graphic>
          <a:graphicData uri="http://schemas.openxmlformats.org/presentationml/2006/ole">
            <mc:AlternateContent xmlns:mc="http://schemas.openxmlformats.org/markup-compatibility/2006">
              <mc:Choice xmlns:v="urn:schemas-microsoft-com:vml" Requires="v">
                <p:oleObj spid="_x0000_s172075" name="Equation" r:id="rId9" imgW="2235200" imgH="482600" progId="Equation.DSMT4">
                  <p:embed/>
                </p:oleObj>
              </mc:Choice>
              <mc:Fallback>
                <p:oleObj name="Equation" r:id="rId9" imgW="2235200" imgH="482600" progId="Equation.DSMT4">
                  <p:embed/>
                  <p:pic>
                    <p:nvPicPr>
                      <p:cNvPr id="25603" name="Object 4"/>
                      <p:cNvPicPr>
                        <a:picLocks noChangeArrowheads="1"/>
                      </p:cNvPicPr>
                      <p:nvPr/>
                    </p:nvPicPr>
                    <p:blipFill>
                      <a:blip r:embed="rId10"/>
                      <a:srcRect/>
                      <a:stretch>
                        <a:fillRect/>
                      </a:stretch>
                    </p:blipFill>
                    <p:spPr bwMode="auto">
                      <a:xfrm>
                        <a:off x="2953910" y="3510854"/>
                        <a:ext cx="3904090" cy="90874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TextBox 2"/>
          <p:cNvSpPr txBox="1"/>
          <p:nvPr/>
        </p:nvSpPr>
        <p:spPr>
          <a:xfrm>
            <a:off x="262882" y="1022073"/>
            <a:ext cx="8667887" cy="1200329"/>
          </a:xfrm>
          <a:prstGeom prst="rect">
            <a:avLst/>
          </a:prstGeom>
          <a:noFill/>
        </p:spPr>
        <p:txBody>
          <a:bodyPr wrap="square" rtlCol="0">
            <a:spAutoFit/>
          </a:bodyPr>
          <a:lstStyle/>
          <a:p>
            <a:r>
              <a:rPr lang="en-US" sz="2400" dirty="0"/>
              <a:t>Probability that a component will not fail to time T</a:t>
            </a:r>
            <a:r>
              <a:rPr lang="en-US" sz="2400" baseline="-25000" dirty="0"/>
              <a:t>0</a:t>
            </a:r>
            <a:r>
              <a:rPr lang="en-US" sz="2400" dirty="0"/>
              <a:t> + t given the </a:t>
            </a:r>
            <a:r>
              <a:rPr lang="en-US" sz="2400" dirty="0" err="1"/>
              <a:t>Pr</a:t>
            </a:r>
            <a:r>
              <a:rPr lang="en-US" sz="2400" dirty="0"/>
              <a:t> it has survived to time T</a:t>
            </a:r>
            <a:r>
              <a:rPr lang="en-US" sz="2400" baseline="-25000" dirty="0"/>
              <a:t>0 </a:t>
            </a:r>
            <a:r>
              <a:rPr lang="en-US" sz="2400" dirty="0"/>
              <a:t> is calculated from a ratio of the two unconditional reliabilities at T</a:t>
            </a:r>
            <a:r>
              <a:rPr lang="en-US" sz="2400" baseline="-25000" dirty="0"/>
              <a:t>0</a:t>
            </a:r>
            <a:r>
              <a:rPr lang="en-US" sz="2400" dirty="0"/>
              <a:t> + t and T</a:t>
            </a:r>
            <a:r>
              <a:rPr lang="en-US" sz="2400" baseline="-25000" dirty="0"/>
              <a:t>0</a:t>
            </a:r>
            <a:r>
              <a:rPr lang="en-US" sz="2400" dirty="0"/>
              <a:t> . </a:t>
            </a:r>
          </a:p>
        </p:txBody>
      </p:sp>
      <p:sp>
        <p:nvSpPr>
          <p:cNvPr id="4" name="TextBox 3"/>
          <p:cNvSpPr txBox="1"/>
          <p:nvPr/>
        </p:nvSpPr>
        <p:spPr>
          <a:xfrm>
            <a:off x="299739" y="2715556"/>
            <a:ext cx="2317912" cy="461665"/>
          </a:xfrm>
          <a:prstGeom prst="rect">
            <a:avLst/>
          </a:prstGeom>
          <a:noFill/>
        </p:spPr>
        <p:txBody>
          <a:bodyPr wrap="none" rtlCol="0">
            <a:spAutoFit/>
          </a:bodyPr>
          <a:lstStyle/>
          <a:p>
            <a:r>
              <a:rPr lang="en-US" sz="2400" dirty="0"/>
              <a:t>Logic expression:</a:t>
            </a:r>
          </a:p>
        </p:txBody>
      </p:sp>
    </p:spTree>
    <p:custDataLst>
      <p:tags r:id="rId2"/>
    </p:custDataLst>
    <p:extLst>
      <p:ext uri="{BB962C8B-B14F-4D97-AF65-F5344CB8AC3E}">
        <p14:creationId xmlns:p14="http://schemas.microsoft.com/office/powerpoint/2010/main" val="14312938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AMT_MUSIC" val="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111531</TotalTime>
  <Words>5500</Words>
  <Application>Microsoft Office PowerPoint</Application>
  <PresentationFormat>On-screen Show (4:3)</PresentationFormat>
  <Paragraphs>349</Paragraphs>
  <Slides>48</Slides>
  <Notes>37</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0" baseType="lpstr">
      <vt:lpstr>ＭＳ Ｐゴシック</vt:lpstr>
      <vt:lpstr>Arial</vt:lpstr>
      <vt:lpstr>Book Antiqua</vt:lpstr>
      <vt:lpstr>Calibri</vt:lpstr>
      <vt:lpstr>Cambria Math</vt:lpstr>
      <vt:lpstr>Courier New</vt:lpstr>
      <vt:lpstr>Tahoma</vt:lpstr>
      <vt:lpstr>Times New Roman</vt:lpstr>
      <vt:lpstr>Wingdings</vt:lpstr>
      <vt:lpstr>Default Design</vt:lpstr>
      <vt:lpstr>Equation</vt:lpstr>
      <vt:lpstr>Worksheet</vt:lpstr>
      <vt:lpstr>Introduction to Reliability and Maintainability Engineering</vt:lpstr>
      <vt:lpstr>The ‘Bathtub Curve’</vt:lpstr>
      <vt:lpstr>Example: Human Mortality Curve</vt:lpstr>
      <vt:lpstr>Bathtub Curve from Tests</vt:lpstr>
      <vt:lpstr>More on the Bathtub Curve</vt:lpstr>
      <vt:lpstr>λ is a constant: λ(t)= λ</vt:lpstr>
      <vt:lpstr>Average Failure Rate (AFR)</vt:lpstr>
      <vt:lpstr>Ex: Average Conditional Failure Rate over 5 yr, t1 = 0</vt:lpstr>
      <vt:lpstr>Conditional Reliability</vt:lpstr>
      <vt:lpstr>Residual Life or Conditional MTTF</vt:lpstr>
      <vt:lpstr>R(t) = 1-t2/100: Conditional</vt:lpstr>
      <vt:lpstr>Residual life</vt:lpstr>
      <vt:lpstr>Residual </vt:lpstr>
      <vt:lpstr>Exercise #1</vt:lpstr>
      <vt:lpstr>Exercise #1- solution</vt:lpstr>
      <vt:lpstr>Exercise #1- solution</vt:lpstr>
      <vt:lpstr>Exercise #1 (continued)</vt:lpstr>
      <vt:lpstr>Exercise #1 - Solution</vt:lpstr>
      <vt:lpstr>Student Practice Exercise</vt:lpstr>
      <vt:lpstr>Student Practice Exercise- Solution</vt:lpstr>
      <vt:lpstr>Exponential Distribution for Constant Failure Rate Region CFR </vt:lpstr>
      <vt:lpstr>Exponential Reliability, Failure CDF for Constant λ </vt:lpstr>
      <vt:lpstr>The Exponential Reliability CDF</vt:lpstr>
      <vt:lpstr>The Exponential CDF and PDF for constant λ</vt:lpstr>
      <vt:lpstr>MTTF in terms of Constant λ </vt:lpstr>
      <vt:lpstr>Variance and Standard Deviation (Constant λ)</vt:lpstr>
      <vt:lpstr>The Median Time to Failure (Constant λ)</vt:lpstr>
      <vt:lpstr>Design Life, tR ,  for the Exponential Distribution (Constant λ)</vt:lpstr>
      <vt:lpstr>Example Exercise #2 </vt:lpstr>
      <vt:lpstr>Example Exercise #2- Solution</vt:lpstr>
      <vt:lpstr>Memoryless Property of the  Exponential, Constant λ</vt:lpstr>
      <vt:lpstr>Mean Residual Life,  for the Memoryless Exponential</vt:lpstr>
      <vt:lpstr>Example Exercise #3 -CFR Model </vt:lpstr>
      <vt:lpstr>Example Exercise #3- Solution</vt:lpstr>
      <vt:lpstr>Example #4: Asteroid Return Period</vt:lpstr>
      <vt:lpstr>System Reliability: Multiple Failure Modes </vt:lpstr>
      <vt:lpstr>Failure Modes in Series System </vt:lpstr>
      <vt:lpstr>Failure Modes for a Series System</vt:lpstr>
      <vt:lpstr>Series Failure Modes and  Constant Failure Rate, CFR</vt:lpstr>
      <vt:lpstr>Example Exercise #5 -  Series Failure Modes</vt:lpstr>
      <vt:lpstr>Example Exercise # 5 Series Failure Mode (Solution) </vt:lpstr>
      <vt:lpstr>Parts Count Approach: What Assumptions?</vt:lpstr>
      <vt:lpstr>Assuming Independence  and CFR Failure Modes</vt:lpstr>
      <vt:lpstr>Failure Mode with Redundancy</vt:lpstr>
      <vt:lpstr>Redundancy: Failure Rate Function</vt:lpstr>
      <vt:lpstr>Redundancy, CFR and MTTF for</vt:lpstr>
      <vt:lpstr>Example Exercise #6, Redundant Units</vt:lpstr>
      <vt:lpstr>Review</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Halim, Syeda Z</cp:lastModifiedBy>
  <cp:revision>1034</cp:revision>
  <cp:lastPrinted>2020-01-17T01:55:13Z</cp:lastPrinted>
  <dcterms:created xsi:type="dcterms:W3CDTF">2010-08-28T14:01:08Z</dcterms:created>
  <dcterms:modified xsi:type="dcterms:W3CDTF">2022-03-03T05:41:47Z</dcterms:modified>
</cp:coreProperties>
</file>