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0"/>
  </p:notesMasterIdLst>
  <p:handoutMasterIdLst>
    <p:handoutMasterId r:id="rId61"/>
  </p:handoutMasterIdLst>
  <p:sldIdLst>
    <p:sldId id="523" r:id="rId3"/>
    <p:sldId id="339" r:id="rId4"/>
    <p:sldId id="341" r:id="rId5"/>
    <p:sldId id="340" r:id="rId6"/>
    <p:sldId id="258" r:id="rId7"/>
    <p:sldId id="259" r:id="rId8"/>
    <p:sldId id="332" r:id="rId9"/>
    <p:sldId id="261" r:id="rId10"/>
    <p:sldId id="329" r:id="rId11"/>
    <p:sldId id="333" r:id="rId12"/>
    <p:sldId id="264" r:id="rId13"/>
    <p:sldId id="530" r:id="rId14"/>
    <p:sldId id="266" r:id="rId15"/>
    <p:sldId id="267" r:id="rId16"/>
    <p:sldId id="268" r:id="rId17"/>
    <p:sldId id="269" r:id="rId18"/>
    <p:sldId id="270" r:id="rId19"/>
    <p:sldId id="271" r:id="rId20"/>
    <p:sldId id="273" r:id="rId21"/>
    <p:sldId id="272" r:id="rId22"/>
    <p:sldId id="287" r:id="rId23"/>
    <p:sldId id="288" r:id="rId24"/>
    <p:sldId id="290" r:id="rId25"/>
    <p:sldId id="275" r:id="rId26"/>
    <p:sldId id="274" r:id="rId27"/>
    <p:sldId id="337" r:id="rId28"/>
    <p:sldId id="292" r:id="rId29"/>
    <p:sldId id="293" r:id="rId30"/>
    <p:sldId id="294" r:id="rId31"/>
    <p:sldId id="295" r:id="rId32"/>
    <p:sldId id="297" r:id="rId33"/>
    <p:sldId id="479" r:id="rId34"/>
    <p:sldId id="529" r:id="rId35"/>
    <p:sldId id="296" r:id="rId36"/>
    <p:sldId id="298" r:id="rId37"/>
    <p:sldId id="299" r:id="rId38"/>
    <p:sldId id="300" r:id="rId39"/>
    <p:sldId id="301" r:id="rId40"/>
    <p:sldId id="302" r:id="rId41"/>
    <p:sldId id="525" r:id="rId42"/>
    <p:sldId id="303" r:id="rId43"/>
    <p:sldId id="326" r:id="rId44"/>
    <p:sldId id="304" r:id="rId45"/>
    <p:sldId id="305" r:id="rId46"/>
    <p:sldId id="306" r:id="rId47"/>
    <p:sldId id="309" r:id="rId48"/>
    <p:sldId id="310" r:id="rId49"/>
    <p:sldId id="311" r:id="rId50"/>
    <p:sldId id="312" r:id="rId51"/>
    <p:sldId id="313" r:id="rId52"/>
    <p:sldId id="314" r:id="rId53"/>
    <p:sldId id="315" r:id="rId54"/>
    <p:sldId id="334" r:id="rId55"/>
    <p:sldId id="335" r:id="rId56"/>
    <p:sldId id="336" r:id="rId57"/>
    <p:sldId id="322" r:id="rId58"/>
    <p:sldId id="29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85030" autoAdjust="0"/>
  </p:normalViewPr>
  <p:slideViewPr>
    <p:cSldViewPr snapToGrid="0" snapToObjects="1">
      <p:cViewPr>
        <p:scale>
          <a:sx n="77" d="100"/>
          <a:sy n="77" d="100"/>
        </p:scale>
        <p:origin x="120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7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45114726539892"/>
          <c:y val="2.7174356861626038E-2"/>
          <c:w val="0.82982791586998095"/>
          <c:h val="0.94664985396285795"/>
        </c:manualLayout>
      </c:layout>
      <c:lineChart>
        <c:grouping val="standard"/>
        <c:varyColors val="0"/>
        <c:ser>
          <c:idx val="0"/>
          <c:order val="0"/>
          <c:tx>
            <c:strRef>
              <c:f>DATA!$B$1</c:f>
              <c:strCache>
                <c:ptCount val="1"/>
                <c:pt idx="0">
                  <c:v>0.5</c:v>
                </c:pt>
              </c:strCache>
            </c:strRef>
          </c:tx>
          <c:spPr>
            <a:ln w="25516">
              <a:solidFill>
                <a:srgbClr val="000000"/>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DATA!$B$2:$B$62</c:f>
              <c:numCache>
                <c:formatCode>0.00</c:formatCode>
                <c:ptCount val="61"/>
                <c:pt idx="0" formatCode="0.0">
                  <c:v>0</c:v>
                </c:pt>
                <c:pt idx="1">
                  <c:v>0.89401294674762499</c:v>
                </c:pt>
                <c:pt idx="2">
                  <c:v>0.57624084002099796</c:v>
                </c:pt>
                <c:pt idx="3">
                  <c:v>0.438220660969877</c:v>
                </c:pt>
                <c:pt idx="4">
                  <c:v>0.35743955773922598</c:v>
                </c:pt>
                <c:pt idx="5">
                  <c:v>0.30326532985631699</c:v>
                </c:pt>
                <c:pt idx="6">
                  <c:v>0.263940780717559</c:v>
                </c:pt>
                <c:pt idx="7">
                  <c:v>0.23386967173507001</c:v>
                </c:pt>
                <c:pt idx="8">
                  <c:v>0.210009076616267</c:v>
                </c:pt>
                <c:pt idx="9">
                  <c:v>0.19054614052530899</c:v>
                </c:pt>
                <c:pt idx="10">
                  <c:v>0.17432610763817599</c:v>
                </c:pt>
                <c:pt idx="11">
                  <c:v>0.16057475052872799</c:v>
                </c:pt>
                <c:pt idx="12">
                  <c:v>0.148751489899067</c:v>
                </c:pt>
                <c:pt idx="13">
                  <c:v>0.13846624826322501</c:v>
                </c:pt>
                <c:pt idx="14">
                  <c:v>0.12942976299359099</c:v>
                </c:pt>
                <c:pt idx="15">
                  <c:v>0.121422542634445</c:v>
                </c:pt>
                <c:pt idx="16">
                  <c:v>0.11427473468822601</c:v>
                </c:pt>
                <c:pt idx="17">
                  <c:v>0.107852649264973</c:v>
                </c:pt>
                <c:pt idx="18">
                  <c:v>0.10204948856595</c:v>
                </c:pt>
                <c:pt idx="19">
                  <c:v>9.6778816311377996E-2</c:v>
                </c:pt>
                <c:pt idx="20">
                  <c:v>9.1969860292860597E-2</c:v>
                </c:pt>
                <c:pt idx="21">
                  <c:v>8.7564070454905996E-2</c:v>
                </c:pt>
                <c:pt idx="22">
                  <c:v>8.3512554996200902E-2</c:v>
                </c:pt>
                <c:pt idx="23">
                  <c:v>7.9774142027200998E-2</c:v>
                </c:pt>
                <c:pt idx="24">
                  <c:v>7.63138944393075E-2</c:v>
                </c:pt>
                <c:pt idx="25">
                  <c:v>7.3101958133960296E-2</c:v>
                </c:pt>
                <c:pt idx="26">
                  <c:v>7.0112658853714205E-2</c:v>
                </c:pt>
                <c:pt idx="27">
                  <c:v>6.7323786752303702E-2</c:v>
                </c:pt>
                <c:pt idx="28">
                  <c:v>6.4716024384257304E-2</c:v>
                </c:pt>
                <c:pt idx="29">
                  <c:v>6.2272485424787798E-2</c:v>
                </c:pt>
                <c:pt idx="30">
                  <c:v>5.9978339722339902E-2</c:v>
                </c:pt>
                <c:pt idx="31">
                  <c:v>5.7820506274691298E-2</c:v>
                </c:pt>
                <c:pt idx="32">
                  <c:v>5.5787400096762703E-2</c:v>
                </c:pt>
                <c:pt idx="33">
                  <c:v>5.3868722183580797E-2</c:v>
                </c:pt>
                <c:pt idx="34">
                  <c:v>5.2055284187964297E-2</c:v>
                </c:pt>
                <c:pt idx="35">
                  <c:v>5.0338861254376199E-2</c:v>
                </c:pt>
                <c:pt idx="36">
                  <c:v>4.87120678366239E-2</c:v>
                </c:pt>
                <c:pt idx="37">
                  <c:v>4.71682523908281E-2</c:v>
                </c:pt>
                <c:pt idx="38">
                  <c:v>4.5701407657854902E-2</c:v>
                </c:pt>
                <c:pt idx="39">
                  <c:v>4.4306093890585201E-2</c:v>
                </c:pt>
                <c:pt idx="40">
                  <c:v>4.2977372884590498E-2</c:v>
                </c:pt>
                <c:pt idx="41">
                  <c:v>4.1710751068329603E-2</c:v>
                </c:pt>
                <c:pt idx="42">
                  <c:v>4.0502130225048803E-2</c:v>
                </c:pt>
                <c:pt idx="43">
                  <c:v>3.9347764671350101E-2</c:v>
                </c:pt>
                <c:pt idx="44">
                  <c:v>3.8244223920720299E-2</c:v>
                </c:pt>
                <c:pt idx="45">
                  <c:v>3.7188360024738298E-2</c:v>
                </c:pt>
                <c:pt idx="46">
                  <c:v>3.6177278918322398E-2</c:v>
                </c:pt>
                <c:pt idx="47">
                  <c:v>3.5208315204545898E-2</c:v>
                </c:pt>
                <c:pt idx="48">
                  <c:v>3.42790099041244E-2</c:v>
                </c:pt>
                <c:pt idx="49">
                  <c:v>3.3387090768514899E-2</c:v>
                </c:pt>
                <c:pt idx="50">
                  <c:v>3.2530454816681001E-2</c:v>
                </c:pt>
                <c:pt idx="51">
                  <c:v>3.1707152806377099E-2</c:v>
                </c:pt>
                <c:pt idx="52">
                  <c:v>3.0915375393178301E-2</c:v>
                </c:pt>
                <c:pt idx="53">
                  <c:v>3.0153440765980401E-2</c:v>
                </c:pt>
                <c:pt idx="54">
                  <c:v>2.94197835775179E-2</c:v>
                </c:pt>
                <c:pt idx="55">
                  <c:v>2.8712945013607501E-2</c:v>
                </c:pt>
                <c:pt idx="56">
                  <c:v>2.80315638661062E-2</c:v>
                </c:pt>
                <c:pt idx="57">
                  <c:v>2.7374368492639599E-2</c:v>
                </c:pt>
                <c:pt idx="58">
                  <c:v>2.6740169561540801E-2</c:v>
                </c:pt>
                <c:pt idx="59">
                  <c:v>2.6127853493568901E-2</c:v>
                </c:pt>
                <c:pt idx="60">
                  <c:v>2.5536376523228599E-2</c:v>
                </c:pt>
              </c:numCache>
            </c:numRef>
          </c:val>
          <c:smooth val="1"/>
          <c:extLst>
            <c:ext xmlns:c16="http://schemas.microsoft.com/office/drawing/2014/chart" uri="{C3380CC4-5D6E-409C-BE32-E72D297353CC}">
              <c16:uniqueId val="{00000000-7E9D-2244-A8A1-543960C55F15}"/>
            </c:ext>
          </c:extLst>
        </c:ser>
        <c:ser>
          <c:idx val="1"/>
          <c:order val="1"/>
          <c:tx>
            <c:strRef>
              <c:f>DATA!$C$1</c:f>
              <c:strCache>
                <c:ptCount val="1"/>
                <c:pt idx="0">
                  <c:v>1.5</c:v>
                </c:pt>
              </c:strCache>
            </c:strRef>
          </c:tx>
          <c:spPr>
            <a:ln w="25516">
              <a:solidFill>
                <a:srgbClr val="FEA746"/>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DATA!$C$2:$C$62</c:f>
              <c:numCache>
                <c:formatCode>0.00</c:formatCode>
                <c:ptCount val="61"/>
                <c:pt idx="0" formatCode="0.0">
                  <c:v>0</c:v>
                </c:pt>
                <c:pt idx="1">
                  <c:v>0.165840540927568</c:v>
                </c:pt>
                <c:pt idx="2">
                  <c:v>0.22978816974482999</c:v>
                </c:pt>
                <c:pt idx="3">
                  <c:v>0.27407956950795098</c:v>
                </c:pt>
                <c:pt idx="4">
                  <c:v>0.30671271607415901</c:v>
                </c:pt>
                <c:pt idx="5">
                  <c:v>0.33093633846922299</c:v>
                </c:pt>
                <c:pt idx="6">
                  <c:v>0.34854593773735698</c:v>
                </c:pt>
                <c:pt idx="7">
                  <c:v>0.36071903246357701</c:v>
                </c:pt>
                <c:pt idx="8">
                  <c:v>0.36831760675512898</c:v>
                </c:pt>
                <c:pt idx="9">
                  <c:v>0.37202095430328003</c:v>
                </c:pt>
                <c:pt idx="10">
                  <c:v>0.37239168821942198</c:v>
                </c:pt>
                <c:pt idx="11">
                  <c:v>0.36991150056355998</c:v>
                </c:pt>
                <c:pt idx="12">
                  <c:v>0.36500183942942699</c:v>
                </c:pt>
                <c:pt idx="13">
                  <c:v>0.35803652088564802</c:v>
                </c:pt>
                <c:pt idx="14">
                  <c:v>0.34934980121595099</c:v>
                </c:pt>
                <c:pt idx="15">
                  <c:v>0.33924179661051501</c:v>
                </c:pt>
                <c:pt idx="16">
                  <c:v>0.32798231133503097</c:v>
                </c:pt>
                <c:pt idx="17">
                  <c:v>0.315813693729117</c:v>
                </c:pt>
                <c:pt idx="18">
                  <c:v>0.302953091640212</c:v>
                </c:pt>
                <c:pt idx="19">
                  <c:v>0.28959433434076298</c:v>
                </c:pt>
                <c:pt idx="20">
                  <c:v>0.27590958087858197</c:v>
                </c:pt>
                <c:pt idx="21">
                  <c:v>0.26205082098851201</c:v>
                </c:pt>
                <c:pt idx="22">
                  <c:v>0.24815128080766899</c:v>
                </c:pt>
                <c:pt idx="23">
                  <c:v>0.234326764049193</c:v>
                </c:pt>
                <c:pt idx="24">
                  <c:v>0.220676945481282</c:v>
                </c:pt>
                <c:pt idx="25">
                  <c:v>0.20728662477388299</c:v>
                </c:pt>
                <c:pt idx="26">
                  <c:v>0.194226943288869</c:v>
                </c:pt>
                <c:pt idx="27">
                  <c:v>0.181556563093244</c:v>
                </c:pt>
                <c:pt idx="28">
                  <c:v>0.16932280564215799</c:v>
                </c:pt>
                <c:pt idx="29">
                  <c:v>0.15756274672314899</c:v>
                </c:pt>
                <c:pt idx="30">
                  <c:v>0.146304264044542</c:v>
                </c:pt>
                <c:pt idx="31">
                  <c:v>0.13556703406131901</c:v>
                </c:pt>
                <c:pt idx="32">
                  <c:v>0.12536347510229301</c:v>
                </c:pt>
                <c:pt idx="33">
                  <c:v>0.115699634481973</c:v>
                </c:pt>
                <c:pt idx="34">
                  <c:v>0.10657601797103</c:v>
                </c:pt>
                <c:pt idx="35">
                  <c:v>9.7988360706550204E-2</c:v>
                </c:pt>
                <c:pt idx="36">
                  <c:v>8.9928339309968505E-2</c:v>
                </c:pt>
                <c:pt idx="37">
                  <c:v>8.2384225621714297E-2</c:v>
                </c:pt>
                <c:pt idx="38">
                  <c:v>7.5341483041475005E-2</c:v>
                </c:pt>
                <c:pt idx="39">
                  <c:v>6.8783306972315703E-2</c:v>
                </c:pt>
                <c:pt idx="40">
                  <c:v>6.2691111301579103E-2</c:v>
                </c:pt>
                <c:pt idx="41">
                  <c:v>5.7044963210865898E-2</c:v>
                </c:pt>
                <c:pt idx="42">
                  <c:v>5.1823968893497503E-2</c:v>
                </c:pt>
                <c:pt idx="43">
                  <c:v>4.7006612974511898E-2</c:v>
                </c:pt>
                <c:pt idx="44">
                  <c:v>4.25710545805301E-2</c:v>
                </c:pt>
                <c:pt idx="45">
                  <c:v>3.8495383100624302E-2</c:v>
                </c:pt>
                <c:pt idx="46">
                  <c:v>3.4757836720912601E-2</c:v>
                </c:pt>
                <c:pt idx="47">
                  <c:v>3.13369868114729E-2</c:v>
                </c:pt>
                <c:pt idx="48">
                  <c:v>2.8211891200695401E-2</c:v>
                </c:pt>
                <c:pt idx="49">
                  <c:v>2.53622192956071E-2</c:v>
                </c:pt>
                <c:pt idx="50">
                  <c:v>2.2768351902866101E-2</c:v>
                </c:pt>
                <c:pt idx="51">
                  <c:v>2.0411458479530201E-2</c:v>
                </c:pt>
                <c:pt idx="52">
                  <c:v>1.82735544003827E-2</c:v>
                </c:pt>
                <c:pt idx="53">
                  <c:v>1.6337540674097401E-2</c:v>
                </c:pt>
                <c:pt idx="54">
                  <c:v>1.45872283778957E-2</c:v>
                </c:pt>
                <c:pt idx="55">
                  <c:v>1.30073499131586E-2</c:v>
                </c:pt>
                <c:pt idx="56">
                  <c:v>1.15835590157861E-2</c:v>
                </c:pt>
                <c:pt idx="57">
                  <c:v>1.0302421287568499E-2</c:v>
                </c:pt>
                <c:pt idx="58">
                  <c:v>9.1513968506390792E-3</c:v>
                </c:pt>
                <c:pt idx="59">
                  <c:v>8.1188165680209992E-3</c:v>
                </c:pt>
                <c:pt idx="60">
                  <c:v>7.1938531207694197E-3</c:v>
                </c:pt>
              </c:numCache>
            </c:numRef>
          </c:val>
          <c:smooth val="1"/>
          <c:extLst>
            <c:ext xmlns:c16="http://schemas.microsoft.com/office/drawing/2014/chart" uri="{C3380CC4-5D6E-409C-BE32-E72D297353CC}">
              <c16:uniqueId val="{00000001-7E9D-2244-A8A1-543960C55F15}"/>
            </c:ext>
          </c:extLst>
        </c:ser>
        <c:ser>
          <c:idx val="2"/>
          <c:order val="2"/>
          <c:tx>
            <c:strRef>
              <c:f>DATA!$D$1</c:f>
              <c:strCache>
                <c:ptCount val="1"/>
                <c:pt idx="0">
                  <c:v>2.0</c:v>
                </c:pt>
              </c:strCache>
            </c:strRef>
          </c:tx>
          <c:spPr>
            <a:ln w="25516">
              <a:solidFill>
                <a:srgbClr val="0080C0"/>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DATA!$D$2:$D$62</c:f>
              <c:numCache>
                <c:formatCode>0.00</c:formatCode>
                <c:ptCount val="61"/>
                <c:pt idx="0" formatCode="0.0">
                  <c:v>0</c:v>
                </c:pt>
                <c:pt idx="1">
                  <c:v>4.9875156119872997E-2</c:v>
                </c:pt>
                <c:pt idx="2">
                  <c:v>9.9004983374916797E-2</c:v>
                </c:pt>
                <c:pt idx="3">
                  <c:v>0.146662685579</c:v>
                </c:pt>
                <c:pt idx="4">
                  <c:v>0.192157887830465</c:v>
                </c:pt>
                <c:pt idx="5">
                  <c:v>0.23485326570336901</c:v>
                </c:pt>
                <c:pt idx="6">
                  <c:v>0.27417935558136802</c:v>
                </c:pt>
                <c:pt idx="7">
                  <c:v>0.30964706673021902</c:v>
                </c:pt>
                <c:pt idx="8">
                  <c:v>0.34085751558648503</c:v>
                </c:pt>
                <c:pt idx="9">
                  <c:v>0.36750891716915002</c:v>
                </c:pt>
                <c:pt idx="10">
                  <c:v>0.389400391535702</c:v>
                </c:pt>
                <c:pt idx="11">
                  <c:v>0.406432668542419</c:v>
                </c:pt>
                <c:pt idx="12">
                  <c:v>0.41860579564261902</c:v>
                </c:pt>
                <c:pt idx="13">
                  <c:v>0.42601406531244601</c:v>
                </c:pt>
                <c:pt idx="14">
                  <c:v>0.42883847592909102</c:v>
                </c:pt>
                <c:pt idx="15">
                  <c:v>0.42733711854819201</c:v>
                </c:pt>
                <c:pt idx="16">
                  <c:v>0.42183393923443901</c:v>
                </c:pt>
                <c:pt idx="17">
                  <c:v>0.41270636088096802</c:v>
                </c:pt>
                <c:pt idx="18">
                  <c:v>0.40037225960064698</c:v>
                </c:pt>
                <c:pt idx="19">
                  <c:v>0.38527677981015401</c:v>
                </c:pt>
                <c:pt idx="20">
                  <c:v>0.367879441171442</c:v>
                </c:pt>
                <c:pt idx="21">
                  <c:v>0.34864194261189402</c:v>
                </c:pt>
                <c:pt idx="22">
                  <c:v>0.32801700737287598</c:v>
                </c:pt>
                <c:pt idx="23">
                  <c:v>0.30643854248555302</c:v>
                </c:pt>
                <c:pt idx="24">
                  <c:v>0.28431331041854602</c:v>
                </c:pt>
                <c:pt idx="25">
                  <c:v>0.26201423393887202</c:v>
                </c:pt>
                <c:pt idx="26">
                  <c:v>0.239875381190886</c:v>
                </c:pt>
                <c:pt idx="27">
                  <c:v>0.21818860982820801</c:v>
                </c:pt>
                <c:pt idx="28">
                  <c:v>0.197201789289463</c:v>
                </c:pt>
                <c:pt idx="29">
                  <c:v>0.17711847083298499</c:v>
                </c:pt>
                <c:pt idx="30">
                  <c:v>0.15809883684279599</c:v>
                </c:pt>
                <c:pt idx="31">
                  <c:v>0.14026173457872901</c:v>
                </c:pt>
                <c:pt idx="32">
                  <c:v>0.12368758470928</c:v>
                </c:pt>
                <c:pt idx="33">
                  <c:v>0.10842195082538</c:v>
                </c:pt>
                <c:pt idx="34">
                  <c:v>9.4479561439521201E-2</c:v>
                </c:pt>
                <c:pt idx="35">
                  <c:v>8.1848589171928193E-2</c:v>
                </c:pt>
                <c:pt idx="36">
                  <c:v>7.0495011178176706E-2</c:v>
                </c:pt>
                <c:pt idx="37">
                  <c:v>6.0366898586857599E-2</c:v>
                </c:pt>
                <c:pt idx="38">
                  <c:v>5.1398509046065799E-2</c:v>
                </c:pt>
                <c:pt idx="39">
                  <c:v>4.3514083815084502E-2</c:v>
                </c:pt>
                <c:pt idx="40">
                  <c:v>3.6631277777468302E-2</c:v>
                </c:pt>
                <c:pt idx="41">
                  <c:v>3.0664176136183899E-2</c:v>
                </c:pt>
                <c:pt idx="42">
                  <c:v>2.5525874492821399E-2</c:v>
                </c:pt>
                <c:pt idx="43">
                  <c:v>2.1130618896066301E-2</c:v>
                </c:pt>
                <c:pt idx="44">
                  <c:v>1.73955189135056E-2</c:v>
                </c:pt>
                <c:pt idx="45">
                  <c:v>1.42418597118429E-2</c:v>
                </c:pt>
                <c:pt idx="46">
                  <c:v>1.1596048597289301E-2</c:v>
                </c:pt>
                <c:pt idx="47">
                  <c:v>9.3902377006988801E-3</c:v>
                </c:pt>
                <c:pt idx="48">
                  <c:v>7.5626678362666596E-3</c:v>
                </c:pt>
                <c:pt idx="49">
                  <c:v>6.0577794378917603E-3</c:v>
                </c:pt>
                <c:pt idx="50">
                  <c:v>4.8261353405692703E-3</c:v>
                </c:pt>
                <c:pt idx="51">
                  <c:v>3.8241974877911101E-3</c:v>
                </c:pt>
                <c:pt idx="52">
                  <c:v>3.01399585215193E-3</c:v>
                </c:pt>
                <c:pt idx="53">
                  <c:v>2.3627233579873301E-3</c:v>
                </c:pt>
                <c:pt idx="54">
                  <c:v>1.8422857424422101E-3</c:v>
                </c:pt>
                <c:pt idx="55">
                  <c:v>1.4288303759258101E-3</c:v>
                </c:pt>
                <c:pt idx="56">
                  <c:v>1.1022733138342201E-3</c:v>
                </c:pt>
                <c:pt idx="57">
                  <c:v>8.4583943821064998E-4</c:v>
                </c:pt>
                <c:pt idx="58">
                  <c:v>6.4562658506477804E-4</c:v>
                </c:pt>
                <c:pt idx="59">
                  <c:v>4.9020110649146799E-4</c:v>
                </c:pt>
                <c:pt idx="60">
                  <c:v>3.7022941226003901E-4</c:v>
                </c:pt>
              </c:numCache>
            </c:numRef>
          </c:val>
          <c:smooth val="1"/>
          <c:extLst>
            <c:ext xmlns:c16="http://schemas.microsoft.com/office/drawing/2014/chart" uri="{C3380CC4-5D6E-409C-BE32-E72D297353CC}">
              <c16:uniqueId val="{00000002-7E9D-2244-A8A1-543960C55F15}"/>
            </c:ext>
          </c:extLst>
        </c:ser>
        <c:ser>
          <c:idx val="3"/>
          <c:order val="3"/>
          <c:tx>
            <c:strRef>
              <c:f>DATA!$E$1</c:f>
              <c:strCache>
                <c:ptCount val="1"/>
                <c:pt idx="0">
                  <c:v>4.0</c:v>
                </c:pt>
              </c:strCache>
            </c:strRef>
          </c:tx>
          <c:spPr>
            <a:ln w="25516">
              <a:solidFill>
                <a:srgbClr val="DD0806"/>
              </a:solidFill>
              <a:prstDash val="solid"/>
            </a:ln>
          </c:spPr>
          <c:marker>
            <c:symbol val="none"/>
          </c:marker>
          <c:cat>
            <c:numRef>
              <c:f>DATA!$A$2:$A$62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cat>
          <c:val>
            <c:numRef>
              <c:f>DATA!$E$2:$E$62</c:f>
              <c:numCache>
                <c:formatCode>0.00</c:formatCode>
                <c:ptCount val="61"/>
                <c:pt idx="0" formatCode="0.0">
                  <c:v>0</c:v>
                </c:pt>
                <c:pt idx="1">
                  <c:v>2.4999843750488299E-4</c:v>
                </c:pt>
                <c:pt idx="2">
                  <c:v>1.9998000099996699E-3</c:v>
                </c:pt>
                <c:pt idx="3">
                  <c:v>6.7465836773296399E-3</c:v>
                </c:pt>
                <c:pt idx="4">
                  <c:v>1.59744204690817E-2</c:v>
                </c:pt>
                <c:pt idx="5">
                  <c:v>3.11281677959412E-2</c:v>
                </c:pt>
                <c:pt idx="6">
                  <c:v>5.3564366696700803E-2</c:v>
                </c:pt>
                <c:pt idx="7">
                  <c:v>8.4472820864182299E-2</c:v>
                </c:pt>
                <c:pt idx="8">
                  <c:v>0.12476478740503</c:v>
                </c:pt>
                <c:pt idx="9">
                  <c:v>0.17492776563103499</c:v>
                </c:pt>
                <c:pt idx="10">
                  <c:v>0.23485326570336901</c:v>
                </c:pt>
                <c:pt idx="11">
                  <c:v>0.30365288011315</c:v>
                </c:pt>
                <c:pt idx="12">
                  <c:v>0.37948899139916997</c:v>
                </c:pt>
                <c:pt idx="13">
                  <c:v>0.45945796661864302</c:v>
                </c:pt>
                <c:pt idx="14">
                  <c:v>0.53957275271842997</c:v>
                </c:pt>
                <c:pt idx="15">
                  <c:v>0.614894059619571</c:v>
                </c:pt>
                <c:pt idx="16">
                  <c:v>0.67984974165552503</c:v>
                </c:pt>
                <c:pt idx="17">
                  <c:v>0.72875632804360502</c:v>
                </c:pt>
                <c:pt idx="18">
                  <c:v>0.75651390409862895</c:v>
                </c:pt>
                <c:pt idx="19">
                  <c:v>0.75939064317260996</c:v>
                </c:pt>
                <c:pt idx="20">
                  <c:v>0.735758882342885</c:v>
                </c:pt>
                <c:pt idx="21">
                  <c:v>0.68661017619240206</c:v>
                </c:pt>
                <c:pt idx="22">
                  <c:v>0.61568347916688304</c:v>
                </c:pt>
                <c:pt idx="23">
                  <c:v>0.52910242685894404</c:v>
                </c:pt>
                <c:pt idx="24">
                  <c:v>0.43453093107834301</c:v>
                </c:pt>
                <c:pt idx="25">
                  <c:v>0.33999362365712299</c:v>
                </c:pt>
                <c:pt idx="26">
                  <c:v>0.25262224064796701</c:v>
                </c:pt>
                <c:pt idx="27">
                  <c:v>0.17763128812081999</c:v>
                </c:pt>
                <c:pt idx="28">
                  <c:v>0.11776830407148101</c:v>
                </c:pt>
                <c:pt idx="29">
                  <c:v>7.3338585739476603E-2</c:v>
                </c:pt>
                <c:pt idx="30">
                  <c:v>4.2725579135528803E-2</c:v>
                </c:pt>
                <c:pt idx="31">
                  <c:v>2.3188605188218001E-2</c:v>
                </c:pt>
                <c:pt idx="32">
                  <c:v>1.16734069816726E-2</c:v>
                </c:pt>
                <c:pt idx="33">
                  <c:v>5.4261077562362597E-3</c:v>
                </c:pt>
                <c:pt idx="34">
                  <c:v>2.31795936074223E-3</c:v>
                </c:pt>
                <c:pt idx="35">
                  <c:v>9.05601036805342E-4</c:v>
                </c:pt>
                <c:pt idx="36">
                  <c:v>3.2195691531764002E-4</c:v>
                </c:pt>
                <c:pt idx="37">
                  <c:v>1.0361772498656E-4</c:v>
                </c:pt>
                <c:pt idx="38">
                  <c:v>3.00276732169828E-5</c:v>
                </c:pt>
                <c:pt idx="39">
                  <c:v>7.7923275818718602E-6</c:v>
                </c:pt>
                <c:pt idx="40">
                  <c:v>1.8005627955081501E-6</c:v>
                </c:pt>
                <c:pt idx="41">
                  <c:v>3.6831043169509702E-7</c:v>
                </c:pt>
                <c:pt idx="42">
                  <c:v>6.62957008829178E-8</c:v>
                </c:pt>
                <c:pt idx="43">
                  <c:v>1.04365106110167E-8</c:v>
                </c:pt>
                <c:pt idx="44">
                  <c:v>1.4278718208786699E-9</c:v>
                </c:pt>
                <c:pt idx="45">
                  <c:v>1.6868831043729899E-10</c:v>
                </c:pt>
                <c:pt idx="46">
                  <c:v>1.7095164834247298E-11</c:v>
                </c:pt>
                <c:pt idx="47">
                  <c:v>1.4761067257112701E-12</c:v>
                </c:pt>
                <c:pt idx="48">
                  <c:v>1.07848750532327E-13</c:v>
                </c:pt>
                <c:pt idx="49">
                  <c:v>6.6205695377465197E-15</c:v>
                </c:pt>
                <c:pt idx="50">
                  <c:v>3.3901727001341801E-16</c:v>
                </c:pt>
                <c:pt idx="51">
                  <c:v>1.4374455129981901E-17</c:v>
                </c:pt>
                <c:pt idx="52">
                  <c:v>5.0088096022802699E-19</c:v>
                </c:pt>
                <c:pt idx="53">
                  <c:v>1.4233620449076799E-20</c:v>
                </c:pt>
                <c:pt idx="54">
                  <c:v>3.2728937926792701E-22</c:v>
                </c:pt>
                <c:pt idx="55">
                  <c:v>6.0410986883700803E-24</c:v>
                </c:pt>
                <c:pt idx="56">
                  <c:v>8.8783688311813801E-26</c:v>
                </c:pt>
                <c:pt idx="57">
                  <c:v>1.03034677902273E-27</c:v>
                </c:pt>
                <c:pt idx="58">
                  <c:v>9.3626856837665298E-30</c:v>
                </c:pt>
                <c:pt idx="59">
                  <c:v>6.6046861342274104E-32</c:v>
                </c:pt>
                <c:pt idx="60">
                  <c:v>3.5854256877736401E-34</c:v>
                </c:pt>
              </c:numCache>
            </c:numRef>
          </c:val>
          <c:smooth val="1"/>
          <c:extLst>
            <c:ext xmlns:c16="http://schemas.microsoft.com/office/drawing/2014/chart" uri="{C3380CC4-5D6E-409C-BE32-E72D297353CC}">
              <c16:uniqueId val="{00000003-7E9D-2244-A8A1-543960C55F15}"/>
            </c:ext>
          </c:extLst>
        </c:ser>
        <c:dLbls>
          <c:showLegendKey val="0"/>
          <c:showVal val="0"/>
          <c:showCatName val="0"/>
          <c:showSerName val="0"/>
          <c:showPercent val="0"/>
          <c:showBubbleSize val="0"/>
        </c:dLbls>
        <c:smooth val="0"/>
        <c:axId val="2117141768"/>
        <c:axId val="2117147976"/>
      </c:lineChart>
      <c:catAx>
        <c:axId val="2117141768"/>
        <c:scaling>
          <c:orientation val="minMax"/>
        </c:scaling>
        <c:delete val="0"/>
        <c:axPos val="b"/>
        <c:numFmt formatCode="0.0" sourceLinked="0"/>
        <c:majorTickMark val="cross"/>
        <c:minorTickMark val="none"/>
        <c:tickLblPos val="nextTo"/>
        <c:spPr>
          <a:ln w="3189">
            <a:solidFill>
              <a:srgbClr val="000000"/>
            </a:solidFill>
            <a:prstDash val="solid"/>
          </a:ln>
        </c:spPr>
        <c:txPr>
          <a:bodyPr rot="0" vert="horz"/>
          <a:lstStyle/>
          <a:p>
            <a:pPr>
              <a:defRPr sz="804" b="0" i="0" u="none" strike="noStrike" baseline="0">
                <a:solidFill>
                  <a:srgbClr val="000000"/>
                </a:solidFill>
                <a:latin typeface="Arial"/>
                <a:ea typeface="Arial"/>
                <a:cs typeface="Arial"/>
              </a:defRPr>
            </a:pPr>
            <a:endParaRPr lang="en-US"/>
          </a:p>
        </c:txPr>
        <c:crossAx val="2117147976"/>
        <c:crosses val="autoZero"/>
        <c:auto val="0"/>
        <c:lblAlgn val="ctr"/>
        <c:lblOffset val="100"/>
        <c:tickLblSkip val="10"/>
        <c:tickMarkSkip val="1"/>
        <c:noMultiLvlLbl val="0"/>
      </c:catAx>
      <c:valAx>
        <c:axId val="2117147976"/>
        <c:scaling>
          <c:orientation val="minMax"/>
        </c:scaling>
        <c:delete val="0"/>
        <c:axPos val="l"/>
        <c:numFmt formatCode="0.0" sourceLinked="1"/>
        <c:majorTickMark val="cross"/>
        <c:minorTickMark val="none"/>
        <c:tickLblPos val="nextTo"/>
        <c:spPr>
          <a:ln w="3189">
            <a:solidFill>
              <a:srgbClr val="000000"/>
            </a:solidFill>
            <a:prstDash val="solid"/>
          </a:ln>
        </c:spPr>
        <c:txPr>
          <a:bodyPr rot="0" vert="horz"/>
          <a:lstStyle/>
          <a:p>
            <a:pPr>
              <a:defRPr sz="804" b="0" i="0" u="none" strike="noStrike" baseline="0">
                <a:solidFill>
                  <a:srgbClr val="000000"/>
                </a:solidFill>
                <a:latin typeface="Arial"/>
                <a:ea typeface="Arial"/>
                <a:cs typeface="Arial"/>
              </a:defRPr>
            </a:pPr>
            <a:endParaRPr lang="en-US"/>
          </a:p>
        </c:txPr>
        <c:crossAx val="2117141768"/>
        <c:crosses val="autoZero"/>
        <c:crossBetween val="midCat"/>
      </c:valAx>
      <c:spPr>
        <a:noFill/>
        <a:ln w="25400">
          <a:noFill/>
        </a:ln>
      </c:spPr>
    </c:plotArea>
    <c:legend>
      <c:legendPos val="r"/>
      <c:layout>
        <c:manualLayout>
          <c:xMode val="edge"/>
          <c:yMode val="edge"/>
          <c:x val="0.65115577186524531"/>
          <c:y val="0.16275947215935638"/>
          <c:w val="0.32167792561642938"/>
          <c:h val="0.25076495005769101"/>
        </c:manualLayout>
      </c:layout>
      <c:overlay val="0"/>
      <c:spPr>
        <a:solidFill>
          <a:srgbClr val="FFFFFF"/>
        </a:solidFill>
        <a:ln w="3189">
          <a:solidFill>
            <a:srgbClr val="000000"/>
          </a:solidFill>
          <a:prstDash val="solid"/>
        </a:ln>
      </c:spPr>
      <c:txPr>
        <a:bodyPr/>
        <a:lstStyle/>
        <a:p>
          <a:pPr>
            <a:defRPr sz="738"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804"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wmf"/><Relationship Id="rId1" Type="http://schemas.openxmlformats.org/officeDocument/2006/relationships/image" Target="../media/image65.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wmf"/><Relationship Id="rId1" Type="http://schemas.openxmlformats.org/officeDocument/2006/relationships/image" Target="../media/image73.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5" Type="http://schemas.openxmlformats.org/officeDocument/2006/relationships/image" Target="../media/image80.emf"/><Relationship Id="rId4" Type="http://schemas.openxmlformats.org/officeDocument/2006/relationships/image" Target="../media/image7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image" Target="../media/image21.emf"/><Relationship Id="rId3" Type="http://schemas.openxmlformats.org/officeDocument/2006/relationships/image" Target="../media/image94.emf"/><Relationship Id="rId7" Type="http://schemas.openxmlformats.org/officeDocument/2006/relationships/image" Target="../media/image98.emf"/><Relationship Id="rId12" Type="http://schemas.openxmlformats.org/officeDocument/2006/relationships/image" Target="../media/image103.e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emf"/><Relationship Id="rId11" Type="http://schemas.openxmlformats.org/officeDocument/2006/relationships/image" Target="../media/image102.emf"/><Relationship Id="rId5" Type="http://schemas.openxmlformats.org/officeDocument/2006/relationships/image" Target="../media/image96.emf"/><Relationship Id="rId10" Type="http://schemas.openxmlformats.org/officeDocument/2006/relationships/image" Target="../media/image101.emf"/><Relationship Id="rId4" Type="http://schemas.openxmlformats.org/officeDocument/2006/relationships/image" Target="../media/image95.emf"/><Relationship Id="rId9" Type="http://schemas.openxmlformats.org/officeDocument/2006/relationships/image" Target="../media/image10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4.e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2C6726-399F-0C4C-95A6-A54F514DF108}" type="datetimeFigureOut">
              <a:rPr lang="en-US" smtClean="0"/>
              <a:t>3/7/2022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4877DD-6288-B046-AF79-0A76446AE9D7}" type="slidenum">
              <a:rPr lang="en-US" smtClean="0"/>
              <a:t>‹#›</a:t>
            </a:fld>
            <a:endParaRPr lang="en-US"/>
          </a:p>
        </p:txBody>
      </p:sp>
    </p:spTree>
    <p:extLst>
      <p:ext uri="{BB962C8B-B14F-4D97-AF65-F5344CB8AC3E}">
        <p14:creationId xmlns:p14="http://schemas.microsoft.com/office/powerpoint/2010/main" val="3396104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FEAB9-272B-EB4A-B1D6-4CADA237A62E}" type="datetimeFigureOut">
              <a:rPr lang="en-US" smtClean="0"/>
              <a:t>3/7/2022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D83F5F-3469-BD42-A461-B2827AE5FA3F}" type="slidenum">
              <a:rPr lang="en-US" smtClean="0"/>
              <a:t>‹#›</a:t>
            </a:fld>
            <a:endParaRPr lang="en-US"/>
          </a:p>
        </p:txBody>
      </p:sp>
    </p:spTree>
    <p:extLst>
      <p:ext uri="{BB962C8B-B14F-4D97-AF65-F5344CB8AC3E}">
        <p14:creationId xmlns:p14="http://schemas.microsoft.com/office/powerpoint/2010/main" val="2566536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3F5F-3469-BD42-A461-B2827AE5FA3F}" type="slidenum">
              <a:rPr lang="en-US" smtClean="0"/>
              <a:t>4</a:t>
            </a:fld>
            <a:endParaRPr lang="en-US"/>
          </a:p>
        </p:txBody>
      </p:sp>
    </p:spTree>
    <p:extLst>
      <p:ext uri="{BB962C8B-B14F-4D97-AF65-F5344CB8AC3E}">
        <p14:creationId xmlns:p14="http://schemas.microsoft.com/office/powerpoint/2010/main" val="2257421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The mode will occur at the origin for beta less than or equal to 1.  As an exercise, find derive the above formula for the case where beta is greater than one.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Compare the two distributions remembering that they have the same value for theta.  Note the significant differences caused by the shape parameter.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Did you get the right answers? If not, is your mistake conceptual, mathematical, or simply bad arithmetic?  Conceptual – see your instructor; mathematical – continuing reviewing freshman algebra and calculus; bad arithmetic – get a new calculator.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Using the formula for a Weibull conditional reliability, find R(50|50) for both example distributions.  Compare your results with R(50).  The answer is on the next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You must have been looking forward to this.  Your very own example to work.</a:t>
            </a:r>
          </a:p>
        </p:txBody>
      </p:sp>
    </p:spTree>
    <p:extLst>
      <p:ext uri="{BB962C8B-B14F-4D97-AF65-F5344CB8AC3E}">
        <p14:creationId xmlns:p14="http://schemas.microsoft.com/office/powerpoint/2010/main" val="1818846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Surely you have gotten these answers?</a:t>
            </a:r>
          </a:p>
        </p:txBody>
      </p:sp>
    </p:spTree>
    <p:extLst>
      <p:ext uri="{BB962C8B-B14F-4D97-AF65-F5344CB8AC3E}">
        <p14:creationId xmlns:p14="http://schemas.microsoft.com/office/powerpoint/2010/main" val="1612924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And this!  Be sure you have mastered all facets of the Weibull distribution before moving on the the next one, the normal probability distribution.  The Weibull will certainly become one of your all time favorites.</a:t>
            </a:r>
          </a:p>
        </p:txBody>
      </p:sp>
    </p:spTree>
    <p:extLst>
      <p:ext uri="{BB962C8B-B14F-4D97-AF65-F5344CB8AC3E}">
        <p14:creationId xmlns:p14="http://schemas.microsoft.com/office/powerpoint/2010/main" val="3631308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If both the scale and shape parameters are identical for all failure modes then the above result is obtained.  When would all the failure modes have the identical distribution?  Can you provide an example?  What is the characteristic life of the system?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A system composed of several independent failure modes each having a </a:t>
            </a:r>
            <a:r>
              <a:rPr lang="en-US" dirty="0" err="1">
                <a:latin typeface="Times New Roman" charset="0"/>
              </a:rPr>
              <a:t>Weibull</a:t>
            </a:r>
            <a:r>
              <a:rPr lang="en-US" dirty="0">
                <a:latin typeface="Times New Roman" charset="0"/>
              </a:rPr>
              <a:t> failure distribution will have a system hazard rate function equal to the sum of the failure mode hazard rate functions.  If all failure modes have the identical shape parameter, then the system will have a </a:t>
            </a:r>
            <a:r>
              <a:rPr lang="en-US" dirty="0" err="1">
                <a:latin typeface="Times New Roman" charset="0"/>
              </a:rPr>
              <a:t>Weibull</a:t>
            </a:r>
            <a:r>
              <a:rPr lang="en-US" dirty="0">
                <a:latin typeface="Times New Roman" charset="0"/>
              </a:rPr>
              <a:t> distribution as well.  Do you see where the scale parameter came from?  What happens when each failure mode has a different beta value?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A system composed of several independent failure modes each having a </a:t>
            </a:r>
            <a:r>
              <a:rPr lang="en-US" dirty="0" err="1">
                <a:latin typeface="Times New Roman" charset="0"/>
              </a:rPr>
              <a:t>Weibull</a:t>
            </a:r>
            <a:r>
              <a:rPr lang="en-US" dirty="0">
                <a:latin typeface="Times New Roman" charset="0"/>
              </a:rPr>
              <a:t> failure distribution will have a system hazard rate function equal to the sum of the failure mode hazard rate functions.  If all failure modes have the identical shape parameter, then the system will have a </a:t>
            </a:r>
            <a:r>
              <a:rPr lang="en-US" dirty="0" err="1">
                <a:latin typeface="Times New Roman" charset="0"/>
              </a:rPr>
              <a:t>Weibull</a:t>
            </a:r>
            <a:r>
              <a:rPr lang="en-US" dirty="0">
                <a:latin typeface="Times New Roman" charset="0"/>
              </a:rPr>
              <a:t> distribution as well.  Do you see where the scale parameter came from?  What happens when each failure mode has a different beta value?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Times New Roman" charset="0"/>
              </a:rPr>
              <a:t>alpha=scale parameter</a:t>
            </a:r>
          </a:p>
          <a:p>
            <a:r>
              <a:rPr lang="en-US" dirty="0">
                <a:latin typeface="Times New Roman" charset="0"/>
              </a:rPr>
              <a:t>Beta=shape parameter</a:t>
            </a:r>
          </a:p>
          <a:p>
            <a:r>
              <a:rPr lang="en-US" dirty="0">
                <a:latin typeface="Times New Roman" charset="0"/>
              </a:rPr>
              <a:t>We can derive the reliability function from the hazard rate function.  Note that the </a:t>
            </a:r>
            <a:r>
              <a:rPr lang="en-US" dirty="0" err="1">
                <a:latin typeface="Times New Roman" charset="0"/>
              </a:rPr>
              <a:t>Weibull</a:t>
            </a:r>
            <a:r>
              <a:rPr lang="en-US" dirty="0">
                <a:latin typeface="Times New Roman" charset="0"/>
              </a:rPr>
              <a:t> is a two-parameter distribution.  Both the shape and scale parameter must be determined in order to completely specify the failure distribution. Methods for estimating the parameters of these distributions will be discussed later.  One interpretation of the scale parameter of the </a:t>
            </a:r>
            <a:r>
              <a:rPr lang="en-US" dirty="0" err="1">
                <a:latin typeface="Times New Roman" charset="0"/>
              </a:rPr>
              <a:t>Weibull</a:t>
            </a:r>
            <a:r>
              <a:rPr lang="en-US" dirty="0">
                <a:latin typeface="Times New Roman" charset="0"/>
              </a:rPr>
              <a:t> is that it is that time at which 63.2 percent of the failures will have occurred.  This is true regardless of its value or the value of the shape parameter.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Let us get back to normal.  You should already be familiar with this distribution.  We start with the density function and graph.  The normal has a location parameter (the MTTF) and a scale parameter (the variance or standard deviation).  There is no shape parameter since it always has the bell-shape curve.  Notice that the domain of a normally distributed random variable goes from negative infinity to plus infinity.  Is this a good property for a failure distribution?  What is the domain of the exponential and Weibull?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Interestingly, the hazard rate function is always increasing.  Therefore, we would never want to use this distribution for modeling manufacturing defects that are gradually removed.  The hazard rate function can only be determined numerically because we cannot integrate in closed form the normal PDF.</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To find normal probabilities, we standardize by subtracting the mean and dividing by the standard deviation.  This generates an equivalent normal random variable having a mean of zero and a standard deviation of one.  For this random variable, tables of cumulative or (complementary cumulative) probabilities are available. (there is one in the back of the text).  Make note of the above notation for the standardize normal PDF and CDF.  Is it all Greek to you?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To find normally distributed reliabilities, we standardize and then go to the normal table.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endParaRPr lang="en-US" dirty="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Check these reliabilities with the table values.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dirty="0">
                <a:latin typeface="Times New Roman" charset="0"/>
              </a:rPr>
              <a:t>Be sure you can work a problem in reverse to find a design life.  In this case, we enter the normal table with a reliability (complementary cumulative probability) and find the corresponding z value.  Then we solve for t using the relationship t = </a:t>
            </a:r>
            <a:r>
              <a:rPr lang="en-US" dirty="0">
                <a:latin typeface="Times New Roman" charset="0"/>
                <a:sym typeface="Symbol" charset="0"/>
              </a:rPr>
              <a:t>μ + </a:t>
            </a:r>
            <a:r>
              <a:rPr lang="en-US" dirty="0" err="1">
                <a:latin typeface="Times New Roman" charset="0"/>
                <a:sym typeface="Symbol" charset="0"/>
              </a:rPr>
              <a:t>σ</a:t>
            </a:r>
            <a:r>
              <a:rPr lang="en-US" dirty="0">
                <a:latin typeface="Times New Roman" charset="0"/>
                <a:sym typeface="Symbol" charset="0"/>
              </a:rPr>
              <a:t> z. For a design life of 0.90, what is the corresponding z value?  What should the sign of z be, positive or negative?</a:t>
            </a:r>
            <a:endParaRPr lang="en-US" dirty="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Try your luck with one; answers follow.</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Be sure you can work this type of a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Plotted are four Weibull distributions each having different shape parameters but sharing the same characteristic life.  Why do all four pass through the same point?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As we deviate from the normal, we turn our attention to the lognormal.  The lognormal has often been used a repair distribution.  Later on we will discuss maintainability and the repair probability distribution in detail.  We will be taking advantage of the relationship between the normal and the lognormal distribution.  (Perhaps that is where it gets its name; what do you think?)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The PDF look almost like the normal PDF.  We will define the parameters of the lognormal to be its median (a location parameter) and its shape parameter s. Others will define the parameters of the lognormal in terms of the mean and standard deviation of the underlying normal distribution.  Therefore, you must be careful and always be aware of how the parameters are being defined when using this distribution.  As you will see, there are formulae for converting from one set to the other.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endParaRPr lang="en-US" dirty="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Hey!  Here are the formulae.  The natural log of the median of the lognormal distribution is the mean of the underlying normal.  The shape parameter of the lognormal is the standard deviation of the underlying normal.  Don</a:t>
            </a:r>
            <a:r>
              <a:rPr lang="ja-JP" altLang="en-US">
                <a:latin typeface="Times New Roman" charset="0"/>
              </a:rPr>
              <a:t>’</a:t>
            </a:r>
            <a:r>
              <a:rPr lang="en-US">
                <a:latin typeface="Times New Roman" charset="0"/>
              </a:rPr>
              <a:t>t confuse the mean and standard deviation of the underlying normal with the mean and standard deviation of the lognormal. The lognormal is entitled to have its own mean and standard deviation.  You need o be able to use all of the above relationships.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ja-JP" altLang="en-US">
                <a:latin typeface="Times New Roman" charset="0"/>
              </a:rPr>
              <a:t>“</a:t>
            </a:r>
            <a:r>
              <a:rPr lang="en-US">
                <a:latin typeface="Times New Roman" charset="0"/>
              </a:rPr>
              <a:t>How do I find lognormal reliabilities,</a:t>
            </a:r>
            <a:r>
              <a:rPr lang="ja-JP" altLang="en-US">
                <a:latin typeface="Times New Roman" charset="0"/>
              </a:rPr>
              <a:t>”</a:t>
            </a:r>
            <a:r>
              <a:rPr lang="en-US">
                <a:latin typeface="Times New Roman" charset="0"/>
              </a:rPr>
              <a:t> you ask?  Quite simply, we use the underlying normal distribution and the normal table.  Can you follow the above steps to get an expression for R(t)?  If not, you might ask your instructor to talk you through it.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rPr>
              <a:t>The derivation of the design life (and hence the median) is straightforward.  To find a design life, the normal probability table will be used.  First,</a:t>
            </a:r>
          </a:p>
          <a:p>
            <a:pPr marL="685800" lvl="1" indent="-228600">
              <a:buFontTx/>
              <a:buAutoNum type="arabicPeriod"/>
            </a:pPr>
            <a:r>
              <a:rPr lang="en-US">
                <a:latin typeface="Times New Roman" charset="0"/>
              </a:rPr>
              <a:t>R is specified, </a:t>
            </a:r>
          </a:p>
          <a:p>
            <a:pPr marL="685800" lvl="1" indent="-228600">
              <a:buFontTx/>
              <a:buAutoNum type="arabicPeriod"/>
            </a:pPr>
            <a:r>
              <a:rPr lang="en-US">
                <a:latin typeface="Times New Roman" charset="0"/>
              </a:rPr>
              <a:t>then the corresponding z value found in the normal table, </a:t>
            </a:r>
          </a:p>
          <a:p>
            <a:pPr marL="685800" lvl="1" indent="-228600">
              <a:buFontTx/>
              <a:buAutoNum type="arabicPeriod"/>
            </a:pPr>
            <a:r>
              <a:rPr lang="en-US">
                <a:latin typeface="Times New Roman" charset="0"/>
              </a:rPr>
              <a:t>and finally the formula shown is used to find t</a:t>
            </a:r>
            <a:r>
              <a:rPr lang="en-US" baseline="-25000">
                <a:latin typeface="Times New Roman" charset="0"/>
              </a:rPr>
              <a:t>R</a:t>
            </a:r>
            <a:r>
              <a:rPr lang="en-US">
                <a:latin typeface="Times New Roman"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Let</a:t>
            </a:r>
            <a:r>
              <a:rPr lang="ja-JP" altLang="en-US">
                <a:latin typeface="Times New Roman" charset="0"/>
              </a:rPr>
              <a:t>’</a:t>
            </a:r>
            <a:r>
              <a:rPr lang="en-US">
                <a:latin typeface="Times New Roman" charset="0"/>
              </a:rPr>
              <a:t>s put all this theory to practice.  An example suitable for the discriminating student.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Finding lognormal reliabilities is not only easy, its fun!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Ah ha! The design life.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Now its your turn. There is a severe penalty if you look ahead at the answers before you have tried solving the problem.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A plot of the hazard rate function may suggest that the Weibull is IFR for beta greater than one and DFR for beta less than one.  Of course, analyzing the function itself should tell us this.  What happens when beta = 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Be sure you can solve lognormal problems.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r>
              <a:rPr lang="en-US">
                <a:latin typeface="Times New Roman" charset="0"/>
              </a:rPr>
              <a:t>You may think that it does not get any better than this.  However, you will be mistaken.  Wait until you see what lies ahead in the next chapter.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Since we mentioned the mean, here is the formula for finding it.  Because numerical integration is involved, the MTTF is more difficult to find than it was for the exponential.  There is no simple formula.  However, the integration can be expressed in terms of the gamma function and use made of a table of gamma values.  An example of a gamma table is provided in the next slide and may be found in an appendix to your text.  Be sure understand how to use the table and how to evaluate the gamma function.  Note that the mean approaches the characteristic life as beta increases.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Ahhhh!  Our first example, and it is about time.  Two Weibull distributions are given.  One with a DFR and one with an IFR.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Once the mean of a distribution is presented, the variance cannot be too far behind.  Here it is.  Again the gamma!  As beta increases, the variance decreases. Does this result have any practical use?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Be sure you can find the variance of a Weibull distribution.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Times New Roman" charset="0"/>
              </a:rPr>
              <a:t>Solving the reliability function for its inverse gives us the design life.  A design life where R = .5 is the median. Often design lives of one percent or .1 percent are of interest.  What would they be for our two examples?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1EC41-A2C1-3846-BB9B-3DA16FD4B0FA}" type="datetime1">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355935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52A5E-98AC-4D40-868A-6875853C2C7A}" type="datetime1">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41460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FEFE5-3BF7-754E-BA48-3A23F4A02FBF}" type="datetime1">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2448353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70480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575733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72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558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22793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7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B01A9A-C5D7-F84D-917B-0E3F7E902A13}" type="datetime1">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15657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BA1F0-BC58-B847-81A0-A929CD3C7A8D}" type="datetime1">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5322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0529-C702-874A-BFA8-712B98297A64}" type="datetime1">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150380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DEC620-519D-C648-9336-ACEC6C26D890}" type="datetime1">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426964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E07B99-BB5B-6B40-A1E0-65E56B3F35FC}" type="datetime1">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374354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189D1-152B-A743-BA39-49FED1E837EE}" type="datetime1">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283259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8C3ED-E1B9-BD4A-8880-9798ED01309D}" type="datetime1">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9642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9EB532-3EC7-804F-91C7-C847603BF93F}" type="datetime1">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EF818-B796-1249-A75A-CAC8D5CAAE29}" type="slidenum">
              <a:rPr lang="en-US" smtClean="0"/>
              <a:t>‹#›</a:t>
            </a:fld>
            <a:endParaRPr lang="en-US"/>
          </a:p>
        </p:txBody>
      </p:sp>
    </p:spTree>
    <p:extLst>
      <p:ext uri="{BB962C8B-B14F-4D97-AF65-F5344CB8AC3E}">
        <p14:creationId xmlns:p14="http://schemas.microsoft.com/office/powerpoint/2010/main" val="53080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85FEE-2C8A-3540-A3A0-61FBED6AB06B}" type="datetime1">
              <a:rPr lang="en-US" smtClean="0"/>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0000"/>
                </a:solidFill>
              </a:defRPr>
            </a:lvl1pPr>
          </a:lstStyle>
          <a:p>
            <a:fld id="{C97EF818-B796-1249-A75A-CAC8D5CAAE29}" type="slidenum">
              <a:rPr lang="en-US" smtClean="0"/>
              <a:pPr/>
              <a:t>‹#›</a:t>
            </a:fld>
            <a:endParaRPr lang="en-US" dirty="0"/>
          </a:p>
        </p:txBody>
      </p:sp>
      <p:pic>
        <p:nvPicPr>
          <p:cNvPr id="7" name="Picture 2" descr="C:\Users\svg4957\Desktop\TEES_MKOConner_Logo_Maroon.jpg">
            <a:extLst>
              <a:ext uri="{FF2B5EF4-FFF2-40B4-BE49-F238E27FC236}">
                <a16:creationId xmlns:a16="http://schemas.microsoft.com/office/drawing/2014/main" id="{DF40C244-1C30-4A7E-8696-C6CE87B7B624}"/>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10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3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93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7.emf"/><Relationship Id="rId3" Type="http://schemas.openxmlformats.org/officeDocument/2006/relationships/notesSlide" Target="../notesSlides/notesSlide5.xml"/><Relationship Id="rId7" Type="http://schemas.openxmlformats.org/officeDocument/2006/relationships/image" Target="../media/image14.e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20.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13.emf"/><Relationship Id="rId5" Type="http://schemas.openxmlformats.org/officeDocument/2006/relationships/image" Target="../media/image19.emf"/><Relationship Id="rId10" Type="http://schemas.openxmlformats.org/officeDocument/2006/relationships/oleObject" Target="../embeddings/oleObject8.bin"/><Relationship Id="rId4" Type="http://schemas.openxmlformats.org/officeDocument/2006/relationships/oleObject" Target="../embeddings/oleObject13.bin"/><Relationship Id="rId9"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3.emf"/><Relationship Id="rId10" Type="http://schemas.openxmlformats.org/officeDocument/2006/relationships/chart" Target="../charts/chart1.xml"/><Relationship Id="rId4" Type="http://schemas.openxmlformats.org/officeDocument/2006/relationships/oleObject" Target="../embeddings/oleObject17.bin"/><Relationship Id="rId9"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9.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25.emf"/><Relationship Id="rId4" Type="http://schemas.openxmlformats.org/officeDocument/2006/relationships/oleObject" Target="../embeddings/oleObject20.bin"/><Relationship Id="rId9"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28.e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0.emf"/><Relationship Id="rId4"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5.emf"/><Relationship Id="rId3" Type="http://schemas.openxmlformats.org/officeDocument/2006/relationships/notesSlide" Target="../notesSlides/notesSlide15.xml"/><Relationship Id="rId7" Type="http://schemas.openxmlformats.org/officeDocument/2006/relationships/image" Target="../media/image32.e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3.emf"/><Relationship Id="rId14" Type="http://schemas.openxmlformats.org/officeDocument/2006/relationships/image" Target="../media/image3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7.emf"/><Relationship Id="rId4" Type="http://schemas.openxmlformats.org/officeDocument/2006/relationships/oleObject" Target="../embeddings/oleObject3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2.emf"/><Relationship Id="rId3" Type="http://schemas.openxmlformats.org/officeDocument/2006/relationships/notesSlide" Target="../notesSlides/notesSlide17.xml"/><Relationship Id="rId7" Type="http://schemas.openxmlformats.org/officeDocument/2006/relationships/image" Target="../media/image39.emf"/><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3.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9.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9.bin"/><Relationship Id="rId5" Type="http://schemas.openxmlformats.org/officeDocument/2006/relationships/image" Target="../media/image46.emf"/><Relationship Id="rId4" Type="http://schemas.openxmlformats.org/officeDocument/2006/relationships/oleObject" Target="../embeddings/oleObject38.bin"/><Relationship Id="rId9" Type="http://schemas.openxmlformats.org/officeDocument/2006/relationships/image" Target="../media/image4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20.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49.emf"/><Relationship Id="rId4" Type="http://schemas.openxmlformats.org/officeDocument/2006/relationships/oleObject" Target="../embeddings/oleObject41.bin"/><Relationship Id="rId9"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2.wmf"/><Relationship Id="rId4" Type="http://schemas.openxmlformats.org/officeDocument/2006/relationships/oleObject" Target="../embeddings/oleObject4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23.xml"/><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image" Target="../media/image53.emf"/><Relationship Id="rId4" Type="http://schemas.openxmlformats.org/officeDocument/2006/relationships/oleObject" Target="../embeddings/oleObject45.bin"/><Relationship Id="rId9" Type="http://schemas.openxmlformats.org/officeDocument/2006/relationships/image" Target="../media/image55.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9.bin"/><Relationship Id="rId5" Type="http://schemas.openxmlformats.org/officeDocument/2006/relationships/image" Target="../media/image56.emf"/><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0.wmf"/><Relationship Id="rId4"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1.wmf"/><Relationship Id="rId4"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31.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53.bin"/><Relationship Id="rId5" Type="http://schemas.openxmlformats.org/officeDocument/2006/relationships/image" Target="../media/image65.emf"/><Relationship Id="rId4" Type="http://schemas.openxmlformats.org/officeDocument/2006/relationships/oleObject" Target="../embeddings/oleObject52.bin"/><Relationship Id="rId9" Type="http://schemas.openxmlformats.org/officeDocument/2006/relationships/image" Target="../media/image67.emf"/></Relationships>
</file>

<file path=ppt/slides/_rels/slide42.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3.xml"/><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6.bin"/><Relationship Id="rId5" Type="http://schemas.openxmlformats.org/officeDocument/2006/relationships/image" Target="../media/image70.emf"/><Relationship Id="rId4" Type="http://schemas.openxmlformats.org/officeDocument/2006/relationships/oleObject" Target="../embeddings/oleObject55.bin"/><Relationship Id="rId9" Type="http://schemas.openxmlformats.org/officeDocument/2006/relationships/image" Target="../media/image72.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34.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59.bin"/><Relationship Id="rId5" Type="http://schemas.openxmlformats.org/officeDocument/2006/relationships/image" Target="../media/image73.emf"/><Relationship Id="rId4" Type="http://schemas.openxmlformats.org/officeDocument/2006/relationships/oleObject" Target="../embeddings/oleObject58.bin"/><Relationship Id="rId9" Type="http://schemas.openxmlformats.org/officeDocument/2006/relationships/image" Target="../media/image75.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80.emf"/><Relationship Id="rId3" Type="http://schemas.openxmlformats.org/officeDocument/2006/relationships/notesSlide" Target="../notesSlides/notesSlide35.xml"/><Relationship Id="rId7" Type="http://schemas.openxmlformats.org/officeDocument/2006/relationships/image" Target="../media/image7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62.bin"/><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8.emf"/></Relationships>
</file>

<file path=ppt/slides/_rels/slide47.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notesSlide" Target="../notesSlides/notesSlide37.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4.wmf"/><Relationship Id="rId5" Type="http://schemas.openxmlformats.org/officeDocument/2006/relationships/image" Target="../media/image82.emf"/><Relationship Id="rId4" Type="http://schemas.openxmlformats.org/officeDocument/2006/relationships/oleObject" Target="../embeddings/oleObject66.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86.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69.bin"/><Relationship Id="rId5" Type="http://schemas.openxmlformats.org/officeDocument/2006/relationships/image" Target="../media/image85.e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7.jpeg"/><Relationship Id="rId5" Type="http://schemas.openxmlformats.org/officeDocument/2006/relationships/image" Target="../media/image80.emf"/><Relationship Id="rId4" Type="http://schemas.openxmlformats.org/officeDocument/2006/relationships/oleObject" Target="../embeddings/oleObject70.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9.emf"/><Relationship Id="rId5" Type="http://schemas.openxmlformats.org/officeDocument/2006/relationships/oleObject" Target="../embeddings/oleObject72.bin"/><Relationship Id="rId4" Type="http://schemas.openxmlformats.org/officeDocument/2006/relationships/image" Target="../media/image88.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1.emf"/><Relationship Id="rId5" Type="http://schemas.openxmlformats.org/officeDocument/2006/relationships/oleObject" Target="../embeddings/oleObject74.bin"/><Relationship Id="rId4" Type="http://schemas.openxmlformats.org/officeDocument/2006/relationships/image" Target="../media/image90.e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6.emf"/><Relationship Id="rId18" Type="http://schemas.openxmlformats.org/officeDocument/2006/relationships/oleObject" Target="../embeddings/oleObject82.bin"/><Relationship Id="rId26" Type="http://schemas.openxmlformats.org/officeDocument/2006/relationships/oleObject" Target="../embeddings/oleObject86.bin"/><Relationship Id="rId3" Type="http://schemas.openxmlformats.org/officeDocument/2006/relationships/notesSlide" Target="../notesSlides/notesSlide42.xml"/><Relationship Id="rId21" Type="http://schemas.openxmlformats.org/officeDocument/2006/relationships/image" Target="../media/image100.emf"/><Relationship Id="rId7" Type="http://schemas.openxmlformats.org/officeDocument/2006/relationships/image" Target="../media/image93.emf"/><Relationship Id="rId12" Type="http://schemas.openxmlformats.org/officeDocument/2006/relationships/oleObject" Target="../embeddings/oleObject79.bin"/><Relationship Id="rId17" Type="http://schemas.openxmlformats.org/officeDocument/2006/relationships/image" Target="../media/image98.emf"/><Relationship Id="rId25" Type="http://schemas.openxmlformats.org/officeDocument/2006/relationships/image" Target="../media/image102.emf"/><Relationship Id="rId2" Type="http://schemas.openxmlformats.org/officeDocument/2006/relationships/slideLayout" Target="../slideLayouts/slideLayout6.xml"/><Relationship Id="rId16" Type="http://schemas.openxmlformats.org/officeDocument/2006/relationships/oleObject" Target="../embeddings/oleObject81.bin"/><Relationship Id="rId20" Type="http://schemas.openxmlformats.org/officeDocument/2006/relationships/oleObject" Target="../embeddings/oleObject83.bin"/><Relationship Id="rId29" Type="http://schemas.openxmlformats.org/officeDocument/2006/relationships/image" Target="../media/image21.emf"/><Relationship Id="rId1" Type="http://schemas.openxmlformats.org/officeDocument/2006/relationships/vmlDrawing" Target="../drawings/vmlDrawing32.vml"/><Relationship Id="rId6" Type="http://schemas.openxmlformats.org/officeDocument/2006/relationships/oleObject" Target="../embeddings/oleObject76.bin"/><Relationship Id="rId11" Type="http://schemas.openxmlformats.org/officeDocument/2006/relationships/image" Target="../media/image95.emf"/><Relationship Id="rId24" Type="http://schemas.openxmlformats.org/officeDocument/2006/relationships/oleObject" Target="../embeddings/oleObject85.bin"/><Relationship Id="rId5" Type="http://schemas.openxmlformats.org/officeDocument/2006/relationships/image" Target="../media/image92.emf"/><Relationship Id="rId15" Type="http://schemas.openxmlformats.org/officeDocument/2006/relationships/image" Target="../media/image97.emf"/><Relationship Id="rId23" Type="http://schemas.openxmlformats.org/officeDocument/2006/relationships/image" Target="../media/image101.emf"/><Relationship Id="rId28" Type="http://schemas.openxmlformats.org/officeDocument/2006/relationships/oleObject" Target="../embeddings/oleObject87.bin"/><Relationship Id="rId10" Type="http://schemas.openxmlformats.org/officeDocument/2006/relationships/oleObject" Target="../embeddings/oleObject78.bin"/><Relationship Id="rId19" Type="http://schemas.openxmlformats.org/officeDocument/2006/relationships/image" Target="../media/image99.emf"/><Relationship Id="rId4" Type="http://schemas.openxmlformats.org/officeDocument/2006/relationships/oleObject" Target="../embeddings/oleObject75.bin"/><Relationship Id="rId9" Type="http://schemas.openxmlformats.org/officeDocument/2006/relationships/image" Target="../media/image94.emf"/><Relationship Id="rId14" Type="http://schemas.openxmlformats.org/officeDocument/2006/relationships/oleObject" Target="../embeddings/oleObject80.bin"/><Relationship Id="rId22" Type="http://schemas.openxmlformats.org/officeDocument/2006/relationships/oleObject" Target="../embeddings/oleObject84.bin"/><Relationship Id="rId27" Type="http://schemas.openxmlformats.org/officeDocument/2006/relationships/image" Target="../media/image10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normAutofit/>
          </a:bodyPr>
          <a:lstStyle/>
          <a:p>
            <a:r>
              <a:rPr lang="en-US" sz="4200" b="1" dirty="0"/>
              <a:t>Reliability in Time-Dependent Failure Models</a:t>
            </a:r>
          </a:p>
        </p:txBody>
      </p:sp>
      <p:sp>
        <p:nvSpPr>
          <p:cNvPr id="3" name="Subtitle 2"/>
          <p:cNvSpPr>
            <a:spLocks noGrp="1"/>
          </p:cNvSpPr>
          <p:nvPr>
            <p:ph type="subTitle" idx="1"/>
          </p:nvPr>
        </p:nvSpPr>
        <p:spPr>
          <a:xfrm>
            <a:off x="1383041" y="3886200"/>
            <a:ext cx="6400800" cy="1861988"/>
          </a:xfrm>
        </p:spPr>
        <p:txBody>
          <a:bodyPr>
            <a:normAutofit fontScale="85000" lnSpcReduction="20000"/>
          </a:bodyPr>
          <a:lstStyle/>
          <a:p>
            <a:r>
              <a:rPr lang="en-US" sz="3000" b="1" dirty="0">
                <a:solidFill>
                  <a:srgbClr val="000000"/>
                </a:solidFill>
                <a:latin typeface="Arial" charset="0"/>
                <a:ea typeface="ＭＳ Ｐゴシック" charset="0"/>
                <a:cs typeface="ＭＳ Ｐゴシック" charset="0"/>
              </a:rPr>
              <a:t>Unit 8A</a:t>
            </a:r>
          </a:p>
          <a:p>
            <a:br>
              <a:rPr lang="en-US" dirty="0">
                <a:solidFill>
                  <a:srgbClr val="000000"/>
                </a:solidFill>
                <a:latin typeface="Arial" charset="0"/>
                <a:ea typeface="ＭＳ Ｐゴシック" charset="0"/>
                <a:cs typeface="ＭＳ Ｐゴシック" charset="0"/>
              </a:rPr>
            </a:br>
            <a:r>
              <a:rPr lang="en-US" dirty="0">
                <a:solidFill>
                  <a:srgbClr val="000000"/>
                </a:solidFill>
                <a:latin typeface="Arial" charset="0"/>
                <a:ea typeface="ＭＳ Ｐゴシック" charset="0"/>
                <a:cs typeface="ＭＳ Ｐゴシック" charset="0"/>
              </a:rPr>
              <a:t> </a:t>
            </a:r>
          </a:p>
          <a:p>
            <a:endParaRPr lang="en-US" dirty="0">
              <a:solidFill>
                <a:srgbClr val="000000"/>
              </a:solidFill>
              <a:latin typeface="Arial" charset="0"/>
              <a:ea typeface="ＭＳ Ｐゴシック" charset="0"/>
            </a:endParaRPr>
          </a:p>
          <a:p>
            <a:r>
              <a:rPr lang="en-US" dirty="0">
                <a:solidFill>
                  <a:srgbClr val="000000"/>
                </a:solidFill>
                <a:latin typeface="Arial" charset="0"/>
                <a:ea typeface="ＭＳ Ｐゴシック" charset="0"/>
              </a:rPr>
              <a:t>Spring 2022</a:t>
            </a:r>
            <a:endParaRPr lang="en-US" dirty="0"/>
          </a:p>
        </p:txBody>
      </p:sp>
    </p:spTree>
    <p:extLst>
      <p:ext uri="{BB962C8B-B14F-4D97-AF65-F5344CB8AC3E}">
        <p14:creationId xmlns:p14="http://schemas.microsoft.com/office/powerpoint/2010/main" val="157938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10" y="106032"/>
            <a:ext cx="8501085" cy="1143000"/>
          </a:xfrm>
        </p:spPr>
        <p:txBody>
          <a:bodyPr>
            <a:normAutofit/>
          </a:bodyPr>
          <a:lstStyle/>
          <a:p>
            <a:r>
              <a:rPr lang="en-US" sz="3200" dirty="0">
                <a:latin typeface="Tahoma" charset="0"/>
              </a:rPr>
              <a:t>Weibull </a:t>
            </a:r>
            <a:r>
              <a:rPr lang="en-US" sz="3200" dirty="0"/>
              <a:t>λ(t)</a:t>
            </a:r>
            <a:r>
              <a:rPr lang="en-US" sz="3200" dirty="0">
                <a:latin typeface="Tahoma" charset="0"/>
              </a:rPr>
              <a:t>: Effect of θ with </a:t>
            </a:r>
            <a:r>
              <a:rPr lang="en-US" sz="3200" dirty="0"/>
              <a:t>β=2</a:t>
            </a:r>
            <a:r>
              <a:rPr lang="en-US" sz="3200" dirty="0">
                <a:latin typeface="Tahoma" charset="0"/>
              </a:rPr>
              <a:t> </a:t>
            </a:r>
            <a:endParaRPr lang="en-US" sz="3200" dirty="0"/>
          </a:p>
        </p:txBody>
      </p:sp>
      <p:sp>
        <p:nvSpPr>
          <p:cNvPr id="3" name="Slide Number Placeholder 2"/>
          <p:cNvSpPr>
            <a:spLocks noGrp="1"/>
          </p:cNvSpPr>
          <p:nvPr>
            <p:ph type="sldNum" sz="quarter" idx="12"/>
          </p:nvPr>
        </p:nvSpPr>
        <p:spPr>
          <a:xfrm>
            <a:off x="6834330" y="6356350"/>
            <a:ext cx="2133600" cy="365125"/>
          </a:xfrm>
        </p:spPr>
        <p:txBody>
          <a:bodyPr/>
          <a:lstStyle/>
          <a:p>
            <a:fld id="{C97EF818-B796-1249-A75A-CAC8D5CAAE29}" type="slidenum">
              <a:rPr lang="en-US" smtClean="0"/>
              <a:t>10</a:t>
            </a:fld>
            <a:endParaRPr lang="en-US" dirty="0"/>
          </a:p>
        </p:txBody>
      </p:sp>
      <p:pic>
        <p:nvPicPr>
          <p:cNvPr id="4" name="Picture 3" descr="Ebeling F 4.2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4" y="1577029"/>
            <a:ext cx="8162625" cy="4485201"/>
          </a:xfrm>
          <a:prstGeom prst="rect">
            <a:avLst/>
          </a:prstGeom>
        </p:spPr>
      </p:pic>
      <p:sp>
        <p:nvSpPr>
          <p:cNvPr id="5" name="TextBox 4"/>
          <p:cNvSpPr txBox="1"/>
          <p:nvPr/>
        </p:nvSpPr>
        <p:spPr>
          <a:xfrm>
            <a:off x="675976" y="6027003"/>
            <a:ext cx="8468023" cy="830997"/>
          </a:xfrm>
          <a:prstGeom prst="rect">
            <a:avLst/>
          </a:prstGeom>
          <a:noFill/>
        </p:spPr>
        <p:txBody>
          <a:bodyPr wrap="square" rtlCol="0">
            <a:spAutoFit/>
          </a:bodyPr>
          <a:lstStyle/>
          <a:p>
            <a:r>
              <a:rPr lang="en-US" sz="2400" dirty="0"/>
              <a:t>As </a:t>
            </a:r>
            <a:r>
              <a:rPr lang="en-US" sz="2400" dirty="0" err="1"/>
              <a:t>θ</a:t>
            </a:r>
            <a:r>
              <a:rPr lang="en-US" sz="2400" dirty="0"/>
              <a:t> is increased, the slope of </a:t>
            </a:r>
            <a:r>
              <a:rPr lang="en-US" sz="2400" dirty="0" err="1"/>
              <a:t>λ</a:t>
            </a:r>
            <a:r>
              <a:rPr lang="en-US" sz="2400" dirty="0"/>
              <a:t>(t) decreases and the distribution broadens, but the linear shape set by β remains the same. </a:t>
            </a:r>
          </a:p>
        </p:txBody>
      </p:sp>
      <p:sp>
        <p:nvSpPr>
          <p:cNvPr id="6" name="TextBox 5"/>
          <p:cNvSpPr txBox="1"/>
          <p:nvPr/>
        </p:nvSpPr>
        <p:spPr>
          <a:xfrm>
            <a:off x="1405467" y="1577029"/>
            <a:ext cx="1394934" cy="461665"/>
          </a:xfrm>
          <a:prstGeom prst="rect">
            <a:avLst/>
          </a:prstGeom>
          <a:noFill/>
        </p:spPr>
        <p:txBody>
          <a:bodyPr wrap="none" rtlCol="0">
            <a:spAutoFit/>
          </a:bodyPr>
          <a:lstStyle/>
          <a:p>
            <a:r>
              <a:rPr lang="en-US" sz="2400" dirty="0"/>
              <a:t>β = 2, IFR </a:t>
            </a:r>
          </a:p>
        </p:txBody>
      </p:sp>
      <p:sp>
        <p:nvSpPr>
          <p:cNvPr id="8" name="TextBox 7"/>
          <p:cNvSpPr txBox="1"/>
          <p:nvPr/>
        </p:nvSpPr>
        <p:spPr>
          <a:xfrm>
            <a:off x="3612496" y="1435743"/>
            <a:ext cx="5695221" cy="1107996"/>
          </a:xfrm>
          <a:prstGeom prst="rect">
            <a:avLst/>
          </a:prstGeom>
          <a:noFill/>
        </p:spPr>
        <p:txBody>
          <a:bodyPr wrap="square" rtlCol="0">
            <a:spAutoFit/>
          </a:bodyPr>
          <a:lstStyle/>
          <a:p>
            <a:r>
              <a:rPr lang="en-US" sz="2200" dirty="0"/>
              <a:t>The Characteristic Life parameter 𝛉 influences the mean and the dispersion or spread of the </a:t>
            </a:r>
            <a:r>
              <a:rPr lang="en-US" sz="2200" dirty="0" err="1"/>
              <a:t>Weibull</a:t>
            </a:r>
            <a:r>
              <a:rPr lang="en-US" sz="2200" dirty="0"/>
              <a:t> distribution</a:t>
            </a:r>
          </a:p>
        </p:txBody>
      </p:sp>
      <p:sp>
        <p:nvSpPr>
          <p:cNvPr id="9" name="TextBox 8"/>
          <p:cNvSpPr txBox="1"/>
          <p:nvPr/>
        </p:nvSpPr>
        <p:spPr>
          <a:xfrm>
            <a:off x="3612496" y="3606323"/>
            <a:ext cx="824302" cy="369332"/>
          </a:xfrm>
          <a:prstGeom prst="rect">
            <a:avLst/>
          </a:prstGeom>
          <a:noFill/>
        </p:spPr>
        <p:txBody>
          <a:bodyPr wrap="none" rtlCol="0">
            <a:spAutoFit/>
          </a:bodyPr>
          <a:lstStyle/>
          <a:p>
            <a:r>
              <a:rPr lang="en-US" dirty="0" err="1">
                <a:latin typeface="Tahoma" charset="0"/>
              </a:rPr>
              <a:t>θ</a:t>
            </a:r>
            <a:r>
              <a:rPr lang="en-US" dirty="0"/>
              <a:t> ~ 0.5</a:t>
            </a:r>
          </a:p>
        </p:txBody>
      </p:sp>
      <p:sp>
        <p:nvSpPr>
          <p:cNvPr id="10" name="TextBox 9"/>
          <p:cNvSpPr txBox="1"/>
          <p:nvPr/>
        </p:nvSpPr>
        <p:spPr>
          <a:xfrm>
            <a:off x="4177047" y="4313109"/>
            <a:ext cx="824302" cy="369332"/>
          </a:xfrm>
          <a:prstGeom prst="rect">
            <a:avLst/>
          </a:prstGeom>
          <a:noFill/>
        </p:spPr>
        <p:txBody>
          <a:bodyPr wrap="none" rtlCol="0">
            <a:spAutoFit/>
          </a:bodyPr>
          <a:lstStyle/>
          <a:p>
            <a:r>
              <a:rPr lang="en-US" dirty="0" err="1">
                <a:latin typeface="Tahoma" charset="0"/>
              </a:rPr>
              <a:t>θ</a:t>
            </a:r>
            <a:r>
              <a:rPr lang="en-US" dirty="0"/>
              <a:t> ~ 1.0</a:t>
            </a:r>
          </a:p>
        </p:txBody>
      </p:sp>
      <p:sp>
        <p:nvSpPr>
          <p:cNvPr id="11" name="TextBox 10"/>
          <p:cNvSpPr txBox="1"/>
          <p:nvPr/>
        </p:nvSpPr>
        <p:spPr>
          <a:xfrm>
            <a:off x="5001888" y="4776775"/>
            <a:ext cx="824302" cy="369332"/>
          </a:xfrm>
          <a:prstGeom prst="rect">
            <a:avLst/>
          </a:prstGeom>
          <a:noFill/>
        </p:spPr>
        <p:txBody>
          <a:bodyPr wrap="none" rtlCol="0">
            <a:spAutoFit/>
          </a:bodyPr>
          <a:lstStyle/>
          <a:p>
            <a:r>
              <a:rPr lang="en-US" dirty="0" err="1">
                <a:latin typeface="Tahoma" charset="0"/>
              </a:rPr>
              <a:t>θ</a:t>
            </a:r>
            <a:r>
              <a:rPr lang="en-US" dirty="0"/>
              <a:t> ~ 2.0</a:t>
            </a:r>
          </a:p>
        </p:txBody>
      </p:sp>
    </p:spTree>
    <p:extLst>
      <p:ext uri="{BB962C8B-B14F-4D97-AF65-F5344CB8AC3E}">
        <p14:creationId xmlns:p14="http://schemas.microsoft.com/office/powerpoint/2010/main" val="29381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82550"/>
            <a:ext cx="9144000" cy="749300"/>
          </a:xfrm>
        </p:spPr>
        <p:txBody>
          <a:bodyPr>
            <a:normAutofit/>
          </a:bodyPr>
          <a:lstStyle/>
          <a:p>
            <a:r>
              <a:rPr lang="en-US" sz="3000" dirty="0">
                <a:latin typeface="Tahoma" charset="0"/>
              </a:rPr>
              <a:t>Weibull MTTF</a:t>
            </a:r>
          </a:p>
        </p:txBody>
      </p:sp>
      <p:graphicFrame>
        <p:nvGraphicFramePr>
          <p:cNvPr id="30722" name="Object 3"/>
          <p:cNvGraphicFramePr>
            <a:graphicFrameLocks noGrp="1"/>
          </p:cNvGraphicFramePr>
          <p:nvPr>
            <p:ph idx="1"/>
            <p:extLst>
              <p:ext uri="{D42A27DB-BD31-4B8C-83A1-F6EECF244321}">
                <p14:modId xmlns:p14="http://schemas.microsoft.com/office/powerpoint/2010/main" val="3035549772"/>
              </p:ext>
            </p:extLst>
          </p:nvPr>
        </p:nvGraphicFramePr>
        <p:xfrm>
          <a:off x="2755177" y="1241028"/>
          <a:ext cx="3536937" cy="756309"/>
        </p:xfrm>
        <a:graphic>
          <a:graphicData uri="http://schemas.openxmlformats.org/presentationml/2006/ole">
            <mc:AlternateContent xmlns:mc="http://schemas.openxmlformats.org/markup-compatibility/2006">
              <mc:Choice xmlns:v="urn:schemas-microsoft-com:vml" Requires="v">
                <p:oleObj spid="_x0000_s1940" name="Equation" r:id="rId4" imgW="2032000" imgH="469900" progId="Equation.DSMT4">
                  <p:embed/>
                </p:oleObj>
              </mc:Choice>
              <mc:Fallback>
                <p:oleObj name="Equation" r:id="rId4" imgW="2032000" imgH="469900" progId="Equation.DSMT4">
                  <p:embed/>
                  <p:pic>
                    <p:nvPicPr>
                      <p:cNvPr id="0" name=""/>
                      <p:cNvPicPr>
                        <a:picLocks noChangeArrowheads="1"/>
                      </p:cNvPicPr>
                      <p:nvPr/>
                    </p:nvPicPr>
                    <p:blipFill>
                      <a:blip r:embed="rId5"/>
                      <a:srcRect/>
                      <a:stretch>
                        <a:fillRect/>
                      </a:stretch>
                    </p:blipFill>
                    <p:spPr bwMode="auto">
                      <a:xfrm>
                        <a:off x="2755177" y="1241028"/>
                        <a:ext cx="3536937" cy="756309"/>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graphicFrame>
        <p:nvGraphicFramePr>
          <p:cNvPr id="30725" name="Object 4"/>
          <p:cNvGraphicFramePr>
            <a:graphicFrameLocks/>
          </p:cNvGraphicFramePr>
          <p:nvPr>
            <p:extLst>
              <p:ext uri="{D42A27DB-BD31-4B8C-83A1-F6EECF244321}">
                <p14:modId xmlns:p14="http://schemas.microsoft.com/office/powerpoint/2010/main" val="295649218"/>
              </p:ext>
            </p:extLst>
          </p:nvPr>
        </p:nvGraphicFramePr>
        <p:xfrm>
          <a:off x="872230" y="2451457"/>
          <a:ext cx="3765894" cy="463551"/>
        </p:xfrm>
        <a:graphic>
          <a:graphicData uri="http://schemas.openxmlformats.org/presentationml/2006/ole">
            <mc:AlternateContent xmlns:mc="http://schemas.openxmlformats.org/markup-compatibility/2006">
              <mc:Choice xmlns:v="urn:schemas-microsoft-com:vml" Requires="v">
                <p:oleObj spid="_x0000_s1941" name="Equation" r:id="rId6" imgW="1841500" imgH="228600" progId="Equation.DSMT4">
                  <p:embed/>
                </p:oleObj>
              </mc:Choice>
              <mc:Fallback>
                <p:oleObj name="Equation" r:id="rId6" imgW="1841500" imgH="228600" progId="Equation.DSMT4">
                  <p:embed/>
                  <p:pic>
                    <p:nvPicPr>
                      <p:cNvPr id="0" name=""/>
                      <p:cNvPicPr>
                        <a:picLocks noChangeArrowheads="1"/>
                      </p:cNvPicPr>
                      <p:nvPr/>
                    </p:nvPicPr>
                    <p:blipFill>
                      <a:blip r:embed="rId7"/>
                      <a:srcRect/>
                      <a:stretch>
                        <a:fillRect/>
                      </a:stretch>
                    </p:blipFill>
                    <p:spPr bwMode="auto">
                      <a:xfrm>
                        <a:off x="872230" y="2451457"/>
                        <a:ext cx="3765894" cy="463551"/>
                      </a:xfrm>
                      <a:prstGeom prst="rect">
                        <a:avLst/>
                      </a:prstGeom>
                      <a:noFill/>
                      <a:ln>
                        <a:noFill/>
                      </a:ln>
                      <a:effectLst/>
                    </p:spPr>
                  </p:pic>
                </p:oleObj>
              </mc:Fallback>
            </mc:AlternateContent>
          </a:graphicData>
        </a:graphic>
      </p:graphicFrame>
      <p:graphicFrame>
        <p:nvGraphicFramePr>
          <p:cNvPr id="30726" name="Object 6"/>
          <p:cNvGraphicFramePr>
            <a:graphicFrameLocks/>
          </p:cNvGraphicFramePr>
          <p:nvPr>
            <p:extLst>
              <p:ext uri="{D42A27DB-BD31-4B8C-83A1-F6EECF244321}">
                <p14:modId xmlns:p14="http://schemas.microsoft.com/office/powerpoint/2010/main" val="941605424"/>
              </p:ext>
            </p:extLst>
          </p:nvPr>
        </p:nvGraphicFramePr>
        <p:xfrm>
          <a:off x="4638124" y="2403836"/>
          <a:ext cx="1573490" cy="570989"/>
        </p:xfrm>
        <a:graphic>
          <a:graphicData uri="http://schemas.openxmlformats.org/presentationml/2006/ole">
            <mc:AlternateContent xmlns:mc="http://schemas.openxmlformats.org/markup-compatibility/2006">
              <mc:Choice xmlns:v="urn:schemas-microsoft-com:vml" Requires="v">
                <p:oleObj spid="_x0000_s1942" name="Equation" r:id="rId8" imgW="787400" imgH="266700" progId="Equation.DSMT4">
                  <p:embed/>
                </p:oleObj>
              </mc:Choice>
              <mc:Fallback>
                <p:oleObj name="Equation" r:id="rId8" imgW="787400" imgH="26670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8124" y="2403836"/>
                        <a:ext cx="1573490" cy="570989"/>
                      </a:xfrm>
                      <a:prstGeom prst="rect">
                        <a:avLst/>
                      </a:prstGeom>
                      <a:noFill/>
                      <a:ln>
                        <a:noFill/>
                      </a:ln>
                      <a:effectLst/>
                    </p:spPr>
                  </p:pic>
                </p:oleObj>
              </mc:Fallback>
            </mc:AlternateContent>
          </a:graphicData>
        </a:graphic>
      </p:graphicFrame>
      <p:graphicFrame>
        <p:nvGraphicFramePr>
          <p:cNvPr id="30727" name="Object 7"/>
          <p:cNvGraphicFramePr>
            <a:graphicFrameLocks/>
          </p:cNvGraphicFramePr>
          <p:nvPr>
            <p:extLst>
              <p:ext uri="{D42A27DB-BD31-4B8C-83A1-F6EECF244321}">
                <p14:modId xmlns:p14="http://schemas.microsoft.com/office/powerpoint/2010/main" val="3188784255"/>
              </p:ext>
            </p:extLst>
          </p:nvPr>
        </p:nvGraphicFramePr>
        <p:xfrm>
          <a:off x="2493331" y="3821242"/>
          <a:ext cx="3995271" cy="442879"/>
        </p:xfrm>
        <a:graphic>
          <a:graphicData uri="http://schemas.openxmlformats.org/presentationml/2006/ole">
            <mc:AlternateContent xmlns:mc="http://schemas.openxmlformats.org/markup-compatibility/2006">
              <mc:Choice xmlns:v="urn:schemas-microsoft-com:vml" Requires="v">
                <p:oleObj spid="_x0000_s1943" name="Equation" r:id="rId10" imgW="1816100" imgH="203200" progId="Equation.DSMT4">
                  <p:embed/>
                </p:oleObj>
              </mc:Choice>
              <mc:Fallback>
                <p:oleObj name="Equation" r:id="rId10" imgW="1816100" imgH="203200" progId="Equation.DSMT4">
                  <p:embed/>
                  <p:pic>
                    <p:nvPicPr>
                      <p:cNvPr id="0" name=""/>
                      <p:cNvPicPr>
                        <a:picLocks noChangeArrowheads="1"/>
                      </p:cNvPicPr>
                      <p:nvPr/>
                    </p:nvPicPr>
                    <p:blipFill>
                      <a:blip r:embed="rId11"/>
                      <a:srcRect/>
                      <a:stretch>
                        <a:fillRect/>
                      </a:stretch>
                    </p:blipFill>
                    <p:spPr bwMode="auto">
                      <a:xfrm>
                        <a:off x="2493331" y="3821242"/>
                        <a:ext cx="3995271" cy="44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6758517" y="6308213"/>
            <a:ext cx="2133600" cy="365125"/>
          </a:xfrm>
        </p:spPr>
        <p:txBody>
          <a:bodyPr/>
          <a:lstStyle/>
          <a:p>
            <a:fld id="{C97EF818-B796-1249-A75A-CAC8D5CAAE29}" type="slidenum">
              <a:rPr lang="en-US" smtClean="0"/>
              <a:t>11</a:t>
            </a:fld>
            <a:endParaRPr lang="en-US" dirty="0"/>
          </a:p>
        </p:txBody>
      </p:sp>
      <p:graphicFrame>
        <p:nvGraphicFramePr>
          <p:cNvPr id="10" name="Object 7"/>
          <p:cNvGraphicFramePr>
            <a:graphicFrameLocks/>
          </p:cNvGraphicFramePr>
          <p:nvPr>
            <p:extLst>
              <p:ext uri="{D42A27DB-BD31-4B8C-83A1-F6EECF244321}">
                <p14:modId xmlns:p14="http://schemas.microsoft.com/office/powerpoint/2010/main" val="4055298766"/>
              </p:ext>
            </p:extLst>
          </p:nvPr>
        </p:nvGraphicFramePr>
        <p:xfrm>
          <a:off x="1226413" y="4665041"/>
          <a:ext cx="6568775" cy="355875"/>
        </p:xfrm>
        <a:graphic>
          <a:graphicData uri="http://schemas.openxmlformats.org/presentationml/2006/ole">
            <mc:AlternateContent xmlns:mc="http://schemas.openxmlformats.org/markup-compatibility/2006">
              <mc:Choice xmlns:v="urn:schemas-microsoft-com:vml" Requires="v">
                <p:oleObj spid="_x0000_s1944" name="Equation" r:id="rId12" imgW="3263900" imgH="203200" progId="Equation.DSMT4">
                  <p:embed/>
                </p:oleObj>
              </mc:Choice>
              <mc:Fallback>
                <p:oleObj name="Equation" r:id="rId12" imgW="3263900" imgH="203200" progId="Equation.DSMT4">
                  <p:embed/>
                  <p:pic>
                    <p:nvPicPr>
                      <p:cNvPr id="0" name=""/>
                      <p:cNvPicPr>
                        <a:picLocks noChangeArrowheads="1"/>
                      </p:cNvPicPr>
                      <p:nvPr/>
                    </p:nvPicPr>
                    <p:blipFill>
                      <a:blip r:embed="rId13"/>
                      <a:srcRect/>
                      <a:stretch>
                        <a:fillRect/>
                      </a:stretch>
                    </p:blipFill>
                    <p:spPr bwMode="auto">
                      <a:xfrm>
                        <a:off x="1226413" y="4665041"/>
                        <a:ext cx="6568775" cy="355875"/>
                      </a:xfrm>
                      <a:prstGeom prst="rect">
                        <a:avLst/>
                      </a:prstGeom>
                      <a:noFill/>
                      <a:ln>
                        <a:noFill/>
                      </a:ln>
                      <a:effectLst/>
                    </p:spPr>
                  </p:pic>
                </p:oleObj>
              </mc:Fallback>
            </mc:AlternateContent>
          </a:graphicData>
        </a:graphic>
      </p:graphicFrame>
      <p:sp>
        <p:nvSpPr>
          <p:cNvPr id="4" name="Rectangle 3"/>
          <p:cNvSpPr/>
          <p:nvPr/>
        </p:nvSpPr>
        <p:spPr>
          <a:xfrm>
            <a:off x="2563469" y="1084526"/>
            <a:ext cx="3854996" cy="1006983"/>
          </a:xfrm>
          <a:prstGeom prst="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631400" y="2535198"/>
            <a:ext cx="1619995" cy="400110"/>
          </a:xfrm>
          <a:prstGeom prst="rect">
            <a:avLst/>
          </a:prstGeom>
          <a:noFill/>
        </p:spPr>
        <p:txBody>
          <a:bodyPr wrap="none" rtlCol="0">
            <a:spAutoFit/>
          </a:bodyPr>
          <a:lstStyle/>
          <a:p>
            <a:r>
              <a:rPr lang="en-US" sz="2000" dirty="0"/>
              <a:t>IRME, Tab A.9</a:t>
            </a:r>
          </a:p>
        </p:txBody>
      </p:sp>
      <p:sp>
        <p:nvSpPr>
          <p:cNvPr id="5" name="TextBox 4"/>
          <p:cNvSpPr txBox="1"/>
          <p:nvPr/>
        </p:nvSpPr>
        <p:spPr>
          <a:xfrm>
            <a:off x="1398113" y="5508840"/>
            <a:ext cx="6185708" cy="461665"/>
          </a:xfrm>
          <a:prstGeom prst="rect">
            <a:avLst/>
          </a:prstGeom>
          <a:noFill/>
        </p:spPr>
        <p:txBody>
          <a:bodyPr wrap="none" rtlCol="0">
            <a:spAutoFit/>
          </a:bodyPr>
          <a:lstStyle/>
          <a:p>
            <a:r>
              <a:rPr lang="en-US" sz="2400" dirty="0"/>
              <a:t>Use Gamma Function table if x is not an integer.</a:t>
            </a:r>
          </a:p>
        </p:txBody>
      </p:sp>
    </p:spTree>
    <p:extLst>
      <p:ext uri="{BB962C8B-B14F-4D97-AF65-F5344CB8AC3E}">
        <p14:creationId xmlns:p14="http://schemas.microsoft.com/office/powerpoint/2010/main" val="168640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E040E2-4ECF-4D70-8121-1C43D328C4AB}"/>
              </a:ext>
            </a:extLst>
          </p:cNvPr>
          <p:cNvSpPr>
            <a:spLocks noGrp="1"/>
          </p:cNvSpPr>
          <p:nvPr>
            <p:ph type="title"/>
          </p:nvPr>
        </p:nvSpPr>
        <p:spPr/>
        <p:txBody>
          <a:bodyPr/>
          <a:lstStyle/>
          <a:p>
            <a:r>
              <a:rPr lang="en-US" dirty="0"/>
              <a:t>Gamma Function – Selected Values</a:t>
            </a:r>
          </a:p>
        </p:txBody>
      </p:sp>
      <p:sp>
        <p:nvSpPr>
          <p:cNvPr id="5" name="Slide Number Placeholder 4">
            <a:extLst>
              <a:ext uri="{FF2B5EF4-FFF2-40B4-BE49-F238E27FC236}">
                <a16:creationId xmlns:a16="http://schemas.microsoft.com/office/drawing/2014/main" id="{9ED06CBF-483B-49D3-A10D-DF4D4BB44313}"/>
              </a:ext>
            </a:extLst>
          </p:cNvPr>
          <p:cNvSpPr>
            <a:spLocks noGrp="1"/>
          </p:cNvSpPr>
          <p:nvPr>
            <p:ph type="sldNum" sz="quarter" idx="12"/>
          </p:nvPr>
        </p:nvSpPr>
        <p:spPr/>
        <p:txBody>
          <a:bodyPr/>
          <a:lstStyle/>
          <a:p>
            <a:fld id="{C97EF818-B796-1249-A75A-CAC8D5CAAE29}" type="slidenum">
              <a:rPr lang="en-US" smtClean="0"/>
              <a:t>12</a:t>
            </a:fld>
            <a:endParaRPr lang="en-US"/>
          </a:p>
        </p:txBody>
      </p:sp>
      <p:pic>
        <p:nvPicPr>
          <p:cNvPr id="586754" name="Picture 2" descr="PDF] Properties of the gamma function | Semantic Scholar">
            <a:extLst>
              <a:ext uri="{FF2B5EF4-FFF2-40B4-BE49-F238E27FC236}">
                <a16:creationId xmlns:a16="http://schemas.microsoft.com/office/drawing/2014/main" id="{F2471F4B-8466-458A-B79B-CB2C97312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9038"/>
            <a:ext cx="9144000" cy="447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5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290144" y="51483"/>
            <a:ext cx="6845300" cy="749300"/>
          </a:xfrm>
        </p:spPr>
        <p:txBody>
          <a:bodyPr>
            <a:normAutofit/>
          </a:bodyPr>
          <a:lstStyle/>
          <a:p>
            <a:pPr eaLnBrk="1" hangingPunct="1"/>
            <a:r>
              <a:rPr lang="en-US" sz="3200" dirty="0">
                <a:latin typeface="Tahoma" charset="0"/>
              </a:rPr>
              <a:t>Example Problems</a:t>
            </a:r>
          </a:p>
        </p:txBody>
      </p:sp>
      <p:sp>
        <p:nvSpPr>
          <p:cNvPr id="34818" name="Rectangle 4"/>
          <p:cNvSpPr>
            <a:spLocks noGrp="1" noChangeArrowheads="1"/>
          </p:cNvSpPr>
          <p:nvPr>
            <p:ph sz="half" idx="1"/>
          </p:nvPr>
        </p:nvSpPr>
        <p:spPr>
          <a:xfrm>
            <a:off x="4600492" y="1485689"/>
            <a:ext cx="4142317" cy="3035300"/>
          </a:xfrm>
        </p:spPr>
        <p:txBody>
          <a:bodyPr/>
          <a:lstStyle/>
          <a:p>
            <a:pPr marL="0" indent="0" eaLnBrk="1" hangingPunct="1">
              <a:lnSpc>
                <a:spcPct val="90000"/>
              </a:lnSpc>
              <a:buFont typeface="Wingdings" charset="0"/>
              <a:buNone/>
            </a:pPr>
            <a:r>
              <a:rPr lang="en-US" sz="2400" dirty="0">
                <a:latin typeface="+mj-lt"/>
              </a:rPr>
              <a:t>Let T = a random variable, the time to failure of a fuse.</a:t>
            </a:r>
          </a:p>
          <a:p>
            <a:pPr marL="0" indent="0">
              <a:lnSpc>
                <a:spcPct val="90000"/>
              </a:lnSpc>
              <a:buNone/>
            </a:pPr>
            <a:r>
              <a:rPr lang="en-US" sz="2400" dirty="0">
                <a:latin typeface="+mj-lt"/>
              </a:rPr>
              <a:t>T has a Weibull distribution with </a:t>
            </a:r>
            <a:r>
              <a:rPr lang="en-US" sz="2400" dirty="0">
                <a:cs typeface="Tahoma" charset="0"/>
              </a:rPr>
              <a:t>β = 1.5 and θ = 500</a:t>
            </a:r>
            <a:r>
              <a:rPr lang="en-US" sz="2400" dirty="0">
                <a:latin typeface="+mj-lt"/>
              </a:rPr>
              <a:t>K hours</a:t>
            </a:r>
          </a:p>
          <a:p>
            <a:pPr marL="0" indent="0" eaLnBrk="1" hangingPunct="1">
              <a:lnSpc>
                <a:spcPct val="90000"/>
              </a:lnSpc>
              <a:buFont typeface="Wingdings" charset="0"/>
              <a:buNone/>
            </a:pPr>
            <a:r>
              <a:rPr lang="en-US" sz="2400" dirty="0">
                <a:latin typeface="+mj-lt"/>
              </a:rPr>
              <a:t>Find R(50,000) and the MTTF.</a:t>
            </a:r>
          </a:p>
        </p:txBody>
      </p:sp>
      <p:graphicFrame>
        <p:nvGraphicFramePr>
          <p:cNvPr id="12295" name="Object 7"/>
          <p:cNvGraphicFramePr>
            <a:graphicFrameLocks/>
          </p:cNvGraphicFramePr>
          <p:nvPr>
            <p:extLst>
              <p:ext uri="{D42A27DB-BD31-4B8C-83A1-F6EECF244321}">
                <p14:modId xmlns:p14="http://schemas.microsoft.com/office/powerpoint/2010/main" val="3976055319"/>
              </p:ext>
            </p:extLst>
          </p:nvPr>
        </p:nvGraphicFramePr>
        <p:xfrm>
          <a:off x="462962" y="4398423"/>
          <a:ext cx="3397663" cy="1115767"/>
        </p:xfrm>
        <a:graphic>
          <a:graphicData uri="http://schemas.openxmlformats.org/presentationml/2006/ole">
            <mc:AlternateContent xmlns:mc="http://schemas.openxmlformats.org/markup-compatibility/2006">
              <mc:Choice xmlns:v="urn:schemas-microsoft-com:vml" Requires="v">
                <p:oleObj spid="_x0000_s389726" name="Equation" r:id="rId4" imgW="2413000" imgH="685800" progId="Equation.DSMT4">
                  <p:embed/>
                </p:oleObj>
              </mc:Choice>
              <mc:Fallback>
                <p:oleObj name="Equation" r:id="rId4" imgW="2413000" imgH="685800" progId="Equation.DSMT4">
                  <p:embed/>
                  <p:pic>
                    <p:nvPicPr>
                      <p:cNvPr id="0" name=""/>
                      <p:cNvPicPr>
                        <a:picLocks noChangeArrowheads="1"/>
                      </p:cNvPicPr>
                      <p:nvPr/>
                    </p:nvPicPr>
                    <p:blipFill>
                      <a:blip r:embed="rId5"/>
                      <a:srcRect/>
                      <a:stretch>
                        <a:fillRect/>
                      </a:stretch>
                    </p:blipFill>
                    <p:spPr bwMode="auto">
                      <a:xfrm>
                        <a:off x="462962" y="4398423"/>
                        <a:ext cx="3397663" cy="1115767"/>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2296" name="Object 8"/>
          <p:cNvGraphicFramePr>
            <a:graphicFrameLocks/>
          </p:cNvGraphicFramePr>
          <p:nvPr>
            <p:extLst>
              <p:ext uri="{D42A27DB-BD31-4B8C-83A1-F6EECF244321}">
                <p14:modId xmlns:p14="http://schemas.microsoft.com/office/powerpoint/2010/main" val="696983444"/>
              </p:ext>
            </p:extLst>
          </p:nvPr>
        </p:nvGraphicFramePr>
        <p:xfrm>
          <a:off x="4897820" y="4449934"/>
          <a:ext cx="3769929" cy="1609553"/>
        </p:xfrm>
        <a:graphic>
          <a:graphicData uri="http://schemas.openxmlformats.org/presentationml/2006/ole">
            <mc:AlternateContent xmlns:mc="http://schemas.openxmlformats.org/markup-compatibility/2006">
              <mc:Choice xmlns:v="urn:schemas-microsoft-com:vml" Requires="v">
                <p:oleObj spid="_x0000_s389727" name="Equation" r:id="rId6" imgW="2679700" imgH="977900" progId="Equation.DSMT4">
                  <p:embed/>
                </p:oleObj>
              </mc:Choice>
              <mc:Fallback>
                <p:oleObj name="Equation" r:id="rId6" imgW="2679700" imgH="97790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820" y="4449934"/>
                        <a:ext cx="3769929" cy="1609553"/>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4825" name="Rectangle 11"/>
          <p:cNvSpPr>
            <a:spLocks noChangeArrowheads="1"/>
          </p:cNvSpPr>
          <p:nvPr/>
        </p:nvSpPr>
        <p:spPr bwMode="auto">
          <a:xfrm>
            <a:off x="115615" y="1414635"/>
            <a:ext cx="4290492" cy="303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2075" tIns="46038" rIns="92075" bIns="46038"/>
          <a:lstStyle/>
          <a:p>
            <a:pPr>
              <a:spcBef>
                <a:spcPct val="20000"/>
              </a:spcBef>
            </a:pPr>
            <a:r>
              <a:rPr lang="en-US" sz="2400" dirty="0">
                <a:latin typeface="+mj-lt"/>
                <a:cs typeface="Tahoma" charset="0"/>
              </a:rPr>
              <a:t>Let T = a random variable, the time to failure of a circuit card. T has a Weibull distribution with β = 0.5 and θ = 500K hours</a:t>
            </a:r>
          </a:p>
          <a:p>
            <a:pPr>
              <a:spcBef>
                <a:spcPct val="20000"/>
              </a:spcBef>
            </a:pPr>
            <a:r>
              <a:rPr lang="en-US" sz="2400" dirty="0">
                <a:latin typeface="+mj-lt"/>
                <a:cs typeface="Tahoma" charset="0"/>
              </a:rPr>
              <a:t>Find R(50,000) and the MTTF.</a:t>
            </a:r>
          </a:p>
        </p:txBody>
      </p:sp>
      <p:sp>
        <p:nvSpPr>
          <p:cNvPr id="34826" name="Line 13"/>
          <p:cNvSpPr>
            <a:spLocks noChangeShapeType="1"/>
          </p:cNvSpPr>
          <p:nvPr/>
        </p:nvSpPr>
        <p:spPr bwMode="auto">
          <a:xfrm>
            <a:off x="4495800" y="1447800"/>
            <a:ext cx="0" cy="434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97EF818-B796-1249-A75A-CAC8D5CAAE29}" type="slidenum">
              <a:rPr lang="en-US" smtClean="0"/>
              <a:t>13</a:t>
            </a:fld>
            <a:endParaRPr lang="en-US"/>
          </a:p>
        </p:txBody>
      </p:sp>
      <p:sp>
        <p:nvSpPr>
          <p:cNvPr id="3" name="TextBox 2"/>
          <p:cNvSpPr txBox="1"/>
          <p:nvPr/>
        </p:nvSpPr>
        <p:spPr>
          <a:xfrm>
            <a:off x="592667" y="6396502"/>
            <a:ext cx="2271006" cy="430887"/>
          </a:xfrm>
          <a:prstGeom prst="rect">
            <a:avLst/>
          </a:prstGeom>
          <a:noFill/>
        </p:spPr>
        <p:txBody>
          <a:bodyPr wrap="none" rtlCol="0">
            <a:spAutoFit/>
          </a:bodyPr>
          <a:lstStyle/>
          <a:p>
            <a:r>
              <a:rPr lang="en-US" sz="2200" dirty="0"/>
              <a:t>DFR because β &lt; 1</a:t>
            </a:r>
          </a:p>
        </p:txBody>
      </p:sp>
      <p:sp>
        <p:nvSpPr>
          <p:cNvPr id="12" name="TextBox 11"/>
          <p:cNvSpPr txBox="1"/>
          <p:nvPr/>
        </p:nvSpPr>
        <p:spPr>
          <a:xfrm>
            <a:off x="5332225" y="6413043"/>
            <a:ext cx="2168414" cy="430887"/>
          </a:xfrm>
          <a:prstGeom prst="rect">
            <a:avLst/>
          </a:prstGeom>
          <a:noFill/>
        </p:spPr>
        <p:txBody>
          <a:bodyPr wrap="none" rtlCol="0">
            <a:spAutoFit/>
          </a:bodyPr>
          <a:lstStyle/>
          <a:p>
            <a:r>
              <a:rPr lang="en-US" sz="2200" dirty="0"/>
              <a:t>IFR because β &gt; 1</a:t>
            </a:r>
          </a:p>
        </p:txBody>
      </p:sp>
      <p:sp>
        <p:nvSpPr>
          <p:cNvPr id="13" name="TextBox 12"/>
          <p:cNvSpPr txBox="1"/>
          <p:nvPr/>
        </p:nvSpPr>
        <p:spPr>
          <a:xfrm>
            <a:off x="865554" y="5844275"/>
            <a:ext cx="2592477" cy="461665"/>
          </a:xfrm>
          <a:prstGeom prst="rect">
            <a:avLst/>
          </a:prstGeom>
          <a:noFill/>
        </p:spPr>
        <p:txBody>
          <a:bodyPr wrap="none" rtlCol="0">
            <a:spAutoFit/>
          </a:bodyPr>
          <a:lstStyle/>
          <a:p>
            <a:r>
              <a:rPr lang="en-US" sz="2400" dirty="0" err="1"/>
              <a:t>Γ</a:t>
            </a:r>
            <a:r>
              <a:rPr lang="en-US" sz="2400" dirty="0"/>
              <a:t>(x) = (x-1)! = 2! = 2</a:t>
            </a:r>
          </a:p>
        </p:txBody>
      </p:sp>
      <p:sp>
        <p:nvSpPr>
          <p:cNvPr id="5" name="TextBox 4"/>
          <p:cNvSpPr txBox="1"/>
          <p:nvPr/>
        </p:nvSpPr>
        <p:spPr>
          <a:xfrm>
            <a:off x="3591836" y="653792"/>
            <a:ext cx="2437975" cy="430887"/>
          </a:xfrm>
          <a:prstGeom prst="rect">
            <a:avLst/>
          </a:prstGeom>
          <a:noFill/>
        </p:spPr>
        <p:txBody>
          <a:bodyPr wrap="none" rtlCol="0">
            <a:spAutoFit/>
          </a:bodyPr>
          <a:lstStyle/>
          <a:p>
            <a:r>
              <a:rPr lang="en-US" sz="2200" dirty="0"/>
              <a:t>Effect of </a:t>
            </a:r>
            <a:r>
              <a:rPr lang="en-US" sz="2200" dirty="0">
                <a:latin typeface="Tahoma" charset="0"/>
                <a:cs typeface="Tahoma" charset="0"/>
              </a:rPr>
              <a:t>β, same </a:t>
            </a:r>
            <a:r>
              <a:rPr lang="en-US" sz="2200" dirty="0" err="1">
                <a:latin typeface="Tahoma" charset="0"/>
                <a:cs typeface="Tahoma" charset="0"/>
              </a:rPr>
              <a:t>θ</a:t>
            </a:r>
            <a:r>
              <a:rPr lang="en-US" sz="2200" dirty="0">
                <a:latin typeface="Tahoma" charset="0"/>
                <a:cs typeface="Tahoma" charset="0"/>
              </a:rPr>
              <a:t> </a:t>
            </a:r>
            <a:r>
              <a:rPr lang="en-US" sz="2200" dirty="0"/>
              <a:t> </a:t>
            </a:r>
          </a:p>
        </p:txBody>
      </p:sp>
      <p:sp>
        <p:nvSpPr>
          <p:cNvPr id="7" name="TextBox 6"/>
          <p:cNvSpPr txBox="1"/>
          <p:nvPr/>
        </p:nvSpPr>
        <p:spPr>
          <a:xfrm>
            <a:off x="6214241" y="5889823"/>
            <a:ext cx="677917" cy="307777"/>
          </a:xfrm>
          <a:prstGeom prst="rect">
            <a:avLst/>
          </a:prstGeom>
          <a:noFill/>
        </p:spPr>
        <p:txBody>
          <a:bodyPr wrap="square" rtlCol="0">
            <a:spAutoFit/>
          </a:bodyPr>
          <a:lstStyle/>
          <a:p>
            <a:r>
              <a:rPr lang="en-US" sz="1400" dirty="0"/>
              <a:t>=1.67</a:t>
            </a:r>
          </a:p>
        </p:txBody>
      </p:sp>
      <p:cxnSp>
        <p:nvCxnSpPr>
          <p:cNvPr id="25" name="Straight Arrow Connector 24"/>
          <p:cNvCxnSpPr/>
          <p:nvPr/>
        </p:nvCxnSpPr>
        <p:spPr>
          <a:xfrm>
            <a:off x="3111929" y="4841789"/>
            <a:ext cx="1636023"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p:cNvCxnSpPr>
          <p:nvPr/>
        </p:nvCxnSpPr>
        <p:spPr>
          <a:xfrm>
            <a:off x="3929940" y="5284435"/>
            <a:ext cx="818012" cy="280793"/>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aphicFrame>
        <p:nvGraphicFramePr>
          <p:cNvPr id="27" name="Object 26">
            <a:extLst>
              <a:ext uri="{FF2B5EF4-FFF2-40B4-BE49-F238E27FC236}">
                <a16:creationId xmlns:a16="http://schemas.microsoft.com/office/drawing/2014/main" id="{E2E90141-D788-4418-8F96-583DC2833052}"/>
              </a:ext>
            </a:extLst>
          </p:cNvPr>
          <p:cNvGraphicFramePr>
            <a:graphicFrameLocks noChangeAspect="1"/>
          </p:cNvGraphicFramePr>
          <p:nvPr>
            <p:extLst>
              <p:ext uri="{D42A27DB-BD31-4B8C-83A1-F6EECF244321}">
                <p14:modId xmlns:p14="http://schemas.microsoft.com/office/powerpoint/2010/main" val="3560431884"/>
              </p:ext>
            </p:extLst>
          </p:nvPr>
        </p:nvGraphicFramePr>
        <p:xfrm>
          <a:off x="246462" y="3561289"/>
          <a:ext cx="1543282" cy="783889"/>
        </p:xfrm>
        <a:graphic>
          <a:graphicData uri="http://schemas.openxmlformats.org/presentationml/2006/ole">
            <mc:AlternateContent xmlns:mc="http://schemas.openxmlformats.org/markup-compatibility/2006">
              <mc:Choice xmlns:v="urn:schemas-microsoft-com:vml" Requires="v">
                <p:oleObj spid="_x0000_s389728" name="Equation" r:id="rId8" imgW="800100" imgH="406400" progId="Equation.DSMT4">
                  <p:embed/>
                </p:oleObj>
              </mc:Choice>
              <mc:Fallback>
                <p:oleObj name="Equation" r:id="rId8" imgW="800100" imgH="406400" progId="Equation.DSMT4">
                  <p:embed/>
                  <p:pic>
                    <p:nvPicPr>
                      <p:cNvPr id="12" name="Object 11"/>
                      <p:cNvPicPr/>
                      <p:nvPr/>
                    </p:nvPicPr>
                    <p:blipFill>
                      <a:blip r:embed="rId9"/>
                      <a:stretch>
                        <a:fillRect/>
                      </a:stretch>
                    </p:blipFill>
                    <p:spPr>
                      <a:xfrm>
                        <a:off x="246462" y="3561289"/>
                        <a:ext cx="1543282" cy="783889"/>
                      </a:xfrm>
                      <a:prstGeom prst="rect">
                        <a:avLst/>
                      </a:prstGeom>
                    </p:spPr>
                  </p:pic>
                </p:oleObj>
              </mc:Fallback>
            </mc:AlternateContent>
          </a:graphicData>
        </a:graphic>
      </p:graphicFrame>
      <p:graphicFrame>
        <p:nvGraphicFramePr>
          <p:cNvPr id="29" name="Object 3">
            <a:extLst>
              <a:ext uri="{FF2B5EF4-FFF2-40B4-BE49-F238E27FC236}">
                <a16:creationId xmlns:a16="http://schemas.microsoft.com/office/drawing/2014/main" id="{66D75F1A-B706-4E30-8C0D-F7C1FBADF848}"/>
              </a:ext>
            </a:extLst>
          </p:cNvPr>
          <p:cNvGraphicFramePr>
            <a:graphicFrameLocks/>
          </p:cNvGraphicFramePr>
          <p:nvPr>
            <p:extLst>
              <p:ext uri="{D42A27DB-BD31-4B8C-83A1-F6EECF244321}">
                <p14:modId xmlns:p14="http://schemas.microsoft.com/office/powerpoint/2010/main" val="3995256566"/>
              </p:ext>
            </p:extLst>
          </p:nvPr>
        </p:nvGraphicFramePr>
        <p:xfrm>
          <a:off x="2002971" y="3726023"/>
          <a:ext cx="2389242" cy="565911"/>
        </p:xfrm>
        <a:graphic>
          <a:graphicData uri="http://schemas.openxmlformats.org/presentationml/2006/ole">
            <mc:AlternateContent xmlns:mc="http://schemas.openxmlformats.org/markup-compatibility/2006">
              <mc:Choice xmlns:v="urn:schemas-microsoft-com:vml" Requires="v">
                <p:oleObj spid="_x0000_s389729" name="Equation" r:id="rId10" imgW="2032000" imgH="469900" progId="Equation.DSMT4">
                  <p:embed/>
                </p:oleObj>
              </mc:Choice>
              <mc:Fallback>
                <p:oleObj name="Equation" r:id="rId10" imgW="2032000" imgH="469900" progId="Equation.DSMT4">
                  <p:embed/>
                  <p:pic>
                    <p:nvPicPr>
                      <p:cNvPr id="30722" name="Object 3"/>
                      <p:cNvPicPr>
                        <a:picLocks noChangeArrowheads="1"/>
                      </p:cNvPicPr>
                      <p:nvPr/>
                    </p:nvPicPr>
                    <p:blipFill>
                      <a:blip r:embed="rId11"/>
                      <a:srcRect/>
                      <a:stretch>
                        <a:fillRect/>
                      </a:stretch>
                    </p:blipFill>
                    <p:spPr bwMode="auto">
                      <a:xfrm>
                        <a:off x="2002971" y="3726023"/>
                        <a:ext cx="2389242" cy="565911"/>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7578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6841" y="546007"/>
            <a:ext cx="8956608" cy="749300"/>
          </a:xfrm>
        </p:spPr>
        <p:txBody>
          <a:bodyPr>
            <a:normAutofit fontScale="90000"/>
          </a:bodyPr>
          <a:lstStyle/>
          <a:p>
            <a:r>
              <a:rPr lang="en-US" sz="3600" dirty="0">
                <a:latin typeface="Tahoma" charset="0"/>
              </a:rPr>
              <a:t>Effect of </a:t>
            </a:r>
            <a:r>
              <a:rPr lang="en-US" sz="3600" dirty="0"/>
              <a:t>β on </a:t>
            </a:r>
            <a:r>
              <a:rPr lang="en-US" sz="3600" dirty="0">
                <a:latin typeface="Tahoma" charset="0"/>
              </a:rPr>
              <a:t>Variance and Standard Deviation</a:t>
            </a:r>
          </a:p>
        </p:txBody>
      </p:sp>
      <p:graphicFrame>
        <p:nvGraphicFramePr>
          <p:cNvPr id="36866" name="Object 3"/>
          <p:cNvGraphicFramePr>
            <a:graphicFrameLocks noGrp="1"/>
          </p:cNvGraphicFramePr>
          <p:nvPr>
            <p:ph idx="1"/>
            <p:extLst>
              <p:ext uri="{D42A27DB-BD31-4B8C-83A1-F6EECF244321}">
                <p14:modId xmlns:p14="http://schemas.microsoft.com/office/powerpoint/2010/main" val="2477012888"/>
              </p:ext>
            </p:extLst>
          </p:nvPr>
        </p:nvGraphicFramePr>
        <p:xfrm>
          <a:off x="2182320" y="1868882"/>
          <a:ext cx="4244756" cy="987809"/>
        </p:xfrm>
        <a:graphic>
          <a:graphicData uri="http://schemas.openxmlformats.org/presentationml/2006/ole">
            <mc:AlternateContent xmlns:mc="http://schemas.openxmlformats.org/markup-compatibility/2006">
              <mc:Choice xmlns:v="urn:schemas-microsoft-com:vml" Requires="v">
                <p:oleObj spid="_x0000_s501963" name="Equation" r:id="rId4" imgW="2247900" imgH="596900" progId="Equation.DSMT4">
                  <p:embed/>
                </p:oleObj>
              </mc:Choice>
              <mc:Fallback>
                <p:oleObj name="Equation" r:id="rId4" imgW="2247900" imgH="5969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320" y="1868882"/>
                        <a:ext cx="4244756" cy="987809"/>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pic>
                </p:oleObj>
              </mc:Fallback>
            </mc:AlternateContent>
          </a:graphicData>
        </a:graphic>
      </p:graphicFrame>
      <p:sp>
        <p:nvSpPr>
          <p:cNvPr id="36869" name="Text Box 4"/>
          <p:cNvSpPr txBox="1">
            <a:spLocks noChangeArrowheads="1"/>
          </p:cNvSpPr>
          <p:nvPr/>
        </p:nvSpPr>
        <p:spPr bwMode="auto">
          <a:xfrm>
            <a:off x="822325" y="529907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charset="0"/>
                <a:ea typeface="ＭＳ Ｐゴシック" charset="0"/>
                <a:cs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endParaRPr lang="en-US" sz="2400"/>
          </a:p>
        </p:txBody>
      </p:sp>
      <p:sp>
        <p:nvSpPr>
          <p:cNvPr id="2" name="Slide Number Placeholder 1"/>
          <p:cNvSpPr>
            <a:spLocks noGrp="1"/>
          </p:cNvSpPr>
          <p:nvPr>
            <p:ph type="sldNum" sz="quarter" idx="12"/>
          </p:nvPr>
        </p:nvSpPr>
        <p:spPr/>
        <p:txBody>
          <a:bodyPr/>
          <a:lstStyle/>
          <a:p>
            <a:fld id="{C97EF818-B796-1249-A75A-CAC8D5CAAE29}" type="slidenum">
              <a:rPr lang="en-US" smtClean="0"/>
              <a:t>14</a:t>
            </a:fld>
            <a:endParaRPr lang="en-US"/>
          </a:p>
        </p:txBody>
      </p:sp>
      <p:sp>
        <p:nvSpPr>
          <p:cNvPr id="3" name="Rectangle 2"/>
          <p:cNvSpPr/>
          <p:nvPr/>
        </p:nvSpPr>
        <p:spPr>
          <a:xfrm>
            <a:off x="1959632" y="1818153"/>
            <a:ext cx="4690132" cy="1038538"/>
          </a:xfrm>
          <a:prstGeom prst="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855520" y="4886969"/>
            <a:ext cx="7432959" cy="892552"/>
          </a:xfrm>
          <a:prstGeom prst="rect">
            <a:avLst/>
          </a:prstGeom>
          <a:noFill/>
        </p:spPr>
        <p:txBody>
          <a:bodyPr wrap="square" rtlCol="0">
            <a:spAutoFit/>
          </a:bodyPr>
          <a:lstStyle/>
          <a:p>
            <a:r>
              <a:rPr lang="en-US" sz="2600" dirty="0"/>
              <a:t>Derive the variance and </a:t>
            </a:r>
            <a:r>
              <a:rPr lang="en-US" sz="2600" dirty="0" err="1"/>
              <a:t>σ</a:t>
            </a:r>
            <a:r>
              <a:rPr lang="en-US" sz="2600" dirty="0"/>
              <a:t> for Exponential with β = 1:</a:t>
            </a:r>
          </a:p>
          <a:p>
            <a:r>
              <a:rPr lang="en-US" sz="2600" dirty="0"/>
              <a:t>σ</a:t>
            </a:r>
            <a:r>
              <a:rPr lang="en-US" sz="2600" baseline="30000" dirty="0"/>
              <a:t>2</a:t>
            </a:r>
            <a:r>
              <a:rPr lang="en-US" sz="2600" dirty="0"/>
              <a:t> = θ</a:t>
            </a:r>
            <a:r>
              <a:rPr lang="en-US" sz="2600" baseline="30000" dirty="0"/>
              <a:t>2</a:t>
            </a:r>
            <a:r>
              <a:rPr lang="en-US" sz="2600" dirty="0"/>
              <a:t>(2 - 1) = θ</a:t>
            </a:r>
            <a:r>
              <a:rPr lang="en-US" sz="2600" baseline="30000" dirty="0"/>
              <a:t>2</a:t>
            </a:r>
            <a:r>
              <a:rPr lang="en-US" sz="2600" dirty="0"/>
              <a:t> = (1/</a:t>
            </a:r>
            <a:r>
              <a:rPr lang="en-US" sz="2600" dirty="0" err="1"/>
              <a:t>λ</a:t>
            </a:r>
            <a:r>
              <a:rPr lang="en-US" sz="2600" dirty="0"/>
              <a:t>)</a:t>
            </a:r>
            <a:r>
              <a:rPr lang="en-US" sz="2600" baseline="30000" dirty="0"/>
              <a:t>2</a:t>
            </a:r>
            <a:r>
              <a:rPr lang="en-US" sz="2600" dirty="0"/>
              <a:t> as is known for Exponential</a:t>
            </a:r>
            <a:endParaRPr lang="en-US" sz="2600" baseline="30000" dirty="0"/>
          </a:p>
        </p:txBody>
      </p:sp>
      <p:graphicFrame>
        <p:nvGraphicFramePr>
          <p:cNvPr id="5" name="Object 4"/>
          <p:cNvGraphicFramePr>
            <a:graphicFrameLocks noChangeAspect="1"/>
          </p:cNvGraphicFramePr>
          <p:nvPr>
            <p:extLst>
              <p:ext uri="{D42A27DB-BD31-4B8C-83A1-F6EECF244321}">
                <p14:modId xmlns:p14="http://schemas.microsoft.com/office/powerpoint/2010/main" val="194947792"/>
              </p:ext>
            </p:extLst>
          </p:nvPr>
        </p:nvGraphicFramePr>
        <p:xfrm>
          <a:off x="1959632" y="3531302"/>
          <a:ext cx="4138078" cy="432740"/>
        </p:xfrm>
        <a:graphic>
          <a:graphicData uri="http://schemas.openxmlformats.org/presentationml/2006/ole">
            <mc:AlternateContent xmlns:mc="http://schemas.openxmlformats.org/markup-compatibility/2006">
              <mc:Choice xmlns:v="urn:schemas-microsoft-com:vml" Requires="v">
                <p:oleObj spid="_x0000_s501964" name="Equation" r:id="rId6" imgW="1943100" imgH="203200" progId="Equation.DSMT4">
                  <p:embed/>
                </p:oleObj>
              </mc:Choice>
              <mc:Fallback>
                <p:oleObj name="Equation" r:id="rId6" imgW="1943100" imgH="203200" progId="Equation.DSMT4">
                  <p:embed/>
                  <p:pic>
                    <p:nvPicPr>
                      <p:cNvPr id="0" name=""/>
                      <p:cNvPicPr/>
                      <p:nvPr/>
                    </p:nvPicPr>
                    <p:blipFill>
                      <a:blip r:embed="rId7"/>
                      <a:stretch>
                        <a:fillRect/>
                      </a:stretch>
                    </p:blipFill>
                    <p:spPr>
                      <a:xfrm>
                        <a:off x="1959632" y="3531302"/>
                        <a:ext cx="4138078" cy="432740"/>
                      </a:xfrm>
                      <a:prstGeom prst="rect">
                        <a:avLst/>
                      </a:prstGeom>
                    </p:spPr>
                  </p:pic>
                </p:oleObj>
              </mc:Fallback>
            </mc:AlternateContent>
          </a:graphicData>
        </a:graphic>
      </p:graphicFrame>
    </p:spTree>
    <p:extLst>
      <p:ext uri="{BB962C8B-B14F-4D97-AF65-F5344CB8AC3E}">
        <p14:creationId xmlns:p14="http://schemas.microsoft.com/office/powerpoint/2010/main" val="356616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236973" y="240476"/>
            <a:ext cx="8822453" cy="749300"/>
          </a:xfrm>
        </p:spPr>
        <p:txBody>
          <a:bodyPr>
            <a:normAutofit fontScale="90000"/>
          </a:bodyPr>
          <a:lstStyle/>
          <a:p>
            <a:r>
              <a:rPr lang="en-US" sz="3600" dirty="0">
                <a:latin typeface="Tahoma" charset="0"/>
              </a:rPr>
              <a:t>Example: Effect of </a:t>
            </a:r>
            <a:r>
              <a:rPr lang="en-US" sz="3600" dirty="0"/>
              <a:t>β on</a:t>
            </a:r>
            <a:r>
              <a:rPr lang="en-US" sz="3600" dirty="0">
                <a:latin typeface="Tahoma" charset="0"/>
              </a:rPr>
              <a:t> Standard Deviation</a:t>
            </a:r>
          </a:p>
        </p:txBody>
      </p:sp>
      <p:sp>
        <p:nvSpPr>
          <p:cNvPr id="38914" name="Rectangle 3"/>
          <p:cNvSpPr>
            <a:spLocks noGrp="1" noChangeArrowheads="1"/>
          </p:cNvSpPr>
          <p:nvPr>
            <p:ph sz="half" idx="1"/>
          </p:nvPr>
        </p:nvSpPr>
        <p:spPr>
          <a:xfrm>
            <a:off x="685800" y="1676400"/>
            <a:ext cx="3797300" cy="4102100"/>
          </a:xfrm>
        </p:spPr>
        <p:txBody>
          <a:bodyPr/>
          <a:lstStyle/>
          <a:p>
            <a:pPr marL="0" indent="0" eaLnBrk="1" hangingPunct="1">
              <a:buFont typeface="Wingdings" charset="0"/>
              <a:buNone/>
            </a:pPr>
            <a:r>
              <a:rPr lang="en-US">
                <a:latin typeface="Tahoma" charset="0"/>
              </a:rPr>
              <a:t> </a:t>
            </a:r>
          </a:p>
        </p:txBody>
      </p:sp>
      <p:sp>
        <p:nvSpPr>
          <p:cNvPr id="38915" name="Rectangle 4"/>
          <p:cNvSpPr>
            <a:spLocks noGrp="1" noChangeArrowheads="1"/>
          </p:cNvSpPr>
          <p:nvPr>
            <p:ph sz="half" idx="2"/>
          </p:nvPr>
        </p:nvSpPr>
        <p:spPr>
          <a:xfrm>
            <a:off x="4648200" y="1676400"/>
            <a:ext cx="3797300" cy="4102100"/>
          </a:xfrm>
        </p:spPr>
        <p:txBody>
          <a:bodyPr/>
          <a:lstStyle/>
          <a:p>
            <a:pPr marL="0" indent="0" eaLnBrk="1" hangingPunct="1">
              <a:buFont typeface="Wingdings" charset="0"/>
              <a:buNone/>
            </a:pPr>
            <a:r>
              <a:rPr lang="en-US">
                <a:latin typeface="Tahoma" charset="0"/>
              </a:rPr>
              <a:t> </a:t>
            </a:r>
          </a:p>
        </p:txBody>
      </p:sp>
      <p:graphicFrame>
        <p:nvGraphicFramePr>
          <p:cNvPr id="38918" name="Object 7"/>
          <p:cNvGraphicFramePr>
            <a:graphicFrameLocks/>
          </p:cNvGraphicFramePr>
          <p:nvPr>
            <p:extLst>
              <p:ext uri="{D42A27DB-BD31-4B8C-83A1-F6EECF244321}">
                <p14:modId xmlns:p14="http://schemas.microsoft.com/office/powerpoint/2010/main" val="3005929769"/>
              </p:ext>
            </p:extLst>
          </p:nvPr>
        </p:nvGraphicFramePr>
        <p:xfrm>
          <a:off x="832439" y="2761696"/>
          <a:ext cx="2994972" cy="1258766"/>
        </p:xfrm>
        <a:graphic>
          <a:graphicData uri="http://schemas.openxmlformats.org/presentationml/2006/ole">
            <mc:AlternateContent xmlns:mc="http://schemas.openxmlformats.org/markup-compatibility/2006">
              <mc:Choice xmlns:v="urn:schemas-microsoft-com:vml" Requires="v">
                <p:oleObj spid="_x0000_s237510" name="Equation" r:id="rId4" imgW="1968500" imgH="711200" progId="Equation.DSMT4">
                  <p:embed/>
                </p:oleObj>
              </mc:Choice>
              <mc:Fallback>
                <p:oleObj name="Equation" r:id="rId4" imgW="1968500" imgH="711200" progId="Equation.DSMT4">
                  <p:embed/>
                  <p:pic>
                    <p:nvPicPr>
                      <p:cNvPr id="0" name=""/>
                      <p:cNvPicPr>
                        <a:picLocks noChangeArrowheads="1"/>
                      </p:cNvPicPr>
                      <p:nvPr/>
                    </p:nvPicPr>
                    <p:blipFill>
                      <a:blip r:embed="rId5"/>
                      <a:srcRect/>
                      <a:stretch>
                        <a:fillRect/>
                      </a:stretch>
                    </p:blipFill>
                    <p:spPr bwMode="auto">
                      <a:xfrm>
                        <a:off x="832439" y="2761696"/>
                        <a:ext cx="2994972" cy="12587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8919" name="Object 8"/>
          <p:cNvGraphicFramePr>
            <a:graphicFrameLocks/>
          </p:cNvGraphicFramePr>
          <p:nvPr>
            <p:extLst>
              <p:ext uri="{D42A27DB-BD31-4B8C-83A1-F6EECF244321}">
                <p14:modId xmlns:p14="http://schemas.microsoft.com/office/powerpoint/2010/main" val="1525250243"/>
              </p:ext>
            </p:extLst>
          </p:nvPr>
        </p:nvGraphicFramePr>
        <p:xfrm>
          <a:off x="5080627" y="1848986"/>
          <a:ext cx="3045427" cy="1542093"/>
        </p:xfrm>
        <a:graphic>
          <a:graphicData uri="http://schemas.openxmlformats.org/presentationml/2006/ole">
            <mc:AlternateContent xmlns:mc="http://schemas.openxmlformats.org/markup-compatibility/2006">
              <mc:Choice xmlns:v="urn:schemas-microsoft-com:vml" Requires="v">
                <p:oleObj spid="_x0000_s237511" name="Equation" r:id="rId6" imgW="2108200" imgH="939800" progId="Equation.DSMT4">
                  <p:embed/>
                </p:oleObj>
              </mc:Choice>
              <mc:Fallback>
                <p:oleObj name="Equation" r:id="rId6" imgW="2108200" imgH="939800" progId="Equation.DSMT4">
                  <p:embed/>
                  <p:pic>
                    <p:nvPicPr>
                      <p:cNvPr id="0" name=""/>
                      <p:cNvPicPr>
                        <a:picLocks noChangeArrowheads="1"/>
                      </p:cNvPicPr>
                      <p:nvPr/>
                    </p:nvPicPr>
                    <p:blipFill>
                      <a:blip r:embed="rId7"/>
                      <a:srcRect/>
                      <a:stretch>
                        <a:fillRect/>
                      </a:stretch>
                    </p:blipFill>
                    <p:spPr bwMode="auto">
                      <a:xfrm>
                        <a:off x="5080627" y="1848986"/>
                        <a:ext cx="3045427" cy="1542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8922" name="Line 12"/>
          <p:cNvSpPr>
            <a:spLocks noChangeShapeType="1"/>
          </p:cNvSpPr>
          <p:nvPr/>
        </p:nvSpPr>
        <p:spPr bwMode="auto">
          <a:xfrm>
            <a:off x="4489450" y="1593850"/>
            <a:ext cx="0" cy="2525663"/>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a:xfrm>
            <a:off x="6943966" y="6513451"/>
            <a:ext cx="2133600" cy="365125"/>
          </a:xfrm>
        </p:spPr>
        <p:txBody>
          <a:bodyPr/>
          <a:lstStyle/>
          <a:p>
            <a:fld id="{C97EF818-B796-1249-A75A-CAC8D5CAAE29}" type="slidenum">
              <a:rPr lang="en-US" smtClean="0"/>
              <a:t>15</a:t>
            </a:fld>
            <a:endParaRPr lang="en-US" dirty="0"/>
          </a:p>
        </p:txBody>
      </p:sp>
      <p:sp>
        <p:nvSpPr>
          <p:cNvPr id="3" name="TextBox 2"/>
          <p:cNvSpPr txBox="1"/>
          <p:nvPr/>
        </p:nvSpPr>
        <p:spPr>
          <a:xfrm>
            <a:off x="1208690" y="1108373"/>
            <a:ext cx="1244571" cy="430887"/>
          </a:xfrm>
          <a:prstGeom prst="rect">
            <a:avLst/>
          </a:prstGeom>
          <a:noFill/>
        </p:spPr>
        <p:txBody>
          <a:bodyPr wrap="square" rtlCol="0">
            <a:spAutoFit/>
          </a:bodyPr>
          <a:lstStyle/>
          <a:p>
            <a:r>
              <a:rPr lang="en-US" sz="2200" b="1" dirty="0" err="1"/>
              <a:t>θ</a:t>
            </a:r>
            <a:r>
              <a:rPr lang="en-US" sz="2200" b="1" dirty="0"/>
              <a:t> = 500</a:t>
            </a:r>
          </a:p>
        </p:txBody>
      </p:sp>
      <p:sp>
        <p:nvSpPr>
          <p:cNvPr id="4" name="TextBox 3"/>
          <p:cNvSpPr txBox="1"/>
          <p:nvPr/>
        </p:nvSpPr>
        <p:spPr>
          <a:xfrm>
            <a:off x="2385527" y="1117923"/>
            <a:ext cx="1148254" cy="430887"/>
          </a:xfrm>
          <a:prstGeom prst="rect">
            <a:avLst/>
          </a:prstGeom>
          <a:noFill/>
        </p:spPr>
        <p:txBody>
          <a:bodyPr wrap="square" rtlCol="0">
            <a:spAutoFit/>
          </a:bodyPr>
          <a:lstStyle/>
          <a:p>
            <a:r>
              <a:rPr lang="en-US" sz="2200" b="1" dirty="0"/>
              <a:t>β = 0.5</a:t>
            </a:r>
          </a:p>
        </p:txBody>
      </p:sp>
      <p:sp>
        <p:nvSpPr>
          <p:cNvPr id="13" name="TextBox 12"/>
          <p:cNvSpPr txBox="1"/>
          <p:nvPr/>
        </p:nvSpPr>
        <p:spPr>
          <a:xfrm>
            <a:off x="6830508" y="1104547"/>
            <a:ext cx="959831" cy="430887"/>
          </a:xfrm>
          <a:prstGeom prst="rect">
            <a:avLst/>
          </a:prstGeom>
          <a:noFill/>
        </p:spPr>
        <p:txBody>
          <a:bodyPr wrap="none" rtlCol="0">
            <a:spAutoFit/>
          </a:bodyPr>
          <a:lstStyle/>
          <a:p>
            <a:r>
              <a:rPr lang="en-US" sz="2200" b="1" dirty="0"/>
              <a:t>β = 1.5</a:t>
            </a:r>
          </a:p>
        </p:txBody>
      </p:sp>
      <p:sp>
        <p:nvSpPr>
          <p:cNvPr id="14" name="TextBox 13"/>
          <p:cNvSpPr txBox="1"/>
          <p:nvPr/>
        </p:nvSpPr>
        <p:spPr>
          <a:xfrm>
            <a:off x="5413300" y="1117923"/>
            <a:ext cx="1068522" cy="430887"/>
          </a:xfrm>
          <a:prstGeom prst="rect">
            <a:avLst/>
          </a:prstGeom>
          <a:noFill/>
        </p:spPr>
        <p:txBody>
          <a:bodyPr wrap="none" rtlCol="0">
            <a:spAutoFit/>
          </a:bodyPr>
          <a:lstStyle/>
          <a:p>
            <a:r>
              <a:rPr lang="en-US" sz="2200" b="1" dirty="0" err="1"/>
              <a:t>θ</a:t>
            </a:r>
            <a:r>
              <a:rPr lang="en-US" sz="2200" b="1" dirty="0"/>
              <a:t> = 500</a:t>
            </a:r>
          </a:p>
        </p:txBody>
      </p:sp>
      <p:graphicFrame>
        <p:nvGraphicFramePr>
          <p:cNvPr id="15" name="Object 3"/>
          <p:cNvGraphicFramePr>
            <a:graphicFrameLocks/>
          </p:cNvGraphicFramePr>
          <p:nvPr>
            <p:extLst>
              <p:ext uri="{D42A27DB-BD31-4B8C-83A1-F6EECF244321}">
                <p14:modId xmlns:p14="http://schemas.microsoft.com/office/powerpoint/2010/main" val="2915180478"/>
              </p:ext>
            </p:extLst>
          </p:nvPr>
        </p:nvGraphicFramePr>
        <p:xfrm>
          <a:off x="984497" y="1819653"/>
          <a:ext cx="2628724" cy="712501"/>
        </p:xfrm>
        <a:graphic>
          <a:graphicData uri="http://schemas.openxmlformats.org/presentationml/2006/ole">
            <mc:AlternateContent xmlns:mc="http://schemas.openxmlformats.org/markup-compatibility/2006">
              <mc:Choice xmlns:v="urn:schemas-microsoft-com:vml" Requires="v">
                <p:oleObj spid="_x0000_s237512" name="Equation" r:id="rId8" imgW="2247900" imgH="596900" progId="Equation.DSMT4">
                  <p:embed/>
                </p:oleObj>
              </mc:Choice>
              <mc:Fallback>
                <p:oleObj name="Equation" r:id="rId8" imgW="2247900" imgH="596900"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497" y="1819653"/>
                        <a:ext cx="2628724" cy="712501"/>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sp>
        <p:nvSpPr>
          <p:cNvPr id="5" name="TextBox 4"/>
          <p:cNvSpPr txBox="1"/>
          <p:nvPr/>
        </p:nvSpPr>
        <p:spPr>
          <a:xfrm>
            <a:off x="6400658" y="1686244"/>
            <a:ext cx="458780" cy="276999"/>
          </a:xfrm>
          <a:prstGeom prst="rect">
            <a:avLst/>
          </a:prstGeom>
          <a:noFill/>
        </p:spPr>
        <p:txBody>
          <a:bodyPr wrap="none" rtlCol="0">
            <a:spAutoFit/>
          </a:bodyPr>
          <a:lstStyle/>
          <a:p>
            <a:r>
              <a:rPr lang="en-US" sz="1200" dirty="0"/>
              <a:t>2.33</a:t>
            </a:r>
          </a:p>
        </p:txBody>
      </p:sp>
      <p:graphicFrame>
        <p:nvGraphicFramePr>
          <p:cNvPr id="17" name="Object 4"/>
          <p:cNvGraphicFramePr>
            <a:graphicFrameLocks/>
          </p:cNvGraphicFramePr>
          <p:nvPr>
            <p:extLst>
              <p:ext uri="{D42A27DB-BD31-4B8C-83A1-F6EECF244321}">
                <p14:modId xmlns:p14="http://schemas.microsoft.com/office/powerpoint/2010/main" val="1956250598"/>
              </p:ext>
            </p:extLst>
          </p:nvPr>
        </p:nvGraphicFramePr>
        <p:xfrm>
          <a:off x="2945081" y="4616792"/>
          <a:ext cx="3678617" cy="2179702"/>
        </p:xfrm>
        <a:graphic>
          <a:graphicData uri="http://schemas.openxmlformats.org/drawingml/2006/chart">
            <c:chart xmlns:c="http://schemas.openxmlformats.org/drawingml/2006/chart" xmlns:r="http://schemas.openxmlformats.org/officeDocument/2006/relationships" r:id="rId10"/>
          </a:graphicData>
        </a:graphic>
      </p:graphicFrame>
      <p:sp>
        <p:nvSpPr>
          <p:cNvPr id="7" name="TextBox 6"/>
          <p:cNvSpPr txBox="1"/>
          <p:nvPr/>
        </p:nvSpPr>
        <p:spPr>
          <a:xfrm>
            <a:off x="3051148" y="4225107"/>
            <a:ext cx="4165623" cy="369332"/>
          </a:xfrm>
          <a:prstGeom prst="rect">
            <a:avLst/>
          </a:prstGeom>
          <a:noFill/>
        </p:spPr>
        <p:txBody>
          <a:bodyPr wrap="none" rtlCol="0">
            <a:spAutoFit/>
          </a:bodyPr>
          <a:lstStyle/>
          <a:p>
            <a:r>
              <a:rPr lang="en-US" dirty="0"/>
              <a:t>Much smaller </a:t>
            </a:r>
            <a:r>
              <a:rPr lang="en-US" dirty="0" err="1"/>
              <a:t>σ</a:t>
            </a:r>
            <a:r>
              <a:rPr lang="en-US" dirty="0"/>
              <a:t> with β = 1.5 as seen in f(t):</a:t>
            </a:r>
          </a:p>
        </p:txBody>
      </p:sp>
      <p:sp>
        <p:nvSpPr>
          <p:cNvPr id="24" name="TextBox 23"/>
          <p:cNvSpPr txBox="1"/>
          <p:nvPr/>
        </p:nvSpPr>
        <p:spPr>
          <a:xfrm>
            <a:off x="7394897" y="1643510"/>
            <a:ext cx="458780" cy="276999"/>
          </a:xfrm>
          <a:prstGeom prst="rect">
            <a:avLst/>
          </a:prstGeom>
          <a:noFill/>
        </p:spPr>
        <p:txBody>
          <a:bodyPr wrap="none" rtlCol="0">
            <a:spAutoFit/>
          </a:bodyPr>
          <a:lstStyle/>
          <a:p>
            <a:r>
              <a:rPr lang="en-US" sz="1200" dirty="0"/>
              <a:t>1.67</a:t>
            </a:r>
          </a:p>
        </p:txBody>
      </p:sp>
      <p:cxnSp>
        <p:nvCxnSpPr>
          <p:cNvPr id="27" name="Straight Arrow Connector 26"/>
          <p:cNvCxnSpPr>
            <a:cxnSpLocks/>
          </p:cNvCxnSpPr>
          <p:nvPr/>
        </p:nvCxnSpPr>
        <p:spPr>
          <a:xfrm flipV="1">
            <a:off x="3641907" y="3226514"/>
            <a:ext cx="1438720" cy="67426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B219CC3-7743-4F89-B0E0-ADA5B8F2D51A}"/>
              </a:ext>
            </a:extLst>
          </p:cNvPr>
          <p:cNvSpPr txBox="1"/>
          <p:nvPr/>
        </p:nvSpPr>
        <p:spPr>
          <a:xfrm>
            <a:off x="2531461" y="4741089"/>
            <a:ext cx="504497" cy="369332"/>
          </a:xfrm>
          <a:prstGeom prst="rect">
            <a:avLst/>
          </a:prstGeom>
          <a:noFill/>
        </p:spPr>
        <p:txBody>
          <a:bodyPr wrap="square" rtlCol="0">
            <a:spAutoFit/>
          </a:bodyPr>
          <a:lstStyle/>
          <a:p>
            <a:r>
              <a:rPr lang="en-US" b="1" dirty="0"/>
              <a:t>f(t)</a:t>
            </a:r>
          </a:p>
        </p:txBody>
      </p:sp>
      <p:sp>
        <p:nvSpPr>
          <p:cNvPr id="18" name="TextBox 17">
            <a:extLst>
              <a:ext uri="{FF2B5EF4-FFF2-40B4-BE49-F238E27FC236}">
                <a16:creationId xmlns:a16="http://schemas.microsoft.com/office/drawing/2014/main" id="{3F528A0B-79AE-405B-9364-177C382C7C95}"/>
              </a:ext>
            </a:extLst>
          </p:cNvPr>
          <p:cNvSpPr txBox="1"/>
          <p:nvPr/>
        </p:nvSpPr>
        <p:spPr>
          <a:xfrm>
            <a:off x="6623698" y="6369269"/>
            <a:ext cx="413620" cy="369332"/>
          </a:xfrm>
          <a:prstGeom prst="rect">
            <a:avLst/>
          </a:prstGeom>
          <a:noFill/>
        </p:spPr>
        <p:txBody>
          <a:bodyPr wrap="square" rtlCol="0">
            <a:spAutoFit/>
          </a:bodyPr>
          <a:lstStyle/>
          <a:p>
            <a:r>
              <a:rPr lang="en-US" b="1" dirty="0"/>
              <a:t>t</a:t>
            </a:r>
          </a:p>
        </p:txBody>
      </p:sp>
    </p:spTree>
    <p:extLst>
      <p:ext uri="{BB962C8B-B14F-4D97-AF65-F5344CB8AC3E}">
        <p14:creationId xmlns:p14="http://schemas.microsoft.com/office/powerpoint/2010/main" val="392809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138582" y="275784"/>
            <a:ext cx="6845300" cy="749300"/>
          </a:xfrm>
        </p:spPr>
        <p:txBody>
          <a:bodyPr/>
          <a:lstStyle/>
          <a:p>
            <a:pPr eaLnBrk="1" hangingPunct="1"/>
            <a:r>
              <a:rPr lang="en-US" sz="3600" dirty="0" err="1">
                <a:latin typeface="Tahoma" charset="0"/>
              </a:rPr>
              <a:t>Weibull</a:t>
            </a:r>
            <a:r>
              <a:rPr lang="en-US" sz="3600" dirty="0">
                <a:latin typeface="Tahoma" charset="0"/>
              </a:rPr>
              <a:t> Design Life and Median</a:t>
            </a:r>
          </a:p>
        </p:txBody>
      </p:sp>
      <p:graphicFrame>
        <p:nvGraphicFramePr>
          <p:cNvPr id="40962" name="Object 3"/>
          <p:cNvGraphicFramePr>
            <a:graphicFrameLocks noGrp="1"/>
          </p:cNvGraphicFramePr>
          <p:nvPr>
            <p:ph idx="1"/>
            <p:extLst>
              <p:ext uri="{D42A27DB-BD31-4B8C-83A1-F6EECF244321}">
                <p14:modId xmlns:p14="http://schemas.microsoft.com/office/powerpoint/2010/main" val="2678875935"/>
              </p:ext>
            </p:extLst>
          </p:nvPr>
        </p:nvGraphicFramePr>
        <p:xfrm>
          <a:off x="3310759" y="1618198"/>
          <a:ext cx="2294445" cy="641922"/>
        </p:xfrm>
        <a:graphic>
          <a:graphicData uri="http://schemas.openxmlformats.org/presentationml/2006/ole">
            <mc:AlternateContent xmlns:mc="http://schemas.openxmlformats.org/markup-compatibility/2006">
              <mc:Choice xmlns:v="urn:schemas-microsoft-com:vml" Requires="v">
                <p:oleObj spid="_x0000_s568342" name="Equation" r:id="rId4" imgW="952500" imgH="292100" progId="Equation.DSMT4">
                  <p:embed/>
                </p:oleObj>
              </mc:Choice>
              <mc:Fallback>
                <p:oleObj name="Equation" r:id="rId4" imgW="952500" imgH="292100" progId="Equation.DSMT4">
                  <p:embed/>
                  <p:pic>
                    <p:nvPicPr>
                      <p:cNvPr id="0" name=""/>
                      <p:cNvPicPr>
                        <a:picLocks noChangeArrowheads="1"/>
                      </p:cNvPicPr>
                      <p:nvPr/>
                    </p:nvPicPr>
                    <p:blipFill>
                      <a:blip r:embed="rId5"/>
                      <a:srcRect/>
                      <a:stretch>
                        <a:fillRect/>
                      </a:stretch>
                    </p:blipFill>
                    <p:spPr bwMode="auto">
                      <a:xfrm>
                        <a:off x="3310759" y="1618198"/>
                        <a:ext cx="2294445" cy="641922"/>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pic>
                </p:oleObj>
              </mc:Fallback>
            </mc:AlternateContent>
          </a:graphicData>
        </a:graphic>
      </p:graphicFrame>
      <p:sp>
        <p:nvSpPr>
          <p:cNvPr id="40965" name="Rectangle 4"/>
          <p:cNvSpPr>
            <a:spLocks noChangeArrowheads="1"/>
          </p:cNvSpPr>
          <p:nvPr/>
        </p:nvSpPr>
        <p:spPr bwMode="auto">
          <a:xfrm>
            <a:off x="1533526" y="1690852"/>
            <a:ext cx="716142" cy="585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200" dirty="0"/>
              <a:t>Set</a:t>
            </a:r>
          </a:p>
        </p:txBody>
      </p:sp>
      <p:graphicFrame>
        <p:nvGraphicFramePr>
          <p:cNvPr id="40970" name="Object 5"/>
          <p:cNvGraphicFramePr>
            <a:graphicFrameLocks/>
          </p:cNvGraphicFramePr>
          <p:nvPr>
            <p:extLst>
              <p:ext uri="{D42A27DB-BD31-4B8C-83A1-F6EECF244321}">
                <p14:modId xmlns:p14="http://schemas.microsoft.com/office/powerpoint/2010/main" val="2146706580"/>
              </p:ext>
            </p:extLst>
          </p:nvPr>
        </p:nvGraphicFramePr>
        <p:xfrm>
          <a:off x="3247832" y="2276270"/>
          <a:ext cx="2357372" cy="890063"/>
        </p:xfrm>
        <a:graphic>
          <a:graphicData uri="http://schemas.openxmlformats.org/presentationml/2006/ole">
            <mc:AlternateContent xmlns:mc="http://schemas.openxmlformats.org/markup-compatibility/2006">
              <mc:Choice xmlns:v="urn:schemas-microsoft-com:vml" Requires="v">
                <p:oleObj spid="_x0000_s568343" name="Equation" r:id="rId6" imgW="850900" imgH="330200" progId="Equation.DSMT4">
                  <p:embed/>
                </p:oleObj>
              </mc:Choice>
              <mc:Fallback>
                <p:oleObj name="Equation" r:id="rId6" imgW="850900" imgH="330200" progId="Equation.DSMT4">
                  <p:embed/>
                  <p:pic>
                    <p:nvPicPr>
                      <p:cNvPr id="0" name=""/>
                      <p:cNvPicPr>
                        <a:picLocks noChangeArrowheads="1"/>
                      </p:cNvPicPr>
                      <p:nvPr/>
                    </p:nvPicPr>
                    <p:blipFill>
                      <a:blip r:embed="rId7"/>
                      <a:srcRect/>
                      <a:stretch>
                        <a:fillRect/>
                      </a:stretch>
                    </p:blipFill>
                    <p:spPr bwMode="auto">
                      <a:xfrm>
                        <a:off x="3247832" y="2276270"/>
                        <a:ext cx="2357372" cy="890063"/>
                      </a:xfrm>
                      <a:prstGeom prst="rect">
                        <a:avLst/>
                      </a:prstGeom>
                      <a:noFill/>
                      <a:ln>
                        <a:solidFill>
                          <a:srgbClr val="C00000"/>
                        </a:solidFill>
                      </a:ln>
                      <a:effectLst/>
                    </p:spPr>
                  </p:pic>
                </p:oleObj>
              </mc:Fallback>
            </mc:AlternateContent>
          </a:graphicData>
        </a:graphic>
      </p:graphicFrame>
      <p:grpSp>
        <p:nvGrpSpPr>
          <p:cNvPr id="40967" name="Group 12"/>
          <p:cNvGrpSpPr>
            <a:grpSpLocks/>
          </p:cNvGrpSpPr>
          <p:nvPr/>
        </p:nvGrpSpPr>
        <p:grpSpPr bwMode="auto">
          <a:xfrm>
            <a:off x="1587062" y="3315834"/>
            <a:ext cx="4695607" cy="750486"/>
            <a:chOff x="986" y="2333"/>
            <a:chExt cx="3584" cy="633"/>
          </a:xfrm>
        </p:grpSpPr>
        <p:graphicFrame>
          <p:nvGraphicFramePr>
            <p:cNvPr id="40968" name="Object 8"/>
            <p:cNvGraphicFramePr>
              <a:graphicFrameLocks/>
            </p:cNvGraphicFramePr>
            <p:nvPr>
              <p:extLst>
                <p:ext uri="{D42A27DB-BD31-4B8C-83A1-F6EECF244321}">
                  <p14:modId xmlns:p14="http://schemas.microsoft.com/office/powerpoint/2010/main" val="2067446851"/>
                </p:ext>
              </p:extLst>
            </p:nvPr>
          </p:nvGraphicFramePr>
          <p:xfrm>
            <a:off x="1765" y="2333"/>
            <a:ext cx="2805" cy="632"/>
          </p:xfrm>
          <a:graphic>
            <a:graphicData uri="http://schemas.openxmlformats.org/presentationml/2006/ole">
              <mc:AlternateContent xmlns:mc="http://schemas.openxmlformats.org/markup-compatibility/2006">
                <mc:Choice xmlns:v="urn:schemas-microsoft-com:vml" Requires="v">
                  <p:oleObj spid="_x0000_s568344" name="Equation" r:id="rId8" imgW="1409700" imgH="330200" progId="Equation.DSMT4">
                    <p:embed/>
                  </p:oleObj>
                </mc:Choice>
                <mc:Fallback>
                  <p:oleObj name="Equation" r:id="rId8" imgW="1409700" imgH="330200" progId="Equation.DSMT4">
                    <p:embed/>
                    <p:pic>
                      <p:nvPicPr>
                        <p:cNvPr id="0" name=""/>
                        <p:cNvPicPr>
                          <a:picLocks noChangeArrowheads="1"/>
                        </p:cNvPicPr>
                        <p:nvPr/>
                      </p:nvPicPr>
                      <p:blipFill>
                        <a:blip r:embed="rId9"/>
                        <a:srcRect/>
                        <a:stretch>
                          <a:fillRect/>
                        </a:stretch>
                      </p:blipFill>
                      <p:spPr bwMode="auto">
                        <a:xfrm>
                          <a:off x="1765" y="2333"/>
                          <a:ext cx="2805" cy="632"/>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0969" name="Rectangle 9"/>
            <p:cNvSpPr>
              <a:spLocks noChangeArrowheads="1"/>
            </p:cNvSpPr>
            <p:nvPr/>
          </p:nvSpPr>
          <p:spPr bwMode="auto">
            <a:xfrm>
              <a:off x="986" y="2601"/>
              <a:ext cx="486" cy="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200" dirty="0"/>
                <a:t>and</a:t>
              </a:r>
            </a:p>
          </p:txBody>
        </p:sp>
      </p:grpSp>
      <p:sp>
        <p:nvSpPr>
          <p:cNvPr id="2" name="Slide Number Placeholder 1"/>
          <p:cNvSpPr>
            <a:spLocks noGrp="1"/>
          </p:cNvSpPr>
          <p:nvPr>
            <p:ph type="sldNum" sz="quarter" idx="12"/>
          </p:nvPr>
        </p:nvSpPr>
        <p:spPr>
          <a:xfrm>
            <a:off x="6781801" y="6363111"/>
            <a:ext cx="2133600" cy="365125"/>
          </a:xfrm>
        </p:spPr>
        <p:txBody>
          <a:bodyPr/>
          <a:lstStyle/>
          <a:p>
            <a:fld id="{C97EF818-B796-1249-A75A-CAC8D5CAAE29}" type="slidenum">
              <a:rPr lang="en-US" smtClean="0"/>
              <a:t>16</a:t>
            </a:fld>
            <a:endParaRPr lang="en-US" dirty="0"/>
          </a:p>
        </p:txBody>
      </p:sp>
      <p:sp>
        <p:nvSpPr>
          <p:cNvPr id="3" name="TextBox 2"/>
          <p:cNvSpPr txBox="1"/>
          <p:nvPr/>
        </p:nvSpPr>
        <p:spPr>
          <a:xfrm>
            <a:off x="6432620" y="1867738"/>
            <a:ext cx="2216923" cy="461665"/>
          </a:xfrm>
          <a:prstGeom prst="rect">
            <a:avLst/>
          </a:prstGeom>
          <a:noFill/>
        </p:spPr>
        <p:txBody>
          <a:bodyPr wrap="none" rtlCol="0">
            <a:spAutoFit/>
          </a:bodyPr>
          <a:lstStyle/>
          <a:p>
            <a:r>
              <a:rPr lang="en-US" sz="2400" dirty="0"/>
              <a:t>a targeted value</a:t>
            </a:r>
          </a:p>
        </p:txBody>
      </p:sp>
      <p:sp>
        <p:nvSpPr>
          <p:cNvPr id="4" name="TextBox 3"/>
          <p:cNvSpPr txBox="1"/>
          <p:nvPr/>
        </p:nvSpPr>
        <p:spPr>
          <a:xfrm>
            <a:off x="439890" y="5111757"/>
            <a:ext cx="8475511" cy="1246495"/>
          </a:xfrm>
          <a:prstGeom prst="rect">
            <a:avLst/>
          </a:prstGeom>
          <a:noFill/>
        </p:spPr>
        <p:txBody>
          <a:bodyPr wrap="square" rtlCol="0">
            <a:spAutoFit/>
          </a:bodyPr>
          <a:lstStyle/>
          <a:p>
            <a:r>
              <a:rPr lang="en-US" sz="2500" dirty="0"/>
              <a:t>Note that when β = 1, the expressions for Exponential appear, showing again that </a:t>
            </a:r>
            <a:r>
              <a:rPr lang="en-US" sz="2500" dirty="0" err="1"/>
              <a:t>Weibull</a:t>
            </a:r>
            <a:r>
              <a:rPr lang="en-US" sz="2500" dirty="0"/>
              <a:t> is an extension of Exponential, and </a:t>
            </a:r>
            <a:r>
              <a:rPr lang="en-US" sz="2500" dirty="0" err="1"/>
              <a:t>Weibull</a:t>
            </a:r>
            <a:r>
              <a:rPr lang="en-US" sz="2500" dirty="0"/>
              <a:t> β = 1 is Exponential!</a:t>
            </a:r>
          </a:p>
        </p:txBody>
      </p:sp>
      <p:sp>
        <p:nvSpPr>
          <p:cNvPr id="14" name="Rectangle 6">
            <a:extLst>
              <a:ext uri="{FF2B5EF4-FFF2-40B4-BE49-F238E27FC236}">
                <a16:creationId xmlns:a16="http://schemas.microsoft.com/office/drawing/2014/main" id="{2C03CA5F-F5EB-41DC-9C75-8BD2F91B7F0C}"/>
              </a:ext>
            </a:extLst>
          </p:cNvPr>
          <p:cNvSpPr>
            <a:spLocks noChangeArrowheads="1"/>
          </p:cNvSpPr>
          <p:nvPr/>
        </p:nvSpPr>
        <p:spPr bwMode="auto">
          <a:xfrm>
            <a:off x="1739847" y="2539708"/>
            <a:ext cx="600391" cy="4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3200" dirty="0"/>
              <a:t>then</a:t>
            </a:r>
          </a:p>
        </p:txBody>
      </p:sp>
    </p:spTree>
    <p:extLst>
      <p:ext uri="{BB962C8B-B14F-4D97-AF65-F5344CB8AC3E}">
        <p14:creationId xmlns:p14="http://schemas.microsoft.com/office/powerpoint/2010/main" val="127763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073150" y="107798"/>
            <a:ext cx="6997700" cy="749300"/>
          </a:xfrm>
        </p:spPr>
        <p:txBody>
          <a:bodyPr/>
          <a:lstStyle/>
          <a:p>
            <a:pPr eaLnBrk="1" hangingPunct="1"/>
            <a:r>
              <a:rPr lang="en-US" sz="3600" dirty="0" err="1">
                <a:latin typeface="Tahoma" charset="0"/>
              </a:rPr>
              <a:t>Weibull</a:t>
            </a:r>
            <a:r>
              <a:rPr lang="en-US" sz="3600" dirty="0">
                <a:latin typeface="Tahoma" charset="0"/>
              </a:rPr>
              <a:t> Mode</a:t>
            </a:r>
          </a:p>
        </p:txBody>
      </p:sp>
      <p:graphicFrame>
        <p:nvGraphicFramePr>
          <p:cNvPr id="43010" name="Object 4"/>
          <p:cNvGraphicFramePr>
            <a:graphicFrameLocks noGrp="1"/>
          </p:cNvGraphicFramePr>
          <p:nvPr>
            <p:ph idx="1"/>
            <p:extLst>
              <p:ext uri="{D42A27DB-BD31-4B8C-83A1-F6EECF244321}">
                <p14:modId xmlns:p14="http://schemas.microsoft.com/office/powerpoint/2010/main" val="1138283488"/>
              </p:ext>
            </p:extLst>
          </p:nvPr>
        </p:nvGraphicFramePr>
        <p:xfrm>
          <a:off x="3555883" y="1435482"/>
          <a:ext cx="2032234" cy="749300"/>
        </p:xfrm>
        <a:graphic>
          <a:graphicData uri="http://schemas.openxmlformats.org/presentationml/2006/ole">
            <mc:AlternateContent xmlns:mc="http://schemas.openxmlformats.org/markup-compatibility/2006">
              <mc:Choice xmlns:v="urn:schemas-microsoft-com:vml" Requires="v">
                <p:oleObj spid="_x0000_s391547" name="Equation" r:id="rId4" imgW="1155700" imgH="457200" progId="Equation.DSMT4">
                  <p:embed/>
                </p:oleObj>
              </mc:Choice>
              <mc:Fallback>
                <p:oleObj name="Equation" r:id="rId4" imgW="1155700" imgH="4572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5883" y="1435482"/>
                        <a:ext cx="2032234" cy="749300"/>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pic>
                </p:oleObj>
              </mc:Fallback>
            </mc:AlternateContent>
          </a:graphicData>
        </a:graphic>
      </p:graphicFrame>
      <p:graphicFrame>
        <p:nvGraphicFramePr>
          <p:cNvPr id="43013" name="Object 3"/>
          <p:cNvGraphicFramePr>
            <a:graphicFrameLocks/>
          </p:cNvGraphicFramePr>
          <p:nvPr>
            <p:extLst>
              <p:ext uri="{D42A27DB-BD31-4B8C-83A1-F6EECF244321}">
                <p14:modId xmlns:p14="http://schemas.microsoft.com/office/powerpoint/2010/main" val="1401908547"/>
              </p:ext>
            </p:extLst>
          </p:nvPr>
        </p:nvGraphicFramePr>
        <p:xfrm>
          <a:off x="2590843" y="2758958"/>
          <a:ext cx="4314059" cy="1424451"/>
        </p:xfrm>
        <a:graphic>
          <a:graphicData uri="http://schemas.openxmlformats.org/presentationml/2006/ole">
            <mc:AlternateContent xmlns:mc="http://schemas.openxmlformats.org/markup-compatibility/2006">
              <mc:Choice xmlns:v="urn:schemas-microsoft-com:vml" Requires="v">
                <p:oleObj spid="_x0000_s391548" name="Equation" r:id="rId6" imgW="1816100" imgH="825500" progId="Equation.DSMT4">
                  <p:embed/>
                </p:oleObj>
              </mc:Choice>
              <mc:Fallback>
                <p:oleObj name="Equation" r:id="rId6" imgW="1816100" imgH="825500" progId="Equation.DSMT4">
                  <p:embed/>
                  <p:pic>
                    <p:nvPicPr>
                      <p:cNvPr id="0" name=""/>
                      <p:cNvPicPr>
                        <a:picLocks noChangeArrowheads="1"/>
                      </p:cNvPicPr>
                      <p:nvPr/>
                    </p:nvPicPr>
                    <p:blipFill>
                      <a:blip r:embed="rId7"/>
                      <a:srcRect/>
                      <a:stretch>
                        <a:fillRect/>
                      </a:stretch>
                    </p:blipFill>
                    <p:spPr bwMode="auto">
                      <a:xfrm>
                        <a:off x="2590843" y="2758958"/>
                        <a:ext cx="4314059" cy="1424451"/>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7EF818-B796-1249-A75A-CAC8D5CAAE29}" type="slidenum">
              <a:rPr lang="en-US" smtClean="0"/>
              <a:t>17</a:t>
            </a:fld>
            <a:endParaRPr lang="en-US"/>
          </a:p>
        </p:txBody>
      </p:sp>
      <p:sp>
        <p:nvSpPr>
          <p:cNvPr id="4" name="TextBox 3"/>
          <p:cNvSpPr txBox="1"/>
          <p:nvPr/>
        </p:nvSpPr>
        <p:spPr>
          <a:xfrm>
            <a:off x="1158963" y="5023658"/>
            <a:ext cx="7058835" cy="492443"/>
          </a:xfrm>
          <a:prstGeom prst="rect">
            <a:avLst/>
          </a:prstGeom>
          <a:noFill/>
        </p:spPr>
        <p:txBody>
          <a:bodyPr wrap="none" rtlCol="0">
            <a:spAutoFit/>
          </a:bodyPr>
          <a:lstStyle/>
          <a:p>
            <a:r>
              <a:rPr lang="en-US" sz="2600" dirty="0"/>
              <a:t>We showed </a:t>
            </a:r>
            <a:r>
              <a:rPr lang="en-US" sz="2600" dirty="0" err="1"/>
              <a:t>t</a:t>
            </a:r>
            <a:r>
              <a:rPr lang="en-US" sz="2600" baseline="-25000" dirty="0" err="1"/>
              <a:t>mode</a:t>
            </a:r>
            <a:r>
              <a:rPr lang="en-US" sz="2600" dirty="0"/>
              <a:t> = 0 for Exponential, </a:t>
            </a:r>
            <a:r>
              <a:rPr lang="en-US" sz="2600" dirty="0" err="1"/>
              <a:t>Weibull</a:t>
            </a:r>
            <a:r>
              <a:rPr lang="en-US" sz="2600" dirty="0"/>
              <a:t> β = 1</a:t>
            </a:r>
          </a:p>
        </p:txBody>
      </p:sp>
    </p:spTree>
    <p:extLst>
      <p:ext uri="{BB962C8B-B14F-4D97-AF65-F5344CB8AC3E}">
        <p14:creationId xmlns:p14="http://schemas.microsoft.com/office/powerpoint/2010/main" val="273015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0" y="147793"/>
            <a:ext cx="9144000" cy="749300"/>
          </a:xfrm>
        </p:spPr>
        <p:txBody>
          <a:bodyPr>
            <a:normAutofit/>
          </a:bodyPr>
          <a:lstStyle/>
          <a:p>
            <a:r>
              <a:rPr lang="en-US" sz="2800" dirty="0">
                <a:latin typeface="Tahoma" charset="0"/>
              </a:rPr>
              <a:t>Example: Compare Design Life, Median, &amp; Mode</a:t>
            </a:r>
          </a:p>
        </p:txBody>
      </p:sp>
      <p:sp>
        <p:nvSpPr>
          <p:cNvPr id="45058" name="Rectangle 3"/>
          <p:cNvSpPr>
            <a:spLocks noGrp="1" noChangeArrowheads="1"/>
          </p:cNvSpPr>
          <p:nvPr>
            <p:ph sz="half" idx="1"/>
          </p:nvPr>
        </p:nvSpPr>
        <p:spPr>
          <a:xfrm>
            <a:off x="685800" y="1447800"/>
            <a:ext cx="3797300" cy="4102100"/>
          </a:xfrm>
        </p:spPr>
        <p:txBody>
          <a:bodyPr/>
          <a:lstStyle/>
          <a:p>
            <a:pPr marL="0" indent="0">
              <a:buNone/>
            </a:pPr>
            <a:r>
              <a:rPr lang="en-US" sz="2400" dirty="0" err="1">
                <a:latin typeface="Tahoma" charset="0"/>
              </a:rPr>
              <a:t>θ</a:t>
            </a:r>
            <a:r>
              <a:rPr lang="en-US" sz="2400" dirty="0">
                <a:latin typeface="Tahoma" charset="0"/>
              </a:rPr>
              <a:t>= 500</a:t>
            </a:r>
          </a:p>
          <a:p>
            <a:pPr marL="0" indent="0">
              <a:buNone/>
            </a:pPr>
            <a:r>
              <a:rPr lang="en-US" sz="2400" dirty="0">
                <a:latin typeface="Tahoma" charset="0"/>
              </a:rPr>
              <a:t>β = 0.5</a:t>
            </a:r>
          </a:p>
          <a:p>
            <a:pPr marL="0" indent="0" eaLnBrk="1" hangingPunct="1">
              <a:buFont typeface="Wingdings" charset="0"/>
              <a:buNone/>
            </a:pPr>
            <a:r>
              <a:rPr lang="en-US" sz="2400" dirty="0">
                <a:latin typeface="Tahoma" charset="0"/>
              </a:rPr>
              <a:t>t</a:t>
            </a:r>
            <a:r>
              <a:rPr lang="en-US" sz="2400" baseline="-25000" dirty="0">
                <a:latin typeface="Tahoma" charset="0"/>
              </a:rPr>
              <a:t>0.9</a:t>
            </a:r>
            <a:r>
              <a:rPr lang="en-US" sz="2400" dirty="0">
                <a:latin typeface="Tahoma" charset="0"/>
              </a:rPr>
              <a:t> = 500 (-</a:t>
            </a:r>
            <a:r>
              <a:rPr lang="en-US" sz="2400" dirty="0" err="1">
                <a:latin typeface="Tahoma" charset="0"/>
              </a:rPr>
              <a:t>ln</a:t>
            </a:r>
            <a:r>
              <a:rPr lang="en-US" sz="2400" dirty="0">
                <a:latin typeface="Tahoma" charset="0"/>
              </a:rPr>
              <a:t> 0.90)</a:t>
            </a:r>
            <a:r>
              <a:rPr lang="en-US" sz="2400" baseline="30000" dirty="0">
                <a:latin typeface="Tahoma" charset="0"/>
              </a:rPr>
              <a:t>2</a:t>
            </a:r>
          </a:p>
          <a:p>
            <a:pPr marL="0" indent="0" eaLnBrk="1" hangingPunct="1">
              <a:buFont typeface="Wingdings" charset="0"/>
              <a:buNone/>
            </a:pPr>
            <a:r>
              <a:rPr lang="en-US" sz="2400" dirty="0">
                <a:latin typeface="Tahoma" charset="0"/>
              </a:rPr>
              <a:t>	= 5.55  </a:t>
            </a:r>
          </a:p>
          <a:p>
            <a:pPr marL="0" indent="0" eaLnBrk="1" hangingPunct="1">
              <a:buFont typeface="Wingdings" charset="0"/>
              <a:buNone/>
            </a:pPr>
            <a:r>
              <a:rPr lang="en-US" sz="2400" dirty="0" err="1">
                <a:latin typeface="Tahoma" charset="0"/>
              </a:rPr>
              <a:t>t</a:t>
            </a:r>
            <a:r>
              <a:rPr lang="en-US" sz="2400" baseline="-25000" dirty="0" err="1">
                <a:latin typeface="Tahoma" charset="0"/>
              </a:rPr>
              <a:t>med</a:t>
            </a:r>
            <a:r>
              <a:rPr lang="en-US" sz="2400" dirty="0">
                <a:latin typeface="Tahoma" charset="0"/>
              </a:rPr>
              <a:t>  = 500 (0.69315)</a:t>
            </a:r>
            <a:r>
              <a:rPr lang="en-US" sz="2400" baseline="30000" dirty="0">
                <a:latin typeface="Tahoma" charset="0"/>
              </a:rPr>
              <a:t>2</a:t>
            </a:r>
            <a:r>
              <a:rPr lang="en-US" sz="2400" dirty="0">
                <a:latin typeface="Tahoma" charset="0"/>
              </a:rPr>
              <a:t> </a:t>
            </a:r>
          </a:p>
          <a:p>
            <a:pPr marL="0" indent="0" eaLnBrk="1" hangingPunct="1">
              <a:buFont typeface="Wingdings" charset="0"/>
              <a:buNone/>
            </a:pPr>
            <a:r>
              <a:rPr lang="en-US" sz="2400" dirty="0">
                <a:latin typeface="Tahoma" charset="0"/>
              </a:rPr>
              <a:t>    	  = 240  </a:t>
            </a:r>
          </a:p>
          <a:p>
            <a:pPr marL="0" indent="0" eaLnBrk="1" hangingPunct="1">
              <a:buFont typeface="Wingdings" charset="0"/>
              <a:buNone/>
            </a:pPr>
            <a:r>
              <a:rPr lang="en-US" sz="2400" dirty="0" err="1">
                <a:latin typeface="Tahoma" charset="0"/>
              </a:rPr>
              <a:t>t</a:t>
            </a:r>
            <a:r>
              <a:rPr lang="en-US" sz="2400" baseline="-25000" dirty="0" err="1">
                <a:latin typeface="Tahoma" charset="0"/>
              </a:rPr>
              <a:t>mode</a:t>
            </a:r>
            <a:r>
              <a:rPr lang="en-US" sz="2400" dirty="0">
                <a:latin typeface="Tahoma" charset="0"/>
              </a:rPr>
              <a:t> = 0, (β&lt;1)</a:t>
            </a:r>
          </a:p>
        </p:txBody>
      </p:sp>
      <p:sp>
        <p:nvSpPr>
          <p:cNvPr id="45059" name="Rectangle 4"/>
          <p:cNvSpPr>
            <a:spLocks noGrp="1" noChangeArrowheads="1"/>
          </p:cNvSpPr>
          <p:nvPr>
            <p:ph sz="half" idx="2"/>
          </p:nvPr>
        </p:nvSpPr>
        <p:spPr>
          <a:xfrm>
            <a:off x="4648200" y="1447800"/>
            <a:ext cx="3797300" cy="4102100"/>
          </a:xfrm>
        </p:spPr>
        <p:txBody>
          <a:bodyPr/>
          <a:lstStyle/>
          <a:p>
            <a:pPr marL="0" indent="0">
              <a:buNone/>
            </a:pPr>
            <a:r>
              <a:rPr lang="en-US" sz="2400" dirty="0" err="1">
                <a:latin typeface="Tahoma" charset="0"/>
              </a:rPr>
              <a:t>θ</a:t>
            </a:r>
            <a:r>
              <a:rPr lang="en-US" sz="2400" dirty="0">
                <a:latin typeface="Tahoma" charset="0"/>
              </a:rPr>
              <a:t>= 500</a:t>
            </a:r>
          </a:p>
          <a:p>
            <a:pPr marL="0" indent="0">
              <a:buNone/>
            </a:pPr>
            <a:r>
              <a:rPr lang="en-US" sz="2400" dirty="0">
                <a:latin typeface="Tahoma" charset="0"/>
              </a:rPr>
              <a:t>β = 1.5 = 3/2</a:t>
            </a:r>
          </a:p>
          <a:p>
            <a:pPr marL="0" indent="0">
              <a:buNone/>
            </a:pPr>
            <a:r>
              <a:rPr lang="en-US" sz="2400" dirty="0">
                <a:latin typeface="Tahoma" charset="0"/>
              </a:rPr>
              <a:t>t</a:t>
            </a:r>
            <a:r>
              <a:rPr lang="en-US" sz="2400" baseline="-25000" dirty="0">
                <a:latin typeface="Tahoma" charset="0"/>
              </a:rPr>
              <a:t>0.9</a:t>
            </a:r>
            <a:r>
              <a:rPr lang="en-US" sz="2400" dirty="0">
                <a:latin typeface="Tahoma" charset="0"/>
              </a:rPr>
              <a:t> = 500 (-</a:t>
            </a:r>
            <a:r>
              <a:rPr lang="en-US" sz="2400" dirty="0" err="1">
                <a:latin typeface="Tahoma" charset="0"/>
              </a:rPr>
              <a:t>ln</a:t>
            </a:r>
            <a:r>
              <a:rPr lang="en-US" sz="2400" dirty="0">
                <a:latin typeface="Tahoma" charset="0"/>
              </a:rPr>
              <a:t> 0.90)</a:t>
            </a:r>
            <a:r>
              <a:rPr lang="en-US" sz="2400" baseline="30000" dirty="0">
                <a:latin typeface="Tahoma" charset="0"/>
              </a:rPr>
              <a:t>2/3</a:t>
            </a:r>
          </a:p>
          <a:p>
            <a:pPr marL="0" indent="0" eaLnBrk="1" hangingPunct="1">
              <a:buFont typeface="Wingdings" charset="0"/>
              <a:buNone/>
            </a:pPr>
            <a:r>
              <a:rPr lang="en-US" sz="2400" dirty="0">
                <a:latin typeface="Tahoma" charset="0"/>
              </a:rPr>
              <a:t>     = 112  </a:t>
            </a:r>
          </a:p>
          <a:p>
            <a:pPr marL="0" indent="0" eaLnBrk="1" hangingPunct="1">
              <a:buFont typeface="Wingdings" charset="0"/>
              <a:buNone/>
            </a:pPr>
            <a:r>
              <a:rPr lang="en-US" sz="2400" dirty="0" err="1">
                <a:latin typeface="Tahoma" charset="0"/>
              </a:rPr>
              <a:t>t</a:t>
            </a:r>
            <a:r>
              <a:rPr lang="en-US" sz="2400" baseline="-25000" dirty="0" err="1">
                <a:latin typeface="Tahoma" charset="0"/>
              </a:rPr>
              <a:t>med</a:t>
            </a:r>
            <a:r>
              <a:rPr lang="en-US" sz="2400" dirty="0">
                <a:latin typeface="Tahoma" charset="0"/>
              </a:rPr>
              <a:t>  = 500 (0.69315)</a:t>
            </a:r>
            <a:r>
              <a:rPr lang="en-US" sz="2400" baseline="30000" dirty="0">
                <a:latin typeface="Tahoma" charset="0"/>
              </a:rPr>
              <a:t>2/3</a:t>
            </a:r>
            <a:r>
              <a:rPr lang="en-US" sz="2400" dirty="0">
                <a:latin typeface="Tahoma" charset="0"/>
              </a:rPr>
              <a:t> </a:t>
            </a:r>
          </a:p>
          <a:p>
            <a:pPr marL="0" indent="0" eaLnBrk="1" hangingPunct="1">
              <a:buFont typeface="Wingdings" charset="0"/>
              <a:buNone/>
            </a:pPr>
            <a:r>
              <a:rPr lang="en-US" sz="2400" dirty="0">
                <a:latin typeface="Tahoma" charset="0"/>
              </a:rPr>
              <a:t>    	   = 392  </a:t>
            </a:r>
          </a:p>
          <a:p>
            <a:pPr marL="0" indent="0" eaLnBrk="1" hangingPunct="1">
              <a:buFont typeface="Wingdings" charset="0"/>
              <a:buNone/>
            </a:pPr>
            <a:r>
              <a:rPr lang="en-US" sz="2400" dirty="0" err="1">
                <a:latin typeface="Tahoma" charset="0"/>
              </a:rPr>
              <a:t>t</a:t>
            </a:r>
            <a:r>
              <a:rPr lang="en-US" sz="2400" baseline="-25000" dirty="0" err="1">
                <a:latin typeface="Tahoma" charset="0"/>
              </a:rPr>
              <a:t>mode</a:t>
            </a:r>
            <a:r>
              <a:rPr lang="en-US" sz="2400" baseline="-25000" dirty="0">
                <a:latin typeface="Tahoma" charset="0"/>
              </a:rPr>
              <a:t> </a:t>
            </a:r>
            <a:r>
              <a:rPr lang="en-US" sz="2400" dirty="0">
                <a:latin typeface="Tahoma" charset="0"/>
              </a:rPr>
              <a:t>= 500 [1-2/3)]</a:t>
            </a:r>
            <a:r>
              <a:rPr lang="en-US" sz="2400" baseline="30000" dirty="0">
                <a:latin typeface="Tahoma" charset="0"/>
              </a:rPr>
              <a:t>2/3</a:t>
            </a:r>
          </a:p>
          <a:p>
            <a:pPr marL="0" indent="0" eaLnBrk="1" hangingPunct="1">
              <a:buFont typeface="Wingdings" charset="0"/>
              <a:buNone/>
            </a:pPr>
            <a:r>
              <a:rPr lang="en-US" sz="2400" baseline="30000" dirty="0">
                <a:latin typeface="Tahoma" charset="0"/>
              </a:rPr>
              <a:t>	</a:t>
            </a:r>
            <a:r>
              <a:rPr lang="en-US" sz="2400" dirty="0">
                <a:latin typeface="Tahoma" charset="0"/>
              </a:rPr>
              <a:t>  = 240  </a:t>
            </a:r>
          </a:p>
        </p:txBody>
      </p:sp>
      <p:sp>
        <p:nvSpPr>
          <p:cNvPr id="45064" name="Line 9"/>
          <p:cNvSpPr>
            <a:spLocks noChangeShapeType="1"/>
          </p:cNvSpPr>
          <p:nvPr/>
        </p:nvSpPr>
        <p:spPr bwMode="auto">
          <a:xfrm flipH="1">
            <a:off x="4308111" y="1441450"/>
            <a:ext cx="28939" cy="349737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C97EF818-B796-1249-A75A-CAC8D5CAAE29}" type="slidenum">
              <a:rPr lang="en-US" smtClean="0"/>
              <a:t>18</a:t>
            </a:fld>
            <a:endParaRPr lang="en-US"/>
          </a:p>
        </p:txBody>
      </p:sp>
      <p:sp>
        <p:nvSpPr>
          <p:cNvPr id="3" name="TextBox 2"/>
          <p:cNvSpPr txBox="1"/>
          <p:nvPr/>
        </p:nvSpPr>
        <p:spPr>
          <a:xfrm>
            <a:off x="3201988" y="1828800"/>
            <a:ext cx="513444" cy="369332"/>
          </a:xfrm>
          <a:prstGeom prst="rect">
            <a:avLst/>
          </a:prstGeom>
          <a:noFill/>
        </p:spPr>
        <p:txBody>
          <a:bodyPr wrap="none" rtlCol="0">
            <a:spAutoFit/>
          </a:bodyPr>
          <a:lstStyle/>
          <a:p>
            <a:r>
              <a:rPr lang="en-US" dirty="0"/>
              <a:t>1/β</a:t>
            </a:r>
          </a:p>
        </p:txBody>
      </p:sp>
      <p:cxnSp>
        <p:nvCxnSpPr>
          <p:cNvPr id="5" name="Straight Arrow Connector 4"/>
          <p:cNvCxnSpPr/>
          <p:nvPr/>
        </p:nvCxnSpPr>
        <p:spPr>
          <a:xfrm>
            <a:off x="3471333" y="2189665"/>
            <a:ext cx="0" cy="231801"/>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93925" y="5387103"/>
            <a:ext cx="7050200" cy="461665"/>
          </a:xfrm>
          <a:prstGeom prst="rect">
            <a:avLst/>
          </a:prstGeom>
          <a:noFill/>
        </p:spPr>
        <p:txBody>
          <a:bodyPr wrap="none" rtlCol="0">
            <a:spAutoFit/>
          </a:bodyPr>
          <a:lstStyle/>
          <a:p>
            <a:r>
              <a:rPr lang="en-US" sz="2400" dirty="0"/>
              <a:t>Same </a:t>
            </a:r>
            <a:r>
              <a:rPr lang="en-US" sz="2400" dirty="0" err="1"/>
              <a:t>θ</a:t>
            </a:r>
            <a:r>
              <a:rPr lang="en-US" sz="2400" dirty="0"/>
              <a:t>, but notice major differences due to different β</a:t>
            </a:r>
          </a:p>
        </p:txBody>
      </p:sp>
      <p:sp>
        <p:nvSpPr>
          <p:cNvPr id="4" name="TextBox 3"/>
          <p:cNvSpPr txBox="1"/>
          <p:nvPr/>
        </p:nvSpPr>
        <p:spPr>
          <a:xfrm>
            <a:off x="2932255" y="766503"/>
            <a:ext cx="3084473" cy="430887"/>
          </a:xfrm>
          <a:prstGeom prst="rect">
            <a:avLst/>
          </a:prstGeom>
          <a:noFill/>
        </p:spPr>
        <p:txBody>
          <a:bodyPr wrap="none" rtlCol="0">
            <a:spAutoFit/>
          </a:bodyPr>
          <a:lstStyle/>
          <a:p>
            <a:r>
              <a:rPr lang="en-US" sz="2200" dirty="0"/>
              <a:t>Effect of </a:t>
            </a:r>
            <a:r>
              <a:rPr lang="en-US" sz="2200" dirty="0">
                <a:latin typeface="Tahoma" charset="0"/>
              </a:rPr>
              <a:t>β at constant </a:t>
            </a:r>
            <a:r>
              <a:rPr lang="en-US" sz="2200" dirty="0" err="1">
                <a:latin typeface="Tahoma" charset="0"/>
              </a:rPr>
              <a:t>θ</a:t>
            </a:r>
            <a:r>
              <a:rPr lang="en-US" sz="2200" dirty="0">
                <a:latin typeface="Tahoma" charset="0"/>
              </a:rPr>
              <a:t> </a:t>
            </a:r>
            <a:r>
              <a:rPr lang="en-US" sz="2200" dirty="0"/>
              <a:t> </a:t>
            </a:r>
          </a:p>
        </p:txBody>
      </p:sp>
      <p:sp>
        <p:nvSpPr>
          <p:cNvPr id="19" name="TextBox 18"/>
          <p:cNvSpPr txBox="1"/>
          <p:nvPr/>
        </p:nvSpPr>
        <p:spPr>
          <a:xfrm>
            <a:off x="7315203" y="2080091"/>
            <a:ext cx="513444" cy="369332"/>
          </a:xfrm>
          <a:prstGeom prst="rect">
            <a:avLst/>
          </a:prstGeom>
          <a:noFill/>
        </p:spPr>
        <p:txBody>
          <a:bodyPr wrap="none" rtlCol="0">
            <a:spAutoFit/>
          </a:bodyPr>
          <a:lstStyle/>
          <a:p>
            <a:r>
              <a:rPr lang="en-US" dirty="0"/>
              <a:t>1/β</a:t>
            </a:r>
          </a:p>
        </p:txBody>
      </p:sp>
      <p:sp>
        <p:nvSpPr>
          <p:cNvPr id="20" name="TextBox 19"/>
          <p:cNvSpPr txBox="1"/>
          <p:nvPr/>
        </p:nvSpPr>
        <p:spPr>
          <a:xfrm>
            <a:off x="6683415" y="3828603"/>
            <a:ext cx="513444" cy="369332"/>
          </a:xfrm>
          <a:prstGeom prst="rect">
            <a:avLst/>
          </a:prstGeom>
          <a:noFill/>
        </p:spPr>
        <p:txBody>
          <a:bodyPr wrap="none" rtlCol="0">
            <a:spAutoFit/>
          </a:bodyPr>
          <a:lstStyle/>
          <a:p>
            <a:r>
              <a:rPr lang="en-US" dirty="0"/>
              <a:t>1/β</a:t>
            </a:r>
          </a:p>
        </p:txBody>
      </p:sp>
      <p:cxnSp>
        <p:nvCxnSpPr>
          <p:cNvPr id="8" name="Straight Arrow Connector 7"/>
          <p:cNvCxnSpPr/>
          <p:nvPr/>
        </p:nvCxnSpPr>
        <p:spPr>
          <a:xfrm>
            <a:off x="3306370" y="2997783"/>
            <a:ext cx="1636023"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306370" y="3916791"/>
            <a:ext cx="1636023"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56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064683" y="242496"/>
            <a:ext cx="7150100" cy="635258"/>
          </a:xfrm>
        </p:spPr>
        <p:txBody>
          <a:bodyPr>
            <a:normAutofit fontScale="90000"/>
          </a:bodyPr>
          <a:lstStyle/>
          <a:p>
            <a:r>
              <a:rPr lang="en-US" sz="3600" dirty="0">
                <a:latin typeface="Tahoma" charset="0"/>
              </a:rPr>
              <a:t>Conditional Reliability: Example</a:t>
            </a:r>
          </a:p>
        </p:txBody>
      </p:sp>
      <p:sp>
        <p:nvSpPr>
          <p:cNvPr id="49154" name="Rectangle 3"/>
          <p:cNvSpPr>
            <a:spLocks noGrp="1" noChangeArrowheads="1"/>
          </p:cNvSpPr>
          <p:nvPr>
            <p:ph sz="half" idx="1"/>
          </p:nvPr>
        </p:nvSpPr>
        <p:spPr>
          <a:xfrm>
            <a:off x="451347" y="2326787"/>
            <a:ext cx="4193848" cy="4102100"/>
          </a:xfrm>
        </p:spPr>
        <p:txBody>
          <a:bodyPr/>
          <a:lstStyle/>
          <a:p>
            <a:pPr marL="0" indent="0" eaLnBrk="1" hangingPunct="1">
              <a:buFont typeface="Wingdings" charset="0"/>
              <a:buNone/>
            </a:pPr>
            <a:r>
              <a:rPr lang="en-US" sz="2400" dirty="0">
                <a:latin typeface="Tahoma" charset="0"/>
              </a:rPr>
              <a:t>β = 0.5;  R(50) = 0.7289</a:t>
            </a:r>
          </a:p>
          <a:p>
            <a:pPr marL="0" indent="0" eaLnBrk="1" hangingPunct="1">
              <a:buFont typeface="Wingdings" charset="0"/>
              <a:buNone/>
            </a:pPr>
            <a:endParaRPr lang="en-US" sz="2400" dirty="0">
              <a:latin typeface="Tahoma" charset="0"/>
            </a:endParaRPr>
          </a:p>
          <a:p>
            <a:pPr marL="0" indent="0" eaLnBrk="1" hangingPunct="1">
              <a:buFont typeface="Wingdings" charset="0"/>
              <a:buNone/>
            </a:pPr>
            <a:r>
              <a:rPr lang="en-US" sz="2400" dirty="0">
                <a:latin typeface="Tahoma" charset="0"/>
              </a:rPr>
              <a:t>R(50|50) = R(100)/R(50) =</a:t>
            </a:r>
            <a:br>
              <a:rPr lang="en-US" sz="2400" dirty="0">
                <a:latin typeface="Tahoma" charset="0"/>
              </a:rPr>
            </a:br>
            <a:br>
              <a:rPr lang="en-US" sz="2400" dirty="0">
                <a:latin typeface="Tahoma" charset="0"/>
              </a:rPr>
            </a:br>
            <a:r>
              <a:rPr lang="en-US" sz="2400" dirty="0" err="1">
                <a:latin typeface="Tahoma" charset="0"/>
              </a:rPr>
              <a:t>exp</a:t>
            </a:r>
            <a:r>
              <a:rPr lang="en-US" sz="2400" dirty="0">
                <a:latin typeface="Tahoma" charset="0"/>
              </a:rPr>
              <a:t>[-(100/500)</a:t>
            </a:r>
            <a:r>
              <a:rPr lang="en-US" sz="2400" baseline="30000" dirty="0">
                <a:latin typeface="Tahoma" charset="0"/>
              </a:rPr>
              <a:t>0.5</a:t>
            </a:r>
            <a:r>
              <a:rPr lang="en-US" sz="2400" dirty="0">
                <a:latin typeface="Tahoma" charset="0"/>
              </a:rPr>
              <a:t>] / 0.7289</a:t>
            </a:r>
          </a:p>
          <a:p>
            <a:pPr marL="0" indent="0" eaLnBrk="1" hangingPunct="1">
              <a:buFont typeface="Wingdings" charset="0"/>
              <a:buNone/>
            </a:pPr>
            <a:r>
              <a:rPr lang="en-US" sz="2400" dirty="0">
                <a:latin typeface="Tahoma" charset="0"/>
              </a:rPr>
              <a:t> </a:t>
            </a:r>
            <a:br>
              <a:rPr lang="en-US" sz="2400" dirty="0">
                <a:latin typeface="Tahoma" charset="0"/>
              </a:rPr>
            </a:br>
            <a:r>
              <a:rPr lang="en-US" sz="2400" dirty="0">
                <a:latin typeface="Tahoma" charset="0"/>
              </a:rPr>
              <a:t>= 0.6394 /0.7289 = 0.8772</a:t>
            </a:r>
          </a:p>
          <a:p>
            <a:pPr marL="0" indent="0" eaLnBrk="1" hangingPunct="1">
              <a:buFont typeface="Wingdings" charset="0"/>
              <a:buNone/>
            </a:pPr>
            <a:r>
              <a:rPr lang="en-US" sz="2700" dirty="0">
                <a:latin typeface="Tahoma" charset="0"/>
              </a:rPr>
              <a:t> </a:t>
            </a:r>
          </a:p>
        </p:txBody>
      </p:sp>
      <p:sp>
        <p:nvSpPr>
          <p:cNvPr id="49155" name="Rectangle 5"/>
          <p:cNvSpPr>
            <a:spLocks noGrp="1" noChangeArrowheads="1"/>
          </p:cNvSpPr>
          <p:nvPr>
            <p:ph sz="half" idx="2"/>
          </p:nvPr>
        </p:nvSpPr>
        <p:spPr>
          <a:xfrm>
            <a:off x="4736212" y="2268173"/>
            <a:ext cx="3957232" cy="4102100"/>
          </a:xfrm>
        </p:spPr>
        <p:txBody>
          <a:bodyPr/>
          <a:lstStyle/>
          <a:p>
            <a:pPr marL="0" indent="0">
              <a:buNone/>
            </a:pPr>
            <a:r>
              <a:rPr lang="en-US" sz="2400" dirty="0">
                <a:latin typeface="Tahoma" charset="0"/>
              </a:rPr>
              <a:t>β = 1.5;  R(50) = 0.969</a:t>
            </a:r>
          </a:p>
          <a:p>
            <a:pPr marL="0" indent="0" eaLnBrk="1" hangingPunct="1">
              <a:buFont typeface="Wingdings" charset="0"/>
              <a:buNone/>
            </a:pPr>
            <a:endParaRPr lang="en-US" sz="2400" dirty="0">
              <a:latin typeface="Tahoma" charset="0"/>
            </a:endParaRPr>
          </a:p>
          <a:p>
            <a:pPr marL="0" indent="0" eaLnBrk="1" hangingPunct="1">
              <a:buFont typeface="Wingdings" charset="0"/>
              <a:buNone/>
            </a:pPr>
            <a:r>
              <a:rPr lang="en-US" sz="2400" dirty="0">
                <a:latin typeface="Tahoma" charset="0"/>
              </a:rPr>
              <a:t>R(50|50) = R(100)/R(50) = </a:t>
            </a:r>
          </a:p>
          <a:p>
            <a:pPr marL="0" indent="0" eaLnBrk="1" hangingPunct="1">
              <a:buFont typeface="Wingdings" charset="0"/>
              <a:buNone/>
            </a:pPr>
            <a:endParaRPr lang="en-US" sz="2400" dirty="0">
              <a:latin typeface="Tahoma" charset="0"/>
            </a:endParaRPr>
          </a:p>
          <a:p>
            <a:pPr marL="0" indent="0" eaLnBrk="1" hangingPunct="1">
              <a:buFont typeface="Wingdings" charset="0"/>
              <a:buNone/>
            </a:pPr>
            <a:r>
              <a:rPr lang="en-US" sz="2400" dirty="0" err="1">
                <a:latin typeface="Tahoma" charset="0"/>
              </a:rPr>
              <a:t>exp</a:t>
            </a:r>
            <a:r>
              <a:rPr lang="en-US" sz="2400" dirty="0">
                <a:latin typeface="Tahoma" charset="0"/>
              </a:rPr>
              <a:t>[-(100/500)</a:t>
            </a:r>
            <a:r>
              <a:rPr lang="en-US" sz="2400" baseline="30000" dirty="0">
                <a:latin typeface="Tahoma" charset="0"/>
              </a:rPr>
              <a:t>1.5</a:t>
            </a:r>
            <a:r>
              <a:rPr lang="en-US" sz="2400" dirty="0">
                <a:latin typeface="Tahoma" charset="0"/>
              </a:rPr>
              <a:t>] / 0.969</a:t>
            </a:r>
          </a:p>
          <a:p>
            <a:pPr marL="0" indent="0" eaLnBrk="1" hangingPunct="1">
              <a:buFont typeface="Wingdings" charset="0"/>
              <a:buNone/>
            </a:pPr>
            <a:r>
              <a:rPr lang="en-US" sz="2400" dirty="0">
                <a:latin typeface="Tahoma" charset="0"/>
              </a:rPr>
              <a:t> </a:t>
            </a:r>
          </a:p>
          <a:p>
            <a:pPr marL="0" indent="0" eaLnBrk="1" hangingPunct="1">
              <a:buFont typeface="Wingdings" charset="0"/>
              <a:buNone/>
            </a:pPr>
            <a:r>
              <a:rPr lang="en-US" sz="2400" dirty="0">
                <a:latin typeface="Tahoma" charset="0"/>
              </a:rPr>
              <a:t>= 0.9144 / 0.969 = 0.9437</a:t>
            </a:r>
          </a:p>
          <a:p>
            <a:pPr marL="0" indent="0" eaLnBrk="1" hangingPunct="1"/>
            <a:endParaRPr lang="en-US" sz="2200" dirty="0">
              <a:latin typeface="Tahoma" charset="0"/>
            </a:endParaRPr>
          </a:p>
        </p:txBody>
      </p:sp>
      <p:sp>
        <p:nvSpPr>
          <p:cNvPr id="49160" name="Line 9"/>
          <p:cNvSpPr>
            <a:spLocks noChangeShapeType="1"/>
          </p:cNvSpPr>
          <p:nvPr/>
        </p:nvSpPr>
        <p:spPr bwMode="auto">
          <a:xfrm>
            <a:off x="4577462" y="2369282"/>
            <a:ext cx="0" cy="3321269"/>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a:xfrm>
            <a:off x="6936722" y="6428887"/>
            <a:ext cx="2133600" cy="365125"/>
          </a:xfrm>
        </p:spPr>
        <p:txBody>
          <a:bodyPr/>
          <a:lstStyle/>
          <a:p>
            <a:fld id="{C97EF818-B796-1249-A75A-CAC8D5CAAE29}" type="slidenum">
              <a:rPr lang="en-US" smtClean="0"/>
              <a:t>19</a:t>
            </a:fld>
            <a:endParaRPr lang="en-US" dirty="0"/>
          </a:p>
        </p:txBody>
      </p:sp>
      <p:sp>
        <p:nvSpPr>
          <p:cNvPr id="3" name="TextBox 2"/>
          <p:cNvSpPr txBox="1"/>
          <p:nvPr/>
        </p:nvSpPr>
        <p:spPr>
          <a:xfrm>
            <a:off x="490169" y="1785081"/>
            <a:ext cx="1316586" cy="830997"/>
          </a:xfrm>
          <a:prstGeom prst="rect">
            <a:avLst/>
          </a:prstGeom>
          <a:noFill/>
        </p:spPr>
        <p:txBody>
          <a:bodyPr wrap="none" rtlCol="0">
            <a:spAutoFit/>
          </a:bodyPr>
          <a:lstStyle/>
          <a:p>
            <a:r>
              <a:rPr lang="en-US" sz="2400" dirty="0" err="1">
                <a:latin typeface="Tahoma" charset="0"/>
              </a:rPr>
              <a:t>θ</a:t>
            </a:r>
            <a:r>
              <a:rPr lang="en-US" sz="2400" dirty="0">
                <a:latin typeface="Tahoma" charset="0"/>
              </a:rPr>
              <a:t>= 500</a:t>
            </a:r>
          </a:p>
          <a:p>
            <a:endParaRPr lang="en-US" sz="2400" dirty="0"/>
          </a:p>
        </p:txBody>
      </p:sp>
      <p:sp>
        <p:nvSpPr>
          <p:cNvPr id="10" name="TextBox 9"/>
          <p:cNvSpPr txBox="1"/>
          <p:nvPr/>
        </p:nvSpPr>
        <p:spPr>
          <a:xfrm>
            <a:off x="4736212" y="1785081"/>
            <a:ext cx="1316586" cy="830997"/>
          </a:xfrm>
          <a:prstGeom prst="rect">
            <a:avLst/>
          </a:prstGeom>
          <a:noFill/>
        </p:spPr>
        <p:txBody>
          <a:bodyPr wrap="none" rtlCol="0">
            <a:spAutoFit/>
          </a:bodyPr>
          <a:lstStyle/>
          <a:p>
            <a:r>
              <a:rPr lang="en-US" sz="2400" dirty="0" err="1">
                <a:latin typeface="Tahoma" charset="0"/>
              </a:rPr>
              <a:t>θ</a:t>
            </a:r>
            <a:r>
              <a:rPr lang="en-US" sz="2400" dirty="0">
                <a:latin typeface="Tahoma" charset="0"/>
              </a:rPr>
              <a:t>= 500</a:t>
            </a:r>
          </a:p>
          <a:p>
            <a:endParaRPr lang="en-US" sz="2400" dirty="0"/>
          </a:p>
        </p:txBody>
      </p:sp>
      <p:sp>
        <p:nvSpPr>
          <p:cNvPr id="11" name="TextBox 10"/>
          <p:cNvSpPr txBox="1"/>
          <p:nvPr/>
        </p:nvSpPr>
        <p:spPr>
          <a:xfrm>
            <a:off x="450556" y="5852467"/>
            <a:ext cx="8005467" cy="461665"/>
          </a:xfrm>
          <a:prstGeom prst="rect">
            <a:avLst/>
          </a:prstGeom>
          <a:noFill/>
        </p:spPr>
        <p:txBody>
          <a:bodyPr wrap="none" rtlCol="0">
            <a:spAutoFit/>
          </a:bodyPr>
          <a:lstStyle/>
          <a:p>
            <a:r>
              <a:rPr lang="en-US" sz="2400" dirty="0"/>
              <a:t>Same </a:t>
            </a:r>
            <a:r>
              <a:rPr lang="en-US" sz="2400" dirty="0" err="1">
                <a:latin typeface="Tahoma" charset="0"/>
              </a:rPr>
              <a:t>θ</a:t>
            </a:r>
            <a:r>
              <a:rPr lang="en-US" sz="2400" dirty="0">
                <a:latin typeface="Tahoma" charset="0"/>
              </a:rPr>
              <a:t>, but notice the significant shift due to different β</a:t>
            </a:r>
            <a:endParaRPr lang="en-US" sz="2400" dirty="0"/>
          </a:p>
        </p:txBody>
      </p:sp>
      <p:sp>
        <p:nvSpPr>
          <p:cNvPr id="6" name="TextBox 5"/>
          <p:cNvSpPr txBox="1"/>
          <p:nvPr/>
        </p:nvSpPr>
        <p:spPr>
          <a:xfrm>
            <a:off x="7375900" y="5229552"/>
            <a:ext cx="1150713" cy="369332"/>
          </a:xfrm>
          <a:prstGeom prst="rect">
            <a:avLst/>
          </a:prstGeom>
          <a:noFill/>
        </p:spPr>
        <p:txBody>
          <a:bodyPr wrap="none" rtlCol="0">
            <a:spAutoFit/>
          </a:bodyPr>
          <a:lstStyle/>
          <a:p>
            <a:r>
              <a:rPr lang="en-US" dirty="0"/>
              <a:t>decreased</a:t>
            </a:r>
          </a:p>
        </p:txBody>
      </p:sp>
      <p:sp>
        <p:nvSpPr>
          <p:cNvPr id="19" name="TextBox 18"/>
          <p:cNvSpPr txBox="1"/>
          <p:nvPr/>
        </p:nvSpPr>
        <p:spPr>
          <a:xfrm>
            <a:off x="3201127" y="5163229"/>
            <a:ext cx="1088835" cy="369332"/>
          </a:xfrm>
          <a:prstGeom prst="rect">
            <a:avLst/>
          </a:prstGeom>
          <a:noFill/>
        </p:spPr>
        <p:txBody>
          <a:bodyPr wrap="none" rtlCol="0">
            <a:spAutoFit/>
          </a:bodyPr>
          <a:lstStyle/>
          <a:p>
            <a:r>
              <a:rPr lang="en-US" dirty="0"/>
              <a:t>increased</a:t>
            </a:r>
          </a:p>
        </p:txBody>
      </p:sp>
      <p:sp>
        <p:nvSpPr>
          <p:cNvPr id="20" name="TextBox 19">
            <a:extLst>
              <a:ext uri="{FF2B5EF4-FFF2-40B4-BE49-F238E27FC236}">
                <a16:creationId xmlns:a16="http://schemas.microsoft.com/office/drawing/2014/main" id="{2F448F4A-453D-42E1-A513-66539461F727}"/>
              </a:ext>
            </a:extLst>
          </p:cNvPr>
          <p:cNvSpPr txBox="1"/>
          <p:nvPr/>
        </p:nvSpPr>
        <p:spPr>
          <a:xfrm>
            <a:off x="1417578" y="1166010"/>
            <a:ext cx="6304675" cy="477054"/>
          </a:xfrm>
          <a:prstGeom prst="rect">
            <a:avLst/>
          </a:prstGeom>
          <a:noFill/>
        </p:spPr>
        <p:txBody>
          <a:bodyPr wrap="none" rtlCol="0">
            <a:spAutoFit/>
          </a:bodyPr>
          <a:lstStyle/>
          <a:p>
            <a:r>
              <a:rPr lang="en-US" sz="2500" b="1" dirty="0"/>
              <a:t>Find R(50|50) for </a:t>
            </a:r>
            <a:r>
              <a:rPr lang="en-US" sz="2500" b="1" dirty="0" err="1"/>
              <a:t>Weibull</a:t>
            </a:r>
            <a:r>
              <a:rPr lang="en-US" sz="2500" b="1" dirty="0"/>
              <a:t> with β = 0.5, </a:t>
            </a:r>
            <a:r>
              <a:rPr lang="en-US" sz="2500" b="1" dirty="0" err="1"/>
              <a:t>θ</a:t>
            </a:r>
            <a:r>
              <a:rPr lang="en-US" sz="2500" b="1" dirty="0"/>
              <a:t> = 500</a:t>
            </a:r>
          </a:p>
        </p:txBody>
      </p:sp>
    </p:spTree>
    <p:extLst>
      <p:ext uri="{BB962C8B-B14F-4D97-AF65-F5344CB8AC3E}">
        <p14:creationId xmlns:p14="http://schemas.microsoft.com/office/powerpoint/2010/main" val="88705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B326B74-5CCB-C248-9E4C-4BD65BAD42A6}" type="slidenum">
              <a:rPr lang="en-US" sz="1400"/>
              <a:pPr/>
              <a:t>2</a:t>
            </a:fld>
            <a:endParaRPr lang="en-US" sz="1400" dirty="0"/>
          </a:p>
        </p:txBody>
      </p:sp>
      <p:sp>
        <p:nvSpPr>
          <p:cNvPr id="15362" name="Rectangle 2"/>
          <p:cNvSpPr>
            <a:spLocks noGrp="1" noChangeArrowheads="1"/>
          </p:cNvSpPr>
          <p:nvPr>
            <p:ph type="title"/>
          </p:nvPr>
        </p:nvSpPr>
        <p:spPr>
          <a:xfrm>
            <a:off x="609600" y="-228600"/>
            <a:ext cx="7772400" cy="1143000"/>
          </a:xfrm>
        </p:spPr>
        <p:txBody>
          <a:bodyPr/>
          <a:lstStyle/>
          <a:p>
            <a:pPr eaLnBrk="1" hangingPunct="1"/>
            <a:r>
              <a:rPr lang="en-US" dirty="0">
                <a:latin typeface="Arial" charset="0"/>
                <a:ea typeface="ＭＳ Ｐゴシック" charset="0"/>
                <a:cs typeface="ＭＳ Ｐゴシック" charset="0"/>
              </a:rPr>
              <a:t>References</a:t>
            </a:r>
          </a:p>
        </p:txBody>
      </p:sp>
      <p:sp>
        <p:nvSpPr>
          <p:cNvPr id="15363" name="Rectangle 3"/>
          <p:cNvSpPr>
            <a:spLocks noGrp="1" noChangeArrowheads="1"/>
          </p:cNvSpPr>
          <p:nvPr>
            <p:ph type="body" idx="1"/>
          </p:nvPr>
        </p:nvSpPr>
        <p:spPr>
          <a:xfrm>
            <a:off x="685800" y="914400"/>
            <a:ext cx="8134508" cy="5943600"/>
          </a:xfrm>
        </p:spPr>
        <p:txBody>
          <a:bodyPr>
            <a:normAutofit/>
          </a:bodyPr>
          <a:lstStyle/>
          <a:p>
            <a:pPr>
              <a:spcAft>
                <a:spcPts val="1763"/>
              </a:spcAft>
            </a:pPr>
            <a:r>
              <a:rPr lang="en-US" sz="2200" b="1" dirty="0" err="1">
                <a:latin typeface="Arial" charset="0"/>
                <a:ea typeface="ＭＳ Ｐゴシック" charset="0"/>
                <a:cs typeface="ＭＳ Ｐゴシック" charset="0"/>
              </a:rPr>
              <a:t>Ebeling</a:t>
            </a:r>
            <a:r>
              <a:rPr lang="en-US" sz="2200" b="1" dirty="0">
                <a:latin typeface="Arial" charset="0"/>
                <a:ea typeface="ＭＳ Ｐゴシック" charset="0"/>
                <a:cs typeface="ＭＳ Ｐゴシック" charset="0"/>
              </a:rPr>
              <a:t>, C.E., Introduction to </a:t>
            </a:r>
            <a:r>
              <a:rPr lang="en-US" sz="2200" b="1" i="1" dirty="0">
                <a:latin typeface="Arial" charset="0"/>
                <a:ea typeface="ＭＳ Ｐゴシック" charset="0"/>
                <a:cs typeface="ＭＳ Ｐゴシック" charset="0"/>
              </a:rPr>
              <a:t>Reliability and Maintainability Engineering</a:t>
            </a:r>
            <a:r>
              <a:rPr lang="en-US" sz="2200" i="1" dirty="0">
                <a:latin typeface="Arial" charset="0"/>
                <a:ea typeface="ＭＳ Ｐゴシック" charset="0"/>
                <a:cs typeface="ＭＳ Ｐゴシック" charset="0"/>
              </a:rPr>
              <a:t>, 3</a:t>
            </a:r>
            <a:r>
              <a:rPr lang="en-US" sz="2200" i="1" baseline="30000" dirty="0">
                <a:latin typeface="Arial" charset="0"/>
                <a:ea typeface="ＭＳ Ｐゴシック" charset="0"/>
                <a:cs typeface="ＭＳ Ｐゴシック" charset="0"/>
              </a:rPr>
              <a:t>nrd</a:t>
            </a:r>
            <a:r>
              <a:rPr lang="en-US" sz="2200" i="1" dirty="0">
                <a:latin typeface="Arial" charset="0"/>
                <a:ea typeface="ＭＳ Ｐゴシック" charset="0"/>
                <a:cs typeface="ＭＳ Ｐゴシック" charset="0"/>
              </a:rPr>
              <a:t> </a:t>
            </a:r>
            <a:r>
              <a:rPr lang="en-US" sz="2200" i="1" dirty="0" err="1">
                <a:latin typeface="Arial" charset="0"/>
                <a:ea typeface="ＭＳ Ｐゴシック" charset="0"/>
                <a:cs typeface="ＭＳ Ｐゴシック" charset="0"/>
              </a:rPr>
              <a:t>ed</a:t>
            </a:r>
            <a:r>
              <a:rPr lang="en-US" sz="2200" dirty="0">
                <a:latin typeface="Arial" charset="0"/>
                <a:ea typeface="ＭＳ Ｐゴシック" charset="0"/>
                <a:cs typeface="ＭＳ Ｐゴシック" charset="0"/>
              </a:rPr>
              <a:t>, Waveland Press, 2019, Chapter 4 (</a:t>
            </a:r>
            <a:r>
              <a:rPr lang="en-US" sz="2200" dirty="0" err="1">
                <a:latin typeface="Arial" charset="0"/>
                <a:ea typeface="ＭＳ Ｐゴシック" charset="0"/>
                <a:cs typeface="ＭＳ Ｐゴシック" charset="0"/>
              </a:rPr>
              <a:t>Ebeling</a:t>
            </a:r>
            <a:r>
              <a:rPr lang="en-US" sz="2200" dirty="0">
                <a:latin typeface="Arial" charset="0"/>
                <a:ea typeface="ＭＳ Ｐゴシック" charset="0"/>
                <a:cs typeface="ＭＳ Ｐゴシック" charset="0"/>
              </a:rPr>
              <a:t>, 2019)</a:t>
            </a:r>
          </a:p>
          <a:p>
            <a:pPr>
              <a:spcAft>
                <a:spcPts val="763"/>
              </a:spcAft>
            </a:pP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M., M. </a:t>
            </a:r>
            <a:r>
              <a:rPr lang="en-US" sz="1800" dirty="0" err="1">
                <a:latin typeface="Arial" charset="0"/>
                <a:ea typeface="ＭＳ Ｐゴシック" charset="0"/>
                <a:cs typeface="ＭＳ Ｐゴシック" charset="0"/>
              </a:rPr>
              <a:t>Kaminskiy</a:t>
            </a:r>
            <a:r>
              <a:rPr lang="en-US" sz="1800" dirty="0">
                <a:latin typeface="Arial" charset="0"/>
                <a:ea typeface="ＭＳ Ｐゴシック" charset="0"/>
                <a:cs typeface="ＭＳ Ｐゴシック" charset="0"/>
              </a:rPr>
              <a:t>, V. </a:t>
            </a:r>
            <a:r>
              <a:rPr lang="en-US" sz="1800" dirty="0" err="1">
                <a:latin typeface="Arial" charset="0"/>
                <a:ea typeface="ＭＳ Ｐゴシック" charset="0"/>
                <a:cs typeface="ＭＳ Ｐゴシック" charset="0"/>
              </a:rPr>
              <a:t>Krivtsov</a:t>
            </a:r>
            <a:r>
              <a:rPr lang="en-US" sz="1800"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Reliability Engineering and Risk Analysis, 2</a:t>
            </a:r>
            <a:r>
              <a:rPr lang="en-US" sz="1800" i="1" baseline="30000" dirty="0">
                <a:latin typeface="Arial" charset="0"/>
                <a:ea typeface="ＭＳ Ｐゴシック" charset="0"/>
                <a:cs typeface="ＭＳ Ｐゴシック" charset="0"/>
              </a:rPr>
              <a:t>nd</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ed</a:t>
            </a:r>
            <a:r>
              <a:rPr lang="en-US" sz="1800" dirty="0">
                <a:latin typeface="Arial" charset="0"/>
                <a:ea typeface="ＭＳ Ｐゴシック" charset="0"/>
                <a:cs typeface="ＭＳ Ｐゴシック" charset="0"/>
              </a:rPr>
              <a:t>, Taylor &amp; Francis, 2010 (</a:t>
            </a:r>
            <a:r>
              <a:rPr lang="en-US" sz="1800" dirty="0" err="1">
                <a:latin typeface="Arial" charset="0"/>
                <a:ea typeface="ＭＳ Ｐゴシック" charset="0"/>
                <a:cs typeface="ＭＳ Ｐゴシック" charset="0"/>
              </a:rPr>
              <a:t>Modarres</a:t>
            </a:r>
            <a:r>
              <a:rPr lang="en-US" sz="1800" dirty="0">
                <a:latin typeface="Arial" charset="0"/>
                <a:ea typeface="ＭＳ Ｐゴシック" charset="0"/>
                <a:cs typeface="ＭＳ Ｐゴシック" charset="0"/>
              </a:rPr>
              <a:t>, RERA)</a:t>
            </a:r>
          </a:p>
          <a:p>
            <a:pPr eaLnBrk="1" hangingPunct="1"/>
            <a:r>
              <a:rPr lang="en-US" sz="1800" dirty="0" err="1">
                <a:latin typeface="Arial" charset="0"/>
                <a:ea typeface="ＭＳ Ｐゴシック" charset="0"/>
                <a:cs typeface="ＭＳ Ｐゴシック" charset="0"/>
              </a:rPr>
              <a:t>Rausand</a:t>
            </a:r>
            <a:r>
              <a:rPr lang="en-US" sz="1800" dirty="0">
                <a:latin typeface="Arial" charset="0"/>
                <a:ea typeface="ＭＳ Ｐゴシック" charset="0"/>
                <a:cs typeface="ＭＳ Ｐゴシック" charset="0"/>
              </a:rPr>
              <a:t>, M. and </a:t>
            </a:r>
            <a:r>
              <a:rPr lang="en-US" sz="1800" dirty="0" err="1">
                <a:latin typeface="Arial" charset="0"/>
                <a:ea typeface="ＭＳ Ｐゴシック" charset="0"/>
                <a:cs typeface="ＭＳ Ｐゴシック" charset="0"/>
              </a:rPr>
              <a:t>Hoyland</a:t>
            </a:r>
            <a:r>
              <a:rPr lang="en-US" sz="1800" dirty="0">
                <a:latin typeface="Arial" charset="0"/>
                <a:ea typeface="ＭＳ Ｐゴシック" charset="0"/>
                <a:cs typeface="ＭＳ Ｐゴシック" charset="0"/>
              </a:rPr>
              <a:t>, A., </a:t>
            </a:r>
            <a:r>
              <a:rPr lang="en-US" sz="1800" i="1" dirty="0">
                <a:latin typeface="Arial" charset="0"/>
                <a:ea typeface="ＭＳ Ｐゴシック" charset="0"/>
                <a:cs typeface="ＭＳ Ｐゴシック" charset="0"/>
              </a:rPr>
              <a:t>System Reliability Theory</a:t>
            </a:r>
            <a:r>
              <a:rPr lang="en-US" sz="1800" dirty="0">
                <a:latin typeface="Arial" charset="0"/>
                <a:ea typeface="ＭＳ Ｐゴシック" charset="0"/>
                <a:cs typeface="ＭＳ Ｐゴシック" charset="0"/>
              </a:rPr>
              <a:t>, 2nd edition, Wiley, 2004</a:t>
            </a:r>
          </a:p>
        </p:txBody>
      </p:sp>
    </p:spTree>
    <p:extLst>
      <p:ext uri="{BB962C8B-B14F-4D97-AF65-F5344CB8AC3E}">
        <p14:creationId xmlns:p14="http://schemas.microsoft.com/office/powerpoint/2010/main" val="9420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171943" y="136525"/>
            <a:ext cx="7073900" cy="749300"/>
          </a:xfrm>
        </p:spPr>
        <p:txBody>
          <a:bodyPr>
            <a:normAutofit/>
          </a:bodyPr>
          <a:lstStyle/>
          <a:p>
            <a:pPr eaLnBrk="1" hangingPunct="1"/>
            <a:r>
              <a:rPr lang="en-US" sz="3200" dirty="0" err="1">
                <a:latin typeface="Tahoma" charset="0"/>
              </a:rPr>
              <a:t>Weibull</a:t>
            </a:r>
            <a:r>
              <a:rPr lang="en-US" sz="3200" dirty="0">
                <a:latin typeface="Tahoma" charset="0"/>
              </a:rPr>
              <a:t> Conditional Reliability</a:t>
            </a:r>
          </a:p>
        </p:txBody>
      </p:sp>
      <p:graphicFrame>
        <p:nvGraphicFramePr>
          <p:cNvPr id="47106" name="Object 3"/>
          <p:cNvGraphicFramePr>
            <a:graphicFrameLocks noGrp="1"/>
          </p:cNvGraphicFramePr>
          <p:nvPr>
            <p:ph idx="1"/>
            <p:extLst>
              <p:ext uri="{D42A27DB-BD31-4B8C-83A1-F6EECF244321}">
                <p14:modId xmlns:p14="http://schemas.microsoft.com/office/powerpoint/2010/main" val="1130350268"/>
              </p:ext>
            </p:extLst>
          </p:nvPr>
        </p:nvGraphicFramePr>
        <p:xfrm>
          <a:off x="1329558" y="1647058"/>
          <a:ext cx="6633276" cy="1422275"/>
        </p:xfrm>
        <a:graphic>
          <a:graphicData uri="http://schemas.openxmlformats.org/presentationml/2006/ole">
            <mc:AlternateContent xmlns:mc="http://schemas.openxmlformats.org/markup-compatibility/2006">
              <mc:Choice xmlns:v="urn:schemas-microsoft-com:vml" Requires="v">
                <p:oleObj spid="_x0000_s32473" name="Equation" r:id="rId4" imgW="3822700" imgH="723900" progId="Equation.DSMT4">
                  <p:embed/>
                </p:oleObj>
              </mc:Choice>
              <mc:Fallback>
                <p:oleObj name="Equation" r:id="rId4" imgW="3822700" imgH="723900" progId="Equation.DSMT4">
                  <p:embed/>
                  <p:pic>
                    <p:nvPicPr>
                      <p:cNvPr id="0" name=""/>
                      <p:cNvPicPr>
                        <a:picLocks noChangeArrowheads="1"/>
                      </p:cNvPicPr>
                      <p:nvPr/>
                    </p:nvPicPr>
                    <p:blipFill>
                      <a:blip r:embed="rId5"/>
                      <a:srcRect/>
                      <a:stretch>
                        <a:fillRect/>
                      </a:stretch>
                    </p:blipFill>
                    <p:spPr bwMode="auto">
                      <a:xfrm>
                        <a:off x="1329558" y="1647058"/>
                        <a:ext cx="6633276" cy="14222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C97EF818-B796-1249-A75A-CAC8D5CAAE29}" type="slidenum">
              <a:rPr lang="en-US" smtClean="0"/>
              <a:t>20</a:t>
            </a:fld>
            <a:endParaRPr lang="en-US"/>
          </a:p>
        </p:txBody>
      </p:sp>
      <p:sp>
        <p:nvSpPr>
          <p:cNvPr id="4" name="TextBox 3"/>
          <p:cNvSpPr txBox="1"/>
          <p:nvPr/>
        </p:nvSpPr>
        <p:spPr>
          <a:xfrm>
            <a:off x="1217305" y="3641724"/>
            <a:ext cx="7028538" cy="861774"/>
          </a:xfrm>
          <a:prstGeom prst="rect">
            <a:avLst/>
          </a:prstGeom>
          <a:noFill/>
        </p:spPr>
        <p:txBody>
          <a:bodyPr wrap="square" rtlCol="0">
            <a:spAutoFit/>
          </a:bodyPr>
          <a:lstStyle/>
          <a:p>
            <a:r>
              <a:rPr lang="en-US" sz="2500" dirty="0"/>
              <a:t>Note that when β = 1, the Exponential R(t) = exp(-</a:t>
            </a:r>
            <a:r>
              <a:rPr lang="en-US" sz="2500" dirty="0" err="1"/>
              <a:t>λt</a:t>
            </a:r>
            <a:r>
              <a:rPr lang="en-US" sz="2500" dirty="0"/>
              <a:t>) appears due to lack of memory of the Exponential!</a:t>
            </a:r>
          </a:p>
        </p:txBody>
      </p:sp>
    </p:spTree>
    <p:extLst>
      <p:ext uri="{BB962C8B-B14F-4D97-AF65-F5344CB8AC3E}">
        <p14:creationId xmlns:p14="http://schemas.microsoft.com/office/powerpoint/2010/main" val="296070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533400"/>
            <a:ext cx="7073900" cy="749300"/>
          </a:xfrm>
        </p:spPr>
        <p:txBody>
          <a:bodyPr/>
          <a:lstStyle/>
          <a:p>
            <a:pPr eaLnBrk="1" hangingPunct="1"/>
            <a:r>
              <a:rPr lang="en-US" sz="3600" dirty="0">
                <a:latin typeface="Tahoma" charset="0"/>
              </a:rPr>
              <a:t>Example- Weibull</a:t>
            </a:r>
          </a:p>
        </p:txBody>
      </p:sp>
      <p:sp>
        <p:nvSpPr>
          <p:cNvPr id="71682" name="Rectangle 3"/>
          <p:cNvSpPr>
            <a:spLocks noGrp="1" noChangeArrowheads="1"/>
          </p:cNvSpPr>
          <p:nvPr>
            <p:ph idx="1"/>
          </p:nvPr>
        </p:nvSpPr>
        <p:spPr>
          <a:xfrm>
            <a:off x="685800" y="1676400"/>
            <a:ext cx="7759700" cy="4102100"/>
          </a:xfrm>
        </p:spPr>
        <p:txBody>
          <a:bodyPr/>
          <a:lstStyle/>
          <a:p>
            <a:pPr eaLnBrk="1" hangingPunct="1"/>
            <a:r>
              <a:rPr lang="en-US" sz="2400" dirty="0">
                <a:latin typeface="Tahoma" charset="0"/>
              </a:rPr>
              <a:t>A pressure relieve valve has a Weibull failure distribution with a shape parameter of 2.4 and a characteristic life of 10 years.  Find:</a:t>
            </a:r>
          </a:p>
          <a:p>
            <a:pPr eaLnBrk="1" hangingPunct="1"/>
            <a:r>
              <a:rPr lang="en-US" sz="2400" dirty="0">
                <a:latin typeface="Tahoma" charset="0"/>
              </a:rPr>
              <a:t>a.  R(5 </a:t>
            </a:r>
            <a:r>
              <a:rPr lang="en-US" sz="2400" dirty="0" err="1">
                <a:latin typeface="Tahoma" charset="0"/>
              </a:rPr>
              <a:t>yrs</a:t>
            </a:r>
            <a:r>
              <a:rPr lang="en-US" sz="2400" dirty="0">
                <a:latin typeface="Tahoma" charset="0"/>
              </a:rPr>
              <a:t>)			</a:t>
            </a:r>
          </a:p>
          <a:p>
            <a:pPr eaLnBrk="1" hangingPunct="1"/>
            <a:r>
              <a:rPr lang="en-US" sz="2400" dirty="0">
                <a:latin typeface="Tahoma" charset="0"/>
              </a:rPr>
              <a:t>b.  MTTF			</a:t>
            </a:r>
          </a:p>
          <a:p>
            <a:pPr eaLnBrk="1" hangingPunct="1"/>
            <a:r>
              <a:rPr lang="en-US" sz="2400" dirty="0">
                <a:latin typeface="Tahoma" charset="0"/>
              </a:rPr>
              <a:t>c.  Standard deviation</a:t>
            </a:r>
          </a:p>
          <a:p>
            <a:pPr eaLnBrk="1" hangingPunct="1"/>
            <a:r>
              <a:rPr lang="en-US" sz="2400" dirty="0">
                <a:latin typeface="Tahoma" charset="0"/>
              </a:rPr>
              <a:t>d.  Median and Mode</a:t>
            </a:r>
          </a:p>
          <a:p>
            <a:pPr eaLnBrk="1" hangingPunct="1"/>
            <a:r>
              <a:rPr lang="en-US" sz="2400" dirty="0">
                <a:latin typeface="Tahoma" charset="0"/>
              </a:rPr>
              <a:t>e.  99% and 95% design life</a:t>
            </a:r>
          </a:p>
          <a:p>
            <a:pPr eaLnBrk="1" hangingPunct="1"/>
            <a:r>
              <a:rPr lang="en-US" sz="2400" dirty="0">
                <a:latin typeface="Tahoma" charset="0"/>
              </a:rPr>
              <a:t>f.   R(5|5)</a:t>
            </a:r>
          </a:p>
        </p:txBody>
      </p:sp>
      <p:sp>
        <p:nvSpPr>
          <p:cNvPr id="2" name="Slide Number Placeholder 1"/>
          <p:cNvSpPr>
            <a:spLocks noGrp="1"/>
          </p:cNvSpPr>
          <p:nvPr>
            <p:ph type="sldNum" sz="quarter" idx="12"/>
          </p:nvPr>
        </p:nvSpPr>
        <p:spPr/>
        <p:txBody>
          <a:bodyPr/>
          <a:lstStyle/>
          <a:p>
            <a:fld id="{C97EF818-B796-1249-A75A-CAC8D5CAAE29}" type="slidenum">
              <a:rPr lang="en-US" smtClean="0"/>
              <a:t>21</a:t>
            </a:fld>
            <a:endParaRPr lang="en-US"/>
          </a:p>
        </p:txBody>
      </p:sp>
    </p:spTree>
    <p:extLst>
      <p:ext uri="{BB962C8B-B14F-4D97-AF65-F5344CB8AC3E}">
        <p14:creationId xmlns:p14="http://schemas.microsoft.com/office/powerpoint/2010/main" val="324402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a:xfrm>
            <a:off x="1049338" y="154187"/>
            <a:ext cx="7150100" cy="749300"/>
          </a:xfrm>
        </p:spPr>
        <p:txBody>
          <a:bodyPr/>
          <a:lstStyle/>
          <a:p>
            <a:pPr eaLnBrk="1" hangingPunct="1"/>
            <a:r>
              <a:rPr lang="en-US" sz="3600" dirty="0">
                <a:latin typeface="Tahoma" charset="0"/>
              </a:rPr>
              <a:t>Solution</a:t>
            </a:r>
          </a:p>
        </p:txBody>
      </p:sp>
      <p:graphicFrame>
        <p:nvGraphicFramePr>
          <p:cNvPr id="73733" name="Object 5"/>
          <p:cNvGraphicFramePr>
            <a:graphicFrameLocks/>
          </p:cNvGraphicFramePr>
          <p:nvPr>
            <p:extLst/>
          </p:nvPr>
        </p:nvGraphicFramePr>
        <p:xfrm>
          <a:off x="953125" y="1012969"/>
          <a:ext cx="3886664" cy="849139"/>
        </p:xfrm>
        <a:graphic>
          <a:graphicData uri="http://schemas.openxmlformats.org/presentationml/2006/ole">
            <mc:AlternateContent xmlns:mc="http://schemas.openxmlformats.org/markup-compatibility/2006">
              <mc:Choice xmlns:v="urn:schemas-microsoft-com:vml" Requires="v">
                <p:oleObj spid="_x0000_s566329" name="Equation" r:id="rId4" imgW="1663700" imgH="406400" progId="Equation.DSMT4">
                  <p:embed/>
                </p:oleObj>
              </mc:Choice>
              <mc:Fallback>
                <p:oleObj name="Equation" r:id="rId4" imgW="1663700" imgH="406400" progId="Equation.DSMT4">
                  <p:embed/>
                  <p:pic>
                    <p:nvPicPr>
                      <p:cNvPr id="73733" name="Object 5"/>
                      <p:cNvPicPr>
                        <a:picLocks noChangeArrowheads="1"/>
                      </p:cNvPicPr>
                      <p:nvPr/>
                    </p:nvPicPr>
                    <p:blipFill>
                      <a:blip r:embed="rId5"/>
                      <a:srcRect/>
                      <a:stretch>
                        <a:fillRect/>
                      </a:stretch>
                    </p:blipFill>
                    <p:spPr bwMode="auto">
                      <a:xfrm>
                        <a:off x="953125" y="1012969"/>
                        <a:ext cx="3886664" cy="8491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3734" name="Object 6"/>
          <p:cNvGraphicFramePr>
            <a:graphicFrameLocks/>
          </p:cNvGraphicFramePr>
          <p:nvPr>
            <p:extLst/>
          </p:nvPr>
        </p:nvGraphicFramePr>
        <p:xfrm>
          <a:off x="953126" y="2097023"/>
          <a:ext cx="4951286" cy="849139"/>
        </p:xfrm>
        <a:graphic>
          <a:graphicData uri="http://schemas.openxmlformats.org/presentationml/2006/ole">
            <mc:AlternateContent xmlns:mc="http://schemas.openxmlformats.org/markup-compatibility/2006">
              <mc:Choice xmlns:v="urn:schemas-microsoft-com:vml" Requires="v">
                <p:oleObj spid="_x0000_s566330" name="Equation" r:id="rId6" imgW="2501900" imgH="431800" progId="Equation.DSMT4">
                  <p:embed/>
                </p:oleObj>
              </mc:Choice>
              <mc:Fallback>
                <p:oleObj name="Equation" r:id="rId6" imgW="2501900" imgH="431800" progId="Equation.DSMT4">
                  <p:embed/>
                  <p:pic>
                    <p:nvPicPr>
                      <p:cNvPr id="73734" name="Object 6"/>
                      <p:cNvPicPr>
                        <a:picLocks noChangeArrowheads="1"/>
                      </p:cNvPicPr>
                      <p:nvPr/>
                    </p:nvPicPr>
                    <p:blipFill>
                      <a:blip r:embed="rId7"/>
                      <a:srcRect/>
                      <a:stretch>
                        <a:fillRect/>
                      </a:stretch>
                    </p:blipFill>
                    <p:spPr bwMode="auto">
                      <a:xfrm>
                        <a:off x="953126" y="2097023"/>
                        <a:ext cx="4951286" cy="849139"/>
                      </a:xfrm>
                      <a:prstGeom prst="rect">
                        <a:avLst/>
                      </a:prstGeom>
                      <a:noFill/>
                      <a:ln>
                        <a:noFill/>
                      </a:ln>
                      <a:effectLst/>
                    </p:spPr>
                  </p:pic>
                </p:oleObj>
              </mc:Fallback>
            </mc:AlternateContent>
          </a:graphicData>
        </a:graphic>
      </p:graphicFrame>
      <p:graphicFrame>
        <p:nvGraphicFramePr>
          <p:cNvPr id="73735" name="Object 7"/>
          <p:cNvGraphicFramePr>
            <a:graphicFrameLocks/>
          </p:cNvGraphicFramePr>
          <p:nvPr>
            <p:extLst/>
          </p:nvPr>
        </p:nvGraphicFramePr>
        <p:xfrm>
          <a:off x="953126" y="3119434"/>
          <a:ext cx="4951286" cy="988836"/>
        </p:xfrm>
        <a:graphic>
          <a:graphicData uri="http://schemas.openxmlformats.org/presentationml/2006/ole">
            <mc:AlternateContent xmlns:mc="http://schemas.openxmlformats.org/markup-compatibility/2006">
              <mc:Choice xmlns:v="urn:schemas-microsoft-com:vml" Requires="v">
                <p:oleObj spid="_x0000_s566331" name="Equation" r:id="rId8" imgW="2463800" imgH="520700" progId="Equation.DSMT4">
                  <p:embed/>
                </p:oleObj>
              </mc:Choice>
              <mc:Fallback>
                <p:oleObj name="Equation" r:id="rId8" imgW="2463800" imgH="520700" progId="Equation.DSMT4">
                  <p:embed/>
                  <p:pic>
                    <p:nvPicPr>
                      <p:cNvPr id="73735" name="Object 7"/>
                      <p:cNvPicPr>
                        <a:picLocks noChangeArrowheads="1"/>
                      </p:cNvPicPr>
                      <p:nvPr/>
                    </p:nvPicPr>
                    <p:blipFill>
                      <a:blip r:embed="rId9"/>
                      <a:srcRect/>
                      <a:stretch>
                        <a:fillRect/>
                      </a:stretch>
                    </p:blipFill>
                    <p:spPr bwMode="auto">
                      <a:xfrm>
                        <a:off x="953126" y="3119434"/>
                        <a:ext cx="4951286" cy="9888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7EF818-B796-1249-A75A-CAC8D5CAAE29}" type="slidenum">
              <a:rPr lang="en-US" smtClean="0"/>
              <a:t>22</a:t>
            </a:fld>
            <a:endParaRPr lang="en-US"/>
          </a:p>
        </p:txBody>
      </p:sp>
      <p:graphicFrame>
        <p:nvGraphicFramePr>
          <p:cNvPr id="7" name="Object 5">
            <a:extLst>
              <a:ext uri="{FF2B5EF4-FFF2-40B4-BE49-F238E27FC236}">
                <a16:creationId xmlns:a16="http://schemas.microsoft.com/office/drawing/2014/main" id="{1DC71660-1569-4DF3-B05E-7E48CCD2C2A2}"/>
              </a:ext>
            </a:extLst>
          </p:cNvPr>
          <p:cNvGraphicFramePr>
            <a:graphicFrameLocks/>
          </p:cNvGraphicFramePr>
          <p:nvPr>
            <p:extLst/>
          </p:nvPr>
        </p:nvGraphicFramePr>
        <p:xfrm>
          <a:off x="837082" y="4167324"/>
          <a:ext cx="4688507" cy="1221105"/>
        </p:xfrm>
        <a:graphic>
          <a:graphicData uri="http://schemas.openxmlformats.org/presentationml/2006/ole">
            <mc:AlternateContent xmlns:mc="http://schemas.openxmlformats.org/markup-compatibility/2006">
              <mc:Choice xmlns:v="urn:schemas-microsoft-com:vml" Requires="v">
                <p:oleObj spid="_x0000_s566332" name="Equation" r:id="rId10" imgW="2260600" imgH="635000" progId="Equation.DSMT4">
                  <p:embed/>
                </p:oleObj>
              </mc:Choice>
              <mc:Fallback>
                <p:oleObj name="Equation" r:id="rId10" imgW="2260600" imgH="635000" progId="Equation.DSMT4">
                  <p:embed/>
                  <p:pic>
                    <p:nvPicPr>
                      <p:cNvPr id="7" name="Object 5">
                        <a:extLst>
                          <a:ext uri="{FF2B5EF4-FFF2-40B4-BE49-F238E27FC236}">
                            <a16:creationId xmlns:a16="http://schemas.microsoft.com/office/drawing/2014/main" id="{1DC71660-1569-4DF3-B05E-7E48CCD2C2A2}"/>
                          </a:ext>
                        </a:extLst>
                      </p:cNvPr>
                      <p:cNvPicPr>
                        <a:picLocks noChangeArrowheads="1"/>
                      </p:cNvPicPr>
                      <p:nvPr/>
                    </p:nvPicPr>
                    <p:blipFill>
                      <a:blip r:embed="rId11"/>
                      <a:srcRect/>
                      <a:stretch>
                        <a:fillRect/>
                      </a:stretch>
                    </p:blipFill>
                    <p:spPr bwMode="auto">
                      <a:xfrm>
                        <a:off x="837082" y="4167324"/>
                        <a:ext cx="4688507" cy="1221105"/>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72372927-30C1-4230-AB79-09A088800187}"/>
              </a:ext>
            </a:extLst>
          </p:cNvPr>
          <p:cNvGraphicFramePr>
            <a:graphicFrameLocks/>
          </p:cNvGraphicFramePr>
          <p:nvPr>
            <p:extLst/>
          </p:nvPr>
        </p:nvGraphicFramePr>
        <p:xfrm>
          <a:off x="843150" y="5398072"/>
          <a:ext cx="4558341" cy="1305741"/>
        </p:xfrm>
        <a:graphic>
          <a:graphicData uri="http://schemas.openxmlformats.org/presentationml/2006/ole">
            <mc:AlternateContent xmlns:mc="http://schemas.openxmlformats.org/markup-compatibility/2006">
              <mc:Choice xmlns:v="urn:schemas-microsoft-com:vml" Requires="v">
                <p:oleObj spid="_x0000_s566333" name="Equation" r:id="rId12" imgW="2082800" imgH="635000" progId="Equation.DSMT4">
                  <p:embed/>
                </p:oleObj>
              </mc:Choice>
              <mc:Fallback>
                <p:oleObj name="Equation" r:id="rId12" imgW="2082800" imgH="635000" progId="Equation.DSMT4">
                  <p:embed/>
                  <p:pic>
                    <p:nvPicPr>
                      <p:cNvPr id="8" name="Object 6">
                        <a:extLst>
                          <a:ext uri="{FF2B5EF4-FFF2-40B4-BE49-F238E27FC236}">
                            <a16:creationId xmlns:a16="http://schemas.microsoft.com/office/drawing/2014/main" id="{72372927-30C1-4230-AB79-09A088800187}"/>
                          </a:ext>
                        </a:extLst>
                      </p:cNvPr>
                      <p:cNvPicPr>
                        <a:picLocks noChangeArrowheads="1"/>
                      </p:cNvPicPr>
                      <p:nvPr/>
                    </p:nvPicPr>
                    <p:blipFill>
                      <a:blip r:embed="rId13"/>
                      <a:srcRect/>
                      <a:stretch>
                        <a:fillRect/>
                      </a:stretch>
                    </p:blipFill>
                    <p:spPr bwMode="auto">
                      <a:xfrm>
                        <a:off x="843150" y="5398072"/>
                        <a:ext cx="4558341" cy="13057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46523D1E-E6DC-41FE-B980-3724529AFCF3}"/>
              </a:ext>
            </a:extLst>
          </p:cNvPr>
          <p:cNvSpPr txBox="1"/>
          <p:nvPr/>
        </p:nvSpPr>
        <p:spPr>
          <a:xfrm>
            <a:off x="6786154" y="2397948"/>
            <a:ext cx="2133599" cy="2062103"/>
          </a:xfrm>
          <a:prstGeom prst="rect">
            <a:avLst/>
          </a:prstGeom>
          <a:noFill/>
        </p:spPr>
        <p:txBody>
          <a:bodyPr wrap="square" rtlCol="0">
            <a:spAutoFit/>
          </a:bodyPr>
          <a:lstStyle/>
          <a:p>
            <a:r>
              <a:rPr lang="en-US" sz="3200" dirty="0"/>
              <a:t>Why is this kind of calculation important?</a:t>
            </a:r>
          </a:p>
        </p:txBody>
      </p:sp>
      <p:pic>
        <p:nvPicPr>
          <p:cNvPr id="167930" name="Picture 1018" descr="Pin on memes">
            <a:extLst>
              <a:ext uri="{FF2B5EF4-FFF2-40B4-BE49-F238E27FC236}">
                <a16:creationId xmlns:a16="http://schemas.microsoft.com/office/drawing/2014/main" id="{1B0F2398-33FE-4AAA-9616-84AF24D1B4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18813" y="4833258"/>
            <a:ext cx="2325187" cy="145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15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760413" y="533400"/>
            <a:ext cx="7696200" cy="749300"/>
          </a:xfrm>
        </p:spPr>
        <p:txBody>
          <a:bodyPr/>
          <a:lstStyle/>
          <a:p>
            <a:pPr eaLnBrk="1" hangingPunct="1"/>
            <a:r>
              <a:rPr lang="en-US" sz="3400" dirty="0">
                <a:latin typeface="Tahoma" charset="0"/>
              </a:rPr>
              <a:t>Solution (continued)</a:t>
            </a:r>
          </a:p>
        </p:txBody>
      </p:sp>
      <p:graphicFrame>
        <p:nvGraphicFramePr>
          <p:cNvPr id="77830" name="Object 8"/>
          <p:cNvGraphicFramePr>
            <a:graphicFrameLocks noChangeAspect="1"/>
          </p:cNvGraphicFramePr>
          <p:nvPr>
            <p:extLst/>
          </p:nvPr>
        </p:nvGraphicFramePr>
        <p:xfrm>
          <a:off x="1417638" y="1862138"/>
          <a:ext cx="5954712" cy="2305050"/>
        </p:xfrm>
        <a:graphic>
          <a:graphicData uri="http://schemas.openxmlformats.org/presentationml/2006/ole">
            <mc:AlternateContent xmlns:mc="http://schemas.openxmlformats.org/markup-compatibility/2006">
              <mc:Choice xmlns:v="urn:schemas-microsoft-com:vml" Requires="v">
                <p:oleObj spid="_x0000_s567309" name="Equation" r:id="rId4" imgW="2819400" imgH="1092200" progId="Equation.DSMT4">
                  <p:embed/>
                </p:oleObj>
              </mc:Choice>
              <mc:Fallback>
                <p:oleObj name="Equation" r:id="rId4" imgW="2819400" imgH="1092200" progId="Equation.DSMT4">
                  <p:embed/>
                  <p:pic>
                    <p:nvPicPr>
                      <p:cNvPr id="77830" name="Object 8"/>
                      <p:cNvPicPr>
                        <a:picLocks noChangeAspect="1" noChangeArrowheads="1"/>
                      </p:cNvPicPr>
                      <p:nvPr/>
                    </p:nvPicPr>
                    <p:blipFill>
                      <a:blip r:embed="rId5"/>
                      <a:srcRect/>
                      <a:stretch>
                        <a:fillRect/>
                      </a:stretch>
                    </p:blipFill>
                    <p:spPr bwMode="auto">
                      <a:xfrm>
                        <a:off x="1417638" y="1862138"/>
                        <a:ext cx="5954712" cy="23050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7EF818-B796-1249-A75A-CAC8D5CAAE29}" type="slidenum">
              <a:rPr lang="en-US" smtClean="0"/>
              <a:t>23</a:t>
            </a:fld>
            <a:endParaRPr lang="en-US"/>
          </a:p>
        </p:txBody>
      </p:sp>
    </p:spTree>
    <p:extLst>
      <p:ext uri="{BB962C8B-B14F-4D97-AF65-F5344CB8AC3E}">
        <p14:creationId xmlns:p14="http://schemas.microsoft.com/office/powerpoint/2010/main" val="99177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035049" y="391710"/>
            <a:ext cx="7331399" cy="749300"/>
          </a:xfrm>
        </p:spPr>
        <p:txBody>
          <a:bodyPr>
            <a:normAutofit fontScale="90000"/>
          </a:bodyPr>
          <a:lstStyle/>
          <a:p>
            <a:pPr eaLnBrk="1" hangingPunct="1"/>
            <a:r>
              <a:rPr lang="en-US" sz="3600" dirty="0">
                <a:latin typeface="Tahoma" charset="0"/>
              </a:rPr>
              <a:t>Identical Weibull Components in Series: </a:t>
            </a:r>
            <a:r>
              <a:rPr lang="en-US" sz="3100" dirty="0">
                <a:latin typeface="Tahoma" charset="0"/>
              </a:rPr>
              <a:t>Same shape and same scale</a:t>
            </a:r>
            <a:endParaRPr lang="en-US" sz="3600" dirty="0">
              <a:latin typeface="Tahoma" charset="0"/>
            </a:endParaRPr>
          </a:p>
        </p:txBody>
      </p:sp>
      <p:graphicFrame>
        <p:nvGraphicFramePr>
          <p:cNvPr id="53250" name="Object 3"/>
          <p:cNvGraphicFramePr>
            <a:graphicFrameLocks noGrp="1"/>
          </p:cNvGraphicFramePr>
          <p:nvPr>
            <p:ph idx="1"/>
            <p:extLst>
              <p:ext uri="{D42A27DB-BD31-4B8C-83A1-F6EECF244321}">
                <p14:modId xmlns:p14="http://schemas.microsoft.com/office/powerpoint/2010/main" val="3934831976"/>
              </p:ext>
            </p:extLst>
          </p:nvPr>
        </p:nvGraphicFramePr>
        <p:xfrm>
          <a:off x="3723606" y="2243177"/>
          <a:ext cx="1822450" cy="873125"/>
        </p:xfrm>
        <a:graphic>
          <a:graphicData uri="http://schemas.openxmlformats.org/presentationml/2006/ole">
            <mc:AlternateContent xmlns:mc="http://schemas.openxmlformats.org/markup-compatibility/2006">
              <mc:Choice xmlns:v="urn:schemas-microsoft-com:vml" Requires="v">
                <p:oleObj spid="_x0000_s536005" name="Equation" r:id="rId4" imgW="1041400" imgH="508000" progId="Equation.DSMT4">
                  <p:embed/>
                </p:oleObj>
              </mc:Choice>
              <mc:Fallback>
                <p:oleObj name="Equation" r:id="rId4" imgW="1041400" imgH="50800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606" y="2243177"/>
                        <a:ext cx="1822450" cy="873125"/>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3253" name="Rectangle 4"/>
          <p:cNvSpPr>
            <a:spLocks noChangeArrowheads="1"/>
          </p:cNvSpPr>
          <p:nvPr/>
        </p:nvSpPr>
        <p:spPr bwMode="auto">
          <a:xfrm>
            <a:off x="596231" y="1146559"/>
            <a:ext cx="8077200" cy="1293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600" dirty="0"/>
              <a:t>If n independent components in series have </a:t>
            </a:r>
            <a:r>
              <a:rPr lang="en-US" sz="2600" b="1" dirty="0"/>
              <a:t>identical </a:t>
            </a:r>
            <a:r>
              <a:rPr lang="en-US" sz="2600" dirty="0"/>
              <a:t>conditional failure rate functions with the same scale and shape parameters:</a:t>
            </a:r>
          </a:p>
        </p:txBody>
      </p:sp>
      <p:graphicFrame>
        <p:nvGraphicFramePr>
          <p:cNvPr id="53258" name="Object 6"/>
          <p:cNvGraphicFramePr>
            <a:graphicFrameLocks/>
          </p:cNvGraphicFramePr>
          <p:nvPr>
            <p:extLst>
              <p:ext uri="{D42A27DB-BD31-4B8C-83A1-F6EECF244321}">
                <p14:modId xmlns:p14="http://schemas.microsoft.com/office/powerpoint/2010/main" val="2135748541"/>
              </p:ext>
            </p:extLst>
          </p:nvPr>
        </p:nvGraphicFramePr>
        <p:xfrm>
          <a:off x="3094969" y="3160107"/>
          <a:ext cx="3414371" cy="985941"/>
        </p:xfrm>
        <a:graphic>
          <a:graphicData uri="http://schemas.openxmlformats.org/presentationml/2006/ole">
            <mc:AlternateContent xmlns:mc="http://schemas.openxmlformats.org/markup-compatibility/2006">
              <mc:Choice xmlns:v="urn:schemas-microsoft-com:vml" Requires="v">
                <p:oleObj spid="_x0000_s536006" name="Equation" r:id="rId6" imgW="1854200" imgH="520700" progId="Equation.DSMT4">
                  <p:embed/>
                </p:oleObj>
              </mc:Choice>
              <mc:Fallback>
                <p:oleObj name="Equation" r:id="rId6" imgW="1854200" imgH="520700" progId="Equation.DSMT4">
                  <p:embed/>
                  <p:pic>
                    <p:nvPicPr>
                      <p:cNvPr id="0" name=""/>
                      <p:cNvPicPr>
                        <a:picLocks noChangeArrowheads="1"/>
                      </p:cNvPicPr>
                      <p:nvPr/>
                    </p:nvPicPr>
                    <p:blipFill>
                      <a:blip r:embed="rId7"/>
                      <a:srcRect/>
                      <a:stretch>
                        <a:fillRect/>
                      </a:stretch>
                    </p:blipFill>
                    <p:spPr bwMode="auto">
                      <a:xfrm>
                        <a:off x="3094969" y="3160107"/>
                        <a:ext cx="3414371" cy="985941"/>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53256" name="Object 9"/>
          <p:cNvGraphicFramePr>
            <a:graphicFrameLocks/>
          </p:cNvGraphicFramePr>
          <p:nvPr>
            <p:extLst>
              <p:ext uri="{D42A27DB-BD31-4B8C-83A1-F6EECF244321}">
                <p14:modId xmlns:p14="http://schemas.microsoft.com/office/powerpoint/2010/main" val="2677325723"/>
              </p:ext>
            </p:extLst>
          </p:nvPr>
        </p:nvGraphicFramePr>
        <p:xfrm>
          <a:off x="2744181" y="4526247"/>
          <a:ext cx="3545209" cy="729379"/>
        </p:xfrm>
        <a:graphic>
          <a:graphicData uri="http://schemas.openxmlformats.org/presentationml/2006/ole">
            <mc:AlternateContent xmlns:mc="http://schemas.openxmlformats.org/markup-compatibility/2006">
              <mc:Choice xmlns:v="urn:schemas-microsoft-com:vml" Requires="v">
                <p:oleObj spid="_x0000_s536007" name="Equation" r:id="rId8" imgW="1549400" imgH="368300" progId="Equation.3">
                  <p:embed/>
                </p:oleObj>
              </mc:Choice>
              <mc:Fallback>
                <p:oleObj name="Equation" r:id="rId8" imgW="1549400" imgH="368300" progId="Equation.3">
                  <p:embed/>
                  <p:pic>
                    <p:nvPicPr>
                      <p:cNvPr id="0" name=""/>
                      <p:cNvPicPr>
                        <a:picLocks noChangeArrowheads="1"/>
                      </p:cNvPicPr>
                      <p:nvPr/>
                    </p:nvPicPr>
                    <p:blipFill>
                      <a:blip r:embed="rId9"/>
                      <a:srcRect/>
                      <a:stretch>
                        <a:fillRect/>
                      </a:stretch>
                    </p:blipFill>
                    <p:spPr bwMode="auto">
                      <a:xfrm>
                        <a:off x="2744181" y="4526247"/>
                        <a:ext cx="3545209" cy="729379"/>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C97EF818-B796-1249-A75A-CAC8D5CAAE29}" type="slidenum">
              <a:rPr lang="en-US" smtClean="0"/>
              <a:t>24</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067685075"/>
              </p:ext>
            </p:extLst>
          </p:nvPr>
        </p:nvGraphicFramePr>
        <p:xfrm>
          <a:off x="1293968" y="5527395"/>
          <a:ext cx="2759592" cy="1099687"/>
        </p:xfrm>
        <a:graphic>
          <a:graphicData uri="http://schemas.openxmlformats.org/presentationml/2006/ole">
            <mc:AlternateContent xmlns:mc="http://schemas.openxmlformats.org/markup-compatibility/2006">
              <mc:Choice xmlns:v="urn:schemas-microsoft-com:vml" Requires="v">
                <p:oleObj spid="_x0000_s536008" name="Equation" r:id="rId10" imgW="1689100" imgH="673100" progId="Equation.DSMT4">
                  <p:embed/>
                </p:oleObj>
              </mc:Choice>
              <mc:Fallback>
                <p:oleObj name="Equation" r:id="rId10" imgW="1689100" imgH="673100" progId="Equation.DSMT4">
                  <p:embed/>
                  <p:pic>
                    <p:nvPicPr>
                      <p:cNvPr id="0" name=""/>
                      <p:cNvPicPr/>
                      <p:nvPr/>
                    </p:nvPicPr>
                    <p:blipFill>
                      <a:blip r:embed="rId11"/>
                      <a:stretch>
                        <a:fillRect/>
                      </a:stretch>
                    </p:blipFill>
                    <p:spPr>
                      <a:xfrm>
                        <a:off x="1293968" y="5527395"/>
                        <a:ext cx="2759592" cy="109968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11216047"/>
              </p:ext>
            </p:extLst>
          </p:nvPr>
        </p:nvGraphicFramePr>
        <p:xfrm>
          <a:off x="5256368" y="5698116"/>
          <a:ext cx="2593664" cy="864555"/>
        </p:xfrm>
        <a:graphic>
          <a:graphicData uri="http://schemas.openxmlformats.org/presentationml/2006/ole">
            <mc:AlternateContent xmlns:mc="http://schemas.openxmlformats.org/markup-compatibility/2006">
              <mc:Choice xmlns:v="urn:schemas-microsoft-com:vml" Requires="v">
                <p:oleObj spid="_x0000_s536009" name="Equation" r:id="rId12" imgW="1409700" imgH="469900" progId="Equation.DSMT4">
                  <p:embed/>
                </p:oleObj>
              </mc:Choice>
              <mc:Fallback>
                <p:oleObj name="Equation" r:id="rId12" imgW="1409700" imgH="469900" progId="Equation.DSMT4">
                  <p:embed/>
                  <p:pic>
                    <p:nvPicPr>
                      <p:cNvPr id="0" name=""/>
                      <p:cNvPicPr/>
                      <p:nvPr/>
                    </p:nvPicPr>
                    <p:blipFill>
                      <a:blip r:embed="rId13"/>
                      <a:stretch>
                        <a:fillRect/>
                      </a:stretch>
                    </p:blipFill>
                    <p:spPr>
                      <a:xfrm>
                        <a:off x="5256368" y="5698116"/>
                        <a:ext cx="2593664" cy="864555"/>
                      </a:xfrm>
                      <a:prstGeom prst="rect">
                        <a:avLst/>
                      </a:prstGeom>
                    </p:spPr>
                  </p:pic>
                </p:oleObj>
              </mc:Fallback>
            </mc:AlternateContent>
          </a:graphicData>
        </a:graphic>
      </p:graphicFrame>
    </p:spTree>
    <p:extLst>
      <p:ext uri="{BB962C8B-B14F-4D97-AF65-F5344CB8AC3E}">
        <p14:creationId xmlns:p14="http://schemas.microsoft.com/office/powerpoint/2010/main" val="17405757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356360" y="390075"/>
            <a:ext cx="6592389" cy="749300"/>
          </a:xfrm>
        </p:spPr>
        <p:txBody>
          <a:bodyPr>
            <a:normAutofit fontScale="90000"/>
          </a:bodyPr>
          <a:lstStyle/>
          <a:p>
            <a:pPr eaLnBrk="1" hangingPunct="1"/>
            <a:r>
              <a:rPr lang="en-US" sz="3600" dirty="0">
                <a:latin typeface="Tahoma" charset="0"/>
              </a:rPr>
              <a:t>Weibull Components in Series: </a:t>
            </a:r>
            <a:br>
              <a:rPr lang="en-US" sz="3600" dirty="0">
                <a:latin typeface="Tahoma" charset="0"/>
              </a:rPr>
            </a:br>
            <a:r>
              <a:rPr lang="en-US" sz="3100" dirty="0">
                <a:latin typeface="Tahoma" charset="0"/>
              </a:rPr>
              <a:t>Same shape, different scale</a:t>
            </a:r>
            <a:endParaRPr lang="en-US" sz="3600" dirty="0">
              <a:latin typeface="Tahoma" charset="0"/>
            </a:endParaRPr>
          </a:p>
        </p:txBody>
      </p:sp>
      <p:graphicFrame>
        <p:nvGraphicFramePr>
          <p:cNvPr id="51202" name="Object 3"/>
          <p:cNvGraphicFramePr>
            <a:graphicFrameLocks noGrp="1"/>
          </p:cNvGraphicFramePr>
          <p:nvPr>
            <p:ph idx="1"/>
            <p:extLst>
              <p:ext uri="{D42A27DB-BD31-4B8C-83A1-F6EECF244321}">
                <p14:modId xmlns:p14="http://schemas.microsoft.com/office/powerpoint/2010/main" val="3996043270"/>
              </p:ext>
            </p:extLst>
          </p:nvPr>
        </p:nvGraphicFramePr>
        <p:xfrm>
          <a:off x="2385917" y="3603593"/>
          <a:ext cx="2577968" cy="922171"/>
        </p:xfrm>
        <a:graphic>
          <a:graphicData uri="http://schemas.openxmlformats.org/presentationml/2006/ole">
            <mc:AlternateContent xmlns:mc="http://schemas.openxmlformats.org/markup-compatibility/2006">
              <mc:Choice xmlns:v="urn:schemas-microsoft-com:vml" Requires="v">
                <p:oleObj spid="_x0000_s393887" name="Equation" r:id="rId4" imgW="1244600" imgH="508000" progId="Equation.DSMT4">
                  <p:embed/>
                </p:oleObj>
              </mc:Choice>
              <mc:Fallback>
                <p:oleObj name="Equation" r:id="rId4" imgW="1244600" imgH="508000" progId="Equation.DSMT4">
                  <p:embed/>
                  <p:pic>
                    <p:nvPicPr>
                      <p:cNvPr id="0" name=""/>
                      <p:cNvPicPr>
                        <a:picLocks noChangeArrowheads="1"/>
                      </p:cNvPicPr>
                      <p:nvPr/>
                    </p:nvPicPr>
                    <p:blipFill>
                      <a:blip r:embed="rId5"/>
                      <a:srcRect/>
                      <a:stretch>
                        <a:fillRect/>
                      </a:stretch>
                    </p:blipFill>
                    <p:spPr bwMode="auto">
                      <a:xfrm>
                        <a:off x="2385917" y="3603593"/>
                        <a:ext cx="2577968" cy="922171"/>
                      </a:xfrm>
                      <a:prstGeom prst="rect">
                        <a:avLst/>
                      </a:prstGeom>
                      <a:noFill/>
                      <a:ln>
                        <a:noFill/>
                      </a:ln>
                      <a:effectLst/>
                    </p:spPr>
                  </p:pic>
                </p:oleObj>
              </mc:Fallback>
            </mc:AlternateContent>
          </a:graphicData>
        </a:graphic>
      </p:graphicFrame>
      <p:sp>
        <p:nvSpPr>
          <p:cNvPr id="2" name="TextBox 1"/>
          <p:cNvSpPr txBox="1"/>
          <p:nvPr/>
        </p:nvSpPr>
        <p:spPr>
          <a:xfrm>
            <a:off x="301423" y="1247828"/>
            <a:ext cx="8702261"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 system composed of several independent failure modes in series, each with a Weibull failure distribution, will have a system failure rate function equal to the sum of the different failure rate functions.  </a:t>
            </a:r>
          </a:p>
          <a:p>
            <a:pPr marL="342900" indent="-342900">
              <a:buFont typeface="Arial" panose="020B0604020202020204" pitchFamily="34" charset="0"/>
              <a:buChar char="•"/>
            </a:pPr>
            <a:r>
              <a:rPr lang="en-US" sz="2400" dirty="0"/>
              <a:t>If all failure modes have the identical shape parameter, then the system also has a Weibull distribution. </a:t>
            </a:r>
          </a:p>
        </p:txBody>
      </p:sp>
      <p:sp>
        <p:nvSpPr>
          <p:cNvPr id="3" name="Slide Number Placeholder 2"/>
          <p:cNvSpPr>
            <a:spLocks noGrp="1"/>
          </p:cNvSpPr>
          <p:nvPr>
            <p:ph type="sldNum" sz="quarter" idx="12"/>
          </p:nvPr>
        </p:nvSpPr>
        <p:spPr>
          <a:xfrm>
            <a:off x="6553200" y="6356350"/>
            <a:ext cx="2133600" cy="365125"/>
          </a:xfrm>
        </p:spPr>
        <p:txBody>
          <a:bodyPr/>
          <a:lstStyle/>
          <a:p>
            <a:fld id="{C97EF818-B796-1249-A75A-CAC8D5CAAE29}" type="slidenum">
              <a:rPr lang="en-US" smtClean="0"/>
              <a:t>25</a:t>
            </a:fld>
            <a:endParaRPr lang="en-US"/>
          </a:p>
        </p:txBody>
      </p:sp>
      <p:sp>
        <p:nvSpPr>
          <p:cNvPr id="7" name="Rectangle 6">
            <a:extLst>
              <a:ext uri="{FF2B5EF4-FFF2-40B4-BE49-F238E27FC236}">
                <a16:creationId xmlns:a16="http://schemas.microsoft.com/office/drawing/2014/main" id="{B70E1146-ADBE-469B-9822-66C11352E3C9}"/>
              </a:ext>
            </a:extLst>
          </p:cNvPr>
          <p:cNvSpPr/>
          <p:nvPr/>
        </p:nvSpPr>
        <p:spPr>
          <a:xfrm>
            <a:off x="247997" y="4620646"/>
            <a:ext cx="8070778" cy="830997"/>
          </a:xfrm>
          <a:prstGeom prst="rect">
            <a:avLst/>
          </a:prstGeom>
        </p:spPr>
        <p:txBody>
          <a:bodyPr wrap="square">
            <a:spAutoFit/>
          </a:bodyPr>
          <a:lstStyle/>
          <a:p>
            <a:r>
              <a:rPr lang="en-US" sz="2400" dirty="0"/>
              <a:t>which is a Weibull failure rate function with a shape parameter  </a:t>
            </a:r>
            <a:r>
              <a:rPr lang="el-GR" sz="2400" dirty="0"/>
              <a:t>β</a:t>
            </a:r>
            <a:r>
              <a:rPr lang="en-US" sz="2400" dirty="0"/>
              <a:t> and a characteristic life for the system, </a:t>
            </a:r>
            <a:r>
              <a:rPr lang="en-US" sz="2400" dirty="0" err="1"/>
              <a:t>θ</a:t>
            </a:r>
            <a:r>
              <a:rPr lang="en-US" sz="2400" baseline="-25000" dirty="0" err="1"/>
              <a:t>S</a:t>
            </a:r>
            <a:r>
              <a:rPr lang="en-US" sz="2400" baseline="-25000" dirty="0"/>
              <a:t> </a:t>
            </a:r>
            <a:r>
              <a:rPr lang="en-US" sz="2400" dirty="0"/>
              <a:t> where</a:t>
            </a:r>
          </a:p>
        </p:txBody>
      </p:sp>
      <p:pic>
        <p:nvPicPr>
          <p:cNvPr id="10" name="Picture 9">
            <a:extLst>
              <a:ext uri="{FF2B5EF4-FFF2-40B4-BE49-F238E27FC236}">
                <a16:creationId xmlns:a16="http://schemas.microsoft.com/office/drawing/2014/main" id="{DD24F7DD-AC5F-41A9-BE8E-89F54F19BCB0}"/>
              </a:ext>
            </a:extLst>
          </p:cNvPr>
          <p:cNvPicPr>
            <a:picLocks noChangeAspect="1"/>
          </p:cNvPicPr>
          <p:nvPr/>
        </p:nvPicPr>
        <p:blipFill rotWithShape="1">
          <a:blip r:embed="rId6"/>
          <a:srcRect r="29364"/>
          <a:stretch/>
        </p:blipFill>
        <p:spPr>
          <a:xfrm>
            <a:off x="4963885" y="3603593"/>
            <a:ext cx="2123912" cy="1010412"/>
          </a:xfrm>
          <a:prstGeom prst="rect">
            <a:avLst/>
          </a:prstGeom>
        </p:spPr>
      </p:pic>
      <p:pic>
        <p:nvPicPr>
          <p:cNvPr id="11" name="Picture 10">
            <a:extLst>
              <a:ext uri="{FF2B5EF4-FFF2-40B4-BE49-F238E27FC236}">
                <a16:creationId xmlns:a16="http://schemas.microsoft.com/office/drawing/2014/main" id="{AAF0CEB8-CE47-4A1F-9DF7-EE0E9AA1111F}"/>
              </a:ext>
            </a:extLst>
          </p:cNvPr>
          <p:cNvPicPr>
            <a:picLocks noChangeAspect="1"/>
          </p:cNvPicPr>
          <p:nvPr/>
        </p:nvPicPr>
        <p:blipFill rotWithShape="1">
          <a:blip r:embed="rId7"/>
          <a:srcRect r="24242"/>
          <a:stretch/>
        </p:blipFill>
        <p:spPr>
          <a:xfrm>
            <a:off x="3505200" y="5458284"/>
            <a:ext cx="2133600" cy="1123188"/>
          </a:xfrm>
          <a:prstGeom prst="rect">
            <a:avLst/>
          </a:prstGeom>
        </p:spPr>
      </p:pic>
    </p:spTree>
    <p:extLst>
      <p:ext uri="{BB962C8B-B14F-4D97-AF65-F5344CB8AC3E}">
        <p14:creationId xmlns:p14="http://schemas.microsoft.com/office/powerpoint/2010/main" val="29530673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96888" y="255755"/>
            <a:ext cx="8189912" cy="641608"/>
          </a:xfrm>
        </p:spPr>
        <p:txBody>
          <a:bodyPr>
            <a:normAutofit/>
          </a:bodyPr>
          <a:lstStyle/>
          <a:p>
            <a:pPr eaLnBrk="1" hangingPunct="1"/>
            <a:r>
              <a:rPr lang="en-US" sz="3200" dirty="0">
                <a:latin typeface="Tahoma" charset="0"/>
              </a:rPr>
              <a:t>Example: MTTF for multi-component system</a:t>
            </a:r>
          </a:p>
        </p:txBody>
      </p:sp>
      <p:sp>
        <p:nvSpPr>
          <p:cNvPr id="2" name="TextBox 1"/>
          <p:cNvSpPr txBox="1"/>
          <p:nvPr/>
        </p:nvSpPr>
        <p:spPr>
          <a:xfrm>
            <a:off x="178248" y="948594"/>
            <a:ext cx="8965751" cy="2308324"/>
          </a:xfrm>
          <a:prstGeom prst="rect">
            <a:avLst/>
          </a:prstGeom>
          <a:noFill/>
        </p:spPr>
        <p:txBody>
          <a:bodyPr wrap="square" rtlCol="0">
            <a:spAutoFit/>
          </a:bodyPr>
          <a:lstStyle/>
          <a:p>
            <a:r>
              <a:rPr lang="en-US" sz="2400" dirty="0"/>
              <a:t>A reactor cooling water system is constructed from 5 modules in series, each exhibiting Weibull distribution failure behavior with β= 1.5. Is the engine system also Weibull ? Why or why not? The characteristic life values (operating cycles) of 3,600, 7,200, 5,850, 4,780, and 9,300. </a:t>
            </a:r>
            <a:r>
              <a:rPr lang="en-US" sz="2300" dirty="0"/>
              <a:t>Calculate the </a:t>
            </a:r>
            <a:r>
              <a:rPr lang="en-US" sz="2300" dirty="0" err="1"/>
              <a:t>θ</a:t>
            </a:r>
            <a:r>
              <a:rPr lang="en-US" sz="2300" baseline="-25000" dirty="0" err="1"/>
              <a:t>S</a:t>
            </a:r>
            <a:r>
              <a:rPr lang="en-US" sz="2300" baseline="-25000" dirty="0"/>
              <a:t> </a:t>
            </a:r>
            <a:r>
              <a:rPr lang="en-US" sz="2300" dirty="0"/>
              <a:t>, MTTF</a:t>
            </a:r>
            <a:r>
              <a:rPr lang="en-US" sz="2300" baseline="-25000" dirty="0"/>
              <a:t>S</a:t>
            </a:r>
            <a:r>
              <a:rPr lang="en-US" sz="2300" dirty="0"/>
              <a:t>, median TTF, and the Reliability of the engine system</a:t>
            </a:r>
            <a:r>
              <a:rPr lang="en-US" sz="2400" dirty="0"/>
              <a:t>, R</a:t>
            </a:r>
            <a:r>
              <a:rPr lang="en-US" sz="2400" baseline="-25000" dirty="0"/>
              <a:t>s</a:t>
            </a:r>
            <a:r>
              <a:rPr lang="en-US" sz="2400" dirty="0"/>
              <a:t>(t). </a:t>
            </a:r>
          </a:p>
        </p:txBody>
      </p:sp>
      <p:sp>
        <p:nvSpPr>
          <p:cNvPr id="3" name="Slide Number Placeholder 2"/>
          <p:cNvSpPr>
            <a:spLocks noGrp="1"/>
          </p:cNvSpPr>
          <p:nvPr>
            <p:ph type="sldNum" sz="quarter" idx="12"/>
          </p:nvPr>
        </p:nvSpPr>
        <p:spPr/>
        <p:txBody>
          <a:bodyPr/>
          <a:lstStyle/>
          <a:p>
            <a:fld id="{C97EF818-B796-1249-A75A-CAC8D5CAAE29}" type="slidenum">
              <a:rPr lang="en-US" smtClean="0"/>
              <a:t>26</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94572051"/>
              </p:ext>
            </p:extLst>
          </p:nvPr>
        </p:nvGraphicFramePr>
        <p:xfrm>
          <a:off x="718849" y="3308149"/>
          <a:ext cx="7908821" cy="915674"/>
        </p:xfrm>
        <a:graphic>
          <a:graphicData uri="http://schemas.openxmlformats.org/presentationml/2006/ole">
            <mc:AlternateContent xmlns:mc="http://schemas.openxmlformats.org/markup-compatibility/2006">
              <mc:Choice xmlns:v="urn:schemas-microsoft-com:vml" Requires="v">
                <p:oleObj spid="_x0000_s569357" name="Equation" r:id="rId4" imgW="5422900" imgH="609600" progId="Equation.DSMT4">
                  <p:embed/>
                </p:oleObj>
              </mc:Choice>
              <mc:Fallback>
                <p:oleObj name="Equation" r:id="rId4" imgW="5422900" imgH="609600" progId="Equation.DSMT4">
                  <p:embed/>
                  <p:pic>
                    <p:nvPicPr>
                      <p:cNvPr id="0" name=""/>
                      <p:cNvPicPr/>
                      <p:nvPr/>
                    </p:nvPicPr>
                    <p:blipFill>
                      <a:blip r:embed="rId5"/>
                      <a:stretch>
                        <a:fillRect/>
                      </a:stretch>
                    </p:blipFill>
                    <p:spPr>
                      <a:xfrm>
                        <a:off x="718849" y="3308149"/>
                        <a:ext cx="7908821" cy="915674"/>
                      </a:xfrm>
                      <a:prstGeom prst="rect">
                        <a:avLst/>
                      </a:prstGeom>
                    </p:spPr>
                  </p:pic>
                </p:oleObj>
              </mc:Fallback>
            </mc:AlternateContent>
          </a:graphicData>
        </a:graphic>
      </p:graphicFrame>
      <p:graphicFrame>
        <p:nvGraphicFramePr>
          <p:cNvPr id="15" name="Object 3"/>
          <p:cNvGraphicFramePr>
            <a:graphicFrameLocks noGrp="1"/>
          </p:cNvGraphicFramePr>
          <p:nvPr>
            <p:ph idx="1"/>
            <p:extLst>
              <p:ext uri="{D42A27DB-BD31-4B8C-83A1-F6EECF244321}">
                <p14:modId xmlns:p14="http://schemas.microsoft.com/office/powerpoint/2010/main" val="3870242582"/>
              </p:ext>
            </p:extLst>
          </p:nvPr>
        </p:nvGraphicFramePr>
        <p:xfrm>
          <a:off x="1915387" y="4488033"/>
          <a:ext cx="5634763" cy="834027"/>
        </p:xfrm>
        <a:graphic>
          <a:graphicData uri="http://schemas.openxmlformats.org/presentationml/2006/ole">
            <mc:AlternateContent xmlns:mc="http://schemas.openxmlformats.org/markup-compatibility/2006">
              <mc:Choice xmlns:v="urn:schemas-microsoft-com:vml" Requires="v">
                <p:oleObj spid="_x0000_s569358" name="Equation" r:id="rId6" imgW="3695700" imgH="469900" progId="Equation.DSMT4">
                  <p:embed/>
                </p:oleObj>
              </mc:Choice>
              <mc:Fallback>
                <p:oleObj name="Equation" r:id="rId6" imgW="3695700" imgH="469900" progId="Equation.DSMT4">
                  <p:embed/>
                  <p:pic>
                    <p:nvPicPr>
                      <p:cNvPr id="0" name=""/>
                      <p:cNvPicPr>
                        <a:picLocks noChangeArrowheads="1"/>
                      </p:cNvPicPr>
                      <p:nvPr/>
                    </p:nvPicPr>
                    <p:blipFill>
                      <a:blip r:embed="rId7"/>
                      <a:srcRect/>
                      <a:stretch>
                        <a:fillRect/>
                      </a:stretch>
                    </p:blipFill>
                    <p:spPr bwMode="auto">
                      <a:xfrm>
                        <a:off x="1915387" y="4488033"/>
                        <a:ext cx="5634763" cy="834027"/>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graphicFrame>
        <p:nvGraphicFramePr>
          <p:cNvPr id="17" name="Object 3"/>
          <p:cNvGraphicFramePr>
            <a:graphicFrameLocks/>
          </p:cNvGraphicFramePr>
          <p:nvPr>
            <p:extLst>
              <p:ext uri="{D42A27DB-BD31-4B8C-83A1-F6EECF244321}">
                <p14:modId xmlns:p14="http://schemas.microsoft.com/office/powerpoint/2010/main" val="3213484416"/>
              </p:ext>
            </p:extLst>
          </p:nvPr>
        </p:nvGraphicFramePr>
        <p:xfrm>
          <a:off x="1470933" y="5623238"/>
          <a:ext cx="6404655" cy="834027"/>
        </p:xfrm>
        <a:graphic>
          <a:graphicData uri="http://schemas.openxmlformats.org/presentationml/2006/ole">
            <mc:AlternateContent xmlns:mc="http://schemas.openxmlformats.org/markup-compatibility/2006">
              <mc:Choice xmlns:v="urn:schemas-microsoft-com:vml" Requires="v">
                <p:oleObj spid="_x0000_s569359" name="Equation" r:id="rId8" imgW="3251200" imgH="444500" progId="Equation.DSMT4">
                  <p:embed/>
                </p:oleObj>
              </mc:Choice>
              <mc:Fallback>
                <p:oleObj name="Equation" r:id="rId8" imgW="3251200" imgH="444500" progId="Equation.DSMT4">
                  <p:embed/>
                  <p:pic>
                    <p:nvPicPr>
                      <p:cNvPr id="0" name=""/>
                      <p:cNvPicPr>
                        <a:picLocks noChangeArrowheads="1"/>
                      </p:cNvPicPr>
                      <p:nvPr/>
                    </p:nvPicPr>
                    <p:blipFill>
                      <a:blip r:embed="rId9"/>
                      <a:srcRect/>
                      <a:stretch>
                        <a:fillRect/>
                      </a:stretch>
                    </p:blipFill>
                    <p:spPr bwMode="auto">
                      <a:xfrm>
                        <a:off x="1470933" y="5623238"/>
                        <a:ext cx="6404655" cy="834027"/>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31711167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521127" y="191283"/>
            <a:ext cx="7894300" cy="749300"/>
          </a:xfrm>
        </p:spPr>
        <p:txBody>
          <a:bodyPr>
            <a:normAutofit/>
          </a:bodyPr>
          <a:lstStyle/>
          <a:p>
            <a:r>
              <a:rPr lang="en-US" sz="3200" dirty="0">
                <a:latin typeface="+mn-lt"/>
              </a:rPr>
              <a:t>The Normal Probability Density Function(PDF)</a:t>
            </a:r>
          </a:p>
        </p:txBody>
      </p:sp>
      <p:graphicFrame>
        <p:nvGraphicFramePr>
          <p:cNvPr id="1026" name="Object 3"/>
          <p:cNvGraphicFramePr>
            <a:graphicFrameLocks/>
          </p:cNvGraphicFramePr>
          <p:nvPr>
            <p:extLst/>
          </p:nvPr>
        </p:nvGraphicFramePr>
        <p:xfrm>
          <a:off x="2312276" y="1150789"/>
          <a:ext cx="3924300" cy="875734"/>
        </p:xfrm>
        <a:graphic>
          <a:graphicData uri="http://schemas.openxmlformats.org/presentationml/2006/ole">
            <mc:AlternateContent xmlns:mc="http://schemas.openxmlformats.org/markup-compatibility/2006">
              <mc:Choice xmlns:v="urn:schemas-microsoft-com:vml" Requires="v">
                <p:oleObj spid="_x0000_s570379" name="Equation" r:id="rId4" imgW="2044700" imgH="469900" progId="Equation.DSMT4">
                  <p:embed/>
                </p:oleObj>
              </mc:Choice>
              <mc:Fallback>
                <p:oleObj name="Equation" r:id="rId4" imgW="2044700" imgH="469900" progId="Equation.DSMT4">
                  <p:embed/>
                  <p:pic>
                    <p:nvPicPr>
                      <p:cNvPr id="1026" name="Object 3"/>
                      <p:cNvPicPr>
                        <a:picLocks noChangeArrowheads="1"/>
                      </p:cNvPicPr>
                      <p:nvPr/>
                    </p:nvPicPr>
                    <p:blipFill>
                      <a:blip r:embed="rId5"/>
                      <a:srcRect/>
                      <a:stretch>
                        <a:fillRect/>
                      </a:stretch>
                    </p:blipFill>
                    <p:spPr bwMode="auto">
                      <a:xfrm>
                        <a:off x="2312276" y="1150789"/>
                        <a:ext cx="3924300" cy="875734"/>
                      </a:xfrm>
                      <a:prstGeom prst="rect">
                        <a:avLst/>
                      </a:prstGeom>
                      <a:noFill/>
                      <a:ln>
                        <a:noFill/>
                      </a:ln>
                      <a:effectLst/>
                    </p:spPr>
                  </p:pic>
                </p:oleObj>
              </mc:Fallback>
            </mc:AlternateContent>
          </a:graphicData>
        </a:graphic>
      </p:graphicFrame>
      <p:graphicFrame>
        <p:nvGraphicFramePr>
          <p:cNvPr id="1027" name="Object 4"/>
          <p:cNvGraphicFramePr>
            <a:graphicFrameLocks/>
          </p:cNvGraphicFramePr>
          <p:nvPr>
            <p:extLst/>
          </p:nvPr>
        </p:nvGraphicFramePr>
        <p:xfrm>
          <a:off x="4219903" y="2151374"/>
          <a:ext cx="4505076" cy="3038338"/>
        </p:xfrm>
        <a:graphic>
          <a:graphicData uri="http://schemas.openxmlformats.org/presentationml/2006/ole">
            <mc:AlternateContent xmlns:mc="http://schemas.openxmlformats.org/markup-compatibility/2006">
              <mc:Choice xmlns:v="urn:schemas-microsoft-com:vml" Requires="v">
                <p:oleObj spid="_x0000_s570380" name="Document" r:id="rId6" imgW="5422680" imgH="3274920" progId="Word.Document.8">
                  <p:embed/>
                </p:oleObj>
              </mc:Choice>
              <mc:Fallback>
                <p:oleObj name="Document" r:id="rId6" imgW="5422680" imgH="3274920" progId="Word.Document.8">
                  <p:embed/>
                  <p:pic>
                    <p:nvPicPr>
                      <p:cNvPr id="1027"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9903" y="2151374"/>
                        <a:ext cx="4505076" cy="303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8" name="Object 5"/>
          <p:cNvGraphicFramePr>
            <a:graphicFrameLocks/>
          </p:cNvGraphicFramePr>
          <p:nvPr>
            <p:extLst/>
          </p:nvPr>
        </p:nvGraphicFramePr>
        <p:xfrm>
          <a:off x="608998" y="3294994"/>
          <a:ext cx="2838395" cy="981194"/>
        </p:xfrm>
        <a:graphic>
          <a:graphicData uri="http://schemas.openxmlformats.org/presentationml/2006/ole">
            <mc:AlternateContent xmlns:mc="http://schemas.openxmlformats.org/markup-compatibility/2006">
              <mc:Choice xmlns:v="urn:schemas-microsoft-com:vml" Requires="v">
                <p:oleObj spid="_x0000_s570381" name="Equation" r:id="rId8" imgW="2032000" imgH="660400" progId="Equation.DSMT4">
                  <p:embed/>
                </p:oleObj>
              </mc:Choice>
              <mc:Fallback>
                <p:oleObj name="Equation" r:id="rId8" imgW="2032000" imgH="660400" progId="Equation.DSMT4">
                  <p:embed/>
                  <p:pic>
                    <p:nvPicPr>
                      <p:cNvPr id="1028" name="Object 5"/>
                      <p:cNvPicPr>
                        <a:picLocks noChangeArrowheads="1"/>
                      </p:cNvPicPr>
                      <p:nvPr/>
                    </p:nvPicPr>
                    <p:blipFill>
                      <a:blip r:embed="rId9"/>
                      <a:srcRect/>
                      <a:stretch>
                        <a:fillRect/>
                      </a:stretch>
                    </p:blipFill>
                    <p:spPr bwMode="auto">
                      <a:xfrm>
                        <a:off x="608998" y="3294994"/>
                        <a:ext cx="2838395" cy="981194"/>
                      </a:xfrm>
                      <a:prstGeom prst="rect">
                        <a:avLst/>
                      </a:prstGeom>
                      <a:noFill/>
                      <a:ln>
                        <a:noFill/>
                      </a:ln>
                      <a:effectLst/>
                    </p:spPr>
                  </p:pic>
                </p:oleObj>
              </mc:Fallback>
            </mc:AlternateContent>
          </a:graphicData>
        </a:graphic>
      </p:graphicFrame>
      <p:sp>
        <p:nvSpPr>
          <p:cNvPr id="2" name="TextBox 1"/>
          <p:cNvSpPr txBox="1"/>
          <p:nvPr/>
        </p:nvSpPr>
        <p:spPr>
          <a:xfrm>
            <a:off x="302358" y="5314564"/>
            <a:ext cx="8605535" cy="1200329"/>
          </a:xfrm>
          <a:prstGeom prst="rect">
            <a:avLst/>
          </a:prstGeom>
          <a:noFill/>
        </p:spPr>
        <p:txBody>
          <a:bodyPr wrap="square" rtlCol="0">
            <a:spAutoFit/>
          </a:bodyPr>
          <a:lstStyle/>
          <a:p>
            <a:r>
              <a:rPr lang="en-US" sz="2400" dirty="0"/>
              <a:t>There is no shape parameter, because the Normal pdf always has a symmetric shape that varies with a wide range, sharp to broad, of scale parameter, σ, and </a:t>
            </a:r>
            <a:r>
              <a:rPr lang="en-US" sz="2400" dirty="0" err="1"/>
              <a:t>cov</a:t>
            </a:r>
            <a:r>
              <a:rPr lang="en-US" sz="2400" dirty="0"/>
              <a:t> (coefficient of variation) = σ/μ.</a:t>
            </a:r>
          </a:p>
        </p:txBody>
      </p:sp>
      <p:sp>
        <p:nvSpPr>
          <p:cNvPr id="5" name="TextBox 4">
            <a:extLst>
              <a:ext uri="{FF2B5EF4-FFF2-40B4-BE49-F238E27FC236}">
                <a16:creationId xmlns:a16="http://schemas.microsoft.com/office/drawing/2014/main" id="{69AF4AA8-DE0F-8748-9BD8-8296879527FE}"/>
              </a:ext>
            </a:extLst>
          </p:cNvPr>
          <p:cNvSpPr txBox="1"/>
          <p:nvPr/>
        </p:nvSpPr>
        <p:spPr>
          <a:xfrm>
            <a:off x="6792686" y="3145134"/>
            <a:ext cx="1541576" cy="400110"/>
          </a:xfrm>
          <a:prstGeom prst="rect">
            <a:avLst/>
          </a:prstGeom>
          <a:noFill/>
        </p:spPr>
        <p:txBody>
          <a:bodyPr wrap="none" rtlCol="0">
            <a:spAutoFit/>
          </a:bodyPr>
          <a:lstStyle/>
          <a:p>
            <a:r>
              <a:rPr lang="en-US" sz="2000" dirty="0"/>
              <a:t>Narrow scale</a:t>
            </a:r>
          </a:p>
        </p:txBody>
      </p:sp>
      <p:sp>
        <p:nvSpPr>
          <p:cNvPr id="10" name="TextBox 9">
            <a:extLst>
              <a:ext uri="{FF2B5EF4-FFF2-40B4-BE49-F238E27FC236}">
                <a16:creationId xmlns:a16="http://schemas.microsoft.com/office/drawing/2014/main" id="{F492BD82-B8E3-494A-865E-EFCB04B3440A}"/>
              </a:ext>
            </a:extLst>
          </p:cNvPr>
          <p:cNvSpPr txBox="1"/>
          <p:nvPr/>
        </p:nvSpPr>
        <p:spPr>
          <a:xfrm>
            <a:off x="7387213" y="3830096"/>
            <a:ext cx="1379095" cy="400110"/>
          </a:xfrm>
          <a:prstGeom prst="rect">
            <a:avLst/>
          </a:prstGeom>
          <a:noFill/>
        </p:spPr>
        <p:txBody>
          <a:bodyPr wrap="none" rtlCol="0">
            <a:spAutoFit/>
          </a:bodyPr>
          <a:lstStyle/>
          <a:p>
            <a:r>
              <a:rPr lang="en-US" sz="2000" dirty="0"/>
              <a:t>Broad scale</a:t>
            </a:r>
          </a:p>
        </p:txBody>
      </p:sp>
    </p:spTree>
    <p:extLst>
      <p:ext uri="{BB962C8B-B14F-4D97-AF65-F5344CB8AC3E}">
        <p14:creationId xmlns:p14="http://schemas.microsoft.com/office/powerpoint/2010/main" val="426732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1887" y="209446"/>
            <a:ext cx="8240226" cy="749300"/>
          </a:xfrm>
        </p:spPr>
        <p:txBody>
          <a:bodyPr>
            <a:normAutofit/>
          </a:bodyPr>
          <a:lstStyle/>
          <a:p>
            <a:r>
              <a:rPr lang="en-US" sz="2800" dirty="0">
                <a:latin typeface="Tahoma" charset="0"/>
              </a:rPr>
              <a:t>Normal Conditional Failure Rate, Effect of </a:t>
            </a:r>
            <a:r>
              <a:rPr lang="en-US" sz="2800" dirty="0" err="1">
                <a:latin typeface="Tahoma" charset="0"/>
              </a:rPr>
              <a:t>σ</a:t>
            </a:r>
            <a:endParaRPr lang="en-US" sz="2800" dirty="0">
              <a:latin typeface="Tahoma" charset="0"/>
            </a:endParaRPr>
          </a:p>
        </p:txBody>
      </p:sp>
      <p:graphicFrame>
        <p:nvGraphicFramePr>
          <p:cNvPr id="2050" name="Object 3"/>
          <p:cNvGraphicFramePr>
            <a:graphicFrameLocks/>
          </p:cNvGraphicFramePr>
          <p:nvPr>
            <p:extLst/>
          </p:nvPr>
        </p:nvGraphicFramePr>
        <p:xfrm>
          <a:off x="1002393" y="1208652"/>
          <a:ext cx="7277100" cy="4254500"/>
        </p:xfrm>
        <a:graphic>
          <a:graphicData uri="http://schemas.openxmlformats.org/presentationml/2006/ole">
            <mc:AlternateContent xmlns:mc="http://schemas.openxmlformats.org/markup-compatibility/2006">
              <mc:Choice xmlns:v="urn:schemas-microsoft-com:vml" Requires="v">
                <p:oleObj spid="_x0000_s571397" name="Document" r:id="rId4" imgW="7277040" imgH="4457520" progId="Word.Document.8">
                  <p:embed/>
                </p:oleObj>
              </mc:Choice>
              <mc:Fallback>
                <p:oleObj name="Document" r:id="rId4" imgW="7277040" imgH="4457520" progId="Word.Document.8">
                  <p:embed/>
                  <p:pic>
                    <p:nvPicPr>
                      <p:cNvPr id="205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393" y="1208652"/>
                        <a:ext cx="7277100" cy="425450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Rectangle 4"/>
          <p:cNvSpPr>
            <a:spLocks noChangeArrowheads="1"/>
          </p:cNvSpPr>
          <p:nvPr/>
        </p:nvSpPr>
        <p:spPr bwMode="auto">
          <a:xfrm>
            <a:off x="1752599" y="2514600"/>
            <a:ext cx="1716571" cy="400752"/>
          </a:xfrm>
          <a:prstGeom prst="rect">
            <a:avLst/>
          </a:prstGeom>
          <a:solidFill>
            <a:schemeClr val="bg1"/>
          </a:solidFill>
          <a:ln w="12700">
            <a:solidFill>
              <a:schemeClr val="tx1"/>
            </a:solidFill>
            <a:miter lim="800000"/>
            <a:headEnd/>
            <a:tailEnd/>
          </a:ln>
        </p:spPr>
        <p:txBody>
          <a:bodyPr wrap="square" lIns="92075" tIns="46038" rIns="92075" bIns="46038">
            <a:spAutoFit/>
          </a:bodyPr>
          <a:lstStyle/>
          <a:p>
            <a:r>
              <a:rPr lang="en-US" sz="2000" dirty="0" err="1"/>
              <a:t>λ</a:t>
            </a:r>
            <a:r>
              <a:rPr lang="en-US" sz="2000" dirty="0"/>
              <a:t>(t) = f(t) / R(t)</a:t>
            </a:r>
          </a:p>
        </p:txBody>
      </p:sp>
      <p:sp>
        <p:nvSpPr>
          <p:cNvPr id="2055" name="Rectangle 5"/>
          <p:cNvSpPr>
            <a:spLocks noChangeArrowheads="1"/>
          </p:cNvSpPr>
          <p:nvPr/>
        </p:nvSpPr>
        <p:spPr bwMode="auto">
          <a:xfrm>
            <a:off x="5015713" y="2212181"/>
            <a:ext cx="841375" cy="604838"/>
          </a:xfrm>
          <a:prstGeom prst="rect">
            <a:avLst/>
          </a:prstGeom>
          <a:solidFill>
            <a:schemeClr val="bg1"/>
          </a:solidFill>
          <a:ln w="25400">
            <a:solidFill>
              <a:schemeClr val="tx1"/>
            </a:solidFill>
            <a:miter lim="800000"/>
            <a:headEnd/>
            <a:tailEnd/>
          </a:ln>
        </p:spPr>
        <p:txBody>
          <a:bodyPr wrap="none" lIns="92075" tIns="46038" rIns="92075" bIns="46038">
            <a:spAutoFit/>
          </a:bodyPr>
          <a:lstStyle/>
          <a:p>
            <a:r>
              <a:rPr lang="en-US" sz="3200"/>
              <a:t>IFR</a:t>
            </a:r>
          </a:p>
        </p:txBody>
      </p:sp>
      <p:sp>
        <p:nvSpPr>
          <p:cNvPr id="2" name="TextBox 1"/>
          <p:cNvSpPr txBox="1"/>
          <p:nvPr/>
        </p:nvSpPr>
        <p:spPr>
          <a:xfrm>
            <a:off x="171345" y="5270997"/>
            <a:ext cx="8834260" cy="1569660"/>
          </a:xfrm>
          <a:prstGeom prst="rect">
            <a:avLst/>
          </a:prstGeom>
          <a:noFill/>
        </p:spPr>
        <p:txBody>
          <a:bodyPr wrap="square" rtlCol="0">
            <a:spAutoFit/>
          </a:bodyPr>
          <a:lstStyle/>
          <a:p>
            <a:r>
              <a:rPr lang="en-US" sz="2400" dirty="0"/>
              <a:t>The Normal failure rate function, λ(t), is always increasing, so it represents only the IFR region of component life and cannot be used for modeling defects that are gradually removed in the DFR region or for constant λ in the CFR region.</a:t>
            </a:r>
          </a:p>
        </p:txBody>
      </p:sp>
      <p:sp>
        <p:nvSpPr>
          <p:cNvPr id="4" name="TextBox 3"/>
          <p:cNvSpPr txBox="1"/>
          <p:nvPr/>
        </p:nvSpPr>
        <p:spPr>
          <a:xfrm>
            <a:off x="6529365" y="3205006"/>
            <a:ext cx="1002398" cy="430887"/>
          </a:xfrm>
          <a:prstGeom prst="rect">
            <a:avLst/>
          </a:prstGeom>
          <a:noFill/>
        </p:spPr>
        <p:txBody>
          <a:bodyPr wrap="none" rtlCol="0">
            <a:spAutoFit/>
          </a:bodyPr>
          <a:lstStyle/>
          <a:p>
            <a:r>
              <a:rPr lang="en-US" sz="2200" dirty="0" err="1">
                <a:latin typeface="Tahoma" charset="0"/>
              </a:rPr>
              <a:t>σ</a:t>
            </a:r>
            <a:r>
              <a:rPr lang="en-US" sz="2200" dirty="0">
                <a:latin typeface="Tahoma" charset="0"/>
              </a:rPr>
              <a:t> = 1</a:t>
            </a:r>
            <a:endParaRPr lang="en-US" sz="2200" dirty="0"/>
          </a:p>
        </p:txBody>
      </p:sp>
      <p:sp>
        <p:nvSpPr>
          <p:cNvPr id="9" name="TextBox 8"/>
          <p:cNvSpPr txBox="1"/>
          <p:nvPr/>
        </p:nvSpPr>
        <p:spPr>
          <a:xfrm>
            <a:off x="6482152" y="1797231"/>
            <a:ext cx="1049611" cy="369332"/>
          </a:xfrm>
          <a:prstGeom prst="rect">
            <a:avLst/>
          </a:prstGeom>
          <a:noFill/>
        </p:spPr>
        <p:txBody>
          <a:bodyPr wrap="none" rtlCol="0">
            <a:spAutoFit/>
          </a:bodyPr>
          <a:lstStyle/>
          <a:p>
            <a:r>
              <a:rPr lang="en-US" dirty="0" err="1">
                <a:latin typeface="Tahoma" charset="0"/>
              </a:rPr>
              <a:t>σ</a:t>
            </a:r>
            <a:r>
              <a:rPr lang="en-US" dirty="0">
                <a:latin typeface="Tahoma" charset="0"/>
              </a:rPr>
              <a:t> = 0.5</a:t>
            </a:r>
            <a:endParaRPr lang="en-US" dirty="0"/>
          </a:p>
        </p:txBody>
      </p:sp>
      <p:sp>
        <p:nvSpPr>
          <p:cNvPr id="11" name="TextBox 10">
            <a:extLst>
              <a:ext uri="{FF2B5EF4-FFF2-40B4-BE49-F238E27FC236}">
                <a16:creationId xmlns:a16="http://schemas.microsoft.com/office/drawing/2014/main" id="{29679F7B-4B63-A842-84A4-B8A0C14F2D53}"/>
              </a:ext>
            </a:extLst>
          </p:cNvPr>
          <p:cNvSpPr txBox="1"/>
          <p:nvPr/>
        </p:nvSpPr>
        <p:spPr>
          <a:xfrm>
            <a:off x="6713974" y="2935792"/>
            <a:ext cx="1379095" cy="400110"/>
          </a:xfrm>
          <a:prstGeom prst="rect">
            <a:avLst/>
          </a:prstGeom>
          <a:noFill/>
        </p:spPr>
        <p:txBody>
          <a:bodyPr wrap="none" rtlCol="0">
            <a:spAutoFit/>
          </a:bodyPr>
          <a:lstStyle/>
          <a:p>
            <a:r>
              <a:rPr lang="en-US" sz="2000" dirty="0"/>
              <a:t>Broad scale</a:t>
            </a:r>
          </a:p>
        </p:txBody>
      </p:sp>
    </p:spTree>
    <p:extLst>
      <p:ext uri="{BB962C8B-B14F-4D97-AF65-F5344CB8AC3E}">
        <p14:creationId xmlns:p14="http://schemas.microsoft.com/office/powerpoint/2010/main" val="160053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70918"/>
            <a:ext cx="7467600" cy="749300"/>
          </a:xfrm>
        </p:spPr>
        <p:txBody>
          <a:bodyPr>
            <a:normAutofit/>
          </a:bodyPr>
          <a:lstStyle/>
          <a:p>
            <a:r>
              <a:rPr lang="en-US" sz="3200" dirty="0">
                <a:latin typeface="Tahoma" charset="0"/>
              </a:rPr>
              <a:t>Normal Distribution - Applications</a:t>
            </a:r>
          </a:p>
        </p:txBody>
      </p:sp>
      <p:sp>
        <p:nvSpPr>
          <p:cNvPr id="40963" name="Rectangle 3"/>
          <p:cNvSpPr>
            <a:spLocks noGrp="1" noChangeArrowheads="1"/>
          </p:cNvSpPr>
          <p:nvPr>
            <p:ph idx="1"/>
          </p:nvPr>
        </p:nvSpPr>
        <p:spPr>
          <a:xfrm>
            <a:off x="454335" y="1744828"/>
            <a:ext cx="8415910" cy="4746521"/>
          </a:xfrm>
        </p:spPr>
        <p:txBody>
          <a:bodyPr>
            <a:normAutofit/>
          </a:bodyPr>
          <a:lstStyle/>
          <a:p>
            <a:pPr>
              <a:buFontTx/>
              <a:buChar char="•"/>
            </a:pPr>
            <a:r>
              <a:rPr lang="en-US" dirty="0">
                <a:latin typeface="Tahoma" charset="0"/>
              </a:rPr>
              <a:t>Useful for random stresses over time, such as the additive effects of temperature variation, material wear, and friction leading to increasing conditional failure rate, λ(t)</a:t>
            </a:r>
            <a:br>
              <a:rPr lang="en-US" dirty="0">
                <a:latin typeface="Tahoma" charset="0"/>
              </a:rPr>
            </a:br>
            <a:endParaRPr lang="en-US" dirty="0">
              <a:latin typeface="Tahoma" charset="0"/>
            </a:endParaRPr>
          </a:p>
          <a:p>
            <a:pPr lvl="1">
              <a:buFontTx/>
              <a:buChar char="•"/>
            </a:pPr>
            <a:r>
              <a:rPr lang="en-US" dirty="0">
                <a:latin typeface="Tahoma" charset="0"/>
              </a:rPr>
              <a:t>Tool failures</a:t>
            </a:r>
          </a:p>
          <a:p>
            <a:pPr lvl="1">
              <a:buFontTx/>
              <a:buChar char="•"/>
            </a:pPr>
            <a:r>
              <a:rPr lang="en-US" dirty="0">
                <a:latin typeface="Tahoma" charset="0"/>
              </a:rPr>
              <a:t>Brake lining wear</a:t>
            </a:r>
          </a:p>
          <a:p>
            <a:pPr lvl="1">
              <a:buFontTx/>
              <a:buChar char="•"/>
            </a:pPr>
            <a:r>
              <a:rPr lang="en-US" dirty="0">
                <a:latin typeface="Tahoma" charset="0"/>
              </a:rPr>
              <a:t>Tire tread wear</a:t>
            </a:r>
          </a:p>
          <a:p>
            <a:endParaRPr lang="en-US" dirty="0">
              <a:latin typeface="Tahoma" charset="0"/>
            </a:endParaRPr>
          </a:p>
          <a:p>
            <a:endParaRPr lang="en-US" dirty="0">
              <a:latin typeface="Tahoma" charset="0"/>
            </a:endParaRPr>
          </a:p>
        </p:txBody>
      </p:sp>
    </p:spTree>
    <p:extLst>
      <p:ext uri="{BB962C8B-B14F-4D97-AF65-F5344CB8AC3E}">
        <p14:creationId xmlns:p14="http://schemas.microsoft.com/office/powerpoint/2010/main" val="110291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68FA-7A71-4EE7-90EB-08E69654214B}"/>
              </a:ext>
            </a:extLst>
          </p:cNvPr>
          <p:cNvSpPr>
            <a:spLocks noGrp="1"/>
          </p:cNvSpPr>
          <p:nvPr>
            <p:ph type="title"/>
          </p:nvPr>
        </p:nvSpPr>
        <p:spPr/>
        <p:txBody>
          <a:bodyPr>
            <a:normAutofit fontScale="90000"/>
          </a:bodyPr>
          <a:lstStyle/>
          <a:p>
            <a:r>
              <a:rPr lang="en-US" sz="4000" dirty="0"/>
              <a:t>A good failure model can capture the characteristics of failure</a:t>
            </a:r>
            <a:endParaRPr lang="en-US" dirty="0"/>
          </a:p>
        </p:txBody>
      </p:sp>
      <p:sp>
        <p:nvSpPr>
          <p:cNvPr id="4" name="Slide Number Placeholder 3">
            <a:extLst>
              <a:ext uri="{FF2B5EF4-FFF2-40B4-BE49-F238E27FC236}">
                <a16:creationId xmlns:a16="http://schemas.microsoft.com/office/drawing/2014/main" id="{0EDE3301-D131-43F6-8535-BD164A541F43}"/>
              </a:ext>
            </a:extLst>
          </p:cNvPr>
          <p:cNvSpPr>
            <a:spLocks noGrp="1"/>
          </p:cNvSpPr>
          <p:nvPr>
            <p:ph type="sldNum" sz="quarter" idx="12"/>
          </p:nvPr>
        </p:nvSpPr>
        <p:spPr/>
        <p:txBody>
          <a:bodyPr/>
          <a:lstStyle/>
          <a:p>
            <a:fld id="{C97EF818-B796-1249-A75A-CAC8D5CAAE29}" type="slidenum">
              <a:rPr lang="en-US" smtClean="0"/>
              <a:t>3</a:t>
            </a:fld>
            <a:endParaRPr lang="en-US"/>
          </a:p>
        </p:txBody>
      </p:sp>
      <p:sp>
        <p:nvSpPr>
          <p:cNvPr id="9" name="Content Placeholder 8">
            <a:extLst>
              <a:ext uri="{FF2B5EF4-FFF2-40B4-BE49-F238E27FC236}">
                <a16:creationId xmlns:a16="http://schemas.microsoft.com/office/drawing/2014/main" id="{2DF269E8-D526-476A-88D6-E92E2020A890}"/>
              </a:ext>
            </a:extLst>
          </p:cNvPr>
          <p:cNvSpPr>
            <a:spLocks noGrp="1"/>
          </p:cNvSpPr>
          <p:nvPr>
            <p:ph idx="1"/>
          </p:nvPr>
        </p:nvSpPr>
        <p:spPr>
          <a:xfrm>
            <a:off x="457200" y="3694386"/>
            <a:ext cx="8382000" cy="2888976"/>
          </a:xfrm>
        </p:spPr>
        <p:txBody>
          <a:bodyPr>
            <a:normAutofit fontScale="92500" lnSpcReduction="10000"/>
          </a:bodyPr>
          <a:lstStyle/>
          <a:p>
            <a:r>
              <a:rPr lang="en-US" sz="2400" dirty="0"/>
              <a:t>Bathtub curve shows failure rate </a:t>
            </a:r>
            <a:r>
              <a:rPr lang="el-GR" sz="2400" dirty="0"/>
              <a:t>λ</a:t>
            </a:r>
            <a:r>
              <a:rPr lang="en-US" sz="2400" dirty="0"/>
              <a:t> against time t</a:t>
            </a:r>
          </a:p>
          <a:p>
            <a:r>
              <a:rPr lang="en-US" sz="2400" dirty="0"/>
              <a:t>For the flat section, </a:t>
            </a:r>
            <a:r>
              <a:rPr lang="el-GR" sz="2400" dirty="0"/>
              <a:t>λ</a:t>
            </a:r>
            <a:r>
              <a:rPr lang="en-US" sz="2400" dirty="0"/>
              <a:t> is constant </a:t>
            </a:r>
          </a:p>
          <a:p>
            <a:pPr lvl="1"/>
            <a:r>
              <a:rPr lang="en-US" sz="2200" dirty="0"/>
              <a:t>Exponential</a:t>
            </a:r>
          </a:p>
          <a:p>
            <a:r>
              <a:rPr lang="en-US" sz="2400" dirty="0"/>
              <a:t>For IFR and DFR, </a:t>
            </a:r>
            <a:r>
              <a:rPr lang="el-GR" sz="2400" dirty="0"/>
              <a:t>λ</a:t>
            </a:r>
            <a:r>
              <a:rPr lang="en-US" sz="2400" dirty="0"/>
              <a:t> is a function of t: </a:t>
            </a:r>
            <a:r>
              <a:rPr lang="el-GR" sz="2400" dirty="0"/>
              <a:t>λ</a:t>
            </a:r>
            <a:r>
              <a:rPr lang="en-US" sz="2400" dirty="0"/>
              <a:t>(t)</a:t>
            </a:r>
          </a:p>
          <a:p>
            <a:pPr lvl="1"/>
            <a:r>
              <a:rPr lang="en-US" sz="2200" dirty="0"/>
              <a:t>Weibull</a:t>
            </a:r>
          </a:p>
          <a:p>
            <a:pPr lvl="1"/>
            <a:r>
              <a:rPr lang="en-US" sz="2200" dirty="0"/>
              <a:t>Normal</a:t>
            </a:r>
          </a:p>
          <a:p>
            <a:pPr lvl="1"/>
            <a:r>
              <a:rPr lang="en-US" sz="2200" dirty="0"/>
              <a:t>Lognormal</a:t>
            </a:r>
          </a:p>
          <a:p>
            <a:pPr lvl="1"/>
            <a:r>
              <a:rPr lang="en-US" sz="2200" dirty="0"/>
              <a:t>Gamma</a:t>
            </a:r>
          </a:p>
          <a:p>
            <a:endParaRPr lang="en-US" sz="2400" dirty="0"/>
          </a:p>
          <a:p>
            <a:endParaRPr lang="en-US" sz="2400" dirty="0"/>
          </a:p>
        </p:txBody>
      </p:sp>
      <p:pic>
        <p:nvPicPr>
          <p:cNvPr id="13" name="Picture 12">
            <a:extLst>
              <a:ext uri="{FF2B5EF4-FFF2-40B4-BE49-F238E27FC236}">
                <a16:creationId xmlns:a16="http://schemas.microsoft.com/office/drawing/2014/main" id="{272232BD-F6A5-4469-8FBD-778B8496EE92}"/>
              </a:ext>
            </a:extLst>
          </p:cNvPr>
          <p:cNvPicPr>
            <a:picLocks noChangeAspect="1"/>
          </p:cNvPicPr>
          <p:nvPr/>
        </p:nvPicPr>
        <p:blipFill>
          <a:blip r:embed="rId2"/>
          <a:stretch>
            <a:fillRect/>
          </a:stretch>
        </p:blipFill>
        <p:spPr>
          <a:xfrm>
            <a:off x="2505197" y="1710366"/>
            <a:ext cx="4133603" cy="2040584"/>
          </a:xfrm>
          <a:prstGeom prst="rect">
            <a:avLst/>
          </a:prstGeom>
        </p:spPr>
      </p:pic>
      <p:sp>
        <p:nvSpPr>
          <p:cNvPr id="6" name="TextBox 5">
            <a:extLst>
              <a:ext uri="{FF2B5EF4-FFF2-40B4-BE49-F238E27FC236}">
                <a16:creationId xmlns:a16="http://schemas.microsoft.com/office/drawing/2014/main" id="{A0D2B3F4-90D7-4E75-9A0C-A7DF12DC28A7}"/>
              </a:ext>
            </a:extLst>
          </p:cNvPr>
          <p:cNvSpPr txBox="1"/>
          <p:nvPr/>
        </p:nvSpPr>
        <p:spPr>
          <a:xfrm>
            <a:off x="1130423" y="2515215"/>
            <a:ext cx="248786" cy="430887"/>
          </a:xfrm>
          <a:prstGeom prst="rect">
            <a:avLst/>
          </a:prstGeom>
          <a:noFill/>
        </p:spPr>
        <p:txBody>
          <a:bodyPr wrap="none" rtlCol="0">
            <a:spAutoFit/>
          </a:bodyPr>
          <a:lstStyle/>
          <a:p>
            <a:r>
              <a:rPr lang="en-US" sz="2200" dirty="0"/>
              <a:t> </a:t>
            </a:r>
          </a:p>
        </p:txBody>
      </p:sp>
    </p:spTree>
    <p:extLst>
      <p:ext uri="{BB962C8B-B14F-4D97-AF65-F5344CB8AC3E}">
        <p14:creationId xmlns:p14="http://schemas.microsoft.com/office/powerpoint/2010/main" val="4115355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787100" y="244316"/>
            <a:ext cx="7696200" cy="749300"/>
          </a:xfrm>
        </p:spPr>
        <p:txBody>
          <a:bodyPr>
            <a:normAutofit/>
          </a:bodyPr>
          <a:lstStyle/>
          <a:p>
            <a:r>
              <a:rPr lang="en-US" sz="2800" dirty="0">
                <a:latin typeface="Tahoma" charset="0"/>
              </a:rPr>
              <a:t>Finding Normal Cumulative Probabilities</a:t>
            </a:r>
          </a:p>
        </p:txBody>
      </p:sp>
      <p:graphicFrame>
        <p:nvGraphicFramePr>
          <p:cNvPr id="3074" name="Object 3"/>
          <p:cNvGraphicFramePr>
            <a:graphicFrameLocks/>
          </p:cNvGraphicFramePr>
          <p:nvPr>
            <p:extLst/>
          </p:nvPr>
        </p:nvGraphicFramePr>
        <p:xfrm>
          <a:off x="6623657" y="1239900"/>
          <a:ext cx="1472201" cy="1001031"/>
        </p:xfrm>
        <a:graphic>
          <a:graphicData uri="http://schemas.openxmlformats.org/presentationml/2006/ole">
            <mc:AlternateContent xmlns:mc="http://schemas.openxmlformats.org/markup-compatibility/2006">
              <mc:Choice xmlns:v="urn:schemas-microsoft-com:vml" Requires="v">
                <p:oleObj spid="_x0000_s572427" name="Equation" r:id="rId4" imgW="622300" imgH="419100" progId="Equation.DSMT4">
                  <p:embed/>
                </p:oleObj>
              </mc:Choice>
              <mc:Fallback>
                <p:oleObj name="Equation" r:id="rId4" imgW="622300" imgH="419100" progId="Equation.DSMT4">
                  <p:embed/>
                  <p:pic>
                    <p:nvPicPr>
                      <p:cNvPr id="3074" name="Object 3"/>
                      <p:cNvPicPr>
                        <a:picLocks noChangeArrowheads="1"/>
                      </p:cNvPicPr>
                      <p:nvPr/>
                    </p:nvPicPr>
                    <p:blipFill>
                      <a:blip r:embed="rId5"/>
                      <a:srcRect/>
                      <a:stretch>
                        <a:fillRect/>
                      </a:stretch>
                    </p:blipFill>
                    <p:spPr bwMode="auto">
                      <a:xfrm>
                        <a:off x="6623657" y="1239900"/>
                        <a:ext cx="1472201" cy="1001031"/>
                      </a:xfrm>
                      <a:prstGeom prst="rect">
                        <a:avLst/>
                      </a:prstGeom>
                      <a:noFill/>
                      <a:ln>
                        <a:noFill/>
                      </a:ln>
                      <a:effectLst/>
                    </p:spPr>
                  </p:pic>
                </p:oleObj>
              </mc:Fallback>
            </mc:AlternateContent>
          </a:graphicData>
        </a:graphic>
      </p:graphicFrame>
      <p:sp>
        <p:nvSpPr>
          <p:cNvPr id="3080" name="Rectangle 4"/>
          <p:cNvSpPr>
            <a:spLocks noChangeArrowheads="1"/>
          </p:cNvSpPr>
          <p:nvPr/>
        </p:nvSpPr>
        <p:spPr bwMode="auto">
          <a:xfrm>
            <a:off x="382459" y="1509263"/>
            <a:ext cx="7314594"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dirty="0"/>
              <a:t>If T is Normally distributed, transform T to Z:</a:t>
            </a:r>
          </a:p>
        </p:txBody>
      </p:sp>
      <p:sp>
        <p:nvSpPr>
          <p:cNvPr id="3081" name="Rectangle 6"/>
          <p:cNvSpPr>
            <a:spLocks noChangeArrowheads="1"/>
          </p:cNvSpPr>
          <p:nvPr/>
        </p:nvSpPr>
        <p:spPr bwMode="auto">
          <a:xfrm>
            <a:off x="565150" y="2409257"/>
            <a:ext cx="8013700" cy="893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600" dirty="0"/>
              <a:t>Then Z has a standard Normal distribution with a mean of 0 and a standard deviation of 1.  The </a:t>
            </a:r>
            <a:r>
              <a:rPr lang="en-US" sz="2600" dirty="0" err="1"/>
              <a:t>pdf</a:t>
            </a:r>
            <a:r>
              <a:rPr lang="en-US" sz="2600" dirty="0"/>
              <a:t> for Z is given by</a:t>
            </a:r>
          </a:p>
        </p:txBody>
      </p:sp>
      <p:graphicFrame>
        <p:nvGraphicFramePr>
          <p:cNvPr id="3075" name="Object 7"/>
          <p:cNvGraphicFramePr>
            <a:graphicFrameLocks/>
          </p:cNvGraphicFramePr>
          <p:nvPr>
            <p:extLst/>
          </p:nvPr>
        </p:nvGraphicFramePr>
        <p:xfrm>
          <a:off x="3416662" y="3551646"/>
          <a:ext cx="2148165" cy="893194"/>
        </p:xfrm>
        <a:graphic>
          <a:graphicData uri="http://schemas.openxmlformats.org/presentationml/2006/ole">
            <mc:AlternateContent xmlns:mc="http://schemas.openxmlformats.org/markup-compatibility/2006">
              <mc:Choice xmlns:v="urn:schemas-microsoft-com:vml" Requires="v">
                <p:oleObj spid="_x0000_s572428" name="Equation" r:id="rId6" imgW="1041400" imgH="457200" progId="Equation.DSMT4">
                  <p:embed/>
                </p:oleObj>
              </mc:Choice>
              <mc:Fallback>
                <p:oleObj name="Equation" r:id="rId6" imgW="1041400" imgH="457200" progId="Equation.DSMT4">
                  <p:embed/>
                  <p:pic>
                    <p:nvPicPr>
                      <p:cNvPr id="3075" name="Object 7"/>
                      <p:cNvPicPr>
                        <a:picLocks noChangeArrowheads="1"/>
                      </p:cNvPicPr>
                      <p:nvPr/>
                    </p:nvPicPr>
                    <p:blipFill>
                      <a:blip r:embed="rId7"/>
                      <a:srcRect/>
                      <a:stretch>
                        <a:fillRect/>
                      </a:stretch>
                    </p:blipFill>
                    <p:spPr bwMode="auto">
                      <a:xfrm>
                        <a:off x="3416662" y="3551646"/>
                        <a:ext cx="2148165" cy="893194"/>
                      </a:xfrm>
                      <a:prstGeom prst="rect">
                        <a:avLst/>
                      </a:prstGeom>
                      <a:noFill/>
                      <a:ln>
                        <a:noFill/>
                      </a:ln>
                      <a:effectLst/>
                    </p:spPr>
                  </p:pic>
                </p:oleObj>
              </mc:Fallback>
            </mc:AlternateContent>
          </a:graphicData>
        </a:graphic>
      </p:graphicFrame>
      <p:sp>
        <p:nvSpPr>
          <p:cNvPr id="3082" name="Rectangle 9"/>
          <p:cNvSpPr>
            <a:spLocks noChangeArrowheads="1"/>
          </p:cNvSpPr>
          <p:nvPr/>
        </p:nvSpPr>
        <p:spPr bwMode="auto">
          <a:xfrm>
            <a:off x="473483" y="4637417"/>
            <a:ext cx="8105367" cy="893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600" dirty="0"/>
              <a:t>The cumulative probability of failure up to time t is the </a:t>
            </a:r>
            <a:r>
              <a:rPr lang="en-US" sz="2600" dirty="0" err="1"/>
              <a:t>cdf</a:t>
            </a:r>
            <a:r>
              <a:rPr lang="en-US" sz="2600" dirty="0"/>
              <a:t> for failure F(t), given by</a:t>
            </a:r>
          </a:p>
        </p:txBody>
      </p:sp>
      <p:graphicFrame>
        <p:nvGraphicFramePr>
          <p:cNvPr id="3076" name="Object 10"/>
          <p:cNvGraphicFramePr>
            <a:graphicFrameLocks/>
          </p:cNvGraphicFramePr>
          <p:nvPr>
            <p:extLst/>
          </p:nvPr>
        </p:nvGraphicFramePr>
        <p:xfrm>
          <a:off x="2632121" y="5941056"/>
          <a:ext cx="3717245" cy="562266"/>
        </p:xfrm>
        <a:graphic>
          <a:graphicData uri="http://schemas.openxmlformats.org/presentationml/2006/ole">
            <mc:AlternateContent xmlns:mc="http://schemas.openxmlformats.org/markup-compatibility/2006">
              <mc:Choice xmlns:v="urn:schemas-microsoft-com:vml" Requires="v">
                <p:oleObj spid="_x0000_s572429" name="Equation" r:id="rId8" imgW="1803400" imgH="266700" progId="Equation.DSMT4">
                  <p:embed/>
                </p:oleObj>
              </mc:Choice>
              <mc:Fallback>
                <p:oleObj name="Equation" r:id="rId8" imgW="1803400" imgH="266700" progId="Equation.DSMT4">
                  <p:embed/>
                  <p:pic>
                    <p:nvPicPr>
                      <p:cNvPr id="3076" name="Object 10"/>
                      <p:cNvPicPr>
                        <a:picLocks noChangeArrowheads="1"/>
                      </p:cNvPicPr>
                      <p:nvPr/>
                    </p:nvPicPr>
                    <p:blipFill>
                      <a:blip r:embed="rId9"/>
                      <a:srcRect/>
                      <a:stretch>
                        <a:fillRect/>
                      </a:stretch>
                    </p:blipFill>
                    <p:spPr bwMode="auto">
                      <a:xfrm>
                        <a:off x="2632121" y="5941056"/>
                        <a:ext cx="3717245" cy="5622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44083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57683" y="171621"/>
            <a:ext cx="8129117" cy="749300"/>
          </a:xfrm>
        </p:spPr>
        <p:txBody>
          <a:bodyPr>
            <a:normAutofit/>
          </a:bodyPr>
          <a:lstStyle/>
          <a:p>
            <a:r>
              <a:rPr lang="en-US" sz="3600" dirty="0">
                <a:latin typeface="Tahoma" charset="0"/>
              </a:rPr>
              <a:t>Normal Reliability Function</a:t>
            </a:r>
          </a:p>
        </p:txBody>
      </p:sp>
      <p:graphicFrame>
        <p:nvGraphicFramePr>
          <p:cNvPr id="4098" name="Object 3"/>
          <p:cNvGraphicFramePr>
            <a:graphicFrameLocks/>
          </p:cNvGraphicFramePr>
          <p:nvPr>
            <p:extLst/>
          </p:nvPr>
        </p:nvGraphicFramePr>
        <p:xfrm>
          <a:off x="2979747" y="1289131"/>
          <a:ext cx="3624254" cy="1216001"/>
        </p:xfrm>
        <a:graphic>
          <a:graphicData uri="http://schemas.openxmlformats.org/presentationml/2006/ole">
            <mc:AlternateContent xmlns:mc="http://schemas.openxmlformats.org/markup-compatibility/2006">
              <mc:Choice xmlns:v="urn:schemas-microsoft-com:vml" Requires="v">
                <p:oleObj spid="_x0000_s573448" name="Equation" r:id="rId4" imgW="1701800" imgH="520700" progId="Equation.DSMT4">
                  <p:embed/>
                </p:oleObj>
              </mc:Choice>
              <mc:Fallback>
                <p:oleObj name="Equation" r:id="rId4" imgW="1701800" imgH="520700" progId="Equation.DSMT4">
                  <p:embed/>
                  <p:pic>
                    <p:nvPicPr>
                      <p:cNvPr id="4098" name="Object 3"/>
                      <p:cNvPicPr>
                        <a:picLocks noChangeArrowheads="1"/>
                      </p:cNvPicPr>
                      <p:nvPr/>
                    </p:nvPicPr>
                    <p:blipFill>
                      <a:blip r:embed="rId5"/>
                      <a:srcRect/>
                      <a:stretch>
                        <a:fillRect/>
                      </a:stretch>
                    </p:blipFill>
                    <p:spPr bwMode="auto">
                      <a:xfrm>
                        <a:off x="2979747" y="1289131"/>
                        <a:ext cx="3624254" cy="1216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99" name="Object 4"/>
          <p:cNvGraphicFramePr>
            <a:graphicFrameLocks/>
          </p:cNvGraphicFramePr>
          <p:nvPr>
            <p:extLst/>
          </p:nvPr>
        </p:nvGraphicFramePr>
        <p:xfrm>
          <a:off x="1727199" y="3819255"/>
          <a:ext cx="5573969" cy="2011592"/>
        </p:xfrm>
        <a:graphic>
          <a:graphicData uri="http://schemas.openxmlformats.org/presentationml/2006/ole">
            <mc:AlternateContent xmlns:mc="http://schemas.openxmlformats.org/markup-compatibility/2006">
              <mc:Choice xmlns:v="urn:schemas-microsoft-com:vml" Requires="v">
                <p:oleObj spid="_x0000_s573449" name="Equation" r:id="rId6" imgW="3022600" imgH="939800" progId="Equation.DSMT4">
                  <p:embed/>
                </p:oleObj>
              </mc:Choice>
              <mc:Fallback>
                <p:oleObj name="Equation" r:id="rId6" imgW="3022600" imgH="939800" progId="Equation.DSMT4">
                  <p:embed/>
                  <p:pic>
                    <p:nvPicPr>
                      <p:cNvPr id="4099" name="Object 4"/>
                      <p:cNvPicPr>
                        <a:picLocks noChangeArrowheads="1"/>
                      </p:cNvPicPr>
                      <p:nvPr/>
                    </p:nvPicPr>
                    <p:blipFill>
                      <a:blip r:embed="rId7"/>
                      <a:srcRect/>
                      <a:stretch>
                        <a:fillRect/>
                      </a:stretch>
                    </p:blipFill>
                    <p:spPr bwMode="auto">
                      <a:xfrm>
                        <a:off x="1727199" y="3819255"/>
                        <a:ext cx="5573969" cy="2011592"/>
                      </a:xfrm>
                      <a:prstGeom prst="rect">
                        <a:avLst/>
                      </a:prstGeom>
                      <a:noFill/>
                      <a:ln>
                        <a:noFill/>
                      </a:ln>
                      <a:effectLst/>
                    </p:spPr>
                  </p:pic>
                </p:oleObj>
              </mc:Fallback>
            </mc:AlternateContent>
          </a:graphicData>
        </a:graphic>
      </p:graphicFrame>
      <p:sp>
        <p:nvSpPr>
          <p:cNvPr id="4" name="TextBox 3"/>
          <p:cNvSpPr txBox="1"/>
          <p:nvPr/>
        </p:nvSpPr>
        <p:spPr>
          <a:xfrm>
            <a:off x="3586186" y="2816619"/>
            <a:ext cx="2292815" cy="461665"/>
          </a:xfrm>
          <a:prstGeom prst="rect">
            <a:avLst/>
          </a:prstGeom>
          <a:noFill/>
        </p:spPr>
        <p:txBody>
          <a:bodyPr wrap="none" rtlCol="0">
            <a:spAutoFit/>
          </a:bodyPr>
          <a:lstStyle/>
          <a:p>
            <a:r>
              <a:rPr lang="en-US" sz="2400" dirty="0"/>
              <a:t>Standardize to Z:</a:t>
            </a:r>
          </a:p>
        </p:txBody>
      </p:sp>
      <p:sp>
        <p:nvSpPr>
          <p:cNvPr id="9" name="TextBox 8"/>
          <p:cNvSpPr txBox="1"/>
          <p:nvPr/>
        </p:nvSpPr>
        <p:spPr>
          <a:xfrm>
            <a:off x="4409857" y="6156374"/>
            <a:ext cx="1560684" cy="430887"/>
          </a:xfrm>
          <a:prstGeom prst="rect">
            <a:avLst/>
          </a:prstGeom>
          <a:noFill/>
        </p:spPr>
        <p:txBody>
          <a:bodyPr wrap="none" rtlCol="0">
            <a:spAutoFit/>
          </a:bodyPr>
          <a:lstStyle/>
          <a:p>
            <a:r>
              <a:rPr lang="en-US" sz="2200" dirty="0"/>
              <a:t>From Tables</a:t>
            </a:r>
          </a:p>
        </p:txBody>
      </p:sp>
      <p:cxnSp>
        <p:nvCxnSpPr>
          <p:cNvPr id="6" name="Straight Arrow Connector 5"/>
          <p:cNvCxnSpPr>
            <a:cxnSpLocks/>
          </p:cNvCxnSpPr>
          <p:nvPr/>
        </p:nvCxnSpPr>
        <p:spPr>
          <a:xfrm flipV="1">
            <a:off x="4920195" y="5631543"/>
            <a:ext cx="0" cy="5498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093928" y="3425307"/>
            <a:ext cx="485283" cy="446276"/>
          </a:xfrm>
          <a:prstGeom prst="rect">
            <a:avLst/>
          </a:prstGeom>
          <a:noFill/>
        </p:spPr>
        <p:txBody>
          <a:bodyPr wrap="none" rtlCol="0">
            <a:spAutoFit/>
          </a:bodyPr>
          <a:lstStyle/>
          <a:p>
            <a:r>
              <a:rPr lang="en-US" sz="2300" dirty="0"/>
              <a:t>Z </a:t>
            </a:r>
            <a:r>
              <a:rPr lang="en-US" sz="2300" baseline="-25000" dirty="0"/>
              <a:t>T</a:t>
            </a:r>
          </a:p>
        </p:txBody>
      </p:sp>
      <p:sp>
        <p:nvSpPr>
          <p:cNvPr id="11" name="TextBox 10"/>
          <p:cNvSpPr txBox="1"/>
          <p:nvPr/>
        </p:nvSpPr>
        <p:spPr>
          <a:xfrm>
            <a:off x="5156352" y="3415306"/>
            <a:ext cx="455327" cy="446276"/>
          </a:xfrm>
          <a:prstGeom prst="rect">
            <a:avLst/>
          </a:prstGeom>
          <a:noFill/>
        </p:spPr>
        <p:txBody>
          <a:bodyPr wrap="none" rtlCol="0">
            <a:spAutoFit/>
          </a:bodyPr>
          <a:lstStyle/>
          <a:p>
            <a:r>
              <a:rPr lang="en-US" sz="2300" dirty="0"/>
              <a:t>Z </a:t>
            </a:r>
            <a:r>
              <a:rPr lang="en-US" sz="2300" baseline="-25000" dirty="0"/>
              <a:t>t</a:t>
            </a:r>
          </a:p>
        </p:txBody>
      </p:sp>
      <p:sp>
        <p:nvSpPr>
          <p:cNvPr id="7" name="TextBox 6"/>
          <p:cNvSpPr txBox="1"/>
          <p:nvPr/>
        </p:nvSpPr>
        <p:spPr>
          <a:xfrm>
            <a:off x="6835480" y="1644893"/>
            <a:ext cx="1242648" cy="523220"/>
          </a:xfrm>
          <a:prstGeom prst="rect">
            <a:avLst/>
          </a:prstGeom>
          <a:noFill/>
        </p:spPr>
        <p:txBody>
          <a:bodyPr wrap="none" rtlCol="0">
            <a:spAutoFit/>
          </a:bodyPr>
          <a:lstStyle/>
          <a:p>
            <a:r>
              <a:rPr lang="en-US" sz="2800"/>
              <a:t>= 1-F(t)</a:t>
            </a:r>
          </a:p>
        </p:txBody>
      </p:sp>
    </p:spTree>
    <p:extLst>
      <p:ext uri="{BB962C8B-B14F-4D97-AF65-F5344CB8AC3E}">
        <p14:creationId xmlns:p14="http://schemas.microsoft.com/office/powerpoint/2010/main" val="3387928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3A4C-D7A0-4BCC-A942-2398F52C7706}"/>
              </a:ext>
            </a:extLst>
          </p:cNvPr>
          <p:cNvSpPr>
            <a:spLocks noGrp="1"/>
          </p:cNvSpPr>
          <p:nvPr>
            <p:ph type="title"/>
          </p:nvPr>
        </p:nvSpPr>
        <p:spPr>
          <a:xfrm>
            <a:off x="685800" y="20456"/>
            <a:ext cx="7772400" cy="1143000"/>
          </a:xfrm>
        </p:spPr>
        <p:txBody>
          <a:bodyPr/>
          <a:lstStyle/>
          <a:p>
            <a:r>
              <a:rPr lang="en-US" sz="2400" dirty="0"/>
              <a:t>RERA, Table A1, pp 467</a:t>
            </a:r>
          </a:p>
        </p:txBody>
      </p:sp>
      <p:sp>
        <p:nvSpPr>
          <p:cNvPr id="4" name="Slide Number Placeholder 3">
            <a:extLst>
              <a:ext uri="{FF2B5EF4-FFF2-40B4-BE49-F238E27FC236}">
                <a16:creationId xmlns:a16="http://schemas.microsoft.com/office/drawing/2014/main" id="{1DD479AD-AB38-4954-9DF4-5FA96A28856D}"/>
              </a:ext>
            </a:extLst>
          </p:cNvPr>
          <p:cNvSpPr>
            <a:spLocks noGrp="1"/>
          </p:cNvSpPr>
          <p:nvPr>
            <p:ph type="sldNum" sz="quarter" idx="12"/>
          </p:nvPr>
        </p:nvSpPr>
        <p:spPr/>
        <p:txBody>
          <a:bodyPr/>
          <a:lstStyle/>
          <a:p>
            <a:pPr>
              <a:defRPr/>
            </a:pPr>
            <a:endParaRPr lang="en-US" dirty="0"/>
          </a:p>
        </p:txBody>
      </p:sp>
      <p:pic>
        <p:nvPicPr>
          <p:cNvPr id="5" name="Picture 4">
            <a:extLst>
              <a:ext uri="{FF2B5EF4-FFF2-40B4-BE49-F238E27FC236}">
                <a16:creationId xmlns:a16="http://schemas.microsoft.com/office/drawing/2014/main" id="{C4C25F4E-2EC7-47B6-B67F-4E86D19A1126}"/>
              </a:ext>
            </a:extLst>
          </p:cNvPr>
          <p:cNvPicPr>
            <a:picLocks noChangeAspect="1"/>
          </p:cNvPicPr>
          <p:nvPr/>
        </p:nvPicPr>
        <p:blipFill>
          <a:blip r:embed="rId2"/>
          <a:stretch>
            <a:fillRect/>
          </a:stretch>
        </p:blipFill>
        <p:spPr>
          <a:xfrm>
            <a:off x="1146961" y="782217"/>
            <a:ext cx="6410372" cy="5791242"/>
          </a:xfrm>
          <a:prstGeom prst="rect">
            <a:avLst/>
          </a:prstGeom>
        </p:spPr>
      </p:pic>
    </p:spTree>
    <p:extLst>
      <p:ext uri="{BB962C8B-B14F-4D97-AF65-F5344CB8AC3E}">
        <p14:creationId xmlns:p14="http://schemas.microsoft.com/office/powerpoint/2010/main" val="543275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5DEB-D435-47A3-905E-A96DE2A98F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CE64CE-0D14-4A79-B6AC-A00E85F0DBDF}"/>
              </a:ext>
            </a:extLst>
          </p:cNvPr>
          <p:cNvPicPr>
            <a:picLocks noGrp="1" noChangeAspect="1"/>
          </p:cNvPicPr>
          <p:nvPr>
            <p:ph idx="1"/>
          </p:nvPr>
        </p:nvPicPr>
        <p:blipFill>
          <a:blip r:embed="rId2"/>
          <a:stretch>
            <a:fillRect/>
          </a:stretch>
        </p:blipFill>
        <p:spPr>
          <a:xfrm>
            <a:off x="2002971" y="246133"/>
            <a:ext cx="4345992" cy="6307067"/>
          </a:xfrm>
        </p:spPr>
      </p:pic>
    </p:spTree>
    <p:extLst>
      <p:ext uri="{BB962C8B-B14F-4D97-AF65-F5344CB8AC3E}">
        <p14:creationId xmlns:p14="http://schemas.microsoft.com/office/powerpoint/2010/main" val="86441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53085" y="287328"/>
            <a:ext cx="7592415" cy="749300"/>
          </a:xfrm>
        </p:spPr>
        <p:txBody>
          <a:bodyPr>
            <a:normAutofit/>
          </a:bodyPr>
          <a:lstStyle/>
          <a:p>
            <a:r>
              <a:rPr lang="en-US" sz="2800" dirty="0">
                <a:latin typeface="Tahoma" charset="0"/>
              </a:rPr>
              <a:t>Standard Normal Probability Tables</a:t>
            </a:r>
          </a:p>
        </p:txBody>
      </p:sp>
      <p:sp>
        <p:nvSpPr>
          <p:cNvPr id="41987" name="Rectangle 3"/>
          <p:cNvSpPr>
            <a:spLocks noGrp="1" noChangeArrowheads="1"/>
          </p:cNvSpPr>
          <p:nvPr>
            <p:ph idx="1"/>
          </p:nvPr>
        </p:nvSpPr>
        <p:spPr>
          <a:xfrm>
            <a:off x="870710" y="1295400"/>
            <a:ext cx="7741557" cy="4787900"/>
          </a:xfrm>
        </p:spPr>
        <p:txBody>
          <a:bodyPr>
            <a:normAutofit/>
          </a:bodyPr>
          <a:lstStyle/>
          <a:p>
            <a:pPr marL="0" indent="0" algn="just">
              <a:lnSpc>
                <a:spcPct val="90000"/>
              </a:lnSpc>
              <a:spcBef>
                <a:spcPct val="5000"/>
              </a:spcBef>
              <a:buNone/>
            </a:pPr>
            <a:r>
              <a:rPr lang="en-US" dirty="0">
                <a:latin typeface="Univers" charset="0"/>
              </a:rPr>
              <a:t>       </a:t>
            </a:r>
            <a:r>
              <a:rPr lang="en-US" sz="2400" dirty="0">
                <a:latin typeface="Univers" charset="0"/>
              </a:rPr>
              <a:t>   </a:t>
            </a:r>
            <a:r>
              <a:rPr lang="en-US" sz="2400" b="1" dirty="0">
                <a:latin typeface="Univers" charset="0"/>
              </a:rPr>
              <a:t>Z            </a:t>
            </a:r>
            <a:r>
              <a:rPr lang="en-US" sz="2400" b="1" dirty="0">
                <a:latin typeface="Symbol" charset="0"/>
              </a:rPr>
              <a:t>F</a:t>
            </a:r>
            <a:r>
              <a:rPr lang="en-US" sz="2400" b="1" dirty="0">
                <a:latin typeface="Univers" charset="0"/>
              </a:rPr>
              <a:t>(Z) 	   1-</a:t>
            </a:r>
            <a:r>
              <a:rPr lang="en-US" sz="2400" b="1" dirty="0">
                <a:latin typeface="Symbol" charset="0"/>
              </a:rPr>
              <a:t>F</a:t>
            </a:r>
            <a:r>
              <a:rPr lang="en-US" sz="2400" b="1" dirty="0">
                <a:latin typeface="Univers" charset="0"/>
              </a:rPr>
              <a:t>(Z)</a:t>
            </a:r>
          </a:p>
          <a:p>
            <a:pPr marL="0" indent="0" algn="just">
              <a:lnSpc>
                <a:spcPct val="90000"/>
              </a:lnSpc>
              <a:spcBef>
                <a:spcPct val="5000"/>
              </a:spcBef>
              <a:buNone/>
            </a:pPr>
            <a:r>
              <a:rPr lang="en-US" sz="2400" dirty="0">
                <a:latin typeface="Univers" charset="0"/>
              </a:rPr>
              <a:t>   -0.55000    0.29116    0.70884</a:t>
            </a:r>
          </a:p>
          <a:p>
            <a:pPr marL="0" indent="0" algn="just">
              <a:lnSpc>
                <a:spcPct val="90000"/>
              </a:lnSpc>
              <a:spcBef>
                <a:spcPct val="5000"/>
              </a:spcBef>
              <a:buNone/>
            </a:pPr>
            <a:r>
              <a:rPr lang="en-US" sz="2400" dirty="0">
                <a:latin typeface="Univers" charset="0"/>
              </a:rPr>
              <a:t>   -0.54000    0.29460    0.70540</a:t>
            </a:r>
          </a:p>
          <a:p>
            <a:pPr marL="0" indent="0" algn="just">
              <a:lnSpc>
                <a:spcPct val="90000"/>
              </a:lnSpc>
              <a:spcBef>
                <a:spcPct val="5000"/>
              </a:spcBef>
              <a:buNone/>
            </a:pPr>
            <a:r>
              <a:rPr lang="en-US" sz="2400" dirty="0">
                <a:latin typeface="Univers" charset="0"/>
              </a:rPr>
              <a:t>   -0.53000    0.29806    0.70194</a:t>
            </a:r>
          </a:p>
          <a:p>
            <a:pPr marL="0" indent="0" algn="just">
              <a:lnSpc>
                <a:spcPct val="90000"/>
              </a:lnSpc>
              <a:spcBef>
                <a:spcPct val="5000"/>
              </a:spcBef>
              <a:buNone/>
            </a:pPr>
            <a:r>
              <a:rPr lang="en-US" sz="2400" dirty="0">
                <a:latin typeface="Univers" charset="0"/>
              </a:rPr>
              <a:t>   -0.52000    0.30153    0.69847</a:t>
            </a:r>
          </a:p>
          <a:p>
            <a:pPr marL="0" indent="0" algn="just">
              <a:lnSpc>
                <a:spcPct val="90000"/>
              </a:lnSpc>
              <a:spcBef>
                <a:spcPct val="5000"/>
              </a:spcBef>
              <a:buNone/>
            </a:pPr>
            <a:r>
              <a:rPr lang="en-US" sz="2400" dirty="0">
                <a:latin typeface="Univers" charset="0"/>
              </a:rPr>
              <a:t>   -0.51000    0.30503    0.69497</a:t>
            </a:r>
          </a:p>
          <a:p>
            <a:pPr marL="0" indent="0" algn="just">
              <a:lnSpc>
                <a:spcPct val="90000"/>
              </a:lnSpc>
              <a:spcBef>
                <a:spcPct val="5000"/>
              </a:spcBef>
              <a:buNone/>
            </a:pPr>
            <a:r>
              <a:rPr lang="en-US" sz="2400" dirty="0">
                <a:latin typeface="Univers" charset="0"/>
              </a:rPr>
              <a:t>   -0.50000    0.30854    0.69146</a:t>
            </a:r>
          </a:p>
          <a:p>
            <a:pPr marL="0" indent="0" algn="just">
              <a:lnSpc>
                <a:spcPct val="90000"/>
              </a:lnSpc>
              <a:spcBef>
                <a:spcPct val="5000"/>
              </a:spcBef>
              <a:buNone/>
            </a:pPr>
            <a:r>
              <a:rPr lang="en-US" sz="2400" dirty="0">
                <a:latin typeface="Univers" charset="0"/>
              </a:rPr>
              <a:t>   -0.49000    0.31207    0.68793</a:t>
            </a:r>
          </a:p>
          <a:p>
            <a:pPr marL="0" indent="0" algn="just">
              <a:lnSpc>
                <a:spcPct val="90000"/>
              </a:lnSpc>
              <a:spcBef>
                <a:spcPct val="5000"/>
              </a:spcBef>
              <a:buNone/>
            </a:pPr>
            <a:r>
              <a:rPr lang="en-US" sz="2400" dirty="0">
                <a:latin typeface="Univers" charset="0"/>
              </a:rPr>
              <a:t>   -0.48000    0.31561    0.68439</a:t>
            </a:r>
          </a:p>
          <a:p>
            <a:pPr marL="0" indent="0" algn="just">
              <a:lnSpc>
                <a:spcPct val="90000"/>
              </a:lnSpc>
              <a:spcBef>
                <a:spcPct val="5000"/>
              </a:spcBef>
              <a:buNone/>
            </a:pPr>
            <a:r>
              <a:rPr lang="en-US" sz="2400" dirty="0">
                <a:latin typeface="Univers" charset="0"/>
              </a:rPr>
              <a:t>   -0.47000    0.31918    0.68082</a:t>
            </a:r>
          </a:p>
          <a:p>
            <a:pPr marL="0" indent="0" algn="just">
              <a:lnSpc>
                <a:spcPct val="90000"/>
              </a:lnSpc>
              <a:spcBef>
                <a:spcPct val="5000"/>
              </a:spcBef>
              <a:buNone/>
            </a:pPr>
            <a:r>
              <a:rPr lang="en-US" sz="2400" dirty="0">
                <a:latin typeface="Univers" charset="0"/>
              </a:rPr>
              <a:t>   -0.46000    0.32276    0.67724</a:t>
            </a:r>
          </a:p>
          <a:p>
            <a:pPr marL="0" indent="0" algn="just">
              <a:lnSpc>
                <a:spcPct val="90000"/>
              </a:lnSpc>
              <a:spcBef>
                <a:spcPct val="5000"/>
              </a:spcBef>
              <a:buNone/>
            </a:pPr>
            <a:r>
              <a:rPr lang="en-US" sz="2400" dirty="0">
                <a:latin typeface="Univers" charset="0"/>
              </a:rPr>
              <a:t>   -0.45000    0.32636    0.67364</a:t>
            </a:r>
          </a:p>
          <a:p>
            <a:pPr marL="0" indent="0" algn="just">
              <a:lnSpc>
                <a:spcPct val="90000"/>
              </a:lnSpc>
              <a:spcBef>
                <a:spcPct val="5000"/>
              </a:spcBef>
              <a:buNone/>
            </a:pPr>
            <a:r>
              <a:rPr lang="en-US" sz="2400" dirty="0">
                <a:latin typeface="Univers" charset="0"/>
              </a:rPr>
              <a:t>   -0.44000    0.32997    0.67003</a:t>
            </a:r>
          </a:p>
          <a:p>
            <a:pPr algn="just">
              <a:lnSpc>
                <a:spcPct val="90000"/>
              </a:lnSpc>
              <a:spcBef>
                <a:spcPct val="5000"/>
              </a:spcBef>
            </a:pPr>
            <a:endParaRPr lang="en-US" sz="2400" dirty="0">
              <a:latin typeface="Univers" charset="0"/>
            </a:endParaRPr>
          </a:p>
        </p:txBody>
      </p:sp>
      <p:grpSp>
        <p:nvGrpSpPr>
          <p:cNvPr id="41990" name="Group 10"/>
          <p:cNvGrpSpPr>
            <a:grpSpLocks/>
          </p:cNvGrpSpPr>
          <p:nvPr/>
        </p:nvGrpSpPr>
        <p:grpSpPr bwMode="auto">
          <a:xfrm>
            <a:off x="3490692" y="2946844"/>
            <a:ext cx="4222896" cy="519113"/>
            <a:chOff x="2252" y="2012"/>
            <a:chExt cx="2503" cy="327"/>
          </a:xfrm>
        </p:grpSpPr>
        <p:sp>
          <p:nvSpPr>
            <p:cNvPr id="41994" name="Rectangle 5"/>
            <p:cNvSpPr>
              <a:spLocks noChangeArrowheads="1"/>
            </p:cNvSpPr>
            <p:nvPr/>
          </p:nvSpPr>
          <p:spPr bwMode="auto">
            <a:xfrm>
              <a:off x="3386" y="2012"/>
              <a:ext cx="1369" cy="23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t>P{Z &lt; - 0.5} = 0.30854 </a:t>
              </a:r>
            </a:p>
          </p:txBody>
        </p:sp>
        <p:sp>
          <p:nvSpPr>
            <p:cNvPr id="41995" name="Line 6"/>
            <p:cNvSpPr>
              <a:spLocks noChangeShapeType="1"/>
            </p:cNvSpPr>
            <p:nvPr/>
          </p:nvSpPr>
          <p:spPr bwMode="auto">
            <a:xfrm flipV="1">
              <a:off x="2252" y="2196"/>
              <a:ext cx="1103" cy="143"/>
            </a:xfrm>
            <a:prstGeom prst="line">
              <a:avLst/>
            </a:prstGeom>
            <a:noFill/>
            <a:ln w="25400">
              <a:solidFill>
                <a:schemeClr val="tx1"/>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1991" name="Group 11"/>
          <p:cNvGrpSpPr>
            <a:grpSpLocks/>
          </p:cNvGrpSpPr>
          <p:nvPr/>
        </p:nvGrpSpPr>
        <p:grpSpPr bwMode="auto">
          <a:xfrm>
            <a:off x="4836810" y="4090673"/>
            <a:ext cx="3287532" cy="746125"/>
            <a:chOff x="3020" y="2636"/>
            <a:chExt cx="2193" cy="470"/>
          </a:xfrm>
        </p:grpSpPr>
        <p:sp>
          <p:nvSpPr>
            <p:cNvPr id="41992" name="Rectangle 8"/>
            <p:cNvSpPr>
              <a:spLocks noChangeArrowheads="1"/>
            </p:cNvSpPr>
            <p:nvPr/>
          </p:nvSpPr>
          <p:spPr bwMode="auto">
            <a:xfrm>
              <a:off x="3489" y="2636"/>
              <a:ext cx="1724" cy="23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dirty="0"/>
                <a:t>P{Z &gt; - 0.46} = 0.67724</a:t>
              </a:r>
            </a:p>
          </p:txBody>
        </p:sp>
        <p:sp>
          <p:nvSpPr>
            <p:cNvPr id="41993" name="Line 9"/>
            <p:cNvSpPr>
              <a:spLocks noChangeShapeType="1"/>
            </p:cNvSpPr>
            <p:nvPr/>
          </p:nvSpPr>
          <p:spPr bwMode="auto">
            <a:xfrm flipV="1">
              <a:off x="3020" y="2840"/>
              <a:ext cx="479" cy="266"/>
            </a:xfrm>
            <a:prstGeom prst="line">
              <a:avLst/>
            </a:prstGeom>
            <a:noFill/>
            <a:ln w="25400">
              <a:solidFill>
                <a:schemeClr val="tx1"/>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 name="TextBox 2"/>
          <p:cNvSpPr txBox="1"/>
          <p:nvPr/>
        </p:nvSpPr>
        <p:spPr>
          <a:xfrm>
            <a:off x="5403902" y="3220966"/>
            <a:ext cx="3512012" cy="369332"/>
          </a:xfrm>
          <a:prstGeom prst="rect">
            <a:avLst/>
          </a:prstGeom>
          <a:noFill/>
        </p:spPr>
        <p:txBody>
          <a:bodyPr wrap="none" rtlCol="0">
            <a:spAutoFit/>
          </a:bodyPr>
          <a:lstStyle/>
          <a:p>
            <a:r>
              <a:rPr lang="en-US" dirty="0"/>
              <a:t>Area under </a:t>
            </a:r>
            <a:r>
              <a:rPr lang="en-US" dirty="0" err="1"/>
              <a:t>pdf</a:t>
            </a:r>
            <a:r>
              <a:rPr lang="en-US" dirty="0"/>
              <a:t> curve up to Z = - 0.5</a:t>
            </a:r>
          </a:p>
        </p:txBody>
      </p:sp>
      <p:sp>
        <p:nvSpPr>
          <p:cNvPr id="12" name="TextBox 11"/>
          <p:cNvSpPr txBox="1"/>
          <p:nvPr/>
        </p:nvSpPr>
        <p:spPr>
          <a:xfrm>
            <a:off x="5425908" y="4421214"/>
            <a:ext cx="3643447" cy="369332"/>
          </a:xfrm>
          <a:prstGeom prst="rect">
            <a:avLst/>
          </a:prstGeom>
          <a:noFill/>
        </p:spPr>
        <p:txBody>
          <a:bodyPr wrap="square" rtlCol="0">
            <a:spAutoFit/>
          </a:bodyPr>
          <a:lstStyle/>
          <a:p>
            <a:r>
              <a:rPr lang="en-US" dirty="0"/>
              <a:t>Area under </a:t>
            </a:r>
            <a:r>
              <a:rPr lang="en-US" dirty="0" err="1"/>
              <a:t>pdf</a:t>
            </a:r>
            <a:r>
              <a:rPr lang="en-US" dirty="0"/>
              <a:t> curve &gt; Z = - 0.46</a:t>
            </a:r>
          </a:p>
        </p:txBody>
      </p:sp>
    </p:spTree>
    <p:extLst>
      <p:ext uri="{BB962C8B-B14F-4D97-AF65-F5344CB8AC3E}">
        <p14:creationId xmlns:p14="http://schemas.microsoft.com/office/powerpoint/2010/main" val="3732811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47686" y="289519"/>
            <a:ext cx="7643653" cy="749300"/>
          </a:xfrm>
        </p:spPr>
        <p:txBody>
          <a:bodyPr>
            <a:normAutofit/>
          </a:bodyPr>
          <a:lstStyle/>
          <a:p>
            <a:r>
              <a:rPr lang="en-US" sz="3200" dirty="0">
                <a:latin typeface="Tahoma" charset="0"/>
              </a:rPr>
              <a:t>Example 1– Normal Distribution</a:t>
            </a:r>
          </a:p>
        </p:txBody>
      </p:sp>
      <p:sp>
        <p:nvSpPr>
          <p:cNvPr id="43011" name="Rectangle 3"/>
          <p:cNvSpPr>
            <a:spLocks noGrp="1" noChangeArrowheads="1"/>
          </p:cNvSpPr>
          <p:nvPr>
            <p:ph idx="1"/>
          </p:nvPr>
        </p:nvSpPr>
        <p:spPr>
          <a:xfrm>
            <a:off x="268449" y="1532619"/>
            <a:ext cx="8466426" cy="5045075"/>
          </a:xfrm>
        </p:spPr>
        <p:txBody>
          <a:bodyPr>
            <a:normAutofit/>
          </a:bodyPr>
          <a:lstStyle/>
          <a:p>
            <a:r>
              <a:rPr lang="en-US" sz="2400" dirty="0">
                <a:latin typeface="Tahoma" charset="0"/>
              </a:rPr>
              <a:t>The time to failure of a fan belt is Normally distributed with a MTTF = 220 (in hundreds of vehicle miles) and a standard deviation of 40 (in hundreds of vehicle miles).  </a:t>
            </a:r>
          </a:p>
          <a:p>
            <a:endParaRPr lang="en-US" sz="2400" dirty="0">
              <a:latin typeface="Tahoma" charset="0"/>
            </a:endParaRPr>
          </a:p>
          <a:p>
            <a:pPr>
              <a:spcAft>
                <a:spcPts val="1500"/>
              </a:spcAft>
            </a:pPr>
            <a:r>
              <a:rPr lang="en-US" sz="2400" dirty="0">
                <a:latin typeface="Tahoma" charset="0"/>
              </a:rPr>
              <a:t>R(100) = 1 - </a:t>
            </a:r>
            <a:r>
              <a:rPr lang="en-US" sz="2400" dirty="0">
                <a:latin typeface="Symbol" charset="0"/>
              </a:rPr>
              <a:t>F</a:t>
            </a:r>
            <a:r>
              <a:rPr lang="en-US" sz="2400" dirty="0">
                <a:latin typeface="Univers" charset="0"/>
              </a:rPr>
              <a:t>[ (100-220)/40] = 1 - </a:t>
            </a:r>
            <a:r>
              <a:rPr lang="en-US" sz="2400" dirty="0">
                <a:latin typeface="Symbol" charset="0"/>
              </a:rPr>
              <a:t>F</a:t>
            </a:r>
            <a:r>
              <a:rPr lang="en-US" sz="2400" dirty="0">
                <a:latin typeface="Univers" charset="0"/>
              </a:rPr>
              <a:t>(-3) = 0.9987</a:t>
            </a:r>
          </a:p>
          <a:p>
            <a:pPr>
              <a:spcAft>
                <a:spcPts val="1500"/>
              </a:spcAft>
            </a:pPr>
            <a:r>
              <a:rPr lang="en-US" sz="2400" dirty="0">
                <a:latin typeface="Univers" charset="0"/>
              </a:rPr>
              <a:t>R(200) = </a:t>
            </a:r>
            <a:r>
              <a:rPr lang="en-US" sz="2400" dirty="0">
                <a:latin typeface="Tahoma" charset="0"/>
              </a:rPr>
              <a:t>1 - </a:t>
            </a:r>
            <a:r>
              <a:rPr lang="en-US" sz="2400" dirty="0">
                <a:latin typeface="Symbol" charset="0"/>
              </a:rPr>
              <a:t>F</a:t>
            </a:r>
            <a:r>
              <a:rPr lang="en-US" sz="2400" dirty="0">
                <a:latin typeface="Univers" charset="0"/>
              </a:rPr>
              <a:t>[ (200-220)/40] = 1 - </a:t>
            </a:r>
            <a:r>
              <a:rPr lang="en-US" sz="2400" dirty="0">
                <a:latin typeface="Symbol" charset="0"/>
              </a:rPr>
              <a:t>F</a:t>
            </a:r>
            <a:r>
              <a:rPr lang="en-US" sz="2400" dirty="0">
                <a:latin typeface="Univers" charset="0"/>
              </a:rPr>
              <a:t>(-0.5) = 0.6915</a:t>
            </a:r>
          </a:p>
          <a:p>
            <a:pPr>
              <a:spcAft>
                <a:spcPts val="2500"/>
              </a:spcAft>
            </a:pPr>
            <a:r>
              <a:rPr lang="en-US" sz="2400" dirty="0">
                <a:latin typeface="Univers" charset="0"/>
              </a:rPr>
              <a:t>R(300) = </a:t>
            </a:r>
            <a:r>
              <a:rPr lang="en-US" sz="2400" dirty="0">
                <a:latin typeface="Tahoma" charset="0"/>
              </a:rPr>
              <a:t>1 - </a:t>
            </a:r>
            <a:r>
              <a:rPr lang="en-US" sz="2400" dirty="0">
                <a:latin typeface="Symbol" charset="0"/>
              </a:rPr>
              <a:t>F</a:t>
            </a:r>
            <a:r>
              <a:rPr lang="en-US" sz="2400" dirty="0">
                <a:latin typeface="Univers" charset="0"/>
              </a:rPr>
              <a:t>[ (300-220)/40] = 1 - </a:t>
            </a:r>
            <a:r>
              <a:rPr lang="en-US" sz="2400" dirty="0">
                <a:latin typeface="Symbol" charset="0"/>
              </a:rPr>
              <a:t>F</a:t>
            </a:r>
            <a:r>
              <a:rPr lang="en-US" sz="2400" dirty="0">
                <a:latin typeface="Univers" charset="0"/>
              </a:rPr>
              <a:t>(2) = 0.02275</a:t>
            </a:r>
          </a:p>
          <a:p>
            <a:pPr>
              <a:spcAft>
                <a:spcPts val="1500"/>
              </a:spcAft>
            </a:pPr>
            <a:r>
              <a:rPr lang="en-US" sz="2400" dirty="0">
                <a:latin typeface="Univers" charset="0"/>
              </a:rPr>
              <a:t>R(100|200) = R(300) / R(200) = 0.02275 / 0.6915 = 0.0329</a:t>
            </a:r>
          </a:p>
          <a:p>
            <a:r>
              <a:rPr lang="en-US" sz="2400" dirty="0">
                <a:latin typeface="Univers" charset="0"/>
              </a:rPr>
              <a:t>Note: the median = mode = MTTF = 22,000 miles</a:t>
            </a:r>
          </a:p>
        </p:txBody>
      </p:sp>
      <p:sp>
        <p:nvSpPr>
          <p:cNvPr id="3" name="TextBox 2"/>
          <p:cNvSpPr txBox="1"/>
          <p:nvPr/>
        </p:nvSpPr>
        <p:spPr>
          <a:xfrm>
            <a:off x="3055031" y="2832894"/>
            <a:ext cx="1604814" cy="430887"/>
          </a:xfrm>
          <a:prstGeom prst="rect">
            <a:avLst/>
          </a:prstGeom>
          <a:noFill/>
        </p:spPr>
        <p:txBody>
          <a:bodyPr wrap="none" rtlCol="0">
            <a:spAutoFit/>
          </a:bodyPr>
          <a:lstStyle/>
          <a:p>
            <a:r>
              <a:rPr lang="en-US" sz="2200" dirty="0"/>
              <a:t>t        μ        </a:t>
            </a:r>
            <a:r>
              <a:rPr lang="en-US" sz="2200" dirty="0" err="1"/>
              <a:t>σ</a:t>
            </a:r>
            <a:endParaRPr lang="en-US" sz="2200" dirty="0"/>
          </a:p>
        </p:txBody>
      </p:sp>
      <p:sp>
        <p:nvSpPr>
          <p:cNvPr id="4" name="TextBox 3"/>
          <p:cNvSpPr txBox="1"/>
          <p:nvPr/>
        </p:nvSpPr>
        <p:spPr>
          <a:xfrm>
            <a:off x="1140029" y="4865703"/>
            <a:ext cx="824076" cy="369332"/>
          </a:xfrm>
          <a:prstGeom prst="rect">
            <a:avLst/>
          </a:prstGeom>
          <a:noFill/>
        </p:spPr>
        <p:txBody>
          <a:bodyPr wrap="none" rtlCol="0">
            <a:spAutoFit/>
          </a:bodyPr>
          <a:lstStyle/>
          <a:p>
            <a:r>
              <a:rPr lang="en-US" dirty="0"/>
              <a:t>R(t|T</a:t>
            </a:r>
            <a:r>
              <a:rPr lang="en-US" baseline="-25000" dirty="0"/>
              <a:t>0</a:t>
            </a:r>
            <a:r>
              <a:rPr lang="en-US" dirty="0"/>
              <a:t>)</a:t>
            </a:r>
          </a:p>
        </p:txBody>
      </p:sp>
    </p:spTree>
    <p:extLst>
      <p:ext uri="{BB962C8B-B14F-4D97-AF65-F5344CB8AC3E}">
        <p14:creationId xmlns:p14="http://schemas.microsoft.com/office/powerpoint/2010/main" val="134811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8843" y="227847"/>
            <a:ext cx="8164746" cy="749300"/>
          </a:xfrm>
        </p:spPr>
        <p:txBody>
          <a:bodyPr>
            <a:normAutofit/>
          </a:bodyPr>
          <a:lstStyle/>
          <a:p>
            <a:r>
              <a:rPr lang="en-US" sz="3200" dirty="0">
                <a:latin typeface="Tahoma" charset="0"/>
              </a:rPr>
              <a:t>Example 2 – Normal Distribution Design Life</a:t>
            </a:r>
          </a:p>
        </p:txBody>
      </p:sp>
      <p:sp>
        <p:nvSpPr>
          <p:cNvPr id="44035" name="Rectangle 3"/>
          <p:cNvSpPr>
            <a:spLocks noGrp="1" noChangeArrowheads="1"/>
          </p:cNvSpPr>
          <p:nvPr>
            <p:ph idx="1"/>
          </p:nvPr>
        </p:nvSpPr>
        <p:spPr>
          <a:xfrm>
            <a:off x="314369" y="1066799"/>
            <a:ext cx="8570068" cy="5493657"/>
          </a:xfrm>
        </p:spPr>
        <p:txBody>
          <a:bodyPr>
            <a:normAutofit/>
          </a:bodyPr>
          <a:lstStyle/>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A new fan belt is developed from a higher grade of material.  The belt has a time to failure distribution that is Normal with a mean of 35,000 vehicle miles and a standard deviation of 7,000 vehicle miles.  Find its design life if a 0.97 reliability is desired. </a:t>
            </a:r>
          </a:p>
          <a:p>
            <a:pPr marL="0" indent="0">
              <a:lnSpc>
                <a:spcPct val="90000"/>
              </a:lnSpc>
              <a:buNone/>
            </a:pP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R(t) = 0.97;  find t !</a:t>
            </a: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F(t)=0.03</a:t>
            </a: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So, F[(T - 350)/70]=0.03</a:t>
            </a:r>
          </a:p>
          <a:p>
            <a:pPr marL="0" indent="0">
              <a:lnSpc>
                <a:spcPct val="90000"/>
              </a:lnSpc>
              <a:buNone/>
            </a:pP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From the Normal CDF table, value of Z corresponding to </a:t>
            </a:r>
            <a:r>
              <a:rPr lang="el-GR" sz="2200" dirty="0">
                <a:latin typeface="Tahoma" panose="020B0604030504040204" pitchFamily="34" charset="0"/>
                <a:ea typeface="Tahoma" panose="020B0604030504040204" pitchFamily="34" charset="0"/>
                <a:cs typeface="Tahoma" panose="020B0604030504040204" pitchFamily="34" charset="0"/>
              </a:rPr>
              <a:t>Φ</a:t>
            </a:r>
            <a:r>
              <a:rPr lang="en-US" sz="2200" dirty="0">
                <a:latin typeface="Tahoma" panose="020B0604030504040204" pitchFamily="34" charset="0"/>
                <a:ea typeface="Tahoma" panose="020B0604030504040204" pitchFamily="34" charset="0"/>
                <a:cs typeface="Tahoma" panose="020B0604030504040204" pitchFamily="34" charset="0"/>
              </a:rPr>
              <a:t>(z)=0.03 is -1.88. </a:t>
            </a:r>
          </a:p>
          <a:p>
            <a:pPr marL="0" indent="0">
              <a:lnSpc>
                <a:spcPct val="90000"/>
              </a:lnSpc>
              <a:buNone/>
            </a:pPr>
            <a:endParaRPr lang="en-US" sz="2200" dirty="0">
              <a:latin typeface="Tahoma" panose="020B0604030504040204" pitchFamily="34" charset="0"/>
              <a:ea typeface="Tahoma" panose="020B0604030504040204" pitchFamily="34" charset="0"/>
              <a:cs typeface="Tahoma" panose="020B0604030504040204" pitchFamily="34" charset="0"/>
            </a:endParaRP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Therefore  (t</a:t>
            </a:r>
            <a:r>
              <a:rPr lang="en-US" sz="2200" baseline="-25000" dirty="0">
                <a:latin typeface="Tahoma" panose="020B0604030504040204" pitchFamily="34" charset="0"/>
                <a:ea typeface="Tahoma" panose="020B0604030504040204" pitchFamily="34" charset="0"/>
                <a:cs typeface="Tahoma" panose="020B0604030504040204" pitchFamily="34" charset="0"/>
              </a:rPr>
              <a:t>0.97</a:t>
            </a:r>
            <a:r>
              <a:rPr lang="en-US" sz="2200" dirty="0">
                <a:latin typeface="Tahoma" panose="020B0604030504040204" pitchFamily="34" charset="0"/>
                <a:ea typeface="Tahoma" panose="020B0604030504040204" pitchFamily="34" charset="0"/>
                <a:cs typeface="Tahoma" panose="020B0604030504040204" pitchFamily="34" charset="0"/>
              </a:rPr>
              <a:t> - 350 ) / 70 = -1.88</a:t>
            </a:r>
            <a:endParaRPr lang="en-US" sz="2200" baseline="-25000" dirty="0">
              <a:latin typeface="Tahoma" panose="020B0604030504040204" pitchFamily="34" charset="0"/>
              <a:ea typeface="Tahoma" panose="020B0604030504040204" pitchFamily="34" charset="0"/>
              <a:cs typeface="Tahoma" panose="020B0604030504040204" pitchFamily="34" charset="0"/>
            </a:endParaRPr>
          </a:p>
          <a:p>
            <a:pPr marL="0" indent="0">
              <a:lnSpc>
                <a:spcPct val="90000"/>
              </a:lnSpc>
              <a:buNone/>
            </a:pPr>
            <a:r>
              <a:rPr lang="en-US" sz="2200" dirty="0">
                <a:latin typeface="Tahoma" panose="020B0604030504040204" pitchFamily="34" charset="0"/>
                <a:ea typeface="Tahoma" panose="020B0604030504040204" pitchFamily="34" charset="0"/>
                <a:cs typeface="Tahoma" panose="020B0604030504040204" pitchFamily="34" charset="0"/>
              </a:rPr>
              <a:t>So, t</a:t>
            </a:r>
            <a:r>
              <a:rPr lang="en-US" sz="2200" baseline="-25000" dirty="0">
                <a:latin typeface="Tahoma" panose="020B0604030504040204" pitchFamily="34" charset="0"/>
                <a:ea typeface="Tahoma" panose="020B0604030504040204" pitchFamily="34" charset="0"/>
                <a:cs typeface="Tahoma" panose="020B0604030504040204" pitchFamily="34" charset="0"/>
              </a:rPr>
              <a:t>0.97</a:t>
            </a:r>
            <a:r>
              <a:rPr lang="en-US" sz="2200" dirty="0">
                <a:latin typeface="Tahoma" panose="020B0604030504040204" pitchFamily="34" charset="0"/>
                <a:ea typeface="Tahoma" panose="020B0604030504040204" pitchFamily="34" charset="0"/>
                <a:cs typeface="Tahoma" panose="020B0604030504040204" pitchFamily="34" charset="0"/>
              </a:rPr>
              <a:t> = 218.4 or 21,840 vehicle miles </a:t>
            </a:r>
          </a:p>
        </p:txBody>
      </p:sp>
      <p:sp>
        <p:nvSpPr>
          <p:cNvPr id="6" name="Rectangle 5">
            <a:extLst>
              <a:ext uri="{FF2B5EF4-FFF2-40B4-BE49-F238E27FC236}">
                <a16:creationId xmlns:a16="http://schemas.microsoft.com/office/drawing/2014/main" id="{474A7ED8-8DF5-4446-A21B-8F59B703165E}"/>
              </a:ext>
            </a:extLst>
          </p:cNvPr>
          <p:cNvSpPr/>
          <p:nvPr/>
        </p:nvSpPr>
        <p:spPr>
          <a:xfrm>
            <a:off x="2238218" y="6390891"/>
            <a:ext cx="5306709" cy="369332"/>
          </a:xfrm>
          <a:prstGeom prst="rect">
            <a:avLst/>
          </a:prstGeom>
        </p:spPr>
        <p:txBody>
          <a:bodyPr wrap="none">
            <a:spAutoFit/>
          </a:bodyPr>
          <a:lstStyle/>
          <a:p>
            <a:r>
              <a:rPr lang="en-US" dirty="0">
                <a:latin typeface="Tahoma" charset="0"/>
              </a:rPr>
              <a:t>(Values taken in  hundreds of vehicle miles units.)</a:t>
            </a:r>
            <a:endParaRPr lang="en-US" dirty="0"/>
          </a:p>
        </p:txBody>
      </p:sp>
    </p:spTree>
    <p:extLst>
      <p:ext uri="{BB962C8B-B14F-4D97-AF65-F5344CB8AC3E}">
        <p14:creationId xmlns:p14="http://schemas.microsoft.com/office/powerpoint/2010/main" val="2706706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385888" y="160111"/>
            <a:ext cx="6769100" cy="749300"/>
          </a:xfrm>
        </p:spPr>
        <p:txBody>
          <a:bodyPr>
            <a:normAutofit/>
          </a:bodyPr>
          <a:lstStyle/>
          <a:p>
            <a:r>
              <a:rPr lang="en-US" sz="2800" dirty="0">
                <a:latin typeface="Tahoma" charset="0"/>
              </a:rPr>
              <a:t>Example 3- Normal Distribution</a:t>
            </a:r>
          </a:p>
        </p:txBody>
      </p:sp>
      <p:sp>
        <p:nvSpPr>
          <p:cNvPr id="5124" name="Rectangle 3"/>
          <p:cNvSpPr>
            <a:spLocks noGrp="1" noChangeArrowheads="1"/>
          </p:cNvSpPr>
          <p:nvPr>
            <p:ph idx="1"/>
          </p:nvPr>
        </p:nvSpPr>
        <p:spPr>
          <a:xfrm>
            <a:off x="457200" y="1676400"/>
            <a:ext cx="7988300" cy="4102100"/>
          </a:xfrm>
        </p:spPr>
        <p:txBody>
          <a:bodyPr>
            <a:normAutofit/>
          </a:bodyPr>
          <a:lstStyle/>
          <a:p>
            <a:pPr>
              <a:spcAft>
                <a:spcPts val="1000"/>
              </a:spcAft>
            </a:pPr>
            <a:r>
              <a:rPr lang="en-US" sz="2200" dirty="0">
                <a:latin typeface="Tahoma" charset="0"/>
              </a:rPr>
              <a:t>The operating hours until failure of a halogen headlamp is Normally distributed with a mean of 1200 </a:t>
            </a:r>
            <a:r>
              <a:rPr lang="en-US" sz="2200" dirty="0" err="1">
                <a:latin typeface="Tahoma" charset="0"/>
              </a:rPr>
              <a:t>hr</a:t>
            </a:r>
            <a:r>
              <a:rPr lang="en-US" sz="2200" dirty="0">
                <a:latin typeface="Tahoma" charset="0"/>
              </a:rPr>
              <a:t> and a standard deviation of 450 hr.</a:t>
            </a:r>
          </a:p>
          <a:p>
            <a:pPr>
              <a:spcAft>
                <a:spcPts val="1200"/>
              </a:spcAft>
            </a:pPr>
            <a:r>
              <a:rPr lang="en-US" sz="2200" dirty="0">
                <a:latin typeface="Tahoma" charset="0"/>
              </a:rPr>
              <a:t>Find:</a:t>
            </a:r>
          </a:p>
          <a:p>
            <a:pPr marL="0" indent="0">
              <a:spcAft>
                <a:spcPts val="1200"/>
              </a:spcAft>
              <a:buNone/>
            </a:pPr>
            <a:r>
              <a:rPr lang="en-US" sz="2200" dirty="0">
                <a:latin typeface="Tahoma" charset="0"/>
              </a:rPr>
              <a:t>	a.  The 5-year reliability if the driving results in the use 	of the headlamp an average of 0.2 </a:t>
            </a:r>
            <a:r>
              <a:rPr lang="en-US" sz="2200" dirty="0" err="1">
                <a:latin typeface="Tahoma" charset="0"/>
              </a:rPr>
              <a:t>hr</a:t>
            </a:r>
            <a:r>
              <a:rPr lang="en-US" sz="2200" dirty="0">
                <a:latin typeface="Tahoma" charset="0"/>
              </a:rPr>
              <a:t> a day.</a:t>
            </a:r>
          </a:p>
          <a:p>
            <a:pPr marL="0" indent="0">
              <a:buNone/>
            </a:pPr>
            <a:r>
              <a:rPr lang="en-US" sz="2200" dirty="0">
                <a:latin typeface="Tahoma" charset="0"/>
              </a:rPr>
              <a:t>	b.  The 0.90 design life in years.</a:t>
            </a:r>
          </a:p>
        </p:txBody>
      </p:sp>
      <p:graphicFrame>
        <p:nvGraphicFramePr>
          <p:cNvPr id="5122" name="Object 4"/>
          <p:cNvGraphicFramePr>
            <a:graphicFrameLocks/>
          </p:cNvGraphicFramePr>
          <p:nvPr/>
        </p:nvGraphicFramePr>
        <p:xfrm>
          <a:off x="6553200" y="5105400"/>
          <a:ext cx="1601788" cy="1262063"/>
        </p:xfrm>
        <a:graphic>
          <a:graphicData uri="http://schemas.openxmlformats.org/presentationml/2006/ole">
            <mc:AlternateContent xmlns:mc="http://schemas.openxmlformats.org/markup-compatibility/2006">
              <mc:Choice xmlns:v="urn:schemas-microsoft-com:vml" Requires="v">
                <p:oleObj spid="_x0000_s574469" name="ClipArt" r:id="rId4" imgW="1601640" imgH="1261800" progId="MS_ClipArt_Gallery.2">
                  <p:embed/>
                </p:oleObj>
              </mc:Choice>
              <mc:Fallback>
                <p:oleObj name="ClipArt" r:id="rId4" imgW="1601640" imgH="1261800" progId="MS_ClipArt_Gallery.2">
                  <p:embed/>
                  <p:pic>
                    <p:nvPicPr>
                      <p:cNvPr id="512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5105400"/>
                        <a:ext cx="1601788" cy="1262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39494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295400" y="292327"/>
            <a:ext cx="7073900" cy="749300"/>
          </a:xfrm>
        </p:spPr>
        <p:txBody>
          <a:bodyPr>
            <a:normAutofit/>
          </a:bodyPr>
          <a:lstStyle/>
          <a:p>
            <a:r>
              <a:rPr lang="en-US" sz="2800" dirty="0">
                <a:latin typeface="Tahoma" charset="0"/>
              </a:rPr>
              <a:t>Example 3- Solution</a:t>
            </a:r>
          </a:p>
        </p:txBody>
      </p:sp>
      <p:sp>
        <p:nvSpPr>
          <p:cNvPr id="6148" name="Rectangle 3"/>
          <p:cNvSpPr>
            <a:spLocks noGrp="1" noChangeArrowheads="1"/>
          </p:cNvSpPr>
          <p:nvPr>
            <p:ph idx="1"/>
          </p:nvPr>
        </p:nvSpPr>
        <p:spPr>
          <a:xfrm>
            <a:off x="457200" y="1600200"/>
            <a:ext cx="8305800" cy="4980280"/>
          </a:xfrm>
        </p:spPr>
        <p:txBody>
          <a:bodyPr>
            <a:normAutofit/>
          </a:bodyPr>
          <a:lstStyle/>
          <a:p>
            <a:pPr marL="0" indent="0">
              <a:buNone/>
            </a:pPr>
            <a:r>
              <a:rPr lang="en-US" sz="2400" dirty="0">
                <a:latin typeface="Tahoma" charset="0"/>
              </a:rPr>
              <a:t>a.   t = 0.2 hr./da. x 365 day/</a:t>
            </a:r>
            <a:r>
              <a:rPr lang="en-US" sz="2400" dirty="0" err="1">
                <a:latin typeface="Tahoma" charset="0"/>
              </a:rPr>
              <a:t>yr</a:t>
            </a:r>
            <a:r>
              <a:rPr lang="en-US" sz="2400" dirty="0">
                <a:latin typeface="Tahoma" charset="0"/>
              </a:rPr>
              <a:t> x 5 </a:t>
            </a:r>
            <a:r>
              <a:rPr lang="en-US" sz="2400" dirty="0" err="1">
                <a:latin typeface="Tahoma" charset="0"/>
              </a:rPr>
              <a:t>yr</a:t>
            </a:r>
            <a:r>
              <a:rPr lang="en-US" sz="2400" dirty="0">
                <a:latin typeface="Tahoma" charset="0"/>
              </a:rPr>
              <a:t> = 365 hr.</a:t>
            </a:r>
          </a:p>
          <a:p>
            <a:pPr marL="0" indent="0">
              <a:buNone/>
            </a:pPr>
            <a:r>
              <a:rPr lang="en-US" sz="2400" dirty="0">
                <a:latin typeface="Tahoma" charset="0"/>
              </a:rPr>
              <a:t>      R(365) = 1 – F[(365 - 1200)/450]                              				    = 1 – F[-1.86] = 0.9686</a:t>
            </a:r>
          </a:p>
          <a:p>
            <a:pPr marL="0" indent="0">
              <a:buNone/>
            </a:pPr>
            <a:r>
              <a:rPr lang="en-US" sz="2400" dirty="0">
                <a:latin typeface="Tahoma" charset="0"/>
              </a:rPr>
              <a:t>b.  R(t</a:t>
            </a:r>
            <a:r>
              <a:rPr lang="en-US" sz="2400" baseline="-25000" dirty="0">
                <a:latin typeface="Tahoma" charset="0"/>
              </a:rPr>
              <a:t>0.90</a:t>
            </a:r>
            <a:r>
              <a:rPr lang="en-US" sz="2400" dirty="0">
                <a:latin typeface="Tahoma" charset="0"/>
              </a:rPr>
              <a:t>) = 0.90</a:t>
            </a:r>
          </a:p>
          <a:p>
            <a:pPr marL="0" indent="0">
              <a:spcAft>
                <a:spcPts val="800"/>
              </a:spcAft>
              <a:buNone/>
            </a:pPr>
            <a:r>
              <a:rPr lang="en-US" sz="2400" dirty="0">
                <a:latin typeface="Tahoma" charset="0"/>
              </a:rPr>
              <a:t>		or   F[(t</a:t>
            </a:r>
            <a:r>
              <a:rPr lang="en-US" sz="2400" baseline="-25000" dirty="0">
                <a:latin typeface="Tahoma" charset="0"/>
              </a:rPr>
              <a:t>0.90</a:t>
            </a:r>
            <a:r>
              <a:rPr lang="en-US" sz="2400" dirty="0">
                <a:latin typeface="Tahoma" charset="0"/>
              </a:rPr>
              <a:t> - 1200)/450] = 1-0.90=0.1 </a:t>
            </a:r>
          </a:p>
          <a:p>
            <a:pPr marL="0" indent="0">
              <a:spcAft>
                <a:spcPts val="800"/>
              </a:spcAft>
              <a:buNone/>
            </a:pPr>
            <a:r>
              <a:rPr lang="en-US" sz="2400" dirty="0">
                <a:latin typeface="Tahoma" charset="0"/>
              </a:rPr>
              <a:t>Find value of Z corresponding to </a:t>
            </a:r>
            <a:r>
              <a:rPr lang="el-GR" sz="2400" dirty="0">
                <a:latin typeface="Tahoma" panose="020B0604030504040204" pitchFamily="34" charset="0"/>
                <a:ea typeface="Tahoma" panose="020B0604030504040204" pitchFamily="34" charset="0"/>
                <a:cs typeface="Tahoma" panose="020B0604030504040204" pitchFamily="34" charset="0"/>
              </a:rPr>
              <a:t>Φ</a:t>
            </a:r>
            <a:r>
              <a:rPr lang="en-US" sz="2400" dirty="0">
                <a:latin typeface="Tahoma" panose="020B0604030504040204" pitchFamily="34" charset="0"/>
                <a:ea typeface="Tahoma" panose="020B0604030504040204" pitchFamily="34" charset="0"/>
                <a:cs typeface="Tahoma" panose="020B0604030504040204" pitchFamily="34" charset="0"/>
              </a:rPr>
              <a:t>(z)=0.1 (Z=-1.28)</a:t>
            </a:r>
            <a:endParaRPr lang="en-US" sz="2400" dirty="0">
              <a:latin typeface="Tahoma" charset="0"/>
            </a:endParaRPr>
          </a:p>
          <a:p>
            <a:pPr marL="0" indent="0">
              <a:spcAft>
                <a:spcPts val="800"/>
              </a:spcAft>
              <a:buNone/>
            </a:pPr>
            <a:r>
              <a:rPr lang="en-US" sz="2400" dirty="0">
                <a:latin typeface="Tahoma" charset="0"/>
              </a:rPr>
              <a:t>	 (t</a:t>
            </a:r>
            <a:r>
              <a:rPr lang="en-US" sz="2400" baseline="-25000" dirty="0">
                <a:latin typeface="Tahoma" charset="0"/>
              </a:rPr>
              <a:t>0.90</a:t>
            </a:r>
            <a:r>
              <a:rPr lang="en-US" sz="2400" dirty="0">
                <a:latin typeface="Tahoma" charset="0"/>
              </a:rPr>
              <a:t> - 1200) / 450 = -1.28</a:t>
            </a:r>
          </a:p>
          <a:p>
            <a:pPr marL="457200" lvl="1" indent="0">
              <a:spcAft>
                <a:spcPts val="800"/>
              </a:spcAft>
              <a:buNone/>
            </a:pPr>
            <a:r>
              <a:rPr lang="en-US" sz="2200" dirty="0">
                <a:latin typeface="Tahoma" charset="0"/>
              </a:rPr>
              <a:t>t</a:t>
            </a:r>
            <a:r>
              <a:rPr lang="en-US" sz="2200" baseline="-25000" dirty="0">
                <a:latin typeface="Tahoma" charset="0"/>
              </a:rPr>
              <a:t>0.90</a:t>
            </a:r>
            <a:r>
              <a:rPr lang="en-US" sz="2200" dirty="0">
                <a:latin typeface="Tahoma" charset="0"/>
              </a:rPr>
              <a:t> = 1200 - 1.28 (450) = 624 hr.</a:t>
            </a:r>
          </a:p>
          <a:p>
            <a:pPr marL="0" indent="0">
              <a:buNone/>
            </a:pPr>
            <a:r>
              <a:rPr lang="en-US" sz="2400" dirty="0">
                <a:latin typeface="Tahoma" charset="0"/>
              </a:rPr>
              <a:t>		or  t</a:t>
            </a:r>
            <a:r>
              <a:rPr lang="en-US" sz="2400" baseline="-25000" dirty="0">
                <a:latin typeface="Tahoma" charset="0"/>
              </a:rPr>
              <a:t>0.90</a:t>
            </a:r>
            <a:r>
              <a:rPr lang="en-US" sz="2400" dirty="0">
                <a:latin typeface="Tahoma" charset="0"/>
              </a:rPr>
              <a:t> = 624  / (0.2 x 365)  = 8.5 yr. </a:t>
            </a:r>
          </a:p>
        </p:txBody>
      </p:sp>
      <p:graphicFrame>
        <p:nvGraphicFramePr>
          <p:cNvPr id="6146" name="Object 4"/>
          <p:cNvGraphicFramePr>
            <a:graphicFrameLocks/>
          </p:cNvGraphicFramePr>
          <p:nvPr/>
        </p:nvGraphicFramePr>
        <p:xfrm>
          <a:off x="7086600" y="4495800"/>
          <a:ext cx="1601788" cy="1262063"/>
        </p:xfrm>
        <a:graphic>
          <a:graphicData uri="http://schemas.openxmlformats.org/presentationml/2006/ole">
            <mc:AlternateContent xmlns:mc="http://schemas.openxmlformats.org/markup-compatibility/2006">
              <mc:Choice xmlns:v="urn:schemas-microsoft-com:vml" Requires="v">
                <p:oleObj spid="_x0000_s575493" name="ClipArt" r:id="rId4" imgW="1601640" imgH="1261800" progId="MS_ClipArt_Gallery.2">
                  <p:embed/>
                </p:oleObj>
              </mc:Choice>
              <mc:Fallback>
                <p:oleObj name="ClipArt" r:id="rId4" imgW="1601640" imgH="1261800" progId="MS_ClipArt_Gallery.2">
                  <p:embed/>
                  <p:pic>
                    <p:nvPicPr>
                      <p:cNvPr id="6146"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495800"/>
                        <a:ext cx="1601788" cy="1262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67600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600" dirty="0">
                <a:latin typeface="Tahoma" charset="0"/>
              </a:rPr>
              <a:t>The Lognormal Failure Process</a:t>
            </a:r>
          </a:p>
        </p:txBody>
      </p:sp>
      <p:sp>
        <p:nvSpPr>
          <p:cNvPr id="45059" name="Rectangle 3"/>
          <p:cNvSpPr>
            <a:spLocks noGrp="1" noChangeArrowheads="1"/>
          </p:cNvSpPr>
          <p:nvPr>
            <p:ph idx="1"/>
          </p:nvPr>
        </p:nvSpPr>
        <p:spPr>
          <a:noFill/>
        </p:spPr>
        <p:txBody>
          <a:bodyPr>
            <a:normAutofit/>
          </a:bodyPr>
          <a:lstStyle/>
          <a:p>
            <a:pPr algn="l"/>
            <a:r>
              <a:rPr lang="en-US" sz="2400" dirty="0">
                <a:solidFill>
                  <a:schemeClr val="tx1"/>
                </a:solidFill>
                <a:latin typeface="Tahoma" charset="0"/>
              </a:rPr>
              <a:t>Let T = a random variable, the time to failure.  </a:t>
            </a:r>
          </a:p>
          <a:p>
            <a:pPr marL="342900" indent="-342900" algn="l">
              <a:buFont typeface="Arial" panose="020B0604020202020204" pitchFamily="34" charset="0"/>
              <a:buChar char="•"/>
            </a:pPr>
            <a:r>
              <a:rPr lang="en-US" sz="2400" dirty="0">
                <a:solidFill>
                  <a:schemeClr val="tx1"/>
                </a:solidFill>
                <a:latin typeface="Tahoma" charset="0"/>
              </a:rPr>
              <a:t>If T has a Lognormal distribution, then the logarithm of T has a Normal distribution.</a:t>
            </a:r>
          </a:p>
          <a:p>
            <a:pPr marL="342900" indent="-342900" algn="l">
              <a:buFont typeface="Arial" panose="020B0604020202020204" pitchFamily="34" charset="0"/>
              <a:buChar char="•"/>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Here the parameters are median (more representative than mean for skewed) and shape parameter s (~ σ).</a:t>
            </a:r>
          </a:p>
          <a:p>
            <a:pPr marL="342900" indent="-342900" algn="l">
              <a:buFont typeface="Arial" panose="020B0604020202020204" pitchFamily="34" charset="0"/>
              <a:buChar char="•"/>
            </a:pPr>
            <a:endParaRPr lang="en-US" sz="2400" dirty="0">
              <a:solidFill>
                <a:schemeClr val="tx1"/>
              </a:solidFill>
              <a:latin typeface="Tahoma" charset="0"/>
            </a:endParaRPr>
          </a:p>
        </p:txBody>
      </p:sp>
      <p:pic>
        <p:nvPicPr>
          <p:cNvPr id="45062" name="Picture 5" descr="MCSY00597_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47" y="4510112"/>
            <a:ext cx="2439696" cy="1230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3" name="Text Box 6"/>
          <p:cNvSpPr txBox="1">
            <a:spLocks noChangeArrowheads="1"/>
          </p:cNvSpPr>
          <p:nvPr/>
        </p:nvSpPr>
        <p:spPr bwMode="auto">
          <a:xfrm>
            <a:off x="742043" y="5740402"/>
            <a:ext cx="26869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2400" dirty="0"/>
              <a:t>some normal logs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364675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14"/>
            <a:ext cx="8229600" cy="521661"/>
          </a:xfrm>
        </p:spPr>
        <p:txBody>
          <a:bodyPr>
            <a:noAutofit/>
          </a:bodyPr>
          <a:lstStyle/>
          <a:p>
            <a:r>
              <a:rPr lang="en-US" sz="3200" dirty="0">
                <a:latin typeface="Tahoma" charset="0"/>
              </a:rPr>
              <a:t>Time Dependent Failure Mode</a:t>
            </a:r>
            <a:endParaRPr lang="en-US" sz="3200" dirty="0"/>
          </a:p>
        </p:txBody>
      </p:sp>
      <p:sp>
        <p:nvSpPr>
          <p:cNvPr id="3" name="Content Placeholder 2"/>
          <p:cNvSpPr>
            <a:spLocks noGrp="1"/>
          </p:cNvSpPr>
          <p:nvPr>
            <p:ph idx="1"/>
          </p:nvPr>
        </p:nvSpPr>
        <p:spPr>
          <a:xfrm>
            <a:off x="394138" y="1010952"/>
            <a:ext cx="8460828" cy="5833241"/>
          </a:xfrm>
        </p:spPr>
        <p:txBody>
          <a:bodyPr>
            <a:noAutofit/>
          </a:bodyPr>
          <a:lstStyle/>
          <a:p>
            <a:pPr>
              <a:spcAft>
                <a:spcPts val="600"/>
              </a:spcAft>
            </a:pPr>
            <a:r>
              <a:rPr lang="en-US" sz="2400" dirty="0"/>
              <a:t>Values of λ under many conditions are not constant with time, so a time dependent failure rate model is needed </a:t>
            </a:r>
          </a:p>
          <a:p>
            <a:pPr>
              <a:spcAft>
                <a:spcPts val="600"/>
              </a:spcAft>
            </a:pPr>
            <a:r>
              <a:rPr lang="en-US" sz="2400" dirty="0"/>
              <a:t>In its simplest form, we can write λ(t) = </a:t>
            </a:r>
            <a:r>
              <a:rPr lang="en-US" sz="2400" dirty="0" err="1"/>
              <a:t>at</a:t>
            </a:r>
            <a:r>
              <a:rPr lang="en-US" sz="2400" baseline="30000" dirty="0" err="1"/>
              <a:t>b</a:t>
            </a:r>
            <a:r>
              <a:rPr lang="en-US" sz="2400" dirty="0"/>
              <a:t> </a:t>
            </a:r>
          </a:p>
          <a:p>
            <a:pPr lvl="1">
              <a:spcAft>
                <a:spcPts val="600"/>
              </a:spcAft>
            </a:pPr>
            <a:r>
              <a:rPr lang="en-US" sz="2400" dirty="0"/>
              <a:t>For b=1, λ(t) becomes linear</a:t>
            </a:r>
          </a:p>
          <a:p>
            <a:pPr lvl="1">
              <a:spcAft>
                <a:spcPts val="600"/>
              </a:spcAft>
            </a:pPr>
            <a:r>
              <a:rPr lang="en-US" sz="2400" dirty="0"/>
              <a:t>For b = 0, λ(t) = constant λ (Exponential)</a:t>
            </a:r>
          </a:p>
          <a:p>
            <a:pPr>
              <a:spcAft>
                <a:spcPts val="1000"/>
              </a:spcAft>
            </a:pPr>
            <a:r>
              <a:rPr lang="en-US" sz="2400" dirty="0"/>
              <a:t>Rewrite </a:t>
            </a:r>
            <a:r>
              <a:rPr lang="en-US" sz="2400" dirty="0" err="1"/>
              <a:t>at</a:t>
            </a:r>
            <a:r>
              <a:rPr lang="en-US" sz="2400" baseline="30000" dirty="0" err="1"/>
              <a:t>b</a:t>
            </a:r>
            <a:r>
              <a:rPr lang="en-US" sz="2400" baseline="30000" dirty="0"/>
              <a:t> </a:t>
            </a:r>
            <a:r>
              <a:rPr lang="en-US" sz="2400" dirty="0"/>
              <a:t>to result in a simpler function for the Weibull distribution:</a:t>
            </a:r>
          </a:p>
          <a:p>
            <a:pPr>
              <a:spcAft>
                <a:spcPts val="1000"/>
              </a:spcAft>
            </a:pPr>
            <a:endParaRPr lang="en-US" sz="2400" dirty="0"/>
          </a:p>
          <a:p>
            <a:pPr>
              <a:spcAft>
                <a:spcPts val="1000"/>
              </a:spcAft>
            </a:pPr>
            <a:endParaRPr lang="en-US" sz="2400" dirty="0"/>
          </a:p>
          <a:p>
            <a:r>
              <a:rPr lang="en-US" sz="2400" dirty="0"/>
              <a:t>β is the shape parameter.  θ, the scale parameter</a:t>
            </a:r>
          </a:p>
          <a:p>
            <a:endParaRPr lang="en-US" sz="2400" dirty="0"/>
          </a:p>
        </p:txBody>
      </p:sp>
      <p:sp>
        <p:nvSpPr>
          <p:cNvPr id="4" name="Slide Number Placeholder 3"/>
          <p:cNvSpPr>
            <a:spLocks noGrp="1"/>
          </p:cNvSpPr>
          <p:nvPr>
            <p:ph type="sldNum" sz="quarter" idx="12"/>
          </p:nvPr>
        </p:nvSpPr>
        <p:spPr/>
        <p:txBody>
          <a:bodyPr/>
          <a:lstStyle/>
          <a:p>
            <a:fld id="{C97EF818-B796-1249-A75A-CAC8D5CAAE29}" type="slidenum">
              <a:rPr lang="en-US" smtClean="0"/>
              <a:t>4</a:t>
            </a:fld>
            <a:endParaRPr lang="en-US" dirty="0"/>
          </a:p>
        </p:txBody>
      </p:sp>
      <p:graphicFrame>
        <p:nvGraphicFramePr>
          <p:cNvPr id="7" name="Object 5"/>
          <p:cNvGraphicFramePr>
            <a:graphicFrameLocks/>
          </p:cNvGraphicFramePr>
          <p:nvPr>
            <p:extLst>
              <p:ext uri="{D42A27DB-BD31-4B8C-83A1-F6EECF244321}">
                <p14:modId xmlns:p14="http://schemas.microsoft.com/office/powerpoint/2010/main" val="2893702158"/>
              </p:ext>
            </p:extLst>
          </p:nvPr>
        </p:nvGraphicFramePr>
        <p:xfrm>
          <a:off x="2571638" y="4426416"/>
          <a:ext cx="4000724" cy="878543"/>
        </p:xfrm>
        <a:graphic>
          <a:graphicData uri="http://schemas.openxmlformats.org/presentationml/2006/ole">
            <mc:AlternateContent xmlns:mc="http://schemas.openxmlformats.org/markup-compatibility/2006">
              <mc:Choice xmlns:v="urn:schemas-microsoft-com:vml" Requires="v">
                <p:oleObj spid="_x0000_s432312" name="Equation" r:id="rId4" imgW="2159000" imgH="508000" progId="Equation.DSMT4">
                  <p:embed/>
                </p:oleObj>
              </mc:Choice>
              <mc:Fallback>
                <p:oleObj name="Equation" r:id="rId4" imgW="2159000" imgH="508000" progId="Equation.DSMT4">
                  <p:embed/>
                  <p:pic>
                    <p:nvPicPr>
                      <p:cNvPr id="0" name=""/>
                      <p:cNvPicPr>
                        <a:picLocks noChangeArrowheads="1"/>
                      </p:cNvPicPr>
                      <p:nvPr/>
                    </p:nvPicPr>
                    <p:blipFill>
                      <a:blip r:embed="rId5"/>
                      <a:srcRect/>
                      <a:stretch>
                        <a:fillRect/>
                      </a:stretch>
                    </p:blipFill>
                    <p:spPr bwMode="auto">
                      <a:xfrm>
                        <a:off x="2571638" y="4426416"/>
                        <a:ext cx="4000724" cy="878543"/>
                      </a:xfrm>
                      <a:prstGeom prst="rect">
                        <a:avLst/>
                      </a:prstGeom>
                      <a:noFill/>
                      <a:ln>
                        <a:solidFill>
                          <a:schemeClr val="tx1"/>
                        </a:solidFill>
                      </a:ln>
                      <a:effectLst/>
                    </p:spPr>
                  </p:pic>
                </p:oleObj>
              </mc:Fallback>
            </mc:AlternateContent>
          </a:graphicData>
        </a:graphic>
      </p:graphicFrame>
    </p:spTree>
    <p:extLst>
      <p:ext uri="{BB962C8B-B14F-4D97-AF65-F5344CB8AC3E}">
        <p14:creationId xmlns:p14="http://schemas.microsoft.com/office/powerpoint/2010/main" val="2214130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527A-0B15-4009-BA76-C22FDC9684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1251C9-6AD3-4720-BBEB-69D8F2D1BE1A}"/>
              </a:ext>
            </a:extLst>
          </p:cNvPr>
          <p:cNvSpPr>
            <a:spLocks noGrp="1"/>
          </p:cNvSpPr>
          <p:nvPr>
            <p:ph idx="1"/>
          </p:nvPr>
        </p:nvSpPr>
        <p:spPr/>
        <p:txBody>
          <a:bodyPr/>
          <a:lstStyle/>
          <a:p>
            <a:endParaRPr lang="en-US" dirty="0"/>
          </a:p>
        </p:txBody>
      </p:sp>
      <p:pic>
        <p:nvPicPr>
          <p:cNvPr id="568322" name="Picture 2" descr="VaR and heavy tails">
            <a:extLst>
              <a:ext uri="{FF2B5EF4-FFF2-40B4-BE49-F238E27FC236}">
                <a16:creationId xmlns:a16="http://schemas.microsoft.com/office/drawing/2014/main" id="{7C5FB8D2-6D99-4AE1-903D-A89AD8F58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32" y="3218646"/>
            <a:ext cx="8366536" cy="3148590"/>
          </a:xfrm>
          <a:prstGeom prst="rect">
            <a:avLst/>
          </a:prstGeom>
          <a:noFill/>
          <a:extLst>
            <a:ext uri="{909E8E84-426E-40DD-AFC4-6F175D3DCCD1}">
              <a14:hiddenFill xmlns:a14="http://schemas.microsoft.com/office/drawing/2010/main">
                <a:solidFill>
                  <a:srgbClr val="FFFFFF"/>
                </a:solidFill>
              </a14:hiddenFill>
            </a:ext>
          </a:extLst>
        </p:spPr>
      </p:pic>
      <p:pic>
        <p:nvPicPr>
          <p:cNvPr id="568324" name="Picture 4" descr="Heavy Tailed Distribution &amp; Light Tailed Distribution: Definition &amp;  Examples - Statistics How To">
            <a:extLst>
              <a:ext uri="{FF2B5EF4-FFF2-40B4-BE49-F238E27FC236}">
                <a16:creationId xmlns:a16="http://schemas.microsoft.com/office/drawing/2014/main" id="{437AEB4D-1F34-48B0-A32C-FC8FC8A08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292" y="770477"/>
            <a:ext cx="3937908" cy="233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359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813" y="84940"/>
            <a:ext cx="6997700" cy="749300"/>
          </a:xfrm>
        </p:spPr>
        <p:txBody>
          <a:bodyPr>
            <a:normAutofit fontScale="90000"/>
          </a:bodyPr>
          <a:lstStyle/>
          <a:p>
            <a:r>
              <a:rPr lang="en-US" sz="3600" dirty="0">
                <a:latin typeface="Tahoma" charset="0"/>
              </a:rPr>
              <a:t>Lognormal Density Function, Effect </a:t>
            </a:r>
            <a:br>
              <a:rPr lang="en-US" sz="3600" dirty="0">
                <a:latin typeface="Tahoma" charset="0"/>
              </a:rPr>
            </a:br>
            <a:r>
              <a:rPr lang="en-US" sz="3600" dirty="0">
                <a:latin typeface="Tahoma" charset="0"/>
              </a:rPr>
              <a:t>of Shape Parameter, s</a:t>
            </a:r>
          </a:p>
        </p:txBody>
      </p:sp>
      <p:graphicFrame>
        <p:nvGraphicFramePr>
          <p:cNvPr id="7170" name="Object 3"/>
          <p:cNvGraphicFramePr>
            <a:graphicFrameLocks/>
          </p:cNvGraphicFramePr>
          <p:nvPr>
            <p:extLst/>
          </p:nvPr>
        </p:nvGraphicFramePr>
        <p:xfrm>
          <a:off x="267479" y="1069910"/>
          <a:ext cx="4047910" cy="1044205"/>
        </p:xfrm>
        <a:graphic>
          <a:graphicData uri="http://schemas.openxmlformats.org/presentationml/2006/ole">
            <mc:AlternateContent xmlns:mc="http://schemas.openxmlformats.org/markup-compatibility/2006">
              <mc:Choice xmlns:v="urn:schemas-microsoft-com:vml" Requires="v">
                <p:oleObj spid="_x0000_s576523" name="Equation" r:id="rId4" imgW="1930400" imgH="482600" progId="Equation.DSMT4">
                  <p:embed/>
                </p:oleObj>
              </mc:Choice>
              <mc:Fallback>
                <p:oleObj name="Equation" r:id="rId4" imgW="1930400" imgH="482600" progId="Equation.DSMT4">
                  <p:embed/>
                  <p:pic>
                    <p:nvPicPr>
                      <p:cNvPr id="7170" name="Object 3"/>
                      <p:cNvPicPr>
                        <a:picLocks noChangeArrowheads="1"/>
                      </p:cNvPicPr>
                      <p:nvPr/>
                    </p:nvPicPr>
                    <p:blipFill>
                      <a:blip r:embed="rId5"/>
                      <a:srcRect/>
                      <a:stretch>
                        <a:fillRect/>
                      </a:stretch>
                    </p:blipFill>
                    <p:spPr bwMode="auto">
                      <a:xfrm>
                        <a:off x="267479" y="1069910"/>
                        <a:ext cx="4047910" cy="1044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5" name="Rectangle 5"/>
          <p:cNvSpPr>
            <a:spLocks noChangeArrowheads="1"/>
          </p:cNvSpPr>
          <p:nvPr/>
        </p:nvSpPr>
        <p:spPr bwMode="auto">
          <a:xfrm>
            <a:off x="355022" y="3795802"/>
            <a:ext cx="2879969" cy="2247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000" dirty="0" err="1"/>
              <a:t>t</a:t>
            </a:r>
            <a:r>
              <a:rPr lang="en-US" sz="2000" baseline="-25000" dirty="0" err="1"/>
              <a:t>med</a:t>
            </a:r>
            <a:r>
              <a:rPr lang="en-US" sz="2000" dirty="0"/>
              <a:t> = median time</a:t>
            </a:r>
          </a:p>
          <a:p>
            <a:r>
              <a:rPr lang="en-US" sz="2000" dirty="0"/>
              <a:t>          to failure, location 	  parameter</a:t>
            </a:r>
            <a:br>
              <a:rPr lang="en-US" sz="2000" dirty="0"/>
            </a:br>
            <a:endParaRPr lang="en-US" sz="2000" dirty="0"/>
          </a:p>
          <a:p>
            <a:r>
              <a:rPr lang="en-US" sz="2000" dirty="0"/>
              <a:t>s 	= shape parameter</a:t>
            </a:r>
          </a:p>
          <a:p>
            <a:r>
              <a:rPr lang="en-US" sz="2000" dirty="0" err="1"/>
              <a:t>cov</a:t>
            </a:r>
            <a:r>
              <a:rPr lang="en-US" sz="2000" dirty="0"/>
              <a:t>  = coefficient of 		    variance</a:t>
            </a:r>
          </a:p>
        </p:txBody>
      </p:sp>
      <p:graphicFrame>
        <p:nvGraphicFramePr>
          <p:cNvPr id="7171" name="Object 6"/>
          <p:cNvGraphicFramePr>
            <a:graphicFrameLocks/>
          </p:cNvGraphicFramePr>
          <p:nvPr>
            <p:extLst/>
          </p:nvPr>
        </p:nvGraphicFramePr>
        <p:xfrm>
          <a:off x="3496037" y="2240889"/>
          <a:ext cx="5372100" cy="3619500"/>
        </p:xfrm>
        <a:graphic>
          <a:graphicData uri="http://schemas.openxmlformats.org/presentationml/2006/ole">
            <mc:AlternateContent xmlns:mc="http://schemas.openxmlformats.org/markup-compatibility/2006">
              <mc:Choice xmlns:v="urn:schemas-microsoft-com:vml" Requires="v">
                <p:oleObj spid="_x0000_s576524" name="Document" r:id="rId6" imgW="5371920" imgH="3619440" progId="Word.Document.8">
                  <p:embed/>
                </p:oleObj>
              </mc:Choice>
              <mc:Fallback>
                <p:oleObj name="Document" r:id="rId6" imgW="5371920" imgH="3619440" progId="Word.Document.8">
                  <p:embed/>
                  <p:pic>
                    <p:nvPicPr>
                      <p:cNvPr id="7171"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6037" y="2240889"/>
                        <a:ext cx="5372100" cy="361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TextBox 2"/>
          <p:cNvSpPr txBox="1"/>
          <p:nvPr/>
        </p:nvSpPr>
        <p:spPr>
          <a:xfrm>
            <a:off x="4634391" y="1427011"/>
            <a:ext cx="4757553" cy="430887"/>
          </a:xfrm>
          <a:prstGeom prst="rect">
            <a:avLst/>
          </a:prstGeom>
          <a:noFill/>
        </p:spPr>
        <p:txBody>
          <a:bodyPr wrap="square" rtlCol="0">
            <a:spAutoFit/>
          </a:bodyPr>
          <a:lstStyle/>
          <a:p>
            <a:r>
              <a:rPr lang="en-US" sz="2200" dirty="0"/>
              <a:t>Defined for only positive value of t.</a:t>
            </a:r>
          </a:p>
        </p:txBody>
      </p:sp>
      <p:sp>
        <p:nvSpPr>
          <p:cNvPr id="4" name="TextBox 3"/>
          <p:cNvSpPr txBox="1"/>
          <p:nvPr/>
        </p:nvSpPr>
        <p:spPr>
          <a:xfrm>
            <a:off x="538819" y="6010350"/>
            <a:ext cx="8191145" cy="707886"/>
          </a:xfrm>
          <a:prstGeom prst="rect">
            <a:avLst/>
          </a:prstGeom>
          <a:noFill/>
        </p:spPr>
        <p:txBody>
          <a:bodyPr wrap="square" rtlCol="0">
            <a:spAutoFit/>
          </a:bodyPr>
          <a:lstStyle/>
          <a:p>
            <a:r>
              <a:rPr lang="en-US" sz="2000" dirty="0"/>
              <a:t>Lognormal pdf is sometimes represented in terms of the mean and std. dev. of the underlying Normal distribution.  </a:t>
            </a:r>
          </a:p>
        </p:txBody>
      </p:sp>
      <p:sp>
        <p:nvSpPr>
          <p:cNvPr id="5" name="TextBox 4"/>
          <p:cNvSpPr txBox="1"/>
          <p:nvPr/>
        </p:nvSpPr>
        <p:spPr>
          <a:xfrm>
            <a:off x="6598785" y="3325973"/>
            <a:ext cx="792205" cy="369332"/>
          </a:xfrm>
          <a:prstGeom prst="rect">
            <a:avLst/>
          </a:prstGeom>
          <a:noFill/>
        </p:spPr>
        <p:txBody>
          <a:bodyPr wrap="none" rtlCol="0">
            <a:spAutoFit/>
          </a:bodyPr>
          <a:lstStyle/>
          <a:p>
            <a:r>
              <a:rPr lang="en-US" b="1" dirty="0"/>
              <a:t>s = 0.1</a:t>
            </a:r>
          </a:p>
        </p:txBody>
      </p:sp>
      <p:sp>
        <p:nvSpPr>
          <p:cNvPr id="11" name="TextBox 10"/>
          <p:cNvSpPr txBox="1"/>
          <p:nvPr/>
        </p:nvSpPr>
        <p:spPr>
          <a:xfrm>
            <a:off x="4009749" y="3478373"/>
            <a:ext cx="611278" cy="369332"/>
          </a:xfrm>
          <a:prstGeom prst="rect">
            <a:avLst/>
          </a:prstGeom>
          <a:noFill/>
        </p:spPr>
        <p:txBody>
          <a:bodyPr wrap="none" rtlCol="0">
            <a:spAutoFit/>
          </a:bodyPr>
          <a:lstStyle/>
          <a:p>
            <a:r>
              <a:rPr lang="en-US" b="1" dirty="0"/>
              <a:t>s = 1</a:t>
            </a:r>
          </a:p>
        </p:txBody>
      </p:sp>
      <p:sp>
        <p:nvSpPr>
          <p:cNvPr id="12" name="TextBox 11"/>
          <p:cNvSpPr txBox="1"/>
          <p:nvPr/>
        </p:nvSpPr>
        <p:spPr>
          <a:xfrm>
            <a:off x="5722992" y="3925719"/>
            <a:ext cx="792205" cy="369332"/>
          </a:xfrm>
          <a:prstGeom prst="rect">
            <a:avLst/>
          </a:prstGeom>
          <a:noFill/>
        </p:spPr>
        <p:txBody>
          <a:bodyPr wrap="none" rtlCol="0">
            <a:spAutoFit/>
          </a:bodyPr>
          <a:lstStyle/>
          <a:p>
            <a:r>
              <a:rPr lang="en-US" b="1" dirty="0"/>
              <a:t>s = 0.5</a:t>
            </a:r>
          </a:p>
        </p:txBody>
      </p:sp>
      <p:sp>
        <p:nvSpPr>
          <p:cNvPr id="6" name="TextBox 5"/>
          <p:cNvSpPr txBox="1"/>
          <p:nvPr/>
        </p:nvSpPr>
        <p:spPr>
          <a:xfrm>
            <a:off x="4264514" y="2628641"/>
            <a:ext cx="3754002" cy="369332"/>
          </a:xfrm>
          <a:prstGeom prst="rect">
            <a:avLst/>
          </a:prstGeom>
          <a:noFill/>
        </p:spPr>
        <p:txBody>
          <a:bodyPr wrap="none" rtlCol="0">
            <a:spAutoFit/>
          </a:bodyPr>
          <a:lstStyle/>
          <a:p>
            <a:r>
              <a:rPr lang="en-US" dirty="0"/>
              <a:t>More symmetrical for smaller s values</a:t>
            </a:r>
          </a:p>
        </p:txBody>
      </p:sp>
      <p:graphicFrame>
        <p:nvGraphicFramePr>
          <p:cNvPr id="7" name="Object 6"/>
          <p:cNvGraphicFramePr>
            <a:graphicFrameLocks noChangeAspect="1"/>
          </p:cNvGraphicFramePr>
          <p:nvPr>
            <p:extLst/>
          </p:nvPr>
        </p:nvGraphicFramePr>
        <p:xfrm>
          <a:off x="136192" y="2179638"/>
          <a:ext cx="3098800" cy="1217612"/>
        </p:xfrm>
        <a:graphic>
          <a:graphicData uri="http://schemas.openxmlformats.org/presentationml/2006/ole">
            <mc:AlternateContent xmlns:mc="http://schemas.openxmlformats.org/markup-compatibility/2006">
              <mc:Choice xmlns:v="urn:schemas-microsoft-com:vml" Requires="v">
                <p:oleObj spid="_x0000_s576525" name="Equation" r:id="rId8" imgW="1905000" imgH="749300" progId="Equation.DSMT4">
                  <p:embed/>
                </p:oleObj>
              </mc:Choice>
              <mc:Fallback>
                <p:oleObj name="Equation" r:id="rId8" imgW="1905000" imgH="749300" progId="Equation.DSMT4">
                  <p:embed/>
                  <p:pic>
                    <p:nvPicPr>
                      <p:cNvPr id="7" name="Object 6"/>
                      <p:cNvPicPr/>
                      <p:nvPr/>
                    </p:nvPicPr>
                    <p:blipFill>
                      <a:blip r:embed="rId9"/>
                      <a:stretch>
                        <a:fillRect/>
                      </a:stretch>
                    </p:blipFill>
                    <p:spPr>
                      <a:xfrm>
                        <a:off x="136192" y="2179638"/>
                        <a:ext cx="3098800" cy="1217612"/>
                      </a:xfrm>
                      <a:prstGeom prst="rect">
                        <a:avLst/>
                      </a:prstGeom>
                    </p:spPr>
                  </p:pic>
                </p:oleObj>
              </mc:Fallback>
            </mc:AlternateContent>
          </a:graphicData>
        </a:graphic>
      </p:graphicFrame>
    </p:spTree>
    <p:extLst>
      <p:ext uri="{BB962C8B-B14F-4D97-AF65-F5344CB8AC3E}">
        <p14:creationId xmlns:p14="http://schemas.microsoft.com/office/powerpoint/2010/main" val="1780526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27"/>
            <a:ext cx="8229600" cy="974135"/>
          </a:xfrm>
        </p:spPr>
        <p:txBody>
          <a:bodyPr>
            <a:normAutofit fontScale="90000"/>
          </a:bodyPr>
          <a:lstStyle/>
          <a:p>
            <a:r>
              <a:rPr lang="en-US" dirty="0"/>
              <a:t>Lognormal F(t), Effect of Shape Parameter, s</a:t>
            </a:r>
          </a:p>
        </p:txBody>
      </p:sp>
      <p:pic>
        <p:nvPicPr>
          <p:cNvPr id="4" name="Picture 3" descr="Ebeling, F 4.5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83" y="958224"/>
            <a:ext cx="7126927" cy="4811650"/>
          </a:xfrm>
          <a:prstGeom prst="rect">
            <a:avLst/>
          </a:prstGeom>
        </p:spPr>
      </p:pic>
      <p:sp>
        <p:nvSpPr>
          <p:cNvPr id="5" name="TextBox 4"/>
          <p:cNvSpPr txBox="1"/>
          <p:nvPr/>
        </p:nvSpPr>
        <p:spPr>
          <a:xfrm>
            <a:off x="484809" y="6088559"/>
            <a:ext cx="8049902" cy="769441"/>
          </a:xfrm>
          <a:prstGeom prst="rect">
            <a:avLst/>
          </a:prstGeom>
          <a:noFill/>
        </p:spPr>
        <p:txBody>
          <a:bodyPr wrap="square" rtlCol="0">
            <a:spAutoFit/>
          </a:bodyPr>
          <a:lstStyle/>
          <a:p>
            <a:r>
              <a:rPr lang="en-US" sz="2200" dirty="0"/>
              <a:t>Data represented by </a:t>
            </a:r>
            <a:r>
              <a:rPr lang="en-US" sz="2200" dirty="0" err="1"/>
              <a:t>Weibull</a:t>
            </a:r>
            <a:r>
              <a:rPr lang="en-US" sz="2200" dirty="0"/>
              <a:t> will often be represented satisfactorily also by Lognormal. </a:t>
            </a:r>
          </a:p>
        </p:txBody>
      </p:sp>
      <p:sp>
        <p:nvSpPr>
          <p:cNvPr id="6" name="TextBox 5"/>
          <p:cNvSpPr txBox="1"/>
          <p:nvPr/>
        </p:nvSpPr>
        <p:spPr>
          <a:xfrm>
            <a:off x="3685022" y="4523121"/>
            <a:ext cx="5231846" cy="769441"/>
          </a:xfrm>
          <a:prstGeom prst="rect">
            <a:avLst/>
          </a:prstGeom>
          <a:noFill/>
        </p:spPr>
        <p:txBody>
          <a:bodyPr wrap="square" rtlCol="0">
            <a:spAutoFit/>
          </a:bodyPr>
          <a:lstStyle/>
          <a:p>
            <a:r>
              <a:rPr lang="en-US" sz="2200" dirty="0"/>
              <a:t>As s increases, the variance increases and the distribution becomes more asymmetric.</a:t>
            </a:r>
          </a:p>
        </p:txBody>
      </p:sp>
      <p:sp>
        <p:nvSpPr>
          <p:cNvPr id="7" name="TextBox 6"/>
          <p:cNvSpPr txBox="1"/>
          <p:nvPr/>
        </p:nvSpPr>
        <p:spPr>
          <a:xfrm>
            <a:off x="6138324" y="1600890"/>
            <a:ext cx="802323" cy="369332"/>
          </a:xfrm>
          <a:prstGeom prst="rect">
            <a:avLst/>
          </a:prstGeom>
          <a:noFill/>
        </p:spPr>
        <p:txBody>
          <a:bodyPr wrap="none" rtlCol="0">
            <a:spAutoFit/>
          </a:bodyPr>
          <a:lstStyle/>
          <a:p>
            <a:r>
              <a:rPr lang="en-US" dirty="0"/>
              <a:t>s = 0.1</a:t>
            </a:r>
          </a:p>
        </p:txBody>
      </p:sp>
      <p:sp>
        <p:nvSpPr>
          <p:cNvPr id="8" name="TextBox 7"/>
          <p:cNvSpPr txBox="1"/>
          <p:nvPr/>
        </p:nvSpPr>
        <p:spPr>
          <a:xfrm>
            <a:off x="6182581" y="2541373"/>
            <a:ext cx="802323" cy="369332"/>
          </a:xfrm>
          <a:prstGeom prst="rect">
            <a:avLst/>
          </a:prstGeom>
          <a:noFill/>
        </p:spPr>
        <p:txBody>
          <a:bodyPr wrap="none" rtlCol="0">
            <a:spAutoFit/>
          </a:bodyPr>
          <a:lstStyle/>
          <a:p>
            <a:r>
              <a:rPr lang="en-US" dirty="0"/>
              <a:t>s = 0.5</a:t>
            </a:r>
          </a:p>
        </p:txBody>
      </p:sp>
      <p:sp>
        <p:nvSpPr>
          <p:cNvPr id="9" name="TextBox 8"/>
          <p:cNvSpPr txBox="1"/>
          <p:nvPr/>
        </p:nvSpPr>
        <p:spPr>
          <a:xfrm>
            <a:off x="6288412" y="3076103"/>
            <a:ext cx="786543" cy="369332"/>
          </a:xfrm>
          <a:prstGeom prst="rect">
            <a:avLst/>
          </a:prstGeom>
          <a:noFill/>
        </p:spPr>
        <p:txBody>
          <a:bodyPr wrap="none" rtlCol="0">
            <a:spAutoFit/>
          </a:bodyPr>
          <a:lstStyle/>
          <a:p>
            <a:r>
              <a:rPr lang="en-US" dirty="0"/>
              <a:t>s = 1.0</a:t>
            </a:r>
          </a:p>
        </p:txBody>
      </p:sp>
      <p:sp>
        <p:nvSpPr>
          <p:cNvPr id="10" name="TextBox 9"/>
          <p:cNvSpPr txBox="1"/>
          <p:nvPr/>
        </p:nvSpPr>
        <p:spPr>
          <a:xfrm>
            <a:off x="457200" y="1600890"/>
            <a:ext cx="651753" cy="492443"/>
          </a:xfrm>
          <a:prstGeom prst="rect">
            <a:avLst/>
          </a:prstGeom>
          <a:noFill/>
        </p:spPr>
        <p:txBody>
          <a:bodyPr wrap="none" rtlCol="0">
            <a:spAutoFit/>
          </a:bodyPr>
          <a:lstStyle/>
          <a:p>
            <a:r>
              <a:rPr lang="en-US" sz="2600" dirty="0"/>
              <a:t>F(t)</a:t>
            </a:r>
          </a:p>
        </p:txBody>
      </p:sp>
      <p:sp>
        <p:nvSpPr>
          <p:cNvPr id="11" name="TextBox 10"/>
          <p:cNvSpPr txBox="1"/>
          <p:nvPr/>
        </p:nvSpPr>
        <p:spPr>
          <a:xfrm>
            <a:off x="6866878" y="1621049"/>
            <a:ext cx="1147219" cy="400110"/>
          </a:xfrm>
          <a:prstGeom prst="rect">
            <a:avLst/>
          </a:prstGeom>
          <a:noFill/>
        </p:spPr>
        <p:txBody>
          <a:bodyPr wrap="none" rtlCol="0">
            <a:spAutoFit/>
          </a:bodyPr>
          <a:lstStyle/>
          <a:p>
            <a:r>
              <a:rPr lang="en-US" sz="2000" dirty="0"/>
              <a:t>~ Normal</a:t>
            </a:r>
          </a:p>
        </p:txBody>
      </p:sp>
      <p:sp>
        <p:nvSpPr>
          <p:cNvPr id="12" name="TextBox 11"/>
          <p:cNvSpPr txBox="1"/>
          <p:nvPr/>
        </p:nvSpPr>
        <p:spPr>
          <a:xfrm>
            <a:off x="6542317" y="3473632"/>
            <a:ext cx="1598439" cy="400110"/>
          </a:xfrm>
          <a:prstGeom prst="rect">
            <a:avLst/>
          </a:prstGeom>
          <a:noFill/>
        </p:spPr>
        <p:txBody>
          <a:bodyPr wrap="none" rtlCol="0">
            <a:spAutoFit/>
          </a:bodyPr>
          <a:lstStyle/>
          <a:p>
            <a:r>
              <a:rPr lang="en-US" sz="2000" dirty="0"/>
              <a:t>~ Exponential</a:t>
            </a:r>
          </a:p>
        </p:txBody>
      </p:sp>
    </p:spTree>
    <p:extLst>
      <p:ext uri="{BB962C8B-B14F-4D97-AF65-F5344CB8AC3E}">
        <p14:creationId xmlns:p14="http://schemas.microsoft.com/office/powerpoint/2010/main" val="3811146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51926" y="-143768"/>
            <a:ext cx="8229600" cy="1143000"/>
          </a:xfrm>
        </p:spPr>
        <p:txBody>
          <a:bodyPr>
            <a:normAutofit/>
          </a:bodyPr>
          <a:lstStyle/>
          <a:p>
            <a:r>
              <a:rPr lang="en-US" sz="3800" dirty="0">
                <a:latin typeface="Tahoma" charset="0"/>
              </a:rPr>
              <a:t>Application: Repair Times</a:t>
            </a:r>
          </a:p>
        </p:txBody>
      </p:sp>
      <p:pic>
        <p:nvPicPr>
          <p:cNvPr id="2" name="Picture 1"/>
          <p:cNvPicPr>
            <a:picLocks noChangeAspect="1"/>
          </p:cNvPicPr>
          <p:nvPr/>
        </p:nvPicPr>
        <p:blipFill>
          <a:blip r:embed="rId3"/>
          <a:stretch>
            <a:fillRect/>
          </a:stretch>
        </p:blipFill>
        <p:spPr>
          <a:xfrm>
            <a:off x="1593204" y="1196921"/>
            <a:ext cx="5795593" cy="3813500"/>
          </a:xfrm>
          <a:prstGeom prst="rect">
            <a:avLst/>
          </a:prstGeom>
        </p:spPr>
      </p:pic>
      <p:sp>
        <p:nvSpPr>
          <p:cNvPr id="11" name="TextBox 10"/>
          <p:cNvSpPr txBox="1"/>
          <p:nvPr/>
        </p:nvSpPr>
        <p:spPr>
          <a:xfrm>
            <a:off x="328413" y="5010421"/>
            <a:ext cx="8813603" cy="1569660"/>
          </a:xfrm>
          <a:prstGeom prst="rect">
            <a:avLst/>
          </a:prstGeom>
          <a:noFill/>
        </p:spPr>
        <p:txBody>
          <a:bodyPr wrap="square" rtlCol="0">
            <a:spAutoFit/>
          </a:bodyPr>
          <a:lstStyle/>
          <a:p>
            <a:r>
              <a:rPr lang="en-US" sz="2400" dirty="0"/>
              <a:t>The Lognormal distribution is widely used to describe the frequencies of system repair, because it reflects common duration repair-times, a large number of repairs closely grouped about a modal value, and long repair time data points with decreasing frequency in the tail.</a:t>
            </a:r>
          </a:p>
        </p:txBody>
      </p:sp>
      <p:sp>
        <p:nvSpPr>
          <p:cNvPr id="5" name="TextBox 4"/>
          <p:cNvSpPr txBox="1"/>
          <p:nvPr/>
        </p:nvSpPr>
        <p:spPr>
          <a:xfrm>
            <a:off x="5416445" y="3944644"/>
            <a:ext cx="1816498" cy="369332"/>
          </a:xfrm>
          <a:prstGeom prst="rect">
            <a:avLst/>
          </a:prstGeom>
          <a:noFill/>
        </p:spPr>
        <p:txBody>
          <a:bodyPr wrap="none" rtlCol="0">
            <a:spAutoFit/>
          </a:bodyPr>
          <a:lstStyle/>
          <a:p>
            <a:r>
              <a:rPr lang="en-US" dirty="0"/>
              <a:t>Long repair times</a:t>
            </a:r>
          </a:p>
        </p:txBody>
      </p:sp>
      <p:sp>
        <p:nvSpPr>
          <p:cNvPr id="9" name="TextBox 8"/>
          <p:cNvSpPr txBox="1"/>
          <p:nvPr/>
        </p:nvSpPr>
        <p:spPr>
          <a:xfrm>
            <a:off x="403914" y="4202182"/>
            <a:ext cx="1877437" cy="369332"/>
          </a:xfrm>
          <a:prstGeom prst="rect">
            <a:avLst/>
          </a:prstGeom>
          <a:noFill/>
        </p:spPr>
        <p:txBody>
          <a:bodyPr wrap="none" rtlCol="0">
            <a:spAutoFit/>
          </a:bodyPr>
          <a:lstStyle/>
          <a:p>
            <a:r>
              <a:rPr lang="en-US" dirty="0"/>
              <a:t>Short repair times</a:t>
            </a:r>
          </a:p>
        </p:txBody>
      </p:sp>
      <p:sp>
        <p:nvSpPr>
          <p:cNvPr id="10" name="TextBox 9"/>
          <p:cNvSpPr txBox="1"/>
          <p:nvPr/>
        </p:nvSpPr>
        <p:spPr>
          <a:xfrm>
            <a:off x="2853087" y="1124177"/>
            <a:ext cx="2447226" cy="646331"/>
          </a:xfrm>
          <a:prstGeom prst="rect">
            <a:avLst/>
          </a:prstGeom>
          <a:noFill/>
        </p:spPr>
        <p:txBody>
          <a:bodyPr wrap="square" rtlCol="0">
            <a:spAutoFit/>
          </a:bodyPr>
          <a:lstStyle/>
          <a:p>
            <a:r>
              <a:rPr lang="en-US" dirty="0"/>
              <a:t>Majority of repair times near Mode</a:t>
            </a:r>
          </a:p>
        </p:txBody>
      </p:sp>
    </p:spTree>
    <p:extLst>
      <p:ext uri="{BB962C8B-B14F-4D97-AF65-F5344CB8AC3E}">
        <p14:creationId xmlns:p14="http://schemas.microsoft.com/office/powerpoint/2010/main" val="364832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14478" y="208035"/>
            <a:ext cx="7620000" cy="762000"/>
          </a:xfrm>
        </p:spPr>
        <p:txBody>
          <a:bodyPr/>
          <a:lstStyle/>
          <a:p>
            <a:r>
              <a:rPr lang="en-US" sz="3800" dirty="0">
                <a:latin typeface="Tahoma" charset="0"/>
              </a:rPr>
              <a:t>Lognormal/Normal Relationship</a:t>
            </a:r>
          </a:p>
        </p:txBody>
      </p:sp>
      <p:sp>
        <p:nvSpPr>
          <p:cNvPr id="13" name="Rectangle 3">
            <a:extLst>
              <a:ext uri="{FF2B5EF4-FFF2-40B4-BE49-F238E27FC236}">
                <a16:creationId xmlns:a16="http://schemas.microsoft.com/office/drawing/2014/main" id="{70FCEEB1-D243-437C-A4DE-D231AB5F8317}"/>
              </a:ext>
            </a:extLst>
          </p:cNvPr>
          <p:cNvSpPr txBox="1">
            <a:spLocks noChangeArrowheads="1"/>
          </p:cNvSpPr>
          <p:nvPr/>
        </p:nvSpPr>
        <p:spPr>
          <a:xfrm>
            <a:off x="609600" y="1752600"/>
            <a:ext cx="7924800" cy="41021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Given T is a lognormal random variable, then</a:t>
            </a:r>
          </a:p>
          <a:p>
            <a:pPr marL="0" marR="0" lvl="0" indent="0" algn="just" defTabSz="457200" rtl="0" eaLnBrk="1" fontAlgn="auto" latinLnBrk="0" hangingPunct="1">
              <a:lnSpc>
                <a:spcPct val="80000"/>
              </a:lnSpc>
              <a:spcBef>
                <a:spcPct val="20000"/>
              </a:spcBef>
              <a:spcAft>
                <a:spcPts val="0"/>
              </a:spcAft>
              <a:buClrTx/>
              <a:buSzTx/>
              <a:buFont typeface="Arial"/>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just" defTabSz="457200" rtl="0" eaLnBrk="1" fontAlgn="auto" latinLnBrk="0" hangingPunct="1">
              <a:lnSpc>
                <a:spcPct val="80000"/>
              </a:lnSpc>
              <a:spcBef>
                <a:spcPct val="20000"/>
              </a:spcBef>
              <a:spcAft>
                <a:spcPts val="0"/>
              </a:spcAft>
              <a:buClrTx/>
              <a:buSzTx/>
              <a:buFont typeface="Arial"/>
              <a:buNone/>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Distribution	       Lognormal		         Normal</a:t>
            </a: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Mean									           ln </a:t>
            </a:r>
            <a:r>
              <a:rPr kumimoji="0" lang="en-US" sz="2800" b="0" i="0" u="none" strike="noStrike" kern="1200" cap="none" spc="0" normalizeH="0" baseline="0" noProof="0" dirty="0" err="1">
                <a:ln>
                  <a:noFill/>
                </a:ln>
                <a:solidFill>
                  <a:sysClr val="windowText" lastClr="000000"/>
                </a:solidFill>
                <a:effectLst/>
                <a:uLnTx/>
                <a:uFillTx/>
                <a:latin typeface="Calibri"/>
                <a:ea typeface="+mn-ea"/>
                <a:cs typeface="+mn-cs"/>
              </a:rPr>
              <a:t>t</a:t>
            </a:r>
            <a:r>
              <a:rPr kumimoji="0" lang="en-US" sz="2800" b="0" i="0" u="none" strike="noStrike" kern="1200" cap="none" spc="0" normalizeH="0" baseline="-25000" noProof="0" dirty="0" err="1">
                <a:ln>
                  <a:noFill/>
                </a:ln>
                <a:solidFill>
                  <a:sysClr val="windowText" lastClr="000000"/>
                </a:solidFill>
                <a:effectLst/>
                <a:uLnTx/>
                <a:uFillTx/>
                <a:latin typeface="Calibri"/>
                <a:ea typeface="+mn-ea"/>
                <a:cs typeface="+mn-cs"/>
              </a:rPr>
              <a:t>med</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Variance								           s</a:t>
            </a:r>
            <a:r>
              <a:rPr kumimoji="0" lang="en-US" sz="2800" b="0" i="0" u="none" strike="noStrike" kern="1200" cap="none" spc="0" normalizeH="0" baseline="30000" noProof="0" dirty="0">
                <a:ln>
                  <a:noFill/>
                </a:ln>
                <a:solidFill>
                  <a:sysClr val="windowText" lastClr="000000"/>
                </a:solidFill>
                <a:effectLst/>
                <a:uLnTx/>
                <a:uFillTx/>
                <a:latin typeface="Calibri"/>
                <a:ea typeface="+mn-ea"/>
                <a:cs typeface="+mn-cs"/>
              </a:rPr>
              <a:t>2</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en-US" sz="2800" b="0" i="0" u="none" strike="noStrike" kern="1200" cap="none" spc="0" normalizeH="0" baseline="3000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σ = S </a:t>
            </a: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Mode		  			                                  ln </a:t>
            </a:r>
            <a:r>
              <a:rPr kumimoji="0" lang="en-US" sz="2800" b="0" i="0" u="none" strike="noStrike" kern="1200" cap="none" spc="0" normalizeH="0" baseline="0" noProof="0" dirty="0" err="1">
                <a:ln>
                  <a:noFill/>
                </a:ln>
                <a:solidFill>
                  <a:sysClr val="windowText" lastClr="000000"/>
                </a:solidFill>
                <a:effectLst/>
                <a:uLnTx/>
                <a:uFillTx/>
                <a:latin typeface="Calibri"/>
                <a:ea typeface="+mn-ea"/>
                <a:cs typeface="+mn-cs"/>
              </a:rPr>
              <a:t>t</a:t>
            </a:r>
            <a:r>
              <a:rPr kumimoji="0" lang="en-US" sz="2800" b="0" i="0" u="none" strike="noStrike" kern="1200" cap="none" spc="0" normalizeH="0" baseline="-25000" noProof="0" dirty="0" err="1">
                <a:ln>
                  <a:noFill/>
                </a:ln>
                <a:solidFill>
                  <a:sysClr val="windowText" lastClr="000000"/>
                </a:solidFill>
                <a:effectLst/>
                <a:uLnTx/>
                <a:uFillTx/>
                <a:latin typeface="Calibri"/>
                <a:ea typeface="+mn-ea"/>
                <a:cs typeface="+mn-cs"/>
              </a:rPr>
              <a:t>med</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just" defTabSz="457200" rtl="0" eaLnBrk="1" fontAlgn="auto" latinLnBrk="0" hangingPunct="1">
              <a:lnSpc>
                <a:spcPct val="80000"/>
              </a:lnSpc>
              <a:spcBef>
                <a:spcPct val="20000"/>
              </a:spcBef>
              <a:spcAft>
                <a:spcPts val="0"/>
              </a:spcAft>
              <a:buClrTx/>
              <a:buSzTx/>
              <a:buFont typeface="Arial"/>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14" name="Object 4">
            <a:extLst>
              <a:ext uri="{FF2B5EF4-FFF2-40B4-BE49-F238E27FC236}">
                <a16:creationId xmlns:a16="http://schemas.microsoft.com/office/drawing/2014/main" id="{BA8A6BA3-B56F-49D5-A969-4AF12738239C}"/>
              </a:ext>
            </a:extLst>
          </p:cNvPr>
          <p:cNvGraphicFramePr>
            <a:graphicFrameLocks/>
          </p:cNvGraphicFramePr>
          <p:nvPr>
            <p:extLst/>
          </p:nvPr>
        </p:nvGraphicFramePr>
        <p:xfrm>
          <a:off x="3409951" y="3542839"/>
          <a:ext cx="1314449" cy="516524"/>
        </p:xfrm>
        <a:graphic>
          <a:graphicData uri="http://schemas.openxmlformats.org/presentationml/2006/ole">
            <mc:AlternateContent xmlns:mc="http://schemas.openxmlformats.org/markup-compatibility/2006">
              <mc:Choice xmlns:v="urn:schemas-microsoft-com:vml" Requires="v">
                <p:oleObj spid="_x0000_s577547" name="Equation" r:id="rId4" imgW="609600" imgH="266700" progId="Equation.DSMT4">
                  <p:embed/>
                </p:oleObj>
              </mc:Choice>
              <mc:Fallback>
                <p:oleObj name="Equation" r:id="rId4" imgW="609600" imgH="266700" progId="Equation.DSMT4">
                  <p:embed/>
                  <p:pic>
                    <p:nvPicPr>
                      <p:cNvPr id="14" name="Object 4">
                        <a:extLst>
                          <a:ext uri="{FF2B5EF4-FFF2-40B4-BE49-F238E27FC236}">
                            <a16:creationId xmlns:a16="http://schemas.microsoft.com/office/drawing/2014/main" id="{BA8A6BA3-B56F-49D5-A969-4AF12738239C}"/>
                          </a:ext>
                        </a:extLst>
                      </p:cNvPr>
                      <p:cNvPicPr>
                        <a:picLocks noChangeArrowheads="1"/>
                      </p:cNvPicPr>
                      <p:nvPr/>
                    </p:nvPicPr>
                    <p:blipFill>
                      <a:blip r:embed="rId5"/>
                      <a:srcRect/>
                      <a:stretch>
                        <a:fillRect/>
                      </a:stretch>
                    </p:blipFill>
                    <p:spPr bwMode="auto">
                      <a:xfrm>
                        <a:off x="3409951" y="3542839"/>
                        <a:ext cx="1314449" cy="516524"/>
                      </a:xfrm>
                      <a:prstGeom prst="rect">
                        <a:avLst/>
                      </a:prstGeom>
                      <a:noFill/>
                      <a:ln>
                        <a:noFill/>
                      </a:ln>
                      <a:effectLst/>
                    </p:spPr>
                  </p:pic>
                </p:oleObj>
              </mc:Fallback>
            </mc:AlternateContent>
          </a:graphicData>
        </a:graphic>
      </p:graphicFrame>
      <p:graphicFrame>
        <p:nvGraphicFramePr>
          <p:cNvPr id="15" name="Object 5">
            <a:extLst>
              <a:ext uri="{FF2B5EF4-FFF2-40B4-BE49-F238E27FC236}">
                <a16:creationId xmlns:a16="http://schemas.microsoft.com/office/drawing/2014/main" id="{B4DA2D1F-1702-4D9B-9DD2-C8458431FE01}"/>
              </a:ext>
            </a:extLst>
          </p:cNvPr>
          <p:cNvGraphicFramePr>
            <a:graphicFrameLocks/>
          </p:cNvGraphicFramePr>
          <p:nvPr>
            <p:extLst/>
          </p:nvPr>
        </p:nvGraphicFramePr>
        <p:xfrm>
          <a:off x="3437919" y="4326063"/>
          <a:ext cx="1807865" cy="516524"/>
        </p:xfrm>
        <a:graphic>
          <a:graphicData uri="http://schemas.openxmlformats.org/presentationml/2006/ole">
            <mc:AlternateContent xmlns:mc="http://schemas.openxmlformats.org/markup-compatibility/2006">
              <mc:Choice xmlns:v="urn:schemas-microsoft-com:vml" Requires="v">
                <p:oleObj spid="_x0000_s577548" name="Equation" r:id="rId6" imgW="914400" imgH="266700" progId="Equation.DSMT4">
                  <p:embed/>
                </p:oleObj>
              </mc:Choice>
              <mc:Fallback>
                <p:oleObj name="Equation" r:id="rId6" imgW="914400" imgH="266700" progId="Equation.DSMT4">
                  <p:embed/>
                  <p:pic>
                    <p:nvPicPr>
                      <p:cNvPr id="15" name="Object 5">
                        <a:extLst>
                          <a:ext uri="{FF2B5EF4-FFF2-40B4-BE49-F238E27FC236}">
                            <a16:creationId xmlns:a16="http://schemas.microsoft.com/office/drawing/2014/main" id="{B4DA2D1F-1702-4D9B-9DD2-C8458431FE01}"/>
                          </a:ext>
                        </a:extLst>
                      </p:cNvPr>
                      <p:cNvPicPr>
                        <a:picLocks noChangeArrowheads="1"/>
                      </p:cNvPicPr>
                      <p:nvPr/>
                    </p:nvPicPr>
                    <p:blipFill>
                      <a:blip r:embed="rId7"/>
                      <a:srcRect/>
                      <a:stretch>
                        <a:fillRect/>
                      </a:stretch>
                    </p:blipFill>
                    <p:spPr bwMode="auto">
                      <a:xfrm>
                        <a:off x="3437919" y="4326063"/>
                        <a:ext cx="1807865" cy="516524"/>
                      </a:xfrm>
                      <a:prstGeom prst="rect">
                        <a:avLst/>
                      </a:prstGeom>
                      <a:noFill/>
                      <a:ln>
                        <a:noFill/>
                      </a:ln>
                      <a:effectLst/>
                    </p:spPr>
                  </p:pic>
                </p:oleObj>
              </mc:Fallback>
            </mc:AlternateContent>
          </a:graphicData>
        </a:graphic>
      </p:graphicFrame>
      <p:graphicFrame>
        <p:nvGraphicFramePr>
          <p:cNvPr id="16" name="Object 6">
            <a:extLst>
              <a:ext uri="{FF2B5EF4-FFF2-40B4-BE49-F238E27FC236}">
                <a16:creationId xmlns:a16="http://schemas.microsoft.com/office/drawing/2014/main" id="{D9686715-C962-493A-B043-D9F9664E866D}"/>
              </a:ext>
            </a:extLst>
          </p:cNvPr>
          <p:cNvGraphicFramePr>
            <a:graphicFrameLocks/>
          </p:cNvGraphicFramePr>
          <p:nvPr>
            <p:extLst/>
          </p:nvPr>
        </p:nvGraphicFramePr>
        <p:xfrm>
          <a:off x="3409951" y="4918478"/>
          <a:ext cx="1960336" cy="860331"/>
        </p:xfrm>
        <a:graphic>
          <a:graphicData uri="http://schemas.openxmlformats.org/presentationml/2006/ole">
            <mc:AlternateContent xmlns:mc="http://schemas.openxmlformats.org/markup-compatibility/2006">
              <mc:Choice xmlns:v="urn:schemas-microsoft-com:vml" Requires="v">
                <p:oleObj spid="_x0000_s577549" name="Equation" r:id="rId8" imgW="787400" imgH="457200" progId="Equation.DSMT4">
                  <p:embed/>
                </p:oleObj>
              </mc:Choice>
              <mc:Fallback>
                <p:oleObj name="Equation" r:id="rId8" imgW="787400" imgH="457200" progId="Equation.DSMT4">
                  <p:embed/>
                  <p:pic>
                    <p:nvPicPr>
                      <p:cNvPr id="16" name="Object 6">
                        <a:extLst>
                          <a:ext uri="{FF2B5EF4-FFF2-40B4-BE49-F238E27FC236}">
                            <a16:creationId xmlns:a16="http://schemas.microsoft.com/office/drawing/2014/main" id="{D9686715-C962-493A-B043-D9F9664E866D}"/>
                          </a:ext>
                        </a:extLst>
                      </p:cNvPr>
                      <p:cNvPicPr>
                        <a:picLocks noChangeArrowheads="1"/>
                      </p:cNvPicPr>
                      <p:nvPr/>
                    </p:nvPicPr>
                    <p:blipFill>
                      <a:blip r:embed="rId9"/>
                      <a:srcRect/>
                      <a:stretch>
                        <a:fillRect/>
                      </a:stretch>
                    </p:blipFill>
                    <p:spPr bwMode="auto">
                      <a:xfrm>
                        <a:off x="3409951" y="4918478"/>
                        <a:ext cx="1960336" cy="860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 name="TextBox 16">
            <a:extLst>
              <a:ext uri="{FF2B5EF4-FFF2-40B4-BE49-F238E27FC236}">
                <a16:creationId xmlns:a16="http://schemas.microsoft.com/office/drawing/2014/main" id="{CFD3716E-C6E3-4535-9691-46C8F4FE2BCD}"/>
              </a:ext>
            </a:extLst>
          </p:cNvPr>
          <p:cNvSpPr txBox="1"/>
          <p:nvPr/>
        </p:nvSpPr>
        <p:spPr>
          <a:xfrm>
            <a:off x="3773621" y="2367122"/>
            <a:ext cx="1194708" cy="492443"/>
          </a:xfrm>
          <a:prstGeom prst="rect">
            <a:avLst/>
          </a:prstGeom>
          <a:noFill/>
        </p:spPr>
        <p:txBody>
          <a:bodyPr wrap="none" rtlCol="0">
            <a:spAutoFit/>
          </a:bodyPr>
          <a:lstStyle/>
          <a:p>
            <a:r>
              <a:rPr lang="en-US" sz="2600" u="sng" dirty="0">
                <a:solidFill>
                  <a:prstClr val="black"/>
                </a:solidFill>
                <a:latin typeface="Calibri"/>
              </a:rPr>
              <a:t>T space</a:t>
            </a:r>
          </a:p>
        </p:txBody>
      </p:sp>
      <p:sp>
        <p:nvSpPr>
          <p:cNvPr id="18" name="TextBox 17">
            <a:extLst>
              <a:ext uri="{FF2B5EF4-FFF2-40B4-BE49-F238E27FC236}">
                <a16:creationId xmlns:a16="http://schemas.microsoft.com/office/drawing/2014/main" id="{026262E7-5322-4C4D-B1E2-3DD8E0D6E6D8}"/>
              </a:ext>
            </a:extLst>
          </p:cNvPr>
          <p:cNvSpPr txBox="1"/>
          <p:nvPr/>
        </p:nvSpPr>
        <p:spPr>
          <a:xfrm>
            <a:off x="6216651" y="2345621"/>
            <a:ext cx="1743035" cy="492443"/>
          </a:xfrm>
          <a:prstGeom prst="rect">
            <a:avLst/>
          </a:prstGeom>
          <a:noFill/>
        </p:spPr>
        <p:txBody>
          <a:bodyPr wrap="none" rtlCol="0">
            <a:spAutoFit/>
          </a:bodyPr>
          <a:lstStyle/>
          <a:p>
            <a:r>
              <a:rPr lang="en-US" sz="2600" u="sng" dirty="0">
                <a:solidFill>
                  <a:prstClr val="black"/>
                </a:solidFill>
                <a:latin typeface="Calibri"/>
              </a:rPr>
              <a:t>Log T space</a:t>
            </a:r>
          </a:p>
        </p:txBody>
      </p:sp>
      <p:sp>
        <p:nvSpPr>
          <p:cNvPr id="7" name="Rectangle 6">
            <a:extLst>
              <a:ext uri="{FF2B5EF4-FFF2-40B4-BE49-F238E27FC236}">
                <a16:creationId xmlns:a16="http://schemas.microsoft.com/office/drawing/2014/main" id="{967612C2-80D0-4884-AEE7-644E4475949D}"/>
              </a:ext>
            </a:extLst>
          </p:cNvPr>
          <p:cNvSpPr/>
          <p:nvPr/>
        </p:nvSpPr>
        <p:spPr>
          <a:xfrm>
            <a:off x="3191069" y="2282890"/>
            <a:ext cx="2450868" cy="371358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520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45347" y="0"/>
            <a:ext cx="8267488" cy="914400"/>
          </a:xfrm>
        </p:spPr>
        <p:txBody>
          <a:bodyPr>
            <a:noAutofit/>
          </a:bodyPr>
          <a:lstStyle/>
          <a:p>
            <a:r>
              <a:rPr lang="en-US" sz="3200" dirty="0">
                <a:latin typeface="Tahoma" charset="0"/>
              </a:rPr>
              <a:t>Lognormal Failure and Reliability Distribution</a:t>
            </a:r>
          </a:p>
        </p:txBody>
      </p:sp>
      <p:graphicFrame>
        <p:nvGraphicFramePr>
          <p:cNvPr id="9218" name="Object 3"/>
          <p:cNvGraphicFramePr>
            <a:graphicFrameLocks/>
          </p:cNvGraphicFramePr>
          <p:nvPr>
            <p:extLst/>
          </p:nvPr>
        </p:nvGraphicFramePr>
        <p:xfrm>
          <a:off x="1387067" y="1302304"/>
          <a:ext cx="4606926" cy="3020070"/>
        </p:xfrm>
        <a:graphic>
          <a:graphicData uri="http://schemas.openxmlformats.org/presentationml/2006/ole">
            <mc:AlternateContent xmlns:mc="http://schemas.openxmlformats.org/markup-compatibility/2006">
              <mc:Choice xmlns:v="urn:schemas-microsoft-com:vml" Requires="v">
                <p:oleObj spid="_x0000_s578571" name="Equation" r:id="rId4" imgW="2273300" imgH="1447800" progId="Equation.DSMT4">
                  <p:embed/>
                </p:oleObj>
              </mc:Choice>
              <mc:Fallback>
                <p:oleObj name="Equation" r:id="rId4" imgW="2273300" imgH="1447800" progId="Equation.DSMT4">
                  <p:embed/>
                  <p:pic>
                    <p:nvPicPr>
                      <p:cNvPr id="9218" name="Object 3"/>
                      <p:cNvPicPr>
                        <a:picLocks noChangeArrowheads="1"/>
                      </p:cNvPicPr>
                      <p:nvPr/>
                    </p:nvPicPr>
                    <p:blipFill>
                      <a:blip r:embed="rId5"/>
                      <a:srcRect/>
                      <a:stretch>
                        <a:fillRect/>
                      </a:stretch>
                    </p:blipFill>
                    <p:spPr bwMode="auto">
                      <a:xfrm>
                        <a:off x="1387067" y="1302304"/>
                        <a:ext cx="4606926" cy="30200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6"/>
          <p:cNvGraphicFramePr>
            <a:graphicFrameLocks/>
          </p:cNvGraphicFramePr>
          <p:nvPr/>
        </p:nvGraphicFramePr>
        <p:xfrm>
          <a:off x="4381500" y="4265613"/>
          <a:ext cx="114300" cy="177800"/>
        </p:xfrm>
        <a:graphic>
          <a:graphicData uri="http://schemas.openxmlformats.org/presentationml/2006/ole">
            <mc:AlternateContent xmlns:mc="http://schemas.openxmlformats.org/markup-compatibility/2006">
              <mc:Choice xmlns:v="urn:schemas-microsoft-com:vml" Requires="v">
                <p:oleObj spid="_x0000_s578572" name="Equation" r:id="rId6" imgW="114120" imgH="177480" progId="Equation.DSMT4">
                  <p:embed/>
                </p:oleObj>
              </mc:Choice>
              <mc:Fallback>
                <p:oleObj name="Equation" r:id="rId6" imgW="114120" imgH="177480" progId="Equation.DSMT4">
                  <p:embed/>
                  <p:pic>
                    <p:nvPicPr>
                      <p:cNvPr id="9219"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0" y="4265613"/>
                        <a:ext cx="114300" cy="17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0" name="Object 7"/>
          <p:cNvGraphicFramePr>
            <a:graphicFrameLocks/>
          </p:cNvGraphicFramePr>
          <p:nvPr>
            <p:extLst/>
          </p:nvPr>
        </p:nvGraphicFramePr>
        <p:xfrm>
          <a:off x="1531803" y="4866064"/>
          <a:ext cx="3040197" cy="1004963"/>
        </p:xfrm>
        <a:graphic>
          <a:graphicData uri="http://schemas.openxmlformats.org/presentationml/2006/ole">
            <mc:AlternateContent xmlns:mc="http://schemas.openxmlformats.org/markup-compatibility/2006">
              <mc:Choice xmlns:v="urn:schemas-microsoft-com:vml" Requires="v">
                <p:oleObj spid="_x0000_s578573" name="Equation" r:id="rId8" imgW="1422400" imgH="469900" progId="Equation.DSMT4">
                  <p:embed/>
                </p:oleObj>
              </mc:Choice>
              <mc:Fallback>
                <p:oleObj name="Equation" r:id="rId8" imgW="1422400" imgH="469900" progId="Equation.DSMT4">
                  <p:embed/>
                  <p:pic>
                    <p:nvPicPr>
                      <p:cNvPr id="9220" name="Object 7"/>
                      <p:cNvPicPr>
                        <a:picLocks noChangeArrowheads="1"/>
                      </p:cNvPicPr>
                      <p:nvPr/>
                    </p:nvPicPr>
                    <p:blipFill>
                      <a:blip r:embed="rId9"/>
                      <a:srcRect/>
                      <a:stretch>
                        <a:fillRect/>
                      </a:stretch>
                    </p:blipFill>
                    <p:spPr bwMode="auto">
                      <a:xfrm>
                        <a:off x="1531803" y="4866064"/>
                        <a:ext cx="3040197" cy="100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TextBox 15"/>
          <p:cNvSpPr txBox="1"/>
          <p:nvPr/>
        </p:nvSpPr>
        <p:spPr>
          <a:xfrm>
            <a:off x="2043242" y="932972"/>
            <a:ext cx="1959979" cy="369332"/>
          </a:xfrm>
          <a:prstGeom prst="rect">
            <a:avLst/>
          </a:prstGeom>
          <a:noFill/>
        </p:spPr>
        <p:txBody>
          <a:bodyPr wrap="none" rtlCol="0">
            <a:spAutoFit/>
          </a:bodyPr>
          <a:lstStyle/>
          <a:p>
            <a:r>
              <a:rPr lang="en-US" dirty="0" err="1"/>
              <a:t>Pr</a:t>
            </a:r>
            <a:r>
              <a:rPr lang="en-US" dirty="0"/>
              <a:t> of failure up to t</a:t>
            </a:r>
          </a:p>
        </p:txBody>
      </p:sp>
      <p:sp>
        <p:nvSpPr>
          <p:cNvPr id="6" name="TextBox 5"/>
          <p:cNvSpPr txBox="1"/>
          <p:nvPr/>
        </p:nvSpPr>
        <p:spPr>
          <a:xfrm>
            <a:off x="6607275" y="3429227"/>
            <a:ext cx="2105560" cy="1015663"/>
          </a:xfrm>
          <a:prstGeom prst="rect">
            <a:avLst/>
          </a:prstGeom>
          <a:noFill/>
        </p:spPr>
        <p:txBody>
          <a:bodyPr wrap="square" rtlCol="0">
            <a:spAutoFit/>
          </a:bodyPr>
          <a:lstStyle/>
          <a:p>
            <a:r>
              <a:rPr lang="en-US" sz="2000" b="1" dirty="0"/>
              <a:t>Values in Standard Normal tables </a:t>
            </a:r>
          </a:p>
        </p:txBody>
      </p:sp>
    </p:spTree>
    <p:extLst>
      <p:ext uri="{BB962C8B-B14F-4D97-AF65-F5344CB8AC3E}">
        <p14:creationId xmlns:p14="http://schemas.microsoft.com/office/powerpoint/2010/main" val="3300417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1062975" y="12113"/>
            <a:ext cx="7107238" cy="885825"/>
          </a:xfrm>
          <a:noFill/>
        </p:spPr>
        <p:txBody>
          <a:bodyPr>
            <a:normAutofit/>
          </a:bodyPr>
          <a:lstStyle/>
          <a:p>
            <a:r>
              <a:rPr lang="en-US" sz="3600" dirty="0">
                <a:latin typeface="Tahoma" charset="0"/>
              </a:rPr>
              <a:t>Lognormal Design Life </a:t>
            </a:r>
          </a:p>
        </p:txBody>
      </p:sp>
      <p:graphicFrame>
        <p:nvGraphicFramePr>
          <p:cNvPr id="11266" name="Object 3"/>
          <p:cNvGraphicFramePr>
            <a:graphicFrameLocks noGrp="1"/>
          </p:cNvGraphicFramePr>
          <p:nvPr>
            <p:ph idx="1"/>
            <p:extLst/>
          </p:nvPr>
        </p:nvGraphicFramePr>
        <p:xfrm>
          <a:off x="929110" y="2264650"/>
          <a:ext cx="2266363" cy="990600"/>
        </p:xfrm>
        <a:graphic>
          <a:graphicData uri="http://schemas.openxmlformats.org/presentationml/2006/ole">
            <mc:AlternateContent xmlns:mc="http://schemas.openxmlformats.org/markup-compatibility/2006">
              <mc:Choice xmlns:v="urn:schemas-microsoft-com:vml" Requires="v">
                <p:oleObj spid="_x0000_s579601" name="Equation" r:id="rId4" imgW="1206500" imgH="533400" progId="Equation.DSMT4">
                  <p:embed/>
                </p:oleObj>
              </mc:Choice>
              <mc:Fallback>
                <p:oleObj name="Equation" r:id="rId4" imgW="1206500" imgH="533400" progId="Equation.DSMT4">
                  <p:embed/>
                  <p:pic>
                    <p:nvPicPr>
                      <p:cNvPr id="11266" name="Object 3"/>
                      <p:cNvPicPr>
                        <a:picLocks noChangeArrowheads="1"/>
                      </p:cNvPicPr>
                      <p:nvPr/>
                    </p:nvPicPr>
                    <p:blipFill>
                      <a:blip r:embed="rId5"/>
                      <a:srcRect/>
                      <a:stretch>
                        <a:fillRect/>
                      </a:stretch>
                    </p:blipFill>
                    <p:spPr bwMode="auto">
                      <a:xfrm>
                        <a:off x="929110" y="2264650"/>
                        <a:ext cx="2266363" cy="990600"/>
                      </a:xfrm>
                      <a:prstGeom prst="rect">
                        <a:avLst/>
                      </a:prstGeom>
                      <a:noFill/>
                      <a:ln>
                        <a:noFill/>
                      </a:ln>
                      <a:effectLst/>
                      <a:extLst>
                        <a:ext uri="{909E8E84-426E-40dd-AFC4-6F175D3DCCD1}">
                          <a14:hiddenFill xmlns="" xmlns:a14="http://schemas.microsoft.com/office/drawing/2010/main">
                            <a:solidFill>
                              <a:schemeClr val="hlink"/>
                            </a:solidFill>
                          </a14:hiddenFill>
                        </a:ext>
                        <a:ext uri="{91240B29-F687-4f45-9708-019B960494DF}">
                          <a14:hiddenLine xmlns="" xmlns:a14="http://schemas.microsoft.com/office/drawing/2010/main" w="3175" cmpd="sng">
                            <a:solidFill>
                              <a:srgbClr val="EAEAEA"/>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267" name="Object 4"/>
          <p:cNvGraphicFramePr>
            <a:graphicFrameLocks/>
          </p:cNvGraphicFramePr>
          <p:nvPr>
            <p:extLst/>
          </p:nvPr>
        </p:nvGraphicFramePr>
        <p:xfrm>
          <a:off x="1058544" y="4192128"/>
          <a:ext cx="2214916" cy="1107996"/>
        </p:xfrm>
        <a:graphic>
          <a:graphicData uri="http://schemas.openxmlformats.org/presentationml/2006/ole">
            <mc:AlternateContent xmlns:mc="http://schemas.openxmlformats.org/markup-compatibility/2006">
              <mc:Choice xmlns:v="urn:schemas-microsoft-com:vml" Requires="v">
                <p:oleObj spid="_x0000_s579602" name="Equation" r:id="rId6" imgW="1206500" imgH="533400" progId="Equation.DSMT4">
                  <p:embed/>
                </p:oleObj>
              </mc:Choice>
              <mc:Fallback>
                <p:oleObj name="Equation" r:id="rId6" imgW="1206500" imgH="533400" progId="Equation.DSMT4">
                  <p:embed/>
                  <p:pic>
                    <p:nvPicPr>
                      <p:cNvPr id="11267" name="Object 4"/>
                      <p:cNvPicPr>
                        <a:picLocks noChangeArrowheads="1"/>
                      </p:cNvPicPr>
                      <p:nvPr/>
                    </p:nvPicPr>
                    <p:blipFill>
                      <a:blip r:embed="rId7"/>
                      <a:srcRect/>
                      <a:stretch>
                        <a:fillRect/>
                      </a:stretch>
                    </p:blipFill>
                    <p:spPr bwMode="auto">
                      <a:xfrm>
                        <a:off x="1058544" y="4192128"/>
                        <a:ext cx="2214916" cy="1107996"/>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8" name="Object 6"/>
          <p:cNvGraphicFramePr>
            <a:graphicFrameLocks/>
          </p:cNvGraphicFramePr>
          <p:nvPr>
            <p:extLst/>
          </p:nvPr>
        </p:nvGraphicFramePr>
        <p:xfrm>
          <a:off x="5619693" y="3467592"/>
          <a:ext cx="1855561" cy="1000806"/>
        </p:xfrm>
        <a:graphic>
          <a:graphicData uri="http://schemas.openxmlformats.org/presentationml/2006/ole">
            <mc:AlternateContent xmlns:mc="http://schemas.openxmlformats.org/markup-compatibility/2006">
              <mc:Choice xmlns:v="urn:schemas-microsoft-com:vml" Requires="v">
                <p:oleObj spid="_x0000_s579603" name="Equation" r:id="rId8" imgW="952500" imgH="508000" progId="Equation.DSMT4">
                  <p:embed/>
                </p:oleObj>
              </mc:Choice>
              <mc:Fallback>
                <p:oleObj name="Equation" r:id="rId8" imgW="952500" imgH="508000" progId="Equation.DSMT4">
                  <p:embed/>
                  <p:pic>
                    <p:nvPicPr>
                      <p:cNvPr id="11268" name="Object 6"/>
                      <p:cNvPicPr>
                        <a:picLocks noChangeArrowheads="1"/>
                      </p:cNvPicPr>
                      <p:nvPr/>
                    </p:nvPicPr>
                    <p:blipFill>
                      <a:blip r:embed="rId9"/>
                      <a:srcRect/>
                      <a:stretch>
                        <a:fillRect/>
                      </a:stretch>
                    </p:blipFill>
                    <p:spPr bwMode="auto">
                      <a:xfrm>
                        <a:off x="5619693" y="3467592"/>
                        <a:ext cx="1855561" cy="1000806"/>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1274" name="Group 16"/>
          <p:cNvGrpSpPr>
            <a:grpSpLocks/>
          </p:cNvGrpSpPr>
          <p:nvPr/>
        </p:nvGrpSpPr>
        <p:grpSpPr bwMode="auto">
          <a:xfrm>
            <a:off x="5521360" y="1999693"/>
            <a:ext cx="2773276" cy="992138"/>
            <a:chOff x="2720" y="1089"/>
            <a:chExt cx="1897" cy="608"/>
          </a:xfrm>
        </p:grpSpPr>
        <p:graphicFrame>
          <p:nvGraphicFramePr>
            <p:cNvPr id="11270" name="Object 8"/>
            <p:cNvGraphicFramePr>
              <a:graphicFrameLocks/>
            </p:cNvGraphicFramePr>
            <p:nvPr>
              <p:extLst/>
            </p:nvPr>
          </p:nvGraphicFramePr>
          <p:xfrm>
            <a:off x="2788" y="1433"/>
            <a:ext cx="1098" cy="264"/>
          </p:xfrm>
          <a:graphic>
            <a:graphicData uri="http://schemas.openxmlformats.org/presentationml/2006/ole">
              <mc:AlternateContent xmlns:mc="http://schemas.openxmlformats.org/markup-compatibility/2006">
                <mc:Choice xmlns:v="urn:schemas-microsoft-com:vml" Requires="v">
                  <p:oleObj spid="_x0000_s579604" name="Equation" r:id="rId10" imgW="863600" imgH="241300" progId="Equation.DSMT4">
                    <p:embed/>
                  </p:oleObj>
                </mc:Choice>
                <mc:Fallback>
                  <p:oleObj name="Equation" r:id="rId10" imgW="863600" imgH="241300" progId="Equation.DSMT4">
                    <p:embed/>
                    <p:pic>
                      <p:nvPicPr>
                        <p:cNvPr id="11270" name="Object 8"/>
                        <p:cNvPicPr>
                          <a:picLocks noChangeArrowheads="1"/>
                        </p:cNvPicPr>
                        <p:nvPr/>
                      </p:nvPicPr>
                      <p:blipFill>
                        <a:blip r:embed="rId11"/>
                        <a:srcRect/>
                        <a:stretch>
                          <a:fillRect/>
                        </a:stretch>
                      </p:blipFill>
                      <p:spPr bwMode="auto">
                        <a:xfrm>
                          <a:off x="2788" y="1433"/>
                          <a:ext cx="1098" cy="264"/>
                        </a:xfrm>
                        <a:prstGeom prst="rect">
                          <a:avLst/>
                        </a:prstGeom>
                        <a:noFill/>
                        <a:ln>
                          <a:noFill/>
                        </a:ln>
                        <a:effectLst/>
                        <a:extLst>
                          <a:ext uri="{909E8E84-426E-40dd-AFC4-6F175D3DCCD1}">
                            <a14:hiddenFill xmlns="" xmlns:a14="http://schemas.microsoft.com/office/drawing/2010/main">
                              <a:solidFill>
                                <a:srgbClr val="DDDDDD"/>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79" name="Rectangle 9"/>
            <p:cNvSpPr>
              <a:spLocks noChangeArrowheads="1"/>
            </p:cNvSpPr>
            <p:nvPr/>
          </p:nvSpPr>
          <p:spPr bwMode="auto">
            <a:xfrm>
              <a:off x="2720" y="1089"/>
              <a:ext cx="1897" cy="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t>Find z</a:t>
              </a:r>
              <a:r>
                <a:rPr lang="en-US" sz="2400" baseline="-25000" dirty="0"/>
                <a:t>1-R</a:t>
              </a:r>
              <a:r>
                <a:rPr lang="en-US" sz="2400" dirty="0"/>
                <a:t> such that:</a:t>
              </a:r>
            </a:p>
          </p:txBody>
        </p:sp>
      </p:grpSp>
      <p:graphicFrame>
        <p:nvGraphicFramePr>
          <p:cNvPr id="11269" name="Object 10"/>
          <p:cNvGraphicFramePr>
            <a:graphicFrameLocks/>
          </p:cNvGraphicFramePr>
          <p:nvPr>
            <p:extLst/>
          </p:nvPr>
        </p:nvGraphicFramePr>
        <p:xfrm>
          <a:off x="5505666" y="5551034"/>
          <a:ext cx="2426537" cy="699214"/>
        </p:xfrm>
        <a:graphic>
          <a:graphicData uri="http://schemas.openxmlformats.org/presentationml/2006/ole">
            <mc:AlternateContent xmlns:mc="http://schemas.openxmlformats.org/markup-compatibility/2006">
              <mc:Choice xmlns:v="urn:schemas-microsoft-com:vml" Requires="v">
                <p:oleObj spid="_x0000_s579605" name="Equation" r:id="rId12" imgW="825500" imgH="279400" progId="Equation.DSMT4">
                  <p:embed/>
                </p:oleObj>
              </mc:Choice>
              <mc:Fallback>
                <p:oleObj name="Equation" r:id="rId12" imgW="825500" imgH="279400" progId="Equation.DSMT4">
                  <p:embed/>
                  <p:pic>
                    <p:nvPicPr>
                      <p:cNvPr id="11269" name="Object 10"/>
                      <p:cNvPicPr>
                        <a:picLocks noChangeArrowheads="1"/>
                      </p:cNvPicPr>
                      <p:nvPr/>
                    </p:nvPicPr>
                    <p:blipFill>
                      <a:blip r:embed="rId13"/>
                      <a:srcRect/>
                      <a:stretch>
                        <a:fillRect/>
                      </a:stretch>
                    </p:blipFill>
                    <p:spPr bwMode="auto">
                      <a:xfrm>
                        <a:off x="5505666" y="5551034"/>
                        <a:ext cx="2426537" cy="699214"/>
                      </a:xfrm>
                      <a:prstGeom prst="rect">
                        <a:avLst/>
                      </a:prstGeom>
                      <a:noFill/>
                      <a:ln>
                        <a:noFill/>
                      </a:ln>
                      <a:effectLst/>
                      <a:extLst>
                        <a:ext uri="{909E8E84-426E-40dd-AFC4-6F175D3DCCD1}">
                          <a14:hiddenFill xmlns="" xmlns:a14="http://schemas.microsoft.com/office/drawing/2010/main">
                            <a:solidFill>
                              <a:srgbClr val="B2B2B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75" name="Line 12"/>
          <p:cNvSpPr>
            <a:spLocks noChangeShapeType="1"/>
          </p:cNvSpPr>
          <p:nvPr/>
        </p:nvSpPr>
        <p:spPr bwMode="auto">
          <a:xfrm>
            <a:off x="2043465" y="3235404"/>
            <a:ext cx="0" cy="990600"/>
          </a:xfrm>
          <a:prstGeom prst="line">
            <a:avLst/>
          </a:prstGeom>
          <a:noFill/>
          <a:ln w="28575">
            <a:solidFill>
              <a:srgbClr val="8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1276" name="Line 13"/>
          <p:cNvSpPr>
            <a:spLocks noChangeShapeType="1"/>
          </p:cNvSpPr>
          <p:nvPr/>
        </p:nvSpPr>
        <p:spPr bwMode="auto">
          <a:xfrm flipV="1">
            <a:off x="3468917" y="3997404"/>
            <a:ext cx="2052443" cy="517282"/>
          </a:xfrm>
          <a:prstGeom prst="line">
            <a:avLst/>
          </a:prstGeom>
          <a:noFill/>
          <a:ln w="28575">
            <a:solidFill>
              <a:srgbClr val="8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1277" name="Line 14"/>
          <p:cNvSpPr>
            <a:spLocks noChangeShapeType="1"/>
          </p:cNvSpPr>
          <p:nvPr/>
        </p:nvSpPr>
        <p:spPr bwMode="auto">
          <a:xfrm flipV="1">
            <a:off x="3468917" y="2860596"/>
            <a:ext cx="1966679" cy="1654090"/>
          </a:xfrm>
          <a:prstGeom prst="line">
            <a:avLst/>
          </a:prstGeom>
          <a:noFill/>
          <a:ln w="28575">
            <a:solidFill>
              <a:srgbClr val="8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11278" name="Line 15"/>
          <p:cNvSpPr>
            <a:spLocks noChangeShapeType="1"/>
          </p:cNvSpPr>
          <p:nvPr/>
        </p:nvSpPr>
        <p:spPr bwMode="auto">
          <a:xfrm flipH="1">
            <a:off x="6664360" y="4607004"/>
            <a:ext cx="0" cy="838200"/>
          </a:xfrm>
          <a:prstGeom prst="line">
            <a:avLst/>
          </a:prstGeom>
          <a:noFill/>
          <a:ln w="28575">
            <a:solidFill>
              <a:srgbClr val="800000"/>
            </a:solidFill>
            <a:round/>
            <a:headEnd type="none" w="sm" len="sm"/>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 name="TextBox 1"/>
          <p:cNvSpPr txBox="1"/>
          <p:nvPr/>
        </p:nvSpPr>
        <p:spPr>
          <a:xfrm>
            <a:off x="752991" y="1003879"/>
            <a:ext cx="3160102" cy="1107996"/>
          </a:xfrm>
          <a:prstGeom prst="rect">
            <a:avLst/>
          </a:prstGeom>
          <a:noFill/>
        </p:spPr>
        <p:txBody>
          <a:bodyPr wrap="none" rtlCol="0">
            <a:spAutoFit/>
          </a:bodyPr>
          <a:lstStyle/>
          <a:p>
            <a:r>
              <a:rPr lang="en-US" sz="2200" dirty="0"/>
              <a:t>Specify R</a:t>
            </a:r>
          </a:p>
          <a:p>
            <a:r>
              <a:rPr lang="en-US" sz="2200" dirty="0"/>
              <a:t>Find Z in the Normal table</a:t>
            </a:r>
          </a:p>
          <a:p>
            <a:r>
              <a:rPr lang="en-US" sz="2200" dirty="0"/>
              <a:t>Calculate </a:t>
            </a:r>
            <a:r>
              <a:rPr lang="en-US" sz="2200" dirty="0" err="1"/>
              <a:t>t</a:t>
            </a:r>
            <a:r>
              <a:rPr lang="en-US" sz="2200" baseline="-25000" dirty="0" err="1"/>
              <a:t>R</a:t>
            </a:r>
            <a:endParaRPr lang="en-US" sz="2200" baseline="-25000" dirty="0"/>
          </a:p>
        </p:txBody>
      </p:sp>
      <p:sp>
        <p:nvSpPr>
          <p:cNvPr id="3" name="TextBox 2"/>
          <p:cNvSpPr txBox="1"/>
          <p:nvPr/>
        </p:nvSpPr>
        <p:spPr>
          <a:xfrm>
            <a:off x="4341954" y="5120147"/>
            <a:ext cx="1496031" cy="430887"/>
          </a:xfrm>
          <a:prstGeom prst="rect">
            <a:avLst/>
          </a:prstGeom>
          <a:noFill/>
        </p:spPr>
        <p:txBody>
          <a:bodyPr wrap="none" rtlCol="0">
            <a:spAutoFit/>
          </a:bodyPr>
          <a:lstStyle/>
          <a:p>
            <a:r>
              <a:rPr lang="en-US" sz="2200" dirty="0"/>
              <a:t>Solve for </a:t>
            </a:r>
            <a:r>
              <a:rPr lang="en-US" sz="2200" dirty="0" err="1"/>
              <a:t>t</a:t>
            </a:r>
            <a:r>
              <a:rPr lang="en-US" sz="2200" baseline="-25000" dirty="0" err="1"/>
              <a:t>R</a:t>
            </a:r>
            <a:endParaRPr lang="en-US" sz="2200" baseline="-25000" dirty="0"/>
          </a:p>
        </p:txBody>
      </p:sp>
    </p:spTree>
    <p:extLst>
      <p:ext uri="{BB962C8B-B14F-4D97-AF65-F5344CB8AC3E}">
        <p14:creationId xmlns:p14="http://schemas.microsoft.com/office/powerpoint/2010/main" val="2472632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0050" y="116728"/>
            <a:ext cx="6997700" cy="749300"/>
          </a:xfrm>
        </p:spPr>
        <p:txBody>
          <a:bodyPr>
            <a:normAutofit/>
          </a:bodyPr>
          <a:lstStyle/>
          <a:p>
            <a:r>
              <a:rPr lang="en-US" sz="3600" dirty="0">
                <a:latin typeface="Tahoma" charset="0"/>
              </a:rPr>
              <a:t>Lognormal Example	</a:t>
            </a:r>
          </a:p>
        </p:txBody>
      </p:sp>
      <p:sp>
        <p:nvSpPr>
          <p:cNvPr id="47107" name="Rectangle 3"/>
          <p:cNvSpPr>
            <a:spLocks noGrp="1" noChangeArrowheads="1"/>
          </p:cNvSpPr>
          <p:nvPr>
            <p:ph idx="1"/>
          </p:nvPr>
        </p:nvSpPr>
        <p:spPr>
          <a:xfrm>
            <a:off x="533400" y="1643743"/>
            <a:ext cx="7943568" cy="4102100"/>
          </a:xfrm>
        </p:spPr>
        <p:txBody>
          <a:bodyPr>
            <a:normAutofit/>
          </a:bodyPr>
          <a:lstStyle/>
          <a:p>
            <a:pPr>
              <a:spcAft>
                <a:spcPts val="2000"/>
              </a:spcAft>
            </a:pPr>
            <a:r>
              <a:rPr lang="en-US" sz="2400" dirty="0">
                <a:latin typeface="Tahoma" charset="0"/>
              </a:rPr>
              <a:t>The failure distribution of an exhaust system is Lognormal with </a:t>
            </a:r>
            <a:r>
              <a:rPr lang="en-US" sz="2400" dirty="0" err="1">
                <a:latin typeface="Tahoma" charset="0"/>
              </a:rPr>
              <a:t>t</a:t>
            </a:r>
            <a:r>
              <a:rPr lang="en-US" sz="2400" baseline="-25000" dirty="0" err="1">
                <a:latin typeface="Tahoma" charset="0"/>
              </a:rPr>
              <a:t>med</a:t>
            </a:r>
            <a:r>
              <a:rPr lang="en-US" sz="2400" dirty="0">
                <a:latin typeface="Tahoma" charset="0"/>
              </a:rPr>
              <a:t> = 50,000 vehicle miles and  </a:t>
            </a:r>
            <a:br>
              <a:rPr lang="en-US" sz="2400" dirty="0">
                <a:latin typeface="Tahoma" charset="0"/>
              </a:rPr>
            </a:br>
            <a:r>
              <a:rPr lang="en-US" sz="2400" dirty="0">
                <a:latin typeface="Tahoma" charset="0"/>
              </a:rPr>
              <a:t>s = 0.8 (so it is a broad distribution).  Therefore:</a:t>
            </a:r>
          </a:p>
          <a:p>
            <a:pPr>
              <a:spcAft>
                <a:spcPts val="2000"/>
              </a:spcAft>
            </a:pPr>
            <a:r>
              <a:rPr lang="en-US" sz="2400" dirty="0">
                <a:latin typeface="Tahoma" charset="0"/>
              </a:rPr>
              <a:t>a.  MTTF =  50,000 e</a:t>
            </a:r>
            <a:r>
              <a:rPr lang="en-US" sz="2400" baseline="30000" dirty="0">
                <a:latin typeface="Tahoma" charset="0"/>
              </a:rPr>
              <a:t>0.64/2</a:t>
            </a:r>
            <a:r>
              <a:rPr lang="en-US" sz="2400" dirty="0">
                <a:latin typeface="Tahoma" charset="0"/>
              </a:rPr>
              <a:t> = 68,856 mi.</a:t>
            </a:r>
          </a:p>
          <a:p>
            <a:pPr>
              <a:spcAft>
                <a:spcPts val="2000"/>
              </a:spcAft>
            </a:pPr>
            <a:r>
              <a:rPr lang="en-US" sz="2400" dirty="0">
                <a:latin typeface="Tahoma" charset="0"/>
              </a:rPr>
              <a:t>b.  </a:t>
            </a:r>
            <a:r>
              <a:rPr lang="en-US" sz="2400" dirty="0" err="1">
                <a:latin typeface="Tahoma" charset="0"/>
              </a:rPr>
              <a:t>t</a:t>
            </a:r>
            <a:r>
              <a:rPr lang="en-US" sz="2400" baseline="-25000" dirty="0" err="1">
                <a:latin typeface="Tahoma" charset="0"/>
              </a:rPr>
              <a:t>mode</a:t>
            </a:r>
            <a:r>
              <a:rPr lang="en-US" sz="2400" dirty="0">
                <a:latin typeface="Tahoma" charset="0"/>
              </a:rPr>
              <a:t> = 50,000 / e</a:t>
            </a:r>
            <a:r>
              <a:rPr lang="en-US" sz="2400" baseline="30000" dirty="0">
                <a:latin typeface="Tahoma" charset="0"/>
              </a:rPr>
              <a:t>0.64</a:t>
            </a:r>
            <a:r>
              <a:rPr lang="en-US" sz="2400" dirty="0">
                <a:latin typeface="Tahoma" charset="0"/>
              </a:rPr>
              <a:t> = 26,640 mi.</a:t>
            </a:r>
          </a:p>
          <a:p>
            <a:r>
              <a:rPr lang="en-US" sz="2400" dirty="0">
                <a:latin typeface="Tahoma" charset="0"/>
              </a:rPr>
              <a:t>c.  Variance = 50,000</a:t>
            </a:r>
            <a:r>
              <a:rPr lang="en-US" sz="2400" baseline="30000" dirty="0">
                <a:latin typeface="Tahoma" charset="0"/>
              </a:rPr>
              <a:t>2</a:t>
            </a:r>
            <a:r>
              <a:rPr lang="en-US" sz="2400" dirty="0">
                <a:latin typeface="Tahoma" charset="0"/>
              </a:rPr>
              <a:t> e</a:t>
            </a:r>
            <a:r>
              <a:rPr lang="en-US" sz="2400" baseline="30000" dirty="0">
                <a:latin typeface="Tahoma" charset="0"/>
              </a:rPr>
              <a:t>0.64</a:t>
            </a:r>
            <a:r>
              <a:rPr lang="en-US" sz="2400" dirty="0">
                <a:latin typeface="Tahoma" charset="0"/>
              </a:rPr>
              <a:t> [e</a:t>
            </a:r>
            <a:r>
              <a:rPr lang="en-US" sz="2400" baseline="30000" dirty="0">
                <a:latin typeface="Tahoma" charset="0"/>
              </a:rPr>
              <a:t>0.64</a:t>
            </a:r>
            <a:r>
              <a:rPr lang="en-US" sz="2400" dirty="0">
                <a:latin typeface="Tahoma" charset="0"/>
              </a:rPr>
              <a:t> - 1] and the 		standard deviation = 65,195 mi.</a:t>
            </a:r>
          </a:p>
        </p:txBody>
      </p:sp>
      <p:pic>
        <p:nvPicPr>
          <p:cNvPr id="4711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830" y="5317284"/>
            <a:ext cx="1593850"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7555621" y="3039565"/>
            <a:ext cx="1258697" cy="400110"/>
          </a:xfrm>
          <a:prstGeom prst="rect">
            <a:avLst/>
          </a:prstGeom>
          <a:noFill/>
        </p:spPr>
        <p:txBody>
          <a:bodyPr wrap="square" rtlCol="0">
            <a:spAutoFit/>
          </a:bodyPr>
          <a:lstStyle/>
          <a:p>
            <a:r>
              <a:rPr lang="en-US" sz="2000" dirty="0"/>
              <a:t>S</a:t>
            </a:r>
            <a:r>
              <a:rPr lang="en-US" sz="2000" baseline="30000" dirty="0"/>
              <a:t>2</a:t>
            </a:r>
            <a:r>
              <a:rPr lang="en-US" sz="2000" dirty="0"/>
              <a:t>=0.64</a:t>
            </a:r>
          </a:p>
        </p:txBody>
      </p:sp>
    </p:spTree>
    <p:extLst>
      <p:ext uri="{BB962C8B-B14F-4D97-AF65-F5344CB8AC3E}">
        <p14:creationId xmlns:p14="http://schemas.microsoft.com/office/powerpoint/2010/main" val="1473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914400" y="158750"/>
            <a:ext cx="7226300" cy="749300"/>
          </a:xfrm>
        </p:spPr>
        <p:txBody>
          <a:bodyPr/>
          <a:lstStyle/>
          <a:p>
            <a:r>
              <a:rPr lang="en-US" sz="3600" dirty="0">
                <a:latin typeface="Tahoma" charset="0"/>
              </a:rPr>
              <a:t>Lognormal Example (continued)</a:t>
            </a:r>
          </a:p>
        </p:txBody>
      </p:sp>
      <p:graphicFrame>
        <p:nvGraphicFramePr>
          <p:cNvPr id="12290" name="Object 3"/>
          <p:cNvGraphicFramePr>
            <a:graphicFrameLocks/>
          </p:cNvGraphicFramePr>
          <p:nvPr>
            <p:extLst/>
          </p:nvPr>
        </p:nvGraphicFramePr>
        <p:xfrm>
          <a:off x="1056193" y="1367858"/>
          <a:ext cx="6747346" cy="922823"/>
        </p:xfrm>
        <a:graphic>
          <a:graphicData uri="http://schemas.openxmlformats.org/presentationml/2006/ole">
            <mc:AlternateContent xmlns:mc="http://schemas.openxmlformats.org/markup-compatibility/2006">
              <mc:Choice xmlns:v="urn:schemas-microsoft-com:vml" Requires="v">
                <p:oleObj spid="_x0000_s580616" name="Equation" r:id="rId4" imgW="4267200" imgH="469900" progId="Equation.DSMT4">
                  <p:embed/>
                </p:oleObj>
              </mc:Choice>
              <mc:Fallback>
                <p:oleObj name="Equation" r:id="rId4" imgW="4267200" imgH="469900" progId="Equation.DSMT4">
                  <p:embed/>
                  <p:pic>
                    <p:nvPicPr>
                      <p:cNvPr id="12290" name="Object 3"/>
                      <p:cNvPicPr>
                        <a:picLocks noChangeArrowheads="1"/>
                      </p:cNvPicPr>
                      <p:nvPr/>
                    </p:nvPicPr>
                    <p:blipFill>
                      <a:blip r:embed="rId5"/>
                      <a:srcRect/>
                      <a:stretch>
                        <a:fillRect/>
                      </a:stretch>
                    </p:blipFill>
                    <p:spPr bwMode="auto">
                      <a:xfrm>
                        <a:off x="1056193" y="1367858"/>
                        <a:ext cx="6747346" cy="922823"/>
                      </a:xfrm>
                      <a:prstGeom prst="rect">
                        <a:avLst/>
                      </a:prstGeom>
                      <a:noFill/>
                      <a:ln>
                        <a:noFill/>
                      </a:ln>
                      <a:effectLst/>
                    </p:spPr>
                  </p:pic>
                </p:oleObj>
              </mc:Fallback>
            </mc:AlternateContent>
          </a:graphicData>
        </a:graphic>
      </p:graphicFrame>
      <p:pic>
        <p:nvPicPr>
          <p:cNvPr id="12295"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3872" y="5633293"/>
            <a:ext cx="1593850"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2291" name="Object 5"/>
          <p:cNvGraphicFramePr>
            <a:graphicFrameLocks/>
          </p:cNvGraphicFramePr>
          <p:nvPr>
            <p:extLst/>
          </p:nvPr>
        </p:nvGraphicFramePr>
        <p:xfrm>
          <a:off x="1056193" y="2653913"/>
          <a:ext cx="6099350" cy="922823"/>
        </p:xfrm>
        <a:graphic>
          <a:graphicData uri="http://schemas.openxmlformats.org/presentationml/2006/ole">
            <mc:AlternateContent xmlns:mc="http://schemas.openxmlformats.org/markup-compatibility/2006">
              <mc:Choice xmlns:v="urn:schemas-microsoft-com:vml" Requires="v">
                <p:oleObj spid="_x0000_s580617" name="Equation" r:id="rId7" imgW="4254500" imgH="469900" progId="Equation.DSMT4">
                  <p:embed/>
                </p:oleObj>
              </mc:Choice>
              <mc:Fallback>
                <p:oleObj name="Equation" r:id="rId7" imgW="4254500" imgH="469900" progId="Equation.DSMT4">
                  <p:embed/>
                  <p:pic>
                    <p:nvPicPr>
                      <p:cNvPr id="12291" name="Object 5"/>
                      <p:cNvPicPr>
                        <a:picLocks noChangeArrowheads="1"/>
                      </p:cNvPicPr>
                      <p:nvPr/>
                    </p:nvPicPr>
                    <p:blipFill>
                      <a:blip r:embed="rId8"/>
                      <a:srcRect/>
                      <a:stretch>
                        <a:fillRect/>
                      </a:stretch>
                    </p:blipFill>
                    <p:spPr bwMode="auto">
                      <a:xfrm>
                        <a:off x="1056193" y="2653913"/>
                        <a:ext cx="6099350" cy="922823"/>
                      </a:xfrm>
                      <a:prstGeom prst="rect">
                        <a:avLst/>
                      </a:prstGeom>
                      <a:noFill/>
                      <a:ln>
                        <a:noFill/>
                      </a:ln>
                      <a:effectLst/>
                    </p:spPr>
                  </p:pic>
                </p:oleObj>
              </mc:Fallback>
            </mc:AlternateContent>
          </a:graphicData>
        </a:graphic>
      </p:graphicFrame>
      <p:sp>
        <p:nvSpPr>
          <p:cNvPr id="12296" name="Rectangle 6"/>
          <p:cNvSpPr>
            <a:spLocks noChangeArrowheads="1"/>
          </p:cNvSpPr>
          <p:nvPr/>
        </p:nvSpPr>
        <p:spPr bwMode="auto">
          <a:xfrm>
            <a:off x="914400" y="4648200"/>
            <a:ext cx="7512050" cy="81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12297" name="Rectangle 7"/>
          <p:cNvSpPr>
            <a:spLocks noChangeArrowheads="1"/>
          </p:cNvSpPr>
          <p:nvPr/>
        </p:nvSpPr>
        <p:spPr bwMode="auto">
          <a:xfrm>
            <a:off x="995817" y="4742997"/>
            <a:ext cx="7740650" cy="831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dirty="0"/>
              <a:t>R(10,000 | 10,000) = R(20,000) / R(10,000) = 0.8749 / 0.9770 = 0.8955</a:t>
            </a:r>
          </a:p>
        </p:txBody>
      </p:sp>
      <p:sp>
        <p:nvSpPr>
          <p:cNvPr id="2" name="TextBox 1"/>
          <p:cNvSpPr txBox="1"/>
          <p:nvPr/>
        </p:nvSpPr>
        <p:spPr>
          <a:xfrm>
            <a:off x="856481" y="4014681"/>
            <a:ext cx="5032147" cy="492443"/>
          </a:xfrm>
          <a:prstGeom prst="rect">
            <a:avLst/>
          </a:prstGeom>
          <a:noFill/>
        </p:spPr>
        <p:txBody>
          <a:bodyPr wrap="none" rtlCol="0">
            <a:spAutoFit/>
          </a:bodyPr>
          <a:lstStyle/>
          <a:p>
            <a:r>
              <a:rPr lang="en-US" sz="2600" dirty="0"/>
              <a:t>Calculate the conditional reliability:</a:t>
            </a:r>
          </a:p>
        </p:txBody>
      </p:sp>
      <p:sp>
        <p:nvSpPr>
          <p:cNvPr id="3" name="TextBox 2"/>
          <p:cNvSpPr txBox="1"/>
          <p:nvPr/>
        </p:nvSpPr>
        <p:spPr>
          <a:xfrm>
            <a:off x="3132666" y="987780"/>
            <a:ext cx="479778" cy="430887"/>
          </a:xfrm>
          <a:prstGeom prst="rect">
            <a:avLst/>
          </a:prstGeom>
          <a:noFill/>
        </p:spPr>
        <p:txBody>
          <a:bodyPr wrap="square" rtlCol="0">
            <a:spAutoFit/>
          </a:bodyPr>
          <a:lstStyle/>
          <a:p>
            <a:r>
              <a:rPr lang="en-US" sz="2200" dirty="0" err="1"/>
              <a:t>Z</a:t>
            </a:r>
            <a:r>
              <a:rPr lang="en-US" sz="2200" baseline="-25000" dirty="0" err="1"/>
              <a:t>t</a:t>
            </a:r>
            <a:endParaRPr lang="en-US" sz="2200" baseline="-25000" dirty="0"/>
          </a:p>
        </p:txBody>
      </p:sp>
    </p:spTree>
    <p:extLst>
      <p:ext uri="{BB962C8B-B14F-4D97-AF65-F5344CB8AC3E}">
        <p14:creationId xmlns:p14="http://schemas.microsoft.com/office/powerpoint/2010/main" val="3883705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39107" y="171246"/>
            <a:ext cx="6845300" cy="749300"/>
          </a:xfrm>
        </p:spPr>
        <p:txBody>
          <a:bodyPr/>
          <a:lstStyle/>
          <a:p>
            <a:r>
              <a:rPr lang="en-US" sz="3600" dirty="0">
                <a:latin typeface="Tahoma" charset="0"/>
              </a:rPr>
              <a:t>Lognormal Example (continued)</a:t>
            </a:r>
          </a:p>
        </p:txBody>
      </p:sp>
      <p:sp>
        <p:nvSpPr>
          <p:cNvPr id="13317" name="Rectangle 3"/>
          <p:cNvSpPr>
            <a:spLocks noGrp="1" noChangeArrowheads="1"/>
          </p:cNvSpPr>
          <p:nvPr>
            <p:ph idx="1"/>
          </p:nvPr>
        </p:nvSpPr>
        <p:spPr>
          <a:xfrm>
            <a:off x="692150" y="1430208"/>
            <a:ext cx="7759700" cy="4102100"/>
          </a:xfrm>
        </p:spPr>
        <p:txBody>
          <a:bodyPr>
            <a:normAutofit/>
          </a:bodyPr>
          <a:lstStyle/>
          <a:p>
            <a:r>
              <a:rPr lang="en-US" sz="2400" dirty="0">
                <a:latin typeface="Tahoma" charset="0"/>
              </a:rPr>
              <a:t>Find the design life corresponding to a 90 percent reliability.</a:t>
            </a:r>
          </a:p>
        </p:txBody>
      </p:sp>
      <p:graphicFrame>
        <p:nvGraphicFramePr>
          <p:cNvPr id="13314" name="Object 5"/>
          <p:cNvGraphicFramePr>
            <a:graphicFrameLocks/>
          </p:cNvGraphicFramePr>
          <p:nvPr>
            <p:extLst/>
          </p:nvPr>
        </p:nvGraphicFramePr>
        <p:xfrm>
          <a:off x="2497390" y="2211012"/>
          <a:ext cx="3820301" cy="1133206"/>
        </p:xfrm>
        <a:graphic>
          <a:graphicData uri="http://schemas.openxmlformats.org/presentationml/2006/ole">
            <mc:AlternateContent xmlns:mc="http://schemas.openxmlformats.org/markup-compatibility/2006">
              <mc:Choice xmlns:v="urn:schemas-microsoft-com:vml" Requires="v">
                <p:oleObj spid="_x0000_s581640" name="Equation" r:id="rId4" imgW="2311400" imgH="495300" progId="Equation.DSMT4">
                  <p:embed/>
                </p:oleObj>
              </mc:Choice>
              <mc:Fallback>
                <p:oleObj name="Equation" r:id="rId4" imgW="2311400" imgH="495300" progId="Equation.DSMT4">
                  <p:embed/>
                  <p:pic>
                    <p:nvPicPr>
                      <p:cNvPr id="13314" name="Object 5"/>
                      <p:cNvPicPr>
                        <a:picLocks noChangeArrowheads="1"/>
                      </p:cNvPicPr>
                      <p:nvPr/>
                    </p:nvPicPr>
                    <p:blipFill>
                      <a:blip r:embed="rId5"/>
                      <a:srcRect/>
                      <a:stretch>
                        <a:fillRect/>
                      </a:stretch>
                    </p:blipFill>
                    <p:spPr bwMode="auto">
                      <a:xfrm>
                        <a:off x="2497390" y="2211012"/>
                        <a:ext cx="3820301" cy="1133206"/>
                      </a:xfrm>
                      <a:prstGeom prst="rect">
                        <a:avLst/>
                      </a:prstGeom>
                      <a:noFill/>
                      <a:ln>
                        <a:noFill/>
                      </a:ln>
                      <a:effectLst/>
                    </p:spPr>
                  </p:pic>
                </p:oleObj>
              </mc:Fallback>
            </mc:AlternateContent>
          </a:graphicData>
        </a:graphic>
      </p:graphicFrame>
      <p:grpSp>
        <p:nvGrpSpPr>
          <p:cNvPr id="13321" name="Group 9"/>
          <p:cNvGrpSpPr>
            <a:grpSpLocks/>
          </p:cNvGrpSpPr>
          <p:nvPr/>
        </p:nvGrpSpPr>
        <p:grpSpPr bwMode="auto">
          <a:xfrm>
            <a:off x="1006475" y="3810001"/>
            <a:ext cx="6277932" cy="2464853"/>
            <a:chOff x="634" y="2400"/>
            <a:chExt cx="3603" cy="1356"/>
          </a:xfrm>
        </p:grpSpPr>
        <p:graphicFrame>
          <p:nvGraphicFramePr>
            <p:cNvPr id="13315" name="Object 7"/>
            <p:cNvGraphicFramePr>
              <a:graphicFrameLocks/>
            </p:cNvGraphicFramePr>
            <p:nvPr>
              <p:extLst/>
            </p:nvPr>
          </p:nvGraphicFramePr>
          <p:xfrm>
            <a:off x="634" y="2890"/>
            <a:ext cx="2308" cy="866"/>
          </p:xfrm>
          <a:graphic>
            <a:graphicData uri="http://schemas.openxmlformats.org/presentationml/2006/ole">
              <mc:AlternateContent xmlns:mc="http://schemas.openxmlformats.org/markup-compatibility/2006">
                <mc:Choice xmlns:v="urn:schemas-microsoft-com:vml" Requires="v">
                  <p:oleObj spid="_x0000_s581641" name="Equation" r:id="rId6" imgW="2463800" imgH="749300" progId="Equation.DSMT4">
                    <p:embed/>
                  </p:oleObj>
                </mc:Choice>
                <mc:Fallback>
                  <p:oleObj name="Equation" r:id="rId6" imgW="2463800" imgH="749300" progId="Equation.DSMT4">
                    <p:embed/>
                    <p:pic>
                      <p:nvPicPr>
                        <p:cNvPr id="13315" name="Object 7"/>
                        <p:cNvPicPr>
                          <a:picLocks noChangeArrowheads="1"/>
                        </p:cNvPicPr>
                        <p:nvPr/>
                      </p:nvPicPr>
                      <p:blipFill>
                        <a:blip r:embed="rId7"/>
                        <a:srcRect/>
                        <a:stretch>
                          <a:fillRect/>
                        </a:stretch>
                      </p:blipFill>
                      <p:spPr bwMode="auto">
                        <a:xfrm>
                          <a:off x="634" y="2890"/>
                          <a:ext cx="2308" cy="866"/>
                        </a:xfrm>
                        <a:prstGeom prst="rect">
                          <a:avLst/>
                        </a:prstGeom>
                        <a:noFill/>
                        <a:ln>
                          <a:noFill/>
                        </a:ln>
                        <a:effectLst/>
                      </p:spPr>
                    </p:pic>
                  </p:oleObj>
                </mc:Fallback>
              </mc:AlternateContent>
            </a:graphicData>
          </a:graphic>
        </p:graphicFrame>
        <p:sp>
          <p:nvSpPr>
            <p:cNvPr id="13322" name="Rectangle 8"/>
            <p:cNvSpPr>
              <a:spLocks noChangeArrowheads="1"/>
            </p:cNvSpPr>
            <p:nvPr/>
          </p:nvSpPr>
          <p:spPr bwMode="auto">
            <a:xfrm>
              <a:off x="634" y="2400"/>
              <a:ext cx="3603" cy="2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600" dirty="0"/>
                <a:t>From the standard Normal probability tables:</a:t>
              </a:r>
            </a:p>
          </p:txBody>
        </p:sp>
      </p:grpSp>
      <p:sp>
        <p:nvSpPr>
          <p:cNvPr id="2" name="TextBox 1"/>
          <p:cNvSpPr txBox="1"/>
          <p:nvPr/>
        </p:nvSpPr>
        <p:spPr>
          <a:xfrm>
            <a:off x="4238172" y="4832791"/>
            <a:ext cx="4350438" cy="830997"/>
          </a:xfrm>
          <a:prstGeom prst="rect">
            <a:avLst/>
          </a:prstGeom>
          <a:noFill/>
        </p:spPr>
        <p:txBody>
          <a:bodyPr wrap="square" rtlCol="0">
            <a:spAutoFit/>
          </a:bodyPr>
          <a:lstStyle/>
          <a:p>
            <a:r>
              <a:rPr lang="en-US" sz="2400" dirty="0" err="1"/>
              <a:t>Z</a:t>
            </a:r>
            <a:r>
              <a:rPr lang="en-US" sz="2400" baseline="-25000" dirty="0" err="1"/>
              <a:t>t</a:t>
            </a:r>
            <a:r>
              <a:rPr lang="en-US" sz="2400" dirty="0"/>
              <a:t> = -1.285 corresponds to </a:t>
            </a:r>
            <a:r>
              <a:rPr lang="en-US" sz="2400" dirty="0" err="1"/>
              <a:t>Pr</a:t>
            </a:r>
            <a:r>
              <a:rPr lang="en-US" sz="2400" dirty="0"/>
              <a:t> = 0.90, 1-𝚽(Z</a:t>
            </a:r>
            <a:r>
              <a:rPr lang="en-US" sz="2400" baseline="-25000" dirty="0"/>
              <a:t>T</a:t>
            </a:r>
            <a:r>
              <a:rPr lang="en-US" sz="2400" dirty="0"/>
              <a:t>) and 0.1, 𝚽(Z</a:t>
            </a:r>
            <a:r>
              <a:rPr lang="en-US" sz="2400" baseline="-25000" dirty="0"/>
              <a:t>T</a:t>
            </a:r>
            <a:r>
              <a:rPr lang="en-US" sz="2400" dirty="0"/>
              <a:t>) </a:t>
            </a:r>
          </a:p>
        </p:txBody>
      </p:sp>
      <p:sp>
        <p:nvSpPr>
          <p:cNvPr id="14" name="TextBox 13"/>
          <p:cNvSpPr txBox="1"/>
          <p:nvPr/>
        </p:nvSpPr>
        <p:spPr>
          <a:xfrm>
            <a:off x="7147914" y="2606011"/>
            <a:ext cx="1303935" cy="461665"/>
          </a:xfrm>
          <a:prstGeom prst="rect">
            <a:avLst/>
          </a:prstGeom>
          <a:noFill/>
        </p:spPr>
        <p:txBody>
          <a:bodyPr wrap="square" rtlCol="0">
            <a:spAutoFit/>
          </a:bodyPr>
          <a:lstStyle/>
          <a:p>
            <a:r>
              <a:rPr lang="en-US" sz="2400" dirty="0"/>
              <a:t>Find Z</a:t>
            </a:r>
          </a:p>
        </p:txBody>
      </p:sp>
      <p:cxnSp>
        <p:nvCxnSpPr>
          <p:cNvPr id="6" name="Straight Arrow Connector 5"/>
          <p:cNvCxnSpPr>
            <a:cxnSpLocks/>
          </p:cNvCxnSpPr>
          <p:nvPr/>
        </p:nvCxnSpPr>
        <p:spPr>
          <a:xfrm flipV="1">
            <a:off x="6674366" y="2790053"/>
            <a:ext cx="473549" cy="6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67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73472" y="241272"/>
            <a:ext cx="6997700" cy="749300"/>
          </a:xfrm>
        </p:spPr>
        <p:txBody>
          <a:bodyPr>
            <a:noAutofit/>
          </a:bodyPr>
          <a:lstStyle/>
          <a:p>
            <a:pPr eaLnBrk="1" hangingPunct="1"/>
            <a:r>
              <a:rPr lang="en-US" sz="3200" dirty="0">
                <a:latin typeface="Tahoma" charset="0"/>
              </a:rPr>
              <a:t>Reliability Function for Weibull </a:t>
            </a:r>
            <a:br>
              <a:rPr lang="en-US" sz="3200" dirty="0">
                <a:latin typeface="Tahoma" charset="0"/>
              </a:rPr>
            </a:br>
            <a:r>
              <a:rPr lang="en-US" sz="3200" dirty="0">
                <a:latin typeface="Tahoma" charset="0"/>
              </a:rPr>
              <a:t>Failure Distribution</a:t>
            </a:r>
          </a:p>
        </p:txBody>
      </p:sp>
      <p:graphicFrame>
        <p:nvGraphicFramePr>
          <p:cNvPr id="18434" name="Object 3"/>
          <p:cNvGraphicFramePr>
            <a:graphicFrameLocks noGrp="1"/>
          </p:cNvGraphicFramePr>
          <p:nvPr>
            <p:ph idx="1"/>
            <p:extLst>
              <p:ext uri="{D42A27DB-BD31-4B8C-83A1-F6EECF244321}">
                <p14:modId xmlns:p14="http://schemas.microsoft.com/office/powerpoint/2010/main" val="3496511850"/>
              </p:ext>
            </p:extLst>
          </p:nvPr>
        </p:nvGraphicFramePr>
        <p:xfrm>
          <a:off x="1772828" y="1781504"/>
          <a:ext cx="5598344" cy="845768"/>
        </p:xfrm>
        <a:graphic>
          <a:graphicData uri="http://schemas.openxmlformats.org/presentationml/2006/ole">
            <mc:AlternateContent xmlns:mc="http://schemas.openxmlformats.org/markup-compatibility/2006">
              <mc:Choice xmlns:v="urn:schemas-microsoft-com:vml" Requires="v">
                <p:oleObj spid="_x0000_s315076" name="Equation" r:id="rId4" imgW="2362200" imgH="406400" progId="Equation.DSMT4">
                  <p:embed/>
                </p:oleObj>
              </mc:Choice>
              <mc:Fallback>
                <p:oleObj name="Equation" r:id="rId4" imgW="2362200" imgH="406400" progId="Equation.DSMT4">
                  <p:embed/>
                  <p:pic>
                    <p:nvPicPr>
                      <p:cNvPr id="0" name=""/>
                      <p:cNvPicPr>
                        <a:picLocks noChangeArrowheads="1"/>
                      </p:cNvPicPr>
                      <p:nvPr/>
                    </p:nvPicPr>
                    <p:blipFill>
                      <a:blip r:embed="rId5"/>
                      <a:srcRect/>
                      <a:stretch>
                        <a:fillRect/>
                      </a:stretch>
                    </p:blipFill>
                    <p:spPr bwMode="auto">
                      <a:xfrm>
                        <a:off x="1772828" y="1781504"/>
                        <a:ext cx="5598344" cy="845768"/>
                      </a:xfrm>
                      <a:prstGeom prst="rect">
                        <a:avLst/>
                      </a:prstGeom>
                      <a:noFill/>
                      <a:ln>
                        <a:solidFill>
                          <a:srgbClr val="C00000"/>
                        </a:solidFill>
                      </a:ln>
                      <a:effectLst/>
                      <a:extLst>
                        <a:ext uri="{FAA26D3D-D897-4be2-8F04-BA451C77F1D7}">
                          <ma14:placeholderFlag xmlns="" xmlns:ma14="http://schemas.microsoft.com/office/mac/drawingml/2011/main" val="1"/>
                        </a:ext>
                      </a:extLst>
                    </p:spPr>
                  </p:pic>
                </p:oleObj>
              </mc:Fallback>
            </mc:AlternateContent>
          </a:graphicData>
        </a:graphic>
      </p:graphicFrame>
      <p:graphicFrame>
        <p:nvGraphicFramePr>
          <p:cNvPr id="18438" name="Object 4"/>
          <p:cNvGraphicFramePr>
            <a:graphicFrameLocks/>
          </p:cNvGraphicFramePr>
          <p:nvPr>
            <p:extLst>
              <p:ext uri="{D42A27DB-BD31-4B8C-83A1-F6EECF244321}">
                <p14:modId xmlns:p14="http://schemas.microsoft.com/office/powerpoint/2010/main" val="3798247645"/>
              </p:ext>
            </p:extLst>
          </p:nvPr>
        </p:nvGraphicFramePr>
        <p:xfrm>
          <a:off x="2961449" y="4387174"/>
          <a:ext cx="3311939" cy="673008"/>
        </p:xfrm>
        <a:graphic>
          <a:graphicData uri="http://schemas.openxmlformats.org/presentationml/2006/ole">
            <mc:AlternateContent xmlns:mc="http://schemas.openxmlformats.org/markup-compatibility/2006">
              <mc:Choice xmlns:v="urn:schemas-microsoft-com:vml" Requires="v">
                <p:oleObj spid="_x0000_s315077" name="Equation" r:id="rId6" imgW="1778000" imgH="342900" progId="Equation.DSMT4">
                  <p:embed/>
                </p:oleObj>
              </mc:Choice>
              <mc:Fallback>
                <p:oleObj name="Equation" r:id="rId6" imgW="1778000" imgH="342900" progId="Equation.DSMT4">
                  <p:embed/>
                  <p:pic>
                    <p:nvPicPr>
                      <p:cNvPr id="0" name=""/>
                      <p:cNvPicPr>
                        <a:picLocks noChangeArrowheads="1"/>
                      </p:cNvPicPr>
                      <p:nvPr/>
                    </p:nvPicPr>
                    <p:blipFill>
                      <a:blip r:embed="rId7"/>
                      <a:srcRect/>
                      <a:stretch>
                        <a:fillRect/>
                      </a:stretch>
                    </p:blipFill>
                    <p:spPr bwMode="auto">
                      <a:xfrm>
                        <a:off x="2961449" y="4387174"/>
                        <a:ext cx="3311939" cy="673008"/>
                      </a:xfrm>
                      <a:prstGeom prst="rect">
                        <a:avLst/>
                      </a:prstGeom>
                      <a:noFill/>
                      <a:ln>
                        <a:noFill/>
                      </a:ln>
                      <a:effectLst/>
                    </p:spPr>
                  </p:pic>
                </p:oleObj>
              </mc:Fallback>
            </mc:AlternateContent>
          </a:graphicData>
        </a:graphic>
      </p:graphicFrame>
      <p:sp>
        <p:nvSpPr>
          <p:cNvPr id="2" name="TextBox 1"/>
          <p:cNvSpPr txBox="1"/>
          <p:nvPr/>
        </p:nvSpPr>
        <p:spPr>
          <a:xfrm>
            <a:off x="373117" y="5416399"/>
            <a:ext cx="8575787" cy="1200329"/>
          </a:xfrm>
          <a:prstGeom prst="rect">
            <a:avLst/>
          </a:prstGeom>
          <a:noFill/>
        </p:spPr>
        <p:txBody>
          <a:bodyPr wrap="square" rtlCol="0">
            <a:spAutoFit/>
          </a:bodyPr>
          <a:lstStyle/>
          <a:p>
            <a:r>
              <a:rPr lang="en-US" sz="2400" dirty="0"/>
              <a:t>So the scale parameter of the Weibull distribution is the time t = θ at which 1– 0.37 = 63 % of the failures are expected to occur for all values of the shape parameter, </a:t>
            </a:r>
            <a:r>
              <a:rPr lang="en-US" sz="2400"/>
              <a:t>β. </a:t>
            </a:r>
            <a:endParaRPr lang="en-US" sz="2400" dirty="0"/>
          </a:p>
        </p:txBody>
      </p:sp>
      <p:sp>
        <p:nvSpPr>
          <p:cNvPr id="3" name="TextBox 2"/>
          <p:cNvSpPr txBox="1"/>
          <p:nvPr/>
        </p:nvSpPr>
        <p:spPr>
          <a:xfrm>
            <a:off x="76676" y="1234493"/>
            <a:ext cx="9144000" cy="461665"/>
          </a:xfrm>
          <a:prstGeom prst="rect">
            <a:avLst/>
          </a:prstGeom>
          <a:noFill/>
        </p:spPr>
        <p:txBody>
          <a:bodyPr wrap="square" rtlCol="0">
            <a:spAutoFit/>
          </a:bodyPr>
          <a:lstStyle/>
          <a:p>
            <a:r>
              <a:rPr lang="en-US" sz="2400" dirty="0"/>
              <a:t>Inserting the expression for λ(t) in R(t):  </a:t>
            </a:r>
          </a:p>
        </p:txBody>
      </p:sp>
      <p:sp>
        <p:nvSpPr>
          <p:cNvPr id="4" name="Slide Number Placeholder 3"/>
          <p:cNvSpPr>
            <a:spLocks noGrp="1"/>
          </p:cNvSpPr>
          <p:nvPr>
            <p:ph type="sldNum" sz="quarter" idx="12"/>
          </p:nvPr>
        </p:nvSpPr>
        <p:spPr>
          <a:xfrm>
            <a:off x="6773263" y="6433732"/>
            <a:ext cx="2133600" cy="365125"/>
          </a:xfrm>
        </p:spPr>
        <p:txBody>
          <a:bodyPr/>
          <a:lstStyle/>
          <a:p>
            <a:fld id="{C97EF818-B796-1249-A75A-CAC8D5CAAE29}" type="slidenum">
              <a:rPr lang="en-US" smtClean="0"/>
              <a:t>5</a:t>
            </a:fld>
            <a:endParaRPr lang="en-US" dirty="0"/>
          </a:p>
        </p:txBody>
      </p:sp>
      <p:sp>
        <p:nvSpPr>
          <p:cNvPr id="6" name="TextBox 5"/>
          <p:cNvSpPr txBox="1"/>
          <p:nvPr/>
        </p:nvSpPr>
        <p:spPr>
          <a:xfrm>
            <a:off x="1068433" y="3067848"/>
            <a:ext cx="7160486" cy="461665"/>
          </a:xfrm>
          <a:prstGeom prst="rect">
            <a:avLst/>
          </a:prstGeom>
          <a:noFill/>
        </p:spPr>
        <p:txBody>
          <a:bodyPr wrap="none" rtlCol="0">
            <a:spAutoFit/>
          </a:bodyPr>
          <a:lstStyle/>
          <a:p>
            <a:r>
              <a:rPr lang="en-US" sz="2400" dirty="0"/>
              <a:t>Weibull R(t) will reduce to Exponential for β = 1, λ = 1/θ </a:t>
            </a:r>
          </a:p>
        </p:txBody>
      </p:sp>
      <p:cxnSp>
        <p:nvCxnSpPr>
          <p:cNvPr id="8" name="Straight Arrow Connector 7"/>
          <p:cNvCxnSpPr/>
          <p:nvPr/>
        </p:nvCxnSpPr>
        <p:spPr>
          <a:xfrm flipV="1">
            <a:off x="7056149" y="2576738"/>
            <a:ext cx="0" cy="596558"/>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132250F-64DF-47F9-8696-D2130D49BE98}"/>
              </a:ext>
            </a:extLst>
          </p:cNvPr>
          <p:cNvSpPr txBox="1"/>
          <p:nvPr/>
        </p:nvSpPr>
        <p:spPr>
          <a:xfrm>
            <a:off x="373117" y="3820510"/>
            <a:ext cx="5334000" cy="461665"/>
          </a:xfrm>
          <a:prstGeom prst="rect">
            <a:avLst/>
          </a:prstGeom>
          <a:noFill/>
        </p:spPr>
        <p:txBody>
          <a:bodyPr wrap="square" rtlCol="0">
            <a:spAutoFit/>
          </a:bodyPr>
          <a:lstStyle/>
          <a:p>
            <a:r>
              <a:rPr lang="en-US" sz="2400" dirty="0"/>
              <a:t>For t=</a:t>
            </a:r>
            <a:r>
              <a:rPr lang="el-GR" sz="2400" dirty="0"/>
              <a:t>θ</a:t>
            </a:r>
            <a:r>
              <a:rPr lang="en-US" sz="2400" dirty="0"/>
              <a:t>, we get the ‘</a:t>
            </a:r>
            <a:r>
              <a:rPr lang="en-US" sz="2400" b="1" dirty="0"/>
              <a:t>Characteristic Life</a:t>
            </a:r>
            <a:r>
              <a:rPr lang="en-US" sz="2400" dirty="0"/>
              <a:t>’:</a:t>
            </a:r>
          </a:p>
        </p:txBody>
      </p:sp>
    </p:spTree>
    <p:extLst>
      <p:ext uri="{BB962C8B-B14F-4D97-AF65-F5344CB8AC3E}">
        <p14:creationId xmlns:p14="http://schemas.microsoft.com/office/powerpoint/2010/main" val="2041836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12296" y="177528"/>
            <a:ext cx="7073900" cy="749300"/>
          </a:xfrm>
        </p:spPr>
        <p:txBody>
          <a:bodyPr/>
          <a:lstStyle/>
          <a:p>
            <a:r>
              <a:rPr lang="en-US" sz="3600" dirty="0">
                <a:latin typeface="Tahoma" charset="0"/>
              </a:rPr>
              <a:t>Lognormal Example 2</a:t>
            </a:r>
          </a:p>
        </p:txBody>
      </p:sp>
      <p:sp>
        <p:nvSpPr>
          <p:cNvPr id="14340" name="Rectangle 3"/>
          <p:cNvSpPr>
            <a:spLocks noGrp="1" noChangeArrowheads="1"/>
          </p:cNvSpPr>
          <p:nvPr>
            <p:ph idx="1"/>
          </p:nvPr>
        </p:nvSpPr>
        <p:spPr>
          <a:xfrm>
            <a:off x="533400" y="1600199"/>
            <a:ext cx="7759700" cy="4893857"/>
          </a:xfrm>
        </p:spPr>
        <p:txBody>
          <a:bodyPr>
            <a:normAutofit/>
          </a:bodyPr>
          <a:lstStyle/>
          <a:p>
            <a:pPr>
              <a:lnSpc>
                <a:spcPct val="110000"/>
              </a:lnSpc>
              <a:spcAft>
                <a:spcPts val="2000"/>
              </a:spcAft>
            </a:pPr>
            <a:r>
              <a:rPr lang="en-US" sz="2400" dirty="0">
                <a:latin typeface="Tahoma" charset="0"/>
              </a:rPr>
              <a:t>Reliability testing of a new 1.6 liter automotive engine has resulted in a time to failure distribution that is lognormal with </a:t>
            </a:r>
            <a:br>
              <a:rPr lang="en-US" sz="2400" dirty="0">
                <a:latin typeface="Tahoma" charset="0"/>
              </a:rPr>
            </a:br>
            <a:r>
              <a:rPr lang="en-US" sz="2400" dirty="0" err="1">
                <a:latin typeface="Tahoma" charset="0"/>
              </a:rPr>
              <a:t>t</a:t>
            </a:r>
            <a:r>
              <a:rPr lang="en-US" sz="2400" baseline="-25000" dirty="0" err="1">
                <a:latin typeface="Tahoma" charset="0"/>
              </a:rPr>
              <a:t>med</a:t>
            </a:r>
            <a:r>
              <a:rPr lang="en-US" sz="2400" dirty="0">
                <a:latin typeface="Tahoma" charset="0"/>
              </a:rPr>
              <a:t> = 100,000 mi. and s = 0.70.  Find:</a:t>
            </a:r>
          </a:p>
          <a:p>
            <a:pPr marL="0" indent="0">
              <a:lnSpc>
                <a:spcPct val="90000"/>
              </a:lnSpc>
              <a:spcAft>
                <a:spcPts val="2000"/>
              </a:spcAft>
              <a:buNone/>
            </a:pPr>
            <a:r>
              <a:rPr lang="en-US" sz="2400" dirty="0">
                <a:latin typeface="Tahoma" charset="0"/>
              </a:rPr>
              <a:t>	a.  R(36,000 mi.)</a:t>
            </a:r>
          </a:p>
          <a:p>
            <a:pPr marL="0" indent="0">
              <a:lnSpc>
                <a:spcPct val="90000"/>
              </a:lnSpc>
              <a:spcAft>
                <a:spcPts val="2000"/>
              </a:spcAft>
              <a:buNone/>
            </a:pPr>
            <a:r>
              <a:rPr lang="en-US" sz="2400" dirty="0">
                <a:latin typeface="Tahoma" charset="0"/>
              </a:rPr>
              <a:t>	b.  MTTF and Std. Dev.</a:t>
            </a:r>
          </a:p>
          <a:p>
            <a:pPr marL="0" indent="0">
              <a:lnSpc>
                <a:spcPct val="90000"/>
              </a:lnSpc>
              <a:spcAft>
                <a:spcPts val="2000"/>
              </a:spcAft>
              <a:buNone/>
            </a:pPr>
            <a:r>
              <a:rPr lang="en-US" sz="2400" dirty="0">
                <a:latin typeface="Tahoma" charset="0"/>
              </a:rPr>
              <a:t>	c.  R(</a:t>
            </a:r>
            <a:r>
              <a:rPr lang="en-US" dirty="0">
                <a:latin typeface="Tahoma" charset="0"/>
              </a:rPr>
              <a:t>64</a:t>
            </a:r>
            <a:r>
              <a:rPr lang="en-US" sz="2400" dirty="0">
                <a:latin typeface="Tahoma" charset="0"/>
              </a:rPr>
              <a:t>,000|36,000)</a:t>
            </a:r>
          </a:p>
          <a:p>
            <a:pPr marL="0" indent="0">
              <a:lnSpc>
                <a:spcPct val="90000"/>
              </a:lnSpc>
              <a:buNone/>
            </a:pPr>
            <a:r>
              <a:rPr lang="en-US" sz="2400" dirty="0">
                <a:latin typeface="Tahoma" charset="0"/>
              </a:rPr>
              <a:t>	d.  t</a:t>
            </a:r>
            <a:r>
              <a:rPr lang="en-US" sz="2400" baseline="-25000" dirty="0">
                <a:latin typeface="Tahoma" charset="0"/>
              </a:rPr>
              <a:t>0.95</a:t>
            </a:r>
            <a:endParaRPr lang="en-US" sz="2400" dirty="0">
              <a:latin typeface="Tahoma" charset="0"/>
            </a:endParaRPr>
          </a:p>
          <a:p>
            <a:pPr>
              <a:lnSpc>
                <a:spcPct val="90000"/>
              </a:lnSpc>
            </a:pPr>
            <a:endParaRPr lang="en-US" sz="2400" dirty="0">
              <a:latin typeface="Tahoma" charset="0"/>
            </a:endParaRPr>
          </a:p>
        </p:txBody>
      </p:sp>
      <p:pic>
        <p:nvPicPr>
          <p:cNvPr id="78497" name="Picture 673" descr="How to Draw a Car Engine | eHow | Car engine, Drawings, Car drawings">
            <a:extLst>
              <a:ext uri="{FF2B5EF4-FFF2-40B4-BE49-F238E27FC236}">
                <a16:creationId xmlns:a16="http://schemas.microsoft.com/office/drawing/2014/main" id="{1BBF728D-B53D-4ED5-A273-64D9DD496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57" y="3759199"/>
            <a:ext cx="2008641" cy="256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63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11316" y="216944"/>
            <a:ext cx="7457722" cy="749300"/>
          </a:xfrm>
        </p:spPr>
        <p:txBody>
          <a:bodyPr>
            <a:normAutofit/>
          </a:bodyPr>
          <a:lstStyle/>
          <a:p>
            <a:r>
              <a:rPr lang="en-US" sz="3600" dirty="0">
                <a:latin typeface="Tahoma" charset="0"/>
              </a:rPr>
              <a:t>Lognormal Example 2 - Solution</a:t>
            </a:r>
          </a:p>
        </p:txBody>
      </p:sp>
      <p:sp>
        <p:nvSpPr>
          <p:cNvPr id="15364" name="Rectangle 3"/>
          <p:cNvSpPr>
            <a:spLocks noGrp="1" noChangeArrowheads="1"/>
          </p:cNvSpPr>
          <p:nvPr>
            <p:ph idx="1"/>
          </p:nvPr>
        </p:nvSpPr>
        <p:spPr>
          <a:xfrm>
            <a:off x="685800" y="1524000"/>
            <a:ext cx="8077200" cy="4742406"/>
          </a:xfrm>
        </p:spPr>
        <p:txBody>
          <a:bodyPr>
            <a:normAutofit/>
          </a:bodyPr>
          <a:lstStyle/>
          <a:p>
            <a:pPr marL="0" indent="0">
              <a:lnSpc>
                <a:spcPct val="90000"/>
              </a:lnSpc>
              <a:spcAft>
                <a:spcPts val="1000"/>
              </a:spcAft>
              <a:buNone/>
            </a:pPr>
            <a:r>
              <a:rPr lang="en-US" sz="2400" dirty="0">
                <a:latin typeface="Tahoma" charset="0"/>
                <a:ea typeface="Tahoma" charset="0"/>
                <a:cs typeface="Tahoma" charset="0"/>
              </a:rPr>
              <a:t>a.  R(36,000) = 1 – F[(1/0.7)</a:t>
            </a:r>
            <a:r>
              <a:rPr lang="en-US" sz="2400" dirty="0" err="1">
                <a:latin typeface="Tahoma" charset="0"/>
                <a:ea typeface="Tahoma" charset="0"/>
                <a:cs typeface="Tahoma" charset="0"/>
              </a:rPr>
              <a:t>ln</a:t>
            </a:r>
            <a:r>
              <a:rPr lang="en-US" sz="2400" dirty="0">
                <a:latin typeface="Tahoma" charset="0"/>
                <a:ea typeface="Tahoma" charset="0"/>
                <a:cs typeface="Tahoma" charset="0"/>
              </a:rPr>
              <a:t>(36,000/100,000] </a:t>
            </a:r>
          </a:p>
          <a:p>
            <a:pPr marL="0" indent="0">
              <a:lnSpc>
                <a:spcPct val="90000"/>
              </a:lnSpc>
              <a:spcAft>
                <a:spcPts val="1000"/>
              </a:spcAft>
              <a:buNone/>
            </a:pPr>
            <a:r>
              <a:rPr lang="en-US" sz="2400" dirty="0">
                <a:latin typeface="Tahoma" charset="0"/>
                <a:ea typeface="Tahoma" charset="0"/>
                <a:cs typeface="Tahoma" charset="0"/>
              </a:rPr>
              <a:t>     = 1 - F[ -1.46] = 0.92785</a:t>
            </a:r>
          </a:p>
          <a:p>
            <a:pPr marL="0" indent="0">
              <a:lnSpc>
                <a:spcPct val="90000"/>
              </a:lnSpc>
              <a:spcAft>
                <a:spcPts val="1000"/>
              </a:spcAft>
              <a:buNone/>
            </a:pPr>
            <a:r>
              <a:rPr lang="en-US" sz="2400" dirty="0">
                <a:latin typeface="Tahoma" charset="0"/>
                <a:ea typeface="Tahoma" charset="0"/>
                <a:cs typeface="Tahoma" charset="0"/>
              </a:rPr>
              <a:t>b.  MTTF = 100,000 e</a:t>
            </a:r>
            <a:r>
              <a:rPr lang="en-US" sz="2400" baseline="30000" dirty="0">
                <a:latin typeface="Tahoma" charset="0"/>
                <a:ea typeface="Tahoma" charset="0"/>
                <a:cs typeface="Tahoma" charset="0"/>
              </a:rPr>
              <a:t>0.49/2</a:t>
            </a:r>
            <a:r>
              <a:rPr lang="en-US" sz="2400" dirty="0">
                <a:latin typeface="Tahoma" charset="0"/>
                <a:ea typeface="Tahoma" charset="0"/>
                <a:cs typeface="Tahoma" charset="0"/>
              </a:rPr>
              <a:t> = 127,762 mi.</a:t>
            </a:r>
          </a:p>
          <a:p>
            <a:pPr marL="0" indent="0">
              <a:lnSpc>
                <a:spcPct val="90000"/>
              </a:lnSpc>
              <a:spcAft>
                <a:spcPts val="1000"/>
              </a:spcAft>
              <a:buNone/>
            </a:pPr>
            <a:r>
              <a:rPr lang="en-US" sz="2400" dirty="0">
                <a:latin typeface="Tahoma" charset="0"/>
                <a:ea typeface="Tahoma" charset="0"/>
                <a:cs typeface="Tahoma" charset="0"/>
              </a:rPr>
              <a:t>      </a:t>
            </a:r>
            <a:r>
              <a:rPr lang="en-US" sz="2400" dirty="0" err="1">
                <a:latin typeface="Tahoma" charset="0"/>
                <a:ea typeface="Tahoma" charset="0"/>
                <a:cs typeface="Tahoma" charset="0"/>
              </a:rPr>
              <a:t>Var</a:t>
            </a:r>
            <a:r>
              <a:rPr lang="en-US" sz="2400" dirty="0">
                <a:latin typeface="Tahoma" charset="0"/>
                <a:ea typeface="Tahoma" charset="0"/>
                <a:cs typeface="Tahoma" charset="0"/>
              </a:rPr>
              <a:t> = 100,000</a:t>
            </a:r>
            <a:r>
              <a:rPr lang="en-US" sz="2400" baseline="30000" dirty="0">
                <a:latin typeface="Tahoma" charset="0"/>
                <a:ea typeface="Tahoma" charset="0"/>
                <a:cs typeface="Tahoma" charset="0"/>
              </a:rPr>
              <a:t>2</a:t>
            </a:r>
            <a:r>
              <a:rPr lang="en-US" sz="2400" dirty="0">
                <a:latin typeface="Tahoma" charset="0"/>
                <a:ea typeface="Tahoma" charset="0"/>
                <a:cs typeface="Tahoma" charset="0"/>
              </a:rPr>
              <a:t> e</a:t>
            </a:r>
            <a:r>
              <a:rPr lang="en-US" sz="2400" baseline="30000" dirty="0">
                <a:latin typeface="Tahoma" charset="0"/>
                <a:ea typeface="Tahoma" charset="0"/>
                <a:cs typeface="Tahoma" charset="0"/>
              </a:rPr>
              <a:t>0.49</a:t>
            </a:r>
            <a:r>
              <a:rPr lang="en-US" sz="2400" dirty="0">
                <a:latin typeface="Tahoma" charset="0"/>
                <a:ea typeface="Tahoma" charset="0"/>
                <a:cs typeface="Tahoma" charset="0"/>
              </a:rPr>
              <a:t> [ e</a:t>
            </a:r>
            <a:r>
              <a:rPr lang="en-US" sz="2400" baseline="30000" dirty="0">
                <a:latin typeface="Tahoma" charset="0"/>
                <a:ea typeface="Tahoma" charset="0"/>
                <a:cs typeface="Tahoma" charset="0"/>
              </a:rPr>
              <a:t>0.49</a:t>
            </a:r>
            <a:r>
              <a:rPr lang="en-US" sz="2400" dirty="0">
                <a:latin typeface="Tahoma" charset="0"/>
                <a:ea typeface="Tahoma" charset="0"/>
                <a:cs typeface="Tahoma" charset="0"/>
              </a:rPr>
              <a:t> -1] = 1.032 x 10</a:t>
            </a:r>
            <a:r>
              <a:rPr lang="en-US" sz="2400" baseline="30000" dirty="0">
                <a:latin typeface="Tahoma" charset="0"/>
                <a:ea typeface="Tahoma" charset="0"/>
                <a:cs typeface="Tahoma" charset="0"/>
              </a:rPr>
              <a:t>10</a:t>
            </a:r>
            <a:endParaRPr lang="en-US" sz="2400" dirty="0">
              <a:latin typeface="Tahoma" charset="0"/>
              <a:ea typeface="Tahoma" charset="0"/>
              <a:cs typeface="Tahoma" charset="0"/>
            </a:endParaRPr>
          </a:p>
          <a:p>
            <a:pPr marL="0" indent="0">
              <a:lnSpc>
                <a:spcPct val="90000"/>
              </a:lnSpc>
              <a:spcAft>
                <a:spcPts val="1000"/>
              </a:spcAft>
              <a:buNone/>
            </a:pPr>
            <a:r>
              <a:rPr lang="en-US" sz="2400" dirty="0">
                <a:latin typeface="Tahoma" charset="0"/>
                <a:ea typeface="Tahoma" charset="0"/>
                <a:cs typeface="Tahoma" charset="0"/>
              </a:rPr>
              <a:t>      </a:t>
            </a:r>
            <a:r>
              <a:rPr lang="en-US" sz="2400" dirty="0" err="1">
                <a:latin typeface="Tahoma" charset="0"/>
                <a:ea typeface="Tahoma" charset="0"/>
                <a:cs typeface="Tahoma" charset="0"/>
              </a:rPr>
              <a:t>Std</a:t>
            </a:r>
            <a:r>
              <a:rPr lang="en-US" sz="2400" dirty="0">
                <a:latin typeface="Tahoma" charset="0"/>
                <a:ea typeface="Tahoma" charset="0"/>
                <a:cs typeface="Tahoma" charset="0"/>
              </a:rPr>
              <a:t> </a:t>
            </a:r>
            <a:r>
              <a:rPr lang="en-US" sz="2400" dirty="0" err="1">
                <a:latin typeface="Tahoma" charset="0"/>
                <a:ea typeface="Tahoma" charset="0"/>
                <a:cs typeface="Tahoma" charset="0"/>
              </a:rPr>
              <a:t>Dev</a:t>
            </a:r>
            <a:r>
              <a:rPr lang="en-US" sz="2400" dirty="0">
                <a:latin typeface="Tahoma" charset="0"/>
                <a:ea typeface="Tahoma" charset="0"/>
                <a:cs typeface="Tahoma" charset="0"/>
              </a:rPr>
              <a:t> = 101,594 mi.</a:t>
            </a:r>
          </a:p>
          <a:p>
            <a:pPr marL="0" indent="0">
              <a:lnSpc>
                <a:spcPct val="90000"/>
              </a:lnSpc>
              <a:spcAft>
                <a:spcPts val="1000"/>
              </a:spcAft>
              <a:buNone/>
            </a:pPr>
            <a:r>
              <a:rPr lang="en-US" sz="2400" dirty="0">
                <a:latin typeface="Tahoma" charset="0"/>
                <a:ea typeface="Tahoma" charset="0"/>
                <a:cs typeface="Tahoma" charset="0"/>
              </a:rPr>
              <a:t>c.  R(64,000|36,000) </a:t>
            </a:r>
          </a:p>
          <a:p>
            <a:pPr marL="0" indent="0">
              <a:lnSpc>
                <a:spcPct val="90000"/>
              </a:lnSpc>
              <a:spcAft>
                <a:spcPts val="1000"/>
              </a:spcAft>
              <a:buNone/>
            </a:pPr>
            <a:r>
              <a:rPr lang="en-US" sz="2400" dirty="0">
                <a:latin typeface="Tahoma" charset="0"/>
                <a:ea typeface="Tahoma" charset="0"/>
                <a:cs typeface="Tahoma" charset="0"/>
              </a:rPr>
              <a:t>     = R(100,000)/R(36,000) </a:t>
            </a:r>
          </a:p>
          <a:p>
            <a:pPr marL="0" indent="0">
              <a:lnSpc>
                <a:spcPct val="90000"/>
              </a:lnSpc>
              <a:buNone/>
            </a:pPr>
            <a:r>
              <a:rPr lang="en-US" sz="2400" dirty="0">
                <a:latin typeface="Tahoma" charset="0"/>
                <a:ea typeface="Tahoma" charset="0"/>
                <a:cs typeface="Tahoma" charset="0"/>
              </a:rPr>
              <a:t>     = 0.5/ 0.92785 = 0.54 </a:t>
            </a:r>
          </a:p>
        </p:txBody>
      </p:sp>
      <p:pic>
        <p:nvPicPr>
          <p:cNvPr id="79522" name="Picture 674" descr="How to Draw a Car Engine | eHow | Car engine, Drawings, Car drawings">
            <a:extLst>
              <a:ext uri="{FF2B5EF4-FFF2-40B4-BE49-F238E27FC236}">
                <a16:creationId xmlns:a16="http://schemas.microsoft.com/office/drawing/2014/main" id="{4D430383-B076-4F0C-9918-E8BDEB48C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482" y="3766457"/>
            <a:ext cx="1845035" cy="236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4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28592" y="196850"/>
            <a:ext cx="7150100" cy="749300"/>
          </a:xfrm>
        </p:spPr>
        <p:txBody>
          <a:bodyPr/>
          <a:lstStyle/>
          <a:p>
            <a:r>
              <a:rPr lang="en-US" sz="3600" dirty="0">
                <a:latin typeface="Tahoma" charset="0"/>
              </a:rPr>
              <a:t>Lognormal Example 2 - Solution</a:t>
            </a:r>
          </a:p>
        </p:txBody>
      </p:sp>
      <p:sp>
        <p:nvSpPr>
          <p:cNvPr id="16388" name="Rectangle 3"/>
          <p:cNvSpPr>
            <a:spLocks noGrp="1" noChangeArrowheads="1"/>
          </p:cNvSpPr>
          <p:nvPr>
            <p:ph idx="1"/>
          </p:nvPr>
        </p:nvSpPr>
        <p:spPr>
          <a:xfrm>
            <a:off x="685800" y="1600200"/>
            <a:ext cx="7759700" cy="4102100"/>
          </a:xfrm>
        </p:spPr>
        <p:txBody>
          <a:bodyPr/>
          <a:lstStyle/>
          <a:p>
            <a:pPr marL="0" indent="0">
              <a:spcAft>
                <a:spcPts val="1000"/>
              </a:spcAft>
              <a:buNone/>
            </a:pPr>
            <a:r>
              <a:rPr lang="en-US" dirty="0">
                <a:latin typeface="Tahoma" charset="0"/>
                <a:ea typeface="Tahoma" charset="0"/>
                <a:cs typeface="Tahoma" charset="0"/>
              </a:rPr>
              <a:t>d.     R(t</a:t>
            </a:r>
            <a:r>
              <a:rPr lang="en-US" baseline="-25000" dirty="0">
                <a:latin typeface="Tahoma" charset="0"/>
                <a:ea typeface="Tahoma" charset="0"/>
                <a:cs typeface="Tahoma" charset="0"/>
              </a:rPr>
              <a:t>0.95</a:t>
            </a:r>
            <a:r>
              <a:rPr lang="en-US" dirty="0">
                <a:latin typeface="Tahoma" charset="0"/>
                <a:ea typeface="Tahoma" charset="0"/>
                <a:cs typeface="Tahoma" charset="0"/>
              </a:rPr>
              <a:t>) = 0.95</a:t>
            </a:r>
          </a:p>
          <a:p>
            <a:pPr marL="0" indent="0">
              <a:spcAft>
                <a:spcPts val="1000"/>
              </a:spcAft>
              <a:buNone/>
            </a:pPr>
            <a:r>
              <a:rPr lang="en-US" dirty="0">
                <a:latin typeface="Tahoma" charset="0"/>
                <a:ea typeface="Tahoma" charset="0"/>
                <a:cs typeface="Tahoma" charset="0"/>
              </a:rPr>
              <a:t>        1 - F[ (1/0.7) </a:t>
            </a:r>
            <a:r>
              <a:rPr lang="en-US" dirty="0" err="1">
                <a:latin typeface="Tahoma" charset="0"/>
                <a:ea typeface="Tahoma" charset="0"/>
                <a:cs typeface="Tahoma" charset="0"/>
              </a:rPr>
              <a:t>ln</a:t>
            </a:r>
            <a:r>
              <a:rPr lang="en-US" dirty="0">
                <a:latin typeface="Tahoma" charset="0"/>
                <a:ea typeface="Tahoma" charset="0"/>
                <a:cs typeface="Tahoma" charset="0"/>
              </a:rPr>
              <a:t>(t</a:t>
            </a:r>
            <a:r>
              <a:rPr lang="en-US" baseline="-25000" dirty="0">
                <a:latin typeface="Tahoma" charset="0"/>
                <a:ea typeface="Tahoma" charset="0"/>
                <a:cs typeface="Tahoma" charset="0"/>
              </a:rPr>
              <a:t>0.95</a:t>
            </a:r>
            <a:r>
              <a:rPr lang="en-US" dirty="0">
                <a:latin typeface="Tahoma" charset="0"/>
                <a:ea typeface="Tahoma" charset="0"/>
                <a:cs typeface="Tahoma" charset="0"/>
              </a:rPr>
              <a:t> /100,000) ] = 0.95</a:t>
            </a:r>
          </a:p>
          <a:p>
            <a:pPr marL="0" indent="0">
              <a:spcAft>
                <a:spcPts val="1000"/>
              </a:spcAft>
              <a:buNone/>
            </a:pPr>
            <a:r>
              <a:rPr lang="en-US" dirty="0">
                <a:latin typeface="Tahoma" charset="0"/>
                <a:ea typeface="Tahoma" charset="0"/>
                <a:cs typeface="Tahoma" charset="0"/>
              </a:rPr>
              <a:t>        (1/.7) </a:t>
            </a:r>
            <a:r>
              <a:rPr lang="en-US" dirty="0" err="1">
                <a:latin typeface="Tahoma" charset="0"/>
                <a:ea typeface="Tahoma" charset="0"/>
                <a:cs typeface="Tahoma" charset="0"/>
              </a:rPr>
              <a:t>ln</a:t>
            </a:r>
            <a:r>
              <a:rPr lang="en-US" dirty="0">
                <a:latin typeface="Tahoma" charset="0"/>
                <a:ea typeface="Tahoma" charset="0"/>
                <a:cs typeface="Tahoma" charset="0"/>
              </a:rPr>
              <a:t>(t</a:t>
            </a:r>
            <a:r>
              <a:rPr lang="en-US" baseline="-25000" dirty="0">
                <a:latin typeface="Tahoma" charset="0"/>
                <a:ea typeface="Tahoma" charset="0"/>
                <a:cs typeface="Tahoma" charset="0"/>
              </a:rPr>
              <a:t>0.95</a:t>
            </a:r>
            <a:r>
              <a:rPr lang="en-US" dirty="0">
                <a:latin typeface="Tahoma" charset="0"/>
                <a:ea typeface="Tahoma" charset="0"/>
                <a:cs typeface="Tahoma" charset="0"/>
              </a:rPr>
              <a:t> /100,000) = -1.645</a:t>
            </a:r>
          </a:p>
          <a:p>
            <a:pPr marL="0" indent="0">
              <a:buNone/>
            </a:pPr>
            <a:r>
              <a:rPr lang="en-US" dirty="0">
                <a:latin typeface="Tahoma" charset="0"/>
                <a:ea typeface="Tahoma" charset="0"/>
                <a:cs typeface="Tahoma" charset="0"/>
              </a:rPr>
              <a:t>         t</a:t>
            </a:r>
            <a:r>
              <a:rPr lang="en-US" baseline="-25000" dirty="0">
                <a:latin typeface="Tahoma" charset="0"/>
                <a:ea typeface="Tahoma" charset="0"/>
                <a:cs typeface="Tahoma" charset="0"/>
              </a:rPr>
              <a:t>0.95</a:t>
            </a:r>
            <a:r>
              <a:rPr lang="en-US" dirty="0">
                <a:latin typeface="Tahoma" charset="0"/>
                <a:ea typeface="Tahoma" charset="0"/>
                <a:cs typeface="Tahoma" charset="0"/>
              </a:rPr>
              <a:t> = 100,000 e</a:t>
            </a:r>
            <a:r>
              <a:rPr lang="en-US" baseline="30000" dirty="0">
                <a:latin typeface="Tahoma" charset="0"/>
                <a:ea typeface="Tahoma" charset="0"/>
                <a:cs typeface="Tahoma" charset="0"/>
              </a:rPr>
              <a:t>-1.645 x 0.7</a:t>
            </a:r>
            <a:r>
              <a:rPr lang="en-US" dirty="0">
                <a:latin typeface="Tahoma" charset="0"/>
                <a:ea typeface="Tahoma" charset="0"/>
                <a:cs typeface="Tahoma" charset="0"/>
              </a:rPr>
              <a:t> = 31,616 mi.</a:t>
            </a:r>
          </a:p>
        </p:txBody>
      </p:sp>
      <p:sp>
        <p:nvSpPr>
          <p:cNvPr id="16391" name="Rectangle 5"/>
          <p:cNvSpPr>
            <a:spLocks noChangeArrowheads="1"/>
          </p:cNvSpPr>
          <p:nvPr/>
        </p:nvSpPr>
        <p:spPr bwMode="auto">
          <a:xfrm>
            <a:off x="1508125" y="4770438"/>
            <a:ext cx="3086100" cy="1066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6392" name="Rectangle 6"/>
          <p:cNvSpPr>
            <a:spLocks noChangeArrowheads="1"/>
          </p:cNvSpPr>
          <p:nvPr/>
        </p:nvSpPr>
        <p:spPr bwMode="auto">
          <a:xfrm>
            <a:off x="834855" y="5116882"/>
            <a:ext cx="2834109" cy="523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800" dirty="0"/>
              <a:t>general approach:</a:t>
            </a:r>
          </a:p>
        </p:txBody>
      </p:sp>
      <p:graphicFrame>
        <p:nvGraphicFramePr>
          <p:cNvPr id="8" name="Object 10"/>
          <p:cNvGraphicFramePr>
            <a:graphicFrameLocks/>
          </p:cNvGraphicFramePr>
          <p:nvPr>
            <p:extLst/>
          </p:nvPr>
        </p:nvGraphicFramePr>
        <p:xfrm>
          <a:off x="990600" y="5658922"/>
          <a:ext cx="2099733" cy="697428"/>
        </p:xfrm>
        <a:graphic>
          <a:graphicData uri="http://schemas.openxmlformats.org/presentationml/2006/ole">
            <mc:AlternateContent xmlns:mc="http://schemas.openxmlformats.org/markup-compatibility/2006">
              <mc:Choice xmlns:v="urn:schemas-microsoft-com:vml" Requires="v">
                <p:oleObj spid="_x0000_s582661" name="Equation" r:id="rId4" imgW="825500" imgH="279400" progId="Equation.DSMT4">
                  <p:embed/>
                </p:oleObj>
              </mc:Choice>
              <mc:Fallback>
                <p:oleObj name="Equation" r:id="rId4" imgW="825500" imgH="279400" progId="Equation.DSMT4">
                  <p:embed/>
                  <p:pic>
                    <p:nvPicPr>
                      <p:cNvPr id="8" name="Object 10"/>
                      <p:cNvPicPr>
                        <a:picLocks noChangeArrowheads="1"/>
                      </p:cNvPicPr>
                      <p:nvPr/>
                    </p:nvPicPr>
                    <p:blipFill>
                      <a:blip r:embed="rId5"/>
                      <a:srcRect/>
                      <a:stretch>
                        <a:fillRect/>
                      </a:stretch>
                    </p:blipFill>
                    <p:spPr bwMode="auto">
                      <a:xfrm>
                        <a:off x="990600" y="5658922"/>
                        <a:ext cx="2099733" cy="697428"/>
                      </a:xfrm>
                      <a:prstGeom prst="rect">
                        <a:avLst/>
                      </a:prstGeom>
                      <a:noFill/>
                      <a:ln>
                        <a:noFill/>
                      </a:ln>
                      <a:effectLst/>
                    </p:spPr>
                  </p:pic>
                </p:oleObj>
              </mc:Fallback>
            </mc:AlternateContent>
          </a:graphicData>
        </a:graphic>
      </p:graphicFrame>
      <p:pic>
        <p:nvPicPr>
          <p:cNvPr id="534695" name="Picture 167" descr="How to Draw a Car Engine | eHow | Car engine, Drawings, Car drawings">
            <a:extLst>
              <a:ext uri="{FF2B5EF4-FFF2-40B4-BE49-F238E27FC236}">
                <a16:creationId xmlns:a16="http://schemas.microsoft.com/office/drawing/2014/main" id="{83DDEF3D-FC43-4AD8-B955-0250FD593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6938" y="4410755"/>
            <a:ext cx="1663509" cy="212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517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3" y="309523"/>
            <a:ext cx="8229600" cy="615801"/>
          </a:xfrm>
        </p:spPr>
        <p:txBody>
          <a:bodyPr>
            <a:normAutofit fontScale="90000"/>
          </a:bodyPr>
          <a:lstStyle/>
          <a:p>
            <a:r>
              <a:rPr lang="en-US" dirty="0"/>
              <a:t>The Gamma as a Failure Distribution</a:t>
            </a:r>
          </a:p>
        </p:txBody>
      </p:sp>
      <p:sp>
        <p:nvSpPr>
          <p:cNvPr id="3" name="Content Placeholder 2"/>
          <p:cNvSpPr>
            <a:spLocks noGrp="1"/>
          </p:cNvSpPr>
          <p:nvPr>
            <p:ph idx="1"/>
          </p:nvPr>
        </p:nvSpPr>
        <p:spPr>
          <a:xfrm>
            <a:off x="268513" y="962287"/>
            <a:ext cx="8418287" cy="5230137"/>
          </a:xfrm>
        </p:spPr>
        <p:txBody>
          <a:bodyPr/>
          <a:lstStyle/>
          <a:p>
            <a:r>
              <a:rPr lang="en-US" sz="2400" dirty="0"/>
              <a:t>Density function, pdf with 2 parameters with a positive integer shape parameter, k</a:t>
            </a:r>
          </a:p>
          <a:p>
            <a:r>
              <a:rPr lang="en-US" sz="2400" dirty="0"/>
              <a:t>𝛾 (= k), shape parameter; α (= 1/</a:t>
            </a:r>
            <a:r>
              <a:rPr lang="en-US" sz="2400" dirty="0" err="1"/>
              <a:t>λ</a:t>
            </a:r>
            <a:r>
              <a:rPr lang="en-US" sz="2400" dirty="0"/>
              <a:t>), scale parameter </a:t>
            </a:r>
          </a:p>
          <a:p>
            <a:endParaRPr lang="en-US" dirty="0"/>
          </a:p>
        </p:txBody>
      </p:sp>
      <p:graphicFrame>
        <p:nvGraphicFramePr>
          <p:cNvPr id="5" name="Object 4"/>
          <p:cNvGraphicFramePr>
            <a:graphicFrameLocks noChangeAspect="1"/>
          </p:cNvGraphicFramePr>
          <p:nvPr>
            <p:extLst/>
          </p:nvPr>
        </p:nvGraphicFramePr>
        <p:xfrm>
          <a:off x="457200" y="2511215"/>
          <a:ext cx="4443412" cy="962025"/>
        </p:xfrm>
        <a:graphic>
          <a:graphicData uri="http://schemas.openxmlformats.org/presentationml/2006/ole">
            <mc:AlternateContent xmlns:mc="http://schemas.openxmlformats.org/markup-compatibility/2006">
              <mc:Choice xmlns:v="urn:schemas-microsoft-com:vml" Requires="v">
                <p:oleObj spid="_x0000_s583688" name="Equation" r:id="rId3" imgW="2171700" imgH="469900" progId="Equation.DSMT4">
                  <p:embed/>
                </p:oleObj>
              </mc:Choice>
              <mc:Fallback>
                <p:oleObj name="Equation" r:id="rId3" imgW="2171700" imgH="469900" progId="Equation.DSMT4">
                  <p:embed/>
                  <p:pic>
                    <p:nvPicPr>
                      <p:cNvPr id="5" name="Object 4"/>
                      <p:cNvPicPr/>
                      <p:nvPr/>
                    </p:nvPicPr>
                    <p:blipFill>
                      <a:blip r:embed="rId4"/>
                      <a:stretch>
                        <a:fillRect/>
                      </a:stretch>
                    </p:blipFill>
                    <p:spPr>
                      <a:xfrm>
                        <a:off x="457200" y="2511215"/>
                        <a:ext cx="4443412" cy="962025"/>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457208" y="3819727"/>
          <a:ext cx="4443404" cy="2719185"/>
        </p:xfrm>
        <a:graphic>
          <a:graphicData uri="http://schemas.openxmlformats.org/presentationml/2006/ole">
            <mc:AlternateContent xmlns:mc="http://schemas.openxmlformats.org/markup-compatibility/2006">
              <mc:Choice xmlns:v="urn:schemas-microsoft-com:vml" Requires="v">
                <p:oleObj spid="_x0000_s583689" name="Equation" r:id="rId5" imgW="2387600" imgH="1460500" progId="Equation.DSMT4">
                  <p:embed/>
                </p:oleObj>
              </mc:Choice>
              <mc:Fallback>
                <p:oleObj name="Equation" r:id="rId5" imgW="2387600" imgH="1460500" progId="Equation.DSMT4">
                  <p:embed/>
                  <p:pic>
                    <p:nvPicPr>
                      <p:cNvPr id="6" name="Object 5"/>
                      <p:cNvPicPr/>
                      <p:nvPr/>
                    </p:nvPicPr>
                    <p:blipFill>
                      <a:blip r:embed="rId6"/>
                      <a:stretch>
                        <a:fillRect/>
                      </a:stretch>
                    </p:blipFill>
                    <p:spPr>
                      <a:xfrm>
                        <a:off x="457208" y="3819727"/>
                        <a:ext cx="4443404" cy="2719185"/>
                      </a:xfrm>
                      <a:prstGeom prst="rect">
                        <a:avLst/>
                      </a:prstGeom>
                    </p:spPr>
                  </p:pic>
                </p:oleObj>
              </mc:Fallback>
            </mc:AlternateContent>
          </a:graphicData>
        </a:graphic>
      </p:graphicFrame>
      <p:sp>
        <p:nvSpPr>
          <p:cNvPr id="7" name="TextBox 6"/>
          <p:cNvSpPr txBox="1"/>
          <p:nvPr/>
        </p:nvSpPr>
        <p:spPr>
          <a:xfrm>
            <a:off x="5625613" y="5684284"/>
            <a:ext cx="3148273" cy="830997"/>
          </a:xfrm>
          <a:prstGeom prst="rect">
            <a:avLst/>
          </a:prstGeom>
          <a:noFill/>
        </p:spPr>
        <p:txBody>
          <a:bodyPr wrap="square" rtlCol="0">
            <a:spAutoFit/>
          </a:bodyPr>
          <a:lstStyle/>
          <a:p>
            <a:r>
              <a:rPr lang="en-US" sz="2400" dirty="0"/>
              <a:t>the incomplete gamma function</a:t>
            </a:r>
          </a:p>
        </p:txBody>
      </p:sp>
      <p:sp>
        <p:nvSpPr>
          <p:cNvPr id="9" name="TextBox 8"/>
          <p:cNvSpPr txBox="1"/>
          <p:nvPr/>
        </p:nvSpPr>
        <p:spPr>
          <a:xfrm>
            <a:off x="5782703" y="2807823"/>
            <a:ext cx="3016595" cy="2677656"/>
          </a:xfrm>
          <a:prstGeom prst="rect">
            <a:avLst/>
          </a:prstGeom>
          <a:noFill/>
        </p:spPr>
        <p:txBody>
          <a:bodyPr wrap="none" rtlCol="0">
            <a:spAutoFit/>
          </a:bodyPr>
          <a:lstStyle/>
          <a:p>
            <a:r>
              <a:rPr lang="en-US" sz="2400" dirty="0"/>
              <a:t>Mean = 𝛾α = MTTF</a:t>
            </a:r>
          </a:p>
          <a:p>
            <a:r>
              <a:rPr lang="en-US" sz="2400" dirty="0"/>
              <a:t>Variance = 𝛾α</a:t>
            </a:r>
            <a:r>
              <a:rPr lang="en-US" sz="2400" baseline="30000" dirty="0"/>
              <a:t>2</a:t>
            </a:r>
          </a:p>
          <a:p>
            <a:endParaRPr lang="en-US" sz="2400" baseline="30000" dirty="0"/>
          </a:p>
          <a:p>
            <a:br>
              <a:rPr lang="en-US" sz="2400" baseline="30000" dirty="0"/>
            </a:br>
            <a:endParaRPr lang="en-US" sz="2400" baseline="30000" dirty="0"/>
          </a:p>
          <a:p>
            <a:r>
              <a:rPr lang="en-US" sz="2400" dirty="0" err="1"/>
              <a:t>t</a:t>
            </a:r>
            <a:r>
              <a:rPr lang="en-US" sz="2400" baseline="-25000" dirty="0" err="1"/>
              <a:t>mode</a:t>
            </a:r>
            <a:r>
              <a:rPr lang="en-US" sz="2400" dirty="0"/>
              <a:t> =   α(𝛾-1) </a:t>
            </a:r>
            <a:r>
              <a:rPr lang="en-US" sz="2000" dirty="0"/>
              <a:t>for</a:t>
            </a:r>
            <a:r>
              <a:rPr lang="en-US" sz="2400" dirty="0"/>
              <a:t> 𝛾 &gt; 1</a:t>
            </a:r>
          </a:p>
          <a:p>
            <a:r>
              <a:rPr lang="en-US" sz="2400" dirty="0"/>
              <a:t>	         0 </a:t>
            </a:r>
            <a:r>
              <a:rPr lang="en-US" sz="2000" dirty="0"/>
              <a:t>otherwise</a:t>
            </a:r>
            <a:r>
              <a:rPr lang="en-US" sz="2400" dirty="0"/>
              <a:t> </a:t>
            </a:r>
          </a:p>
          <a:p>
            <a:endParaRPr lang="en-US" sz="2400" dirty="0"/>
          </a:p>
        </p:txBody>
      </p:sp>
      <p:sp>
        <p:nvSpPr>
          <p:cNvPr id="10" name="Left Brace 9"/>
          <p:cNvSpPr/>
          <p:nvPr/>
        </p:nvSpPr>
        <p:spPr>
          <a:xfrm>
            <a:off x="6784561" y="4363150"/>
            <a:ext cx="131704" cy="650051"/>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Arrow Connector 11"/>
          <p:cNvCxnSpPr>
            <a:cxnSpLocks/>
            <a:stCxn id="7" idx="1"/>
          </p:cNvCxnSpPr>
          <p:nvPr/>
        </p:nvCxnSpPr>
        <p:spPr>
          <a:xfrm flipH="1">
            <a:off x="4900613" y="6099783"/>
            <a:ext cx="725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26568" y="6480633"/>
            <a:ext cx="2386472" cy="369332"/>
          </a:xfrm>
          <a:prstGeom prst="rect">
            <a:avLst/>
          </a:prstGeom>
          <a:noFill/>
        </p:spPr>
        <p:txBody>
          <a:bodyPr wrap="square" rtlCol="0">
            <a:spAutoFit/>
          </a:bodyPr>
          <a:lstStyle/>
          <a:p>
            <a:r>
              <a:rPr lang="en-US" dirty="0"/>
              <a:t>(Values in tables)</a:t>
            </a:r>
          </a:p>
        </p:txBody>
      </p:sp>
      <p:sp>
        <p:nvSpPr>
          <p:cNvPr id="11" name="TextBox 10"/>
          <p:cNvSpPr txBox="1"/>
          <p:nvPr/>
        </p:nvSpPr>
        <p:spPr>
          <a:xfrm>
            <a:off x="366166" y="3431470"/>
            <a:ext cx="2595582" cy="369332"/>
          </a:xfrm>
          <a:prstGeom prst="rect">
            <a:avLst/>
          </a:prstGeom>
          <a:noFill/>
        </p:spPr>
        <p:txBody>
          <a:bodyPr wrap="none" rtlCol="0">
            <a:spAutoFit/>
          </a:bodyPr>
          <a:lstStyle/>
          <a:p>
            <a:r>
              <a:rPr lang="en-US" dirty="0"/>
              <a:t>Exponential for 𝛾 = 1, CFR </a:t>
            </a:r>
          </a:p>
        </p:txBody>
      </p:sp>
    </p:spTree>
    <p:extLst>
      <p:ext uri="{BB962C8B-B14F-4D97-AF65-F5344CB8AC3E}">
        <p14:creationId xmlns:p14="http://schemas.microsoft.com/office/powerpoint/2010/main" val="2377512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
            <a:ext cx="8229600" cy="1143000"/>
          </a:xfrm>
        </p:spPr>
        <p:txBody>
          <a:bodyPr/>
          <a:lstStyle/>
          <a:p>
            <a:r>
              <a:rPr lang="en-US" dirty="0"/>
              <a:t>Gamma Distribution Behavior</a:t>
            </a:r>
          </a:p>
        </p:txBody>
      </p:sp>
      <p:sp>
        <p:nvSpPr>
          <p:cNvPr id="3" name="Content Placeholder 2"/>
          <p:cNvSpPr>
            <a:spLocks noGrp="1"/>
          </p:cNvSpPr>
          <p:nvPr>
            <p:ph idx="1"/>
          </p:nvPr>
        </p:nvSpPr>
        <p:spPr>
          <a:xfrm>
            <a:off x="457199" y="1311544"/>
            <a:ext cx="8336819" cy="5121275"/>
          </a:xfrm>
        </p:spPr>
        <p:txBody>
          <a:bodyPr>
            <a:normAutofit fontScale="92500" lnSpcReduction="10000"/>
          </a:bodyPr>
          <a:lstStyle/>
          <a:p>
            <a:pPr>
              <a:spcAft>
                <a:spcPts val="1000"/>
              </a:spcAft>
            </a:pPr>
            <a:r>
              <a:rPr lang="en-US" dirty="0"/>
              <a:t>The Gamma distribution is similar to the </a:t>
            </a:r>
            <a:r>
              <a:rPr lang="en-US" dirty="0" err="1"/>
              <a:t>Weibull</a:t>
            </a:r>
            <a:r>
              <a:rPr lang="en-US" dirty="0"/>
              <a:t> by providing a wide range of shapes.  When shape parameter 𝛾 = 1, the density function is Exponential with mean = α = 1/</a:t>
            </a:r>
            <a:r>
              <a:rPr lang="en-US" dirty="0" err="1"/>
              <a:t>λ</a:t>
            </a:r>
            <a:endParaRPr lang="en-US" dirty="0"/>
          </a:p>
          <a:p>
            <a:r>
              <a:rPr lang="en-US" dirty="0"/>
              <a:t>As shown below, the Gamma failure rate function λ(t) behavior depends on the shape parameter 𝛾 and approaches 1/α as t     ∞.</a:t>
            </a:r>
            <a:br>
              <a:rPr lang="en-US" dirty="0"/>
            </a:br>
            <a:br>
              <a:rPr lang="en-US" dirty="0"/>
            </a:br>
            <a:r>
              <a:rPr lang="en-US" dirty="0"/>
              <a:t>        Gamma          </a:t>
            </a:r>
            <a:r>
              <a:rPr lang="en-US" dirty="0" err="1"/>
              <a:t>Weibull</a:t>
            </a:r>
            <a:r>
              <a:rPr lang="en-US" dirty="0"/>
              <a:t>             </a:t>
            </a:r>
            <a:r>
              <a:rPr lang="en-US" dirty="0" err="1"/>
              <a:t>λ</a:t>
            </a:r>
            <a:r>
              <a:rPr lang="en-US" dirty="0"/>
              <a:t>(t) </a:t>
            </a:r>
          </a:p>
          <a:p>
            <a:pPr marL="0" indent="0">
              <a:buNone/>
            </a:pPr>
            <a:r>
              <a:rPr lang="en-US" dirty="0"/>
              <a:t>   		0 &lt; 𝛾 &lt; 1		0 &lt; β &lt; 1	    DFR</a:t>
            </a:r>
          </a:p>
          <a:p>
            <a:pPr marL="0" indent="0">
              <a:buNone/>
            </a:pPr>
            <a:r>
              <a:rPr lang="en-US" dirty="0"/>
              <a:t>	 	  𝛾 = 1   		   β = 1 	    CFR</a:t>
            </a:r>
          </a:p>
          <a:p>
            <a:pPr marL="0" indent="0">
              <a:buNone/>
            </a:pPr>
            <a:r>
              <a:rPr lang="en-US" dirty="0"/>
              <a:t>	 	  𝛾 &gt; 1        	   β &gt; 1	    	    IFR</a:t>
            </a:r>
          </a:p>
          <a:p>
            <a:pPr marL="0" indent="0">
              <a:buNone/>
            </a:pPr>
            <a:endParaRPr lang="en-US" dirty="0"/>
          </a:p>
          <a:p>
            <a:pPr marL="0" indent="0">
              <a:buNone/>
            </a:pPr>
            <a:endParaRPr lang="en-US" dirty="0"/>
          </a:p>
        </p:txBody>
      </p:sp>
      <p:cxnSp>
        <p:nvCxnSpPr>
          <p:cNvPr id="6" name="Straight Arrow Connector 5"/>
          <p:cNvCxnSpPr>
            <a:cxnSpLocks/>
          </p:cNvCxnSpPr>
          <p:nvPr/>
        </p:nvCxnSpPr>
        <p:spPr>
          <a:xfrm>
            <a:off x="3616719" y="3839541"/>
            <a:ext cx="307887"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74275" y="4787859"/>
            <a:ext cx="4392773" cy="132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374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08"/>
            <a:ext cx="8229600" cy="821321"/>
          </a:xfrm>
        </p:spPr>
        <p:txBody>
          <a:bodyPr>
            <a:normAutofit/>
          </a:bodyPr>
          <a:lstStyle/>
          <a:p>
            <a:r>
              <a:rPr lang="en-US" dirty="0"/>
              <a:t>Example: Gamma Failure Distribution</a:t>
            </a:r>
          </a:p>
        </p:txBody>
      </p:sp>
      <p:sp>
        <p:nvSpPr>
          <p:cNvPr id="4" name="Content Placeholder 3"/>
          <p:cNvSpPr>
            <a:spLocks noGrp="1"/>
          </p:cNvSpPr>
          <p:nvPr>
            <p:ph idx="1"/>
          </p:nvPr>
        </p:nvSpPr>
        <p:spPr>
          <a:xfrm>
            <a:off x="620110" y="1137669"/>
            <a:ext cx="8229600" cy="5847703"/>
          </a:xfrm>
        </p:spPr>
        <p:txBody>
          <a:bodyPr>
            <a:normAutofit/>
          </a:bodyPr>
          <a:lstStyle/>
          <a:p>
            <a:pPr>
              <a:spcAft>
                <a:spcPts val="1000"/>
              </a:spcAft>
            </a:pPr>
            <a:r>
              <a:rPr lang="en-US" sz="2400" dirty="0"/>
              <a:t>Failures of a critical machine part due to cyclical vibration has a Gamma distribution with a shape parameter of </a:t>
            </a:r>
            <a:br>
              <a:rPr lang="en-US" sz="2400" dirty="0"/>
            </a:br>
            <a:r>
              <a:rPr lang="en-US" sz="2400" dirty="0"/>
              <a:t>𝛾 = 2.3 and a scale parameter of α = 2000 operation hours.</a:t>
            </a:r>
          </a:p>
          <a:p>
            <a:pPr>
              <a:spcAft>
                <a:spcPts val="3000"/>
              </a:spcAft>
            </a:pPr>
            <a:r>
              <a:rPr lang="en-US" sz="2400" dirty="0"/>
              <a:t>MTTF = 𝛾α = (2.3)(2000) = 4600 </a:t>
            </a:r>
            <a:r>
              <a:rPr lang="en-US" sz="2400" dirty="0" err="1"/>
              <a:t>hr</a:t>
            </a:r>
            <a:br>
              <a:rPr lang="en-US" sz="2400" dirty="0"/>
            </a:br>
            <a:br>
              <a:rPr lang="en-US" sz="2400" dirty="0"/>
            </a:br>
            <a:endParaRPr lang="en-US" sz="2400" dirty="0"/>
          </a:p>
          <a:p>
            <a:pPr marL="0" indent="0">
              <a:buNone/>
            </a:pPr>
            <a:endParaRPr lang="en-US" sz="2400" dirty="0"/>
          </a:p>
          <a:p>
            <a:r>
              <a:rPr lang="en-US" sz="2400" dirty="0"/>
              <a:t>Median = 3953 </a:t>
            </a:r>
            <a:r>
              <a:rPr lang="en-US" sz="2400" dirty="0" err="1"/>
              <a:t>hr</a:t>
            </a:r>
            <a:r>
              <a:rPr lang="en-US" sz="2400" dirty="0"/>
              <a:t> (note Median &lt; MTTF due to the skewed distribution tail to large values of t)</a:t>
            </a:r>
          </a:p>
          <a:p>
            <a:r>
              <a:rPr lang="en-US" sz="2400" dirty="0"/>
              <a:t>R(t = 1000 </a:t>
            </a:r>
            <a:r>
              <a:rPr lang="en-US" sz="2400" dirty="0" err="1"/>
              <a:t>hr</a:t>
            </a:r>
            <a:r>
              <a:rPr lang="en-US" sz="2400" dirty="0"/>
              <a:t>) =  0.946  (R(t) and median calculated in </a:t>
            </a:r>
            <a:r>
              <a:rPr lang="en-US" sz="2400" dirty="0" err="1"/>
              <a:t>AgenaRisk</a:t>
            </a:r>
            <a:r>
              <a:rPr lang="en-US" sz="2400" dirty="0"/>
              <a:t>)</a:t>
            </a:r>
          </a:p>
          <a:p>
            <a:endParaRPr lang="en-US" sz="24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588235449"/>
              </p:ext>
            </p:extLst>
          </p:nvPr>
        </p:nvGraphicFramePr>
        <p:xfrm>
          <a:off x="1232544" y="3110998"/>
          <a:ext cx="4168775" cy="627062"/>
        </p:xfrm>
        <a:graphic>
          <a:graphicData uri="http://schemas.openxmlformats.org/presentationml/2006/ole">
            <mc:AlternateContent xmlns:mc="http://schemas.openxmlformats.org/markup-compatibility/2006">
              <mc:Choice xmlns:v="urn:schemas-microsoft-com:vml" Requires="v">
                <p:oleObj spid="_x0000_s584712" name="Equation" r:id="rId3" imgW="2451100" imgH="368300" progId="Equation.DSMT4">
                  <p:embed/>
                </p:oleObj>
              </mc:Choice>
              <mc:Fallback>
                <p:oleObj name="Equation" r:id="rId3" imgW="2451100" imgH="368300" progId="Equation.DSMT4">
                  <p:embed/>
                  <p:pic>
                    <p:nvPicPr>
                      <p:cNvPr id="5" name="Object 4"/>
                      <p:cNvPicPr/>
                      <p:nvPr/>
                    </p:nvPicPr>
                    <p:blipFill>
                      <a:blip r:embed="rId4"/>
                      <a:stretch>
                        <a:fillRect/>
                      </a:stretch>
                    </p:blipFill>
                    <p:spPr>
                      <a:xfrm>
                        <a:off x="1232544" y="3110998"/>
                        <a:ext cx="4168775" cy="6270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99824726"/>
              </p:ext>
            </p:extLst>
          </p:nvPr>
        </p:nvGraphicFramePr>
        <p:xfrm>
          <a:off x="1167229" y="3922282"/>
          <a:ext cx="4642990" cy="428237"/>
        </p:xfrm>
        <a:graphic>
          <a:graphicData uri="http://schemas.openxmlformats.org/presentationml/2006/ole">
            <mc:AlternateContent xmlns:mc="http://schemas.openxmlformats.org/markup-compatibility/2006">
              <mc:Choice xmlns:v="urn:schemas-microsoft-com:vml" Requires="v">
                <p:oleObj spid="_x0000_s584713" name="Equation" r:id="rId5" imgW="2616200" imgH="241300" progId="Equation.DSMT4">
                  <p:embed/>
                </p:oleObj>
              </mc:Choice>
              <mc:Fallback>
                <p:oleObj name="Equation" r:id="rId5" imgW="2616200" imgH="241300" progId="Equation.DSMT4">
                  <p:embed/>
                  <p:pic>
                    <p:nvPicPr>
                      <p:cNvPr id="6" name="Object 5"/>
                      <p:cNvPicPr/>
                      <p:nvPr/>
                    </p:nvPicPr>
                    <p:blipFill>
                      <a:blip r:embed="rId6"/>
                      <a:stretch>
                        <a:fillRect/>
                      </a:stretch>
                    </p:blipFill>
                    <p:spPr>
                      <a:xfrm>
                        <a:off x="1167229" y="3922282"/>
                        <a:ext cx="4642990" cy="428237"/>
                      </a:xfrm>
                      <a:prstGeom prst="rect">
                        <a:avLst/>
                      </a:prstGeom>
                    </p:spPr>
                  </p:pic>
                </p:oleObj>
              </mc:Fallback>
            </mc:AlternateContent>
          </a:graphicData>
        </a:graphic>
      </p:graphicFrame>
    </p:spTree>
    <p:extLst>
      <p:ext uri="{BB962C8B-B14F-4D97-AF65-F5344CB8AC3E}">
        <p14:creationId xmlns:p14="http://schemas.microsoft.com/office/powerpoint/2010/main" val="3908497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Rectangle 2"/>
          <p:cNvSpPr>
            <a:spLocks noGrp="1" noChangeArrowheads="1"/>
          </p:cNvSpPr>
          <p:nvPr>
            <p:ph type="title"/>
          </p:nvPr>
        </p:nvSpPr>
        <p:spPr>
          <a:xfrm>
            <a:off x="1206500" y="0"/>
            <a:ext cx="6692900" cy="685800"/>
          </a:xfrm>
        </p:spPr>
        <p:txBody>
          <a:bodyPr>
            <a:normAutofit/>
          </a:bodyPr>
          <a:lstStyle/>
          <a:p>
            <a:r>
              <a:rPr lang="en-US" sz="3600" b="1" dirty="0">
                <a:latin typeface="Tahoma" charset="0"/>
              </a:rPr>
              <a:t>Summary</a:t>
            </a:r>
          </a:p>
        </p:txBody>
      </p:sp>
      <p:graphicFrame>
        <p:nvGraphicFramePr>
          <p:cNvPr id="21506" name="Object 3"/>
          <p:cNvGraphicFramePr>
            <a:graphicFrameLocks/>
          </p:cNvGraphicFramePr>
          <p:nvPr>
            <p:extLst/>
          </p:nvPr>
        </p:nvGraphicFramePr>
        <p:xfrm>
          <a:off x="2068032" y="1520372"/>
          <a:ext cx="1279441" cy="455815"/>
        </p:xfrm>
        <a:graphic>
          <a:graphicData uri="http://schemas.openxmlformats.org/presentationml/2006/ole">
            <mc:AlternateContent xmlns:mc="http://schemas.openxmlformats.org/markup-compatibility/2006">
              <mc:Choice xmlns:v="urn:schemas-microsoft-com:vml" Requires="v">
                <p:oleObj spid="_x0000_s585769" name="Equation" r:id="rId4" imgW="673100" imgH="241300" progId="Equation.DSMT4">
                  <p:embed/>
                </p:oleObj>
              </mc:Choice>
              <mc:Fallback>
                <p:oleObj name="Equation" r:id="rId4" imgW="673100" imgH="241300" progId="Equation.DSMT4">
                  <p:embed/>
                  <p:pic>
                    <p:nvPicPr>
                      <p:cNvPr id="21506" name="Object 3"/>
                      <p:cNvPicPr>
                        <a:picLocks noChangeArrowheads="1"/>
                      </p:cNvPicPr>
                      <p:nvPr/>
                    </p:nvPicPr>
                    <p:blipFill>
                      <a:blip r:embed="rId5"/>
                      <a:srcRect/>
                      <a:stretch>
                        <a:fillRect/>
                      </a:stretch>
                    </p:blipFill>
                    <p:spPr bwMode="auto">
                      <a:xfrm>
                        <a:off x="2068032" y="1520372"/>
                        <a:ext cx="1279441" cy="4558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7" name="Object 4"/>
          <p:cNvGraphicFramePr>
            <a:graphicFrameLocks/>
          </p:cNvGraphicFramePr>
          <p:nvPr>
            <p:extLst/>
          </p:nvPr>
        </p:nvGraphicFramePr>
        <p:xfrm>
          <a:off x="2068032" y="2039937"/>
          <a:ext cx="1547770" cy="808038"/>
        </p:xfrm>
        <a:graphic>
          <a:graphicData uri="http://schemas.openxmlformats.org/presentationml/2006/ole">
            <mc:AlternateContent xmlns:mc="http://schemas.openxmlformats.org/markup-compatibility/2006">
              <mc:Choice xmlns:v="urn:schemas-microsoft-com:vml" Requires="v">
                <p:oleObj spid="_x0000_s585770" name="Equation" r:id="rId6" imgW="787400" imgH="406400" progId="Equation.DSMT4">
                  <p:embed/>
                </p:oleObj>
              </mc:Choice>
              <mc:Fallback>
                <p:oleObj name="Equation" r:id="rId6" imgW="787400" imgH="406400" progId="Equation.DSMT4">
                  <p:embed/>
                  <p:pic>
                    <p:nvPicPr>
                      <p:cNvPr id="21507" name="Object 4"/>
                      <p:cNvPicPr>
                        <a:picLocks noChangeArrowheads="1"/>
                      </p:cNvPicPr>
                      <p:nvPr/>
                    </p:nvPicPr>
                    <p:blipFill>
                      <a:blip r:embed="rId7"/>
                      <a:srcRect/>
                      <a:stretch>
                        <a:fillRect/>
                      </a:stretch>
                    </p:blipFill>
                    <p:spPr bwMode="auto">
                      <a:xfrm>
                        <a:off x="2068032" y="2039937"/>
                        <a:ext cx="1547770" cy="808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1508" name="Object 5"/>
          <p:cNvGraphicFramePr>
            <a:graphicFrameLocks/>
          </p:cNvGraphicFramePr>
          <p:nvPr>
            <p:extLst/>
          </p:nvPr>
        </p:nvGraphicFramePr>
        <p:xfrm>
          <a:off x="2035092" y="2951422"/>
          <a:ext cx="2108735" cy="955156"/>
        </p:xfrm>
        <a:graphic>
          <a:graphicData uri="http://schemas.openxmlformats.org/presentationml/2006/ole">
            <mc:AlternateContent xmlns:mc="http://schemas.openxmlformats.org/markup-compatibility/2006">
              <mc:Choice xmlns:v="urn:schemas-microsoft-com:vml" Requires="v">
                <p:oleObj spid="_x0000_s585771" name="Equation" r:id="rId8" imgW="1231900" imgH="469900" progId="Equation.DSMT4">
                  <p:embed/>
                </p:oleObj>
              </mc:Choice>
              <mc:Fallback>
                <p:oleObj name="Equation" r:id="rId8" imgW="1231900" imgH="469900" progId="Equation.DSMT4">
                  <p:embed/>
                  <p:pic>
                    <p:nvPicPr>
                      <p:cNvPr id="21508" name="Object 5"/>
                      <p:cNvPicPr>
                        <a:picLocks noChangeArrowheads="1"/>
                      </p:cNvPicPr>
                      <p:nvPr/>
                    </p:nvPicPr>
                    <p:blipFill>
                      <a:blip r:embed="rId9"/>
                      <a:srcRect/>
                      <a:stretch>
                        <a:fillRect/>
                      </a:stretch>
                    </p:blipFill>
                    <p:spPr bwMode="auto">
                      <a:xfrm>
                        <a:off x="2035092" y="2951422"/>
                        <a:ext cx="2108735" cy="955156"/>
                      </a:xfrm>
                      <a:prstGeom prst="rect">
                        <a:avLst/>
                      </a:prstGeom>
                      <a:noFill/>
                      <a:ln>
                        <a:noFill/>
                      </a:ln>
                      <a:effectLst/>
                    </p:spPr>
                  </p:pic>
                </p:oleObj>
              </mc:Fallback>
            </mc:AlternateContent>
          </a:graphicData>
        </a:graphic>
      </p:graphicFrame>
      <p:graphicFrame>
        <p:nvGraphicFramePr>
          <p:cNvPr id="21509" name="Object 6"/>
          <p:cNvGraphicFramePr>
            <a:graphicFrameLocks/>
          </p:cNvGraphicFramePr>
          <p:nvPr>
            <p:extLst/>
          </p:nvPr>
        </p:nvGraphicFramePr>
        <p:xfrm>
          <a:off x="1998714" y="4139743"/>
          <a:ext cx="2420886" cy="878875"/>
        </p:xfrm>
        <a:graphic>
          <a:graphicData uri="http://schemas.openxmlformats.org/presentationml/2006/ole">
            <mc:AlternateContent xmlns:mc="http://schemas.openxmlformats.org/markup-compatibility/2006">
              <mc:Choice xmlns:v="urn:schemas-microsoft-com:vml" Requires="v">
                <p:oleObj spid="_x0000_s585772" name="Equation" r:id="rId10" imgW="1422400" imgH="495300" progId="Equation.DSMT4">
                  <p:embed/>
                </p:oleObj>
              </mc:Choice>
              <mc:Fallback>
                <p:oleObj name="Equation" r:id="rId10" imgW="1422400" imgH="495300" progId="Equation.DSMT4">
                  <p:embed/>
                  <p:pic>
                    <p:nvPicPr>
                      <p:cNvPr id="21509" name="Object 6"/>
                      <p:cNvPicPr>
                        <a:picLocks noChangeArrowheads="1"/>
                      </p:cNvPicPr>
                      <p:nvPr/>
                    </p:nvPicPr>
                    <p:blipFill>
                      <a:blip r:embed="rId11"/>
                      <a:srcRect/>
                      <a:stretch>
                        <a:fillRect/>
                      </a:stretch>
                    </p:blipFill>
                    <p:spPr bwMode="auto">
                      <a:xfrm>
                        <a:off x="1998714" y="4139743"/>
                        <a:ext cx="2420886" cy="878875"/>
                      </a:xfrm>
                      <a:prstGeom prst="rect">
                        <a:avLst/>
                      </a:prstGeom>
                      <a:noFill/>
                      <a:ln>
                        <a:noFill/>
                      </a:ln>
                      <a:effectLst/>
                    </p:spPr>
                  </p:pic>
                </p:oleObj>
              </mc:Fallback>
            </mc:AlternateContent>
          </a:graphicData>
        </a:graphic>
      </p:graphicFrame>
      <p:sp>
        <p:nvSpPr>
          <p:cNvPr id="21518" name="Rectangle 7"/>
          <p:cNvSpPr>
            <a:spLocks noChangeArrowheads="1"/>
          </p:cNvSpPr>
          <p:nvPr/>
        </p:nvSpPr>
        <p:spPr bwMode="auto">
          <a:xfrm>
            <a:off x="120430" y="1548006"/>
            <a:ext cx="1701107"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t>Exponential</a:t>
            </a:r>
          </a:p>
        </p:txBody>
      </p:sp>
      <p:sp>
        <p:nvSpPr>
          <p:cNvPr id="21519" name="Rectangle 8"/>
          <p:cNvSpPr>
            <a:spLocks noChangeArrowheads="1"/>
          </p:cNvSpPr>
          <p:nvPr/>
        </p:nvSpPr>
        <p:spPr bwMode="auto">
          <a:xfrm>
            <a:off x="120430" y="2390775"/>
            <a:ext cx="116564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t>Weibull</a:t>
            </a:r>
          </a:p>
        </p:txBody>
      </p:sp>
      <p:sp>
        <p:nvSpPr>
          <p:cNvPr id="21520" name="Rectangle 9"/>
          <p:cNvSpPr>
            <a:spLocks noChangeArrowheads="1"/>
          </p:cNvSpPr>
          <p:nvPr/>
        </p:nvSpPr>
        <p:spPr bwMode="auto">
          <a:xfrm>
            <a:off x="120430" y="3313833"/>
            <a:ext cx="113973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t>Normal</a:t>
            </a:r>
          </a:p>
        </p:txBody>
      </p:sp>
      <p:sp>
        <p:nvSpPr>
          <p:cNvPr id="21521" name="Rectangle 10"/>
          <p:cNvSpPr>
            <a:spLocks noChangeArrowheads="1"/>
          </p:cNvSpPr>
          <p:nvPr/>
        </p:nvSpPr>
        <p:spPr bwMode="auto">
          <a:xfrm>
            <a:off x="101387" y="4325495"/>
            <a:ext cx="1543692"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t>Lognormal</a:t>
            </a:r>
          </a:p>
        </p:txBody>
      </p:sp>
      <p:sp>
        <p:nvSpPr>
          <p:cNvPr id="21522" name="Rectangle 11"/>
          <p:cNvSpPr>
            <a:spLocks noChangeArrowheads="1"/>
          </p:cNvSpPr>
          <p:nvPr/>
        </p:nvSpPr>
        <p:spPr bwMode="auto">
          <a:xfrm>
            <a:off x="4710852" y="866844"/>
            <a:ext cx="1065213" cy="49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r>
              <a:rPr lang="en-US" sz="2600" b="1" u="sng" dirty="0"/>
              <a:t>MTTF</a:t>
            </a:r>
          </a:p>
        </p:txBody>
      </p:sp>
      <p:graphicFrame>
        <p:nvGraphicFramePr>
          <p:cNvPr id="21510" name="Object 12"/>
          <p:cNvGraphicFramePr>
            <a:graphicFrameLocks/>
          </p:cNvGraphicFramePr>
          <p:nvPr>
            <p:extLst/>
          </p:nvPr>
        </p:nvGraphicFramePr>
        <p:xfrm>
          <a:off x="4950252" y="1590884"/>
          <a:ext cx="502634" cy="352814"/>
        </p:xfrm>
        <a:graphic>
          <a:graphicData uri="http://schemas.openxmlformats.org/presentationml/2006/ole">
            <mc:AlternateContent xmlns:mc="http://schemas.openxmlformats.org/markup-compatibility/2006">
              <mc:Choice xmlns:v="urn:schemas-microsoft-com:vml" Requires="v">
                <p:oleObj spid="_x0000_s585773" name="Equation" r:id="rId12" imgW="292100" imgH="177800" progId="Equation.DSMT4">
                  <p:embed/>
                </p:oleObj>
              </mc:Choice>
              <mc:Fallback>
                <p:oleObj name="Equation" r:id="rId12" imgW="292100" imgH="177800" progId="Equation.DSMT4">
                  <p:embed/>
                  <p:pic>
                    <p:nvPicPr>
                      <p:cNvPr id="21510" name="Object 12"/>
                      <p:cNvPicPr>
                        <a:picLocks noChangeArrowheads="1"/>
                      </p:cNvPicPr>
                      <p:nvPr/>
                    </p:nvPicPr>
                    <p:blipFill>
                      <a:blip r:embed="rId13"/>
                      <a:srcRect/>
                      <a:stretch>
                        <a:fillRect/>
                      </a:stretch>
                    </p:blipFill>
                    <p:spPr bwMode="auto">
                      <a:xfrm>
                        <a:off x="4950252" y="1590884"/>
                        <a:ext cx="502634" cy="352814"/>
                      </a:xfrm>
                      <a:prstGeom prst="rect">
                        <a:avLst/>
                      </a:prstGeom>
                      <a:noFill/>
                      <a:ln>
                        <a:noFill/>
                      </a:ln>
                      <a:effectLst/>
                    </p:spPr>
                  </p:pic>
                </p:oleObj>
              </mc:Fallback>
            </mc:AlternateContent>
          </a:graphicData>
        </a:graphic>
      </p:graphicFrame>
      <p:graphicFrame>
        <p:nvGraphicFramePr>
          <p:cNvPr id="21511" name="Object 13"/>
          <p:cNvGraphicFramePr>
            <a:graphicFrameLocks/>
          </p:cNvGraphicFramePr>
          <p:nvPr>
            <p:extLst/>
          </p:nvPr>
        </p:nvGraphicFramePr>
        <p:xfrm>
          <a:off x="4751215" y="2209798"/>
          <a:ext cx="1165225" cy="685801"/>
        </p:xfrm>
        <a:graphic>
          <a:graphicData uri="http://schemas.openxmlformats.org/presentationml/2006/ole">
            <mc:AlternateContent xmlns:mc="http://schemas.openxmlformats.org/markup-compatibility/2006">
              <mc:Choice xmlns:v="urn:schemas-microsoft-com:vml" Requires="v">
                <p:oleObj spid="_x0000_s585774" name="Equation" r:id="rId14" imgW="723900" imgH="469900" progId="Equation.DSMT4">
                  <p:embed/>
                </p:oleObj>
              </mc:Choice>
              <mc:Fallback>
                <p:oleObj name="Equation" r:id="rId14" imgW="723900" imgH="469900" progId="Equation.DSMT4">
                  <p:embed/>
                  <p:pic>
                    <p:nvPicPr>
                      <p:cNvPr id="21511" name="Object 13"/>
                      <p:cNvPicPr>
                        <a:picLocks noChangeArrowheads="1"/>
                      </p:cNvPicPr>
                      <p:nvPr/>
                    </p:nvPicPr>
                    <p:blipFill>
                      <a:blip r:embed="rId15"/>
                      <a:srcRect/>
                      <a:stretch>
                        <a:fillRect/>
                      </a:stretch>
                    </p:blipFill>
                    <p:spPr bwMode="auto">
                      <a:xfrm>
                        <a:off x="4751215" y="2209798"/>
                        <a:ext cx="1165225" cy="685801"/>
                      </a:xfrm>
                      <a:prstGeom prst="rect">
                        <a:avLst/>
                      </a:prstGeom>
                      <a:noFill/>
                      <a:ln>
                        <a:noFill/>
                      </a:ln>
                      <a:effectLst/>
                    </p:spPr>
                  </p:pic>
                </p:oleObj>
              </mc:Fallback>
            </mc:AlternateContent>
          </a:graphicData>
        </a:graphic>
      </p:graphicFrame>
      <p:graphicFrame>
        <p:nvGraphicFramePr>
          <p:cNvPr id="21512" name="Object 14"/>
          <p:cNvGraphicFramePr>
            <a:graphicFrameLocks/>
          </p:cNvGraphicFramePr>
          <p:nvPr>
            <p:extLst/>
          </p:nvPr>
        </p:nvGraphicFramePr>
        <p:xfrm>
          <a:off x="5069309" y="3236557"/>
          <a:ext cx="264519" cy="339951"/>
        </p:xfrm>
        <a:graphic>
          <a:graphicData uri="http://schemas.openxmlformats.org/presentationml/2006/ole">
            <mc:AlternateContent xmlns:mc="http://schemas.openxmlformats.org/markup-compatibility/2006">
              <mc:Choice xmlns:v="urn:schemas-microsoft-com:vml" Requires="v">
                <p:oleObj spid="_x0000_s585775" name="Equation" r:id="rId16" imgW="139700" imgH="177800" progId="Equation.DSMT4">
                  <p:embed/>
                </p:oleObj>
              </mc:Choice>
              <mc:Fallback>
                <p:oleObj name="Equation" r:id="rId16" imgW="139700" imgH="177800" progId="Equation.DSMT4">
                  <p:embed/>
                  <p:pic>
                    <p:nvPicPr>
                      <p:cNvPr id="21512" name="Object 14"/>
                      <p:cNvPicPr>
                        <a:picLocks noChangeArrowheads="1"/>
                      </p:cNvPicPr>
                      <p:nvPr/>
                    </p:nvPicPr>
                    <p:blipFill>
                      <a:blip r:embed="rId17"/>
                      <a:srcRect/>
                      <a:stretch>
                        <a:fillRect/>
                      </a:stretch>
                    </p:blipFill>
                    <p:spPr bwMode="auto">
                      <a:xfrm>
                        <a:off x="5069309" y="3236557"/>
                        <a:ext cx="264519" cy="339951"/>
                      </a:xfrm>
                      <a:prstGeom prst="rect">
                        <a:avLst/>
                      </a:prstGeom>
                      <a:noFill/>
                      <a:ln>
                        <a:noFill/>
                      </a:ln>
                      <a:effectLst/>
                    </p:spPr>
                  </p:pic>
                </p:oleObj>
              </mc:Fallback>
            </mc:AlternateContent>
          </a:graphicData>
        </a:graphic>
      </p:graphicFrame>
      <p:graphicFrame>
        <p:nvGraphicFramePr>
          <p:cNvPr id="21513" name="Object 15"/>
          <p:cNvGraphicFramePr>
            <a:graphicFrameLocks/>
          </p:cNvGraphicFramePr>
          <p:nvPr>
            <p:extLst/>
          </p:nvPr>
        </p:nvGraphicFramePr>
        <p:xfrm>
          <a:off x="5069309" y="4139743"/>
          <a:ext cx="922514" cy="485426"/>
        </p:xfrm>
        <a:graphic>
          <a:graphicData uri="http://schemas.openxmlformats.org/presentationml/2006/ole">
            <mc:AlternateContent xmlns:mc="http://schemas.openxmlformats.org/markup-compatibility/2006">
              <mc:Choice xmlns:v="urn:schemas-microsoft-com:vml" Requires="v">
                <p:oleObj spid="_x0000_s585776" name="Equation" r:id="rId18" imgW="546100" imgH="266700" progId="Equation.DSMT4">
                  <p:embed/>
                </p:oleObj>
              </mc:Choice>
              <mc:Fallback>
                <p:oleObj name="Equation" r:id="rId18" imgW="546100" imgH="266700" progId="Equation.DSMT4">
                  <p:embed/>
                  <p:pic>
                    <p:nvPicPr>
                      <p:cNvPr id="21513" name="Object 15"/>
                      <p:cNvPicPr>
                        <a:picLocks noChangeArrowheads="1"/>
                      </p:cNvPicPr>
                      <p:nvPr/>
                    </p:nvPicPr>
                    <p:blipFill>
                      <a:blip r:embed="rId19"/>
                      <a:srcRect/>
                      <a:stretch>
                        <a:fillRect/>
                      </a:stretch>
                    </p:blipFill>
                    <p:spPr bwMode="auto">
                      <a:xfrm>
                        <a:off x="5069309" y="4139743"/>
                        <a:ext cx="922514" cy="4854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523" name="Rectangle 16"/>
          <p:cNvSpPr>
            <a:spLocks noChangeArrowheads="1"/>
          </p:cNvSpPr>
          <p:nvPr/>
        </p:nvSpPr>
        <p:spPr bwMode="auto">
          <a:xfrm>
            <a:off x="1998714" y="838200"/>
            <a:ext cx="1570943" cy="49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600" b="1" u="sng" dirty="0"/>
              <a:t>Reliability</a:t>
            </a:r>
          </a:p>
        </p:txBody>
      </p:sp>
      <p:sp>
        <p:nvSpPr>
          <p:cNvPr id="21524" name="Rectangle 10"/>
          <p:cNvSpPr>
            <a:spLocks noChangeArrowheads="1"/>
          </p:cNvSpPr>
          <p:nvPr/>
        </p:nvSpPr>
        <p:spPr bwMode="auto">
          <a:xfrm>
            <a:off x="135478" y="5629359"/>
            <a:ext cx="1186222"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t>Gamma</a:t>
            </a:r>
          </a:p>
        </p:txBody>
      </p:sp>
      <p:graphicFrame>
        <p:nvGraphicFramePr>
          <p:cNvPr id="21514" name="Object 17"/>
          <p:cNvGraphicFramePr>
            <a:graphicFrameLocks noChangeAspect="1"/>
          </p:cNvGraphicFramePr>
          <p:nvPr>
            <p:extLst/>
          </p:nvPr>
        </p:nvGraphicFramePr>
        <p:xfrm>
          <a:off x="2035092" y="5128590"/>
          <a:ext cx="2011459" cy="1139566"/>
        </p:xfrm>
        <a:graphic>
          <a:graphicData uri="http://schemas.openxmlformats.org/presentationml/2006/ole">
            <mc:AlternateContent xmlns:mc="http://schemas.openxmlformats.org/markup-compatibility/2006">
              <mc:Choice xmlns:v="urn:schemas-microsoft-com:vml" Requires="v">
                <p:oleObj spid="_x0000_s585777" name="Equation" r:id="rId20" imgW="1143000" imgH="673100" progId="Equation.DSMT4">
                  <p:embed/>
                </p:oleObj>
              </mc:Choice>
              <mc:Fallback>
                <p:oleObj name="Equation" r:id="rId20" imgW="1143000" imgH="673100" progId="Equation.DSMT4">
                  <p:embed/>
                  <p:pic>
                    <p:nvPicPr>
                      <p:cNvPr id="21514" name="Object 17"/>
                      <p:cNvPicPr>
                        <a:picLocks noChangeAspect="1" noChangeArrowheads="1"/>
                      </p:cNvPicPr>
                      <p:nvPr/>
                    </p:nvPicPr>
                    <p:blipFill>
                      <a:blip r:embed="rId21"/>
                      <a:srcRect/>
                      <a:stretch>
                        <a:fillRect/>
                      </a:stretch>
                    </p:blipFill>
                    <p:spPr bwMode="auto">
                      <a:xfrm>
                        <a:off x="2035092" y="5128590"/>
                        <a:ext cx="2011459" cy="1139566"/>
                      </a:xfrm>
                      <a:prstGeom prst="rect">
                        <a:avLst/>
                      </a:prstGeom>
                      <a:noFill/>
                    </p:spPr>
                  </p:pic>
                </p:oleObj>
              </mc:Fallback>
            </mc:AlternateContent>
          </a:graphicData>
        </a:graphic>
      </p:graphicFrame>
      <p:sp>
        <p:nvSpPr>
          <p:cNvPr id="21525" name="TextBox 20"/>
          <p:cNvSpPr txBox="1">
            <a:spLocks noChangeArrowheads="1"/>
          </p:cNvSpPr>
          <p:nvPr/>
        </p:nvSpPr>
        <p:spPr bwMode="auto">
          <a:xfrm>
            <a:off x="5064496" y="5563562"/>
            <a:ext cx="62068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2400" dirty="0">
                <a:sym typeface="Symbol" charset="0"/>
              </a:rPr>
              <a:t>𝛾α</a:t>
            </a:r>
            <a:endParaRPr lang="en-US" sz="2400" baseline="30000" dirty="0"/>
          </a:p>
        </p:txBody>
      </p:sp>
      <p:sp>
        <p:nvSpPr>
          <p:cNvPr id="21" name="Rectangle 16"/>
          <p:cNvSpPr>
            <a:spLocks noChangeArrowheads="1"/>
          </p:cNvSpPr>
          <p:nvPr/>
        </p:nvSpPr>
        <p:spPr bwMode="auto">
          <a:xfrm>
            <a:off x="6685102" y="838200"/>
            <a:ext cx="1399008" cy="49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600" b="1" u="sng" dirty="0"/>
              <a:t>Variance</a:t>
            </a:r>
          </a:p>
        </p:txBody>
      </p:sp>
      <p:graphicFrame>
        <p:nvGraphicFramePr>
          <p:cNvPr id="22" name="Object 12"/>
          <p:cNvGraphicFramePr>
            <a:graphicFrameLocks/>
          </p:cNvGraphicFramePr>
          <p:nvPr>
            <p:extLst/>
          </p:nvPr>
        </p:nvGraphicFramePr>
        <p:xfrm>
          <a:off x="6967271" y="1506320"/>
          <a:ext cx="653793" cy="406207"/>
        </p:xfrm>
        <a:graphic>
          <a:graphicData uri="http://schemas.openxmlformats.org/presentationml/2006/ole">
            <mc:AlternateContent xmlns:mc="http://schemas.openxmlformats.org/markup-compatibility/2006">
              <mc:Choice xmlns:v="urn:schemas-microsoft-com:vml" Requires="v">
                <p:oleObj spid="_x0000_s585778" name="Equation" r:id="rId22" imgW="342900" imgH="215900" progId="Equation.DSMT4">
                  <p:embed/>
                </p:oleObj>
              </mc:Choice>
              <mc:Fallback>
                <p:oleObj name="Equation" r:id="rId22" imgW="342900" imgH="215900" progId="Equation.DSMT4">
                  <p:embed/>
                  <p:pic>
                    <p:nvPicPr>
                      <p:cNvPr id="22" name="Object 12"/>
                      <p:cNvPicPr>
                        <a:picLocks noChangeArrowheads="1"/>
                      </p:cNvPicPr>
                      <p:nvPr/>
                    </p:nvPicPr>
                    <p:blipFill>
                      <a:blip r:embed="rId23"/>
                      <a:srcRect/>
                      <a:stretch>
                        <a:fillRect/>
                      </a:stretch>
                    </p:blipFill>
                    <p:spPr bwMode="auto">
                      <a:xfrm>
                        <a:off x="6967271" y="1506320"/>
                        <a:ext cx="653793" cy="406207"/>
                      </a:xfrm>
                      <a:prstGeom prst="rect">
                        <a:avLst/>
                      </a:prstGeom>
                      <a:noFill/>
                      <a:ln>
                        <a:noFill/>
                      </a:ln>
                      <a:effectLst/>
                    </p:spPr>
                  </p:pic>
                </p:oleObj>
              </mc:Fallback>
            </mc:AlternateContent>
          </a:graphicData>
        </a:graphic>
      </p:graphicFrame>
      <p:graphicFrame>
        <p:nvGraphicFramePr>
          <p:cNvPr id="23" name="Object 14"/>
          <p:cNvGraphicFramePr>
            <a:graphicFrameLocks/>
          </p:cNvGraphicFramePr>
          <p:nvPr>
            <p:extLst/>
          </p:nvPr>
        </p:nvGraphicFramePr>
        <p:xfrm>
          <a:off x="7264400" y="3142225"/>
          <a:ext cx="321872" cy="434283"/>
        </p:xfrm>
        <a:graphic>
          <a:graphicData uri="http://schemas.openxmlformats.org/presentationml/2006/ole">
            <mc:AlternateContent xmlns:mc="http://schemas.openxmlformats.org/markup-compatibility/2006">
              <mc:Choice xmlns:v="urn:schemas-microsoft-com:vml" Requires="v">
                <p:oleObj spid="_x0000_s585779" name="Equation" r:id="rId24" imgW="203200" imgH="215900" progId="Equation.DSMT4">
                  <p:embed/>
                </p:oleObj>
              </mc:Choice>
              <mc:Fallback>
                <p:oleObj name="Equation" r:id="rId24" imgW="203200" imgH="215900" progId="Equation.DSMT4">
                  <p:embed/>
                  <p:pic>
                    <p:nvPicPr>
                      <p:cNvPr id="23" name="Object 14"/>
                      <p:cNvPicPr>
                        <a:picLocks noChangeArrowheads="1"/>
                      </p:cNvPicPr>
                      <p:nvPr/>
                    </p:nvPicPr>
                    <p:blipFill>
                      <a:blip r:embed="rId25"/>
                      <a:srcRect/>
                      <a:stretch>
                        <a:fillRect/>
                      </a:stretch>
                    </p:blipFill>
                    <p:spPr bwMode="auto">
                      <a:xfrm>
                        <a:off x="7264400" y="3142225"/>
                        <a:ext cx="321872" cy="434283"/>
                      </a:xfrm>
                      <a:prstGeom prst="rect">
                        <a:avLst/>
                      </a:prstGeom>
                      <a:noFill/>
                      <a:ln>
                        <a:noFill/>
                      </a:ln>
                      <a:effectLst/>
                    </p:spPr>
                  </p:pic>
                </p:oleObj>
              </mc:Fallback>
            </mc:AlternateContent>
          </a:graphicData>
        </a:graphic>
      </p:graphicFrame>
      <p:sp>
        <p:nvSpPr>
          <p:cNvPr id="24" name="TextBox 20"/>
          <p:cNvSpPr txBox="1">
            <a:spLocks noChangeArrowheads="1"/>
          </p:cNvSpPr>
          <p:nvPr/>
        </p:nvSpPr>
        <p:spPr bwMode="auto">
          <a:xfrm>
            <a:off x="7264400" y="5536735"/>
            <a:ext cx="61106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charset="0"/>
                <a:ea typeface="ＭＳ Ｐゴシック" charset="0"/>
              </a:defRPr>
            </a:lvl1pPr>
            <a:lvl2pPr marL="742950" indent="-285750">
              <a:defRPr sz="2800">
                <a:solidFill>
                  <a:schemeClr val="tx1"/>
                </a:solidFill>
                <a:latin typeface="Times New Roman" charset="0"/>
                <a:ea typeface="ＭＳ Ｐゴシック" charset="0"/>
              </a:defRPr>
            </a:lvl2pPr>
            <a:lvl3pPr marL="1143000" indent="-228600">
              <a:defRPr sz="2800">
                <a:solidFill>
                  <a:schemeClr val="tx1"/>
                </a:solidFill>
                <a:latin typeface="Times New Roman" charset="0"/>
                <a:ea typeface="ＭＳ Ｐゴシック" charset="0"/>
              </a:defRPr>
            </a:lvl3pPr>
            <a:lvl4pPr marL="1600200" indent="-228600">
              <a:defRPr sz="2800">
                <a:solidFill>
                  <a:schemeClr val="tx1"/>
                </a:solidFill>
                <a:latin typeface="Times New Roman" charset="0"/>
                <a:ea typeface="ＭＳ Ｐゴシック" charset="0"/>
              </a:defRPr>
            </a:lvl4pPr>
            <a:lvl5pPr marL="2057400" indent="-22860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r>
              <a:rPr lang="en-US" sz="2400" dirty="0">
                <a:sym typeface="Symbol" charset="0"/>
              </a:rPr>
              <a:t>𝛾α</a:t>
            </a:r>
            <a:r>
              <a:rPr lang="en-US" sz="2400" baseline="30000" dirty="0">
                <a:sym typeface="Symbol" charset="0"/>
              </a:rPr>
              <a:t>2</a:t>
            </a:r>
            <a:endParaRPr lang="en-US" sz="2400" baseline="30000" dirty="0"/>
          </a:p>
        </p:txBody>
      </p:sp>
      <p:graphicFrame>
        <p:nvGraphicFramePr>
          <p:cNvPr id="25" name="Object 15"/>
          <p:cNvGraphicFramePr>
            <a:graphicFrameLocks/>
          </p:cNvGraphicFramePr>
          <p:nvPr>
            <p:extLst/>
          </p:nvPr>
        </p:nvGraphicFramePr>
        <p:xfrm>
          <a:off x="6786666" y="4082782"/>
          <a:ext cx="1668796" cy="485426"/>
        </p:xfrm>
        <a:graphic>
          <a:graphicData uri="http://schemas.openxmlformats.org/presentationml/2006/ole">
            <mc:AlternateContent xmlns:mc="http://schemas.openxmlformats.org/markup-compatibility/2006">
              <mc:Choice xmlns:v="urn:schemas-microsoft-com:vml" Requires="v">
                <p:oleObj spid="_x0000_s585780" name="Equation" r:id="rId26" imgW="939800" imgH="266700" progId="Equation.DSMT4">
                  <p:embed/>
                </p:oleObj>
              </mc:Choice>
              <mc:Fallback>
                <p:oleObj name="Equation" r:id="rId26" imgW="939800" imgH="266700" progId="Equation.DSMT4">
                  <p:embed/>
                  <p:pic>
                    <p:nvPicPr>
                      <p:cNvPr id="25" name="Object 15"/>
                      <p:cNvPicPr>
                        <a:picLocks noChangeArrowheads="1"/>
                      </p:cNvPicPr>
                      <p:nvPr/>
                    </p:nvPicPr>
                    <p:blipFill>
                      <a:blip r:embed="rId27"/>
                      <a:srcRect/>
                      <a:stretch>
                        <a:fillRect/>
                      </a:stretch>
                    </p:blipFill>
                    <p:spPr bwMode="auto">
                      <a:xfrm>
                        <a:off x="6786666" y="4082782"/>
                        <a:ext cx="1668796" cy="485426"/>
                      </a:xfrm>
                      <a:prstGeom prst="rect">
                        <a:avLst/>
                      </a:prstGeom>
                      <a:noFill/>
                      <a:ln>
                        <a:noFill/>
                      </a:ln>
                      <a:effectLst/>
                    </p:spPr>
                  </p:pic>
                </p:oleObj>
              </mc:Fallback>
            </mc:AlternateContent>
          </a:graphicData>
        </a:graphic>
      </p:graphicFrame>
      <p:graphicFrame>
        <p:nvGraphicFramePr>
          <p:cNvPr id="26" name="Object 3"/>
          <p:cNvGraphicFramePr>
            <a:graphicFrameLocks/>
          </p:cNvGraphicFramePr>
          <p:nvPr>
            <p:extLst/>
          </p:nvPr>
        </p:nvGraphicFramePr>
        <p:xfrm>
          <a:off x="6270170" y="2209798"/>
          <a:ext cx="2678949" cy="685802"/>
        </p:xfrm>
        <a:graphic>
          <a:graphicData uri="http://schemas.openxmlformats.org/presentationml/2006/ole">
            <mc:AlternateContent xmlns:mc="http://schemas.openxmlformats.org/markup-compatibility/2006">
              <mc:Choice xmlns:v="urn:schemas-microsoft-com:vml" Requires="v">
                <p:oleObj spid="_x0000_s585781" name="Equation" r:id="rId28" imgW="2247900" imgH="596900" progId="Equation.DSMT4">
                  <p:embed/>
                </p:oleObj>
              </mc:Choice>
              <mc:Fallback>
                <p:oleObj name="Equation" r:id="rId28" imgW="2247900" imgH="596900" progId="Equation.DSMT4">
                  <p:embed/>
                  <p:pic>
                    <p:nvPicPr>
                      <p:cNvPr id="26" name="Object 3"/>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270170" y="2209798"/>
                        <a:ext cx="2678949" cy="685802"/>
                      </a:xfrm>
                      <a:prstGeom prst="rect">
                        <a:avLst/>
                      </a:prstGeom>
                      <a:noFill/>
                      <a:ln>
                        <a:noFill/>
                      </a:ln>
                      <a:effectLst/>
                      <a:extLst>
                        <a:ext uri="{FAA26D3D-D897-4be2-8F04-BA451C77F1D7}">
                          <ma14:placeholderFlag xmlns="" xmlns:ma14="http://schemas.microsoft.com/office/mac/drawingml/2011/main" val="1"/>
                        </a:ext>
                      </a:extLst>
                    </p:spPr>
                  </p:pic>
                </p:oleObj>
              </mc:Fallback>
            </mc:AlternateContent>
          </a:graphicData>
        </a:graphic>
      </p:graphicFrame>
    </p:spTree>
    <p:extLst>
      <p:ext uri="{BB962C8B-B14F-4D97-AF65-F5344CB8AC3E}">
        <p14:creationId xmlns:p14="http://schemas.microsoft.com/office/powerpoint/2010/main" val="2424539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23" y="91687"/>
            <a:ext cx="8418352" cy="644037"/>
          </a:xfrm>
        </p:spPr>
        <p:txBody>
          <a:bodyPr>
            <a:noAutofit/>
          </a:bodyPr>
          <a:lstStyle/>
          <a:p>
            <a:r>
              <a:rPr lang="en-US" sz="3200" dirty="0"/>
              <a:t>Time-Dependent 2-Parameter </a:t>
            </a:r>
            <a:br>
              <a:rPr lang="en-US" sz="3200" dirty="0"/>
            </a:br>
            <a:r>
              <a:rPr lang="en-US" sz="3200" dirty="0"/>
              <a:t>Reliability Models</a:t>
            </a:r>
          </a:p>
        </p:txBody>
      </p:sp>
      <p:sp>
        <p:nvSpPr>
          <p:cNvPr id="3" name="Content Placeholder 2"/>
          <p:cNvSpPr>
            <a:spLocks noGrp="1"/>
          </p:cNvSpPr>
          <p:nvPr>
            <p:ph idx="1"/>
          </p:nvPr>
        </p:nvSpPr>
        <p:spPr>
          <a:xfrm>
            <a:off x="340723" y="1081005"/>
            <a:ext cx="8418352" cy="5748090"/>
          </a:xfrm>
        </p:spPr>
        <p:txBody>
          <a:bodyPr>
            <a:normAutofit fontScale="77500" lnSpcReduction="20000"/>
          </a:bodyPr>
          <a:lstStyle/>
          <a:p>
            <a:pPr>
              <a:spcAft>
                <a:spcPts val="1800"/>
              </a:spcAft>
            </a:pPr>
            <a:r>
              <a:rPr lang="en-US" b="1" dirty="0"/>
              <a:t>Weibull Distribution</a:t>
            </a:r>
            <a:r>
              <a:rPr lang="en-US" dirty="0"/>
              <a:t>: A versatile reliability model where shape parameter β  represents the progression of a component life cycle: β &lt; 1 for decreasing λ, β = 1 for constant λ (Exponential), and β &gt;1 for increasing λ</a:t>
            </a:r>
          </a:p>
          <a:p>
            <a:pPr>
              <a:spcAft>
                <a:spcPts val="1800"/>
              </a:spcAft>
            </a:pPr>
            <a:r>
              <a:rPr lang="en-US" b="1" dirty="0"/>
              <a:t>Normal (Gaussian) Distribution</a:t>
            </a:r>
            <a:r>
              <a:rPr lang="en-US" dirty="0"/>
              <a:t>: Defined for failures that are primarily the result of many small additive effects. Failure rate λ(t)  represents only the IFR region (failure rate increases with time).</a:t>
            </a:r>
          </a:p>
          <a:p>
            <a:pPr>
              <a:spcAft>
                <a:spcPts val="1800"/>
              </a:spcAft>
            </a:pPr>
            <a:r>
              <a:rPr lang="en-US" b="1" dirty="0"/>
              <a:t>Lognormal Distribution</a:t>
            </a:r>
            <a:r>
              <a:rPr lang="en-US" dirty="0"/>
              <a:t>: Defined for positive values of t and especially suitable when failures are the result of multiplicative effects. Because of a skewed tail of f(t) to larger t, it is useful for modeling repaired systems’ frequency of failure and other skewed distribution applications.</a:t>
            </a:r>
          </a:p>
          <a:p>
            <a:pPr>
              <a:spcAft>
                <a:spcPts val="1800"/>
              </a:spcAft>
            </a:pPr>
            <a:r>
              <a:rPr lang="en-US" b="1" dirty="0"/>
              <a:t>Gamma Distribution</a:t>
            </a:r>
            <a:r>
              <a:rPr lang="en-US" dirty="0"/>
              <a:t>:  A versatile reliability model similar to Weibull. Being in the same family of distributions as Exponential and Poisson,  Gamma is useful also as a Prior distribution for Bayesian parameter updating to Gamma Posterior with Exponential or Poisson as the likelihood function. </a:t>
            </a:r>
          </a:p>
        </p:txBody>
      </p:sp>
    </p:spTree>
    <p:extLst>
      <p:ext uri="{BB962C8B-B14F-4D97-AF65-F5344CB8AC3E}">
        <p14:creationId xmlns:p14="http://schemas.microsoft.com/office/powerpoint/2010/main" val="173083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0236" y="249040"/>
            <a:ext cx="9032367" cy="749300"/>
          </a:xfrm>
        </p:spPr>
        <p:txBody>
          <a:bodyPr>
            <a:normAutofit/>
          </a:bodyPr>
          <a:lstStyle/>
          <a:p>
            <a:r>
              <a:rPr lang="en-US" sz="3600" dirty="0"/>
              <a:t>Weibull R(t): Effect of β with θ = 2 </a:t>
            </a:r>
          </a:p>
        </p:txBody>
      </p:sp>
      <p:graphicFrame>
        <p:nvGraphicFramePr>
          <p:cNvPr id="20484" name="Object 4"/>
          <p:cNvGraphicFramePr>
            <a:graphicFrameLocks/>
          </p:cNvGraphicFramePr>
          <p:nvPr>
            <p:extLst>
              <p:ext uri="{D42A27DB-BD31-4B8C-83A1-F6EECF244321}">
                <p14:modId xmlns:p14="http://schemas.microsoft.com/office/powerpoint/2010/main" val="1301827204"/>
              </p:ext>
            </p:extLst>
          </p:nvPr>
        </p:nvGraphicFramePr>
        <p:xfrm>
          <a:off x="337803" y="1055140"/>
          <a:ext cx="8147050" cy="4664075"/>
        </p:xfrm>
        <a:graphic>
          <a:graphicData uri="http://schemas.openxmlformats.org/presentationml/2006/ole">
            <mc:AlternateContent xmlns:mc="http://schemas.openxmlformats.org/markup-compatibility/2006">
              <mc:Choice xmlns:v="urn:schemas-microsoft-com:vml" Requires="v">
                <p:oleObj spid="_x0000_s467387" name="Chart" r:id="rId4" imgW="7391400" imgH="4927600" progId="Excel.Chart.8">
                  <p:embed followColorScheme="full"/>
                </p:oleObj>
              </mc:Choice>
              <mc:Fallback>
                <p:oleObj name="Chart" r:id="rId4" imgW="7391400" imgH="4927600" progId="Excel.Chart.8">
                  <p:embed followColorScheme="full"/>
                  <p:pic>
                    <p:nvPicPr>
                      <p:cNvPr id="0" name=""/>
                      <p:cNvPicPr>
                        <a:picLocks noChangeArrowheads="1"/>
                      </p:cNvPicPr>
                      <p:nvPr/>
                    </p:nvPicPr>
                    <p:blipFill>
                      <a:blip r:embed="rId5"/>
                      <a:srcRect/>
                      <a:stretch>
                        <a:fillRect/>
                      </a:stretch>
                    </p:blipFill>
                    <p:spPr bwMode="auto">
                      <a:xfrm>
                        <a:off x="337803" y="1055140"/>
                        <a:ext cx="8147050" cy="4664075"/>
                      </a:xfrm>
                      <a:prstGeom prst="rect">
                        <a:avLst/>
                      </a:prstGeom>
                      <a:noFill/>
                      <a:ln>
                        <a:solidFill>
                          <a:schemeClr val="tx1"/>
                        </a:solidFill>
                      </a:ln>
                      <a:effectLst/>
                    </p:spPr>
                  </p:pic>
                </p:oleObj>
              </mc:Fallback>
            </mc:AlternateContent>
          </a:graphicData>
        </a:graphic>
      </p:graphicFrame>
      <p:sp>
        <p:nvSpPr>
          <p:cNvPr id="20486" name="Rectangle 6"/>
          <p:cNvSpPr>
            <a:spLocks noChangeArrowheads="1"/>
          </p:cNvSpPr>
          <p:nvPr/>
        </p:nvSpPr>
        <p:spPr bwMode="auto">
          <a:xfrm>
            <a:off x="3469087" y="4859616"/>
            <a:ext cx="798045"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err="1"/>
              <a:t>θ</a:t>
            </a:r>
            <a:r>
              <a:rPr lang="en-US" sz="2400" dirty="0"/>
              <a:t> = 2</a:t>
            </a:r>
          </a:p>
        </p:txBody>
      </p:sp>
      <p:sp>
        <p:nvSpPr>
          <p:cNvPr id="3" name="TextBox 2"/>
          <p:cNvSpPr txBox="1"/>
          <p:nvPr/>
        </p:nvSpPr>
        <p:spPr>
          <a:xfrm>
            <a:off x="3757737" y="3187123"/>
            <a:ext cx="2501006" cy="400110"/>
          </a:xfrm>
          <a:prstGeom prst="rect">
            <a:avLst/>
          </a:prstGeom>
          <a:noFill/>
        </p:spPr>
        <p:txBody>
          <a:bodyPr wrap="none" rtlCol="0">
            <a:spAutoFit/>
          </a:bodyPr>
          <a:lstStyle/>
          <a:p>
            <a:r>
              <a:rPr lang="en-US" sz="2000" dirty="0" err="1"/>
              <a:t>θ</a:t>
            </a:r>
            <a:r>
              <a:rPr lang="en-US" sz="2000" dirty="0"/>
              <a:t> = t,           = e</a:t>
            </a:r>
            <a:r>
              <a:rPr lang="en-US" sz="2000" baseline="30000" dirty="0"/>
              <a:t>-1</a:t>
            </a:r>
            <a:r>
              <a:rPr lang="en-US" sz="2000" dirty="0"/>
              <a:t> = 0.37</a:t>
            </a:r>
          </a:p>
        </p:txBody>
      </p:sp>
      <p:cxnSp>
        <p:nvCxnSpPr>
          <p:cNvPr id="5" name="Straight Arrow Connector 4"/>
          <p:cNvCxnSpPr>
            <a:cxnSpLocks/>
          </p:cNvCxnSpPr>
          <p:nvPr/>
        </p:nvCxnSpPr>
        <p:spPr>
          <a:xfrm flipH="1">
            <a:off x="3310759" y="3494245"/>
            <a:ext cx="409172" cy="130788"/>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033633" y="2714345"/>
            <a:ext cx="4475905" cy="461665"/>
          </a:xfrm>
          <a:prstGeom prst="rect">
            <a:avLst/>
          </a:prstGeom>
          <a:noFill/>
        </p:spPr>
        <p:txBody>
          <a:bodyPr wrap="none" rtlCol="0">
            <a:spAutoFit/>
          </a:bodyPr>
          <a:lstStyle/>
          <a:p>
            <a:r>
              <a:rPr lang="en-US" sz="2400" b="1" dirty="0"/>
              <a:t>Same characteristic life for all β!!!</a:t>
            </a:r>
          </a:p>
        </p:txBody>
      </p:sp>
      <p:sp>
        <p:nvSpPr>
          <p:cNvPr id="8" name="TextBox 7"/>
          <p:cNvSpPr txBox="1"/>
          <p:nvPr/>
        </p:nvSpPr>
        <p:spPr>
          <a:xfrm>
            <a:off x="1445940" y="3629987"/>
            <a:ext cx="1409753" cy="707886"/>
          </a:xfrm>
          <a:prstGeom prst="rect">
            <a:avLst/>
          </a:prstGeom>
          <a:noFill/>
        </p:spPr>
        <p:txBody>
          <a:bodyPr wrap="square" rtlCol="0">
            <a:spAutoFit/>
          </a:bodyPr>
          <a:lstStyle/>
          <a:p>
            <a:r>
              <a:rPr lang="en-US" sz="2000" dirty="0"/>
              <a:t>Exponential for β = 1</a:t>
            </a:r>
          </a:p>
        </p:txBody>
      </p:sp>
      <p:sp>
        <p:nvSpPr>
          <p:cNvPr id="4" name="Slide Number Placeholder 3"/>
          <p:cNvSpPr>
            <a:spLocks noGrp="1"/>
          </p:cNvSpPr>
          <p:nvPr>
            <p:ph type="sldNum" sz="quarter" idx="12"/>
          </p:nvPr>
        </p:nvSpPr>
        <p:spPr>
          <a:xfrm>
            <a:off x="7010400" y="6492875"/>
            <a:ext cx="2133600" cy="365125"/>
          </a:xfrm>
        </p:spPr>
        <p:txBody>
          <a:bodyPr/>
          <a:lstStyle/>
          <a:p>
            <a:fld id="{C97EF818-B796-1249-A75A-CAC8D5CAAE29}" type="slidenum">
              <a:rPr lang="en-US" smtClean="0"/>
              <a:t>6</a:t>
            </a:fld>
            <a:endParaRPr lang="en-US"/>
          </a:p>
        </p:txBody>
      </p:sp>
      <p:sp>
        <p:nvSpPr>
          <p:cNvPr id="7" name="TextBox 6"/>
          <p:cNvSpPr txBox="1"/>
          <p:nvPr/>
        </p:nvSpPr>
        <p:spPr>
          <a:xfrm>
            <a:off x="460247" y="5749185"/>
            <a:ext cx="8429484" cy="707886"/>
          </a:xfrm>
          <a:prstGeom prst="rect">
            <a:avLst/>
          </a:prstGeom>
          <a:noFill/>
        </p:spPr>
        <p:txBody>
          <a:bodyPr wrap="square" rtlCol="0">
            <a:spAutoFit/>
          </a:bodyPr>
          <a:lstStyle/>
          <a:p>
            <a:r>
              <a:rPr lang="en-US" sz="2000" dirty="0"/>
              <a:t>The effect of the shape parameter β results in a wide range of shapes for the Weibull Reliability </a:t>
            </a:r>
            <a:r>
              <a:rPr lang="en-US" sz="2000" dirty="0" err="1"/>
              <a:t>cdf</a:t>
            </a:r>
            <a:r>
              <a:rPr lang="en-US" sz="2000" dirty="0"/>
              <a:t>.</a:t>
            </a:r>
          </a:p>
        </p:txBody>
      </p:sp>
      <p:graphicFrame>
        <p:nvGraphicFramePr>
          <p:cNvPr id="11" name="Object 10"/>
          <p:cNvGraphicFramePr>
            <a:graphicFrameLocks noChangeAspect="1"/>
          </p:cNvGraphicFramePr>
          <p:nvPr>
            <p:extLst>
              <p:ext uri="{D42A27DB-BD31-4B8C-83A1-F6EECF244321}">
                <p14:modId xmlns:p14="http://schemas.microsoft.com/office/powerpoint/2010/main" val="3247497981"/>
              </p:ext>
            </p:extLst>
          </p:nvPr>
        </p:nvGraphicFramePr>
        <p:xfrm>
          <a:off x="4358830" y="3001068"/>
          <a:ext cx="706971" cy="561418"/>
        </p:xfrm>
        <a:graphic>
          <a:graphicData uri="http://schemas.openxmlformats.org/presentationml/2006/ole">
            <mc:AlternateContent xmlns:mc="http://schemas.openxmlformats.org/markup-compatibility/2006">
              <mc:Choice xmlns:v="urn:schemas-microsoft-com:vml" Requires="v">
                <p:oleObj spid="_x0000_s467388" name="Equation" r:id="rId6" imgW="431800" imgH="342900" progId="Equation.DSMT4">
                  <p:embed/>
                </p:oleObj>
              </mc:Choice>
              <mc:Fallback>
                <p:oleObj name="Equation" r:id="rId6" imgW="431800" imgH="342900" progId="Equation.DSMT4">
                  <p:embed/>
                  <p:pic>
                    <p:nvPicPr>
                      <p:cNvPr id="0" name=""/>
                      <p:cNvPicPr/>
                      <p:nvPr/>
                    </p:nvPicPr>
                    <p:blipFill>
                      <a:blip r:embed="rId7"/>
                      <a:stretch>
                        <a:fillRect/>
                      </a:stretch>
                    </p:blipFill>
                    <p:spPr>
                      <a:xfrm>
                        <a:off x="4358830" y="3001068"/>
                        <a:ext cx="706971" cy="561418"/>
                      </a:xfrm>
                      <a:prstGeom prst="rect">
                        <a:avLst/>
                      </a:prstGeom>
                    </p:spPr>
                  </p:pic>
                </p:oleObj>
              </mc:Fallback>
            </mc:AlternateContent>
          </a:graphicData>
        </a:graphic>
      </p:graphicFrame>
      <p:sp>
        <p:nvSpPr>
          <p:cNvPr id="10" name="TextBox 9"/>
          <p:cNvSpPr txBox="1"/>
          <p:nvPr/>
        </p:nvSpPr>
        <p:spPr>
          <a:xfrm>
            <a:off x="702848" y="6501048"/>
            <a:ext cx="7581050" cy="369332"/>
          </a:xfrm>
          <a:prstGeom prst="rect">
            <a:avLst/>
          </a:prstGeom>
          <a:noFill/>
        </p:spPr>
        <p:txBody>
          <a:bodyPr wrap="none" rtlCol="0">
            <a:spAutoFit/>
          </a:bodyPr>
          <a:lstStyle/>
          <a:p>
            <a:r>
              <a:rPr lang="en-US" dirty="0"/>
              <a:t>Recall: Exponential distribution has no shape parameter: It has only one shape.</a:t>
            </a:r>
          </a:p>
        </p:txBody>
      </p:sp>
      <p:graphicFrame>
        <p:nvGraphicFramePr>
          <p:cNvPr id="12" name="Object 11"/>
          <p:cNvGraphicFramePr>
            <a:graphicFrameLocks noChangeAspect="1"/>
          </p:cNvGraphicFramePr>
          <p:nvPr>
            <p:extLst>
              <p:ext uri="{D42A27DB-BD31-4B8C-83A1-F6EECF244321}">
                <p14:modId xmlns:p14="http://schemas.microsoft.com/office/powerpoint/2010/main" val="1468699114"/>
              </p:ext>
            </p:extLst>
          </p:nvPr>
        </p:nvGraphicFramePr>
        <p:xfrm>
          <a:off x="3971758" y="1509356"/>
          <a:ext cx="1066230" cy="541577"/>
        </p:xfrm>
        <a:graphic>
          <a:graphicData uri="http://schemas.openxmlformats.org/presentationml/2006/ole">
            <mc:AlternateContent xmlns:mc="http://schemas.openxmlformats.org/markup-compatibility/2006">
              <mc:Choice xmlns:v="urn:schemas-microsoft-com:vml" Requires="v">
                <p:oleObj spid="_x0000_s467389" name="Equation" r:id="rId8" imgW="800100" imgH="406400" progId="Equation.DSMT4">
                  <p:embed/>
                </p:oleObj>
              </mc:Choice>
              <mc:Fallback>
                <p:oleObj name="Equation" r:id="rId8" imgW="800100" imgH="406400" progId="Equation.DSMT4">
                  <p:embed/>
                  <p:pic>
                    <p:nvPicPr>
                      <p:cNvPr id="0" name=""/>
                      <p:cNvPicPr/>
                      <p:nvPr/>
                    </p:nvPicPr>
                    <p:blipFill>
                      <a:blip r:embed="rId9"/>
                      <a:stretch>
                        <a:fillRect/>
                      </a:stretch>
                    </p:blipFill>
                    <p:spPr>
                      <a:xfrm>
                        <a:off x="3971758" y="1509356"/>
                        <a:ext cx="1066230" cy="541577"/>
                      </a:xfrm>
                      <a:prstGeom prst="rect">
                        <a:avLst/>
                      </a:prstGeom>
                    </p:spPr>
                  </p:pic>
                </p:oleObj>
              </mc:Fallback>
            </mc:AlternateContent>
          </a:graphicData>
        </a:graphic>
      </p:graphicFrame>
      <p:sp>
        <p:nvSpPr>
          <p:cNvPr id="13" name="Oval 12"/>
          <p:cNvSpPr/>
          <p:nvPr/>
        </p:nvSpPr>
        <p:spPr>
          <a:xfrm>
            <a:off x="1598568" y="1795001"/>
            <a:ext cx="111244" cy="1070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593416" y="2881750"/>
            <a:ext cx="111244" cy="1070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cxnSpLocks/>
          </p:cNvCxnSpPr>
          <p:nvPr/>
        </p:nvCxnSpPr>
        <p:spPr>
          <a:xfrm flipH="1" flipV="1">
            <a:off x="3310759" y="4837627"/>
            <a:ext cx="215462" cy="13097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p:cNvCxnSpPr>
          <p:nvPr/>
        </p:nvCxnSpPr>
        <p:spPr>
          <a:xfrm flipH="1">
            <a:off x="1649038" y="1956067"/>
            <a:ext cx="5148" cy="829174"/>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406494" y="1380773"/>
            <a:ext cx="307296" cy="369332"/>
          </a:xfrm>
          <a:prstGeom prst="rect">
            <a:avLst/>
          </a:prstGeom>
          <a:noFill/>
        </p:spPr>
        <p:txBody>
          <a:bodyPr wrap="none" rtlCol="0">
            <a:spAutoFit/>
          </a:bodyPr>
          <a:lstStyle/>
          <a:p>
            <a:r>
              <a:rPr lang="en-US" dirty="0"/>
              <a:t>β</a:t>
            </a:r>
          </a:p>
        </p:txBody>
      </p:sp>
      <p:sp>
        <p:nvSpPr>
          <p:cNvPr id="23" name="TextBox 22"/>
          <p:cNvSpPr txBox="1"/>
          <p:nvPr/>
        </p:nvSpPr>
        <p:spPr>
          <a:xfrm>
            <a:off x="1374960" y="1472356"/>
            <a:ext cx="646331" cy="369332"/>
          </a:xfrm>
          <a:prstGeom prst="rect">
            <a:avLst/>
          </a:prstGeom>
          <a:noFill/>
        </p:spPr>
        <p:txBody>
          <a:bodyPr wrap="none" rtlCol="0">
            <a:spAutoFit/>
          </a:bodyPr>
          <a:lstStyle/>
          <a:p>
            <a:r>
              <a:rPr lang="en-US" dirty="0"/>
              <a:t>β = 4</a:t>
            </a:r>
          </a:p>
        </p:txBody>
      </p:sp>
      <p:sp>
        <p:nvSpPr>
          <p:cNvPr id="24" name="TextBox 23"/>
          <p:cNvSpPr txBox="1"/>
          <p:nvPr/>
        </p:nvSpPr>
        <p:spPr>
          <a:xfrm>
            <a:off x="1183970" y="2988790"/>
            <a:ext cx="818892" cy="369332"/>
          </a:xfrm>
          <a:prstGeom prst="rect">
            <a:avLst/>
          </a:prstGeom>
          <a:noFill/>
        </p:spPr>
        <p:txBody>
          <a:bodyPr wrap="none" rtlCol="0">
            <a:spAutoFit/>
          </a:bodyPr>
          <a:lstStyle/>
          <a:p>
            <a:r>
              <a:rPr lang="en-US" dirty="0"/>
              <a:t>β = 0.5</a:t>
            </a:r>
          </a:p>
        </p:txBody>
      </p:sp>
    </p:spTree>
    <p:extLst>
      <p:ext uri="{BB962C8B-B14F-4D97-AF65-F5344CB8AC3E}">
        <p14:creationId xmlns:p14="http://schemas.microsoft.com/office/powerpoint/2010/main" val="302630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12" y="-16434"/>
            <a:ext cx="8499408" cy="1143000"/>
          </a:xfrm>
        </p:spPr>
        <p:txBody>
          <a:bodyPr>
            <a:normAutofit/>
          </a:bodyPr>
          <a:lstStyle/>
          <a:p>
            <a:r>
              <a:rPr lang="en-US" sz="3600" dirty="0"/>
              <a:t>Weibull F(t):  Effect of β with θ = 2 </a:t>
            </a:r>
          </a:p>
        </p:txBody>
      </p:sp>
      <p:sp>
        <p:nvSpPr>
          <p:cNvPr id="4" name="Slide Number Placeholder 3"/>
          <p:cNvSpPr>
            <a:spLocks noGrp="1"/>
          </p:cNvSpPr>
          <p:nvPr>
            <p:ph type="sldNum" sz="quarter" idx="12"/>
          </p:nvPr>
        </p:nvSpPr>
        <p:spPr/>
        <p:txBody>
          <a:bodyPr/>
          <a:lstStyle/>
          <a:p>
            <a:fld id="{C97EF818-B796-1249-A75A-CAC8D5CAAE29}" type="slidenum">
              <a:rPr lang="en-US" smtClean="0"/>
              <a:t>7</a:t>
            </a:fld>
            <a:endParaRPr lang="en-US"/>
          </a:p>
        </p:txBody>
      </p:sp>
      <p:pic>
        <p:nvPicPr>
          <p:cNvPr id="6" name="Picture 5" descr="Ebeling F 4.1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80" y="1298941"/>
            <a:ext cx="6923138" cy="3787679"/>
          </a:xfrm>
          <a:prstGeom prst="rect">
            <a:avLst/>
          </a:prstGeom>
        </p:spPr>
      </p:pic>
      <p:sp>
        <p:nvSpPr>
          <p:cNvPr id="7" name="TextBox 6"/>
          <p:cNvSpPr txBox="1"/>
          <p:nvPr/>
        </p:nvSpPr>
        <p:spPr>
          <a:xfrm>
            <a:off x="3198390" y="3192781"/>
            <a:ext cx="2971182" cy="369332"/>
          </a:xfrm>
          <a:prstGeom prst="rect">
            <a:avLst/>
          </a:prstGeom>
          <a:noFill/>
        </p:spPr>
        <p:txBody>
          <a:bodyPr wrap="square" rtlCol="0">
            <a:spAutoFit/>
          </a:bodyPr>
          <a:lstStyle/>
          <a:p>
            <a:r>
              <a:rPr lang="en-US" dirty="0"/>
              <a:t>Here, θ = t; F(t)=1- e</a:t>
            </a:r>
            <a:r>
              <a:rPr lang="en-US" baseline="30000" dirty="0"/>
              <a:t>-1 </a:t>
            </a:r>
            <a:r>
              <a:rPr lang="en-US" dirty="0"/>
              <a:t>= 0.63</a:t>
            </a:r>
          </a:p>
        </p:txBody>
      </p:sp>
      <p:cxnSp>
        <p:nvCxnSpPr>
          <p:cNvPr id="9" name="Straight Arrow Connector 8"/>
          <p:cNvCxnSpPr>
            <a:cxnSpLocks/>
            <a:stCxn id="7" idx="1"/>
          </p:cNvCxnSpPr>
          <p:nvPr/>
        </p:nvCxnSpPr>
        <p:spPr>
          <a:xfrm flipH="1" flipV="1">
            <a:off x="3003486" y="3202493"/>
            <a:ext cx="194904" cy="174954"/>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6"/>
          <p:cNvSpPr>
            <a:spLocks noChangeArrowheads="1"/>
          </p:cNvSpPr>
          <p:nvPr/>
        </p:nvSpPr>
        <p:spPr bwMode="auto">
          <a:xfrm>
            <a:off x="4060105" y="1596110"/>
            <a:ext cx="801501"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err="1"/>
              <a:t>θ</a:t>
            </a:r>
            <a:r>
              <a:rPr lang="en-US" sz="2400" b="1" dirty="0"/>
              <a:t> = 2</a:t>
            </a:r>
          </a:p>
        </p:txBody>
      </p:sp>
      <p:sp>
        <p:nvSpPr>
          <p:cNvPr id="12" name="TextBox 11"/>
          <p:cNvSpPr txBox="1"/>
          <p:nvPr/>
        </p:nvSpPr>
        <p:spPr>
          <a:xfrm>
            <a:off x="650937" y="5586909"/>
            <a:ext cx="8229600" cy="769441"/>
          </a:xfrm>
          <a:prstGeom prst="rect">
            <a:avLst/>
          </a:prstGeom>
          <a:noFill/>
        </p:spPr>
        <p:txBody>
          <a:bodyPr wrap="square" rtlCol="0">
            <a:spAutoFit/>
          </a:bodyPr>
          <a:lstStyle/>
          <a:p>
            <a:r>
              <a:rPr lang="en-US" sz="2200" dirty="0">
                <a:latin typeface="Arial"/>
                <a:cs typeface="Arial"/>
              </a:rPr>
              <a:t>Both shape and scale parameters are required for failure distribution characterization</a:t>
            </a:r>
          </a:p>
        </p:txBody>
      </p:sp>
      <p:sp>
        <p:nvSpPr>
          <p:cNvPr id="5" name="TextBox 4"/>
          <p:cNvSpPr txBox="1"/>
          <p:nvPr/>
        </p:nvSpPr>
        <p:spPr>
          <a:xfrm>
            <a:off x="8378276" y="4738862"/>
            <a:ext cx="296350" cy="492443"/>
          </a:xfrm>
          <a:prstGeom prst="rect">
            <a:avLst/>
          </a:prstGeom>
          <a:noFill/>
        </p:spPr>
        <p:txBody>
          <a:bodyPr wrap="none" rtlCol="0">
            <a:spAutoFit/>
          </a:bodyPr>
          <a:lstStyle/>
          <a:p>
            <a:r>
              <a:rPr lang="en-US" sz="2600" dirty="0"/>
              <a:t>t</a:t>
            </a:r>
          </a:p>
        </p:txBody>
      </p:sp>
    </p:spTree>
    <p:extLst>
      <p:ext uri="{BB962C8B-B14F-4D97-AF65-F5344CB8AC3E}">
        <p14:creationId xmlns:p14="http://schemas.microsoft.com/office/powerpoint/2010/main" val="59466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3"/>
          <p:cNvGraphicFramePr>
            <a:graphicFrameLocks noGrp="1"/>
          </p:cNvGraphicFramePr>
          <p:nvPr>
            <p:ph idx="1"/>
            <p:extLst>
              <p:ext uri="{D42A27DB-BD31-4B8C-83A1-F6EECF244321}">
                <p14:modId xmlns:p14="http://schemas.microsoft.com/office/powerpoint/2010/main" val="1972152671"/>
              </p:ext>
            </p:extLst>
          </p:nvPr>
        </p:nvGraphicFramePr>
        <p:xfrm>
          <a:off x="1900437" y="640081"/>
          <a:ext cx="5701664" cy="3783922"/>
        </p:xfrm>
        <a:graphic>
          <a:graphicData uri="http://schemas.openxmlformats.org/presentationml/2006/ole">
            <mc:AlternateContent xmlns:mc="http://schemas.openxmlformats.org/markup-compatibility/2006">
              <mc:Choice xmlns:v="urn:schemas-microsoft-com:vml" Requires="v">
                <p:oleObj spid="_x0000_s9947" name="Chart" r:id="rId4" imgW="7378700" imgH="4787900" progId="Excel.Chart.8">
                  <p:embed followColorScheme="full"/>
                </p:oleObj>
              </mc:Choice>
              <mc:Fallback>
                <p:oleObj name="Chart" r:id="rId4" imgW="7378700" imgH="4787900" progId="Excel.Chart.8">
                  <p:embed followColorScheme="full"/>
                  <p:pic>
                    <p:nvPicPr>
                      <p:cNvPr id="0" name=""/>
                      <p:cNvPicPr>
                        <a:picLocks noChangeArrowheads="1"/>
                      </p:cNvPicPr>
                      <p:nvPr/>
                    </p:nvPicPr>
                    <p:blipFill>
                      <a:blip r:embed="rId5"/>
                      <a:srcRect/>
                      <a:stretch>
                        <a:fillRect/>
                      </a:stretch>
                    </p:blipFill>
                    <p:spPr bwMode="auto">
                      <a:xfrm>
                        <a:off x="1900437" y="640081"/>
                        <a:ext cx="5701664" cy="3783922"/>
                      </a:xfrm>
                      <a:prstGeom prst="rect">
                        <a:avLst/>
                      </a:prstGeom>
                      <a:noFill/>
                      <a:ln>
                        <a:noFill/>
                      </a:ln>
                      <a:effectLst/>
                      <a:extLst>
                        <a:ext uri="{909E8E84-426E-40dd-AFC4-6F175D3DCCD1}">
                          <a14:hiddenFill xmlns="" xmlns:a14="http://schemas.microsoft.com/office/drawing/2010/main">
                            <a:solidFill>
                              <a:srgbClr val="CCEC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pic>
                </p:oleObj>
              </mc:Fallback>
            </mc:AlternateContent>
          </a:graphicData>
        </a:graphic>
      </p:graphicFrame>
      <p:sp>
        <p:nvSpPr>
          <p:cNvPr id="24577" name="Rectangle 2"/>
          <p:cNvSpPr>
            <a:spLocks noGrp="1" noChangeArrowheads="1"/>
          </p:cNvSpPr>
          <p:nvPr>
            <p:ph type="title"/>
          </p:nvPr>
        </p:nvSpPr>
        <p:spPr>
          <a:xfrm>
            <a:off x="275788" y="318310"/>
            <a:ext cx="8868212" cy="450838"/>
          </a:xfrm>
        </p:spPr>
        <p:txBody>
          <a:bodyPr>
            <a:normAutofit fontScale="90000"/>
          </a:bodyPr>
          <a:lstStyle/>
          <a:p>
            <a:pPr eaLnBrk="1" hangingPunct="1"/>
            <a:r>
              <a:rPr lang="en-US" sz="3600" dirty="0">
                <a:latin typeface="Tahoma" charset="0"/>
              </a:rPr>
              <a:t>Weibull Failure Rate Function, λ(t)</a:t>
            </a:r>
          </a:p>
        </p:txBody>
      </p:sp>
      <p:sp>
        <p:nvSpPr>
          <p:cNvPr id="24581" name="Rectangle 4"/>
          <p:cNvSpPr>
            <a:spLocks noChangeArrowheads="1"/>
          </p:cNvSpPr>
          <p:nvPr/>
        </p:nvSpPr>
        <p:spPr bwMode="auto">
          <a:xfrm>
            <a:off x="6123712" y="854508"/>
            <a:ext cx="2239701"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000" dirty="0"/>
              <a:t>β</a:t>
            </a:r>
          </a:p>
        </p:txBody>
      </p:sp>
      <p:sp>
        <p:nvSpPr>
          <p:cNvPr id="24583" name="Rectangle 6"/>
          <p:cNvSpPr>
            <a:spLocks noChangeArrowheads="1"/>
          </p:cNvSpPr>
          <p:nvPr/>
        </p:nvSpPr>
        <p:spPr bwMode="auto">
          <a:xfrm>
            <a:off x="2850826" y="1097640"/>
            <a:ext cx="696029"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dirty="0" err="1"/>
              <a:t>θ</a:t>
            </a:r>
            <a:r>
              <a:rPr lang="en-US" sz="2000" b="1" dirty="0"/>
              <a:t> = 2</a:t>
            </a:r>
          </a:p>
        </p:txBody>
      </p:sp>
      <p:sp>
        <p:nvSpPr>
          <p:cNvPr id="2" name="TextBox 1"/>
          <p:cNvSpPr txBox="1"/>
          <p:nvPr/>
        </p:nvSpPr>
        <p:spPr>
          <a:xfrm>
            <a:off x="1253760" y="4201071"/>
            <a:ext cx="6348341" cy="1200329"/>
          </a:xfrm>
          <a:prstGeom prst="rect">
            <a:avLst/>
          </a:prstGeom>
          <a:noFill/>
          <a:ln w="38100">
            <a:solidFill>
              <a:srgbClr val="C00000"/>
            </a:solidFill>
          </a:ln>
        </p:spPr>
        <p:txBody>
          <a:bodyPr wrap="square" rtlCol="0">
            <a:spAutoFit/>
          </a:bodyPr>
          <a:lstStyle/>
          <a:p>
            <a:r>
              <a:rPr lang="en-US" sz="2400" dirty="0"/>
              <a:t>β &gt; 1: Increasing Failure Rate (Aging System)</a:t>
            </a:r>
          </a:p>
          <a:p>
            <a:r>
              <a:rPr lang="en-US" sz="2400" dirty="0"/>
              <a:t>β = 1: Constant Failure Rate</a:t>
            </a:r>
          </a:p>
          <a:p>
            <a:r>
              <a:rPr lang="en-US" sz="2400" dirty="0"/>
              <a:t>β &lt; 1: Decreasing Failure Rate (Reliability Growth)</a:t>
            </a:r>
          </a:p>
        </p:txBody>
      </p:sp>
      <p:sp>
        <p:nvSpPr>
          <p:cNvPr id="7" name="Slide Number Placeholder 6"/>
          <p:cNvSpPr>
            <a:spLocks noGrp="1"/>
          </p:cNvSpPr>
          <p:nvPr>
            <p:ph type="sldNum" sz="quarter" idx="12"/>
          </p:nvPr>
        </p:nvSpPr>
        <p:spPr>
          <a:xfrm>
            <a:off x="6774658" y="6341674"/>
            <a:ext cx="2133600" cy="365125"/>
          </a:xfrm>
        </p:spPr>
        <p:txBody>
          <a:bodyPr/>
          <a:lstStyle/>
          <a:p>
            <a:fld id="{C97EF818-B796-1249-A75A-CAC8D5CAAE29}" type="slidenum">
              <a:rPr lang="en-US" smtClean="0"/>
              <a:t>8</a:t>
            </a:fld>
            <a:endParaRPr lang="en-US"/>
          </a:p>
        </p:txBody>
      </p:sp>
      <p:sp>
        <p:nvSpPr>
          <p:cNvPr id="10" name="TextBox 9"/>
          <p:cNvSpPr txBox="1"/>
          <p:nvPr/>
        </p:nvSpPr>
        <p:spPr>
          <a:xfrm>
            <a:off x="702268" y="1032427"/>
            <a:ext cx="1455683" cy="646331"/>
          </a:xfrm>
          <a:prstGeom prst="rect">
            <a:avLst/>
          </a:prstGeom>
          <a:noFill/>
        </p:spPr>
        <p:txBody>
          <a:bodyPr wrap="square" rtlCol="0">
            <a:spAutoFit/>
          </a:bodyPr>
          <a:lstStyle/>
          <a:p>
            <a:pPr algn="r"/>
            <a:r>
              <a:rPr lang="en-US" b="1" dirty="0">
                <a:latin typeface="Tahoma" charset="0"/>
              </a:rPr>
              <a:t>λ(t)</a:t>
            </a:r>
          </a:p>
          <a:p>
            <a:pPr algn="r"/>
            <a:r>
              <a:rPr lang="en-US" b="1" dirty="0">
                <a:latin typeface="Tahoma" charset="0"/>
              </a:rPr>
              <a:t>=f(t)/R(t)</a:t>
            </a:r>
            <a:endParaRPr lang="en-US" b="1" dirty="0"/>
          </a:p>
        </p:txBody>
      </p:sp>
      <p:sp>
        <p:nvSpPr>
          <p:cNvPr id="22" name="TextBox 21">
            <a:extLst>
              <a:ext uri="{FF2B5EF4-FFF2-40B4-BE49-F238E27FC236}">
                <a16:creationId xmlns:a16="http://schemas.microsoft.com/office/drawing/2014/main" id="{FFFD9794-5F95-46BA-A673-C8471EB497F0}"/>
              </a:ext>
            </a:extLst>
          </p:cNvPr>
          <p:cNvSpPr txBox="1"/>
          <p:nvPr/>
        </p:nvSpPr>
        <p:spPr>
          <a:xfrm>
            <a:off x="310054" y="5364277"/>
            <a:ext cx="8544911" cy="1446550"/>
          </a:xfrm>
          <a:prstGeom prst="rect">
            <a:avLst/>
          </a:prstGeom>
          <a:noFill/>
        </p:spPr>
        <p:txBody>
          <a:bodyPr wrap="square" rtlCol="0">
            <a:spAutoFit/>
          </a:bodyPr>
          <a:lstStyle/>
          <a:p>
            <a:r>
              <a:rPr lang="en-US" sz="2200" dirty="0"/>
              <a:t>The </a:t>
            </a:r>
            <a:r>
              <a:rPr lang="en-US" sz="2200" b="1" dirty="0"/>
              <a:t>shape</a:t>
            </a:r>
            <a:r>
              <a:rPr lang="en-US" sz="2200" dirty="0"/>
              <a:t> of the distribution represents the </a:t>
            </a:r>
            <a:r>
              <a:rPr lang="en-US" sz="2200" b="1" dirty="0"/>
              <a:t>failure process </a:t>
            </a:r>
            <a:r>
              <a:rPr lang="en-US" sz="2200" dirty="0"/>
              <a:t>of the component or system as it develops through time, so modeling with the appropriate distribution shape is essential for optimum failure behavior predictions.</a:t>
            </a:r>
          </a:p>
        </p:txBody>
      </p:sp>
    </p:spTree>
    <p:extLst>
      <p:ext uri="{BB962C8B-B14F-4D97-AF65-F5344CB8AC3E}">
        <p14:creationId xmlns:p14="http://schemas.microsoft.com/office/powerpoint/2010/main" val="8334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08" y="12288"/>
            <a:ext cx="8480232" cy="1143000"/>
          </a:xfrm>
        </p:spPr>
        <p:txBody>
          <a:bodyPr>
            <a:normAutofit/>
          </a:bodyPr>
          <a:lstStyle/>
          <a:p>
            <a:r>
              <a:rPr lang="en-US" sz="3200" dirty="0">
                <a:latin typeface="Tahoma" charset="0"/>
              </a:rPr>
              <a:t>Weibull R(t): Effect of θ with </a:t>
            </a:r>
            <a:r>
              <a:rPr lang="en-US" sz="3200" dirty="0"/>
              <a:t>β=1.5</a:t>
            </a:r>
            <a:r>
              <a:rPr lang="en-US" sz="3200" dirty="0">
                <a:latin typeface="Tahoma" charset="0"/>
              </a:rPr>
              <a:t> </a:t>
            </a:r>
            <a:endParaRPr lang="en-US" sz="3200" dirty="0"/>
          </a:p>
        </p:txBody>
      </p:sp>
      <p:sp>
        <p:nvSpPr>
          <p:cNvPr id="3" name="Slide Number Placeholder 2"/>
          <p:cNvSpPr>
            <a:spLocks noGrp="1"/>
          </p:cNvSpPr>
          <p:nvPr>
            <p:ph type="sldNum" sz="quarter" idx="12"/>
          </p:nvPr>
        </p:nvSpPr>
        <p:spPr/>
        <p:txBody>
          <a:bodyPr/>
          <a:lstStyle/>
          <a:p>
            <a:fld id="{C97EF818-B796-1249-A75A-CAC8D5CAAE29}" type="slidenum">
              <a:rPr lang="en-US" smtClean="0"/>
              <a:t>9</a:t>
            </a:fld>
            <a:endParaRPr lang="en-US"/>
          </a:p>
        </p:txBody>
      </p:sp>
      <p:pic>
        <p:nvPicPr>
          <p:cNvPr id="4" name="Picture 3" descr="Ebeling, F4.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71" y="1734490"/>
            <a:ext cx="6670076" cy="3518367"/>
          </a:xfrm>
          <a:prstGeom prst="rect">
            <a:avLst/>
          </a:prstGeom>
        </p:spPr>
      </p:pic>
      <p:sp>
        <p:nvSpPr>
          <p:cNvPr id="5" name="TextBox 4"/>
          <p:cNvSpPr txBox="1"/>
          <p:nvPr/>
        </p:nvSpPr>
        <p:spPr>
          <a:xfrm>
            <a:off x="1055544" y="5608526"/>
            <a:ext cx="7253477" cy="861774"/>
          </a:xfrm>
          <a:prstGeom prst="rect">
            <a:avLst/>
          </a:prstGeom>
          <a:noFill/>
        </p:spPr>
        <p:txBody>
          <a:bodyPr wrap="square" rtlCol="0">
            <a:spAutoFit/>
          </a:bodyPr>
          <a:lstStyle/>
          <a:p>
            <a:r>
              <a:rPr lang="en-US" sz="2400" dirty="0"/>
              <a:t>R(t) broadens and reliability decreases more slowly as </a:t>
            </a:r>
            <a:r>
              <a:rPr lang="en-US" sz="2400" dirty="0" err="1"/>
              <a:t>θ</a:t>
            </a:r>
            <a:r>
              <a:rPr lang="en-US" sz="2400" dirty="0"/>
              <a:t> is increased, but it has same basic shape set by β.</a:t>
            </a:r>
          </a:p>
        </p:txBody>
      </p:sp>
      <p:sp>
        <p:nvSpPr>
          <p:cNvPr id="6" name="TextBox 5"/>
          <p:cNvSpPr txBox="1"/>
          <p:nvPr/>
        </p:nvSpPr>
        <p:spPr>
          <a:xfrm>
            <a:off x="4209549" y="1851241"/>
            <a:ext cx="869649" cy="523220"/>
          </a:xfrm>
          <a:prstGeom prst="rect">
            <a:avLst/>
          </a:prstGeom>
          <a:noFill/>
        </p:spPr>
        <p:txBody>
          <a:bodyPr wrap="none" rtlCol="0">
            <a:spAutoFit/>
          </a:bodyPr>
          <a:lstStyle/>
          <a:p>
            <a:r>
              <a:rPr lang="en-US" sz="2800" dirty="0" err="1">
                <a:latin typeface="Tahoma" charset="0"/>
              </a:rPr>
              <a:t>θ</a:t>
            </a:r>
            <a:r>
              <a:rPr lang="en-US" sz="2600" dirty="0"/>
              <a:t> ~ 2</a:t>
            </a:r>
          </a:p>
        </p:txBody>
      </p:sp>
      <p:sp>
        <p:nvSpPr>
          <p:cNvPr id="8" name="TextBox 7"/>
          <p:cNvSpPr txBox="1"/>
          <p:nvPr/>
        </p:nvSpPr>
        <p:spPr>
          <a:xfrm>
            <a:off x="4247459" y="2820099"/>
            <a:ext cx="869649" cy="523220"/>
          </a:xfrm>
          <a:prstGeom prst="rect">
            <a:avLst/>
          </a:prstGeom>
          <a:noFill/>
        </p:spPr>
        <p:txBody>
          <a:bodyPr wrap="none" rtlCol="0">
            <a:spAutoFit/>
          </a:bodyPr>
          <a:lstStyle/>
          <a:p>
            <a:r>
              <a:rPr lang="en-US" sz="2800" dirty="0" err="1">
                <a:latin typeface="Tahoma" charset="0"/>
              </a:rPr>
              <a:t>θ</a:t>
            </a:r>
            <a:r>
              <a:rPr lang="en-US" sz="2600" dirty="0"/>
              <a:t> ~ 1</a:t>
            </a:r>
          </a:p>
        </p:txBody>
      </p:sp>
      <p:sp>
        <p:nvSpPr>
          <p:cNvPr id="9" name="TextBox 8"/>
          <p:cNvSpPr txBox="1"/>
          <p:nvPr/>
        </p:nvSpPr>
        <p:spPr>
          <a:xfrm>
            <a:off x="4348249" y="4412700"/>
            <a:ext cx="1122811" cy="523220"/>
          </a:xfrm>
          <a:prstGeom prst="rect">
            <a:avLst/>
          </a:prstGeom>
          <a:noFill/>
        </p:spPr>
        <p:txBody>
          <a:bodyPr wrap="none" rtlCol="0">
            <a:spAutoFit/>
          </a:bodyPr>
          <a:lstStyle/>
          <a:p>
            <a:r>
              <a:rPr lang="en-US" sz="2800" dirty="0" err="1">
                <a:latin typeface="Tahoma" charset="0"/>
              </a:rPr>
              <a:t>θ</a:t>
            </a:r>
            <a:r>
              <a:rPr lang="en-US" sz="2600" dirty="0"/>
              <a:t> ~ 0.5</a:t>
            </a:r>
          </a:p>
        </p:txBody>
      </p:sp>
      <p:sp>
        <p:nvSpPr>
          <p:cNvPr id="10" name="Rectangle 5"/>
          <p:cNvSpPr>
            <a:spLocks noChangeArrowheads="1"/>
          </p:cNvSpPr>
          <p:nvPr/>
        </p:nvSpPr>
        <p:spPr bwMode="auto">
          <a:xfrm>
            <a:off x="2131253" y="1439716"/>
            <a:ext cx="1031582"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t>β = 1.5</a:t>
            </a:r>
          </a:p>
        </p:txBody>
      </p:sp>
    </p:spTree>
    <p:extLst>
      <p:ext uri="{BB962C8B-B14F-4D97-AF65-F5344CB8AC3E}">
        <p14:creationId xmlns:p14="http://schemas.microsoft.com/office/powerpoint/2010/main" val="168010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49014</TotalTime>
  <Words>5215</Words>
  <Application>Microsoft Office PowerPoint</Application>
  <PresentationFormat>On-screen Show (4:3)</PresentationFormat>
  <Paragraphs>446</Paragraphs>
  <Slides>57</Slides>
  <Notes>42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4</vt:i4>
      </vt:variant>
      <vt:variant>
        <vt:lpstr>Slide Titles</vt:lpstr>
      </vt:variant>
      <vt:variant>
        <vt:i4>57</vt:i4>
      </vt:variant>
    </vt:vector>
  </HeadingPairs>
  <TitlesOfParts>
    <vt:vector size="72" baseType="lpstr">
      <vt:lpstr>ＭＳ Ｐゴシック</vt:lpstr>
      <vt:lpstr>Arial</vt:lpstr>
      <vt:lpstr>Calibri</vt:lpstr>
      <vt:lpstr>Courier New</vt:lpstr>
      <vt:lpstr>Symbol</vt:lpstr>
      <vt:lpstr>Tahoma</vt:lpstr>
      <vt:lpstr>Times New Roman</vt:lpstr>
      <vt:lpstr>Univers</vt:lpstr>
      <vt:lpstr>Wingdings</vt:lpstr>
      <vt:lpstr>Office Theme</vt:lpstr>
      <vt:lpstr>Default Design</vt:lpstr>
      <vt:lpstr>Equation</vt:lpstr>
      <vt:lpstr>Chart</vt:lpstr>
      <vt:lpstr>Document</vt:lpstr>
      <vt:lpstr>ClipArt</vt:lpstr>
      <vt:lpstr>Reliability in Time-Dependent Failure Models</vt:lpstr>
      <vt:lpstr>References</vt:lpstr>
      <vt:lpstr>A good failure model can capture the characteristics of failure</vt:lpstr>
      <vt:lpstr>Time Dependent Failure Mode</vt:lpstr>
      <vt:lpstr>Reliability Function for Weibull  Failure Distribution</vt:lpstr>
      <vt:lpstr>Weibull R(t): Effect of β with θ = 2 </vt:lpstr>
      <vt:lpstr>Weibull F(t):  Effect of β with θ = 2 </vt:lpstr>
      <vt:lpstr>Weibull Failure Rate Function, λ(t)</vt:lpstr>
      <vt:lpstr>Weibull R(t): Effect of θ with β=1.5 </vt:lpstr>
      <vt:lpstr>Weibull λ(t): Effect of θ with β=2 </vt:lpstr>
      <vt:lpstr>Weibull MTTF</vt:lpstr>
      <vt:lpstr>Gamma Function – Selected Values</vt:lpstr>
      <vt:lpstr>Example Problems</vt:lpstr>
      <vt:lpstr>Effect of β on Variance and Standard Deviation</vt:lpstr>
      <vt:lpstr>Example: Effect of β on Standard Deviation</vt:lpstr>
      <vt:lpstr>Weibull Design Life and Median</vt:lpstr>
      <vt:lpstr>Weibull Mode</vt:lpstr>
      <vt:lpstr>Example: Compare Design Life, Median, &amp; Mode</vt:lpstr>
      <vt:lpstr>Conditional Reliability: Example</vt:lpstr>
      <vt:lpstr>Weibull Conditional Reliability</vt:lpstr>
      <vt:lpstr>Example- Weibull</vt:lpstr>
      <vt:lpstr>Solution</vt:lpstr>
      <vt:lpstr>Solution (continued)</vt:lpstr>
      <vt:lpstr>Identical Weibull Components in Series: Same shape and same scale</vt:lpstr>
      <vt:lpstr>Weibull Components in Series:  Same shape, different scale</vt:lpstr>
      <vt:lpstr>Example: MTTF for multi-component system</vt:lpstr>
      <vt:lpstr>The Normal Probability Density Function(PDF)</vt:lpstr>
      <vt:lpstr>Normal Conditional Failure Rate, Effect of σ</vt:lpstr>
      <vt:lpstr>Normal Distribution - Applications</vt:lpstr>
      <vt:lpstr>Finding Normal Cumulative Probabilities</vt:lpstr>
      <vt:lpstr>Normal Reliability Function</vt:lpstr>
      <vt:lpstr>RERA, Table A1, pp 467</vt:lpstr>
      <vt:lpstr>PowerPoint Presentation</vt:lpstr>
      <vt:lpstr>Standard Normal Probability Tables</vt:lpstr>
      <vt:lpstr>Example 1– Normal Distribution</vt:lpstr>
      <vt:lpstr>Example 2 – Normal Distribution Design Life</vt:lpstr>
      <vt:lpstr>Example 3- Normal Distribution</vt:lpstr>
      <vt:lpstr>Example 3- Solution</vt:lpstr>
      <vt:lpstr>The Lognormal Failure Process</vt:lpstr>
      <vt:lpstr>PowerPoint Presentation</vt:lpstr>
      <vt:lpstr>Lognormal Density Function, Effect  of Shape Parameter, s</vt:lpstr>
      <vt:lpstr>Lognormal F(t), Effect of Shape Parameter, s</vt:lpstr>
      <vt:lpstr>Application: Repair Times</vt:lpstr>
      <vt:lpstr>Lognormal/Normal Relationship</vt:lpstr>
      <vt:lpstr>Lognormal Failure and Reliability Distribution</vt:lpstr>
      <vt:lpstr>Lognormal Design Life </vt:lpstr>
      <vt:lpstr>Lognormal Example </vt:lpstr>
      <vt:lpstr>Lognormal Example (continued)</vt:lpstr>
      <vt:lpstr>Lognormal Example (continued)</vt:lpstr>
      <vt:lpstr>Lognormal Example 2</vt:lpstr>
      <vt:lpstr>Lognormal Example 2 - Solution</vt:lpstr>
      <vt:lpstr>Lognormal Example 2 - Solution</vt:lpstr>
      <vt:lpstr>The Gamma as a Failure Distribution</vt:lpstr>
      <vt:lpstr>Gamma Distribution Behavior</vt:lpstr>
      <vt:lpstr>Example: Gamma Failure Distribution</vt:lpstr>
      <vt:lpstr>Summary</vt:lpstr>
      <vt:lpstr>Time-Dependent 2-Parameter  Reliability Models</vt:lpstr>
    </vt:vector>
  </TitlesOfParts>
  <Company>Chemical Engeering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Rogers</dc:creator>
  <cp:lastModifiedBy>Halim, Syeda Z</cp:lastModifiedBy>
  <cp:revision>605</cp:revision>
  <cp:lastPrinted>2020-09-15T20:24:18Z</cp:lastPrinted>
  <dcterms:created xsi:type="dcterms:W3CDTF">2012-07-04T18:49:21Z</dcterms:created>
  <dcterms:modified xsi:type="dcterms:W3CDTF">2022-03-08T05:25:11Z</dcterms:modified>
</cp:coreProperties>
</file>