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audio1.bin" ContentType="audio/unknown"/>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handoutMasterIdLst>
    <p:handoutMasterId r:id="rId41"/>
  </p:handoutMasterIdLst>
  <p:sldIdLst>
    <p:sldId id="256" r:id="rId2"/>
    <p:sldId id="298" r:id="rId3"/>
    <p:sldId id="297" r:id="rId4"/>
    <p:sldId id="258" r:id="rId5"/>
    <p:sldId id="259" r:id="rId6"/>
    <p:sldId id="260" r:id="rId7"/>
    <p:sldId id="540" r:id="rId8"/>
    <p:sldId id="541" r:id="rId9"/>
    <p:sldId id="542" r:id="rId10"/>
    <p:sldId id="264" r:id="rId11"/>
    <p:sldId id="265" r:id="rId12"/>
    <p:sldId id="266" r:id="rId13"/>
    <p:sldId id="299" r:id="rId14"/>
    <p:sldId id="300" r:id="rId15"/>
    <p:sldId id="301" r:id="rId16"/>
    <p:sldId id="302" r:id="rId17"/>
    <p:sldId id="267" r:id="rId18"/>
    <p:sldId id="268" r:id="rId19"/>
    <p:sldId id="270" r:id="rId20"/>
    <p:sldId id="324" r:id="rId21"/>
    <p:sldId id="325" r:id="rId22"/>
    <p:sldId id="306" r:id="rId23"/>
    <p:sldId id="307" r:id="rId24"/>
    <p:sldId id="543" r:id="rId25"/>
    <p:sldId id="305" r:id="rId26"/>
    <p:sldId id="311" r:id="rId27"/>
    <p:sldId id="309" r:id="rId28"/>
    <p:sldId id="274" r:id="rId29"/>
    <p:sldId id="275" r:id="rId30"/>
    <p:sldId id="277" r:id="rId31"/>
    <p:sldId id="278" r:id="rId32"/>
    <p:sldId id="295" r:id="rId33"/>
    <p:sldId id="318" r:id="rId34"/>
    <p:sldId id="321" r:id="rId35"/>
    <p:sldId id="282" r:id="rId36"/>
    <p:sldId id="323" r:id="rId37"/>
    <p:sldId id="284" r:id="rId38"/>
    <p:sldId id="285"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5359" autoAdjust="0"/>
  </p:normalViewPr>
  <p:slideViewPr>
    <p:cSldViewPr snapToGrid="0" snapToObjects="1">
      <p:cViewPr varScale="1">
        <p:scale>
          <a:sx n="91" d="100"/>
          <a:sy n="91" d="100"/>
        </p:scale>
        <p:origin x="795" y="3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7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 Id="rId4"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5" Type="http://schemas.openxmlformats.org/officeDocument/2006/relationships/image" Target="../media/image14.emf"/><Relationship Id="rId4"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2C6726-399F-0C4C-95A6-A54F514DF108}" type="datetimeFigureOut">
              <a:rPr lang="en-US" smtClean="0"/>
              <a:t>3/9/2022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4877DD-6288-B046-AF79-0A76446AE9D7}" type="slidenum">
              <a:rPr lang="en-US" smtClean="0"/>
              <a:t>‹#›</a:t>
            </a:fld>
            <a:endParaRPr lang="en-US"/>
          </a:p>
        </p:txBody>
      </p:sp>
    </p:spTree>
    <p:extLst>
      <p:ext uri="{BB962C8B-B14F-4D97-AF65-F5344CB8AC3E}">
        <p14:creationId xmlns:p14="http://schemas.microsoft.com/office/powerpoint/2010/main" val="3396104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FEAB9-272B-EB4A-B1D6-4CADA237A62E}" type="datetimeFigureOut">
              <a:rPr lang="en-US" smtClean="0"/>
              <a:t>3/9/2022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D83F5F-3469-BD42-A461-B2827AE5FA3F}" type="slidenum">
              <a:rPr lang="en-US" smtClean="0"/>
              <a:t>‹#›</a:t>
            </a:fld>
            <a:endParaRPr lang="en-US"/>
          </a:p>
        </p:txBody>
      </p:sp>
    </p:spTree>
    <p:extLst>
      <p:ext uri="{BB962C8B-B14F-4D97-AF65-F5344CB8AC3E}">
        <p14:creationId xmlns:p14="http://schemas.microsoft.com/office/powerpoint/2010/main" val="2566536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Components within a system can be related in a serial or parallel fashion.  If n components are serially related then the failure of any one (or more) of the components results in a system failure.  This leads to the multiplicative relationship of their reliability functions to the system reliability.  Applying some basic rules of probability theory under the independence assumption leads to this result.  By the way, the diagram showing the serial relationship is called a reliability block diagram.  This is a useful way of depicting the reliability configuration of the system.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rPr>
              <a:t>A parallel or redundant relationship among components will require that all parallel components fail before the system will fail.  The easiest way to find the system reliability is to first compute the probability that all components fail and then subtract that number from one (1.0).  Why does this work?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24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What is the quantity in brackets?  What is its product?  State in words the meaning of the inequality.  Give at argument showing why it is true?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4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rPr>
              <a:t>For n parallel components having exponential distributions, the system failure distribution will not be exponential.  Observe how easily the system MTTF is derived by integrating the system reliability function.  We will see more of this in the next chapter.  Now write simplified expressions for R(t) and the MTTF if all components have the same constant failure rate.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86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ja-JP" altLang="en-US">
                <a:latin typeface="Times New Roman" charset="0"/>
              </a:rPr>
              <a:t>“</a:t>
            </a:r>
            <a:r>
              <a:rPr lang="en-US">
                <a:latin typeface="Times New Roman" charset="0"/>
              </a:rPr>
              <a:t>What happens if a system has both serial and parallel relationships among the components,</a:t>
            </a:r>
            <a:r>
              <a:rPr lang="ja-JP" altLang="en-US">
                <a:latin typeface="Times New Roman" charset="0"/>
              </a:rPr>
              <a:t>”</a:t>
            </a:r>
            <a:r>
              <a:rPr lang="en-US">
                <a:latin typeface="Times New Roman" charset="0"/>
              </a:rPr>
              <a:t> you ask.  We attempt to break the system down in sub-assemblies consisting of two or components that are all either serial or parallel related.  Then we put the sub-assemblies together that are all either serial or parallel related, etc.  But wait, this is best illustrated by an example.  Use the animation on the next several slides to see how this reliability network is solved.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ja-JP" altLang="en-US">
                <a:latin typeface="Times New Roman" charset="0"/>
              </a:rPr>
              <a:t>“</a:t>
            </a:r>
            <a:r>
              <a:rPr lang="en-US">
                <a:latin typeface="Times New Roman" charset="0"/>
              </a:rPr>
              <a:t>What happens if a system has both serial and parallel relationships among the components,</a:t>
            </a:r>
            <a:r>
              <a:rPr lang="ja-JP" altLang="en-US">
                <a:latin typeface="Times New Roman" charset="0"/>
              </a:rPr>
              <a:t>”</a:t>
            </a:r>
            <a:r>
              <a:rPr lang="en-US">
                <a:latin typeface="Times New Roman" charset="0"/>
              </a:rPr>
              <a:t> you ask.  We attempt to break the system down in sub-assemblies consisting of two or components that are all either serial or parallel related.  Then we put the sub-assemblies together that are all either serial or parallel related, etc.  But wait, this is best illustrated by an example.  Use the animation on the next several slides to see how this reliability network is solved.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We first find the reliability of subassembly A.  Then form subassembly B and find its reliability.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27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Separately find the reliability of subassembly C.  Now B and C are in parallel with their assembly in series with component 6.  And you thought this was going to be hard!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01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Here is a typical, common everyday reliability block diagram. What is the system reliability?  Be sure you can solve this type of a problem before you continue to the next exciting chapter!</a:t>
            </a:r>
          </a:p>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DF09F-4B98-C84F-9FA1-B2A6DDE3CD85}" type="slidenum">
              <a:rPr lang="en-US" smtClean="0"/>
              <a:t>34</a:t>
            </a:fld>
            <a:endParaRPr lang="en-US"/>
          </a:p>
        </p:txBody>
      </p:sp>
    </p:spTree>
    <p:extLst>
      <p:ext uri="{BB962C8B-B14F-4D97-AF65-F5344CB8AC3E}">
        <p14:creationId xmlns:p14="http://schemas.microsoft.com/office/powerpoint/2010/main" val="1017726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68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A generalization on the concept of redundancy is to require any k of the n components to operate for the system to operate.  In other words, there is a minimum number, k, that must not fail. When the N-k+1 component fails then the system fails. If all components are identically distributed, then the reliability can be found using the binomial probability distribution. Recall that the a binomial random variable is defined to be the number of successes among n independent trials.  A trial is a component and a success is operating at time 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At time t, for the system to be functioning each of components must be functioning.  Since R</a:t>
            </a:r>
            <a:r>
              <a:rPr lang="en-US" baseline="-25000">
                <a:latin typeface="Times New Roman" charset="0"/>
              </a:rPr>
              <a:t>i</a:t>
            </a:r>
            <a:r>
              <a:rPr lang="en-US">
                <a:latin typeface="Times New Roman" charset="0"/>
              </a:rPr>
              <a:t>(t) is the probability that the i</a:t>
            </a:r>
            <a:r>
              <a:rPr lang="en-US" baseline="30000">
                <a:latin typeface="Times New Roman" charset="0"/>
              </a:rPr>
              <a:t>th</a:t>
            </a:r>
            <a:r>
              <a:rPr lang="en-US">
                <a:latin typeface="Times New Roman" charset="0"/>
              </a:rPr>
              <a:t> component is functioning at time t, then the product of all n reliabilities gives the desired result (i.e. component 1 is functioning, component 2 is functioning, component 3 is functioning etc.).  State in words the meaning of the above inequality.  Why is it true?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88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Test your understanding on this example.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98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Doesn</a:t>
            </a:r>
            <a:r>
              <a:rPr lang="ja-JP" altLang="en-US">
                <a:latin typeface="Times New Roman" charset="0"/>
              </a:rPr>
              <a:t>’</a:t>
            </a:r>
            <a:r>
              <a:rPr lang="en-US">
                <a:latin typeface="Times New Roman" charset="0"/>
              </a:rPr>
              <a:t>t it feel good when you get the correct answer?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Multiplication in action:  For systems having a large number of components, the individual component reliabilities must be large for the system to be reliable.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rPr>
              <a:t>If all the components are exponential (CFR), then the system is also exponential.  A result we had seen earlier.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If all the components are Weibull, then the system is not necessarily Weibull.  Do you recall under what conditions, the system will be Weibull?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In general, components can have a variety of distributions.  Regardless, if we multiply their reliabilities we will get the system reliability.  Without looking ahead, what is the system reliability at two years (17,520 hours at 24/7)?</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Is the reliability acceptable?  How would you find the system MTTF?  Don</a:t>
            </a:r>
            <a:r>
              <a:rPr lang="ja-JP" altLang="en-US">
                <a:latin typeface="Times New Roman" charset="0"/>
              </a:rPr>
              <a:t>’</a:t>
            </a:r>
            <a:r>
              <a:rPr lang="en-US">
                <a:latin typeface="Times New Roman" charset="0"/>
              </a:rPr>
              <a:t>t find it, just think about how to find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This would seem like an important reliability to know.  Can you find what it 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rPr>
              <a:t>Perhaps we should schedule overhauls more frequently.  Can we assume that an overhaul of the landing gear system will restore it to </a:t>
            </a:r>
            <a:r>
              <a:rPr lang="ja-JP" altLang="en-US" dirty="0">
                <a:latin typeface="Times New Roman" charset="0"/>
              </a:rPr>
              <a:t>“</a:t>
            </a:r>
            <a:r>
              <a:rPr lang="en-US" dirty="0">
                <a:latin typeface="Times New Roman" charset="0"/>
              </a:rPr>
              <a:t>as good as new.</a:t>
            </a:r>
            <a:r>
              <a:rPr lang="ja-JP" altLang="en-US" dirty="0">
                <a:latin typeface="Times New Roman" charset="0"/>
              </a:rPr>
              <a:t>”</a:t>
            </a:r>
            <a:r>
              <a:rPr lang="en-US" dirty="0">
                <a:latin typeface="Times New Roman" charset="0"/>
              </a:rPr>
              <a:t>  That is, we set the time clock on the system back to zero.  If not, what can we conclude?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989" y="212292"/>
            <a:ext cx="6324600" cy="502576"/>
          </a:xfrm>
          <a:prstGeom prst="rect">
            <a:avLst/>
          </a:prstGeom>
        </p:spPr>
        <p:txBody>
          <a:bodyPr>
            <a:normAutofit/>
          </a:bodyPr>
          <a:lstStyle>
            <a:lvl1pPr algn="l">
              <a:defRPr sz="3200">
                <a:solidFill>
                  <a:schemeClr val="accent2">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11989" y="1222830"/>
            <a:ext cx="8305800" cy="5236265"/>
          </a:xfrm>
          <a:prstGeom prst="rect">
            <a:avLst/>
          </a:prstGeom>
        </p:spPr>
        <p:txBody>
          <a:bodyPr>
            <a:normAutofit/>
          </a:bodyPr>
          <a:lstStyle>
            <a:lvl1pPr marL="342900" indent="-342900">
              <a:buFont typeface="Wingdings" panose="05000000000000000000" pitchFamily="2" charset="2"/>
              <a:buChar char="§"/>
              <a:defRPr sz="2400"/>
            </a:lvl1pPr>
            <a:lvl2pPr marL="742950" indent="-285750">
              <a:buFont typeface="Arial" panose="020B0604020202020204" pitchFamily="34" charset="0"/>
              <a:buChar char="•"/>
              <a:defRPr sz="2000"/>
            </a:lvl2pPr>
            <a:lvl3pPr marL="1143000" indent="-228600">
              <a:buSzPct val="75000"/>
              <a:buFont typeface="Courier New" panose="02070309020205020404" pitchFamily="49" charset="0"/>
              <a:buChar char="o"/>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Line 8"/>
          <p:cNvSpPr>
            <a:spLocks noChangeShapeType="1"/>
          </p:cNvSpPr>
          <p:nvPr/>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7" name="Line 9"/>
          <p:cNvSpPr>
            <a:spLocks noChangeShapeType="1"/>
          </p:cNvSpPr>
          <p:nvPr/>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pic>
        <p:nvPicPr>
          <p:cNvPr id="8" name="Picture 2" descr="C:\Users\svg4957\Desktop\TEES_MKOConner_Logo_Maro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spTree>
    <p:extLst>
      <p:ext uri="{BB962C8B-B14F-4D97-AF65-F5344CB8AC3E}">
        <p14:creationId xmlns:p14="http://schemas.microsoft.com/office/powerpoint/2010/main" val="70480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8810" y="1144584"/>
            <a:ext cx="7772400" cy="1470025"/>
          </a:xfrm>
          <a:prstGeom prst="rect">
            <a:avLst/>
          </a:prstGeom>
        </p:spPr>
        <p:txBody>
          <a:bodyPr/>
          <a:lstStyle>
            <a:lvl1pPr algn="ctr">
              <a:defRPr>
                <a:solidFill>
                  <a:schemeClr val="accent2">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276600"/>
            <a:ext cx="6400800" cy="17526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Line 8"/>
          <p:cNvSpPr>
            <a:spLocks noChangeShapeType="1"/>
          </p:cNvSpPr>
          <p:nvPr/>
        </p:nvSpPr>
        <p:spPr bwMode="auto">
          <a:xfrm>
            <a:off x="48021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8" name="Line 9"/>
          <p:cNvSpPr>
            <a:spLocks noChangeShapeType="1"/>
          </p:cNvSpPr>
          <p:nvPr/>
        </p:nvSpPr>
        <p:spPr bwMode="auto">
          <a:xfrm>
            <a:off x="480210" y="2995608"/>
            <a:ext cx="8229600" cy="0"/>
          </a:xfrm>
          <a:prstGeom prst="line">
            <a:avLst/>
          </a:prstGeom>
          <a:noFill/>
          <a:ln w="50800">
            <a:solidFill>
              <a:srgbClr val="800000"/>
            </a:solidFill>
            <a:round/>
            <a:headEnd/>
            <a:tailEnd/>
          </a:ln>
          <a:effectLst/>
        </p:spPr>
        <p:txBody>
          <a:bodyPr/>
          <a:lstStyle/>
          <a:p>
            <a:pPr>
              <a:defRPr/>
            </a:pPr>
            <a:endParaRPr lang="en-US"/>
          </a:p>
        </p:txBody>
      </p:sp>
      <p:sp>
        <p:nvSpPr>
          <p:cNvPr id="6" name="Line 8"/>
          <p:cNvSpPr>
            <a:spLocks noChangeShapeType="1"/>
          </p:cNvSpPr>
          <p:nvPr userDrawn="1"/>
        </p:nvSpPr>
        <p:spPr bwMode="auto">
          <a:xfrm>
            <a:off x="60960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9" name="Line 9"/>
          <p:cNvSpPr>
            <a:spLocks noChangeShapeType="1"/>
          </p:cNvSpPr>
          <p:nvPr userDrawn="1"/>
        </p:nvSpPr>
        <p:spPr bwMode="auto">
          <a:xfrm>
            <a:off x="609600" y="2995608"/>
            <a:ext cx="8229600" cy="0"/>
          </a:xfrm>
          <a:prstGeom prst="line">
            <a:avLst/>
          </a:prstGeom>
          <a:noFill/>
          <a:ln w="50800">
            <a:solidFill>
              <a:srgbClr val="800000"/>
            </a:solidFill>
            <a:round/>
            <a:headEnd/>
            <a:tailEnd/>
          </a:ln>
          <a:effectLst/>
        </p:spPr>
        <p:txBody>
          <a:bodyPr/>
          <a:lstStyle/>
          <a:p>
            <a:pPr>
              <a:defRPr/>
            </a:pPr>
            <a:endParaRPr lang="en-US"/>
          </a:p>
        </p:txBody>
      </p:sp>
    </p:spTree>
    <p:extLst>
      <p:ext uri="{BB962C8B-B14F-4D97-AF65-F5344CB8AC3E}">
        <p14:creationId xmlns:p14="http://schemas.microsoft.com/office/powerpoint/2010/main" val="57573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8229" y="228600"/>
            <a:ext cx="82296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78229" y="1166018"/>
            <a:ext cx="8229600" cy="538718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572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95400"/>
            <a:ext cx="4038600" cy="5181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2" y="1295400"/>
            <a:ext cx="4038600" cy="5181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355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1596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02279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1744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EE81021-D5B4-D14E-A0A0-0BE0F55F0831}"/>
              </a:ext>
            </a:extLst>
          </p:cNvPr>
          <p:cNvSpPr>
            <a:spLocks noGrp="1" noChangeArrowheads="1"/>
          </p:cNvSpPr>
          <p:nvPr>
            <p:ph type="title"/>
          </p:nvPr>
        </p:nvSpPr>
        <p:spPr bwMode="auto">
          <a:xfrm>
            <a:off x="228600" y="161472"/>
            <a:ext cx="6781800" cy="59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80A729E-D89B-A44E-A3E7-703B9AFA9E5A}"/>
              </a:ext>
            </a:extLst>
          </p:cNvPr>
          <p:cNvSpPr>
            <a:spLocks noGrp="1" noChangeArrowheads="1"/>
          </p:cNvSpPr>
          <p:nvPr>
            <p:ph type="body" idx="1"/>
          </p:nvPr>
        </p:nvSpPr>
        <p:spPr bwMode="auto">
          <a:xfrm>
            <a:off x="411742" y="1225018"/>
            <a:ext cx="8229600" cy="532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3" name="Line 8">
            <a:extLst>
              <a:ext uri="{FF2B5EF4-FFF2-40B4-BE49-F238E27FC236}">
                <a16:creationId xmlns:a16="http://schemas.microsoft.com/office/drawing/2014/main" id="{4EF9A61F-CA2A-4155-BFB0-EE7C51B081E6}"/>
              </a:ext>
            </a:extLst>
          </p:cNvPr>
          <p:cNvSpPr>
            <a:spLocks noChangeShapeType="1"/>
          </p:cNvSpPr>
          <p:nvPr userDrawn="1"/>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14" name="Line 9">
            <a:extLst>
              <a:ext uri="{FF2B5EF4-FFF2-40B4-BE49-F238E27FC236}">
                <a16:creationId xmlns:a16="http://schemas.microsoft.com/office/drawing/2014/main" id="{55135CE9-5BD1-43E8-8DD3-B265263696CF}"/>
              </a:ext>
            </a:extLst>
          </p:cNvPr>
          <p:cNvSpPr>
            <a:spLocks noChangeShapeType="1"/>
          </p:cNvSpPr>
          <p:nvPr userDrawn="1"/>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sp>
        <p:nvSpPr>
          <p:cNvPr id="15" name="Slide Number Placeholder 5">
            <a:extLst>
              <a:ext uri="{FF2B5EF4-FFF2-40B4-BE49-F238E27FC236}">
                <a16:creationId xmlns:a16="http://schemas.microsoft.com/office/drawing/2014/main" id="{9816D986-FE85-4AC5-83F4-45DBA25E2F47}"/>
              </a:ext>
            </a:extLst>
          </p:cNvPr>
          <p:cNvSpPr txBox="1">
            <a:spLocks/>
          </p:cNvSpPr>
          <p:nvPr userDrawn="1"/>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pic>
        <p:nvPicPr>
          <p:cNvPr id="16" name="Picture 2" descr="C:\Users\svg4957\Desktop\TEES_MKOConner_Logo_Maroon.jpg">
            <a:extLst>
              <a:ext uri="{FF2B5EF4-FFF2-40B4-BE49-F238E27FC236}">
                <a16:creationId xmlns:a16="http://schemas.microsoft.com/office/drawing/2014/main" id="{FF16146D-2E62-497C-8A51-61053D08E0D9}"/>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1931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lvl1pPr algn="l" rtl="0" eaLnBrk="0" fontAlgn="base" hangingPunct="0">
        <a:spcBef>
          <a:spcPct val="0"/>
        </a:spcBef>
        <a:spcAft>
          <a:spcPct val="0"/>
        </a:spcAft>
        <a:defRPr sz="3200">
          <a:solidFill>
            <a:schemeClr val="tx2"/>
          </a:solidFill>
          <a:latin typeface="+mj-lt"/>
          <a:ea typeface="ＭＳ Ｐゴシック" pitchFamily="-105" charset="-128"/>
          <a:cs typeface="ＭＳ Ｐゴシック" pitchFamily="-105" charset="-128"/>
        </a:defRPr>
      </a:lvl1pPr>
      <a:lvl2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2pPr>
      <a:lvl3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3pPr>
      <a:lvl4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4pPr>
      <a:lvl5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5pPr>
      <a:lvl6pPr marL="457200" algn="ctr" rtl="0" fontAlgn="base">
        <a:spcBef>
          <a:spcPct val="0"/>
        </a:spcBef>
        <a:spcAft>
          <a:spcPct val="0"/>
        </a:spcAft>
        <a:defRPr sz="4400">
          <a:solidFill>
            <a:schemeClr val="tx2"/>
          </a:solidFill>
          <a:latin typeface="Arial" pitchFamily="-105" charset="0"/>
        </a:defRPr>
      </a:lvl6pPr>
      <a:lvl7pPr marL="914400" algn="ctr" rtl="0" fontAlgn="base">
        <a:spcBef>
          <a:spcPct val="0"/>
        </a:spcBef>
        <a:spcAft>
          <a:spcPct val="0"/>
        </a:spcAft>
        <a:defRPr sz="4400">
          <a:solidFill>
            <a:schemeClr val="tx2"/>
          </a:solidFill>
          <a:latin typeface="Arial" pitchFamily="-105" charset="0"/>
        </a:defRPr>
      </a:lvl7pPr>
      <a:lvl8pPr marL="1371600" algn="ctr" rtl="0" fontAlgn="base">
        <a:spcBef>
          <a:spcPct val="0"/>
        </a:spcBef>
        <a:spcAft>
          <a:spcPct val="0"/>
        </a:spcAft>
        <a:defRPr sz="4400">
          <a:solidFill>
            <a:schemeClr val="tx2"/>
          </a:solidFill>
          <a:latin typeface="Arial" pitchFamily="-105" charset="0"/>
        </a:defRPr>
      </a:lvl8pPr>
      <a:lvl9pPr marL="1828800" algn="ctr" rtl="0" fontAlgn="base">
        <a:spcBef>
          <a:spcPct val="0"/>
        </a:spcBef>
        <a:spcAft>
          <a:spcPct val="0"/>
        </a:spcAft>
        <a:defRPr sz="4400">
          <a:solidFill>
            <a:schemeClr val="tx2"/>
          </a:solidFill>
          <a:latin typeface="Arial" pitchFamily="-105" charset="0"/>
        </a:defRPr>
      </a:lvl9pPr>
    </p:titleStyle>
    <p:bodyStyle>
      <a:lvl1pPr marL="342900" indent="-342900" algn="l" rtl="0" eaLnBrk="0" fontAlgn="base" hangingPunct="0">
        <a:spcBef>
          <a:spcPct val="20000"/>
        </a:spcBef>
        <a:spcAft>
          <a:spcPct val="20000"/>
        </a:spcAft>
        <a:buChar char="•"/>
        <a:defRPr sz="2400">
          <a:solidFill>
            <a:schemeClr val="tx1"/>
          </a:solidFill>
          <a:latin typeface="+mn-lt"/>
          <a:ea typeface="ＭＳ Ｐゴシック" pitchFamily="-105" charset="-128"/>
          <a:cs typeface="ＭＳ Ｐゴシック" pitchFamily="-105" charset="-128"/>
        </a:defRPr>
      </a:lvl1pPr>
      <a:lvl2pPr marL="742950" indent="-285750" algn="l" rtl="0" eaLnBrk="0" fontAlgn="base" hangingPunct="0">
        <a:spcBef>
          <a:spcPct val="20000"/>
        </a:spcBef>
        <a:spcAft>
          <a:spcPct val="20000"/>
        </a:spcAft>
        <a:buChar char="–"/>
        <a:defRPr sz="2000">
          <a:solidFill>
            <a:schemeClr val="tx1"/>
          </a:solidFill>
          <a:latin typeface="+mn-lt"/>
          <a:ea typeface="ＭＳ Ｐゴシック" pitchFamily="-105" charset="-128"/>
        </a:defRPr>
      </a:lvl2pPr>
      <a:lvl3pPr marL="1143000" indent="-228600" algn="l" rtl="0" eaLnBrk="0" fontAlgn="base" hangingPunct="0">
        <a:spcBef>
          <a:spcPct val="20000"/>
        </a:spcBef>
        <a:spcAft>
          <a:spcPct val="0"/>
        </a:spcAft>
        <a:buChar char="•"/>
        <a:defRPr sz="1800">
          <a:solidFill>
            <a:schemeClr val="tx1"/>
          </a:solidFill>
          <a:latin typeface="+mn-lt"/>
          <a:ea typeface="ＭＳ Ｐゴシック" pitchFamily="-105"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pitchFamily="-105" charset="-128"/>
        </a:defRPr>
      </a:lvl4pPr>
      <a:lvl5pPr marL="2057400" indent="-228600" algn="l" rtl="0" eaLnBrk="0" fontAlgn="base" hangingPunct="0">
        <a:spcBef>
          <a:spcPct val="20000"/>
        </a:spcBef>
        <a:spcAft>
          <a:spcPct val="0"/>
        </a:spcAft>
        <a:buChar char="»"/>
        <a:defRPr sz="1600">
          <a:solidFill>
            <a:schemeClr val="tx1"/>
          </a:solidFill>
          <a:latin typeface="+mn-lt"/>
          <a:ea typeface="ＭＳ Ｐゴシック" pitchFamily="-10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4.emf"/><Relationship Id="rId3" Type="http://schemas.openxmlformats.org/officeDocument/2006/relationships/notesSlide" Target="../notesSlides/notesSlide7.xml"/><Relationship Id="rId7" Type="http://schemas.openxmlformats.org/officeDocument/2006/relationships/image" Target="../media/image11.emf"/><Relationship Id="rId12"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2.emf"/><Relationship Id="rId1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oleObject" Target="../embeddings/oleObject14.bin"/><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2.emf"/><Relationship Id="rId5" Type="http://schemas.openxmlformats.org/officeDocument/2006/relationships/oleObject" Target="../embeddings/oleObject17.bin"/><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23.e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8.emf"/><Relationship Id="rId3" Type="http://schemas.openxmlformats.org/officeDocument/2006/relationships/notesSlide" Target="../notesSlides/notesSlide12.xml"/><Relationship Id="rId7" Type="http://schemas.openxmlformats.org/officeDocument/2006/relationships/image" Target="../media/image25.emf"/><Relationship Id="rId12"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oleObject" Target="../embeddings/oleObject20.bin"/><Relationship Id="rId11" Type="http://schemas.openxmlformats.org/officeDocument/2006/relationships/image" Target="../media/image27.emf"/><Relationship Id="rId5" Type="http://schemas.openxmlformats.org/officeDocument/2006/relationships/image" Target="../media/image24.emf"/><Relationship Id="rId15" Type="http://schemas.openxmlformats.org/officeDocument/2006/relationships/image" Target="../media/image29.e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6.emf"/><Relationship Id="rId14"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30.emf"/><Relationship Id="rId5" Type="http://schemas.openxmlformats.org/officeDocument/2006/relationships/oleObject" Target="../embeddings/oleObject26.bin"/><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3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33.emf"/><Relationship Id="rId5" Type="http://schemas.openxmlformats.org/officeDocument/2006/relationships/oleObject" Target="../embeddings/oleObject29.bin"/><Relationship Id="rId4" Type="http://schemas.openxmlformats.org/officeDocument/2006/relationships/image" Target="../media/image32.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34.emf"/></Relationships>
</file>

<file path=ppt/slides/_rels/slide24.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36.emf"/><Relationship Id="rId5" Type="http://schemas.openxmlformats.org/officeDocument/2006/relationships/oleObject" Target="../embeddings/oleObject32.bin"/><Relationship Id="rId4" Type="http://schemas.openxmlformats.org/officeDocument/2006/relationships/image" Target="../media/image3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slideLayout" Target="../slideLayouts/slideLayout3.xml"/><Relationship Id="rId1" Type="http://schemas.openxmlformats.org/officeDocument/2006/relationships/vmlDrawing" Target="../drawings/vmlDrawing15.vml"/><Relationship Id="rId5" Type="http://schemas.openxmlformats.org/officeDocument/2006/relationships/image" Target="../media/image40.emf"/><Relationship Id="rId4" Type="http://schemas.openxmlformats.org/officeDocument/2006/relationships/oleObject" Target="../embeddings/oleObject34.bin"/></Relationships>
</file>

<file path=ppt/slides/_rels/slide34.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19.xml"/><Relationship Id="rId7" Type="http://schemas.openxmlformats.org/officeDocument/2006/relationships/image" Target="../media/image44.emf"/><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oleObject" Target="../embeddings/oleObject36.bin"/><Relationship Id="rId5" Type="http://schemas.openxmlformats.org/officeDocument/2006/relationships/image" Target="../media/image43.emf"/><Relationship Id="rId4" Type="http://schemas.openxmlformats.org/officeDocument/2006/relationships/oleObject" Target="../embeddings/oleObject35.bin"/><Relationship Id="rId9" Type="http://schemas.openxmlformats.org/officeDocument/2006/relationships/image" Target="../media/image45.emf"/></Relationships>
</file>

<file path=ppt/slides/_rels/slide36.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slideLayout" Target="../slideLayouts/slideLayout3.xml"/><Relationship Id="rId1" Type="http://schemas.openxmlformats.org/officeDocument/2006/relationships/vmlDrawing" Target="../drawings/vmlDrawing17.vml"/><Relationship Id="rId5" Type="http://schemas.openxmlformats.org/officeDocument/2006/relationships/image" Target="../media/image46.emf"/><Relationship Id="rId4" Type="http://schemas.openxmlformats.org/officeDocument/2006/relationships/oleObject" Target="../embeddings/oleObject38.bin"/></Relationships>
</file>

<file path=ppt/slides/_rels/slide37.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21.xml"/><Relationship Id="rId7" Type="http://schemas.openxmlformats.org/officeDocument/2006/relationships/image" Target="../media/image50.emf"/><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oleObject" Target="../embeddings/oleObject40.bin"/><Relationship Id="rId5" Type="http://schemas.openxmlformats.org/officeDocument/2006/relationships/image" Target="../media/image49.emf"/><Relationship Id="rId10" Type="http://schemas.openxmlformats.org/officeDocument/2006/relationships/image" Target="../media/image51.emf"/><Relationship Id="rId4" Type="http://schemas.openxmlformats.org/officeDocument/2006/relationships/oleObject" Target="../embeddings/oleObject39.bin"/><Relationship Id="rId9" Type="http://schemas.openxmlformats.org/officeDocument/2006/relationships/oleObject" Target="../embeddings/oleObject4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e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5.xml"/><Relationship Id="rId7" Type="http://schemas.openxmlformats.org/officeDocument/2006/relationships/image" Target="../media/image6.e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8.emf"/><Relationship Id="rId5" Type="http://schemas.openxmlformats.org/officeDocument/2006/relationships/image" Target="../media/image5.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332" y="1213397"/>
            <a:ext cx="7772400" cy="1470025"/>
          </a:xfrm>
        </p:spPr>
        <p:txBody>
          <a:bodyPr/>
          <a:lstStyle/>
          <a:p>
            <a:r>
              <a:rPr lang="en-US" b="1" dirty="0"/>
              <a:t>Reliability of Systems</a:t>
            </a:r>
          </a:p>
        </p:txBody>
      </p:sp>
      <p:sp>
        <p:nvSpPr>
          <p:cNvPr id="3" name="Subtitle 2"/>
          <p:cNvSpPr>
            <a:spLocks noGrp="1"/>
          </p:cNvSpPr>
          <p:nvPr>
            <p:ph type="subTitle" idx="1"/>
          </p:nvPr>
        </p:nvSpPr>
        <p:spPr>
          <a:xfrm>
            <a:off x="1431132" y="3543299"/>
            <a:ext cx="6400800" cy="2245075"/>
          </a:xfrm>
        </p:spPr>
        <p:txBody>
          <a:bodyPr>
            <a:normAutofit fontScale="92500" lnSpcReduction="10000"/>
          </a:bodyPr>
          <a:lstStyle/>
          <a:p>
            <a:r>
              <a:rPr lang="en-US" sz="3000" b="1" dirty="0">
                <a:solidFill>
                  <a:srgbClr val="000000"/>
                </a:solidFill>
                <a:latin typeface="Arial" charset="0"/>
                <a:ea typeface="ＭＳ Ｐゴシック" charset="0"/>
                <a:cs typeface="ＭＳ Ｐゴシック" charset="0"/>
              </a:rPr>
              <a:t>Unit 9</a:t>
            </a:r>
          </a:p>
          <a:p>
            <a:endParaRPr lang="en-US" sz="3000" dirty="0">
              <a:solidFill>
                <a:srgbClr val="000000"/>
              </a:solidFill>
              <a:latin typeface="Arial" charset="0"/>
              <a:ea typeface="ＭＳ Ｐゴシック" charset="0"/>
              <a:cs typeface="ＭＳ Ｐゴシック" charset="0"/>
            </a:endParaRPr>
          </a:p>
          <a:p>
            <a:endParaRPr lang="en-US" sz="3000" dirty="0">
              <a:solidFill>
                <a:srgbClr val="000000"/>
              </a:solidFill>
              <a:latin typeface="Arial" charset="0"/>
              <a:ea typeface="ＭＳ Ｐゴシック" charset="0"/>
              <a:cs typeface="ＭＳ Ｐゴシック" charset="0"/>
            </a:endParaRPr>
          </a:p>
          <a:p>
            <a:r>
              <a:rPr lang="en-US" sz="3000" dirty="0">
                <a:solidFill>
                  <a:srgbClr val="000000"/>
                </a:solidFill>
                <a:latin typeface="Arial" charset="0"/>
                <a:ea typeface="ＭＳ Ｐゴシック" charset="0"/>
                <a:cs typeface="ＭＳ Ｐゴシック" charset="0"/>
              </a:rPr>
              <a:t>Spring 2022</a:t>
            </a:r>
            <a:endParaRPr lang="en-US" dirty="0">
              <a:solidFill>
                <a:srgbClr val="000000"/>
              </a:solidFill>
              <a:latin typeface="Arial" charset="0"/>
              <a:ea typeface="ＭＳ Ｐゴシック" charset="0"/>
              <a:cs typeface="ＭＳ Ｐゴシック" charset="0"/>
            </a:endParaRPr>
          </a:p>
          <a:p>
            <a:endParaRPr lang="en-US" dirty="0">
              <a:solidFill>
                <a:srgbClr val="000000"/>
              </a:solidFill>
            </a:endParaRPr>
          </a:p>
        </p:txBody>
      </p:sp>
    </p:spTree>
    <p:extLst>
      <p:ext uri="{BB962C8B-B14F-4D97-AF65-F5344CB8AC3E}">
        <p14:creationId xmlns:p14="http://schemas.microsoft.com/office/powerpoint/2010/main" val="1605005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891878" y="8018"/>
            <a:ext cx="7360243" cy="673100"/>
          </a:xfrm>
          <a:noFill/>
        </p:spPr>
        <p:txBody>
          <a:bodyPr>
            <a:noAutofit/>
          </a:bodyPr>
          <a:lstStyle/>
          <a:p>
            <a:r>
              <a:rPr lang="en-US" sz="2800" dirty="0">
                <a:latin typeface="Tahoma" charset="0"/>
              </a:rPr>
              <a:t>Independent Components in Series: Example</a:t>
            </a:r>
          </a:p>
        </p:txBody>
      </p:sp>
      <p:sp>
        <p:nvSpPr>
          <p:cNvPr id="4102" name="Rectangle 3"/>
          <p:cNvSpPr>
            <a:spLocks noGrp="1" noChangeArrowheads="1"/>
          </p:cNvSpPr>
          <p:nvPr>
            <p:ph idx="1"/>
          </p:nvPr>
        </p:nvSpPr>
        <p:spPr/>
        <p:txBody>
          <a:bodyPr/>
          <a:lstStyle/>
          <a:p>
            <a:pPr marL="0" indent="0">
              <a:buNone/>
            </a:pPr>
            <a:r>
              <a:rPr lang="en-US" dirty="0">
                <a:latin typeface="Tahoma" charset="0"/>
              </a:rPr>
              <a:t> </a:t>
            </a:r>
          </a:p>
        </p:txBody>
      </p:sp>
      <p:graphicFrame>
        <p:nvGraphicFramePr>
          <p:cNvPr id="4098" name="Object 5"/>
          <p:cNvGraphicFramePr>
            <a:graphicFrameLocks/>
          </p:cNvGraphicFramePr>
          <p:nvPr>
            <p:extLst>
              <p:ext uri="{D42A27DB-BD31-4B8C-83A1-F6EECF244321}">
                <p14:modId xmlns:p14="http://schemas.microsoft.com/office/powerpoint/2010/main" val="1132670904"/>
              </p:ext>
            </p:extLst>
          </p:nvPr>
        </p:nvGraphicFramePr>
        <p:xfrm>
          <a:off x="768350" y="1462260"/>
          <a:ext cx="6867416" cy="586434"/>
        </p:xfrm>
        <a:graphic>
          <a:graphicData uri="http://schemas.openxmlformats.org/presentationml/2006/ole">
            <mc:AlternateContent xmlns:mc="http://schemas.openxmlformats.org/markup-compatibility/2006">
              <mc:Choice xmlns:v="urn:schemas-microsoft-com:vml" Requires="v">
                <p:oleObj spid="_x0000_s605211" name="Equation" r:id="rId4" imgW="5321300" imgH="508000" progId="Equation.DSMT4">
                  <p:embed/>
                </p:oleObj>
              </mc:Choice>
              <mc:Fallback>
                <p:oleObj name="Equation" r:id="rId4" imgW="5321300" imgH="508000" progId="Equation.DSMT4">
                  <p:embed/>
                  <p:pic>
                    <p:nvPicPr>
                      <p:cNvPr id="4098" name="Object 5"/>
                      <p:cNvPicPr>
                        <a:picLocks noChangeArrowheads="1"/>
                      </p:cNvPicPr>
                      <p:nvPr/>
                    </p:nvPicPr>
                    <p:blipFill>
                      <a:blip r:embed="rId5"/>
                      <a:srcRect/>
                      <a:stretch>
                        <a:fillRect/>
                      </a:stretch>
                    </p:blipFill>
                    <p:spPr bwMode="auto">
                      <a:xfrm>
                        <a:off x="768350" y="1462260"/>
                        <a:ext cx="6867416" cy="586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099" name="Object 6"/>
          <p:cNvGraphicFramePr>
            <a:graphicFrameLocks/>
          </p:cNvGraphicFramePr>
          <p:nvPr>
            <p:extLst>
              <p:ext uri="{D42A27DB-BD31-4B8C-83A1-F6EECF244321}">
                <p14:modId xmlns:p14="http://schemas.microsoft.com/office/powerpoint/2010/main" val="3537246437"/>
              </p:ext>
            </p:extLst>
          </p:nvPr>
        </p:nvGraphicFramePr>
        <p:xfrm>
          <a:off x="1730208" y="2338230"/>
          <a:ext cx="5391807" cy="725792"/>
        </p:xfrm>
        <a:graphic>
          <a:graphicData uri="http://schemas.openxmlformats.org/presentationml/2006/ole">
            <mc:AlternateContent xmlns:mc="http://schemas.openxmlformats.org/markup-compatibility/2006">
              <mc:Choice xmlns:v="urn:schemas-microsoft-com:vml" Requires="v">
                <p:oleObj spid="_x0000_s605212" name="Equation" r:id="rId6" imgW="2768600" imgH="419100" progId="Equation.DSMT4">
                  <p:embed/>
                </p:oleObj>
              </mc:Choice>
              <mc:Fallback>
                <p:oleObj name="Equation" r:id="rId6" imgW="2768600" imgH="419100" progId="Equation.DSMT4">
                  <p:embed/>
                  <p:pic>
                    <p:nvPicPr>
                      <p:cNvPr id="4099" name="Object 6"/>
                      <p:cNvPicPr>
                        <a:picLocks noChangeArrowheads="1"/>
                      </p:cNvPicPr>
                      <p:nvPr/>
                    </p:nvPicPr>
                    <p:blipFill>
                      <a:blip r:embed="rId7"/>
                      <a:srcRect/>
                      <a:stretch>
                        <a:fillRect/>
                      </a:stretch>
                    </p:blipFill>
                    <p:spPr bwMode="auto">
                      <a:xfrm>
                        <a:off x="1730208" y="2338230"/>
                        <a:ext cx="5391807" cy="725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0" name="Object 7"/>
          <p:cNvGraphicFramePr>
            <a:graphicFrameLocks/>
          </p:cNvGraphicFramePr>
          <p:nvPr>
            <p:extLst>
              <p:ext uri="{D42A27DB-BD31-4B8C-83A1-F6EECF244321}">
                <p14:modId xmlns:p14="http://schemas.microsoft.com/office/powerpoint/2010/main" val="3172254198"/>
              </p:ext>
            </p:extLst>
          </p:nvPr>
        </p:nvGraphicFramePr>
        <p:xfrm>
          <a:off x="1658954" y="3607668"/>
          <a:ext cx="6257016" cy="629861"/>
        </p:xfrm>
        <a:graphic>
          <a:graphicData uri="http://schemas.openxmlformats.org/presentationml/2006/ole">
            <mc:AlternateContent xmlns:mc="http://schemas.openxmlformats.org/markup-compatibility/2006">
              <mc:Choice xmlns:v="urn:schemas-microsoft-com:vml" Requires="v">
                <p:oleObj spid="_x0000_s605213" name="Equation" r:id="rId8" imgW="3632200" imgH="419100" progId="Equation.DSMT4">
                  <p:embed/>
                </p:oleObj>
              </mc:Choice>
              <mc:Fallback>
                <p:oleObj name="Equation" r:id="rId8" imgW="3632200" imgH="419100" progId="Equation.DSMT4">
                  <p:embed/>
                  <p:pic>
                    <p:nvPicPr>
                      <p:cNvPr id="4100" name="Object 7"/>
                      <p:cNvPicPr>
                        <a:picLocks noChangeArrowheads="1"/>
                      </p:cNvPicPr>
                      <p:nvPr/>
                    </p:nvPicPr>
                    <p:blipFill>
                      <a:blip r:embed="rId9"/>
                      <a:srcRect/>
                      <a:stretch>
                        <a:fillRect/>
                      </a:stretch>
                    </p:blipFill>
                    <p:spPr bwMode="auto">
                      <a:xfrm>
                        <a:off x="1658954" y="3607668"/>
                        <a:ext cx="6257016" cy="6298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TextBox 1"/>
          <p:cNvSpPr txBox="1"/>
          <p:nvPr/>
        </p:nvSpPr>
        <p:spPr>
          <a:xfrm>
            <a:off x="891878" y="4579569"/>
            <a:ext cx="8159359" cy="430887"/>
          </a:xfrm>
          <a:prstGeom prst="rect">
            <a:avLst/>
          </a:prstGeom>
          <a:noFill/>
        </p:spPr>
        <p:txBody>
          <a:bodyPr wrap="square" rtlCol="0">
            <a:spAutoFit/>
          </a:bodyPr>
          <a:lstStyle/>
          <a:p>
            <a:r>
              <a:rPr lang="en-US" sz="2200" dirty="0"/>
              <a:t>General expression for calculating the MTTF:</a:t>
            </a:r>
          </a:p>
        </p:txBody>
      </p:sp>
      <p:sp>
        <p:nvSpPr>
          <p:cNvPr id="4" name="TextBox 3"/>
          <p:cNvSpPr txBox="1"/>
          <p:nvPr/>
        </p:nvSpPr>
        <p:spPr>
          <a:xfrm>
            <a:off x="6885851" y="1174805"/>
            <a:ext cx="920637" cy="276999"/>
          </a:xfrm>
          <a:prstGeom prst="rect">
            <a:avLst/>
          </a:prstGeom>
          <a:noFill/>
        </p:spPr>
        <p:txBody>
          <a:bodyPr wrap="none" rtlCol="0">
            <a:spAutoFit/>
          </a:bodyPr>
          <a:lstStyle/>
          <a:p>
            <a:r>
              <a:rPr lang="en-US" sz="1200" dirty="0"/>
              <a:t>Exponential</a:t>
            </a:r>
          </a:p>
        </p:txBody>
      </p:sp>
      <p:sp>
        <p:nvSpPr>
          <p:cNvPr id="10" name="TextBox 9"/>
          <p:cNvSpPr txBox="1"/>
          <p:nvPr/>
        </p:nvSpPr>
        <p:spPr>
          <a:xfrm>
            <a:off x="2005421" y="1172704"/>
            <a:ext cx="658322" cy="276999"/>
          </a:xfrm>
          <a:prstGeom prst="rect">
            <a:avLst/>
          </a:prstGeom>
          <a:noFill/>
        </p:spPr>
        <p:txBody>
          <a:bodyPr wrap="none" rtlCol="0">
            <a:spAutoFit/>
          </a:bodyPr>
          <a:lstStyle/>
          <a:p>
            <a:r>
              <a:rPr lang="en-US" sz="1200" dirty="0" err="1"/>
              <a:t>Weibull</a:t>
            </a:r>
            <a:endParaRPr lang="en-US" sz="1200" dirty="0"/>
          </a:p>
        </p:txBody>
      </p:sp>
      <p:sp>
        <p:nvSpPr>
          <p:cNvPr id="11" name="TextBox 10"/>
          <p:cNvSpPr txBox="1"/>
          <p:nvPr/>
        </p:nvSpPr>
        <p:spPr>
          <a:xfrm>
            <a:off x="3569016" y="1174805"/>
            <a:ext cx="658322" cy="276999"/>
          </a:xfrm>
          <a:prstGeom prst="rect">
            <a:avLst/>
          </a:prstGeom>
          <a:noFill/>
        </p:spPr>
        <p:txBody>
          <a:bodyPr wrap="none" rtlCol="0">
            <a:spAutoFit/>
          </a:bodyPr>
          <a:lstStyle/>
          <a:p>
            <a:r>
              <a:rPr lang="en-US" sz="1200" dirty="0" err="1"/>
              <a:t>Weibull</a:t>
            </a:r>
            <a:endParaRPr lang="en-US" sz="1200" dirty="0"/>
          </a:p>
        </p:txBody>
      </p:sp>
      <p:sp>
        <p:nvSpPr>
          <p:cNvPr id="12" name="TextBox 11"/>
          <p:cNvSpPr txBox="1"/>
          <p:nvPr/>
        </p:nvSpPr>
        <p:spPr>
          <a:xfrm>
            <a:off x="5322256" y="1177654"/>
            <a:ext cx="658322" cy="276999"/>
          </a:xfrm>
          <a:prstGeom prst="rect">
            <a:avLst/>
          </a:prstGeom>
          <a:noFill/>
        </p:spPr>
        <p:txBody>
          <a:bodyPr wrap="none" rtlCol="0">
            <a:spAutoFit/>
          </a:bodyPr>
          <a:lstStyle/>
          <a:p>
            <a:r>
              <a:rPr lang="en-US" sz="1200" dirty="0" err="1"/>
              <a:t>Weibull</a:t>
            </a:r>
            <a:endParaRPr lang="en-US" sz="1200" dirty="0"/>
          </a:p>
        </p:txBody>
      </p:sp>
      <p:graphicFrame>
        <p:nvGraphicFramePr>
          <p:cNvPr id="6" name="Object 5"/>
          <p:cNvGraphicFramePr>
            <a:graphicFrameLocks noChangeAspect="1"/>
          </p:cNvGraphicFramePr>
          <p:nvPr>
            <p:extLst>
              <p:ext uri="{D42A27DB-BD31-4B8C-83A1-F6EECF244321}">
                <p14:modId xmlns:p14="http://schemas.microsoft.com/office/powerpoint/2010/main" val="2283181449"/>
              </p:ext>
            </p:extLst>
          </p:nvPr>
        </p:nvGraphicFramePr>
        <p:xfrm>
          <a:off x="6844492" y="5535274"/>
          <a:ext cx="1618780" cy="534482"/>
        </p:xfrm>
        <a:graphic>
          <a:graphicData uri="http://schemas.openxmlformats.org/presentationml/2006/ole">
            <mc:AlternateContent xmlns:mc="http://schemas.openxmlformats.org/markup-compatibility/2006">
              <mc:Choice xmlns:v="urn:schemas-microsoft-com:vml" Requires="v">
                <p:oleObj spid="_x0000_s605214" name="Equation" r:id="rId10" imgW="1079500" imgH="355600" progId="Equation.DSMT4">
                  <p:embed/>
                </p:oleObj>
              </mc:Choice>
              <mc:Fallback>
                <p:oleObj name="Equation" r:id="rId10" imgW="1079500" imgH="355600" progId="Equation.DSMT4">
                  <p:embed/>
                  <p:pic>
                    <p:nvPicPr>
                      <p:cNvPr id="6" name="Object 5"/>
                      <p:cNvPicPr/>
                      <p:nvPr/>
                    </p:nvPicPr>
                    <p:blipFill>
                      <a:blip r:embed="rId11"/>
                      <a:stretch>
                        <a:fillRect/>
                      </a:stretch>
                    </p:blipFill>
                    <p:spPr>
                      <a:xfrm>
                        <a:off x="6844492" y="5535274"/>
                        <a:ext cx="1618780" cy="534482"/>
                      </a:xfrm>
                      <a:prstGeom prst="rect">
                        <a:avLst/>
                      </a:prstGeom>
                    </p:spPr>
                  </p:pic>
                </p:oleObj>
              </mc:Fallback>
            </mc:AlternateContent>
          </a:graphicData>
        </a:graphic>
      </p:graphicFrame>
      <p:graphicFrame>
        <p:nvGraphicFramePr>
          <p:cNvPr id="17" name="Object 3"/>
          <p:cNvGraphicFramePr>
            <a:graphicFrameLocks/>
          </p:cNvGraphicFramePr>
          <p:nvPr>
            <p:extLst>
              <p:ext uri="{D42A27DB-BD31-4B8C-83A1-F6EECF244321}">
                <p14:modId xmlns:p14="http://schemas.microsoft.com/office/powerpoint/2010/main" val="1290484537"/>
              </p:ext>
            </p:extLst>
          </p:nvPr>
        </p:nvGraphicFramePr>
        <p:xfrm>
          <a:off x="1893773" y="5044384"/>
          <a:ext cx="3350485" cy="771252"/>
        </p:xfrm>
        <a:graphic>
          <a:graphicData uri="http://schemas.openxmlformats.org/presentationml/2006/ole">
            <mc:AlternateContent xmlns:mc="http://schemas.openxmlformats.org/markup-compatibility/2006">
              <mc:Choice xmlns:v="urn:schemas-microsoft-com:vml" Requires="v">
                <p:oleObj spid="_x0000_s605215" name="Equation" r:id="rId12" imgW="2032000" imgH="469900" progId="Equation.DSMT4">
                  <p:embed/>
                </p:oleObj>
              </mc:Choice>
              <mc:Fallback>
                <p:oleObj name="Equation" r:id="rId12" imgW="2032000" imgH="469900" progId="Equation.DSMT4">
                  <p:embed/>
                  <p:pic>
                    <p:nvPicPr>
                      <p:cNvPr id="17" name="Object 3"/>
                      <p:cNvPicPr>
                        <a:picLocks noChangeArrowheads="1"/>
                      </p:cNvPicPr>
                      <p:nvPr/>
                    </p:nvPicPr>
                    <p:blipFill>
                      <a:blip r:embed="rId13"/>
                      <a:srcRect/>
                      <a:stretch>
                        <a:fillRect/>
                      </a:stretch>
                    </p:blipFill>
                    <p:spPr bwMode="auto">
                      <a:xfrm>
                        <a:off x="1893773" y="5044384"/>
                        <a:ext cx="3350485" cy="771252"/>
                      </a:xfrm>
                      <a:prstGeom prst="rect">
                        <a:avLst/>
                      </a:prstGeom>
                      <a:noFill/>
                      <a:ln>
                        <a:noFill/>
                      </a:ln>
                      <a:effectLst/>
                      <a:extLst>
                        <a:ext uri="{FAA26D3D-D897-4be2-8F04-BA451C77F1D7}">
                          <ma14:placeholderFlag xmlns="" xmlns:ma14="http://schemas.microsoft.com/office/mac/drawingml/2011/main" val="1"/>
                        </a:ext>
                      </a:extLst>
                    </p:spPr>
                  </p:pic>
                </p:oleObj>
              </mc:Fallback>
            </mc:AlternateContent>
          </a:graphicData>
        </a:graphic>
      </p:graphicFrame>
      <p:sp>
        <p:nvSpPr>
          <p:cNvPr id="15" name="TextBox 14"/>
          <p:cNvSpPr txBox="1"/>
          <p:nvPr/>
        </p:nvSpPr>
        <p:spPr>
          <a:xfrm>
            <a:off x="6799204" y="5167830"/>
            <a:ext cx="1864613" cy="369332"/>
          </a:xfrm>
          <a:prstGeom prst="rect">
            <a:avLst/>
          </a:prstGeom>
          <a:noFill/>
        </p:spPr>
        <p:txBody>
          <a:bodyPr wrap="none" rtlCol="0">
            <a:spAutoFit/>
          </a:bodyPr>
          <a:lstStyle/>
          <a:p>
            <a:r>
              <a:rPr lang="en-US" dirty="0"/>
              <a:t>For any System:</a:t>
            </a:r>
          </a:p>
        </p:txBody>
      </p:sp>
      <p:sp>
        <p:nvSpPr>
          <p:cNvPr id="23" name="TextBox 22"/>
          <p:cNvSpPr txBox="1"/>
          <p:nvPr/>
        </p:nvSpPr>
        <p:spPr>
          <a:xfrm>
            <a:off x="640845" y="5184967"/>
            <a:ext cx="1093761" cy="400110"/>
          </a:xfrm>
          <a:prstGeom prst="rect">
            <a:avLst/>
          </a:prstGeom>
          <a:noFill/>
        </p:spPr>
        <p:txBody>
          <a:bodyPr wrap="none" rtlCol="0">
            <a:spAutoFit/>
          </a:bodyPr>
          <a:lstStyle/>
          <a:p>
            <a:r>
              <a:rPr lang="en-US" sz="2000" dirty="0"/>
              <a:t>Weibull:</a:t>
            </a:r>
          </a:p>
        </p:txBody>
      </p:sp>
      <p:pic>
        <p:nvPicPr>
          <p:cNvPr id="25" name="Picture 24"/>
          <p:cNvPicPr/>
          <p:nvPr/>
        </p:nvPicPr>
        <p:blipFill>
          <a:blip r:embed="rId14">
            <a:extLst>
              <a:ext uri="{28A0092B-C50C-407E-A947-70E740481C1C}">
                <a14:useLocalDpi xmlns:a14="http://schemas.microsoft.com/office/drawing/2010/main" val="0"/>
              </a:ext>
            </a:extLst>
          </a:blip>
          <a:srcRect/>
          <a:stretch>
            <a:fillRect/>
          </a:stretch>
        </p:blipFill>
        <p:spPr bwMode="auto">
          <a:xfrm>
            <a:off x="3114570" y="5818396"/>
            <a:ext cx="2174976" cy="771252"/>
          </a:xfrm>
          <a:prstGeom prst="rect">
            <a:avLst/>
          </a:prstGeom>
          <a:noFill/>
          <a:ln>
            <a:noFill/>
          </a:ln>
        </p:spPr>
      </p:pic>
      <p:sp>
        <p:nvSpPr>
          <p:cNvPr id="7" name="TextBox 6"/>
          <p:cNvSpPr txBox="1"/>
          <p:nvPr/>
        </p:nvSpPr>
        <p:spPr>
          <a:xfrm>
            <a:off x="1730208" y="6037954"/>
            <a:ext cx="1415183" cy="400110"/>
          </a:xfrm>
          <a:prstGeom prst="rect">
            <a:avLst/>
          </a:prstGeom>
          <a:noFill/>
        </p:spPr>
        <p:txBody>
          <a:bodyPr wrap="square" rtlCol="0">
            <a:spAutoFit/>
          </a:bodyPr>
          <a:lstStyle/>
          <a:p>
            <a:r>
              <a:rPr lang="en-US" sz="2000" dirty="0"/>
              <a:t>Variance =</a:t>
            </a:r>
          </a:p>
        </p:txBody>
      </p:sp>
    </p:spTree>
    <p:extLst>
      <p:ext uri="{BB962C8B-B14F-4D97-AF65-F5344CB8AC3E}">
        <p14:creationId xmlns:p14="http://schemas.microsoft.com/office/powerpoint/2010/main" val="2968794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44738" name="Picture 2" descr="B-727 Landing Gear &amp; Brakes">
            <a:extLst>
              <a:ext uri="{FF2B5EF4-FFF2-40B4-BE49-F238E27FC236}">
                <a16:creationId xmlns:a16="http://schemas.microsoft.com/office/drawing/2014/main" id="{8407E601-7868-4BD4-A931-B4A95E612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7215" y="4949037"/>
            <a:ext cx="3394842" cy="1894939"/>
          </a:xfrm>
          <a:prstGeom prst="rect">
            <a:avLst/>
          </a:prstGeom>
          <a:noFill/>
          <a:extLst>
            <a:ext uri="{909E8E84-426E-40DD-AFC4-6F175D3DCCD1}">
              <a14:hiddenFill xmlns:a14="http://schemas.microsoft.com/office/drawing/2010/main">
                <a:solidFill>
                  <a:srgbClr val="FFFFFF"/>
                </a:solidFill>
              </a14:hiddenFill>
            </a:ext>
          </a:extLst>
        </p:spPr>
      </p:pic>
      <p:sp>
        <p:nvSpPr>
          <p:cNvPr id="30722" name="Rectangle 2"/>
          <p:cNvSpPr>
            <a:spLocks noGrp="1" noChangeArrowheads="1"/>
          </p:cNvSpPr>
          <p:nvPr>
            <p:ph type="title"/>
          </p:nvPr>
        </p:nvSpPr>
        <p:spPr>
          <a:xfrm>
            <a:off x="1953683" y="180423"/>
            <a:ext cx="5473700" cy="673100"/>
          </a:xfrm>
          <a:noFill/>
        </p:spPr>
        <p:txBody>
          <a:bodyPr/>
          <a:lstStyle/>
          <a:p>
            <a:r>
              <a:rPr lang="en-US" sz="3600" dirty="0">
                <a:latin typeface="Tahoma" charset="0"/>
              </a:rPr>
              <a:t>Class Exercise</a:t>
            </a:r>
          </a:p>
        </p:txBody>
      </p:sp>
      <p:sp>
        <p:nvSpPr>
          <p:cNvPr id="30723" name="Rectangle 3"/>
          <p:cNvSpPr>
            <a:spLocks noGrp="1" noChangeArrowheads="1"/>
          </p:cNvSpPr>
          <p:nvPr>
            <p:ph idx="1"/>
          </p:nvPr>
        </p:nvSpPr>
        <p:spPr>
          <a:xfrm>
            <a:off x="85597" y="1052704"/>
            <a:ext cx="8686799" cy="5836808"/>
          </a:xfrm>
        </p:spPr>
        <p:txBody>
          <a:bodyPr>
            <a:normAutofit/>
          </a:bodyPr>
          <a:lstStyle/>
          <a:p>
            <a:pPr>
              <a:spcAft>
                <a:spcPts val="800"/>
              </a:spcAft>
            </a:pPr>
            <a:r>
              <a:rPr lang="en-US" sz="2000" dirty="0">
                <a:latin typeface="+mj-lt"/>
              </a:rPr>
              <a:t>The failure distribution of the </a:t>
            </a:r>
            <a:r>
              <a:rPr lang="en-US" sz="2000" u="sng" dirty="0">
                <a:latin typeface="+mj-lt"/>
              </a:rPr>
              <a:t>main landing gear</a:t>
            </a:r>
            <a:r>
              <a:rPr lang="en-US" sz="2000" dirty="0">
                <a:latin typeface="+mj-lt"/>
              </a:rPr>
              <a:t> of a commercial airliner is Weibull with a shape parameter, β = 1.6, and a characteristic life, θ = 10,000 landings.  </a:t>
            </a:r>
          </a:p>
          <a:p>
            <a:pPr>
              <a:spcAft>
                <a:spcPts val="800"/>
              </a:spcAft>
            </a:pPr>
            <a:r>
              <a:rPr lang="en-US" sz="2000" dirty="0">
                <a:latin typeface="+mj-lt"/>
              </a:rPr>
              <a:t>The </a:t>
            </a:r>
            <a:r>
              <a:rPr lang="en-US" sz="2000" u="sng" dirty="0">
                <a:latin typeface="+mj-lt"/>
              </a:rPr>
              <a:t>nose landing gear</a:t>
            </a:r>
            <a:r>
              <a:rPr lang="en-US" sz="2000" dirty="0">
                <a:latin typeface="+mj-lt"/>
              </a:rPr>
              <a:t> also has a Weibull distribution with a shape parameter of 0.90 and a characteristic life of t = 15,000 landings (instead of time units). </a:t>
            </a:r>
          </a:p>
          <a:p>
            <a:pPr>
              <a:spcAft>
                <a:spcPts val="800"/>
              </a:spcAft>
            </a:pPr>
            <a:r>
              <a:rPr lang="en-US" sz="2000" dirty="0">
                <a:latin typeface="+mj-lt"/>
              </a:rPr>
              <a:t>Assuming independence of the main and nose landing gears, </a:t>
            </a:r>
            <a:r>
              <a:rPr lang="en-US" sz="2000" b="1" dirty="0">
                <a:latin typeface="+mj-lt"/>
              </a:rPr>
              <a:t>what is the Reliability of the landing gear System at 1,000 landings</a:t>
            </a:r>
            <a:r>
              <a:rPr lang="en-US" sz="2000" dirty="0">
                <a:latin typeface="+mj-lt"/>
              </a:rPr>
              <a:t> when the System is to be overhauled?  </a:t>
            </a:r>
          </a:p>
          <a:p>
            <a:r>
              <a:rPr lang="en-US" sz="2000" dirty="0">
                <a:latin typeface="+mj-lt"/>
              </a:rPr>
              <a:t>First define the landing gear System and </a:t>
            </a:r>
            <a:r>
              <a:rPr lang="en-US" sz="2000" b="1" dirty="0">
                <a:latin typeface="+mj-lt"/>
              </a:rPr>
              <a:t>state whether it is a series or a parallel System</a:t>
            </a:r>
            <a:r>
              <a:rPr lang="en-US" sz="2000" dirty="0">
                <a:latin typeface="+mj-lt"/>
              </a:rPr>
              <a:t>. Then write an expression to model the Reliability of the System, R(t).</a:t>
            </a:r>
          </a:p>
        </p:txBody>
      </p:sp>
    </p:spTree>
    <p:extLst>
      <p:ext uri="{BB962C8B-B14F-4D97-AF65-F5344CB8AC3E}">
        <p14:creationId xmlns:p14="http://schemas.microsoft.com/office/powerpoint/2010/main" val="91751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547813" y="229379"/>
            <a:ext cx="5473700" cy="673100"/>
          </a:xfrm>
          <a:noFill/>
        </p:spPr>
        <p:txBody>
          <a:bodyPr/>
          <a:lstStyle/>
          <a:p>
            <a:r>
              <a:rPr lang="en-US" sz="3600" dirty="0">
                <a:latin typeface="Tahoma" charset="0"/>
              </a:rPr>
              <a:t>Class Exercise - Solution</a:t>
            </a:r>
          </a:p>
        </p:txBody>
      </p:sp>
      <p:grpSp>
        <p:nvGrpSpPr>
          <p:cNvPr id="2" name="Group 56"/>
          <p:cNvGrpSpPr>
            <a:grpSpLocks/>
          </p:cNvGrpSpPr>
          <p:nvPr/>
        </p:nvGrpSpPr>
        <p:grpSpPr bwMode="auto">
          <a:xfrm>
            <a:off x="1928813" y="5298295"/>
            <a:ext cx="2416175" cy="1204913"/>
            <a:chOff x="399" y="3234"/>
            <a:chExt cx="1522" cy="759"/>
          </a:xfrm>
        </p:grpSpPr>
        <p:sp>
          <p:nvSpPr>
            <p:cNvPr id="5130" name="Freeform 4"/>
            <p:cNvSpPr>
              <a:spLocks/>
            </p:cNvSpPr>
            <p:nvPr/>
          </p:nvSpPr>
          <p:spPr bwMode="auto">
            <a:xfrm>
              <a:off x="1227" y="3461"/>
              <a:ext cx="188" cy="80"/>
            </a:xfrm>
            <a:custGeom>
              <a:avLst/>
              <a:gdLst>
                <a:gd name="T0" fmla="*/ 10 w 188"/>
                <a:gd name="T1" fmla="*/ 79 h 80"/>
                <a:gd name="T2" fmla="*/ 7 w 188"/>
                <a:gd name="T3" fmla="*/ 76 h 80"/>
                <a:gd name="T4" fmla="*/ 5 w 188"/>
                <a:gd name="T5" fmla="*/ 74 h 80"/>
                <a:gd name="T6" fmla="*/ 2 w 188"/>
                <a:gd name="T7" fmla="*/ 69 h 80"/>
                <a:gd name="T8" fmla="*/ 0 w 188"/>
                <a:gd name="T9" fmla="*/ 64 h 80"/>
                <a:gd name="T10" fmla="*/ 0 w 188"/>
                <a:gd name="T11" fmla="*/ 56 h 80"/>
                <a:gd name="T12" fmla="*/ 2 w 188"/>
                <a:gd name="T13" fmla="*/ 48 h 80"/>
                <a:gd name="T14" fmla="*/ 5 w 188"/>
                <a:gd name="T15" fmla="*/ 43 h 80"/>
                <a:gd name="T16" fmla="*/ 7 w 188"/>
                <a:gd name="T17" fmla="*/ 38 h 80"/>
                <a:gd name="T18" fmla="*/ 12 w 188"/>
                <a:gd name="T19" fmla="*/ 36 h 80"/>
                <a:gd name="T20" fmla="*/ 17 w 188"/>
                <a:gd name="T21" fmla="*/ 31 h 80"/>
                <a:gd name="T22" fmla="*/ 20 w 188"/>
                <a:gd name="T23" fmla="*/ 28 h 80"/>
                <a:gd name="T24" fmla="*/ 27 w 188"/>
                <a:gd name="T25" fmla="*/ 26 h 80"/>
                <a:gd name="T26" fmla="*/ 32 w 188"/>
                <a:gd name="T27" fmla="*/ 23 h 80"/>
                <a:gd name="T28" fmla="*/ 37 w 188"/>
                <a:gd name="T29" fmla="*/ 21 h 80"/>
                <a:gd name="T30" fmla="*/ 43 w 188"/>
                <a:gd name="T31" fmla="*/ 18 h 80"/>
                <a:gd name="T32" fmla="*/ 48 w 188"/>
                <a:gd name="T33" fmla="*/ 18 h 80"/>
                <a:gd name="T34" fmla="*/ 53 w 188"/>
                <a:gd name="T35" fmla="*/ 16 h 80"/>
                <a:gd name="T36" fmla="*/ 60 w 188"/>
                <a:gd name="T37" fmla="*/ 13 h 80"/>
                <a:gd name="T38" fmla="*/ 65 w 188"/>
                <a:gd name="T39" fmla="*/ 11 h 80"/>
                <a:gd name="T40" fmla="*/ 70 w 188"/>
                <a:gd name="T41" fmla="*/ 11 h 80"/>
                <a:gd name="T42" fmla="*/ 75 w 188"/>
                <a:gd name="T43" fmla="*/ 11 h 80"/>
                <a:gd name="T44" fmla="*/ 83 w 188"/>
                <a:gd name="T45" fmla="*/ 8 h 80"/>
                <a:gd name="T46" fmla="*/ 88 w 188"/>
                <a:gd name="T47" fmla="*/ 6 h 80"/>
                <a:gd name="T48" fmla="*/ 93 w 188"/>
                <a:gd name="T49" fmla="*/ 6 h 80"/>
                <a:gd name="T50" fmla="*/ 101 w 188"/>
                <a:gd name="T51" fmla="*/ 6 h 80"/>
                <a:gd name="T52" fmla="*/ 106 w 188"/>
                <a:gd name="T53" fmla="*/ 3 h 80"/>
                <a:gd name="T54" fmla="*/ 111 w 188"/>
                <a:gd name="T55" fmla="*/ 3 h 80"/>
                <a:gd name="T56" fmla="*/ 116 w 188"/>
                <a:gd name="T57" fmla="*/ 3 h 80"/>
                <a:gd name="T58" fmla="*/ 121 w 188"/>
                <a:gd name="T59" fmla="*/ 3 h 80"/>
                <a:gd name="T60" fmla="*/ 126 w 188"/>
                <a:gd name="T61" fmla="*/ 0 h 80"/>
                <a:gd name="T62" fmla="*/ 131 w 188"/>
                <a:gd name="T63" fmla="*/ 0 h 80"/>
                <a:gd name="T64" fmla="*/ 139 w 188"/>
                <a:gd name="T65" fmla="*/ 0 h 80"/>
                <a:gd name="T66" fmla="*/ 144 w 188"/>
                <a:gd name="T67" fmla="*/ 0 h 80"/>
                <a:gd name="T68" fmla="*/ 149 w 188"/>
                <a:gd name="T69" fmla="*/ 0 h 80"/>
                <a:gd name="T70" fmla="*/ 151 w 188"/>
                <a:gd name="T71" fmla="*/ 0 h 80"/>
                <a:gd name="T72" fmla="*/ 156 w 188"/>
                <a:gd name="T73" fmla="*/ 0 h 80"/>
                <a:gd name="T74" fmla="*/ 161 w 188"/>
                <a:gd name="T75" fmla="*/ 3 h 80"/>
                <a:gd name="T76" fmla="*/ 167 w 188"/>
                <a:gd name="T77" fmla="*/ 3 h 80"/>
                <a:gd name="T78" fmla="*/ 169 w 188"/>
                <a:gd name="T79" fmla="*/ 3 h 80"/>
                <a:gd name="T80" fmla="*/ 172 w 188"/>
                <a:gd name="T81" fmla="*/ 3 h 80"/>
                <a:gd name="T82" fmla="*/ 179 w 188"/>
                <a:gd name="T83" fmla="*/ 6 h 80"/>
                <a:gd name="T84" fmla="*/ 184 w 188"/>
                <a:gd name="T85" fmla="*/ 8 h 80"/>
                <a:gd name="T86" fmla="*/ 187 w 188"/>
                <a:gd name="T87" fmla="*/ 13 h 80"/>
                <a:gd name="T88" fmla="*/ 187 w 188"/>
                <a:gd name="T89" fmla="*/ 18 h 80"/>
                <a:gd name="T90" fmla="*/ 10 w 188"/>
                <a:gd name="T91" fmla="*/ 79 h 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8"/>
                <a:gd name="T139" fmla="*/ 0 h 80"/>
                <a:gd name="T140" fmla="*/ 188 w 188"/>
                <a:gd name="T141" fmla="*/ 80 h 8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8" h="80">
                  <a:moveTo>
                    <a:pt x="10" y="79"/>
                  </a:moveTo>
                  <a:lnTo>
                    <a:pt x="7" y="76"/>
                  </a:lnTo>
                  <a:lnTo>
                    <a:pt x="5" y="74"/>
                  </a:lnTo>
                  <a:lnTo>
                    <a:pt x="2" y="69"/>
                  </a:lnTo>
                  <a:lnTo>
                    <a:pt x="0" y="64"/>
                  </a:lnTo>
                  <a:lnTo>
                    <a:pt x="0" y="56"/>
                  </a:lnTo>
                  <a:lnTo>
                    <a:pt x="2" y="48"/>
                  </a:lnTo>
                  <a:lnTo>
                    <a:pt x="5" y="43"/>
                  </a:lnTo>
                  <a:lnTo>
                    <a:pt x="7" y="38"/>
                  </a:lnTo>
                  <a:lnTo>
                    <a:pt x="12" y="36"/>
                  </a:lnTo>
                  <a:lnTo>
                    <a:pt x="17" y="31"/>
                  </a:lnTo>
                  <a:lnTo>
                    <a:pt x="20" y="28"/>
                  </a:lnTo>
                  <a:lnTo>
                    <a:pt x="27" y="26"/>
                  </a:lnTo>
                  <a:lnTo>
                    <a:pt x="32" y="23"/>
                  </a:lnTo>
                  <a:lnTo>
                    <a:pt x="37" y="21"/>
                  </a:lnTo>
                  <a:lnTo>
                    <a:pt x="43" y="18"/>
                  </a:lnTo>
                  <a:lnTo>
                    <a:pt x="48" y="18"/>
                  </a:lnTo>
                  <a:lnTo>
                    <a:pt x="53" y="16"/>
                  </a:lnTo>
                  <a:lnTo>
                    <a:pt x="60" y="13"/>
                  </a:lnTo>
                  <a:lnTo>
                    <a:pt x="65" y="11"/>
                  </a:lnTo>
                  <a:lnTo>
                    <a:pt x="70" y="11"/>
                  </a:lnTo>
                  <a:lnTo>
                    <a:pt x="75" y="11"/>
                  </a:lnTo>
                  <a:lnTo>
                    <a:pt x="83" y="8"/>
                  </a:lnTo>
                  <a:lnTo>
                    <a:pt x="88" y="6"/>
                  </a:lnTo>
                  <a:lnTo>
                    <a:pt x="93" y="6"/>
                  </a:lnTo>
                  <a:lnTo>
                    <a:pt x="101" y="6"/>
                  </a:lnTo>
                  <a:lnTo>
                    <a:pt x="106" y="3"/>
                  </a:lnTo>
                  <a:lnTo>
                    <a:pt x="111" y="3"/>
                  </a:lnTo>
                  <a:lnTo>
                    <a:pt x="116" y="3"/>
                  </a:lnTo>
                  <a:lnTo>
                    <a:pt x="121" y="3"/>
                  </a:lnTo>
                  <a:lnTo>
                    <a:pt x="126" y="0"/>
                  </a:lnTo>
                  <a:lnTo>
                    <a:pt x="131" y="0"/>
                  </a:lnTo>
                  <a:lnTo>
                    <a:pt x="139" y="0"/>
                  </a:lnTo>
                  <a:lnTo>
                    <a:pt x="144" y="0"/>
                  </a:lnTo>
                  <a:lnTo>
                    <a:pt x="149" y="0"/>
                  </a:lnTo>
                  <a:lnTo>
                    <a:pt x="151" y="0"/>
                  </a:lnTo>
                  <a:lnTo>
                    <a:pt x="156" y="0"/>
                  </a:lnTo>
                  <a:lnTo>
                    <a:pt x="161" y="3"/>
                  </a:lnTo>
                  <a:lnTo>
                    <a:pt x="167" y="3"/>
                  </a:lnTo>
                  <a:lnTo>
                    <a:pt x="169" y="3"/>
                  </a:lnTo>
                  <a:lnTo>
                    <a:pt x="172" y="3"/>
                  </a:lnTo>
                  <a:lnTo>
                    <a:pt x="179" y="6"/>
                  </a:lnTo>
                  <a:lnTo>
                    <a:pt x="184" y="8"/>
                  </a:lnTo>
                  <a:lnTo>
                    <a:pt x="187" y="13"/>
                  </a:lnTo>
                  <a:lnTo>
                    <a:pt x="187" y="18"/>
                  </a:lnTo>
                  <a:lnTo>
                    <a:pt x="10" y="79"/>
                  </a:lnTo>
                </a:path>
              </a:pathLst>
            </a:custGeom>
            <a:solidFill>
              <a:srgbClr val="FFFFFF"/>
            </a:solidFill>
            <a:ln w="12700" cap="rnd">
              <a:solidFill>
                <a:srgbClr val="000000"/>
              </a:solidFill>
              <a:round/>
              <a:headEnd/>
              <a:tailEnd/>
            </a:ln>
          </p:spPr>
          <p:txBody>
            <a:bodyPr/>
            <a:lstStyle/>
            <a:p>
              <a:endParaRPr lang="en-US"/>
            </a:p>
          </p:txBody>
        </p:sp>
        <p:sp>
          <p:nvSpPr>
            <p:cNvPr id="5131" name="Freeform 5"/>
            <p:cNvSpPr>
              <a:spLocks/>
            </p:cNvSpPr>
            <p:nvPr/>
          </p:nvSpPr>
          <p:spPr bwMode="auto">
            <a:xfrm>
              <a:off x="1232" y="3502"/>
              <a:ext cx="33" cy="46"/>
            </a:xfrm>
            <a:custGeom>
              <a:avLst/>
              <a:gdLst>
                <a:gd name="T0" fmla="*/ 10 w 33"/>
                <a:gd name="T1" fmla="*/ 0 h 46"/>
                <a:gd name="T2" fmla="*/ 12 w 33"/>
                <a:gd name="T3" fmla="*/ 0 h 46"/>
                <a:gd name="T4" fmla="*/ 17 w 33"/>
                <a:gd name="T5" fmla="*/ 0 h 46"/>
                <a:gd name="T6" fmla="*/ 20 w 33"/>
                <a:gd name="T7" fmla="*/ 0 h 46"/>
                <a:gd name="T8" fmla="*/ 22 w 33"/>
                <a:gd name="T9" fmla="*/ 2 h 46"/>
                <a:gd name="T10" fmla="*/ 25 w 33"/>
                <a:gd name="T11" fmla="*/ 5 h 46"/>
                <a:gd name="T12" fmla="*/ 27 w 33"/>
                <a:gd name="T13" fmla="*/ 10 h 46"/>
                <a:gd name="T14" fmla="*/ 27 w 33"/>
                <a:gd name="T15" fmla="*/ 13 h 46"/>
                <a:gd name="T16" fmla="*/ 30 w 33"/>
                <a:gd name="T17" fmla="*/ 15 h 46"/>
                <a:gd name="T18" fmla="*/ 30 w 33"/>
                <a:gd name="T19" fmla="*/ 18 h 46"/>
                <a:gd name="T20" fmla="*/ 30 w 33"/>
                <a:gd name="T21" fmla="*/ 18 h 46"/>
                <a:gd name="T22" fmla="*/ 30 w 33"/>
                <a:gd name="T23" fmla="*/ 20 h 46"/>
                <a:gd name="T24" fmla="*/ 30 w 33"/>
                <a:gd name="T25" fmla="*/ 23 h 46"/>
                <a:gd name="T26" fmla="*/ 32 w 33"/>
                <a:gd name="T27" fmla="*/ 25 h 46"/>
                <a:gd name="T28" fmla="*/ 32 w 33"/>
                <a:gd name="T29" fmla="*/ 28 h 46"/>
                <a:gd name="T30" fmla="*/ 30 w 33"/>
                <a:gd name="T31" fmla="*/ 30 h 46"/>
                <a:gd name="T32" fmla="*/ 30 w 33"/>
                <a:gd name="T33" fmla="*/ 33 h 46"/>
                <a:gd name="T34" fmla="*/ 30 w 33"/>
                <a:gd name="T35" fmla="*/ 35 h 46"/>
                <a:gd name="T36" fmla="*/ 30 w 33"/>
                <a:gd name="T37" fmla="*/ 35 h 46"/>
                <a:gd name="T38" fmla="*/ 30 w 33"/>
                <a:gd name="T39" fmla="*/ 38 h 46"/>
                <a:gd name="T40" fmla="*/ 27 w 33"/>
                <a:gd name="T41" fmla="*/ 40 h 46"/>
                <a:gd name="T42" fmla="*/ 25 w 33"/>
                <a:gd name="T43" fmla="*/ 43 h 46"/>
                <a:gd name="T44" fmla="*/ 22 w 33"/>
                <a:gd name="T45" fmla="*/ 45 h 46"/>
                <a:gd name="T46" fmla="*/ 22 w 33"/>
                <a:gd name="T47" fmla="*/ 45 h 46"/>
                <a:gd name="T48" fmla="*/ 17 w 33"/>
                <a:gd name="T49" fmla="*/ 45 h 46"/>
                <a:gd name="T50" fmla="*/ 15 w 33"/>
                <a:gd name="T51" fmla="*/ 45 h 46"/>
                <a:gd name="T52" fmla="*/ 12 w 33"/>
                <a:gd name="T53" fmla="*/ 43 h 46"/>
                <a:gd name="T54" fmla="*/ 10 w 33"/>
                <a:gd name="T55" fmla="*/ 40 h 46"/>
                <a:gd name="T56" fmla="*/ 7 w 33"/>
                <a:gd name="T57" fmla="*/ 38 h 46"/>
                <a:gd name="T58" fmla="*/ 5 w 33"/>
                <a:gd name="T59" fmla="*/ 35 h 46"/>
                <a:gd name="T60" fmla="*/ 5 w 33"/>
                <a:gd name="T61" fmla="*/ 33 h 46"/>
                <a:gd name="T62" fmla="*/ 2 w 33"/>
                <a:gd name="T63" fmla="*/ 30 h 46"/>
                <a:gd name="T64" fmla="*/ 2 w 33"/>
                <a:gd name="T65" fmla="*/ 28 h 46"/>
                <a:gd name="T66" fmla="*/ 2 w 33"/>
                <a:gd name="T67" fmla="*/ 25 h 46"/>
                <a:gd name="T68" fmla="*/ 2 w 33"/>
                <a:gd name="T69" fmla="*/ 23 h 46"/>
                <a:gd name="T70" fmla="*/ 0 w 33"/>
                <a:gd name="T71" fmla="*/ 20 h 46"/>
                <a:gd name="T72" fmla="*/ 0 w 33"/>
                <a:gd name="T73" fmla="*/ 18 h 46"/>
                <a:gd name="T74" fmla="*/ 0 w 33"/>
                <a:gd name="T75" fmla="*/ 18 h 46"/>
                <a:gd name="T76" fmla="*/ 0 w 33"/>
                <a:gd name="T77" fmla="*/ 15 h 46"/>
                <a:gd name="T78" fmla="*/ 2 w 33"/>
                <a:gd name="T79" fmla="*/ 13 h 46"/>
                <a:gd name="T80" fmla="*/ 2 w 33"/>
                <a:gd name="T81" fmla="*/ 10 h 46"/>
                <a:gd name="T82" fmla="*/ 2 w 33"/>
                <a:gd name="T83" fmla="*/ 7 h 46"/>
                <a:gd name="T84" fmla="*/ 2 w 33"/>
                <a:gd name="T85" fmla="*/ 5 h 46"/>
                <a:gd name="T86" fmla="*/ 5 w 33"/>
                <a:gd name="T87" fmla="*/ 2 h 46"/>
                <a:gd name="T88" fmla="*/ 7 w 33"/>
                <a:gd name="T89" fmla="*/ 0 h 46"/>
                <a:gd name="T90" fmla="*/ 10 w 33"/>
                <a:gd name="T91" fmla="*/ 0 h 4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3"/>
                <a:gd name="T139" fmla="*/ 0 h 46"/>
                <a:gd name="T140" fmla="*/ 33 w 33"/>
                <a:gd name="T141" fmla="*/ 46 h 4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3" h="46">
                  <a:moveTo>
                    <a:pt x="10" y="0"/>
                  </a:moveTo>
                  <a:lnTo>
                    <a:pt x="12" y="0"/>
                  </a:lnTo>
                  <a:lnTo>
                    <a:pt x="17" y="0"/>
                  </a:lnTo>
                  <a:lnTo>
                    <a:pt x="20" y="0"/>
                  </a:lnTo>
                  <a:lnTo>
                    <a:pt x="22" y="2"/>
                  </a:lnTo>
                  <a:lnTo>
                    <a:pt x="25" y="5"/>
                  </a:lnTo>
                  <a:lnTo>
                    <a:pt x="27" y="10"/>
                  </a:lnTo>
                  <a:lnTo>
                    <a:pt x="27" y="13"/>
                  </a:lnTo>
                  <a:lnTo>
                    <a:pt x="30" y="15"/>
                  </a:lnTo>
                  <a:lnTo>
                    <a:pt x="30" y="18"/>
                  </a:lnTo>
                  <a:lnTo>
                    <a:pt x="30" y="20"/>
                  </a:lnTo>
                  <a:lnTo>
                    <a:pt x="30" y="23"/>
                  </a:lnTo>
                  <a:lnTo>
                    <a:pt x="32" y="25"/>
                  </a:lnTo>
                  <a:lnTo>
                    <a:pt x="32" y="28"/>
                  </a:lnTo>
                  <a:lnTo>
                    <a:pt x="30" y="30"/>
                  </a:lnTo>
                  <a:lnTo>
                    <a:pt x="30" y="33"/>
                  </a:lnTo>
                  <a:lnTo>
                    <a:pt x="30" y="35"/>
                  </a:lnTo>
                  <a:lnTo>
                    <a:pt x="30" y="38"/>
                  </a:lnTo>
                  <a:lnTo>
                    <a:pt x="27" y="40"/>
                  </a:lnTo>
                  <a:lnTo>
                    <a:pt x="25" y="43"/>
                  </a:lnTo>
                  <a:lnTo>
                    <a:pt x="22" y="45"/>
                  </a:lnTo>
                  <a:lnTo>
                    <a:pt x="17" y="45"/>
                  </a:lnTo>
                  <a:lnTo>
                    <a:pt x="15" y="45"/>
                  </a:lnTo>
                  <a:lnTo>
                    <a:pt x="12" y="43"/>
                  </a:lnTo>
                  <a:lnTo>
                    <a:pt x="10" y="40"/>
                  </a:lnTo>
                  <a:lnTo>
                    <a:pt x="7" y="38"/>
                  </a:lnTo>
                  <a:lnTo>
                    <a:pt x="5" y="35"/>
                  </a:lnTo>
                  <a:lnTo>
                    <a:pt x="5" y="33"/>
                  </a:lnTo>
                  <a:lnTo>
                    <a:pt x="2" y="30"/>
                  </a:lnTo>
                  <a:lnTo>
                    <a:pt x="2" y="28"/>
                  </a:lnTo>
                  <a:lnTo>
                    <a:pt x="2" y="25"/>
                  </a:lnTo>
                  <a:lnTo>
                    <a:pt x="2" y="23"/>
                  </a:lnTo>
                  <a:lnTo>
                    <a:pt x="0" y="20"/>
                  </a:lnTo>
                  <a:lnTo>
                    <a:pt x="0" y="18"/>
                  </a:lnTo>
                  <a:lnTo>
                    <a:pt x="0" y="15"/>
                  </a:lnTo>
                  <a:lnTo>
                    <a:pt x="2" y="13"/>
                  </a:lnTo>
                  <a:lnTo>
                    <a:pt x="2" y="10"/>
                  </a:lnTo>
                  <a:lnTo>
                    <a:pt x="2" y="7"/>
                  </a:lnTo>
                  <a:lnTo>
                    <a:pt x="2" y="5"/>
                  </a:lnTo>
                  <a:lnTo>
                    <a:pt x="5" y="2"/>
                  </a:lnTo>
                  <a:lnTo>
                    <a:pt x="7" y="0"/>
                  </a:lnTo>
                  <a:lnTo>
                    <a:pt x="10" y="0"/>
                  </a:lnTo>
                </a:path>
              </a:pathLst>
            </a:custGeom>
            <a:solidFill>
              <a:srgbClr val="000000"/>
            </a:solidFill>
            <a:ln w="12700" cap="rnd">
              <a:solidFill>
                <a:srgbClr val="000000"/>
              </a:solidFill>
              <a:round/>
              <a:headEnd/>
              <a:tailEnd/>
            </a:ln>
          </p:spPr>
          <p:txBody>
            <a:bodyPr/>
            <a:lstStyle/>
            <a:p>
              <a:endParaRPr lang="en-US"/>
            </a:p>
          </p:txBody>
        </p:sp>
        <p:sp>
          <p:nvSpPr>
            <p:cNvPr id="5132" name="Freeform 6"/>
            <p:cNvSpPr>
              <a:spLocks/>
            </p:cNvSpPr>
            <p:nvPr/>
          </p:nvSpPr>
          <p:spPr bwMode="auto">
            <a:xfrm>
              <a:off x="1239" y="3492"/>
              <a:ext cx="39" cy="64"/>
            </a:xfrm>
            <a:custGeom>
              <a:avLst/>
              <a:gdLst>
                <a:gd name="T0" fmla="*/ 0 w 39"/>
                <a:gd name="T1" fmla="*/ 2 h 64"/>
                <a:gd name="T2" fmla="*/ 3 w 39"/>
                <a:gd name="T3" fmla="*/ 2 h 64"/>
                <a:gd name="T4" fmla="*/ 5 w 39"/>
                <a:gd name="T5" fmla="*/ 0 h 64"/>
                <a:gd name="T6" fmla="*/ 8 w 39"/>
                <a:gd name="T7" fmla="*/ 0 h 64"/>
                <a:gd name="T8" fmla="*/ 10 w 39"/>
                <a:gd name="T9" fmla="*/ 0 h 64"/>
                <a:gd name="T10" fmla="*/ 13 w 39"/>
                <a:gd name="T11" fmla="*/ 0 h 64"/>
                <a:gd name="T12" fmla="*/ 15 w 39"/>
                <a:gd name="T13" fmla="*/ 2 h 64"/>
                <a:gd name="T14" fmla="*/ 18 w 39"/>
                <a:gd name="T15" fmla="*/ 2 h 64"/>
                <a:gd name="T16" fmla="*/ 20 w 39"/>
                <a:gd name="T17" fmla="*/ 5 h 64"/>
                <a:gd name="T18" fmla="*/ 23 w 39"/>
                <a:gd name="T19" fmla="*/ 7 h 64"/>
                <a:gd name="T20" fmla="*/ 25 w 39"/>
                <a:gd name="T21" fmla="*/ 7 h 64"/>
                <a:gd name="T22" fmla="*/ 28 w 39"/>
                <a:gd name="T23" fmla="*/ 10 h 64"/>
                <a:gd name="T24" fmla="*/ 31 w 39"/>
                <a:gd name="T25" fmla="*/ 12 h 64"/>
                <a:gd name="T26" fmla="*/ 33 w 39"/>
                <a:gd name="T27" fmla="*/ 15 h 64"/>
                <a:gd name="T28" fmla="*/ 33 w 39"/>
                <a:gd name="T29" fmla="*/ 17 h 64"/>
                <a:gd name="T30" fmla="*/ 33 w 39"/>
                <a:gd name="T31" fmla="*/ 20 h 64"/>
                <a:gd name="T32" fmla="*/ 36 w 39"/>
                <a:gd name="T33" fmla="*/ 25 h 64"/>
                <a:gd name="T34" fmla="*/ 36 w 39"/>
                <a:gd name="T35" fmla="*/ 25 h 64"/>
                <a:gd name="T36" fmla="*/ 36 w 39"/>
                <a:gd name="T37" fmla="*/ 30 h 64"/>
                <a:gd name="T38" fmla="*/ 38 w 39"/>
                <a:gd name="T39" fmla="*/ 33 h 64"/>
                <a:gd name="T40" fmla="*/ 38 w 39"/>
                <a:gd name="T41" fmla="*/ 35 h 64"/>
                <a:gd name="T42" fmla="*/ 38 w 39"/>
                <a:gd name="T43" fmla="*/ 40 h 64"/>
                <a:gd name="T44" fmla="*/ 38 w 39"/>
                <a:gd name="T45" fmla="*/ 43 h 64"/>
                <a:gd name="T46" fmla="*/ 36 w 39"/>
                <a:gd name="T47" fmla="*/ 45 h 64"/>
                <a:gd name="T48" fmla="*/ 36 w 39"/>
                <a:gd name="T49" fmla="*/ 48 h 64"/>
                <a:gd name="T50" fmla="*/ 36 w 39"/>
                <a:gd name="T51" fmla="*/ 50 h 64"/>
                <a:gd name="T52" fmla="*/ 33 w 39"/>
                <a:gd name="T53" fmla="*/ 53 h 64"/>
                <a:gd name="T54" fmla="*/ 33 w 39"/>
                <a:gd name="T55" fmla="*/ 55 h 64"/>
                <a:gd name="T56" fmla="*/ 31 w 39"/>
                <a:gd name="T57" fmla="*/ 58 h 64"/>
                <a:gd name="T58" fmla="*/ 28 w 39"/>
                <a:gd name="T59" fmla="*/ 60 h 64"/>
                <a:gd name="T60" fmla="*/ 25 w 39"/>
                <a:gd name="T61" fmla="*/ 60 h 64"/>
                <a:gd name="T62" fmla="*/ 23 w 39"/>
                <a:gd name="T63" fmla="*/ 63 h 64"/>
                <a:gd name="T64" fmla="*/ 20 w 39"/>
                <a:gd name="T65" fmla="*/ 63 h 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64"/>
                <a:gd name="T101" fmla="*/ 39 w 39"/>
                <a:gd name="T102" fmla="*/ 64 h 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64">
                  <a:moveTo>
                    <a:pt x="0" y="2"/>
                  </a:moveTo>
                  <a:lnTo>
                    <a:pt x="3" y="2"/>
                  </a:lnTo>
                  <a:lnTo>
                    <a:pt x="5" y="0"/>
                  </a:lnTo>
                  <a:lnTo>
                    <a:pt x="8" y="0"/>
                  </a:lnTo>
                  <a:lnTo>
                    <a:pt x="10" y="0"/>
                  </a:lnTo>
                  <a:lnTo>
                    <a:pt x="13" y="0"/>
                  </a:lnTo>
                  <a:lnTo>
                    <a:pt x="15" y="2"/>
                  </a:lnTo>
                  <a:lnTo>
                    <a:pt x="18" y="2"/>
                  </a:lnTo>
                  <a:lnTo>
                    <a:pt x="20" y="5"/>
                  </a:lnTo>
                  <a:lnTo>
                    <a:pt x="23" y="7"/>
                  </a:lnTo>
                  <a:lnTo>
                    <a:pt x="25" y="7"/>
                  </a:lnTo>
                  <a:lnTo>
                    <a:pt x="28" y="10"/>
                  </a:lnTo>
                  <a:lnTo>
                    <a:pt x="31" y="12"/>
                  </a:lnTo>
                  <a:lnTo>
                    <a:pt x="33" y="15"/>
                  </a:lnTo>
                  <a:lnTo>
                    <a:pt x="33" y="17"/>
                  </a:lnTo>
                  <a:lnTo>
                    <a:pt x="33" y="20"/>
                  </a:lnTo>
                  <a:lnTo>
                    <a:pt x="36" y="25"/>
                  </a:lnTo>
                  <a:lnTo>
                    <a:pt x="36" y="30"/>
                  </a:lnTo>
                  <a:lnTo>
                    <a:pt x="38" y="33"/>
                  </a:lnTo>
                  <a:lnTo>
                    <a:pt x="38" y="35"/>
                  </a:lnTo>
                  <a:lnTo>
                    <a:pt x="38" y="40"/>
                  </a:lnTo>
                  <a:lnTo>
                    <a:pt x="38" y="43"/>
                  </a:lnTo>
                  <a:lnTo>
                    <a:pt x="36" y="45"/>
                  </a:lnTo>
                  <a:lnTo>
                    <a:pt x="36" y="48"/>
                  </a:lnTo>
                  <a:lnTo>
                    <a:pt x="36" y="50"/>
                  </a:lnTo>
                  <a:lnTo>
                    <a:pt x="33" y="53"/>
                  </a:lnTo>
                  <a:lnTo>
                    <a:pt x="33" y="55"/>
                  </a:lnTo>
                  <a:lnTo>
                    <a:pt x="31" y="58"/>
                  </a:lnTo>
                  <a:lnTo>
                    <a:pt x="28" y="60"/>
                  </a:lnTo>
                  <a:lnTo>
                    <a:pt x="25" y="60"/>
                  </a:lnTo>
                  <a:lnTo>
                    <a:pt x="23" y="63"/>
                  </a:lnTo>
                  <a:lnTo>
                    <a:pt x="20" y="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133" name="Freeform 7"/>
            <p:cNvSpPr>
              <a:spLocks/>
            </p:cNvSpPr>
            <p:nvPr/>
          </p:nvSpPr>
          <p:spPr bwMode="auto">
            <a:xfrm>
              <a:off x="1257" y="3484"/>
              <a:ext cx="39" cy="67"/>
            </a:xfrm>
            <a:custGeom>
              <a:avLst/>
              <a:gdLst>
                <a:gd name="T0" fmla="*/ 0 w 39"/>
                <a:gd name="T1" fmla="*/ 0 h 67"/>
                <a:gd name="T2" fmla="*/ 2 w 39"/>
                <a:gd name="T3" fmla="*/ 0 h 67"/>
                <a:gd name="T4" fmla="*/ 5 w 39"/>
                <a:gd name="T5" fmla="*/ 0 h 67"/>
                <a:gd name="T6" fmla="*/ 7 w 39"/>
                <a:gd name="T7" fmla="*/ 0 h 67"/>
                <a:gd name="T8" fmla="*/ 10 w 39"/>
                <a:gd name="T9" fmla="*/ 0 h 67"/>
                <a:gd name="T10" fmla="*/ 13 w 39"/>
                <a:gd name="T11" fmla="*/ 0 h 67"/>
                <a:gd name="T12" fmla="*/ 15 w 39"/>
                <a:gd name="T13" fmla="*/ 0 h 67"/>
                <a:gd name="T14" fmla="*/ 18 w 39"/>
                <a:gd name="T15" fmla="*/ 3 h 67"/>
                <a:gd name="T16" fmla="*/ 20 w 39"/>
                <a:gd name="T17" fmla="*/ 5 h 67"/>
                <a:gd name="T18" fmla="*/ 23 w 39"/>
                <a:gd name="T19" fmla="*/ 8 h 67"/>
                <a:gd name="T20" fmla="*/ 25 w 39"/>
                <a:gd name="T21" fmla="*/ 8 h 67"/>
                <a:gd name="T22" fmla="*/ 28 w 39"/>
                <a:gd name="T23" fmla="*/ 10 h 67"/>
                <a:gd name="T24" fmla="*/ 30 w 39"/>
                <a:gd name="T25" fmla="*/ 13 h 67"/>
                <a:gd name="T26" fmla="*/ 33 w 39"/>
                <a:gd name="T27" fmla="*/ 15 h 67"/>
                <a:gd name="T28" fmla="*/ 33 w 39"/>
                <a:gd name="T29" fmla="*/ 20 h 67"/>
                <a:gd name="T30" fmla="*/ 35 w 39"/>
                <a:gd name="T31" fmla="*/ 23 h 67"/>
                <a:gd name="T32" fmla="*/ 35 w 39"/>
                <a:gd name="T33" fmla="*/ 25 h 67"/>
                <a:gd name="T34" fmla="*/ 35 w 39"/>
                <a:gd name="T35" fmla="*/ 28 h 67"/>
                <a:gd name="T36" fmla="*/ 38 w 39"/>
                <a:gd name="T37" fmla="*/ 31 h 67"/>
                <a:gd name="T38" fmla="*/ 38 w 39"/>
                <a:gd name="T39" fmla="*/ 36 h 67"/>
                <a:gd name="T40" fmla="*/ 38 w 39"/>
                <a:gd name="T41" fmla="*/ 38 h 67"/>
                <a:gd name="T42" fmla="*/ 38 w 39"/>
                <a:gd name="T43" fmla="*/ 41 h 67"/>
                <a:gd name="T44" fmla="*/ 38 w 39"/>
                <a:gd name="T45" fmla="*/ 43 h 67"/>
                <a:gd name="T46" fmla="*/ 38 w 39"/>
                <a:gd name="T47" fmla="*/ 48 h 67"/>
                <a:gd name="T48" fmla="*/ 38 w 39"/>
                <a:gd name="T49" fmla="*/ 51 h 67"/>
                <a:gd name="T50" fmla="*/ 35 w 39"/>
                <a:gd name="T51" fmla="*/ 53 h 67"/>
                <a:gd name="T52" fmla="*/ 35 w 39"/>
                <a:gd name="T53" fmla="*/ 56 h 67"/>
                <a:gd name="T54" fmla="*/ 33 w 39"/>
                <a:gd name="T55" fmla="*/ 58 h 67"/>
                <a:gd name="T56" fmla="*/ 33 w 39"/>
                <a:gd name="T57" fmla="*/ 61 h 67"/>
                <a:gd name="T58" fmla="*/ 30 w 39"/>
                <a:gd name="T59" fmla="*/ 63 h 67"/>
                <a:gd name="T60" fmla="*/ 28 w 39"/>
                <a:gd name="T61" fmla="*/ 63 h 67"/>
                <a:gd name="T62" fmla="*/ 25 w 39"/>
                <a:gd name="T63" fmla="*/ 66 h 67"/>
                <a:gd name="T64" fmla="*/ 23 w 39"/>
                <a:gd name="T65" fmla="*/ 66 h 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67"/>
                <a:gd name="T101" fmla="*/ 39 w 39"/>
                <a:gd name="T102" fmla="*/ 67 h 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67">
                  <a:moveTo>
                    <a:pt x="0" y="0"/>
                  </a:moveTo>
                  <a:lnTo>
                    <a:pt x="2" y="0"/>
                  </a:lnTo>
                  <a:lnTo>
                    <a:pt x="5" y="0"/>
                  </a:lnTo>
                  <a:lnTo>
                    <a:pt x="7" y="0"/>
                  </a:lnTo>
                  <a:lnTo>
                    <a:pt x="10" y="0"/>
                  </a:lnTo>
                  <a:lnTo>
                    <a:pt x="13" y="0"/>
                  </a:lnTo>
                  <a:lnTo>
                    <a:pt x="15" y="0"/>
                  </a:lnTo>
                  <a:lnTo>
                    <a:pt x="18" y="3"/>
                  </a:lnTo>
                  <a:lnTo>
                    <a:pt x="20" y="5"/>
                  </a:lnTo>
                  <a:lnTo>
                    <a:pt x="23" y="8"/>
                  </a:lnTo>
                  <a:lnTo>
                    <a:pt x="25" y="8"/>
                  </a:lnTo>
                  <a:lnTo>
                    <a:pt x="28" y="10"/>
                  </a:lnTo>
                  <a:lnTo>
                    <a:pt x="30" y="13"/>
                  </a:lnTo>
                  <a:lnTo>
                    <a:pt x="33" y="15"/>
                  </a:lnTo>
                  <a:lnTo>
                    <a:pt x="33" y="20"/>
                  </a:lnTo>
                  <a:lnTo>
                    <a:pt x="35" y="23"/>
                  </a:lnTo>
                  <a:lnTo>
                    <a:pt x="35" y="25"/>
                  </a:lnTo>
                  <a:lnTo>
                    <a:pt x="35" y="28"/>
                  </a:lnTo>
                  <a:lnTo>
                    <a:pt x="38" y="31"/>
                  </a:lnTo>
                  <a:lnTo>
                    <a:pt x="38" y="36"/>
                  </a:lnTo>
                  <a:lnTo>
                    <a:pt x="38" y="38"/>
                  </a:lnTo>
                  <a:lnTo>
                    <a:pt x="38" y="41"/>
                  </a:lnTo>
                  <a:lnTo>
                    <a:pt x="38" y="43"/>
                  </a:lnTo>
                  <a:lnTo>
                    <a:pt x="38" y="48"/>
                  </a:lnTo>
                  <a:lnTo>
                    <a:pt x="38" y="51"/>
                  </a:lnTo>
                  <a:lnTo>
                    <a:pt x="35" y="53"/>
                  </a:lnTo>
                  <a:lnTo>
                    <a:pt x="35" y="56"/>
                  </a:lnTo>
                  <a:lnTo>
                    <a:pt x="33" y="58"/>
                  </a:lnTo>
                  <a:lnTo>
                    <a:pt x="33" y="61"/>
                  </a:lnTo>
                  <a:lnTo>
                    <a:pt x="30" y="63"/>
                  </a:lnTo>
                  <a:lnTo>
                    <a:pt x="28" y="63"/>
                  </a:lnTo>
                  <a:lnTo>
                    <a:pt x="25" y="66"/>
                  </a:lnTo>
                  <a:lnTo>
                    <a:pt x="23" y="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134" name="Freeform 8"/>
            <p:cNvSpPr>
              <a:spLocks/>
            </p:cNvSpPr>
            <p:nvPr/>
          </p:nvSpPr>
          <p:spPr bwMode="auto">
            <a:xfrm>
              <a:off x="867" y="3393"/>
              <a:ext cx="272" cy="272"/>
            </a:xfrm>
            <a:custGeom>
              <a:avLst/>
              <a:gdLst>
                <a:gd name="T0" fmla="*/ 58 w 272"/>
                <a:gd name="T1" fmla="*/ 0 h 272"/>
                <a:gd name="T2" fmla="*/ 21 w 272"/>
                <a:gd name="T3" fmla="*/ 8 h 272"/>
                <a:gd name="T4" fmla="*/ 18 w 272"/>
                <a:gd name="T5" fmla="*/ 10 h 272"/>
                <a:gd name="T6" fmla="*/ 13 w 272"/>
                <a:gd name="T7" fmla="*/ 13 h 272"/>
                <a:gd name="T8" fmla="*/ 10 w 272"/>
                <a:gd name="T9" fmla="*/ 13 h 272"/>
                <a:gd name="T10" fmla="*/ 8 w 272"/>
                <a:gd name="T11" fmla="*/ 15 h 272"/>
                <a:gd name="T12" fmla="*/ 5 w 272"/>
                <a:gd name="T13" fmla="*/ 15 h 272"/>
                <a:gd name="T14" fmla="*/ 3 w 272"/>
                <a:gd name="T15" fmla="*/ 21 h 272"/>
                <a:gd name="T16" fmla="*/ 3 w 272"/>
                <a:gd name="T17" fmla="*/ 23 h 272"/>
                <a:gd name="T18" fmla="*/ 0 w 272"/>
                <a:gd name="T19" fmla="*/ 26 h 272"/>
                <a:gd name="T20" fmla="*/ 0 w 272"/>
                <a:gd name="T21" fmla="*/ 28 h 272"/>
                <a:gd name="T22" fmla="*/ 0 w 272"/>
                <a:gd name="T23" fmla="*/ 31 h 272"/>
                <a:gd name="T24" fmla="*/ 0 w 272"/>
                <a:gd name="T25" fmla="*/ 33 h 272"/>
                <a:gd name="T26" fmla="*/ 3 w 272"/>
                <a:gd name="T27" fmla="*/ 36 h 272"/>
                <a:gd name="T28" fmla="*/ 3 w 272"/>
                <a:gd name="T29" fmla="*/ 41 h 272"/>
                <a:gd name="T30" fmla="*/ 3 w 272"/>
                <a:gd name="T31" fmla="*/ 43 h 272"/>
                <a:gd name="T32" fmla="*/ 58 w 272"/>
                <a:gd name="T33" fmla="*/ 271 h 272"/>
                <a:gd name="T34" fmla="*/ 271 w 272"/>
                <a:gd name="T35" fmla="*/ 185 h 272"/>
                <a:gd name="T36" fmla="*/ 58 w 272"/>
                <a:gd name="T37" fmla="*/ 0 h 2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2"/>
                <a:gd name="T58" fmla="*/ 0 h 272"/>
                <a:gd name="T59" fmla="*/ 272 w 272"/>
                <a:gd name="T60" fmla="*/ 272 h 2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2" h="272">
                  <a:moveTo>
                    <a:pt x="58" y="0"/>
                  </a:moveTo>
                  <a:lnTo>
                    <a:pt x="21" y="8"/>
                  </a:lnTo>
                  <a:lnTo>
                    <a:pt x="18" y="10"/>
                  </a:lnTo>
                  <a:lnTo>
                    <a:pt x="13" y="13"/>
                  </a:lnTo>
                  <a:lnTo>
                    <a:pt x="10" y="13"/>
                  </a:lnTo>
                  <a:lnTo>
                    <a:pt x="8" y="15"/>
                  </a:lnTo>
                  <a:lnTo>
                    <a:pt x="5" y="15"/>
                  </a:lnTo>
                  <a:lnTo>
                    <a:pt x="3" y="21"/>
                  </a:lnTo>
                  <a:lnTo>
                    <a:pt x="3" y="23"/>
                  </a:lnTo>
                  <a:lnTo>
                    <a:pt x="0" y="26"/>
                  </a:lnTo>
                  <a:lnTo>
                    <a:pt x="0" y="28"/>
                  </a:lnTo>
                  <a:lnTo>
                    <a:pt x="0" y="31"/>
                  </a:lnTo>
                  <a:lnTo>
                    <a:pt x="0" y="33"/>
                  </a:lnTo>
                  <a:lnTo>
                    <a:pt x="3" y="36"/>
                  </a:lnTo>
                  <a:lnTo>
                    <a:pt x="3" y="41"/>
                  </a:lnTo>
                  <a:lnTo>
                    <a:pt x="3" y="43"/>
                  </a:lnTo>
                  <a:lnTo>
                    <a:pt x="58" y="271"/>
                  </a:lnTo>
                  <a:lnTo>
                    <a:pt x="271" y="185"/>
                  </a:lnTo>
                  <a:lnTo>
                    <a:pt x="58" y="0"/>
                  </a:lnTo>
                </a:path>
              </a:pathLst>
            </a:custGeom>
            <a:solidFill>
              <a:srgbClr val="FFFFFF"/>
            </a:solidFill>
            <a:ln w="12700" cap="rnd">
              <a:solidFill>
                <a:srgbClr val="000000"/>
              </a:solidFill>
              <a:round/>
              <a:headEnd/>
              <a:tailEnd/>
            </a:ln>
          </p:spPr>
          <p:txBody>
            <a:bodyPr/>
            <a:lstStyle/>
            <a:p>
              <a:endParaRPr lang="en-US"/>
            </a:p>
          </p:txBody>
        </p:sp>
        <p:sp>
          <p:nvSpPr>
            <p:cNvPr id="5135" name="Freeform 9"/>
            <p:cNvSpPr>
              <a:spLocks/>
            </p:cNvSpPr>
            <p:nvPr/>
          </p:nvSpPr>
          <p:spPr bwMode="auto">
            <a:xfrm>
              <a:off x="399" y="3454"/>
              <a:ext cx="1218" cy="539"/>
            </a:xfrm>
            <a:custGeom>
              <a:avLst/>
              <a:gdLst>
                <a:gd name="T0" fmla="*/ 1217 w 1218"/>
                <a:gd name="T1" fmla="*/ 5 h 539"/>
                <a:gd name="T2" fmla="*/ 1215 w 1218"/>
                <a:gd name="T3" fmla="*/ 15 h 539"/>
                <a:gd name="T4" fmla="*/ 1202 w 1218"/>
                <a:gd name="T5" fmla="*/ 28 h 539"/>
                <a:gd name="T6" fmla="*/ 1184 w 1218"/>
                <a:gd name="T7" fmla="*/ 45 h 539"/>
                <a:gd name="T8" fmla="*/ 1164 w 1218"/>
                <a:gd name="T9" fmla="*/ 66 h 539"/>
                <a:gd name="T10" fmla="*/ 1146 w 1218"/>
                <a:gd name="T11" fmla="*/ 83 h 539"/>
                <a:gd name="T12" fmla="*/ 1126 w 1218"/>
                <a:gd name="T13" fmla="*/ 103 h 539"/>
                <a:gd name="T14" fmla="*/ 1106 w 1218"/>
                <a:gd name="T15" fmla="*/ 124 h 539"/>
                <a:gd name="T16" fmla="*/ 1086 w 1218"/>
                <a:gd name="T17" fmla="*/ 141 h 539"/>
                <a:gd name="T18" fmla="*/ 1063 w 1218"/>
                <a:gd name="T19" fmla="*/ 162 h 539"/>
                <a:gd name="T20" fmla="*/ 1040 w 1218"/>
                <a:gd name="T21" fmla="*/ 182 h 539"/>
                <a:gd name="T22" fmla="*/ 1015 w 1218"/>
                <a:gd name="T23" fmla="*/ 199 h 539"/>
                <a:gd name="T24" fmla="*/ 989 w 1218"/>
                <a:gd name="T25" fmla="*/ 217 h 539"/>
                <a:gd name="T26" fmla="*/ 962 w 1218"/>
                <a:gd name="T27" fmla="*/ 235 h 539"/>
                <a:gd name="T28" fmla="*/ 934 w 1218"/>
                <a:gd name="T29" fmla="*/ 252 h 539"/>
                <a:gd name="T30" fmla="*/ 903 w 1218"/>
                <a:gd name="T31" fmla="*/ 268 h 539"/>
                <a:gd name="T32" fmla="*/ 871 w 1218"/>
                <a:gd name="T33" fmla="*/ 283 h 539"/>
                <a:gd name="T34" fmla="*/ 835 w 1218"/>
                <a:gd name="T35" fmla="*/ 298 h 539"/>
                <a:gd name="T36" fmla="*/ 688 w 1218"/>
                <a:gd name="T37" fmla="*/ 351 h 539"/>
                <a:gd name="T38" fmla="*/ 435 w 1218"/>
                <a:gd name="T39" fmla="*/ 447 h 539"/>
                <a:gd name="T40" fmla="*/ 286 w 1218"/>
                <a:gd name="T41" fmla="*/ 502 h 539"/>
                <a:gd name="T42" fmla="*/ 243 w 1218"/>
                <a:gd name="T43" fmla="*/ 518 h 539"/>
                <a:gd name="T44" fmla="*/ 198 w 1218"/>
                <a:gd name="T45" fmla="*/ 528 h 539"/>
                <a:gd name="T46" fmla="*/ 147 w 1218"/>
                <a:gd name="T47" fmla="*/ 535 h 539"/>
                <a:gd name="T48" fmla="*/ 109 w 1218"/>
                <a:gd name="T49" fmla="*/ 538 h 539"/>
                <a:gd name="T50" fmla="*/ 91 w 1218"/>
                <a:gd name="T51" fmla="*/ 538 h 539"/>
                <a:gd name="T52" fmla="*/ 74 w 1218"/>
                <a:gd name="T53" fmla="*/ 538 h 539"/>
                <a:gd name="T54" fmla="*/ 58 w 1218"/>
                <a:gd name="T55" fmla="*/ 535 h 539"/>
                <a:gd name="T56" fmla="*/ 33 w 1218"/>
                <a:gd name="T57" fmla="*/ 530 h 539"/>
                <a:gd name="T58" fmla="*/ 10 w 1218"/>
                <a:gd name="T59" fmla="*/ 510 h 539"/>
                <a:gd name="T60" fmla="*/ 0 w 1218"/>
                <a:gd name="T61" fmla="*/ 482 h 539"/>
                <a:gd name="T62" fmla="*/ 8 w 1218"/>
                <a:gd name="T63" fmla="*/ 452 h 539"/>
                <a:gd name="T64" fmla="*/ 31 w 1218"/>
                <a:gd name="T65" fmla="*/ 429 h 539"/>
                <a:gd name="T66" fmla="*/ 53 w 1218"/>
                <a:gd name="T67" fmla="*/ 409 h 539"/>
                <a:gd name="T68" fmla="*/ 71 w 1218"/>
                <a:gd name="T69" fmla="*/ 391 h 539"/>
                <a:gd name="T70" fmla="*/ 81 w 1218"/>
                <a:gd name="T71" fmla="*/ 376 h 539"/>
                <a:gd name="T72" fmla="*/ 96 w 1218"/>
                <a:gd name="T73" fmla="*/ 359 h 539"/>
                <a:gd name="T74" fmla="*/ 114 w 1218"/>
                <a:gd name="T75" fmla="*/ 346 h 539"/>
                <a:gd name="T76" fmla="*/ 132 w 1218"/>
                <a:gd name="T77" fmla="*/ 336 h 539"/>
                <a:gd name="T78" fmla="*/ 150 w 1218"/>
                <a:gd name="T79" fmla="*/ 328 h 539"/>
                <a:gd name="T80" fmla="*/ 817 w 1218"/>
                <a:gd name="T81" fmla="*/ 76 h 539"/>
                <a:gd name="T82" fmla="*/ 840 w 1218"/>
                <a:gd name="T83" fmla="*/ 68 h 539"/>
                <a:gd name="T84" fmla="*/ 865 w 1218"/>
                <a:gd name="T85" fmla="*/ 61 h 539"/>
                <a:gd name="T86" fmla="*/ 888 w 1218"/>
                <a:gd name="T87" fmla="*/ 53 h 539"/>
                <a:gd name="T88" fmla="*/ 914 w 1218"/>
                <a:gd name="T89" fmla="*/ 45 h 539"/>
                <a:gd name="T90" fmla="*/ 936 w 1218"/>
                <a:gd name="T91" fmla="*/ 40 h 539"/>
                <a:gd name="T92" fmla="*/ 959 w 1218"/>
                <a:gd name="T93" fmla="*/ 33 h 539"/>
                <a:gd name="T94" fmla="*/ 984 w 1218"/>
                <a:gd name="T95" fmla="*/ 28 h 539"/>
                <a:gd name="T96" fmla="*/ 1010 w 1218"/>
                <a:gd name="T97" fmla="*/ 20 h 539"/>
                <a:gd name="T98" fmla="*/ 1035 w 1218"/>
                <a:gd name="T99" fmla="*/ 18 h 539"/>
                <a:gd name="T100" fmla="*/ 1060 w 1218"/>
                <a:gd name="T101" fmla="*/ 13 h 539"/>
                <a:gd name="T102" fmla="*/ 1086 w 1218"/>
                <a:gd name="T103" fmla="*/ 7 h 539"/>
                <a:gd name="T104" fmla="*/ 1111 w 1218"/>
                <a:gd name="T105" fmla="*/ 5 h 539"/>
                <a:gd name="T106" fmla="*/ 1136 w 1218"/>
                <a:gd name="T107" fmla="*/ 2 h 539"/>
                <a:gd name="T108" fmla="*/ 1164 w 1218"/>
                <a:gd name="T109" fmla="*/ 0 h 539"/>
                <a:gd name="T110" fmla="*/ 1189 w 1218"/>
                <a:gd name="T111" fmla="*/ 0 h 539"/>
                <a:gd name="T112" fmla="*/ 1217 w 1218"/>
                <a:gd name="T113" fmla="*/ 0 h 53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18"/>
                <a:gd name="T172" fmla="*/ 0 h 539"/>
                <a:gd name="T173" fmla="*/ 1218 w 1218"/>
                <a:gd name="T174" fmla="*/ 539 h 53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18" h="539">
                  <a:moveTo>
                    <a:pt x="1217" y="0"/>
                  </a:moveTo>
                  <a:lnTo>
                    <a:pt x="1217" y="5"/>
                  </a:lnTo>
                  <a:lnTo>
                    <a:pt x="1215" y="10"/>
                  </a:lnTo>
                  <a:lnTo>
                    <a:pt x="1215" y="15"/>
                  </a:lnTo>
                  <a:lnTo>
                    <a:pt x="1212" y="18"/>
                  </a:lnTo>
                  <a:lnTo>
                    <a:pt x="1202" y="28"/>
                  </a:lnTo>
                  <a:lnTo>
                    <a:pt x="1194" y="38"/>
                  </a:lnTo>
                  <a:lnTo>
                    <a:pt x="1184" y="45"/>
                  </a:lnTo>
                  <a:lnTo>
                    <a:pt x="1174" y="55"/>
                  </a:lnTo>
                  <a:lnTo>
                    <a:pt x="1164" y="66"/>
                  </a:lnTo>
                  <a:lnTo>
                    <a:pt x="1156" y="73"/>
                  </a:lnTo>
                  <a:lnTo>
                    <a:pt x="1146" y="83"/>
                  </a:lnTo>
                  <a:lnTo>
                    <a:pt x="1136" y="93"/>
                  </a:lnTo>
                  <a:lnTo>
                    <a:pt x="1126" y="103"/>
                  </a:lnTo>
                  <a:lnTo>
                    <a:pt x="1116" y="114"/>
                  </a:lnTo>
                  <a:lnTo>
                    <a:pt x="1106" y="124"/>
                  </a:lnTo>
                  <a:lnTo>
                    <a:pt x="1096" y="134"/>
                  </a:lnTo>
                  <a:lnTo>
                    <a:pt x="1086" y="141"/>
                  </a:lnTo>
                  <a:lnTo>
                    <a:pt x="1073" y="151"/>
                  </a:lnTo>
                  <a:lnTo>
                    <a:pt x="1063" y="162"/>
                  </a:lnTo>
                  <a:lnTo>
                    <a:pt x="1050" y="172"/>
                  </a:lnTo>
                  <a:lnTo>
                    <a:pt x="1040" y="182"/>
                  </a:lnTo>
                  <a:lnTo>
                    <a:pt x="1027" y="189"/>
                  </a:lnTo>
                  <a:lnTo>
                    <a:pt x="1015" y="199"/>
                  </a:lnTo>
                  <a:lnTo>
                    <a:pt x="1002" y="210"/>
                  </a:lnTo>
                  <a:lnTo>
                    <a:pt x="989" y="217"/>
                  </a:lnTo>
                  <a:lnTo>
                    <a:pt x="977" y="227"/>
                  </a:lnTo>
                  <a:lnTo>
                    <a:pt x="962" y="235"/>
                  </a:lnTo>
                  <a:lnTo>
                    <a:pt x="949" y="245"/>
                  </a:lnTo>
                  <a:lnTo>
                    <a:pt x="934" y="252"/>
                  </a:lnTo>
                  <a:lnTo>
                    <a:pt x="919" y="260"/>
                  </a:lnTo>
                  <a:lnTo>
                    <a:pt x="903" y="268"/>
                  </a:lnTo>
                  <a:lnTo>
                    <a:pt x="886" y="275"/>
                  </a:lnTo>
                  <a:lnTo>
                    <a:pt x="871" y="283"/>
                  </a:lnTo>
                  <a:lnTo>
                    <a:pt x="853" y="290"/>
                  </a:lnTo>
                  <a:lnTo>
                    <a:pt x="835" y="298"/>
                  </a:lnTo>
                  <a:lnTo>
                    <a:pt x="815" y="303"/>
                  </a:lnTo>
                  <a:lnTo>
                    <a:pt x="688" y="351"/>
                  </a:lnTo>
                  <a:lnTo>
                    <a:pt x="562" y="399"/>
                  </a:lnTo>
                  <a:lnTo>
                    <a:pt x="435" y="447"/>
                  </a:lnTo>
                  <a:lnTo>
                    <a:pt x="309" y="495"/>
                  </a:lnTo>
                  <a:lnTo>
                    <a:pt x="286" y="502"/>
                  </a:lnTo>
                  <a:lnTo>
                    <a:pt x="266" y="510"/>
                  </a:lnTo>
                  <a:lnTo>
                    <a:pt x="243" y="518"/>
                  </a:lnTo>
                  <a:lnTo>
                    <a:pt x="220" y="523"/>
                  </a:lnTo>
                  <a:lnTo>
                    <a:pt x="198" y="528"/>
                  </a:lnTo>
                  <a:lnTo>
                    <a:pt x="172" y="533"/>
                  </a:lnTo>
                  <a:lnTo>
                    <a:pt x="147" y="535"/>
                  </a:lnTo>
                  <a:lnTo>
                    <a:pt x="119" y="538"/>
                  </a:lnTo>
                  <a:lnTo>
                    <a:pt x="109" y="538"/>
                  </a:lnTo>
                  <a:lnTo>
                    <a:pt x="101" y="538"/>
                  </a:lnTo>
                  <a:lnTo>
                    <a:pt x="91" y="538"/>
                  </a:lnTo>
                  <a:lnTo>
                    <a:pt x="84" y="538"/>
                  </a:lnTo>
                  <a:lnTo>
                    <a:pt x="74" y="538"/>
                  </a:lnTo>
                  <a:lnTo>
                    <a:pt x="66" y="535"/>
                  </a:lnTo>
                  <a:lnTo>
                    <a:pt x="58" y="535"/>
                  </a:lnTo>
                  <a:lnTo>
                    <a:pt x="48" y="533"/>
                  </a:lnTo>
                  <a:lnTo>
                    <a:pt x="33" y="530"/>
                  </a:lnTo>
                  <a:lnTo>
                    <a:pt x="20" y="523"/>
                  </a:lnTo>
                  <a:lnTo>
                    <a:pt x="10" y="510"/>
                  </a:lnTo>
                  <a:lnTo>
                    <a:pt x="3" y="497"/>
                  </a:lnTo>
                  <a:lnTo>
                    <a:pt x="0" y="482"/>
                  </a:lnTo>
                  <a:lnTo>
                    <a:pt x="3" y="470"/>
                  </a:lnTo>
                  <a:lnTo>
                    <a:pt x="8" y="452"/>
                  </a:lnTo>
                  <a:lnTo>
                    <a:pt x="20" y="439"/>
                  </a:lnTo>
                  <a:lnTo>
                    <a:pt x="31" y="429"/>
                  </a:lnTo>
                  <a:lnTo>
                    <a:pt x="43" y="419"/>
                  </a:lnTo>
                  <a:lnTo>
                    <a:pt x="53" y="409"/>
                  </a:lnTo>
                  <a:lnTo>
                    <a:pt x="66" y="399"/>
                  </a:lnTo>
                  <a:lnTo>
                    <a:pt x="71" y="391"/>
                  </a:lnTo>
                  <a:lnTo>
                    <a:pt x="76" y="384"/>
                  </a:lnTo>
                  <a:lnTo>
                    <a:pt x="81" y="376"/>
                  </a:lnTo>
                  <a:lnTo>
                    <a:pt x="89" y="369"/>
                  </a:lnTo>
                  <a:lnTo>
                    <a:pt x="96" y="359"/>
                  </a:lnTo>
                  <a:lnTo>
                    <a:pt x="106" y="351"/>
                  </a:lnTo>
                  <a:lnTo>
                    <a:pt x="114" y="346"/>
                  </a:lnTo>
                  <a:lnTo>
                    <a:pt x="122" y="341"/>
                  </a:lnTo>
                  <a:lnTo>
                    <a:pt x="132" y="336"/>
                  </a:lnTo>
                  <a:lnTo>
                    <a:pt x="139" y="333"/>
                  </a:lnTo>
                  <a:lnTo>
                    <a:pt x="150" y="328"/>
                  </a:lnTo>
                  <a:lnTo>
                    <a:pt x="160" y="323"/>
                  </a:lnTo>
                  <a:lnTo>
                    <a:pt x="817" y="76"/>
                  </a:lnTo>
                  <a:lnTo>
                    <a:pt x="830" y="73"/>
                  </a:lnTo>
                  <a:lnTo>
                    <a:pt x="840" y="68"/>
                  </a:lnTo>
                  <a:lnTo>
                    <a:pt x="853" y="66"/>
                  </a:lnTo>
                  <a:lnTo>
                    <a:pt x="865" y="61"/>
                  </a:lnTo>
                  <a:lnTo>
                    <a:pt x="878" y="58"/>
                  </a:lnTo>
                  <a:lnTo>
                    <a:pt x="888" y="53"/>
                  </a:lnTo>
                  <a:lnTo>
                    <a:pt x="901" y="50"/>
                  </a:lnTo>
                  <a:lnTo>
                    <a:pt x="914" y="45"/>
                  </a:lnTo>
                  <a:lnTo>
                    <a:pt x="924" y="43"/>
                  </a:lnTo>
                  <a:lnTo>
                    <a:pt x="936" y="40"/>
                  </a:lnTo>
                  <a:lnTo>
                    <a:pt x="949" y="35"/>
                  </a:lnTo>
                  <a:lnTo>
                    <a:pt x="959" y="33"/>
                  </a:lnTo>
                  <a:lnTo>
                    <a:pt x="972" y="30"/>
                  </a:lnTo>
                  <a:lnTo>
                    <a:pt x="984" y="28"/>
                  </a:lnTo>
                  <a:lnTo>
                    <a:pt x="997" y="25"/>
                  </a:lnTo>
                  <a:lnTo>
                    <a:pt x="1010" y="20"/>
                  </a:lnTo>
                  <a:lnTo>
                    <a:pt x="1022" y="18"/>
                  </a:lnTo>
                  <a:lnTo>
                    <a:pt x="1035" y="18"/>
                  </a:lnTo>
                  <a:lnTo>
                    <a:pt x="1048" y="15"/>
                  </a:lnTo>
                  <a:lnTo>
                    <a:pt x="1060" y="13"/>
                  </a:lnTo>
                  <a:lnTo>
                    <a:pt x="1073" y="10"/>
                  </a:lnTo>
                  <a:lnTo>
                    <a:pt x="1086" y="7"/>
                  </a:lnTo>
                  <a:lnTo>
                    <a:pt x="1098" y="5"/>
                  </a:lnTo>
                  <a:lnTo>
                    <a:pt x="1111" y="5"/>
                  </a:lnTo>
                  <a:lnTo>
                    <a:pt x="1124" y="2"/>
                  </a:lnTo>
                  <a:lnTo>
                    <a:pt x="1136" y="2"/>
                  </a:lnTo>
                  <a:lnTo>
                    <a:pt x="1151" y="0"/>
                  </a:lnTo>
                  <a:lnTo>
                    <a:pt x="1164" y="0"/>
                  </a:lnTo>
                  <a:lnTo>
                    <a:pt x="1177" y="0"/>
                  </a:lnTo>
                  <a:lnTo>
                    <a:pt x="1189" y="0"/>
                  </a:lnTo>
                  <a:lnTo>
                    <a:pt x="1205" y="0"/>
                  </a:lnTo>
                  <a:lnTo>
                    <a:pt x="1217" y="0"/>
                  </a:lnTo>
                </a:path>
              </a:pathLst>
            </a:custGeom>
            <a:solidFill>
              <a:srgbClr val="FFFFFF"/>
            </a:solidFill>
            <a:ln w="12700" cap="rnd">
              <a:solidFill>
                <a:srgbClr val="000000"/>
              </a:solidFill>
              <a:round/>
              <a:headEnd/>
              <a:tailEnd/>
            </a:ln>
          </p:spPr>
          <p:txBody>
            <a:bodyPr/>
            <a:lstStyle/>
            <a:p>
              <a:endParaRPr lang="en-US"/>
            </a:p>
          </p:txBody>
        </p:sp>
        <p:sp>
          <p:nvSpPr>
            <p:cNvPr id="5136" name="Freeform 10"/>
            <p:cNvSpPr>
              <a:spLocks/>
            </p:cNvSpPr>
            <p:nvPr/>
          </p:nvSpPr>
          <p:spPr bwMode="auto">
            <a:xfrm>
              <a:off x="447" y="3472"/>
              <a:ext cx="1165" cy="521"/>
            </a:xfrm>
            <a:custGeom>
              <a:avLst/>
              <a:gdLst>
                <a:gd name="T0" fmla="*/ 1146 w 1165"/>
                <a:gd name="T1" fmla="*/ 17 h 521"/>
                <a:gd name="T2" fmla="*/ 1108 w 1165"/>
                <a:gd name="T3" fmla="*/ 55 h 521"/>
                <a:gd name="T4" fmla="*/ 1070 w 1165"/>
                <a:gd name="T5" fmla="*/ 93 h 521"/>
                <a:gd name="T6" fmla="*/ 1027 w 1165"/>
                <a:gd name="T7" fmla="*/ 133 h 521"/>
                <a:gd name="T8" fmla="*/ 982 w 1165"/>
                <a:gd name="T9" fmla="*/ 171 h 521"/>
                <a:gd name="T10" fmla="*/ 929 w 1165"/>
                <a:gd name="T11" fmla="*/ 207 h 521"/>
                <a:gd name="T12" fmla="*/ 871 w 1165"/>
                <a:gd name="T13" fmla="*/ 242 h 521"/>
                <a:gd name="T14" fmla="*/ 805 w 1165"/>
                <a:gd name="T15" fmla="*/ 272 h 521"/>
                <a:gd name="T16" fmla="*/ 737 w 1165"/>
                <a:gd name="T17" fmla="*/ 298 h 521"/>
                <a:gd name="T18" fmla="*/ 640 w 1165"/>
                <a:gd name="T19" fmla="*/ 333 h 521"/>
                <a:gd name="T20" fmla="*/ 514 w 1165"/>
                <a:gd name="T21" fmla="*/ 381 h 521"/>
                <a:gd name="T22" fmla="*/ 387 w 1165"/>
                <a:gd name="T23" fmla="*/ 429 h 521"/>
                <a:gd name="T24" fmla="*/ 291 w 1165"/>
                <a:gd name="T25" fmla="*/ 467 h 521"/>
                <a:gd name="T26" fmla="*/ 248 w 1165"/>
                <a:gd name="T27" fmla="*/ 482 h 521"/>
                <a:gd name="T28" fmla="*/ 228 w 1165"/>
                <a:gd name="T29" fmla="*/ 489 h 521"/>
                <a:gd name="T30" fmla="*/ 205 w 1165"/>
                <a:gd name="T31" fmla="*/ 495 h 521"/>
                <a:gd name="T32" fmla="*/ 185 w 1165"/>
                <a:gd name="T33" fmla="*/ 502 h 521"/>
                <a:gd name="T34" fmla="*/ 162 w 1165"/>
                <a:gd name="T35" fmla="*/ 507 h 521"/>
                <a:gd name="T36" fmla="*/ 137 w 1165"/>
                <a:gd name="T37" fmla="*/ 512 h 521"/>
                <a:gd name="T38" fmla="*/ 112 w 1165"/>
                <a:gd name="T39" fmla="*/ 515 h 521"/>
                <a:gd name="T40" fmla="*/ 86 w 1165"/>
                <a:gd name="T41" fmla="*/ 520 h 521"/>
                <a:gd name="T42" fmla="*/ 66 w 1165"/>
                <a:gd name="T43" fmla="*/ 520 h 521"/>
                <a:gd name="T44" fmla="*/ 58 w 1165"/>
                <a:gd name="T45" fmla="*/ 520 h 521"/>
                <a:gd name="T46" fmla="*/ 43 w 1165"/>
                <a:gd name="T47" fmla="*/ 520 h 521"/>
                <a:gd name="T48" fmla="*/ 26 w 1165"/>
                <a:gd name="T49" fmla="*/ 520 h 521"/>
                <a:gd name="T50" fmla="*/ 10 w 1165"/>
                <a:gd name="T51" fmla="*/ 517 h 521"/>
                <a:gd name="T52" fmla="*/ 15 w 1165"/>
                <a:gd name="T53" fmla="*/ 517 h 521"/>
                <a:gd name="T54" fmla="*/ 46 w 1165"/>
                <a:gd name="T55" fmla="*/ 515 h 521"/>
                <a:gd name="T56" fmla="*/ 74 w 1165"/>
                <a:gd name="T57" fmla="*/ 512 h 521"/>
                <a:gd name="T58" fmla="*/ 107 w 1165"/>
                <a:gd name="T59" fmla="*/ 510 h 521"/>
                <a:gd name="T60" fmla="*/ 142 w 1165"/>
                <a:gd name="T61" fmla="*/ 500 h 521"/>
                <a:gd name="T62" fmla="*/ 180 w 1165"/>
                <a:gd name="T63" fmla="*/ 489 h 521"/>
                <a:gd name="T64" fmla="*/ 223 w 1165"/>
                <a:gd name="T65" fmla="*/ 477 h 521"/>
                <a:gd name="T66" fmla="*/ 294 w 1165"/>
                <a:gd name="T67" fmla="*/ 452 h 521"/>
                <a:gd name="T68" fmla="*/ 392 w 1165"/>
                <a:gd name="T69" fmla="*/ 414 h 521"/>
                <a:gd name="T70" fmla="*/ 494 w 1165"/>
                <a:gd name="T71" fmla="*/ 376 h 521"/>
                <a:gd name="T72" fmla="*/ 592 w 1165"/>
                <a:gd name="T73" fmla="*/ 338 h 521"/>
                <a:gd name="T74" fmla="*/ 671 w 1165"/>
                <a:gd name="T75" fmla="*/ 305 h 521"/>
                <a:gd name="T76" fmla="*/ 726 w 1165"/>
                <a:gd name="T77" fmla="*/ 282 h 521"/>
                <a:gd name="T78" fmla="*/ 780 w 1165"/>
                <a:gd name="T79" fmla="*/ 262 h 521"/>
                <a:gd name="T80" fmla="*/ 830 w 1165"/>
                <a:gd name="T81" fmla="*/ 239 h 521"/>
                <a:gd name="T82" fmla="*/ 878 w 1165"/>
                <a:gd name="T83" fmla="*/ 219 h 521"/>
                <a:gd name="T84" fmla="*/ 924 w 1165"/>
                <a:gd name="T85" fmla="*/ 194 h 521"/>
                <a:gd name="T86" fmla="*/ 967 w 1165"/>
                <a:gd name="T87" fmla="*/ 169 h 521"/>
                <a:gd name="T88" fmla="*/ 1005 w 1165"/>
                <a:gd name="T89" fmla="*/ 138 h 521"/>
                <a:gd name="T90" fmla="*/ 1043 w 1165"/>
                <a:gd name="T91" fmla="*/ 106 h 521"/>
                <a:gd name="T92" fmla="*/ 1070 w 1165"/>
                <a:gd name="T93" fmla="*/ 78 h 521"/>
                <a:gd name="T94" fmla="*/ 1096 w 1165"/>
                <a:gd name="T95" fmla="*/ 55 h 521"/>
                <a:gd name="T96" fmla="*/ 1116 w 1165"/>
                <a:gd name="T97" fmla="*/ 40 h 521"/>
                <a:gd name="T98" fmla="*/ 1134 w 1165"/>
                <a:gd name="T99" fmla="*/ 27 h 521"/>
                <a:gd name="T100" fmla="*/ 1144 w 1165"/>
                <a:gd name="T101" fmla="*/ 15 h 521"/>
                <a:gd name="T102" fmla="*/ 1154 w 1165"/>
                <a:gd name="T103" fmla="*/ 7 h 521"/>
                <a:gd name="T104" fmla="*/ 1164 w 1165"/>
                <a:gd name="T105" fmla="*/ 0 h 5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65"/>
                <a:gd name="T160" fmla="*/ 0 h 521"/>
                <a:gd name="T161" fmla="*/ 1165 w 1165"/>
                <a:gd name="T162" fmla="*/ 521 h 5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65" h="521">
                  <a:moveTo>
                    <a:pt x="1164" y="0"/>
                  </a:moveTo>
                  <a:lnTo>
                    <a:pt x="1146" y="17"/>
                  </a:lnTo>
                  <a:lnTo>
                    <a:pt x="1129" y="37"/>
                  </a:lnTo>
                  <a:lnTo>
                    <a:pt x="1108" y="55"/>
                  </a:lnTo>
                  <a:lnTo>
                    <a:pt x="1091" y="75"/>
                  </a:lnTo>
                  <a:lnTo>
                    <a:pt x="1070" y="93"/>
                  </a:lnTo>
                  <a:lnTo>
                    <a:pt x="1050" y="113"/>
                  </a:lnTo>
                  <a:lnTo>
                    <a:pt x="1027" y="133"/>
                  </a:lnTo>
                  <a:lnTo>
                    <a:pt x="1005" y="151"/>
                  </a:lnTo>
                  <a:lnTo>
                    <a:pt x="982" y="171"/>
                  </a:lnTo>
                  <a:lnTo>
                    <a:pt x="957" y="189"/>
                  </a:lnTo>
                  <a:lnTo>
                    <a:pt x="929" y="207"/>
                  </a:lnTo>
                  <a:lnTo>
                    <a:pt x="901" y="227"/>
                  </a:lnTo>
                  <a:lnTo>
                    <a:pt x="871" y="242"/>
                  </a:lnTo>
                  <a:lnTo>
                    <a:pt x="838" y="257"/>
                  </a:lnTo>
                  <a:lnTo>
                    <a:pt x="805" y="272"/>
                  </a:lnTo>
                  <a:lnTo>
                    <a:pt x="767" y="285"/>
                  </a:lnTo>
                  <a:lnTo>
                    <a:pt x="737" y="298"/>
                  </a:lnTo>
                  <a:lnTo>
                    <a:pt x="704" y="310"/>
                  </a:lnTo>
                  <a:lnTo>
                    <a:pt x="640" y="333"/>
                  </a:lnTo>
                  <a:lnTo>
                    <a:pt x="577" y="358"/>
                  </a:lnTo>
                  <a:lnTo>
                    <a:pt x="514" y="381"/>
                  </a:lnTo>
                  <a:lnTo>
                    <a:pt x="451" y="406"/>
                  </a:lnTo>
                  <a:lnTo>
                    <a:pt x="387" y="429"/>
                  </a:lnTo>
                  <a:lnTo>
                    <a:pt x="322" y="454"/>
                  </a:lnTo>
                  <a:lnTo>
                    <a:pt x="291" y="467"/>
                  </a:lnTo>
                  <a:lnTo>
                    <a:pt x="261" y="477"/>
                  </a:lnTo>
                  <a:lnTo>
                    <a:pt x="248" y="482"/>
                  </a:lnTo>
                  <a:lnTo>
                    <a:pt x="238" y="484"/>
                  </a:lnTo>
                  <a:lnTo>
                    <a:pt x="228" y="489"/>
                  </a:lnTo>
                  <a:lnTo>
                    <a:pt x="218" y="492"/>
                  </a:lnTo>
                  <a:lnTo>
                    <a:pt x="205" y="495"/>
                  </a:lnTo>
                  <a:lnTo>
                    <a:pt x="195" y="500"/>
                  </a:lnTo>
                  <a:lnTo>
                    <a:pt x="185" y="502"/>
                  </a:lnTo>
                  <a:lnTo>
                    <a:pt x="172" y="505"/>
                  </a:lnTo>
                  <a:lnTo>
                    <a:pt x="162" y="507"/>
                  </a:lnTo>
                  <a:lnTo>
                    <a:pt x="150" y="510"/>
                  </a:lnTo>
                  <a:lnTo>
                    <a:pt x="137" y="512"/>
                  </a:lnTo>
                  <a:lnTo>
                    <a:pt x="124" y="515"/>
                  </a:lnTo>
                  <a:lnTo>
                    <a:pt x="112" y="515"/>
                  </a:lnTo>
                  <a:lnTo>
                    <a:pt x="99" y="517"/>
                  </a:lnTo>
                  <a:lnTo>
                    <a:pt x="86" y="520"/>
                  </a:lnTo>
                  <a:lnTo>
                    <a:pt x="71" y="520"/>
                  </a:lnTo>
                  <a:lnTo>
                    <a:pt x="66" y="520"/>
                  </a:lnTo>
                  <a:lnTo>
                    <a:pt x="61" y="520"/>
                  </a:lnTo>
                  <a:lnTo>
                    <a:pt x="58" y="520"/>
                  </a:lnTo>
                  <a:lnTo>
                    <a:pt x="53" y="520"/>
                  </a:lnTo>
                  <a:lnTo>
                    <a:pt x="43" y="520"/>
                  </a:lnTo>
                  <a:lnTo>
                    <a:pt x="36" y="520"/>
                  </a:lnTo>
                  <a:lnTo>
                    <a:pt x="26" y="520"/>
                  </a:lnTo>
                  <a:lnTo>
                    <a:pt x="18" y="517"/>
                  </a:lnTo>
                  <a:lnTo>
                    <a:pt x="10" y="517"/>
                  </a:lnTo>
                  <a:lnTo>
                    <a:pt x="0" y="515"/>
                  </a:lnTo>
                  <a:lnTo>
                    <a:pt x="15" y="517"/>
                  </a:lnTo>
                  <a:lnTo>
                    <a:pt x="36" y="517"/>
                  </a:lnTo>
                  <a:lnTo>
                    <a:pt x="46" y="515"/>
                  </a:lnTo>
                  <a:lnTo>
                    <a:pt x="61" y="515"/>
                  </a:lnTo>
                  <a:lnTo>
                    <a:pt x="74" y="512"/>
                  </a:lnTo>
                  <a:lnTo>
                    <a:pt x="89" y="512"/>
                  </a:lnTo>
                  <a:lnTo>
                    <a:pt x="107" y="510"/>
                  </a:lnTo>
                  <a:lnTo>
                    <a:pt x="122" y="505"/>
                  </a:lnTo>
                  <a:lnTo>
                    <a:pt x="142" y="500"/>
                  </a:lnTo>
                  <a:lnTo>
                    <a:pt x="162" y="497"/>
                  </a:lnTo>
                  <a:lnTo>
                    <a:pt x="180" y="489"/>
                  </a:lnTo>
                  <a:lnTo>
                    <a:pt x="203" y="484"/>
                  </a:lnTo>
                  <a:lnTo>
                    <a:pt x="223" y="477"/>
                  </a:lnTo>
                  <a:lnTo>
                    <a:pt x="243" y="469"/>
                  </a:lnTo>
                  <a:lnTo>
                    <a:pt x="294" y="452"/>
                  </a:lnTo>
                  <a:lnTo>
                    <a:pt x="344" y="431"/>
                  </a:lnTo>
                  <a:lnTo>
                    <a:pt x="392" y="414"/>
                  </a:lnTo>
                  <a:lnTo>
                    <a:pt x="443" y="394"/>
                  </a:lnTo>
                  <a:lnTo>
                    <a:pt x="494" y="376"/>
                  </a:lnTo>
                  <a:lnTo>
                    <a:pt x="542" y="356"/>
                  </a:lnTo>
                  <a:lnTo>
                    <a:pt x="592" y="338"/>
                  </a:lnTo>
                  <a:lnTo>
                    <a:pt x="643" y="320"/>
                  </a:lnTo>
                  <a:lnTo>
                    <a:pt x="671" y="305"/>
                  </a:lnTo>
                  <a:lnTo>
                    <a:pt x="699" y="295"/>
                  </a:lnTo>
                  <a:lnTo>
                    <a:pt x="726" y="282"/>
                  </a:lnTo>
                  <a:lnTo>
                    <a:pt x="752" y="272"/>
                  </a:lnTo>
                  <a:lnTo>
                    <a:pt x="780" y="262"/>
                  </a:lnTo>
                  <a:lnTo>
                    <a:pt x="805" y="252"/>
                  </a:lnTo>
                  <a:lnTo>
                    <a:pt x="830" y="239"/>
                  </a:lnTo>
                  <a:lnTo>
                    <a:pt x="855" y="229"/>
                  </a:lnTo>
                  <a:lnTo>
                    <a:pt x="878" y="219"/>
                  </a:lnTo>
                  <a:lnTo>
                    <a:pt x="901" y="207"/>
                  </a:lnTo>
                  <a:lnTo>
                    <a:pt x="924" y="194"/>
                  </a:lnTo>
                  <a:lnTo>
                    <a:pt x="947" y="181"/>
                  </a:lnTo>
                  <a:lnTo>
                    <a:pt x="967" y="169"/>
                  </a:lnTo>
                  <a:lnTo>
                    <a:pt x="987" y="154"/>
                  </a:lnTo>
                  <a:lnTo>
                    <a:pt x="1005" y="138"/>
                  </a:lnTo>
                  <a:lnTo>
                    <a:pt x="1025" y="123"/>
                  </a:lnTo>
                  <a:lnTo>
                    <a:pt x="1043" y="106"/>
                  </a:lnTo>
                  <a:lnTo>
                    <a:pt x="1058" y="90"/>
                  </a:lnTo>
                  <a:lnTo>
                    <a:pt x="1070" y="78"/>
                  </a:lnTo>
                  <a:lnTo>
                    <a:pt x="1083" y="68"/>
                  </a:lnTo>
                  <a:lnTo>
                    <a:pt x="1096" y="55"/>
                  </a:lnTo>
                  <a:lnTo>
                    <a:pt x="1106" y="48"/>
                  </a:lnTo>
                  <a:lnTo>
                    <a:pt x="1116" y="40"/>
                  </a:lnTo>
                  <a:lnTo>
                    <a:pt x="1124" y="32"/>
                  </a:lnTo>
                  <a:lnTo>
                    <a:pt x="1134" y="27"/>
                  </a:lnTo>
                  <a:lnTo>
                    <a:pt x="1139" y="20"/>
                  </a:lnTo>
                  <a:lnTo>
                    <a:pt x="1144" y="15"/>
                  </a:lnTo>
                  <a:lnTo>
                    <a:pt x="1149" y="12"/>
                  </a:lnTo>
                  <a:lnTo>
                    <a:pt x="1154" y="7"/>
                  </a:lnTo>
                  <a:lnTo>
                    <a:pt x="1159" y="5"/>
                  </a:lnTo>
                  <a:lnTo>
                    <a:pt x="1164" y="0"/>
                  </a:lnTo>
                </a:path>
              </a:pathLst>
            </a:custGeom>
            <a:solidFill>
              <a:srgbClr val="000000"/>
            </a:solidFill>
            <a:ln w="12700" cap="rnd">
              <a:solidFill>
                <a:srgbClr val="000000"/>
              </a:solidFill>
              <a:round/>
              <a:headEnd/>
              <a:tailEnd/>
            </a:ln>
          </p:spPr>
          <p:txBody>
            <a:bodyPr/>
            <a:lstStyle/>
            <a:p>
              <a:endParaRPr lang="en-US"/>
            </a:p>
          </p:txBody>
        </p:sp>
        <p:sp>
          <p:nvSpPr>
            <p:cNvPr id="5137" name="Freeform 11"/>
            <p:cNvSpPr>
              <a:spLocks/>
            </p:cNvSpPr>
            <p:nvPr/>
          </p:nvSpPr>
          <p:spPr bwMode="auto">
            <a:xfrm>
              <a:off x="1452" y="3290"/>
              <a:ext cx="239" cy="200"/>
            </a:xfrm>
            <a:custGeom>
              <a:avLst/>
              <a:gdLst>
                <a:gd name="T0" fmla="*/ 0 w 239"/>
                <a:gd name="T1" fmla="*/ 187 h 200"/>
                <a:gd name="T2" fmla="*/ 101 w 239"/>
                <a:gd name="T3" fmla="*/ 15 h 200"/>
                <a:gd name="T4" fmla="*/ 238 w 239"/>
                <a:gd name="T5" fmla="*/ 0 h 200"/>
                <a:gd name="T6" fmla="*/ 159 w 239"/>
                <a:gd name="T7" fmla="*/ 166 h 200"/>
                <a:gd name="T8" fmla="*/ 157 w 239"/>
                <a:gd name="T9" fmla="*/ 169 h 200"/>
                <a:gd name="T10" fmla="*/ 152 w 239"/>
                <a:gd name="T11" fmla="*/ 169 h 200"/>
                <a:gd name="T12" fmla="*/ 139 w 239"/>
                <a:gd name="T13" fmla="*/ 174 h 200"/>
                <a:gd name="T14" fmla="*/ 126 w 239"/>
                <a:gd name="T15" fmla="*/ 177 h 200"/>
                <a:gd name="T16" fmla="*/ 114 w 239"/>
                <a:gd name="T17" fmla="*/ 182 h 200"/>
                <a:gd name="T18" fmla="*/ 98 w 239"/>
                <a:gd name="T19" fmla="*/ 184 h 200"/>
                <a:gd name="T20" fmla="*/ 86 w 239"/>
                <a:gd name="T21" fmla="*/ 187 h 200"/>
                <a:gd name="T22" fmla="*/ 71 w 239"/>
                <a:gd name="T23" fmla="*/ 192 h 200"/>
                <a:gd name="T24" fmla="*/ 58 w 239"/>
                <a:gd name="T25" fmla="*/ 194 h 200"/>
                <a:gd name="T26" fmla="*/ 45 w 239"/>
                <a:gd name="T27" fmla="*/ 197 h 200"/>
                <a:gd name="T28" fmla="*/ 33 w 239"/>
                <a:gd name="T29" fmla="*/ 197 h 200"/>
                <a:gd name="T30" fmla="*/ 22 w 239"/>
                <a:gd name="T31" fmla="*/ 199 h 200"/>
                <a:gd name="T32" fmla="*/ 15 w 239"/>
                <a:gd name="T33" fmla="*/ 199 h 200"/>
                <a:gd name="T34" fmla="*/ 7 w 239"/>
                <a:gd name="T35" fmla="*/ 197 h 200"/>
                <a:gd name="T36" fmla="*/ 2 w 239"/>
                <a:gd name="T37" fmla="*/ 194 h 200"/>
                <a:gd name="T38" fmla="*/ 0 w 239"/>
                <a:gd name="T39" fmla="*/ 192 h 200"/>
                <a:gd name="T40" fmla="*/ 0 w 239"/>
                <a:gd name="T41" fmla="*/ 187 h 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9"/>
                <a:gd name="T64" fmla="*/ 0 h 200"/>
                <a:gd name="T65" fmla="*/ 239 w 239"/>
                <a:gd name="T66" fmla="*/ 200 h 2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9" h="200">
                  <a:moveTo>
                    <a:pt x="0" y="187"/>
                  </a:moveTo>
                  <a:lnTo>
                    <a:pt x="101" y="15"/>
                  </a:lnTo>
                  <a:lnTo>
                    <a:pt x="238" y="0"/>
                  </a:lnTo>
                  <a:lnTo>
                    <a:pt x="159" y="166"/>
                  </a:lnTo>
                  <a:lnTo>
                    <a:pt x="157" y="169"/>
                  </a:lnTo>
                  <a:lnTo>
                    <a:pt x="152" y="169"/>
                  </a:lnTo>
                  <a:lnTo>
                    <a:pt x="139" y="174"/>
                  </a:lnTo>
                  <a:lnTo>
                    <a:pt x="126" y="177"/>
                  </a:lnTo>
                  <a:lnTo>
                    <a:pt x="114" y="182"/>
                  </a:lnTo>
                  <a:lnTo>
                    <a:pt x="98" y="184"/>
                  </a:lnTo>
                  <a:lnTo>
                    <a:pt x="86" y="187"/>
                  </a:lnTo>
                  <a:lnTo>
                    <a:pt x="71" y="192"/>
                  </a:lnTo>
                  <a:lnTo>
                    <a:pt x="58" y="194"/>
                  </a:lnTo>
                  <a:lnTo>
                    <a:pt x="45" y="197"/>
                  </a:lnTo>
                  <a:lnTo>
                    <a:pt x="33" y="197"/>
                  </a:lnTo>
                  <a:lnTo>
                    <a:pt x="22" y="199"/>
                  </a:lnTo>
                  <a:lnTo>
                    <a:pt x="15" y="199"/>
                  </a:lnTo>
                  <a:lnTo>
                    <a:pt x="7" y="197"/>
                  </a:lnTo>
                  <a:lnTo>
                    <a:pt x="2" y="194"/>
                  </a:lnTo>
                  <a:lnTo>
                    <a:pt x="0" y="192"/>
                  </a:lnTo>
                  <a:lnTo>
                    <a:pt x="0" y="187"/>
                  </a:lnTo>
                </a:path>
              </a:pathLst>
            </a:custGeom>
            <a:solidFill>
              <a:srgbClr val="FFFFFF"/>
            </a:solidFill>
            <a:ln w="12700" cap="rnd">
              <a:solidFill>
                <a:srgbClr val="000000"/>
              </a:solidFill>
              <a:round/>
              <a:headEnd/>
              <a:tailEnd/>
            </a:ln>
          </p:spPr>
          <p:txBody>
            <a:bodyPr/>
            <a:lstStyle/>
            <a:p>
              <a:endParaRPr lang="en-US"/>
            </a:p>
          </p:txBody>
        </p:sp>
        <p:sp>
          <p:nvSpPr>
            <p:cNvPr id="5138" name="Freeform 12"/>
            <p:cNvSpPr>
              <a:spLocks/>
            </p:cNvSpPr>
            <p:nvPr/>
          </p:nvSpPr>
          <p:spPr bwMode="auto">
            <a:xfrm>
              <a:off x="1520" y="3234"/>
              <a:ext cx="173" cy="69"/>
            </a:xfrm>
            <a:custGeom>
              <a:avLst/>
              <a:gdLst>
                <a:gd name="T0" fmla="*/ 56 w 173"/>
                <a:gd name="T1" fmla="*/ 68 h 69"/>
                <a:gd name="T2" fmla="*/ 3 w 173"/>
                <a:gd name="T3" fmla="*/ 13 h 69"/>
                <a:gd name="T4" fmla="*/ 3 w 173"/>
                <a:gd name="T5" fmla="*/ 10 h 69"/>
                <a:gd name="T6" fmla="*/ 0 w 173"/>
                <a:gd name="T7" fmla="*/ 8 h 69"/>
                <a:gd name="T8" fmla="*/ 0 w 173"/>
                <a:gd name="T9" fmla="*/ 5 h 69"/>
                <a:gd name="T10" fmla="*/ 3 w 173"/>
                <a:gd name="T11" fmla="*/ 3 h 69"/>
                <a:gd name="T12" fmla="*/ 8 w 173"/>
                <a:gd name="T13" fmla="*/ 3 h 69"/>
                <a:gd name="T14" fmla="*/ 10 w 173"/>
                <a:gd name="T15" fmla="*/ 3 h 69"/>
                <a:gd name="T16" fmla="*/ 15 w 173"/>
                <a:gd name="T17" fmla="*/ 0 h 69"/>
                <a:gd name="T18" fmla="*/ 20 w 173"/>
                <a:gd name="T19" fmla="*/ 0 h 69"/>
                <a:gd name="T20" fmla="*/ 28 w 173"/>
                <a:gd name="T21" fmla="*/ 0 h 69"/>
                <a:gd name="T22" fmla="*/ 33 w 173"/>
                <a:gd name="T23" fmla="*/ 0 h 69"/>
                <a:gd name="T24" fmla="*/ 38 w 173"/>
                <a:gd name="T25" fmla="*/ 0 h 69"/>
                <a:gd name="T26" fmla="*/ 46 w 173"/>
                <a:gd name="T27" fmla="*/ 0 h 69"/>
                <a:gd name="T28" fmla="*/ 51 w 173"/>
                <a:gd name="T29" fmla="*/ 0 h 69"/>
                <a:gd name="T30" fmla="*/ 56 w 173"/>
                <a:gd name="T31" fmla="*/ 3 h 69"/>
                <a:gd name="T32" fmla="*/ 61 w 173"/>
                <a:gd name="T33" fmla="*/ 3 h 69"/>
                <a:gd name="T34" fmla="*/ 63 w 173"/>
                <a:gd name="T35" fmla="*/ 3 h 69"/>
                <a:gd name="T36" fmla="*/ 164 w 173"/>
                <a:gd name="T37" fmla="*/ 43 h 69"/>
                <a:gd name="T38" fmla="*/ 172 w 173"/>
                <a:gd name="T39" fmla="*/ 53 h 69"/>
                <a:gd name="T40" fmla="*/ 56 w 173"/>
                <a:gd name="T41" fmla="*/ 68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3"/>
                <a:gd name="T64" fmla="*/ 0 h 69"/>
                <a:gd name="T65" fmla="*/ 173 w 173"/>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3" h="69">
                  <a:moveTo>
                    <a:pt x="56" y="68"/>
                  </a:moveTo>
                  <a:lnTo>
                    <a:pt x="3" y="13"/>
                  </a:lnTo>
                  <a:lnTo>
                    <a:pt x="3" y="10"/>
                  </a:lnTo>
                  <a:lnTo>
                    <a:pt x="0" y="8"/>
                  </a:lnTo>
                  <a:lnTo>
                    <a:pt x="0" y="5"/>
                  </a:lnTo>
                  <a:lnTo>
                    <a:pt x="3" y="3"/>
                  </a:lnTo>
                  <a:lnTo>
                    <a:pt x="8" y="3"/>
                  </a:lnTo>
                  <a:lnTo>
                    <a:pt x="10" y="3"/>
                  </a:lnTo>
                  <a:lnTo>
                    <a:pt x="15" y="0"/>
                  </a:lnTo>
                  <a:lnTo>
                    <a:pt x="20" y="0"/>
                  </a:lnTo>
                  <a:lnTo>
                    <a:pt x="28" y="0"/>
                  </a:lnTo>
                  <a:lnTo>
                    <a:pt x="33" y="0"/>
                  </a:lnTo>
                  <a:lnTo>
                    <a:pt x="38" y="0"/>
                  </a:lnTo>
                  <a:lnTo>
                    <a:pt x="46" y="0"/>
                  </a:lnTo>
                  <a:lnTo>
                    <a:pt x="51" y="0"/>
                  </a:lnTo>
                  <a:lnTo>
                    <a:pt x="56" y="3"/>
                  </a:lnTo>
                  <a:lnTo>
                    <a:pt x="61" y="3"/>
                  </a:lnTo>
                  <a:lnTo>
                    <a:pt x="63" y="3"/>
                  </a:lnTo>
                  <a:lnTo>
                    <a:pt x="164" y="43"/>
                  </a:lnTo>
                  <a:lnTo>
                    <a:pt x="172" y="53"/>
                  </a:lnTo>
                  <a:lnTo>
                    <a:pt x="56" y="68"/>
                  </a:lnTo>
                </a:path>
              </a:pathLst>
            </a:custGeom>
            <a:solidFill>
              <a:srgbClr val="FFFFFF"/>
            </a:solidFill>
            <a:ln w="12700" cap="rnd">
              <a:solidFill>
                <a:srgbClr val="000000"/>
              </a:solidFill>
              <a:round/>
              <a:headEnd/>
              <a:tailEnd/>
            </a:ln>
          </p:spPr>
          <p:txBody>
            <a:bodyPr/>
            <a:lstStyle/>
            <a:p>
              <a:endParaRPr lang="en-US"/>
            </a:p>
          </p:txBody>
        </p:sp>
        <p:sp>
          <p:nvSpPr>
            <p:cNvPr id="5139" name="Freeform 13"/>
            <p:cNvSpPr>
              <a:spLocks/>
            </p:cNvSpPr>
            <p:nvPr/>
          </p:nvSpPr>
          <p:spPr bwMode="auto">
            <a:xfrm>
              <a:off x="1571" y="3285"/>
              <a:ext cx="312" cy="39"/>
            </a:xfrm>
            <a:custGeom>
              <a:avLst/>
              <a:gdLst>
                <a:gd name="T0" fmla="*/ 0 w 312"/>
                <a:gd name="T1" fmla="*/ 35 h 39"/>
                <a:gd name="T2" fmla="*/ 270 w 312"/>
                <a:gd name="T3" fmla="*/ 38 h 39"/>
                <a:gd name="T4" fmla="*/ 311 w 312"/>
                <a:gd name="T5" fmla="*/ 25 h 39"/>
                <a:gd name="T6" fmla="*/ 141 w 312"/>
                <a:gd name="T7" fmla="*/ 0 h 39"/>
                <a:gd name="T8" fmla="*/ 116 w 312"/>
                <a:gd name="T9" fmla="*/ 5 h 39"/>
                <a:gd name="T10" fmla="*/ 15 w 312"/>
                <a:gd name="T11" fmla="*/ 15 h 39"/>
                <a:gd name="T12" fmla="*/ 0 w 312"/>
                <a:gd name="T13" fmla="*/ 35 h 39"/>
                <a:gd name="T14" fmla="*/ 0 60000 65536"/>
                <a:gd name="T15" fmla="*/ 0 60000 65536"/>
                <a:gd name="T16" fmla="*/ 0 60000 65536"/>
                <a:gd name="T17" fmla="*/ 0 60000 65536"/>
                <a:gd name="T18" fmla="*/ 0 60000 65536"/>
                <a:gd name="T19" fmla="*/ 0 60000 65536"/>
                <a:gd name="T20" fmla="*/ 0 60000 65536"/>
                <a:gd name="T21" fmla="*/ 0 w 312"/>
                <a:gd name="T22" fmla="*/ 0 h 39"/>
                <a:gd name="T23" fmla="*/ 312 w 312"/>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2" h="39">
                  <a:moveTo>
                    <a:pt x="0" y="35"/>
                  </a:moveTo>
                  <a:lnTo>
                    <a:pt x="270" y="38"/>
                  </a:lnTo>
                  <a:lnTo>
                    <a:pt x="311" y="25"/>
                  </a:lnTo>
                  <a:lnTo>
                    <a:pt x="141" y="0"/>
                  </a:lnTo>
                  <a:lnTo>
                    <a:pt x="116" y="5"/>
                  </a:lnTo>
                  <a:lnTo>
                    <a:pt x="15" y="15"/>
                  </a:lnTo>
                  <a:lnTo>
                    <a:pt x="0" y="35"/>
                  </a:lnTo>
                </a:path>
              </a:pathLst>
            </a:custGeom>
            <a:solidFill>
              <a:srgbClr val="FFFFFF"/>
            </a:solidFill>
            <a:ln w="12700" cap="rnd">
              <a:solidFill>
                <a:srgbClr val="000000"/>
              </a:solidFill>
              <a:round/>
              <a:headEnd/>
              <a:tailEnd/>
            </a:ln>
          </p:spPr>
          <p:txBody>
            <a:bodyPr/>
            <a:lstStyle/>
            <a:p>
              <a:endParaRPr lang="en-US"/>
            </a:p>
          </p:txBody>
        </p:sp>
        <p:sp>
          <p:nvSpPr>
            <p:cNvPr id="5140" name="Freeform 14"/>
            <p:cNvSpPr>
              <a:spLocks/>
            </p:cNvSpPr>
            <p:nvPr/>
          </p:nvSpPr>
          <p:spPr bwMode="auto">
            <a:xfrm>
              <a:off x="1535" y="3285"/>
              <a:ext cx="158" cy="46"/>
            </a:xfrm>
            <a:custGeom>
              <a:avLst/>
              <a:gdLst>
                <a:gd name="T0" fmla="*/ 0 w 158"/>
                <a:gd name="T1" fmla="*/ 33 h 46"/>
                <a:gd name="T2" fmla="*/ 3 w 158"/>
                <a:gd name="T3" fmla="*/ 40 h 46"/>
                <a:gd name="T4" fmla="*/ 8 w 158"/>
                <a:gd name="T5" fmla="*/ 43 h 46"/>
                <a:gd name="T6" fmla="*/ 15 w 158"/>
                <a:gd name="T7" fmla="*/ 45 h 46"/>
                <a:gd name="T8" fmla="*/ 23 w 158"/>
                <a:gd name="T9" fmla="*/ 45 h 46"/>
                <a:gd name="T10" fmla="*/ 31 w 158"/>
                <a:gd name="T11" fmla="*/ 43 h 46"/>
                <a:gd name="T12" fmla="*/ 41 w 158"/>
                <a:gd name="T13" fmla="*/ 40 h 46"/>
                <a:gd name="T14" fmla="*/ 51 w 158"/>
                <a:gd name="T15" fmla="*/ 38 h 46"/>
                <a:gd name="T16" fmla="*/ 53 w 158"/>
                <a:gd name="T17" fmla="*/ 35 h 46"/>
                <a:gd name="T18" fmla="*/ 51 w 158"/>
                <a:gd name="T19" fmla="*/ 33 h 46"/>
                <a:gd name="T20" fmla="*/ 51 w 158"/>
                <a:gd name="T21" fmla="*/ 27 h 46"/>
                <a:gd name="T22" fmla="*/ 58 w 158"/>
                <a:gd name="T23" fmla="*/ 25 h 46"/>
                <a:gd name="T24" fmla="*/ 69 w 158"/>
                <a:gd name="T25" fmla="*/ 20 h 46"/>
                <a:gd name="T26" fmla="*/ 81 w 158"/>
                <a:gd name="T27" fmla="*/ 17 h 46"/>
                <a:gd name="T28" fmla="*/ 91 w 158"/>
                <a:gd name="T29" fmla="*/ 15 h 46"/>
                <a:gd name="T30" fmla="*/ 104 w 158"/>
                <a:gd name="T31" fmla="*/ 12 h 46"/>
                <a:gd name="T32" fmla="*/ 109 w 158"/>
                <a:gd name="T33" fmla="*/ 12 h 46"/>
                <a:gd name="T34" fmla="*/ 114 w 158"/>
                <a:gd name="T35" fmla="*/ 12 h 46"/>
                <a:gd name="T36" fmla="*/ 122 w 158"/>
                <a:gd name="T37" fmla="*/ 10 h 46"/>
                <a:gd name="T38" fmla="*/ 127 w 158"/>
                <a:gd name="T39" fmla="*/ 7 h 46"/>
                <a:gd name="T40" fmla="*/ 134 w 158"/>
                <a:gd name="T41" fmla="*/ 7 h 46"/>
                <a:gd name="T42" fmla="*/ 142 w 158"/>
                <a:gd name="T43" fmla="*/ 7 h 46"/>
                <a:gd name="T44" fmla="*/ 147 w 158"/>
                <a:gd name="T45" fmla="*/ 5 h 46"/>
                <a:gd name="T46" fmla="*/ 152 w 158"/>
                <a:gd name="T47" fmla="*/ 5 h 46"/>
                <a:gd name="T48" fmla="*/ 157 w 158"/>
                <a:gd name="T49" fmla="*/ 5 h 46"/>
                <a:gd name="T50" fmla="*/ 157 w 158"/>
                <a:gd name="T51" fmla="*/ 2 h 46"/>
                <a:gd name="T52" fmla="*/ 149 w 158"/>
                <a:gd name="T53" fmla="*/ 0 h 46"/>
                <a:gd name="T54" fmla="*/ 137 w 158"/>
                <a:gd name="T55" fmla="*/ 0 h 46"/>
                <a:gd name="T56" fmla="*/ 124 w 158"/>
                <a:gd name="T57" fmla="*/ 0 h 46"/>
                <a:gd name="T58" fmla="*/ 109 w 158"/>
                <a:gd name="T59" fmla="*/ 0 h 46"/>
                <a:gd name="T60" fmla="*/ 91 w 158"/>
                <a:gd name="T61" fmla="*/ 0 h 46"/>
                <a:gd name="T62" fmla="*/ 74 w 158"/>
                <a:gd name="T63" fmla="*/ 2 h 46"/>
                <a:gd name="T64" fmla="*/ 56 w 158"/>
                <a:gd name="T65" fmla="*/ 5 h 46"/>
                <a:gd name="T66" fmla="*/ 38 w 158"/>
                <a:gd name="T67" fmla="*/ 7 h 46"/>
                <a:gd name="T68" fmla="*/ 33 w 158"/>
                <a:gd name="T69" fmla="*/ 7 h 46"/>
                <a:gd name="T70" fmla="*/ 26 w 158"/>
                <a:gd name="T71" fmla="*/ 7 h 46"/>
                <a:gd name="T72" fmla="*/ 18 w 158"/>
                <a:gd name="T73" fmla="*/ 10 h 46"/>
                <a:gd name="T74" fmla="*/ 13 w 158"/>
                <a:gd name="T75" fmla="*/ 12 h 46"/>
                <a:gd name="T76" fmla="*/ 8 w 158"/>
                <a:gd name="T77" fmla="*/ 15 h 46"/>
                <a:gd name="T78" fmla="*/ 3 w 158"/>
                <a:gd name="T79" fmla="*/ 17 h 46"/>
                <a:gd name="T80" fmla="*/ 0 w 158"/>
                <a:gd name="T81" fmla="*/ 22 h 46"/>
                <a:gd name="T82" fmla="*/ 0 w 158"/>
                <a:gd name="T83" fmla="*/ 27 h 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8"/>
                <a:gd name="T127" fmla="*/ 0 h 46"/>
                <a:gd name="T128" fmla="*/ 158 w 158"/>
                <a:gd name="T129" fmla="*/ 46 h 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8" h="46">
                  <a:moveTo>
                    <a:pt x="0" y="33"/>
                  </a:moveTo>
                  <a:lnTo>
                    <a:pt x="0" y="33"/>
                  </a:lnTo>
                  <a:lnTo>
                    <a:pt x="3" y="38"/>
                  </a:lnTo>
                  <a:lnTo>
                    <a:pt x="3" y="40"/>
                  </a:lnTo>
                  <a:lnTo>
                    <a:pt x="5" y="43"/>
                  </a:lnTo>
                  <a:lnTo>
                    <a:pt x="8" y="43"/>
                  </a:lnTo>
                  <a:lnTo>
                    <a:pt x="13" y="45"/>
                  </a:lnTo>
                  <a:lnTo>
                    <a:pt x="15" y="45"/>
                  </a:lnTo>
                  <a:lnTo>
                    <a:pt x="18" y="45"/>
                  </a:lnTo>
                  <a:lnTo>
                    <a:pt x="23" y="45"/>
                  </a:lnTo>
                  <a:lnTo>
                    <a:pt x="28" y="45"/>
                  </a:lnTo>
                  <a:lnTo>
                    <a:pt x="31" y="43"/>
                  </a:lnTo>
                  <a:lnTo>
                    <a:pt x="36" y="43"/>
                  </a:lnTo>
                  <a:lnTo>
                    <a:pt x="41" y="40"/>
                  </a:lnTo>
                  <a:lnTo>
                    <a:pt x="46" y="40"/>
                  </a:lnTo>
                  <a:lnTo>
                    <a:pt x="51" y="38"/>
                  </a:lnTo>
                  <a:lnTo>
                    <a:pt x="56" y="38"/>
                  </a:lnTo>
                  <a:lnTo>
                    <a:pt x="53" y="35"/>
                  </a:lnTo>
                  <a:lnTo>
                    <a:pt x="51" y="33"/>
                  </a:lnTo>
                  <a:lnTo>
                    <a:pt x="51" y="30"/>
                  </a:lnTo>
                  <a:lnTo>
                    <a:pt x="51" y="27"/>
                  </a:lnTo>
                  <a:lnTo>
                    <a:pt x="53" y="25"/>
                  </a:lnTo>
                  <a:lnTo>
                    <a:pt x="58" y="25"/>
                  </a:lnTo>
                  <a:lnTo>
                    <a:pt x="63" y="22"/>
                  </a:lnTo>
                  <a:lnTo>
                    <a:pt x="69" y="20"/>
                  </a:lnTo>
                  <a:lnTo>
                    <a:pt x="74" y="20"/>
                  </a:lnTo>
                  <a:lnTo>
                    <a:pt x="81" y="17"/>
                  </a:lnTo>
                  <a:lnTo>
                    <a:pt x="86" y="15"/>
                  </a:lnTo>
                  <a:lnTo>
                    <a:pt x="91" y="15"/>
                  </a:lnTo>
                  <a:lnTo>
                    <a:pt x="99" y="15"/>
                  </a:lnTo>
                  <a:lnTo>
                    <a:pt x="104" y="12"/>
                  </a:lnTo>
                  <a:lnTo>
                    <a:pt x="106" y="12"/>
                  </a:lnTo>
                  <a:lnTo>
                    <a:pt x="109" y="12"/>
                  </a:lnTo>
                  <a:lnTo>
                    <a:pt x="112" y="12"/>
                  </a:lnTo>
                  <a:lnTo>
                    <a:pt x="114" y="12"/>
                  </a:lnTo>
                  <a:lnTo>
                    <a:pt x="117" y="10"/>
                  </a:lnTo>
                  <a:lnTo>
                    <a:pt x="122" y="10"/>
                  </a:lnTo>
                  <a:lnTo>
                    <a:pt x="124" y="10"/>
                  </a:lnTo>
                  <a:lnTo>
                    <a:pt x="127" y="7"/>
                  </a:lnTo>
                  <a:lnTo>
                    <a:pt x="132" y="7"/>
                  </a:lnTo>
                  <a:lnTo>
                    <a:pt x="134" y="7"/>
                  </a:lnTo>
                  <a:lnTo>
                    <a:pt x="137" y="7"/>
                  </a:lnTo>
                  <a:lnTo>
                    <a:pt x="142" y="7"/>
                  </a:lnTo>
                  <a:lnTo>
                    <a:pt x="144" y="5"/>
                  </a:lnTo>
                  <a:lnTo>
                    <a:pt x="147" y="5"/>
                  </a:lnTo>
                  <a:lnTo>
                    <a:pt x="149" y="5"/>
                  </a:lnTo>
                  <a:lnTo>
                    <a:pt x="152" y="5"/>
                  </a:lnTo>
                  <a:lnTo>
                    <a:pt x="155" y="5"/>
                  </a:lnTo>
                  <a:lnTo>
                    <a:pt x="157" y="5"/>
                  </a:lnTo>
                  <a:lnTo>
                    <a:pt x="157" y="2"/>
                  </a:lnTo>
                  <a:lnTo>
                    <a:pt x="155" y="2"/>
                  </a:lnTo>
                  <a:lnTo>
                    <a:pt x="149" y="0"/>
                  </a:lnTo>
                  <a:lnTo>
                    <a:pt x="142" y="0"/>
                  </a:lnTo>
                  <a:lnTo>
                    <a:pt x="137" y="0"/>
                  </a:lnTo>
                  <a:lnTo>
                    <a:pt x="129" y="0"/>
                  </a:lnTo>
                  <a:lnTo>
                    <a:pt x="124" y="0"/>
                  </a:lnTo>
                  <a:lnTo>
                    <a:pt x="117" y="0"/>
                  </a:lnTo>
                  <a:lnTo>
                    <a:pt x="109" y="0"/>
                  </a:lnTo>
                  <a:lnTo>
                    <a:pt x="99" y="0"/>
                  </a:lnTo>
                  <a:lnTo>
                    <a:pt x="91" y="0"/>
                  </a:lnTo>
                  <a:lnTo>
                    <a:pt x="84" y="2"/>
                  </a:lnTo>
                  <a:lnTo>
                    <a:pt x="74" y="2"/>
                  </a:lnTo>
                  <a:lnTo>
                    <a:pt x="66" y="5"/>
                  </a:lnTo>
                  <a:lnTo>
                    <a:pt x="56" y="5"/>
                  </a:lnTo>
                  <a:lnTo>
                    <a:pt x="46" y="5"/>
                  </a:lnTo>
                  <a:lnTo>
                    <a:pt x="38" y="7"/>
                  </a:lnTo>
                  <a:lnTo>
                    <a:pt x="36" y="7"/>
                  </a:lnTo>
                  <a:lnTo>
                    <a:pt x="33" y="7"/>
                  </a:lnTo>
                  <a:lnTo>
                    <a:pt x="28" y="7"/>
                  </a:lnTo>
                  <a:lnTo>
                    <a:pt x="26" y="7"/>
                  </a:lnTo>
                  <a:lnTo>
                    <a:pt x="20" y="10"/>
                  </a:lnTo>
                  <a:lnTo>
                    <a:pt x="18" y="10"/>
                  </a:lnTo>
                  <a:lnTo>
                    <a:pt x="15" y="10"/>
                  </a:lnTo>
                  <a:lnTo>
                    <a:pt x="13" y="12"/>
                  </a:lnTo>
                  <a:lnTo>
                    <a:pt x="8" y="12"/>
                  </a:lnTo>
                  <a:lnTo>
                    <a:pt x="8" y="15"/>
                  </a:lnTo>
                  <a:lnTo>
                    <a:pt x="5" y="15"/>
                  </a:lnTo>
                  <a:lnTo>
                    <a:pt x="3" y="17"/>
                  </a:lnTo>
                  <a:lnTo>
                    <a:pt x="3" y="20"/>
                  </a:lnTo>
                  <a:lnTo>
                    <a:pt x="0" y="22"/>
                  </a:lnTo>
                  <a:lnTo>
                    <a:pt x="0" y="25"/>
                  </a:lnTo>
                  <a:lnTo>
                    <a:pt x="0" y="27"/>
                  </a:lnTo>
                  <a:lnTo>
                    <a:pt x="0" y="33"/>
                  </a:lnTo>
                </a:path>
              </a:pathLst>
            </a:custGeom>
            <a:solidFill>
              <a:srgbClr val="FFFFFF"/>
            </a:solidFill>
            <a:ln w="12700" cap="rnd">
              <a:solidFill>
                <a:srgbClr val="000000"/>
              </a:solidFill>
              <a:round/>
              <a:headEnd/>
              <a:tailEnd/>
            </a:ln>
          </p:spPr>
          <p:txBody>
            <a:bodyPr/>
            <a:lstStyle/>
            <a:p>
              <a:endParaRPr lang="en-US"/>
            </a:p>
          </p:txBody>
        </p:sp>
        <p:sp>
          <p:nvSpPr>
            <p:cNvPr id="5141" name="Freeform 15"/>
            <p:cNvSpPr>
              <a:spLocks/>
            </p:cNvSpPr>
            <p:nvPr/>
          </p:nvSpPr>
          <p:spPr bwMode="auto">
            <a:xfrm>
              <a:off x="1072" y="3686"/>
              <a:ext cx="849" cy="201"/>
            </a:xfrm>
            <a:custGeom>
              <a:avLst/>
              <a:gdLst>
                <a:gd name="T0" fmla="*/ 3 w 849"/>
                <a:gd name="T1" fmla="*/ 116 h 201"/>
                <a:gd name="T2" fmla="*/ 704 w 849"/>
                <a:gd name="T3" fmla="*/ 197 h 201"/>
                <a:gd name="T4" fmla="*/ 709 w 849"/>
                <a:gd name="T5" fmla="*/ 200 h 201"/>
                <a:gd name="T6" fmla="*/ 716 w 849"/>
                <a:gd name="T7" fmla="*/ 200 h 201"/>
                <a:gd name="T8" fmla="*/ 729 w 849"/>
                <a:gd name="T9" fmla="*/ 200 h 201"/>
                <a:gd name="T10" fmla="*/ 739 w 849"/>
                <a:gd name="T11" fmla="*/ 200 h 201"/>
                <a:gd name="T12" fmla="*/ 752 w 849"/>
                <a:gd name="T13" fmla="*/ 200 h 201"/>
                <a:gd name="T14" fmla="*/ 762 w 849"/>
                <a:gd name="T15" fmla="*/ 200 h 201"/>
                <a:gd name="T16" fmla="*/ 772 w 849"/>
                <a:gd name="T17" fmla="*/ 200 h 201"/>
                <a:gd name="T18" fmla="*/ 782 w 849"/>
                <a:gd name="T19" fmla="*/ 197 h 201"/>
                <a:gd name="T20" fmla="*/ 792 w 849"/>
                <a:gd name="T21" fmla="*/ 197 h 201"/>
                <a:gd name="T22" fmla="*/ 800 w 849"/>
                <a:gd name="T23" fmla="*/ 195 h 201"/>
                <a:gd name="T24" fmla="*/ 810 w 849"/>
                <a:gd name="T25" fmla="*/ 192 h 201"/>
                <a:gd name="T26" fmla="*/ 817 w 849"/>
                <a:gd name="T27" fmla="*/ 190 h 201"/>
                <a:gd name="T28" fmla="*/ 825 w 849"/>
                <a:gd name="T29" fmla="*/ 185 h 201"/>
                <a:gd name="T30" fmla="*/ 833 w 849"/>
                <a:gd name="T31" fmla="*/ 182 h 201"/>
                <a:gd name="T32" fmla="*/ 838 w 849"/>
                <a:gd name="T33" fmla="*/ 177 h 201"/>
                <a:gd name="T34" fmla="*/ 843 w 849"/>
                <a:gd name="T35" fmla="*/ 172 h 201"/>
                <a:gd name="T36" fmla="*/ 848 w 849"/>
                <a:gd name="T37" fmla="*/ 164 h 201"/>
                <a:gd name="T38" fmla="*/ 392 w 849"/>
                <a:gd name="T39" fmla="*/ 38 h 201"/>
                <a:gd name="T40" fmla="*/ 301 w 849"/>
                <a:gd name="T41" fmla="*/ 0 h 201"/>
                <a:gd name="T42" fmla="*/ 294 w 849"/>
                <a:gd name="T43" fmla="*/ 0 h 201"/>
                <a:gd name="T44" fmla="*/ 284 w 849"/>
                <a:gd name="T45" fmla="*/ 3 h 201"/>
                <a:gd name="T46" fmla="*/ 261 w 849"/>
                <a:gd name="T47" fmla="*/ 3 h 201"/>
                <a:gd name="T48" fmla="*/ 238 w 849"/>
                <a:gd name="T49" fmla="*/ 8 h 201"/>
                <a:gd name="T50" fmla="*/ 213 w 849"/>
                <a:gd name="T51" fmla="*/ 13 h 201"/>
                <a:gd name="T52" fmla="*/ 185 w 849"/>
                <a:gd name="T53" fmla="*/ 20 h 201"/>
                <a:gd name="T54" fmla="*/ 160 w 849"/>
                <a:gd name="T55" fmla="*/ 28 h 201"/>
                <a:gd name="T56" fmla="*/ 132 w 849"/>
                <a:gd name="T57" fmla="*/ 36 h 201"/>
                <a:gd name="T58" fmla="*/ 106 w 849"/>
                <a:gd name="T59" fmla="*/ 46 h 201"/>
                <a:gd name="T60" fmla="*/ 81 w 849"/>
                <a:gd name="T61" fmla="*/ 56 h 201"/>
                <a:gd name="T62" fmla="*/ 58 w 849"/>
                <a:gd name="T63" fmla="*/ 66 h 201"/>
                <a:gd name="T64" fmla="*/ 41 w 849"/>
                <a:gd name="T65" fmla="*/ 73 h 201"/>
                <a:gd name="T66" fmla="*/ 23 w 849"/>
                <a:gd name="T67" fmla="*/ 84 h 201"/>
                <a:gd name="T68" fmla="*/ 10 w 849"/>
                <a:gd name="T69" fmla="*/ 94 h 201"/>
                <a:gd name="T70" fmla="*/ 3 w 849"/>
                <a:gd name="T71" fmla="*/ 101 h 201"/>
                <a:gd name="T72" fmla="*/ 0 w 849"/>
                <a:gd name="T73" fmla="*/ 109 h 201"/>
                <a:gd name="T74" fmla="*/ 3 w 849"/>
                <a:gd name="T75" fmla="*/ 116 h 20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49"/>
                <a:gd name="T115" fmla="*/ 0 h 201"/>
                <a:gd name="T116" fmla="*/ 849 w 849"/>
                <a:gd name="T117" fmla="*/ 201 h 20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49" h="201">
                  <a:moveTo>
                    <a:pt x="3" y="116"/>
                  </a:moveTo>
                  <a:lnTo>
                    <a:pt x="704" y="197"/>
                  </a:lnTo>
                  <a:lnTo>
                    <a:pt x="709" y="200"/>
                  </a:lnTo>
                  <a:lnTo>
                    <a:pt x="716" y="200"/>
                  </a:lnTo>
                  <a:lnTo>
                    <a:pt x="729" y="200"/>
                  </a:lnTo>
                  <a:lnTo>
                    <a:pt x="739" y="200"/>
                  </a:lnTo>
                  <a:lnTo>
                    <a:pt x="752" y="200"/>
                  </a:lnTo>
                  <a:lnTo>
                    <a:pt x="762" y="200"/>
                  </a:lnTo>
                  <a:lnTo>
                    <a:pt x="772" y="200"/>
                  </a:lnTo>
                  <a:lnTo>
                    <a:pt x="782" y="197"/>
                  </a:lnTo>
                  <a:lnTo>
                    <a:pt x="792" y="197"/>
                  </a:lnTo>
                  <a:lnTo>
                    <a:pt x="800" y="195"/>
                  </a:lnTo>
                  <a:lnTo>
                    <a:pt x="810" y="192"/>
                  </a:lnTo>
                  <a:lnTo>
                    <a:pt x="817" y="190"/>
                  </a:lnTo>
                  <a:lnTo>
                    <a:pt x="825" y="185"/>
                  </a:lnTo>
                  <a:lnTo>
                    <a:pt x="833" y="182"/>
                  </a:lnTo>
                  <a:lnTo>
                    <a:pt x="838" y="177"/>
                  </a:lnTo>
                  <a:lnTo>
                    <a:pt x="843" y="172"/>
                  </a:lnTo>
                  <a:lnTo>
                    <a:pt x="848" y="164"/>
                  </a:lnTo>
                  <a:lnTo>
                    <a:pt x="392" y="38"/>
                  </a:lnTo>
                  <a:lnTo>
                    <a:pt x="301" y="0"/>
                  </a:lnTo>
                  <a:lnTo>
                    <a:pt x="294" y="0"/>
                  </a:lnTo>
                  <a:lnTo>
                    <a:pt x="284" y="3"/>
                  </a:lnTo>
                  <a:lnTo>
                    <a:pt x="261" y="3"/>
                  </a:lnTo>
                  <a:lnTo>
                    <a:pt x="238" y="8"/>
                  </a:lnTo>
                  <a:lnTo>
                    <a:pt x="213" y="13"/>
                  </a:lnTo>
                  <a:lnTo>
                    <a:pt x="185" y="20"/>
                  </a:lnTo>
                  <a:lnTo>
                    <a:pt x="160" y="28"/>
                  </a:lnTo>
                  <a:lnTo>
                    <a:pt x="132" y="36"/>
                  </a:lnTo>
                  <a:lnTo>
                    <a:pt x="106" y="46"/>
                  </a:lnTo>
                  <a:lnTo>
                    <a:pt x="81" y="56"/>
                  </a:lnTo>
                  <a:lnTo>
                    <a:pt x="58" y="66"/>
                  </a:lnTo>
                  <a:lnTo>
                    <a:pt x="41" y="73"/>
                  </a:lnTo>
                  <a:lnTo>
                    <a:pt x="23" y="84"/>
                  </a:lnTo>
                  <a:lnTo>
                    <a:pt x="10" y="94"/>
                  </a:lnTo>
                  <a:lnTo>
                    <a:pt x="3" y="101"/>
                  </a:lnTo>
                  <a:lnTo>
                    <a:pt x="0" y="109"/>
                  </a:lnTo>
                  <a:lnTo>
                    <a:pt x="3" y="116"/>
                  </a:lnTo>
                </a:path>
              </a:pathLst>
            </a:custGeom>
            <a:solidFill>
              <a:srgbClr val="FFFFFF"/>
            </a:solidFill>
            <a:ln w="12700" cap="rnd">
              <a:solidFill>
                <a:srgbClr val="000000"/>
              </a:solidFill>
              <a:round/>
              <a:headEnd/>
              <a:tailEnd/>
            </a:ln>
          </p:spPr>
          <p:txBody>
            <a:bodyPr/>
            <a:lstStyle/>
            <a:p>
              <a:endParaRPr lang="en-US"/>
            </a:p>
          </p:txBody>
        </p:sp>
        <p:sp>
          <p:nvSpPr>
            <p:cNvPr id="5142" name="Freeform 16"/>
            <p:cNvSpPr>
              <a:spLocks/>
            </p:cNvSpPr>
            <p:nvPr/>
          </p:nvSpPr>
          <p:spPr bwMode="auto">
            <a:xfrm>
              <a:off x="1482" y="3507"/>
              <a:ext cx="117" cy="69"/>
            </a:xfrm>
            <a:custGeom>
              <a:avLst/>
              <a:gdLst>
                <a:gd name="T0" fmla="*/ 89 w 117"/>
                <a:gd name="T1" fmla="*/ 0 h 69"/>
                <a:gd name="T2" fmla="*/ 86 w 117"/>
                <a:gd name="T3" fmla="*/ 2 h 69"/>
                <a:gd name="T4" fmla="*/ 84 w 117"/>
                <a:gd name="T5" fmla="*/ 5 h 69"/>
                <a:gd name="T6" fmla="*/ 76 w 117"/>
                <a:gd name="T7" fmla="*/ 10 h 69"/>
                <a:gd name="T8" fmla="*/ 71 w 117"/>
                <a:gd name="T9" fmla="*/ 13 h 69"/>
                <a:gd name="T10" fmla="*/ 63 w 117"/>
                <a:gd name="T11" fmla="*/ 18 h 69"/>
                <a:gd name="T12" fmla="*/ 56 w 117"/>
                <a:gd name="T13" fmla="*/ 23 h 69"/>
                <a:gd name="T14" fmla="*/ 48 w 117"/>
                <a:gd name="T15" fmla="*/ 28 h 69"/>
                <a:gd name="T16" fmla="*/ 41 w 117"/>
                <a:gd name="T17" fmla="*/ 33 h 69"/>
                <a:gd name="T18" fmla="*/ 33 w 117"/>
                <a:gd name="T19" fmla="*/ 38 h 69"/>
                <a:gd name="T20" fmla="*/ 25 w 117"/>
                <a:gd name="T21" fmla="*/ 40 h 69"/>
                <a:gd name="T22" fmla="*/ 20 w 117"/>
                <a:gd name="T23" fmla="*/ 45 h 69"/>
                <a:gd name="T24" fmla="*/ 15 w 117"/>
                <a:gd name="T25" fmla="*/ 50 h 69"/>
                <a:gd name="T26" fmla="*/ 10 w 117"/>
                <a:gd name="T27" fmla="*/ 53 h 69"/>
                <a:gd name="T28" fmla="*/ 5 w 117"/>
                <a:gd name="T29" fmla="*/ 58 h 69"/>
                <a:gd name="T30" fmla="*/ 3 w 117"/>
                <a:gd name="T31" fmla="*/ 61 h 69"/>
                <a:gd name="T32" fmla="*/ 0 w 117"/>
                <a:gd name="T33" fmla="*/ 66 h 69"/>
                <a:gd name="T34" fmla="*/ 0 w 117"/>
                <a:gd name="T35" fmla="*/ 68 h 69"/>
                <a:gd name="T36" fmla="*/ 3 w 117"/>
                <a:gd name="T37" fmla="*/ 66 h 69"/>
                <a:gd name="T38" fmla="*/ 8 w 117"/>
                <a:gd name="T39" fmla="*/ 66 h 69"/>
                <a:gd name="T40" fmla="*/ 15 w 117"/>
                <a:gd name="T41" fmla="*/ 63 h 69"/>
                <a:gd name="T42" fmla="*/ 20 w 117"/>
                <a:gd name="T43" fmla="*/ 61 h 69"/>
                <a:gd name="T44" fmla="*/ 28 w 117"/>
                <a:gd name="T45" fmla="*/ 55 h 69"/>
                <a:gd name="T46" fmla="*/ 35 w 117"/>
                <a:gd name="T47" fmla="*/ 53 h 69"/>
                <a:gd name="T48" fmla="*/ 43 w 117"/>
                <a:gd name="T49" fmla="*/ 50 h 69"/>
                <a:gd name="T50" fmla="*/ 51 w 117"/>
                <a:gd name="T51" fmla="*/ 48 h 69"/>
                <a:gd name="T52" fmla="*/ 58 w 117"/>
                <a:gd name="T53" fmla="*/ 45 h 69"/>
                <a:gd name="T54" fmla="*/ 63 w 117"/>
                <a:gd name="T55" fmla="*/ 43 h 69"/>
                <a:gd name="T56" fmla="*/ 71 w 117"/>
                <a:gd name="T57" fmla="*/ 40 h 69"/>
                <a:gd name="T58" fmla="*/ 79 w 117"/>
                <a:gd name="T59" fmla="*/ 38 h 69"/>
                <a:gd name="T60" fmla="*/ 86 w 117"/>
                <a:gd name="T61" fmla="*/ 35 h 69"/>
                <a:gd name="T62" fmla="*/ 94 w 117"/>
                <a:gd name="T63" fmla="*/ 30 h 69"/>
                <a:gd name="T64" fmla="*/ 101 w 117"/>
                <a:gd name="T65" fmla="*/ 28 h 69"/>
                <a:gd name="T66" fmla="*/ 109 w 117"/>
                <a:gd name="T67" fmla="*/ 25 h 69"/>
                <a:gd name="T68" fmla="*/ 116 w 117"/>
                <a:gd name="T69" fmla="*/ 23 h 69"/>
                <a:gd name="T70" fmla="*/ 114 w 117"/>
                <a:gd name="T71" fmla="*/ 23 h 69"/>
                <a:gd name="T72" fmla="*/ 111 w 117"/>
                <a:gd name="T73" fmla="*/ 20 h 69"/>
                <a:gd name="T74" fmla="*/ 109 w 117"/>
                <a:gd name="T75" fmla="*/ 18 h 69"/>
                <a:gd name="T76" fmla="*/ 106 w 117"/>
                <a:gd name="T77" fmla="*/ 15 h 69"/>
                <a:gd name="T78" fmla="*/ 104 w 117"/>
                <a:gd name="T79" fmla="*/ 13 h 69"/>
                <a:gd name="T80" fmla="*/ 101 w 117"/>
                <a:gd name="T81" fmla="*/ 10 h 69"/>
                <a:gd name="T82" fmla="*/ 99 w 117"/>
                <a:gd name="T83" fmla="*/ 8 h 69"/>
                <a:gd name="T84" fmla="*/ 94 w 117"/>
                <a:gd name="T85" fmla="*/ 5 h 69"/>
                <a:gd name="T86" fmla="*/ 91 w 117"/>
                <a:gd name="T87" fmla="*/ 2 h 69"/>
                <a:gd name="T88" fmla="*/ 89 w 117"/>
                <a:gd name="T89" fmla="*/ 0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7"/>
                <a:gd name="T136" fmla="*/ 0 h 69"/>
                <a:gd name="T137" fmla="*/ 117 w 117"/>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7" h="69">
                  <a:moveTo>
                    <a:pt x="89" y="0"/>
                  </a:moveTo>
                  <a:lnTo>
                    <a:pt x="86" y="2"/>
                  </a:lnTo>
                  <a:lnTo>
                    <a:pt x="84" y="5"/>
                  </a:lnTo>
                  <a:lnTo>
                    <a:pt x="76" y="10"/>
                  </a:lnTo>
                  <a:lnTo>
                    <a:pt x="71" y="13"/>
                  </a:lnTo>
                  <a:lnTo>
                    <a:pt x="63" y="18"/>
                  </a:lnTo>
                  <a:lnTo>
                    <a:pt x="56" y="23"/>
                  </a:lnTo>
                  <a:lnTo>
                    <a:pt x="48" y="28"/>
                  </a:lnTo>
                  <a:lnTo>
                    <a:pt x="41" y="33"/>
                  </a:lnTo>
                  <a:lnTo>
                    <a:pt x="33" y="38"/>
                  </a:lnTo>
                  <a:lnTo>
                    <a:pt x="25" y="40"/>
                  </a:lnTo>
                  <a:lnTo>
                    <a:pt x="20" y="45"/>
                  </a:lnTo>
                  <a:lnTo>
                    <a:pt x="15" y="50"/>
                  </a:lnTo>
                  <a:lnTo>
                    <a:pt x="10" y="53"/>
                  </a:lnTo>
                  <a:lnTo>
                    <a:pt x="5" y="58"/>
                  </a:lnTo>
                  <a:lnTo>
                    <a:pt x="3" y="61"/>
                  </a:lnTo>
                  <a:lnTo>
                    <a:pt x="0" y="66"/>
                  </a:lnTo>
                  <a:lnTo>
                    <a:pt x="0" y="68"/>
                  </a:lnTo>
                  <a:lnTo>
                    <a:pt x="3" y="66"/>
                  </a:lnTo>
                  <a:lnTo>
                    <a:pt x="8" y="66"/>
                  </a:lnTo>
                  <a:lnTo>
                    <a:pt x="15" y="63"/>
                  </a:lnTo>
                  <a:lnTo>
                    <a:pt x="20" y="61"/>
                  </a:lnTo>
                  <a:lnTo>
                    <a:pt x="28" y="55"/>
                  </a:lnTo>
                  <a:lnTo>
                    <a:pt x="35" y="53"/>
                  </a:lnTo>
                  <a:lnTo>
                    <a:pt x="43" y="50"/>
                  </a:lnTo>
                  <a:lnTo>
                    <a:pt x="51" y="48"/>
                  </a:lnTo>
                  <a:lnTo>
                    <a:pt x="58" y="45"/>
                  </a:lnTo>
                  <a:lnTo>
                    <a:pt x="63" y="43"/>
                  </a:lnTo>
                  <a:lnTo>
                    <a:pt x="71" y="40"/>
                  </a:lnTo>
                  <a:lnTo>
                    <a:pt x="79" y="38"/>
                  </a:lnTo>
                  <a:lnTo>
                    <a:pt x="86" y="35"/>
                  </a:lnTo>
                  <a:lnTo>
                    <a:pt x="94" y="30"/>
                  </a:lnTo>
                  <a:lnTo>
                    <a:pt x="101" y="28"/>
                  </a:lnTo>
                  <a:lnTo>
                    <a:pt x="109" y="25"/>
                  </a:lnTo>
                  <a:lnTo>
                    <a:pt x="116" y="23"/>
                  </a:lnTo>
                  <a:lnTo>
                    <a:pt x="114" y="23"/>
                  </a:lnTo>
                  <a:lnTo>
                    <a:pt x="111" y="20"/>
                  </a:lnTo>
                  <a:lnTo>
                    <a:pt x="109" y="18"/>
                  </a:lnTo>
                  <a:lnTo>
                    <a:pt x="106" y="15"/>
                  </a:lnTo>
                  <a:lnTo>
                    <a:pt x="104" y="13"/>
                  </a:lnTo>
                  <a:lnTo>
                    <a:pt x="101" y="10"/>
                  </a:lnTo>
                  <a:lnTo>
                    <a:pt x="99" y="8"/>
                  </a:lnTo>
                  <a:lnTo>
                    <a:pt x="94" y="5"/>
                  </a:lnTo>
                  <a:lnTo>
                    <a:pt x="91" y="2"/>
                  </a:lnTo>
                  <a:lnTo>
                    <a:pt x="89" y="0"/>
                  </a:lnTo>
                </a:path>
              </a:pathLst>
            </a:custGeom>
            <a:solidFill>
              <a:srgbClr val="FFFFFF"/>
            </a:solidFill>
            <a:ln w="12700" cap="rnd">
              <a:solidFill>
                <a:srgbClr val="000000"/>
              </a:solidFill>
              <a:round/>
              <a:headEnd/>
              <a:tailEnd/>
            </a:ln>
          </p:spPr>
          <p:txBody>
            <a:bodyPr/>
            <a:lstStyle/>
            <a:p>
              <a:endParaRPr lang="en-US"/>
            </a:p>
          </p:txBody>
        </p:sp>
        <p:sp>
          <p:nvSpPr>
            <p:cNvPr id="5143" name="Freeform 17"/>
            <p:cNvSpPr>
              <a:spLocks/>
            </p:cNvSpPr>
            <p:nvPr/>
          </p:nvSpPr>
          <p:spPr bwMode="auto">
            <a:xfrm>
              <a:off x="1439" y="3527"/>
              <a:ext cx="173" cy="122"/>
            </a:xfrm>
            <a:custGeom>
              <a:avLst/>
              <a:gdLst>
                <a:gd name="T0" fmla="*/ 159 w 173"/>
                <a:gd name="T1" fmla="*/ 0 h 122"/>
                <a:gd name="T2" fmla="*/ 152 w 173"/>
                <a:gd name="T3" fmla="*/ 0 h 122"/>
                <a:gd name="T4" fmla="*/ 144 w 173"/>
                <a:gd name="T5" fmla="*/ 3 h 122"/>
                <a:gd name="T6" fmla="*/ 134 w 173"/>
                <a:gd name="T7" fmla="*/ 5 h 122"/>
                <a:gd name="T8" fmla="*/ 127 w 173"/>
                <a:gd name="T9" fmla="*/ 8 h 122"/>
                <a:gd name="T10" fmla="*/ 119 w 173"/>
                <a:gd name="T11" fmla="*/ 13 h 122"/>
                <a:gd name="T12" fmla="*/ 109 w 173"/>
                <a:gd name="T13" fmla="*/ 15 h 122"/>
                <a:gd name="T14" fmla="*/ 101 w 173"/>
                <a:gd name="T15" fmla="*/ 18 h 122"/>
                <a:gd name="T16" fmla="*/ 91 w 173"/>
                <a:gd name="T17" fmla="*/ 20 h 122"/>
                <a:gd name="T18" fmla="*/ 84 w 173"/>
                <a:gd name="T19" fmla="*/ 25 h 122"/>
                <a:gd name="T20" fmla="*/ 73 w 173"/>
                <a:gd name="T21" fmla="*/ 28 h 122"/>
                <a:gd name="T22" fmla="*/ 63 w 173"/>
                <a:gd name="T23" fmla="*/ 33 h 122"/>
                <a:gd name="T24" fmla="*/ 56 w 173"/>
                <a:gd name="T25" fmla="*/ 35 h 122"/>
                <a:gd name="T26" fmla="*/ 46 w 173"/>
                <a:gd name="T27" fmla="*/ 41 h 122"/>
                <a:gd name="T28" fmla="*/ 35 w 173"/>
                <a:gd name="T29" fmla="*/ 46 h 122"/>
                <a:gd name="T30" fmla="*/ 25 w 173"/>
                <a:gd name="T31" fmla="*/ 51 h 122"/>
                <a:gd name="T32" fmla="*/ 20 w 173"/>
                <a:gd name="T33" fmla="*/ 53 h 122"/>
                <a:gd name="T34" fmla="*/ 15 w 173"/>
                <a:gd name="T35" fmla="*/ 56 h 122"/>
                <a:gd name="T36" fmla="*/ 8 w 173"/>
                <a:gd name="T37" fmla="*/ 58 h 122"/>
                <a:gd name="T38" fmla="*/ 5 w 173"/>
                <a:gd name="T39" fmla="*/ 63 h 122"/>
                <a:gd name="T40" fmla="*/ 3 w 173"/>
                <a:gd name="T41" fmla="*/ 68 h 122"/>
                <a:gd name="T42" fmla="*/ 0 w 173"/>
                <a:gd name="T43" fmla="*/ 73 h 122"/>
                <a:gd name="T44" fmla="*/ 0 w 173"/>
                <a:gd name="T45" fmla="*/ 78 h 122"/>
                <a:gd name="T46" fmla="*/ 0 w 173"/>
                <a:gd name="T47" fmla="*/ 83 h 122"/>
                <a:gd name="T48" fmla="*/ 0 w 173"/>
                <a:gd name="T49" fmla="*/ 91 h 122"/>
                <a:gd name="T50" fmla="*/ 3 w 173"/>
                <a:gd name="T51" fmla="*/ 99 h 122"/>
                <a:gd name="T52" fmla="*/ 5 w 173"/>
                <a:gd name="T53" fmla="*/ 104 h 122"/>
                <a:gd name="T54" fmla="*/ 8 w 173"/>
                <a:gd name="T55" fmla="*/ 109 h 122"/>
                <a:gd name="T56" fmla="*/ 13 w 173"/>
                <a:gd name="T57" fmla="*/ 114 h 122"/>
                <a:gd name="T58" fmla="*/ 18 w 173"/>
                <a:gd name="T59" fmla="*/ 116 h 122"/>
                <a:gd name="T60" fmla="*/ 23 w 173"/>
                <a:gd name="T61" fmla="*/ 119 h 122"/>
                <a:gd name="T62" fmla="*/ 28 w 173"/>
                <a:gd name="T63" fmla="*/ 121 h 122"/>
                <a:gd name="T64" fmla="*/ 35 w 173"/>
                <a:gd name="T65" fmla="*/ 121 h 122"/>
                <a:gd name="T66" fmla="*/ 43 w 173"/>
                <a:gd name="T67" fmla="*/ 121 h 122"/>
                <a:gd name="T68" fmla="*/ 51 w 173"/>
                <a:gd name="T69" fmla="*/ 119 h 122"/>
                <a:gd name="T70" fmla="*/ 58 w 173"/>
                <a:gd name="T71" fmla="*/ 116 h 122"/>
                <a:gd name="T72" fmla="*/ 68 w 173"/>
                <a:gd name="T73" fmla="*/ 114 h 122"/>
                <a:gd name="T74" fmla="*/ 76 w 173"/>
                <a:gd name="T75" fmla="*/ 111 h 122"/>
                <a:gd name="T76" fmla="*/ 86 w 173"/>
                <a:gd name="T77" fmla="*/ 106 h 122"/>
                <a:gd name="T78" fmla="*/ 94 w 173"/>
                <a:gd name="T79" fmla="*/ 101 h 122"/>
                <a:gd name="T80" fmla="*/ 104 w 173"/>
                <a:gd name="T81" fmla="*/ 96 h 122"/>
                <a:gd name="T82" fmla="*/ 111 w 173"/>
                <a:gd name="T83" fmla="*/ 91 h 122"/>
                <a:gd name="T84" fmla="*/ 122 w 173"/>
                <a:gd name="T85" fmla="*/ 83 h 122"/>
                <a:gd name="T86" fmla="*/ 129 w 173"/>
                <a:gd name="T87" fmla="*/ 78 h 122"/>
                <a:gd name="T88" fmla="*/ 137 w 173"/>
                <a:gd name="T89" fmla="*/ 73 h 122"/>
                <a:gd name="T90" fmla="*/ 144 w 173"/>
                <a:gd name="T91" fmla="*/ 66 h 122"/>
                <a:gd name="T92" fmla="*/ 152 w 173"/>
                <a:gd name="T93" fmla="*/ 58 h 122"/>
                <a:gd name="T94" fmla="*/ 157 w 173"/>
                <a:gd name="T95" fmla="*/ 51 h 122"/>
                <a:gd name="T96" fmla="*/ 162 w 173"/>
                <a:gd name="T97" fmla="*/ 43 h 122"/>
                <a:gd name="T98" fmla="*/ 170 w 173"/>
                <a:gd name="T99" fmla="*/ 35 h 122"/>
                <a:gd name="T100" fmla="*/ 172 w 173"/>
                <a:gd name="T101" fmla="*/ 28 h 122"/>
                <a:gd name="T102" fmla="*/ 172 w 173"/>
                <a:gd name="T103" fmla="*/ 20 h 122"/>
                <a:gd name="T104" fmla="*/ 172 w 173"/>
                <a:gd name="T105" fmla="*/ 13 h 122"/>
                <a:gd name="T106" fmla="*/ 172 w 173"/>
                <a:gd name="T107" fmla="*/ 8 h 122"/>
                <a:gd name="T108" fmla="*/ 170 w 173"/>
                <a:gd name="T109" fmla="*/ 3 h 122"/>
                <a:gd name="T110" fmla="*/ 167 w 173"/>
                <a:gd name="T111" fmla="*/ 0 h 122"/>
                <a:gd name="T112" fmla="*/ 159 w 173"/>
                <a:gd name="T113" fmla="*/ 0 h 12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3"/>
                <a:gd name="T172" fmla="*/ 0 h 122"/>
                <a:gd name="T173" fmla="*/ 173 w 173"/>
                <a:gd name="T174" fmla="*/ 122 h 12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3" h="122">
                  <a:moveTo>
                    <a:pt x="159" y="0"/>
                  </a:moveTo>
                  <a:lnTo>
                    <a:pt x="152" y="0"/>
                  </a:lnTo>
                  <a:lnTo>
                    <a:pt x="144" y="3"/>
                  </a:lnTo>
                  <a:lnTo>
                    <a:pt x="134" y="5"/>
                  </a:lnTo>
                  <a:lnTo>
                    <a:pt x="127" y="8"/>
                  </a:lnTo>
                  <a:lnTo>
                    <a:pt x="119" y="13"/>
                  </a:lnTo>
                  <a:lnTo>
                    <a:pt x="109" y="15"/>
                  </a:lnTo>
                  <a:lnTo>
                    <a:pt x="101" y="18"/>
                  </a:lnTo>
                  <a:lnTo>
                    <a:pt x="91" y="20"/>
                  </a:lnTo>
                  <a:lnTo>
                    <a:pt x="84" y="25"/>
                  </a:lnTo>
                  <a:lnTo>
                    <a:pt x="73" y="28"/>
                  </a:lnTo>
                  <a:lnTo>
                    <a:pt x="63" y="33"/>
                  </a:lnTo>
                  <a:lnTo>
                    <a:pt x="56" y="35"/>
                  </a:lnTo>
                  <a:lnTo>
                    <a:pt x="46" y="41"/>
                  </a:lnTo>
                  <a:lnTo>
                    <a:pt x="35" y="46"/>
                  </a:lnTo>
                  <a:lnTo>
                    <a:pt x="25" y="51"/>
                  </a:lnTo>
                  <a:lnTo>
                    <a:pt x="20" y="53"/>
                  </a:lnTo>
                  <a:lnTo>
                    <a:pt x="15" y="56"/>
                  </a:lnTo>
                  <a:lnTo>
                    <a:pt x="8" y="58"/>
                  </a:lnTo>
                  <a:lnTo>
                    <a:pt x="5" y="63"/>
                  </a:lnTo>
                  <a:lnTo>
                    <a:pt x="3" y="68"/>
                  </a:lnTo>
                  <a:lnTo>
                    <a:pt x="0" y="73"/>
                  </a:lnTo>
                  <a:lnTo>
                    <a:pt x="0" y="78"/>
                  </a:lnTo>
                  <a:lnTo>
                    <a:pt x="0" y="83"/>
                  </a:lnTo>
                  <a:lnTo>
                    <a:pt x="0" y="91"/>
                  </a:lnTo>
                  <a:lnTo>
                    <a:pt x="3" y="99"/>
                  </a:lnTo>
                  <a:lnTo>
                    <a:pt x="5" y="104"/>
                  </a:lnTo>
                  <a:lnTo>
                    <a:pt x="8" y="109"/>
                  </a:lnTo>
                  <a:lnTo>
                    <a:pt x="13" y="114"/>
                  </a:lnTo>
                  <a:lnTo>
                    <a:pt x="18" y="116"/>
                  </a:lnTo>
                  <a:lnTo>
                    <a:pt x="23" y="119"/>
                  </a:lnTo>
                  <a:lnTo>
                    <a:pt x="28" y="121"/>
                  </a:lnTo>
                  <a:lnTo>
                    <a:pt x="35" y="121"/>
                  </a:lnTo>
                  <a:lnTo>
                    <a:pt x="43" y="121"/>
                  </a:lnTo>
                  <a:lnTo>
                    <a:pt x="51" y="119"/>
                  </a:lnTo>
                  <a:lnTo>
                    <a:pt x="58" y="116"/>
                  </a:lnTo>
                  <a:lnTo>
                    <a:pt x="68" y="114"/>
                  </a:lnTo>
                  <a:lnTo>
                    <a:pt x="76" y="111"/>
                  </a:lnTo>
                  <a:lnTo>
                    <a:pt x="86" y="106"/>
                  </a:lnTo>
                  <a:lnTo>
                    <a:pt x="94" y="101"/>
                  </a:lnTo>
                  <a:lnTo>
                    <a:pt x="104" y="96"/>
                  </a:lnTo>
                  <a:lnTo>
                    <a:pt x="111" y="91"/>
                  </a:lnTo>
                  <a:lnTo>
                    <a:pt x="122" y="83"/>
                  </a:lnTo>
                  <a:lnTo>
                    <a:pt x="129" y="78"/>
                  </a:lnTo>
                  <a:lnTo>
                    <a:pt x="137" y="73"/>
                  </a:lnTo>
                  <a:lnTo>
                    <a:pt x="144" y="66"/>
                  </a:lnTo>
                  <a:lnTo>
                    <a:pt x="152" y="58"/>
                  </a:lnTo>
                  <a:lnTo>
                    <a:pt x="157" y="51"/>
                  </a:lnTo>
                  <a:lnTo>
                    <a:pt x="162" y="43"/>
                  </a:lnTo>
                  <a:lnTo>
                    <a:pt x="170" y="35"/>
                  </a:lnTo>
                  <a:lnTo>
                    <a:pt x="172" y="28"/>
                  </a:lnTo>
                  <a:lnTo>
                    <a:pt x="172" y="20"/>
                  </a:lnTo>
                  <a:lnTo>
                    <a:pt x="172" y="13"/>
                  </a:lnTo>
                  <a:lnTo>
                    <a:pt x="172" y="8"/>
                  </a:lnTo>
                  <a:lnTo>
                    <a:pt x="170" y="3"/>
                  </a:lnTo>
                  <a:lnTo>
                    <a:pt x="167" y="0"/>
                  </a:lnTo>
                  <a:lnTo>
                    <a:pt x="159" y="0"/>
                  </a:lnTo>
                </a:path>
              </a:pathLst>
            </a:custGeom>
            <a:solidFill>
              <a:srgbClr val="FFFFFF"/>
            </a:solidFill>
            <a:ln w="12700" cap="rnd">
              <a:solidFill>
                <a:srgbClr val="000000"/>
              </a:solidFill>
              <a:round/>
              <a:headEnd/>
              <a:tailEnd/>
            </a:ln>
          </p:spPr>
          <p:txBody>
            <a:bodyPr/>
            <a:lstStyle/>
            <a:p>
              <a:endParaRPr lang="en-US"/>
            </a:p>
          </p:txBody>
        </p:sp>
        <p:sp>
          <p:nvSpPr>
            <p:cNvPr id="5144" name="Freeform 18"/>
            <p:cNvSpPr>
              <a:spLocks/>
            </p:cNvSpPr>
            <p:nvPr/>
          </p:nvSpPr>
          <p:spPr bwMode="auto">
            <a:xfrm>
              <a:off x="465" y="3823"/>
              <a:ext cx="153" cy="86"/>
            </a:xfrm>
            <a:custGeom>
              <a:avLst/>
              <a:gdLst>
                <a:gd name="T0" fmla="*/ 23 w 153"/>
                <a:gd name="T1" fmla="*/ 0 h 86"/>
                <a:gd name="T2" fmla="*/ 20 w 153"/>
                <a:gd name="T3" fmla="*/ 5 h 86"/>
                <a:gd name="T4" fmla="*/ 20 w 153"/>
                <a:gd name="T5" fmla="*/ 10 h 86"/>
                <a:gd name="T6" fmla="*/ 20 w 153"/>
                <a:gd name="T7" fmla="*/ 17 h 86"/>
                <a:gd name="T8" fmla="*/ 23 w 153"/>
                <a:gd name="T9" fmla="*/ 25 h 86"/>
                <a:gd name="T10" fmla="*/ 28 w 153"/>
                <a:gd name="T11" fmla="*/ 30 h 86"/>
                <a:gd name="T12" fmla="*/ 35 w 153"/>
                <a:gd name="T13" fmla="*/ 35 h 86"/>
                <a:gd name="T14" fmla="*/ 43 w 153"/>
                <a:gd name="T15" fmla="*/ 37 h 86"/>
                <a:gd name="T16" fmla="*/ 51 w 153"/>
                <a:gd name="T17" fmla="*/ 40 h 86"/>
                <a:gd name="T18" fmla="*/ 58 w 153"/>
                <a:gd name="T19" fmla="*/ 43 h 86"/>
                <a:gd name="T20" fmla="*/ 68 w 153"/>
                <a:gd name="T21" fmla="*/ 43 h 86"/>
                <a:gd name="T22" fmla="*/ 78 w 153"/>
                <a:gd name="T23" fmla="*/ 43 h 86"/>
                <a:gd name="T24" fmla="*/ 89 w 153"/>
                <a:gd name="T25" fmla="*/ 43 h 86"/>
                <a:gd name="T26" fmla="*/ 99 w 153"/>
                <a:gd name="T27" fmla="*/ 43 h 86"/>
                <a:gd name="T28" fmla="*/ 106 w 153"/>
                <a:gd name="T29" fmla="*/ 40 h 86"/>
                <a:gd name="T30" fmla="*/ 114 w 153"/>
                <a:gd name="T31" fmla="*/ 40 h 86"/>
                <a:gd name="T32" fmla="*/ 121 w 153"/>
                <a:gd name="T33" fmla="*/ 37 h 86"/>
                <a:gd name="T34" fmla="*/ 124 w 153"/>
                <a:gd name="T35" fmla="*/ 37 h 86"/>
                <a:gd name="T36" fmla="*/ 152 w 153"/>
                <a:gd name="T37" fmla="*/ 70 h 86"/>
                <a:gd name="T38" fmla="*/ 144 w 153"/>
                <a:gd name="T39" fmla="*/ 73 h 86"/>
                <a:gd name="T40" fmla="*/ 137 w 153"/>
                <a:gd name="T41" fmla="*/ 75 h 86"/>
                <a:gd name="T42" fmla="*/ 119 w 153"/>
                <a:gd name="T43" fmla="*/ 80 h 86"/>
                <a:gd name="T44" fmla="*/ 104 w 153"/>
                <a:gd name="T45" fmla="*/ 83 h 86"/>
                <a:gd name="T46" fmla="*/ 89 w 153"/>
                <a:gd name="T47" fmla="*/ 85 h 86"/>
                <a:gd name="T48" fmla="*/ 76 w 153"/>
                <a:gd name="T49" fmla="*/ 85 h 86"/>
                <a:gd name="T50" fmla="*/ 63 w 153"/>
                <a:gd name="T51" fmla="*/ 85 h 86"/>
                <a:gd name="T52" fmla="*/ 51 w 153"/>
                <a:gd name="T53" fmla="*/ 85 h 86"/>
                <a:gd name="T54" fmla="*/ 40 w 153"/>
                <a:gd name="T55" fmla="*/ 83 h 86"/>
                <a:gd name="T56" fmla="*/ 30 w 153"/>
                <a:gd name="T57" fmla="*/ 80 h 86"/>
                <a:gd name="T58" fmla="*/ 20 w 153"/>
                <a:gd name="T59" fmla="*/ 75 h 86"/>
                <a:gd name="T60" fmla="*/ 13 w 153"/>
                <a:gd name="T61" fmla="*/ 70 h 86"/>
                <a:gd name="T62" fmla="*/ 8 w 153"/>
                <a:gd name="T63" fmla="*/ 65 h 86"/>
                <a:gd name="T64" fmla="*/ 3 w 153"/>
                <a:gd name="T65" fmla="*/ 58 h 86"/>
                <a:gd name="T66" fmla="*/ 0 w 153"/>
                <a:gd name="T67" fmla="*/ 48 h 86"/>
                <a:gd name="T68" fmla="*/ 0 w 153"/>
                <a:gd name="T69" fmla="*/ 40 h 86"/>
                <a:gd name="T70" fmla="*/ 0 w 153"/>
                <a:gd name="T71" fmla="*/ 27 h 86"/>
                <a:gd name="T72" fmla="*/ 23 w 153"/>
                <a:gd name="T73" fmla="*/ 0 h 8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3"/>
                <a:gd name="T112" fmla="*/ 0 h 86"/>
                <a:gd name="T113" fmla="*/ 153 w 153"/>
                <a:gd name="T114" fmla="*/ 86 h 8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3" h="86">
                  <a:moveTo>
                    <a:pt x="23" y="0"/>
                  </a:moveTo>
                  <a:lnTo>
                    <a:pt x="20" y="5"/>
                  </a:lnTo>
                  <a:lnTo>
                    <a:pt x="20" y="10"/>
                  </a:lnTo>
                  <a:lnTo>
                    <a:pt x="20" y="17"/>
                  </a:lnTo>
                  <a:lnTo>
                    <a:pt x="23" y="25"/>
                  </a:lnTo>
                  <a:lnTo>
                    <a:pt x="28" y="30"/>
                  </a:lnTo>
                  <a:lnTo>
                    <a:pt x="35" y="35"/>
                  </a:lnTo>
                  <a:lnTo>
                    <a:pt x="43" y="37"/>
                  </a:lnTo>
                  <a:lnTo>
                    <a:pt x="51" y="40"/>
                  </a:lnTo>
                  <a:lnTo>
                    <a:pt x="58" y="43"/>
                  </a:lnTo>
                  <a:lnTo>
                    <a:pt x="68" y="43"/>
                  </a:lnTo>
                  <a:lnTo>
                    <a:pt x="78" y="43"/>
                  </a:lnTo>
                  <a:lnTo>
                    <a:pt x="89" y="43"/>
                  </a:lnTo>
                  <a:lnTo>
                    <a:pt x="99" y="43"/>
                  </a:lnTo>
                  <a:lnTo>
                    <a:pt x="106" y="40"/>
                  </a:lnTo>
                  <a:lnTo>
                    <a:pt x="114" y="40"/>
                  </a:lnTo>
                  <a:lnTo>
                    <a:pt x="121" y="37"/>
                  </a:lnTo>
                  <a:lnTo>
                    <a:pt x="124" y="37"/>
                  </a:lnTo>
                  <a:lnTo>
                    <a:pt x="152" y="70"/>
                  </a:lnTo>
                  <a:lnTo>
                    <a:pt x="144" y="73"/>
                  </a:lnTo>
                  <a:lnTo>
                    <a:pt x="137" y="75"/>
                  </a:lnTo>
                  <a:lnTo>
                    <a:pt x="119" y="80"/>
                  </a:lnTo>
                  <a:lnTo>
                    <a:pt x="104" y="83"/>
                  </a:lnTo>
                  <a:lnTo>
                    <a:pt x="89" y="85"/>
                  </a:lnTo>
                  <a:lnTo>
                    <a:pt x="76" y="85"/>
                  </a:lnTo>
                  <a:lnTo>
                    <a:pt x="63" y="85"/>
                  </a:lnTo>
                  <a:lnTo>
                    <a:pt x="51" y="85"/>
                  </a:lnTo>
                  <a:lnTo>
                    <a:pt x="40" y="83"/>
                  </a:lnTo>
                  <a:lnTo>
                    <a:pt x="30" y="80"/>
                  </a:lnTo>
                  <a:lnTo>
                    <a:pt x="20" y="75"/>
                  </a:lnTo>
                  <a:lnTo>
                    <a:pt x="13" y="70"/>
                  </a:lnTo>
                  <a:lnTo>
                    <a:pt x="8" y="65"/>
                  </a:lnTo>
                  <a:lnTo>
                    <a:pt x="3" y="58"/>
                  </a:lnTo>
                  <a:lnTo>
                    <a:pt x="0" y="48"/>
                  </a:lnTo>
                  <a:lnTo>
                    <a:pt x="0" y="40"/>
                  </a:lnTo>
                  <a:lnTo>
                    <a:pt x="0" y="27"/>
                  </a:lnTo>
                  <a:lnTo>
                    <a:pt x="23" y="0"/>
                  </a:lnTo>
                </a:path>
              </a:pathLst>
            </a:custGeom>
            <a:solidFill>
              <a:srgbClr val="ABABAB"/>
            </a:solidFill>
            <a:ln w="12700" cap="rnd">
              <a:solidFill>
                <a:srgbClr val="000000"/>
              </a:solidFill>
              <a:round/>
              <a:headEnd/>
              <a:tailEnd/>
            </a:ln>
          </p:spPr>
          <p:txBody>
            <a:bodyPr/>
            <a:lstStyle/>
            <a:p>
              <a:endParaRPr lang="en-US"/>
            </a:p>
          </p:txBody>
        </p:sp>
        <p:sp>
          <p:nvSpPr>
            <p:cNvPr id="5145" name="Line 19"/>
            <p:cNvSpPr>
              <a:spLocks noChangeShapeType="1"/>
            </p:cNvSpPr>
            <p:nvPr/>
          </p:nvSpPr>
          <p:spPr bwMode="auto">
            <a:xfrm flipH="1">
              <a:off x="470" y="3855"/>
              <a:ext cx="28" cy="3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46" name="Line 20"/>
            <p:cNvSpPr>
              <a:spLocks noChangeShapeType="1"/>
            </p:cNvSpPr>
            <p:nvPr/>
          </p:nvSpPr>
          <p:spPr bwMode="auto">
            <a:xfrm>
              <a:off x="561" y="3866"/>
              <a:ext cx="8" cy="4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47" name="Freeform 21"/>
            <p:cNvSpPr>
              <a:spLocks/>
            </p:cNvSpPr>
            <p:nvPr/>
          </p:nvSpPr>
          <p:spPr bwMode="auto">
            <a:xfrm>
              <a:off x="622" y="3474"/>
              <a:ext cx="988" cy="441"/>
            </a:xfrm>
            <a:custGeom>
              <a:avLst/>
              <a:gdLst>
                <a:gd name="T0" fmla="*/ 106 w 988"/>
                <a:gd name="T1" fmla="*/ 440 h 441"/>
                <a:gd name="T2" fmla="*/ 106 w 988"/>
                <a:gd name="T3" fmla="*/ 414 h 441"/>
                <a:gd name="T4" fmla="*/ 154 w 988"/>
                <a:gd name="T5" fmla="*/ 397 h 441"/>
                <a:gd name="T6" fmla="*/ 205 w 988"/>
                <a:gd name="T7" fmla="*/ 379 h 441"/>
                <a:gd name="T8" fmla="*/ 260 w 988"/>
                <a:gd name="T9" fmla="*/ 359 h 441"/>
                <a:gd name="T10" fmla="*/ 316 w 988"/>
                <a:gd name="T11" fmla="*/ 339 h 441"/>
                <a:gd name="T12" fmla="*/ 374 w 988"/>
                <a:gd name="T13" fmla="*/ 316 h 441"/>
                <a:gd name="T14" fmla="*/ 435 w 988"/>
                <a:gd name="T15" fmla="*/ 293 h 441"/>
                <a:gd name="T16" fmla="*/ 493 w 988"/>
                <a:gd name="T17" fmla="*/ 270 h 441"/>
                <a:gd name="T18" fmla="*/ 551 w 988"/>
                <a:gd name="T19" fmla="*/ 245 h 441"/>
                <a:gd name="T20" fmla="*/ 610 w 988"/>
                <a:gd name="T21" fmla="*/ 222 h 441"/>
                <a:gd name="T22" fmla="*/ 668 w 988"/>
                <a:gd name="T23" fmla="*/ 195 h 441"/>
                <a:gd name="T24" fmla="*/ 726 w 988"/>
                <a:gd name="T25" fmla="*/ 167 h 441"/>
                <a:gd name="T26" fmla="*/ 779 w 988"/>
                <a:gd name="T27" fmla="*/ 136 h 441"/>
                <a:gd name="T28" fmla="*/ 832 w 988"/>
                <a:gd name="T29" fmla="*/ 104 h 441"/>
                <a:gd name="T30" fmla="*/ 951 w 988"/>
                <a:gd name="T31" fmla="*/ 38 h 441"/>
                <a:gd name="T32" fmla="*/ 969 w 988"/>
                <a:gd name="T33" fmla="*/ 20 h 441"/>
                <a:gd name="T34" fmla="*/ 987 w 988"/>
                <a:gd name="T35" fmla="*/ 0 h 441"/>
                <a:gd name="T36" fmla="*/ 933 w 988"/>
                <a:gd name="T37" fmla="*/ 30 h 441"/>
                <a:gd name="T38" fmla="*/ 878 w 988"/>
                <a:gd name="T39" fmla="*/ 58 h 441"/>
                <a:gd name="T40" fmla="*/ 817 w 988"/>
                <a:gd name="T41" fmla="*/ 86 h 441"/>
                <a:gd name="T42" fmla="*/ 756 w 988"/>
                <a:gd name="T43" fmla="*/ 114 h 441"/>
                <a:gd name="T44" fmla="*/ 691 w 988"/>
                <a:gd name="T45" fmla="*/ 142 h 441"/>
                <a:gd name="T46" fmla="*/ 627 w 988"/>
                <a:gd name="T47" fmla="*/ 167 h 441"/>
                <a:gd name="T48" fmla="*/ 564 w 988"/>
                <a:gd name="T49" fmla="*/ 192 h 441"/>
                <a:gd name="T50" fmla="*/ 501 w 988"/>
                <a:gd name="T51" fmla="*/ 215 h 441"/>
                <a:gd name="T52" fmla="*/ 438 w 988"/>
                <a:gd name="T53" fmla="*/ 240 h 441"/>
                <a:gd name="T54" fmla="*/ 374 w 988"/>
                <a:gd name="T55" fmla="*/ 265 h 441"/>
                <a:gd name="T56" fmla="*/ 306 w 988"/>
                <a:gd name="T57" fmla="*/ 288 h 441"/>
                <a:gd name="T58" fmla="*/ 240 w 988"/>
                <a:gd name="T59" fmla="*/ 313 h 441"/>
                <a:gd name="T60" fmla="*/ 174 w 988"/>
                <a:gd name="T61" fmla="*/ 336 h 441"/>
                <a:gd name="T62" fmla="*/ 111 w 988"/>
                <a:gd name="T63" fmla="*/ 359 h 441"/>
                <a:gd name="T64" fmla="*/ 53 w 988"/>
                <a:gd name="T65" fmla="*/ 379 h 441"/>
                <a:gd name="T66" fmla="*/ 0 w 988"/>
                <a:gd name="T67" fmla="*/ 397 h 4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88"/>
                <a:gd name="T103" fmla="*/ 0 h 441"/>
                <a:gd name="T104" fmla="*/ 988 w 988"/>
                <a:gd name="T105" fmla="*/ 441 h 4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88" h="441">
                  <a:moveTo>
                    <a:pt x="0" y="397"/>
                  </a:moveTo>
                  <a:lnTo>
                    <a:pt x="106" y="440"/>
                  </a:lnTo>
                  <a:lnTo>
                    <a:pt x="86" y="422"/>
                  </a:lnTo>
                  <a:lnTo>
                    <a:pt x="106" y="414"/>
                  </a:lnTo>
                  <a:lnTo>
                    <a:pt x="131" y="404"/>
                  </a:lnTo>
                  <a:lnTo>
                    <a:pt x="154" y="397"/>
                  </a:lnTo>
                  <a:lnTo>
                    <a:pt x="180" y="389"/>
                  </a:lnTo>
                  <a:lnTo>
                    <a:pt x="205" y="379"/>
                  </a:lnTo>
                  <a:lnTo>
                    <a:pt x="233" y="369"/>
                  </a:lnTo>
                  <a:lnTo>
                    <a:pt x="260" y="359"/>
                  </a:lnTo>
                  <a:lnTo>
                    <a:pt x="288" y="349"/>
                  </a:lnTo>
                  <a:lnTo>
                    <a:pt x="316" y="339"/>
                  </a:lnTo>
                  <a:lnTo>
                    <a:pt x="346" y="328"/>
                  </a:lnTo>
                  <a:lnTo>
                    <a:pt x="374" y="316"/>
                  </a:lnTo>
                  <a:lnTo>
                    <a:pt x="405" y="303"/>
                  </a:lnTo>
                  <a:lnTo>
                    <a:pt x="435" y="293"/>
                  </a:lnTo>
                  <a:lnTo>
                    <a:pt x="463" y="280"/>
                  </a:lnTo>
                  <a:lnTo>
                    <a:pt x="493" y="270"/>
                  </a:lnTo>
                  <a:lnTo>
                    <a:pt x="521" y="258"/>
                  </a:lnTo>
                  <a:lnTo>
                    <a:pt x="551" y="245"/>
                  </a:lnTo>
                  <a:lnTo>
                    <a:pt x="582" y="235"/>
                  </a:lnTo>
                  <a:lnTo>
                    <a:pt x="610" y="222"/>
                  </a:lnTo>
                  <a:lnTo>
                    <a:pt x="640" y="210"/>
                  </a:lnTo>
                  <a:lnTo>
                    <a:pt x="668" y="195"/>
                  </a:lnTo>
                  <a:lnTo>
                    <a:pt x="696" y="182"/>
                  </a:lnTo>
                  <a:lnTo>
                    <a:pt x="726" y="167"/>
                  </a:lnTo>
                  <a:lnTo>
                    <a:pt x="754" y="152"/>
                  </a:lnTo>
                  <a:lnTo>
                    <a:pt x="779" y="136"/>
                  </a:lnTo>
                  <a:lnTo>
                    <a:pt x="807" y="121"/>
                  </a:lnTo>
                  <a:lnTo>
                    <a:pt x="832" y="104"/>
                  </a:lnTo>
                  <a:lnTo>
                    <a:pt x="858" y="88"/>
                  </a:lnTo>
                  <a:lnTo>
                    <a:pt x="951" y="38"/>
                  </a:lnTo>
                  <a:lnTo>
                    <a:pt x="961" y="28"/>
                  </a:lnTo>
                  <a:lnTo>
                    <a:pt x="969" y="20"/>
                  </a:lnTo>
                  <a:lnTo>
                    <a:pt x="976" y="10"/>
                  </a:lnTo>
                  <a:lnTo>
                    <a:pt x="987" y="0"/>
                  </a:lnTo>
                  <a:lnTo>
                    <a:pt x="961" y="15"/>
                  </a:lnTo>
                  <a:lnTo>
                    <a:pt x="933" y="30"/>
                  </a:lnTo>
                  <a:lnTo>
                    <a:pt x="908" y="46"/>
                  </a:lnTo>
                  <a:lnTo>
                    <a:pt x="878" y="58"/>
                  </a:lnTo>
                  <a:lnTo>
                    <a:pt x="847" y="73"/>
                  </a:lnTo>
                  <a:lnTo>
                    <a:pt x="817" y="86"/>
                  </a:lnTo>
                  <a:lnTo>
                    <a:pt x="787" y="101"/>
                  </a:lnTo>
                  <a:lnTo>
                    <a:pt x="756" y="114"/>
                  </a:lnTo>
                  <a:lnTo>
                    <a:pt x="723" y="126"/>
                  </a:lnTo>
                  <a:lnTo>
                    <a:pt x="691" y="142"/>
                  </a:lnTo>
                  <a:lnTo>
                    <a:pt x="658" y="154"/>
                  </a:lnTo>
                  <a:lnTo>
                    <a:pt x="627" y="167"/>
                  </a:lnTo>
                  <a:lnTo>
                    <a:pt x="594" y="179"/>
                  </a:lnTo>
                  <a:lnTo>
                    <a:pt x="564" y="192"/>
                  </a:lnTo>
                  <a:lnTo>
                    <a:pt x="531" y="205"/>
                  </a:lnTo>
                  <a:lnTo>
                    <a:pt x="501" y="215"/>
                  </a:lnTo>
                  <a:lnTo>
                    <a:pt x="470" y="227"/>
                  </a:lnTo>
                  <a:lnTo>
                    <a:pt x="438" y="240"/>
                  </a:lnTo>
                  <a:lnTo>
                    <a:pt x="407" y="253"/>
                  </a:lnTo>
                  <a:lnTo>
                    <a:pt x="374" y="265"/>
                  </a:lnTo>
                  <a:lnTo>
                    <a:pt x="339" y="278"/>
                  </a:lnTo>
                  <a:lnTo>
                    <a:pt x="306" y="288"/>
                  </a:lnTo>
                  <a:lnTo>
                    <a:pt x="273" y="301"/>
                  </a:lnTo>
                  <a:lnTo>
                    <a:pt x="240" y="313"/>
                  </a:lnTo>
                  <a:lnTo>
                    <a:pt x="207" y="326"/>
                  </a:lnTo>
                  <a:lnTo>
                    <a:pt x="174" y="336"/>
                  </a:lnTo>
                  <a:lnTo>
                    <a:pt x="142" y="349"/>
                  </a:lnTo>
                  <a:lnTo>
                    <a:pt x="111" y="359"/>
                  </a:lnTo>
                  <a:lnTo>
                    <a:pt x="81" y="369"/>
                  </a:lnTo>
                  <a:lnTo>
                    <a:pt x="53" y="379"/>
                  </a:lnTo>
                  <a:lnTo>
                    <a:pt x="25" y="389"/>
                  </a:lnTo>
                  <a:lnTo>
                    <a:pt x="0" y="397"/>
                  </a:lnTo>
                </a:path>
              </a:pathLst>
            </a:custGeom>
            <a:solidFill>
              <a:srgbClr val="FF0016"/>
            </a:solidFill>
            <a:ln w="12700" cap="rnd">
              <a:solidFill>
                <a:srgbClr val="FF0016"/>
              </a:solidFill>
              <a:round/>
              <a:headEnd/>
              <a:tailEnd/>
            </a:ln>
          </p:spPr>
          <p:txBody>
            <a:bodyPr/>
            <a:lstStyle/>
            <a:p>
              <a:endParaRPr lang="en-US"/>
            </a:p>
          </p:txBody>
        </p:sp>
        <p:sp>
          <p:nvSpPr>
            <p:cNvPr id="5148" name="Freeform 22"/>
            <p:cNvSpPr>
              <a:spLocks/>
            </p:cNvSpPr>
            <p:nvPr/>
          </p:nvSpPr>
          <p:spPr bwMode="auto">
            <a:xfrm>
              <a:off x="1141" y="3686"/>
              <a:ext cx="26" cy="39"/>
            </a:xfrm>
            <a:custGeom>
              <a:avLst/>
              <a:gdLst>
                <a:gd name="T0" fmla="*/ 5 w 26"/>
                <a:gd name="T1" fmla="*/ 5 h 39"/>
                <a:gd name="T2" fmla="*/ 17 w 26"/>
                <a:gd name="T3" fmla="*/ 0 h 39"/>
                <a:gd name="T4" fmla="*/ 20 w 26"/>
                <a:gd name="T5" fmla="*/ 0 h 39"/>
                <a:gd name="T6" fmla="*/ 22 w 26"/>
                <a:gd name="T7" fmla="*/ 0 h 39"/>
                <a:gd name="T8" fmla="*/ 22 w 26"/>
                <a:gd name="T9" fmla="*/ 3 h 39"/>
                <a:gd name="T10" fmla="*/ 25 w 26"/>
                <a:gd name="T11" fmla="*/ 3 h 39"/>
                <a:gd name="T12" fmla="*/ 25 w 26"/>
                <a:gd name="T13" fmla="*/ 23 h 39"/>
                <a:gd name="T14" fmla="*/ 22 w 26"/>
                <a:gd name="T15" fmla="*/ 25 h 39"/>
                <a:gd name="T16" fmla="*/ 22 w 26"/>
                <a:gd name="T17" fmla="*/ 25 h 39"/>
                <a:gd name="T18" fmla="*/ 22 w 26"/>
                <a:gd name="T19" fmla="*/ 28 h 39"/>
                <a:gd name="T20" fmla="*/ 20 w 26"/>
                <a:gd name="T21" fmla="*/ 31 h 39"/>
                <a:gd name="T22" fmla="*/ 17 w 26"/>
                <a:gd name="T23" fmla="*/ 33 h 39"/>
                <a:gd name="T24" fmla="*/ 5 w 26"/>
                <a:gd name="T25" fmla="*/ 36 h 39"/>
                <a:gd name="T26" fmla="*/ 5 w 26"/>
                <a:gd name="T27" fmla="*/ 38 h 39"/>
                <a:gd name="T28" fmla="*/ 2 w 26"/>
                <a:gd name="T29" fmla="*/ 38 h 39"/>
                <a:gd name="T30" fmla="*/ 0 w 26"/>
                <a:gd name="T31" fmla="*/ 36 h 39"/>
                <a:gd name="T32" fmla="*/ 0 w 26"/>
                <a:gd name="T33" fmla="*/ 33 h 39"/>
                <a:gd name="T34" fmla="*/ 0 w 26"/>
                <a:gd name="T35" fmla="*/ 13 h 39"/>
                <a:gd name="T36" fmla="*/ 0 w 26"/>
                <a:gd name="T37" fmla="*/ 13 h 39"/>
                <a:gd name="T38" fmla="*/ 0 w 26"/>
                <a:gd name="T39" fmla="*/ 10 h 39"/>
                <a:gd name="T40" fmla="*/ 2 w 26"/>
                <a:gd name="T41" fmla="*/ 8 h 39"/>
                <a:gd name="T42" fmla="*/ 5 w 26"/>
                <a:gd name="T43" fmla="*/ 5 h 39"/>
                <a:gd name="T44" fmla="*/ 5 w 26"/>
                <a:gd name="T45" fmla="*/ 5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39"/>
                <a:gd name="T71" fmla="*/ 26 w 26"/>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39">
                  <a:moveTo>
                    <a:pt x="5" y="5"/>
                  </a:moveTo>
                  <a:lnTo>
                    <a:pt x="17" y="0"/>
                  </a:lnTo>
                  <a:lnTo>
                    <a:pt x="20" y="0"/>
                  </a:lnTo>
                  <a:lnTo>
                    <a:pt x="22" y="0"/>
                  </a:lnTo>
                  <a:lnTo>
                    <a:pt x="22" y="3"/>
                  </a:lnTo>
                  <a:lnTo>
                    <a:pt x="25" y="3"/>
                  </a:lnTo>
                  <a:lnTo>
                    <a:pt x="25" y="23"/>
                  </a:lnTo>
                  <a:lnTo>
                    <a:pt x="22" y="25"/>
                  </a:lnTo>
                  <a:lnTo>
                    <a:pt x="22" y="28"/>
                  </a:lnTo>
                  <a:lnTo>
                    <a:pt x="20" y="31"/>
                  </a:lnTo>
                  <a:lnTo>
                    <a:pt x="17" y="33"/>
                  </a:lnTo>
                  <a:lnTo>
                    <a:pt x="5" y="36"/>
                  </a:lnTo>
                  <a:lnTo>
                    <a:pt x="5" y="38"/>
                  </a:lnTo>
                  <a:lnTo>
                    <a:pt x="2" y="38"/>
                  </a:lnTo>
                  <a:lnTo>
                    <a:pt x="0" y="36"/>
                  </a:lnTo>
                  <a:lnTo>
                    <a:pt x="0" y="33"/>
                  </a:lnTo>
                  <a:lnTo>
                    <a:pt x="0" y="13"/>
                  </a:lnTo>
                  <a:lnTo>
                    <a:pt x="0" y="10"/>
                  </a:lnTo>
                  <a:lnTo>
                    <a:pt x="2" y="8"/>
                  </a:lnTo>
                  <a:lnTo>
                    <a:pt x="5" y="5"/>
                  </a:lnTo>
                </a:path>
              </a:pathLst>
            </a:custGeom>
            <a:solidFill>
              <a:srgbClr val="ABABAB"/>
            </a:solidFill>
            <a:ln w="12700" cap="rnd">
              <a:solidFill>
                <a:srgbClr val="000000"/>
              </a:solidFill>
              <a:round/>
              <a:headEnd/>
              <a:tailEnd/>
            </a:ln>
          </p:spPr>
          <p:txBody>
            <a:bodyPr/>
            <a:lstStyle/>
            <a:p>
              <a:endParaRPr lang="en-US"/>
            </a:p>
          </p:txBody>
        </p:sp>
        <p:sp>
          <p:nvSpPr>
            <p:cNvPr id="5149" name="Freeform 23"/>
            <p:cNvSpPr>
              <a:spLocks/>
            </p:cNvSpPr>
            <p:nvPr/>
          </p:nvSpPr>
          <p:spPr bwMode="auto">
            <a:xfrm>
              <a:off x="1178" y="3671"/>
              <a:ext cx="24" cy="39"/>
            </a:xfrm>
            <a:custGeom>
              <a:avLst/>
              <a:gdLst>
                <a:gd name="T0" fmla="*/ 6 w 24"/>
                <a:gd name="T1" fmla="*/ 5 h 39"/>
                <a:gd name="T2" fmla="*/ 18 w 24"/>
                <a:gd name="T3" fmla="*/ 0 h 39"/>
                <a:gd name="T4" fmla="*/ 21 w 24"/>
                <a:gd name="T5" fmla="*/ 0 h 39"/>
                <a:gd name="T6" fmla="*/ 21 w 24"/>
                <a:gd name="T7" fmla="*/ 0 h 39"/>
                <a:gd name="T8" fmla="*/ 23 w 24"/>
                <a:gd name="T9" fmla="*/ 3 h 39"/>
                <a:gd name="T10" fmla="*/ 23 w 24"/>
                <a:gd name="T11" fmla="*/ 5 h 39"/>
                <a:gd name="T12" fmla="*/ 23 w 24"/>
                <a:gd name="T13" fmla="*/ 23 h 39"/>
                <a:gd name="T14" fmla="*/ 23 w 24"/>
                <a:gd name="T15" fmla="*/ 25 h 39"/>
                <a:gd name="T16" fmla="*/ 23 w 24"/>
                <a:gd name="T17" fmla="*/ 28 h 39"/>
                <a:gd name="T18" fmla="*/ 21 w 24"/>
                <a:gd name="T19" fmla="*/ 30 h 39"/>
                <a:gd name="T20" fmla="*/ 21 w 24"/>
                <a:gd name="T21" fmla="*/ 33 h 39"/>
                <a:gd name="T22" fmla="*/ 18 w 24"/>
                <a:gd name="T23" fmla="*/ 33 h 39"/>
                <a:gd name="T24" fmla="*/ 6 w 24"/>
                <a:gd name="T25" fmla="*/ 38 h 39"/>
                <a:gd name="T26" fmla="*/ 3 w 24"/>
                <a:gd name="T27" fmla="*/ 38 h 39"/>
                <a:gd name="T28" fmla="*/ 3 w 24"/>
                <a:gd name="T29" fmla="*/ 38 h 39"/>
                <a:gd name="T30" fmla="*/ 0 w 24"/>
                <a:gd name="T31" fmla="*/ 35 h 39"/>
                <a:gd name="T32" fmla="*/ 0 w 24"/>
                <a:gd name="T33" fmla="*/ 33 h 39"/>
                <a:gd name="T34" fmla="*/ 0 w 24"/>
                <a:gd name="T35" fmla="*/ 15 h 39"/>
                <a:gd name="T36" fmla="*/ 0 w 24"/>
                <a:gd name="T37" fmla="*/ 13 h 39"/>
                <a:gd name="T38" fmla="*/ 0 w 24"/>
                <a:gd name="T39" fmla="*/ 10 h 39"/>
                <a:gd name="T40" fmla="*/ 3 w 24"/>
                <a:gd name="T41" fmla="*/ 10 h 39"/>
                <a:gd name="T42" fmla="*/ 3 w 24"/>
                <a:gd name="T43" fmla="*/ 8 h 39"/>
                <a:gd name="T44" fmla="*/ 6 w 24"/>
                <a:gd name="T45" fmla="*/ 5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9"/>
                <a:gd name="T71" fmla="*/ 24 w 2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9">
                  <a:moveTo>
                    <a:pt x="6" y="5"/>
                  </a:moveTo>
                  <a:lnTo>
                    <a:pt x="18" y="0"/>
                  </a:lnTo>
                  <a:lnTo>
                    <a:pt x="21" y="0"/>
                  </a:lnTo>
                  <a:lnTo>
                    <a:pt x="23" y="3"/>
                  </a:lnTo>
                  <a:lnTo>
                    <a:pt x="23" y="5"/>
                  </a:lnTo>
                  <a:lnTo>
                    <a:pt x="23" y="23"/>
                  </a:lnTo>
                  <a:lnTo>
                    <a:pt x="23" y="25"/>
                  </a:lnTo>
                  <a:lnTo>
                    <a:pt x="23" y="28"/>
                  </a:lnTo>
                  <a:lnTo>
                    <a:pt x="21" y="30"/>
                  </a:lnTo>
                  <a:lnTo>
                    <a:pt x="21" y="33"/>
                  </a:lnTo>
                  <a:lnTo>
                    <a:pt x="18" y="33"/>
                  </a:lnTo>
                  <a:lnTo>
                    <a:pt x="6" y="38"/>
                  </a:lnTo>
                  <a:lnTo>
                    <a:pt x="3" y="38"/>
                  </a:lnTo>
                  <a:lnTo>
                    <a:pt x="0" y="35"/>
                  </a:lnTo>
                  <a:lnTo>
                    <a:pt x="0" y="33"/>
                  </a:lnTo>
                  <a:lnTo>
                    <a:pt x="0" y="15"/>
                  </a:lnTo>
                  <a:lnTo>
                    <a:pt x="0" y="13"/>
                  </a:lnTo>
                  <a:lnTo>
                    <a:pt x="0" y="10"/>
                  </a:lnTo>
                  <a:lnTo>
                    <a:pt x="3" y="10"/>
                  </a:lnTo>
                  <a:lnTo>
                    <a:pt x="3" y="8"/>
                  </a:lnTo>
                  <a:lnTo>
                    <a:pt x="6" y="5"/>
                  </a:lnTo>
                </a:path>
              </a:pathLst>
            </a:custGeom>
            <a:solidFill>
              <a:srgbClr val="ABABAB"/>
            </a:solidFill>
            <a:ln w="12700" cap="rnd">
              <a:solidFill>
                <a:srgbClr val="000000"/>
              </a:solidFill>
              <a:round/>
              <a:headEnd/>
              <a:tailEnd/>
            </a:ln>
          </p:spPr>
          <p:txBody>
            <a:bodyPr/>
            <a:lstStyle/>
            <a:p>
              <a:endParaRPr lang="en-US"/>
            </a:p>
          </p:txBody>
        </p:sp>
        <p:sp>
          <p:nvSpPr>
            <p:cNvPr id="5150" name="Freeform 24"/>
            <p:cNvSpPr>
              <a:spLocks/>
            </p:cNvSpPr>
            <p:nvPr/>
          </p:nvSpPr>
          <p:spPr bwMode="auto">
            <a:xfrm>
              <a:off x="1290" y="3626"/>
              <a:ext cx="24" cy="36"/>
            </a:xfrm>
            <a:custGeom>
              <a:avLst/>
              <a:gdLst>
                <a:gd name="T0" fmla="*/ 5 w 24"/>
                <a:gd name="T1" fmla="*/ 5 h 36"/>
                <a:gd name="T2" fmla="*/ 15 w 24"/>
                <a:gd name="T3" fmla="*/ 2 h 36"/>
                <a:gd name="T4" fmla="*/ 18 w 24"/>
                <a:gd name="T5" fmla="*/ 0 h 36"/>
                <a:gd name="T6" fmla="*/ 20 w 24"/>
                <a:gd name="T7" fmla="*/ 2 h 36"/>
                <a:gd name="T8" fmla="*/ 23 w 24"/>
                <a:gd name="T9" fmla="*/ 2 h 36"/>
                <a:gd name="T10" fmla="*/ 23 w 24"/>
                <a:gd name="T11" fmla="*/ 5 h 36"/>
                <a:gd name="T12" fmla="*/ 23 w 24"/>
                <a:gd name="T13" fmla="*/ 22 h 36"/>
                <a:gd name="T14" fmla="*/ 23 w 24"/>
                <a:gd name="T15" fmla="*/ 22 h 36"/>
                <a:gd name="T16" fmla="*/ 20 w 24"/>
                <a:gd name="T17" fmla="*/ 25 h 36"/>
                <a:gd name="T18" fmla="*/ 20 w 24"/>
                <a:gd name="T19" fmla="*/ 27 h 36"/>
                <a:gd name="T20" fmla="*/ 18 w 24"/>
                <a:gd name="T21" fmla="*/ 30 h 36"/>
                <a:gd name="T22" fmla="*/ 15 w 24"/>
                <a:gd name="T23" fmla="*/ 30 h 36"/>
                <a:gd name="T24" fmla="*/ 5 w 24"/>
                <a:gd name="T25" fmla="*/ 35 h 36"/>
                <a:gd name="T26" fmla="*/ 2 w 24"/>
                <a:gd name="T27" fmla="*/ 35 h 36"/>
                <a:gd name="T28" fmla="*/ 0 w 24"/>
                <a:gd name="T29" fmla="*/ 35 h 36"/>
                <a:gd name="T30" fmla="*/ 0 w 24"/>
                <a:gd name="T31" fmla="*/ 32 h 36"/>
                <a:gd name="T32" fmla="*/ 0 w 24"/>
                <a:gd name="T33" fmla="*/ 32 h 36"/>
                <a:gd name="T34" fmla="*/ 0 w 24"/>
                <a:gd name="T35" fmla="*/ 15 h 36"/>
                <a:gd name="T36" fmla="*/ 0 w 24"/>
                <a:gd name="T37" fmla="*/ 12 h 36"/>
                <a:gd name="T38" fmla="*/ 0 w 24"/>
                <a:gd name="T39" fmla="*/ 10 h 36"/>
                <a:gd name="T40" fmla="*/ 2 w 24"/>
                <a:gd name="T41" fmla="*/ 7 h 36"/>
                <a:gd name="T42" fmla="*/ 2 w 24"/>
                <a:gd name="T43" fmla="*/ 7 h 36"/>
                <a:gd name="T44" fmla="*/ 5 w 24"/>
                <a:gd name="T45" fmla="*/ 5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6"/>
                <a:gd name="T71" fmla="*/ 24 w 24"/>
                <a:gd name="T72" fmla="*/ 36 h 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6">
                  <a:moveTo>
                    <a:pt x="5" y="5"/>
                  </a:moveTo>
                  <a:lnTo>
                    <a:pt x="15" y="2"/>
                  </a:lnTo>
                  <a:lnTo>
                    <a:pt x="18" y="0"/>
                  </a:lnTo>
                  <a:lnTo>
                    <a:pt x="20" y="2"/>
                  </a:lnTo>
                  <a:lnTo>
                    <a:pt x="23" y="2"/>
                  </a:lnTo>
                  <a:lnTo>
                    <a:pt x="23" y="5"/>
                  </a:lnTo>
                  <a:lnTo>
                    <a:pt x="23" y="22"/>
                  </a:lnTo>
                  <a:lnTo>
                    <a:pt x="20" y="25"/>
                  </a:lnTo>
                  <a:lnTo>
                    <a:pt x="20" y="27"/>
                  </a:lnTo>
                  <a:lnTo>
                    <a:pt x="18" y="30"/>
                  </a:lnTo>
                  <a:lnTo>
                    <a:pt x="15" y="30"/>
                  </a:lnTo>
                  <a:lnTo>
                    <a:pt x="5" y="35"/>
                  </a:lnTo>
                  <a:lnTo>
                    <a:pt x="2" y="35"/>
                  </a:lnTo>
                  <a:lnTo>
                    <a:pt x="0" y="35"/>
                  </a:lnTo>
                  <a:lnTo>
                    <a:pt x="0" y="32"/>
                  </a:lnTo>
                  <a:lnTo>
                    <a:pt x="0" y="15"/>
                  </a:lnTo>
                  <a:lnTo>
                    <a:pt x="0" y="12"/>
                  </a:lnTo>
                  <a:lnTo>
                    <a:pt x="0" y="10"/>
                  </a:lnTo>
                  <a:lnTo>
                    <a:pt x="2" y="7"/>
                  </a:lnTo>
                  <a:lnTo>
                    <a:pt x="5" y="5"/>
                  </a:lnTo>
                </a:path>
              </a:pathLst>
            </a:custGeom>
            <a:solidFill>
              <a:srgbClr val="ABABAB"/>
            </a:solidFill>
            <a:ln w="12700" cap="rnd">
              <a:solidFill>
                <a:srgbClr val="000000"/>
              </a:solidFill>
              <a:round/>
              <a:headEnd/>
              <a:tailEnd/>
            </a:ln>
          </p:spPr>
          <p:txBody>
            <a:bodyPr/>
            <a:lstStyle/>
            <a:p>
              <a:endParaRPr lang="en-US"/>
            </a:p>
          </p:txBody>
        </p:sp>
        <p:sp>
          <p:nvSpPr>
            <p:cNvPr id="5151" name="Freeform 25"/>
            <p:cNvSpPr>
              <a:spLocks/>
            </p:cNvSpPr>
            <p:nvPr/>
          </p:nvSpPr>
          <p:spPr bwMode="auto">
            <a:xfrm>
              <a:off x="1252" y="3641"/>
              <a:ext cx="26" cy="39"/>
            </a:xfrm>
            <a:custGeom>
              <a:avLst/>
              <a:gdLst>
                <a:gd name="T0" fmla="*/ 7 w 26"/>
                <a:gd name="T1" fmla="*/ 5 h 39"/>
                <a:gd name="T2" fmla="*/ 18 w 26"/>
                <a:gd name="T3" fmla="*/ 0 h 39"/>
                <a:gd name="T4" fmla="*/ 20 w 26"/>
                <a:gd name="T5" fmla="*/ 0 h 39"/>
                <a:gd name="T6" fmla="*/ 23 w 26"/>
                <a:gd name="T7" fmla="*/ 0 h 39"/>
                <a:gd name="T8" fmla="*/ 25 w 26"/>
                <a:gd name="T9" fmla="*/ 2 h 39"/>
                <a:gd name="T10" fmla="*/ 25 w 26"/>
                <a:gd name="T11" fmla="*/ 5 h 39"/>
                <a:gd name="T12" fmla="*/ 25 w 26"/>
                <a:gd name="T13" fmla="*/ 23 h 39"/>
                <a:gd name="T14" fmla="*/ 25 w 26"/>
                <a:gd name="T15" fmla="*/ 25 h 39"/>
                <a:gd name="T16" fmla="*/ 23 w 26"/>
                <a:gd name="T17" fmla="*/ 28 h 39"/>
                <a:gd name="T18" fmla="*/ 23 w 26"/>
                <a:gd name="T19" fmla="*/ 28 h 39"/>
                <a:gd name="T20" fmla="*/ 20 w 26"/>
                <a:gd name="T21" fmla="*/ 30 h 39"/>
                <a:gd name="T22" fmla="*/ 18 w 26"/>
                <a:gd name="T23" fmla="*/ 33 h 39"/>
                <a:gd name="T24" fmla="*/ 7 w 26"/>
                <a:gd name="T25" fmla="*/ 38 h 39"/>
                <a:gd name="T26" fmla="*/ 5 w 26"/>
                <a:gd name="T27" fmla="*/ 38 h 39"/>
                <a:gd name="T28" fmla="*/ 2 w 26"/>
                <a:gd name="T29" fmla="*/ 38 h 39"/>
                <a:gd name="T30" fmla="*/ 0 w 26"/>
                <a:gd name="T31" fmla="*/ 35 h 39"/>
                <a:gd name="T32" fmla="*/ 0 w 26"/>
                <a:gd name="T33" fmla="*/ 33 h 39"/>
                <a:gd name="T34" fmla="*/ 0 w 26"/>
                <a:gd name="T35" fmla="*/ 15 h 39"/>
                <a:gd name="T36" fmla="*/ 0 w 26"/>
                <a:gd name="T37" fmla="*/ 12 h 39"/>
                <a:gd name="T38" fmla="*/ 2 w 26"/>
                <a:gd name="T39" fmla="*/ 10 h 39"/>
                <a:gd name="T40" fmla="*/ 2 w 26"/>
                <a:gd name="T41" fmla="*/ 10 h 39"/>
                <a:gd name="T42" fmla="*/ 5 w 26"/>
                <a:gd name="T43" fmla="*/ 7 h 39"/>
                <a:gd name="T44" fmla="*/ 7 w 26"/>
                <a:gd name="T45" fmla="*/ 5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39"/>
                <a:gd name="T71" fmla="*/ 26 w 26"/>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39">
                  <a:moveTo>
                    <a:pt x="7" y="5"/>
                  </a:moveTo>
                  <a:lnTo>
                    <a:pt x="18" y="0"/>
                  </a:lnTo>
                  <a:lnTo>
                    <a:pt x="20" y="0"/>
                  </a:lnTo>
                  <a:lnTo>
                    <a:pt x="23" y="0"/>
                  </a:lnTo>
                  <a:lnTo>
                    <a:pt x="25" y="2"/>
                  </a:lnTo>
                  <a:lnTo>
                    <a:pt x="25" y="5"/>
                  </a:lnTo>
                  <a:lnTo>
                    <a:pt x="25" y="23"/>
                  </a:lnTo>
                  <a:lnTo>
                    <a:pt x="25" y="25"/>
                  </a:lnTo>
                  <a:lnTo>
                    <a:pt x="23" y="28"/>
                  </a:lnTo>
                  <a:lnTo>
                    <a:pt x="20" y="30"/>
                  </a:lnTo>
                  <a:lnTo>
                    <a:pt x="18" y="33"/>
                  </a:lnTo>
                  <a:lnTo>
                    <a:pt x="7" y="38"/>
                  </a:lnTo>
                  <a:lnTo>
                    <a:pt x="5" y="38"/>
                  </a:lnTo>
                  <a:lnTo>
                    <a:pt x="2" y="38"/>
                  </a:lnTo>
                  <a:lnTo>
                    <a:pt x="0" y="35"/>
                  </a:lnTo>
                  <a:lnTo>
                    <a:pt x="0" y="33"/>
                  </a:lnTo>
                  <a:lnTo>
                    <a:pt x="0" y="15"/>
                  </a:lnTo>
                  <a:lnTo>
                    <a:pt x="0" y="12"/>
                  </a:lnTo>
                  <a:lnTo>
                    <a:pt x="2" y="10"/>
                  </a:lnTo>
                  <a:lnTo>
                    <a:pt x="5" y="7"/>
                  </a:lnTo>
                  <a:lnTo>
                    <a:pt x="7" y="5"/>
                  </a:lnTo>
                </a:path>
              </a:pathLst>
            </a:custGeom>
            <a:solidFill>
              <a:srgbClr val="ABABAB"/>
            </a:solidFill>
            <a:ln w="12700" cap="rnd">
              <a:solidFill>
                <a:srgbClr val="000000"/>
              </a:solidFill>
              <a:round/>
              <a:headEnd/>
              <a:tailEnd/>
            </a:ln>
          </p:spPr>
          <p:txBody>
            <a:bodyPr/>
            <a:lstStyle/>
            <a:p>
              <a:endParaRPr lang="en-US"/>
            </a:p>
          </p:txBody>
        </p:sp>
        <p:sp>
          <p:nvSpPr>
            <p:cNvPr id="5152" name="Freeform 26"/>
            <p:cNvSpPr>
              <a:spLocks/>
            </p:cNvSpPr>
            <p:nvPr/>
          </p:nvSpPr>
          <p:spPr bwMode="auto">
            <a:xfrm>
              <a:off x="1214" y="3656"/>
              <a:ext cx="24" cy="39"/>
            </a:xfrm>
            <a:custGeom>
              <a:avLst/>
              <a:gdLst>
                <a:gd name="T0" fmla="*/ 5 w 24"/>
                <a:gd name="T1" fmla="*/ 5 h 39"/>
                <a:gd name="T2" fmla="*/ 18 w 24"/>
                <a:gd name="T3" fmla="*/ 0 h 39"/>
                <a:gd name="T4" fmla="*/ 20 w 24"/>
                <a:gd name="T5" fmla="*/ 0 h 39"/>
                <a:gd name="T6" fmla="*/ 23 w 24"/>
                <a:gd name="T7" fmla="*/ 0 h 39"/>
                <a:gd name="T8" fmla="*/ 23 w 24"/>
                <a:gd name="T9" fmla="*/ 2 h 39"/>
                <a:gd name="T10" fmla="*/ 23 w 24"/>
                <a:gd name="T11" fmla="*/ 5 h 39"/>
                <a:gd name="T12" fmla="*/ 23 w 24"/>
                <a:gd name="T13" fmla="*/ 23 h 39"/>
                <a:gd name="T14" fmla="*/ 23 w 24"/>
                <a:gd name="T15" fmla="*/ 25 h 39"/>
                <a:gd name="T16" fmla="*/ 23 w 24"/>
                <a:gd name="T17" fmla="*/ 28 h 39"/>
                <a:gd name="T18" fmla="*/ 23 w 24"/>
                <a:gd name="T19" fmla="*/ 30 h 39"/>
                <a:gd name="T20" fmla="*/ 20 w 24"/>
                <a:gd name="T21" fmla="*/ 33 h 39"/>
                <a:gd name="T22" fmla="*/ 18 w 24"/>
                <a:gd name="T23" fmla="*/ 33 h 39"/>
                <a:gd name="T24" fmla="*/ 5 w 24"/>
                <a:gd name="T25" fmla="*/ 38 h 39"/>
                <a:gd name="T26" fmla="*/ 5 w 24"/>
                <a:gd name="T27" fmla="*/ 38 h 39"/>
                <a:gd name="T28" fmla="*/ 2 w 24"/>
                <a:gd name="T29" fmla="*/ 38 h 39"/>
                <a:gd name="T30" fmla="*/ 0 w 24"/>
                <a:gd name="T31" fmla="*/ 35 h 39"/>
                <a:gd name="T32" fmla="*/ 0 w 24"/>
                <a:gd name="T33" fmla="*/ 33 h 39"/>
                <a:gd name="T34" fmla="*/ 0 w 24"/>
                <a:gd name="T35" fmla="*/ 15 h 39"/>
                <a:gd name="T36" fmla="*/ 0 w 24"/>
                <a:gd name="T37" fmla="*/ 13 h 39"/>
                <a:gd name="T38" fmla="*/ 0 w 24"/>
                <a:gd name="T39" fmla="*/ 10 h 39"/>
                <a:gd name="T40" fmla="*/ 2 w 24"/>
                <a:gd name="T41" fmla="*/ 10 h 39"/>
                <a:gd name="T42" fmla="*/ 5 w 24"/>
                <a:gd name="T43" fmla="*/ 8 h 39"/>
                <a:gd name="T44" fmla="*/ 5 w 24"/>
                <a:gd name="T45" fmla="*/ 5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9"/>
                <a:gd name="T71" fmla="*/ 24 w 24"/>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9">
                  <a:moveTo>
                    <a:pt x="5" y="5"/>
                  </a:moveTo>
                  <a:lnTo>
                    <a:pt x="18" y="0"/>
                  </a:lnTo>
                  <a:lnTo>
                    <a:pt x="20" y="0"/>
                  </a:lnTo>
                  <a:lnTo>
                    <a:pt x="23" y="0"/>
                  </a:lnTo>
                  <a:lnTo>
                    <a:pt x="23" y="2"/>
                  </a:lnTo>
                  <a:lnTo>
                    <a:pt x="23" y="5"/>
                  </a:lnTo>
                  <a:lnTo>
                    <a:pt x="23" y="23"/>
                  </a:lnTo>
                  <a:lnTo>
                    <a:pt x="23" y="25"/>
                  </a:lnTo>
                  <a:lnTo>
                    <a:pt x="23" y="28"/>
                  </a:lnTo>
                  <a:lnTo>
                    <a:pt x="23" y="30"/>
                  </a:lnTo>
                  <a:lnTo>
                    <a:pt x="20" y="33"/>
                  </a:lnTo>
                  <a:lnTo>
                    <a:pt x="18" y="33"/>
                  </a:lnTo>
                  <a:lnTo>
                    <a:pt x="5" y="38"/>
                  </a:lnTo>
                  <a:lnTo>
                    <a:pt x="2" y="38"/>
                  </a:lnTo>
                  <a:lnTo>
                    <a:pt x="0" y="35"/>
                  </a:lnTo>
                  <a:lnTo>
                    <a:pt x="0" y="33"/>
                  </a:lnTo>
                  <a:lnTo>
                    <a:pt x="0" y="15"/>
                  </a:lnTo>
                  <a:lnTo>
                    <a:pt x="0" y="13"/>
                  </a:lnTo>
                  <a:lnTo>
                    <a:pt x="0" y="10"/>
                  </a:lnTo>
                  <a:lnTo>
                    <a:pt x="2" y="10"/>
                  </a:lnTo>
                  <a:lnTo>
                    <a:pt x="5" y="8"/>
                  </a:lnTo>
                  <a:lnTo>
                    <a:pt x="5" y="5"/>
                  </a:lnTo>
                </a:path>
              </a:pathLst>
            </a:custGeom>
            <a:solidFill>
              <a:srgbClr val="ABABAB"/>
            </a:solidFill>
            <a:ln w="12700" cap="rnd">
              <a:solidFill>
                <a:srgbClr val="000000"/>
              </a:solidFill>
              <a:round/>
              <a:headEnd/>
              <a:tailEnd/>
            </a:ln>
          </p:spPr>
          <p:txBody>
            <a:bodyPr/>
            <a:lstStyle/>
            <a:p>
              <a:endParaRPr lang="en-US"/>
            </a:p>
          </p:txBody>
        </p:sp>
        <p:sp>
          <p:nvSpPr>
            <p:cNvPr id="5153" name="Freeform 27"/>
            <p:cNvSpPr>
              <a:spLocks/>
            </p:cNvSpPr>
            <p:nvPr/>
          </p:nvSpPr>
          <p:spPr bwMode="auto">
            <a:xfrm>
              <a:off x="1325" y="3610"/>
              <a:ext cx="21" cy="34"/>
            </a:xfrm>
            <a:custGeom>
              <a:avLst/>
              <a:gdLst>
                <a:gd name="T0" fmla="*/ 5 w 21"/>
                <a:gd name="T1" fmla="*/ 6 h 34"/>
                <a:gd name="T2" fmla="*/ 15 w 21"/>
                <a:gd name="T3" fmla="*/ 0 h 34"/>
                <a:gd name="T4" fmla="*/ 18 w 21"/>
                <a:gd name="T5" fmla="*/ 0 h 34"/>
                <a:gd name="T6" fmla="*/ 20 w 21"/>
                <a:gd name="T7" fmla="*/ 0 h 34"/>
                <a:gd name="T8" fmla="*/ 20 w 21"/>
                <a:gd name="T9" fmla="*/ 3 h 34"/>
                <a:gd name="T10" fmla="*/ 20 w 21"/>
                <a:gd name="T11" fmla="*/ 21 h 34"/>
                <a:gd name="T12" fmla="*/ 20 w 21"/>
                <a:gd name="T13" fmla="*/ 21 h 34"/>
                <a:gd name="T14" fmla="*/ 20 w 21"/>
                <a:gd name="T15" fmla="*/ 23 h 34"/>
                <a:gd name="T16" fmla="*/ 18 w 21"/>
                <a:gd name="T17" fmla="*/ 26 h 34"/>
                <a:gd name="T18" fmla="*/ 18 w 21"/>
                <a:gd name="T19" fmla="*/ 28 h 34"/>
                <a:gd name="T20" fmla="*/ 5 w 21"/>
                <a:gd name="T21" fmla="*/ 33 h 34"/>
                <a:gd name="T22" fmla="*/ 3 w 21"/>
                <a:gd name="T23" fmla="*/ 33 h 34"/>
                <a:gd name="T24" fmla="*/ 3 w 21"/>
                <a:gd name="T25" fmla="*/ 33 h 34"/>
                <a:gd name="T26" fmla="*/ 0 w 21"/>
                <a:gd name="T27" fmla="*/ 31 h 34"/>
                <a:gd name="T28" fmla="*/ 0 w 21"/>
                <a:gd name="T29" fmla="*/ 13 h 34"/>
                <a:gd name="T30" fmla="*/ 0 w 21"/>
                <a:gd name="T31" fmla="*/ 11 h 34"/>
                <a:gd name="T32" fmla="*/ 3 w 21"/>
                <a:gd name="T33" fmla="*/ 8 h 34"/>
                <a:gd name="T34" fmla="*/ 3 w 21"/>
                <a:gd name="T35" fmla="*/ 6 h 34"/>
                <a:gd name="T36" fmla="*/ 5 w 21"/>
                <a:gd name="T37" fmla="*/ 6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34"/>
                <a:gd name="T59" fmla="*/ 21 w 21"/>
                <a:gd name="T60" fmla="*/ 34 h 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34">
                  <a:moveTo>
                    <a:pt x="5" y="6"/>
                  </a:moveTo>
                  <a:lnTo>
                    <a:pt x="15" y="0"/>
                  </a:lnTo>
                  <a:lnTo>
                    <a:pt x="18" y="0"/>
                  </a:lnTo>
                  <a:lnTo>
                    <a:pt x="20" y="0"/>
                  </a:lnTo>
                  <a:lnTo>
                    <a:pt x="20" y="3"/>
                  </a:lnTo>
                  <a:lnTo>
                    <a:pt x="20" y="21"/>
                  </a:lnTo>
                  <a:lnTo>
                    <a:pt x="20" y="23"/>
                  </a:lnTo>
                  <a:lnTo>
                    <a:pt x="18" y="26"/>
                  </a:lnTo>
                  <a:lnTo>
                    <a:pt x="18" y="28"/>
                  </a:lnTo>
                  <a:lnTo>
                    <a:pt x="5" y="33"/>
                  </a:lnTo>
                  <a:lnTo>
                    <a:pt x="3" y="33"/>
                  </a:lnTo>
                  <a:lnTo>
                    <a:pt x="0" y="31"/>
                  </a:lnTo>
                  <a:lnTo>
                    <a:pt x="0" y="13"/>
                  </a:lnTo>
                  <a:lnTo>
                    <a:pt x="0" y="11"/>
                  </a:lnTo>
                  <a:lnTo>
                    <a:pt x="3" y="8"/>
                  </a:lnTo>
                  <a:lnTo>
                    <a:pt x="3" y="6"/>
                  </a:lnTo>
                  <a:lnTo>
                    <a:pt x="5" y="6"/>
                  </a:lnTo>
                </a:path>
              </a:pathLst>
            </a:custGeom>
            <a:solidFill>
              <a:srgbClr val="ABABAB"/>
            </a:solidFill>
            <a:ln w="12700" cap="rnd">
              <a:solidFill>
                <a:srgbClr val="000000"/>
              </a:solidFill>
              <a:round/>
              <a:headEnd/>
              <a:tailEnd/>
            </a:ln>
          </p:spPr>
          <p:txBody>
            <a:bodyPr/>
            <a:lstStyle/>
            <a:p>
              <a:endParaRPr lang="en-US"/>
            </a:p>
          </p:txBody>
        </p:sp>
        <p:sp>
          <p:nvSpPr>
            <p:cNvPr id="5154" name="Freeform 28"/>
            <p:cNvSpPr>
              <a:spLocks/>
            </p:cNvSpPr>
            <p:nvPr/>
          </p:nvSpPr>
          <p:spPr bwMode="auto">
            <a:xfrm>
              <a:off x="1024" y="3732"/>
              <a:ext cx="26" cy="39"/>
            </a:xfrm>
            <a:custGeom>
              <a:avLst/>
              <a:gdLst>
                <a:gd name="T0" fmla="*/ 8 w 26"/>
                <a:gd name="T1" fmla="*/ 5 h 39"/>
                <a:gd name="T2" fmla="*/ 18 w 26"/>
                <a:gd name="T3" fmla="*/ 0 h 39"/>
                <a:gd name="T4" fmla="*/ 20 w 26"/>
                <a:gd name="T5" fmla="*/ 0 h 39"/>
                <a:gd name="T6" fmla="*/ 23 w 26"/>
                <a:gd name="T7" fmla="*/ 0 h 39"/>
                <a:gd name="T8" fmla="*/ 25 w 26"/>
                <a:gd name="T9" fmla="*/ 2 h 39"/>
                <a:gd name="T10" fmla="*/ 25 w 26"/>
                <a:gd name="T11" fmla="*/ 5 h 39"/>
                <a:gd name="T12" fmla="*/ 25 w 26"/>
                <a:gd name="T13" fmla="*/ 22 h 39"/>
                <a:gd name="T14" fmla="*/ 25 w 26"/>
                <a:gd name="T15" fmla="*/ 25 h 39"/>
                <a:gd name="T16" fmla="*/ 23 w 26"/>
                <a:gd name="T17" fmla="*/ 27 h 39"/>
                <a:gd name="T18" fmla="*/ 23 w 26"/>
                <a:gd name="T19" fmla="*/ 30 h 39"/>
                <a:gd name="T20" fmla="*/ 20 w 26"/>
                <a:gd name="T21" fmla="*/ 33 h 39"/>
                <a:gd name="T22" fmla="*/ 18 w 26"/>
                <a:gd name="T23" fmla="*/ 33 h 39"/>
                <a:gd name="T24" fmla="*/ 8 w 26"/>
                <a:gd name="T25" fmla="*/ 38 h 39"/>
                <a:gd name="T26" fmla="*/ 5 w 26"/>
                <a:gd name="T27" fmla="*/ 38 h 39"/>
                <a:gd name="T28" fmla="*/ 3 w 26"/>
                <a:gd name="T29" fmla="*/ 38 h 39"/>
                <a:gd name="T30" fmla="*/ 0 w 26"/>
                <a:gd name="T31" fmla="*/ 35 h 39"/>
                <a:gd name="T32" fmla="*/ 0 w 26"/>
                <a:gd name="T33" fmla="*/ 33 h 39"/>
                <a:gd name="T34" fmla="*/ 0 w 26"/>
                <a:gd name="T35" fmla="*/ 12 h 39"/>
                <a:gd name="T36" fmla="*/ 0 w 26"/>
                <a:gd name="T37" fmla="*/ 12 h 39"/>
                <a:gd name="T38" fmla="*/ 3 w 26"/>
                <a:gd name="T39" fmla="*/ 10 h 39"/>
                <a:gd name="T40" fmla="*/ 3 w 26"/>
                <a:gd name="T41" fmla="*/ 7 h 39"/>
                <a:gd name="T42" fmla="*/ 5 w 26"/>
                <a:gd name="T43" fmla="*/ 5 h 39"/>
                <a:gd name="T44" fmla="*/ 8 w 26"/>
                <a:gd name="T45" fmla="*/ 5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39"/>
                <a:gd name="T71" fmla="*/ 26 w 26"/>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39">
                  <a:moveTo>
                    <a:pt x="8" y="5"/>
                  </a:moveTo>
                  <a:lnTo>
                    <a:pt x="18" y="0"/>
                  </a:lnTo>
                  <a:lnTo>
                    <a:pt x="20" y="0"/>
                  </a:lnTo>
                  <a:lnTo>
                    <a:pt x="23" y="0"/>
                  </a:lnTo>
                  <a:lnTo>
                    <a:pt x="25" y="2"/>
                  </a:lnTo>
                  <a:lnTo>
                    <a:pt x="25" y="5"/>
                  </a:lnTo>
                  <a:lnTo>
                    <a:pt x="25" y="22"/>
                  </a:lnTo>
                  <a:lnTo>
                    <a:pt x="25" y="25"/>
                  </a:lnTo>
                  <a:lnTo>
                    <a:pt x="23" y="27"/>
                  </a:lnTo>
                  <a:lnTo>
                    <a:pt x="23" y="30"/>
                  </a:lnTo>
                  <a:lnTo>
                    <a:pt x="20" y="33"/>
                  </a:lnTo>
                  <a:lnTo>
                    <a:pt x="18" y="33"/>
                  </a:lnTo>
                  <a:lnTo>
                    <a:pt x="8" y="38"/>
                  </a:lnTo>
                  <a:lnTo>
                    <a:pt x="5" y="38"/>
                  </a:lnTo>
                  <a:lnTo>
                    <a:pt x="3" y="38"/>
                  </a:lnTo>
                  <a:lnTo>
                    <a:pt x="0" y="35"/>
                  </a:lnTo>
                  <a:lnTo>
                    <a:pt x="0" y="33"/>
                  </a:lnTo>
                  <a:lnTo>
                    <a:pt x="0" y="12"/>
                  </a:lnTo>
                  <a:lnTo>
                    <a:pt x="3" y="10"/>
                  </a:lnTo>
                  <a:lnTo>
                    <a:pt x="3" y="7"/>
                  </a:lnTo>
                  <a:lnTo>
                    <a:pt x="5" y="5"/>
                  </a:lnTo>
                  <a:lnTo>
                    <a:pt x="8" y="5"/>
                  </a:lnTo>
                </a:path>
              </a:pathLst>
            </a:custGeom>
            <a:solidFill>
              <a:srgbClr val="ABABAB"/>
            </a:solidFill>
            <a:ln w="12700" cap="rnd">
              <a:solidFill>
                <a:srgbClr val="000000"/>
              </a:solidFill>
              <a:round/>
              <a:headEnd/>
              <a:tailEnd/>
            </a:ln>
          </p:spPr>
          <p:txBody>
            <a:bodyPr/>
            <a:lstStyle/>
            <a:p>
              <a:endParaRPr lang="en-US"/>
            </a:p>
          </p:txBody>
        </p:sp>
        <p:sp>
          <p:nvSpPr>
            <p:cNvPr id="5155" name="Freeform 29"/>
            <p:cNvSpPr>
              <a:spLocks/>
            </p:cNvSpPr>
            <p:nvPr/>
          </p:nvSpPr>
          <p:spPr bwMode="auto">
            <a:xfrm>
              <a:off x="986" y="3744"/>
              <a:ext cx="26" cy="39"/>
            </a:xfrm>
            <a:custGeom>
              <a:avLst/>
              <a:gdLst>
                <a:gd name="T0" fmla="*/ 5 w 26"/>
                <a:gd name="T1" fmla="*/ 5 h 39"/>
                <a:gd name="T2" fmla="*/ 18 w 26"/>
                <a:gd name="T3" fmla="*/ 3 h 39"/>
                <a:gd name="T4" fmla="*/ 20 w 26"/>
                <a:gd name="T5" fmla="*/ 0 h 39"/>
                <a:gd name="T6" fmla="*/ 23 w 26"/>
                <a:gd name="T7" fmla="*/ 3 h 39"/>
                <a:gd name="T8" fmla="*/ 25 w 26"/>
                <a:gd name="T9" fmla="*/ 3 h 39"/>
                <a:gd name="T10" fmla="*/ 25 w 26"/>
                <a:gd name="T11" fmla="*/ 5 h 39"/>
                <a:gd name="T12" fmla="*/ 25 w 26"/>
                <a:gd name="T13" fmla="*/ 26 h 39"/>
                <a:gd name="T14" fmla="*/ 25 w 26"/>
                <a:gd name="T15" fmla="*/ 28 h 39"/>
                <a:gd name="T16" fmla="*/ 23 w 26"/>
                <a:gd name="T17" fmla="*/ 31 h 39"/>
                <a:gd name="T18" fmla="*/ 23 w 26"/>
                <a:gd name="T19" fmla="*/ 33 h 39"/>
                <a:gd name="T20" fmla="*/ 20 w 26"/>
                <a:gd name="T21" fmla="*/ 33 h 39"/>
                <a:gd name="T22" fmla="*/ 18 w 26"/>
                <a:gd name="T23" fmla="*/ 33 h 39"/>
                <a:gd name="T24" fmla="*/ 5 w 26"/>
                <a:gd name="T25" fmla="*/ 38 h 39"/>
                <a:gd name="T26" fmla="*/ 5 w 26"/>
                <a:gd name="T27" fmla="*/ 38 h 39"/>
                <a:gd name="T28" fmla="*/ 3 w 26"/>
                <a:gd name="T29" fmla="*/ 38 h 39"/>
                <a:gd name="T30" fmla="*/ 0 w 26"/>
                <a:gd name="T31" fmla="*/ 36 h 39"/>
                <a:gd name="T32" fmla="*/ 0 w 26"/>
                <a:gd name="T33" fmla="*/ 33 h 39"/>
                <a:gd name="T34" fmla="*/ 0 w 26"/>
                <a:gd name="T35" fmla="*/ 15 h 39"/>
                <a:gd name="T36" fmla="*/ 0 w 26"/>
                <a:gd name="T37" fmla="*/ 13 h 39"/>
                <a:gd name="T38" fmla="*/ 0 w 26"/>
                <a:gd name="T39" fmla="*/ 10 h 39"/>
                <a:gd name="T40" fmla="*/ 3 w 26"/>
                <a:gd name="T41" fmla="*/ 8 h 39"/>
                <a:gd name="T42" fmla="*/ 5 w 26"/>
                <a:gd name="T43" fmla="*/ 5 h 39"/>
                <a:gd name="T44" fmla="*/ 5 w 26"/>
                <a:gd name="T45" fmla="*/ 5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39"/>
                <a:gd name="T71" fmla="*/ 26 w 26"/>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39">
                  <a:moveTo>
                    <a:pt x="5" y="5"/>
                  </a:moveTo>
                  <a:lnTo>
                    <a:pt x="18" y="3"/>
                  </a:lnTo>
                  <a:lnTo>
                    <a:pt x="20" y="0"/>
                  </a:lnTo>
                  <a:lnTo>
                    <a:pt x="23" y="3"/>
                  </a:lnTo>
                  <a:lnTo>
                    <a:pt x="25" y="3"/>
                  </a:lnTo>
                  <a:lnTo>
                    <a:pt x="25" y="5"/>
                  </a:lnTo>
                  <a:lnTo>
                    <a:pt x="25" y="26"/>
                  </a:lnTo>
                  <a:lnTo>
                    <a:pt x="25" y="28"/>
                  </a:lnTo>
                  <a:lnTo>
                    <a:pt x="23" y="31"/>
                  </a:lnTo>
                  <a:lnTo>
                    <a:pt x="23" y="33"/>
                  </a:lnTo>
                  <a:lnTo>
                    <a:pt x="20" y="33"/>
                  </a:lnTo>
                  <a:lnTo>
                    <a:pt x="18" y="33"/>
                  </a:lnTo>
                  <a:lnTo>
                    <a:pt x="5" y="38"/>
                  </a:lnTo>
                  <a:lnTo>
                    <a:pt x="3" y="38"/>
                  </a:lnTo>
                  <a:lnTo>
                    <a:pt x="0" y="36"/>
                  </a:lnTo>
                  <a:lnTo>
                    <a:pt x="0" y="33"/>
                  </a:lnTo>
                  <a:lnTo>
                    <a:pt x="0" y="15"/>
                  </a:lnTo>
                  <a:lnTo>
                    <a:pt x="0" y="13"/>
                  </a:lnTo>
                  <a:lnTo>
                    <a:pt x="0" y="10"/>
                  </a:lnTo>
                  <a:lnTo>
                    <a:pt x="3" y="8"/>
                  </a:lnTo>
                  <a:lnTo>
                    <a:pt x="5" y="5"/>
                  </a:lnTo>
                </a:path>
              </a:pathLst>
            </a:custGeom>
            <a:solidFill>
              <a:srgbClr val="ABABAB"/>
            </a:solidFill>
            <a:ln w="12700" cap="rnd">
              <a:solidFill>
                <a:srgbClr val="000000"/>
              </a:solidFill>
              <a:round/>
              <a:headEnd/>
              <a:tailEnd/>
            </a:ln>
          </p:spPr>
          <p:txBody>
            <a:bodyPr/>
            <a:lstStyle/>
            <a:p>
              <a:endParaRPr lang="en-US"/>
            </a:p>
          </p:txBody>
        </p:sp>
        <p:sp>
          <p:nvSpPr>
            <p:cNvPr id="5156" name="Freeform 30"/>
            <p:cNvSpPr>
              <a:spLocks/>
            </p:cNvSpPr>
            <p:nvPr/>
          </p:nvSpPr>
          <p:spPr bwMode="auto">
            <a:xfrm>
              <a:off x="1062" y="3717"/>
              <a:ext cx="26" cy="38"/>
            </a:xfrm>
            <a:custGeom>
              <a:avLst/>
              <a:gdLst>
                <a:gd name="T0" fmla="*/ 8 w 26"/>
                <a:gd name="T1" fmla="*/ 5 h 38"/>
                <a:gd name="T2" fmla="*/ 20 w 26"/>
                <a:gd name="T3" fmla="*/ 0 h 38"/>
                <a:gd name="T4" fmla="*/ 20 w 26"/>
                <a:gd name="T5" fmla="*/ 0 h 38"/>
                <a:gd name="T6" fmla="*/ 23 w 26"/>
                <a:gd name="T7" fmla="*/ 0 h 38"/>
                <a:gd name="T8" fmla="*/ 25 w 26"/>
                <a:gd name="T9" fmla="*/ 2 h 38"/>
                <a:gd name="T10" fmla="*/ 25 w 26"/>
                <a:gd name="T11" fmla="*/ 5 h 38"/>
                <a:gd name="T12" fmla="*/ 25 w 26"/>
                <a:gd name="T13" fmla="*/ 25 h 38"/>
                <a:gd name="T14" fmla="*/ 25 w 26"/>
                <a:gd name="T15" fmla="*/ 27 h 38"/>
                <a:gd name="T16" fmla="*/ 25 w 26"/>
                <a:gd name="T17" fmla="*/ 27 h 38"/>
                <a:gd name="T18" fmla="*/ 23 w 26"/>
                <a:gd name="T19" fmla="*/ 30 h 38"/>
                <a:gd name="T20" fmla="*/ 20 w 26"/>
                <a:gd name="T21" fmla="*/ 32 h 38"/>
                <a:gd name="T22" fmla="*/ 20 w 26"/>
                <a:gd name="T23" fmla="*/ 32 h 38"/>
                <a:gd name="T24" fmla="*/ 8 w 26"/>
                <a:gd name="T25" fmla="*/ 37 h 38"/>
                <a:gd name="T26" fmla="*/ 5 w 26"/>
                <a:gd name="T27" fmla="*/ 37 h 38"/>
                <a:gd name="T28" fmla="*/ 3 w 26"/>
                <a:gd name="T29" fmla="*/ 37 h 38"/>
                <a:gd name="T30" fmla="*/ 3 w 26"/>
                <a:gd name="T31" fmla="*/ 35 h 38"/>
                <a:gd name="T32" fmla="*/ 0 w 26"/>
                <a:gd name="T33" fmla="*/ 32 h 38"/>
                <a:gd name="T34" fmla="*/ 0 w 26"/>
                <a:gd name="T35" fmla="*/ 32 h 38"/>
                <a:gd name="T36" fmla="*/ 0 w 26"/>
                <a:gd name="T37" fmla="*/ 12 h 38"/>
                <a:gd name="T38" fmla="*/ 0 w 26"/>
                <a:gd name="T39" fmla="*/ 10 h 38"/>
                <a:gd name="T40" fmla="*/ 3 w 26"/>
                <a:gd name="T41" fmla="*/ 7 h 38"/>
                <a:gd name="T42" fmla="*/ 3 w 26"/>
                <a:gd name="T43" fmla="*/ 7 h 38"/>
                <a:gd name="T44" fmla="*/ 5 w 26"/>
                <a:gd name="T45" fmla="*/ 5 h 38"/>
                <a:gd name="T46" fmla="*/ 8 w 26"/>
                <a:gd name="T47" fmla="*/ 5 h 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38"/>
                <a:gd name="T74" fmla="*/ 26 w 26"/>
                <a:gd name="T75" fmla="*/ 38 h 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38">
                  <a:moveTo>
                    <a:pt x="8" y="5"/>
                  </a:moveTo>
                  <a:lnTo>
                    <a:pt x="20" y="0"/>
                  </a:lnTo>
                  <a:lnTo>
                    <a:pt x="23" y="0"/>
                  </a:lnTo>
                  <a:lnTo>
                    <a:pt x="25" y="2"/>
                  </a:lnTo>
                  <a:lnTo>
                    <a:pt x="25" y="5"/>
                  </a:lnTo>
                  <a:lnTo>
                    <a:pt x="25" y="25"/>
                  </a:lnTo>
                  <a:lnTo>
                    <a:pt x="25" y="27"/>
                  </a:lnTo>
                  <a:lnTo>
                    <a:pt x="23" y="30"/>
                  </a:lnTo>
                  <a:lnTo>
                    <a:pt x="20" y="32"/>
                  </a:lnTo>
                  <a:lnTo>
                    <a:pt x="8" y="37"/>
                  </a:lnTo>
                  <a:lnTo>
                    <a:pt x="5" y="37"/>
                  </a:lnTo>
                  <a:lnTo>
                    <a:pt x="3" y="37"/>
                  </a:lnTo>
                  <a:lnTo>
                    <a:pt x="3" y="35"/>
                  </a:lnTo>
                  <a:lnTo>
                    <a:pt x="0" y="32"/>
                  </a:lnTo>
                  <a:lnTo>
                    <a:pt x="0" y="12"/>
                  </a:lnTo>
                  <a:lnTo>
                    <a:pt x="0" y="10"/>
                  </a:lnTo>
                  <a:lnTo>
                    <a:pt x="3" y="7"/>
                  </a:lnTo>
                  <a:lnTo>
                    <a:pt x="5" y="5"/>
                  </a:lnTo>
                  <a:lnTo>
                    <a:pt x="8" y="5"/>
                  </a:lnTo>
                </a:path>
              </a:pathLst>
            </a:custGeom>
            <a:solidFill>
              <a:srgbClr val="ABABAB"/>
            </a:solidFill>
            <a:ln w="12700" cap="rnd">
              <a:solidFill>
                <a:srgbClr val="000000"/>
              </a:solidFill>
              <a:round/>
              <a:headEnd/>
              <a:tailEnd/>
            </a:ln>
          </p:spPr>
          <p:txBody>
            <a:bodyPr/>
            <a:lstStyle/>
            <a:p>
              <a:endParaRPr lang="en-US"/>
            </a:p>
          </p:txBody>
        </p:sp>
        <p:sp>
          <p:nvSpPr>
            <p:cNvPr id="5157" name="Freeform 31"/>
            <p:cNvSpPr>
              <a:spLocks/>
            </p:cNvSpPr>
            <p:nvPr/>
          </p:nvSpPr>
          <p:spPr bwMode="auto">
            <a:xfrm>
              <a:off x="791" y="3818"/>
              <a:ext cx="27" cy="38"/>
            </a:xfrm>
            <a:custGeom>
              <a:avLst/>
              <a:gdLst>
                <a:gd name="T0" fmla="*/ 8 w 27"/>
                <a:gd name="T1" fmla="*/ 5 h 38"/>
                <a:gd name="T2" fmla="*/ 21 w 27"/>
                <a:gd name="T3" fmla="*/ 0 h 38"/>
                <a:gd name="T4" fmla="*/ 23 w 27"/>
                <a:gd name="T5" fmla="*/ 0 h 38"/>
                <a:gd name="T6" fmla="*/ 23 w 27"/>
                <a:gd name="T7" fmla="*/ 0 h 38"/>
                <a:gd name="T8" fmla="*/ 26 w 27"/>
                <a:gd name="T9" fmla="*/ 2 h 38"/>
                <a:gd name="T10" fmla="*/ 26 w 27"/>
                <a:gd name="T11" fmla="*/ 5 h 38"/>
                <a:gd name="T12" fmla="*/ 26 w 27"/>
                <a:gd name="T13" fmla="*/ 25 h 38"/>
                <a:gd name="T14" fmla="*/ 26 w 27"/>
                <a:gd name="T15" fmla="*/ 27 h 38"/>
                <a:gd name="T16" fmla="*/ 26 w 27"/>
                <a:gd name="T17" fmla="*/ 27 h 38"/>
                <a:gd name="T18" fmla="*/ 23 w 27"/>
                <a:gd name="T19" fmla="*/ 30 h 38"/>
                <a:gd name="T20" fmla="*/ 21 w 27"/>
                <a:gd name="T21" fmla="*/ 32 h 38"/>
                <a:gd name="T22" fmla="*/ 21 w 27"/>
                <a:gd name="T23" fmla="*/ 32 h 38"/>
                <a:gd name="T24" fmla="*/ 8 w 27"/>
                <a:gd name="T25" fmla="*/ 37 h 38"/>
                <a:gd name="T26" fmla="*/ 5 w 27"/>
                <a:gd name="T27" fmla="*/ 37 h 38"/>
                <a:gd name="T28" fmla="*/ 3 w 27"/>
                <a:gd name="T29" fmla="*/ 37 h 38"/>
                <a:gd name="T30" fmla="*/ 0 w 27"/>
                <a:gd name="T31" fmla="*/ 35 h 38"/>
                <a:gd name="T32" fmla="*/ 0 w 27"/>
                <a:gd name="T33" fmla="*/ 32 h 38"/>
                <a:gd name="T34" fmla="*/ 0 w 27"/>
                <a:gd name="T35" fmla="*/ 12 h 38"/>
                <a:gd name="T36" fmla="*/ 0 w 27"/>
                <a:gd name="T37" fmla="*/ 10 h 38"/>
                <a:gd name="T38" fmla="*/ 3 w 27"/>
                <a:gd name="T39" fmla="*/ 10 h 38"/>
                <a:gd name="T40" fmla="*/ 3 w 27"/>
                <a:gd name="T41" fmla="*/ 7 h 38"/>
                <a:gd name="T42" fmla="*/ 5 w 27"/>
                <a:gd name="T43" fmla="*/ 5 h 38"/>
                <a:gd name="T44" fmla="*/ 8 w 27"/>
                <a:gd name="T45" fmla="*/ 5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
                <a:gd name="T70" fmla="*/ 0 h 38"/>
                <a:gd name="T71" fmla="*/ 27 w 27"/>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 h="38">
                  <a:moveTo>
                    <a:pt x="8" y="5"/>
                  </a:moveTo>
                  <a:lnTo>
                    <a:pt x="21" y="0"/>
                  </a:lnTo>
                  <a:lnTo>
                    <a:pt x="23" y="0"/>
                  </a:lnTo>
                  <a:lnTo>
                    <a:pt x="26" y="2"/>
                  </a:lnTo>
                  <a:lnTo>
                    <a:pt x="26" y="5"/>
                  </a:lnTo>
                  <a:lnTo>
                    <a:pt x="26" y="25"/>
                  </a:lnTo>
                  <a:lnTo>
                    <a:pt x="26" y="27"/>
                  </a:lnTo>
                  <a:lnTo>
                    <a:pt x="23" y="30"/>
                  </a:lnTo>
                  <a:lnTo>
                    <a:pt x="21" y="32"/>
                  </a:lnTo>
                  <a:lnTo>
                    <a:pt x="8" y="37"/>
                  </a:lnTo>
                  <a:lnTo>
                    <a:pt x="5" y="37"/>
                  </a:lnTo>
                  <a:lnTo>
                    <a:pt x="3" y="37"/>
                  </a:lnTo>
                  <a:lnTo>
                    <a:pt x="0" y="35"/>
                  </a:lnTo>
                  <a:lnTo>
                    <a:pt x="0" y="32"/>
                  </a:lnTo>
                  <a:lnTo>
                    <a:pt x="0" y="12"/>
                  </a:lnTo>
                  <a:lnTo>
                    <a:pt x="0" y="10"/>
                  </a:lnTo>
                  <a:lnTo>
                    <a:pt x="3" y="10"/>
                  </a:lnTo>
                  <a:lnTo>
                    <a:pt x="3" y="7"/>
                  </a:lnTo>
                  <a:lnTo>
                    <a:pt x="5" y="5"/>
                  </a:lnTo>
                  <a:lnTo>
                    <a:pt x="8" y="5"/>
                  </a:lnTo>
                </a:path>
              </a:pathLst>
            </a:custGeom>
            <a:solidFill>
              <a:srgbClr val="ABABAB"/>
            </a:solidFill>
            <a:ln w="12700" cap="rnd">
              <a:solidFill>
                <a:srgbClr val="000000"/>
              </a:solidFill>
              <a:round/>
              <a:headEnd/>
              <a:tailEnd/>
            </a:ln>
          </p:spPr>
          <p:txBody>
            <a:bodyPr/>
            <a:lstStyle/>
            <a:p>
              <a:endParaRPr lang="en-US"/>
            </a:p>
          </p:txBody>
        </p:sp>
        <p:sp>
          <p:nvSpPr>
            <p:cNvPr id="5158" name="Freeform 32"/>
            <p:cNvSpPr>
              <a:spLocks/>
            </p:cNvSpPr>
            <p:nvPr/>
          </p:nvSpPr>
          <p:spPr bwMode="auto">
            <a:xfrm>
              <a:off x="946" y="3762"/>
              <a:ext cx="26" cy="39"/>
            </a:xfrm>
            <a:custGeom>
              <a:avLst/>
              <a:gdLst>
                <a:gd name="T0" fmla="*/ 5 w 26"/>
                <a:gd name="T1" fmla="*/ 5 h 39"/>
                <a:gd name="T2" fmla="*/ 17 w 26"/>
                <a:gd name="T3" fmla="*/ 0 h 39"/>
                <a:gd name="T4" fmla="*/ 20 w 26"/>
                <a:gd name="T5" fmla="*/ 0 h 39"/>
                <a:gd name="T6" fmla="*/ 22 w 26"/>
                <a:gd name="T7" fmla="*/ 0 h 39"/>
                <a:gd name="T8" fmla="*/ 25 w 26"/>
                <a:gd name="T9" fmla="*/ 3 h 39"/>
                <a:gd name="T10" fmla="*/ 25 w 26"/>
                <a:gd name="T11" fmla="*/ 5 h 39"/>
                <a:gd name="T12" fmla="*/ 25 w 26"/>
                <a:gd name="T13" fmla="*/ 23 h 39"/>
                <a:gd name="T14" fmla="*/ 25 w 26"/>
                <a:gd name="T15" fmla="*/ 25 h 39"/>
                <a:gd name="T16" fmla="*/ 25 w 26"/>
                <a:gd name="T17" fmla="*/ 28 h 39"/>
                <a:gd name="T18" fmla="*/ 22 w 26"/>
                <a:gd name="T19" fmla="*/ 30 h 39"/>
                <a:gd name="T20" fmla="*/ 20 w 26"/>
                <a:gd name="T21" fmla="*/ 30 h 39"/>
                <a:gd name="T22" fmla="*/ 17 w 26"/>
                <a:gd name="T23" fmla="*/ 33 h 39"/>
                <a:gd name="T24" fmla="*/ 5 w 26"/>
                <a:gd name="T25" fmla="*/ 38 h 39"/>
                <a:gd name="T26" fmla="*/ 2 w 26"/>
                <a:gd name="T27" fmla="*/ 38 h 39"/>
                <a:gd name="T28" fmla="*/ 2 w 26"/>
                <a:gd name="T29" fmla="*/ 35 h 39"/>
                <a:gd name="T30" fmla="*/ 0 w 26"/>
                <a:gd name="T31" fmla="*/ 33 h 39"/>
                <a:gd name="T32" fmla="*/ 0 w 26"/>
                <a:gd name="T33" fmla="*/ 30 h 39"/>
                <a:gd name="T34" fmla="*/ 0 w 26"/>
                <a:gd name="T35" fmla="*/ 13 h 39"/>
                <a:gd name="T36" fmla="*/ 0 w 26"/>
                <a:gd name="T37" fmla="*/ 10 h 39"/>
                <a:gd name="T38" fmla="*/ 0 w 26"/>
                <a:gd name="T39" fmla="*/ 8 h 39"/>
                <a:gd name="T40" fmla="*/ 2 w 26"/>
                <a:gd name="T41" fmla="*/ 8 h 39"/>
                <a:gd name="T42" fmla="*/ 5 w 26"/>
                <a:gd name="T43" fmla="*/ 5 h 39"/>
                <a:gd name="T44" fmla="*/ 5 w 26"/>
                <a:gd name="T45" fmla="*/ 5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39"/>
                <a:gd name="T71" fmla="*/ 26 w 26"/>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39">
                  <a:moveTo>
                    <a:pt x="5" y="5"/>
                  </a:moveTo>
                  <a:lnTo>
                    <a:pt x="17" y="0"/>
                  </a:lnTo>
                  <a:lnTo>
                    <a:pt x="20" y="0"/>
                  </a:lnTo>
                  <a:lnTo>
                    <a:pt x="22" y="0"/>
                  </a:lnTo>
                  <a:lnTo>
                    <a:pt x="25" y="3"/>
                  </a:lnTo>
                  <a:lnTo>
                    <a:pt x="25" y="5"/>
                  </a:lnTo>
                  <a:lnTo>
                    <a:pt x="25" y="23"/>
                  </a:lnTo>
                  <a:lnTo>
                    <a:pt x="25" y="25"/>
                  </a:lnTo>
                  <a:lnTo>
                    <a:pt x="25" y="28"/>
                  </a:lnTo>
                  <a:lnTo>
                    <a:pt x="22" y="30"/>
                  </a:lnTo>
                  <a:lnTo>
                    <a:pt x="20" y="30"/>
                  </a:lnTo>
                  <a:lnTo>
                    <a:pt x="17" y="33"/>
                  </a:lnTo>
                  <a:lnTo>
                    <a:pt x="5" y="38"/>
                  </a:lnTo>
                  <a:lnTo>
                    <a:pt x="2" y="38"/>
                  </a:lnTo>
                  <a:lnTo>
                    <a:pt x="2" y="35"/>
                  </a:lnTo>
                  <a:lnTo>
                    <a:pt x="0" y="33"/>
                  </a:lnTo>
                  <a:lnTo>
                    <a:pt x="0" y="30"/>
                  </a:lnTo>
                  <a:lnTo>
                    <a:pt x="0" y="13"/>
                  </a:lnTo>
                  <a:lnTo>
                    <a:pt x="0" y="10"/>
                  </a:lnTo>
                  <a:lnTo>
                    <a:pt x="0" y="8"/>
                  </a:lnTo>
                  <a:lnTo>
                    <a:pt x="2" y="8"/>
                  </a:lnTo>
                  <a:lnTo>
                    <a:pt x="5" y="5"/>
                  </a:lnTo>
                </a:path>
              </a:pathLst>
            </a:custGeom>
            <a:solidFill>
              <a:srgbClr val="ABABAB"/>
            </a:solidFill>
            <a:ln w="12700" cap="rnd">
              <a:solidFill>
                <a:srgbClr val="000000"/>
              </a:solidFill>
              <a:round/>
              <a:headEnd/>
              <a:tailEnd/>
            </a:ln>
          </p:spPr>
          <p:txBody>
            <a:bodyPr/>
            <a:lstStyle/>
            <a:p>
              <a:endParaRPr lang="en-US"/>
            </a:p>
          </p:txBody>
        </p:sp>
        <p:sp>
          <p:nvSpPr>
            <p:cNvPr id="5159" name="Freeform 33"/>
            <p:cNvSpPr>
              <a:spLocks/>
            </p:cNvSpPr>
            <p:nvPr/>
          </p:nvSpPr>
          <p:spPr bwMode="auto">
            <a:xfrm>
              <a:off x="905" y="3777"/>
              <a:ext cx="27" cy="37"/>
            </a:xfrm>
            <a:custGeom>
              <a:avLst/>
              <a:gdLst>
                <a:gd name="T0" fmla="*/ 8 w 27"/>
                <a:gd name="T1" fmla="*/ 3 h 37"/>
                <a:gd name="T2" fmla="*/ 20 w 27"/>
                <a:gd name="T3" fmla="*/ 0 h 37"/>
                <a:gd name="T4" fmla="*/ 20 w 27"/>
                <a:gd name="T5" fmla="*/ 0 h 37"/>
                <a:gd name="T6" fmla="*/ 23 w 27"/>
                <a:gd name="T7" fmla="*/ 0 h 37"/>
                <a:gd name="T8" fmla="*/ 26 w 27"/>
                <a:gd name="T9" fmla="*/ 0 h 37"/>
                <a:gd name="T10" fmla="*/ 26 w 27"/>
                <a:gd name="T11" fmla="*/ 3 h 37"/>
                <a:gd name="T12" fmla="*/ 26 w 27"/>
                <a:gd name="T13" fmla="*/ 23 h 37"/>
                <a:gd name="T14" fmla="*/ 26 w 27"/>
                <a:gd name="T15" fmla="*/ 25 h 37"/>
                <a:gd name="T16" fmla="*/ 26 w 27"/>
                <a:gd name="T17" fmla="*/ 28 h 37"/>
                <a:gd name="T18" fmla="*/ 23 w 27"/>
                <a:gd name="T19" fmla="*/ 30 h 37"/>
                <a:gd name="T20" fmla="*/ 20 w 27"/>
                <a:gd name="T21" fmla="*/ 30 h 37"/>
                <a:gd name="T22" fmla="*/ 20 w 27"/>
                <a:gd name="T23" fmla="*/ 33 h 37"/>
                <a:gd name="T24" fmla="*/ 8 w 27"/>
                <a:gd name="T25" fmla="*/ 36 h 37"/>
                <a:gd name="T26" fmla="*/ 5 w 27"/>
                <a:gd name="T27" fmla="*/ 36 h 37"/>
                <a:gd name="T28" fmla="*/ 3 w 27"/>
                <a:gd name="T29" fmla="*/ 36 h 37"/>
                <a:gd name="T30" fmla="*/ 3 w 27"/>
                <a:gd name="T31" fmla="*/ 36 h 37"/>
                <a:gd name="T32" fmla="*/ 0 w 27"/>
                <a:gd name="T33" fmla="*/ 30 h 37"/>
                <a:gd name="T34" fmla="*/ 0 w 27"/>
                <a:gd name="T35" fmla="*/ 13 h 37"/>
                <a:gd name="T36" fmla="*/ 0 w 27"/>
                <a:gd name="T37" fmla="*/ 10 h 37"/>
                <a:gd name="T38" fmla="*/ 3 w 27"/>
                <a:gd name="T39" fmla="*/ 8 h 37"/>
                <a:gd name="T40" fmla="*/ 5 w 27"/>
                <a:gd name="T41" fmla="*/ 5 h 37"/>
                <a:gd name="T42" fmla="*/ 5 w 27"/>
                <a:gd name="T43" fmla="*/ 5 h 37"/>
                <a:gd name="T44" fmla="*/ 8 w 27"/>
                <a:gd name="T45" fmla="*/ 3 h 3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
                <a:gd name="T70" fmla="*/ 0 h 37"/>
                <a:gd name="T71" fmla="*/ 27 w 27"/>
                <a:gd name="T72" fmla="*/ 37 h 3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 h="37">
                  <a:moveTo>
                    <a:pt x="8" y="3"/>
                  </a:moveTo>
                  <a:lnTo>
                    <a:pt x="20" y="0"/>
                  </a:lnTo>
                  <a:lnTo>
                    <a:pt x="23" y="0"/>
                  </a:lnTo>
                  <a:lnTo>
                    <a:pt x="26" y="0"/>
                  </a:lnTo>
                  <a:lnTo>
                    <a:pt x="26" y="3"/>
                  </a:lnTo>
                  <a:lnTo>
                    <a:pt x="26" y="23"/>
                  </a:lnTo>
                  <a:lnTo>
                    <a:pt x="26" y="25"/>
                  </a:lnTo>
                  <a:lnTo>
                    <a:pt x="26" y="28"/>
                  </a:lnTo>
                  <a:lnTo>
                    <a:pt x="23" y="30"/>
                  </a:lnTo>
                  <a:lnTo>
                    <a:pt x="20" y="30"/>
                  </a:lnTo>
                  <a:lnTo>
                    <a:pt x="20" y="33"/>
                  </a:lnTo>
                  <a:lnTo>
                    <a:pt x="8" y="36"/>
                  </a:lnTo>
                  <a:lnTo>
                    <a:pt x="5" y="36"/>
                  </a:lnTo>
                  <a:lnTo>
                    <a:pt x="3" y="36"/>
                  </a:lnTo>
                  <a:lnTo>
                    <a:pt x="0" y="30"/>
                  </a:lnTo>
                  <a:lnTo>
                    <a:pt x="0" y="13"/>
                  </a:lnTo>
                  <a:lnTo>
                    <a:pt x="0" y="10"/>
                  </a:lnTo>
                  <a:lnTo>
                    <a:pt x="3" y="8"/>
                  </a:lnTo>
                  <a:lnTo>
                    <a:pt x="5" y="5"/>
                  </a:lnTo>
                  <a:lnTo>
                    <a:pt x="8" y="3"/>
                  </a:lnTo>
                </a:path>
              </a:pathLst>
            </a:custGeom>
            <a:solidFill>
              <a:srgbClr val="ABABAB"/>
            </a:solidFill>
            <a:ln w="12700" cap="rnd">
              <a:solidFill>
                <a:srgbClr val="000000"/>
              </a:solidFill>
              <a:round/>
              <a:headEnd/>
              <a:tailEnd/>
            </a:ln>
          </p:spPr>
          <p:txBody>
            <a:bodyPr/>
            <a:lstStyle/>
            <a:p>
              <a:endParaRPr lang="en-US"/>
            </a:p>
          </p:txBody>
        </p:sp>
        <p:sp>
          <p:nvSpPr>
            <p:cNvPr id="5160" name="Freeform 34"/>
            <p:cNvSpPr>
              <a:spLocks/>
            </p:cNvSpPr>
            <p:nvPr/>
          </p:nvSpPr>
          <p:spPr bwMode="auto">
            <a:xfrm>
              <a:off x="867" y="3790"/>
              <a:ext cx="27" cy="39"/>
            </a:xfrm>
            <a:custGeom>
              <a:avLst/>
              <a:gdLst>
                <a:gd name="T0" fmla="*/ 8 w 27"/>
                <a:gd name="T1" fmla="*/ 5 h 39"/>
                <a:gd name="T2" fmla="*/ 18 w 27"/>
                <a:gd name="T3" fmla="*/ 2 h 39"/>
                <a:gd name="T4" fmla="*/ 21 w 27"/>
                <a:gd name="T5" fmla="*/ 0 h 39"/>
                <a:gd name="T6" fmla="*/ 23 w 27"/>
                <a:gd name="T7" fmla="*/ 2 h 39"/>
                <a:gd name="T8" fmla="*/ 26 w 27"/>
                <a:gd name="T9" fmla="*/ 2 h 39"/>
                <a:gd name="T10" fmla="*/ 26 w 27"/>
                <a:gd name="T11" fmla="*/ 5 h 39"/>
                <a:gd name="T12" fmla="*/ 26 w 27"/>
                <a:gd name="T13" fmla="*/ 25 h 39"/>
                <a:gd name="T14" fmla="*/ 26 w 27"/>
                <a:gd name="T15" fmla="*/ 28 h 39"/>
                <a:gd name="T16" fmla="*/ 23 w 27"/>
                <a:gd name="T17" fmla="*/ 30 h 39"/>
                <a:gd name="T18" fmla="*/ 23 w 27"/>
                <a:gd name="T19" fmla="*/ 30 h 39"/>
                <a:gd name="T20" fmla="*/ 21 w 27"/>
                <a:gd name="T21" fmla="*/ 33 h 39"/>
                <a:gd name="T22" fmla="*/ 18 w 27"/>
                <a:gd name="T23" fmla="*/ 33 h 39"/>
                <a:gd name="T24" fmla="*/ 8 w 27"/>
                <a:gd name="T25" fmla="*/ 38 h 39"/>
                <a:gd name="T26" fmla="*/ 5 w 27"/>
                <a:gd name="T27" fmla="*/ 38 h 39"/>
                <a:gd name="T28" fmla="*/ 3 w 27"/>
                <a:gd name="T29" fmla="*/ 38 h 39"/>
                <a:gd name="T30" fmla="*/ 0 w 27"/>
                <a:gd name="T31" fmla="*/ 35 h 39"/>
                <a:gd name="T32" fmla="*/ 0 w 27"/>
                <a:gd name="T33" fmla="*/ 33 h 39"/>
                <a:gd name="T34" fmla="*/ 0 w 27"/>
                <a:gd name="T35" fmla="*/ 15 h 39"/>
                <a:gd name="T36" fmla="*/ 0 w 27"/>
                <a:gd name="T37" fmla="*/ 12 h 39"/>
                <a:gd name="T38" fmla="*/ 0 w 27"/>
                <a:gd name="T39" fmla="*/ 10 h 39"/>
                <a:gd name="T40" fmla="*/ 3 w 27"/>
                <a:gd name="T41" fmla="*/ 7 h 39"/>
                <a:gd name="T42" fmla="*/ 5 w 27"/>
                <a:gd name="T43" fmla="*/ 5 h 39"/>
                <a:gd name="T44" fmla="*/ 8 w 27"/>
                <a:gd name="T45" fmla="*/ 5 h 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
                <a:gd name="T70" fmla="*/ 0 h 39"/>
                <a:gd name="T71" fmla="*/ 27 w 27"/>
                <a:gd name="T72" fmla="*/ 39 h 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 h="39">
                  <a:moveTo>
                    <a:pt x="8" y="5"/>
                  </a:moveTo>
                  <a:lnTo>
                    <a:pt x="18" y="2"/>
                  </a:lnTo>
                  <a:lnTo>
                    <a:pt x="21" y="0"/>
                  </a:lnTo>
                  <a:lnTo>
                    <a:pt x="23" y="2"/>
                  </a:lnTo>
                  <a:lnTo>
                    <a:pt x="26" y="2"/>
                  </a:lnTo>
                  <a:lnTo>
                    <a:pt x="26" y="5"/>
                  </a:lnTo>
                  <a:lnTo>
                    <a:pt x="26" y="25"/>
                  </a:lnTo>
                  <a:lnTo>
                    <a:pt x="26" y="28"/>
                  </a:lnTo>
                  <a:lnTo>
                    <a:pt x="23" y="30"/>
                  </a:lnTo>
                  <a:lnTo>
                    <a:pt x="21" y="33"/>
                  </a:lnTo>
                  <a:lnTo>
                    <a:pt x="18" y="33"/>
                  </a:lnTo>
                  <a:lnTo>
                    <a:pt x="8" y="38"/>
                  </a:lnTo>
                  <a:lnTo>
                    <a:pt x="5" y="38"/>
                  </a:lnTo>
                  <a:lnTo>
                    <a:pt x="3" y="38"/>
                  </a:lnTo>
                  <a:lnTo>
                    <a:pt x="0" y="35"/>
                  </a:lnTo>
                  <a:lnTo>
                    <a:pt x="0" y="33"/>
                  </a:lnTo>
                  <a:lnTo>
                    <a:pt x="0" y="15"/>
                  </a:lnTo>
                  <a:lnTo>
                    <a:pt x="0" y="12"/>
                  </a:lnTo>
                  <a:lnTo>
                    <a:pt x="0" y="10"/>
                  </a:lnTo>
                  <a:lnTo>
                    <a:pt x="3" y="7"/>
                  </a:lnTo>
                  <a:lnTo>
                    <a:pt x="5" y="5"/>
                  </a:lnTo>
                  <a:lnTo>
                    <a:pt x="8" y="5"/>
                  </a:lnTo>
                </a:path>
              </a:pathLst>
            </a:custGeom>
            <a:solidFill>
              <a:srgbClr val="ABABAB"/>
            </a:solidFill>
            <a:ln w="12700" cap="rnd">
              <a:solidFill>
                <a:srgbClr val="000000"/>
              </a:solidFill>
              <a:round/>
              <a:headEnd/>
              <a:tailEnd/>
            </a:ln>
          </p:spPr>
          <p:txBody>
            <a:bodyPr/>
            <a:lstStyle/>
            <a:p>
              <a:endParaRPr lang="en-US"/>
            </a:p>
          </p:txBody>
        </p:sp>
        <p:sp>
          <p:nvSpPr>
            <p:cNvPr id="5161" name="Freeform 35"/>
            <p:cNvSpPr>
              <a:spLocks/>
            </p:cNvSpPr>
            <p:nvPr/>
          </p:nvSpPr>
          <p:spPr bwMode="auto">
            <a:xfrm>
              <a:off x="829" y="3805"/>
              <a:ext cx="27" cy="36"/>
            </a:xfrm>
            <a:custGeom>
              <a:avLst/>
              <a:gdLst>
                <a:gd name="T0" fmla="*/ 8 w 27"/>
                <a:gd name="T1" fmla="*/ 5 h 36"/>
                <a:gd name="T2" fmla="*/ 21 w 27"/>
                <a:gd name="T3" fmla="*/ 0 h 36"/>
                <a:gd name="T4" fmla="*/ 21 w 27"/>
                <a:gd name="T5" fmla="*/ 0 h 36"/>
                <a:gd name="T6" fmla="*/ 23 w 27"/>
                <a:gd name="T7" fmla="*/ 0 h 36"/>
                <a:gd name="T8" fmla="*/ 26 w 27"/>
                <a:gd name="T9" fmla="*/ 2 h 36"/>
                <a:gd name="T10" fmla="*/ 26 w 27"/>
                <a:gd name="T11" fmla="*/ 2 h 36"/>
                <a:gd name="T12" fmla="*/ 26 w 27"/>
                <a:gd name="T13" fmla="*/ 23 h 36"/>
                <a:gd name="T14" fmla="*/ 26 w 27"/>
                <a:gd name="T15" fmla="*/ 25 h 36"/>
                <a:gd name="T16" fmla="*/ 26 w 27"/>
                <a:gd name="T17" fmla="*/ 28 h 36"/>
                <a:gd name="T18" fmla="*/ 23 w 27"/>
                <a:gd name="T19" fmla="*/ 30 h 36"/>
                <a:gd name="T20" fmla="*/ 21 w 27"/>
                <a:gd name="T21" fmla="*/ 30 h 36"/>
                <a:gd name="T22" fmla="*/ 21 w 27"/>
                <a:gd name="T23" fmla="*/ 33 h 36"/>
                <a:gd name="T24" fmla="*/ 8 w 27"/>
                <a:gd name="T25" fmla="*/ 35 h 36"/>
                <a:gd name="T26" fmla="*/ 5 w 27"/>
                <a:gd name="T27" fmla="*/ 35 h 36"/>
                <a:gd name="T28" fmla="*/ 3 w 27"/>
                <a:gd name="T29" fmla="*/ 35 h 36"/>
                <a:gd name="T30" fmla="*/ 0 w 27"/>
                <a:gd name="T31" fmla="*/ 35 h 36"/>
                <a:gd name="T32" fmla="*/ 0 w 27"/>
                <a:gd name="T33" fmla="*/ 33 h 36"/>
                <a:gd name="T34" fmla="*/ 0 w 27"/>
                <a:gd name="T35" fmla="*/ 30 h 36"/>
                <a:gd name="T36" fmla="*/ 0 w 27"/>
                <a:gd name="T37" fmla="*/ 13 h 36"/>
                <a:gd name="T38" fmla="*/ 0 w 27"/>
                <a:gd name="T39" fmla="*/ 10 h 36"/>
                <a:gd name="T40" fmla="*/ 0 w 27"/>
                <a:gd name="T41" fmla="*/ 8 h 36"/>
                <a:gd name="T42" fmla="*/ 3 w 27"/>
                <a:gd name="T43" fmla="*/ 8 h 36"/>
                <a:gd name="T44" fmla="*/ 5 w 27"/>
                <a:gd name="T45" fmla="*/ 5 h 36"/>
                <a:gd name="T46" fmla="*/ 8 w 27"/>
                <a:gd name="T47" fmla="*/ 5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36"/>
                <a:gd name="T74" fmla="*/ 27 w 27"/>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36">
                  <a:moveTo>
                    <a:pt x="8" y="5"/>
                  </a:moveTo>
                  <a:lnTo>
                    <a:pt x="21" y="0"/>
                  </a:lnTo>
                  <a:lnTo>
                    <a:pt x="23" y="0"/>
                  </a:lnTo>
                  <a:lnTo>
                    <a:pt x="26" y="2"/>
                  </a:lnTo>
                  <a:lnTo>
                    <a:pt x="26" y="23"/>
                  </a:lnTo>
                  <a:lnTo>
                    <a:pt x="26" y="25"/>
                  </a:lnTo>
                  <a:lnTo>
                    <a:pt x="26" y="28"/>
                  </a:lnTo>
                  <a:lnTo>
                    <a:pt x="23" y="30"/>
                  </a:lnTo>
                  <a:lnTo>
                    <a:pt x="21" y="30"/>
                  </a:lnTo>
                  <a:lnTo>
                    <a:pt x="21" y="33"/>
                  </a:lnTo>
                  <a:lnTo>
                    <a:pt x="8" y="35"/>
                  </a:lnTo>
                  <a:lnTo>
                    <a:pt x="5" y="35"/>
                  </a:lnTo>
                  <a:lnTo>
                    <a:pt x="3" y="35"/>
                  </a:lnTo>
                  <a:lnTo>
                    <a:pt x="0" y="35"/>
                  </a:lnTo>
                  <a:lnTo>
                    <a:pt x="0" y="33"/>
                  </a:lnTo>
                  <a:lnTo>
                    <a:pt x="0" y="30"/>
                  </a:lnTo>
                  <a:lnTo>
                    <a:pt x="0" y="13"/>
                  </a:lnTo>
                  <a:lnTo>
                    <a:pt x="0" y="10"/>
                  </a:lnTo>
                  <a:lnTo>
                    <a:pt x="0" y="8"/>
                  </a:lnTo>
                  <a:lnTo>
                    <a:pt x="3" y="8"/>
                  </a:lnTo>
                  <a:lnTo>
                    <a:pt x="5" y="5"/>
                  </a:lnTo>
                  <a:lnTo>
                    <a:pt x="8" y="5"/>
                  </a:lnTo>
                </a:path>
              </a:pathLst>
            </a:custGeom>
            <a:solidFill>
              <a:srgbClr val="ABABAB"/>
            </a:solidFill>
            <a:ln w="12700" cap="rnd">
              <a:solidFill>
                <a:srgbClr val="000000"/>
              </a:solidFill>
              <a:round/>
              <a:headEnd/>
              <a:tailEnd/>
            </a:ln>
          </p:spPr>
          <p:txBody>
            <a:bodyPr/>
            <a:lstStyle/>
            <a:p>
              <a:endParaRPr lang="en-US"/>
            </a:p>
          </p:txBody>
        </p:sp>
        <p:sp>
          <p:nvSpPr>
            <p:cNvPr id="5162" name="Freeform 36"/>
            <p:cNvSpPr>
              <a:spLocks/>
            </p:cNvSpPr>
            <p:nvPr/>
          </p:nvSpPr>
          <p:spPr bwMode="auto">
            <a:xfrm>
              <a:off x="1444" y="3588"/>
              <a:ext cx="37" cy="54"/>
            </a:xfrm>
            <a:custGeom>
              <a:avLst/>
              <a:gdLst>
                <a:gd name="T0" fmla="*/ 13 w 37"/>
                <a:gd name="T1" fmla="*/ 0 h 54"/>
                <a:gd name="T2" fmla="*/ 15 w 37"/>
                <a:gd name="T3" fmla="*/ 0 h 54"/>
                <a:gd name="T4" fmla="*/ 18 w 37"/>
                <a:gd name="T5" fmla="*/ 2 h 54"/>
                <a:gd name="T6" fmla="*/ 23 w 37"/>
                <a:gd name="T7" fmla="*/ 2 h 54"/>
                <a:gd name="T8" fmla="*/ 25 w 37"/>
                <a:gd name="T9" fmla="*/ 5 h 54"/>
                <a:gd name="T10" fmla="*/ 28 w 37"/>
                <a:gd name="T11" fmla="*/ 10 h 54"/>
                <a:gd name="T12" fmla="*/ 30 w 37"/>
                <a:gd name="T13" fmla="*/ 12 h 54"/>
                <a:gd name="T14" fmla="*/ 30 w 37"/>
                <a:gd name="T15" fmla="*/ 12 h 54"/>
                <a:gd name="T16" fmla="*/ 33 w 37"/>
                <a:gd name="T17" fmla="*/ 15 h 54"/>
                <a:gd name="T18" fmla="*/ 33 w 37"/>
                <a:gd name="T19" fmla="*/ 17 h 54"/>
                <a:gd name="T20" fmla="*/ 33 w 37"/>
                <a:gd name="T21" fmla="*/ 20 h 54"/>
                <a:gd name="T22" fmla="*/ 36 w 37"/>
                <a:gd name="T23" fmla="*/ 22 h 54"/>
                <a:gd name="T24" fmla="*/ 36 w 37"/>
                <a:gd name="T25" fmla="*/ 25 h 54"/>
                <a:gd name="T26" fmla="*/ 36 w 37"/>
                <a:gd name="T27" fmla="*/ 30 h 54"/>
                <a:gd name="T28" fmla="*/ 36 w 37"/>
                <a:gd name="T29" fmla="*/ 30 h 54"/>
                <a:gd name="T30" fmla="*/ 36 w 37"/>
                <a:gd name="T31" fmla="*/ 35 h 54"/>
                <a:gd name="T32" fmla="*/ 36 w 37"/>
                <a:gd name="T33" fmla="*/ 38 h 54"/>
                <a:gd name="T34" fmla="*/ 36 w 37"/>
                <a:gd name="T35" fmla="*/ 40 h 54"/>
                <a:gd name="T36" fmla="*/ 36 w 37"/>
                <a:gd name="T37" fmla="*/ 40 h 54"/>
                <a:gd name="T38" fmla="*/ 33 w 37"/>
                <a:gd name="T39" fmla="*/ 43 h 54"/>
                <a:gd name="T40" fmla="*/ 33 w 37"/>
                <a:gd name="T41" fmla="*/ 45 h 54"/>
                <a:gd name="T42" fmla="*/ 30 w 37"/>
                <a:gd name="T43" fmla="*/ 50 h 54"/>
                <a:gd name="T44" fmla="*/ 28 w 37"/>
                <a:gd name="T45" fmla="*/ 53 h 54"/>
                <a:gd name="T46" fmla="*/ 25 w 37"/>
                <a:gd name="T47" fmla="*/ 53 h 54"/>
                <a:gd name="T48" fmla="*/ 23 w 37"/>
                <a:gd name="T49" fmla="*/ 53 h 54"/>
                <a:gd name="T50" fmla="*/ 20 w 37"/>
                <a:gd name="T51" fmla="*/ 53 h 54"/>
                <a:gd name="T52" fmla="*/ 18 w 37"/>
                <a:gd name="T53" fmla="*/ 53 h 54"/>
                <a:gd name="T54" fmla="*/ 13 w 37"/>
                <a:gd name="T55" fmla="*/ 53 h 54"/>
                <a:gd name="T56" fmla="*/ 10 w 37"/>
                <a:gd name="T57" fmla="*/ 48 h 54"/>
                <a:gd name="T58" fmla="*/ 8 w 37"/>
                <a:gd name="T59" fmla="*/ 45 h 54"/>
                <a:gd name="T60" fmla="*/ 5 w 37"/>
                <a:gd name="T61" fmla="*/ 43 h 54"/>
                <a:gd name="T62" fmla="*/ 5 w 37"/>
                <a:gd name="T63" fmla="*/ 40 h 54"/>
                <a:gd name="T64" fmla="*/ 3 w 37"/>
                <a:gd name="T65" fmla="*/ 38 h 54"/>
                <a:gd name="T66" fmla="*/ 3 w 37"/>
                <a:gd name="T67" fmla="*/ 35 h 54"/>
                <a:gd name="T68" fmla="*/ 3 w 37"/>
                <a:gd name="T69" fmla="*/ 33 h 54"/>
                <a:gd name="T70" fmla="*/ 3 w 37"/>
                <a:gd name="T71" fmla="*/ 30 h 54"/>
                <a:gd name="T72" fmla="*/ 3 w 37"/>
                <a:gd name="T73" fmla="*/ 30 h 54"/>
                <a:gd name="T74" fmla="*/ 0 w 37"/>
                <a:gd name="T75" fmla="*/ 25 h 54"/>
                <a:gd name="T76" fmla="*/ 0 w 37"/>
                <a:gd name="T77" fmla="*/ 22 h 54"/>
                <a:gd name="T78" fmla="*/ 0 w 37"/>
                <a:gd name="T79" fmla="*/ 20 h 54"/>
                <a:gd name="T80" fmla="*/ 0 w 37"/>
                <a:gd name="T81" fmla="*/ 17 h 54"/>
                <a:gd name="T82" fmla="*/ 0 w 37"/>
                <a:gd name="T83" fmla="*/ 15 h 54"/>
                <a:gd name="T84" fmla="*/ 3 w 37"/>
                <a:gd name="T85" fmla="*/ 12 h 54"/>
                <a:gd name="T86" fmla="*/ 3 w 37"/>
                <a:gd name="T87" fmla="*/ 10 h 54"/>
                <a:gd name="T88" fmla="*/ 3 w 37"/>
                <a:gd name="T89" fmla="*/ 10 h 54"/>
                <a:gd name="T90" fmla="*/ 5 w 37"/>
                <a:gd name="T91" fmla="*/ 5 h 54"/>
                <a:gd name="T92" fmla="*/ 8 w 37"/>
                <a:gd name="T93" fmla="*/ 2 h 54"/>
                <a:gd name="T94" fmla="*/ 10 w 37"/>
                <a:gd name="T95" fmla="*/ 2 h 54"/>
                <a:gd name="T96" fmla="*/ 13 w 37"/>
                <a:gd name="T97" fmla="*/ 0 h 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
                <a:gd name="T148" fmla="*/ 0 h 54"/>
                <a:gd name="T149" fmla="*/ 37 w 37"/>
                <a:gd name="T150" fmla="*/ 54 h 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 h="54">
                  <a:moveTo>
                    <a:pt x="13" y="0"/>
                  </a:moveTo>
                  <a:lnTo>
                    <a:pt x="15" y="0"/>
                  </a:lnTo>
                  <a:lnTo>
                    <a:pt x="18" y="2"/>
                  </a:lnTo>
                  <a:lnTo>
                    <a:pt x="23" y="2"/>
                  </a:lnTo>
                  <a:lnTo>
                    <a:pt x="25" y="5"/>
                  </a:lnTo>
                  <a:lnTo>
                    <a:pt x="28" y="10"/>
                  </a:lnTo>
                  <a:lnTo>
                    <a:pt x="30" y="12"/>
                  </a:lnTo>
                  <a:lnTo>
                    <a:pt x="33" y="15"/>
                  </a:lnTo>
                  <a:lnTo>
                    <a:pt x="33" y="17"/>
                  </a:lnTo>
                  <a:lnTo>
                    <a:pt x="33" y="20"/>
                  </a:lnTo>
                  <a:lnTo>
                    <a:pt x="36" y="22"/>
                  </a:lnTo>
                  <a:lnTo>
                    <a:pt x="36" y="25"/>
                  </a:lnTo>
                  <a:lnTo>
                    <a:pt x="36" y="30"/>
                  </a:lnTo>
                  <a:lnTo>
                    <a:pt x="36" y="35"/>
                  </a:lnTo>
                  <a:lnTo>
                    <a:pt x="36" y="38"/>
                  </a:lnTo>
                  <a:lnTo>
                    <a:pt x="36" y="40"/>
                  </a:lnTo>
                  <a:lnTo>
                    <a:pt x="33" y="43"/>
                  </a:lnTo>
                  <a:lnTo>
                    <a:pt x="33" y="45"/>
                  </a:lnTo>
                  <a:lnTo>
                    <a:pt x="30" y="50"/>
                  </a:lnTo>
                  <a:lnTo>
                    <a:pt x="28" y="53"/>
                  </a:lnTo>
                  <a:lnTo>
                    <a:pt x="25" y="53"/>
                  </a:lnTo>
                  <a:lnTo>
                    <a:pt x="23" y="53"/>
                  </a:lnTo>
                  <a:lnTo>
                    <a:pt x="20" y="53"/>
                  </a:lnTo>
                  <a:lnTo>
                    <a:pt x="18" y="53"/>
                  </a:lnTo>
                  <a:lnTo>
                    <a:pt x="13" y="53"/>
                  </a:lnTo>
                  <a:lnTo>
                    <a:pt x="10" y="48"/>
                  </a:lnTo>
                  <a:lnTo>
                    <a:pt x="8" y="45"/>
                  </a:lnTo>
                  <a:lnTo>
                    <a:pt x="5" y="43"/>
                  </a:lnTo>
                  <a:lnTo>
                    <a:pt x="5" y="40"/>
                  </a:lnTo>
                  <a:lnTo>
                    <a:pt x="3" y="38"/>
                  </a:lnTo>
                  <a:lnTo>
                    <a:pt x="3" y="35"/>
                  </a:lnTo>
                  <a:lnTo>
                    <a:pt x="3" y="33"/>
                  </a:lnTo>
                  <a:lnTo>
                    <a:pt x="3" y="30"/>
                  </a:lnTo>
                  <a:lnTo>
                    <a:pt x="0" y="25"/>
                  </a:lnTo>
                  <a:lnTo>
                    <a:pt x="0" y="22"/>
                  </a:lnTo>
                  <a:lnTo>
                    <a:pt x="0" y="20"/>
                  </a:lnTo>
                  <a:lnTo>
                    <a:pt x="0" y="17"/>
                  </a:lnTo>
                  <a:lnTo>
                    <a:pt x="0" y="15"/>
                  </a:lnTo>
                  <a:lnTo>
                    <a:pt x="3" y="12"/>
                  </a:lnTo>
                  <a:lnTo>
                    <a:pt x="3" y="10"/>
                  </a:lnTo>
                  <a:lnTo>
                    <a:pt x="5" y="5"/>
                  </a:lnTo>
                  <a:lnTo>
                    <a:pt x="8" y="2"/>
                  </a:lnTo>
                  <a:lnTo>
                    <a:pt x="10" y="2"/>
                  </a:lnTo>
                  <a:lnTo>
                    <a:pt x="13" y="0"/>
                  </a:lnTo>
                </a:path>
              </a:pathLst>
            </a:custGeom>
            <a:solidFill>
              <a:srgbClr val="000000"/>
            </a:solidFill>
            <a:ln w="12700" cap="rnd">
              <a:solidFill>
                <a:srgbClr val="000000"/>
              </a:solidFill>
              <a:round/>
              <a:headEnd/>
              <a:tailEnd/>
            </a:ln>
          </p:spPr>
          <p:txBody>
            <a:bodyPr/>
            <a:lstStyle/>
            <a:p>
              <a:endParaRPr lang="en-US"/>
            </a:p>
          </p:txBody>
        </p:sp>
        <p:sp>
          <p:nvSpPr>
            <p:cNvPr id="5163" name="Freeform 37"/>
            <p:cNvSpPr>
              <a:spLocks/>
            </p:cNvSpPr>
            <p:nvPr/>
          </p:nvSpPr>
          <p:spPr bwMode="auto">
            <a:xfrm>
              <a:off x="1452" y="3583"/>
              <a:ext cx="39" cy="66"/>
            </a:xfrm>
            <a:custGeom>
              <a:avLst/>
              <a:gdLst>
                <a:gd name="T0" fmla="*/ 0 w 39"/>
                <a:gd name="T1" fmla="*/ 2 h 66"/>
                <a:gd name="T2" fmla="*/ 0 w 39"/>
                <a:gd name="T3" fmla="*/ 0 h 66"/>
                <a:gd name="T4" fmla="*/ 5 w 39"/>
                <a:gd name="T5" fmla="*/ 0 h 66"/>
                <a:gd name="T6" fmla="*/ 7 w 39"/>
                <a:gd name="T7" fmla="*/ 0 h 66"/>
                <a:gd name="T8" fmla="*/ 10 w 39"/>
                <a:gd name="T9" fmla="*/ 0 h 66"/>
                <a:gd name="T10" fmla="*/ 12 w 39"/>
                <a:gd name="T11" fmla="*/ 0 h 66"/>
                <a:gd name="T12" fmla="*/ 15 w 39"/>
                <a:gd name="T13" fmla="*/ 0 h 66"/>
                <a:gd name="T14" fmla="*/ 20 w 39"/>
                <a:gd name="T15" fmla="*/ 2 h 66"/>
                <a:gd name="T16" fmla="*/ 20 w 39"/>
                <a:gd name="T17" fmla="*/ 2 h 66"/>
                <a:gd name="T18" fmla="*/ 22 w 39"/>
                <a:gd name="T19" fmla="*/ 5 h 66"/>
                <a:gd name="T20" fmla="*/ 28 w 39"/>
                <a:gd name="T21" fmla="*/ 7 h 66"/>
                <a:gd name="T22" fmla="*/ 28 w 39"/>
                <a:gd name="T23" fmla="*/ 7 h 66"/>
                <a:gd name="T24" fmla="*/ 30 w 39"/>
                <a:gd name="T25" fmla="*/ 10 h 66"/>
                <a:gd name="T26" fmla="*/ 33 w 39"/>
                <a:gd name="T27" fmla="*/ 15 h 66"/>
                <a:gd name="T28" fmla="*/ 35 w 39"/>
                <a:gd name="T29" fmla="*/ 17 h 66"/>
                <a:gd name="T30" fmla="*/ 35 w 39"/>
                <a:gd name="T31" fmla="*/ 20 h 66"/>
                <a:gd name="T32" fmla="*/ 38 w 39"/>
                <a:gd name="T33" fmla="*/ 22 h 66"/>
                <a:gd name="T34" fmla="*/ 38 w 39"/>
                <a:gd name="T35" fmla="*/ 25 h 66"/>
                <a:gd name="T36" fmla="*/ 38 w 39"/>
                <a:gd name="T37" fmla="*/ 30 h 66"/>
                <a:gd name="T38" fmla="*/ 38 w 39"/>
                <a:gd name="T39" fmla="*/ 35 h 66"/>
                <a:gd name="T40" fmla="*/ 38 w 39"/>
                <a:gd name="T41" fmla="*/ 38 h 66"/>
                <a:gd name="T42" fmla="*/ 38 w 39"/>
                <a:gd name="T43" fmla="*/ 40 h 66"/>
                <a:gd name="T44" fmla="*/ 38 w 39"/>
                <a:gd name="T45" fmla="*/ 45 h 66"/>
                <a:gd name="T46" fmla="*/ 38 w 39"/>
                <a:gd name="T47" fmla="*/ 48 h 66"/>
                <a:gd name="T48" fmla="*/ 38 w 39"/>
                <a:gd name="T49" fmla="*/ 50 h 66"/>
                <a:gd name="T50" fmla="*/ 35 w 39"/>
                <a:gd name="T51" fmla="*/ 55 h 66"/>
                <a:gd name="T52" fmla="*/ 35 w 39"/>
                <a:gd name="T53" fmla="*/ 58 h 66"/>
                <a:gd name="T54" fmla="*/ 33 w 39"/>
                <a:gd name="T55" fmla="*/ 60 h 66"/>
                <a:gd name="T56" fmla="*/ 30 w 39"/>
                <a:gd name="T57" fmla="*/ 63 h 66"/>
                <a:gd name="T58" fmla="*/ 28 w 39"/>
                <a:gd name="T59" fmla="*/ 63 h 66"/>
                <a:gd name="T60" fmla="*/ 25 w 39"/>
                <a:gd name="T61" fmla="*/ 65 h 66"/>
                <a:gd name="T62" fmla="*/ 22 w 39"/>
                <a:gd name="T63" fmla="*/ 65 h 66"/>
                <a:gd name="T64" fmla="*/ 20 w 39"/>
                <a:gd name="T65" fmla="*/ 65 h 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66"/>
                <a:gd name="T101" fmla="*/ 39 w 39"/>
                <a:gd name="T102" fmla="*/ 66 h 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66">
                  <a:moveTo>
                    <a:pt x="0" y="2"/>
                  </a:moveTo>
                  <a:lnTo>
                    <a:pt x="0" y="0"/>
                  </a:lnTo>
                  <a:lnTo>
                    <a:pt x="5" y="0"/>
                  </a:lnTo>
                  <a:lnTo>
                    <a:pt x="7" y="0"/>
                  </a:lnTo>
                  <a:lnTo>
                    <a:pt x="10" y="0"/>
                  </a:lnTo>
                  <a:lnTo>
                    <a:pt x="12" y="0"/>
                  </a:lnTo>
                  <a:lnTo>
                    <a:pt x="15" y="0"/>
                  </a:lnTo>
                  <a:lnTo>
                    <a:pt x="20" y="2"/>
                  </a:lnTo>
                  <a:lnTo>
                    <a:pt x="22" y="5"/>
                  </a:lnTo>
                  <a:lnTo>
                    <a:pt x="28" y="7"/>
                  </a:lnTo>
                  <a:lnTo>
                    <a:pt x="30" y="10"/>
                  </a:lnTo>
                  <a:lnTo>
                    <a:pt x="33" y="15"/>
                  </a:lnTo>
                  <a:lnTo>
                    <a:pt x="35" y="17"/>
                  </a:lnTo>
                  <a:lnTo>
                    <a:pt x="35" y="20"/>
                  </a:lnTo>
                  <a:lnTo>
                    <a:pt x="38" y="22"/>
                  </a:lnTo>
                  <a:lnTo>
                    <a:pt x="38" y="25"/>
                  </a:lnTo>
                  <a:lnTo>
                    <a:pt x="38" y="30"/>
                  </a:lnTo>
                  <a:lnTo>
                    <a:pt x="38" y="35"/>
                  </a:lnTo>
                  <a:lnTo>
                    <a:pt x="38" y="38"/>
                  </a:lnTo>
                  <a:lnTo>
                    <a:pt x="38" y="40"/>
                  </a:lnTo>
                  <a:lnTo>
                    <a:pt x="38" y="45"/>
                  </a:lnTo>
                  <a:lnTo>
                    <a:pt x="38" y="48"/>
                  </a:lnTo>
                  <a:lnTo>
                    <a:pt x="38" y="50"/>
                  </a:lnTo>
                  <a:lnTo>
                    <a:pt x="35" y="55"/>
                  </a:lnTo>
                  <a:lnTo>
                    <a:pt x="35" y="58"/>
                  </a:lnTo>
                  <a:lnTo>
                    <a:pt x="33" y="60"/>
                  </a:lnTo>
                  <a:lnTo>
                    <a:pt x="30" y="63"/>
                  </a:lnTo>
                  <a:lnTo>
                    <a:pt x="28" y="63"/>
                  </a:lnTo>
                  <a:lnTo>
                    <a:pt x="25" y="65"/>
                  </a:lnTo>
                  <a:lnTo>
                    <a:pt x="22" y="65"/>
                  </a:lnTo>
                  <a:lnTo>
                    <a:pt x="20" y="6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164" name="Freeform 38"/>
            <p:cNvSpPr>
              <a:spLocks/>
            </p:cNvSpPr>
            <p:nvPr/>
          </p:nvSpPr>
          <p:spPr bwMode="auto">
            <a:xfrm>
              <a:off x="1472" y="3573"/>
              <a:ext cx="41" cy="74"/>
            </a:xfrm>
            <a:custGeom>
              <a:avLst/>
              <a:gdLst>
                <a:gd name="T0" fmla="*/ 0 w 41"/>
                <a:gd name="T1" fmla="*/ 2 h 74"/>
                <a:gd name="T2" fmla="*/ 0 w 41"/>
                <a:gd name="T3" fmla="*/ 2 h 74"/>
                <a:gd name="T4" fmla="*/ 5 w 41"/>
                <a:gd name="T5" fmla="*/ 0 h 74"/>
                <a:gd name="T6" fmla="*/ 8 w 41"/>
                <a:gd name="T7" fmla="*/ 0 h 74"/>
                <a:gd name="T8" fmla="*/ 10 w 41"/>
                <a:gd name="T9" fmla="*/ 0 h 74"/>
                <a:gd name="T10" fmla="*/ 13 w 41"/>
                <a:gd name="T11" fmla="*/ 0 h 74"/>
                <a:gd name="T12" fmla="*/ 15 w 41"/>
                <a:gd name="T13" fmla="*/ 2 h 74"/>
                <a:gd name="T14" fmla="*/ 18 w 41"/>
                <a:gd name="T15" fmla="*/ 2 h 74"/>
                <a:gd name="T16" fmla="*/ 20 w 41"/>
                <a:gd name="T17" fmla="*/ 5 h 74"/>
                <a:gd name="T18" fmla="*/ 23 w 41"/>
                <a:gd name="T19" fmla="*/ 7 h 74"/>
                <a:gd name="T20" fmla="*/ 25 w 41"/>
                <a:gd name="T21" fmla="*/ 10 h 74"/>
                <a:gd name="T22" fmla="*/ 28 w 41"/>
                <a:gd name="T23" fmla="*/ 12 h 74"/>
                <a:gd name="T24" fmla="*/ 30 w 41"/>
                <a:gd name="T25" fmla="*/ 12 h 74"/>
                <a:gd name="T26" fmla="*/ 33 w 41"/>
                <a:gd name="T27" fmla="*/ 17 h 74"/>
                <a:gd name="T28" fmla="*/ 35 w 41"/>
                <a:gd name="T29" fmla="*/ 20 h 74"/>
                <a:gd name="T30" fmla="*/ 35 w 41"/>
                <a:gd name="T31" fmla="*/ 22 h 74"/>
                <a:gd name="T32" fmla="*/ 38 w 41"/>
                <a:gd name="T33" fmla="*/ 25 h 74"/>
                <a:gd name="T34" fmla="*/ 38 w 41"/>
                <a:gd name="T35" fmla="*/ 27 h 74"/>
                <a:gd name="T36" fmla="*/ 38 w 41"/>
                <a:gd name="T37" fmla="*/ 32 h 74"/>
                <a:gd name="T38" fmla="*/ 40 w 41"/>
                <a:gd name="T39" fmla="*/ 37 h 74"/>
                <a:gd name="T40" fmla="*/ 40 w 41"/>
                <a:gd name="T41" fmla="*/ 40 h 74"/>
                <a:gd name="T42" fmla="*/ 40 w 41"/>
                <a:gd name="T43" fmla="*/ 45 h 74"/>
                <a:gd name="T44" fmla="*/ 40 w 41"/>
                <a:gd name="T45" fmla="*/ 48 h 74"/>
                <a:gd name="T46" fmla="*/ 38 w 41"/>
                <a:gd name="T47" fmla="*/ 50 h 74"/>
                <a:gd name="T48" fmla="*/ 38 w 41"/>
                <a:gd name="T49" fmla="*/ 55 h 74"/>
                <a:gd name="T50" fmla="*/ 38 w 41"/>
                <a:gd name="T51" fmla="*/ 58 h 74"/>
                <a:gd name="T52" fmla="*/ 35 w 41"/>
                <a:gd name="T53" fmla="*/ 60 h 74"/>
                <a:gd name="T54" fmla="*/ 33 w 41"/>
                <a:gd name="T55" fmla="*/ 63 h 74"/>
                <a:gd name="T56" fmla="*/ 33 w 41"/>
                <a:gd name="T57" fmla="*/ 65 h 74"/>
                <a:gd name="T58" fmla="*/ 30 w 41"/>
                <a:gd name="T59" fmla="*/ 68 h 74"/>
                <a:gd name="T60" fmla="*/ 28 w 41"/>
                <a:gd name="T61" fmla="*/ 70 h 74"/>
                <a:gd name="T62" fmla="*/ 25 w 41"/>
                <a:gd name="T63" fmla="*/ 70 h 74"/>
                <a:gd name="T64" fmla="*/ 20 w 41"/>
                <a:gd name="T65" fmla="*/ 73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
                <a:gd name="T100" fmla="*/ 0 h 74"/>
                <a:gd name="T101" fmla="*/ 41 w 41"/>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 h="74">
                  <a:moveTo>
                    <a:pt x="0" y="2"/>
                  </a:moveTo>
                  <a:lnTo>
                    <a:pt x="0" y="2"/>
                  </a:lnTo>
                  <a:lnTo>
                    <a:pt x="5" y="0"/>
                  </a:lnTo>
                  <a:lnTo>
                    <a:pt x="8" y="0"/>
                  </a:lnTo>
                  <a:lnTo>
                    <a:pt x="10" y="0"/>
                  </a:lnTo>
                  <a:lnTo>
                    <a:pt x="13" y="0"/>
                  </a:lnTo>
                  <a:lnTo>
                    <a:pt x="15" y="2"/>
                  </a:lnTo>
                  <a:lnTo>
                    <a:pt x="18" y="2"/>
                  </a:lnTo>
                  <a:lnTo>
                    <a:pt x="20" y="5"/>
                  </a:lnTo>
                  <a:lnTo>
                    <a:pt x="23" y="7"/>
                  </a:lnTo>
                  <a:lnTo>
                    <a:pt x="25" y="10"/>
                  </a:lnTo>
                  <a:lnTo>
                    <a:pt x="28" y="12"/>
                  </a:lnTo>
                  <a:lnTo>
                    <a:pt x="30" y="12"/>
                  </a:lnTo>
                  <a:lnTo>
                    <a:pt x="33" y="17"/>
                  </a:lnTo>
                  <a:lnTo>
                    <a:pt x="35" y="20"/>
                  </a:lnTo>
                  <a:lnTo>
                    <a:pt x="35" y="22"/>
                  </a:lnTo>
                  <a:lnTo>
                    <a:pt x="38" y="25"/>
                  </a:lnTo>
                  <a:lnTo>
                    <a:pt x="38" y="27"/>
                  </a:lnTo>
                  <a:lnTo>
                    <a:pt x="38" y="32"/>
                  </a:lnTo>
                  <a:lnTo>
                    <a:pt x="40" y="37"/>
                  </a:lnTo>
                  <a:lnTo>
                    <a:pt x="40" y="40"/>
                  </a:lnTo>
                  <a:lnTo>
                    <a:pt x="40" y="45"/>
                  </a:lnTo>
                  <a:lnTo>
                    <a:pt x="40" y="48"/>
                  </a:lnTo>
                  <a:lnTo>
                    <a:pt x="38" y="50"/>
                  </a:lnTo>
                  <a:lnTo>
                    <a:pt x="38" y="55"/>
                  </a:lnTo>
                  <a:lnTo>
                    <a:pt x="38" y="58"/>
                  </a:lnTo>
                  <a:lnTo>
                    <a:pt x="35" y="60"/>
                  </a:lnTo>
                  <a:lnTo>
                    <a:pt x="33" y="63"/>
                  </a:lnTo>
                  <a:lnTo>
                    <a:pt x="33" y="65"/>
                  </a:lnTo>
                  <a:lnTo>
                    <a:pt x="30" y="68"/>
                  </a:lnTo>
                  <a:lnTo>
                    <a:pt x="28" y="70"/>
                  </a:lnTo>
                  <a:lnTo>
                    <a:pt x="25" y="70"/>
                  </a:lnTo>
                  <a:lnTo>
                    <a:pt x="20" y="7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165" name="Line 39"/>
            <p:cNvSpPr>
              <a:spLocks noChangeShapeType="1"/>
            </p:cNvSpPr>
            <p:nvPr/>
          </p:nvSpPr>
          <p:spPr bwMode="auto">
            <a:xfrm flipV="1">
              <a:off x="1553" y="3323"/>
              <a:ext cx="73" cy="15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66" name="Freeform 40"/>
            <p:cNvSpPr>
              <a:spLocks/>
            </p:cNvSpPr>
            <p:nvPr/>
          </p:nvSpPr>
          <p:spPr bwMode="auto">
            <a:xfrm>
              <a:off x="1555" y="3237"/>
              <a:ext cx="115" cy="36"/>
            </a:xfrm>
            <a:custGeom>
              <a:avLst/>
              <a:gdLst>
                <a:gd name="T0" fmla="*/ 23 w 115"/>
                <a:gd name="T1" fmla="*/ 0 h 36"/>
                <a:gd name="T2" fmla="*/ 0 w 115"/>
                <a:gd name="T3" fmla="*/ 0 h 36"/>
                <a:gd name="T4" fmla="*/ 86 w 115"/>
                <a:gd name="T5" fmla="*/ 35 h 36"/>
                <a:gd name="T6" fmla="*/ 114 w 115"/>
                <a:gd name="T7" fmla="*/ 35 h 36"/>
                <a:gd name="T8" fmla="*/ 0 60000 65536"/>
                <a:gd name="T9" fmla="*/ 0 60000 65536"/>
                <a:gd name="T10" fmla="*/ 0 60000 65536"/>
                <a:gd name="T11" fmla="*/ 0 60000 65536"/>
                <a:gd name="T12" fmla="*/ 0 w 115"/>
                <a:gd name="T13" fmla="*/ 0 h 36"/>
                <a:gd name="T14" fmla="*/ 115 w 115"/>
                <a:gd name="T15" fmla="*/ 36 h 36"/>
              </a:gdLst>
              <a:ahLst/>
              <a:cxnLst>
                <a:cxn ang="T8">
                  <a:pos x="T0" y="T1"/>
                </a:cxn>
                <a:cxn ang="T9">
                  <a:pos x="T2" y="T3"/>
                </a:cxn>
                <a:cxn ang="T10">
                  <a:pos x="T4" y="T5"/>
                </a:cxn>
                <a:cxn ang="T11">
                  <a:pos x="T6" y="T7"/>
                </a:cxn>
              </a:cxnLst>
              <a:rect l="T12" t="T13" r="T14" b="T15"/>
              <a:pathLst>
                <a:path w="115" h="36">
                  <a:moveTo>
                    <a:pt x="23" y="0"/>
                  </a:moveTo>
                  <a:lnTo>
                    <a:pt x="0" y="0"/>
                  </a:lnTo>
                  <a:lnTo>
                    <a:pt x="86" y="35"/>
                  </a:lnTo>
                  <a:lnTo>
                    <a:pt x="114" y="3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167" name="Freeform 41"/>
            <p:cNvSpPr>
              <a:spLocks/>
            </p:cNvSpPr>
            <p:nvPr/>
          </p:nvSpPr>
          <p:spPr bwMode="auto">
            <a:xfrm>
              <a:off x="1687" y="3290"/>
              <a:ext cx="173" cy="23"/>
            </a:xfrm>
            <a:custGeom>
              <a:avLst/>
              <a:gdLst>
                <a:gd name="T0" fmla="*/ 43 w 173"/>
                <a:gd name="T1" fmla="*/ 0 h 23"/>
                <a:gd name="T2" fmla="*/ 0 w 173"/>
                <a:gd name="T3" fmla="*/ 5 h 23"/>
                <a:gd name="T4" fmla="*/ 137 w 173"/>
                <a:gd name="T5" fmla="*/ 22 h 23"/>
                <a:gd name="T6" fmla="*/ 172 w 173"/>
                <a:gd name="T7" fmla="*/ 17 h 23"/>
                <a:gd name="T8" fmla="*/ 0 60000 65536"/>
                <a:gd name="T9" fmla="*/ 0 60000 65536"/>
                <a:gd name="T10" fmla="*/ 0 60000 65536"/>
                <a:gd name="T11" fmla="*/ 0 60000 65536"/>
                <a:gd name="T12" fmla="*/ 0 w 173"/>
                <a:gd name="T13" fmla="*/ 0 h 23"/>
                <a:gd name="T14" fmla="*/ 173 w 173"/>
                <a:gd name="T15" fmla="*/ 23 h 23"/>
              </a:gdLst>
              <a:ahLst/>
              <a:cxnLst>
                <a:cxn ang="T8">
                  <a:pos x="T0" y="T1"/>
                </a:cxn>
                <a:cxn ang="T9">
                  <a:pos x="T2" y="T3"/>
                </a:cxn>
                <a:cxn ang="T10">
                  <a:pos x="T4" y="T5"/>
                </a:cxn>
                <a:cxn ang="T11">
                  <a:pos x="T6" y="T7"/>
                </a:cxn>
              </a:cxnLst>
              <a:rect l="T12" t="T13" r="T14" b="T15"/>
              <a:pathLst>
                <a:path w="173" h="23">
                  <a:moveTo>
                    <a:pt x="43" y="0"/>
                  </a:moveTo>
                  <a:lnTo>
                    <a:pt x="0" y="5"/>
                  </a:lnTo>
                  <a:lnTo>
                    <a:pt x="137" y="22"/>
                  </a:lnTo>
                  <a:lnTo>
                    <a:pt x="172" y="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168" name="Line 42"/>
            <p:cNvSpPr>
              <a:spLocks noChangeShapeType="1"/>
            </p:cNvSpPr>
            <p:nvPr/>
          </p:nvSpPr>
          <p:spPr bwMode="auto">
            <a:xfrm flipV="1">
              <a:off x="1576" y="3414"/>
              <a:ext cx="55" cy="1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69" name="Line 43"/>
            <p:cNvSpPr>
              <a:spLocks noChangeShapeType="1"/>
            </p:cNvSpPr>
            <p:nvPr/>
          </p:nvSpPr>
          <p:spPr bwMode="auto">
            <a:xfrm flipV="1">
              <a:off x="1609" y="3343"/>
              <a:ext cx="55" cy="1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70" name="Line 44"/>
            <p:cNvSpPr>
              <a:spLocks noChangeShapeType="1"/>
            </p:cNvSpPr>
            <p:nvPr/>
          </p:nvSpPr>
          <p:spPr bwMode="auto">
            <a:xfrm flipV="1">
              <a:off x="1593" y="3376"/>
              <a:ext cx="59" cy="1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71" name="Line 45"/>
            <p:cNvSpPr>
              <a:spLocks noChangeShapeType="1"/>
            </p:cNvSpPr>
            <p:nvPr/>
          </p:nvSpPr>
          <p:spPr bwMode="auto">
            <a:xfrm flipV="1">
              <a:off x="1588" y="3383"/>
              <a:ext cx="59" cy="1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72" name="Line 46"/>
            <p:cNvSpPr>
              <a:spLocks noChangeShapeType="1"/>
            </p:cNvSpPr>
            <p:nvPr/>
          </p:nvSpPr>
          <p:spPr bwMode="auto">
            <a:xfrm>
              <a:off x="885" y="3416"/>
              <a:ext cx="68" cy="21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73" name="Freeform 47"/>
            <p:cNvSpPr>
              <a:spLocks/>
            </p:cNvSpPr>
            <p:nvPr/>
          </p:nvSpPr>
          <p:spPr bwMode="auto">
            <a:xfrm>
              <a:off x="910" y="3401"/>
              <a:ext cx="105" cy="69"/>
            </a:xfrm>
            <a:custGeom>
              <a:avLst/>
              <a:gdLst>
                <a:gd name="T0" fmla="*/ 23 w 105"/>
                <a:gd name="T1" fmla="*/ 0 h 69"/>
                <a:gd name="T2" fmla="*/ 0 w 105"/>
                <a:gd name="T3" fmla="*/ 2 h 69"/>
                <a:gd name="T4" fmla="*/ 56 w 105"/>
                <a:gd name="T5" fmla="*/ 68 h 69"/>
                <a:gd name="T6" fmla="*/ 104 w 105"/>
                <a:gd name="T7" fmla="*/ 68 h 69"/>
                <a:gd name="T8" fmla="*/ 0 60000 65536"/>
                <a:gd name="T9" fmla="*/ 0 60000 65536"/>
                <a:gd name="T10" fmla="*/ 0 60000 65536"/>
                <a:gd name="T11" fmla="*/ 0 60000 65536"/>
                <a:gd name="T12" fmla="*/ 0 w 105"/>
                <a:gd name="T13" fmla="*/ 0 h 69"/>
                <a:gd name="T14" fmla="*/ 105 w 105"/>
                <a:gd name="T15" fmla="*/ 69 h 69"/>
              </a:gdLst>
              <a:ahLst/>
              <a:cxnLst>
                <a:cxn ang="T8">
                  <a:pos x="T0" y="T1"/>
                </a:cxn>
                <a:cxn ang="T9">
                  <a:pos x="T2" y="T3"/>
                </a:cxn>
                <a:cxn ang="T10">
                  <a:pos x="T4" y="T5"/>
                </a:cxn>
                <a:cxn ang="T11">
                  <a:pos x="T6" y="T7"/>
                </a:cxn>
              </a:cxnLst>
              <a:rect l="T12" t="T13" r="T14" b="T15"/>
              <a:pathLst>
                <a:path w="105" h="69">
                  <a:moveTo>
                    <a:pt x="23" y="0"/>
                  </a:moveTo>
                  <a:lnTo>
                    <a:pt x="0" y="2"/>
                  </a:lnTo>
                  <a:lnTo>
                    <a:pt x="56" y="68"/>
                  </a:lnTo>
                  <a:lnTo>
                    <a:pt x="104" y="6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174" name="Line 48"/>
            <p:cNvSpPr>
              <a:spLocks noChangeShapeType="1"/>
            </p:cNvSpPr>
            <p:nvPr/>
          </p:nvSpPr>
          <p:spPr bwMode="auto">
            <a:xfrm>
              <a:off x="984" y="3469"/>
              <a:ext cx="96" cy="11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75" name="Line 49"/>
            <p:cNvSpPr>
              <a:spLocks noChangeShapeType="1"/>
            </p:cNvSpPr>
            <p:nvPr/>
          </p:nvSpPr>
          <p:spPr bwMode="auto">
            <a:xfrm>
              <a:off x="1034" y="3527"/>
              <a:ext cx="4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76" name="Line 50"/>
            <p:cNvSpPr>
              <a:spLocks noChangeShapeType="1"/>
            </p:cNvSpPr>
            <p:nvPr/>
          </p:nvSpPr>
          <p:spPr bwMode="auto">
            <a:xfrm>
              <a:off x="1143" y="3777"/>
              <a:ext cx="627" cy="8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77" name="Freeform 51"/>
            <p:cNvSpPr>
              <a:spLocks/>
            </p:cNvSpPr>
            <p:nvPr/>
          </p:nvSpPr>
          <p:spPr bwMode="auto">
            <a:xfrm>
              <a:off x="1543" y="3765"/>
              <a:ext cx="340" cy="91"/>
            </a:xfrm>
            <a:custGeom>
              <a:avLst/>
              <a:gdLst>
                <a:gd name="T0" fmla="*/ 339 w 340"/>
                <a:gd name="T1" fmla="*/ 75 h 91"/>
                <a:gd name="T2" fmla="*/ 314 w 340"/>
                <a:gd name="T3" fmla="*/ 90 h 91"/>
                <a:gd name="T4" fmla="*/ 0 w 340"/>
                <a:gd name="T5" fmla="*/ 22 h 91"/>
                <a:gd name="T6" fmla="*/ 63 w 340"/>
                <a:gd name="T7" fmla="*/ 0 h 91"/>
                <a:gd name="T8" fmla="*/ 0 60000 65536"/>
                <a:gd name="T9" fmla="*/ 0 60000 65536"/>
                <a:gd name="T10" fmla="*/ 0 60000 65536"/>
                <a:gd name="T11" fmla="*/ 0 60000 65536"/>
                <a:gd name="T12" fmla="*/ 0 w 340"/>
                <a:gd name="T13" fmla="*/ 0 h 91"/>
                <a:gd name="T14" fmla="*/ 340 w 340"/>
                <a:gd name="T15" fmla="*/ 91 h 91"/>
              </a:gdLst>
              <a:ahLst/>
              <a:cxnLst>
                <a:cxn ang="T8">
                  <a:pos x="T0" y="T1"/>
                </a:cxn>
                <a:cxn ang="T9">
                  <a:pos x="T2" y="T3"/>
                </a:cxn>
                <a:cxn ang="T10">
                  <a:pos x="T4" y="T5"/>
                </a:cxn>
                <a:cxn ang="T11">
                  <a:pos x="T6" y="T7"/>
                </a:cxn>
              </a:cxnLst>
              <a:rect l="T12" t="T13" r="T14" b="T15"/>
              <a:pathLst>
                <a:path w="340" h="91">
                  <a:moveTo>
                    <a:pt x="339" y="75"/>
                  </a:moveTo>
                  <a:lnTo>
                    <a:pt x="314" y="90"/>
                  </a:lnTo>
                  <a:lnTo>
                    <a:pt x="0" y="22"/>
                  </a:lnTo>
                  <a:lnTo>
                    <a:pt x="63"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178" name="Freeform 52"/>
            <p:cNvSpPr>
              <a:spLocks/>
            </p:cNvSpPr>
            <p:nvPr/>
          </p:nvSpPr>
          <p:spPr bwMode="auto">
            <a:xfrm>
              <a:off x="1351" y="3696"/>
              <a:ext cx="213" cy="85"/>
            </a:xfrm>
            <a:custGeom>
              <a:avLst/>
              <a:gdLst>
                <a:gd name="T0" fmla="*/ 212 w 213"/>
                <a:gd name="T1" fmla="*/ 84 h 85"/>
                <a:gd name="T2" fmla="*/ 0 w 213"/>
                <a:gd name="T3" fmla="*/ 21 h 85"/>
                <a:gd name="T4" fmla="*/ 45 w 213"/>
                <a:gd name="T5" fmla="*/ 0 h 85"/>
                <a:gd name="T6" fmla="*/ 0 60000 65536"/>
                <a:gd name="T7" fmla="*/ 0 60000 65536"/>
                <a:gd name="T8" fmla="*/ 0 60000 65536"/>
                <a:gd name="T9" fmla="*/ 0 w 213"/>
                <a:gd name="T10" fmla="*/ 0 h 85"/>
                <a:gd name="T11" fmla="*/ 213 w 213"/>
                <a:gd name="T12" fmla="*/ 85 h 85"/>
              </a:gdLst>
              <a:ahLst/>
              <a:cxnLst>
                <a:cxn ang="T6">
                  <a:pos x="T0" y="T1"/>
                </a:cxn>
                <a:cxn ang="T7">
                  <a:pos x="T2" y="T3"/>
                </a:cxn>
                <a:cxn ang="T8">
                  <a:pos x="T4" y="T5"/>
                </a:cxn>
              </a:cxnLst>
              <a:rect l="T9" t="T10" r="T11" b="T12"/>
              <a:pathLst>
                <a:path w="213" h="85">
                  <a:moveTo>
                    <a:pt x="212" y="84"/>
                  </a:moveTo>
                  <a:lnTo>
                    <a:pt x="0" y="21"/>
                  </a:lnTo>
                  <a:lnTo>
                    <a:pt x="45"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179" name="Line 53"/>
            <p:cNvSpPr>
              <a:spLocks noChangeShapeType="1"/>
            </p:cNvSpPr>
            <p:nvPr/>
          </p:nvSpPr>
          <p:spPr bwMode="auto">
            <a:xfrm flipV="1">
              <a:off x="1449" y="3729"/>
              <a:ext cx="28" cy="1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80" name="Freeform 54"/>
            <p:cNvSpPr>
              <a:spLocks/>
            </p:cNvSpPr>
            <p:nvPr/>
          </p:nvSpPr>
          <p:spPr bwMode="auto">
            <a:xfrm>
              <a:off x="508" y="3866"/>
              <a:ext cx="42" cy="41"/>
            </a:xfrm>
            <a:custGeom>
              <a:avLst/>
              <a:gdLst>
                <a:gd name="T0" fmla="*/ 23 w 42"/>
                <a:gd name="T1" fmla="*/ 0 h 41"/>
                <a:gd name="T2" fmla="*/ 0 w 42"/>
                <a:gd name="T3" fmla="*/ 10 h 41"/>
                <a:gd name="T4" fmla="*/ 3 w 42"/>
                <a:gd name="T5" fmla="*/ 32 h 41"/>
                <a:gd name="T6" fmla="*/ 18 w 42"/>
                <a:gd name="T7" fmla="*/ 40 h 41"/>
                <a:gd name="T8" fmla="*/ 20 w 42"/>
                <a:gd name="T9" fmla="*/ 15 h 41"/>
                <a:gd name="T10" fmla="*/ 41 w 42"/>
                <a:gd name="T11" fmla="*/ 0 h 41"/>
                <a:gd name="T12" fmla="*/ 23 w 42"/>
                <a:gd name="T13" fmla="*/ 0 h 41"/>
                <a:gd name="T14" fmla="*/ 0 60000 65536"/>
                <a:gd name="T15" fmla="*/ 0 60000 65536"/>
                <a:gd name="T16" fmla="*/ 0 60000 65536"/>
                <a:gd name="T17" fmla="*/ 0 60000 65536"/>
                <a:gd name="T18" fmla="*/ 0 60000 65536"/>
                <a:gd name="T19" fmla="*/ 0 60000 65536"/>
                <a:gd name="T20" fmla="*/ 0 60000 65536"/>
                <a:gd name="T21" fmla="*/ 0 w 42"/>
                <a:gd name="T22" fmla="*/ 0 h 41"/>
                <a:gd name="T23" fmla="*/ 42 w 42"/>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41">
                  <a:moveTo>
                    <a:pt x="23" y="0"/>
                  </a:moveTo>
                  <a:lnTo>
                    <a:pt x="0" y="10"/>
                  </a:lnTo>
                  <a:lnTo>
                    <a:pt x="3" y="32"/>
                  </a:lnTo>
                  <a:lnTo>
                    <a:pt x="18" y="40"/>
                  </a:lnTo>
                  <a:lnTo>
                    <a:pt x="20" y="15"/>
                  </a:lnTo>
                  <a:lnTo>
                    <a:pt x="41" y="0"/>
                  </a:lnTo>
                  <a:lnTo>
                    <a:pt x="23" y="0"/>
                  </a:lnTo>
                </a:path>
              </a:pathLst>
            </a:custGeom>
            <a:solidFill>
              <a:srgbClr val="FFFFFF"/>
            </a:solidFill>
            <a:ln w="12700" cap="rnd">
              <a:solidFill>
                <a:srgbClr val="FFFFFF"/>
              </a:solidFill>
              <a:round/>
              <a:headEnd/>
              <a:tailEnd/>
            </a:ln>
          </p:spPr>
          <p:txBody>
            <a:bodyPr/>
            <a:lstStyle/>
            <a:p>
              <a:endParaRPr lang="en-US"/>
            </a:p>
          </p:txBody>
        </p:sp>
        <p:sp>
          <p:nvSpPr>
            <p:cNvPr id="5181" name="Line 55"/>
            <p:cNvSpPr>
              <a:spLocks noChangeShapeType="1"/>
            </p:cNvSpPr>
            <p:nvPr/>
          </p:nvSpPr>
          <p:spPr bwMode="auto">
            <a:xfrm flipH="1">
              <a:off x="526" y="3866"/>
              <a:ext cx="2" cy="4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27" name="Line 57"/>
          <p:cNvSpPr>
            <a:spLocks noChangeShapeType="1"/>
          </p:cNvSpPr>
          <p:nvPr/>
        </p:nvSpPr>
        <p:spPr bwMode="auto">
          <a:xfrm flipV="1">
            <a:off x="1676400" y="4431520"/>
            <a:ext cx="4495800" cy="1295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28" name="Line 58"/>
          <p:cNvSpPr>
            <a:spLocks noChangeShapeType="1"/>
          </p:cNvSpPr>
          <p:nvPr/>
        </p:nvSpPr>
        <p:spPr bwMode="auto">
          <a:xfrm flipV="1">
            <a:off x="2667000" y="5574520"/>
            <a:ext cx="4495800" cy="1295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 name="TextBox 4"/>
          <p:cNvSpPr txBox="1"/>
          <p:nvPr/>
        </p:nvSpPr>
        <p:spPr>
          <a:xfrm>
            <a:off x="5321081" y="1493229"/>
            <a:ext cx="1079280" cy="923330"/>
          </a:xfrm>
          <a:prstGeom prst="rect">
            <a:avLst/>
          </a:prstGeom>
          <a:noFill/>
        </p:spPr>
        <p:txBody>
          <a:bodyPr wrap="square" rtlCol="0">
            <a:spAutoFit/>
          </a:bodyPr>
          <a:lstStyle/>
          <a:p>
            <a:r>
              <a:rPr lang="en-US" dirty="0"/>
              <a:t>Main landing gear</a:t>
            </a:r>
          </a:p>
        </p:txBody>
      </p:sp>
      <p:sp>
        <p:nvSpPr>
          <p:cNvPr id="63" name="TextBox 62"/>
          <p:cNvSpPr txBox="1"/>
          <p:nvPr/>
        </p:nvSpPr>
        <p:spPr>
          <a:xfrm>
            <a:off x="6826712" y="1424584"/>
            <a:ext cx="993446" cy="923330"/>
          </a:xfrm>
          <a:prstGeom prst="rect">
            <a:avLst/>
          </a:prstGeom>
          <a:noFill/>
        </p:spPr>
        <p:txBody>
          <a:bodyPr wrap="square" rtlCol="0">
            <a:spAutoFit/>
          </a:bodyPr>
          <a:lstStyle/>
          <a:p>
            <a:r>
              <a:rPr lang="en-US" dirty="0"/>
              <a:t>Nose landing gear</a:t>
            </a:r>
          </a:p>
        </p:txBody>
      </p:sp>
      <p:sp>
        <p:nvSpPr>
          <p:cNvPr id="6" name="TextBox 5"/>
          <p:cNvSpPr txBox="1"/>
          <p:nvPr/>
        </p:nvSpPr>
        <p:spPr>
          <a:xfrm>
            <a:off x="651147" y="1116685"/>
            <a:ext cx="3485249" cy="461665"/>
          </a:xfrm>
          <a:prstGeom prst="rect">
            <a:avLst/>
          </a:prstGeom>
          <a:noFill/>
        </p:spPr>
        <p:txBody>
          <a:bodyPr wrap="none" rtlCol="0">
            <a:spAutoFit/>
          </a:bodyPr>
          <a:lstStyle/>
          <a:p>
            <a:r>
              <a:rPr lang="en-US" sz="2400" dirty="0"/>
              <a:t>This is a Series System!</a:t>
            </a:r>
          </a:p>
        </p:txBody>
      </p:sp>
      <p:sp>
        <p:nvSpPr>
          <p:cNvPr id="65" name="TextBox 64"/>
          <p:cNvSpPr txBox="1"/>
          <p:nvPr/>
        </p:nvSpPr>
        <p:spPr>
          <a:xfrm>
            <a:off x="235046" y="2697538"/>
            <a:ext cx="2603405" cy="430887"/>
          </a:xfrm>
          <a:prstGeom prst="rect">
            <a:avLst/>
          </a:prstGeom>
          <a:noFill/>
        </p:spPr>
        <p:txBody>
          <a:bodyPr wrap="none" rtlCol="0">
            <a:spAutoFit/>
          </a:bodyPr>
          <a:lstStyle/>
          <a:p>
            <a:r>
              <a:rPr lang="en-US" sz="2200" dirty="0"/>
              <a:t>Landing gear System:</a:t>
            </a:r>
          </a:p>
        </p:txBody>
      </p:sp>
      <p:pic>
        <p:nvPicPr>
          <p:cNvPr id="3" name="Picture 2">
            <a:extLst>
              <a:ext uri="{FF2B5EF4-FFF2-40B4-BE49-F238E27FC236}">
                <a16:creationId xmlns:a16="http://schemas.microsoft.com/office/drawing/2014/main" id="{D6D6F2F0-5889-4244-B04B-B68D8EAEB957}"/>
              </a:ext>
            </a:extLst>
          </p:cNvPr>
          <p:cNvPicPr>
            <a:picLocks noChangeAspect="1"/>
          </p:cNvPicPr>
          <p:nvPr/>
        </p:nvPicPr>
        <p:blipFill rotWithShape="1">
          <a:blip r:embed="rId4"/>
          <a:srcRect r="32358"/>
          <a:stretch/>
        </p:blipFill>
        <p:spPr>
          <a:xfrm>
            <a:off x="3232561" y="2274365"/>
            <a:ext cx="4587597" cy="970249"/>
          </a:xfrm>
          <a:prstGeom prst="rect">
            <a:avLst/>
          </a:prstGeom>
        </p:spPr>
      </p:pic>
      <p:pic>
        <p:nvPicPr>
          <p:cNvPr id="8" name="Picture 7">
            <a:extLst>
              <a:ext uri="{FF2B5EF4-FFF2-40B4-BE49-F238E27FC236}">
                <a16:creationId xmlns:a16="http://schemas.microsoft.com/office/drawing/2014/main" id="{069DDC3A-134B-4D2F-876C-95E77C301019}"/>
              </a:ext>
            </a:extLst>
          </p:cNvPr>
          <p:cNvPicPr>
            <a:picLocks noChangeAspect="1"/>
          </p:cNvPicPr>
          <p:nvPr/>
        </p:nvPicPr>
        <p:blipFill rotWithShape="1">
          <a:blip r:embed="rId4"/>
          <a:srcRect l="67480"/>
          <a:stretch/>
        </p:blipFill>
        <p:spPr>
          <a:xfrm>
            <a:off x="4666289" y="2940702"/>
            <a:ext cx="3305983" cy="1454305"/>
          </a:xfrm>
          <a:prstGeom prst="rect">
            <a:avLst/>
          </a:prstGeom>
        </p:spPr>
      </p:pic>
    </p:spTree>
    <p:extLst>
      <p:ext uri="{BB962C8B-B14F-4D97-AF65-F5344CB8AC3E}">
        <p14:creationId xmlns:p14="http://schemas.microsoft.com/office/powerpoint/2010/main" val="1363880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LEA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173561"/>
            <a:ext cx="7772400" cy="1143000"/>
          </a:xfrm>
        </p:spPr>
        <p:txBody>
          <a:bodyPr>
            <a:normAutofit/>
          </a:bodyPr>
          <a:lstStyle/>
          <a:p>
            <a:pPr eaLnBrk="1" hangingPunct="1"/>
            <a:r>
              <a:rPr lang="en-US" sz="3600" dirty="0">
                <a:latin typeface="Arial" charset="0"/>
                <a:ea typeface="ＭＳ Ｐゴシック" charset="0"/>
                <a:cs typeface="ＭＳ Ｐゴシック" charset="0"/>
              </a:rPr>
              <a:t>Class Exercise, Series System, CFR</a:t>
            </a:r>
          </a:p>
        </p:txBody>
      </p:sp>
      <p:sp>
        <p:nvSpPr>
          <p:cNvPr id="26627" name="Rectangle 3"/>
          <p:cNvSpPr>
            <a:spLocks noGrp="1" noChangeArrowheads="1"/>
          </p:cNvSpPr>
          <p:nvPr>
            <p:ph type="body" idx="1"/>
          </p:nvPr>
        </p:nvSpPr>
        <p:spPr>
          <a:xfrm>
            <a:off x="375920" y="1408386"/>
            <a:ext cx="8611554" cy="4896526"/>
          </a:xfrm>
        </p:spPr>
        <p:txBody>
          <a:bodyPr>
            <a:normAutofit fontScale="92500"/>
          </a:bodyPr>
          <a:lstStyle/>
          <a:p>
            <a:pPr eaLnBrk="1" hangingPunct="1"/>
            <a:r>
              <a:rPr lang="en-US" sz="2200" dirty="0">
                <a:latin typeface="Arial" charset="0"/>
                <a:ea typeface="ＭＳ Ｐゴシック" charset="0"/>
                <a:cs typeface="ＭＳ Ｐゴシック" charset="0"/>
              </a:rPr>
              <a:t>Determine System parameters for 3 independent units in series.  For the following constant failure rates </a:t>
            </a:r>
            <a:r>
              <a:rPr lang="en-US" sz="2200" dirty="0" err="1">
                <a:latin typeface="Arial" charset="0"/>
                <a:ea typeface="ＭＳ Ｐゴシック" charset="0"/>
                <a:cs typeface="ＭＳ Ｐゴシック" charset="0"/>
              </a:rPr>
              <a:t>λ</a:t>
            </a:r>
            <a:r>
              <a:rPr lang="en-US" sz="2200" baseline="-25000" dirty="0" err="1">
                <a:latin typeface="Arial" charset="0"/>
                <a:ea typeface="ＭＳ Ｐゴシック" charset="0"/>
                <a:cs typeface="ＭＳ Ｐゴシック" charset="0"/>
              </a:rPr>
              <a:t>i</a:t>
            </a:r>
            <a:r>
              <a:rPr lang="en-US" sz="2200" dirty="0">
                <a:latin typeface="Arial" charset="0"/>
                <a:ea typeface="ＭＳ Ｐゴシック" charset="0"/>
                <a:cs typeface="ＭＳ Ｐゴシック" charset="0"/>
              </a:rPr>
              <a:t>, calculate the following, where t = 1,000 hr.  </a:t>
            </a:r>
          </a:p>
          <a:p>
            <a:pPr eaLnBrk="1" hangingPunct="1"/>
            <a:endParaRPr lang="en-US" sz="2200" dirty="0">
              <a:latin typeface="Arial" charset="0"/>
              <a:ea typeface="ＭＳ Ｐゴシック" charset="0"/>
              <a:cs typeface="ＭＳ Ｐゴシック" charset="0"/>
            </a:endParaRPr>
          </a:p>
          <a:p>
            <a:pPr eaLnBrk="1" hangingPunct="1"/>
            <a:endParaRPr lang="en-US" sz="2200" dirty="0">
              <a:latin typeface="Arial" charset="0"/>
              <a:ea typeface="ＭＳ Ｐゴシック" charset="0"/>
              <a:cs typeface="ＭＳ Ｐゴシック" charset="0"/>
            </a:endParaRPr>
          </a:p>
          <a:p>
            <a:pPr eaLnBrk="1" hangingPunct="1"/>
            <a:endParaRPr lang="en-US" sz="2200" dirty="0">
              <a:latin typeface="Arial" charset="0"/>
              <a:ea typeface="ＭＳ Ｐゴシック" charset="0"/>
              <a:cs typeface="ＭＳ Ｐゴシック" charset="0"/>
            </a:endParaRPr>
          </a:p>
          <a:p>
            <a:pPr eaLnBrk="1" hangingPunct="1"/>
            <a:endParaRPr lang="en-US" sz="2200" dirty="0">
              <a:latin typeface="Arial" charset="0"/>
              <a:ea typeface="ＭＳ Ｐゴシック" charset="0"/>
              <a:cs typeface="ＭＳ Ｐゴシック" charset="0"/>
            </a:endParaRPr>
          </a:p>
          <a:p>
            <a:pPr eaLnBrk="1" hangingPunct="1"/>
            <a:endParaRPr lang="en-US" sz="2200" dirty="0">
              <a:latin typeface="Arial" charset="0"/>
              <a:ea typeface="ＭＳ Ｐゴシック" charset="0"/>
              <a:cs typeface="ＭＳ Ｐゴシック" charset="0"/>
            </a:endParaRPr>
          </a:p>
          <a:p>
            <a:pPr eaLnBrk="1" hangingPunct="1"/>
            <a:endParaRPr lang="en-US" sz="2200" dirty="0">
              <a:latin typeface="Arial" charset="0"/>
              <a:ea typeface="ＭＳ Ｐゴシック" charset="0"/>
              <a:cs typeface="ＭＳ Ｐゴシック" charset="0"/>
            </a:endParaRPr>
          </a:p>
          <a:p>
            <a:pPr eaLnBrk="1" hangingPunct="1"/>
            <a:endParaRPr lang="en-US" sz="2200" dirty="0">
              <a:latin typeface="Arial" charset="0"/>
              <a:ea typeface="ＭＳ Ｐゴシック" charset="0"/>
              <a:cs typeface="ＭＳ Ｐゴシック" charset="0"/>
            </a:endParaRPr>
          </a:p>
          <a:p>
            <a:pPr eaLnBrk="1" hangingPunct="1"/>
            <a:endParaRPr lang="en-US" sz="2200" dirty="0">
              <a:latin typeface="Arial" charset="0"/>
              <a:ea typeface="ＭＳ Ｐゴシック" charset="0"/>
              <a:cs typeface="ＭＳ Ｐゴシック" charset="0"/>
            </a:endParaRPr>
          </a:p>
          <a:p>
            <a:pPr eaLnBrk="1" hangingPunct="1"/>
            <a:r>
              <a:rPr lang="en-US" sz="2200" dirty="0">
                <a:latin typeface="Arial" charset="0"/>
                <a:ea typeface="ＭＳ Ｐゴシック" charset="0"/>
                <a:cs typeface="ＭＳ Ｐゴシック" charset="0"/>
              </a:rPr>
              <a:t>Begin by stating the Weibull β value.</a:t>
            </a:r>
          </a:p>
        </p:txBody>
      </p:sp>
      <p:graphicFrame>
        <p:nvGraphicFramePr>
          <p:cNvPr id="26628" name="Object 2"/>
          <p:cNvGraphicFramePr>
            <a:graphicFrameLocks noChangeAspect="1"/>
          </p:cNvGraphicFramePr>
          <p:nvPr>
            <p:extLst>
              <p:ext uri="{D42A27DB-BD31-4B8C-83A1-F6EECF244321}">
                <p14:modId xmlns:p14="http://schemas.microsoft.com/office/powerpoint/2010/main" val="3915714964"/>
              </p:ext>
            </p:extLst>
          </p:nvPr>
        </p:nvGraphicFramePr>
        <p:xfrm>
          <a:off x="3359862" y="2229562"/>
          <a:ext cx="2301875" cy="1382712"/>
        </p:xfrm>
        <a:graphic>
          <a:graphicData uri="http://schemas.openxmlformats.org/presentationml/2006/ole">
            <mc:AlternateContent xmlns:mc="http://schemas.openxmlformats.org/markup-compatibility/2006">
              <mc:Choice xmlns:v="urn:schemas-microsoft-com:vml" Requires="v">
                <p:oleObj spid="_x0000_s606220" name="Equation" r:id="rId3" imgW="1270000" imgH="762000" progId="Equation.DSMT4">
                  <p:embed/>
                </p:oleObj>
              </mc:Choice>
              <mc:Fallback>
                <p:oleObj name="Equation" r:id="rId3" imgW="1270000" imgH="762000" progId="Equation.DSMT4">
                  <p:embed/>
                  <p:pic>
                    <p:nvPicPr>
                      <p:cNvPr id="2662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862" y="2229562"/>
                        <a:ext cx="2301875" cy="1382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6629" name="Object 3"/>
          <p:cNvGraphicFramePr>
            <a:graphicFrameLocks noChangeAspect="1"/>
          </p:cNvGraphicFramePr>
          <p:nvPr>
            <p:extLst>
              <p:ext uri="{D42A27DB-BD31-4B8C-83A1-F6EECF244321}">
                <p14:modId xmlns:p14="http://schemas.microsoft.com/office/powerpoint/2010/main" val="3181314847"/>
              </p:ext>
            </p:extLst>
          </p:nvPr>
        </p:nvGraphicFramePr>
        <p:xfrm>
          <a:off x="744444" y="3943350"/>
          <a:ext cx="1958116" cy="1788566"/>
        </p:xfrm>
        <a:graphic>
          <a:graphicData uri="http://schemas.openxmlformats.org/presentationml/2006/ole">
            <mc:AlternateContent xmlns:mc="http://schemas.openxmlformats.org/markup-compatibility/2006">
              <mc:Choice xmlns:v="urn:schemas-microsoft-com:vml" Requires="v">
                <p:oleObj spid="_x0000_s606221" name="Equation" r:id="rId5" imgW="1016000" imgH="927100" progId="Equation.DSMT4">
                  <p:embed/>
                </p:oleObj>
              </mc:Choice>
              <mc:Fallback>
                <p:oleObj name="Equation" r:id="rId5" imgW="1016000" imgH="927100" progId="Equation.DSMT4">
                  <p:embed/>
                  <p:pic>
                    <p:nvPicPr>
                      <p:cNvPr id="2662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444" y="3943350"/>
                        <a:ext cx="1958116" cy="17885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02349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28600"/>
            <a:ext cx="7772400" cy="1143000"/>
          </a:xfrm>
        </p:spPr>
        <p:txBody>
          <a:bodyPr>
            <a:normAutofit/>
          </a:bodyPr>
          <a:lstStyle/>
          <a:p>
            <a:pPr eaLnBrk="1" hangingPunct="1"/>
            <a:r>
              <a:rPr lang="en-US" sz="3200" dirty="0">
                <a:latin typeface="Arial" charset="0"/>
                <a:ea typeface="ＭＳ Ｐゴシック" charset="0"/>
                <a:cs typeface="ＭＳ Ｐゴシック" charset="0"/>
              </a:rPr>
              <a:t>Series System Solution CFR</a:t>
            </a:r>
          </a:p>
        </p:txBody>
      </p:sp>
      <p:graphicFrame>
        <p:nvGraphicFramePr>
          <p:cNvPr id="27651" name="Object 2"/>
          <p:cNvGraphicFramePr>
            <a:graphicFrameLocks noChangeAspect="1"/>
          </p:cNvGraphicFramePr>
          <p:nvPr>
            <p:extLst/>
          </p:nvPr>
        </p:nvGraphicFramePr>
        <p:xfrm>
          <a:off x="685800" y="1117377"/>
          <a:ext cx="7894362" cy="3687777"/>
        </p:xfrm>
        <a:graphic>
          <a:graphicData uri="http://schemas.openxmlformats.org/presentationml/2006/ole">
            <mc:AlternateContent xmlns:mc="http://schemas.openxmlformats.org/markup-compatibility/2006">
              <mc:Choice xmlns:v="urn:schemas-microsoft-com:vml" Requires="v">
                <p:oleObj spid="_x0000_s607239" name="Equation" r:id="rId3" imgW="4737100" imgH="1930400" progId="Equation.DSMT4">
                  <p:embed/>
                </p:oleObj>
              </mc:Choice>
              <mc:Fallback>
                <p:oleObj name="Equation" r:id="rId3" imgW="4737100" imgH="1930400" progId="Equation.DSMT4">
                  <p:embed/>
                  <p:pic>
                    <p:nvPicPr>
                      <p:cNvPr id="2765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117377"/>
                        <a:ext cx="7894362" cy="368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652" name="Text Box 5"/>
          <p:cNvSpPr txBox="1">
            <a:spLocks noChangeArrowheads="1"/>
          </p:cNvSpPr>
          <p:nvPr/>
        </p:nvSpPr>
        <p:spPr bwMode="auto">
          <a:xfrm>
            <a:off x="562303" y="5308344"/>
            <a:ext cx="8397766"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dirty="0" err="1">
                <a:sym typeface="Symbol" charset="0"/>
              </a:rPr>
              <a:t>λ</a:t>
            </a:r>
            <a:r>
              <a:rPr lang="en-US" sz="2000" baseline="-25000" dirty="0" err="1">
                <a:sym typeface="Symbol" charset="0"/>
              </a:rPr>
              <a:t>s</a:t>
            </a:r>
            <a:r>
              <a:rPr lang="en-US" sz="2000" dirty="0">
                <a:sym typeface="Symbol" charset="0"/>
              </a:rPr>
              <a:t> is </a:t>
            </a:r>
            <a:r>
              <a:rPr lang="en-US" sz="2000" b="1" dirty="0">
                <a:sym typeface="Symbol" charset="0"/>
              </a:rPr>
              <a:t>larger</a:t>
            </a:r>
            <a:r>
              <a:rPr lang="en-US" sz="2000" dirty="0">
                <a:sym typeface="Symbol" charset="0"/>
              </a:rPr>
              <a:t> than any </a:t>
            </a:r>
            <a:r>
              <a:rPr lang="en-US" sz="2000" dirty="0" err="1">
                <a:sym typeface="Symbol" charset="0"/>
              </a:rPr>
              <a:t>λ</a:t>
            </a:r>
            <a:r>
              <a:rPr lang="en-US" sz="2000" baseline="-25000" dirty="0" err="1">
                <a:sym typeface="Symbol" charset="0"/>
              </a:rPr>
              <a:t>i</a:t>
            </a:r>
            <a:r>
              <a:rPr lang="en-US" sz="2000" dirty="0">
                <a:sym typeface="Symbol" charset="0"/>
              </a:rPr>
              <a:t> , so MTTF</a:t>
            </a:r>
            <a:r>
              <a:rPr lang="en-US" sz="2000" baseline="-25000" dirty="0">
                <a:sym typeface="Symbol" charset="0"/>
              </a:rPr>
              <a:t>s</a:t>
            </a:r>
            <a:r>
              <a:rPr lang="en-US" sz="2000" dirty="0">
                <a:sym typeface="Symbol" charset="0"/>
              </a:rPr>
              <a:t> must be </a:t>
            </a:r>
            <a:r>
              <a:rPr lang="en-US" sz="2000" b="1" dirty="0">
                <a:sym typeface="Symbol" charset="0"/>
              </a:rPr>
              <a:t>smaller</a:t>
            </a:r>
            <a:r>
              <a:rPr lang="en-US" sz="2000" dirty="0">
                <a:sym typeface="Symbol" charset="0"/>
              </a:rPr>
              <a:t> than any </a:t>
            </a:r>
            <a:r>
              <a:rPr lang="en-US" sz="2000" dirty="0" err="1">
                <a:sym typeface="Symbol" charset="0"/>
              </a:rPr>
              <a:t>MTTF</a:t>
            </a:r>
            <a:r>
              <a:rPr lang="en-US" sz="2000" baseline="-25000" dirty="0" err="1">
                <a:sym typeface="Symbol" charset="0"/>
              </a:rPr>
              <a:t>i</a:t>
            </a:r>
            <a:r>
              <a:rPr lang="en-US" sz="2000" dirty="0">
                <a:sym typeface="Symbol" charset="0"/>
              </a:rPr>
              <a:t> : </a:t>
            </a:r>
          </a:p>
          <a:p>
            <a:r>
              <a:rPr lang="en-US" sz="2000" dirty="0">
                <a:sym typeface="Symbol" charset="0"/>
              </a:rPr>
              <a:t>Is the series System behavior what you expect (</a:t>
            </a:r>
            <a:r>
              <a:rPr lang="en-US" sz="2000" dirty="0" err="1">
                <a:sym typeface="Symbol" charset="0"/>
              </a:rPr>
              <a:t>λ</a:t>
            </a:r>
            <a:r>
              <a:rPr lang="en-US" sz="2000" baseline="-25000" dirty="0" err="1">
                <a:sym typeface="Symbol" charset="0"/>
              </a:rPr>
              <a:t>s</a:t>
            </a:r>
            <a:r>
              <a:rPr lang="en-US" sz="2000" baseline="-25000" dirty="0">
                <a:sym typeface="Symbol" charset="0"/>
              </a:rPr>
              <a:t> </a:t>
            </a:r>
            <a:r>
              <a:rPr lang="en-US" sz="2000" dirty="0">
                <a:sym typeface="Symbol" charset="0"/>
              </a:rPr>
              <a:t>compared to </a:t>
            </a:r>
            <a:r>
              <a:rPr lang="en-US" sz="2000" dirty="0" err="1">
                <a:sym typeface="Symbol" charset="0"/>
              </a:rPr>
              <a:t>λ</a:t>
            </a:r>
            <a:r>
              <a:rPr lang="en-US" sz="2000" baseline="-25000" dirty="0" err="1">
                <a:sym typeface="Symbol" charset="0"/>
              </a:rPr>
              <a:t>i</a:t>
            </a:r>
            <a:r>
              <a:rPr lang="en-US" sz="2000" baseline="-25000" dirty="0">
                <a:sym typeface="Symbol" charset="0"/>
              </a:rPr>
              <a:t> </a:t>
            </a:r>
            <a:r>
              <a:rPr lang="en-US" sz="2000" dirty="0">
                <a:sym typeface="Symbol" charset="0"/>
              </a:rPr>
              <a:t>or</a:t>
            </a:r>
            <a:r>
              <a:rPr lang="en-US" sz="2000" baseline="-25000" dirty="0">
                <a:sym typeface="Symbol" charset="0"/>
              </a:rPr>
              <a:t> </a:t>
            </a:r>
            <a:r>
              <a:rPr lang="en-US" sz="2000" dirty="0">
                <a:sym typeface="Symbol" charset="0"/>
              </a:rPr>
              <a:t>MTTF</a:t>
            </a:r>
            <a:r>
              <a:rPr lang="en-US" sz="2000" baseline="-25000" dirty="0">
                <a:sym typeface="Symbol" charset="0"/>
              </a:rPr>
              <a:t>s</a:t>
            </a:r>
            <a:r>
              <a:rPr lang="en-US" sz="2000" dirty="0">
                <a:sym typeface="Symbol" charset="0"/>
              </a:rPr>
              <a:t> vs </a:t>
            </a:r>
            <a:r>
              <a:rPr lang="en-US" sz="2000" dirty="0" err="1">
                <a:sym typeface="Symbol" charset="0"/>
              </a:rPr>
              <a:t>MTTF</a:t>
            </a:r>
            <a:r>
              <a:rPr lang="en-US" sz="2000" baseline="-25000" dirty="0" err="1">
                <a:sym typeface="Symbol" charset="0"/>
              </a:rPr>
              <a:t>i</a:t>
            </a:r>
            <a:r>
              <a:rPr lang="en-US" sz="2000" dirty="0">
                <a:sym typeface="Symbol" charset="0"/>
              </a:rPr>
              <a:t>)?</a:t>
            </a:r>
            <a:r>
              <a:rPr lang="en-US" sz="2000" dirty="0"/>
              <a:t> </a:t>
            </a:r>
          </a:p>
        </p:txBody>
      </p:sp>
      <p:sp>
        <p:nvSpPr>
          <p:cNvPr id="27653" name="Text Box 7"/>
          <p:cNvSpPr txBox="1">
            <a:spLocks noChangeArrowheads="1"/>
          </p:cNvSpPr>
          <p:nvPr/>
        </p:nvSpPr>
        <p:spPr bwMode="auto">
          <a:xfrm>
            <a:off x="5638800" y="4267200"/>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US"/>
          </a:p>
        </p:txBody>
      </p:sp>
      <p:sp>
        <p:nvSpPr>
          <p:cNvPr id="27654" name="Text Box 8"/>
          <p:cNvSpPr txBox="1">
            <a:spLocks noChangeArrowheads="1"/>
          </p:cNvSpPr>
          <p:nvPr/>
        </p:nvSpPr>
        <p:spPr bwMode="auto">
          <a:xfrm>
            <a:off x="6726732" y="4273360"/>
            <a:ext cx="241444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dirty="0" err="1">
                <a:sym typeface="Symbol" charset="0"/>
              </a:rPr>
              <a:t>λ</a:t>
            </a:r>
            <a:r>
              <a:rPr lang="en-US" sz="2000" baseline="-25000" dirty="0" err="1">
                <a:sym typeface="Symbol" charset="0"/>
              </a:rPr>
              <a:t>s</a:t>
            </a:r>
            <a:r>
              <a:rPr lang="en-US" sz="2000" dirty="0">
                <a:sym typeface="Symbol" charset="0"/>
              </a:rPr>
              <a:t> larger than any </a:t>
            </a:r>
            <a:r>
              <a:rPr lang="en-US" sz="2000" dirty="0" err="1">
                <a:sym typeface="Symbol" charset="0"/>
              </a:rPr>
              <a:t>λ</a:t>
            </a:r>
            <a:r>
              <a:rPr lang="en-US" sz="2000" baseline="-25000" dirty="0" err="1">
                <a:sym typeface="Symbol" charset="0"/>
              </a:rPr>
              <a:t>i</a:t>
            </a:r>
            <a:endParaRPr lang="en-US" sz="2000" dirty="0">
              <a:sym typeface="Symbol" charset="0"/>
            </a:endParaRPr>
          </a:p>
        </p:txBody>
      </p:sp>
      <p:sp>
        <p:nvSpPr>
          <p:cNvPr id="2" name="TextBox 1"/>
          <p:cNvSpPr txBox="1"/>
          <p:nvPr/>
        </p:nvSpPr>
        <p:spPr>
          <a:xfrm>
            <a:off x="2394826" y="657557"/>
            <a:ext cx="3841308" cy="400110"/>
          </a:xfrm>
          <a:prstGeom prst="rect">
            <a:avLst/>
          </a:prstGeom>
          <a:noFill/>
        </p:spPr>
        <p:txBody>
          <a:bodyPr wrap="none" rtlCol="0">
            <a:spAutoFit/>
          </a:bodyPr>
          <a:lstStyle/>
          <a:p>
            <a:r>
              <a:rPr lang="en-US" sz="2000" dirty="0" err="1">
                <a:latin typeface="Arial" charset="0"/>
                <a:ea typeface="ＭＳ Ｐゴシック" charset="0"/>
                <a:cs typeface="ＭＳ Ｐゴシック" charset="0"/>
              </a:rPr>
              <a:t>Weibull</a:t>
            </a:r>
            <a:r>
              <a:rPr lang="en-US" sz="2000" dirty="0">
                <a:latin typeface="Arial" charset="0"/>
                <a:ea typeface="ＭＳ Ｐゴシック" charset="0"/>
                <a:cs typeface="ＭＳ Ｐゴシック" charset="0"/>
              </a:rPr>
              <a:t> β value = 1, Exponential</a:t>
            </a:r>
            <a:endParaRPr lang="en-US" sz="2000" dirty="0"/>
          </a:p>
        </p:txBody>
      </p:sp>
      <p:sp>
        <p:nvSpPr>
          <p:cNvPr id="3" name="TextBox 2"/>
          <p:cNvSpPr txBox="1"/>
          <p:nvPr/>
        </p:nvSpPr>
        <p:spPr>
          <a:xfrm>
            <a:off x="1186475" y="1896761"/>
            <a:ext cx="1390124" cy="369332"/>
          </a:xfrm>
          <a:prstGeom prst="rect">
            <a:avLst/>
          </a:prstGeom>
          <a:noFill/>
        </p:spPr>
        <p:txBody>
          <a:bodyPr wrap="none" rtlCol="0">
            <a:spAutoFit/>
          </a:bodyPr>
          <a:lstStyle/>
          <a:p>
            <a:r>
              <a:rPr lang="en-US" dirty="0"/>
              <a:t>independent</a:t>
            </a:r>
          </a:p>
        </p:txBody>
      </p:sp>
      <p:cxnSp>
        <p:nvCxnSpPr>
          <p:cNvPr id="5" name="Straight Arrow Connector 4"/>
          <p:cNvCxnSpPr/>
          <p:nvPr/>
        </p:nvCxnSpPr>
        <p:spPr>
          <a:xfrm flipH="1" flipV="1">
            <a:off x="1428783" y="1629376"/>
            <a:ext cx="116976" cy="292453"/>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595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747540" y="0"/>
            <a:ext cx="7772400" cy="1143000"/>
          </a:xfrm>
        </p:spPr>
        <p:txBody>
          <a:bodyPr>
            <a:normAutofit fontScale="90000"/>
          </a:bodyPr>
          <a:lstStyle/>
          <a:p>
            <a:r>
              <a:rPr lang="en-US" sz="3800" dirty="0">
                <a:latin typeface="Arial" charset="0"/>
                <a:ea typeface="ＭＳ Ｐゴシック" charset="0"/>
                <a:cs typeface="ＭＳ Ｐゴシック" charset="0"/>
              </a:rPr>
              <a:t>Dependencies within a Series System</a:t>
            </a:r>
          </a:p>
        </p:txBody>
      </p:sp>
      <p:sp>
        <p:nvSpPr>
          <p:cNvPr id="28674" name="Content Placeholder 2"/>
          <p:cNvSpPr>
            <a:spLocks noGrp="1"/>
          </p:cNvSpPr>
          <p:nvPr>
            <p:ph idx="1"/>
          </p:nvPr>
        </p:nvSpPr>
        <p:spPr>
          <a:xfrm>
            <a:off x="499241" y="1292772"/>
            <a:ext cx="8108731" cy="4629807"/>
          </a:xfrm>
        </p:spPr>
        <p:txBody>
          <a:bodyPr>
            <a:normAutofit/>
          </a:bodyPr>
          <a:lstStyle/>
          <a:p>
            <a:pPr>
              <a:spcAft>
                <a:spcPts val="1963"/>
              </a:spcAft>
            </a:pPr>
            <a:r>
              <a:rPr lang="en-US" sz="2200" dirty="0">
                <a:latin typeface="Arial" charset="0"/>
                <a:ea typeface="ＭＳ Ｐゴシック" charset="0"/>
                <a:cs typeface="ＭＳ Ｐゴシック" charset="0"/>
              </a:rPr>
              <a:t>If there is one or more significant dependencies among System components, the reliability and MTTF values will often be significantly </a:t>
            </a:r>
            <a:r>
              <a:rPr lang="en-US" sz="2200" b="1" dirty="0">
                <a:latin typeface="Arial" charset="0"/>
                <a:ea typeface="ＭＳ Ｐゴシック" charset="0"/>
                <a:cs typeface="ＭＳ Ｐゴシック" charset="0"/>
              </a:rPr>
              <a:t>lower</a:t>
            </a:r>
            <a:r>
              <a:rPr lang="en-US" sz="2200" dirty="0">
                <a:latin typeface="Arial" charset="0"/>
                <a:ea typeface="ＭＳ Ｐゴシック" charset="0"/>
                <a:cs typeface="ＭＳ Ｐゴシック" charset="0"/>
              </a:rPr>
              <a:t> than calculated, so </a:t>
            </a:r>
            <a:r>
              <a:rPr lang="en-US" sz="2200" dirty="0" err="1">
                <a:latin typeface="Arial" charset="0"/>
                <a:ea typeface="ＭＳ Ｐゴシック" charset="0"/>
                <a:cs typeface="ＭＳ Ｐゴシック" charset="0"/>
              </a:rPr>
              <a:t>λ</a:t>
            </a:r>
            <a:r>
              <a:rPr lang="en-US" sz="2200" baseline="-25000" dirty="0" err="1">
                <a:latin typeface="Arial" charset="0"/>
                <a:ea typeface="ＭＳ Ｐゴシック" charset="0"/>
                <a:cs typeface="ＭＳ Ｐゴシック" charset="0"/>
              </a:rPr>
              <a:t>s</a:t>
            </a:r>
            <a:r>
              <a:rPr lang="en-US" sz="2200" dirty="0">
                <a:latin typeface="Arial" charset="0"/>
                <a:ea typeface="ＭＳ Ｐゴシック" charset="0"/>
                <a:cs typeface="ＭＳ Ｐゴシック" charset="0"/>
              </a:rPr>
              <a:t> will be </a:t>
            </a:r>
            <a:r>
              <a:rPr lang="en-US" sz="2200" b="1" dirty="0">
                <a:latin typeface="Arial" charset="0"/>
                <a:ea typeface="ＭＳ Ｐゴシック" charset="0"/>
                <a:cs typeface="ＭＳ Ｐゴシック" charset="0"/>
              </a:rPr>
              <a:t>higher</a:t>
            </a:r>
            <a:r>
              <a:rPr lang="en-US" sz="2200" dirty="0">
                <a:latin typeface="Arial" charset="0"/>
                <a:ea typeface="ＭＳ Ｐゴシック" charset="0"/>
                <a:cs typeface="ＭＳ Ｐゴシック" charset="0"/>
              </a:rPr>
              <a:t> than calculated from the simple model that assumes independent units.</a:t>
            </a:r>
          </a:p>
          <a:p>
            <a:pPr>
              <a:spcAft>
                <a:spcPts val="1963"/>
              </a:spcAft>
            </a:pPr>
            <a:r>
              <a:rPr lang="en-US" sz="2200" dirty="0">
                <a:latin typeface="Arial" charset="0"/>
                <a:ea typeface="ＭＳ Ｐゴシック" charset="0"/>
                <a:cs typeface="ＭＳ Ｐゴシック" charset="0"/>
              </a:rPr>
              <a:t>Consider the Cardinal Rule that </a:t>
            </a:r>
            <a:r>
              <a:rPr lang="en-US" sz="2200" b="1" dirty="0">
                <a:latin typeface="Arial" charset="0"/>
                <a:ea typeface="ＭＳ Ｐゴシック" charset="0"/>
                <a:cs typeface="ＭＳ Ｐゴシック" charset="0"/>
              </a:rPr>
              <a:t>everything is dependent on time</a:t>
            </a:r>
            <a:r>
              <a:rPr lang="en-US" sz="2200" dirty="0">
                <a:latin typeface="Arial" charset="0"/>
                <a:ea typeface="ＭＳ Ｐゴシック" charset="0"/>
                <a:cs typeface="ＭＳ Ｐゴシック" charset="0"/>
              </a:rPr>
              <a:t>: Are the measured reliability values consistent with the calculated estimates, or should the λ values or approximations (λ constant or behavior independent) be revised based on the measured values? </a:t>
            </a:r>
          </a:p>
        </p:txBody>
      </p:sp>
    </p:spTree>
    <p:extLst>
      <p:ext uri="{BB962C8B-B14F-4D97-AF65-F5344CB8AC3E}">
        <p14:creationId xmlns:p14="http://schemas.microsoft.com/office/powerpoint/2010/main" val="341487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600" y="-19127"/>
            <a:ext cx="7772400" cy="1143000"/>
          </a:xfrm>
        </p:spPr>
        <p:txBody>
          <a:bodyPr>
            <a:normAutofit/>
          </a:bodyPr>
          <a:lstStyle/>
          <a:p>
            <a:pPr eaLnBrk="1" hangingPunct="1"/>
            <a:r>
              <a:rPr lang="en-US" sz="3200" dirty="0">
                <a:latin typeface="Arial" charset="0"/>
                <a:ea typeface="ＭＳ Ｐゴシック" charset="0"/>
                <a:cs typeface="ＭＳ Ｐゴシック" charset="0"/>
              </a:rPr>
              <a:t>Parallel System: Review</a:t>
            </a:r>
          </a:p>
        </p:txBody>
      </p:sp>
      <p:sp>
        <p:nvSpPr>
          <p:cNvPr id="30723" name="Rectangle 3"/>
          <p:cNvSpPr>
            <a:spLocks noGrp="1" noChangeArrowheads="1"/>
          </p:cNvSpPr>
          <p:nvPr>
            <p:ph type="body" idx="1"/>
          </p:nvPr>
        </p:nvSpPr>
        <p:spPr>
          <a:xfrm>
            <a:off x="457200" y="2267147"/>
            <a:ext cx="8610600" cy="4685004"/>
          </a:xfrm>
        </p:spPr>
        <p:txBody>
          <a:bodyPr>
            <a:noAutofit/>
          </a:bodyPr>
          <a:lstStyle/>
          <a:p>
            <a:pPr eaLnBrk="1" hangingPunct="1">
              <a:spcAft>
                <a:spcPts val="1925"/>
              </a:spcAft>
            </a:pPr>
            <a:r>
              <a:rPr lang="en-US" sz="2200" dirty="0">
                <a:latin typeface="+mj-lt"/>
                <a:ea typeface="ＭＳ Ｐゴシック" charset="0"/>
                <a:cs typeface="ＭＳ Ｐゴシック" charset="0"/>
              </a:rPr>
              <a:t>System Failure is based on failure of all units in parallel: AND gate.</a:t>
            </a:r>
            <a:br>
              <a:rPr lang="en-US" sz="2200" dirty="0">
                <a:latin typeface="+mj-lt"/>
                <a:ea typeface="ＭＳ Ｐゴシック" charset="0"/>
                <a:cs typeface="ＭＳ Ｐゴシック" charset="0"/>
              </a:rPr>
            </a:br>
            <a:endParaRPr lang="en-US" sz="2200" dirty="0">
              <a:latin typeface="+mj-lt"/>
              <a:ea typeface="ＭＳ Ｐゴシック" charset="0"/>
              <a:cs typeface="ＭＳ Ｐゴシック" charset="0"/>
            </a:endParaRPr>
          </a:p>
          <a:p>
            <a:pPr eaLnBrk="1" hangingPunct="1">
              <a:spcAft>
                <a:spcPts val="125"/>
              </a:spcAft>
            </a:pPr>
            <a:r>
              <a:rPr lang="en-US" sz="2200" dirty="0">
                <a:latin typeface="+mj-lt"/>
                <a:ea typeface="ＭＳ Ｐゴシック" charset="0"/>
                <a:cs typeface="ＭＳ Ｐゴシック" charset="0"/>
              </a:rPr>
              <a:t>If all units in a parallel System can be modeled to perform independently, then the ⋂ operator can be estimated by multiplication:</a:t>
            </a:r>
            <a:br>
              <a:rPr lang="en-US" sz="2200" dirty="0">
                <a:latin typeface="+mj-lt"/>
                <a:ea typeface="ＭＳ Ｐゴシック" charset="0"/>
                <a:cs typeface="ＭＳ Ｐゴシック" charset="0"/>
              </a:rPr>
            </a:br>
            <a:endParaRPr lang="en-US" sz="2200" dirty="0">
              <a:latin typeface="+mj-lt"/>
              <a:ea typeface="ＭＳ Ｐゴシック" charset="0"/>
              <a:cs typeface="ＭＳ Ｐゴシック" charset="0"/>
            </a:endParaRPr>
          </a:p>
          <a:p>
            <a:pPr marL="0" indent="0" eaLnBrk="1" hangingPunct="1">
              <a:spcAft>
                <a:spcPts val="125"/>
              </a:spcAft>
              <a:buNone/>
            </a:pPr>
            <a:endParaRPr lang="en-US" sz="2200" dirty="0">
              <a:latin typeface="+mj-lt"/>
              <a:ea typeface="ＭＳ Ｐゴシック" charset="0"/>
              <a:cs typeface="ＭＳ Ｐゴシック" charset="0"/>
            </a:endParaRPr>
          </a:p>
          <a:p>
            <a:pPr>
              <a:spcAft>
                <a:spcPts val="125"/>
              </a:spcAft>
            </a:pPr>
            <a:r>
              <a:rPr lang="en-US" sz="2200" u="sng" dirty="0">
                <a:latin typeface="+mj-lt"/>
                <a:ea typeface="ＭＳ Ｐゴシック" charset="0"/>
                <a:cs typeface="ＭＳ Ｐゴシック" charset="0"/>
              </a:rPr>
              <a:t>System </a:t>
            </a:r>
            <a:r>
              <a:rPr lang="en-US" sz="2200" u="sng" dirty="0">
                <a:latin typeface="+mj-lt"/>
              </a:rPr>
              <a:t>Failure of n units in Parallel</a:t>
            </a:r>
            <a:r>
              <a:rPr lang="en-US" sz="2200" dirty="0">
                <a:latin typeface="+mj-lt"/>
              </a:rPr>
              <a:t> follows the </a:t>
            </a:r>
            <a:r>
              <a:rPr lang="en-US" sz="2200" u="sng" dirty="0">
                <a:latin typeface="+mj-lt"/>
              </a:rPr>
              <a:t>AND gate</a:t>
            </a:r>
            <a:r>
              <a:rPr lang="en-US" sz="2200" dirty="0">
                <a:latin typeface="+mj-lt"/>
              </a:rPr>
              <a:t>.  </a:t>
            </a:r>
          </a:p>
        </p:txBody>
      </p:sp>
      <p:graphicFrame>
        <p:nvGraphicFramePr>
          <p:cNvPr id="30724" name="Object 2"/>
          <p:cNvGraphicFramePr>
            <a:graphicFrameLocks noChangeAspect="1"/>
          </p:cNvGraphicFramePr>
          <p:nvPr>
            <p:extLst>
              <p:ext uri="{D42A27DB-BD31-4B8C-83A1-F6EECF244321}">
                <p14:modId xmlns:p14="http://schemas.microsoft.com/office/powerpoint/2010/main" val="1410519928"/>
              </p:ext>
            </p:extLst>
          </p:nvPr>
        </p:nvGraphicFramePr>
        <p:xfrm>
          <a:off x="2546835" y="2865058"/>
          <a:ext cx="3926127" cy="499302"/>
        </p:xfrm>
        <a:graphic>
          <a:graphicData uri="http://schemas.openxmlformats.org/presentationml/2006/ole">
            <mc:AlternateContent xmlns:mc="http://schemas.openxmlformats.org/markup-compatibility/2006">
              <mc:Choice xmlns:v="urn:schemas-microsoft-com:vml" Requires="v">
                <p:oleObj spid="_x0000_s608268" name="Equation" r:id="rId3" imgW="2006600" imgH="254000" progId="Equation.DSMT4">
                  <p:embed/>
                </p:oleObj>
              </mc:Choice>
              <mc:Fallback>
                <p:oleObj name="Equation" r:id="rId3" imgW="2006600" imgH="254000" progId="Equation.DSMT4">
                  <p:embed/>
                  <p:pic>
                    <p:nvPicPr>
                      <p:cNvPr id="3072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835" y="2865058"/>
                        <a:ext cx="3926127" cy="499302"/>
                      </a:xfrm>
                      <a:prstGeom prst="rect">
                        <a:avLst/>
                      </a:prstGeom>
                      <a:noFill/>
                      <a:ln>
                        <a:noFill/>
                      </a:ln>
                      <a:effectLst/>
                    </p:spPr>
                  </p:pic>
                </p:oleObj>
              </mc:Fallback>
            </mc:AlternateContent>
          </a:graphicData>
        </a:graphic>
      </p:graphicFrame>
      <p:grpSp>
        <p:nvGrpSpPr>
          <p:cNvPr id="30725" name="Group 33"/>
          <p:cNvGrpSpPr>
            <a:grpSpLocks/>
          </p:cNvGrpSpPr>
          <p:nvPr/>
        </p:nvGrpSpPr>
        <p:grpSpPr bwMode="auto">
          <a:xfrm>
            <a:off x="2294585" y="1192043"/>
            <a:ext cx="4359166" cy="818045"/>
            <a:chOff x="1344" y="528"/>
            <a:chExt cx="2928" cy="576"/>
          </a:xfrm>
        </p:grpSpPr>
        <p:sp>
          <p:nvSpPr>
            <p:cNvPr id="30727" name="Rectangle 9"/>
            <p:cNvSpPr>
              <a:spLocks noChangeArrowheads="1"/>
            </p:cNvSpPr>
            <p:nvPr/>
          </p:nvSpPr>
          <p:spPr bwMode="auto">
            <a:xfrm>
              <a:off x="1824" y="672"/>
              <a:ext cx="336" cy="288"/>
            </a:xfrm>
            <a:prstGeom prst="rect">
              <a:avLst/>
            </a:prstGeom>
            <a:solidFill>
              <a:schemeClr val="accent1"/>
            </a:solidFill>
            <a:ln w="28575">
              <a:solidFill>
                <a:schemeClr val="tx1"/>
              </a:solidFill>
              <a:miter lim="800000"/>
              <a:headEnd/>
              <a:tailEnd/>
            </a:ln>
          </p:spPr>
          <p:txBody>
            <a:bodyPr wrap="none" anchor="ctr"/>
            <a:lstStyle/>
            <a:p>
              <a:pPr algn="ctr"/>
              <a:r>
                <a:rPr lang="en-US"/>
                <a:t>1</a:t>
              </a:r>
            </a:p>
          </p:txBody>
        </p:sp>
        <p:sp>
          <p:nvSpPr>
            <p:cNvPr id="30728" name="Rectangle 10"/>
            <p:cNvSpPr>
              <a:spLocks noChangeArrowheads="1"/>
            </p:cNvSpPr>
            <p:nvPr/>
          </p:nvSpPr>
          <p:spPr bwMode="auto">
            <a:xfrm>
              <a:off x="2496" y="672"/>
              <a:ext cx="336" cy="288"/>
            </a:xfrm>
            <a:prstGeom prst="rect">
              <a:avLst/>
            </a:prstGeom>
            <a:solidFill>
              <a:schemeClr val="accent1"/>
            </a:solidFill>
            <a:ln w="28575">
              <a:solidFill>
                <a:schemeClr val="tx1"/>
              </a:solidFill>
              <a:miter lim="800000"/>
              <a:headEnd/>
              <a:tailEnd/>
            </a:ln>
          </p:spPr>
          <p:txBody>
            <a:bodyPr wrap="none" anchor="ctr"/>
            <a:lstStyle/>
            <a:p>
              <a:pPr algn="ctr"/>
              <a:r>
                <a:rPr lang="en-US"/>
                <a:t>2</a:t>
              </a:r>
            </a:p>
          </p:txBody>
        </p:sp>
        <p:sp>
          <p:nvSpPr>
            <p:cNvPr id="30729" name="Rectangle 11"/>
            <p:cNvSpPr>
              <a:spLocks noChangeArrowheads="1"/>
            </p:cNvSpPr>
            <p:nvPr/>
          </p:nvSpPr>
          <p:spPr bwMode="auto">
            <a:xfrm>
              <a:off x="3456" y="672"/>
              <a:ext cx="336" cy="288"/>
            </a:xfrm>
            <a:prstGeom prst="rect">
              <a:avLst/>
            </a:prstGeom>
            <a:solidFill>
              <a:schemeClr val="accent1"/>
            </a:solidFill>
            <a:ln w="28575">
              <a:solidFill>
                <a:schemeClr val="tx1"/>
              </a:solidFill>
              <a:miter lim="800000"/>
              <a:headEnd/>
              <a:tailEnd/>
            </a:ln>
          </p:spPr>
          <p:txBody>
            <a:bodyPr wrap="none" anchor="ctr"/>
            <a:lstStyle/>
            <a:p>
              <a:pPr algn="ctr"/>
              <a:r>
                <a:rPr lang="en-US"/>
                <a:t>N</a:t>
              </a:r>
            </a:p>
          </p:txBody>
        </p:sp>
        <p:sp>
          <p:nvSpPr>
            <p:cNvPr id="30730" name="Text Box 12"/>
            <p:cNvSpPr txBox="1">
              <a:spLocks noChangeArrowheads="1"/>
            </p:cNvSpPr>
            <p:nvPr/>
          </p:nvSpPr>
          <p:spPr bwMode="auto">
            <a:xfrm>
              <a:off x="2832" y="624"/>
              <a:ext cx="624" cy="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dirty="0"/>
                <a:t>. . . .</a:t>
              </a:r>
            </a:p>
          </p:txBody>
        </p:sp>
        <p:sp>
          <p:nvSpPr>
            <p:cNvPr id="30731" name="Line 13"/>
            <p:cNvSpPr>
              <a:spLocks noChangeShapeType="1"/>
            </p:cNvSpPr>
            <p:nvPr/>
          </p:nvSpPr>
          <p:spPr bwMode="auto">
            <a:xfrm>
              <a:off x="1344" y="816"/>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732" name="Line 15"/>
            <p:cNvSpPr>
              <a:spLocks noChangeShapeType="1"/>
            </p:cNvSpPr>
            <p:nvPr/>
          </p:nvSpPr>
          <p:spPr bwMode="auto">
            <a:xfrm>
              <a:off x="3936" y="816"/>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733" name="Line 16"/>
            <p:cNvSpPr>
              <a:spLocks noChangeShapeType="1"/>
            </p:cNvSpPr>
            <p:nvPr/>
          </p:nvSpPr>
          <p:spPr bwMode="auto">
            <a:xfrm flipV="1">
              <a:off x="1968" y="528"/>
              <a:ext cx="0" cy="14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34" name="Line 17"/>
            <p:cNvSpPr>
              <a:spLocks noChangeShapeType="1"/>
            </p:cNvSpPr>
            <p:nvPr/>
          </p:nvSpPr>
          <p:spPr bwMode="auto">
            <a:xfrm flipV="1">
              <a:off x="2640" y="528"/>
              <a:ext cx="0" cy="14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35" name="Line 18"/>
            <p:cNvSpPr>
              <a:spLocks noChangeShapeType="1"/>
            </p:cNvSpPr>
            <p:nvPr/>
          </p:nvSpPr>
          <p:spPr bwMode="auto">
            <a:xfrm flipV="1">
              <a:off x="3648" y="528"/>
              <a:ext cx="0" cy="14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36" name="Line 19"/>
            <p:cNvSpPr>
              <a:spLocks noChangeShapeType="1"/>
            </p:cNvSpPr>
            <p:nvPr/>
          </p:nvSpPr>
          <p:spPr bwMode="auto">
            <a:xfrm>
              <a:off x="1680" y="528"/>
              <a:ext cx="1968"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37" name="Line 20"/>
            <p:cNvSpPr>
              <a:spLocks noChangeShapeType="1"/>
            </p:cNvSpPr>
            <p:nvPr/>
          </p:nvSpPr>
          <p:spPr bwMode="auto">
            <a:xfrm>
              <a:off x="1680" y="528"/>
              <a:ext cx="0"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38" name="Line 21"/>
            <p:cNvSpPr>
              <a:spLocks noChangeShapeType="1"/>
            </p:cNvSpPr>
            <p:nvPr/>
          </p:nvSpPr>
          <p:spPr bwMode="auto">
            <a:xfrm flipV="1">
              <a:off x="2016" y="960"/>
              <a:ext cx="0" cy="14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39" name="Line 22"/>
            <p:cNvSpPr>
              <a:spLocks noChangeShapeType="1"/>
            </p:cNvSpPr>
            <p:nvPr/>
          </p:nvSpPr>
          <p:spPr bwMode="auto">
            <a:xfrm flipV="1">
              <a:off x="2688" y="960"/>
              <a:ext cx="0" cy="14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40" name="Line 23"/>
            <p:cNvSpPr>
              <a:spLocks noChangeShapeType="1"/>
            </p:cNvSpPr>
            <p:nvPr/>
          </p:nvSpPr>
          <p:spPr bwMode="auto">
            <a:xfrm flipV="1">
              <a:off x="3648" y="960"/>
              <a:ext cx="0" cy="14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41" name="Line 24"/>
            <p:cNvSpPr>
              <a:spLocks noChangeShapeType="1"/>
            </p:cNvSpPr>
            <p:nvPr/>
          </p:nvSpPr>
          <p:spPr bwMode="auto">
            <a:xfrm>
              <a:off x="3936" y="816"/>
              <a:ext cx="0"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42" name="Line 25"/>
            <p:cNvSpPr>
              <a:spLocks noChangeShapeType="1"/>
            </p:cNvSpPr>
            <p:nvPr/>
          </p:nvSpPr>
          <p:spPr bwMode="auto">
            <a:xfrm>
              <a:off x="2016" y="1104"/>
              <a:ext cx="192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43" name="Line 26"/>
            <p:cNvSpPr>
              <a:spLocks noChangeShapeType="1"/>
            </p:cNvSpPr>
            <p:nvPr/>
          </p:nvSpPr>
          <p:spPr bwMode="auto">
            <a:xfrm>
              <a:off x="1968" y="528"/>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744" name="Line 28"/>
            <p:cNvSpPr>
              <a:spLocks noChangeShapeType="1"/>
            </p:cNvSpPr>
            <p:nvPr/>
          </p:nvSpPr>
          <p:spPr bwMode="auto">
            <a:xfrm>
              <a:off x="2640" y="528"/>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745" name="Line 29"/>
            <p:cNvSpPr>
              <a:spLocks noChangeShapeType="1"/>
            </p:cNvSpPr>
            <p:nvPr/>
          </p:nvSpPr>
          <p:spPr bwMode="auto">
            <a:xfrm>
              <a:off x="3648" y="528"/>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746" name="Line 30"/>
            <p:cNvSpPr>
              <a:spLocks noChangeShapeType="1"/>
            </p:cNvSpPr>
            <p:nvPr/>
          </p:nvSpPr>
          <p:spPr bwMode="auto">
            <a:xfrm>
              <a:off x="2016" y="96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747" name="Line 31"/>
            <p:cNvSpPr>
              <a:spLocks noChangeShapeType="1"/>
            </p:cNvSpPr>
            <p:nvPr/>
          </p:nvSpPr>
          <p:spPr bwMode="auto">
            <a:xfrm>
              <a:off x="2688" y="96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748" name="Line 32"/>
            <p:cNvSpPr>
              <a:spLocks noChangeShapeType="1"/>
            </p:cNvSpPr>
            <p:nvPr/>
          </p:nvSpPr>
          <p:spPr bwMode="auto">
            <a:xfrm>
              <a:off x="3648" y="96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aphicFrame>
        <p:nvGraphicFramePr>
          <p:cNvPr id="30726" name="Object 3"/>
          <p:cNvGraphicFramePr>
            <a:graphicFrameLocks noChangeAspect="1"/>
          </p:cNvGraphicFramePr>
          <p:nvPr>
            <p:extLst>
              <p:ext uri="{D42A27DB-BD31-4B8C-83A1-F6EECF244321}">
                <p14:modId xmlns:p14="http://schemas.microsoft.com/office/powerpoint/2010/main" val="2713755914"/>
              </p:ext>
            </p:extLst>
          </p:nvPr>
        </p:nvGraphicFramePr>
        <p:xfrm>
          <a:off x="2294585" y="4507634"/>
          <a:ext cx="4686725" cy="906579"/>
        </p:xfrm>
        <a:graphic>
          <a:graphicData uri="http://schemas.openxmlformats.org/presentationml/2006/ole">
            <mc:AlternateContent xmlns:mc="http://schemas.openxmlformats.org/markup-compatibility/2006">
              <mc:Choice xmlns:v="urn:schemas-microsoft-com:vml" Requires="v">
                <p:oleObj spid="_x0000_s608269" name="Equation" r:id="rId5" imgW="2438400" imgH="469900" progId="Equation.DSMT4">
                  <p:embed/>
                </p:oleObj>
              </mc:Choice>
              <mc:Fallback>
                <p:oleObj name="Equation" r:id="rId5" imgW="2438400" imgH="469900" progId="Equation.DSMT4">
                  <p:embed/>
                  <p:pic>
                    <p:nvPicPr>
                      <p:cNvPr id="3072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4585" y="4507634"/>
                        <a:ext cx="4686725" cy="90657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5898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95485" y="238980"/>
            <a:ext cx="6796275" cy="673100"/>
          </a:xfrm>
          <a:noFill/>
        </p:spPr>
        <p:txBody>
          <a:bodyPr>
            <a:normAutofit/>
          </a:bodyPr>
          <a:lstStyle/>
          <a:p>
            <a:r>
              <a:rPr lang="en-US" sz="3200" dirty="0">
                <a:latin typeface="Tahoma" charset="0"/>
              </a:rPr>
              <a:t>Parallel Configuration Review</a:t>
            </a:r>
          </a:p>
        </p:txBody>
      </p:sp>
      <p:sp>
        <p:nvSpPr>
          <p:cNvPr id="31751" name="Rectangle 24"/>
          <p:cNvSpPr>
            <a:spLocks noChangeArrowheads="1"/>
          </p:cNvSpPr>
          <p:nvPr/>
        </p:nvSpPr>
        <p:spPr bwMode="auto">
          <a:xfrm>
            <a:off x="129597" y="5991529"/>
            <a:ext cx="8528050" cy="7700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2075" tIns="46038" rIns="92075" bIns="46038">
            <a:spAutoFit/>
          </a:bodyPr>
          <a:lstStyle/>
          <a:p>
            <a:r>
              <a:rPr lang="en-US" sz="2200" dirty="0" err="1"/>
              <a:t>R</a:t>
            </a:r>
            <a:r>
              <a:rPr lang="en-US" sz="2200" baseline="-25000" dirty="0" err="1"/>
              <a:t>s</a:t>
            </a:r>
            <a:r>
              <a:rPr lang="en-US" sz="2200" dirty="0"/>
              <a:t>(t) = probability that at least 1 component out of n in parallel does not fail!</a:t>
            </a:r>
          </a:p>
        </p:txBody>
      </p:sp>
      <p:sp>
        <p:nvSpPr>
          <p:cNvPr id="2" name="TextBox 1"/>
          <p:cNvSpPr txBox="1"/>
          <p:nvPr/>
        </p:nvSpPr>
        <p:spPr>
          <a:xfrm>
            <a:off x="304800" y="1032254"/>
            <a:ext cx="8686800" cy="769441"/>
          </a:xfrm>
          <a:prstGeom prst="rect">
            <a:avLst/>
          </a:prstGeom>
          <a:noFill/>
        </p:spPr>
        <p:txBody>
          <a:bodyPr wrap="square" rtlCol="0">
            <a:spAutoFit/>
          </a:bodyPr>
          <a:lstStyle/>
          <a:p>
            <a:r>
              <a:rPr lang="en-US" sz="2200" dirty="0"/>
              <a:t>System Reliability, R(t) of a parallel configuration is found by calculating first the </a:t>
            </a:r>
            <a:r>
              <a:rPr lang="en-US" sz="2200" dirty="0" err="1"/>
              <a:t>Pr</a:t>
            </a:r>
            <a:r>
              <a:rPr lang="en-US" sz="2200" dirty="0"/>
              <a:t> that all components fail, F(t), and then subtracting F(t) from 1.</a:t>
            </a:r>
          </a:p>
        </p:txBody>
      </p:sp>
      <p:sp>
        <p:nvSpPr>
          <p:cNvPr id="31747" name="Rectangle 3"/>
          <p:cNvSpPr>
            <a:spLocks noGrp="1" noChangeArrowheads="1"/>
          </p:cNvSpPr>
          <p:nvPr>
            <p:ph idx="1"/>
          </p:nvPr>
        </p:nvSpPr>
        <p:spPr>
          <a:xfrm>
            <a:off x="304800" y="2286130"/>
            <a:ext cx="5854700" cy="2520951"/>
          </a:xfrm>
        </p:spPr>
        <p:txBody>
          <a:bodyPr>
            <a:noAutofit/>
          </a:bodyPr>
          <a:lstStyle/>
          <a:p>
            <a:pPr marL="0" indent="0" algn="just">
              <a:spcAft>
                <a:spcPts val="1000"/>
              </a:spcAft>
              <a:buNone/>
            </a:pPr>
            <a:r>
              <a:rPr lang="en-US" sz="2200" dirty="0"/>
              <a:t>Assume E</a:t>
            </a:r>
            <a:r>
              <a:rPr lang="en-US" sz="2200" baseline="-25000" dirty="0"/>
              <a:t>1</a:t>
            </a:r>
            <a:r>
              <a:rPr lang="en-US" sz="2200" dirty="0"/>
              <a:t>, E</a:t>
            </a:r>
            <a:r>
              <a:rPr lang="en-US" sz="2200" baseline="-25000" dirty="0"/>
              <a:t>2</a:t>
            </a:r>
            <a:r>
              <a:rPr lang="en-US" sz="2200" dirty="0"/>
              <a:t> independent</a:t>
            </a:r>
          </a:p>
          <a:p>
            <a:pPr algn="just">
              <a:spcAft>
                <a:spcPts val="1000"/>
              </a:spcAft>
            </a:pPr>
            <a:r>
              <a:rPr lang="en-US" sz="2200" dirty="0"/>
              <a:t> R</a:t>
            </a:r>
            <a:r>
              <a:rPr lang="en-US" sz="2200" baseline="-25000" dirty="0"/>
              <a:t>s</a:t>
            </a:r>
            <a:r>
              <a:rPr lang="en-US" sz="2200" dirty="0"/>
              <a:t> = 1 - (1-R</a:t>
            </a:r>
            <a:r>
              <a:rPr lang="en-US" sz="2200" baseline="-25000" dirty="0"/>
              <a:t>1</a:t>
            </a:r>
            <a:r>
              <a:rPr lang="en-US" sz="2200" dirty="0"/>
              <a:t>) (1-R</a:t>
            </a:r>
            <a:r>
              <a:rPr lang="en-US" sz="2200" baseline="-25000" dirty="0"/>
              <a:t>2</a:t>
            </a:r>
            <a:r>
              <a:rPr lang="en-US" sz="2200" dirty="0"/>
              <a:t>) </a:t>
            </a:r>
          </a:p>
          <a:p>
            <a:pPr marL="0" indent="0" algn="just">
              <a:spcAft>
                <a:spcPts val="1000"/>
              </a:spcAft>
              <a:buNone/>
            </a:pPr>
            <a:r>
              <a:rPr lang="en-US" sz="2200" dirty="0"/>
              <a:t>       </a:t>
            </a:r>
          </a:p>
        </p:txBody>
      </p:sp>
    </p:spTree>
    <p:extLst>
      <p:ext uri="{BB962C8B-B14F-4D97-AF65-F5344CB8AC3E}">
        <p14:creationId xmlns:p14="http://schemas.microsoft.com/office/powerpoint/2010/main" val="3891879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50756" y="214531"/>
            <a:ext cx="7696200" cy="762000"/>
          </a:xfrm>
          <a:noFill/>
        </p:spPr>
        <p:txBody>
          <a:bodyPr>
            <a:normAutofit/>
          </a:bodyPr>
          <a:lstStyle/>
          <a:p>
            <a:r>
              <a:rPr lang="en-US" sz="3200" dirty="0"/>
              <a:t>Parallel Configuration - Generalization</a:t>
            </a:r>
          </a:p>
        </p:txBody>
      </p:sp>
      <p:graphicFrame>
        <p:nvGraphicFramePr>
          <p:cNvPr id="6146" name="Object 3"/>
          <p:cNvGraphicFramePr>
            <a:graphicFrameLocks noGrp="1"/>
          </p:cNvGraphicFramePr>
          <p:nvPr>
            <p:ph idx="1"/>
            <p:extLst/>
          </p:nvPr>
        </p:nvGraphicFramePr>
        <p:xfrm>
          <a:off x="2274888" y="1224316"/>
          <a:ext cx="4197350" cy="917575"/>
        </p:xfrm>
        <a:graphic>
          <a:graphicData uri="http://schemas.openxmlformats.org/presentationml/2006/ole">
            <mc:AlternateContent xmlns:mc="http://schemas.openxmlformats.org/markup-compatibility/2006">
              <mc:Choice xmlns:v="urn:schemas-microsoft-com:vml" Requires="v">
                <p:oleObj spid="_x0000_s609287" name="Equation" r:id="rId4" imgW="2032000" imgH="444500" progId="Equation.DSMT4">
                  <p:embed/>
                </p:oleObj>
              </mc:Choice>
              <mc:Fallback>
                <p:oleObj name="Equation" r:id="rId4" imgW="2032000" imgH="444500" progId="Equation.DSMT4">
                  <p:embed/>
                  <p:pic>
                    <p:nvPicPr>
                      <p:cNvPr id="6146" name="Object 3"/>
                      <p:cNvPicPr>
                        <a:picLocks noChangeArrowheads="1"/>
                      </p:cNvPicPr>
                      <p:nvPr/>
                    </p:nvPicPr>
                    <p:blipFill>
                      <a:blip r:embed="rId5"/>
                      <a:srcRect/>
                      <a:stretch>
                        <a:fillRect/>
                      </a:stretch>
                    </p:blipFill>
                    <p:spPr bwMode="auto">
                      <a:xfrm>
                        <a:off x="2274888" y="1224316"/>
                        <a:ext cx="4197350" cy="917575"/>
                      </a:xfrm>
                      <a:prstGeom prst="rect">
                        <a:avLst/>
                      </a:prstGeom>
                      <a:noFill/>
                      <a:ln>
                        <a:noFill/>
                      </a:ln>
                      <a:effectLst/>
                      <a:extLst>
                        <a:ext uri="{909E8E84-426E-40dd-AFC4-6F175D3DCCD1}">
                          <a14:hiddenFill xmlns:a14="http://schemas.microsoft.com/office/drawing/2010/main" xmlns="">
                            <a:solidFill>
                              <a:srgbClr val="99CCFF"/>
                            </a:solidFill>
                          </a14:hiddenFill>
                        </a:ext>
                        <a:ext uri="{91240B29-F687-4f45-9708-019B960494DF}">
                          <a14:hiddenLine xmlns:a14="http://schemas.microsoft.com/office/drawing/2010/main" xmlns="" w="12700"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150" name="Rectangle 4"/>
          <p:cNvSpPr>
            <a:spLocks noChangeArrowheads="1"/>
          </p:cNvSpPr>
          <p:nvPr/>
        </p:nvSpPr>
        <p:spPr bwMode="auto">
          <a:xfrm>
            <a:off x="1729068" y="4253288"/>
            <a:ext cx="6156904" cy="4315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2075" tIns="46038" rIns="92075" bIns="46038">
            <a:spAutoFit/>
          </a:bodyPr>
          <a:lstStyle/>
          <a:p>
            <a:r>
              <a:rPr lang="en-US" sz="2200" dirty="0" err="1">
                <a:latin typeface="+mj-lt"/>
              </a:rPr>
              <a:t>R</a:t>
            </a:r>
            <a:r>
              <a:rPr lang="en-US" sz="2200" baseline="-25000" dirty="0" err="1">
                <a:latin typeface="+mj-lt"/>
              </a:rPr>
              <a:t>s</a:t>
            </a:r>
            <a:r>
              <a:rPr lang="en-US" sz="2200" dirty="0">
                <a:latin typeface="+mj-lt"/>
              </a:rPr>
              <a:t> (t) ≥ max {R</a:t>
            </a:r>
            <a:r>
              <a:rPr lang="en-US" sz="2200" baseline="-25000" dirty="0">
                <a:latin typeface="+mj-lt"/>
              </a:rPr>
              <a:t>1</a:t>
            </a:r>
            <a:r>
              <a:rPr lang="en-US" sz="2200" dirty="0">
                <a:latin typeface="+mj-lt"/>
              </a:rPr>
              <a:t>(t), R</a:t>
            </a:r>
            <a:r>
              <a:rPr lang="en-US" sz="2200" baseline="-25000" dirty="0">
                <a:latin typeface="+mj-lt"/>
              </a:rPr>
              <a:t>2</a:t>
            </a:r>
            <a:r>
              <a:rPr lang="en-US" sz="2200" dirty="0">
                <a:latin typeface="+mj-lt"/>
              </a:rPr>
              <a:t>(t), …, </a:t>
            </a:r>
            <a:r>
              <a:rPr lang="en-US" sz="2200" dirty="0" err="1">
                <a:latin typeface="+mj-lt"/>
              </a:rPr>
              <a:t>R</a:t>
            </a:r>
            <a:r>
              <a:rPr lang="en-US" sz="2200" baseline="-25000" dirty="0" err="1">
                <a:latin typeface="+mj-lt"/>
              </a:rPr>
              <a:t>n</a:t>
            </a:r>
            <a:r>
              <a:rPr lang="en-US" sz="2200" dirty="0">
                <a:latin typeface="+mj-lt"/>
              </a:rPr>
              <a:t>(t)}</a:t>
            </a:r>
          </a:p>
        </p:txBody>
      </p:sp>
      <p:sp>
        <p:nvSpPr>
          <p:cNvPr id="2" name="TextBox 1"/>
          <p:cNvSpPr txBox="1"/>
          <p:nvPr/>
        </p:nvSpPr>
        <p:spPr>
          <a:xfrm>
            <a:off x="185902" y="5263178"/>
            <a:ext cx="8772196" cy="1446550"/>
          </a:xfrm>
          <a:prstGeom prst="rect">
            <a:avLst/>
          </a:prstGeom>
          <a:noFill/>
        </p:spPr>
        <p:txBody>
          <a:bodyPr wrap="square" rtlCol="0">
            <a:spAutoFit/>
          </a:bodyPr>
          <a:lstStyle/>
          <a:p>
            <a:r>
              <a:rPr lang="en-US" sz="2200" dirty="0">
                <a:latin typeface="+mj-lt"/>
              </a:rPr>
              <a:t>This inequality is true because with n components in </a:t>
            </a:r>
            <a:r>
              <a:rPr lang="en-US" sz="2200" b="1" dirty="0">
                <a:latin typeface="+mj-lt"/>
              </a:rPr>
              <a:t>Parallel </a:t>
            </a:r>
            <a:r>
              <a:rPr lang="en-US" sz="2200" dirty="0">
                <a:latin typeface="+mj-lt"/>
              </a:rPr>
              <a:t>there are </a:t>
            </a:r>
            <a:r>
              <a:rPr lang="en-US" sz="2200" u="sng" dirty="0">
                <a:latin typeface="+mj-lt"/>
              </a:rPr>
              <a:t>n paths to success and 1 path to failure </a:t>
            </a:r>
            <a:r>
              <a:rPr lang="en-US" sz="2200" dirty="0">
                <a:latin typeface="+mj-lt"/>
              </a:rPr>
              <a:t>compared to a </a:t>
            </a:r>
            <a:r>
              <a:rPr lang="en-US" sz="2200" b="1" dirty="0">
                <a:latin typeface="+mj-lt"/>
              </a:rPr>
              <a:t>Series</a:t>
            </a:r>
            <a:r>
              <a:rPr lang="en-US" sz="2200" dirty="0">
                <a:latin typeface="+mj-lt"/>
              </a:rPr>
              <a:t> configuration, where there is </a:t>
            </a:r>
            <a:r>
              <a:rPr lang="en-US" sz="2200" u="sng" dirty="0">
                <a:latin typeface="+mj-lt"/>
              </a:rPr>
              <a:t>one path to success and n paths to failure</a:t>
            </a:r>
            <a:endParaRPr lang="en-US" sz="2200" dirty="0">
              <a:latin typeface="+mj-lt"/>
            </a:endParaRPr>
          </a:p>
        </p:txBody>
      </p:sp>
      <p:sp>
        <p:nvSpPr>
          <p:cNvPr id="3" name="TextBox 2"/>
          <p:cNvSpPr txBox="1"/>
          <p:nvPr/>
        </p:nvSpPr>
        <p:spPr>
          <a:xfrm>
            <a:off x="537677" y="2873396"/>
            <a:ext cx="8454521" cy="1107996"/>
          </a:xfrm>
          <a:prstGeom prst="rect">
            <a:avLst/>
          </a:prstGeom>
          <a:noFill/>
        </p:spPr>
        <p:txBody>
          <a:bodyPr wrap="square" rtlCol="0">
            <a:spAutoFit/>
          </a:bodyPr>
          <a:lstStyle/>
          <a:p>
            <a:r>
              <a:rPr lang="en-US" sz="2200" dirty="0">
                <a:latin typeface="+mj-lt"/>
              </a:rPr>
              <a:t>Note that the product of the quantity in brackets above is </a:t>
            </a:r>
            <a:br>
              <a:rPr lang="en-US" sz="2200" dirty="0">
                <a:latin typeface="+mj-lt"/>
              </a:rPr>
            </a:br>
            <a:r>
              <a:rPr lang="en-US" sz="2200" b="1" dirty="0">
                <a:latin typeface="+mj-lt"/>
              </a:rPr>
              <a:t>less than </a:t>
            </a:r>
            <a:r>
              <a:rPr lang="en-US" sz="2200" dirty="0">
                <a:latin typeface="+mj-lt"/>
              </a:rPr>
              <a:t>the failure probability of the most reliable component.  Therefore, R</a:t>
            </a:r>
            <a:r>
              <a:rPr lang="en-US" sz="2200" baseline="-25000" dirty="0">
                <a:latin typeface="+mj-lt"/>
              </a:rPr>
              <a:t>s</a:t>
            </a:r>
            <a:r>
              <a:rPr lang="en-US" sz="2200" dirty="0">
                <a:latin typeface="+mj-lt"/>
              </a:rPr>
              <a:t>(t) is at least as large as the most reliable component.</a:t>
            </a:r>
          </a:p>
        </p:txBody>
      </p:sp>
      <p:sp>
        <p:nvSpPr>
          <p:cNvPr id="6" name="TextBox 5"/>
          <p:cNvSpPr txBox="1"/>
          <p:nvPr/>
        </p:nvSpPr>
        <p:spPr>
          <a:xfrm>
            <a:off x="536018" y="2293537"/>
            <a:ext cx="7568867" cy="430887"/>
          </a:xfrm>
          <a:prstGeom prst="rect">
            <a:avLst/>
          </a:prstGeom>
          <a:noFill/>
        </p:spPr>
        <p:txBody>
          <a:bodyPr wrap="none" rtlCol="0">
            <a:spAutoFit/>
          </a:bodyPr>
          <a:lstStyle/>
          <a:p>
            <a:r>
              <a:rPr lang="en-US" sz="2200" dirty="0">
                <a:latin typeface="+mj-lt"/>
              </a:rPr>
              <a:t>General expression for OR gate calculation for independent units</a:t>
            </a:r>
          </a:p>
        </p:txBody>
      </p:sp>
    </p:spTree>
    <p:extLst>
      <p:ext uri="{BB962C8B-B14F-4D97-AF65-F5344CB8AC3E}">
        <p14:creationId xmlns:p14="http://schemas.microsoft.com/office/powerpoint/2010/main" val="305022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8" name="Rectangle 2"/>
          <p:cNvSpPr>
            <a:spLocks noGrp="1" noChangeArrowheads="1"/>
          </p:cNvSpPr>
          <p:nvPr>
            <p:ph type="title"/>
          </p:nvPr>
        </p:nvSpPr>
        <p:spPr>
          <a:xfrm>
            <a:off x="457199" y="202094"/>
            <a:ext cx="8458200" cy="908050"/>
          </a:xfrm>
          <a:noFill/>
        </p:spPr>
        <p:txBody>
          <a:bodyPr>
            <a:normAutofit fontScale="90000"/>
          </a:bodyPr>
          <a:lstStyle/>
          <a:p>
            <a:r>
              <a:rPr lang="en-US" sz="3200" dirty="0">
                <a:latin typeface="Tahoma" charset="0"/>
              </a:rPr>
              <a:t>Parallel Configuration – 2-component CFR Model</a:t>
            </a:r>
          </a:p>
        </p:txBody>
      </p:sp>
      <p:graphicFrame>
        <p:nvGraphicFramePr>
          <p:cNvPr id="8197" name="Object 5"/>
          <p:cNvGraphicFramePr>
            <a:graphicFrameLocks/>
          </p:cNvGraphicFramePr>
          <p:nvPr>
            <p:extLst>
              <p:ext uri="{D42A27DB-BD31-4B8C-83A1-F6EECF244321}">
                <p14:modId xmlns:p14="http://schemas.microsoft.com/office/powerpoint/2010/main" val="236770260"/>
              </p:ext>
            </p:extLst>
          </p:nvPr>
        </p:nvGraphicFramePr>
        <p:xfrm>
          <a:off x="2867308" y="2046465"/>
          <a:ext cx="3060526" cy="908050"/>
        </p:xfrm>
        <a:graphic>
          <a:graphicData uri="http://schemas.openxmlformats.org/presentationml/2006/ole">
            <mc:AlternateContent xmlns:mc="http://schemas.openxmlformats.org/markup-compatibility/2006">
              <mc:Choice xmlns:v="urn:schemas-microsoft-com:vml" Requires="v">
                <p:oleObj spid="_x0000_s610336" name="Equation" r:id="rId4" imgW="1625600" imgH="508000" progId="Equation.DSMT4">
                  <p:embed/>
                </p:oleObj>
              </mc:Choice>
              <mc:Fallback>
                <p:oleObj name="Equation" r:id="rId4" imgW="1625600" imgH="508000" progId="Equation.DSMT4">
                  <p:embed/>
                  <p:pic>
                    <p:nvPicPr>
                      <p:cNvPr id="8197" name="Object 5"/>
                      <p:cNvPicPr>
                        <a:picLocks noChangeArrowheads="1"/>
                      </p:cNvPicPr>
                      <p:nvPr/>
                    </p:nvPicPr>
                    <p:blipFill>
                      <a:blip r:embed="rId5"/>
                      <a:srcRect/>
                      <a:stretch>
                        <a:fillRect/>
                      </a:stretch>
                    </p:blipFill>
                    <p:spPr bwMode="auto">
                      <a:xfrm>
                        <a:off x="2867308" y="2046465"/>
                        <a:ext cx="3060526" cy="908050"/>
                      </a:xfrm>
                      <a:prstGeom prst="rect">
                        <a:avLst/>
                      </a:prstGeom>
                      <a:noFill/>
                      <a:ln>
                        <a:noFill/>
                      </a:ln>
                      <a:effectLst/>
                      <a:extLst>
                        <a:ext uri="{909E8E84-426E-40dd-AFC4-6F175D3DCCD1}">
                          <a14:hiddenFill xmlns:a14="http://schemas.microsoft.com/office/drawing/2010/main" xmlns="">
                            <a:solidFill>
                              <a:srgbClr val="99CC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8202" name="Group 7"/>
          <p:cNvGrpSpPr>
            <a:grpSpLocks/>
          </p:cNvGrpSpPr>
          <p:nvPr/>
        </p:nvGrpSpPr>
        <p:grpSpPr bwMode="auto">
          <a:xfrm>
            <a:off x="1597572" y="3216082"/>
            <a:ext cx="6432332" cy="1419984"/>
            <a:chOff x="608" y="3312"/>
            <a:chExt cx="4433" cy="985"/>
          </a:xfrm>
        </p:grpSpPr>
        <p:graphicFrame>
          <p:nvGraphicFramePr>
            <p:cNvPr id="8195" name="Object 8"/>
            <p:cNvGraphicFramePr>
              <a:graphicFrameLocks/>
            </p:cNvGraphicFramePr>
            <p:nvPr>
              <p:extLst/>
            </p:nvPr>
          </p:nvGraphicFramePr>
          <p:xfrm>
            <a:off x="608" y="3312"/>
            <a:ext cx="4433" cy="389"/>
          </p:xfrm>
          <a:graphic>
            <a:graphicData uri="http://schemas.openxmlformats.org/presentationml/2006/ole">
              <mc:AlternateContent xmlns:mc="http://schemas.openxmlformats.org/markup-compatibility/2006">
                <mc:Choice xmlns:v="urn:schemas-microsoft-com:vml" Requires="v">
                  <p:oleObj spid="_x0000_s610337" name="Equation" r:id="rId6" imgW="3352800" imgH="279400" progId="Equation.DSMT4">
                    <p:embed/>
                  </p:oleObj>
                </mc:Choice>
                <mc:Fallback>
                  <p:oleObj name="Equation" r:id="rId6" imgW="3352800" imgH="279400" progId="Equation.DSMT4">
                    <p:embed/>
                    <p:pic>
                      <p:nvPicPr>
                        <p:cNvPr id="8195" name="Object 8"/>
                        <p:cNvPicPr>
                          <a:picLocks noChangeArrowheads="1"/>
                        </p:cNvPicPr>
                        <p:nvPr/>
                      </p:nvPicPr>
                      <p:blipFill>
                        <a:blip r:embed="rId7"/>
                        <a:srcRect/>
                        <a:stretch>
                          <a:fillRect/>
                        </a:stretch>
                      </p:blipFill>
                      <p:spPr bwMode="auto">
                        <a:xfrm>
                          <a:off x="608" y="3312"/>
                          <a:ext cx="4433" cy="389"/>
                        </a:xfrm>
                        <a:prstGeom prst="rect">
                          <a:avLst/>
                        </a:prstGeom>
                        <a:noFill/>
                        <a:ln>
                          <a:noFill/>
                        </a:ln>
                        <a:effectLst/>
                      </p:spPr>
                    </p:pic>
                  </p:oleObj>
                </mc:Fallback>
              </mc:AlternateContent>
            </a:graphicData>
          </a:graphic>
        </p:graphicFrame>
        <p:graphicFrame>
          <p:nvGraphicFramePr>
            <p:cNvPr id="8196" name="Object 9"/>
            <p:cNvGraphicFramePr>
              <a:graphicFrameLocks/>
            </p:cNvGraphicFramePr>
            <p:nvPr>
              <p:extLst/>
            </p:nvPr>
          </p:nvGraphicFramePr>
          <p:xfrm>
            <a:off x="759" y="3750"/>
            <a:ext cx="1526" cy="547"/>
          </p:xfrm>
          <a:graphic>
            <a:graphicData uri="http://schemas.openxmlformats.org/presentationml/2006/ole">
              <mc:AlternateContent xmlns:mc="http://schemas.openxmlformats.org/markup-compatibility/2006">
                <mc:Choice xmlns:v="urn:schemas-microsoft-com:vml" Requires="v">
                  <p:oleObj spid="_x0000_s610338" name="Equation" r:id="rId8" imgW="1257300" imgH="469900" progId="Equation.DSMT4">
                    <p:embed/>
                  </p:oleObj>
                </mc:Choice>
                <mc:Fallback>
                  <p:oleObj name="Equation" r:id="rId8" imgW="1257300" imgH="469900" progId="Equation.DSMT4">
                    <p:embed/>
                    <p:pic>
                      <p:nvPicPr>
                        <p:cNvPr id="8196" name="Object 9"/>
                        <p:cNvPicPr>
                          <a:picLocks noChangeArrowheads="1"/>
                        </p:cNvPicPr>
                        <p:nvPr/>
                      </p:nvPicPr>
                      <p:blipFill>
                        <a:blip r:embed="rId9"/>
                        <a:srcRect/>
                        <a:stretch>
                          <a:fillRect/>
                        </a:stretch>
                      </p:blipFill>
                      <p:spPr bwMode="auto">
                        <a:xfrm>
                          <a:off x="759" y="3750"/>
                          <a:ext cx="1526" cy="547"/>
                        </a:xfrm>
                        <a:prstGeom prst="rect">
                          <a:avLst/>
                        </a:prstGeom>
                        <a:noFill/>
                        <a:ln>
                          <a:noFill/>
                        </a:ln>
                        <a:effectLst/>
                        <a:extLst>
                          <a:ext uri="{909E8E84-426E-40dd-AFC4-6F175D3DCCD1}">
                            <a14:hiddenFill xmlns:a14="http://schemas.microsoft.com/office/drawing/2010/main" xmlns="">
                              <a:solidFill>
                                <a:srgbClr val="99CC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graphicFrame>
        <p:nvGraphicFramePr>
          <p:cNvPr id="13" name="Object 3"/>
          <p:cNvGraphicFramePr>
            <a:graphicFrameLocks/>
          </p:cNvGraphicFramePr>
          <p:nvPr>
            <p:extLst/>
          </p:nvPr>
        </p:nvGraphicFramePr>
        <p:xfrm>
          <a:off x="2867307" y="1006417"/>
          <a:ext cx="2745217" cy="802813"/>
        </p:xfrm>
        <a:graphic>
          <a:graphicData uri="http://schemas.openxmlformats.org/presentationml/2006/ole">
            <mc:AlternateContent xmlns:mc="http://schemas.openxmlformats.org/markup-compatibility/2006">
              <mc:Choice xmlns:v="urn:schemas-microsoft-com:vml" Requires="v">
                <p:oleObj spid="_x0000_s610339" name="Equation" r:id="rId10" imgW="1447800" imgH="444500" progId="Equation.3">
                  <p:embed/>
                </p:oleObj>
              </mc:Choice>
              <mc:Fallback>
                <p:oleObj name="Equation" r:id="rId10" imgW="1447800" imgH="444500" progId="Equation.3">
                  <p:embed/>
                  <p:pic>
                    <p:nvPicPr>
                      <p:cNvPr id="13" name="Object 3"/>
                      <p:cNvPicPr>
                        <a:picLocks noChangeArrowheads="1"/>
                      </p:cNvPicPr>
                      <p:nvPr/>
                    </p:nvPicPr>
                    <p:blipFill>
                      <a:blip r:embed="rId11"/>
                      <a:srcRect/>
                      <a:stretch>
                        <a:fillRect/>
                      </a:stretch>
                    </p:blipFill>
                    <p:spPr bwMode="auto">
                      <a:xfrm>
                        <a:off x="2867307" y="1006417"/>
                        <a:ext cx="2745217" cy="802813"/>
                      </a:xfrm>
                      <a:prstGeom prst="rect">
                        <a:avLst/>
                      </a:prstGeom>
                      <a:noFill/>
                      <a:ln>
                        <a:noFill/>
                      </a:ln>
                      <a:effectLst/>
                      <a:extLst>
                        <a:ext uri="{909E8E84-426E-40dd-AFC4-6F175D3DCCD1}">
                          <a14:hiddenFill xmlns:a14="http://schemas.microsoft.com/office/drawing/2010/main" xmlns="">
                            <a:solidFill>
                              <a:srgbClr val="99CCFF"/>
                            </a:solidFill>
                          </a14:hiddenFill>
                        </a:ext>
                        <a:ext uri="{91240B29-F687-4f45-9708-019B960494DF}">
                          <a14:hiddenLine xmlns:a14="http://schemas.microsoft.com/office/drawing/2010/main" xmlns="" w="12700"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 name="TextBox 9"/>
          <p:cNvSpPr txBox="1"/>
          <p:nvPr/>
        </p:nvSpPr>
        <p:spPr>
          <a:xfrm>
            <a:off x="6633020" y="1110144"/>
            <a:ext cx="1965021" cy="646331"/>
          </a:xfrm>
          <a:prstGeom prst="rect">
            <a:avLst/>
          </a:prstGeom>
          <a:noFill/>
        </p:spPr>
        <p:txBody>
          <a:bodyPr wrap="square" rtlCol="0">
            <a:spAutoFit/>
          </a:bodyPr>
          <a:lstStyle/>
          <a:p>
            <a:r>
              <a:rPr lang="en-US" dirty="0"/>
              <a:t>assuming independence</a:t>
            </a:r>
          </a:p>
        </p:txBody>
      </p:sp>
      <p:graphicFrame>
        <p:nvGraphicFramePr>
          <p:cNvPr id="11" name="Object 9"/>
          <p:cNvGraphicFramePr>
            <a:graphicFrameLocks/>
          </p:cNvGraphicFramePr>
          <p:nvPr>
            <p:extLst>
              <p:ext uri="{D42A27DB-BD31-4B8C-83A1-F6EECF244321}">
                <p14:modId xmlns:p14="http://schemas.microsoft.com/office/powerpoint/2010/main" val="958447325"/>
              </p:ext>
            </p:extLst>
          </p:nvPr>
        </p:nvGraphicFramePr>
        <p:xfrm>
          <a:off x="4264116" y="3847506"/>
          <a:ext cx="3765788" cy="799361"/>
        </p:xfrm>
        <a:graphic>
          <a:graphicData uri="http://schemas.openxmlformats.org/presentationml/2006/ole">
            <mc:AlternateContent xmlns:mc="http://schemas.openxmlformats.org/markup-compatibility/2006">
              <mc:Choice xmlns:v="urn:schemas-microsoft-com:vml" Requires="v">
                <p:oleObj spid="_x0000_s610340" name="Equation" r:id="rId12" imgW="2387600" imgH="469900" progId="Equation.DSMT4">
                  <p:embed/>
                </p:oleObj>
              </mc:Choice>
              <mc:Fallback>
                <p:oleObj name="Equation" r:id="rId12" imgW="2387600" imgH="469900" progId="Equation.DSMT4">
                  <p:embed/>
                  <p:pic>
                    <p:nvPicPr>
                      <p:cNvPr id="11" name="Object 9"/>
                      <p:cNvPicPr>
                        <a:picLocks noChangeArrowheads="1"/>
                      </p:cNvPicPr>
                      <p:nvPr/>
                    </p:nvPicPr>
                    <p:blipFill>
                      <a:blip r:embed="rId13"/>
                      <a:srcRect/>
                      <a:stretch>
                        <a:fillRect/>
                      </a:stretch>
                    </p:blipFill>
                    <p:spPr bwMode="auto">
                      <a:xfrm>
                        <a:off x="4264116" y="3847506"/>
                        <a:ext cx="3765788" cy="799361"/>
                      </a:xfrm>
                      <a:prstGeom prst="rect">
                        <a:avLst/>
                      </a:prstGeom>
                      <a:noFill/>
                      <a:ln>
                        <a:noFill/>
                      </a:ln>
                      <a:effectLst/>
                    </p:spPr>
                  </p:pic>
                </p:oleObj>
              </mc:Fallback>
            </mc:AlternateContent>
          </a:graphicData>
        </a:graphic>
      </p:graphicFrame>
      <p:graphicFrame>
        <p:nvGraphicFramePr>
          <p:cNvPr id="4" name="Object 3"/>
          <p:cNvGraphicFramePr>
            <a:graphicFrameLocks noChangeAspect="1"/>
          </p:cNvGraphicFramePr>
          <p:nvPr>
            <p:extLst/>
          </p:nvPr>
        </p:nvGraphicFramePr>
        <p:xfrm>
          <a:off x="1931930" y="5021385"/>
          <a:ext cx="5694993" cy="799361"/>
        </p:xfrm>
        <a:graphic>
          <a:graphicData uri="http://schemas.openxmlformats.org/presentationml/2006/ole">
            <mc:AlternateContent xmlns:mc="http://schemas.openxmlformats.org/markup-compatibility/2006">
              <mc:Choice xmlns:v="urn:schemas-microsoft-com:vml" Requires="v">
                <p:oleObj spid="_x0000_s610341" name="Equation" r:id="rId14" imgW="3352800" imgH="469900" progId="Equation.DSMT4">
                  <p:embed/>
                </p:oleObj>
              </mc:Choice>
              <mc:Fallback>
                <p:oleObj name="Equation" r:id="rId14" imgW="3352800" imgH="469900" progId="Equation.DSMT4">
                  <p:embed/>
                  <p:pic>
                    <p:nvPicPr>
                      <p:cNvPr id="4" name="Object 3"/>
                      <p:cNvPicPr/>
                      <p:nvPr/>
                    </p:nvPicPr>
                    <p:blipFill>
                      <a:blip r:embed="rId15"/>
                      <a:stretch>
                        <a:fillRect/>
                      </a:stretch>
                    </p:blipFill>
                    <p:spPr>
                      <a:xfrm>
                        <a:off x="1931930" y="5021385"/>
                        <a:ext cx="5694993" cy="799361"/>
                      </a:xfrm>
                      <a:prstGeom prst="rect">
                        <a:avLst/>
                      </a:prstGeom>
                    </p:spPr>
                  </p:pic>
                </p:oleObj>
              </mc:Fallback>
            </mc:AlternateContent>
          </a:graphicData>
        </a:graphic>
      </p:graphicFrame>
      <p:sp>
        <p:nvSpPr>
          <p:cNvPr id="3" name="TextBox 2"/>
          <p:cNvSpPr txBox="1"/>
          <p:nvPr/>
        </p:nvSpPr>
        <p:spPr>
          <a:xfrm>
            <a:off x="2162147" y="6092479"/>
            <a:ext cx="5048305" cy="430887"/>
          </a:xfrm>
          <a:prstGeom prst="rect">
            <a:avLst/>
          </a:prstGeom>
          <a:noFill/>
        </p:spPr>
        <p:txBody>
          <a:bodyPr wrap="none" rtlCol="0">
            <a:spAutoFit/>
          </a:bodyPr>
          <a:lstStyle/>
          <a:p>
            <a:r>
              <a:rPr lang="en-US" sz="2200" dirty="0" err="1"/>
              <a:t>λ</a:t>
            </a:r>
            <a:r>
              <a:rPr lang="en-US" sz="2200" dirty="0"/>
              <a:t> reduced by 50%; MTTF increased by 50%</a:t>
            </a:r>
          </a:p>
        </p:txBody>
      </p:sp>
      <p:sp>
        <p:nvSpPr>
          <p:cNvPr id="15" name="Rectangle 6">
            <a:extLst>
              <a:ext uri="{FF2B5EF4-FFF2-40B4-BE49-F238E27FC236}">
                <a16:creationId xmlns:a16="http://schemas.microsoft.com/office/drawing/2014/main" id="{62DB33CF-8B0D-4A12-9D29-2A8761DADD5E}"/>
              </a:ext>
            </a:extLst>
          </p:cNvPr>
          <p:cNvSpPr>
            <a:spLocks noChangeArrowheads="1"/>
          </p:cNvSpPr>
          <p:nvPr/>
        </p:nvSpPr>
        <p:spPr bwMode="auto">
          <a:xfrm>
            <a:off x="836502" y="2054196"/>
            <a:ext cx="1095428" cy="371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600" dirty="0"/>
              <a:t>For n = 2:</a:t>
            </a:r>
          </a:p>
        </p:txBody>
      </p:sp>
    </p:spTree>
    <p:extLst>
      <p:ext uri="{BB962C8B-B14F-4D97-AF65-F5344CB8AC3E}">
        <p14:creationId xmlns:p14="http://schemas.microsoft.com/office/powerpoint/2010/main" val="343058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04963"/>
            <a:ext cx="7772400" cy="590339"/>
          </a:xfrm>
        </p:spPr>
        <p:txBody>
          <a:bodyPr>
            <a:normAutofit/>
          </a:bodyPr>
          <a:lstStyle/>
          <a:p>
            <a:pPr eaLnBrk="1" hangingPunct="1"/>
            <a:r>
              <a:rPr lang="en-US" dirty="0">
                <a:latin typeface="Arial" charset="0"/>
                <a:ea typeface="ＭＳ Ｐゴシック" charset="0"/>
                <a:cs typeface="ＭＳ Ｐゴシック" charset="0"/>
              </a:rPr>
              <a:t>References</a:t>
            </a:r>
          </a:p>
        </p:txBody>
      </p:sp>
      <p:sp>
        <p:nvSpPr>
          <p:cNvPr id="15363" name="Rectangle 3"/>
          <p:cNvSpPr>
            <a:spLocks noGrp="1" noChangeArrowheads="1"/>
          </p:cNvSpPr>
          <p:nvPr>
            <p:ph type="body" idx="1"/>
          </p:nvPr>
        </p:nvSpPr>
        <p:spPr>
          <a:xfrm>
            <a:off x="500597" y="1114097"/>
            <a:ext cx="8186203" cy="5743903"/>
          </a:xfrm>
        </p:spPr>
        <p:txBody>
          <a:bodyPr>
            <a:normAutofit/>
          </a:bodyPr>
          <a:lstStyle/>
          <a:p>
            <a:pPr eaLnBrk="1" hangingPunct="1">
              <a:lnSpc>
                <a:spcPct val="90000"/>
              </a:lnSpc>
            </a:pPr>
            <a:r>
              <a:rPr lang="en-US" sz="2000" dirty="0">
                <a:latin typeface="+mj-lt"/>
                <a:ea typeface="ＭＳ Ｐゴシック" charset="0"/>
                <a:cs typeface="ＭＳ Ｐゴシック" charset="0"/>
              </a:rPr>
              <a:t>Ebeling, C.E., </a:t>
            </a:r>
            <a:r>
              <a:rPr lang="en-US" sz="2000" i="1" dirty="0">
                <a:latin typeface="+mj-lt"/>
                <a:ea typeface="ＭＳ Ｐゴシック" charset="0"/>
                <a:cs typeface="ＭＳ Ｐゴシック" charset="0"/>
              </a:rPr>
              <a:t>An Introduction to Reliability and Maintainability Engineering, 3</a:t>
            </a:r>
            <a:r>
              <a:rPr lang="en-US" sz="2000" i="1" baseline="30000" dirty="0">
                <a:latin typeface="+mj-lt"/>
                <a:ea typeface="ＭＳ Ｐゴシック" charset="0"/>
                <a:cs typeface="ＭＳ Ｐゴシック" charset="0"/>
              </a:rPr>
              <a:t>rd</a:t>
            </a:r>
            <a:r>
              <a:rPr lang="en-US" sz="2000" i="1" dirty="0">
                <a:latin typeface="+mj-lt"/>
                <a:ea typeface="ＭＳ Ｐゴシック" charset="0"/>
                <a:cs typeface="ＭＳ Ｐゴシック" charset="0"/>
              </a:rPr>
              <a:t> ed, </a:t>
            </a:r>
            <a:r>
              <a:rPr lang="en-US" sz="2000" dirty="0">
                <a:latin typeface="+mj-lt"/>
                <a:ea typeface="ＭＳ Ｐゴシック" charset="0"/>
                <a:cs typeface="ＭＳ Ｐゴシック" charset="0"/>
              </a:rPr>
              <a:t>Waveland Press, 2019, Chapter 5 (Ebeling, IRME)</a:t>
            </a:r>
          </a:p>
          <a:p>
            <a:pPr>
              <a:lnSpc>
                <a:spcPct val="90000"/>
              </a:lnSpc>
              <a:spcAft>
                <a:spcPts val="800"/>
              </a:spcAft>
            </a:pPr>
            <a:r>
              <a:rPr lang="en-US" sz="2000" dirty="0" err="1">
                <a:latin typeface="+mj-lt"/>
                <a:ea typeface="ＭＳ Ｐゴシック" charset="0"/>
                <a:cs typeface="ＭＳ Ｐゴシック" charset="0"/>
              </a:rPr>
              <a:t>Modarres</a:t>
            </a:r>
            <a:r>
              <a:rPr lang="en-US" sz="2000" dirty="0">
                <a:latin typeface="+mj-lt"/>
                <a:ea typeface="ＭＳ Ｐゴシック" charset="0"/>
                <a:cs typeface="ＭＳ Ｐゴシック" charset="0"/>
              </a:rPr>
              <a:t>, M., M. </a:t>
            </a:r>
            <a:r>
              <a:rPr lang="en-US" sz="2000" dirty="0" err="1">
                <a:latin typeface="+mj-lt"/>
                <a:ea typeface="ＭＳ Ｐゴシック" charset="0"/>
                <a:cs typeface="ＭＳ Ｐゴシック" charset="0"/>
              </a:rPr>
              <a:t>Kaminskiy</a:t>
            </a:r>
            <a:r>
              <a:rPr lang="en-US" sz="2000" dirty="0">
                <a:latin typeface="+mj-lt"/>
                <a:ea typeface="ＭＳ Ｐゴシック" charset="0"/>
                <a:cs typeface="ＭＳ Ｐゴシック" charset="0"/>
              </a:rPr>
              <a:t>, and V. </a:t>
            </a:r>
            <a:r>
              <a:rPr lang="en-US" sz="2000" dirty="0" err="1">
                <a:latin typeface="+mj-lt"/>
                <a:ea typeface="ＭＳ Ｐゴシック" charset="0"/>
                <a:cs typeface="ＭＳ Ｐゴシック" charset="0"/>
              </a:rPr>
              <a:t>Krivtsov</a:t>
            </a:r>
            <a:r>
              <a:rPr lang="en-US" sz="2000" dirty="0">
                <a:latin typeface="+mj-lt"/>
                <a:ea typeface="ＭＳ Ｐゴシック" charset="0"/>
                <a:cs typeface="ＭＳ Ｐゴシック" charset="0"/>
              </a:rPr>
              <a:t>, </a:t>
            </a:r>
            <a:r>
              <a:rPr lang="en-US" sz="2000" i="1" dirty="0">
                <a:latin typeface="+mj-lt"/>
                <a:ea typeface="ＭＳ Ｐゴシック" charset="0"/>
                <a:cs typeface="ＭＳ Ｐゴシック" charset="0"/>
              </a:rPr>
              <a:t>Reliability Engineering and Risk Analysis, 2</a:t>
            </a:r>
            <a:r>
              <a:rPr lang="en-US" sz="2000" i="1" baseline="30000" dirty="0">
                <a:latin typeface="+mj-lt"/>
                <a:ea typeface="ＭＳ Ｐゴシック" charset="0"/>
                <a:cs typeface="ＭＳ Ｐゴシック" charset="0"/>
              </a:rPr>
              <a:t>nd</a:t>
            </a:r>
            <a:r>
              <a:rPr lang="en-US" sz="2000" i="1" dirty="0">
                <a:latin typeface="+mj-lt"/>
                <a:ea typeface="ＭＳ Ｐゴシック" charset="0"/>
                <a:cs typeface="ＭＳ Ｐゴシック" charset="0"/>
              </a:rPr>
              <a:t> </a:t>
            </a:r>
            <a:r>
              <a:rPr lang="en-US" sz="2000" i="1" dirty="0" err="1">
                <a:latin typeface="+mj-lt"/>
                <a:ea typeface="ＭＳ Ｐゴシック" charset="0"/>
                <a:cs typeface="ＭＳ Ｐゴシック" charset="0"/>
              </a:rPr>
              <a:t>ed</a:t>
            </a:r>
            <a:r>
              <a:rPr lang="en-US" sz="2000" dirty="0">
                <a:latin typeface="+mj-lt"/>
                <a:ea typeface="ＭＳ Ｐゴシック" charset="0"/>
                <a:cs typeface="ＭＳ Ｐゴシック" charset="0"/>
              </a:rPr>
              <a:t>, </a:t>
            </a:r>
            <a:r>
              <a:rPr lang="en-US" sz="2000" dirty="0" err="1">
                <a:latin typeface="+mj-lt"/>
                <a:ea typeface="ＭＳ Ｐゴシック" charset="0"/>
                <a:cs typeface="ＭＳ Ｐゴシック" charset="0"/>
              </a:rPr>
              <a:t>Taylor&amp;Francis</a:t>
            </a:r>
            <a:r>
              <a:rPr lang="en-US" sz="2000" dirty="0">
                <a:latin typeface="+mj-lt"/>
                <a:ea typeface="ＭＳ Ｐゴシック" charset="0"/>
                <a:cs typeface="ＭＳ Ｐゴシック" charset="0"/>
              </a:rPr>
              <a:t>, 2010 (</a:t>
            </a:r>
            <a:r>
              <a:rPr lang="en-US" sz="2000" dirty="0" err="1">
                <a:latin typeface="+mj-lt"/>
                <a:ea typeface="ＭＳ Ｐゴシック" charset="0"/>
                <a:cs typeface="ＭＳ Ｐゴシック" charset="0"/>
              </a:rPr>
              <a:t>Modarres</a:t>
            </a:r>
            <a:r>
              <a:rPr lang="en-US" sz="2000" dirty="0">
                <a:latin typeface="+mj-lt"/>
                <a:ea typeface="ＭＳ Ｐゴシック" charset="0"/>
                <a:cs typeface="ＭＳ Ｐゴシック" charset="0"/>
              </a:rPr>
              <a:t>, RERA)</a:t>
            </a:r>
          </a:p>
          <a:p>
            <a:pPr>
              <a:lnSpc>
                <a:spcPct val="90000"/>
              </a:lnSpc>
              <a:spcAft>
                <a:spcPts val="800"/>
              </a:spcAft>
            </a:pPr>
            <a:r>
              <a:rPr lang="en-US" sz="2000" dirty="0">
                <a:latin typeface="+mj-lt"/>
                <a:ea typeface="ＭＳ Ｐゴシック" charset="0"/>
                <a:cs typeface="ＭＳ Ｐゴシック" charset="0"/>
              </a:rPr>
              <a:t>Norman Fenton and Martin Neil, “Risk Assessment and Decision Analysis with Bayesian Networks,” CRC Press, 2019, 2</a:t>
            </a:r>
            <a:r>
              <a:rPr lang="en-US" sz="2000" baseline="30000" dirty="0">
                <a:latin typeface="+mj-lt"/>
                <a:ea typeface="ＭＳ Ｐゴシック" charset="0"/>
                <a:cs typeface="ＭＳ Ｐゴシック" charset="0"/>
              </a:rPr>
              <a:t>nd</a:t>
            </a:r>
            <a:r>
              <a:rPr lang="en-US" sz="2000" dirty="0">
                <a:latin typeface="+mj-lt"/>
                <a:ea typeface="ＭＳ Ｐゴシック" charset="0"/>
                <a:cs typeface="ＭＳ Ｐゴシック" charset="0"/>
              </a:rPr>
              <a:t> ed., Chapter 14 (RDBN, 2019)</a:t>
            </a:r>
          </a:p>
          <a:p>
            <a:pPr eaLnBrk="1" hangingPunct="1">
              <a:lnSpc>
                <a:spcPct val="90000"/>
              </a:lnSpc>
            </a:pPr>
            <a:r>
              <a:rPr lang="en-US" sz="1800" dirty="0" err="1">
                <a:latin typeface="+mj-lt"/>
                <a:ea typeface="ＭＳ Ｐゴシック" charset="0"/>
                <a:cs typeface="Arial" charset="0"/>
              </a:rPr>
              <a:t>Jordaan</a:t>
            </a:r>
            <a:r>
              <a:rPr lang="en-US" sz="1800" dirty="0">
                <a:latin typeface="+mj-lt"/>
                <a:ea typeface="ＭＳ Ｐゴシック" charset="0"/>
                <a:cs typeface="Arial" charset="0"/>
              </a:rPr>
              <a:t>, Ian, </a:t>
            </a:r>
            <a:r>
              <a:rPr lang="en-US" sz="1800" i="1" dirty="0">
                <a:latin typeface="+mj-lt"/>
                <a:ea typeface="ＭＳ Ｐゴシック" charset="0"/>
                <a:cs typeface="Arial" charset="0"/>
              </a:rPr>
              <a:t>Decisions Under Uncertainty– Probabilistic Analysis for Engineering Decisions</a:t>
            </a:r>
            <a:r>
              <a:rPr lang="en-US" sz="1800" dirty="0">
                <a:latin typeface="+mj-lt"/>
                <a:ea typeface="ＭＳ Ｐゴシック" charset="0"/>
                <a:cs typeface="Arial" charset="0"/>
              </a:rPr>
              <a:t>, Cambridge University Press, 2005 (</a:t>
            </a:r>
            <a:r>
              <a:rPr lang="en-US" sz="1800" dirty="0" err="1">
                <a:latin typeface="+mj-lt"/>
                <a:ea typeface="ＭＳ Ｐゴシック" charset="0"/>
                <a:cs typeface="Arial" charset="0"/>
              </a:rPr>
              <a:t>Jordaan</a:t>
            </a:r>
            <a:r>
              <a:rPr lang="en-US" sz="1800" dirty="0">
                <a:latin typeface="+mj-lt"/>
                <a:ea typeface="ＭＳ Ｐゴシック" charset="0"/>
                <a:cs typeface="Arial" charset="0"/>
              </a:rPr>
              <a:t>, 2005)</a:t>
            </a:r>
            <a:endParaRPr lang="en-US" sz="1800" dirty="0">
              <a:latin typeface="+mj-lt"/>
              <a:ea typeface="ＭＳ Ｐゴシック" charset="0"/>
              <a:cs typeface="ＭＳ Ｐゴシック" charset="0"/>
            </a:endParaRPr>
          </a:p>
          <a:p>
            <a:pPr eaLnBrk="1" hangingPunct="1">
              <a:lnSpc>
                <a:spcPct val="90000"/>
              </a:lnSpc>
            </a:pPr>
            <a:r>
              <a:rPr lang="en-US" sz="1800" dirty="0" err="1">
                <a:latin typeface="+mj-lt"/>
                <a:ea typeface="ＭＳ Ｐゴシック" charset="0"/>
                <a:cs typeface="ＭＳ Ｐゴシック" charset="0"/>
              </a:rPr>
              <a:t>Modarres</a:t>
            </a:r>
            <a:r>
              <a:rPr lang="en-US" sz="1800" dirty="0">
                <a:latin typeface="+mj-lt"/>
                <a:ea typeface="ＭＳ Ｐゴシック" charset="0"/>
                <a:cs typeface="ＭＳ Ｐゴシック" charset="0"/>
              </a:rPr>
              <a:t>, M., </a:t>
            </a:r>
            <a:r>
              <a:rPr lang="en-US" sz="1800" i="1" dirty="0">
                <a:latin typeface="+mj-lt"/>
                <a:ea typeface="ＭＳ Ｐゴシック" charset="0"/>
                <a:cs typeface="ＭＳ Ｐゴシック" charset="0"/>
              </a:rPr>
              <a:t>Risk Analysis in Engineering</a:t>
            </a:r>
            <a:r>
              <a:rPr lang="en-US" sz="1800" dirty="0">
                <a:latin typeface="+mj-lt"/>
                <a:ea typeface="ＭＳ Ｐゴシック" charset="0"/>
                <a:cs typeface="ＭＳ Ｐゴシック" charset="0"/>
              </a:rPr>
              <a:t>, </a:t>
            </a:r>
            <a:r>
              <a:rPr lang="en-US" sz="1800" dirty="0" err="1">
                <a:latin typeface="+mj-lt"/>
                <a:ea typeface="ＭＳ Ｐゴシック" charset="0"/>
                <a:cs typeface="ＭＳ Ｐゴシック" charset="0"/>
              </a:rPr>
              <a:t>Taylor&amp;Francis</a:t>
            </a:r>
            <a:r>
              <a:rPr lang="en-US" sz="1800" dirty="0">
                <a:latin typeface="+mj-lt"/>
                <a:ea typeface="ＭＳ Ｐゴシック" charset="0"/>
                <a:cs typeface="ＭＳ Ｐゴシック" charset="0"/>
              </a:rPr>
              <a:t>, 2006 (</a:t>
            </a:r>
            <a:r>
              <a:rPr lang="en-US" sz="1800" dirty="0" err="1">
                <a:latin typeface="+mj-lt"/>
                <a:ea typeface="ＭＳ Ｐゴシック" charset="0"/>
                <a:cs typeface="ＭＳ Ｐゴシック" charset="0"/>
              </a:rPr>
              <a:t>Modarres</a:t>
            </a:r>
            <a:r>
              <a:rPr lang="en-US" sz="1800" dirty="0">
                <a:latin typeface="+mj-lt"/>
                <a:ea typeface="ＭＳ Ｐゴシック" charset="0"/>
                <a:cs typeface="ＭＳ Ｐゴシック" charset="0"/>
              </a:rPr>
              <a:t>, RAE)</a:t>
            </a:r>
          </a:p>
          <a:p>
            <a:pPr eaLnBrk="1" hangingPunct="1">
              <a:lnSpc>
                <a:spcPct val="90000"/>
              </a:lnSpc>
            </a:pPr>
            <a:r>
              <a:rPr lang="en-US" sz="1800" dirty="0" err="1">
                <a:latin typeface="+mj-lt"/>
                <a:ea typeface="ＭＳ Ｐゴシック" charset="0"/>
                <a:cs typeface="ＭＳ Ｐゴシック" charset="0"/>
              </a:rPr>
              <a:t>Modarres</a:t>
            </a:r>
            <a:r>
              <a:rPr lang="en-US" sz="1800" dirty="0">
                <a:latin typeface="+mj-lt"/>
                <a:ea typeface="ＭＳ Ｐゴシック" charset="0"/>
                <a:cs typeface="ＭＳ Ｐゴシック" charset="0"/>
              </a:rPr>
              <a:t>, M., </a:t>
            </a:r>
            <a:r>
              <a:rPr lang="en-US" sz="1800" i="1" dirty="0">
                <a:latin typeface="+mj-lt"/>
                <a:ea typeface="ＭＳ Ｐゴシック" charset="0"/>
                <a:cs typeface="ＭＳ Ｐゴシック" charset="0"/>
              </a:rPr>
              <a:t>Reliability Engineering and</a:t>
            </a:r>
            <a:r>
              <a:rPr lang="en-US" sz="1800" dirty="0">
                <a:latin typeface="+mj-lt"/>
                <a:ea typeface="ＭＳ Ｐゴシック" charset="0"/>
                <a:cs typeface="ＭＳ Ｐゴシック" charset="0"/>
              </a:rPr>
              <a:t> </a:t>
            </a:r>
            <a:r>
              <a:rPr lang="en-US" sz="1800" i="1" dirty="0">
                <a:latin typeface="+mj-lt"/>
                <a:ea typeface="ＭＳ Ｐゴシック" charset="0"/>
                <a:cs typeface="ＭＳ Ｐゴシック" charset="0"/>
              </a:rPr>
              <a:t>Risk Analysis in Engineering</a:t>
            </a:r>
            <a:r>
              <a:rPr lang="en-US" sz="1800" dirty="0">
                <a:latin typeface="+mj-lt"/>
                <a:ea typeface="ＭＳ Ｐゴシック" charset="0"/>
                <a:cs typeface="ＭＳ Ｐゴシック" charset="0"/>
              </a:rPr>
              <a:t>, Marcel Dekker, 1999 (</a:t>
            </a:r>
            <a:r>
              <a:rPr lang="en-US" sz="1800" dirty="0" err="1">
                <a:latin typeface="+mj-lt"/>
                <a:ea typeface="ＭＳ Ｐゴシック" charset="0"/>
                <a:cs typeface="ＭＳ Ｐゴシック" charset="0"/>
              </a:rPr>
              <a:t>Modarres</a:t>
            </a:r>
            <a:r>
              <a:rPr lang="en-US" sz="1800" dirty="0">
                <a:latin typeface="+mj-lt"/>
                <a:ea typeface="ＭＳ Ｐゴシック" charset="0"/>
                <a:cs typeface="ＭＳ Ｐゴシック" charset="0"/>
              </a:rPr>
              <a:t>, RE)</a:t>
            </a:r>
          </a:p>
          <a:p>
            <a:pPr eaLnBrk="1" hangingPunct="1">
              <a:lnSpc>
                <a:spcPct val="90000"/>
              </a:lnSpc>
            </a:pPr>
            <a:r>
              <a:rPr lang="en-US" sz="1800" dirty="0">
                <a:latin typeface="+mj-lt"/>
                <a:ea typeface="ＭＳ Ｐゴシック" charset="0"/>
                <a:cs typeface="ＭＳ Ｐゴシック" charset="0"/>
              </a:rPr>
              <a:t>O</a:t>
            </a:r>
            <a:r>
              <a:rPr lang="ja-JP" altLang="en-US" sz="1800" dirty="0">
                <a:latin typeface="+mj-lt"/>
                <a:ea typeface="ＭＳ Ｐゴシック" charset="0"/>
                <a:cs typeface="ＭＳ Ｐゴシック" charset="0"/>
              </a:rPr>
              <a:t>’</a:t>
            </a:r>
            <a:r>
              <a:rPr lang="en-US" altLang="ja-JP" sz="1800" dirty="0">
                <a:latin typeface="+mj-lt"/>
                <a:ea typeface="ＭＳ Ｐゴシック" charset="0"/>
                <a:cs typeface="ＭＳ Ｐゴシック" charset="0"/>
              </a:rPr>
              <a:t>Connor, P.D.T., </a:t>
            </a:r>
            <a:r>
              <a:rPr lang="en-US" altLang="ja-JP" sz="1800" i="1" dirty="0">
                <a:latin typeface="+mj-lt"/>
                <a:ea typeface="ＭＳ Ｐゴシック" charset="0"/>
                <a:cs typeface="ＭＳ Ｐゴシック" charset="0"/>
              </a:rPr>
              <a:t>Practical Reliability Engineering</a:t>
            </a:r>
            <a:r>
              <a:rPr lang="en-US" altLang="ja-JP" sz="1800" dirty="0">
                <a:latin typeface="+mj-lt"/>
                <a:ea typeface="ＭＳ Ｐゴシック" charset="0"/>
                <a:cs typeface="ＭＳ Ｐゴシック" charset="0"/>
              </a:rPr>
              <a:t>, 4th </a:t>
            </a:r>
            <a:r>
              <a:rPr lang="en-US" altLang="ja-JP" sz="1800" dirty="0" err="1">
                <a:latin typeface="+mj-lt"/>
                <a:ea typeface="ＭＳ Ｐゴシック" charset="0"/>
                <a:cs typeface="ＭＳ Ｐゴシック" charset="0"/>
              </a:rPr>
              <a:t>ed</a:t>
            </a:r>
            <a:r>
              <a:rPr lang="en-US" altLang="ja-JP" sz="1800" dirty="0">
                <a:latin typeface="+mj-lt"/>
                <a:ea typeface="ＭＳ Ｐゴシック" charset="0"/>
                <a:cs typeface="ＭＳ Ｐゴシック" charset="0"/>
              </a:rPr>
              <a:t>, Wiley, 2002 (O</a:t>
            </a:r>
            <a:r>
              <a:rPr lang="ja-JP" altLang="en-US" sz="1800" dirty="0">
                <a:latin typeface="+mj-lt"/>
                <a:ea typeface="ＭＳ Ｐゴシック" charset="0"/>
                <a:cs typeface="ＭＳ Ｐゴシック" charset="0"/>
              </a:rPr>
              <a:t>’</a:t>
            </a:r>
            <a:r>
              <a:rPr lang="en-US" altLang="ja-JP" sz="1800" dirty="0">
                <a:latin typeface="+mj-lt"/>
                <a:ea typeface="ＭＳ Ｐゴシック" charset="0"/>
                <a:cs typeface="ＭＳ Ｐゴシック" charset="0"/>
              </a:rPr>
              <a:t>Connor, PRE)</a:t>
            </a:r>
          </a:p>
          <a:p>
            <a:pPr eaLnBrk="1" hangingPunct="1">
              <a:lnSpc>
                <a:spcPct val="90000"/>
              </a:lnSpc>
            </a:pPr>
            <a:r>
              <a:rPr lang="en-US" sz="1800" dirty="0" err="1">
                <a:latin typeface="+mj-lt"/>
                <a:ea typeface="ＭＳ Ｐゴシック" charset="0"/>
                <a:cs typeface="ＭＳ Ｐゴシック" charset="0"/>
              </a:rPr>
              <a:t>Rausand</a:t>
            </a:r>
            <a:r>
              <a:rPr lang="en-US" sz="1800" dirty="0">
                <a:latin typeface="+mj-lt"/>
                <a:ea typeface="ＭＳ Ｐゴシック" charset="0"/>
                <a:cs typeface="ＭＳ Ｐゴシック" charset="0"/>
              </a:rPr>
              <a:t>, M. and </a:t>
            </a:r>
            <a:r>
              <a:rPr lang="en-US" sz="1800" dirty="0" err="1">
                <a:latin typeface="+mj-lt"/>
                <a:ea typeface="ＭＳ Ｐゴシック" charset="0"/>
                <a:cs typeface="ＭＳ Ｐゴシック" charset="0"/>
              </a:rPr>
              <a:t>Hoyland</a:t>
            </a:r>
            <a:r>
              <a:rPr lang="en-US" sz="1800" dirty="0">
                <a:latin typeface="+mj-lt"/>
                <a:ea typeface="ＭＳ Ｐゴシック" charset="0"/>
                <a:cs typeface="ＭＳ Ｐゴシック" charset="0"/>
              </a:rPr>
              <a:t>, A., </a:t>
            </a:r>
            <a:r>
              <a:rPr lang="en-US" sz="1800" i="1" dirty="0">
                <a:latin typeface="+mj-lt"/>
                <a:ea typeface="ＭＳ Ｐゴシック" charset="0"/>
                <a:cs typeface="ＭＳ Ｐゴシック" charset="0"/>
              </a:rPr>
              <a:t>System Reliability Theory</a:t>
            </a:r>
            <a:r>
              <a:rPr lang="en-US" sz="1800" dirty="0">
                <a:latin typeface="+mj-lt"/>
                <a:ea typeface="ＭＳ Ｐゴシック" charset="0"/>
                <a:cs typeface="ＭＳ Ｐゴシック" charset="0"/>
              </a:rPr>
              <a:t>, 2nd edition, Wiley, 2004</a:t>
            </a:r>
          </a:p>
        </p:txBody>
      </p:sp>
    </p:spTree>
    <p:extLst>
      <p:ext uri="{BB962C8B-B14F-4D97-AF65-F5344CB8AC3E}">
        <p14:creationId xmlns:p14="http://schemas.microsoft.com/office/powerpoint/2010/main" val="2402528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43411"/>
            <a:ext cx="8229600" cy="1143000"/>
          </a:xfrm>
        </p:spPr>
        <p:txBody>
          <a:bodyPr>
            <a:normAutofit/>
          </a:bodyPr>
          <a:lstStyle/>
          <a:p>
            <a:pPr eaLnBrk="1" hangingPunct="1"/>
            <a:r>
              <a:rPr lang="en-US" sz="3200" dirty="0">
                <a:latin typeface="Arial" charset="0"/>
                <a:ea typeface="ＭＳ Ｐゴシック" charset="0"/>
                <a:cs typeface="ＭＳ Ｐゴシック" charset="0"/>
              </a:rPr>
              <a:t>Exercise, Parallel System</a:t>
            </a:r>
          </a:p>
        </p:txBody>
      </p:sp>
      <p:sp>
        <p:nvSpPr>
          <p:cNvPr id="34819" name="Rectangle 3"/>
          <p:cNvSpPr>
            <a:spLocks noGrp="1" noChangeArrowheads="1"/>
          </p:cNvSpPr>
          <p:nvPr>
            <p:ph type="body" idx="1"/>
          </p:nvPr>
        </p:nvSpPr>
        <p:spPr>
          <a:xfrm>
            <a:off x="609600" y="1981200"/>
            <a:ext cx="8001000" cy="4114800"/>
          </a:xfrm>
        </p:spPr>
        <p:txBody>
          <a:bodyPr>
            <a:normAutofit/>
          </a:bodyPr>
          <a:lstStyle/>
          <a:p>
            <a:pPr eaLnBrk="1" hangingPunct="1"/>
            <a:r>
              <a:rPr lang="en-US" sz="2200" dirty="0">
                <a:latin typeface="Arial" charset="0"/>
                <a:ea typeface="ＭＳ Ｐゴシック" charset="0"/>
                <a:cs typeface="ＭＳ Ｐゴシック" charset="0"/>
              </a:rPr>
              <a:t>Determine System parameters of 3 independent units in parallel.  For the following constant failure rates, calculate the following, where t = 1000 </a:t>
            </a:r>
            <a:r>
              <a:rPr lang="en-US" sz="2200" dirty="0" err="1">
                <a:latin typeface="Arial" charset="0"/>
                <a:ea typeface="ＭＳ Ｐゴシック" charset="0"/>
                <a:cs typeface="ＭＳ Ｐゴシック" charset="0"/>
              </a:rPr>
              <a:t>hr</a:t>
            </a:r>
            <a:r>
              <a:rPr lang="en-US" sz="2200" dirty="0">
                <a:latin typeface="Arial" charset="0"/>
                <a:ea typeface="ＭＳ Ｐゴシック" charset="0"/>
                <a:cs typeface="ＭＳ Ｐゴシック" charset="0"/>
              </a:rPr>
              <a:t>:</a:t>
            </a:r>
          </a:p>
          <a:p>
            <a:pPr eaLnBrk="1" hangingPunct="1"/>
            <a:endParaRPr lang="en-US" sz="2200" dirty="0">
              <a:latin typeface="Arial" charset="0"/>
              <a:ea typeface="ＭＳ Ｐゴシック" charset="0"/>
              <a:cs typeface="ＭＳ Ｐゴシック" charset="0"/>
            </a:endParaRPr>
          </a:p>
        </p:txBody>
      </p:sp>
      <p:graphicFrame>
        <p:nvGraphicFramePr>
          <p:cNvPr id="34820" name="Object 2"/>
          <p:cNvGraphicFramePr>
            <a:graphicFrameLocks noChangeAspect="1"/>
          </p:cNvGraphicFramePr>
          <p:nvPr>
            <p:extLst/>
          </p:nvPr>
        </p:nvGraphicFramePr>
        <p:xfrm>
          <a:off x="4572000" y="3584027"/>
          <a:ext cx="2372331" cy="1423933"/>
        </p:xfrm>
        <a:graphic>
          <a:graphicData uri="http://schemas.openxmlformats.org/presentationml/2006/ole">
            <mc:AlternateContent xmlns:mc="http://schemas.openxmlformats.org/markup-compatibility/2006">
              <mc:Choice xmlns:v="urn:schemas-microsoft-com:vml" Requires="v">
                <p:oleObj spid="_x0000_s611340" name="Equation" r:id="rId3" imgW="1270000" imgH="762000" progId="Equation.DSMT4">
                  <p:embed/>
                </p:oleObj>
              </mc:Choice>
              <mc:Fallback>
                <p:oleObj name="Equation" r:id="rId3" imgW="1270000" imgH="762000" progId="Equation.DSMT4">
                  <p:embed/>
                  <p:pic>
                    <p:nvPicPr>
                      <p:cNvPr id="3482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584027"/>
                        <a:ext cx="2372331" cy="14239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4821" name="Object 3"/>
          <p:cNvGraphicFramePr>
            <a:graphicFrameLocks noChangeAspect="1"/>
          </p:cNvGraphicFramePr>
          <p:nvPr>
            <p:extLst/>
          </p:nvPr>
        </p:nvGraphicFramePr>
        <p:xfrm>
          <a:off x="1595055" y="3683876"/>
          <a:ext cx="1735736" cy="1187669"/>
        </p:xfrm>
        <a:graphic>
          <a:graphicData uri="http://schemas.openxmlformats.org/presentationml/2006/ole">
            <mc:AlternateContent xmlns:mc="http://schemas.openxmlformats.org/markup-compatibility/2006">
              <mc:Choice xmlns:v="urn:schemas-microsoft-com:vml" Requires="v">
                <p:oleObj spid="_x0000_s611341" name="Equation" r:id="rId5" imgW="1003300" imgH="685800" progId="Equation.3">
                  <p:embed/>
                </p:oleObj>
              </mc:Choice>
              <mc:Fallback>
                <p:oleObj name="Equation" r:id="rId5" imgW="1003300" imgH="685800" progId="Equation.3">
                  <p:embed/>
                  <p:pic>
                    <p:nvPicPr>
                      <p:cNvPr id="3482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5055" y="3683876"/>
                        <a:ext cx="1735736" cy="11876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838120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0" y="-304800"/>
            <a:ext cx="7772400" cy="1143000"/>
          </a:xfrm>
        </p:spPr>
        <p:txBody>
          <a:bodyPr>
            <a:normAutofit/>
          </a:bodyPr>
          <a:lstStyle/>
          <a:p>
            <a:pPr eaLnBrk="1" hangingPunct="1"/>
            <a:r>
              <a:rPr lang="en-US" sz="3200" dirty="0">
                <a:latin typeface="Arial" charset="0"/>
                <a:ea typeface="ＭＳ Ｐゴシック" charset="0"/>
                <a:cs typeface="ＭＳ Ｐゴシック" charset="0"/>
              </a:rPr>
              <a:t>Solution, Parallel System</a:t>
            </a:r>
          </a:p>
        </p:txBody>
      </p:sp>
      <p:graphicFrame>
        <p:nvGraphicFramePr>
          <p:cNvPr id="35843" name="Object 2"/>
          <p:cNvGraphicFramePr>
            <a:graphicFrameLocks noChangeAspect="1"/>
          </p:cNvGraphicFramePr>
          <p:nvPr>
            <p:extLst/>
          </p:nvPr>
        </p:nvGraphicFramePr>
        <p:xfrm>
          <a:off x="515394" y="1881094"/>
          <a:ext cx="7970071" cy="2767105"/>
        </p:xfrm>
        <a:graphic>
          <a:graphicData uri="http://schemas.openxmlformats.org/presentationml/2006/ole">
            <mc:AlternateContent xmlns:mc="http://schemas.openxmlformats.org/markup-compatibility/2006">
              <mc:Choice xmlns:v="urn:schemas-microsoft-com:vml" Requires="v">
                <p:oleObj spid="_x0000_s612359" name="Equation" r:id="rId3" imgW="5067300" imgH="1498600" progId="Equation.3">
                  <p:embed/>
                </p:oleObj>
              </mc:Choice>
              <mc:Fallback>
                <p:oleObj name="Equation" r:id="rId3" imgW="5067300" imgH="1498600" progId="Equation.3">
                  <p:embed/>
                  <p:pic>
                    <p:nvPicPr>
                      <p:cNvPr id="3584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394" y="1881094"/>
                        <a:ext cx="7970071" cy="27671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845" name="Text Box 11"/>
          <p:cNvSpPr txBox="1">
            <a:spLocks noChangeArrowheads="1"/>
          </p:cNvSpPr>
          <p:nvPr/>
        </p:nvSpPr>
        <p:spPr bwMode="auto">
          <a:xfrm>
            <a:off x="762000" y="5144238"/>
            <a:ext cx="88392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a:t>Note the lower F</a:t>
            </a:r>
            <a:r>
              <a:rPr lang="en-US" sz="2000" baseline="-25000"/>
              <a:t>s</a:t>
            </a:r>
            <a:r>
              <a:rPr lang="en-US" sz="2000"/>
              <a:t>(1000 hr) compared to F</a:t>
            </a:r>
            <a:r>
              <a:rPr lang="en-US" sz="2000" baseline="-25000"/>
              <a:t>i</a:t>
            </a:r>
            <a:r>
              <a:rPr lang="en-US" sz="2000"/>
              <a:t>(1000 hr).</a:t>
            </a:r>
            <a:r>
              <a:rPr lang="en-US" sz="1800"/>
              <a:t> </a:t>
            </a:r>
          </a:p>
        </p:txBody>
      </p:sp>
      <p:sp>
        <p:nvSpPr>
          <p:cNvPr id="35846" name="TextBox 8"/>
          <p:cNvSpPr txBox="1">
            <a:spLocks noChangeArrowheads="1"/>
          </p:cNvSpPr>
          <p:nvPr/>
        </p:nvSpPr>
        <p:spPr bwMode="auto">
          <a:xfrm>
            <a:off x="1219200" y="1030348"/>
            <a:ext cx="670559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200" dirty="0"/>
              <a:t>Assume the Exponential reliability distribution. Why?</a:t>
            </a:r>
          </a:p>
        </p:txBody>
      </p:sp>
      <p:sp>
        <p:nvSpPr>
          <p:cNvPr id="35847" name="TextBox 7"/>
          <p:cNvSpPr txBox="1">
            <a:spLocks noChangeArrowheads="1"/>
          </p:cNvSpPr>
          <p:nvPr/>
        </p:nvSpPr>
        <p:spPr bwMode="auto">
          <a:xfrm>
            <a:off x="762000" y="5529094"/>
            <a:ext cx="549691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200" dirty="0"/>
              <a:t>Is this System behavior is expected?</a:t>
            </a:r>
          </a:p>
        </p:txBody>
      </p:sp>
      <p:cxnSp>
        <p:nvCxnSpPr>
          <p:cNvPr id="35848" name="Straight Arrow Connector 2"/>
          <p:cNvCxnSpPr>
            <a:cxnSpLocks noChangeShapeType="1"/>
          </p:cNvCxnSpPr>
          <p:nvPr/>
        </p:nvCxnSpPr>
        <p:spPr bwMode="auto">
          <a:xfrm flipH="1">
            <a:off x="2209800" y="3048000"/>
            <a:ext cx="1752600" cy="1219200"/>
          </a:xfrm>
          <a:prstGeom prst="straightConnector1">
            <a:avLst/>
          </a:prstGeom>
          <a:noFill/>
          <a:ln w="9525">
            <a:solidFill>
              <a:schemeClr val="tx1"/>
            </a:solidFill>
            <a:round/>
            <a:headEnd/>
            <a:tailEnd type="arrow" w="med" len="med"/>
          </a:ln>
        </p:spPr>
      </p:cxnSp>
      <p:sp>
        <p:nvSpPr>
          <p:cNvPr id="35849" name="TextBox 3"/>
          <p:cNvSpPr txBox="1">
            <a:spLocks noChangeArrowheads="1"/>
          </p:cNvSpPr>
          <p:nvPr/>
        </p:nvSpPr>
        <p:spPr bwMode="auto">
          <a:xfrm>
            <a:off x="3200400" y="3725498"/>
            <a:ext cx="24177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t>How does this follow?</a:t>
            </a:r>
          </a:p>
        </p:txBody>
      </p:sp>
      <p:sp>
        <p:nvSpPr>
          <p:cNvPr id="2" name="TextBox 1"/>
          <p:cNvSpPr txBox="1"/>
          <p:nvPr/>
        </p:nvSpPr>
        <p:spPr>
          <a:xfrm>
            <a:off x="5910778" y="3458845"/>
            <a:ext cx="2623622" cy="492443"/>
          </a:xfrm>
          <a:prstGeom prst="rect">
            <a:avLst/>
          </a:prstGeom>
          <a:noFill/>
        </p:spPr>
        <p:txBody>
          <a:bodyPr wrap="square" rtlCol="0">
            <a:spAutoFit/>
          </a:bodyPr>
          <a:lstStyle/>
          <a:p>
            <a:r>
              <a:rPr lang="en-US" sz="2600" dirty="0"/>
              <a:t>e</a:t>
            </a:r>
            <a:r>
              <a:rPr lang="en-US" sz="2600" baseline="30000" dirty="0"/>
              <a:t>-</a:t>
            </a:r>
            <a:r>
              <a:rPr lang="en-US" sz="2600" baseline="30000" dirty="0" err="1"/>
              <a:t>λt</a:t>
            </a:r>
            <a:r>
              <a:rPr lang="en-US" sz="2600" dirty="0"/>
              <a:t> ~ 1-λt , </a:t>
            </a:r>
            <a:r>
              <a:rPr lang="en-US" sz="2600" dirty="0" err="1"/>
              <a:t>λt</a:t>
            </a:r>
            <a:r>
              <a:rPr lang="en-US" sz="2600" dirty="0"/>
              <a:t> &lt;&lt; 1</a:t>
            </a:r>
          </a:p>
        </p:txBody>
      </p:sp>
      <p:sp>
        <p:nvSpPr>
          <p:cNvPr id="3" name="TextBox 2"/>
          <p:cNvSpPr txBox="1"/>
          <p:nvPr/>
        </p:nvSpPr>
        <p:spPr>
          <a:xfrm>
            <a:off x="1369092" y="1625303"/>
            <a:ext cx="3434015" cy="369332"/>
          </a:xfrm>
          <a:prstGeom prst="rect">
            <a:avLst/>
          </a:prstGeom>
          <a:noFill/>
        </p:spPr>
        <p:txBody>
          <a:bodyPr wrap="none" rtlCol="0">
            <a:spAutoFit/>
          </a:bodyPr>
          <a:lstStyle/>
          <a:p>
            <a:r>
              <a:rPr lang="en-US" dirty="0"/>
              <a:t>OR gate expression, independence</a:t>
            </a:r>
          </a:p>
        </p:txBody>
      </p:sp>
      <p:sp>
        <p:nvSpPr>
          <p:cNvPr id="4" name="TextBox 3"/>
          <p:cNvSpPr txBox="1"/>
          <p:nvPr/>
        </p:nvSpPr>
        <p:spPr>
          <a:xfrm>
            <a:off x="3761510" y="3347252"/>
            <a:ext cx="1379066" cy="369332"/>
          </a:xfrm>
          <a:prstGeom prst="rect">
            <a:avLst/>
          </a:prstGeom>
          <a:noFill/>
        </p:spPr>
        <p:txBody>
          <a:bodyPr wrap="none" rtlCol="0">
            <a:spAutoFit/>
          </a:bodyPr>
          <a:lstStyle/>
          <a:p>
            <a:r>
              <a:rPr lang="en-US" dirty="0"/>
              <a:t>Taylor Series</a:t>
            </a:r>
          </a:p>
        </p:txBody>
      </p:sp>
      <p:sp>
        <p:nvSpPr>
          <p:cNvPr id="5" name="TextBox 4">
            <a:extLst>
              <a:ext uri="{FF2B5EF4-FFF2-40B4-BE49-F238E27FC236}">
                <a16:creationId xmlns:a16="http://schemas.microsoft.com/office/drawing/2014/main" id="{7BDEA54F-F1B0-214D-B7CC-F31BC49A1DDE}"/>
              </a:ext>
            </a:extLst>
          </p:cNvPr>
          <p:cNvSpPr txBox="1"/>
          <p:nvPr/>
        </p:nvSpPr>
        <p:spPr>
          <a:xfrm>
            <a:off x="3778853" y="3120973"/>
            <a:ext cx="1853435" cy="369332"/>
          </a:xfrm>
          <a:prstGeom prst="rect">
            <a:avLst/>
          </a:prstGeom>
          <a:noFill/>
        </p:spPr>
        <p:txBody>
          <a:bodyPr wrap="square" rtlCol="0">
            <a:spAutoFit/>
          </a:bodyPr>
          <a:lstStyle/>
          <a:p>
            <a:r>
              <a:rPr lang="en-US" dirty="0"/>
              <a:t>Leading Term</a:t>
            </a:r>
          </a:p>
        </p:txBody>
      </p:sp>
    </p:spTree>
    <p:extLst>
      <p:ext uri="{BB962C8B-B14F-4D97-AF65-F5344CB8AC3E}">
        <p14:creationId xmlns:p14="http://schemas.microsoft.com/office/powerpoint/2010/main" val="729954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0"/>
            <a:ext cx="7772400" cy="735724"/>
          </a:xfrm>
        </p:spPr>
        <p:txBody>
          <a:bodyPr>
            <a:normAutofit/>
          </a:bodyPr>
          <a:lstStyle/>
          <a:p>
            <a:pPr eaLnBrk="1" hangingPunct="1"/>
            <a:r>
              <a:rPr lang="en-US" sz="3200" dirty="0">
                <a:latin typeface="Arial" charset="0"/>
                <a:ea typeface="ＭＳ Ｐゴシック" charset="0"/>
                <a:cs typeface="ＭＳ Ｐゴシック" charset="0"/>
              </a:rPr>
              <a:t>Solution, Parallel System</a:t>
            </a:r>
          </a:p>
        </p:txBody>
      </p:sp>
      <p:sp>
        <p:nvSpPr>
          <p:cNvPr id="37891" name="Rectangle 3"/>
          <p:cNvSpPr>
            <a:spLocks noGrp="1" noChangeArrowheads="1"/>
          </p:cNvSpPr>
          <p:nvPr>
            <p:ph type="body" idx="1"/>
          </p:nvPr>
        </p:nvSpPr>
        <p:spPr>
          <a:xfrm>
            <a:off x="304800" y="1143000"/>
            <a:ext cx="8534400" cy="4572000"/>
          </a:xfrm>
        </p:spPr>
        <p:txBody>
          <a:bodyPr>
            <a:normAutofit/>
          </a:bodyPr>
          <a:lstStyle/>
          <a:p>
            <a:pPr eaLnBrk="1" hangingPunct="1"/>
            <a:r>
              <a:rPr lang="en-US" sz="2200" dirty="0">
                <a:latin typeface="Arial" charset="0"/>
                <a:ea typeface="ＭＳ Ｐゴシック" charset="0"/>
                <a:cs typeface="ＭＳ Ｐゴシック" charset="0"/>
              </a:rPr>
              <a:t>Determine parameters of a System of 3 units, assumed to be independent, with constant </a:t>
            </a:r>
            <a:r>
              <a:rPr lang="en-US" sz="2200" dirty="0" err="1">
                <a:latin typeface="Arial" charset="0"/>
                <a:ea typeface="ＭＳ Ｐゴシック" charset="0"/>
                <a:cs typeface="ＭＳ Ｐゴシック" charset="0"/>
              </a:rPr>
              <a:t>λ</a:t>
            </a:r>
            <a:r>
              <a:rPr lang="en-US" sz="2200" dirty="0">
                <a:latin typeface="Arial" charset="0"/>
                <a:ea typeface="ＭＳ Ｐゴシック" charset="0"/>
                <a:cs typeface="ＭＳ Ｐゴシック" charset="0"/>
              </a:rPr>
              <a:t> in parallel.  </a:t>
            </a:r>
          </a:p>
        </p:txBody>
      </p:sp>
      <p:graphicFrame>
        <p:nvGraphicFramePr>
          <p:cNvPr id="37892" name="Object 2"/>
          <p:cNvGraphicFramePr>
            <a:graphicFrameLocks noChangeAspect="1"/>
          </p:cNvGraphicFramePr>
          <p:nvPr>
            <p:extLst/>
          </p:nvPr>
        </p:nvGraphicFramePr>
        <p:xfrm>
          <a:off x="1769487" y="2261692"/>
          <a:ext cx="5605025" cy="1783258"/>
        </p:xfrm>
        <a:graphic>
          <a:graphicData uri="http://schemas.openxmlformats.org/presentationml/2006/ole">
            <mc:AlternateContent xmlns:mc="http://schemas.openxmlformats.org/markup-compatibility/2006">
              <mc:Choice xmlns:v="urn:schemas-microsoft-com:vml" Requires="v">
                <p:oleObj spid="_x0000_s613388" name="Equation" r:id="rId3" imgW="3111500" imgH="990600" progId="Equation.DSMT4">
                  <p:embed/>
                </p:oleObj>
              </mc:Choice>
              <mc:Fallback>
                <p:oleObj name="Equation" r:id="rId3" imgW="3111500" imgH="990600" progId="Equation.DSMT4">
                  <p:embed/>
                  <p:pic>
                    <p:nvPicPr>
                      <p:cNvPr id="3789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9487" y="2261692"/>
                        <a:ext cx="5605025" cy="17832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893" name="Text Box 9"/>
          <p:cNvSpPr txBox="1">
            <a:spLocks noChangeArrowheads="1"/>
          </p:cNvSpPr>
          <p:nvPr/>
        </p:nvSpPr>
        <p:spPr bwMode="auto">
          <a:xfrm>
            <a:off x="1655379" y="5125879"/>
            <a:ext cx="6972412" cy="1045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150000"/>
              </a:lnSpc>
              <a:spcAft>
                <a:spcPts val="4000"/>
              </a:spcAft>
            </a:pPr>
            <a:r>
              <a:rPr lang="en-US" sz="2200" dirty="0" err="1">
                <a:sym typeface="Symbol" charset="0"/>
              </a:rPr>
              <a:t>λ</a:t>
            </a:r>
            <a:r>
              <a:rPr lang="en-US" sz="2200" baseline="-25000" dirty="0" err="1">
                <a:sym typeface="Symbol" charset="0"/>
              </a:rPr>
              <a:t>s</a:t>
            </a:r>
            <a:r>
              <a:rPr lang="en-US" sz="2200" dirty="0">
                <a:sym typeface="Symbol" charset="0"/>
              </a:rPr>
              <a:t> = 1/MTTF</a:t>
            </a:r>
            <a:r>
              <a:rPr lang="en-US" sz="2200" baseline="-25000" dirty="0">
                <a:sym typeface="Symbol" charset="0"/>
              </a:rPr>
              <a:t>s</a:t>
            </a:r>
            <a:r>
              <a:rPr lang="en-US" sz="2200" dirty="0">
                <a:sym typeface="Symbol" charset="0"/>
              </a:rPr>
              <a:t> = 2.3x10</a:t>
            </a:r>
            <a:r>
              <a:rPr lang="en-US" sz="2200" baseline="30000" dirty="0">
                <a:sym typeface="Symbol" charset="0"/>
              </a:rPr>
              <a:t>-6</a:t>
            </a:r>
            <a:r>
              <a:rPr lang="en-US" sz="2200" dirty="0">
                <a:sym typeface="Symbol" charset="0"/>
              </a:rPr>
              <a:t>, </a:t>
            </a:r>
            <a:r>
              <a:rPr lang="en-US" sz="2200" b="1" dirty="0">
                <a:sym typeface="Symbol" charset="0"/>
              </a:rPr>
              <a:t>smaller than any </a:t>
            </a:r>
            <a:r>
              <a:rPr lang="en-US" sz="2200" b="1" dirty="0" err="1">
                <a:sym typeface="Symbol" charset="0"/>
              </a:rPr>
              <a:t>λ</a:t>
            </a:r>
            <a:r>
              <a:rPr lang="en-US" sz="2200" b="1" baseline="-25000" dirty="0" err="1">
                <a:sym typeface="Symbol" charset="0"/>
              </a:rPr>
              <a:t>i</a:t>
            </a:r>
            <a:r>
              <a:rPr lang="en-US" sz="2200" b="1" baseline="-25000" dirty="0">
                <a:sym typeface="Symbol" charset="0"/>
              </a:rPr>
              <a:t> 		 	</a:t>
            </a:r>
            <a:r>
              <a:rPr lang="en-US" sz="2200" dirty="0">
                <a:sym typeface="Symbol" charset="0"/>
              </a:rPr>
              <a:t>MTTF</a:t>
            </a:r>
            <a:r>
              <a:rPr lang="en-US" sz="2200" baseline="-25000" dirty="0">
                <a:sym typeface="Symbol" charset="0"/>
              </a:rPr>
              <a:t>s </a:t>
            </a:r>
            <a:r>
              <a:rPr lang="en-US" sz="2200" dirty="0">
                <a:sym typeface="Symbol" charset="0"/>
              </a:rPr>
              <a:t>&gt; </a:t>
            </a:r>
            <a:r>
              <a:rPr lang="en-US" sz="2200" dirty="0" err="1">
                <a:sym typeface="Symbol" charset="0"/>
              </a:rPr>
              <a:t>MTTF</a:t>
            </a:r>
            <a:r>
              <a:rPr lang="en-US" sz="2200" baseline="-25000" dirty="0" err="1">
                <a:sym typeface="Symbol" charset="0"/>
              </a:rPr>
              <a:t>i</a:t>
            </a:r>
            <a:endParaRPr lang="en-US" sz="2200" dirty="0"/>
          </a:p>
        </p:txBody>
      </p:sp>
      <p:graphicFrame>
        <p:nvGraphicFramePr>
          <p:cNvPr id="37894" name="Object 3"/>
          <p:cNvGraphicFramePr>
            <a:graphicFrameLocks noChangeAspect="1"/>
          </p:cNvGraphicFramePr>
          <p:nvPr>
            <p:extLst/>
          </p:nvPr>
        </p:nvGraphicFramePr>
        <p:xfrm>
          <a:off x="2874580" y="4317124"/>
          <a:ext cx="3259197" cy="331076"/>
        </p:xfrm>
        <a:graphic>
          <a:graphicData uri="http://schemas.openxmlformats.org/presentationml/2006/ole">
            <mc:AlternateContent xmlns:mc="http://schemas.openxmlformats.org/markup-compatibility/2006">
              <mc:Choice xmlns:v="urn:schemas-microsoft-com:vml" Requires="v">
                <p:oleObj spid="_x0000_s613389" name="Equation" r:id="rId5" imgW="1879600" imgH="215900" progId="Equation.DSMT4">
                  <p:embed/>
                </p:oleObj>
              </mc:Choice>
              <mc:Fallback>
                <p:oleObj name="Equation" r:id="rId5" imgW="1879600" imgH="215900" progId="Equation.DSMT4">
                  <p:embed/>
                  <p:pic>
                    <p:nvPicPr>
                      <p:cNvPr id="3789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4580" y="4317124"/>
                        <a:ext cx="3259197" cy="3310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377514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33425" y="-140454"/>
            <a:ext cx="7772400" cy="1143000"/>
          </a:xfrm>
        </p:spPr>
        <p:txBody>
          <a:bodyPr>
            <a:normAutofit/>
          </a:bodyPr>
          <a:lstStyle/>
          <a:p>
            <a:pPr eaLnBrk="1" hangingPunct="1"/>
            <a:r>
              <a:rPr lang="en-US" sz="3200" dirty="0">
                <a:latin typeface="Arial" charset="0"/>
                <a:ea typeface="ＭＳ Ｐゴシック" charset="0"/>
                <a:cs typeface="ＭＳ Ｐゴシック" charset="0"/>
              </a:rPr>
              <a:t>Parallel System of N Blocks</a:t>
            </a:r>
          </a:p>
        </p:txBody>
      </p:sp>
      <p:sp>
        <p:nvSpPr>
          <p:cNvPr id="38915" name="Rectangle 3"/>
          <p:cNvSpPr>
            <a:spLocks noGrp="1" noChangeArrowheads="1"/>
          </p:cNvSpPr>
          <p:nvPr>
            <p:ph type="body" idx="1"/>
          </p:nvPr>
        </p:nvSpPr>
        <p:spPr>
          <a:xfrm>
            <a:off x="685800" y="1140630"/>
            <a:ext cx="8077200" cy="4876800"/>
          </a:xfrm>
        </p:spPr>
        <p:txBody>
          <a:bodyPr>
            <a:normAutofit/>
          </a:bodyPr>
          <a:lstStyle/>
          <a:p>
            <a:pPr eaLnBrk="1" hangingPunct="1"/>
            <a:r>
              <a:rPr lang="en-US" sz="2200" dirty="0">
                <a:latin typeface="Arial" charset="0"/>
                <a:ea typeface="ＭＳ Ｐゴシック" charset="0"/>
                <a:cs typeface="ＭＳ Ｐゴシック" charset="0"/>
              </a:rPr>
              <a:t>Mean time to failure for N parallel units.</a:t>
            </a:r>
          </a:p>
          <a:p>
            <a:pPr eaLnBrk="1" hangingPunct="1"/>
            <a:endParaRPr lang="en-US" sz="2200" dirty="0">
              <a:latin typeface="Arial" charset="0"/>
              <a:ea typeface="ＭＳ Ｐゴシック" charset="0"/>
              <a:cs typeface="ＭＳ Ｐゴシック" charset="0"/>
            </a:endParaRPr>
          </a:p>
        </p:txBody>
      </p:sp>
      <p:graphicFrame>
        <p:nvGraphicFramePr>
          <p:cNvPr id="38916" name="Object 2"/>
          <p:cNvGraphicFramePr>
            <a:graphicFrameLocks noChangeAspect="1"/>
          </p:cNvGraphicFramePr>
          <p:nvPr>
            <p:extLst/>
          </p:nvPr>
        </p:nvGraphicFramePr>
        <p:xfrm>
          <a:off x="247650" y="1568395"/>
          <a:ext cx="8782050" cy="1944687"/>
        </p:xfrm>
        <a:graphic>
          <a:graphicData uri="http://schemas.openxmlformats.org/presentationml/2006/ole">
            <mc:AlternateContent xmlns:mc="http://schemas.openxmlformats.org/markup-compatibility/2006">
              <mc:Choice xmlns:v="urn:schemas-microsoft-com:vml" Requires="v">
                <p:oleObj spid="_x0000_s614407" name="Equation" r:id="rId3" imgW="4584700" imgH="1016000" progId="Equation.DSMT4">
                  <p:embed/>
                </p:oleObj>
              </mc:Choice>
              <mc:Fallback>
                <p:oleObj name="Equation" r:id="rId3" imgW="4584700" imgH="1016000" progId="Equation.DSMT4">
                  <p:embed/>
                  <p:pic>
                    <p:nvPicPr>
                      <p:cNvPr id="3891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 y="1568395"/>
                        <a:ext cx="8782050" cy="1944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8917" name="Text Box 7"/>
          <p:cNvSpPr txBox="1">
            <a:spLocks noChangeArrowheads="1"/>
          </p:cNvSpPr>
          <p:nvPr/>
        </p:nvSpPr>
        <p:spPr bwMode="auto">
          <a:xfrm>
            <a:off x="190500" y="4109581"/>
            <a:ext cx="876300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342900" indent="-342900">
              <a:buFont typeface="Arial" panose="020B0604020202020204" pitchFamily="34" charset="0"/>
              <a:buChar char="•"/>
            </a:pPr>
            <a:r>
              <a:rPr lang="en-US" sz="2000" dirty="0"/>
              <a:t>In general, MTTF</a:t>
            </a:r>
            <a:r>
              <a:rPr lang="en-US" sz="2000" baseline="-25000" dirty="0"/>
              <a:t>s</a:t>
            </a:r>
            <a:r>
              <a:rPr lang="en-US" sz="2000" dirty="0"/>
              <a:t> and reliability increases as additional parallel components are added, </a:t>
            </a:r>
            <a:r>
              <a:rPr lang="en-US" sz="2000" b="1" dirty="0"/>
              <a:t>but the rate of gain in reliability decreases as N grows larger.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 do you decide how many redundant components you will use? </a:t>
            </a:r>
          </a:p>
          <a:p>
            <a:pPr lvl="1" indent="0"/>
            <a:r>
              <a:rPr lang="en-US" sz="2000" dirty="0"/>
              <a:t>- Compare how much is gained by an increased number of units and increased cost. Is the cost sufficiently balanced by the gain?</a:t>
            </a:r>
          </a:p>
        </p:txBody>
      </p:sp>
    </p:spTree>
    <p:extLst>
      <p:ext uri="{BB962C8B-B14F-4D97-AF65-F5344CB8AC3E}">
        <p14:creationId xmlns:p14="http://schemas.microsoft.com/office/powerpoint/2010/main" val="3518010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3797" y="58106"/>
            <a:ext cx="7772400" cy="1143000"/>
          </a:xfrm>
        </p:spPr>
        <p:txBody>
          <a:bodyPr>
            <a:normAutofit/>
          </a:bodyPr>
          <a:lstStyle/>
          <a:p>
            <a:pPr eaLnBrk="1" hangingPunct="1"/>
            <a:r>
              <a:rPr lang="en-US" sz="3200" dirty="0">
                <a:latin typeface="Arial" charset="0"/>
                <a:ea typeface="ＭＳ Ｐゴシック" charset="0"/>
                <a:cs typeface="ＭＳ Ｐゴシック" charset="0"/>
              </a:rPr>
              <a:t>How many redundant components?</a:t>
            </a:r>
          </a:p>
        </p:txBody>
      </p:sp>
      <p:sp>
        <p:nvSpPr>
          <p:cNvPr id="40963" name="Rectangle 3"/>
          <p:cNvSpPr>
            <a:spLocks noGrp="1" noChangeArrowheads="1"/>
          </p:cNvSpPr>
          <p:nvPr>
            <p:ph type="body" idx="1"/>
          </p:nvPr>
        </p:nvSpPr>
        <p:spPr>
          <a:xfrm>
            <a:off x="179280" y="1008992"/>
            <a:ext cx="8915400" cy="5849007"/>
          </a:xfrm>
        </p:spPr>
        <p:txBody>
          <a:bodyPr>
            <a:normAutofit/>
          </a:bodyPr>
          <a:lstStyle/>
          <a:p>
            <a:pPr eaLnBrk="1" hangingPunct="1">
              <a:spcAft>
                <a:spcPts val="3000"/>
              </a:spcAft>
            </a:pPr>
            <a:r>
              <a:rPr lang="en-US" sz="2200" dirty="0">
                <a:latin typeface="Arial" charset="0"/>
                <a:ea typeface="ＭＳ Ｐゴシック" charset="0"/>
                <a:cs typeface="ＭＳ Ｐゴシック" charset="0"/>
              </a:rPr>
              <a:t>In a redundant System of N independent units in parallel, if all units have a constant </a:t>
            </a:r>
            <a:r>
              <a:rPr lang="en-US" sz="2200" dirty="0" err="1">
                <a:latin typeface="Arial" charset="0"/>
                <a:ea typeface="ＭＳ Ｐゴシック" charset="0"/>
                <a:cs typeface="ＭＳ Ｐゴシック" charset="0"/>
                <a:sym typeface="Symbol" charset="0"/>
              </a:rPr>
              <a:t>λ</a:t>
            </a:r>
            <a:r>
              <a:rPr lang="en-US" sz="2200" baseline="-25000" dirty="0" err="1">
                <a:latin typeface="Arial" charset="0"/>
                <a:ea typeface="ＭＳ Ｐゴシック" charset="0"/>
                <a:cs typeface="ＭＳ Ｐゴシック" charset="0"/>
                <a:sym typeface="Symbol" charset="0"/>
              </a:rPr>
              <a:t>i</a:t>
            </a:r>
            <a:r>
              <a:rPr lang="en-US" sz="2200" baseline="-25000" dirty="0">
                <a:latin typeface="Arial" charset="0"/>
                <a:ea typeface="ＭＳ Ｐゴシック" charset="0"/>
                <a:cs typeface="ＭＳ Ｐゴシック" charset="0"/>
                <a:sym typeface="Symbol" charset="0"/>
              </a:rPr>
              <a:t> </a:t>
            </a:r>
            <a:r>
              <a:rPr lang="en-US" sz="2200" dirty="0">
                <a:latin typeface="Arial" charset="0"/>
                <a:ea typeface="ＭＳ Ｐゴシック" charset="0"/>
                <a:cs typeface="ＭＳ Ｐゴシック" charset="0"/>
              </a:rPr>
              <a:t>and </a:t>
            </a:r>
            <a:r>
              <a:rPr lang="en-US" sz="2200" dirty="0" err="1">
                <a:latin typeface="Arial" charset="0"/>
                <a:ea typeface="ＭＳ Ｐゴシック" charset="0"/>
                <a:cs typeface="ＭＳ Ｐゴシック" charset="0"/>
                <a:sym typeface="Symbol" charset="0"/>
              </a:rPr>
              <a:t>λ</a:t>
            </a:r>
            <a:r>
              <a:rPr lang="en-US" sz="2200" baseline="-25000" dirty="0" err="1">
                <a:latin typeface="Arial" charset="0"/>
                <a:ea typeface="ＭＳ Ｐゴシック" charset="0"/>
                <a:cs typeface="ＭＳ Ｐゴシック" charset="0"/>
                <a:sym typeface="Symbol" charset="0"/>
              </a:rPr>
              <a:t>i</a:t>
            </a:r>
            <a:r>
              <a:rPr lang="en-US" sz="2200" dirty="0">
                <a:latin typeface="Arial" charset="0"/>
                <a:ea typeface="ＭＳ Ｐゴシック" charset="0"/>
                <a:cs typeface="ＭＳ Ｐゴシック" charset="0"/>
                <a:sym typeface="Symbol" charset="0"/>
              </a:rPr>
              <a:t> ~ </a:t>
            </a:r>
            <a:r>
              <a:rPr lang="en-US" sz="2200" dirty="0" err="1">
                <a:latin typeface="Arial" charset="0"/>
                <a:ea typeface="ＭＳ Ｐゴシック" charset="0"/>
                <a:cs typeface="ＭＳ Ｐゴシック" charset="0"/>
                <a:sym typeface="Symbol" charset="0"/>
              </a:rPr>
              <a:t>λ</a:t>
            </a:r>
            <a:r>
              <a:rPr lang="en-US" sz="2200" dirty="0">
                <a:latin typeface="Arial" charset="0"/>
                <a:ea typeface="ＭＳ Ｐゴシック" charset="0"/>
                <a:cs typeface="ＭＳ Ｐゴシック" charset="0"/>
                <a:sym typeface="Symbol" charset="0"/>
              </a:rPr>
              <a:t>:</a:t>
            </a:r>
            <a:br>
              <a:rPr lang="en-US" sz="2200" dirty="0">
                <a:latin typeface="Arial" charset="0"/>
                <a:ea typeface="ＭＳ Ｐゴシック" charset="0"/>
                <a:cs typeface="ＭＳ Ｐゴシック" charset="0"/>
                <a:sym typeface="Symbol" charset="0"/>
              </a:rPr>
            </a:br>
            <a:endParaRPr lang="en-US" sz="2200" dirty="0">
              <a:latin typeface="Arial" charset="0"/>
              <a:ea typeface="ＭＳ Ｐゴシック" charset="0"/>
              <a:cs typeface="ＭＳ Ｐゴシック" charset="0"/>
              <a:sym typeface="Symbol" charset="0"/>
            </a:endParaRPr>
          </a:p>
          <a:p>
            <a:pPr marL="0" indent="0" eaLnBrk="1" hangingPunct="1">
              <a:spcAft>
                <a:spcPts val="1200"/>
              </a:spcAft>
              <a:buNone/>
            </a:pPr>
            <a:br>
              <a:rPr lang="en-US" sz="2200" dirty="0">
                <a:latin typeface="Arial" charset="0"/>
                <a:ea typeface="ＭＳ Ｐゴシック" charset="0"/>
                <a:cs typeface="ＭＳ Ｐゴシック" charset="0"/>
                <a:sym typeface="Symbol" charset="0"/>
              </a:rPr>
            </a:br>
            <a:endParaRPr lang="en-US" sz="2200" dirty="0">
              <a:latin typeface="Arial" charset="0"/>
              <a:ea typeface="ＭＳ Ｐゴシック" charset="0"/>
              <a:cs typeface="ＭＳ Ｐゴシック" charset="0"/>
              <a:sym typeface="Symbol" charset="0"/>
            </a:endParaRPr>
          </a:p>
          <a:p>
            <a:pPr marL="0" indent="0" eaLnBrk="1" hangingPunct="1">
              <a:spcAft>
                <a:spcPts val="1200"/>
              </a:spcAft>
              <a:buNone/>
            </a:pPr>
            <a:endParaRPr lang="en-US" sz="2200" dirty="0">
              <a:latin typeface="Arial" charset="0"/>
              <a:ea typeface="ＭＳ Ｐゴシック" charset="0"/>
              <a:cs typeface="ＭＳ Ｐゴシック" charset="0"/>
              <a:sym typeface="Symbol" charset="0"/>
            </a:endParaRPr>
          </a:p>
          <a:p>
            <a:pPr eaLnBrk="1" hangingPunct="1">
              <a:spcAft>
                <a:spcPts val="600"/>
              </a:spcAft>
            </a:pPr>
            <a:r>
              <a:rPr lang="en-US" sz="2200" dirty="0">
                <a:latin typeface="Arial" charset="0"/>
                <a:ea typeface="ＭＳ Ｐゴシック" charset="0"/>
                <a:cs typeface="ＭＳ Ｐゴシック" charset="0"/>
                <a:sym typeface="Symbol" charset="0"/>
              </a:rPr>
              <a:t>For design of redundant Systems, MTTF</a:t>
            </a:r>
            <a:r>
              <a:rPr lang="en-US" sz="2200" baseline="-25000" dirty="0">
                <a:latin typeface="Arial" charset="0"/>
                <a:ea typeface="ＭＳ Ｐゴシック" charset="0"/>
                <a:cs typeface="ＭＳ Ｐゴシック" charset="0"/>
                <a:sym typeface="Symbol" charset="0"/>
              </a:rPr>
              <a:t>s</a:t>
            </a:r>
            <a:r>
              <a:rPr lang="en-US" sz="2200" dirty="0">
                <a:latin typeface="Arial" charset="0"/>
                <a:ea typeface="ＭＳ Ｐゴシック" charset="0"/>
                <a:cs typeface="ＭＳ Ｐゴシック" charset="0"/>
                <a:sym typeface="Symbol" charset="0"/>
              </a:rPr>
              <a:t> &gt; MTTF of each unit, but as N increases, each additional unit adds less to System reliability, and cost increases.</a:t>
            </a:r>
          </a:p>
          <a:p>
            <a:pPr eaLnBrk="1" hangingPunct="1">
              <a:spcAft>
                <a:spcPts val="1200"/>
              </a:spcAft>
            </a:pPr>
            <a:r>
              <a:rPr lang="en-US" sz="2200" dirty="0">
                <a:latin typeface="Arial" charset="0"/>
                <a:ea typeface="ＭＳ Ｐゴシック" charset="0"/>
                <a:cs typeface="ＭＳ Ｐゴシック" charset="0"/>
              </a:rPr>
              <a:t>Calculate optimum number of parallel units to maximize reliability and minimize overall cost during the unit life cycle (initial cost, maintenance costs). Without acceptable quality of test and maintenance, the System redundancy will be lower than expected.</a:t>
            </a:r>
          </a:p>
        </p:txBody>
      </p:sp>
      <p:graphicFrame>
        <p:nvGraphicFramePr>
          <p:cNvPr id="40964" name="Object 2"/>
          <p:cNvGraphicFramePr>
            <a:graphicFrameLocks noChangeAspect="1"/>
          </p:cNvGraphicFramePr>
          <p:nvPr>
            <p:extLst/>
          </p:nvPr>
        </p:nvGraphicFramePr>
        <p:xfrm>
          <a:off x="1476419" y="2937857"/>
          <a:ext cx="3778754" cy="884929"/>
        </p:xfrm>
        <a:graphic>
          <a:graphicData uri="http://schemas.openxmlformats.org/presentationml/2006/ole">
            <mc:AlternateContent xmlns:mc="http://schemas.openxmlformats.org/markup-compatibility/2006">
              <mc:Choice xmlns:v="urn:schemas-microsoft-com:vml" Requires="v">
                <p:oleObj spid="_x0000_s615441" name="Equation" r:id="rId3" imgW="2057400" imgH="482600" progId="Equation.DSMT4">
                  <p:embed/>
                </p:oleObj>
              </mc:Choice>
              <mc:Fallback>
                <p:oleObj name="Equation" r:id="rId3" imgW="2057400" imgH="482600" progId="Equation.DSMT4">
                  <p:embed/>
                  <p:pic>
                    <p:nvPicPr>
                      <p:cNvPr id="4096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419" y="2937857"/>
                        <a:ext cx="3778754" cy="8849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0965" name="Object 3"/>
          <p:cNvGraphicFramePr>
            <a:graphicFrameLocks noChangeAspect="1"/>
          </p:cNvGraphicFramePr>
          <p:nvPr>
            <p:extLst>
              <p:ext uri="{D42A27DB-BD31-4B8C-83A1-F6EECF244321}">
                <p14:modId xmlns:p14="http://schemas.microsoft.com/office/powerpoint/2010/main" val="967531647"/>
              </p:ext>
            </p:extLst>
          </p:nvPr>
        </p:nvGraphicFramePr>
        <p:xfrm>
          <a:off x="1568212" y="1809144"/>
          <a:ext cx="6225210" cy="818552"/>
        </p:xfrm>
        <a:graphic>
          <a:graphicData uri="http://schemas.openxmlformats.org/presentationml/2006/ole">
            <mc:AlternateContent xmlns:mc="http://schemas.openxmlformats.org/markup-compatibility/2006">
              <mc:Choice xmlns:v="urn:schemas-microsoft-com:vml" Requires="v">
                <p:oleObj spid="_x0000_s615442" name="Equation" r:id="rId5" imgW="3187700" imgH="419100" progId="Equation.DSMT4">
                  <p:embed/>
                </p:oleObj>
              </mc:Choice>
              <mc:Fallback>
                <p:oleObj name="Equation" r:id="rId5" imgW="3187700" imgH="419100" progId="Equation.DSMT4">
                  <p:embed/>
                  <p:pic>
                    <p:nvPicPr>
                      <p:cNvPr id="40965" name="Object 3"/>
                      <p:cNvPicPr>
                        <a:picLocks noChangeAspect="1" noChangeArrowheads="1"/>
                      </p:cNvPicPr>
                      <p:nvPr/>
                    </p:nvPicPr>
                    <p:blipFill>
                      <a:blip r:embed="rId6"/>
                      <a:srcRect/>
                      <a:stretch>
                        <a:fillRect/>
                      </a:stretch>
                    </p:blipFill>
                    <p:spPr bwMode="auto">
                      <a:xfrm>
                        <a:off x="1568212" y="1809144"/>
                        <a:ext cx="6225210" cy="818552"/>
                      </a:xfrm>
                      <a:prstGeom prst="rect">
                        <a:avLst/>
                      </a:prstGeom>
                      <a:noFill/>
                      <a:ln>
                        <a:noFill/>
                      </a:ln>
                      <a:effectLst/>
                    </p:spPr>
                  </p:pic>
                </p:oleObj>
              </mc:Fallback>
            </mc:AlternateContent>
          </a:graphicData>
        </a:graphic>
      </p:graphicFrame>
      <p:sp>
        <p:nvSpPr>
          <p:cNvPr id="2" name="TextBox 1"/>
          <p:cNvSpPr txBox="1"/>
          <p:nvPr/>
        </p:nvSpPr>
        <p:spPr>
          <a:xfrm>
            <a:off x="3509068" y="2437962"/>
            <a:ext cx="3225445" cy="400110"/>
          </a:xfrm>
          <a:prstGeom prst="rect">
            <a:avLst/>
          </a:prstGeom>
          <a:noFill/>
        </p:spPr>
        <p:txBody>
          <a:bodyPr wrap="none" rtlCol="0">
            <a:spAutoFit/>
          </a:bodyPr>
          <a:lstStyle/>
          <a:p>
            <a:r>
              <a:rPr lang="en-US" sz="2000" dirty="0"/>
              <a:t>increase by 50% with 2</a:t>
            </a:r>
            <a:r>
              <a:rPr lang="en-US" sz="2000" baseline="30000" dirty="0"/>
              <a:t>nd</a:t>
            </a:r>
            <a:r>
              <a:rPr lang="en-US" sz="2000" dirty="0"/>
              <a:t> unit</a:t>
            </a:r>
          </a:p>
        </p:txBody>
      </p:sp>
      <p:cxnSp>
        <p:nvCxnSpPr>
          <p:cNvPr id="4" name="Straight Arrow Connector 3"/>
          <p:cNvCxnSpPr/>
          <p:nvPr/>
        </p:nvCxnSpPr>
        <p:spPr>
          <a:xfrm flipH="1">
            <a:off x="3627821" y="2754469"/>
            <a:ext cx="507382" cy="317712"/>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 name="Object 2"/>
          <p:cNvGraphicFramePr>
            <a:graphicFrameLocks noChangeAspect="1"/>
          </p:cNvGraphicFramePr>
          <p:nvPr>
            <p:extLst/>
          </p:nvPr>
        </p:nvGraphicFramePr>
        <p:xfrm>
          <a:off x="5321653" y="2885996"/>
          <a:ext cx="1075814" cy="818553"/>
        </p:xfrm>
        <a:graphic>
          <a:graphicData uri="http://schemas.openxmlformats.org/presentationml/2006/ole">
            <mc:AlternateContent xmlns:mc="http://schemas.openxmlformats.org/markup-compatibility/2006">
              <mc:Choice xmlns:v="urn:schemas-microsoft-com:vml" Requires="v">
                <p:oleObj spid="_x0000_s615443" name="Equation" r:id="rId7" imgW="584200" imgH="444500" progId="Equation.DSMT4">
                  <p:embed/>
                </p:oleObj>
              </mc:Choice>
              <mc:Fallback>
                <p:oleObj name="Equation" r:id="rId7" imgW="584200" imgH="444500" progId="Equation.DSMT4">
                  <p:embed/>
                  <p:pic>
                    <p:nvPicPr>
                      <p:cNvPr id="3" name="Object 2"/>
                      <p:cNvPicPr/>
                      <p:nvPr/>
                    </p:nvPicPr>
                    <p:blipFill>
                      <a:blip r:embed="rId8"/>
                      <a:stretch>
                        <a:fillRect/>
                      </a:stretch>
                    </p:blipFill>
                    <p:spPr>
                      <a:xfrm>
                        <a:off x="5321653" y="2885996"/>
                        <a:ext cx="1075814" cy="818553"/>
                      </a:xfrm>
                      <a:prstGeom prst="rect">
                        <a:avLst/>
                      </a:prstGeom>
                    </p:spPr>
                  </p:pic>
                </p:oleObj>
              </mc:Fallback>
            </mc:AlternateContent>
          </a:graphicData>
        </a:graphic>
      </p:graphicFrame>
    </p:spTree>
    <p:extLst>
      <p:ext uri="{BB962C8B-B14F-4D97-AF65-F5344CB8AC3E}">
        <p14:creationId xmlns:p14="http://schemas.microsoft.com/office/powerpoint/2010/main" val="4140700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609600" y="0"/>
            <a:ext cx="7772400" cy="1143000"/>
          </a:xfrm>
        </p:spPr>
        <p:txBody>
          <a:bodyPr>
            <a:normAutofit/>
          </a:bodyPr>
          <a:lstStyle/>
          <a:p>
            <a:r>
              <a:rPr lang="en-US" sz="3200" dirty="0">
                <a:latin typeface="Arial" charset="0"/>
                <a:ea typeface="ＭＳ Ｐゴシック" charset="0"/>
                <a:cs typeface="ＭＳ Ｐゴシック" charset="0"/>
              </a:rPr>
              <a:t>Dependencies, Parallel System</a:t>
            </a:r>
          </a:p>
        </p:txBody>
      </p:sp>
      <p:sp>
        <p:nvSpPr>
          <p:cNvPr id="36866" name="Content Placeholder 10"/>
          <p:cNvSpPr>
            <a:spLocks noGrp="1"/>
          </p:cNvSpPr>
          <p:nvPr>
            <p:ph idx="1"/>
          </p:nvPr>
        </p:nvSpPr>
        <p:spPr>
          <a:xfrm>
            <a:off x="457200" y="1371600"/>
            <a:ext cx="8305800" cy="4800600"/>
          </a:xfrm>
        </p:spPr>
        <p:txBody>
          <a:bodyPr>
            <a:normAutofit/>
          </a:bodyPr>
          <a:lstStyle/>
          <a:p>
            <a:pPr>
              <a:spcAft>
                <a:spcPts val="1363"/>
              </a:spcAft>
            </a:pPr>
            <a:r>
              <a:rPr lang="en-US" sz="2400" dirty="0">
                <a:latin typeface="Arial" charset="0"/>
                <a:ea typeface="ＭＳ Ｐゴシック" charset="0"/>
                <a:cs typeface="ＭＳ Ｐゴシック" charset="0"/>
              </a:rPr>
              <a:t>A parallel System of 2 or more units, assuming independence, can exhibit higher reliability than a single 1 unit.</a:t>
            </a:r>
          </a:p>
          <a:p>
            <a:pPr>
              <a:spcAft>
                <a:spcPts val="1363"/>
              </a:spcAft>
            </a:pPr>
            <a:r>
              <a:rPr lang="en-US" sz="2400" dirty="0">
                <a:latin typeface="Arial" charset="0"/>
                <a:ea typeface="ＭＳ Ｐゴシック" charset="0"/>
                <a:cs typeface="ＭＳ Ｐゴシック" charset="0"/>
              </a:rPr>
              <a:t>Because units are generally dependent to some degree, this ideal model assuming independence provides an </a:t>
            </a:r>
            <a:r>
              <a:rPr lang="en-US" sz="2400" b="1" dirty="0">
                <a:latin typeface="Arial" charset="0"/>
                <a:ea typeface="ＭＳ Ｐゴシック" charset="0"/>
                <a:cs typeface="ＭＳ Ｐゴシック" charset="0"/>
              </a:rPr>
              <a:t>upper limit estimate </a:t>
            </a:r>
            <a:r>
              <a:rPr lang="en-US" sz="2400" dirty="0">
                <a:latin typeface="Arial" charset="0"/>
                <a:ea typeface="ＭＳ Ｐゴシック" charset="0"/>
                <a:cs typeface="ＭＳ Ｐゴシック" charset="0"/>
              </a:rPr>
              <a:t>of System reliability and also highlights the importance of monitoring component reliability and identifying significant </a:t>
            </a:r>
            <a:r>
              <a:rPr lang="en-US" sz="2400" b="1" dirty="0">
                <a:latin typeface="Arial" charset="0"/>
                <a:ea typeface="ＭＳ Ｐゴシック" charset="0"/>
                <a:cs typeface="ＭＳ Ｐゴシック" charset="0"/>
              </a:rPr>
              <a:t>dependencies.</a:t>
            </a:r>
            <a:endParaRPr lang="en-US" sz="24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711285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91359" y="136525"/>
            <a:ext cx="7772400" cy="685800"/>
          </a:xfrm>
        </p:spPr>
        <p:txBody>
          <a:bodyPr>
            <a:normAutofit/>
          </a:bodyPr>
          <a:lstStyle/>
          <a:p>
            <a:pPr eaLnBrk="1" hangingPunct="1"/>
            <a:r>
              <a:rPr lang="en-US" sz="3600" dirty="0">
                <a:latin typeface="Arial" charset="0"/>
                <a:ea typeface="ＭＳ Ｐゴシック" charset="0"/>
                <a:cs typeface="ＭＳ Ｐゴシック" charset="0"/>
              </a:rPr>
              <a:t>Redundancy Reducers</a:t>
            </a:r>
          </a:p>
        </p:txBody>
      </p:sp>
      <p:sp>
        <p:nvSpPr>
          <p:cNvPr id="44035" name="Rectangle 3"/>
          <p:cNvSpPr>
            <a:spLocks noGrp="1" noChangeArrowheads="1"/>
          </p:cNvSpPr>
          <p:nvPr>
            <p:ph type="body" idx="1"/>
          </p:nvPr>
        </p:nvSpPr>
        <p:spPr>
          <a:xfrm>
            <a:off x="727841" y="1061544"/>
            <a:ext cx="7772400" cy="6014721"/>
          </a:xfrm>
        </p:spPr>
        <p:txBody>
          <a:bodyPr>
            <a:normAutofit/>
          </a:bodyPr>
          <a:lstStyle/>
          <a:p>
            <a:pPr eaLnBrk="1" hangingPunct="1">
              <a:lnSpc>
                <a:spcPct val="90000"/>
              </a:lnSpc>
            </a:pPr>
            <a:r>
              <a:rPr lang="en-US" sz="2200" dirty="0">
                <a:latin typeface="Arial" charset="0"/>
                <a:ea typeface="ＭＳ Ｐゴシック" charset="0"/>
                <a:cs typeface="ＭＳ Ｐゴシック" charset="0"/>
              </a:rPr>
              <a:t>Internal dependencies can arise from</a:t>
            </a:r>
          </a:p>
          <a:p>
            <a:pPr lvl="1" eaLnBrk="1" hangingPunct="1">
              <a:lnSpc>
                <a:spcPct val="90000"/>
              </a:lnSpc>
            </a:pPr>
            <a:r>
              <a:rPr lang="en-US" sz="2200" dirty="0">
                <a:latin typeface="Arial" charset="0"/>
                <a:ea typeface="ＭＳ Ｐゴシック" charset="0"/>
              </a:rPr>
              <a:t>Physical, shared hardware</a:t>
            </a:r>
          </a:p>
          <a:p>
            <a:pPr lvl="1" eaLnBrk="1" hangingPunct="1">
              <a:lnSpc>
                <a:spcPct val="90000"/>
              </a:lnSpc>
            </a:pPr>
            <a:r>
              <a:rPr lang="en-US" sz="2200" dirty="0">
                <a:latin typeface="Arial" charset="0"/>
                <a:ea typeface="ＭＳ Ｐゴシック" charset="0"/>
              </a:rPr>
              <a:t>Equipment with same defect</a:t>
            </a:r>
          </a:p>
          <a:p>
            <a:pPr lvl="1" eaLnBrk="1" hangingPunct="1">
              <a:lnSpc>
                <a:spcPct val="90000"/>
              </a:lnSpc>
            </a:pPr>
            <a:r>
              <a:rPr lang="en-US" sz="2200" dirty="0">
                <a:latin typeface="Arial" charset="0"/>
                <a:ea typeface="ＭＳ Ｐゴシック" charset="0"/>
              </a:rPr>
              <a:t>Functions with same deficiencies</a:t>
            </a:r>
          </a:p>
          <a:p>
            <a:pPr lvl="1" eaLnBrk="1" hangingPunct="1">
              <a:lnSpc>
                <a:spcPct val="90000"/>
              </a:lnSpc>
            </a:pPr>
            <a:r>
              <a:rPr lang="en-US" sz="2200" dirty="0">
                <a:latin typeface="Arial" charset="0"/>
                <a:ea typeface="ＭＳ Ｐゴシック" charset="0"/>
              </a:rPr>
              <a:t>Extreme conditions</a:t>
            </a:r>
          </a:p>
          <a:p>
            <a:pPr lvl="1" eaLnBrk="1" hangingPunct="1">
              <a:lnSpc>
                <a:spcPct val="90000"/>
              </a:lnSpc>
              <a:spcAft>
                <a:spcPts val="1500"/>
              </a:spcAft>
            </a:pPr>
            <a:r>
              <a:rPr lang="en-US" sz="2200" dirty="0">
                <a:latin typeface="Arial" charset="0"/>
                <a:ea typeface="ＭＳ Ｐゴシック" charset="0"/>
              </a:rPr>
              <a:t>Same human error for all components, such as poor maintenance for all components</a:t>
            </a:r>
          </a:p>
          <a:p>
            <a:pPr eaLnBrk="1" hangingPunct="1">
              <a:lnSpc>
                <a:spcPct val="90000"/>
              </a:lnSpc>
            </a:pPr>
            <a:r>
              <a:rPr lang="en-US" sz="2200" dirty="0">
                <a:latin typeface="Arial" charset="0"/>
                <a:ea typeface="ＭＳ Ｐゴシック" charset="0"/>
                <a:cs typeface="ＭＳ Ｐゴシック" charset="0"/>
              </a:rPr>
              <a:t>External</a:t>
            </a:r>
          </a:p>
          <a:p>
            <a:pPr lvl="1" eaLnBrk="1" hangingPunct="1">
              <a:lnSpc>
                <a:spcPct val="90000"/>
              </a:lnSpc>
            </a:pPr>
            <a:r>
              <a:rPr lang="en-US" sz="2200" dirty="0">
                <a:latin typeface="Arial" charset="0"/>
                <a:ea typeface="ＭＳ Ｐゴシック" charset="0"/>
              </a:rPr>
              <a:t>Human and Organizational errors</a:t>
            </a:r>
          </a:p>
          <a:p>
            <a:pPr lvl="1">
              <a:lnSpc>
                <a:spcPct val="90000"/>
              </a:lnSpc>
            </a:pPr>
            <a:r>
              <a:rPr lang="en-US" sz="2200" dirty="0">
                <a:latin typeface="Arial" charset="0"/>
                <a:ea typeface="ＭＳ Ｐゴシック" charset="0"/>
              </a:rPr>
              <a:t>Delays in parts, Supply and Administration Delays (SAD) for repairs &amp; maintenance</a:t>
            </a:r>
          </a:p>
          <a:p>
            <a:pPr lvl="1" eaLnBrk="1" hangingPunct="1">
              <a:lnSpc>
                <a:spcPct val="90000"/>
              </a:lnSpc>
              <a:spcAft>
                <a:spcPts val="1500"/>
              </a:spcAft>
            </a:pPr>
            <a:r>
              <a:rPr lang="en-US" sz="2200" dirty="0">
                <a:latin typeface="Arial" charset="0"/>
                <a:ea typeface="ＭＳ Ｐゴシック" charset="0"/>
              </a:rPr>
              <a:t>Environmental conditions</a:t>
            </a:r>
          </a:p>
          <a:p>
            <a:pPr lvl="1" eaLnBrk="1" hangingPunct="1">
              <a:lnSpc>
                <a:spcPct val="90000"/>
              </a:lnSpc>
              <a:spcAft>
                <a:spcPts val="1500"/>
              </a:spcAft>
            </a:pPr>
            <a:endParaRPr lang="en-US" sz="2200" dirty="0">
              <a:latin typeface="Arial" charset="0"/>
              <a:ea typeface="ＭＳ Ｐゴシック" charset="0"/>
            </a:endParaRPr>
          </a:p>
          <a:p>
            <a:pPr lvl="1" eaLnBrk="1" hangingPunct="1">
              <a:lnSpc>
                <a:spcPct val="90000"/>
              </a:lnSpc>
              <a:spcAft>
                <a:spcPts val="1500"/>
              </a:spcAft>
            </a:pPr>
            <a:endParaRPr lang="en-US" sz="2200" dirty="0">
              <a:latin typeface="Arial" charset="0"/>
              <a:ea typeface="ＭＳ Ｐゴシック" charset="0"/>
            </a:endParaRPr>
          </a:p>
        </p:txBody>
      </p:sp>
    </p:spTree>
    <p:extLst>
      <p:ext uri="{BB962C8B-B14F-4D97-AF65-F5344CB8AC3E}">
        <p14:creationId xmlns:p14="http://schemas.microsoft.com/office/powerpoint/2010/main" val="3171820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762000" y="0"/>
            <a:ext cx="7772400" cy="1143000"/>
          </a:xfrm>
        </p:spPr>
        <p:txBody>
          <a:bodyPr>
            <a:normAutofit/>
          </a:bodyPr>
          <a:lstStyle/>
          <a:p>
            <a:r>
              <a:rPr lang="en-US" sz="3200" dirty="0">
                <a:latin typeface="Arial" charset="0"/>
                <a:ea typeface="ＭＳ Ｐゴシック" charset="0"/>
                <a:cs typeface="ＭＳ Ｐゴシック" charset="0"/>
              </a:rPr>
              <a:t>System Units in Series and Parallel</a:t>
            </a:r>
          </a:p>
        </p:txBody>
      </p:sp>
      <p:sp>
        <p:nvSpPr>
          <p:cNvPr id="41986" name="Content Placeholder 2"/>
          <p:cNvSpPr>
            <a:spLocks noGrp="1"/>
          </p:cNvSpPr>
          <p:nvPr>
            <p:ph idx="1"/>
          </p:nvPr>
        </p:nvSpPr>
        <p:spPr>
          <a:xfrm>
            <a:off x="381000" y="1143000"/>
            <a:ext cx="3891455" cy="5556346"/>
          </a:xfrm>
        </p:spPr>
        <p:txBody>
          <a:bodyPr>
            <a:normAutofit fontScale="92500" lnSpcReduction="10000"/>
          </a:bodyPr>
          <a:lstStyle/>
          <a:p>
            <a:pPr>
              <a:spcAft>
                <a:spcPts val="1200"/>
              </a:spcAft>
            </a:pPr>
            <a:r>
              <a:rPr lang="en-US" sz="2400" dirty="0">
                <a:latin typeface="Arial" charset="0"/>
                <a:ea typeface="ＭＳ Ｐゴシック" charset="0"/>
                <a:cs typeface="ＭＳ Ｐゴシック" charset="0"/>
              </a:rPr>
              <a:t>The reliability increases for the units in parallel, because as the number of parallel units increases, an increasing number of units must fail for the System to fail as there are n paths to success.</a:t>
            </a:r>
          </a:p>
          <a:p>
            <a:r>
              <a:rPr lang="en-US" sz="2400" dirty="0">
                <a:latin typeface="Arial" charset="0"/>
                <a:ea typeface="ＭＳ Ｐゴシック" charset="0"/>
                <a:cs typeface="ＭＳ Ｐゴシック" charset="0"/>
              </a:rPr>
              <a:t>As the number of units increases in a series System, the number of ways the system can fail increases, n paths to failure, so the System reliability drops as the number of units increases.</a:t>
            </a:r>
          </a:p>
        </p:txBody>
      </p:sp>
      <p:pic>
        <p:nvPicPr>
          <p:cNvPr id="5" name="Picture 4" descr="DUU F10-11.jpg">
            <a:extLst>
              <a:ext uri="{FF2B5EF4-FFF2-40B4-BE49-F238E27FC236}">
                <a16:creationId xmlns:a16="http://schemas.microsoft.com/office/drawing/2014/main" id="{7DA2686C-DF9D-49C1-860C-CC09CA3863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8467" y="1481959"/>
            <a:ext cx="4640726" cy="4032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a:extLst>
              <a:ext uri="{FF2B5EF4-FFF2-40B4-BE49-F238E27FC236}">
                <a16:creationId xmlns:a16="http://schemas.microsoft.com/office/drawing/2014/main" id="{E5E6AE83-60B7-4381-B440-B3F425CB9258}"/>
              </a:ext>
            </a:extLst>
          </p:cNvPr>
          <p:cNvSpPr txBox="1">
            <a:spLocks noChangeArrowheads="1"/>
          </p:cNvSpPr>
          <p:nvPr/>
        </p:nvSpPr>
        <p:spPr bwMode="auto">
          <a:xfrm>
            <a:off x="7864366" y="2914705"/>
            <a:ext cx="81945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t>F</a:t>
            </a:r>
            <a:r>
              <a:rPr lang="en-US" sz="1400" baseline="-25000" dirty="0"/>
              <a:t>i</a:t>
            </a:r>
            <a:r>
              <a:rPr lang="en-US" sz="1400" dirty="0"/>
              <a:t>(t) = p</a:t>
            </a:r>
            <a:r>
              <a:rPr lang="en-US" sz="1400" baseline="-25000" dirty="0"/>
              <a:t>i</a:t>
            </a:r>
          </a:p>
        </p:txBody>
      </p:sp>
      <p:sp>
        <p:nvSpPr>
          <p:cNvPr id="7" name="TextBox 6">
            <a:extLst>
              <a:ext uri="{FF2B5EF4-FFF2-40B4-BE49-F238E27FC236}">
                <a16:creationId xmlns:a16="http://schemas.microsoft.com/office/drawing/2014/main" id="{456121FB-3949-4A67-8FB7-D99DBDC3C720}"/>
              </a:ext>
            </a:extLst>
          </p:cNvPr>
          <p:cNvSpPr txBox="1">
            <a:spLocks noChangeArrowheads="1"/>
          </p:cNvSpPr>
          <p:nvPr/>
        </p:nvSpPr>
        <p:spPr bwMode="auto">
          <a:xfrm>
            <a:off x="6548438" y="6486525"/>
            <a:ext cx="1452562"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cs typeface="Arial" charset="0"/>
              </a:rPr>
              <a:t>(Jordaan, 2005)</a:t>
            </a:r>
            <a:endParaRPr lang="en-US" sz="1400"/>
          </a:p>
          <a:p>
            <a:endParaRPr lang="en-US" sz="1400"/>
          </a:p>
        </p:txBody>
      </p:sp>
    </p:spTree>
    <p:extLst>
      <p:ext uri="{BB962C8B-B14F-4D97-AF65-F5344CB8AC3E}">
        <p14:creationId xmlns:p14="http://schemas.microsoft.com/office/powerpoint/2010/main" val="1829837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112599"/>
            <a:ext cx="7467600" cy="838200"/>
          </a:xfrm>
          <a:noFill/>
        </p:spPr>
        <p:txBody>
          <a:bodyPr>
            <a:normAutofit/>
          </a:bodyPr>
          <a:lstStyle/>
          <a:p>
            <a:r>
              <a:rPr lang="en-US" sz="3200" dirty="0">
                <a:latin typeface="Tahoma" charset="0"/>
              </a:rPr>
              <a:t>Combined Series - Parallel Systems</a:t>
            </a:r>
          </a:p>
        </p:txBody>
      </p:sp>
      <p:grpSp>
        <p:nvGrpSpPr>
          <p:cNvPr id="32773" name="Group 4"/>
          <p:cNvGrpSpPr>
            <a:grpSpLocks/>
          </p:cNvGrpSpPr>
          <p:nvPr/>
        </p:nvGrpSpPr>
        <p:grpSpPr bwMode="auto">
          <a:xfrm>
            <a:off x="2667000" y="1377950"/>
            <a:ext cx="1054100" cy="673100"/>
            <a:chOff x="1684" y="1540"/>
            <a:chExt cx="664" cy="424"/>
          </a:xfrm>
        </p:grpSpPr>
        <p:sp>
          <p:nvSpPr>
            <p:cNvPr id="32806" name="Rectangle 5"/>
            <p:cNvSpPr>
              <a:spLocks noChangeArrowheads="1"/>
            </p:cNvSpPr>
            <p:nvPr/>
          </p:nvSpPr>
          <p:spPr bwMode="auto">
            <a:xfrm>
              <a:off x="1684" y="1540"/>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2807" name="Rectangle 6"/>
            <p:cNvSpPr>
              <a:spLocks noChangeArrowheads="1"/>
            </p:cNvSpPr>
            <p:nvPr/>
          </p:nvSpPr>
          <p:spPr bwMode="auto">
            <a:xfrm>
              <a:off x="1862" y="1622"/>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1</a:t>
              </a:r>
            </a:p>
          </p:txBody>
        </p:sp>
      </p:grpSp>
      <p:grpSp>
        <p:nvGrpSpPr>
          <p:cNvPr id="32774" name="Group 7"/>
          <p:cNvGrpSpPr>
            <a:grpSpLocks/>
          </p:cNvGrpSpPr>
          <p:nvPr/>
        </p:nvGrpSpPr>
        <p:grpSpPr bwMode="auto">
          <a:xfrm>
            <a:off x="2667000" y="2520950"/>
            <a:ext cx="1054100" cy="673100"/>
            <a:chOff x="1684" y="2260"/>
            <a:chExt cx="664" cy="424"/>
          </a:xfrm>
        </p:grpSpPr>
        <p:sp>
          <p:nvSpPr>
            <p:cNvPr id="32804" name="Rectangle 8"/>
            <p:cNvSpPr>
              <a:spLocks noChangeArrowheads="1"/>
            </p:cNvSpPr>
            <p:nvPr/>
          </p:nvSpPr>
          <p:spPr bwMode="auto">
            <a:xfrm>
              <a:off x="1684" y="2260"/>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2805" name="Rectangle 9"/>
            <p:cNvSpPr>
              <a:spLocks noChangeArrowheads="1"/>
            </p:cNvSpPr>
            <p:nvPr/>
          </p:nvSpPr>
          <p:spPr bwMode="auto">
            <a:xfrm>
              <a:off x="1862" y="2342"/>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2</a:t>
              </a:r>
            </a:p>
          </p:txBody>
        </p:sp>
      </p:grpSp>
      <p:grpSp>
        <p:nvGrpSpPr>
          <p:cNvPr id="32775" name="Group 10"/>
          <p:cNvGrpSpPr>
            <a:grpSpLocks/>
          </p:cNvGrpSpPr>
          <p:nvPr/>
        </p:nvGrpSpPr>
        <p:grpSpPr bwMode="auto">
          <a:xfrm>
            <a:off x="4800600" y="1911350"/>
            <a:ext cx="1054100" cy="673100"/>
            <a:chOff x="3028" y="1876"/>
            <a:chExt cx="664" cy="424"/>
          </a:xfrm>
        </p:grpSpPr>
        <p:sp>
          <p:nvSpPr>
            <p:cNvPr id="32802" name="Rectangle 11"/>
            <p:cNvSpPr>
              <a:spLocks noChangeArrowheads="1"/>
            </p:cNvSpPr>
            <p:nvPr/>
          </p:nvSpPr>
          <p:spPr bwMode="auto">
            <a:xfrm>
              <a:off x="3028" y="1876"/>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2803" name="Rectangle 12"/>
            <p:cNvSpPr>
              <a:spLocks noChangeArrowheads="1"/>
            </p:cNvSpPr>
            <p:nvPr/>
          </p:nvSpPr>
          <p:spPr bwMode="auto">
            <a:xfrm>
              <a:off x="3206" y="1958"/>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3</a:t>
              </a:r>
            </a:p>
          </p:txBody>
        </p:sp>
      </p:grpSp>
      <p:grpSp>
        <p:nvGrpSpPr>
          <p:cNvPr id="32776" name="Group 13"/>
          <p:cNvGrpSpPr>
            <a:grpSpLocks/>
          </p:cNvGrpSpPr>
          <p:nvPr/>
        </p:nvGrpSpPr>
        <p:grpSpPr bwMode="auto">
          <a:xfrm>
            <a:off x="2743200" y="4197350"/>
            <a:ext cx="1054100" cy="673100"/>
            <a:chOff x="1732" y="3316"/>
            <a:chExt cx="664" cy="424"/>
          </a:xfrm>
        </p:grpSpPr>
        <p:sp>
          <p:nvSpPr>
            <p:cNvPr id="32800" name="Rectangle 14"/>
            <p:cNvSpPr>
              <a:spLocks noChangeArrowheads="1"/>
            </p:cNvSpPr>
            <p:nvPr/>
          </p:nvSpPr>
          <p:spPr bwMode="auto">
            <a:xfrm>
              <a:off x="1732" y="3316"/>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2801" name="Rectangle 15"/>
            <p:cNvSpPr>
              <a:spLocks noChangeArrowheads="1"/>
            </p:cNvSpPr>
            <p:nvPr/>
          </p:nvSpPr>
          <p:spPr bwMode="auto">
            <a:xfrm>
              <a:off x="1910" y="3398"/>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4</a:t>
              </a:r>
            </a:p>
          </p:txBody>
        </p:sp>
      </p:grpSp>
      <p:grpSp>
        <p:nvGrpSpPr>
          <p:cNvPr id="32777" name="Group 16"/>
          <p:cNvGrpSpPr>
            <a:grpSpLocks/>
          </p:cNvGrpSpPr>
          <p:nvPr/>
        </p:nvGrpSpPr>
        <p:grpSpPr bwMode="auto">
          <a:xfrm>
            <a:off x="4724400" y="4197350"/>
            <a:ext cx="1054100" cy="673100"/>
            <a:chOff x="2980" y="3316"/>
            <a:chExt cx="664" cy="424"/>
          </a:xfrm>
        </p:grpSpPr>
        <p:sp>
          <p:nvSpPr>
            <p:cNvPr id="32798" name="Rectangle 17"/>
            <p:cNvSpPr>
              <a:spLocks noChangeArrowheads="1"/>
            </p:cNvSpPr>
            <p:nvPr/>
          </p:nvSpPr>
          <p:spPr bwMode="auto">
            <a:xfrm>
              <a:off x="2980" y="3316"/>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2799" name="Rectangle 18"/>
            <p:cNvSpPr>
              <a:spLocks noChangeArrowheads="1"/>
            </p:cNvSpPr>
            <p:nvPr/>
          </p:nvSpPr>
          <p:spPr bwMode="auto">
            <a:xfrm>
              <a:off x="3158" y="3398"/>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5</a:t>
              </a:r>
            </a:p>
          </p:txBody>
        </p:sp>
      </p:grpSp>
      <p:grpSp>
        <p:nvGrpSpPr>
          <p:cNvPr id="32778" name="Group 19"/>
          <p:cNvGrpSpPr>
            <a:grpSpLocks/>
          </p:cNvGrpSpPr>
          <p:nvPr/>
        </p:nvGrpSpPr>
        <p:grpSpPr bwMode="auto">
          <a:xfrm>
            <a:off x="6629400" y="2673350"/>
            <a:ext cx="1054100" cy="673100"/>
            <a:chOff x="4180" y="2356"/>
            <a:chExt cx="664" cy="424"/>
          </a:xfrm>
        </p:grpSpPr>
        <p:sp>
          <p:nvSpPr>
            <p:cNvPr id="32796" name="Rectangle 20"/>
            <p:cNvSpPr>
              <a:spLocks noChangeArrowheads="1"/>
            </p:cNvSpPr>
            <p:nvPr/>
          </p:nvSpPr>
          <p:spPr bwMode="auto">
            <a:xfrm>
              <a:off x="4180" y="2356"/>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2797" name="Rectangle 21"/>
            <p:cNvSpPr>
              <a:spLocks noChangeArrowheads="1"/>
            </p:cNvSpPr>
            <p:nvPr/>
          </p:nvSpPr>
          <p:spPr bwMode="auto">
            <a:xfrm>
              <a:off x="4358" y="2438"/>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6</a:t>
              </a:r>
            </a:p>
          </p:txBody>
        </p:sp>
      </p:grpSp>
      <p:sp>
        <p:nvSpPr>
          <p:cNvPr id="32779" name="Line 22"/>
          <p:cNvSpPr>
            <a:spLocks noChangeShapeType="1"/>
          </p:cNvSpPr>
          <p:nvPr/>
        </p:nvSpPr>
        <p:spPr bwMode="auto">
          <a:xfrm>
            <a:off x="1593850" y="2209800"/>
            <a:ext cx="0" cy="2362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780" name="Line 23"/>
          <p:cNvSpPr>
            <a:spLocks noChangeShapeType="1"/>
          </p:cNvSpPr>
          <p:nvPr/>
        </p:nvSpPr>
        <p:spPr bwMode="auto">
          <a:xfrm>
            <a:off x="1593850" y="4572000"/>
            <a:ext cx="11430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2781" name="Line 24"/>
          <p:cNvSpPr>
            <a:spLocks noChangeShapeType="1"/>
          </p:cNvSpPr>
          <p:nvPr/>
        </p:nvSpPr>
        <p:spPr bwMode="auto">
          <a:xfrm>
            <a:off x="2203450" y="1676400"/>
            <a:ext cx="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782" name="Line 25"/>
          <p:cNvSpPr>
            <a:spLocks noChangeShapeType="1"/>
          </p:cNvSpPr>
          <p:nvPr/>
        </p:nvSpPr>
        <p:spPr bwMode="auto">
          <a:xfrm>
            <a:off x="1593850" y="2209800"/>
            <a:ext cx="6096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2783" name="Line 26"/>
          <p:cNvSpPr>
            <a:spLocks noChangeShapeType="1"/>
          </p:cNvSpPr>
          <p:nvPr/>
        </p:nvSpPr>
        <p:spPr bwMode="auto">
          <a:xfrm>
            <a:off x="2203450" y="16764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784" name="Line 27"/>
          <p:cNvSpPr>
            <a:spLocks noChangeShapeType="1"/>
          </p:cNvSpPr>
          <p:nvPr/>
        </p:nvSpPr>
        <p:spPr bwMode="auto">
          <a:xfrm>
            <a:off x="2203450" y="28956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785" name="Line 28"/>
          <p:cNvSpPr>
            <a:spLocks noChangeShapeType="1"/>
          </p:cNvSpPr>
          <p:nvPr/>
        </p:nvSpPr>
        <p:spPr bwMode="auto">
          <a:xfrm>
            <a:off x="6165850" y="2209800"/>
            <a:ext cx="0" cy="2362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786" name="Line 29"/>
          <p:cNvSpPr>
            <a:spLocks noChangeShapeType="1"/>
          </p:cNvSpPr>
          <p:nvPr/>
        </p:nvSpPr>
        <p:spPr bwMode="auto">
          <a:xfrm>
            <a:off x="6165850" y="3048000"/>
            <a:ext cx="457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2787" name="Line 30"/>
          <p:cNvSpPr>
            <a:spLocks noChangeShapeType="1"/>
          </p:cNvSpPr>
          <p:nvPr/>
        </p:nvSpPr>
        <p:spPr bwMode="auto">
          <a:xfrm>
            <a:off x="5861050" y="2209800"/>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788" name="Line 31"/>
          <p:cNvSpPr>
            <a:spLocks noChangeShapeType="1"/>
          </p:cNvSpPr>
          <p:nvPr/>
        </p:nvSpPr>
        <p:spPr bwMode="auto">
          <a:xfrm>
            <a:off x="5784850" y="45720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789" name="Line 32"/>
          <p:cNvSpPr>
            <a:spLocks noChangeShapeType="1"/>
          </p:cNvSpPr>
          <p:nvPr/>
        </p:nvSpPr>
        <p:spPr bwMode="auto">
          <a:xfrm>
            <a:off x="4184650" y="1676400"/>
            <a:ext cx="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790" name="Line 33"/>
          <p:cNvSpPr>
            <a:spLocks noChangeShapeType="1"/>
          </p:cNvSpPr>
          <p:nvPr/>
        </p:nvSpPr>
        <p:spPr bwMode="auto">
          <a:xfrm>
            <a:off x="3727450" y="28956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791" name="Line 34"/>
          <p:cNvSpPr>
            <a:spLocks noChangeShapeType="1"/>
          </p:cNvSpPr>
          <p:nvPr/>
        </p:nvSpPr>
        <p:spPr bwMode="auto">
          <a:xfrm>
            <a:off x="3727450" y="16764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792" name="Line 35"/>
          <p:cNvSpPr>
            <a:spLocks noChangeShapeType="1"/>
          </p:cNvSpPr>
          <p:nvPr/>
        </p:nvSpPr>
        <p:spPr bwMode="auto">
          <a:xfrm>
            <a:off x="4184650" y="2209800"/>
            <a:ext cx="6096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2793" name="Line 36"/>
          <p:cNvSpPr>
            <a:spLocks noChangeShapeType="1"/>
          </p:cNvSpPr>
          <p:nvPr/>
        </p:nvSpPr>
        <p:spPr bwMode="auto">
          <a:xfrm>
            <a:off x="3803650" y="4572000"/>
            <a:ext cx="9144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2794" name="Line 37"/>
          <p:cNvSpPr>
            <a:spLocks noChangeShapeType="1"/>
          </p:cNvSpPr>
          <p:nvPr/>
        </p:nvSpPr>
        <p:spPr bwMode="auto">
          <a:xfrm>
            <a:off x="7689850" y="3048000"/>
            <a:ext cx="457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2795" name="Line 38"/>
          <p:cNvSpPr>
            <a:spLocks noChangeShapeType="1"/>
          </p:cNvSpPr>
          <p:nvPr/>
        </p:nvSpPr>
        <p:spPr bwMode="auto">
          <a:xfrm>
            <a:off x="1212850" y="31242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 name="TextBox 1"/>
          <p:cNvSpPr txBox="1"/>
          <p:nvPr/>
        </p:nvSpPr>
        <p:spPr>
          <a:xfrm>
            <a:off x="349888" y="5210253"/>
            <a:ext cx="8444224" cy="1107996"/>
          </a:xfrm>
          <a:prstGeom prst="rect">
            <a:avLst/>
          </a:prstGeom>
          <a:noFill/>
        </p:spPr>
        <p:txBody>
          <a:bodyPr wrap="square" rtlCol="0">
            <a:spAutoFit/>
          </a:bodyPr>
          <a:lstStyle/>
          <a:p>
            <a:r>
              <a:rPr lang="en-US" sz="2200" dirty="0"/>
              <a:t>Break the System into sub-assemblies of 2 or more (independent) components that are either in series or parallel.  Then combine the sub-assemblies.</a:t>
            </a:r>
          </a:p>
        </p:txBody>
      </p:sp>
      <p:sp>
        <p:nvSpPr>
          <p:cNvPr id="40" name="TextBox 39"/>
          <p:cNvSpPr txBox="1"/>
          <p:nvPr/>
        </p:nvSpPr>
        <p:spPr>
          <a:xfrm>
            <a:off x="6697864" y="6550223"/>
            <a:ext cx="1451765" cy="307777"/>
          </a:xfrm>
          <a:prstGeom prst="rect">
            <a:avLst/>
          </a:prstGeom>
          <a:noFill/>
        </p:spPr>
        <p:txBody>
          <a:bodyPr wrap="none" rtlCol="0">
            <a:spAutoFit/>
          </a:bodyPr>
          <a:lstStyle/>
          <a:p>
            <a:r>
              <a:rPr lang="en-US" sz="1400" dirty="0">
                <a:latin typeface="Arial" charset="0"/>
                <a:ea typeface="ＭＳ Ｐゴシック" charset="0"/>
                <a:cs typeface="ＭＳ Ｐゴシック" charset="0"/>
              </a:rPr>
              <a:t>(</a:t>
            </a:r>
            <a:r>
              <a:rPr lang="en-US" sz="1400" dirty="0" err="1">
                <a:latin typeface="Arial" charset="0"/>
                <a:ea typeface="ＭＳ Ｐゴシック" charset="0"/>
                <a:cs typeface="ＭＳ Ｐゴシック" charset="0"/>
              </a:rPr>
              <a:t>Ebeling</a:t>
            </a:r>
            <a:r>
              <a:rPr lang="en-US" sz="1400" dirty="0">
                <a:latin typeface="Arial" charset="0"/>
                <a:ea typeface="ＭＳ Ｐゴシック" charset="0"/>
                <a:cs typeface="ＭＳ Ｐゴシック" charset="0"/>
              </a:rPr>
              <a:t>, IRME)</a:t>
            </a:r>
          </a:p>
        </p:txBody>
      </p:sp>
    </p:spTree>
    <p:extLst>
      <p:ext uri="{BB962C8B-B14F-4D97-AF65-F5344CB8AC3E}">
        <p14:creationId xmlns:p14="http://schemas.microsoft.com/office/powerpoint/2010/main" val="28399335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35013" y="224829"/>
            <a:ext cx="7537450" cy="648337"/>
          </a:xfrm>
          <a:noFill/>
        </p:spPr>
        <p:txBody>
          <a:bodyPr/>
          <a:lstStyle/>
          <a:p>
            <a:r>
              <a:rPr lang="en-US" sz="3600" dirty="0">
                <a:latin typeface="Tahoma" charset="0"/>
              </a:rPr>
              <a:t>Combined Series - Parallel Systems</a:t>
            </a:r>
          </a:p>
        </p:txBody>
      </p:sp>
      <p:grpSp>
        <p:nvGrpSpPr>
          <p:cNvPr id="33797" name="Group 3"/>
          <p:cNvGrpSpPr>
            <a:grpSpLocks/>
          </p:cNvGrpSpPr>
          <p:nvPr/>
        </p:nvGrpSpPr>
        <p:grpSpPr bwMode="auto">
          <a:xfrm>
            <a:off x="927100" y="2338945"/>
            <a:ext cx="7226300" cy="4346575"/>
            <a:chOff x="584" y="1190"/>
            <a:chExt cx="4552" cy="2738"/>
          </a:xfrm>
        </p:grpSpPr>
        <p:grpSp>
          <p:nvGrpSpPr>
            <p:cNvPr id="33798" name="Group 4"/>
            <p:cNvGrpSpPr>
              <a:grpSpLocks/>
            </p:cNvGrpSpPr>
            <p:nvPr/>
          </p:nvGrpSpPr>
          <p:grpSpPr bwMode="auto">
            <a:xfrm>
              <a:off x="1684" y="1540"/>
              <a:ext cx="664" cy="424"/>
              <a:chOff x="1684" y="1540"/>
              <a:chExt cx="664" cy="424"/>
            </a:xfrm>
          </p:grpSpPr>
          <p:sp>
            <p:nvSpPr>
              <p:cNvPr id="33837" name="Rectangle 5"/>
              <p:cNvSpPr>
                <a:spLocks noChangeArrowheads="1"/>
              </p:cNvSpPr>
              <p:nvPr/>
            </p:nvSpPr>
            <p:spPr bwMode="auto">
              <a:xfrm>
                <a:off x="1684" y="1540"/>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3838" name="Rectangle 6"/>
              <p:cNvSpPr>
                <a:spLocks noChangeArrowheads="1"/>
              </p:cNvSpPr>
              <p:nvPr/>
            </p:nvSpPr>
            <p:spPr bwMode="auto">
              <a:xfrm>
                <a:off x="1862" y="1622"/>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1</a:t>
                </a:r>
              </a:p>
            </p:txBody>
          </p:sp>
        </p:grpSp>
        <p:grpSp>
          <p:nvGrpSpPr>
            <p:cNvPr id="33799" name="Group 7"/>
            <p:cNvGrpSpPr>
              <a:grpSpLocks/>
            </p:cNvGrpSpPr>
            <p:nvPr/>
          </p:nvGrpSpPr>
          <p:grpSpPr bwMode="auto">
            <a:xfrm>
              <a:off x="1684" y="2260"/>
              <a:ext cx="664" cy="424"/>
              <a:chOff x="1684" y="2260"/>
              <a:chExt cx="664" cy="424"/>
            </a:xfrm>
          </p:grpSpPr>
          <p:sp>
            <p:nvSpPr>
              <p:cNvPr id="33835" name="Rectangle 8"/>
              <p:cNvSpPr>
                <a:spLocks noChangeArrowheads="1"/>
              </p:cNvSpPr>
              <p:nvPr/>
            </p:nvSpPr>
            <p:spPr bwMode="auto">
              <a:xfrm>
                <a:off x="1684" y="2260"/>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3836" name="Rectangle 9"/>
              <p:cNvSpPr>
                <a:spLocks noChangeArrowheads="1"/>
              </p:cNvSpPr>
              <p:nvPr/>
            </p:nvSpPr>
            <p:spPr bwMode="auto">
              <a:xfrm>
                <a:off x="1862" y="2342"/>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2</a:t>
                </a:r>
              </a:p>
            </p:txBody>
          </p:sp>
        </p:grpSp>
        <p:grpSp>
          <p:nvGrpSpPr>
            <p:cNvPr id="33800" name="Group 10"/>
            <p:cNvGrpSpPr>
              <a:grpSpLocks/>
            </p:cNvGrpSpPr>
            <p:nvPr/>
          </p:nvGrpSpPr>
          <p:grpSpPr bwMode="auto">
            <a:xfrm>
              <a:off x="3028" y="1876"/>
              <a:ext cx="664" cy="424"/>
              <a:chOff x="3028" y="1876"/>
              <a:chExt cx="664" cy="424"/>
            </a:xfrm>
          </p:grpSpPr>
          <p:sp>
            <p:nvSpPr>
              <p:cNvPr id="33833" name="Rectangle 11"/>
              <p:cNvSpPr>
                <a:spLocks noChangeArrowheads="1"/>
              </p:cNvSpPr>
              <p:nvPr/>
            </p:nvSpPr>
            <p:spPr bwMode="auto">
              <a:xfrm>
                <a:off x="3028" y="1876"/>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3834" name="Rectangle 12"/>
              <p:cNvSpPr>
                <a:spLocks noChangeArrowheads="1"/>
              </p:cNvSpPr>
              <p:nvPr/>
            </p:nvSpPr>
            <p:spPr bwMode="auto">
              <a:xfrm>
                <a:off x="3206" y="1958"/>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3</a:t>
                </a:r>
              </a:p>
            </p:txBody>
          </p:sp>
        </p:grpSp>
        <p:grpSp>
          <p:nvGrpSpPr>
            <p:cNvPr id="33801" name="Group 13"/>
            <p:cNvGrpSpPr>
              <a:grpSpLocks/>
            </p:cNvGrpSpPr>
            <p:nvPr/>
          </p:nvGrpSpPr>
          <p:grpSpPr bwMode="auto">
            <a:xfrm>
              <a:off x="1732" y="3316"/>
              <a:ext cx="664" cy="424"/>
              <a:chOff x="1732" y="3316"/>
              <a:chExt cx="664" cy="424"/>
            </a:xfrm>
          </p:grpSpPr>
          <p:sp>
            <p:nvSpPr>
              <p:cNvPr id="33831" name="Rectangle 14"/>
              <p:cNvSpPr>
                <a:spLocks noChangeArrowheads="1"/>
              </p:cNvSpPr>
              <p:nvPr/>
            </p:nvSpPr>
            <p:spPr bwMode="auto">
              <a:xfrm>
                <a:off x="1732" y="3316"/>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3832" name="Rectangle 15"/>
              <p:cNvSpPr>
                <a:spLocks noChangeArrowheads="1"/>
              </p:cNvSpPr>
              <p:nvPr/>
            </p:nvSpPr>
            <p:spPr bwMode="auto">
              <a:xfrm>
                <a:off x="1910" y="3398"/>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4</a:t>
                </a:r>
              </a:p>
            </p:txBody>
          </p:sp>
        </p:grpSp>
        <p:grpSp>
          <p:nvGrpSpPr>
            <p:cNvPr id="33802" name="Group 16"/>
            <p:cNvGrpSpPr>
              <a:grpSpLocks/>
            </p:cNvGrpSpPr>
            <p:nvPr/>
          </p:nvGrpSpPr>
          <p:grpSpPr bwMode="auto">
            <a:xfrm>
              <a:off x="2980" y="3316"/>
              <a:ext cx="664" cy="424"/>
              <a:chOff x="2980" y="3316"/>
              <a:chExt cx="664" cy="424"/>
            </a:xfrm>
          </p:grpSpPr>
          <p:sp>
            <p:nvSpPr>
              <p:cNvPr id="33829" name="Rectangle 17"/>
              <p:cNvSpPr>
                <a:spLocks noChangeArrowheads="1"/>
              </p:cNvSpPr>
              <p:nvPr/>
            </p:nvSpPr>
            <p:spPr bwMode="auto">
              <a:xfrm>
                <a:off x="2980" y="3316"/>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3830" name="Rectangle 18"/>
              <p:cNvSpPr>
                <a:spLocks noChangeArrowheads="1"/>
              </p:cNvSpPr>
              <p:nvPr/>
            </p:nvSpPr>
            <p:spPr bwMode="auto">
              <a:xfrm>
                <a:off x="3158" y="3398"/>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5</a:t>
                </a:r>
              </a:p>
            </p:txBody>
          </p:sp>
        </p:grpSp>
        <p:grpSp>
          <p:nvGrpSpPr>
            <p:cNvPr id="33803" name="Group 19"/>
            <p:cNvGrpSpPr>
              <a:grpSpLocks/>
            </p:cNvGrpSpPr>
            <p:nvPr/>
          </p:nvGrpSpPr>
          <p:grpSpPr bwMode="auto">
            <a:xfrm>
              <a:off x="4180" y="2356"/>
              <a:ext cx="664" cy="424"/>
              <a:chOff x="4180" y="2356"/>
              <a:chExt cx="664" cy="424"/>
            </a:xfrm>
          </p:grpSpPr>
          <p:sp>
            <p:nvSpPr>
              <p:cNvPr id="33827" name="Rectangle 20"/>
              <p:cNvSpPr>
                <a:spLocks noChangeArrowheads="1"/>
              </p:cNvSpPr>
              <p:nvPr/>
            </p:nvSpPr>
            <p:spPr bwMode="auto">
              <a:xfrm>
                <a:off x="4180" y="2356"/>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3828" name="Rectangle 21"/>
              <p:cNvSpPr>
                <a:spLocks noChangeArrowheads="1"/>
              </p:cNvSpPr>
              <p:nvPr/>
            </p:nvSpPr>
            <p:spPr bwMode="auto">
              <a:xfrm>
                <a:off x="4358" y="2438"/>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6</a:t>
                </a:r>
              </a:p>
            </p:txBody>
          </p:sp>
        </p:grpSp>
        <p:sp>
          <p:nvSpPr>
            <p:cNvPr id="33804" name="Line 22"/>
            <p:cNvSpPr>
              <a:spLocks noChangeShapeType="1"/>
            </p:cNvSpPr>
            <p:nvPr/>
          </p:nvSpPr>
          <p:spPr bwMode="auto">
            <a:xfrm>
              <a:off x="1008" y="2064"/>
              <a:ext cx="0" cy="14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3805" name="Line 23"/>
            <p:cNvSpPr>
              <a:spLocks noChangeShapeType="1"/>
            </p:cNvSpPr>
            <p:nvPr/>
          </p:nvSpPr>
          <p:spPr bwMode="auto">
            <a:xfrm>
              <a:off x="1008" y="3552"/>
              <a:ext cx="72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3806" name="Line 24"/>
            <p:cNvSpPr>
              <a:spLocks noChangeShapeType="1"/>
            </p:cNvSpPr>
            <p:nvPr/>
          </p:nvSpPr>
          <p:spPr bwMode="auto">
            <a:xfrm>
              <a:off x="1392" y="1728"/>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3807" name="Line 25"/>
            <p:cNvSpPr>
              <a:spLocks noChangeShapeType="1"/>
            </p:cNvSpPr>
            <p:nvPr/>
          </p:nvSpPr>
          <p:spPr bwMode="auto">
            <a:xfrm>
              <a:off x="1008" y="2064"/>
              <a:ext cx="38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3808" name="Line 26"/>
            <p:cNvSpPr>
              <a:spLocks noChangeShapeType="1"/>
            </p:cNvSpPr>
            <p:nvPr/>
          </p:nvSpPr>
          <p:spPr bwMode="auto">
            <a:xfrm>
              <a:off x="1392" y="1728"/>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3809" name="Line 27"/>
            <p:cNvSpPr>
              <a:spLocks noChangeShapeType="1"/>
            </p:cNvSpPr>
            <p:nvPr/>
          </p:nvSpPr>
          <p:spPr bwMode="auto">
            <a:xfrm>
              <a:off x="1392" y="249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3810" name="Line 28"/>
            <p:cNvSpPr>
              <a:spLocks noChangeShapeType="1"/>
            </p:cNvSpPr>
            <p:nvPr/>
          </p:nvSpPr>
          <p:spPr bwMode="auto">
            <a:xfrm>
              <a:off x="3888" y="2064"/>
              <a:ext cx="0" cy="14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3811" name="Line 29"/>
            <p:cNvSpPr>
              <a:spLocks noChangeShapeType="1"/>
            </p:cNvSpPr>
            <p:nvPr/>
          </p:nvSpPr>
          <p:spPr bwMode="auto">
            <a:xfrm>
              <a:off x="3888" y="2592"/>
              <a:ext cx="2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3812" name="Line 30"/>
            <p:cNvSpPr>
              <a:spLocks noChangeShapeType="1"/>
            </p:cNvSpPr>
            <p:nvPr/>
          </p:nvSpPr>
          <p:spPr bwMode="auto">
            <a:xfrm>
              <a:off x="3696" y="206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3813" name="Line 31"/>
            <p:cNvSpPr>
              <a:spLocks noChangeShapeType="1"/>
            </p:cNvSpPr>
            <p:nvPr/>
          </p:nvSpPr>
          <p:spPr bwMode="auto">
            <a:xfrm>
              <a:off x="3648" y="3552"/>
              <a:ext cx="2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3814" name="Line 32"/>
            <p:cNvSpPr>
              <a:spLocks noChangeShapeType="1"/>
            </p:cNvSpPr>
            <p:nvPr/>
          </p:nvSpPr>
          <p:spPr bwMode="auto">
            <a:xfrm>
              <a:off x="2640" y="1728"/>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3815" name="Line 33"/>
            <p:cNvSpPr>
              <a:spLocks noChangeShapeType="1"/>
            </p:cNvSpPr>
            <p:nvPr/>
          </p:nvSpPr>
          <p:spPr bwMode="auto">
            <a:xfrm>
              <a:off x="2352" y="249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3816" name="Line 34"/>
            <p:cNvSpPr>
              <a:spLocks noChangeShapeType="1"/>
            </p:cNvSpPr>
            <p:nvPr/>
          </p:nvSpPr>
          <p:spPr bwMode="auto">
            <a:xfrm>
              <a:off x="2352" y="1728"/>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3817" name="Line 35"/>
            <p:cNvSpPr>
              <a:spLocks noChangeShapeType="1"/>
            </p:cNvSpPr>
            <p:nvPr/>
          </p:nvSpPr>
          <p:spPr bwMode="auto">
            <a:xfrm>
              <a:off x="2640" y="2064"/>
              <a:ext cx="38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3818" name="Line 36"/>
            <p:cNvSpPr>
              <a:spLocks noChangeShapeType="1"/>
            </p:cNvSpPr>
            <p:nvPr/>
          </p:nvSpPr>
          <p:spPr bwMode="auto">
            <a:xfrm>
              <a:off x="2400" y="3552"/>
              <a:ext cx="57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3819" name="Line 37"/>
            <p:cNvSpPr>
              <a:spLocks noChangeShapeType="1"/>
            </p:cNvSpPr>
            <p:nvPr/>
          </p:nvSpPr>
          <p:spPr bwMode="auto">
            <a:xfrm>
              <a:off x="4848" y="2592"/>
              <a:ext cx="28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3820" name="Line 38"/>
            <p:cNvSpPr>
              <a:spLocks noChangeShapeType="1"/>
            </p:cNvSpPr>
            <p:nvPr/>
          </p:nvSpPr>
          <p:spPr bwMode="auto">
            <a:xfrm>
              <a:off x="768" y="2640"/>
              <a:ext cx="2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3821" name="Oval 39"/>
            <p:cNvSpPr>
              <a:spLocks noChangeArrowheads="1"/>
            </p:cNvSpPr>
            <p:nvPr/>
          </p:nvSpPr>
          <p:spPr bwMode="auto">
            <a:xfrm>
              <a:off x="1252" y="1252"/>
              <a:ext cx="1528" cy="1624"/>
            </a:xfrm>
            <a:prstGeom prst="ellipse">
              <a:avLst/>
            </a:prstGeom>
            <a:noFill/>
            <a:ln w="12700">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3822" name="Rectangle 40"/>
            <p:cNvSpPr>
              <a:spLocks noChangeArrowheads="1"/>
            </p:cNvSpPr>
            <p:nvPr/>
          </p:nvSpPr>
          <p:spPr bwMode="auto">
            <a:xfrm>
              <a:off x="2582" y="1286"/>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A</a:t>
              </a:r>
            </a:p>
          </p:txBody>
        </p:sp>
        <p:sp>
          <p:nvSpPr>
            <p:cNvPr id="33823" name="Oval 41"/>
            <p:cNvSpPr>
              <a:spLocks noChangeArrowheads="1"/>
            </p:cNvSpPr>
            <p:nvPr/>
          </p:nvSpPr>
          <p:spPr bwMode="auto">
            <a:xfrm>
              <a:off x="584" y="1208"/>
              <a:ext cx="3488" cy="1712"/>
            </a:xfrm>
            <a:prstGeom prst="ellipse">
              <a:avLst/>
            </a:prstGeom>
            <a:noFill/>
            <a:ln w="25400">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3824" name="Rectangle 42"/>
            <p:cNvSpPr>
              <a:spLocks noChangeArrowheads="1"/>
            </p:cNvSpPr>
            <p:nvPr/>
          </p:nvSpPr>
          <p:spPr bwMode="auto">
            <a:xfrm>
              <a:off x="3542" y="1190"/>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B</a:t>
              </a:r>
            </a:p>
          </p:txBody>
        </p:sp>
        <p:sp>
          <p:nvSpPr>
            <p:cNvPr id="33825" name="Oval 43"/>
            <p:cNvSpPr>
              <a:spLocks noChangeArrowheads="1"/>
            </p:cNvSpPr>
            <p:nvPr/>
          </p:nvSpPr>
          <p:spPr bwMode="auto">
            <a:xfrm>
              <a:off x="1208" y="3128"/>
              <a:ext cx="2816" cy="800"/>
            </a:xfrm>
            <a:prstGeom prst="ellipse">
              <a:avLst/>
            </a:prstGeom>
            <a:noFill/>
            <a:ln w="25400">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3826" name="Rectangle 44"/>
            <p:cNvSpPr>
              <a:spLocks noChangeArrowheads="1"/>
            </p:cNvSpPr>
            <p:nvPr/>
          </p:nvSpPr>
          <p:spPr bwMode="auto">
            <a:xfrm>
              <a:off x="3542" y="2918"/>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C</a:t>
              </a:r>
            </a:p>
          </p:txBody>
        </p:sp>
      </p:grpSp>
      <p:sp>
        <p:nvSpPr>
          <p:cNvPr id="2" name="TextBox 1"/>
          <p:cNvSpPr txBox="1"/>
          <p:nvPr/>
        </p:nvSpPr>
        <p:spPr>
          <a:xfrm>
            <a:off x="857086" y="1044955"/>
            <a:ext cx="7579162" cy="1107996"/>
          </a:xfrm>
          <a:prstGeom prst="rect">
            <a:avLst/>
          </a:prstGeom>
          <a:noFill/>
        </p:spPr>
        <p:txBody>
          <a:bodyPr wrap="square" rtlCol="0">
            <a:spAutoFit/>
          </a:bodyPr>
          <a:lstStyle/>
          <a:p>
            <a:r>
              <a:rPr lang="en-US" sz="2200" dirty="0"/>
              <a:t>Calculate A of two units in parallel, then B with two units in series, then C with two units in series, then B and C in parallel, and finally with R</a:t>
            </a:r>
            <a:r>
              <a:rPr lang="en-US" sz="2200" baseline="-25000" dirty="0"/>
              <a:t>6</a:t>
            </a:r>
            <a:r>
              <a:rPr lang="en-US" sz="2200" dirty="0"/>
              <a:t> is series.</a:t>
            </a:r>
          </a:p>
        </p:txBody>
      </p:sp>
      <p:sp>
        <p:nvSpPr>
          <p:cNvPr id="47" name="TextBox 46"/>
          <p:cNvSpPr txBox="1"/>
          <p:nvPr/>
        </p:nvSpPr>
        <p:spPr>
          <a:xfrm>
            <a:off x="-61950" y="6581195"/>
            <a:ext cx="1451765" cy="307777"/>
          </a:xfrm>
          <a:prstGeom prst="rect">
            <a:avLst/>
          </a:prstGeom>
          <a:noFill/>
        </p:spPr>
        <p:txBody>
          <a:bodyPr wrap="none" rtlCol="0">
            <a:spAutoFit/>
          </a:bodyPr>
          <a:lstStyle/>
          <a:p>
            <a:r>
              <a:rPr lang="en-US" sz="1400" dirty="0">
                <a:latin typeface="Arial" charset="0"/>
                <a:ea typeface="ＭＳ Ｐゴシック" charset="0"/>
                <a:cs typeface="ＭＳ Ｐゴシック" charset="0"/>
              </a:rPr>
              <a:t>(</a:t>
            </a:r>
            <a:r>
              <a:rPr lang="en-US" sz="1400" dirty="0" err="1">
                <a:latin typeface="Arial" charset="0"/>
                <a:ea typeface="ＭＳ Ｐゴシック" charset="0"/>
                <a:cs typeface="ＭＳ Ｐゴシック" charset="0"/>
              </a:rPr>
              <a:t>Ebeling</a:t>
            </a:r>
            <a:r>
              <a:rPr lang="en-US" sz="1400" dirty="0">
                <a:latin typeface="Arial" charset="0"/>
                <a:ea typeface="ＭＳ Ｐゴシック" charset="0"/>
                <a:cs typeface="ＭＳ Ｐゴシック" charset="0"/>
              </a:rPr>
              <a:t>, IRME)</a:t>
            </a:r>
          </a:p>
        </p:txBody>
      </p:sp>
    </p:spTree>
    <p:extLst>
      <p:ext uri="{BB962C8B-B14F-4D97-AF65-F5344CB8AC3E}">
        <p14:creationId xmlns:p14="http://schemas.microsoft.com/office/powerpoint/2010/main" val="28120868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0"/>
          <p:cNvSpPr>
            <a:spLocks noGrp="1"/>
          </p:cNvSpPr>
          <p:nvPr>
            <p:ph type="title"/>
          </p:nvPr>
        </p:nvSpPr>
        <p:spPr>
          <a:xfrm>
            <a:off x="620411" y="10839"/>
            <a:ext cx="7107238" cy="885825"/>
          </a:xfrm>
        </p:spPr>
        <p:txBody>
          <a:bodyPr/>
          <a:lstStyle/>
          <a:p>
            <a:r>
              <a:rPr lang="en-US" dirty="0">
                <a:latin typeface="Tahoma" charset="0"/>
              </a:rPr>
              <a:t>Summary</a:t>
            </a:r>
          </a:p>
        </p:txBody>
      </p:sp>
      <p:sp>
        <p:nvSpPr>
          <p:cNvPr id="50179" name="Content Placeholder 11"/>
          <p:cNvSpPr>
            <a:spLocks noGrp="1"/>
          </p:cNvSpPr>
          <p:nvPr>
            <p:ph idx="1"/>
          </p:nvPr>
        </p:nvSpPr>
        <p:spPr>
          <a:xfrm>
            <a:off x="448451" y="1906134"/>
            <a:ext cx="8229600" cy="3990032"/>
          </a:xfrm>
        </p:spPr>
        <p:txBody>
          <a:bodyPr>
            <a:normAutofit/>
          </a:bodyPr>
          <a:lstStyle/>
          <a:p>
            <a:pPr>
              <a:spcAft>
                <a:spcPts val="1000"/>
              </a:spcAft>
              <a:buFont typeface="Arial" charset="0"/>
              <a:buChar char="•"/>
            </a:pPr>
            <a:r>
              <a:rPr lang="en-US" sz="2400" dirty="0">
                <a:latin typeface="Arial" panose="020B0604020202020204" pitchFamily="34" charset="0"/>
                <a:cs typeface="Arial" panose="020B0604020202020204" pitchFamily="34" charset="0"/>
              </a:rPr>
              <a:t>Series Configuration</a:t>
            </a:r>
          </a:p>
          <a:p>
            <a:pPr>
              <a:spcAft>
                <a:spcPts val="1000"/>
              </a:spcAft>
              <a:buFont typeface="Arial" charset="0"/>
              <a:buChar char="•"/>
            </a:pPr>
            <a:r>
              <a:rPr lang="en-US" sz="2400" dirty="0">
                <a:latin typeface="Arial" panose="020B0604020202020204" pitchFamily="34" charset="0"/>
                <a:cs typeface="Arial" panose="020B0604020202020204" pitchFamily="34" charset="0"/>
              </a:rPr>
              <a:t>Parallel Configuration</a:t>
            </a:r>
          </a:p>
          <a:p>
            <a:pPr>
              <a:spcAft>
                <a:spcPts val="1000"/>
              </a:spcAft>
              <a:buFont typeface="Arial" charset="0"/>
              <a:buChar char="•"/>
            </a:pPr>
            <a:r>
              <a:rPr lang="en-US" sz="2400" dirty="0">
                <a:latin typeface="Arial" panose="020B0604020202020204" pitchFamily="34" charset="0"/>
                <a:cs typeface="Arial" panose="020B0604020202020204" pitchFamily="34" charset="0"/>
              </a:rPr>
              <a:t>Combined Series-Parallel Configuration</a:t>
            </a:r>
          </a:p>
          <a:p>
            <a:pPr>
              <a:spcAft>
                <a:spcPts val="1000"/>
              </a:spcAft>
              <a:buFont typeface="Arial" charset="0"/>
              <a:buChar char="•"/>
            </a:pPr>
            <a:endParaRPr lang="en-US" sz="2400" dirty="0">
              <a:latin typeface="Arial" panose="020B0604020202020204" pitchFamily="34" charset="0"/>
              <a:cs typeface="Arial" panose="020B0604020202020204" pitchFamily="34" charset="0"/>
            </a:endParaRPr>
          </a:p>
        </p:txBody>
      </p:sp>
      <p:sp>
        <p:nvSpPr>
          <p:cNvPr id="3" name="TextBox 2"/>
          <p:cNvSpPr txBox="1"/>
          <p:nvPr/>
        </p:nvSpPr>
        <p:spPr>
          <a:xfrm>
            <a:off x="787976" y="1076980"/>
            <a:ext cx="7264429" cy="523220"/>
          </a:xfrm>
          <a:prstGeom prst="rect">
            <a:avLst/>
          </a:prstGeom>
          <a:noFill/>
        </p:spPr>
        <p:txBody>
          <a:bodyPr wrap="none" rtlCol="0">
            <a:spAutoFit/>
          </a:bodyPr>
          <a:lstStyle/>
          <a:p>
            <a:r>
              <a:rPr lang="en-US" sz="2800" dirty="0"/>
              <a:t>Various System Configurations to be considered:</a:t>
            </a:r>
          </a:p>
        </p:txBody>
      </p:sp>
    </p:spTree>
    <p:extLst>
      <p:ext uri="{BB962C8B-B14F-4D97-AF65-F5344CB8AC3E}">
        <p14:creationId xmlns:p14="http://schemas.microsoft.com/office/powerpoint/2010/main" val="1148183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47"/>
          <p:cNvSpPr>
            <a:spLocks noGrp="1" noChangeArrowheads="1"/>
          </p:cNvSpPr>
          <p:nvPr>
            <p:ph type="title"/>
          </p:nvPr>
        </p:nvSpPr>
        <p:spPr>
          <a:xfrm>
            <a:off x="982718" y="61858"/>
            <a:ext cx="7461250" cy="673100"/>
          </a:xfrm>
          <a:noFill/>
        </p:spPr>
        <p:txBody>
          <a:bodyPr>
            <a:normAutofit/>
          </a:bodyPr>
          <a:lstStyle/>
          <a:p>
            <a:r>
              <a:rPr lang="en-US" sz="3200" dirty="0">
                <a:latin typeface="Tahoma" charset="0"/>
              </a:rPr>
              <a:t>Combined Series - Parallel Systems</a:t>
            </a:r>
          </a:p>
        </p:txBody>
      </p:sp>
      <p:sp>
        <p:nvSpPr>
          <p:cNvPr id="35843" name="Rectangle 18"/>
          <p:cNvSpPr>
            <a:spLocks noGrp="1" noChangeArrowheads="1"/>
          </p:cNvSpPr>
          <p:nvPr>
            <p:ph idx="1"/>
          </p:nvPr>
        </p:nvSpPr>
        <p:spPr>
          <a:xfrm>
            <a:off x="3505200" y="1600200"/>
            <a:ext cx="4864100" cy="722313"/>
          </a:xfrm>
        </p:spPr>
        <p:txBody>
          <a:bodyPr>
            <a:normAutofit/>
          </a:bodyPr>
          <a:lstStyle/>
          <a:p>
            <a:r>
              <a:rPr lang="en-US" dirty="0"/>
              <a:t>R</a:t>
            </a:r>
            <a:r>
              <a:rPr lang="en-US" baseline="-25000" dirty="0"/>
              <a:t>A</a:t>
            </a:r>
            <a:r>
              <a:rPr lang="en-US" dirty="0"/>
              <a:t> = [ 1 - (1 - R</a:t>
            </a:r>
            <a:r>
              <a:rPr lang="en-US" baseline="-25000" dirty="0"/>
              <a:t>1</a:t>
            </a:r>
            <a:r>
              <a:rPr lang="en-US" dirty="0"/>
              <a:t>) (1 - R</a:t>
            </a:r>
            <a:r>
              <a:rPr lang="en-US" baseline="-25000" dirty="0"/>
              <a:t>2</a:t>
            </a:r>
            <a:r>
              <a:rPr lang="en-US" dirty="0"/>
              <a:t> )]</a:t>
            </a:r>
          </a:p>
        </p:txBody>
      </p:sp>
      <p:grpSp>
        <p:nvGrpSpPr>
          <p:cNvPr id="35846" name="Group 3"/>
          <p:cNvGrpSpPr>
            <a:grpSpLocks/>
          </p:cNvGrpSpPr>
          <p:nvPr/>
        </p:nvGrpSpPr>
        <p:grpSpPr bwMode="auto">
          <a:xfrm>
            <a:off x="982718" y="987216"/>
            <a:ext cx="1991710" cy="1972255"/>
            <a:chOff x="292" y="1252"/>
            <a:chExt cx="1585" cy="1624"/>
          </a:xfrm>
        </p:grpSpPr>
        <p:grpSp>
          <p:nvGrpSpPr>
            <p:cNvPr id="35872" name="Group 4"/>
            <p:cNvGrpSpPr>
              <a:grpSpLocks/>
            </p:cNvGrpSpPr>
            <p:nvPr/>
          </p:nvGrpSpPr>
          <p:grpSpPr bwMode="auto">
            <a:xfrm>
              <a:off x="724" y="1540"/>
              <a:ext cx="664" cy="424"/>
              <a:chOff x="724" y="1540"/>
              <a:chExt cx="664" cy="424"/>
            </a:xfrm>
          </p:grpSpPr>
          <p:sp>
            <p:nvSpPr>
              <p:cNvPr id="35884" name="Rectangle 5"/>
              <p:cNvSpPr>
                <a:spLocks noChangeArrowheads="1"/>
              </p:cNvSpPr>
              <p:nvPr/>
            </p:nvSpPr>
            <p:spPr bwMode="auto">
              <a:xfrm>
                <a:off x="724" y="1540"/>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5885" name="Rectangle 6"/>
              <p:cNvSpPr>
                <a:spLocks noChangeArrowheads="1"/>
              </p:cNvSpPr>
              <p:nvPr/>
            </p:nvSpPr>
            <p:spPr bwMode="auto">
              <a:xfrm>
                <a:off x="902" y="1622"/>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1</a:t>
                </a:r>
              </a:p>
            </p:txBody>
          </p:sp>
        </p:grpSp>
        <p:grpSp>
          <p:nvGrpSpPr>
            <p:cNvPr id="35873" name="Group 7"/>
            <p:cNvGrpSpPr>
              <a:grpSpLocks/>
            </p:cNvGrpSpPr>
            <p:nvPr/>
          </p:nvGrpSpPr>
          <p:grpSpPr bwMode="auto">
            <a:xfrm>
              <a:off x="724" y="2260"/>
              <a:ext cx="664" cy="424"/>
              <a:chOff x="724" y="2260"/>
              <a:chExt cx="664" cy="424"/>
            </a:xfrm>
          </p:grpSpPr>
          <p:sp>
            <p:nvSpPr>
              <p:cNvPr id="35882" name="Rectangle 8"/>
              <p:cNvSpPr>
                <a:spLocks noChangeArrowheads="1"/>
              </p:cNvSpPr>
              <p:nvPr/>
            </p:nvSpPr>
            <p:spPr bwMode="auto">
              <a:xfrm>
                <a:off x="724" y="2260"/>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5883" name="Rectangle 9"/>
              <p:cNvSpPr>
                <a:spLocks noChangeArrowheads="1"/>
              </p:cNvSpPr>
              <p:nvPr/>
            </p:nvSpPr>
            <p:spPr bwMode="auto">
              <a:xfrm>
                <a:off x="902" y="2342"/>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2</a:t>
                </a:r>
              </a:p>
            </p:txBody>
          </p:sp>
        </p:grpSp>
        <p:sp>
          <p:nvSpPr>
            <p:cNvPr id="35874" name="Line 10"/>
            <p:cNvSpPr>
              <a:spLocks noChangeShapeType="1"/>
            </p:cNvSpPr>
            <p:nvPr/>
          </p:nvSpPr>
          <p:spPr bwMode="auto">
            <a:xfrm>
              <a:off x="432" y="1728"/>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5875" name="Line 11"/>
            <p:cNvSpPr>
              <a:spLocks noChangeShapeType="1"/>
            </p:cNvSpPr>
            <p:nvPr/>
          </p:nvSpPr>
          <p:spPr bwMode="auto">
            <a:xfrm>
              <a:off x="432" y="1728"/>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5876" name="Line 12"/>
            <p:cNvSpPr>
              <a:spLocks noChangeShapeType="1"/>
            </p:cNvSpPr>
            <p:nvPr/>
          </p:nvSpPr>
          <p:spPr bwMode="auto">
            <a:xfrm>
              <a:off x="432" y="249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5877" name="Line 13"/>
            <p:cNvSpPr>
              <a:spLocks noChangeShapeType="1"/>
            </p:cNvSpPr>
            <p:nvPr/>
          </p:nvSpPr>
          <p:spPr bwMode="auto">
            <a:xfrm>
              <a:off x="1680" y="1728"/>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5878" name="Line 14"/>
            <p:cNvSpPr>
              <a:spLocks noChangeShapeType="1"/>
            </p:cNvSpPr>
            <p:nvPr/>
          </p:nvSpPr>
          <p:spPr bwMode="auto">
            <a:xfrm>
              <a:off x="1392" y="249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5879" name="Line 15"/>
            <p:cNvSpPr>
              <a:spLocks noChangeShapeType="1"/>
            </p:cNvSpPr>
            <p:nvPr/>
          </p:nvSpPr>
          <p:spPr bwMode="auto">
            <a:xfrm>
              <a:off x="1392" y="1728"/>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5880" name="Oval 16"/>
            <p:cNvSpPr>
              <a:spLocks noChangeArrowheads="1"/>
            </p:cNvSpPr>
            <p:nvPr/>
          </p:nvSpPr>
          <p:spPr bwMode="auto">
            <a:xfrm>
              <a:off x="292" y="1252"/>
              <a:ext cx="1528" cy="1624"/>
            </a:xfrm>
            <a:prstGeom prst="ellipse">
              <a:avLst/>
            </a:prstGeom>
            <a:noFill/>
            <a:ln w="12700">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81" name="Rectangle 17"/>
            <p:cNvSpPr>
              <a:spLocks noChangeArrowheads="1"/>
            </p:cNvSpPr>
            <p:nvPr/>
          </p:nvSpPr>
          <p:spPr bwMode="auto">
            <a:xfrm>
              <a:off x="1622" y="1286"/>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A</a:t>
              </a:r>
            </a:p>
          </p:txBody>
        </p:sp>
      </p:grpSp>
      <p:grpSp>
        <p:nvGrpSpPr>
          <p:cNvPr id="35847" name="Group 19"/>
          <p:cNvGrpSpPr>
            <a:grpSpLocks/>
          </p:cNvGrpSpPr>
          <p:nvPr/>
        </p:nvGrpSpPr>
        <p:grpSpPr bwMode="auto">
          <a:xfrm>
            <a:off x="192251" y="4110646"/>
            <a:ext cx="4254500" cy="2136775"/>
            <a:chOff x="2024" y="2438"/>
            <a:chExt cx="3488" cy="1730"/>
          </a:xfrm>
        </p:grpSpPr>
        <p:grpSp>
          <p:nvGrpSpPr>
            <p:cNvPr id="35849" name="Group 20"/>
            <p:cNvGrpSpPr>
              <a:grpSpLocks/>
            </p:cNvGrpSpPr>
            <p:nvPr/>
          </p:nvGrpSpPr>
          <p:grpSpPr bwMode="auto">
            <a:xfrm>
              <a:off x="4468" y="3124"/>
              <a:ext cx="664" cy="424"/>
              <a:chOff x="4468" y="3124"/>
              <a:chExt cx="664" cy="424"/>
            </a:xfrm>
          </p:grpSpPr>
          <p:sp>
            <p:nvSpPr>
              <p:cNvPr id="35870" name="Rectangle 21"/>
              <p:cNvSpPr>
                <a:spLocks noChangeArrowheads="1"/>
              </p:cNvSpPr>
              <p:nvPr/>
            </p:nvSpPr>
            <p:spPr bwMode="auto">
              <a:xfrm>
                <a:off x="4468" y="3124"/>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5871" name="Rectangle 22"/>
              <p:cNvSpPr>
                <a:spLocks noChangeArrowheads="1"/>
              </p:cNvSpPr>
              <p:nvPr/>
            </p:nvSpPr>
            <p:spPr bwMode="auto">
              <a:xfrm>
                <a:off x="4646" y="3206"/>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3</a:t>
                </a:r>
              </a:p>
            </p:txBody>
          </p:sp>
        </p:grpSp>
        <p:sp>
          <p:nvSpPr>
            <p:cNvPr id="35850" name="Line 23"/>
            <p:cNvSpPr>
              <a:spLocks noChangeShapeType="1"/>
            </p:cNvSpPr>
            <p:nvPr/>
          </p:nvSpPr>
          <p:spPr bwMode="auto">
            <a:xfrm>
              <a:off x="2448" y="3312"/>
              <a:ext cx="38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5851" name="Line 24"/>
            <p:cNvSpPr>
              <a:spLocks noChangeShapeType="1"/>
            </p:cNvSpPr>
            <p:nvPr/>
          </p:nvSpPr>
          <p:spPr bwMode="auto">
            <a:xfrm>
              <a:off x="5136" y="3312"/>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5852" name="Line 25"/>
            <p:cNvSpPr>
              <a:spLocks noChangeShapeType="1"/>
            </p:cNvSpPr>
            <p:nvPr/>
          </p:nvSpPr>
          <p:spPr bwMode="auto">
            <a:xfrm>
              <a:off x="4080" y="3312"/>
              <a:ext cx="38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5853" name="Group 26"/>
            <p:cNvGrpSpPr>
              <a:grpSpLocks/>
            </p:cNvGrpSpPr>
            <p:nvPr/>
          </p:nvGrpSpPr>
          <p:grpSpPr bwMode="auto">
            <a:xfrm>
              <a:off x="2692" y="2500"/>
              <a:ext cx="1585" cy="1624"/>
              <a:chOff x="2692" y="2500"/>
              <a:chExt cx="1585" cy="1624"/>
            </a:xfrm>
          </p:grpSpPr>
          <p:grpSp>
            <p:nvGrpSpPr>
              <p:cNvPr id="35856" name="Group 27"/>
              <p:cNvGrpSpPr>
                <a:grpSpLocks/>
              </p:cNvGrpSpPr>
              <p:nvPr/>
            </p:nvGrpSpPr>
            <p:grpSpPr bwMode="auto">
              <a:xfrm>
                <a:off x="3124" y="2788"/>
                <a:ext cx="664" cy="424"/>
                <a:chOff x="3124" y="2788"/>
                <a:chExt cx="664" cy="424"/>
              </a:xfrm>
            </p:grpSpPr>
            <p:sp>
              <p:nvSpPr>
                <p:cNvPr id="35868" name="Rectangle 28"/>
                <p:cNvSpPr>
                  <a:spLocks noChangeArrowheads="1"/>
                </p:cNvSpPr>
                <p:nvPr/>
              </p:nvSpPr>
              <p:spPr bwMode="auto">
                <a:xfrm>
                  <a:off x="3124" y="2788"/>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5869" name="Rectangle 29"/>
                <p:cNvSpPr>
                  <a:spLocks noChangeArrowheads="1"/>
                </p:cNvSpPr>
                <p:nvPr/>
              </p:nvSpPr>
              <p:spPr bwMode="auto">
                <a:xfrm>
                  <a:off x="3302" y="2870"/>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1</a:t>
                  </a:r>
                </a:p>
              </p:txBody>
            </p:sp>
          </p:grpSp>
          <p:grpSp>
            <p:nvGrpSpPr>
              <p:cNvPr id="35857" name="Group 30"/>
              <p:cNvGrpSpPr>
                <a:grpSpLocks/>
              </p:cNvGrpSpPr>
              <p:nvPr/>
            </p:nvGrpSpPr>
            <p:grpSpPr bwMode="auto">
              <a:xfrm>
                <a:off x="3124" y="3508"/>
                <a:ext cx="664" cy="424"/>
                <a:chOff x="3124" y="3508"/>
                <a:chExt cx="664" cy="424"/>
              </a:xfrm>
            </p:grpSpPr>
            <p:sp>
              <p:nvSpPr>
                <p:cNvPr id="35866" name="Rectangle 31"/>
                <p:cNvSpPr>
                  <a:spLocks noChangeArrowheads="1"/>
                </p:cNvSpPr>
                <p:nvPr/>
              </p:nvSpPr>
              <p:spPr bwMode="auto">
                <a:xfrm>
                  <a:off x="3124" y="3508"/>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5867" name="Rectangle 32"/>
                <p:cNvSpPr>
                  <a:spLocks noChangeArrowheads="1"/>
                </p:cNvSpPr>
                <p:nvPr/>
              </p:nvSpPr>
              <p:spPr bwMode="auto">
                <a:xfrm>
                  <a:off x="3302" y="3590"/>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2</a:t>
                  </a:r>
                </a:p>
              </p:txBody>
            </p:sp>
          </p:grpSp>
          <p:sp>
            <p:nvSpPr>
              <p:cNvPr id="35858" name="Line 33"/>
              <p:cNvSpPr>
                <a:spLocks noChangeShapeType="1"/>
              </p:cNvSpPr>
              <p:nvPr/>
            </p:nvSpPr>
            <p:spPr bwMode="auto">
              <a:xfrm>
                <a:off x="2832" y="2976"/>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5859" name="Line 34"/>
              <p:cNvSpPr>
                <a:spLocks noChangeShapeType="1"/>
              </p:cNvSpPr>
              <p:nvPr/>
            </p:nvSpPr>
            <p:spPr bwMode="auto">
              <a:xfrm>
                <a:off x="2832" y="297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5860" name="Line 35"/>
              <p:cNvSpPr>
                <a:spLocks noChangeShapeType="1"/>
              </p:cNvSpPr>
              <p:nvPr/>
            </p:nvSpPr>
            <p:spPr bwMode="auto">
              <a:xfrm>
                <a:off x="2832" y="3744"/>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5861" name="Line 36"/>
              <p:cNvSpPr>
                <a:spLocks noChangeShapeType="1"/>
              </p:cNvSpPr>
              <p:nvPr/>
            </p:nvSpPr>
            <p:spPr bwMode="auto">
              <a:xfrm>
                <a:off x="4080" y="2976"/>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5862" name="Line 37"/>
              <p:cNvSpPr>
                <a:spLocks noChangeShapeType="1"/>
              </p:cNvSpPr>
              <p:nvPr/>
            </p:nvSpPr>
            <p:spPr bwMode="auto">
              <a:xfrm>
                <a:off x="3792" y="3744"/>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5863" name="Line 38"/>
              <p:cNvSpPr>
                <a:spLocks noChangeShapeType="1"/>
              </p:cNvSpPr>
              <p:nvPr/>
            </p:nvSpPr>
            <p:spPr bwMode="auto">
              <a:xfrm>
                <a:off x="3792" y="2976"/>
                <a:ext cx="2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5864" name="Oval 39"/>
              <p:cNvSpPr>
                <a:spLocks noChangeArrowheads="1"/>
              </p:cNvSpPr>
              <p:nvPr/>
            </p:nvSpPr>
            <p:spPr bwMode="auto">
              <a:xfrm>
                <a:off x="2692" y="2500"/>
                <a:ext cx="1528" cy="1624"/>
              </a:xfrm>
              <a:prstGeom prst="ellipse">
                <a:avLst/>
              </a:prstGeom>
              <a:noFill/>
              <a:ln w="12700">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65" name="Rectangle 40"/>
              <p:cNvSpPr>
                <a:spLocks noChangeArrowheads="1"/>
              </p:cNvSpPr>
              <p:nvPr/>
            </p:nvSpPr>
            <p:spPr bwMode="auto">
              <a:xfrm>
                <a:off x="4022" y="2534"/>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A</a:t>
                </a:r>
              </a:p>
            </p:txBody>
          </p:sp>
        </p:grpSp>
        <p:sp>
          <p:nvSpPr>
            <p:cNvPr id="35854" name="Oval 41"/>
            <p:cNvSpPr>
              <a:spLocks noChangeArrowheads="1"/>
            </p:cNvSpPr>
            <p:nvPr/>
          </p:nvSpPr>
          <p:spPr bwMode="auto">
            <a:xfrm>
              <a:off x="2024" y="2456"/>
              <a:ext cx="3488" cy="1712"/>
            </a:xfrm>
            <a:prstGeom prst="ellipse">
              <a:avLst/>
            </a:prstGeom>
            <a:noFill/>
            <a:ln w="25400">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55" name="Rectangle 42"/>
            <p:cNvSpPr>
              <a:spLocks noChangeArrowheads="1"/>
            </p:cNvSpPr>
            <p:nvPr/>
          </p:nvSpPr>
          <p:spPr bwMode="auto">
            <a:xfrm>
              <a:off x="4982" y="2438"/>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B</a:t>
              </a:r>
            </a:p>
          </p:txBody>
        </p:sp>
      </p:grpSp>
      <p:sp>
        <p:nvSpPr>
          <p:cNvPr id="35848" name="Rectangle 43"/>
          <p:cNvSpPr>
            <a:spLocks noChangeArrowheads="1"/>
          </p:cNvSpPr>
          <p:nvPr/>
        </p:nvSpPr>
        <p:spPr bwMode="auto">
          <a:xfrm>
            <a:off x="5024862" y="4814042"/>
            <a:ext cx="2130391" cy="523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2075" tIns="46038" rIns="92075" bIns="46038">
            <a:spAutoFit/>
          </a:bodyPr>
          <a:lstStyle/>
          <a:p>
            <a:pPr marL="457200" indent="-457200">
              <a:buFont typeface="Arial" panose="020B0604020202020204" pitchFamily="34" charset="0"/>
              <a:buChar char="•"/>
            </a:pPr>
            <a:r>
              <a:rPr lang="en-US" sz="2800" dirty="0"/>
              <a:t>R</a:t>
            </a:r>
            <a:r>
              <a:rPr lang="en-US" sz="2800" baseline="-25000" dirty="0"/>
              <a:t>B</a:t>
            </a:r>
            <a:r>
              <a:rPr lang="en-US" sz="2800" dirty="0"/>
              <a:t> = R</a:t>
            </a:r>
            <a:r>
              <a:rPr lang="en-US" sz="2800" baseline="-25000" dirty="0"/>
              <a:t>A</a:t>
            </a:r>
            <a:r>
              <a:rPr lang="en-US" sz="2800" dirty="0"/>
              <a:t> R</a:t>
            </a:r>
            <a:r>
              <a:rPr lang="en-US" sz="2800" baseline="-25000" dirty="0"/>
              <a:t>3</a:t>
            </a:r>
            <a:r>
              <a:rPr lang="en-US" sz="2800" dirty="0"/>
              <a:t> </a:t>
            </a:r>
          </a:p>
        </p:txBody>
      </p:sp>
      <p:sp>
        <p:nvSpPr>
          <p:cNvPr id="45" name="TextBox 44"/>
          <p:cNvSpPr txBox="1"/>
          <p:nvPr/>
        </p:nvSpPr>
        <p:spPr>
          <a:xfrm>
            <a:off x="-61950" y="6581195"/>
            <a:ext cx="1451765" cy="307777"/>
          </a:xfrm>
          <a:prstGeom prst="rect">
            <a:avLst/>
          </a:prstGeom>
          <a:noFill/>
        </p:spPr>
        <p:txBody>
          <a:bodyPr wrap="none" rtlCol="0">
            <a:spAutoFit/>
          </a:bodyPr>
          <a:lstStyle/>
          <a:p>
            <a:r>
              <a:rPr lang="en-US" sz="1400" dirty="0">
                <a:latin typeface="Arial" charset="0"/>
                <a:ea typeface="ＭＳ Ｐゴシック" charset="0"/>
                <a:cs typeface="ＭＳ Ｐゴシック" charset="0"/>
              </a:rPr>
              <a:t>(</a:t>
            </a:r>
            <a:r>
              <a:rPr lang="en-US" sz="1400" dirty="0" err="1">
                <a:latin typeface="Arial" charset="0"/>
                <a:ea typeface="ＭＳ Ｐゴシック" charset="0"/>
                <a:cs typeface="ＭＳ Ｐゴシック" charset="0"/>
              </a:rPr>
              <a:t>Ebeling</a:t>
            </a:r>
            <a:r>
              <a:rPr lang="en-US" sz="1400" dirty="0">
                <a:latin typeface="Arial" charset="0"/>
                <a:ea typeface="ＭＳ Ｐゴシック" charset="0"/>
                <a:cs typeface="ＭＳ Ｐゴシック" charset="0"/>
              </a:rPr>
              <a:t>, IRME)</a:t>
            </a:r>
          </a:p>
        </p:txBody>
      </p:sp>
    </p:spTree>
    <p:extLst>
      <p:ext uri="{BB962C8B-B14F-4D97-AF65-F5344CB8AC3E}">
        <p14:creationId xmlns:p14="http://schemas.microsoft.com/office/powerpoint/2010/main" val="144648533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37"/>
          <p:cNvSpPr>
            <a:spLocks noGrp="1" noChangeArrowheads="1"/>
          </p:cNvSpPr>
          <p:nvPr>
            <p:ph type="title"/>
          </p:nvPr>
        </p:nvSpPr>
        <p:spPr>
          <a:xfrm>
            <a:off x="800100" y="349250"/>
            <a:ext cx="7537450" cy="673100"/>
          </a:xfrm>
          <a:noFill/>
        </p:spPr>
        <p:txBody>
          <a:bodyPr/>
          <a:lstStyle/>
          <a:p>
            <a:r>
              <a:rPr lang="en-US" sz="3600" dirty="0">
                <a:latin typeface="Tahoma" charset="0"/>
              </a:rPr>
              <a:t>Combined Series - Parallel Systems</a:t>
            </a:r>
          </a:p>
        </p:txBody>
      </p:sp>
      <p:sp>
        <p:nvSpPr>
          <p:cNvPr id="36867" name="Rectangle 3"/>
          <p:cNvSpPr>
            <a:spLocks noGrp="1" noChangeArrowheads="1"/>
          </p:cNvSpPr>
          <p:nvPr>
            <p:ph idx="1"/>
          </p:nvPr>
        </p:nvSpPr>
        <p:spPr>
          <a:xfrm>
            <a:off x="5640007" y="1851025"/>
            <a:ext cx="3426957" cy="1358900"/>
          </a:xfrm>
        </p:spPr>
        <p:txBody>
          <a:bodyPr>
            <a:normAutofit fontScale="77500" lnSpcReduction="20000"/>
          </a:bodyPr>
          <a:lstStyle/>
          <a:p>
            <a:r>
              <a:rPr lang="en-US" dirty="0">
                <a:latin typeface="+mj-lt"/>
              </a:rPr>
              <a:t>R</a:t>
            </a:r>
            <a:r>
              <a:rPr lang="en-US" baseline="-25000" dirty="0">
                <a:latin typeface="+mj-lt"/>
              </a:rPr>
              <a:t>C</a:t>
            </a:r>
            <a:r>
              <a:rPr lang="en-US" dirty="0">
                <a:latin typeface="+mj-lt"/>
              </a:rPr>
              <a:t> = R</a:t>
            </a:r>
            <a:r>
              <a:rPr lang="en-US" baseline="-25000" dirty="0">
                <a:latin typeface="+mj-lt"/>
              </a:rPr>
              <a:t>4</a:t>
            </a:r>
            <a:r>
              <a:rPr lang="en-US" dirty="0">
                <a:latin typeface="+mj-lt"/>
              </a:rPr>
              <a:t> R</a:t>
            </a:r>
            <a:r>
              <a:rPr lang="en-US" baseline="-25000" dirty="0">
                <a:latin typeface="+mj-lt"/>
              </a:rPr>
              <a:t>5</a:t>
            </a:r>
          </a:p>
          <a:p>
            <a:r>
              <a:rPr lang="en-US" dirty="0"/>
              <a:t>R</a:t>
            </a:r>
            <a:r>
              <a:rPr lang="en-US" baseline="-25000" dirty="0"/>
              <a:t>B</a:t>
            </a:r>
            <a:r>
              <a:rPr lang="en-US" dirty="0"/>
              <a:t> = R</a:t>
            </a:r>
            <a:r>
              <a:rPr lang="en-US" baseline="-25000" dirty="0"/>
              <a:t>A</a:t>
            </a:r>
            <a:r>
              <a:rPr lang="en-US" dirty="0"/>
              <a:t> R</a:t>
            </a:r>
            <a:r>
              <a:rPr lang="en-US" baseline="-25000" dirty="0"/>
              <a:t>3</a:t>
            </a:r>
            <a:r>
              <a:rPr lang="en-US" dirty="0"/>
              <a:t> </a:t>
            </a:r>
          </a:p>
          <a:p>
            <a:r>
              <a:rPr lang="en-US" dirty="0"/>
              <a:t>R</a:t>
            </a:r>
            <a:r>
              <a:rPr lang="en-US" baseline="-25000" dirty="0"/>
              <a:t>A</a:t>
            </a:r>
            <a:r>
              <a:rPr lang="en-US" dirty="0"/>
              <a:t> = [ 1 - (1 - R</a:t>
            </a:r>
            <a:r>
              <a:rPr lang="en-US" baseline="-25000" dirty="0"/>
              <a:t>1</a:t>
            </a:r>
            <a:r>
              <a:rPr lang="en-US" dirty="0"/>
              <a:t>) (1 - R</a:t>
            </a:r>
            <a:r>
              <a:rPr lang="en-US" baseline="-25000" dirty="0"/>
              <a:t>2</a:t>
            </a:r>
            <a:r>
              <a:rPr lang="en-US" dirty="0"/>
              <a:t> )]</a:t>
            </a:r>
          </a:p>
          <a:p>
            <a:endParaRPr lang="en-US" dirty="0"/>
          </a:p>
          <a:p>
            <a:endParaRPr lang="en-US" dirty="0">
              <a:latin typeface="Tahoma" charset="0"/>
            </a:endParaRPr>
          </a:p>
        </p:txBody>
      </p:sp>
      <p:grpSp>
        <p:nvGrpSpPr>
          <p:cNvPr id="36870" name="Group 4"/>
          <p:cNvGrpSpPr>
            <a:grpSpLocks/>
          </p:cNvGrpSpPr>
          <p:nvPr/>
        </p:nvGrpSpPr>
        <p:grpSpPr bwMode="auto">
          <a:xfrm>
            <a:off x="381000" y="1295400"/>
            <a:ext cx="4787900" cy="1527175"/>
            <a:chOff x="192" y="1142"/>
            <a:chExt cx="3016" cy="962"/>
          </a:xfrm>
        </p:grpSpPr>
        <p:grpSp>
          <p:nvGrpSpPr>
            <p:cNvPr id="36887" name="Group 5"/>
            <p:cNvGrpSpPr>
              <a:grpSpLocks/>
            </p:cNvGrpSpPr>
            <p:nvPr/>
          </p:nvGrpSpPr>
          <p:grpSpPr bwMode="auto">
            <a:xfrm>
              <a:off x="192" y="1304"/>
              <a:ext cx="3016" cy="800"/>
              <a:chOff x="192" y="1304"/>
              <a:chExt cx="3016" cy="800"/>
            </a:xfrm>
          </p:grpSpPr>
          <p:grpSp>
            <p:nvGrpSpPr>
              <p:cNvPr id="36889" name="Group 6"/>
              <p:cNvGrpSpPr>
                <a:grpSpLocks/>
              </p:cNvGrpSpPr>
              <p:nvPr/>
            </p:nvGrpSpPr>
            <p:grpSpPr bwMode="auto">
              <a:xfrm>
                <a:off x="916" y="1492"/>
                <a:ext cx="664" cy="424"/>
                <a:chOff x="916" y="1492"/>
                <a:chExt cx="664" cy="424"/>
              </a:xfrm>
            </p:grpSpPr>
            <p:sp>
              <p:nvSpPr>
                <p:cNvPr id="36897" name="Rectangle 7"/>
                <p:cNvSpPr>
                  <a:spLocks noChangeArrowheads="1"/>
                </p:cNvSpPr>
                <p:nvPr/>
              </p:nvSpPr>
              <p:spPr bwMode="auto">
                <a:xfrm>
                  <a:off x="916" y="1492"/>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6898" name="Rectangle 8"/>
                <p:cNvSpPr>
                  <a:spLocks noChangeArrowheads="1"/>
                </p:cNvSpPr>
                <p:nvPr/>
              </p:nvSpPr>
              <p:spPr bwMode="auto">
                <a:xfrm>
                  <a:off x="1094" y="1574"/>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4</a:t>
                  </a:r>
                </a:p>
              </p:txBody>
            </p:sp>
          </p:grpSp>
          <p:grpSp>
            <p:nvGrpSpPr>
              <p:cNvPr id="36890" name="Group 9"/>
              <p:cNvGrpSpPr>
                <a:grpSpLocks/>
              </p:cNvGrpSpPr>
              <p:nvPr/>
            </p:nvGrpSpPr>
            <p:grpSpPr bwMode="auto">
              <a:xfrm>
                <a:off x="2164" y="1492"/>
                <a:ext cx="664" cy="424"/>
                <a:chOff x="2164" y="1492"/>
                <a:chExt cx="664" cy="424"/>
              </a:xfrm>
            </p:grpSpPr>
            <p:sp>
              <p:nvSpPr>
                <p:cNvPr id="36895" name="Rectangle 10"/>
                <p:cNvSpPr>
                  <a:spLocks noChangeArrowheads="1"/>
                </p:cNvSpPr>
                <p:nvPr/>
              </p:nvSpPr>
              <p:spPr bwMode="auto">
                <a:xfrm>
                  <a:off x="2164" y="1492"/>
                  <a:ext cx="664" cy="424"/>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6896" name="Rectangle 11"/>
                <p:cNvSpPr>
                  <a:spLocks noChangeArrowheads="1"/>
                </p:cNvSpPr>
                <p:nvPr/>
              </p:nvSpPr>
              <p:spPr bwMode="auto">
                <a:xfrm>
                  <a:off x="2342" y="1574"/>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5</a:t>
                  </a:r>
                </a:p>
              </p:txBody>
            </p:sp>
          </p:grpSp>
          <p:sp>
            <p:nvSpPr>
              <p:cNvPr id="36891" name="Line 12"/>
              <p:cNvSpPr>
                <a:spLocks noChangeShapeType="1"/>
              </p:cNvSpPr>
              <p:nvPr/>
            </p:nvSpPr>
            <p:spPr bwMode="auto">
              <a:xfrm>
                <a:off x="192" y="1728"/>
                <a:ext cx="72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6892" name="Line 13"/>
              <p:cNvSpPr>
                <a:spLocks noChangeShapeType="1"/>
              </p:cNvSpPr>
              <p:nvPr/>
            </p:nvSpPr>
            <p:spPr bwMode="auto">
              <a:xfrm>
                <a:off x="2832" y="1728"/>
                <a:ext cx="240" cy="0"/>
              </a:xfrm>
              <a:prstGeom prst="line">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6893" name="Line 14"/>
              <p:cNvSpPr>
                <a:spLocks noChangeShapeType="1"/>
              </p:cNvSpPr>
              <p:nvPr/>
            </p:nvSpPr>
            <p:spPr bwMode="auto">
              <a:xfrm>
                <a:off x="1584" y="1728"/>
                <a:ext cx="57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6894" name="Oval 15"/>
              <p:cNvSpPr>
                <a:spLocks noChangeArrowheads="1"/>
              </p:cNvSpPr>
              <p:nvPr/>
            </p:nvSpPr>
            <p:spPr bwMode="auto">
              <a:xfrm>
                <a:off x="392" y="1304"/>
                <a:ext cx="2816" cy="800"/>
              </a:xfrm>
              <a:prstGeom prst="ellipse">
                <a:avLst/>
              </a:prstGeom>
              <a:noFill/>
              <a:ln w="25400">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
          <p:nvSpPr>
            <p:cNvPr id="36888" name="Rectangle 16"/>
            <p:cNvSpPr>
              <a:spLocks noChangeArrowheads="1"/>
            </p:cNvSpPr>
            <p:nvPr/>
          </p:nvSpPr>
          <p:spPr bwMode="auto">
            <a:xfrm>
              <a:off x="2870" y="1142"/>
              <a:ext cx="2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C</a:t>
              </a:r>
            </a:p>
          </p:txBody>
        </p:sp>
      </p:grpSp>
      <p:grpSp>
        <p:nvGrpSpPr>
          <p:cNvPr id="6" name="Group 17"/>
          <p:cNvGrpSpPr>
            <a:grpSpLocks/>
          </p:cNvGrpSpPr>
          <p:nvPr/>
        </p:nvGrpSpPr>
        <p:grpSpPr bwMode="auto">
          <a:xfrm>
            <a:off x="685800" y="3352800"/>
            <a:ext cx="5022850" cy="1381125"/>
            <a:chOff x="384" y="2534"/>
            <a:chExt cx="3164" cy="870"/>
          </a:xfrm>
        </p:grpSpPr>
        <p:sp>
          <p:nvSpPr>
            <p:cNvPr id="36873" name="Oval 18"/>
            <p:cNvSpPr>
              <a:spLocks noChangeArrowheads="1"/>
            </p:cNvSpPr>
            <p:nvPr/>
          </p:nvSpPr>
          <p:spPr bwMode="auto">
            <a:xfrm>
              <a:off x="676" y="3076"/>
              <a:ext cx="1672" cy="328"/>
            </a:xfrm>
            <a:prstGeom prst="ellipse">
              <a:avLst/>
            </a:prstGeom>
            <a:solidFill>
              <a:srgbClr val="CCECFF"/>
            </a:solidFill>
            <a:ln w="12700">
              <a:solidFill>
                <a:schemeClr val="tx1"/>
              </a:solidFill>
              <a:round/>
              <a:headEnd/>
              <a:tailEnd/>
            </a:ln>
          </p:spPr>
          <p:txBody>
            <a:bodyPr wrap="none" anchor="ctr"/>
            <a:lstStyle/>
            <a:p>
              <a:endParaRPr lang="en-US"/>
            </a:p>
          </p:txBody>
        </p:sp>
        <p:sp>
          <p:nvSpPr>
            <p:cNvPr id="36874" name="Oval 19"/>
            <p:cNvSpPr>
              <a:spLocks noChangeArrowheads="1"/>
            </p:cNvSpPr>
            <p:nvPr/>
          </p:nvSpPr>
          <p:spPr bwMode="auto">
            <a:xfrm>
              <a:off x="724" y="2548"/>
              <a:ext cx="1672" cy="328"/>
            </a:xfrm>
            <a:prstGeom prst="ellipse">
              <a:avLst/>
            </a:prstGeom>
            <a:solidFill>
              <a:srgbClr val="CCECFF"/>
            </a:solidFill>
            <a:ln w="12700">
              <a:solidFill>
                <a:schemeClr val="tx1"/>
              </a:solidFill>
              <a:round/>
              <a:headEnd/>
              <a:tailEnd/>
            </a:ln>
          </p:spPr>
          <p:txBody>
            <a:bodyPr wrap="none" anchor="ctr"/>
            <a:lstStyle/>
            <a:p>
              <a:endParaRPr lang="en-US"/>
            </a:p>
          </p:txBody>
        </p:sp>
        <p:sp>
          <p:nvSpPr>
            <p:cNvPr id="36875" name="Rectangle 20"/>
            <p:cNvSpPr>
              <a:spLocks noChangeArrowheads="1"/>
            </p:cNvSpPr>
            <p:nvPr/>
          </p:nvSpPr>
          <p:spPr bwMode="auto">
            <a:xfrm>
              <a:off x="2932" y="2740"/>
              <a:ext cx="616" cy="472"/>
            </a:xfrm>
            <a:prstGeom prst="rect">
              <a:avLst/>
            </a:prstGeom>
            <a:solidFill>
              <a:srgbClr val="CCECFF"/>
            </a:solidFill>
            <a:ln w="12700">
              <a:solidFill>
                <a:schemeClr val="tx1"/>
              </a:solidFill>
              <a:miter lim="800000"/>
              <a:headEnd/>
              <a:tailEnd/>
            </a:ln>
          </p:spPr>
          <p:txBody>
            <a:bodyPr wrap="none" anchor="ctr"/>
            <a:lstStyle/>
            <a:p>
              <a:endParaRPr lang="en-US"/>
            </a:p>
          </p:txBody>
        </p:sp>
        <p:sp>
          <p:nvSpPr>
            <p:cNvPr id="36876" name="Rectangle 21"/>
            <p:cNvSpPr>
              <a:spLocks noChangeArrowheads="1"/>
            </p:cNvSpPr>
            <p:nvPr/>
          </p:nvSpPr>
          <p:spPr bwMode="auto">
            <a:xfrm>
              <a:off x="3014" y="2870"/>
              <a:ext cx="35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6</a:t>
              </a:r>
              <a:r>
                <a:rPr lang="en-US"/>
                <a:t> </a:t>
              </a:r>
            </a:p>
          </p:txBody>
        </p:sp>
        <p:sp>
          <p:nvSpPr>
            <p:cNvPr id="36877" name="Rectangle 22"/>
            <p:cNvSpPr>
              <a:spLocks noChangeArrowheads="1"/>
            </p:cNvSpPr>
            <p:nvPr/>
          </p:nvSpPr>
          <p:spPr bwMode="auto">
            <a:xfrm>
              <a:off x="1430" y="2534"/>
              <a:ext cx="32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B</a:t>
              </a:r>
            </a:p>
          </p:txBody>
        </p:sp>
        <p:sp>
          <p:nvSpPr>
            <p:cNvPr id="36878" name="Rectangle 23"/>
            <p:cNvSpPr>
              <a:spLocks noChangeArrowheads="1"/>
            </p:cNvSpPr>
            <p:nvPr/>
          </p:nvSpPr>
          <p:spPr bwMode="auto">
            <a:xfrm>
              <a:off x="1430" y="3110"/>
              <a:ext cx="32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t>R</a:t>
              </a:r>
              <a:r>
                <a:rPr lang="en-US" baseline="-25000"/>
                <a:t>C</a:t>
              </a:r>
            </a:p>
          </p:txBody>
        </p:sp>
        <p:sp>
          <p:nvSpPr>
            <p:cNvPr id="36879" name="Line 24"/>
            <p:cNvSpPr>
              <a:spLocks noChangeShapeType="1"/>
            </p:cNvSpPr>
            <p:nvPr/>
          </p:nvSpPr>
          <p:spPr bwMode="auto">
            <a:xfrm>
              <a:off x="2592" y="2688"/>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6880" name="Line 25"/>
            <p:cNvSpPr>
              <a:spLocks noChangeShapeType="1"/>
            </p:cNvSpPr>
            <p:nvPr/>
          </p:nvSpPr>
          <p:spPr bwMode="auto">
            <a:xfrm>
              <a:off x="2400" y="268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6881" name="Line 26"/>
            <p:cNvSpPr>
              <a:spLocks noChangeShapeType="1"/>
            </p:cNvSpPr>
            <p:nvPr/>
          </p:nvSpPr>
          <p:spPr bwMode="auto">
            <a:xfrm>
              <a:off x="2352" y="3216"/>
              <a:ext cx="2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6882" name="Line 27"/>
            <p:cNvSpPr>
              <a:spLocks noChangeShapeType="1"/>
            </p:cNvSpPr>
            <p:nvPr/>
          </p:nvSpPr>
          <p:spPr bwMode="auto">
            <a:xfrm>
              <a:off x="2592" y="2976"/>
              <a:ext cx="33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6883" name="Line 28"/>
            <p:cNvSpPr>
              <a:spLocks noChangeShapeType="1"/>
            </p:cNvSpPr>
            <p:nvPr/>
          </p:nvSpPr>
          <p:spPr bwMode="auto">
            <a:xfrm>
              <a:off x="528" y="2688"/>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6884" name="Line 29"/>
            <p:cNvSpPr>
              <a:spLocks noChangeShapeType="1"/>
            </p:cNvSpPr>
            <p:nvPr/>
          </p:nvSpPr>
          <p:spPr bwMode="auto">
            <a:xfrm>
              <a:off x="528" y="268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6885" name="Line 30"/>
            <p:cNvSpPr>
              <a:spLocks noChangeShapeType="1"/>
            </p:cNvSpPr>
            <p:nvPr/>
          </p:nvSpPr>
          <p:spPr bwMode="auto">
            <a:xfrm>
              <a:off x="528" y="3264"/>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6886" name="Line 31"/>
            <p:cNvSpPr>
              <a:spLocks noChangeShapeType="1"/>
            </p:cNvSpPr>
            <p:nvPr/>
          </p:nvSpPr>
          <p:spPr bwMode="auto">
            <a:xfrm>
              <a:off x="384" y="2976"/>
              <a:ext cx="14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1536" name="Rectangle 32"/>
          <p:cNvSpPr>
            <a:spLocks noChangeArrowheads="1"/>
          </p:cNvSpPr>
          <p:nvPr/>
        </p:nvSpPr>
        <p:spPr bwMode="auto">
          <a:xfrm>
            <a:off x="2362200" y="5197475"/>
            <a:ext cx="46640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2075" tIns="46038" rIns="92075" bIns="46038">
            <a:spAutoFit/>
          </a:bodyPr>
          <a:lstStyle/>
          <a:p>
            <a:r>
              <a:rPr lang="en-US" sz="2800"/>
              <a:t>R</a:t>
            </a:r>
            <a:r>
              <a:rPr lang="en-US" sz="2800" baseline="-25000"/>
              <a:t>s</a:t>
            </a:r>
            <a:r>
              <a:rPr lang="en-US" sz="2800"/>
              <a:t> = [1 - (1 - R</a:t>
            </a:r>
            <a:r>
              <a:rPr lang="en-US" sz="2800" baseline="-25000"/>
              <a:t>B</a:t>
            </a:r>
            <a:r>
              <a:rPr lang="en-US" sz="2800"/>
              <a:t>) (1 - R</a:t>
            </a:r>
            <a:r>
              <a:rPr lang="en-US" sz="2800" baseline="-25000"/>
              <a:t>c</a:t>
            </a:r>
            <a:r>
              <a:rPr lang="en-US" sz="2800"/>
              <a:t>) ] R</a:t>
            </a:r>
            <a:r>
              <a:rPr lang="en-US" sz="2800" baseline="-25000"/>
              <a:t>6</a:t>
            </a:r>
            <a:r>
              <a:rPr lang="en-US"/>
              <a:t> </a:t>
            </a:r>
          </a:p>
        </p:txBody>
      </p:sp>
      <p:sp>
        <p:nvSpPr>
          <p:cNvPr id="34" name="TextBox 33"/>
          <p:cNvSpPr txBox="1"/>
          <p:nvPr/>
        </p:nvSpPr>
        <p:spPr>
          <a:xfrm>
            <a:off x="-61950" y="6581195"/>
            <a:ext cx="1451765" cy="307777"/>
          </a:xfrm>
          <a:prstGeom prst="rect">
            <a:avLst/>
          </a:prstGeom>
          <a:noFill/>
        </p:spPr>
        <p:txBody>
          <a:bodyPr wrap="none" rtlCol="0">
            <a:spAutoFit/>
          </a:bodyPr>
          <a:lstStyle/>
          <a:p>
            <a:r>
              <a:rPr lang="en-US" sz="1400" dirty="0">
                <a:latin typeface="Arial" charset="0"/>
                <a:ea typeface="ＭＳ Ｐゴシック" charset="0"/>
                <a:cs typeface="ＭＳ Ｐゴシック" charset="0"/>
              </a:rPr>
              <a:t>(</a:t>
            </a:r>
            <a:r>
              <a:rPr lang="en-US" sz="1400" dirty="0" err="1">
                <a:latin typeface="Arial" charset="0"/>
                <a:ea typeface="ＭＳ Ｐゴシック" charset="0"/>
                <a:cs typeface="ＭＳ Ｐゴシック" charset="0"/>
              </a:rPr>
              <a:t>Ebeling</a:t>
            </a:r>
            <a:r>
              <a:rPr lang="en-US" sz="1400" dirty="0">
                <a:latin typeface="Arial" charset="0"/>
                <a:ea typeface="ＭＳ Ｐゴシック" charset="0"/>
                <a:cs typeface="ＭＳ Ｐゴシック" charset="0"/>
              </a:rPr>
              <a:t>, IRME)</a:t>
            </a:r>
          </a:p>
        </p:txBody>
      </p:sp>
    </p:spTree>
    <p:extLst>
      <p:ext uri="{BB962C8B-B14F-4D97-AF65-F5344CB8AC3E}">
        <p14:creationId xmlns:p14="http://schemas.microsoft.com/office/powerpoint/2010/main" val="41133942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1536"/>
                                        </p:tgtEl>
                                        <p:attrNameLst>
                                          <p:attrName>style.visibility</p:attrName>
                                        </p:attrNameLst>
                                      </p:cBhvr>
                                      <p:to>
                                        <p:strVal val="visible"/>
                                      </p:to>
                                    </p:set>
                                    <p:anim calcmode="lin" valueType="num">
                                      <p:cBhvr additive="base">
                                        <p:cTn id="13" dur="500" fill="hold"/>
                                        <p:tgtEl>
                                          <p:spTgt spid="21536"/>
                                        </p:tgtEl>
                                        <p:attrNameLst>
                                          <p:attrName>ppt_x</p:attrName>
                                        </p:attrNameLst>
                                      </p:cBhvr>
                                      <p:tavLst>
                                        <p:tav tm="0">
                                          <p:val>
                                            <p:strVal val="#ppt_x"/>
                                          </p:val>
                                        </p:tav>
                                        <p:tav tm="100000">
                                          <p:val>
                                            <p:strVal val="#ppt_x"/>
                                          </p:val>
                                        </p:tav>
                                      </p:tavLst>
                                    </p:anim>
                                    <p:anim calcmode="lin" valueType="num">
                                      <p:cBhvr additive="base">
                                        <p:cTn id="14" dur="500" fill="hold"/>
                                        <p:tgtEl>
                                          <p:spTgt spid="215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55651" y="35376"/>
            <a:ext cx="7696200" cy="914400"/>
          </a:xfrm>
          <a:noFill/>
        </p:spPr>
        <p:txBody>
          <a:bodyPr>
            <a:normAutofit fontScale="90000"/>
          </a:bodyPr>
          <a:lstStyle/>
          <a:p>
            <a:r>
              <a:rPr lang="en-US" sz="3200" dirty="0">
                <a:latin typeface="Arial" charset="0"/>
              </a:rPr>
              <a:t>Example 1: A Common Everyday Reliability Block Diagram to Solve</a:t>
            </a:r>
          </a:p>
        </p:txBody>
      </p:sp>
      <p:grpSp>
        <p:nvGrpSpPr>
          <p:cNvPr id="48133" name="Group 3"/>
          <p:cNvGrpSpPr>
            <a:grpSpLocks/>
          </p:cNvGrpSpPr>
          <p:nvPr/>
        </p:nvGrpSpPr>
        <p:grpSpPr bwMode="auto">
          <a:xfrm>
            <a:off x="140936" y="5159528"/>
            <a:ext cx="3558705" cy="1609279"/>
            <a:chOff x="2704" y="3028"/>
            <a:chExt cx="2960" cy="1196"/>
          </a:xfrm>
        </p:grpSpPr>
        <p:pic>
          <p:nvPicPr>
            <p:cNvPr id="48168"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 y="3110"/>
              <a:ext cx="1098" cy="11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69" name="Rectangle 5"/>
            <p:cNvSpPr>
              <a:spLocks noChangeArrowheads="1"/>
            </p:cNvSpPr>
            <p:nvPr/>
          </p:nvSpPr>
          <p:spPr bwMode="auto">
            <a:xfrm>
              <a:off x="2828" y="3413"/>
              <a:ext cx="1701" cy="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400" dirty="0">
                  <a:latin typeface="Arial" charset="0"/>
                </a:rPr>
                <a:t>Help!  Where can I find</a:t>
              </a:r>
            </a:p>
            <a:p>
              <a:r>
                <a:rPr lang="en-US" sz="1400" dirty="0">
                  <a:latin typeface="Arial" charset="0"/>
                </a:rPr>
                <a:t>a common everyday</a:t>
              </a:r>
            </a:p>
            <a:p>
              <a:r>
                <a:rPr lang="en-US" sz="1400" dirty="0">
                  <a:latin typeface="Arial" charset="0"/>
                </a:rPr>
                <a:t>reliability block diagram?</a:t>
              </a:r>
            </a:p>
          </p:txBody>
        </p:sp>
        <p:sp>
          <p:nvSpPr>
            <p:cNvPr id="48170" name="Oval 6"/>
            <p:cNvSpPr>
              <a:spLocks noChangeArrowheads="1"/>
            </p:cNvSpPr>
            <p:nvPr/>
          </p:nvSpPr>
          <p:spPr bwMode="auto">
            <a:xfrm>
              <a:off x="2704" y="3298"/>
              <a:ext cx="1849" cy="769"/>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71" name="Oval 7"/>
            <p:cNvSpPr>
              <a:spLocks noChangeArrowheads="1"/>
            </p:cNvSpPr>
            <p:nvPr/>
          </p:nvSpPr>
          <p:spPr bwMode="auto">
            <a:xfrm>
              <a:off x="4420" y="3028"/>
              <a:ext cx="88" cy="88"/>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72" name="Oval 8"/>
            <p:cNvSpPr>
              <a:spLocks noChangeArrowheads="1"/>
            </p:cNvSpPr>
            <p:nvPr/>
          </p:nvSpPr>
          <p:spPr bwMode="auto">
            <a:xfrm>
              <a:off x="4660" y="3028"/>
              <a:ext cx="88" cy="88"/>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2" name="Group 1"/>
          <p:cNvGrpSpPr/>
          <p:nvPr/>
        </p:nvGrpSpPr>
        <p:grpSpPr>
          <a:xfrm>
            <a:off x="903702" y="1167962"/>
            <a:ext cx="7315200" cy="2349500"/>
            <a:chOff x="685800" y="1835150"/>
            <a:chExt cx="7315200" cy="2349500"/>
          </a:xfrm>
        </p:grpSpPr>
        <p:grpSp>
          <p:nvGrpSpPr>
            <p:cNvPr id="48134" name="Group 9"/>
            <p:cNvGrpSpPr>
              <a:grpSpLocks/>
            </p:cNvGrpSpPr>
            <p:nvPr/>
          </p:nvGrpSpPr>
          <p:grpSpPr bwMode="auto">
            <a:xfrm>
              <a:off x="996950" y="3359150"/>
              <a:ext cx="1001713" cy="825500"/>
              <a:chOff x="628" y="2116"/>
              <a:chExt cx="631" cy="520"/>
            </a:xfrm>
          </p:grpSpPr>
          <p:sp>
            <p:nvSpPr>
              <p:cNvPr id="48166" name="Rectangle 10"/>
              <p:cNvSpPr>
                <a:spLocks noChangeArrowheads="1"/>
              </p:cNvSpPr>
              <p:nvPr/>
            </p:nvSpPr>
            <p:spPr bwMode="auto">
              <a:xfrm>
                <a:off x="628" y="2116"/>
                <a:ext cx="616" cy="52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67" name="Rectangle 11"/>
              <p:cNvSpPr>
                <a:spLocks noChangeArrowheads="1"/>
              </p:cNvSpPr>
              <p:nvPr/>
            </p:nvSpPr>
            <p:spPr bwMode="auto">
              <a:xfrm>
                <a:off x="634" y="2227"/>
                <a:ext cx="62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000" dirty="0">
                    <a:latin typeface="Arial" charset="0"/>
                  </a:rPr>
                  <a:t>R</a:t>
                </a:r>
                <a:r>
                  <a:rPr lang="en-US" sz="2000" baseline="-25000" dirty="0">
                    <a:latin typeface="Arial" charset="0"/>
                  </a:rPr>
                  <a:t>B</a:t>
                </a:r>
                <a:r>
                  <a:rPr lang="en-US" sz="2000" dirty="0">
                    <a:latin typeface="Arial" charset="0"/>
                  </a:rPr>
                  <a:t>=0.9</a:t>
                </a:r>
              </a:p>
            </p:txBody>
          </p:sp>
        </p:grpSp>
        <p:grpSp>
          <p:nvGrpSpPr>
            <p:cNvPr id="48135" name="Group 12"/>
            <p:cNvGrpSpPr>
              <a:grpSpLocks/>
            </p:cNvGrpSpPr>
            <p:nvPr/>
          </p:nvGrpSpPr>
          <p:grpSpPr bwMode="auto">
            <a:xfrm>
              <a:off x="2368550" y="3359150"/>
              <a:ext cx="1022350" cy="825500"/>
              <a:chOff x="1492" y="2116"/>
              <a:chExt cx="644" cy="520"/>
            </a:xfrm>
          </p:grpSpPr>
          <p:sp>
            <p:nvSpPr>
              <p:cNvPr id="48164" name="Rectangle 13"/>
              <p:cNvSpPr>
                <a:spLocks noChangeArrowheads="1"/>
              </p:cNvSpPr>
              <p:nvPr/>
            </p:nvSpPr>
            <p:spPr bwMode="auto">
              <a:xfrm>
                <a:off x="1492" y="2116"/>
                <a:ext cx="616" cy="52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65" name="Rectangle 14"/>
              <p:cNvSpPr>
                <a:spLocks noChangeArrowheads="1"/>
              </p:cNvSpPr>
              <p:nvPr/>
            </p:nvSpPr>
            <p:spPr bwMode="auto">
              <a:xfrm>
                <a:off x="1505" y="2227"/>
                <a:ext cx="631"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000" dirty="0">
                    <a:latin typeface="Arial" charset="0"/>
                  </a:rPr>
                  <a:t>R</a:t>
                </a:r>
                <a:r>
                  <a:rPr lang="en-US" sz="2000" baseline="-25000" dirty="0">
                    <a:latin typeface="Arial" charset="0"/>
                  </a:rPr>
                  <a:t>C</a:t>
                </a:r>
                <a:r>
                  <a:rPr lang="en-US" sz="2000" dirty="0">
                    <a:latin typeface="Arial" charset="0"/>
                  </a:rPr>
                  <a:t>=0.9</a:t>
                </a:r>
              </a:p>
            </p:txBody>
          </p:sp>
        </p:grpSp>
        <p:grpSp>
          <p:nvGrpSpPr>
            <p:cNvPr id="48136" name="Group 15"/>
            <p:cNvGrpSpPr>
              <a:grpSpLocks/>
            </p:cNvGrpSpPr>
            <p:nvPr/>
          </p:nvGrpSpPr>
          <p:grpSpPr bwMode="auto">
            <a:xfrm>
              <a:off x="1681164" y="1987550"/>
              <a:ext cx="992188" cy="825500"/>
              <a:chOff x="1059" y="1252"/>
              <a:chExt cx="625" cy="520"/>
            </a:xfrm>
          </p:grpSpPr>
          <p:sp>
            <p:nvSpPr>
              <p:cNvPr id="48162" name="Rectangle 16"/>
              <p:cNvSpPr>
                <a:spLocks noChangeArrowheads="1"/>
              </p:cNvSpPr>
              <p:nvPr/>
            </p:nvSpPr>
            <p:spPr bwMode="auto">
              <a:xfrm>
                <a:off x="1060" y="1252"/>
                <a:ext cx="616" cy="52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63" name="Rectangle 17"/>
              <p:cNvSpPr>
                <a:spLocks noChangeArrowheads="1"/>
              </p:cNvSpPr>
              <p:nvPr/>
            </p:nvSpPr>
            <p:spPr bwMode="auto">
              <a:xfrm>
                <a:off x="1059" y="1363"/>
                <a:ext cx="62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000" dirty="0">
                    <a:latin typeface="Arial" charset="0"/>
                  </a:rPr>
                  <a:t>R</a:t>
                </a:r>
                <a:r>
                  <a:rPr lang="en-US" sz="2000" baseline="-25000" dirty="0">
                    <a:latin typeface="Arial" charset="0"/>
                  </a:rPr>
                  <a:t>A</a:t>
                </a:r>
                <a:r>
                  <a:rPr lang="en-US" sz="2000" dirty="0">
                    <a:latin typeface="Arial" charset="0"/>
                  </a:rPr>
                  <a:t>=0.8</a:t>
                </a:r>
              </a:p>
            </p:txBody>
          </p:sp>
        </p:grpSp>
        <p:grpSp>
          <p:nvGrpSpPr>
            <p:cNvPr id="48137" name="Group 18"/>
            <p:cNvGrpSpPr>
              <a:grpSpLocks/>
            </p:cNvGrpSpPr>
            <p:nvPr/>
          </p:nvGrpSpPr>
          <p:grpSpPr bwMode="auto">
            <a:xfrm>
              <a:off x="5873750" y="1835150"/>
              <a:ext cx="1012825" cy="825500"/>
              <a:chOff x="3700" y="1156"/>
              <a:chExt cx="638" cy="520"/>
            </a:xfrm>
          </p:grpSpPr>
          <p:sp>
            <p:nvSpPr>
              <p:cNvPr id="48160" name="Rectangle 19"/>
              <p:cNvSpPr>
                <a:spLocks noChangeArrowheads="1"/>
              </p:cNvSpPr>
              <p:nvPr/>
            </p:nvSpPr>
            <p:spPr bwMode="auto">
              <a:xfrm>
                <a:off x="3700" y="1156"/>
                <a:ext cx="616" cy="52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61" name="Rectangle 20"/>
              <p:cNvSpPr>
                <a:spLocks noChangeArrowheads="1"/>
              </p:cNvSpPr>
              <p:nvPr/>
            </p:nvSpPr>
            <p:spPr bwMode="auto">
              <a:xfrm>
                <a:off x="3713" y="1267"/>
                <a:ext cx="62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000" dirty="0">
                    <a:latin typeface="Arial" charset="0"/>
                  </a:rPr>
                  <a:t>R</a:t>
                </a:r>
                <a:r>
                  <a:rPr lang="en-US" sz="2000" baseline="-25000" dirty="0">
                    <a:latin typeface="Arial" charset="0"/>
                  </a:rPr>
                  <a:t>E</a:t>
                </a:r>
                <a:r>
                  <a:rPr lang="en-US" sz="2000" dirty="0">
                    <a:latin typeface="Arial" charset="0"/>
                  </a:rPr>
                  <a:t>=0.7</a:t>
                </a:r>
              </a:p>
            </p:txBody>
          </p:sp>
        </p:grpSp>
        <p:grpSp>
          <p:nvGrpSpPr>
            <p:cNvPr id="48138" name="Group 21"/>
            <p:cNvGrpSpPr>
              <a:grpSpLocks/>
            </p:cNvGrpSpPr>
            <p:nvPr/>
          </p:nvGrpSpPr>
          <p:grpSpPr bwMode="auto">
            <a:xfrm>
              <a:off x="3971923" y="2368550"/>
              <a:ext cx="1143001" cy="825500"/>
              <a:chOff x="2502" y="1492"/>
              <a:chExt cx="720" cy="520"/>
            </a:xfrm>
          </p:grpSpPr>
          <p:sp>
            <p:nvSpPr>
              <p:cNvPr id="48158" name="Rectangle 22"/>
              <p:cNvSpPr>
                <a:spLocks noChangeArrowheads="1"/>
              </p:cNvSpPr>
              <p:nvPr/>
            </p:nvSpPr>
            <p:spPr bwMode="auto">
              <a:xfrm>
                <a:off x="2548" y="1492"/>
                <a:ext cx="616" cy="52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59" name="Rectangle 23"/>
              <p:cNvSpPr>
                <a:spLocks noChangeArrowheads="1"/>
              </p:cNvSpPr>
              <p:nvPr/>
            </p:nvSpPr>
            <p:spPr bwMode="auto">
              <a:xfrm>
                <a:off x="2502" y="1584"/>
                <a:ext cx="72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000" dirty="0">
                    <a:latin typeface="Arial" charset="0"/>
                  </a:rPr>
                  <a:t>R</a:t>
                </a:r>
                <a:r>
                  <a:rPr lang="en-US" sz="2000" baseline="-25000" dirty="0">
                    <a:latin typeface="Arial" charset="0"/>
                  </a:rPr>
                  <a:t>D</a:t>
                </a:r>
                <a:r>
                  <a:rPr lang="en-US" sz="2000" dirty="0">
                    <a:latin typeface="Arial" charset="0"/>
                  </a:rPr>
                  <a:t>=0.95</a:t>
                </a:r>
              </a:p>
            </p:txBody>
          </p:sp>
        </p:grpSp>
        <p:grpSp>
          <p:nvGrpSpPr>
            <p:cNvPr id="48139" name="Group 24"/>
            <p:cNvGrpSpPr>
              <a:grpSpLocks/>
            </p:cNvGrpSpPr>
            <p:nvPr/>
          </p:nvGrpSpPr>
          <p:grpSpPr bwMode="auto">
            <a:xfrm>
              <a:off x="5873753" y="3054350"/>
              <a:ext cx="992188" cy="825500"/>
              <a:chOff x="3700" y="1924"/>
              <a:chExt cx="625" cy="520"/>
            </a:xfrm>
          </p:grpSpPr>
          <p:sp>
            <p:nvSpPr>
              <p:cNvPr id="48156" name="Rectangle 25"/>
              <p:cNvSpPr>
                <a:spLocks noChangeArrowheads="1"/>
              </p:cNvSpPr>
              <p:nvPr/>
            </p:nvSpPr>
            <p:spPr bwMode="auto">
              <a:xfrm>
                <a:off x="3700" y="1924"/>
                <a:ext cx="616" cy="52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57" name="Rectangle 26"/>
              <p:cNvSpPr>
                <a:spLocks noChangeArrowheads="1"/>
              </p:cNvSpPr>
              <p:nvPr/>
            </p:nvSpPr>
            <p:spPr bwMode="auto">
              <a:xfrm>
                <a:off x="3706" y="2063"/>
                <a:ext cx="61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000" dirty="0">
                    <a:latin typeface="Arial" charset="0"/>
                  </a:rPr>
                  <a:t>R</a:t>
                </a:r>
                <a:r>
                  <a:rPr lang="en-US" sz="2000" baseline="-25000" dirty="0">
                    <a:latin typeface="Arial" charset="0"/>
                  </a:rPr>
                  <a:t>F</a:t>
                </a:r>
                <a:r>
                  <a:rPr lang="en-US" sz="2000" dirty="0">
                    <a:latin typeface="Arial" charset="0"/>
                  </a:rPr>
                  <a:t>=0.8</a:t>
                </a:r>
              </a:p>
            </p:txBody>
          </p:sp>
        </p:grpSp>
        <p:sp>
          <p:nvSpPr>
            <p:cNvPr id="48140" name="Line 27"/>
            <p:cNvSpPr>
              <a:spLocks noChangeShapeType="1"/>
            </p:cNvSpPr>
            <p:nvPr/>
          </p:nvSpPr>
          <p:spPr bwMode="auto">
            <a:xfrm>
              <a:off x="685800" y="2362200"/>
              <a:ext cx="0" cy="1371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41" name="Line 28"/>
            <p:cNvSpPr>
              <a:spLocks noChangeShapeType="1"/>
            </p:cNvSpPr>
            <p:nvPr/>
          </p:nvSpPr>
          <p:spPr bwMode="auto">
            <a:xfrm>
              <a:off x="7543800" y="2133600"/>
              <a:ext cx="0" cy="1371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42" name="Line 29"/>
            <p:cNvSpPr>
              <a:spLocks noChangeShapeType="1"/>
            </p:cNvSpPr>
            <p:nvPr/>
          </p:nvSpPr>
          <p:spPr bwMode="auto">
            <a:xfrm>
              <a:off x="685800" y="23622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43" name="Line 30"/>
            <p:cNvSpPr>
              <a:spLocks noChangeShapeType="1"/>
            </p:cNvSpPr>
            <p:nvPr/>
          </p:nvSpPr>
          <p:spPr bwMode="auto">
            <a:xfrm>
              <a:off x="685800" y="3733800"/>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44" name="Line 31"/>
            <p:cNvSpPr>
              <a:spLocks noChangeShapeType="1"/>
            </p:cNvSpPr>
            <p:nvPr/>
          </p:nvSpPr>
          <p:spPr bwMode="auto">
            <a:xfrm>
              <a:off x="1981200" y="37338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45" name="Line 32"/>
            <p:cNvSpPr>
              <a:spLocks noChangeShapeType="1"/>
            </p:cNvSpPr>
            <p:nvPr/>
          </p:nvSpPr>
          <p:spPr bwMode="auto">
            <a:xfrm>
              <a:off x="3657600" y="2362200"/>
              <a:ext cx="0" cy="1371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46" name="Line 33"/>
            <p:cNvSpPr>
              <a:spLocks noChangeShapeType="1"/>
            </p:cNvSpPr>
            <p:nvPr/>
          </p:nvSpPr>
          <p:spPr bwMode="auto">
            <a:xfrm>
              <a:off x="5410200" y="2209800"/>
              <a:ext cx="0" cy="1371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47" name="Line 34"/>
            <p:cNvSpPr>
              <a:spLocks noChangeShapeType="1"/>
            </p:cNvSpPr>
            <p:nvPr/>
          </p:nvSpPr>
          <p:spPr bwMode="auto">
            <a:xfrm>
              <a:off x="2667000" y="23622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48" name="Line 35"/>
            <p:cNvSpPr>
              <a:spLocks noChangeShapeType="1"/>
            </p:cNvSpPr>
            <p:nvPr/>
          </p:nvSpPr>
          <p:spPr bwMode="auto">
            <a:xfrm>
              <a:off x="3352800" y="3733800"/>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49" name="Line 36"/>
            <p:cNvSpPr>
              <a:spLocks noChangeShapeType="1"/>
            </p:cNvSpPr>
            <p:nvPr/>
          </p:nvSpPr>
          <p:spPr bwMode="auto">
            <a:xfrm>
              <a:off x="3657600" y="27432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50" name="Line 37"/>
            <p:cNvSpPr>
              <a:spLocks noChangeShapeType="1"/>
            </p:cNvSpPr>
            <p:nvPr/>
          </p:nvSpPr>
          <p:spPr bwMode="auto">
            <a:xfrm>
              <a:off x="5029200" y="27432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51" name="Line 38"/>
            <p:cNvSpPr>
              <a:spLocks noChangeShapeType="1"/>
            </p:cNvSpPr>
            <p:nvPr/>
          </p:nvSpPr>
          <p:spPr bwMode="auto">
            <a:xfrm>
              <a:off x="5410200" y="22098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52" name="Line 39"/>
            <p:cNvSpPr>
              <a:spLocks noChangeShapeType="1"/>
            </p:cNvSpPr>
            <p:nvPr/>
          </p:nvSpPr>
          <p:spPr bwMode="auto">
            <a:xfrm>
              <a:off x="5410200" y="35814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53" name="Line 40"/>
            <p:cNvSpPr>
              <a:spLocks noChangeShapeType="1"/>
            </p:cNvSpPr>
            <p:nvPr/>
          </p:nvSpPr>
          <p:spPr bwMode="auto">
            <a:xfrm>
              <a:off x="7543800" y="28194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54" name="Line 41"/>
            <p:cNvSpPr>
              <a:spLocks noChangeShapeType="1"/>
            </p:cNvSpPr>
            <p:nvPr/>
          </p:nvSpPr>
          <p:spPr bwMode="auto">
            <a:xfrm>
              <a:off x="6858000" y="21336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55" name="Line 42"/>
            <p:cNvSpPr>
              <a:spLocks noChangeShapeType="1"/>
            </p:cNvSpPr>
            <p:nvPr/>
          </p:nvSpPr>
          <p:spPr bwMode="auto">
            <a:xfrm>
              <a:off x="6858000" y="35052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45" name="TextBox 44"/>
          <p:cNvSpPr txBox="1"/>
          <p:nvPr/>
        </p:nvSpPr>
        <p:spPr>
          <a:xfrm>
            <a:off x="-61950" y="6581195"/>
            <a:ext cx="1451765" cy="307777"/>
          </a:xfrm>
          <a:prstGeom prst="rect">
            <a:avLst/>
          </a:prstGeom>
          <a:noFill/>
        </p:spPr>
        <p:txBody>
          <a:bodyPr wrap="none" rtlCol="0">
            <a:spAutoFit/>
          </a:bodyPr>
          <a:lstStyle/>
          <a:p>
            <a:r>
              <a:rPr lang="en-US" sz="1400" dirty="0">
                <a:latin typeface="Arial" charset="0"/>
                <a:ea typeface="ＭＳ Ｐゴシック" charset="0"/>
                <a:cs typeface="ＭＳ Ｐゴシック" charset="0"/>
              </a:rPr>
              <a:t>(</a:t>
            </a:r>
            <a:r>
              <a:rPr lang="en-US" sz="1400" dirty="0" err="1">
                <a:latin typeface="Arial" charset="0"/>
                <a:ea typeface="ＭＳ Ｐゴシック" charset="0"/>
                <a:cs typeface="ＭＳ Ｐゴシック" charset="0"/>
              </a:rPr>
              <a:t>Ebeling</a:t>
            </a:r>
            <a:r>
              <a:rPr lang="en-US" sz="1400" dirty="0">
                <a:latin typeface="Arial" charset="0"/>
                <a:ea typeface="ＭＳ Ｐゴシック" charset="0"/>
                <a:cs typeface="ＭＳ Ｐゴシック" charset="0"/>
              </a:rPr>
              <a:t>, IRME)</a:t>
            </a:r>
          </a:p>
        </p:txBody>
      </p:sp>
      <p:sp>
        <p:nvSpPr>
          <p:cNvPr id="4" name="Oval 3">
            <a:extLst>
              <a:ext uri="{FF2B5EF4-FFF2-40B4-BE49-F238E27FC236}">
                <a16:creationId xmlns:a16="http://schemas.microsoft.com/office/drawing/2014/main" id="{C91ADA20-BC19-448C-B953-2E90EC7A2277}"/>
              </a:ext>
            </a:extLst>
          </p:cNvPr>
          <p:cNvSpPr/>
          <p:nvPr/>
        </p:nvSpPr>
        <p:spPr>
          <a:xfrm>
            <a:off x="688786" y="2444817"/>
            <a:ext cx="3342288" cy="128428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61FFB17-9DA2-4F86-9729-1D395D28EF74}"/>
              </a:ext>
            </a:extLst>
          </p:cNvPr>
          <p:cNvSpPr/>
          <p:nvPr/>
        </p:nvSpPr>
        <p:spPr>
          <a:xfrm>
            <a:off x="5713824" y="1021912"/>
            <a:ext cx="1660526" cy="234948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74B096B-FB2D-4436-997D-EABF58922098}"/>
              </a:ext>
            </a:extLst>
          </p:cNvPr>
          <p:cNvSpPr/>
          <p:nvPr/>
        </p:nvSpPr>
        <p:spPr>
          <a:xfrm>
            <a:off x="648840" y="1167962"/>
            <a:ext cx="3448904" cy="293653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 Box 44">
            <a:extLst>
              <a:ext uri="{FF2B5EF4-FFF2-40B4-BE49-F238E27FC236}">
                <a16:creationId xmlns:a16="http://schemas.microsoft.com/office/drawing/2014/main" id="{C98BC1AF-3CBD-4D26-B9FC-985D17E49909}"/>
              </a:ext>
            </a:extLst>
          </p:cNvPr>
          <p:cNvSpPr txBox="1">
            <a:spLocks noChangeArrowheads="1"/>
          </p:cNvSpPr>
          <p:nvPr/>
        </p:nvSpPr>
        <p:spPr bwMode="auto">
          <a:xfrm>
            <a:off x="2102535" y="3523812"/>
            <a:ext cx="73033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dirty="0">
                <a:solidFill>
                  <a:srgbClr val="990000"/>
                </a:solidFill>
                <a:latin typeface="+mn-lt"/>
              </a:rPr>
              <a:t>0.81</a:t>
            </a:r>
          </a:p>
        </p:txBody>
      </p:sp>
      <p:sp>
        <p:nvSpPr>
          <p:cNvPr id="50" name="Text Box 45">
            <a:extLst>
              <a:ext uri="{FF2B5EF4-FFF2-40B4-BE49-F238E27FC236}">
                <a16:creationId xmlns:a16="http://schemas.microsoft.com/office/drawing/2014/main" id="{919F153D-CB52-4464-A383-642097F7074F}"/>
              </a:ext>
            </a:extLst>
          </p:cNvPr>
          <p:cNvSpPr txBox="1">
            <a:spLocks noChangeArrowheads="1"/>
          </p:cNvSpPr>
          <p:nvPr/>
        </p:nvSpPr>
        <p:spPr bwMode="auto">
          <a:xfrm>
            <a:off x="903702" y="4129249"/>
            <a:ext cx="330706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dirty="0">
                <a:solidFill>
                  <a:srgbClr val="990000"/>
                </a:solidFill>
                <a:latin typeface="+mn-lt"/>
              </a:rPr>
              <a:t>1-(1-0.8)(1-0.81) = 0.962</a:t>
            </a:r>
          </a:p>
        </p:txBody>
      </p:sp>
      <p:sp>
        <p:nvSpPr>
          <p:cNvPr id="51" name="Text Box 46">
            <a:extLst>
              <a:ext uri="{FF2B5EF4-FFF2-40B4-BE49-F238E27FC236}">
                <a16:creationId xmlns:a16="http://schemas.microsoft.com/office/drawing/2014/main" id="{B8D95854-758B-440E-8379-4E5D096F2C6D}"/>
              </a:ext>
            </a:extLst>
          </p:cNvPr>
          <p:cNvSpPr txBox="1">
            <a:spLocks noChangeArrowheads="1"/>
          </p:cNvSpPr>
          <p:nvPr/>
        </p:nvSpPr>
        <p:spPr bwMode="auto">
          <a:xfrm>
            <a:off x="5179925" y="3418587"/>
            <a:ext cx="299928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dirty="0">
                <a:solidFill>
                  <a:srgbClr val="990000"/>
                </a:solidFill>
                <a:latin typeface="+mn-lt"/>
              </a:rPr>
              <a:t>1-(1-0.7)(1-0.8) = 0.94</a:t>
            </a:r>
          </a:p>
        </p:txBody>
      </p:sp>
      <p:sp>
        <p:nvSpPr>
          <p:cNvPr id="52" name="Text Box 47">
            <a:extLst>
              <a:ext uri="{FF2B5EF4-FFF2-40B4-BE49-F238E27FC236}">
                <a16:creationId xmlns:a16="http://schemas.microsoft.com/office/drawing/2014/main" id="{2CFC830D-EAC5-43F1-AA92-9363EFDCBB3C}"/>
              </a:ext>
            </a:extLst>
          </p:cNvPr>
          <p:cNvSpPr txBox="1">
            <a:spLocks noChangeArrowheads="1"/>
          </p:cNvSpPr>
          <p:nvPr/>
        </p:nvSpPr>
        <p:spPr bwMode="auto">
          <a:xfrm>
            <a:off x="4031074" y="5045824"/>
            <a:ext cx="454621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600" b="1" dirty="0" err="1">
                <a:solidFill>
                  <a:srgbClr val="990000"/>
                </a:solidFill>
                <a:latin typeface="+mn-lt"/>
              </a:rPr>
              <a:t>R</a:t>
            </a:r>
            <a:r>
              <a:rPr lang="en-US" sz="2600" b="1" baseline="-25000" dirty="0" err="1">
                <a:solidFill>
                  <a:srgbClr val="990000"/>
                </a:solidFill>
                <a:latin typeface="+mn-lt"/>
              </a:rPr>
              <a:t>s</a:t>
            </a:r>
            <a:r>
              <a:rPr lang="en-US" sz="2600" b="1" dirty="0">
                <a:solidFill>
                  <a:srgbClr val="990000"/>
                </a:solidFill>
                <a:latin typeface="+mn-lt"/>
              </a:rPr>
              <a:t> = (0.962) (0.95) (0.94) = 0.859</a:t>
            </a:r>
          </a:p>
        </p:txBody>
      </p:sp>
    </p:spTree>
    <p:extLst>
      <p:ext uri="{BB962C8B-B14F-4D97-AF65-F5344CB8AC3E}">
        <p14:creationId xmlns:p14="http://schemas.microsoft.com/office/powerpoint/2010/main" val="146886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7" grpId="0" animBg="1"/>
      <p:bldP spid="48" grpId="0" animBg="1"/>
      <p:bldP spid="49" grpId="0"/>
      <p:bldP spid="50" grpId="0"/>
      <p:bldP spid="51" grpId="0"/>
      <p:bldP spid="5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579" y="133222"/>
            <a:ext cx="8686800" cy="741362"/>
          </a:xfrm>
        </p:spPr>
        <p:txBody>
          <a:bodyPr>
            <a:normAutofit fontScale="90000"/>
          </a:bodyPr>
          <a:lstStyle/>
          <a:p>
            <a:r>
              <a:rPr lang="en-US" dirty="0"/>
              <a:t>Example 2: Common Mode/Dependent Failures</a:t>
            </a:r>
          </a:p>
        </p:txBody>
      </p:sp>
      <p:sp>
        <p:nvSpPr>
          <p:cNvPr id="3" name="Content Placeholder 2"/>
          <p:cNvSpPr>
            <a:spLocks noGrp="1"/>
          </p:cNvSpPr>
          <p:nvPr>
            <p:ph idx="1"/>
          </p:nvPr>
        </p:nvSpPr>
        <p:spPr>
          <a:xfrm>
            <a:off x="415158" y="940674"/>
            <a:ext cx="8271642" cy="5617889"/>
          </a:xfrm>
        </p:spPr>
        <p:txBody>
          <a:bodyPr>
            <a:normAutofit/>
          </a:bodyPr>
          <a:lstStyle/>
          <a:p>
            <a:pPr>
              <a:spcAft>
                <a:spcPts val="1500"/>
              </a:spcAft>
            </a:pPr>
            <a:r>
              <a:rPr lang="en-US" sz="2400" dirty="0"/>
              <a:t>Common Mode failures involve more than one unit of the same or similar component due to dependence on effects or conditions that the same or similar components are sensitive to.</a:t>
            </a:r>
          </a:p>
          <a:p>
            <a:r>
              <a:rPr lang="en-US" sz="2400" dirty="0"/>
              <a:t> A common mode failure can be modeled in series with one or more components, as shown in the figure below with 3 components in parallel, where the predicted System Reliability is decreased by a previously measured common-mode failure probability.  This is an example of including dependency that reduces the achieved redundancy in a parallel configuration.</a:t>
            </a:r>
          </a:p>
          <a:p>
            <a:endParaRPr lang="en-US" sz="2400" dirty="0"/>
          </a:p>
        </p:txBody>
      </p:sp>
      <p:pic>
        <p:nvPicPr>
          <p:cNvPr id="5" name="Picture 4" descr="Ebeling common mod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095" y="4972557"/>
            <a:ext cx="1590813" cy="1626375"/>
          </a:xfrm>
          <a:prstGeom prst="rect">
            <a:avLst/>
          </a:prstGeom>
        </p:spPr>
      </p:pic>
      <p:graphicFrame>
        <p:nvGraphicFramePr>
          <p:cNvPr id="6" name="Object 5"/>
          <p:cNvGraphicFramePr>
            <a:graphicFrameLocks noChangeAspect="1"/>
          </p:cNvGraphicFramePr>
          <p:nvPr>
            <p:extLst/>
          </p:nvPr>
        </p:nvGraphicFramePr>
        <p:xfrm>
          <a:off x="1096092" y="5172065"/>
          <a:ext cx="4718738" cy="533614"/>
        </p:xfrm>
        <a:graphic>
          <a:graphicData uri="http://schemas.openxmlformats.org/presentationml/2006/ole">
            <mc:AlternateContent xmlns:mc="http://schemas.openxmlformats.org/markup-compatibility/2006">
              <mc:Choice xmlns:v="urn:schemas-microsoft-com:vml" Requires="v">
                <p:oleObj spid="_x0000_s616455" name="Equation" r:id="rId4" imgW="2247900" imgH="254000" progId="Equation.3">
                  <p:embed/>
                </p:oleObj>
              </mc:Choice>
              <mc:Fallback>
                <p:oleObj name="Equation" r:id="rId4" imgW="2247900" imgH="254000" progId="Equation.3">
                  <p:embed/>
                  <p:pic>
                    <p:nvPicPr>
                      <p:cNvPr id="6" name="Object 5"/>
                      <p:cNvPicPr/>
                      <p:nvPr/>
                    </p:nvPicPr>
                    <p:blipFill>
                      <a:blip r:embed="rId5"/>
                      <a:stretch>
                        <a:fillRect/>
                      </a:stretch>
                    </p:blipFill>
                    <p:spPr>
                      <a:xfrm>
                        <a:off x="1096092" y="5172065"/>
                        <a:ext cx="4718738" cy="533614"/>
                      </a:xfrm>
                      <a:prstGeom prst="rect">
                        <a:avLst/>
                      </a:prstGeom>
                    </p:spPr>
                  </p:pic>
                </p:oleObj>
              </mc:Fallback>
            </mc:AlternateContent>
          </a:graphicData>
        </a:graphic>
      </p:graphicFrame>
      <p:sp>
        <p:nvSpPr>
          <p:cNvPr id="7" name="TextBox 6"/>
          <p:cNvSpPr txBox="1"/>
          <p:nvPr/>
        </p:nvSpPr>
        <p:spPr>
          <a:xfrm>
            <a:off x="870560" y="6007525"/>
            <a:ext cx="5586535" cy="492443"/>
          </a:xfrm>
          <a:prstGeom prst="rect">
            <a:avLst/>
          </a:prstGeom>
          <a:noFill/>
        </p:spPr>
        <p:txBody>
          <a:bodyPr wrap="none" rtlCol="0">
            <a:spAutoFit/>
          </a:bodyPr>
          <a:lstStyle/>
          <a:p>
            <a:r>
              <a:rPr lang="en-US" sz="2600" dirty="0"/>
              <a:t>R’ in series with redundant components</a:t>
            </a:r>
          </a:p>
        </p:txBody>
      </p:sp>
    </p:spTree>
    <p:extLst>
      <p:ext uri="{BB962C8B-B14F-4D97-AF65-F5344CB8AC3E}">
        <p14:creationId xmlns:p14="http://schemas.microsoft.com/office/powerpoint/2010/main" val="1929513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76" y="45076"/>
            <a:ext cx="8740776" cy="862103"/>
          </a:xfrm>
        </p:spPr>
        <p:txBody>
          <a:bodyPr>
            <a:normAutofit fontScale="90000"/>
          </a:bodyPr>
          <a:lstStyle/>
          <a:p>
            <a:r>
              <a:rPr lang="en-US" sz="3600" dirty="0"/>
              <a:t>Example 3: High-Level, Low-Level Redundancy </a:t>
            </a:r>
          </a:p>
        </p:txBody>
      </p:sp>
      <p:pic>
        <p:nvPicPr>
          <p:cNvPr id="5" name="Picture 4" descr="Ebeling Ex 5.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14" y="1302134"/>
            <a:ext cx="9113986" cy="3511551"/>
          </a:xfrm>
          <a:prstGeom prst="rect">
            <a:avLst/>
          </a:prstGeom>
        </p:spPr>
      </p:pic>
      <p:sp>
        <p:nvSpPr>
          <p:cNvPr id="8" name="TextBox 7"/>
          <p:cNvSpPr txBox="1"/>
          <p:nvPr/>
        </p:nvSpPr>
        <p:spPr>
          <a:xfrm>
            <a:off x="2504956" y="3126630"/>
            <a:ext cx="3589572" cy="338554"/>
          </a:xfrm>
          <a:prstGeom prst="rect">
            <a:avLst/>
          </a:prstGeom>
          <a:noFill/>
        </p:spPr>
        <p:txBody>
          <a:bodyPr wrap="none" rtlCol="0">
            <a:spAutoFit/>
          </a:bodyPr>
          <a:lstStyle/>
          <a:p>
            <a:r>
              <a:rPr lang="en-US" sz="1600" dirty="0"/>
              <a:t>2 parallel units of 3 components in series</a:t>
            </a:r>
          </a:p>
        </p:txBody>
      </p:sp>
      <p:sp>
        <p:nvSpPr>
          <p:cNvPr id="9" name="TextBox 8"/>
          <p:cNvSpPr txBox="1"/>
          <p:nvPr/>
        </p:nvSpPr>
        <p:spPr>
          <a:xfrm>
            <a:off x="2504956" y="3674946"/>
            <a:ext cx="5215691" cy="338554"/>
          </a:xfrm>
          <a:prstGeom prst="rect">
            <a:avLst/>
          </a:prstGeom>
          <a:noFill/>
        </p:spPr>
        <p:txBody>
          <a:bodyPr wrap="none" rtlCol="0">
            <a:spAutoFit/>
          </a:bodyPr>
          <a:lstStyle/>
          <a:p>
            <a:r>
              <a:rPr lang="en-US" sz="1600" dirty="0"/>
              <a:t>Series system of 3 units, each with 2 redundant components</a:t>
            </a:r>
          </a:p>
        </p:txBody>
      </p:sp>
      <p:sp>
        <p:nvSpPr>
          <p:cNvPr id="10" name="TextBox 9"/>
          <p:cNvSpPr txBox="1"/>
          <p:nvPr/>
        </p:nvSpPr>
        <p:spPr>
          <a:xfrm>
            <a:off x="3833344" y="6596812"/>
            <a:ext cx="1451765" cy="307777"/>
          </a:xfrm>
          <a:prstGeom prst="rect">
            <a:avLst/>
          </a:prstGeom>
          <a:noFill/>
        </p:spPr>
        <p:txBody>
          <a:bodyPr wrap="none" rtlCol="0">
            <a:spAutoFit/>
          </a:bodyPr>
          <a:lstStyle/>
          <a:p>
            <a:r>
              <a:rPr lang="en-US" sz="1400" dirty="0">
                <a:latin typeface="Arial" charset="0"/>
                <a:ea typeface="ＭＳ Ｐゴシック" charset="0"/>
                <a:cs typeface="ＭＳ Ｐゴシック" charset="0"/>
              </a:rPr>
              <a:t>(</a:t>
            </a:r>
            <a:r>
              <a:rPr lang="en-US" sz="1400" dirty="0" err="1">
                <a:latin typeface="Arial" charset="0"/>
                <a:ea typeface="ＭＳ Ｐゴシック" charset="0"/>
                <a:cs typeface="ＭＳ Ｐゴシック" charset="0"/>
              </a:rPr>
              <a:t>Ebeling</a:t>
            </a:r>
            <a:r>
              <a:rPr lang="en-US" sz="1400" dirty="0">
                <a:latin typeface="Arial" charset="0"/>
                <a:ea typeface="ＭＳ Ｐゴシック" charset="0"/>
                <a:cs typeface="ＭＳ Ｐゴシック" charset="0"/>
              </a:rPr>
              <a:t>, IRME)</a:t>
            </a:r>
          </a:p>
        </p:txBody>
      </p:sp>
      <p:grpSp>
        <p:nvGrpSpPr>
          <p:cNvPr id="42" name="Group 41"/>
          <p:cNvGrpSpPr/>
          <p:nvPr/>
        </p:nvGrpSpPr>
        <p:grpSpPr>
          <a:xfrm>
            <a:off x="596506" y="5115190"/>
            <a:ext cx="3519076" cy="1001977"/>
            <a:chOff x="1380122" y="2137577"/>
            <a:chExt cx="3519076" cy="1001977"/>
          </a:xfrm>
        </p:grpSpPr>
        <p:grpSp>
          <p:nvGrpSpPr>
            <p:cNvPr id="43" name="Group 42"/>
            <p:cNvGrpSpPr/>
            <p:nvPr/>
          </p:nvGrpSpPr>
          <p:grpSpPr>
            <a:xfrm>
              <a:off x="1935656" y="2140649"/>
              <a:ext cx="525997" cy="461665"/>
              <a:chOff x="1783256" y="3424985"/>
              <a:chExt cx="525997" cy="461665"/>
            </a:xfrm>
          </p:grpSpPr>
          <p:sp>
            <p:nvSpPr>
              <p:cNvPr id="71" name="Rectangle 70"/>
              <p:cNvSpPr/>
              <p:nvPr/>
            </p:nvSpPr>
            <p:spPr>
              <a:xfrm>
                <a:off x="1783256" y="3514785"/>
                <a:ext cx="525997" cy="34634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2" name="TextBox 71"/>
              <p:cNvSpPr txBox="1"/>
              <p:nvPr/>
            </p:nvSpPr>
            <p:spPr>
              <a:xfrm>
                <a:off x="1873061" y="3424985"/>
                <a:ext cx="397705" cy="461665"/>
              </a:xfrm>
              <a:prstGeom prst="rect">
                <a:avLst/>
              </a:prstGeom>
              <a:noFill/>
            </p:spPr>
            <p:txBody>
              <a:bodyPr wrap="square" rtlCol="0">
                <a:spAutoFit/>
              </a:bodyPr>
              <a:lstStyle/>
              <a:p>
                <a:r>
                  <a:rPr lang="en-US" sz="2400" dirty="0"/>
                  <a:t>A</a:t>
                </a:r>
              </a:p>
            </p:txBody>
          </p:sp>
        </p:grpSp>
        <p:grpSp>
          <p:nvGrpSpPr>
            <p:cNvPr id="44" name="Group 43"/>
            <p:cNvGrpSpPr/>
            <p:nvPr/>
          </p:nvGrpSpPr>
          <p:grpSpPr>
            <a:xfrm>
              <a:off x="3832823" y="2137582"/>
              <a:ext cx="525997" cy="461665"/>
              <a:chOff x="1783256" y="3424985"/>
              <a:chExt cx="525997" cy="461665"/>
            </a:xfrm>
          </p:grpSpPr>
          <p:sp>
            <p:nvSpPr>
              <p:cNvPr id="69" name="Rectangle 68"/>
              <p:cNvSpPr/>
              <p:nvPr/>
            </p:nvSpPr>
            <p:spPr>
              <a:xfrm>
                <a:off x="1783256" y="3514785"/>
                <a:ext cx="525997" cy="34634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0" name="TextBox 69"/>
              <p:cNvSpPr txBox="1"/>
              <p:nvPr/>
            </p:nvSpPr>
            <p:spPr>
              <a:xfrm>
                <a:off x="1873061" y="3424985"/>
                <a:ext cx="397705" cy="461665"/>
              </a:xfrm>
              <a:prstGeom prst="rect">
                <a:avLst/>
              </a:prstGeom>
              <a:noFill/>
            </p:spPr>
            <p:txBody>
              <a:bodyPr wrap="square" rtlCol="0">
                <a:spAutoFit/>
              </a:bodyPr>
              <a:lstStyle/>
              <a:p>
                <a:r>
                  <a:rPr lang="en-US" sz="2400" dirty="0"/>
                  <a:t>C</a:t>
                </a:r>
              </a:p>
            </p:txBody>
          </p:sp>
        </p:grpSp>
        <p:grpSp>
          <p:nvGrpSpPr>
            <p:cNvPr id="45" name="Group 44"/>
            <p:cNvGrpSpPr/>
            <p:nvPr/>
          </p:nvGrpSpPr>
          <p:grpSpPr>
            <a:xfrm>
              <a:off x="2881906" y="2137577"/>
              <a:ext cx="525997" cy="461665"/>
              <a:chOff x="1783256" y="3424985"/>
              <a:chExt cx="525997" cy="461665"/>
            </a:xfrm>
          </p:grpSpPr>
          <p:sp>
            <p:nvSpPr>
              <p:cNvPr id="67" name="Rectangle 66"/>
              <p:cNvSpPr/>
              <p:nvPr/>
            </p:nvSpPr>
            <p:spPr>
              <a:xfrm>
                <a:off x="1783256" y="3514785"/>
                <a:ext cx="525997" cy="34634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8" name="TextBox 67"/>
              <p:cNvSpPr txBox="1"/>
              <p:nvPr/>
            </p:nvSpPr>
            <p:spPr>
              <a:xfrm>
                <a:off x="1873061" y="3424985"/>
                <a:ext cx="397705" cy="461665"/>
              </a:xfrm>
              <a:prstGeom prst="rect">
                <a:avLst/>
              </a:prstGeom>
              <a:noFill/>
            </p:spPr>
            <p:txBody>
              <a:bodyPr wrap="square" rtlCol="0">
                <a:spAutoFit/>
              </a:bodyPr>
              <a:lstStyle/>
              <a:p>
                <a:r>
                  <a:rPr lang="en-US" sz="2400" dirty="0"/>
                  <a:t>B</a:t>
                </a:r>
              </a:p>
            </p:txBody>
          </p:sp>
        </p:grpSp>
        <p:cxnSp>
          <p:nvCxnSpPr>
            <p:cNvPr id="46" name="Straight Arrow Connector 45"/>
            <p:cNvCxnSpPr/>
            <p:nvPr/>
          </p:nvCxnSpPr>
          <p:spPr>
            <a:xfrm flipV="1">
              <a:off x="2461653" y="2400551"/>
              <a:ext cx="420253" cy="307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3407903" y="2392604"/>
              <a:ext cx="420253" cy="307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1946937" y="2677889"/>
              <a:ext cx="525997" cy="461665"/>
              <a:chOff x="1783256" y="3424985"/>
              <a:chExt cx="525997" cy="461665"/>
            </a:xfrm>
          </p:grpSpPr>
          <p:sp>
            <p:nvSpPr>
              <p:cNvPr id="65" name="Rectangle 64"/>
              <p:cNvSpPr/>
              <p:nvPr/>
            </p:nvSpPr>
            <p:spPr>
              <a:xfrm>
                <a:off x="1783256" y="3514785"/>
                <a:ext cx="525997" cy="34634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6" name="TextBox 65"/>
              <p:cNvSpPr txBox="1"/>
              <p:nvPr/>
            </p:nvSpPr>
            <p:spPr>
              <a:xfrm>
                <a:off x="1873061" y="3424985"/>
                <a:ext cx="397705" cy="461665"/>
              </a:xfrm>
              <a:prstGeom prst="rect">
                <a:avLst/>
              </a:prstGeom>
              <a:noFill/>
            </p:spPr>
            <p:txBody>
              <a:bodyPr wrap="square" rtlCol="0">
                <a:spAutoFit/>
              </a:bodyPr>
              <a:lstStyle/>
              <a:p>
                <a:r>
                  <a:rPr lang="en-US" sz="2400" dirty="0"/>
                  <a:t>A</a:t>
                </a:r>
              </a:p>
            </p:txBody>
          </p:sp>
        </p:grpSp>
        <p:grpSp>
          <p:nvGrpSpPr>
            <p:cNvPr id="49" name="Group 48"/>
            <p:cNvGrpSpPr/>
            <p:nvPr/>
          </p:nvGrpSpPr>
          <p:grpSpPr>
            <a:xfrm>
              <a:off x="3844104" y="2674822"/>
              <a:ext cx="525997" cy="461665"/>
              <a:chOff x="1783256" y="3424985"/>
              <a:chExt cx="525997" cy="461665"/>
            </a:xfrm>
          </p:grpSpPr>
          <p:sp>
            <p:nvSpPr>
              <p:cNvPr id="63" name="Rectangle 62"/>
              <p:cNvSpPr/>
              <p:nvPr/>
            </p:nvSpPr>
            <p:spPr>
              <a:xfrm>
                <a:off x="1783256" y="3514785"/>
                <a:ext cx="525997" cy="34634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4" name="TextBox 63"/>
              <p:cNvSpPr txBox="1"/>
              <p:nvPr/>
            </p:nvSpPr>
            <p:spPr>
              <a:xfrm>
                <a:off x="1873061" y="3424985"/>
                <a:ext cx="397705" cy="461665"/>
              </a:xfrm>
              <a:prstGeom prst="rect">
                <a:avLst/>
              </a:prstGeom>
              <a:noFill/>
            </p:spPr>
            <p:txBody>
              <a:bodyPr wrap="square" rtlCol="0">
                <a:spAutoFit/>
              </a:bodyPr>
              <a:lstStyle/>
              <a:p>
                <a:r>
                  <a:rPr lang="en-US" sz="2400" dirty="0"/>
                  <a:t>C</a:t>
                </a:r>
              </a:p>
            </p:txBody>
          </p:sp>
        </p:grpSp>
        <p:grpSp>
          <p:nvGrpSpPr>
            <p:cNvPr id="50" name="Group 49"/>
            <p:cNvGrpSpPr/>
            <p:nvPr/>
          </p:nvGrpSpPr>
          <p:grpSpPr>
            <a:xfrm>
              <a:off x="2893187" y="2674817"/>
              <a:ext cx="525997" cy="461665"/>
              <a:chOff x="1783256" y="3424985"/>
              <a:chExt cx="525997" cy="461665"/>
            </a:xfrm>
          </p:grpSpPr>
          <p:sp>
            <p:nvSpPr>
              <p:cNvPr id="61" name="Rectangle 60"/>
              <p:cNvSpPr/>
              <p:nvPr/>
            </p:nvSpPr>
            <p:spPr>
              <a:xfrm>
                <a:off x="1783256" y="3514785"/>
                <a:ext cx="525997" cy="34634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2" name="TextBox 61"/>
              <p:cNvSpPr txBox="1"/>
              <p:nvPr/>
            </p:nvSpPr>
            <p:spPr>
              <a:xfrm>
                <a:off x="1873061" y="3424985"/>
                <a:ext cx="397705" cy="461665"/>
              </a:xfrm>
              <a:prstGeom prst="rect">
                <a:avLst/>
              </a:prstGeom>
              <a:noFill/>
            </p:spPr>
            <p:txBody>
              <a:bodyPr wrap="square" rtlCol="0">
                <a:spAutoFit/>
              </a:bodyPr>
              <a:lstStyle/>
              <a:p>
                <a:r>
                  <a:rPr lang="en-US" sz="2400" dirty="0"/>
                  <a:t>B</a:t>
                </a:r>
              </a:p>
            </p:txBody>
          </p:sp>
        </p:grpSp>
        <p:cxnSp>
          <p:nvCxnSpPr>
            <p:cNvPr id="51" name="Straight Arrow Connector 50"/>
            <p:cNvCxnSpPr>
              <a:cxnSpLocks/>
              <a:stCxn id="65" idx="3"/>
              <a:endCxn id="61" idx="1"/>
            </p:cNvCxnSpPr>
            <p:nvPr/>
          </p:nvCxnSpPr>
          <p:spPr>
            <a:xfrm flipV="1">
              <a:off x="2472934" y="2937791"/>
              <a:ext cx="420253" cy="307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3419184" y="2955500"/>
              <a:ext cx="420253" cy="307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cxnSpLocks/>
              <a:stCxn id="69" idx="3"/>
            </p:cNvCxnSpPr>
            <p:nvPr/>
          </p:nvCxnSpPr>
          <p:spPr>
            <a:xfrm flipV="1">
              <a:off x="4358820" y="2374895"/>
              <a:ext cx="232477" cy="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4369323" y="2937786"/>
              <a:ext cx="232477" cy="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1714460" y="2971682"/>
              <a:ext cx="232477" cy="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1688023" y="2395959"/>
              <a:ext cx="232477" cy="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4591297" y="2374895"/>
              <a:ext cx="0" cy="5628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1700852" y="2410317"/>
              <a:ext cx="0" cy="5628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4591297" y="2661989"/>
              <a:ext cx="30790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1380122" y="2690717"/>
              <a:ext cx="30790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5000809" y="5071125"/>
            <a:ext cx="3533453" cy="1037394"/>
            <a:chOff x="5000809" y="5071125"/>
            <a:chExt cx="3533453" cy="1037394"/>
          </a:xfrm>
        </p:grpSpPr>
        <p:grpSp>
          <p:nvGrpSpPr>
            <p:cNvPr id="74" name="Group 73"/>
            <p:cNvGrpSpPr/>
            <p:nvPr/>
          </p:nvGrpSpPr>
          <p:grpSpPr>
            <a:xfrm>
              <a:off x="7467887" y="5083958"/>
              <a:ext cx="525997" cy="461665"/>
              <a:chOff x="1783256" y="3424985"/>
              <a:chExt cx="525997" cy="461665"/>
            </a:xfrm>
          </p:grpSpPr>
          <p:sp>
            <p:nvSpPr>
              <p:cNvPr id="112" name="Rectangle 111"/>
              <p:cNvSpPr/>
              <p:nvPr/>
            </p:nvSpPr>
            <p:spPr>
              <a:xfrm>
                <a:off x="1783256" y="3514785"/>
                <a:ext cx="525997" cy="34634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3" name="TextBox 112"/>
              <p:cNvSpPr txBox="1"/>
              <p:nvPr/>
            </p:nvSpPr>
            <p:spPr>
              <a:xfrm>
                <a:off x="1873061" y="3424985"/>
                <a:ext cx="397705" cy="461665"/>
              </a:xfrm>
              <a:prstGeom prst="rect">
                <a:avLst/>
              </a:prstGeom>
              <a:noFill/>
            </p:spPr>
            <p:txBody>
              <a:bodyPr wrap="square" rtlCol="0">
                <a:spAutoFit/>
              </a:bodyPr>
              <a:lstStyle/>
              <a:p>
                <a:r>
                  <a:rPr lang="en-US" sz="2400" dirty="0"/>
                  <a:t>C</a:t>
                </a:r>
              </a:p>
            </p:txBody>
          </p:sp>
        </p:grpSp>
        <p:grpSp>
          <p:nvGrpSpPr>
            <p:cNvPr id="75" name="Group 74"/>
            <p:cNvGrpSpPr/>
            <p:nvPr/>
          </p:nvGrpSpPr>
          <p:grpSpPr>
            <a:xfrm>
              <a:off x="6516970" y="5071125"/>
              <a:ext cx="525997" cy="461665"/>
              <a:chOff x="1783256" y="3424985"/>
              <a:chExt cx="525997" cy="461665"/>
            </a:xfrm>
          </p:grpSpPr>
          <p:sp>
            <p:nvSpPr>
              <p:cNvPr id="110" name="Rectangle 109"/>
              <p:cNvSpPr/>
              <p:nvPr/>
            </p:nvSpPr>
            <p:spPr>
              <a:xfrm>
                <a:off x="1783256" y="3514785"/>
                <a:ext cx="525997" cy="34634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1" name="TextBox 110"/>
              <p:cNvSpPr txBox="1"/>
              <p:nvPr/>
            </p:nvSpPr>
            <p:spPr>
              <a:xfrm>
                <a:off x="1873061" y="3424985"/>
                <a:ext cx="397705" cy="461665"/>
              </a:xfrm>
              <a:prstGeom prst="rect">
                <a:avLst/>
              </a:prstGeom>
              <a:noFill/>
            </p:spPr>
            <p:txBody>
              <a:bodyPr wrap="square" rtlCol="0">
                <a:spAutoFit/>
              </a:bodyPr>
              <a:lstStyle/>
              <a:p>
                <a:r>
                  <a:rPr lang="en-US" sz="2400" dirty="0"/>
                  <a:t>B</a:t>
                </a:r>
              </a:p>
            </p:txBody>
          </p:sp>
        </p:grpSp>
        <p:grpSp>
          <p:nvGrpSpPr>
            <p:cNvPr id="76" name="Group 75"/>
            <p:cNvGrpSpPr/>
            <p:nvPr/>
          </p:nvGrpSpPr>
          <p:grpSpPr>
            <a:xfrm>
              <a:off x="7479168" y="5646854"/>
              <a:ext cx="525997" cy="461665"/>
              <a:chOff x="1783256" y="3424985"/>
              <a:chExt cx="525997" cy="461665"/>
            </a:xfrm>
          </p:grpSpPr>
          <p:sp>
            <p:nvSpPr>
              <p:cNvPr id="108" name="Rectangle 107"/>
              <p:cNvSpPr/>
              <p:nvPr/>
            </p:nvSpPr>
            <p:spPr>
              <a:xfrm>
                <a:off x="1783256" y="3514785"/>
                <a:ext cx="525997" cy="34634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9" name="TextBox 108"/>
              <p:cNvSpPr txBox="1"/>
              <p:nvPr/>
            </p:nvSpPr>
            <p:spPr>
              <a:xfrm>
                <a:off x="1873061" y="3424985"/>
                <a:ext cx="397705" cy="461665"/>
              </a:xfrm>
              <a:prstGeom prst="rect">
                <a:avLst/>
              </a:prstGeom>
              <a:noFill/>
            </p:spPr>
            <p:txBody>
              <a:bodyPr wrap="square" rtlCol="0">
                <a:spAutoFit/>
              </a:bodyPr>
              <a:lstStyle/>
              <a:p>
                <a:r>
                  <a:rPr lang="en-US" sz="2400" dirty="0"/>
                  <a:t>C</a:t>
                </a:r>
              </a:p>
            </p:txBody>
          </p:sp>
        </p:grpSp>
        <p:grpSp>
          <p:nvGrpSpPr>
            <p:cNvPr id="77" name="Group 76"/>
            <p:cNvGrpSpPr/>
            <p:nvPr/>
          </p:nvGrpSpPr>
          <p:grpSpPr>
            <a:xfrm>
              <a:off x="6528251" y="5634021"/>
              <a:ext cx="525997" cy="461665"/>
              <a:chOff x="1783256" y="3424985"/>
              <a:chExt cx="525997" cy="461665"/>
            </a:xfrm>
          </p:grpSpPr>
          <p:sp>
            <p:nvSpPr>
              <p:cNvPr id="106" name="Rectangle 105"/>
              <p:cNvSpPr/>
              <p:nvPr/>
            </p:nvSpPr>
            <p:spPr>
              <a:xfrm>
                <a:off x="1783256" y="3514785"/>
                <a:ext cx="525997" cy="34634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7" name="TextBox 106"/>
              <p:cNvSpPr txBox="1"/>
              <p:nvPr/>
            </p:nvSpPr>
            <p:spPr>
              <a:xfrm>
                <a:off x="1873061" y="3424985"/>
                <a:ext cx="397705" cy="461665"/>
              </a:xfrm>
              <a:prstGeom prst="rect">
                <a:avLst/>
              </a:prstGeom>
              <a:noFill/>
            </p:spPr>
            <p:txBody>
              <a:bodyPr wrap="square" rtlCol="0">
                <a:spAutoFit/>
              </a:bodyPr>
              <a:lstStyle/>
              <a:p>
                <a:r>
                  <a:rPr lang="en-US" sz="2400" dirty="0"/>
                  <a:t>B</a:t>
                </a:r>
              </a:p>
            </p:txBody>
          </p:sp>
        </p:grpSp>
        <p:cxnSp>
          <p:nvCxnSpPr>
            <p:cNvPr id="78" name="Straight Connector 77"/>
            <p:cNvCxnSpPr>
              <a:stCxn id="112" idx="3"/>
            </p:cNvCxnSpPr>
            <p:nvPr/>
          </p:nvCxnSpPr>
          <p:spPr>
            <a:xfrm flipV="1">
              <a:off x="7993884" y="5346927"/>
              <a:ext cx="232477" cy="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V="1">
              <a:off x="8004387" y="5909818"/>
              <a:ext cx="232477" cy="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8226361" y="5346927"/>
              <a:ext cx="0" cy="5628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8226361" y="5634021"/>
              <a:ext cx="30790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82" name="Group 81"/>
            <p:cNvGrpSpPr/>
            <p:nvPr/>
          </p:nvGrpSpPr>
          <p:grpSpPr>
            <a:xfrm>
              <a:off x="5556343" y="5072661"/>
              <a:ext cx="525997" cy="461665"/>
              <a:chOff x="1783256" y="3424985"/>
              <a:chExt cx="525997" cy="461665"/>
            </a:xfrm>
          </p:grpSpPr>
          <p:sp>
            <p:nvSpPr>
              <p:cNvPr id="104" name="Rectangle 103"/>
              <p:cNvSpPr/>
              <p:nvPr/>
            </p:nvSpPr>
            <p:spPr>
              <a:xfrm>
                <a:off x="1783256" y="3514785"/>
                <a:ext cx="525997" cy="34634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5" name="TextBox 104"/>
              <p:cNvSpPr txBox="1"/>
              <p:nvPr/>
            </p:nvSpPr>
            <p:spPr>
              <a:xfrm>
                <a:off x="1873061" y="3424985"/>
                <a:ext cx="397705" cy="461665"/>
              </a:xfrm>
              <a:prstGeom prst="rect">
                <a:avLst/>
              </a:prstGeom>
              <a:noFill/>
            </p:spPr>
            <p:txBody>
              <a:bodyPr wrap="square" rtlCol="0">
                <a:spAutoFit/>
              </a:bodyPr>
              <a:lstStyle/>
              <a:p>
                <a:r>
                  <a:rPr lang="en-US" sz="2400" dirty="0"/>
                  <a:t>A</a:t>
                </a:r>
              </a:p>
            </p:txBody>
          </p:sp>
        </p:grpSp>
        <p:grpSp>
          <p:nvGrpSpPr>
            <p:cNvPr id="83" name="Group 82"/>
            <p:cNvGrpSpPr/>
            <p:nvPr/>
          </p:nvGrpSpPr>
          <p:grpSpPr>
            <a:xfrm>
              <a:off x="5567624" y="5635557"/>
              <a:ext cx="525997" cy="461665"/>
              <a:chOff x="1783256" y="3424985"/>
              <a:chExt cx="525997" cy="461665"/>
            </a:xfrm>
          </p:grpSpPr>
          <p:sp>
            <p:nvSpPr>
              <p:cNvPr id="102" name="Rectangle 101"/>
              <p:cNvSpPr/>
              <p:nvPr/>
            </p:nvSpPr>
            <p:spPr>
              <a:xfrm>
                <a:off x="1783256" y="3514785"/>
                <a:ext cx="525997" cy="34634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3" name="TextBox 102"/>
              <p:cNvSpPr txBox="1"/>
              <p:nvPr/>
            </p:nvSpPr>
            <p:spPr>
              <a:xfrm>
                <a:off x="1873061" y="3424985"/>
                <a:ext cx="397705" cy="461665"/>
              </a:xfrm>
              <a:prstGeom prst="rect">
                <a:avLst/>
              </a:prstGeom>
              <a:noFill/>
            </p:spPr>
            <p:txBody>
              <a:bodyPr wrap="square" rtlCol="0">
                <a:spAutoFit/>
              </a:bodyPr>
              <a:lstStyle/>
              <a:p>
                <a:r>
                  <a:rPr lang="en-US" sz="2400" dirty="0"/>
                  <a:t>A</a:t>
                </a:r>
              </a:p>
            </p:txBody>
          </p:sp>
        </p:grpSp>
        <p:cxnSp>
          <p:nvCxnSpPr>
            <p:cNvPr id="84" name="Straight Connector 83"/>
            <p:cNvCxnSpPr/>
            <p:nvPr/>
          </p:nvCxnSpPr>
          <p:spPr>
            <a:xfrm flipV="1">
              <a:off x="5335147" y="5929350"/>
              <a:ext cx="232477" cy="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V="1">
              <a:off x="5308710" y="5353627"/>
              <a:ext cx="232477" cy="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5321539" y="5367985"/>
              <a:ext cx="0" cy="5628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a:off x="5000809" y="5635557"/>
              <a:ext cx="30790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6249147" y="5345391"/>
              <a:ext cx="0" cy="5628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6104925" y="5895465"/>
              <a:ext cx="1426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6099273" y="5353948"/>
              <a:ext cx="1426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7190749" y="5342329"/>
              <a:ext cx="0" cy="5628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7046527" y="5892403"/>
              <a:ext cx="1426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7040875" y="5350886"/>
              <a:ext cx="1426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7338504" y="5340804"/>
              <a:ext cx="0" cy="5628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7335401" y="5903706"/>
              <a:ext cx="1426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7329749" y="5349361"/>
              <a:ext cx="1426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6400420" y="5352575"/>
              <a:ext cx="0" cy="5628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6397317" y="5915477"/>
              <a:ext cx="1426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391665" y="5361132"/>
              <a:ext cx="1426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7160855" y="5646854"/>
              <a:ext cx="21688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6222021" y="5646854"/>
              <a:ext cx="21688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14" name="TextBox 113"/>
          <p:cNvSpPr txBox="1"/>
          <p:nvPr/>
        </p:nvSpPr>
        <p:spPr>
          <a:xfrm>
            <a:off x="1241845" y="6204854"/>
            <a:ext cx="2358977" cy="369332"/>
          </a:xfrm>
          <a:prstGeom prst="rect">
            <a:avLst/>
          </a:prstGeom>
          <a:noFill/>
        </p:spPr>
        <p:txBody>
          <a:bodyPr wrap="none" rtlCol="0">
            <a:spAutoFit/>
          </a:bodyPr>
          <a:lstStyle/>
          <a:p>
            <a:r>
              <a:rPr lang="en-US" dirty="0"/>
              <a:t>High Level Redundancy</a:t>
            </a:r>
          </a:p>
        </p:txBody>
      </p:sp>
      <p:sp>
        <p:nvSpPr>
          <p:cNvPr id="115" name="TextBox 114"/>
          <p:cNvSpPr txBox="1"/>
          <p:nvPr/>
        </p:nvSpPr>
        <p:spPr>
          <a:xfrm>
            <a:off x="5657429" y="6198244"/>
            <a:ext cx="2316034" cy="369332"/>
          </a:xfrm>
          <a:prstGeom prst="rect">
            <a:avLst/>
          </a:prstGeom>
          <a:noFill/>
        </p:spPr>
        <p:txBody>
          <a:bodyPr wrap="none" rtlCol="0">
            <a:spAutoFit/>
          </a:bodyPr>
          <a:lstStyle/>
          <a:p>
            <a:r>
              <a:rPr lang="en-US" dirty="0"/>
              <a:t>Low Level Redundancy</a:t>
            </a:r>
          </a:p>
        </p:txBody>
      </p:sp>
      <p:sp>
        <p:nvSpPr>
          <p:cNvPr id="3" name="TextBox 2"/>
          <p:cNvSpPr txBox="1"/>
          <p:nvPr/>
        </p:nvSpPr>
        <p:spPr>
          <a:xfrm>
            <a:off x="5496387" y="4346554"/>
            <a:ext cx="996357" cy="492443"/>
          </a:xfrm>
          <a:prstGeom prst="rect">
            <a:avLst/>
          </a:prstGeom>
          <a:noFill/>
        </p:spPr>
        <p:txBody>
          <a:bodyPr wrap="none" rtlCol="0">
            <a:spAutoFit/>
          </a:bodyPr>
          <a:lstStyle/>
          <a:p>
            <a:r>
              <a:rPr lang="en-US" sz="2600" dirty="0"/>
              <a:t>&gt; </a:t>
            </a:r>
            <a:r>
              <a:rPr lang="en-US" sz="2600" dirty="0" err="1"/>
              <a:t>R</a:t>
            </a:r>
            <a:r>
              <a:rPr lang="en-US" sz="2600" baseline="-25000" dirty="0" err="1"/>
              <a:t>high</a:t>
            </a:r>
            <a:endParaRPr lang="en-US" sz="2600" baseline="-25000" dirty="0"/>
          </a:p>
        </p:txBody>
      </p:sp>
      <p:sp>
        <p:nvSpPr>
          <p:cNvPr id="7" name="TextBox 6">
            <a:extLst>
              <a:ext uri="{FF2B5EF4-FFF2-40B4-BE49-F238E27FC236}">
                <a16:creationId xmlns:a16="http://schemas.microsoft.com/office/drawing/2014/main" id="{C882899E-DF74-5249-B845-7986A28A59EC}"/>
              </a:ext>
            </a:extLst>
          </p:cNvPr>
          <p:cNvSpPr txBox="1"/>
          <p:nvPr/>
        </p:nvSpPr>
        <p:spPr>
          <a:xfrm>
            <a:off x="6501976" y="4420909"/>
            <a:ext cx="2820722" cy="400110"/>
          </a:xfrm>
          <a:prstGeom prst="rect">
            <a:avLst/>
          </a:prstGeom>
          <a:noFill/>
        </p:spPr>
        <p:txBody>
          <a:bodyPr wrap="square" rtlCol="0">
            <a:spAutoFit/>
          </a:bodyPr>
          <a:lstStyle/>
          <a:p>
            <a:r>
              <a:rPr lang="en-US" sz="2000" dirty="0"/>
              <a:t>(More paths to Success)</a:t>
            </a:r>
          </a:p>
        </p:txBody>
      </p:sp>
    </p:spTree>
    <p:extLst>
      <p:ext uri="{BB962C8B-B14F-4D97-AF65-F5344CB8AC3E}">
        <p14:creationId xmlns:p14="http://schemas.microsoft.com/office/powerpoint/2010/main" val="113265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03473" y="-1"/>
            <a:ext cx="8229600" cy="816919"/>
          </a:xfrm>
          <a:noFill/>
        </p:spPr>
        <p:txBody>
          <a:bodyPr>
            <a:normAutofit/>
          </a:bodyPr>
          <a:lstStyle/>
          <a:p>
            <a:r>
              <a:rPr lang="en-US" sz="2400" dirty="0">
                <a:latin typeface="Tahoma" charset="0"/>
              </a:rPr>
              <a:t>K-out-of-N Redundancy</a:t>
            </a:r>
          </a:p>
        </p:txBody>
      </p:sp>
      <p:graphicFrame>
        <p:nvGraphicFramePr>
          <p:cNvPr id="14338" name="Object 3"/>
          <p:cNvGraphicFramePr>
            <a:graphicFrameLocks noGrp="1"/>
          </p:cNvGraphicFramePr>
          <p:nvPr>
            <p:ph idx="1"/>
            <p:extLst/>
          </p:nvPr>
        </p:nvGraphicFramePr>
        <p:xfrm>
          <a:off x="2673377" y="3414311"/>
          <a:ext cx="3607871" cy="893194"/>
        </p:xfrm>
        <a:graphic>
          <a:graphicData uri="http://schemas.openxmlformats.org/presentationml/2006/ole">
            <mc:AlternateContent xmlns:mc="http://schemas.openxmlformats.org/markup-compatibility/2006">
              <mc:Choice xmlns:v="urn:schemas-microsoft-com:vml" Requires="v">
                <p:oleObj spid="_x0000_s617489" name="Equation" r:id="rId4" imgW="2120900" imgH="508000" progId="Equation.DSMT4">
                  <p:embed/>
                </p:oleObj>
              </mc:Choice>
              <mc:Fallback>
                <p:oleObj name="Equation" r:id="rId4" imgW="2120900" imgH="508000" progId="Equation.DSMT4">
                  <p:embed/>
                  <p:pic>
                    <p:nvPicPr>
                      <p:cNvPr id="14338" name="Object 3"/>
                      <p:cNvPicPr>
                        <a:picLocks noChangeArrowheads="1"/>
                      </p:cNvPicPr>
                      <p:nvPr/>
                    </p:nvPicPr>
                    <p:blipFill>
                      <a:blip r:embed="rId5"/>
                      <a:srcRect/>
                      <a:stretch>
                        <a:fillRect/>
                      </a:stretch>
                    </p:blipFill>
                    <p:spPr bwMode="auto">
                      <a:xfrm>
                        <a:off x="2673377" y="3414311"/>
                        <a:ext cx="3607871" cy="893194"/>
                      </a:xfrm>
                      <a:prstGeom prst="rect">
                        <a:avLst/>
                      </a:prstGeom>
                      <a:noFill/>
                      <a:ln>
                        <a:noFill/>
                      </a:ln>
                      <a:effectLst/>
                    </p:spPr>
                  </p:pic>
                </p:oleObj>
              </mc:Fallback>
            </mc:AlternateContent>
          </a:graphicData>
        </a:graphic>
      </p:graphicFrame>
      <p:sp>
        <p:nvSpPr>
          <p:cNvPr id="14344" name="Rectangle 5"/>
          <p:cNvSpPr>
            <a:spLocks noChangeArrowheads="1"/>
          </p:cNvSpPr>
          <p:nvPr/>
        </p:nvSpPr>
        <p:spPr bwMode="auto">
          <a:xfrm>
            <a:off x="274462" y="1119117"/>
            <a:ext cx="9058724" cy="2678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2075" tIns="46038" rIns="92075" bIns="46038">
            <a:spAutoFit/>
          </a:bodyPr>
          <a:lstStyle/>
          <a:p>
            <a:r>
              <a:rPr lang="en-US" sz="2400" dirty="0"/>
              <a:t>Let n = the number of redundant, independent and  identically distributed (</a:t>
            </a:r>
            <a:r>
              <a:rPr lang="en-US" sz="2400" dirty="0" err="1"/>
              <a:t>iid</a:t>
            </a:r>
            <a:r>
              <a:rPr lang="en-US" sz="2400" dirty="0"/>
              <a:t>) components each having a reliability of R</a:t>
            </a:r>
          </a:p>
          <a:p>
            <a:r>
              <a:rPr lang="en-US" sz="2400" dirty="0"/>
              <a:t>Let X = the number of components (out of n components) that need to operate.  </a:t>
            </a:r>
          </a:p>
          <a:p>
            <a:r>
              <a:rPr lang="en-US" sz="2400" dirty="0"/>
              <a:t>We know from the Binomial distribution that the probability of x successes among n independent trials is given by:</a:t>
            </a:r>
          </a:p>
          <a:p>
            <a:endParaRPr lang="en-US" sz="2400" dirty="0"/>
          </a:p>
        </p:txBody>
      </p:sp>
      <p:sp>
        <p:nvSpPr>
          <p:cNvPr id="14345" name="Rectangle 6"/>
          <p:cNvSpPr>
            <a:spLocks noChangeArrowheads="1"/>
          </p:cNvSpPr>
          <p:nvPr/>
        </p:nvSpPr>
        <p:spPr bwMode="auto">
          <a:xfrm>
            <a:off x="633718" y="4258738"/>
            <a:ext cx="7889333" cy="8316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2075" tIns="46038" rIns="92075" bIns="46038">
            <a:spAutoFit/>
          </a:bodyPr>
          <a:lstStyle/>
          <a:p>
            <a:r>
              <a:rPr lang="en-US" sz="2400" dirty="0"/>
              <a:t>If k or more components must operate for the system to operate, System reliability is:</a:t>
            </a:r>
          </a:p>
        </p:txBody>
      </p:sp>
      <p:graphicFrame>
        <p:nvGraphicFramePr>
          <p:cNvPr id="14339" name="Object 7"/>
          <p:cNvGraphicFramePr>
            <a:graphicFrameLocks/>
          </p:cNvGraphicFramePr>
          <p:nvPr>
            <p:extLst/>
          </p:nvPr>
        </p:nvGraphicFramePr>
        <p:xfrm>
          <a:off x="3410605" y="4922930"/>
          <a:ext cx="2005505" cy="628770"/>
        </p:xfrm>
        <a:graphic>
          <a:graphicData uri="http://schemas.openxmlformats.org/presentationml/2006/ole">
            <mc:AlternateContent xmlns:mc="http://schemas.openxmlformats.org/markup-compatibility/2006">
              <mc:Choice xmlns:v="urn:schemas-microsoft-com:vml" Requires="v">
                <p:oleObj spid="_x0000_s617490" name="Equation" r:id="rId6" imgW="914400" imgH="279400" progId="Equation.DSMT4">
                  <p:embed/>
                </p:oleObj>
              </mc:Choice>
              <mc:Fallback>
                <p:oleObj name="Equation" r:id="rId6" imgW="914400" imgH="279400" progId="Equation.DSMT4">
                  <p:embed/>
                  <p:pic>
                    <p:nvPicPr>
                      <p:cNvPr id="14339" name="Object 7"/>
                      <p:cNvPicPr>
                        <a:picLocks noChangeArrowheads="1"/>
                      </p:cNvPicPr>
                      <p:nvPr/>
                    </p:nvPicPr>
                    <p:blipFill>
                      <a:blip r:embed="rId7"/>
                      <a:srcRect/>
                      <a:stretch>
                        <a:fillRect/>
                      </a:stretch>
                    </p:blipFill>
                    <p:spPr bwMode="auto">
                      <a:xfrm>
                        <a:off x="3410605" y="4922930"/>
                        <a:ext cx="2005505" cy="628770"/>
                      </a:xfrm>
                      <a:prstGeom prst="rect">
                        <a:avLst/>
                      </a:prstGeom>
                      <a:noFill/>
                      <a:ln>
                        <a:noFill/>
                      </a:ln>
                      <a:effectLst/>
                      <a:extLst>
                        <a:ext uri="{909E8E84-426E-40dd-AFC4-6F175D3DCCD1}">
                          <a14:hiddenFill xmlns:a14="http://schemas.microsoft.com/office/drawing/2010/main" xmlns="">
                            <a:solidFill>
                              <a:srgbClr val="66CC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 name="Object 2">
            <a:extLst>
              <a:ext uri="{FF2B5EF4-FFF2-40B4-BE49-F238E27FC236}">
                <a16:creationId xmlns:a16="http://schemas.microsoft.com/office/drawing/2014/main" id="{9C4F406F-3DB9-4AD7-9C4A-2513F28AC8D9}"/>
              </a:ext>
            </a:extLst>
          </p:cNvPr>
          <p:cNvGraphicFramePr>
            <a:graphicFrameLocks noChangeAspect="1"/>
          </p:cNvGraphicFramePr>
          <p:nvPr>
            <p:extLst/>
          </p:nvPr>
        </p:nvGraphicFramePr>
        <p:xfrm>
          <a:off x="930070" y="5752002"/>
          <a:ext cx="7094483" cy="830245"/>
        </p:xfrm>
        <a:graphic>
          <a:graphicData uri="http://schemas.openxmlformats.org/presentationml/2006/ole">
            <mc:AlternateContent xmlns:mc="http://schemas.openxmlformats.org/markup-compatibility/2006">
              <mc:Choice xmlns:v="urn:schemas-microsoft-com:vml" Requires="v">
                <p:oleObj spid="_x0000_s617491" name="Equation" r:id="rId8" imgW="5638800" imgH="660400" progId="Equation.DSMT4">
                  <p:embed/>
                </p:oleObj>
              </mc:Choice>
              <mc:Fallback>
                <p:oleObj name="Equation" r:id="rId8" imgW="5638800" imgH="660400" progId="Equation.DSMT4">
                  <p:embed/>
                  <p:pic>
                    <p:nvPicPr>
                      <p:cNvPr id="12" name="Object 2">
                        <a:extLst>
                          <a:ext uri="{FF2B5EF4-FFF2-40B4-BE49-F238E27FC236}">
                            <a16:creationId xmlns:a16="http://schemas.microsoft.com/office/drawing/2014/main" id="{9C4F406F-3DB9-4AD7-9C4A-2513F28AC8D9}"/>
                          </a:ext>
                        </a:extLst>
                      </p:cNvPr>
                      <p:cNvPicPr>
                        <a:picLocks noChangeAspect="1" noChangeArrowheads="1"/>
                      </p:cNvPicPr>
                      <p:nvPr/>
                    </p:nvPicPr>
                    <p:blipFill>
                      <a:blip r:embed="rId9"/>
                      <a:srcRect/>
                      <a:stretch>
                        <a:fillRect/>
                      </a:stretch>
                    </p:blipFill>
                    <p:spPr bwMode="auto">
                      <a:xfrm>
                        <a:off x="930070" y="5752002"/>
                        <a:ext cx="7094483" cy="83024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 name="TextBox 12">
            <a:extLst>
              <a:ext uri="{FF2B5EF4-FFF2-40B4-BE49-F238E27FC236}">
                <a16:creationId xmlns:a16="http://schemas.microsoft.com/office/drawing/2014/main" id="{13866A65-3286-4F51-BFDA-24FD884C426E}"/>
              </a:ext>
            </a:extLst>
          </p:cNvPr>
          <p:cNvSpPr txBox="1"/>
          <p:nvPr/>
        </p:nvSpPr>
        <p:spPr>
          <a:xfrm>
            <a:off x="6020572" y="6597953"/>
            <a:ext cx="3062221" cy="307777"/>
          </a:xfrm>
          <a:prstGeom prst="rect">
            <a:avLst/>
          </a:prstGeom>
          <a:noFill/>
        </p:spPr>
        <p:txBody>
          <a:bodyPr wrap="square" rtlCol="0">
            <a:spAutoFit/>
          </a:bodyPr>
          <a:lstStyle/>
          <a:p>
            <a:r>
              <a:rPr lang="en-US" sz="1400" dirty="0"/>
              <a:t>often easier to calculate</a:t>
            </a:r>
          </a:p>
        </p:txBody>
      </p:sp>
    </p:spTree>
    <p:extLst>
      <p:ext uri="{BB962C8B-B14F-4D97-AF65-F5344CB8AC3E}">
        <p14:creationId xmlns:p14="http://schemas.microsoft.com/office/powerpoint/2010/main" val="47998968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4: K-out-of-N Redundancy </a:t>
            </a:r>
          </a:p>
        </p:txBody>
      </p:sp>
      <p:pic>
        <p:nvPicPr>
          <p:cNvPr id="7" name="Picture 6" descr="Ebeling, Ex 5.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89" y="2186151"/>
            <a:ext cx="8987959" cy="3384515"/>
          </a:xfrm>
          <a:prstGeom prst="rect">
            <a:avLst/>
          </a:prstGeom>
        </p:spPr>
      </p:pic>
      <p:sp>
        <p:nvSpPr>
          <p:cNvPr id="5" name="TextBox 4"/>
          <p:cNvSpPr txBox="1"/>
          <p:nvPr/>
        </p:nvSpPr>
        <p:spPr>
          <a:xfrm>
            <a:off x="0" y="6548958"/>
            <a:ext cx="1451765" cy="307777"/>
          </a:xfrm>
          <a:prstGeom prst="rect">
            <a:avLst/>
          </a:prstGeom>
          <a:noFill/>
        </p:spPr>
        <p:txBody>
          <a:bodyPr wrap="none" rtlCol="0">
            <a:spAutoFit/>
          </a:bodyPr>
          <a:lstStyle/>
          <a:p>
            <a:r>
              <a:rPr lang="en-US" sz="1400" dirty="0">
                <a:latin typeface="Arial" charset="0"/>
                <a:ea typeface="ＭＳ Ｐゴシック" charset="0"/>
                <a:cs typeface="ＭＳ Ｐゴシック" charset="0"/>
              </a:rPr>
              <a:t>(</a:t>
            </a:r>
            <a:r>
              <a:rPr lang="en-US" sz="1400" dirty="0" err="1">
                <a:latin typeface="Arial" charset="0"/>
                <a:ea typeface="ＭＳ Ｐゴシック" charset="0"/>
                <a:cs typeface="ＭＳ Ｐゴシック" charset="0"/>
              </a:rPr>
              <a:t>Ebeling</a:t>
            </a:r>
            <a:r>
              <a:rPr lang="en-US" sz="1400" dirty="0">
                <a:latin typeface="Arial" charset="0"/>
                <a:ea typeface="ＭＳ Ｐゴシック" charset="0"/>
                <a:cs typeface="ＭＳ Ｐゴシック" charset="0"/>
              </a:rPr>
              <a:t>, IRME)</a:t>
            </a:r>
          </a:p>
        </p:txBody>
      </p:sp>
      <p:graphicFrame>
        <p:nvGraphicFramePr>
          <p:cNvPr id="3" name="Object 2"/>
          <p:cNvGraphicFramePr>
            <a:graphicFrameLocks noChangeAspect="1"/>
          </p:cNvGraphicFramePr>
          <p:nvPr>
            <p:extLst/>
          </p:nvPr>
        </p:nvGraphicFramePr>
        <p:xfrm>
          <a:off x="6924947" y="3618942"/>
          <a:ext cx="1296839" cy="889987"/>
        </p:xfrm>
        <a:graphic>
          <a:graphicData uri="http://schemas.openxmlformats.org/presentationml/2006/ole">
            <mc:AlternateContent xmlns:mc="http://schemas.openxmlformats.org/markup-compatibility/2006">
              <mc:Choice xmlns:v="urn:schemas-microsoft-com:vml" Requires="v">
                <p:oleObj spid="_x0000_s618503" name="Equation" r:id="rId4" imgW="647700" imgH="444500" progId="Equation.DSMT4">
                  <p:embed/>
                </p:oleObj>
              </mc:Choice>
              <mc:Fallback>
                <p:oleObj name="Equation" r:id="rId4" imgW="647700" imgH="444500" progId="Equation.DSMT4">
                  <p:embed/>
                  <p:pic>
                    <p:nvPicPr>
                      <p:cNvPr id="3" name="Object 2"/>
                      <p:cNvPicPr/>
                      <p:nvPr/>
                    </p:nvPicPr>
                    <p:blipFill>
                      <a:blip r:embed="rId5"/>
                      <a:stretch>
                        <a:fillRect/>
                      </a:stretch>
                    </p:blipFill>
                    <p:spPr>
                      <a:xfrm>
                        <a:off x="6924947" y="3618942"/>
                        <a:ext cx="1296839" cy="889987"/>
                      </a:xfrm>
                      <a:prstGeom prst="rect">
                        <a:avLst/>
                      </a:prstGeom>
                    </p:spPr>
                  </p:pic>
                </p:oleObj>
              </mc:Fallback>
            </mc:AlternateContent>
          </a:graphicData>
        </a:graphic>
      </p:graphicFrame>
    </p:spTree>
    <p:extLst>
      <p:ext uri="{BB962C8B-B14F-4D97-AF65-F5344CB8AC3E}">
        <p14:creationId xmlns:p14="http://schemas.microsoft.com/office/powerpoint/2010/main" val="3607141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179479"/>
            <a:ext cx="9144000" cy="827221"/>
          </a:xfrm>
        </p:spPr>
        <p:txBody>
          <a:bodyPr>
            <a:normAutofit/>
          </a:bodyPr>
          <a:lstStyle/>
          <a:p>
            <a:r>
              <a:rPr lang="en-US" sz="2800" dirty="0">
                <a:latin typeface="Tahoma" charset="0"/>
              </a:rPr>
              <a:t>Example 5: A Good Example of K out of N Redundancy</a:t>
            </a:r>
          </a:p>
        </p:txBody>
      </p:sp>
      <p:sp>
        <p:nvSpPr>
          <p:cNvPr id="2" name="Content Placeholder 1"/>
          <p:cNvSpPr>
            <a:spLocks noGrp="1"/>
          </p:cNvSpPr>
          <p:nvPr>
            <p:ph idx="1"/>
          </p:nvPr>
        </p:nvSpPr>
        <p:spPr>
          <a:xfrm>
            <a:off x="264160" y="1309748"/>
            <a:ext cx="8686800" cy="4665351"/>
          </a:xfrm>
        </p:spPr>
        <p:txBody>
          <a:bodyPr>
            <a:normAutofit lnSpcReduction="10000"/>
          </a:bodyPr>
          <a:lstStyle/>
          <a:p>
            <a:pPr>
              <a:spcAft>
                <a:spcPts val="800"/>
              </a:spcAft>
            </a:pPr>
            <a:r>
              <a:rPr lang="en-US" sz="2400" dirty="0">
                <a:latin typeface="+mn-lt"/>
              </a:rPr>
              <a:t>Out of the 12 identical, redundant, and independent AC generators on a C-5 aircraft, at least 9 of them must operate for the aircraft to complete its mission.  </a:t>
            </a:r>
          </a:p>
          <a:p>
            <a:pPr>
              <a:spcAft>
                <a:spcPts val="800"/>
              </a:spcAft>
            </a:pPr>
            <a:r>
              <a:rPr lang="en-US" sz="2400" dirty="0">
                <a:latin typeface="+mn-lt"/>
              </a:rPr>
              <a:t>Assume that AC generator failures are known to follow an Exponential distribution with MTTF= 100 operating hours. What is the AC generator </a:t>
            </a:r>
            <a:r>
              <a:rPr lang="en-US" sz="2400" dirty="0" err="1">
                <a:latin typeface="+mn-lt"/>
              </a:rPr>
              <a:t>λ</a:t>
            </a:r>
            <a:r>
              <a:rPr lang="en-US" sz="2400" dirty="0"/>
              <a:t>?</a:t>
            </a:r>
            <a:endParaRPr lang="en-US" sz="2400" dirty="0">
              <a:latin typeface="+mn-lt"/>
            </a:endParaRPr>
          </a:p>
          <a:p>
            <a:pPr>
              <a:spcAft>
                <a:spcPts val="800"/>
              </a:spcAft>
            </a:pPr>
            <a:r>
              <a:rPr lang="en-US" sz="2400" dirty="0">
                <a:latin typeface="+mn-lt"/>
              </a:rPr>
              <a:t>What is the Reliability of the generator System of 12 generators over a 10-hour mission?</a:t>
            </a:r>
            <a:r>
              <a:rPr lang="en-US" sz="2400" dirty="0"/>
              <a:t> What must you calculate first to use the K out of N expression?</a:t>
            </a:r>
            <a:r>
              <a:rPr lang="en-US" sz="2400" dirty="0">
                <a:latin typeface="+mn-lt"/>
              </a:rPr>
              <a:t>  </a:t>
            </a:r>
          </a:p>
          <a:p>
            <a:r>
              <a:rPr lang="en-US" sz="2400" dirty="0">
                <a:latin typeface="+mn-lt"/>
              </a:rPr>
              <a:t> Find the MTTF of the System and compare it with the MTTF of each generator.</a:t>
            </a:r>
          </a:p>
          <a:p>
            <a:pPr marL="0" indent="0">
              <a:buNone/>
            </a:pPr>
            <a:endParaRPr lang="en-US" sz="2400" dirty="0">
              <a:latin typeface="+mn-lt"/>
            </a:endParaRPr>
          </a:p>
          <a:p>
            <a:endParaRPr lang="en-US" sz="2400" dirty="0"/>
          </a:p>
        </p:txBody>
      </p:sp>
      <p:pic>
        <p:nvPicPr>
          <p:cNvPr id="389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0499" y="5807545"/>
            <a:ext cx="3271198" cy="9139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6" name="TextBox 5"/>
          <p:cNvSpPr txBox="1"/>
          <p:nvPr/>
        </p:nvSpPr>
        <p:spPr>
          <a:xfrm>
            <a:off x="-61950" y="6581195"/>
            <a:ext cx="1451765" cy="307777"/>
          </a:xfrm>
          <a:prstGeom prst="rect">
            <a:avLst/>
          </a:prstGeom>
          <a:noFill/>
        </p:spPr>
        <p:txBody>
          <a:bodyPr wrap="none" rtlCol="0">
            <a:spAutoFit/>
          </a:bodyPr>
          <a:lstStyle/>
          <a:p>
            <a:r>
              <a:rPr lang="en-US" sz="1400" dirty="0">
                <a:latin typeface="Arial" charset="0"/>
                <a:ea typeface="ＭＳ Ｐゴシック" charset="0"/>
                <a:cs typeface="ＭＳ Ｐゴシック" charset="0"/>
              </a:rPr>
              <a:t>(</a:t>
            </a:r>
            <a:r>
              <a:rPr lang="en-US" sz="1400" dirty="0" err="1">
                <a:latin typeface="Arial" charset="0"/>
                <a:ea typeface="ＭＳ Ｐゴシック" charset="0"/>
                <a:cs typeface="ＭＳ Ｐゴシック" charset="0"/>
              </a:rPr>
              <a:t>Ebeling</a:t>
            </a:r>
            <a:r>
              <a:rPr lang="en-US" sz="1400" dirty="0">
                <a:latin typeface="Arial" charset="0"/>
                <a:ea typeface="ＭＳ Ｐゴシック" charset="0"/>
                <a:cs typeface="ＭＳ Ｐゴシック" charset="0"/>
              </a:rPr>
              <a:t>, IRME)</a:t>
            </a:r>
          </a:p>
        </p:txBody>
      </p:sp>
    </p:spTree>
    <p:extLst>
      <p:ext uri="{BB962C8B-B14F-4D97-AF65-F5344CB8AC3E}">
        <p14:creationId xmlns:p14="http://schemas.microsoft.com/office/powerpoint/2010/main" val="4265348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1852087" y="94872"/>
            <a:ext cx="5473700" cy="673100"/>
          </a:xfrm>
        </p:spPr>
        <p:txBody>
          <a:bodyPr/>
          <a:lstStyle/>
          <a:p>
            <a:r>
              <a:rPr lang="en-US" sz="3600" dirty="0">
                <a:latin typeface="Tahoma" charset="0"/>
              </a:rPr>
              <a:t>A Very Good Solution</a:t>
            </a:r>
          </a:p>
        </p:txBody>
      </p:sp>
      <p:sp>
        <p:nvSpPr>
          <p:cNvPr id="16392" name="Text Box 4"/>
          <p:cNvSpPr txBox="1">
            <a:spLocks noChangeArrowheads="1"/>
          </p:cNvSpPr>
          <p:nvPr/>
        </p:nvSpPr>
        <p:spPr bwMode="auto">
          <a:xfrm>
            <a:off x="663932" y="1583757"/>
            <a:ext cx="531844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dirty="0">
                <a:latin typeface="+mj-lt"/>
              </a:rPr>
              <a:t>Let T</a:t>
            </a:r>
            <a:r>
              <a:rPr lang="en-US" baseline="-25000" dirty="0">
                <a:latin typeface="+mj-lt"/>
              </a:rPr>
              <a:t>i</a:t>
            </a:r>
            <a:r>
              <a:rPr lang="en-US" dirty="0">
                <a:latin typeface="+mj-lt"/>
              </a:rPr>
              <a:t> = time to failure of the </a:t>
            </a:r>
            <a:r>
              <a:rPr lang="en-US" dirty="0" err="1">
                <a:latin typeface="+mj-lt"/>
              </a:rPr>
              <a:t>i</a:t>
            </a:r>
            <a:r>
              <a:rPr lang="en-US" baseline="30000" dirty="0" err="1">
                <a:latin typeface="+mj-lt"/>
              </a:rPr>
              <a:t>th</a:t>
            </a:r>
            <a:r>
              <a:rPr lang="en-US" dirty="0">
                <a:latin typeface="+mj-lt"/>
              </a:rPr>
              <a:t> generator</a:t>
            </a:r>
          </a:p>
        </p:txBody>
      </p:sp>
      <p:graphicFrame>
        <p:nvGraphicFramePr>
          <p:cNvPr id="16387" name="Object 5"/>
          <p:cNvGraphicFramePr>
            <a:graphicFrameLocks/>
          </p:cNvGraphicFramePr>
          <p:nvPr>
            <p:extLst/>
          </p:nvPr>
        </p:nvGraphicFramePr>
        <p:xfrm>
          <a:off x="2001674" y="2936612"/>
          <a:ext cx="5482130" cy="947346"/>
        </p:xfrm>
        <a:graphic>
          <a:graphicData uri="http://schemas.openxmlformats.org/presentationml/2006/ole">
            <mc:AlternateContent xmlns:mc="http://schemas.openxmlformats.org/markup-compatibility/2006">
              <mc:Choice xmlns:v="urn:schemas-microsoft-com:vml" Requires="v">
                <p:oleObj spid="_x0000_s619537" name="Equation" r:id="rId4" imgW="3187700" imgH="482600" progId="Equation.DSMT4">
                  <p:embed/>
                </p:oleObj>
              </mc:Choice>
              <mc:Fallback>
                <p:oleObj name="Equation" r:id="rId4" imgW="3187700" imgH="482600" progId="Equation.DSMT4">
                  <p:embed/>
                  <p:pic>
                    <p:nvPicPr>
                      <p:cNvPr id="16387" name="Object 5"/>
                      <p:cNvPicPr>
                        <a:picLocks noChangeArrowheads="1"/>
                      </p:cNvPicPr>
                      <p:nvPr/>
                    </p:nvPicPr>
                    <p:blipFill>
                      <a:blip r:embed="rId5"/>
                      <a:srcRect/>
                      <a:stretch>
                        <a:fillRect/>
                      </a:stretch>
                    </p:blipFill>
                    <p:spPr bwMode="auto">
                      <a:xfrm>
                        <a:off x="2001674" y="2936612"/>
                        <a:ext cx="5482130" cy="947346"/>
                      </a:xfrm>
                      <a:prstGeom prst="rect">
                        <a:avLst/>
                      </a:prstGeom>
                      <a:noFill/>
                      <a:ln>
                        <a:noFill/>
                      </a:ln>
                      <a:effectLst/>
                    </p:spPr>
                  </p:pic>
                </p:oleObj>
              </mc:Fallback>
            </mc:AlternateContent>
          </a:graphicData>
        </a:graphic>
      </p:graphicFrame>
      <p:graphicFrame>
        <p:nvGraphicFramePr>
          <p:cNvPr id="16388" name="Object 6"/>
          <p:cNvGraphicFramePr>
            <a:graphicFrameLocks/>
          </p:cNvGraphicFramePr>
          <p:nvPr>
            <p:extLst/>
          </p:nvPr>
        </p:nvGraphicFramePr>
        <p:xfrm>
          <a:off x="2365376" y="5807452"/>
          <a:ext cx="4175234" cy="756854"/>
        </p:xfrm>
        <a:graphic>
          <a:graphicData uri="http://schemas.openxmlformats.org/presentationml/2006/ole">
            <mc:AlternateContent xmlns:mc="http://schemas.openxmlformats.org/markup-compatibility/2006">
              <mc:Choice xmlns:v="urn:schemas-microsoft-com:vml" Requires="v">
                <p:oleObj spid="_x0000_s619538" name="Equation" r:id="rId6" imgW="2019300" imgH="457200" progId="Equation.DSMT4">
                  <p:embed/>
                </p:oleObj>
              </mc:Choice>
              <mc:Fallback>
                <p:oleObj name="Equation" r:id="rId6" imgW="2019300" imgH="457200" progId="Equation.DSMT4">
                  <p:embed/>
                  <p:pic>
                    <p:nvPicPr>
                      <p:cNvPr id="16388" name="Object 6"/>
                      <p:cNvPicPr>
                        <a:picLocks noChangeArrowheads="1"/>
                      </p:cNvPicPr>
                      <p:nvPr/>
                    </p:nvPicPr>
                    <p:blipFill>
                      <a:blip r:embed="rId7"/>
                      <a:srcRect/>
                      <a:stretch>
                        <a:fillRect/>
                      </a:stretch>
                    </p:blipFill>
                    <p:spPr bwMode="auto">
                      <a:xfrm>
                        <a:off x="2365376" y="5807452"/>
                        <a:ext cx="4175234" cy="756854"/>
                      </a:xfrm>
                      <a:prstGeom prst="rect">
                        <a:avLst/>
                      </a:prstGeom>
                      <a:noFill/>
                      <a:ln>
                        <a:noFill/>
                      </a:ln>
                      <a:effectLst/>
                    </p:spPr>
                  </p:pic>
                </p:oleObj>
              </mc:Fallback>
            </mc:AlternateContent>
          </a:graphicData>
        </a:graphic>
      </p:graphicFrame>
      <p:sp>
        <p:nvSpPr>
          <p:cNvPr id="8" name="TextBox 7"/>
          <p:cNvSpPr txBox="1"/>
          <p:nvPr/>
        </p:nvSpPr>
        <p:spPr>
          <a:xfrm>
            <a:off x="-61950" y="6581195"/>
            <a:ext cx="1451765" cy="307777"/>
          </a:xfrm>
          <a:prstGeom prst="rect">
            <a:avLst/>
          </a:prstGeom>
          <a:noFill/>
        </p:spPr>
        <p:txBody>
          <a:bodyPr wrap="none" rtlCol="0">
            <a:spAutoFit/>
          </a:bodyPr>
          <a:lstStyle/>
          <a:p>
            <a:r>
              <a:rPr lang="en-US" sz="1400" dirty="0">
                <a:latin typeface="Arial" charset="0"/>
                <a:ea typeface="ＭＳ Ｐゴシック" charset="0"/>
                <a:cs typeface="ＭＳ Ｐゴシック" charset="0"/>
              </a:rPr>
              <a:t>(</a:t>
            </a:r>
            <a:r>
              <a:rPr lang="en-US" sz="1400" dirty="0" err="1">
                <a:latin typeface="Arial" charset="0"/>
                <a:ea typeface="ＭＳ Ｐゴシック" charset="0"/>
                <a:cs typeface="ＭＳ Ｐゴシック" charset="0"/>
              </a:rPr>
              <a:t>Ebeling</a:t>
            </a:r>
            <a:r>
              <a:rPr lang="en-US" sz="1400" dirty="0">
                <a:latin typeface="Arial" charset="0"/>
                <a:ea typeface="ＭＳ Ｐゴシック" charset="0"/>
                <a:cs typeface="ＭＳ Ｐゴシック" charset="0"/>
              </a:rPr>
              <a:t>, IRME)</a:t>
            </a:r>
          </a:p>
        </p:txBody>
      </p:sp>
      <p:sp>
        <p:nvSpPr>
          <p:cNvPr id="3" name="TextBox 2"/>
          <p:cNvSpPr txBox="1"/>
          <p:nvPr/>
        </p:nvSpPr>
        <p:spPr>
          <a:xfrm>
            <a:off x="877615" y="4202747"/>
            <a:ext cx="7066106" cy="830997"/>
          </a:xfrm>
          <a:prstGeom prst="rect">
            <a:avLst/>
          </a:prstGeom>
          <a:noFill/>
        </p:spPr>
        <p:txBody>
          <a:bodyPr wrap="square" rtlCol="0">
            <a:spAutoFit/>
          </a:bodyPr>
          <a:lstStyle/>
          <a:p>
            <a:r>
              <a:rPr lang="en-US" sz="2400" dirty="0"/>
              <a:t>The generator System is represented by an Exponential distribution with constant </a:t>
            </a:r>
            <a:r>
              <a:rPr lang="en-US" sz="2400" dirty="0" err="1"/>
              <a:t>λ</a:t>
            </a:r>
            <a:r>
              <a:rPr lang="en-US" sz="2400" dirty="0"/>
              <a:t>.  Therefore, </a:t>
            </a:r>
          </a:p>
        </p:txBody>
      </p:sp>
      <p:sp>
        <p:nvSpPr>
          <p:cNvPr id="9" name="TextBox 8">
            <a:extLst>
              <a:ext uri="{FF2B5EF4-FFF2-40B4-BE49-F238E27FC236}">
                <a16:creationId xmlns:a16="http://schemas.microsoft.com/office/drawing/2014/main" id="{F10EA5EA-2C89-437C-8109-C91FC8F91ABF}"/>
              </a:ext>
            </a:extLst>
          </p:cNvPr>
          <p:cNvSpPr txBox="1"/>
          <p:nvPr/>
        </p:nvSpPr>
        <p:spPr>
          <a:xfrm>
            <a:off x="2382610" y="968075"/>
            <a:ext cx="3447577" cy="461665"/>
          </a:xfrm>
          <a:prstGeom prst="rect">
            <a:avLst/>
          </a:prstGeom>
          <a:noFill/>
        </p:spPr>
        <p:txBody>
          <a:bodyPr wrap="square" rtlCol="0">
            <a:spAutoFit/>
          </a:bodyPr>
          <a:lstStyle/>
          <a:p>
            <a:r>
              <a:rPr lang="el-GR" sz="2400" dirty="0"/>
              <a:t>λ</a:t>
            </a:r>
            <a:r>
              <a:rPr lang="en-US" sz="2400" dirty="0"/>
              <a:t>=1/100</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574AA36-F4BA-4C06-B083-D51B284A1249}"/>
                  </a:ext>
                </a:extLst>
              </p:cNvPr>
              <p:cNvSpPr txBox="1"/>
              <p:nvPr/>
            </p:nvSpPr>
            <p:spPr>
              <a:xfrm>
                <a:off x="2383221" y="2319470"/>
                <a:ext cx="4295278" cy="386644"/>
              </a:xfrm>
              <a:prstGeom prst="rect">
                <a:avLst/>
              </a:prstGeom>
              <a:noFill/>
            </p:spPr>
            <p:txBody>
              <a:bodyPr wrap="none" lIns="0" tIns="0" rIns="0" bIns="0" rtlCol="0">
                <a:spAutoFit/>
              </a:bodyPr>
              <a:lstStyle/>
              <a:p>
                <a14:m>
                  <m:oMath xmlns:m="http://schemas.openxmlformats.org/officeDocument/2006/math">
                    <m:r>
                      <a:rPr lang="en-US" sz="2400" b="0" i="1" smtClean="0">
                        <a:latin typeface="Cambria Math" panose="02040503050406030204" pitchFamily="18" charset="0"/>
                      </a:rPr>
                      <m:t>𝑅</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𝑡</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−10/100</m:t>
                        </m:r>
                      </m:sup>
                    </m:sSup>
                  </m:oMath>
                </a14:m>
                <a:r>
                  <a:rPr lang="en-US" sz="2400" dirty="0"/>
                  <a:t>=0.9048</a:t>
                </a:r>
              </a:p>
            </p:txBody>
          </p:sp>
        </mc:Choice>
        <mc:Fallback xmlns="">
          <p:sp>
            <p:nvSpPr>
              <p:cNvPr id="10" name="TextBox 9">
                <a:extLst>
                  <a:ext uri="{FF2B5EF4-FFF2-40B4-BE49-F238E27FC236}">
                    <a16:creationId xmlns:a16="http://schemas.microsoft.com/office/drawing/2014/main" id="{0574AA36-F4BA-4C06-B083-D51B284A1249}"/>
                  </a:ext>
                </a:extLst>
              </p:cNvPr>
              <p:cNvSpPr txBox="1">
                <a:spLocks noRot="1" noChangeAspect="1" noMove="1" noResize="1" noEditPoints="1" noAdjustHandles="1" noChangeArrowheads="1" noChangeShapeType="1" noTextEdit="1"/>
              </p:cNvSpPr>
              <p:nvPr/>
            </p:nvSpPr>
            <p:spPr>
              <a:xfrm>
                <a:off x="2383221" y="2319470"/>
                <a:ext cx="4295278" cy="386644"/>
              </a:xfrm>
              <a:prstGeom prst="rect">
                <a:avLst/>
              </a:prstGeom>
              <a:blipFill>
                <a:blip r:embed="rId8"/>
                <a:stretch>
                  <a:fillRect l="-2553" t="-18750" r="-3121" b="-46875"/>
                </a:stretch>
              </a:blipFill>
            </p:spPr>
            <p:txBody>
              <a:bodyPr/>
              <a:lstStyle/>
              <a:p>
                <a:r>
                  <a:rPr lang="en-US">
                    <a:noFill/>
                  </a:rPr>
                  <a:t> </a:t>
                </a:r>
              </a:p>
            </p:txBody>
          </p:sp>
        </mc:Fallback>
      </mc:AlternateContent>
      <p:graphicFrame>
        <p:nvGraphicFramePr>
          <p:cNvPr id="17" name="Object 4">
            <a:extLst>
              <a:ext uri="{FF2B5EF4-FFF2-40B4-BE49-F238E27FC236}">
                <a16:creationId xmlns:a16="http://schemas.microsoft.com/office/drawing/2014/main" id="{9E73436C-CAD7-4560-B84B-46085D519B5C}"/>
              </a:ext>
            </a:extLst>
          </p:cNvPr>
          <p:cNvGraphicFramePr>
            <a:graphicFrameLocks/>
          </p:cNvGraphicFramePr>
          <p:nvPr>
            <p:extLst/>
          </p:nvPr>
        </p:nvGraphicFramePr>
        <p:xfrm>
          <a:off x="2383221" y="5133964"/>
          <a:ext cx="3924610" cy="661028"/>
        </p:xfrm>
        <a:graphic>
          <a:graphicData uri="http://schemas.openxmlformats.org/presentationml/2006/ole">
            <mc:AlternateContent xmlns:mc="http://schemas.openxmlformats.org/markup-compatibility/2006">
              <mc:Choice xmlns:v="urn:schemas-microsoft-com:vml" Requires="v">
                <p:oleObj spid="_x0000_s619539" name="Equation" r:id="rId9" imgW="1841500" imgH="419100" progId="Equation.DSMT4">
                  <p:embed/>
                </p:oleObj>
              </mc:Choice>
              <mc:Fallback>
                <p:oleObj name="Equation" r:id="rId9" imgW="1841500" imgH="419100" progId="Equation.DSMT4">
                  <p:embed/>
                  <p:pic>
                    <p:nvPicPr>
                      <p:cNvPr id="17" name="Object 4">
                        <a:extLst>
                          <a:ext uri="{FF2B5EF4-FFF2-40B4-BE49-F238E27FC236}">
                            <a16:creationId xmlns:a16="http://schemas.microsoft.com/office/drawing/2014/main" id="{9E73436C-CAD7-4560-B84B-46085D519B5C}"/>
                          </a:ext>
                        </a:extLst>
                      </p:cNvPr>
                      <p:cNvPicPr>
                        <a:picLocks noChangeArrowheads="1"/>
                      </p:cNvPicPr>
                      <p:nvPr/>
                    </p:nvPicPr>
                    <p:blipFill>
                      <a:blip r:embed="rId10"/>
                      <a:srcRect/>
                      <a:stretch>
                        <a:fillRect/>
                      </a:stretch>
                    </p:blipFill>
                    <p:spPr bwMode="auto">
                      <a:xfrm>
                        <a:off x="2383221" y="5133964"/>
                        <a:ext cx="3924610" cy="66102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9844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96052" y="31222"/>
            <a:ext cx="8229600" cy="516369"/>
          </a:xfrm>
          <a:noFill/>
        </p:spPr>
        <p:txBody>
          <a:bodyPr>
            <a:normAutofit fontScale="90000"/>
          </a:bodyPr>
          <a:lstStyle/>
          <a:p>
            <a:r>
              <a:rPr lang="en-US" sz="3600" dirty="0">
                <a:latin typeface="Tahoma" charset="0"/>
              </a:rPr>
              <a:t>Serial Configuration</a:t>
            </a:r>
          </a:p>
        </p:txBody>
      </p:sp>
      <p:graphicFrame>
        <p:nvGraphicFramePr>
          <p:cNvPr id="1026" name="Object 3"/>
          <p:cNvGraphicFramePr>
            <a:graphicFrameLocks noGrp="1"/>
          </p:cNvGraphicFramePr>
          <p:nvPr>
            <p:ph idx="1"/>
            <p:extLst>
              <p:ext uri="{D42A27DB-BD31-4B8C-83A1-F6EECF244321}">
                <p14:modId xmlns:p14="http://schemas.microsoft.com/office/powerpoint/2010/main" val="3662347756"/>
              </p:ext>
            </p:extLst>
          </p:nvPr>
        </p:nvGraphicFramePr>
        <p:xfrm>
          <a:off x="3110716" y="1371904"/>
          <a:ext cx="2855094" cy="991926"/>
        </p:xfrm>
        <a:graphic>
          <a:graphicData uri="http://schemas.openxmlformats.org/presentationml/2006/ole">
            <mc:AlternateContent xmlns:mc="http://schemas.openxmlformats.org/markup-compatibility/2006">
              <mc:Choice xmlns:v="urn:schemas-microsoft-com:vml" Requires="v">
                <p:oleObj spid="_x0000_s602119" name="Document" r:id="rId4" imgW="2743200" imgH="2743200" progId="Word.Document.8">
                  <p:embed/>
                </p:oleObj>
              </mc:Choice>
              <mc:Fallback>
                <p:oleObj name="Document" r:id="rId4" imgW="2743200" imgH="2743200" progId="Word.Document.8">
                  <p:embed/>
                  <p:pic>
                    <p:nvPicPr>
                      <p:cNvPr id="1026"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0716" y="1371904"/>
                        <a:ext cx="2855094" cy="991926"/>
                      </a:xfrm>
                      <a:prstGeom prst="rect">
                        <a:avLst/>
                      </a:prstGeom>
                      <a:solidFill>
                        <a:srgbClr val="EAEAEA"/>
                      </a:solidFill>
                      <a:ln w="12700" cap="flat" cmpd="sng">
                        <a:solidFill>
                          <a:schemeClr val="tx1"/>
                        </a:solidFill>
                        <a:prstDash val="solid"/>
                        <a:miter lim="800000"/>
                        <a:headEnd/>
                        <a:tailEnd/>
                      </a:ln>
                      <a:effectLst/>
                      <a:extLst>
                        <a:ext uri="{FAA26D3D-D897-4be2-8F04-BA451C77F1D7}">
                          <ma14:placeholderFlag xmlns="" xmlns:ma14="http://schemas.microsoft.com/office/mac/drawingml/2011/main" val="1"/>
                        </a:ext>
                      </a:extLst>
                    </p:spPr>
                  </p:pic>
                </p:oleObj>
              </mc:Fallback>
            </mc:AlternateContent>
          </a:graphicData>
        </a:graphic>
      </p:graphicFrame>
      <p:sp>
        <p:nvSpPr>
          <p:cNvPr id="1031" name="Rectangle 5"/>
          <p:cNvSpPr>
            <a:spLocks noChangeArrowheads="1"/>
          </p:cNvSpPr>
          <p:nvPr/>
        </p:nvSpPr>
        <p:spPr bwMode="auto">
          <a:xfrm>
            <a:off x="556987" y="3063966"/>
            <a:ext cx="7835523" cy="173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2075" tIns="46038" rIns="92075" bIns="46038">
            <a:spAutoFit/>
          </a:bodyPr>
          <a:lstStyle/>
          <a:p>
            <a:r>
              <a:rPr lang="en-US" sz="2000" dirty="0"/>
              <a:t>System Reliability: 	R</a:t>
            </a:r>
            <a:r>
              <a:rPr lang="en-US" sz="2000" baseline="-25000" dirty="0"/>
              <a:t>s</a:t>
            </a:r>
            <a:r>
              <a:rPr lang="en-US" sz="2000" dirty="0"/>
              <a:t> = P{E</a:t>
            </a:r>
            <a:r>
              <a:rPr lang="en-US" sz="2000" baseline="-25000" dirty="0"/>
              <a:t>1</a:t>
            </a:r>
            <a:r>
              <a:rPr lang="en-US" sz="2000" dirty="0"/>
              <a:t> ⋂ E</a:t>
            </a:r>
            <a:r>
              <a:rPr lang="en-US" sz="2000" baseline="-25000" dirty="0"/>
              <a:t>2</a:t>
            </a:r>
            <a:r>
              <a:rPr lang="en-US" sz="2000" dirty="0"/>
              <a:t>} = P(E</a:t>
            </a:r>
            <a:r>
              <a:rPr lang="en-US" sz="2000" baseline="-25000" dirty="0"/>
              <a:t>1</a:t>
            </a:r>
            <a:r>
              <a:rPr lang="en-US" sz="2000" dirty="0"/>
              <a:t>|E</a:t>
            </a:r>
            <a:r>
              <a:rPr lang="en-US" sz="2000" baseline="-25000" dirty="0"/>
              <a:t>2</a:t>
            </a:r>
            <a:r>
              <a:rPr lang="en-US" sz="2000" dirty="0"/>
              <a:t>)P(E</a:t>
            </a:r>
            <a:r>
              <a:rPr lang="en-US" sz="2000" baseline="-25000" dirty="0"/>
              <a:t>2</a:t>
            </a:r>
            <a:r>
              <a:rPr lang="en-US" sz="2000" dirty="0"/>
              <a:t>)</a:t>
            </a:r>
          </a:p>
          <a:p>
            <a:r>
              <a:rPr lang="en-US" sz="2000" dirty="0"/>
              <a:t>where E</a:t>
            </a:r>
            <a:r>
              <a:rPr lang="en-US" sz="2000" baseline="-25000" dirty="0"/>
              <a:t>1 </a:t>
            </a:r>
            <a:r>
              <a:rPr lang="en-US" sz="2000" dirty="0"/>
              <a:t> and E</a:t>
            </a:r>
            <a:r>
              <a:rPr lang="en-US" sz="2000" baseline="-25000" dirty="0"/>
              <a:t>2 </a:t>
            </a:r>
            <a:r>
              <a:rPr lang="en-US" sz="2000" dirty="0"/>
              <a:t> are events that components 1 and 2 does </a:t>
            </a:r>
            <a:r>
              <a:rPr lang="en-US" sz="2000" b="1" dirty="0"/>
              <a:t>not</a:t>
            </a:r>
            <a:r>
              <a:rPr lang="en-US" sz="2000" dirty="0"/>
              <a:t> fail </a:t>
            </a:r>
          </a:p>
          <a:p>
            <a:endParaRPr lang="en-US" sz="2000" dirty="0"/>
          </a:p>
          <a:p>
            <a:pPr>
              <a:spcAft>
                <a:spcPts val="800"/>
              </a:spcAft>
            </a:pPr>
            <a:r>
              <a:rPr lang="en-US" sz="2000" b="1" dirty="0"/>
              <a:t>Assuming independence of E</a:t>
            </a:r>
            <a:r>
              <a:rPr lang="en-US" sz="2000" b="1" baseline="-25000" dirty="0"/>
              <a:t>1 </a:t>
            </a:r>
            <a:r>
              <a:rPr lang="en-US" sz="2000" b="1" dirty="0"/>
              <a:t>, E</a:t>
            </a:r>
            <a:r>
              <a:rPr lang="en-US" sz="2000" b="1" baseline="-25000" dirty="0"/>
              <a:t>2</a:t>
            </a:r>
            <a:r>
              <a:rPr lang="en-US" sz="2000" b="1" dirty="0"/>
              <a:t>: </a:t>
            </a:r>
          </a:p>
          <a:p>
            <a:pPr algn="ctr">
              <a:spcAft>
                <a:spcPts val="800"/>
              </a:spcAft>
            </a:pPr>
            <a:r>
              <a:rPr lang="en-US" sz="2000" b="1" dirty="0"/>
              <a:t>R</a:t>
            </a:r>
            <a:r>
              <a:rPr lang="en-US" sz="2000" b="1" baseline="-25000" dirty="0"/>
              <a:t>s</a:t>
            </a:r>
            <a:r>
              <a:rPr lang="en-US" sz="2000" b="1" dirty="0"/>
              <a:t> ~ P{E</a:t>
            </a:r>
            <a:r>
              <a:rPr lang="en-US" sz="2000" b="1" baseline="-25000" dirty="0"/>
              <a:t>1</a:t>
            </a:r>
            <a:r>
              <a:rPr lang="en-US" sz="2000" b="1" dirty="0"/>
              <a:t>} P{E</a:t>
            </a:r>
            <a:r>
              <a:rPr lang="en-US" sz="2000" b="1" baseline="-25000" dirty="0"/>
              <a:t>2</a:t>
            </a:r>
            <a:r>
              <a:rPr lang="en-US" sz="2000" b="1" dirty="0"/>
              <a:t>} = R</a:t>
            </a:r>
            <a:r>
              <a:rPr lang="en-US" sz="2000" b="1" baseline="-25000" dirty="0"/>
              <a:t>1</a:t>
            </a:r>
            <a:r>
              <a:rPr lang="en-US" sz="2000" b="1" dirty="0"/>
              <a:t>⋅R</a:t>
            </a:r>
            <a:r>
              <a:rPr lang="en-US" sz="2000" b="1" baseline="-25000" dirty="0"/>
              <a:t>2</a:t>
            </a:r>
          </a:p>
        </p:txBody>
      </p:sp>
      <p:sp>
        <p:nvSpPr>
          <p:cNvPr id="2" name="TextBox 1"/>
          <p:cNvSpPr txBox="1"/>
          <p:nvPr/>
        </p:nvSpPr>
        <p:spPr>
          <a:xfrm>
            <a:off x="856593" y="5618957"/>
            <a:ext cx="8079984" cy="707886"/>
          </a:xfrm>
          <a:prstGeom prst="rect">
            <a:avLst/>
          </a:prstGeom>
          <a:noFill/>
        </p:spPr>
        <p:txBody>
          <a:bodyPr wrap="square" rtlCol="0">
            <a:spAutoFit/>
          </a:bodyPr>
          <a:lstStyle/>
          <a:p>
            <a:r>
              <a:rPr lang="en-US" sz="2000" b="1" dirty="0"/>
              <a:t>System Reliability </a:t>
            </a:r>
            <a:r>
              <a:rPr lang="en-US" sz="2000" dirty="0"/>
              <a:t>of n units in series follows the </a:t>
            </a:r>
            <a:r>
              <a:rPr lang="en-US" sz="2000" b="1" dirty="0"/>
              <a:t>AND gate  </a:t>
            </a:r>
          </a:p>
          <a:p>
            <a:r>
              <a:rPr lang="en-US" sz="2000" b="1" dirty="0"/>
              <a:t>System Failure </a:t>
            </a:r>
            <a:r>
              <a:rPr lang="en-US" sz="2000" dirty="0"/>
              <a:t>of n units in series follows the </a:t>
            </a:r>
            <a:r>
              <a:rPr lang="en-US" sz="2000" b="1" dirty="0"/>
              <a:t>OR gate</a:t>
            </a:r>
            <a:endParaRPr lang="en-US" sz="2000" b="1" dirty="0">
              <a:solidFill>
                <a:srgbClr val="FF0000"/>
              </a:solidFill>
            </a:endParaRPr>
          </a:p>
        </p:txBody>
      </p:sp>
    </p:spTree>
    <p:extLst>
      <p:ext uri="{BB962C8B-B14F-4D97-AF65-F5344CB8AC3E}">
        <p14:creationId xmlns:p14="http://schemas.microsoft.com/office/powerpoint/2010/main" val="379364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48083" y="273593"/>
            <a:ext cx="7476826" cy="673100"/>
          </a:xfrm>
          <a:noFill/>
        </p:spPr>
        <p:txBody>
          <a:bodyPr>
            <a:normAutofit/>
          </a:bodyPr>
          <a:lstStyle/>
          <a:p>
            <a:r>
              <a:rPr lang="en-US" sz="3600" dirty="0">
                <a:latin typeface="Tahoma" charset="0"/>
              </a:rPr>
              <a:t>Multiple Components in Series</a:t>
            </a:r>
          </a:p>
        </p:txBody>
      </p:sp>
      <p:sp>
        <p:nvSpPr>
          <p:cNvPr id="27651" name="Rectangle 3"/>
          <p:cNvSpPr>
            <a:spLocks noGrp="1" noChangeArrowheads="1"/>
          </p:cNvSpPr>
          <p:nvPr>
            <p:ph idx="1"/>
          </p:nvPr>
        </p:nvSpPr>
        <p:spPr>
          <a:xfrm>
            <a:off x="415158" y="1137563"/>
            <a:ext cx="8521700" cy="5520740"/>
          </a:xfrm>
        </p:spPr>
        <p:txBody>
          <a:bodyPr>
            <a:normAutofit fontScale="92500" lnSpcReduction="20000"/>
          </a:bodyPr>
          <a:lstStyle/>
          <a:p>
            <a:r>
              <a:rPr lang="en-US" sz="2400" dirty="0"/>
              <a:t>Generalizing to n independent components in series: </a:t>
            </a:r>
          </a:p>
          <a:p>
            <a:pPr marL="285750" indent="-285750">
              <a:lnSpc>
                <a:spcPct val="120000"/>
              </a:lnSpc>
              <a:spcBef>
                <a:spcPts val="1200"/>
              </a:spcBef>
              <a:spcAft>
                <a:spcPts val="1500"/>
              </a:spcAft>
              <a:buNone/>
            </a:pPr>
            <a:r>
              <a:rPr lang="en-US" sz="2400" dirty="0"/>
              <a:t>         	</a:t>
            </a:r>
            <a:r>
              <a:rPr lang="en-US" sz="2400" b="1" dirty="0" err="1"/>
              <a:t>R</a:t>
            </a:r>
            <a:r>
              <a:rPr lang="en-US" sz="2400" b="1" baseline="-25000" dirty="0" err="1"/>
              <a:t>s</a:t>
            </a:r>
            <a:r>
              <a:rPr lang="en-US" sz="2400" b="1" dirty="0"/>
              <a:t>(t) = R</a:t>
            </a:r>
            <a:r>
              <a:rPr lang="en-US" sz="2400" b="1" baseline="-25000" dirty="0"/>
              <a:t>1</a:t>
            </a:r>
            <a:r>
              <a:rPr lang="en-US" sz="2400" b="1" dirty="0"/>
              <a:t>(t) ⋂ R</a:t>
            </a:r>
            <a:r>
              <a:rPr lang="en-US" sz="2400" b="1" baseline="-25000" dirty="0"/>
              <a:t>2</a:t>
            </a:r>
            <a:r>
              <a:rPr lang="en-US" sz="2400" b="1" dirty="0"/>
              <a:t>(t) ⋂ ... ⋂ R</a:t>
            </a:r>
            <a:r>
              <a:rPr lang="en-US" sz="2400" b="1" baseline="-25000" dirty="0"/>
              <a:t>n</a:t>
            </a:r>
            <a:r>
              <a:rPr lang="en-US" sz="2400" b="1" dirty="0"/>
              <a:t>(t)  (General expression)</a:t>
            </a:r>
            <a:br>
              <a:rPr lang="en-US" sz="2400" b="1" dirty="0"/>
            </a:br>
            <a:r>
              <a:rPr lang="en-US" sz="2400" b="1" dirty="0"/>
              <a:t>		R</a:t>
            </a:r>
            <a:r>
              <a:rPr lang="en-US" sz="2400" b="1" baseline="-25000" dirty="0"/>
              <a:t>s</a:t>
            </a:r>
            <a:r>
              <a:rPr lang="en-US" sz="2400" b="1" dirty="0"/>
              <a:t>(t) = R</a:t>
            </a:r>
            <a:r>
              <a:rPr lang="en-US" sz="2400" b="1" baseline="-25000" dirty="0"/>
              <a:t>1</a:t>
            </a:r>
            <a:r>
              <a:rPr lang="en-US" sz="2400" b="1" dirty="0"/>
              <a:t>(t).R</a:t>
            </a:r>
            <a:r>
              <a:rPr lang="en-US" sz="2400" b="1" baseline="-25000" dirty="0"/>
              <a:t>2</a:t>
            </a:r>
            <a:r>
              <a:rPr lang="en-US" sz="2400" b="1" dirty="0"/>
              <a:t>(t) ... .R</a:t>
            </a:r>
            <a:r>
              <a:rPr lang="en-US" sz="2400" b="1" baseline="-25000" dirty="0"/>
              <a:t>n</a:t>
            </a:r>
            <a:r>
              <a:rPr lang="en-US" sz="2400" b="1" dirty="0"/>
              <a:t>(t), if all R</a:t>
            </a:r>
            <a:r>
              <a:rPr lang="en-US" sz="2400" b="1" baseline="-25000" dirty="0"/>
              <a:t>i</a:t>
            </a:r>
            <a:r>
              <a:rPr lang="en-US" sz="2400" b="1" dirty="0"/>
              <a:t>(t) (If independent)</a:t>
            </a:r>
            <a:endParaRPr lang="en-US" sz="2400" dirty="0"/>
          </a:p>
          <a:p>
            <a:pPr>
              <a:lnSpc>
                <a:spcPct val="120000"/>
              </a:lnSpc>
              <a:spcBef>
                <a:spcPts val="1200"/>
              </a:spcBef>
              <a:spcAft>
                <a:spcPts val="1500"/>
              </a:spcAft>
            </a:pPr>
            <a:r>
              <a:rPr lang="en-US" sz="2400" dirty="0"/>
              <a:t>Thus, System Reliability is the </a:t>
            </a:r>
            <a:r>
              <a:rPr lang="en-US" sz="2400" dirty="0" err="1"/>
              <a:t>Pr</a:t>
            </a:r>
            <a:r>
              <a:rPr lang="en-US" sz="2400" dirty="0"/>
              <a:t> that component 1 is working AND </a:t>
            </a:r>
            <a:r>
              <a:rPr lang="en-US" sz="2400" dirty="0" err="1"/>
              <a:t>Pr</a:t>
            </a:r>
            <a:r>
              <a:rPr lang="en-US" sz="2400" dirty="0"/>
              <a:t> that component 2 is working AND…</a:t>
            </a:r>
          </a:p>
          <a:p>
            <a:r>
              <a:rPr lang="en-US" sz="2400" dirty="0"/>
              <a:t>Because the reliability of each component is &lt; 1, the System Reliability (obtained from multiplying all component reliabilities), can be no greater than the smallest component reliability:</a:t>
            </a:r>
          </a:p>
          <a:p>
            <a:pPr marL="0" indent="0" algn="ctr">
              <a:buNone/>
            </a:pPr>
            <a:r>
              <a:rPr lang="en-US" sz="2400" dirty="0"/>
              <a:t>R</a:t>
            </a:r>
            <a:r>
              <a:rPr lang="en-US" sz="2400" baseline="-25000" dirty="0"/>
              <a:t>s</a:t>
            </a:r>
            <a:r>
              <a:rPr lang="en-US" sz="2400" dirty="0"/>
              <a:t>(t) ≤ min {R</a:t>
            </a:r>
            <a:r>
              <a:rPr lang="en-US" sz="2400" baseline="-25000" dirty="0"/>
              <a:t>1</a:t>
            </a:r>
            <a:r>
              <a:rPr lang="en-US" sz="2400" dirty="0"/>
              <a:t>(t), R</a:t>
            </a:r>
            <a:r>
              <a:rPr lang="en-US" sz="2400" baseline="-25000" dirty="0"/>
              <a:t>2</a:t>
            </a:r>
            <a:r>
              <a:rPr lang="en-US" sz="2400" dirty="0"/>
              <a:t>(t), ..., R</a:t>
            </a:r>
            <a:r>
              <a:rPr lang="en-US" sz="2400" baseline="-25000" dirty="0"/>
              <a:t>n</a:t>
            </a:r>
            <a:r>
              <a:rPr lang="en-US" sz="2400" dirty="0"/>
              <a:t>(t)}</a:t>
            </a:r>
          </a:p>
          <a:p>
            <a:pPr marL="0" indent="0" algn="ctr">
              <a:buNone/>
            </a:pPr>
            <a:endParaRPr lang="en-US" sz="2400" dirty="0"/>
          </a:p>
          <a:p>
            <a:r>
              <a:rPr lang="en-US" sz="2400" b="1" dirty="0"/>
              <a:t>So, in series, system reliability is less than that of the least reliable component (the weakest link in the chain!)</a:t>
            </a:r>
          </a:p>
        </p:txBody>
      </p:sp>
    </p:spTree>
    <p:extLst>
      <p:ext uri="{BB962C8B-B14F-4D97-AF65-F5344CB8AC3E}">
        <p14:creationId xmlns:p14="http://schemas.microsoft.com/office/powerpoint/2010/main" val="204060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93750" y="130412"/>
            <a:ext cx="7620000" cy="673100"/>
          </a:xfrm>
          <a:noFill/>
        </p:spPr>
        <p:txBody>
          <a:bodyPr/>
          <a:lstStyle/>
          <a:p>
            <a:r>
              <a:rPr lang="en-US" sz="3200" dirty="0">
                <a:latin typeface="Tahoma" charset="0"/>
              </a:rPr>
              <a:t>Component Count vs. System Reliability</a:t>
            </a:r>
          </a:p>
        </p:txBody>
      </p:sp>
      <p:sp>
        <p:nvSpPr>
          <p:cNvPr id="28675" name="Rectangle 3"/>
          <p:cNvSpPr>
            <a:spLocks noGrp="1" noChangeArrowheads="1"/>
          </p:cNvSpPr>
          <p:nvPr>
            <p:ph idx="1"/>
          </p:nvPr>
        </p:nvSpPr>
        <p:spPr>
          <a:xfrm>
            <a:off x="177582" y="1651052"/>
            <a:ext cx="8424333" cy="3873500"/>
          </a:xfrm>
        </p:spPr>
        <p:txBody>
          <a:bodyPr>
            <a:normAutofit/>
          </a:bodyPr>
          <a:lstStyle/>
          <a:p>
            <a:pPr marL="0" indent="0" algn="just">
              <a:spcAft>
                <a:spcPct val="24000"/>
              </a:spcAft>
              <a:buNone/>
            </a:pPr>
            <a:r>
              <a:rPr lang="en-US" sz="2000" dirty="0"/>
              <a:t>      	    Independent Components in Series</a:t>
            </a:r>
          </a:p>
          <a:p>
            <a:pPr>
              <a:spcBef>
                <a:spcPct val="24000"/>
              </a:spcBef>
              <a:spcAft>
                <a:spcPct val="22000"/>
              </a:spcAft>
            </a:pPr>
            <a:r>
              <a:rPr lang="en-US" sz="2000" u="sng" dirty="0"/>
              <a:t>Reliability	     	   10		   100		    1000	   </a:t>
            </a:r>
          </a:p>
          <a:p>
            <a:pPr>
              <a:spcBef>
                <a:spcPct val="24000"/>
              </a:spcBef>
              <a:spcAft>
                <a:spcPct val="22000"/>
              </a:spcAft>
            </a:pPr>
            <a:r>
              <a:rPr lang="en-US" sz="2000" dirty="0"/>
              <a:t>0.900		0.349		  0.266x10</a:t>
            </a:r>
            <a:r>
              <a:rPr lang="en-US" sz="2000" baseline="30000" dirty="0"/>
              <a:t>-4</a:t>
            </a:r>
            <a:r>
              <a:rPr lang="en-US" sz="2000" dirty="0"/>
              <a:t>   	0.175x10</a:t>
            </a:r>
            <a:r>
              <a:rPr lang="en-US" sz="2000" baseline="30000" dirty="0"/>
              <a:t>-45</a:t>
            </a:r>
            <a:endParaRPr lang="en-US" sz="2000" dirty="0"/>
          </a:p>
          <a:p>
            <a:pPr>
              <a:spcBef>
                <a:spcPct val="24000"/>
              </a:spcBef>
              <a:spcAft>
                <a:spcPct val="22000"/>
              </a:spcAft>
            </a:pPr>
            <a:r>
              <a:rPr lang="en-US" sz="2000" dirty="0"/>
              <a:t>0.950		0.599		  0.00592	0.529x10</a:t>
            </a:r>
            <a:r>
              <a:rPr lang="en-US" sz="2000" baseline="30000" dirty="0"/>
              <a:t>-22</a:t>
            </a:r>
            <a:r>
              <a:rPr lang="en-US" sz="2000" dirty="0"/>
              <a:t>	</a:t>
            </a:r>
          </a:p>
          <a:p>
            <a:pPr>
              <a:spcBef>
                <a:spcPct val="24000"/>
              </a:spcBef>
              <a:spcAft>
                <a:spcPct val="22000"/>
              </a:spcAft>
            </a:pPr>
            <a:r>
              <a:rPr lang="en-US" sz="2000" dirty="0"/>
              <a:t>0.990		0.904		  0.366		0.443x10</a:t>
            </a:r>
            <a:r>
              <a:rPr lang="en-US" sz="2000" baseline="30000" dirty="0"/>
              <a:t>-4</a:t>
            </a:r>
            <a:r>
              <a:rPr lang="en-US" sz="2000" dirty="0"/>
              <a:t>	</a:t>
            </a:r>
          </a:p>
          <a:p>
            <a:pPr>
              <a:spcBef>
                <a:spcPct val="24000"/>
              </a:spcBef>
              <a:spcAft>
                <a:spcPct val="22000"/>
              </a:spcAft>
            </a:pPr>
            <a:r>
              <a:rPr lang="en-US" sz="2000" dirty="0"/>
              <a:t>0.999		0.990		  0.905		0.368	</a:t>
            </a:r>
          </a:p>
        </p:txBody>
      </p:sp>
      <p:sp>
        <p:nvSpPr>
          <p:cNvPr id="28678" name="Rectangle 4"/>
          <p:cNvSpPr>
            <a:spLocks noChangeArrowheads="1"/>
          </p:cNvSpPr>
          <p:nvPr/>
        </p:nvSpPr>
        <p:spPr bwMode="auto">
          <a:xfrm>
            <a:off x="444136" y="5171121"/>
            <a:ext cx="8424333" cy="12009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r>
              <a:rPr lang="en-US" sz="2400" dirty="0"/>
              <a:t>For Systems with a large number of components in series, the individual components must generally have high reliability for the System to be acceptably reliable.</a:t>
            </a:r>
            <a:r>
              <a:rPr lang="en-US" sz="2400" dirty="0">
                <a:latin typeface="Arial" charset="0"/>
                <a:ea typeface="ＭＳ Ｐゴシック" charset="0"/>
                <a:cs typeface="ＭＳ Ｐゴシック" charset="0"/>
              </a:rPr>
              <a:t> </a:t>
            </a:r>
            <a:endParaRPr lang="en-US" sz="2400" dirty="0"/>
          </a:p>
        </p:txBody>
      </p:sp>
    </p:spTree>
    <p:extLst>
      <p:ext uri="{BB962C8B-B14F-4D97-AF65-F5344CB8AC3E}">
        <p14:creationId xmlns:p14="http://schemas.microsoft.com/office/powerpoint/2010/main" val="71686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265790" y="164407"/>
            <a:ext cx="6658833" cy="673100"/>
          </a:xfrm>
          <a:noFill/>
        </p:spPr>
        <p:txBody>
          <a:bodyPr>
            <a:noAutofit/>
          </a:bodyPr>
          <a:lstStyle/>
          <a:p>
            <a:r>
              <a:rPr lang="en-US" sz="3200" dirty="0">
                <a:latin typeface="Tahoma" charset="0"/>
              </a:rPr>
              <a:t>Constant Failure Rate Components </a:t>
            </a:r>
            <a:br>
              <a:rPr lang="en-US" sz="3200" dirty="0">
                <a:latin typeface="Tahoma" charset="0"/>
              </a:rPr>
            </a:br>
            <a:r>
              <a:rPr lang="en-US" sz="3200" dirty="0">
                <a:latin typeface="Tahoma" charset="0"/>
              </a:rPr>
              <a:t>Connected in Series</a:t>
            </a:r>
          </a:p>
        </p:txBody>
      </p:sp>
      <p:graphicFrame>
        <p:nvGraphicFramePr>
          <p:cNvPr id="2050" name="Object 3"/>
          <p:cNvGraphicFramePr>
            <a:graphicFrameLocks noGrp="1"/>
          </p:cNvGraphicFramePr>
          <p:nvPr>
            <p:ph idx="1"/>
            <p:extLst/>
          </p:nvPr>
        </p:nvGraphicFramePr>
        <p:xfrm>
          <a:off x="2038020" y="2522482"/>
          <a:ext cx="4886603" cy="1258221"/>
        </p:xfrm>
        <a:graphic>
          <a:graphicData uri="http://schemas.openxmlformats.org/presentationml/2006/ole">
            <mc:AlternateContent xmlns:mc="http://schemas.openxmlformats.org/markup-compatibility/2006">
              <mc:Choice xmlns:v="urn:schemas-microsoft-com:vml" Requires="v">
                <p:oleObj spid="_x0000_s603148" name="Equation" r:id="rId4" imgW="3086100" imgH="749300" progId="Equation.DSMT4">
                  <p:embed/>
                </p:oleObj>
              </mc:Choice>
              <mc:Fallback>
                <p:oleObj name="Equation" r:id="rId4" imgW="3086100" imgH="749300" progId="Equation.DSMT4">
                  <p:embed/>
                  <p:pic>
                    <p:nvPicPr>
                      <p:cNvPr id="2050" name="Object 3"/>
                      <p:cNvPicPr>
                        <a:picLocks noChangeArrowheads="1"/>
                      </p:cNvPicPr>
                      <p:nvPr/>
                    </p:nvPicPr>
                    <p:blipFill>
                      <a:blip r:embed="rId5"/>
                      <a:srcRect/>
                      <a:stretch>
                        <a:fillRect/>
                      </a:stretch>
                    </p:blipFill>
                    <p:spPr bwMode="auto">
                      <a:xfrm>
                        <a:off x="2038020" y="2522482"/>
                        <a:ext cx="4886603" cy="1258221"/>
                      </a:xfrm>
                      <a:prstGeom prst="rect">
                        <a:avLst/>
                      </a:prstGeom>
                      <a:noFill/>
                      <a:ln>
                        <a:noFill/>
                      </a:ln>
                      <a:effectLst/>
                      <a:extLst>
                        <a:ext uri="{FAA26D3D-D897-4be2-8F04-BA451C77F1D7}">
                          <ma14:placeholderFlag xmlns="" xmlns:ma14="http://schemas.microsoft.com/office/mac/drawingml/2011/main" val="1"/>
                        </a:ext>
                      </a:extLst>
                    </p:spPr>
                  </p:pic>
                </p:oleObj>
              </mc:Fallback>
            </mc:AlternateContent>
          </a:graphicData>
        </a:graphic>
      </p:graphicFrame>
      <p:graphicFrame>
        <p:nvGraphicFramePr>
          <p:cNvPr id="2051" name="Object 4"/>
          <p:cNvGraphicFramePr>
            <a:graphicFrameLocks/>
          </p:cNvGraphicFramePr>
          <p:nvPr>
            <p:extLst/>
          </p:nvPr>
        </p:nvGraphicFramePr>
        <p:xfrm>
          <a:off x="3362161" y="3897316"/>
          <a:ext cx="2041306" cy="988401"/>
        </p:xfrm>
        <a:graphic>
          <a:graphicData uri="http://schemas.openxmlformats.org/presentationml/2006/ole">
            <mc:AlternateContent xmlns:mc="http://schemas.openxmlformats.org/markup-compatibility/2006">
              <mc:Choice xmlns:v="urn:schemas-microsoft-com:vml" Requires="v">
                <p:oleObj spid="_x0000_s603149" name="Equation" r:id="rId6" imgW="1066800" imgH="482600" progId="Equation.DSMT4">
                  <p:embed/>
                </p:oleObj>
              </mc:Choice>
              <mc:Fallback>
                <p:oleObj name="Equation" r:id="rId6" imgW="1066800" imgH="482600" progId="Equation.DSMT4">
                  <p:embed/>
                  <p:pic>
                    <p:nvPicPr>
                      <p:cNvPr id="2051" name="Object 4"/>
                      <p:cNvPicPr>
                        <a:picLocks noChangeArrowheads="1"/>
                      </p:cNvPicPr>
                      <p:nvPr/>
                    </p:nvPicPr>
                    <p:blipFill>
                      <a:blip r:embed="rId7"/>
                      <a:srcRect/>
                      <a:stretch>
                        <a:fillRect/>
                      </a:stretch>
                    </p:blipFill>
                    <p:spPr bwMode="auto">
                      <a:xfrm>
                        <a:off x="3362161" y="3897316"/>
                        <a:ext cx="2041306" cy="988401"/>
                      </a:xfrm>
                      <a:prstGeom prst="rect">
                        <a:avLst/>
                      </a:prstGeom>
                      <a:noFill/>
                      <a:ln>
                        <a:noFill/>
                      </a:ln>
                      <a:effectLst/>
                    </p:spPr>
                  </p:pic>
                </p:oleObj>
              </mc:Fallback>
            </mc:AlternateContent>
          </a:graphicData>
        </a:graphic>
      </p:graphicFrame>
      <p:sp>
        <p:nvSpPr>
          <p:cNvPr id="2" name="TextBox 1"/>
          <p:cNvSpPr txBox="1"/>
          <p:nvPr/>
        </p:nvSpPr>
        <p:spPr>
          <a:xfrm>
            <a:off x="590296" y="1346915"/>
            <a:ext cx="8165763" cy="830997"/>
          </a:xfrm>
          <a:prstGeom prst="rect">
            <a:avLst/>
          </a:prstGeom>
          <a:noFill/>
        </p:spPr>
        <p:txBody>
          <a:bodyPr wrap="square" rtlCol="0">
            <a:spAutoFit/>
          </a:bodyPr>
          <a:lstStyle/>
          <a:p>
            <a:r>
              <a:rPr lang="en-US" sz="2400" dirty="0"/>
              <a:t>If all system components are CFR (or Exponential), the System of independent components in series is also Exponential </a:t>
            </a:r>
          </a:p>
        </p:txBody>
      </p:sp>
      <p:sp>
        <p:nvSpPr>
          <p:cNvPr id="4" name="TextBox 3"/>
          <p:cNvSpPr txBox="1"/>
          <p:nvPr/>
        </p:nvSpPr>
        <p:spPr>
          <a:xfrm>
            <a:off x="3600401" y="5341727"/>
            <a:ext cx="2269627" cy="461665"/>
          </a:xfrm>
          <a:prstGeom prst="rect">
            <a:avLst/>
          </a:prstGeom>
          <a:noFill/>
          <a:ln>
            <a:noFill/>
          </a:ln>
        </p:spPr>
        <p:txBody>
          <a:bodyPr wrap="square" rtlCol="0">
            <a:spAutoFit/>
          </a:bodyPr>
          <a:lstStyle/>
          <a:p>
            <a:r>
              <a:rPr lang="en-US" sz="2400" dirty="0"/>
              <a:t>MTTF</a:t>
            </a:r>
            <a:r>
              <a:rPr lang="en-US" sz="2400" baseline="-25000" dirty="0"/>
              <a:t>S </a:t>
            </a:r>
            <a:r>
              <a:rPr lang="en-US" sz="2400" dirty="0"/>
              <a:t>= 1/</a:t>
            </a:r>
            <a:r>
              <a:rPr lang="en-US" sz="2400" dirty="0" err="1"/>
              <a:t>λ</a:t>
            </a:r>
            <a:r>
              <a:rPr lang="en-US" sz="2400" baseline="-25000" dirty="0" err="1"/>
              <a:t>S</a:t>
            </a:r>
            <a:endParaRPr lang="en-US" sz="2400" baseline="-25000" dirty="0"/>
          </a:p>
        </p:txBody>
      </p:sp>
    </p:spTree>
    <p:extLst>
      <p:ext uri="{BB962C8B-B14F-4D97-AF65-F5344CB8AC3E}">
        <p14:creationId xmlns:p14="http://schemas.microsoft.com/office/powerpoint/2010/main" val="3836288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5972" y="1010989"/>
            <a:ext cx="8887768" cy="5738215"/>
          </a:xfrm>
        </p:spPr>
        <p:txBody>
          <a:bodyPr>
            <a:normAutofit/>
          </a:bodyPr>
          <a:lstStyle/>
          <a:p>
            <a:r>
              <a:rPr lang="en-US" sz="2200" dirty="0"/>
              <a:t>If the System components are all Weibull, the System of the independent components in series </a:t>
            </a:r>
            <a:r>
              <a:rPr lang="en-US" sz="2200" u="sng" dirty="0"/>
              <a:t>may or may NOT </a:t>
            </a:r>
            <a:r>
              <a:rPr lang="en-US" sz="2200" dirty="0"/>
              <a:t>be Weibull. State the component shape factor specification for the System to be Weibull.</a:t>
            </a:r>
          </a:p>
          <a:p>
            <a:endParaRPr lang="en-US" sz="2200" dirty="0"/>
          </a:p>
        </p:txBody>
      </p:sp>
      <p:sp>
        <p:nvSpPr>
          <p:cNvPr id="3077" name="Rectangle 2"/>
          <p:cNvSpPr>
            <a:spLocks noGrp="1" noChangeArrowheads="1"/>
          </p:cNvSpPr>
          <p:nvPr>
            <p:ph type="title"/>
          </p:nvPr>
        </p:nvSpPr>
        <p:spPr>
          <a:xfrm>
            <a:off x="294289" y="253228"/>
            <a:ext cx="7614745" cy="673100"/>
          </a:xfrm>
          <a:noFill/>
        </p:spPr>
        <p:txBody>
          <a:bodyPr>
            <a:normAutofit/>
          </a:bodyPr>
          <a:lstStyle/>
          <a:p>
            <a:r>
              <a:rPr lang="en-US" sz="3200" dirty="0">
                <a:latin typeface="Tahoma" charset="0"/>
              </a:rPr>
              <a:t>Weibull Components Connected in Series</a:t>
            </a:r>
          </a:p>
        </p:txBody>
      </p:sp>
      <p:sp>
        <p:nvSpPr>
          <p:cNvPr id="3081" name="Rectangle 4"/>
          <p:cNvSpPr>
            <a:spLocks noChangeArrowheads="1"/>
          </p:cNvSpPr>
          <p:nvPr/>
        </p:nvSpPr>
        <p:spPr bwMode="auto">
          <a:xfrm>
            <a:off x="614996" y="4258468"/>
            <a:ext cx="7812047" cy="2508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grpSp>
        <p:nvGrpSpPr>
          <p:cNvPr id="3082" name="Group 7"/>
          <p:cNvGrpSpPr>
            <a:grpSpLocks/>
          </p:cNvGrpSpPr>
          <p:nvPr/>
        </p:nvGrpSpPr>
        <p:grpSpPr bwMode="auto">
          <a:xfrm>
            <a:off x="3091515" y="4072209"/>
            <a:ext cx="5977871" cy="1493101"/>
            <a:chOff x="358" y="2167"/>
            <a:chExt cx="5062" cy="1424"/>
          </a:xfrm>
        </p:grpSpPr>
        <p:graphicFrame>
          <p:nvGraphicFramePr>
            <p:cNvPr id="3075" name="Object 5"/>
            <p:cNvGraphicFramePr>
              <a:graphicFrameLocks/>
            </p:cNvGraphicFramePr>
            <p:nvPr>
              <p:extLst>
                <p:ext uri="{D42A27DB-BD31-4B8C-83A1-F6EECF244321}">
                  <p14:modId xmlns:p14="http://schemas.microsoft.com/office/powerpoint/2010/main" val="2357757024"/>
                </p:ext>
              </p:extLst>
            </p:nvPr>
          </p:nvGraphicFramePr>
          <p:xfrm>
            <a:off x="358" y="2167"/>
            <a:ext cx="2991" cy="1424"/>
          </p:xfrm>
          <a:graphic>
            <a:graphicData uri="http://schemas.openxmlformats.org/presentationml/2006/ole">
              <mc:AlternateContent xmlns:mc="http://schemas.openxmlformats.org/markup-compatibility/2006">
                <mc:Choice xmlns:v="urn:schemas-microsoft-com:vml" Requires="v">
                  <p:oleObj spid="_x0000_s604182" name="Equation" r:id="rId4" imgW="2082800" imgH="1041400" progId="Equation.DSMT4">
                    <p:embed/>
                  </p:oleObj>
                </mc:Choice>
                <mc:Fallback>
                  <p:oleObj name="Equation" r:id="rId4" imgW="2082800" imgH="1041400" progId="Equation.DSMT4">
                    <p:embed/>
                    <p:pic>
                      <p:nvPicPr>
                        <p:cNvPr id="3075" name="Object 5"/>
                        <p:cNvPicPr>
                          <a:picLocks noChangeArrowheads="1"/>
                        </p:cNvPicPr>
                        <p:nvPr/>
                      </p:nvPicPr>
                      <p:blipFill>
                        <a:blip r:embed="rId5"/>
                        <a:srcRect/>
                        <a:stretch>
                          <a:fillRect/>
                        </a:stretch>
                      </p:blipFill>
                      <p:spPr bwMode="auto">
                        <a:xfrm>
                          <a:off x="358" y="2167"/>
                          <a:ext cx="2991" cy="1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6" name="Object 6"/>
            <p:cNvGraphicFramePr>
              <a:graphicFrameLocks/>
            </p:cNvGraphicFramePr>
            <p:nvPr>
              <p:extLst>
                <p:ext uri="{D42A27DB-BD31-4B8C-83A1-F6EECF244321}">
                  <p14:modId xmlns:p14="http://schemas.microsoft.com/office/powerpoint/2010/main" val="2173087400"/>
                </p:ext>
              </p:extLst>
            </p:nvPr>
          </p:nvGraphicFramePr>
          <p:xfrm>
            <a:off x="3144" y="2507"/>
            <a:ext cx="2276" cy="847"/>
          </p:xfrm>
          <a:graphic>
            <a:graphicData uri="http://schemas.openxmlformats.org/presentationml/2006/ole">
              <mc:AlternateContent xmlns:mc="http://schemas.openxmlformats.org/markup-compatibility/2006">
                <mc:Choice xmlns:v="urn:schemas-microsoft-com:vml" Requires="v">
                  <p:oleObj spid="_x0000_s604183" name="Equation" r:id="rId6" imgW="1397000" imgH="482600" progId="Equation.DSMT4">
                    <p:embed/>
                  </p:oleObj>
                </mc:Choice>
                <mc:Fallback>
                  <p:oleObj name="Equation" r:id="rId6" imgW="1397000" imgH="482600" progId="Equation.DSMT4">
                    <p:embed/>
                    <p:pic>
                      <p:nvPicPr>
                        <p:cNvPr id="3076" name="Object 6"/>
                        <p:cNvPicPr>
                          <a:picLocks noChangeArrowheads="1"/>
                        </p:cNvPicPr>
                        <p:nvPr/>
                      </p:nvPicPr>
                      <p:blipFill>
                        <a:blip r:embed="rId7"/>
                        <a:srcRect/>
                        <a:stretch>
                          <a:fillRect/>
                        </a:stretch>
                      </p:blipFill>
                      <p:spPr bwMode="auto">
                        <a:xfrm>
                          <a:off x="3144" y="2507"/>
                          <a:ext cx="2276" cy="847"/>
                        </a:xfrm>
                        <a:prstGeom prst="rect">
                          <a:avLst/>
                        </a:prstGeom>
                        <a:noFill/>
                        <a:ln>
                          <a:noFill/>
                        </a:ln>
                        <a:effectLst/>
                      </p:spPr>
                    </p:pic>
                  </p:oleObj>
                </mc:Fallback>
              </mc:AlternateContent>
            </a:graphicData>
          </a:graphic>
        </p:graphicFrame>
      </p:grpSp>
      <p:graphicFrame>
        <p:nvGraphicFramePr>
          <p:cNvPr id="3" name="Object 2"/>
          <p:cNvGraphicFramePr>
            <a:graphicFrameLocks noChangeAspect="1"/>
          </p:cNvGraphicFramePr>
          <p:nvPr>
            <p:extLst>
              <p:ext uri="{D42A27DB-BD31-4B8C-83A1-F6EECF244321}">
                <p14:modId xmlns:p14="http://schemas.microsoft.com/office/powerpoint/2010/main" val="1757424638"/>
              </p:ext>
            </p:extLst>
          </p:nvPr>
        </p:nvGraphicFramePr>
        <p:xfrm>
          <a:off x="3839189" y="2744054"/>
          <a:ext cx="3376625" cy="1212092"/>
        </p:xfrm>
        <a:graphic>
          <a:graphicData uri="http://schemas.openxmlformats.org/presentationml/2006/ole">
            <mc:AlternateContent xmlns:mc="http://schemas.openxmlformats.org/markup-compatibility/2006">
              <mc:Choice xmlns:v="urn:schemas-microsoft-com:vml" Requires="v">
                <p:oleObj spid="_x0000_s604184" name="Equation" r:id="rId8" imgW="3111500" imgH="1117600" progId="Equation.DSMT4">
                  <p:embed/>
                </p:oleObj>
              </mc:Choice>
              <mc:Fallback>
                <p:oleObj name="Equation" r:id="rId8" imgW="3111500" imgH="1117600" progId="Equation.DSMT4">
                  <p:embed/>
                  <p:pic>
                    <p:nvPicPr>
                      <p:cNvPr id="3" name="Object 2"/>
                      <p:cNvPicPr/>
                      <p:nvPr/>
                    </p:nvPicPr>
                    <p:blipFill>
                      <a:blip r:embed="rId9"/>
                      <a:stretch>
                        <a:fillRect/>
                      </a:stretch>
                    </p:blipFill>
                    <p:spPr>
                      <a:xfrm>
                        <a:off x="3839189" y="2744054"/>
                        <a:ext cx="3376625" cy="1212092"/>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3D9939C2-6BF2-4D62-995E-95AC5EEC0223}"/>
              </a:ext>
            </a:extLst>
          </p:cNvPr>
          <p:cNvSpPr txBox="1"/>
          <p:nvPr/>
        </p:nvSpPr>
        <p:spPr>
          <a:xfrm>
            <a:off x="509952" y="5857917"/>
            <a:ext cx="7714594" cy="830997"/>
          </a:xfrm>
          <a:prstGeom prst="rect">
            <a:avLst/>
          </a:prstGeom>
          <a:noFill/>
        </p:spPr>
        <p:txBody>
          <a:bodyPr wrap="square" rtlCol="0">
            <a:spAutoFit/>
          </a:bodyPr>
          <a:lstStyle/>
          <a:p>
            <a:r>
              <a:rPr lang="en-US" sz="2400" dirty="0"/>
              <a:t>In series, the system failure rate is the summation of all component failure rates </a:t>
            </a:r>
          </a:p>
        </p:txBody>
      </p:sp>
      <p:graphicFrame>
        <p:nvGraphicFramePr>
          <p:cNvPr id="12" name="Object 11">
            <a:extLst>
              <a:ext uri="{FF2B5EF4-FFF2-40B4-BE49-F238E27FC236}">
                <a16:creationId xmlns:a16="http://schemas.microsoft.com/office/drawing/2014/main" id="{731EE28E-085C-412F-8B9B-F8BF1B453357}"/>
              </a:ext>
            </a:extLst>
          </p:cNvPr>
          <p:cNvGraphicFramePr>
            <a:graphicFrameLocks noChangeAspect="1"/>
          </p:cNvGraphicFramePr>
          <p:nvPr>
            <p:extLst>
              <p:ext uri="{D42A27DB-BD31-4B8C-83A1-F6EECF244321}">
                <p14:modId xmlns:p14="http://schemas.microsoft.com/office/powerpoint/2010/main" val="2094605338"/>
              </p:ext>
            </p:extLst>
          </p:nvPr>
        </p:nvGraphicFramePr>
        <p:xfrm>
          <a:off x="4302071" y="2251413"/>
          <a:ext cx="1065212" cy="541338"/>
        </p:xfrm>
        <a:graphic>
          <a:graphicData uri="http://schemas.openxmlformats.org/presentationml/2006/ole">
            <mc:AlternateContent xmlns:mc="http://schemas.openxmlformats.org/markup-compatibility/2006">
              <mc:Choice xmlns:v="urn:schemas-microsoft-com:vml" Requires="v">
                <p:oleObj spid="_x0000_s604185" name="Equation" r:id="rId10" imgW="800100" imgH="406400" progId="Equation.DSMT4">
                  <p:embed/>
                </p:oleObj>
              </mc:Choice>
              <mc:Fallback>
                <p:oleObj name="Equation" r:id="rId10" imgW="800100" imgH="406400" progId="Equation.DSMT4">
                  <p:embed/>
                  <p:pic>
                    <p:nvPicPr>
                      <p:cNvPr id="12" name="Object 11">
                        <a:extLst>
                          <a:ext uri="{FF2B5EF4-FFF2-40B4-BE49-F238E27FC236}">
                            <a16:creationId xmlns:a16="http://schemas.microsoft.com/office/drawing/2014/main" id="{731EE28E-085C-412F-8B9B-F8BF1B453357}"/>
                          </a:ext>
                        </a:extLst>
                      </p:cNvPr>
                      <p:cNvPicPr/>
                      <p:nvPr/>
                    </p:nvPicPr>
                    <p:blipFill>
                      <a:blip r:embed="rId11"/>
                      <a:stretch>
                        <a:fillRect/>
                      </a:stretch>
                    </p:blipFill>
                    <p:spPr>
                      <a:xfrm>
                        <a:off x="4302071" y="2251413"/>
                        <a:ext cx="1065212" cy="54133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17D2AE06-13FD-4E4A-9337-EAB7C3A53C36}"/>
              </a:ext>
            </a:extLst>
          </p:cNvPr>
          <p:cNvSpPr txBox="1"/>
          <p:nvPr/>
        </p:nvSpPr>
        <p:spPr>
          <a:xfrm>
            <a:off x="614996" y="2427989"/>
            <a:ext cx="4424855" cy="400110"/>
          </a:xfrm>
          <a:prstGeom prst="rect">
            <a:avLst/>
          </a:prstGeom>
          <a:noFill/>
        </p:spPr>
        <p:txBody>
          <a:bodyPr wrap="square" rtlCol="0">
            <a:spAutoFit/>
          </a:bodyPr>
          <a:lstStyle/>
          <a:p>
            <a:r>
              <a:rPr lang="en-US" sz="2000" dirty="0"/>
              <a:t>Individual component reliability: </a:t>
            </a:r>
          </a:p>
        </p:txBody>
      </p:sp>
      <p:sp>
        <p:nvSpPr>
          <p:cNvPr id="14" name="TextBox 13">
            <a:extLst>
              <a:ext uri="{FF2B5EF4-FFF2-40B4-BE49-F238E27FC236}">
                <a16:creationId xmlns:a16="http://schemas.microsoft.com/office/drawing/2014/main" id="{58DB5BB2-55FF-406D-898A-AFADD1512ABE}"/>
              </a:ext>
            </a:extLst>
          </p:cNvPr>
          <p:cNvSpPr txBox="1"/>
          <p:nvPr/>
        </p:nvSpPr>
        <p:spPr>
          <a:xfrm>
            <a:off x="618084" y="3177320"/>
            <a:ext cx="2902882" cy="400110"/>
          </a:xfrm>
          <a:prstGeom prst="rect">
            <a:avLst/>
          </a:prstGeom>
          <a:noFill/>
        </p:spPr>
        <p:txBody>
          <a:bodyPr wrap="square" rtlCol="0">
            <a:spAutoFit/>
          </a:bodyPr>
          <a:lstStyle/>
          <a:p>
            <a:r>
              <a:rPr lang="en-US" sz="2000" b="1" dirty="0"/>
              <a:t>System reliability: </a:t>
            </a:r>
          </a:p>
        </p:txBody>
      </p:sp>
      <p:sp>
        <p:nvSpPr>
          <p:cNvPr id="15" name="TextBox 14">
            <a:extLst>
              <a:ext uri="{FF2B5EF4-FFF2-40B4-BE49-F238E27FC236}">
                <a16:creationId xmlns:a16="http://schemas.microsoft.com/office/drawing/2014/main" id="{DCD6AAAC-C3DC-466C-8DE5-1C1614DC92A2}"/>
              </a:ext>
            </a:extLst>
          </p:cNvPr>
          <p:cNvSpPr txBox="1"/>
          <p:nvPr/>
        </p:nvSpPr>
        <p:spPr>
          <a:xfrm>
            <a:off x="432742" y="4683313"/>
            <a:ext cx="4424855" cy="400110"/>
          </a:xfrm>
          <a:prstGeom prst="rect">
            <a:avLst/>
          </a:prstGeom>
          <a:noFill/>
        </p:spPr>
        <p:txBody>
          <a:bodyPr wrap="square" rtlCol="0">
            <a:spAutoFit/>
          </a:bodyPr>
          <a:lstStyle/>
          <a:p>
            <a:r>
              <a:rPr lang="en-US" sz="2000" b="1" dirty="0"/>
              <a:t>System failure rate: </a:t>
            </a:r>
          </a:p>
        </p:txBody>
      </p:sp>
    </p:spTree>
    <p:extLst>
      <p:ext uri="{BB962C8B-B14F-4D97-AF65-F5344CB8AC3E}">
        <p14:creationId xmlns:p14="http://schemas.microsoft.com/office/powerpoint/2010/main" val="3164382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25882" y="160506"/>
            <a:ext cx="7543800" cy="673100"/>
          </a:xfrm>
          <a:noFill/>
        </p:spPr>
        <p:txBody>
          <a:bodyPr>
            <a:normAutofit/>
          </a:bodyPr>
          <a:lstStyle/>
          <a:p>
            <a:r>
              <a:rPr lang="en-US" sz="3200" dirty="0">
                <a:latin typeface="Tahoma" charset="0"/>
              </a:rPr>
              <a:t>Components in Series - Example</a:t>
            </a:r>
          </a:p>
        </p:txBody>
      </p:sp>
      <p:sp>
        <p:nvSpPr>
          <p:cNvPr id="29699" name="Rectangle 3"/>
          <p:cNvSpPr>
            <a:spLocks noGrp="1" noChangeArrowheads="1"/>
          </p:cNvSpPr>
          <p:nvPr>
            <p:ph idx="1"/>
          </p:nvPr>
        </p:nvSpPr>
        <p:spPr>
          <a:xfrm>
            <a:off x="412532" y="1016876"/>
            <a:ext cx="8119886" cy="5283200"/>
          </a:xfrm>
        </p:spPr>
        <p:txBody>
          <a:bodyPr/>
          <a:lstStyle/>
          <a:p>
            <a:r>
              <a:rPr lang="en-US" dirty="0">
                <a:latin typeface="Tahoma" charset="0"/>
              </a:rPr>
              <a:t>A communications satellite consists of the following components in series:</a:t>
            </a:r>
          </a:p>
          <a:p>
            <a:endParaRPr lang="en-US" sz="1800" dirty="0">
              <a:latin typeface="Tahoma" charset="0"/>
            </a:endParaRPr>
          </a:p>
          <a:p>
            <a:pPr marL="0" indent="0">
              <a:buNone/>
            </a:pPr>
            <a:r>
              <a:rPr lang="en-US" sz="1800" dirty="0">
                <a:latin typeface="Tahoma" charset="0"/>
              </a:rPr>
              <a:t>				 	</a:t>
            </a:r>
          </a:p>
          <a:p>
            <a:pPr marL="0" indent="0">
              <a:buNone/>
            </a:pPr>
            <a:r>
              <a:rPr lang="en-US" sz="1800" dirty="0">
                <a:latin typeface="Tahoma" charset="0"/>
              </a:rPr>
              <a:t>     Component 	 Distribution	   Parameter β 	   Characteristic Life, θ</a:t>
            </a:r>
          </a:p>
          <a:p>
            <a:r>
              <a:rPr lang="en-US" sz="2000" dirty="0">
                <a:latin typeface="Tahoma" charset="0"/>
              </a:rPr>
              <a:t>Power unit	  </a:t>
            </a:r>
            <a:r>
              <a:rPr lang="en-US" sz="2000" dirty="0" err="1">
                <a:latin typeface="Tahoma" charset="0"/>
              </a:rPr>
              <a:t>Weibull</a:t>
            </a:r>
            <a:r>
              <a:rPr lang="en-US" sz="2000" dirty="0">
                <a:latin typeface="Tahoma" charset="0"/>
              </a:rPr>
              <a:t>		 2.7		43,800 </a:t>
            </a:r>
            <a:r>
              <a:rPr lang="en-US" sz="2000" dirty="0" err="1">
                <a:latin typeface="Tahoma" charset="0"/>
              </a:rPr>
              <a:t>hr</a:t>
            </a:r>
            <a:endParaRPr lang="en-US" sz="2000" dirty="0">
              <a:latin typeface="Tahoma" charset="0"/>
            </a:endParaRPr>
          </a:p>
          <a:p>
            <a:r>
              <a:rPr lang="en-US" sz="2000" dirty="0">
                <a:latin typeface="Tahoma" charset="0"/>
              </a:rPr>
              <a:t>Receiver	  </a:t>
            </a:r>
            <a:r>
              <a:rPr lang="en-US" sz="2000" dirty="0" err="1">
                <a:latin typeface="Tahoma" charset="0"/>
              </a:rPr>
              <a:t>Weibull</a:t>
            </a:r>
            <a:r>
              <a:rPr lang="en-US" sz="2000" dirty="0">
                <a:latin typeface="Tahoma" charset="0"/>
              </a:rPr>
              <a:t>		 1.4		75,000 </a:t>
            </a:r>
            <a:r>
              <a:rPr lang="en-US" sz="2000" dirty="0" err="1">
                <a:latin typeface="Tahoma" charset="0"/>
              </a:rPr>
              <a:t>hr</a:t>
            </a:r>
            <a:endParaRPr lang="en-US" sz="2000" dirty="0">
              <a:latin typeface="Tahoma" charset="0"/>
            </a:endParaRPr>
          </a:p>
          <a:p>
            <a:r>
              <a:rPr lang="en-US" sz="2000" dirty="0">
                <a:latin typeface="Tahoma" charset="0"/>
              </a:rPr>
              <a:t>Transmitter	  </a:t>
            </a:r>
            <a:r>
              <a:rPr lang="en-US" sz="2000" dirty="0" err="1">
                <a:latin typeface="Tahoma" charset="0"/>
              </a:rPr>
              <a:t>Weibull</a:t>
            </a:r>
            <a:r>
              <a:rPr lang="en-US" sz="2000" dirty="0">
                <a:latin typeface="Tahoma" charset="0"/>
              </a:rPr>
              <a:t>		 1.8		68,000 </a:t>
            </a:r>
            <a:r>
              <a:rPr lang="en-US" sz="2000" dirty="0" err="1">
                <a:latin typeface="Tahoma" charset="0"/>
              </a:rPr>
              <a:t>hr</a:t>
            </a:r>
            <a:endParaRPr lang="en-US" sz="2000" dirty="0">
              <a:latin typeface="Tahoma" charset="0"/>
            </a:endParaRPr>
          </a:p>
          <a:p>
            <a:r>
              <a:rPr lang="en-US" sz="2000" dirty="0">
                <a:latin typeface="Tahoma" charset="0"/>
              </a:rPr>
              <a:t>Antennae	  Exponential	 MTTF =  100,000 </a:t>
            </a:r>
            <a:r>
              <a:rPr lang="en-US" sz="2000" dirty="0" err="1">
                <a:latin typeface="Tahoma" charset="0"/>
              </a:rPr>
              <a:t>hr</a:t>
            </a:r>
            <a:r>
              <a:rPr lang="en-US" sz="2000" dirty="0">
                <a:latin typeface="Tahoma" charset="0"/>
              </a:rPr>
              <a:t> = 1/</a:t>
            </a:r>
            <a:r>
              <a:rPr lang="en-US" sz="2000" dirty="0" err="1">
                <a:latin typeface="Tahoma" charset="0"/>
              </a:rPr>
              <a:t>λ</a:t>
            </a:r>
            <a:endParaRPr lang="en-US" sz="2000" dirty="0">
              <a:latin typeface="Tahoma" charset="0"/>
            </a:endParaRPr>
          </a:p>
        </p:txBody>
      </p:sp>
      <p:pic>
        <p:nvPicPr>
          <p:cNvPr id="29702"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725083"/>
            <a:ext cx="22098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703" name="Line 5"/>
          <p:cNvSpPr>
            <a:spLocks noChangeShapeType="1"/>
          </p:cNvSpPr>
          <p:nvPr/>
        </p:nvSpPr>
        <p:spPr bwMode="auto">
          <a:xfrm>
            <a:off x="611582" y="3037489"/>
            <a:ext cx="777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 name="TextBox 1"/>
          <p:cNvSpPr txBox="1"/>
          <p:nvPr/>
        </p:nvSpPr>
        <p:spPr>
          <a:xfrm>
            <a:off x="183930" y="5127962"/>
            <a:ext cx="8932773" cy="830997"/>
          </a:xfrm>
          <a:prstGeom prst="rect">
            <a:avLst/>
          </a:prstGeom>
          <a:noFill/>
        </p:spPr>
        <p:txBody>
          <a:bodyPr wrap="square" rtlCol="0">
            <a:spAutoFit/>
          </a:bodyPr>
          <a:lstStyle/>
          <a:p>
            <a:r>
              <a:rPr lang="en-US" sz="2400" dirty="0"/>
              <a:t>Given independence, </a:t>
            </a:r>
            <a:r>
              <a:rPr lang="en-US" sz="2400" b="1" dirty="0"/>
              <a:t>state the expression of system failure rate and calculate the reliability of this system</a:t>
            </a:r>
            <a:r>
              <a:rPr lang="en-US" sz="2400" dirty="0"/>
              <a:t> at 2 </a:t>
            </a:r>
            <a:r>
              <a:rPr lang="en-US" sz="2400" dirty="0" err="1"/>
              <a:t>yr</a:t>
            </a:r>
            <a:r>
              <a:rPr lang="en-US" sz="2400" dirty="0"/>
              <a:t> (17,520 </a:t>
            </a:r>
            <a:r>
              <a:rPr lang="en-US" sz="2400" dirty="0" err="1"/>
              <a:t>hr</a:t>
            </a:r>
            <a:r>
              <a:rPr lang="en-US" sz="2400" dirty="0"/>
              <a:t>).</a:t>
            </a:r>
          </a:p>
        </p:txBody>
      </p:sp>
      <p:sp>
        <p:nvSpPr>
          <p:cNvPr id="8" name="TextBox 7"/>
          <p:cNvSpPr txBox="1"/>
          <p:nvPr/>
        </p:nvSpPr>
        <p:spPr>
          <a:xfrm>
            <a:off x="0" y="6550223"/>
            <a:ext cx="1451765" cy="307777"/>
          </a:xfrm>
          <a:prstGeom prst="rect">
            <a:avLst/>
          </a:prstGeom>
          <a:noFill/>
        </p:spPr>
        <p:txBody>
          <a:bodyPr wrap="none" rtlCol="0">
            <a:spAutoFit/>
          </a:bodyPr>
          <a:lstStyle/>
          <a:p>
            <a:r>
              <a:rPr lang="en-US" sz="1400" dirty="0">
                <a:latin typeface="Arial" charset="0"/>
                <a:ea typeface="ＭＳ Ｐゴシック" charset="0"/>
                <a:cs typeface="ＭＳ Ｐゴシック" charset="0"/>
              </a:rPr>
              <a:t>(</a:t>
            </a:r>
            <a:r>
              <a:rPr lang="en-US" sz="1400" dirty="0" err="1">
                <a:latin typeface="Arial" charset="0"/>
                <a:ea typeface="ＭＳ Ｐゴシック" charset="0"/>
                <a:cs typeface="ＭＳ Ｐゴシック" charset="0"/>
              </a:rPr>
              <a:t>Ebeling</a:t>
            </a:r>
            <a:r>
              <a:rPr lang="en-US" sz="1400" dirty="0">
                <a:latin typeface="Arial" charset="0"/>
                <a:ea typeface="ＭＳ Ｐゴシック" charset="0"/>
                <a:cs typeface="ＭＳ Ｐゴシック" charset="0"/>
              </a:rPr>
              <a:t>, IRME)</a:t>
            </a:r>
          </a:p>
        </p:txBody>
      </p:sp>
    </p:spTree>
    <p:extLst>
      <p:ext uri="{BB962C8B-B14F-4D97-AF65-F5344CB8AC3E}">
        <p14:creationId xmlns:p14="http://schemas.microsoft.com/office/powerpoint/2010/main" val="365439083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49208</TotalTime>
  <Words>3588</Words>
  <Application>Microsoft Office PowerPoint</Application>
  <PresentationFormat>On-screen Show (4:3)</PresentationFormat>
  <Paragraphs>298</Paragraphs>
  <Slides>38</Slides>
  <Notes>21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50" baseType="lpstr">
      <vt:lpstr>ＭＳ Ｐゴシック</vt:lpstr>
      <vt:lpstr>Arial</vt:lpstr>
      <vt:lpstr>Calibri</vt:lpstr>
      <vt:lpstr>Cambria Math</vt:lpstr>
      <vt:lpstr>Courier New</vt:lpstr>
      <vt:lpstr>Symbol</vt:lpstr>
      <vt:lpstr>Tahoma</vt:lpstr>
      <vt:lpstr>Times New Roman</vt:lpstr>
      <vt:lpstr>Wingdings</vt:lpstr>
      <vt:lpstr>Default Design</vt:lpstr>
      <vt:lpstr>Document</vt:lpstr>
      <vt:lpstr>Equation</vt:lpstr>
      <vt:lpstr>Reliability of Systems</vt:lpstr>
      <vt:lpstr>References</vt:lpstr>
      <vt:lpstr>Summary</vt:lpstr>
      <vt:lpstr>Serial Configuration</vt:lpstr>
      <vt:lpstr>Multiple Components in Series</vt:lpstr>
      <vt:lpstr>Component Count vs. System Reliability</vt:lpstr>
      <vt:lpstr>Constant Failure Rate Components  Connected in Series</vt:lpstr>
      <vt:lpstr>Weibull Components Connected in Series</vt:lpstr>
      <vt:lpstr>Components in Series - Example</vt:lpstr>
      <vt:lpstr>Independent Components in Series: Example</vt:lpstr>
      <vt:lpstr>Class Exercise</vt:lpstr>
      <vt:lpstr>Class Exercise - Solution</vt:lpstr>
      <vt:lpstr>Class Exercise, Series System, CFR</vt:lpstr>
      <vt:lpstr>Series System Solution CFR</vt:lpstr>
      <vt:lpstr>Dependencies within a Series System</vt:lpstr>
      <vt:lpstr>Parallel System: Review</vt:lpstr>
      <vt:lpstr>Parallel Configuration Review</vt:lpstr>
      <vt:lpstr>Parallel Configuration - Generalization</vt:lpstr>
      <vt:lpstr>Parallel Configuration – 2-component CFR Model</vt:lpstr>
      <vt:lpstr>Exercise, Parallel System</vt:lpstr>
      <vt:lpstr>Solution, Parallel System</vt:lpstr>
      <vt:lpstr>Solution, Parallel System</vt:lpstr>
      <vt:lpstr>Parallel System of N Blocks</vt:lpstr>
      <vt:lpstr>How many redundant components?</vt:lpstr>
      <vt:lpstr>Dependencies, Parallel System</vt:lpstr>
      <vt:lpstr>Redundancy Reducers</vt:lpstr>
      <vt:lpstr>System Units in Series and Parallel</vt:lpstr>
      <vt:lpstr>Combined Series - Parallel Systems</vt:lpstr>
      <vt:lpstr>Combined Series - Parallel Systems</vt:lpstr>
      <vt:lpstr>Combined Series - Parallel Systems</vt:lpstr>
      <vt:lpstr>Combined Series - Parallel Systems</vt:lpstr>
      <vt:lpstr>Example 1: A Common Everyday Reliability Block Diagram to Solve</vt:lpstr>
      <vt:lpstr>Example 2: Common Mode/Dependent Failures</vt:lpstr>
      <vt:lpstr>Example 3: High-Level, Low-Level Redundancy </vt:lpstr>
      <vt:lpstr>K-out-of-N Redundancy</vt:lpstr>
      <vt:lpstr>Example 4: K-out-of-N Redundancy </vt:lpstr>
      <vt:lpstr>Example 5: A Good Example of K out of N Redundancy</vt:lpstr>
      <vt:lpstr>A Very Good Solution</vt:lpstr>
    </vt:vector>
  </TitlesOfParts>
  <Company>Chemical Engeering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Rogers</dc:creator>
  <cp:lastModifiedBy>Halim, Syeda Z</cp:lastModifiedBy>
  <cp:revision>625</cp:revision>
  <cp:lastPrinted>2020-09-15T20:24:18Z</cp:lastPrinted>
  <dcterms:created xsi:type="dcterms:W3CDTF">2012-07-04T18:49:21Z</dcterms:created>
  <dcterms:modified xsi:type="dcterms:W3CDTF">2022-03-10T06:05:44Z</dcterms:modified>
</cp:coreProperties>
</file>