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5" r:id="rId6"/>
    <p:sldId id="264" r:id="rId7"/>
    <p:sldId id="260" r:id="rId8"/>
    <p:sldId id="261" r:id="rId9"/>
    <p:sldId id="263" r:id="rId10"/>
    <p:sldId id="262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EE07B2-8E8F-45A6-AFA1-4690971C1525}" type="doc">
      <dgm:prSet loTypeId="urn:microsoft.com/office/officeart/2005/8/layout/hProcess9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F41497-A56C-4117-93DF-8A4CE2890BBC}">
      <dgm:prSet phldrT="[Texte]"/>
      <dgm:spPr/>
      <dgm:t>
        <a:bodyPr/>
        <a:lstStyle/>
        <a:p>
          <a:r>
            <a:rPr lang="fr-FR" noProof="0" dirty="0" smtClean="0"/>
            <a:t>Recherche</a:t>
          </a:r>
          <a:r>
            <a:rPr lang="en-US" dirty="0" smtClean="0"/>
            <a:t> </a:t>
          </a:r>
          <a:r>
            <a:rPr lang="fr-FR" noProof="0" dirty="0" smtClean="0"/>
            <a:t>documentaire</a:t>
          </a:r>
          <a:endParaRPr lang="fr-FR" noProof="0" dirty="0"/>
        </a:p>
      </dgm:t>
    </dgm:pt>
    <dgm:pt modelId="{9C16B6B7-011F-42CD-99D1-95E7848158CA}" type="parTrans" cxnId="{68A9B9A7-B863-478F-A458-66617E5A0F57}">
      <dgm:prSet/>
      <dgm:spPr/>
      <dgm:t>
        <a:bodyPr/>
        <a:lstStyle/>
        <a:p>
          <a:endParaRPr lang="en-US"/>
        </a:p>
      </dgm:t>
    </dgm:pt>
    <dgm:pt modelId="{926EF7DE-642F-4198-9F1D-39CF6EF59242}" type="sibTrans" cxnId="{68A9B9A7-B863-478F-A458-66617E5A0F57}">
      <dgm:prSet/>
      <dgm:spPr/>
      <dgm:t>
        <a:bodyPr/>
        <a:lstStyle/>
        <a:p>
          <a:endParaRPr lang="en-US"/>
        </a:p>
      </dgm:t>
    </dgm:pt>
    <dgm:pt modelId="{4BF58528-3187-4988-9AE2-DA67640F73D5}">
      <dgm:prSet phldrT="[Texte]"/>
      <dgm:spPr/>
      <dgm:t>
        <a:bodyPr/>
        <a:lstStyle/>
        <a:p>
          <a:r>
            <a:rPr lang="fr-FR" noProof="0" dirty="0" smtClean="0"/>
            <a:t>Prise en main des outils de développement</a:t>
          </a:r>
          <a:endParaRPr lang="fr-FR" noProof="0" dirty="0"/>
        </a:p>
      </dgm:t>
    </dgm:pt>
    <dgm:pt modelId="{C55BFFE1-6F73-4B14-90E6-9871D367EB9C}" type="parTrans" cxnId="{E3BC5C85-B4B2-4F4A-83CA-75EBC46DC891}">
      <dgm:prSet/>
      <dgm:spPr/>
      <dgm:t>
        <a:bodyPr/>
        <a:lstStyle/>
        <a:p>
          <a:endParaRPr lang="en-US"/>
        </a:p>
      </dgm:t>
    </dgm:pt>
    <dgm:pt modelId="{49526731-13B8-44AA-A3DB-8C5A255CA598}" type="sibTrans" cxnId="{E3BC5C85-B4B2-4F4A-83CA-75EBC46DC891}">
      <dgm:prSet/>
      <dgm:spPr/>
      <dgm:t>
        <a:bodyPr/>
        <a:lstStyle/>
        <a:p>
          <a:endParaRPr lang="en-US"/>
        </a:p>
      </dgm:t>
    </dgm:pt>
    <dgm:pt modelId="{F70F5863-3612-486A-A7A6-811C5C1D500E}">
      <dgm:prSet phldrT="[Texte]"/>
      <dgm:spPr/>
      <dgm:t>
        <a:bodyPr/>
        <a:lstStyle/>
        <a:p>
          <a:r>
            <a:rPr lang="fr-FR" noProof="0" dirty="0" smtClean="0"/>
            <a:t>Implémentation de la plateforme</a:t>
          </a:r>
          <a:endParaRPr lang="fr-FR" noProof="0" dirty="0"/>
        </a:p>
      </dgm:t>
    </dgm:pt>
    <dgm:pt modelId="{2FC213C4-2F50-4063-B912-1D910D785B34}" type="parTrans" cxnId="{476E99AD-E4BF-4A56-B22E-AF1DF403DD3A}">
      <dgm:prSet/>
      <dgm:spPr/>
      <dgm:t>
        <a:bodyPr/>
        <a:lstStyle/>
        <a:p>
          <a:endParaRPr lang="en-US"/>
        </a:p>
      </dgm:t>
    </dgm:pt>
    <dgm:pt modelId="{C2672866-7455-4194-9E31-23B0A37F57CC}" type="sibTrans" cxnId="{476E99AD-E4BF-4A56-B22E-AF1DF403DD3A}">
      <dgm:prSet/>
      <dgm:spPr/>
      <dgm:t>
        <a:bodyPr/>
        <a:lstStyle/>
        <a:p>
          <a:endParaRPr lang="en-US"/>
        </a:p>
      </dgm:t>
    </dgm:pt>
    <dgm:pt modelId="{852C6B96-ECBF-4C66-952E-F75B2D448EBC}">
      <dgm:prSet phldrT="[Texte]"/>
      <dgm:spPr/>
      <dgm:t>
        <a:bodyPr/>
        <a:lstStyle/>
        <a:p>
          <a:r>
            <a:rPr lang="fr-FR" noProof="0" dirty="0" smtClean="0"/>
            <a:t>Rédaction du manuel utilisateur et de la documentation de conception</a:t>
          </a:r>
          <a:endParaRPr lang="fr-FR" noProof="0" dirty="0"/>
        </a:p>
      </dgm:t>
    </dgm:pt>
    <dgm:pt modelId="{E865E0A7-0062-4F47-A1C0-1A4AA5BB3CA3}" type="parTrans" cxnId="{15B4732C-14E8-40E1-88B4-9F7AD8268CE3}">
      <dgm:prSet/>
      <dgm:spPr/>
      <dgm:t>
        <a:bodyPr/>
        <a:lstStyle/>
        <a:p>
          <a:endParaRPr lang="en-US"/>
        </a:p>
      </dgm:t>
    </dgm:pt>
    <dgm:pt modelId="{A5036156-3E28-4374-99BA-E46A90F2E6B4}" type="sibTrans" cxnId="{15B4732C-14E8-40E1-88B4-9F7AD8268CE3}">
      <dgm:prSet/>
      <dgm:spPr/>
      <dgm:t>
        <a:bodyPr/>
        <a:lstStyle/>
        <a:p>
          <a:endParaRPr lang="en-US"/>
        </a:p>
      </dgm:t>
    </dgm:pt>
    <dgm:pt modelId="{CAFA254C-A0A8-48D4-A9E7-D1B701C37055}" type="pres">
      <dgm:prSet presAssocID="{0AEE07B2-8E8F-45A6-AFA1-4690971C1525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EA5F1A9-1360-4BF0-B822-31125AB73C53}" type="pres">
      <dgm:prSet presAssocID="{0AEE07B2-8E8F-45A6-AFA1-4690971C1525}" presName="arrow" presStyleLbl="bgShp" presStyleIdx="0" presStyleCnt="1" custScaleX="117329"/>
      <dgm:spPr/>
    </dgm:pt>
    <dgm:pt modelId="{5575BB79-CE33-436F-86E9-056AF8A772CE}" type="pres">
      <dgm:prSet presAssocID="{0AEE07B2-8E8F-45A6-AFA1-4690971C1525}" presName="linearProcess" presStyleCnt="0"/>
      <dgm:spPr/>
    </dgm:pt>
    <dgm:pt modelId="{67DD8D29-2D93-4FC7-BB87-93753C8C7C09}" type="pres">
      <dgm:prSet presAssocID="{66F41497-A56C-4117-93DF-8A4CE2890BBC}" presName="textNode" presStyleLbl="node1" presStyleIdx="0" presStyleCnt="4" custScaleX="86529" custScaleY="970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2D85B8-8F71-4D3B-B5D6-644071FD6355}" type="pres">
      <dgm:prSet presAssocID="{926EF7DE-642F-4198-9F1D-39CF6EF59242}" presName="sibTrans" presStyleCnt="0"/>
      <dgm:spPr/>
    </dgm:pt>
    <dgm:pt modelId="{E2A04A20-1F13-44AC-86E6-8435CD755E36}" type="pres">
      <dgm:prSet presAssocID="{4BF58528-3187-4988-9AE2-DA67640F73D5}" presName="textNode" presStyleLbl="node1" presStyleIdx="1" presStyleCnt="4" custScaleX="803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D5E4F6-7DC8-40AE-8CFB-7DF53D201FF6}" type="pres">
      <dgm:prSet presAssocID="{49526731-13B8-44AA-A3DB-8C5A255CA598}" presName="sibTrans" presStyleCnt="0"/>
      <dgm:spPr/>
    </dgm:pt>
    <dgm:pt modelId="{8B1F4AC2-8D28-4B84-98A2-D32622DEFB4C}" type="pres">
      <dgm:prSet presAssocID="{F70F5863-3612-486A-A7A6-811C5C1D500E}" presName="textNode" presStyleLbl="node1" presStyleIdx="2" presStyleCnt="4" custScaleX="781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BB5827-1117-45A2-9630-87BAE26847B2}" type="pres">
      <dgm:prSet presAssocID="{C2672866-7455-4194-9E31-23B0A37F57CC}" presName="sibTrans" presStyleCnt="0"/>
      <dgm:spPr/>
    </dgm:pt>
    <dgm:pt modelId="{40722D3D-B369-4220-B1F3-1FF98576E2D6}" type="pres">
      <dgm:prSet presAssocID="{852C6B96-ECBF-4C66-952E-F75B2D448EBC}" presName="textNode" presStyleLbl="node1" presStyleIdx="3" presStyleCnt="4" custScaleX="873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F61714A-C8EB-4A02-B80C-556DD787ED5C}" type="presOf" srcId="{852C6B96-ECBF-4C66-952E-F75B2D448EBC}" destId="{40722D3D-B369-4220-B1F3-1FF98576E2D6}" srcOrd="0" destOrd="0" presId="urn:microsoft.com/office/officeart/2005/8/layout/hProcess9"/>
    <dgm:cxn modelId="{E3BC5C85-B4B2-4F4A-83CA-75EBC46DC891}" srcId="{0AEE07B2-8E8F-45A6-AFA1-4690971C1525}" destId="{4BF58528-3187-4988-9AE2-DA67640F73D5}" srcOrd="1" destOrd="0" parTransId="{C55BFFE1-6F73-4B14-90E6-9871D367EB9C}" sibTransId="{49526731-13B8-44AA-A3DB-8C5A255CA598}"/>
    <dgm:cxn modelId="{D40DECC4-BEB6-40B0-8B86-90E87B4A0E8B}" type="presOf" srcId="{4BF58528-3187-4988-9AE2-DA67640F73D5}" destId="{E2A04A20-1F13-44AC-86E6-8435CD755E36}" srcOrd="0" destOrd="0" presId="urn:microsoft.com/office/officeart/2005/8/layout/hProcess9"/>
    <dgm:cxn modelId="{DCE4CA71-DF8C-483C-B912-CB1FAF524FF2}" type="presOf" srcId="{F70F5863-3612-486A-A7A6-811C5C1D500E}" destId="{8B1F4AC2-8D28-4B84-98A2-D32622DEFB4C}" srcOrd="0" destOrd="0" presId="urn:microsoft.com/office/officeart/2005/8/layout/hProcess9"/>
    <dgm:cxn modelId="{15B4732C-14E8-40E1-88B4-9F7AD8268CE3}" srcId="{0AEE07B2-8E8F-45A6-AFA1-4690971C1525}" destId="{852C6B96-ECBF-4C66-952E-F75B2D448EBC}" srcOrd="3" destOrd="0" parTransId="{E865E0A7-0062-4F47-A1C0-1A4AA5BB3CA3}" sibTransId="{A5036156-3E28-4374-99BA-E46A90F2E6B4}"/>
    <dgm:cxn modelId="{68A9B9A7-B863-478F-A458-66617E5A0F57}" srcId="{0AEE07B2-8E8F-45A6-AFA1-4690971C1525}" destId="{66F41497-A56C-4117-93DF-8A4CE2890BBC}" srcOrd="0" destOrd="0" parTransId="{9C16B6B7-011F-42CD-99D1-95E7848158CA}" sibTransId="{926EF7DE-642F-4198-9F1D-39CF6EF59242}"/>
    <dgm:cxn modelId="{EDDDF9CF-A26A-47EB-BD1E-4680C35CF994}" type="presOf" srcId="{0AEE07B2-8E8F-45A6-AFA1-4690971C1525}" destId="{CAFA254C-A0A8-48D4-A9E7-D1B701C37055}" srcOrd="0" destOrd="0" presId="urn:microsoft.com/office/officeart/2005/8/layout/hProcess9"/>
    <dgm:cxn modelId="{76D6D4CB-2445-4711-9749-D24840212443}" type="presOf" srcId="{66F41497-A56C-4117-93DF-8A4CE2890BBC}" destId="{67DD8D29-2D93-4FC7-BB87-93753C8C7C09}" srcOrd="0" destOrd="0" presId="urn:microsoft.com/office/officeart/2005/8/layout/hProcess9"/>
    <dgm:cxn modelId="{476E99AD-E4BF-4A56-B22E-AF1DF403DD3A}" srcId="{0AEE07B2-8E8F-45A6-AFA1-4690971C1525}" destId="{F70F5863-3612-486A-A7A6-811C5C1D500E}" srcOrd="2" destOrd="0" parTransId="{2FC213C4-2F50-4063-B912-1D910D785B34}" sibTransId="{C2672866-7455-4194-9E31-23B0A37F57CC}"/>
    <dgm:cxn modelId="{DA3A4A26-449E-4433-BDE5-9093E59E7065}" type="presParOf" srcId="{CAFA254C-A0A8-48D4-A9E7-D1B701C37055}" destId="{CEA5F1A9-1360-4BF0-B822-31125AB73C53}" srcOrd="0" destOrd="0" presId="urn:microsoft.com/office/officeart/2005/8/layout/hProcess9"/>
    <dgm:cxn modelId="{D3860D77-17A1-4D80-8E2B-A1F15050F5E5}" type="presParOf" srcId="{CAFA254C-A0A8-48D4-A9E7-D1B701C37055}" destId="{5575BB79-CE33-436F-86E9-056AF8A772CE}" srcOrd="1" destOrd="0" presId="urn:microsoft.com/office/officeart/2005/8/layout/hProcess9"/>
    <dgm:cxn modelId="{782B120E-E459-4EA2-80E9-A51DD3108130}" type="presParOf" srcId="{5575BB79-CE33-436F-86E9-056AF8A772CE}" destId="{67DD8D29-2D93-4FC7-BB87-93753C8C7C09}" srcOrd="0" destOrd="0" presId="urn:microsoft.com/office/officeart/2005/8/layout/hProcess9"/>
    <dgm:cxn modelId="{97B9DB4C-99F6-46FD-9CBE-F9C3C78837BD}" type="presParOf" srcId="{5575BB79-CE33-436F-86E9-056AF8A772CE}" destId="{FE2D85B8-8F71-4D3B-B5D6-644071FD6355}" srcOrd="1" destOrd="0" presId="urn:microsoft.com/office/officeart/2005/8/layout/hProcess9"/>
    <dgm:cxn modelId="{E4D6F4AB-647A-4ADC-A6CF-1929F7FE2775}" type="presParOf" srcId="{5575BB79-CE33-436F-86E9-056AF8A772CE}" destId="{E2A04A20-1F13-44AC-86E6-8435CD755E36}" srcOrd="2" destOrd="0" presId="urn:microsoft.com/office/officeart/2005/8/layout/hProcess9"/>
    <dgm:cxn modelId="{5B2F8472-BCCC-40EA-B6F4-B78927136780}" type="presParOf" srcId="{5575BB79-CE33-436F-86E9-056AF8A772CE}" destId="{2CD5E4F6-7DC8-40AE-8CFB-7DF53D201FF6}" srcOrd="3" destOrd="0" presId="urn:microsoft.com/office/officeart/2005/8/layout/hProcess9"/>
    <dgm:cxn modelId="{010248B4-9B01-4875-B269-33E6A7891AFE}" type="presParOf" srcId="{5575BB79-CE33-436F-86E9-056AF8A772CE}" destId="{8B1F4AC2-8D28-4B84-98A2-D32622DEFB4C}" srcOrd="4" destOrd="0" presId="urn:microsoft.com/office/officeart/2005/8/layout/hProcess9"/>
    <dgm:cxn modelId="{824AD643-DC1F-4215-95DB-0CBF9A2F1F21}" type="presParOf" srcId="{5575BB79-CE33-436F-86E9-056AF8A772CE}" destId="{31BB5827-1117-45A2-9630-87BAE26847B2}" srcOrd="5" destOrd="0" presId="urn:microsoft.com/office/officeart/2005/8/layout/hProcess9"/>
    <dgm:cxn modelId="{08674105-A5D0-4ABC-A0EB-24262A5A7ABB}" type="presParOf" srcId="{5575BB79-CE33-436F-86E9-056AF8A772CE}" destId="{40722D3D-B369-4220-B1F3-1FF98576E2D6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A5F1A9-1360-4BF0-B822-31125AB73C53}">
      <dsp:nvSpPr>
        <dsp:cNvPr id="0" name=""/>
        <dsp:cNvSpPr/>
      </dsp:nvSpPr>
      <dsp:spPr>
        <a:xfrm>
          <a:off x="11777" y="0"/>
          <a:ext cx="8689411" cy="478152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DD8D29-2D93-4FC7-BB87-93753C8C7C09}">
      <dsp:nvSpPr>
        <dsp:cNvPr id="0" name=""/>
        <dsp:cNvSpPr/>
      </dsp:nvSpPr>
      <dsp:spPr>
        <a:xfrm>
          <a:off x="534" y="1462601"/>
          <a:ext cx="2173422" cy="18563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noProof="0" dirty="0" smtClean="0"/>
            <a:t>Recherche</a:t>
          </a:r>
          <a:r>
            <a:rPr lang="en-US" sz="1800" kern="1200" dirty="0" smtClean="0"/>
            <a:t> </a:t>
          </a:r>
          <a:r>
            <a:rPr lang="fr-FR" sz="1800" kern="1200" noProof="0" dirty="0" smtClean="0"/>
            <a:t>documentaire</a:t>
          </a:r>
          <a:endParaRPr lang="fr-FR" sz="1800" kern="1200" noProof="0" dirty="0"/>
        </a:p>
      </dsp:txBody>
      <dsp:txXfrm>
        <a:off x="91152" y="1553219"/>
        <a:ext cx="1992186" cy="1675085"/>
      </dsp:txXfrm>
    </dsp:sp>
    <dsp:sp modelId="{E2A04A20-1F13-44AC-86E6-8435CD755E36}">
      <dsp:nvSpPr>
        <dsp:cNvPr id="0" name=""/>
        <dsp:cNvSpPr/>
      </dsp:nvSpPr>
      <dsp:spPr>
        <a:xfrm>
          <a:off x="2294354" y="1434457"/>
          <a:ext cx="2019173" cy="1912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noProof="0" dirty="0" smtClean="0"/>
            <a:t>Prise en main des outils de développement</a:t>
          </a:r>
          <a:endParaRPr lang="fr-FR" sz="1800" kern="1200" noProof="0" dirty="0"/>
        </a:p>
      </dsp:txBody>
      <dsp:txXfrm>
        <a:off x="2387720" y="1527823"/>
        <a:ext cx="1832441" cy="1725878"/>
      </dsp:txXfrm>
    </dsp:sp>
    <dsp:sp modelId="{8B1F4AC2-8D28-4B84-98A2-D32622DEFB4C}">
      <dsp:nvSpPr>
        <dsp:cNvPr id="0" name=""/>
        <dsp:cNvSpPr/>
      </dsp:nvSpPr>
      <dsp:spPr>
        <a:xfrm>
          <a:off x="4433925" y="1434457"/>
          <a:ext cx="1963537" cy="1912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noProof="0" dirty="0" smtClean="0"/>
            <a:t>Implémentation de la plateforme</a:t>
          </a:r>
          <a:endParaRPr lang="fr-FR" sz="1800" kern="1200" noProof="0" dirty="0"/>
        </a:p>
      </dsp:txBody>
      <dsp:txXfrm>
        <a:off x="4527291" y="1527823"/>
        <a:ext cx="1776805" cy="1725878"/>
      </dsp:txXfrm>
    </dsp:sp>
    <dsp:sp modelId="{40722D3D-B369-4220-B1F3-1FF98576E2D6}">
      <dsp:nvSpPr>
        <dsp:cNvPr id="0" name=""/>
        <dsp:cNvSpPr/>
      </dsp:nvSpPr>
      <dsp:spPr>
        <a:xfrm>
          <a:off x="6517860" y="1434457"/>
          <a:ext cx="2194571" cy="1912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noProof="0" dirty="0" smtClean="0"/>
            <a:t>Rédaction du manuel utilisateur et de la documentation de conception</a:t>
          </a:r>
          <a:endParaRPr lang="fr-FR" sz="1800" kern="1200" noProof="0" dirty="0"/>
        </a:p>
      </dsp:txBody>
      <dsp:txXfrm>
        <a:off x="6611226" y="1527823"/>
        <a:ext cx="2007839" cy="17258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2D0EC-F552-42BB-8C45-3E88E2C9B878}" type="datetimeFigureOut">
              <a:rPr lang="fr-FR" smtClean="0"/>
              <a:t>03/06/2015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5C4556-5453-4E19-887E-A97705F9CD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9751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C4556-5453-4E19-887E-A97705F9CD8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5267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8B7AF-5372-4ECD-8B90-E0C43F4CE847}" type="datetime1">
              <a:rPr lang="fr-FR" smtClean="0"/>
              <a:t>03/06/2015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3146-34A0-4CD0-856D-1EA038FA3F11}" type="datetime1">
              <a:rPr lang="fr-FR" smtClean="0"/>
              <a:t>03/06/2015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154EB-8B4C-4CF9-8517-CF7EB7211B31}" type="datetime1">
              <a:rPr lang="fr-FR" smtClean="0"/>
              <a:t>03/06/2015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4C1CD-C08C-4A93-B910-49EAB302BB4C}" type="datetime1">
              <a:rPr lang="fr-FR" smtClean="0"/>
              <a:t>03/06/2015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35426-B34B-4FA9-BD27-0F89317A9C1E}" type="datetime1">
              <a:rPr lang="fr-FR" smtClean="0"/>
              <a:t>03/06/2015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4EF58-073D-402B-BBA6-567F7E59BFCD}" type="datetime1">
              <a:rPr lang="fr-FR" smtClean="0"/>
              <a:t>03/06/2015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3FB2-1561-4335-A3B0-B2B25376CAB1}" type="datetime1">
              <a:rPr lang="fr-FR" smtClean="0"/>
              <a:t>03/06/2015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‹N°›</a:t>
            </a:fld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37DB-9695-476E-9500-567FDF056BCC}" type="datetime1">
              <a:rPr lang="fr-FR" smtClean="0"/>
              <a:t>03/06/2015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5A8F-B633-4FD7-A0E7-CEA99F83459F}" type="datetime1">
              <a:rPr lang="fr-FR" smtClean="0"/>
              <a:t>03/06/2015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CB36-9DDE-4BCD-B55C-EDAFCEBB8BAA}" type="datetime1">
              <a:rPr lang="fr-FR" smtClean="0"/>
              <a:t>03/06/2015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A261-8453-4FC5-8B89-8723FF34D8A9}" type="datetime1">
              <a:rPr lang="fr-FR" smtClean="0"/>
              <a:t>03/06/2015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B7C77B8-52CB-4832-81F3-20793CABD1B7}" type="datetime1">
              <a:rPr lang="fr-FR" smtClean="0"/>
              <a:t>03/06/2015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54E7F5D-90A1-42E1-88A9-4F679448623C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fr.wikipedia.org/wiki/Statistiqu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6263680" y="137427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Projet de spécialité 2015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657701" y="3861048"/>
            <a:ext cx="784887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800" dirty="0" smtClean="0"/>
              <a:t>« Etude d’événements en finance »</a:t>
            </a:r>
            <a:endParaRPr lang="fr-FR" sz="3800" dirty="0"/>
          </a:p>
        </p:txBody>
      </p:sp>
      <p:sp>
        <p:nvSpPr>
          <p:cNvPr id="14" name="ZoneTexte 13"/>
          <p:cNvSpPr txBox="1"/>
          <p:nvPr/>
        </p:nvSpPr>
        <p:spPr>
          <a:xfrm>
            <a:off x="323528" y="672371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Fadoua LACHKAR</a:t>
            </a:r>
          </a:p>
          <a:p>
            <a:r>
              <a:rPr lang="fr-FR" dirty="0" smtClean="0"/>
              <a:t>John-Elie MARGOT</a:t>
            </a:r>
          </a:p>
          <a:p>
            <a:r>
              <a:rPr lang="fr-FR" dirty="0" smtClean="0"/>
              <a:t>Antoine MULET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1</a:t>
            </a:fld>
            <a:endParaRPr lang="fr-FR"/>
          </a:p>
        </p:txBody>
      </p:sp>
      <p:pic>
        <p:nvPicPr>
          <p:cNvPr id="1026" name="Picture 2" descr="http://www.google.fr/url?source=imglanding&amp;ct=img&amp;q=http://ensimag.grenoble-inp.fr/images/ensimag/logo.gif&amp;sa=X&amp;ei=5JhtVY3WF6nmyQODsIDwCA&amp;ved=0CAkQ8wc&amp;usg=AFQjCNEv76CC0zvK5rNYkIgfM1r7N233k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51103"/>
            <a:ext cx="1933575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683568" y="4941168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3 Juin 2015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872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6263680" y="137427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Projet de spécialité 2015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683568" y="3921353"/>
            <a:ext cx="784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« Etude d’événements en finance »</a:t>
            </a:r>
            <a:endParaRPr lang="fr-FR" sz="2800" dirty="0"/>
          </a:p>
        </p:txBody>
      </p:sp>
      <p:sp>
        <p:nvSpPr>
          <p:cNvPr id="14" name="ZoneTexte 13"/>
          <p:cNvSpPr txBox="1"/>
          <p:nvPr/>
        </p:nvSpPr>
        <p:spPr>
          <a:xfrm>
            <a:off x="323528" y="672371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Fadoua LACHKAR</a:t>
            </a:r>
          </a:p>
          <a:p>
            <a:r>
              <a:rPr lang="fr-FR" dirty="0" smtClean="0"/>
              <a:t>John-Elie MARGOT</a:t>
            </a:r>
          </a:p>
          <a:p>
            <a:r>
              <a:rPr lang="fr-FR" dirty="0" smtClean="0"/>
              <a:t>Antoine MULET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10</a:t>
            </a:fld>
            <a:endParaRPr lang="fr-FR"/>
          </a:p>
        </p:txBody>
      </p:sp>
      <p:pic>
        <p:nvPicPr>
          <p:cNvPr id="1026" name="Picture 2" descr="http://www.google.fr/url?source=imglanding&amp;ct=img&amp;q=http://ensimag.grenoble-inp.fr/images/ensimag/logo.gif&amp;sa=X&amp;ei=5JhtVY3WF6nmyQODsIDwCA&amp;ved=0CAkQ8wc&amp;usg=AFQjCNEv76CC0zvK5rNYkIgfM1r7N233k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51103"/>
            <a:ext cx="1933575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683568" y="4581128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3 Juin 2015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491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Qu’est-ce que l’étude d’événements en finance ?</a:t>
            </a:r>
          </a:p>
          <a:p>
            <a:pPr lvl="1"/>
            <a:r>
              <a:rPr lang="fr-FR" dirty="0" smtClean="0"/>
              <a:t>Le concept</a:t>
            </a:r>
          </a:p>
          <a:p>
            <a:pPr lvl="1"/>
            <a:r>
              <a:rPr lang="fr-FR" dirty="0" smtClean="0"/>
              <a:t>Dans le cadre de notre projet</a:t>
            </a:r>
          </a:p>
          <a:p>
            <a:pPr lvl="1"/>
            <a:endParaRPr lang="fr-FR" dirty="0"/>
          </a:p>
          <a:p>
            <a:r>
              <a:rPr lang="fr-FR" dirty="0" smtClean="0"/>
              <a:t>Livrables du projet</a:t>
            </a:r>
          </a:p>
          <a:p>
            <a:pPr lvl="1"/>
            <a:r>
              <a:rPr lang="fr-FR" dirty="0" smtClean="0"/>
              <a:t>Un complément Excel</a:t>
            </a:r>
          </a:p>
          <a:p>
            <a:pPr lvl="1"/>
            <a:r>
              <a:rPr lang="fr-FR" dirty="0" smtClean="0"/>
              <a:t>Aperçu du prototype</a:t>
            </a:r>
          </a:p>
          <a:p>
            <a:pPr lvl="1"/>
            <a:endParaRPr lang="fr-FR" dirty="0"/>
          </a:p>
          <a:p>
            <a:r>
              <a:rPr lang="fr-FR" dirty="0" smtClean="0"/>
              <a:t>Organisation</a:t>
            </a:r>
          </a:p>
          <a:p>
            <a:pPr lvl="1"/>
            <a:r>
              <a:rPr lang="fr-FR" dirty="0" smtClean="0"/>
              <a:t>Etapes de travail</a:t>
            </a:r>
          </a:p>
          <a:p>
            <a:pPr lvl="1"/>
            <a:r>
              <a:rPr lang="fr-FR" dirty="0" smtClean="0"/>
              <a:t>Avancement du projet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48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concept d’étude d’événement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709120"/>
          </a:xfrm>
        </p:spPr>
        <p:txBody>
          <a:bodyPr/>
          <a:lstStyle/>
          <a:p>
            <a:r>
              <a:rPr lang="fr-FR" dirty="0"/>
              <a:t>Une étude </a:t>
            </a:r>
            <a:r>
              <a:rPr lang="fr-FR" dirty="0" smtClean="0"/>
              <a:t>d'événement </a:t>
            </a:r>
            <a:r>
              <a:rPr lang="fr-FR" dirty="0"/>
              <a:t>est </a:t>
            </a:r>
            <a:r>
              <a:rPr lang="fr-FR" dirty="0" smtClean="0"/>
              <a:t>une méthode</a:t>
            </a:r>
            <a:r>
              <a:rPr lang="fr-FR" dirty="0"/>
              <a:t> </a:t>
            </a:r>
            <a:r>
              <a:rPr lang="fr-FR" dirty="0">
                <a:hlinkClick r:id="rId2" tooltip="Statistique"/>
              </a:rPr>
              <a:t>statistique</a:t>
            </a:r>
            <a:r>
              <a:rPr lang="fr-FR" dirty="0"/>
              <a:t> pour évaluer l'impact d'un événement sur ​​la valeur d'une </a:t>
            </a:r>
            <a:r>
              <a:rPr lang="fr-FR" dirty="0" smtClean="0"/>
              <a:t>entreprise.</a:t>
            </a:r>
            <a:br>
              <a:rPr lang="fr-FR" dirty="0" smtClean="0"/>
            </a:br>
            <a:r>
              <a:rPr lang="fr-FR" sz="2000" i="1" dirty="0" smtClean="0"/>
              <a:t>source : Wikipédia</a:t>
            </a:r>
          </a:p>
          <a:p>
            <a:endParaRPr lang="fr-FR" sz="2000" i="1" dirty="0"/>
          </a:p>
          <a:p>
            <a:r>
              <a:rPr lang="fr-FR" dirty="0" smtClean="0"/>
              <a:t>Précisions : </a:t>
            </a:r>
            <a:endParaRPr lang="fr-FR" dirty="0"/>
          </a:p>
          <a:p>
            <a:pPr lvl="1"/>
            <a:r>
              <a:rPr lang="fr-FR" dirty="0" smtClean="0"/>
              <a:t>Événement = type d’événement</a:t>
            </a:r>
          </a:p>
          <a:p>
            <a:pPr lvl="1"/>
            <a:r>
              <a:rPr lang="fr-FR" dirty="0" smtClean="0"/>
              <a:t>Une entreprise au sens général</a:t>
            </a:r>
          </a:p>
          <a:p>
            <a:pPr lvl="1"/>
            <a:r>
              <a:rPr lang="fr-FR" dirty="0" smtClean="0"/>
              <a:t>Valeur d’une entreprise = cotation boursière</a:t>
            </a:r>
          </a:p>
          <a:p>
            <a:pPr lvl="1"/>
            <a:endParaRPr lang="fr-FR" dirty="0"/>
          </a:p>
          <a:p>
            <a:r>
              <a:rPr lang="fr-FR" dirty="0" smtClean="0"/>
              <a:t>Exemple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883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Notre projet en une courbe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4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85" y="2573732"/>
            <a:ext cx="7992888" cy="2160240"/>
          </a:xfrm>
          <a:prstGeom prst="rect">
            <a:avLst/>
          </a:prstGeom>
        </p:spPr>
      </p:pic>
      <p:cxnSp>
        <p:nvCxnSpPr>
          <p:cNvPr id="7" name="Connecteur droit 6"/>
          <p:cNvCxnSpPr/>
          <p:nvPr/>
        </p:nvCxnSpPr>
        <p:spPr>
          <a:xfrm>
            <a:off x="5547445" y="2573732"/>
            <a:ext cx="0" cy="2448272"/>
          </a:xfrm>
          <a:prstGeom prst="line">
            <a:avLst/>
          </a:prstGeom>
          <a:ln w="254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8355757" y="2573732"/>
            <a:ext cx="0" cy="2448272"/>
          </a:xfrm>
          <a:prstGeom prst="line">
            <a:avLst/>
          </a:prstGeom>
          <a:ln w="254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650901" y="2573732"/>
            <a:ext cx="0" cy="2448272"/>
          </a:xfrm>
          <a:prstGeom prst="line">
            <a:avLst/>
          </a:prstGeom>
          <a:ln w="254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508051" y="1677291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13 juillet 2011 : augmentation de capital de BNP PARIBAS de 11,5 M€</a:t>
            </a:r>
            <a:endParaRPr lang="fr-FR" dirty="0"/>
          </a:p>
        </p:txBody>
      </p:sp>
      <p:cxnSp>
        <p:nvCxnSpPr>
          <p:cNvPr id="14" name="Connecteur droit avec flèche 13"/>
          <p:cNvCxnSpPr/>
          <p:nvPr/>
        </p:nvCxnSpPr>
        <p:spPr>
          <a:xfrm>
            <a:off x="6950124" y="3405832"/>
            <a:ext cx="0" cy="648072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6410064" y="3077788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13/07/2011</a:t>
            </a:r>
            <a:endParaRPr lang="fr-FR" sz="1400" b="1" dirty="0"/>
          </a:p>
        </p:txBody>
      </p:sp>
      <p:sp>
        <p:nvSpPr>
          <p:cNvPr id="17" name="ZoneTexte 16"/>
          <p:cNvSpPr txBox="1"/>
          <p:nvPr/>
        </p:nvSpPr>
        <p:spPr>
          <a:xfrm>
            <a:off x="2004025" y="488177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Fenêtre d’estimation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5757014" y="488177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Fenêtre d’événement</a:t>
            </a:r>
            <a:endParaRPr lang="fr-FR" dirty="0"/>
          </a:p>
        </p:txBody>
      </p:sp>
      <p:cxnSp>
        <p:nvCxnSpPr>
          <p:cNvPr id="20" name="Connecteur droit 19"/>
          <p:cNvCxnSpPr/>
          <p:nvPr/>
        </p:nvCxnSpPr>
        <p:spPr>
          <a:xfrm>
            <a:off x="650901" y="3653852"/>
            <a:ext cx="7704856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>
            <a:off x="5752758" y="3667788"/>
            <a:ext cx="0" cy="214664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>
            <a:off x="6195020" y="3663398"/>
            <a:ext cx="0" cy="219054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>
            <a:off x="7269182" y="3663398"/>
            <a:ext cx="0" cy="542293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>
            <a:off x="7707188" y="3663398"/>
            <a:ext cx="0" cy="379234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8139236" y="3663398"/>
            <a:ext cx="0" cy="46598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>
            <a:off x="6621110" y="3653852"/>
            <a:ext cx="0" cy="42762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/>
          <p:cNvSpPr txBox="1"/>
          <p:nvPr/>
        </p:nvSpPr>
        <p:spPr>
          <a:xfrm>
            <a:off x="650900" y="5805264"/>
            <a:ext cx="683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Inférence statistique : traitement d’un échantillon d’entreprises </a:t>
            </a:r>
            <a:endParaRPr lang="fr-FR" dirty="0"/>
          </a:p>
        </p:txBody>
      </p:sp>
      <p:sp>
        <p:nvSpPr>
          <p:cNvPr id="63" name="Rectangle 62"/>
          <p:cNvSpPr/>
          <p:nvPr/>
        </p:nvSpPr>
        <p:spPr>
          <a:xfrm>
            <a:off x="1179697" y="2580727"/>
            <a:ext cx="871988" cy="711252"/>
          </a:xfrm>
          <a:prstGeom prst="wedgeRectCallou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ZoneTexte 63"/>
          <p:cNvSpPr txBox="1"/>
          <p:nvPr/>
        </p:nvSpPr>
        <p:spPr>
          <a:xfrm>
            <a:off x="1179697" y="2638507"/>
            <a:ext cx="96730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Problème : il manque un cours !</a:t>
            </a:r>
            <a:endParaRPr lang="fr-FR" sz="1100" b="1" dirty="0"/>
          </a:p>
        </p:txBody>
      </p:sp>
    </p:spTree>
    <p:extLst>
      <p:ext uri="{BB962C8B-B14F-4D97-AF65-F5344CB8AC3E}">
        <p14:creationId xmlns:p14="http://schemas.microsoft.com/office/powerpoint/2010/main" val="191693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62" grpId="0"/>
      <p:bldP spid="63" grpId="0" animBg="1"/>
      <p:bldP spid="6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livrable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5</a:t>
            </a:fld>
            <a:endParaRPr lang="fr-FR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457200" y="2060848"/>
            <a:ext cx="8229600" cy="3120008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3600"/>
              </a:spcAft>
            </a:pPr>
            <a:r>
              <a:rPr lang="fr-FR" sz="2800" dirty="0" smtClean="0"/>
              <a:t>Un complément Excel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fr-FR" sz="2800" dirty="0" smtClean="0"/>
              <a:t>Les outils utilisés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fr-FR" sz="2200" dirty="0" smtClean="0"/>
              <a:t>Windows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fr-FR" sz="2200" dirty="0" smtClean="0"/>
              <a:t>Visual Studio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fr-FR" sz="2200" dirty="0" smtClean="0"/>
              <a:t>Visual Basic</a:t>
            </a:r>
          </a:p>
        </p:txBody>
      </p:sp>
    </p:spTree>
    <p:extLst>
      <p:ext uri="{BB962C8B-B14F-4D97-AF65-F5344CB8AC3E}">
        <p14:creationId xmlns:p14="http://schemas.microsoft.com/office/powerpoint/2010/main" val="232468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L’interface graphique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6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60" y="1716716"/>
            <a:ext cx="8892480" cy="47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40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Etapes de travail</a:t>
            </a:r>
            <a:endParaRPr lang="fr-FR" dirty="0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860370"/>
              </p:ext>
            </p:extLst>
          </p:nvPr>
        </p:nvGraphicFramePr>
        <p:xfrm>
          <a:off x="179512" y="1628800"/>
          <a:ext cx="8712967" cy="478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470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Avancement du projet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8</a:t>
            </a:fld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r>
              <a:rPr lang="fr-FR" dirty="0"/>
              <a:t>Développement de manière incrémentale </a:t>
            </a:r>
            <a:endParaRPr lang="fr-FR" dirty="0" smtClean="0"/>
          </a:p>
          <a:p>
            <a:pPr marL="731520" lvl="1" indent="-457200">
              <a:buFont typeface="+mj-lt"/>
              <a:buAutoNum type="arabicPeriod"/>
            </a:pPr>
            <a:r>
              <a:rPr lang="fr-FR" dirty="0" smtClean="0"/>
              <a:t>Etude </a:t>
            </a:r>
            <a:r>
              <a:rPr lang="fr-FR" dirty="0"/>
              <a:t>d’événements à partir des rentabilités anormales </a:t>
            </a:r>
            <a:r>
              <a:rPr lang="fr-FR" dirty="0" smtClean="0"/>
              <a:t>fournies</a:t>
            </a:r>
          </a:p>
          <a:p>
            <a:pPr marL="731520" lvl="1" indent="-457200">
              <a:buFont typeface="+mj-lt"/>
              <a:buAutoNum type="arabicPeriod"/>
            </a:pPr>
            <a:r>
              <a:rPr lang="fr-FR" dirty="0"/>
              <a:t>Calcul des rentabilités anormales selon les différents modèles</a:t>
            </a:r>
            <a:endParaRPr lang="en-US" dirty="0"/>
          </a:p>
          <a:p>
            <a:pPr marL="731520" lvl="1" indent="-457200">
              <a:buFont typeface="+mj-lt"/>
              <a:buAutoNum type="arabicPeriod"/>
            </a:pPr>
            <a:r>
              <a:rPr lang="fr-FR" dirty="0"/>
              <a:t>Le problème des données </a:t>
            </a:r>
            <a:r>
              <a:rPr lang="fr-FR" dirty="0" smtClean="0"/>
              <a:t>manquantes</a:t>
            </a:r>
            <a:endParaRPr lang="en-US" dirty="0"/>
          </a:p>
          <a:p>
            <a:pPr marL="274320" lvl="1" indent="0">
              <a:buNone/>
            </a:pPr>
            <a:endParaRPr lang="fr-FR" dirty="0"/>
          </a:p>
          <a:p>
            <a:r>
              <a:rPr lang="fr-FR" dirty="0" smtClean="0"/>
              <a:t>Un projet de recherche → Pas de fin </a:t>
            </a:r>
            <a:r>
              <a:rPr lang="fr-FR" dirty="0" smtClean="0"/>
              <a:t>déterminée</a:t>
            </a:r>
            <a:endParaRPr lang="fr-FR" dirty="0"/>
          </a:p>
          <a:p>
            <a:pPr lvl="1"/>
            <a:r>
              <a:rPr lang="fr-FR" dirty="0"/>
              <a:t>Les tests statistiques </a:t>
            </a:r>
          </a:p>
          <a:p>
            <a:pPr lvl="1"/>
            <a:r>
              <a:rPr lang="fr-FR" dirty="0"/>
              <a:t>Les différents modèles</a:t>
            </a:r>
          </a:p>
          <a:p>
            <a:pPr lvl="1"/>
            <a:r>
              <a:rPr lang="fr-FR" dirty="0"/>
              <a:t>L’interface graphique</a:t>
            </a:r>
          </a:p>
          <a:p>
            <a:pPr marL="274320" lvl="1" indent="0">
              <a:buNone/>
            </a:pPr>
            <a:endParaRPr lang="fr-FR" dirty="0" smtClean="0"/>
          </a:p>
          <a:p>
            <a:pPr lvl="1"/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386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fr-FR" sz="4800" dirty="0" smtClean="0"/>
          </a:p>
          <a:p>
            <a:pPr marL="0" indent="0" algn="ctr">
              <a:buNone/>
            </a:pPr>
            <a:r>
              <a:rPr lang="fr-FR" sz="48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Merci pour votre </a:t>
            </a:r>
          </a:p>
          <a:p>
            <a:pPr marL="0" indent="0" algn="ctr">
              <a:buNone/>
            </a:pPr>
            <a:r>
              <a:rPr lang="fr-FR" sz="48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attention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115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Clarté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</TotalTime>
  <Words>209</Words>
  <Application>Microsoft Office PowerPoint</Application>
  <PresentationFormat>Affichage à l'écran (4:3)</PresentationFormat>
  <Paragraphs>81</Paragraphs>
  <Slides>10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Clarté</vt:lpstr>
      <vt:lpstr>Présentation PowerPoint</vt:lpstr>
      <vt:lpstr>Plan</vt:lpstr>
      <vt:lpstr>Le concept d’étude d’événement</vt:lpstr>
      <vt:lpstr>Notre projet en une courbe</vt:lpstr>
      <vt:lpstr>Le livrable</vt:lpstr>
      <vt:lpstr>L’interface graphique</vt:lpstr>
      <vt:lpstr>Etapes de travail</vt:lpstr>
      <vt:lpstr>Avancement du projet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Antoine MULET</dc:creator>
  <cp:lastModifiedBy>Fadoua</cp:lastModifiedBy>
  <cp:revision>29</cp:revision>
  <dcterms:created xsi:type="dcterms:W3CDTF">2015-06-02T07:53:03Z</dcterms:created>
  <dcterms:modified xsi:type="dcterms:W3CDTF">2015-06-03T06:01:28Z</dcterms:modified>
</cp:coreProperties>
</file>