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68" r:id="rId5"/>
    <p:sldId id="311" r:id="rId6"/>
    <p:sldId id="313" r:id="rId7"/>
    <p:sldId id="314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53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097C8-CE63-4DC1-A7DD-30D7BEC3754B}" type="datetimeFigureOut">
              <a:rPr lang="en-DE" smtClean="0"/>
              <a:t>08/07/2024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575E1-B7F1-4C21-839D-4BB7A9CD00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737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575E1-B7F1-4C21-839D-4BB7A9CD00DB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30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8"/>
            <a:ext cx="4780321" cy="2627978"/>
          </a:xfrm>
        </p:spPr>
        <p:txBody>
          <a:bodyPr>
            <a:noAutofit/>
          </a:bodyPr>
          <a:lstStyle/>
          <a:p>
            <a:r>
              <a:rPr lang="en-US" sz="5400" dirty="0"/>
              <a:t>Metamaterial acoustic lenses (for dummies)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29" y="4003097"/>
            <a:ext cx="6596567" cy="627996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 Techniques IN ACOUSTICS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A19FD-DD95-7909-96A2-8AE7F19B7C43}"/>
              </a:ext>
            </a:extLst>
          </p:cNvPr>
          <p:cNvSpPr txBox="1"/>
          <p:nvPr/>
        </p:nvSpPr>
        <p:spPr>
          <a:xfrm>
            <a:off x="684747" y="4652079"/>
            <a:ext cx="24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Marcelo Argotti Gomez</a:t>
            </a:r>
            <a:endParaRPr lang="en-D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20232E-1051-0CE8-5B0B-AAECB7A55936}"/>
              </a:ext>
            </a:extLst>
          </p:cNvPr>
          <p:cNvSpPr txBox="1">
            <a:spLocks/>
          </p:cNvSpPr>
          <p:nvPr/>
        </p:nvSpPr>
        <p:spPr>
          <a:xfrm>
            <a:off x="632898" y="4987064"/>
            <a:ext cx="6269347" cy="451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4C4E6BC-90C9-841C-1A3D-79CF1EC82ACE}"/>
              </a:ext>
            </a:extLst>
          </p:cNvPr>
          <p:cNvSpPr txBox="1">
            <a:spLocks/>
          </p:cNvSpPr>
          <p:nvPr/>
        </p:nvSpPr>
        <p:spPr>
          <a:xfrm>
            <a:off x="632898" y="5055757"/>
            <a:ext cx="6044128" cy="451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0B63F6DA-AB9D-B350-E1F7-51D03EF614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99"/>
          <a:stretch/>
        </p:blipFill>
        <p:spPr>
          <a:xfrm>
            <a:off x="0" y="5521021"/>
            <a:ext cx="1731268" cy="1231570"/>
          </a:xfrm>
          <a:prstGeom prst="rect">
            <a:avLst/>
          </a:prstGeom>
        </p:spPr>
      </p:pic>
      <p:pic>
        <p:nvPicPr>
          <p:cNvPr id="13" name="Picture 12" descr="A blue line with text&#10;&#10;Description automatically generated">
            <a:extLst>
              <a:ext uri="{FF2B5EF4-FFF2-40B4-BE49-F238E27FC236}">
                <a16:creationId xmlns:a16="http://schemas.microsoft.com/office/drawing/2014/main" id="{9B3BCF35-4E8C-C80E-E108-34E3A7E7B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50" y="5833370"/>
            <a:ext cx="2998699" cy="9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1645-DAC8-FAA3-C699-D7831C2B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C630C-F0C1-0D73-B402-5ECF3D070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9749" y="366082"/>
            <a:ext cx="1980495" cy="15328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9F512-4A19-B442-C59E-79C0B66D1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89" t="15002" r="5289" b="42195"/>
          <a:stretch/>
        </p:blipFill>
        <p:spPr>
          <a:xfrm>
            <a:off x="9635378" y="366086"/>
            <a:ext cx="1459341" cy="1450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56114A-98E8-A2F4-5998-F69DD12B32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48" t="51296"/>
          <a:stretch/>
        </p:blipFill>
        <p:spPr>
          <a:xfrm>
            <a:off x="8031567" y="366083"/>
            <a:ext cx="1408999" cy="1450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A403FB-A8E8-AF11-1064-9FB42C12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462" t="33544"/>
          <a:stretch/>
        </p:blipFill>
        <p:spPr>
          <a:xfrm>
            <a:off x="6541205" y="366082"/>
            <a:ext cx="1281951" cy="1450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31F74D-7BDE-D9B3-1649-509AAB961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15" y="2176506"/>
            <a:ext cx="4042436" cy="3005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8C3D0-32E8-A649-48E7-0F7E19D7B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8051" y="3278420"/>
            <a:ext cx="3939789" cy="2928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00D9FA-3434-B3C2-643A-4566B3E4A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5760" y="1969442"/>
            <a:ext cx="3730625" cy="277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6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5E2D-63B6-C360-A688-6A96DB4D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308927"/>
            <a:ext cx="10058400" cy="66103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02DA2-231D-653B-3211-96F97B9BA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" y="1261755"/>
            <a:ext cx="7776312" cy="4805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DBB78-56E8-360D-21F9-3BE1591E3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981" y="17134"/>
            <a:ext cx="3895039" cy="2098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5F136E-A203-51FB-A951-B66A12DF6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981" y="2407177"/>
            <a:ext cx="3895039" cy="2098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189A4A-B138-F394-9206-21E8AB2BC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980" y="4609872"/>
            <a:ext cx="3895039" cy="20982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88E1F8-1F7E-FDF4-29AB-3A636D8ABD2A}"/>
              </a:ext>
            </a:extLst>
          </p:cNvPr>
          <p:cNvSpPr/>
          <p:nvPr/>
        </p:nvSpPr>
        <p:spPr>
          <a:xfrm>
            <a:off x="11089005" y="308927"/>
            <a:ext cx="12357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751D6A-89DA-3B70-EE91-75B5717AFDE8}"/>
              </a:ext>
            </a:extLst>
          </p:cNvPr>
          <p:cNvSpPr/>
          <p:nvPr/>
        </p:nvSpPr>
        <p:spPr>
          <a:xfrm>
            <a:off x="10971581" y="2686081"/>
            <a:ext cx="12357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1AC5E8-D171-9936-3253-1FCE7CA6A28C}"/>
              </a:ext>
            </a:extLst>
          </p:cNvPr>
          <p:cNvSpPr/>
          <p:nvPr/>
        </p:nvSpPr>
        <p:spPr>
          <a:xfrm>
            <a:off x="10735298" y="5076124"/>
            <a:ext cx="12357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meta3</a:t>
            </a:r>
          </a:p>
        </p:txBody>
      </p:sp>
    </p:spTree>
    <p:extLst>
      <p:ext uri="{BB962C8B-B14F-4D97-AF65-F5344CB8AC3E}">
        <p14:creationId xmlns:p14="http://schemas.microsoft.com/office/powerpoint/2010/main" val="71711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8940-4423-4F5E-6C0A-8D267242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final remarks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6670-26BB-DF21-9A16-333AA610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specific application of an acoustic lens will determine the most appropriate design and material selection. In the present case, a far-field acoustic lens has been achieved.</a:t>
            </a:r>
          </a:p>
          <a:p>
            <a:r>
              <a:rPr lang="en-US" dirty="0"/>
              <a:t>Setting boundary conditions &gt; 0 to the metamaterial lens will affect the refractive index of the lens media, hence the speed of sound will change as it travels through the lens. </a:t>
            </a:r>
          </a:p>
          <a:p>
            <a:r>
              <a:rPr lang="en-US" dirty="0"/>
              <a:t>Implement GRIN (gradient index) to test if it is possible to achieve focusing around the center frequency of the wavelet.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8246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8940-4423-4F5E-6C0A-8D267242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6670-26BB-DF21-9A16-333AA610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Alagoz</a:t>
            </a:r>
            <a:r>
              <a:rPr lang="es-ES_tradnl" dirty="0"/>
              <a:t>, </a:t>
            </a:r>
            <a:r>
              <a:rPr lang="es-ES_tradnl" dirty="0" err="1"/>
              <a:t>Baris</a:t>
            </a:r>
            <a:r>
              <a:rPr lang="es-ES_tradnl" dirty="0"/>
              <a:t> </a:t>
            </a:r>
            <a:r>
              <a:rPr lang="es-ES_tradnl" dirty="0" err="1"/>
              <a:t>Baykant</a:t>
            </a:r>
            <a:r>
              <a:rPr lang="es-ES_tradnl" dirty="0"/>
              <a:t>, and </a:t>
            </a:r>
            <a:r>
              <a:rPr lang="es-ES_tradnl" dirty="0" err="1"/>
              <a:t>Serkan</a:t>
            </a:r>
            <a:r>
              <a:rPr lang="es-ES_tradnl" dirty="0"/>
              <a:t> </a:t>
            </a:r>
            <a:r>
              <a:rPr lang="es-ES_tradnl" dirty="0" err="1"/>
              <a:t>Alagoz</a:t>
            </a:r>
            <a:r>
              <a:rPr lang="es-ES_tradnl" dirty="0"/>
              <a:t>. “</a:t>
            </a:r>
            <a:r>
              <a:rPr lang="es-ES_tradnl" dirty="0" err="1"/>
              <a:t>Towards</a:t>
            </a:r>
            <a:r>
              <a:rPr lang="es-ES_tradnl" dirty="0"/>
              <a:t> </a:t>
            </a:r>
            <a:r>
              <a:rPr lang="es-ES_tradnl" dirty="0" err="1"/>
              <a:t>Earthquake</a:t>
            </a:r>
            <a:r>
              <a:rPr lang="es-ES_tradnl" dirty="0"/>
              <a:t> Shields: A </a:t>
            </a:r>
            <a:r>
              <a:rPr lang="es-ES_tradnl" dirty="0" err="1"/>
              <a:t>Numerical</a:t>
            </a:r>
            <a:r>
              <a:rPr lang="es-ES_tradnl" dirty="0"/>
              <a:t> </a:t>
            </a:r>
            <a:r>
              <a:rPr lang="es-ES_tradnl" dirty="0" err="1"/>
              <a:t>Investigation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Earthquake</a:t>
            </a:r>
            <a:r>
              <a:rPr lang="es-ES_tradnl" dirty="0"/>
              <a:t> </a:t>
            </a:r>
            <a:r>
              <a:rPr lang="es-ES_tradnl" dirty="0" err="1"/>
              <a:t>Shielding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Seismic</a:t>
            </a:r>
            <a:r>
              <a:rPr lang="es-ES_tradnl" dirty="0"/>
              <a:t> </a:t>
            </a:r>
            <a:r>
              <a:rPr lang="es-ES_tradnl" dirty="0" err="1"/>
              <a:t>Crystals</a:t>
            </a:r>
            <a:r>
              <a:rPr lang="es-ES_tradnl" dirty="0"/>
              <a:t>.” Open </a:t>
            </a:r>
            <a:r>
              <a:rPr lang="es-ES_tradnl" dirty="0" err="1"/>
              <a:t>Journal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Acoustics</a:t>
            </a:r>
            <a:r>
              <a:rPr lang="es-ES_tradnl" dirty="0"/>
              <a:t>, vol. 01, no. 03, </a:t>
            </a:r>
            <a:r>
              <a:rPr lang="es-ES_tradnl" dirty="0" err="1"/>
              <a:t>Scientific</a:t>
            </a:r>
            <a:r>
              <a:rPr lang="es-ES_tradnl" dirty="0"/>
              <a:t> </a:t>
            </a:r>
            <a:r>
              <a:rPr lang="es-ES_tradnl" dirty="0" err="1"/>
              <a:t>Research</a:t>
            </a:r>
            <a:r>
              <a:rPr lang="es-ES_tradnl" dirty="0"/>
              <a:t> Publishing, Inc., 2011, pp. 63–69, doi:10.4236/oja.2011.13008.</a:t>
            </a:r>
          </a:p>
          <a:p>
            <a:pPr algn="l"/>
            <a:r>
              <a:rPr lang="es-ES" dirty="0"/>
              <a:t>J. Redondo, “</a:t>
            </a:r>
            <a:r>
              <a:rPr lang="en-US" dirty="0"/>
              <a:t>Block 2: Finite difference time domain method (FDTD)</a:t>
            </a:r>
            <a:r>
              <a:rPr lang="es-ES" dirty="0"/>
              <a:t>, UPV.” </a:t>
            </a:r>
            <a:r>
              <a:rPr lang="es-ES_tradnl" dirty="0" err="1"/>
              <a:t>Lecture</a:t>
            </a:r>
            <a:r>
              <a:rPr lang="es-ES_tradnl" dirty="0"/>
              <a:t> </a:t>
            </a:r>
            <a:r>
              <a:rPr lang="es-ES_tradnl" dirty="0" err="1"/>
              <a:t>slides</a:t>
            </a:r>
            <a:r>
              <a:rPr lang="es-ES_tradnl" dirty="0"/>
              <a:t>, 2024.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798887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{762155F4-503F-4B29-980C-EFBBBC2BA6BD}tf33845126_win32</Template>
  <TotalTime>1119</TotalTime>
  <Words>194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Metamaterial acoustic lenses (for dummies)</vt:lpstr>
      <vt:lpstr>Overview</vt:lpstr>
      <vt:lpstr>Results</vt:lpstr>
      <vt:lpstr>Conclusions and final remarks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Alejandro Argotti Gómez</dc:creator>
  <cp:lastModifiedBy>Marcelo Alejandro Argotti Gómez</cp:lastModifiedBy>
  <cp:revision>17</cp:revision>
  <dcterms:created xsi:type="dcterms:W3CDTF">2024-07-07T11:24:16Z</dcterms:created>
  <dcterms:modified xsi:type="dcterms:W3CDTF">2024-07-08T07:21:14Z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