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9" r:id="rId5"/>
    <p:sldId id="266" r:id="rId6"/>
    <p:sldId id="267" r:id="rId7"/>
    <p:sldId id="268" r:id="rId8"/>
    <p:sldId id="270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7030A0"/>
    <a:srgbClr val="D883FF"/>
    <a:srgbClr val="0432FF"/>
    <a:srgbClr val="76D6FF"/>
    <a:srgbClr val="73FB79"/>
    <a:srgbClr val="FFD579"/>
    <a:srgbClr val="FF9300"/>
    <a:srgbClr val="FF26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6"/>
    <p:restoredTop sz="94619"/>
  </p:normalViewPr>
  <p:slideViewPr>
    <p:cSldViewPr snapToGrid="0" snapToObjects="1">
      <p:cViewPr varScale="1">
        <p:scale>
          <a:sx n="145" d="100"/>
          <a:sy n="145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154C-00CB-B349-962E-9283F7507F27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CD9-3129-964B-A08F-12586E4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7CD9-3129-964B-A08F-12586E4C1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0B32-6394-F04E-B84F-5ED8F23F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45942-7AFB-9F42-91A5-DFA7FFE84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A550-36E4-964D-B334-03E6A585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80A9-72E9-4D47-8049-C59FA4C3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8CED-B0B0-E040-92FC-B2410B9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9AE-6F44-2940-8875-EF9CDC51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2C360-9556-6047-B2A3-55F20984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21C7-1832-C849-9DB1-E0A1AA0D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0B9E-EC8D-0142-ACA0-32BABC09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C8EC-DEFB-774D-8208-1E6B23B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9755F-800A-6E4F-A0F3-8339D9F2C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77448-DB51-AF41-86CB-F0CE2A56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CCAD-C746-C744-A6B7-5D49532E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DEE7-0FEB-7B44-952A-09DED5C5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55DF-C49E-3048-BEE4-07BBC6F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3D7A-041E-9E40-8E12-3EB97DFC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34F3-8EDA-F04C-A566-93D19E4C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D812-D486-E04D-BB88-D3297F1C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2736-DB26-D440-972E-BCF1CA07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E1FE-F7FC-824F-81DF-F13E2B3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C82F-2AA6-B942-95AF-3317DAB6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BD84B-7555-7B4D-B5A4-324CBE0D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2765-099A-B748-8A92-B4BDF00F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D97D-61C4-F149-8D74-C1248F83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BF98-79D6-A340-AD0A-4F0F4DA3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BB55-CBAC-534F-B475-1804C31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D5A6-59E9-C54A-B91D-DF8893B8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DF86-A1F1-FC47-A38E-E24748AD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9EBC-414E-FD43-B046-EDA090B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6B49-D258-4F4D-BD2A-D819D5FD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0B8A-6C9D-114E-ABD7-49C6688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01D-7F49-8A49-A3D8-3AE93D0C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364C-0671-1E4F-8AAD-47FC41A7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4A4F-73FD-EE49-8397-A786FE18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1AE21-CD9D-A040-A765-311844D8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CF635-25E8-F740-AC0B-0AAB4F959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26668-A353-9B49-98DE-7663F3DF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D69C-B0E1-0942-AFF5-F925FCA8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635B-7B4F-1A45-B12C-1BA953D9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C15-5167-6043-BD1D-1567D06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26C6F-46C0-FF49-8390-FF1F1666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15F22-3BF8-1546-9896-2E7055CB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C9CC-B55E-8F4D-8A4A-6F17D17B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368B0-03EC-6D47-A615-09F52772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1393A-AB0C-6340-852D-A07ACBB8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41D6-5B95-0D45-AB77-D2D7F6F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4946-06C4-234E-9BC1-50AE166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D0F5-F155-EF46-B2C5-A2510F83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871E9-7937-114E-9626-E74A1381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3000-5274-0746-AE1A-13B76C52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680E-E288-0F4A-9144-9E027E2C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97A1-5626-A54E-A296-52D1966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02F-28E8-CC4C-913B-33588975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AD181-8D90-8442-AC59-64D78F87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E037-FD44-0347-BAF3-9641DC71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831E-7480-2A4C-AE73-1B7FFF8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1E58-FE1D-7748-A232-C47CD58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F279-339D-FC4C-8F7D-8A1DE3AA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DE90A-1995-FA4C-B1EC-5A1B7D84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11F4-167D-774B-AB7F-6BB31311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7E2E-55DE-2748-ACBD-2AF823EEF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A79C-81F1-E34E-BAA8-53A3CA144DE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5859-EC7E-E748-8E80-9D9A0D688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E26C-86C6-B042-8ACF-9D5173D0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0502-953C-7B4A-9AE6-43CD5F8D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E61-E836-B14D-B64E-33116F0DB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Markov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F277D-91D3-364C-B8BB-7AD643AC4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3E3B-BF8B-874E-B0CC-CB0B673F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6141E5-2663-3D4E-9555-132AE96B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Markov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5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AC40-096C-7C4E-A548-9322784F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E159E-F937-BC4E-AB7D-EECBB1F8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5" y="1636864"/>
            <a:ext cx="4889224" cy="358427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18FABE-919D-F34A-8D10-1E445529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05" y="1892137"/>
            <a:ext cx="3026437" cy="3073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3D79EC-B003-0B41-9078-7F1A77A20044}"/>
              </a:ext>
            </a:extLst>
          </p:cNvPr>
          <p:cNvSpPr txBox="1"/>
          <p:nvPr/>
        </p:nvSpPr>
        <p:spPr>
          <a:xfrm>
            <a:off x="9262604" y="1892137"/>
            <a:ext cx="2400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= k</a:t>
            </a:r>
            <a:r>
              <a:rPr lang="en-US" baseline="-25000" dirty="0"/>
              <a:t>M0M1</a:t>
            </a:r>
            <a:r>
              <a:rPr lang="en-US" dirty="0"/>
              <a:t> = 17.4e7 M/s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k</a:t>
            </a:r>
            <a:r>
              <a:rPr lang="en-US" baseline="-25000" dirty="0"/>
              <a:t>M1M2</a:t>
            </a:r>
            <a:r>
              <a:rPr lang="en-US" dirty="0"/>
              <a:t> = 8.7e7 M/s</a:t>
            </a:r>
          </a:p>
          <a:p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= k</a:t>
            </a:r>
            <a:r>
              <a:rPr lang="en-US" baseline="-25000" dirty="0"/>
              <a:t>M1M0</a:t>
            </a:r>
            <a:r>
              <a:rPr lang="en-US" dirty="0"/>
              <a:t> = 35.8  1/s </a:t>
            </a:r>
          </a:p>
          <a:p>
            <a:r>
              <a:rPr lang="en-US" dirty="0"/>
              <a:t>k</a:t>
            </a:r>
            <a:r>
              <a:rPr lang="en-US" baseline="-25000" dirty="0"/>
              <a:t>3</a:t>
            </a:r>
            <a:r>
              <a:rPr lang="en-US" dirty="0"/>
              <a:t> = k</a:t>
            </a:r>
            <a:r>
              <a:rPr lang="en-US" baseline="-25000" dirty="0"/>
              <a:t>M2M1</a:t>
            </a:r>
            <a:r>
              <a:rPr lang="en-US" dirty="0"/>
              <a:t> = 71.6 1/s</a:t>
            </a:r>
          </a:p>
          <a:p>
            <a:r>
              <a:rPr lang="en-US" dirty="0"/>
              <a:t>k</a:t>
            </a:r>
            <a:r>
              <a:rPr lang="en-US" baseline="-25000" dirty="0"/>
              <a:t>4</a:t>
            </a:r>
            <a:r>
              <a:rPr lang="en-US" dirty="0"/>
              <a:t> = k</a:t>
            </a:r>
            <a:r>
              <a:rPr lang="en-US" baseline="-25000" dirty="0"/>
              <a:t>H0H1</a:t>
            </a:r>
            <a:r>
              <a:rPr lang="en-US" dirty="0"/>
              <a:t> = 2.2e7 M/s</a:t>
            </a:r>
          </a:p>
          <a:p>
            <a:r>
              <a:rPr lang="en-US" dirty="0"/>
              <a:t>k</a:t>
            </a:r>
            <a:r>
              <a:rPr lang="en-US" baseline="-25000" dirty="0"/>
              <a:t>5</a:t>
            </a:r>
            <a:r>
              <a:rPr lang="en-US" dirty="0"/>
              <a:t> = k</a:t>
            </a:r>
            <a:r>
              <a:rPr lang="en-US" baseline="-25000" dirty="0"/>
              <a:t>H1H2</a:t>
            </a:r>
            <a:r>
              <a:rPr lang="en-US" dirty="0"/>
              <a:t> = 1.1e7 M/s</a:t>
            </a:r>
          </a:p>
          <a:p>
            <a:r>
              <a:rPr lang="en-US" dirty="0"/>
              <a:t>k</a:t>
            </a:r>
            <a:r>
              <a:rPr lang="en-US" baseline="-25000" dirty="0"/>
              <a:t>6</a:t>
            </a:r>
            <a:r>
              <a:rPr lang="en-US" dirty="0"/>
              <a:t> = k</a:t>
            </a:r>
            <a:r>
              <a:rPr lang="en-US" baseline="-25000" dirty="0"/>
              <a:t>H1H0</a:t>
            </a:r>
            <a:r>
              <a:rPr lang="en-US" dirty="0"/>
              <a:t> = 2.6  1/s</a:t>
            </a:r>
          </a:p>
          <a:p>
            <a:r>
              <a:rPr lang="en-US" dirty="0"/>
              <a:t>k</a:t>
            </a:r>
            <a:r>
              <a:rPr lang="en-US" baseline="-25000" dirty="0"/>
              <a:t>7</a:t>
            </a:r>
            <a:r>
              <a:rPr lang="en-US" dirty="0"/>
              <a:t> = k</a:t>
            </a:r>
            <a:r>
              <a:rPr lang="en-US" baseline="-25000" dirty="0"/>
              <a:t>H2H1</a:t>
            </a:r>
            <a:r>
              <a:rPr lang="en-US" dirty="0"/>
              <a:t> = 5.2  1/s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EC49EA-6C69-E647-A0B2-865009F584FB}"/>
                  </a:ext>
                </a:extLst>
              </p:cNvPr>
              <p:cNvSpPr txBox="1"/>
              <p:nvPr/>
            </p:nvSpPr>
            <p:spPr>
              <a:xfrm>
                <a:off x="5955705" y="5167312"/>
                <a:ext cx="5455920" cy="443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𝑣𝑜𝑙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∙6.022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EC49EA-6C69-E647-A0B2-865009F5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05" y="5167312"/>
                <a:ext cx="5455920" cy="443326"/>
              </a:xfrm>
              <a:prstGeom prst="rect">
                <a:avLst/>
              </a:prstGeom>
              <a:blipFill>
                <a:blip r:embed="rId4"/>
                <a:stretch>
                  <a:fillRect l="-116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61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0E1D-CA8B-0A43-9160-5437D1DC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Transitions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8FD74-7AEF-3448-AF7A-1B1C5540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81" y="2751764"/>
            <a:ext cx="9503317" cy="317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3D5AC-7BC9-9A4F-AEB5-865CD97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12" y="238518"/>
            <a:ext cx="2153572" cy="157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E594B-F49F-224E-BF7A-B3B56B6A9C98}"/>
              </a:ext>
            </a:extLst>
          </p:cNvPr>
          <p:cNvSpPr txBox="1"/>
          <p:nvPr/>
        </p:nvSpPr>
        <p:spPr>
          <a:xfrm>
            <a:off x="4632960" y="1684364"/>
            <a:ext cx="237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Transition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644D-0745-A845-B0E9-0B6A68C3A75E}"/>
              </a:ext>
            </a:extLst>
          </p:cNvPr>
          <p:cNvSpPr txBox="1"/>
          <p:nvPr/>
        </p:nvSpPr>
        <p:spPr>
          <a:xfrm>
            <a:off x="1341120" y="2382432"/>
            <a:ext cx="919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H0M0      H0M1      H0M2 	     H1M0       H1M1       H1M2       H2M0       H2M1        H2M2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9498D-064F-EE48-A792-D8907DCDDEBC}"/>
              </a:ext>
            </a:extLst>
          </p:cNvPr>
          <p:cNvSpPr txBox="1"/>
          <p:nvPr/>
        </p:nvSpPr>
        <p:spPr>
          <a:xfrm>
            <a:off x="442679" y="2812724"/>
            <a:ext cx="1396536" cy="3067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2000" b="1" dirty="0"/>
              <a:t>H0M0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H0M1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H0M2 	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H1M0 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H1M1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 H1M2 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H2M0 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H2M1        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H2M2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991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0E1D-CA8B-0A43-9160-5437D1DC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Transitions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8FD74-7AEF-3448-AF7A-1B1C5540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81" y="2751764"/>
            <a:ext cx="9503317" cy="317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3D5AC-7BC9-9A4F-AEB5-865CD97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12" y="238518"/>
            <a:ext cx="2153572" cy="157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E594B-F49F-224E-BF7A-B3B56B6A9C98}"/>
              </a:ext>
            </a:extLst>
          </p:cNvPr>
          <p:cNvSpPr txBox="1"/>
          <p:nvPr/>
        </p:nvSpPr>
        <p:spPr>
          <a:xfrm>
            <a:off x="4632960" y="1690688"/>
            <a:ext cx="237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Transition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644D-0745-A845-B0E9-0B6A68C3A75E}"/>
              </a:ext>
            </a:extLst>
          </p:cNvPr>
          <p:cNvSpPr txBox="1"/>
          <p:nvPr/>
        </p:nvSpPr>
        <p:spPr>
          <a:xfrm>
            <a:off x="1330902" y="2425104"/>
            <a:ext cx="8977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S0	   S1	      S2	        S3	           S4	             S5	S6	  S7	    S8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9498D-064F-EE48-A792-D8907DCDDEBC}"/>
              </a:ext>
            </a:extLst>
          </p:cNvPr>
          <p:cNvSpPr txBox="1"/>
          <p:nvPr/>
        </p:nvSpPr>
        <p:spPr>
          <a:xfrm>
            <a:off x="852211" y="2782542"/>
            <a:ext cx="436338" cy="3067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2000" b="1" dirty="0"/>
              <a:t>S0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S1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S2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S3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S4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S5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S6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S7</a:t>
            </a:r>
          </a:p>
          <a:p>
            <a:pPr>
              <a:spcAft>
                <a:spcPts val="200"/>
              </a:spcAft>
            </a:pPr>
            <a:r>
              <a:rPr lang="en-US" sz="2000" b="1" dirty="0"/>
              <a:t>S8</a:t>
            </a:r>
          </a:p>
        </p:txBody>
      </p:sp>
    </p:spTree>
    <p:extLst>
      <p:ext uri="{BB962C8B-B14F-4D97-AF65-F5344CB8AC3E}">
        <p14:creationId xmlns:p14="http://schemas.microsoft.com/office/powerpoint/2010/main" val="218378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E522-E044-3640-9ECA-D9FD7D3D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Transitions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6C9F-B576-2745-9B9D-37BA1AEF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affect the number of calcium due to binding and unbinding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82AC-B9A6-3B40-B194-4B76D8E2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829439"/>
            <a:ext cx="442232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C6C39-CF89-FB4A-AFCE-5BAE78F8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89" y="2648978"/>
            <a:ext cx="4996511" cy="3662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F129A-8070-D345-9534-B6CEFC8BA5D2}"/>
              </a:ext>
            </a:extLst>
          </p:cNvPr>
          <p:cNvSpPr txBox="1"/>
          <p:nvPr/>
        </p:nvSpPr>
        <p:spPr>
          <a:xfrm>
            <a:off x="1256507" y="2514041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00     01   02    10   11    12   20    21   22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D213A-D717-ED40-AEF9-6A2BFDF30403}"/>
              </a:ext>
            </a:extLst>
          </p:cNvPr>
          <p:cNvSpPr txBox="1"/>
          <p:nvPr/>
        </p:nvSpPr>
        <p:spPr>
          <a:xfrm>
            <a:off x="838200" y="2889598"/>
            <a:ext cx="732893" cy="327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b="1" dirty="0"/>
              <a:t>00  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01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02 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10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11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12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20 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21   </a:t>
            </a:r>
          </a:p>
          <a:p>
            <a:pPr>
              <a:spcAft>
                <a:spcPts val="400"/>
              </a:spcAft>
            </a:pPr>
            <a:r>
              <a:rPr lang="en-US" sz="2000" b="1" dirty="0"/>
              <a:t>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64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7C7C-7638-AD47-97FE-9C6FCA4B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8C6B-84A2-CE47-A9EA-84AA8A62E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N calbindin total = 21284 (taken from initial concentration)</a:t>
            </a:r>
          </a:p>
          <a:p>
            <a:r>
              <a:rPr lang="en-US" dirty="0"/>
              <a:t>N calcium total = 5322 (baseline plus action potential average)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C0C0E-C1EE-104B-9479-AC603717D80A}"/>
              </a:ext>
            </a:extLst>
          </p:cNvPr>
          <p:cNvSpPr txBox="1"/>
          <p:nvPr/>
        </p:nvSpPr>
        <p:spPr>
          <a:xfrm>
            <a:off x="838200" y="3672890"/>
            <a:ext cx="922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2600"/>
                </a:solidFill>
              </a:rPr>
              <a:t>H0M0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FF9300"/>
                </a:solidFill>
              </a:rPr>
              <a:t>H0M1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FFD579"/>
                </a:solidFill>
              </a:rPr>
              <a:t>H0M2</a:t>
            </a:r>
            <a:r>
              <a:rPr lang="en-US" sz="2400" b="1" dirty="0"/>
              <a:t>   </a:t>
            </a:r>
            <a:r>
              <a:rPr lang="en-US" sz="2400" b="1" dirty="0">
                <a:solidFill>
                  <a:srgbClr val="73FB79"/>
                </a:solidFill>
              </a:rPr>
              <a:t>H1M0</a:t>
            </a:r>
            <a:r>
              <a:rPr lang="en-US" sz="2400" b="1" dirty="0"/>
              <a:t>   </a:t>
            </a:r>
            <a:r>
              <a:rPr lang="en-US" sz="2400" b="1" dirty="0">
                <a:solidFill>
                  <a:srgbClr val="76D6FF"/>
                </a:solidFill>
              </a:rPr>
              <a:t>H1M1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0432FF"/>
                </a:solidFill>
              </a:rPr>
              <a:t>H1M2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D883FF"/>
                </a:solidFill>
              </a:rPr>
              <a:t>H2M0</a:t>
            </a:r>
            <a:r>
              <a:rPr lang="en-US" sz="2400" b="1" dirty="0"/>
              <a:t>   </a:t>
            </a:r>
            <a:r>
              <a:rPr lang="en-US" sz="2400" b="1" dirty="0">
                <a:solidFill>
                  <a:srgbClr val="7030A0"/>
                </a:solidFill>
              </a:rPr>
              <a:t>H2M1</a:t>
            </a:r>
            <a:r>
              <a:rPr lang="en-US" sz="2400" b="1" dirty="0"/>
              <a:t>    </a:t>
            </a:r>
            <a:r>
              <a:rPr lang="en-US" sz="2400" b="1" dirty="0">
                <a:solidFill>
                  <a:srgbClr val="FF85FF"/>
                </a:solidFill>
              </a:rPr>
              <a:t>H2M2</a:t>
            </a:r>
            <a:endParaRPr lang="en-US" sz="2000" b="1" dirty="0">
              <a:solidFill>
                <a:srgbClr val="FF85FF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A64345-59FE-EC4C-96A2-B042960A86B7}"/>
              </a:ext>
            </a:extLst>
          </p:cNvPr>
          <p:cNvSpPr/>
          <p:nvPr/>
        </p:nvSpPr>
        <p:spPr>
          <a:xfrm>
            <a:off x="964473" y="4234637"/>
            <a:ext cx="725941" cy="725941"/>
          </a:xfrm>
          <a:prstGeom prst="ellipse">
            <a:avLst/>
          </a:prstGeom>
          <a:ln w="38100">
            <a:solidFill>
              <a:srgbClr val="FF2600">
                <a:alpha val="8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2600"/>
                </a:solidFill>
              </a:rPr>
              <a:t>S0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288BC1-FD36-4E42-935E-26B0399860D6}"/>
              </a:ext>
            </a:extLst>
          </p:cNvPr>
          <p:cNvSpPr/>
          <p:nvPr/>
        </p:nvSpPr>
        <p:spPr>
          <a:xfrm>
            <a:off x="1967861" y="4234637"/>
            <a:ext cx="725941" cy="725941"/>
          </a:xfrm>
          <a:prstGeom prst="ellipse">
            <a:avLst/>
          </a:prstGeom>
          <a:ln w="38100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300"/>
                </a:solidFill>
              </a:rPr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E4374C-816B-CC43-A897-5FE74A8A68A5}"/>
              </a:ext>
            </a:extLst>
          </p:cNvPr>
          <p:cNvSpPr/>
          <p:nvPr/>
        </p:nvSpPr>
        <p:spPr>
          <a:xfrm>
            <a:off x="2971249" y="4234637"/>
            <a:ext cx="725941" cy="725941"/>
          </a:xfrm>
          <a:prstGeom prst="ellipse">
            <a:avLst/>
          </a:prstGeom>
          <a:ln w="38100">
            <a:solidFill>
              <a:srgbClr val="FFD5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D579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CA947-DB64-4643-B4C2-5BE484CD5E83}"/>
              </a:ext>
            </a:extLst>
          </p:cNvPr>
          <p:cNvSpPr/>
          <p:nvPr/>
        </p:nvSpPr>
        <p:spPr>
          <a:xfrm>
            <a:off x="3974637" y="4234636"/>
            <a:ext cx="725941" cy="725941"/>
          </a:xfrm>
          <a:prstGeom prst="ellipse">
            <a:avLst/>
          </a:prstGeom>
          <a:ln w="38100">
            <a:solidFill>
              <a:srgbClr val="73FB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3FB79"/>
                </a:solidFill>
              </a:rPr>
              <a:t>S3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977BBC-0F61-DB46-8563-40163824EF11}"/>
              </a:ext>
            </a:extLst>
          </p:cNvPr>
          <p:cNvSpPr/>
          <p:nvPr/>
        </p:nvSpPr>
        <p:spPr>
          <a:xfrm>
            <a:off x="4978025" y="4234636"/>
            <a:ext cx="725941" cy="725941"/>
          </a:xfrm>
          <a:prstGeom prst="ellipse">
            <a:avLst/>
          </a:prstGeom>
          <a:ln w="38100">
            <a:solidFill>
              <a:srgbClr val="76D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FF"/>
                </a:solidFill>
              </a:rPr>
              <a:t>S4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FF42FE-834A-5340-B351-7B7ED164A1A9}"/>
              </a:ext>
            </a:extLst>
          </p:cNvPr>
          <p:cNvSpPr/>
          <p:nvPr/>
        </p:nvSpPr>
        <p:spPr>
          <a:xfrm>
            <a:off x="5981413" y="4234636"/>
            <a:ext cx="725941" cy="725941"/>
          </a:xfrm>
          <a:prstGeom prst="ellipse">
            <a:avLst/>
          </a:prstGeom>
          <a:ln w="38100">
            <a:solidFill>
              <a:srgbClr val="0432FF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S5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4A2775-1BF5-134D-98A7-FAF4129DE8A9}"/>
              </a:ext>
            </a:extLst>
          </p:cNvPr>
          <p:cNvSpPr/>
          <p:nvPr/>
        </p:nvSpPr>
        <p:spPr>
          <a:xfrm>
            <a:off x="6984801" y="4234636"/>
            <a:ext cx="725941" cy="725941"/>
          </a:xfrm>
          <a:prstGeom prst="ellipse">
            <a:avLst/>
          </a:prstGeom>
          <a:ln w="38100">
            <a:solidFill>
              <a:srgbClr val="D883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883FF"/>
                </a:solidFill>
              </a:rPr>
              <a:t>S6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627DC8-6A13-9E49-A5E4-6BA531219435}"/>
              </a:ext>
            </a:extLst>
          </p:cNvPr>
          <p:cNvSpPr/>
          <p:nvPr/>
        </p:nvSpPr>
        <p:spPr>
          <a:xfrm>
            <a:off x="7988189" y="4234636"/>
            <a:ext cx="725941" cy="725941"/>
          </a:xfrm>
          <a:prstGeom prst="ellipse">
            <a:avLst/>
          </a:prstGeom>
          <a:ln w="38100">
            <a:solidFill>
              <a:srgbClr val="7030A0">
                <a:alpha val="74118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4153C-6600-D142-B762-5FA95A88EBB5}"/>
              </a:ext>
            </a:extLst>
          </p:cNvPr>
          <p:cNvSpPr/>
          <p:nvPr/>
        </p:nvSpPr>
        <p:spPr>
          <a:xfrm>
            <a:off x="8991577" y="4234635"/>
            <a:ext cx="725941" cy="725941"/>
          </a:xfrm>
          <a:prstGeom prst="ellipse">
            <a:avLst/>
          </a:prstGeom>
          <a:ln w="38100">
            <a:solidFill>
              <a:srgbClr val="FF85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85FF"/>
                </a:solidFill>
              </a:rPr>
              <a:t>S8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CF4E8-C930-C44E-A773-F74A657BBA6F}"/>
              </a:ext>
            </a:extLst>
          </p:cNvPr>
          <p:cNvSpPr txBox="1"/>
          <p:nvPr/>
        </p:nvSpPr>
        <p:spPr>
          <a:xfrm>
            <a:off x="1080127" y="4967257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2600"/>
                </a:solidFill>
              </a:rPr>
              <a:t>32%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FF9300"/>
                </a:solidFill>
              </a:rPr>
              <a:t> 16%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FFD579"/>
                </a:solidFill>
              </a:rPr>
              <a:t>    2%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73FB79"/>
                </a:solidFill>
              </a:rPr>
              <a:t>    27%</a:t>
            </a:r>
            <a:r>
              <a:rPr lang="en-US" sz="2000" b="1" dirty="0"/>
              <a:t>	      </a:t>
            </a:r>
            <a:r>
              <a:rPr lang="en-US" sz="2000" b="1" dirty="0">
                <a:solidFill>
                  <a:srgbClr val="76D6FF"/>
                </a:solidFill>
              </a:rPr>
              <a:t>13%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0432FF"/>
                </a:solidFill>
              </a:rPr>
              <a:t>        1%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D883FF"/>
                </a:solidFill>
              </a:rPr>
              <a:t>         6% </a:t>
            </a:r>
            <a:r>
              <a:rPr lang="en-US" sz="2000" b="1" dirty="0">
                <a:solidFill>
                  <a:srgbClr val="7030A0"/>
                </a:solidFill>
              </a:rPr>
              <a:t>	           3%             </a:t>
            </a:r>
            <a:r>
              <a:rPr lang="en-US" sz="2000" b="1" dirty="0">
                <a:solidFill>
                  <a:srgbClr val="FF85FF"/>
                </a:solidFill>
              </a:rPr>
              <a:t>0%</a:t>
            </a:r>
            <a:endParaRPr lang="en-US" b="1" dirty="0">
              <a:solidFill>
                <a:srgbClr val="FF8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0148-E507-0847-B4F3-B02BF7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Markov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D7A783-358F-9042-87DD-EB7A37CFEE96}"/>
              </a:ext>
            </a:extLst>
          </p:cNvPr>
          <p:cNvSpPr/>
          <p:nvPr/>
        </p:nvSpPr>
        <p:spPr>
          <a:xfrm>
            <a:off x="1917068" y="2482533"/>
            <a:ext cx="725941" cy="725941"/>
          </a:xfrm>
          <a:prstGeom prst="ellipse">
            <a:avLst/>
          </a:prstGeom>
          <a:ln w="38100">
            <a:solidFill>
              <a:srgbClr val="FF2600">
                <a:alpha val="8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2600"/>
                </a:solidFill>
              </a:rPr>
              <a:t>S0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6F841-36B5-F445-A523-826FAE1A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25" y="480395"/>
            <a:ext cx="4145280" cy="30388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41E03C-19E6-4044-832C-F768B0369B76}"/>
              </a:ext>
            </a:extLst>
          </p:cNvPr>
          <p:cNvSpPr/>
          <p:nvPr/>
        </p:nvSpPr>
        <p:spPr>
          <a:xfrm>
            <a:off x="1917068" y="4139996"/>
            <a:ext cx="725941" cy="725941"/>
          </a:xfrm>
          <a:prstGeom prst="ellipse">
            <a:avLst/>
          </a:prstGeom>
          <a:ln w="38100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300"/>
                </a:solidFill>
              </a:rPr>
              <a:t>S1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5CAE7-F63B-ED40-9D0B-510EC1678E36}"/>
              </a:ext>
            </a:extLst>
          </p:cNvPr>
          <p:cNvSpPr/>
          <p:nvPr/>
        </p:nvSpPr>
        <p:spPr>
          <a:xfrm>
            <a:off x="3976708" y="2482533"/>
            <a:ext cx="725941" cy="725941"/>
          </a:xfrm>
          <a:prstGeom prst="ellipse">
            <a:avLst/>
          </a:prstGeom>
          <a:ln w="38100">
            <a:solidFill>
              <a:srgbClr val="73FB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3FB79"/>
                </a:solidFill>
              </a:rPr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42774-B0EB-AF4C-984D-5D55BC84659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43009" y="2845504"/>
            <a:ext cx="133369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1585E-263A-3A47-ABEE-633EAF651750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280039" y="3208474"/>
            <a:ext cx="0" cy="931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2ADE6A-BF34-0842-BA43-70747067623D}"/>
                  </a:ext>
                </a:extLst>
              </p:cNvPr>
              <p:cNvSpPr/>
              <p:nvPr/>
            </p:nvSpPr>
            <p:spPr>
              <a:xfrm>
                <a:off x="2778219" y="2376448"/>
                <a:ext cx="10558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2ADE6A-BF34-0842-BA43-707470676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19" y="2376448"/>
                <a:ext cx="10558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CB906DA-D5E5-4949-A41A-5A41CD9A6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91" y="3756110"/>
            <a:ext cx="6981029" cy="257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68D614-155A-2841-909E-7F93689B3334}"/>
                  </a:ext>
                </a:extLst>
              </p:cNvPr>
              <p:cNvSpPr/>
              <p:nvPr/>
            </p:nvSpPr>
            <p:spPr>
              <a:xfrm>
                <a:off x="1224179" y="3386778"/>
                <a:ext cx="10558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68D614-155A-2841-909E-7F93689B3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79" y="3386778"/>
                <a:ext cx="1055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DD79F4D-7635-D140-8E9A-DE451B402CEA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917067" y="2482534"/>
            <a:ext cx="362971" cy="362971"/>
          </a:xfrm>
          <a:prstGeom prst="curvedConnector4">
            <a:avLst>
              <a:gd name="adj1" fmla="val -62980"/>
              <a:gd name="adj2" fmla="val 1629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031606-1CFE-7244-95F1-BD0EA7C2CE17}"/>
                  </a:ext>
                </a:extLst>
              </p:cNvPr>
              <p:cNvSpPr/>
              <p:nvPr/>
            </p:nvSpPr>
            <p:spPr>
              <a:xfrm>
                <a:off x="838200" y="1815173"/>
                <a:ext cx="31202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031606-1CFE-7244-95F1-BD0EA7C2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5173"/>
                <a:ext cx="3120265" cy="369332"/>
              </a:xfrm>
              <a:prstGeom prst="rect">
                <a:avLst/>
              </a:prstGeom>
              <a:blipFill>
                <a:blip r:embed="rId6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0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0148-E507-0847-B4F3-B02BF7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Markov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D7A783-358F-9042-87DD-EB7A37CFEE96}"/>
              </a:ext>
            </a:extLst>
          </p:cNvPr>
          <p:cNvSpPr/>
          <p:nvPr/>
        </p:nvSpPr>
        <p:spPr>
          <a:xfrm>
            <a:off x="1917068" y="2482533"/>
            <a:ext cx="725941" cy="725941"/>
          </a:xfrm>
          <a:prstGeom prst="ellipse">
            <a:avLst/>
          </a:prstGeom>
          <a:ln w="38100">
            <a:solidFill>
              <a:srgbClr val="FF2600">
                <a:alpha val="8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2600"/>
                </a:solidFill>
              </a:rPr>
              <a:t>S0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41E03C-19E6-4044-832C-F768B0369B76}"/>
              </a:ext>
            </a:extLst>
          </p:cNvPr>
          <p:cNvSpPr/>
          <p:nvPr/>
        </p:nvSpPr>
        <p:spPr>
          <a:xfrm>
            <a:off x="1917068" y="4139996"/>
            <a:ext cx="725941" cy="725941"/>
          </a:xfrm>
          <a:prstGeom prst="ellipse">
            <a:avLst/>
          </a:prstGeom>
          <a:ln w="38100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300"/>
                </a:solidFill>
              </a:rPr>
              <a:t>S1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5CAE7-F63B-ED40-9D0B-510EC1678E36}"/>
              </a:ext>
            </a:extLst>
          </p:cNvPr>
          <p:cNvSpPr/>
          <p:nvPr/>
        </p:nvSpPr>
        <p:spPr>
          <a:xfrm>
            <a:off x="3976708" y="2482533"/>
            <a:ext cx="725941" cy="725941"/>
          </a:xfrm>
          <a:prstGeom prst="ellipse">
            <a:avLst/>
          </a:prstGeom>
          <a:ln w="38100">
            <a:solidFill>
              <a:srgbClr val="73FB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3FB79"/>
                </a:solidFill>
              </a:rPr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42774-B0EB-AF4C-984D-5D55BC84659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43009" y="2845504"/>
            <a:ext cx="133369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1585E-263A-3A47-ABEE-633EAF651750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280039" y="3208474"/>
            <a:ext cx="0" cy="931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2ADE6A-BF34-0842-BA43-70747067623D}"/>
                  </a:ext>
                </a:extLst>
              </p:cNvPr>
              <p:cNvSpPr/>
              <p:nvPr/>
            </p:nvSpPr>
            <p:spPr>
              <a:xfrm>
                <a:off x="2778219" y="2376448"/>
                <a:ext cx="10558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2ADE6A-BF34-0842-BA43-707470676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19" y="2376448"/>
                <a:ext cx="10558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CB906DA-D5E5-4949-A41A-5A41CD9A6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91" y="3756110"/>
            <a:ext cx="6981029" cy="25781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DD79F4D-7635-D140-8E9A-DE451B402CEA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917067" y="2482534"/>
            <a:ext cx="362971" cy="362971"/>
          </a:xfrm>
          <a:prstGeom prst="curvedConnector4">
            <a:avLst>
              <a:gd name="adj1" fmla="val -62980"/>
              <a:gd name="adj2" fmla="val 1629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031606-1CFE-7244-95F1-BD0EA7C2CE17}"/>
                  </a:ext>
                </a:extLst>
              </p:cNvPr>
              <p:cNvSpPr/>
              <p:nvPr/>
            </p:nvSpPr>
            <p:spPr>
              <a:xfrm>
                <a:off x="701040" y="1846485"/>
                <a:ext cx="18048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031606-1CFE-7244-95F1-BD0EA7C2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846485"/>
                <a:ext cx="180480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6F7F94-FE84-9E44-9C0F-8F2F2E3EDBF8}"/>
              </a:ext>
            </a:extLst>
          </p:cNvPr>
          <p:cNvSpPr txBox="1"/>
          <p:nvPr/>
        </p:nvSpPr>
        <p:spPr>
          <a:xfrm>
            <a:off x="6400800" y="1506022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  –  (P</a:t>
            </a:r>
            <a:r>
              <a:rPr lang="en-US" baseline="-25000" dirty="0"/>
              <a:t>01</a:t>
            </a:r>
            <a:r>
              <a:rPr lang="en-US" dirty="0"/>
              <a:t> + P</a:t>
            </a:r>
            <a:r>
              <a:rPr lang="en-US" baseline="-25000" dirty="0"/>
              <a:t>03</a:t>
            </a:r>
            <a:r>
              <a:rPr lang="en-US" dirty="0"/>
              <a:t>),   P</a:t>
            </a:r>
            <a:r>
              <a:rPr lang="en-US" baseline="-25000" dirty="0"/>
              <a:t>01</a:t>
            </a:r>
            <a:r>
              <a:rPr lang="en-US" dirty="0"/>
              <a:t>,   0,   P</a:t>
            </a:r>
            <a:r>
              <a:rPr lang="en-US" baseline="-25000" dirty="0"/>
              <a:t>03</a:t>
            </a:r>
            <a:r>
              <a:rPr lang="en-US" dirty="0"/>
              <a:t>,   0,   0,   0,   0,   0 ]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E87E5-9143-6745-8A9A-0641643048A1}"/>
              </a:ext>
            </a:extLst>
          </p:cNvPr>
          <p:cNvSpPr txBox="1"/>
          <p:nvPr/>
        </p:nvSpPr>
        <p:spPr>
          <a:xfrm>
            <a:off x="6400800" y="1099079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           N</a:t>
            </a:r>
            <a:r>
              <a:rPr lang="en-US" baseline="-25000" dirty="0"/>
              <a:t>0, t0</a:t>
            </a:r>
            <a:r>
              <a:rPr lang="en-US" dirty="0"/>
              <a:t>,           0,    0,     0,    0,   0,   0,   0,   0 ]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BD420-29F2-D945-A32C-2F04A0A3B900}"/>
              </a:ext>
            </a:extLst>
          </p:cNvPr>
          <p:cNvSpPr txBox="1"/>
          <p:nvPr/>
        </p:nvSpPr>
        <p:spPr>
          <a:xfrm>
            <a:off x="5737436" y="1136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59385-153D-E146-8E16-50D27CFCACCF}"/>
                  </a:ext>
                </a:extLst>
              </p:cNvPr>
              <p:cNvSpPr txBox="1"/>
              <p:nvPr/>
            </p:nvSpPr>
            <p:spPr>
              <a:xfrm>
                <a:off x="5485764" y="2277587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t0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59385-153D-E146-8E16-50D27CFC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64" y="2277587"/>
                <a:ext cx="881973" cy="369332"/>
              </a:xfrm>
              <a:prstGeom prst="rect">
                <a:avLst/>
              </a:prstGeom>
              <a:blipFill>
                <a:blip r:embed="rId6"/>
                <a:stretch>
                  <a:fillRect l="-7246" t="-3333" r="-14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BA2D75A-AC53-154B-99BD-417B05BA5B4F}"/>
              </a:ext>
            </a:extLst>
          </p:cNvPr>
          <p:cNvSpPr txBox="1"/>
          <p:nvPr/>
        </p:nvSpPr>
        <p:spPr>
          <a:xfrm>
            <a:off x="6367737" y="2261734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N</a:t>
            </a:r>
            <a:r>
              <a:rPr lang="en-US" baseline="-25000" dirty="0"/>
              <a:t>0, t0  </a:t>
            </a:r>
            <a:r>
              <a:rPr lang="en-US" dirty="0"/>
              <a:t>–  (N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),   N</a:t>
            </a:r>
            <a:r>
              <a:rPr lang="en-US" baseline="-25000" dirty="0"/>
              <a:t>1</a:t>
            </a:r>
            <a:r>
              <a:rPr lang="en-US" dirty="0"/>
              <a:t>,   0,   N</a:t>
            </a:r>
            <a:r>
              <a:rPr lang="en-US" baseline="-25000" dirty="0"/>
              <a:t>3</a:t>
            </a:r>
            <a:r>
              <a:rPr lang="en-US" dirty="0"/>
              <a:t>,   0,   0,   0,   0,   0 ]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29A5EA-0134-6B4B-A961-EBECDF9F0CA9}"/>
                  </a:ext>
                </a:extLst>
              </p:cNvPr>
              <p:cNvSpPr/>
              <p:nvPr/>
            </p:nvSpPr>
            <p:spPr>
              <a:xfrm>
                <a:off x="1224179" y="3414055"/>
                <a:ext cx="10558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29A5EA-0134-6B4B-A961-EBECDF9F0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79" y="3414055"/>
                <a:ext cx="10558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36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2D97-6404-8D40-9239-C2BD76DE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Calbindin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147A-C206-5844-B174-365065E0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2099"/>
            <a:ext cx="10515600" cy="8048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3F8F21-CBF9-064A-BAEF-A84653C67EA6}"/>
                  </a:ext>
                </a:extLst>
              </p:cNvPr>
              <p:cNvSpPr txBox="1"/>
              <p:nvPr/>
            </p:nvSpPr>
            <p:spPr>
              <a:xfrm>
                <a:off x="2980307" y="1405994"/>
                <a:ext cx="6231386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(0.25 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3F8F21-CBF9-064A-BAEF-A84653C6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07" y="1405994"/>
                <a:ext cx="6231386" cy="569387"/>
              </a:xfrm>
              <a:prstGeom prst="rect">
                <a:avLst/>
              </a:prstGeom>
              <a:blipFill>
                <a:blip r:embed="rId2"/>
                <a:stretch>
                  <a:fillRect l="-407" t="-6522" r="-20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FF233D-B730-904B-893A-CF45203A6EA4}"/>
                  </a:ext>
                </a:extLst>
              </p:cNvPr>
              <p:cNvSpPr txBox="1"/>
              <p:nvPr/>
            </p:nvSpPr>
            <p:spPr>
              <a:xfrm>
                <a:off x="3136900" y="2098305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FF233D-B730-904B-893A-CF45203A6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0" y="2098305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t="-4348" r="-77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387</Words>
  <Application>Microsoft Macintosh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Detailed Markov Model</vt:lpstr>
      <vt:lpstr>Calbindin</vt:lpstr>
      <vt:lpstr>Calbindin Transitions</vt:lpstr>
      <vt:lpstr>Calbindin Transitions</vt:lpstr>
      <vt:lpstr>Calbindin Transitions</vt:lpstr>
      <vt:lpstr>Calbindin Markov</vt:lpstr>
      <vt:lpstr>Calbindin Markov</vt:lpstr>
      <vt:lpstr>Calbindin Markov</vt:lpstr>
      <vt:lpstr>Calbindin Markov</vt:lpstr>
      <vt:lpstr>Calbindin Markov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Markov Model</dc:title>
  <dc:creator>Margot Wagner</dc:creator>
  <cp:lastModifiedBy>Margot Wagner</cp:lastModifiedBy>
  <cp:revision>22</cp:revision>
  <dcterms:created xsi:type="dcterms:W3CDTF">2020-03-16T22:24:46Z</dcterms:created>
  <dcterms:modified xsi:type="dcterms:W3CDTF">2020-08-14T18:27:11Z</dcterms:modified>
</cp:coreProperties>
</file>