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6" r:id="rId2"/>
    <p:sldId id="259" r:id="rId3"/>
    <p:sldId id="260" r:id="rId4"/>
    <p:sldId id="267" r:id="rId5"/>
    <p:sldId id="261" r:id="rId6"/>
    <p:sldId id="268" r:id="rId7"/>
    <p:sldId id="269" r:id="rId8"/>
    <p:sldId id="263" r:id="rId9"/>
    <p:sldId id="264" r:id="rId10"/>
    <p:sldId id="265" r:id="rId11"/>
    <p:sldId id="270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0"/>
    <p:restoredTop sz="94593"/>
  </p:normalViewPr>
  <p:slideViewPr>
    <p:cSldViewPr snapToGrid="0" snapToObjects="1">
      <p:cViewPr>
        <p:scale>
          <a:sx n="125" d="100"/>
          <a:sy n="125" d="100"/>
        </p:scale>
        <p:origin x="2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24276-7EDF-F144-9F1B-E079AAFFCFFC}" type="datetimeFigureOut">
              <a:t>4/20/22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0705A-8F2F-CD41-AC99-ECF4A8D2FE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88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0705A-8F2F-CD41-AC99-ECF4A8D2FEF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5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0705A-8F2F-CD41-AC99-ECF4A8D2FEF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58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Shouldn’t really have a 1-p probability for diffusion: https://www.princeton.edu/~akosmrlj/MAE545_S2018/lecture17_slides.pdf</a:t>
            </a:r>
          </a:p>
          <a:p>
            <a:r>
              <a:rPr lang="en-US"/>
              <a:t>https://web.stanford.edu/class/archive/cs/cs279/cs279.1172/lectures/lecture10.pdf</a:t>
            </a:r>
          </a:p>
          <a:p>
            <a:r>
              <a:rPr lang="en-US"/>
              <a:t>https://www.sintef.no/globalassets/upload/ikt/9011/simoslo/evita/2007/lecture23.pdf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0705A-8F2F-CD41-AC99-ECF4A8D2FEF9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04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0705A-8F2F-CD41-AC99-ECF4A8D2FEF9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91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https://tutorial.math.lamar.edu/classes/de/RealEigenvalues.aspx</a:t>
            </a:r>
          </a:p>
          <a:p>
            <a:r>
              <a:rPr lang="en-US">
                <a:sym typeface="Wingdings" pitchFamily="2" charset="2"/>
              </a:rPr>
              <a:t> Left and right don’t appear to be independent as I have done it…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0705A-8F2F-CD41-AC99-ECF4A8D2FEF9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9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0705A-8F2F-CD41-AC99-ECF4A8D2FEF9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30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53B6E-A9B6-B14D-B0D6-62EF06DA5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A023B-F9C9-F74B-A007-5EBD96B04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D42FE-AB19-1E4A-BF96-FF6800499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461E-4E44-1046-98F0-6568A5367081}" type="datetimeFigureOut">
              <a:t>4/20/22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E4FF4-CE13-9944-82C0-5D21EFC8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56290-D50E-694C-B469-0BC992642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D762-84D7-FB4F-9132-9BEE665A26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27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31C2E-10C1-0940-A9A9-8DC94226A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A4631-2259-314A-8671-7CE6E0E0D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009EE-48B2-0C46-B934-3664F0E02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461E-4E44-1046-98F0-6568A5367081}" type="datetimeFigureOut">
              <a:t>4/20/22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2886E-D9F3-5C4A-87F4-3DD76731C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26C86-24AD-6843-A32D-5BFAF17A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D762-84D7-FB4F-9132-9BEE665A26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1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9DE376-F1BB-E940-97AD-FA0724282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32971-EC27-B846-ADC0-FF74A5189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67968-AB61-704F-8E48-F450AD938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461E-4E44-1046-98F0-6568A5367081}" type="datetimeFigureOut">
              <a:t>4/20/22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E0C15-AE83-7948-81FC-917B14D0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B72E6-C619-C540-8992-2DBAE516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D762-84D7-FB4F-9132-9BEE665A26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2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E612-0EAD-D54F-B2C1-BFCA3B3C7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E124D-A3D7-D04B-8596-9E6F10670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2E79C-3F96-534C-A8C3-E4963467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461E-4E44-1046-98F0-6568A5367081}" type="datetimeFigureOut">
              <a:t>4/20/22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AD05A-F2C9-FC42-9787-42F24418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29744-87BE-7A43-ABAE-1BF82CA96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D762-84D7-FB4F-9132-9BEE665A26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D4A1A-F17E-7443-A760-E2BD5A68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129DB-69E1-F146-B3DC-3FBD80027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78C3D-C9B3-404B-B7B3-08CA97B43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461E-4E44-1046-98F0-6568A5367081}" type="datetimeFigureOut">
              <a:t>4/20/22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60200-66B1-1047-8215-DA6C7EE17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603CC-C3F9-0643-86FC-18FAC836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D762-84D7-FB4F-9132-9BEE665A26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1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26B7A-92F3-3845-A8E3-F66864FD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CD1A5-F8DA-D842-BC50-D17746B805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4FACE-D637-F84B-8AD2-332591833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58744-15CE-5D47-BCB6-CE9DA4138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461E-4E44-1046-98F0-6568A5367081}" type="datetimeFigureOut">
              <a:t>4/20/22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FA58A-066E-654E-B2A0-BD82A31C1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36121-26BC-BB48-975B-BE1FFF5C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D762-84D7-FB4F-9132-9BEE665A26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6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3438B-525B-E84B-B908-9C942D69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BBEFA-27E6-0D46-A79D-001CA58D3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3EB96-B044-034B-AFB4-D6A4DDA15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196565-1CFA-1E46-97AF-B042C986F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843A5B-80EB-A04A-B349-189A4CCCD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6B6C9E-FE73-E044-85CD-4C8551966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461E-4E44-1046-98F0-6568A5367081}" type="datetimeFigureOut">
              <a:t>4/20/22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C09523-BB23-DE43-B85C-9C0B1CF8A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042F4C-64A7-1346-9837-F4A79E3D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D762-84D7-FB4F-9132-9BEE665A26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48EEA-9653-6345-BBAE-93F94C3AC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56FDFC-5BB8-1148-B400-D73ACB43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461E-4E44-1046-98F0-6568A5367081}" type="datetimeFigureOut">
              <a:t>4/20/22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409C04-528A-3E45-A353-00FDA2B4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93BF0-0457-B449-95E9-E7F37F718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D762-84D7-FB4F-9132-9BEE665A26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4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886D81-44E4-9147-9147-E4C967F6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461E-4E44-1046-98F0-6568A5367081}" type="datetimeFigureOut">
              <a:t>4/20/22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3927D-4F8C-3048-90C0-24A17BFC8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60477-23B8-1F46-BD8E-D9645B929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D762-84D7-FB4F-9132-9BEE665A26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1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457F-A264-9346-BC5B-55B4F90BD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81703-05DF-5B49-940C-DD6FE59A6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EFA67-51CD-0D4A-A504-8B17C9E78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1B5E0-88A1-3F48-92DD-50356F5F2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461E-4E44-1046-98F0-6568A5367081}" type="datetimeFigureOut">
              <a:t>4/20/22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B45AA-DE73-2A45-BF0E-C6A63D7B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AAE7C-F1E5-884A-A08F-7B8E596CA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D762-84D7-FB4F-9132-9BEE665A26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2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8D6C-1D1B-B744-8558-56B7A8EC3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7FD339-CCD4-7148-A45E-B6C9121F88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A4E4D-1FC4-144C-8739-DC40E2BD7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CC9AC-C34D-2044-AAF4-DD8D39E2F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461E-4E44-1046-98F0-6568A5367081}" type="datetimeFigureOut">
              <a:t>4/20/22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1ED8D-0590-4E48-8BFE-CD0D5816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8929-CA19-884E-8B8B-03D983B2B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D762-84D7-FB4F-9132-9BEE665A26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6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2D70AA-0547-0E41-B077-CE00FBEA7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9B2E3-5611-EA49-B8BD-272A1A999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98C15-315F-D746-9C2A-3F26FAC5E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0461E-4E44-1046-98F0-6568A5367081}" type="datetimeFigureOut">
              <a:t>4/20/22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C4A7C-5DED-4D48-A661-79CFE3D57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60CC3-8104-D645-92D1-A9A164C98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ED762-84D7-FB4F-9132-9BEE665A26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1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4.png"/><Relationship Id="rId7" Type="http://schemas.openxmlformats.org/officeDocument/2006/relationships/image" Target="../media/image140.png"/><Relationship Id="rId12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8.png"/><Relationship Id="rId5" Type="http://schemas.openxmlformats.org/officeDocument/2006/relationships/image" Target="../media/image120.png"/><Relationship Id="rId10" Type="http://schemas.openxmlformats.org/officeDocument/2006/relationships/image" Target="../media/image17.png"/><Relationship Id="rId4" Type="http://schemas.openxmlformats.org/officeDocument/2006/relationships/image" Target="../media/image110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3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14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6.png"/><Relationship Id="rId3" Type="http://schemas.openxmlformats.org/officeDocument/2006/relationships/image" Target="../media/image100.png"/><Relationship Id="rId7" Type="http://schemas.openxmlformats.org/officeDocument/2006/relationships/image" Target="../media/image42.png"/><Relationship Id="rId12" Type="http://schemas.openxmlformats.org/officeDocument/2006/relationships/image" Target="../media/image4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4.png"/><Relationship Id="rId5" Type="http://schemas.openxmlformats.org/officeDocument/2006/relationships/image" Target="../media/image40.png"/><Relationship Id="rId15" Type="http://schemas.openxmlformats.org/officeDocument/2006/relationships/image" Target="../media/image48.png"/><Relationship Id="rId10" Type="http://schemas.openxmlformats.org/officeDocument/2006/relationships/image" Target="../media/image270.png"/><Relationship Id="rId4" Type="http://schemas.openxmlformats.org/officeDocument/2006/relationships/image" Target="../media/image39.png"/><Relationship Id="rId14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320.png"/><Relationship Id="rId7" Type="http://schemas.openxmlformats.org/officeDocument/2006/relationships/image" Target="../media/image3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11" Type="http://schemas.openxmlformats.org/officeDocument/2006/relationships/image" Target="../media/image400.png"/><Relationship Id="rId5" Type="http://schemas.openxmlformats.org/officeDocument/2006/relationships/image" Target="../media/image340.png"/><Relationship Id="rId10" Type="http://schemas.openxmlformats.org/officeDocument/2006/relationships/image" Target="../media/image390.png"/><Relationship Id="rId4" Type="http://schemas.openxmlformats.org/officeDocument/2006/relationships/image" Target="../media/image330.png"/><Relationship Id="rId9" Type="http://schemas.openxmlformats.org/officeDocument/2006/relationships/image" Target="../media/image3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C4C4-05F7-B848-910E-B18B9F24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1D random walk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14F38C-2B42-D24A-AC0A-17DD501B0726}"/>
              </a:ext>
            </a:extLst>
          </p:cNvPr>
          <p:cNvCxnSpPr/>
          <p:nvPr/>
        </p:nvCxnSpPr>
        <p:spPr>
          <a:xfrm>
            <a:off x="5998028" y="3009900"/>
            <a:ext cx="0" cy="4027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F39530-6680-0346-8EB8-887EFB10E7A5}"/>
              </a:ext>
            </a:extLst>
          </p:cNvPr>
          <p:cNvCxnSpPr/>
          <p:nvPr/>
        </p:nvCxnSpPr>
        <p:spPr>
          <a:xfrm>
            <a:off x="6912428" y="3009900"/>
            <a:ext cx="0" cy="4027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A66669-3D8D-8F4B-9D59-AC14924F94E0}"/>
              </a:ext>
            </a:extLst>
          </p:cNvPr>
          <p:cNvCxnSpPr/>
          <p:nvPr/>
        </p:nvCxnSpPr>
        <p:spPr>
          <a:xfrm>
            <a:off x="5083627" y="3009900"/>
            <a:ext cx="0" cy="4027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CF49B96-EAD9-4847-856A-BA243BDBED80}"/>
              </a:ext>
            </a:extLst>
          </p:cNvPr>
          <p:cNvSpPr/>
          <p:nvPr/>
        </p:nvSpPr>
        <p:spPr>
          <a:xfrm>
            <a:off x="5883727" y="3096987"/>
            <a:ext cx="228598" cy="228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439ABC-B488-BC4A-977D-769B60B24FE2}"/>
              </a:ext>
            </a:extLst>
          </p:cNvPr>
          <p:cNvSpPr txBox="1"/>
          <p:nvPr/>
        </p:nvSpPr>
        <p:spPr>
          <a:xfrm>
            <a:off x="6318475" y="237109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459182-CAA6-7E46-AB4E-E77C3A0F3184}"/>
              </a:ext>
            </a:extLst>
          </p:cNvPr>
          <p:cNvSpPr txBox="1"/>
          <p:nvPr/>
        </p:nvSpPr>
        <p:spPr>
          <a:xfrm>
            <a:off x="5389185" y="236153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p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28B73FF-7CBF-0D43-B7F1-AF863E760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365125"/>
            <a:ext cx="3657600" cy="18161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23C6639-3404-7849-89F1-FB645D007F74}"/>
              </a:ext>
            </a:extLst>
          </p:cNvPr>
          <p:cNvSpPr txBox="1"/>
          <p:nvPr/>
        </p:nvSpPr>
        <p:spPr>
          <a:xfrm>
            <a:off x="269706" y="4547218"/>
            <a:ext cx="495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 a system with equal diffusivity in all directions,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551B37-7620-F142-94D3-16EBA8BF38AA}"/>
                  </a:ext>
                </a:extLst>
              </p:cNvPr>
              <p:cNvSpPr txBox="1"/>
              <p:nvPr/>
            </p:nvSpPr>
            <p:spPr>
              <a:xfrm>
                <a:off x="838200" y="4916550"/>
                <a:ext cx="2837443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551B37-7620-F142-94D3-16EBA8BF3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16550"/>
                <a:ext cx="2837443" cy="525913"/>
              </a:xfrm>
              <a:prstGeom prst="rect">
                <a:avLst/>
              </a:prstGeom>
              <a:blipFill>
                <a:blip r:embed="rId4"/>
                <a:stretch>
                  <a:fillRect l="-1786" t="-476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4F7FEA30-5D02-9E4F-B0BA-E414AD2F39FF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E43E54-4E49-AFFF-CA46-83B8ECE88617}"/>
              </a:ext>
            </a:extLst>
          </p:cNvPr>
          <p:cNvSpPr txBox="1"/>
          <p:nvPr/>
        </p:nvSpPr>
        <p:spPr>
          <a:xfrm>
            <a:off x="5727089" y="3866807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1-2p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2FE40D1-E149-F4F1-BBD6-9EAB297469A7}"/>
              </a:ext>
            </a:extLst>
          </p:cNvPr>
          <p:cNvCxnSpPr>
            <a:cxnSpLocks/>
          </p:cNvCxnSpPr>
          <p:nvPr/>
        </p:nvCxnSpPr>
        <p:spPr>
          <a:xfrm>
            <a:off x="1034142" y="3211286"/>
            <a:ext cx="10123715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C41B565-44FB-4141-1EEA-DDCFAA1E7106}"/>
              </a:ext>
            </a:extLst>
          </p:cNvPr>
          <p:cNvCxnSpPr/>
          <p:nvPr/>
        </p:nvCxnSpPr>
        <p:spPr>
          <a:xfrm>
            <a:off x="5998028" y="3009900"/>
            <a:ext cx="0" cy="4027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0B814C-EC43-D6A3-F823-A0A50CBB4864}"/>
              </a:ext>
            </a:extLst>
          </p:cNvPr>
          <p:cNvCxnSpPr/>
          <p:nvPr/>
        </p:nvCxnSpPr>
        <p:spPr>
          <a:xfrm>
            <a:off x="6912428" y="3009900"/>
            <a:ext cx="0" cy="4027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942C26B-D6EC-E3DE-D5FE-B960B7D92F15}"/>
              </a:ext>
            </a:extLst>
          </p:cNvPr>
          <p:cNvCxnSpPr/>
          <p:nvPr/>
        </p:nvCxnSpPr>
        <p:spPr>
          <a:xfrm>
            <a:off x="5083627" y="3009900"/>
            <a:ext cx="0" cy="4027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EA909BC-8340-13AC-1D22-C21654E97408}"/>
              </a:ext>
            </a:extLst>
          </p:cNvPr>
          <p:cNvCxnSpPr/>
          <p:nvPr/>
        </p:nvCxnSpPr>
        <p:spPr>
          <a:xfrm>
            <a:off x="4169227" y="3009900"/>
            <a:ext cx="0" cy="4027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5C5EC20-8259-9FA8-5E90-AE204A99BE66}"/>
              </a:ext>
            </a:extLst>
          </p:cNvPr>
          <p:cNvCxnSpPr/>
          <p:nvPr/>
        </p:nvCxnSpPr>
        <p:spPr>
          <a:xfrm>
            <a:off x="3254827" y="3009900"/>
            <a:ext cx="0" cy="4027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AF20CF5-5327-FD93-B671-F4F1F4F8B488}"/>
              </a:ext>
            </a:extLst>
          </p:cNvPr>
          <p:cNvCxnSpPr/>
          <p:nvPr/>
        </p:nvCxnSpPr>
        <p:spPr>
          <a:xfrm>
            <a:off x="2340427" y="3009900"/>
            <a:ext cx="0" cy="4027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AA4A54A-CAB0-A2AD-D602-7AD0D6663A10}"/>
              </a:ext>
            </a:extLst>
          </p:cNvPr>
          <p:cNvCxnSpPr/>
          <p:nvPr/>
        </p:nvCxnSpPr>
        <p:spPr>
          <a:xfrm>
            <a:off x="7826827" y="3009900"/>
            <a:ext cx="0" cy="4027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35B8DBA-CA40-DAC7-1AA1-462A998E7564}"/>
              </a:ext>
            </a:extLst>
          </p:cNvPr>
          <p:cNvCxnSpPr/>
          <p:nvPr/>
        </p:nvCxnSpPr>
        <p:spPr>
          <a:xfrm>
            <a:off x="8741227" y="3009900"/>
            <a:ext cx="0" cy="4027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9A4194B-783F-97FF-346F-32B11B85EEE9}"/>
              </a:ext>
            </a:extLst>
          </p:cNvPr>
          <p:cNvCxnSpPr/>
          <p:nvPr/>
        </p:nvCxnSpPr>
        <p:spPr>
          <a:xfrm>
            <a:off x="9655627" y="3009900"/>
            <a:ext cx="0" cy="4027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ED25062-455C-5217-2962-0F58118595E3}"/>
              </a:ext>
            </a:extLst>
          </p:cNvPr>
          <p:cNvCxnSpPr/>
          <p:nvPr/>
        </p:nvCxnSpPr>
        <p:spPr>
          <a:xfrm>
            <a:off x="10570027" y="3009900"/>
            <a:ext cx="0" cy="4027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FFD93D3-D0E2-3876-C134-DE1C725549D9}"/>
              </a:ext>
            </a:extLst>
          </p:cNvPr>
          <p:cNvSpPr/>
          <p:nvPr/>
        </p:nvSpPr>
        <p:spPr>
          <a:xfrm>
            <a:off x="5883727" y="3096987"/>
            <a:ext cx="228598" cy="228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7566482-2CDB-1472-41E0-040FC839745F}"/>
              </a:ext>
            </a:extLst>
          </p:cNvPr>
          <p:cNvSpPr txBox="1"/>
          <p:nvPr/>
        </p:nvSpPr>
        <p:spPr>
          <a:xfrm>
            <a:off x="5879243" y="34765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i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91FA9F6-CFD2-417A-03B5-6B9BDC004D06}"/>
              </a:ext>
            </a:extLst>
          </p:cNvPr>
          <p:cNvSpPr txBox="1"/>
          <p:nvPr/>
        </p:nvSpPr>
        <p:spPr>
          <a:xfrm>
            <a:off x="6677427" y="3508933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i+1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F368B25-8E9F-6F5A-8959-F20F6A22150D}"/>
              </a:ext>
            </a:extLst>
          </p:cNvPr>
          <p:cNvSpPr txBox="1"/>
          <p:nvPr/>
        </p:nvSpPr>
        <p:spPr>
          <a:xfrm>
            <a:off x="4849346" y="352697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i-1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0CC3868-44B1-2677-B95B-60735E1E9740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632BBAD7-BF15-7545-84C1-7B5488DD2F4C}"/>
              </a:ext>
            </a:extLst>
          </p:cNvPr>
          <p:cNvSpPr/>
          <p:nvPr/>
        </p:nvSpPr>
        <p:spPr>
          <a:xfrm rot="5213192" flipH="1">
            <a:off x="5092461" y="2754086"/>
            <a:ext cx="914400" cy="914400"/>
          </a:xfrm>
          <a:prstGeom prst="arc">
            <a:avLst>
              <a:gd name="adj1" fmla="val 16200000"/>
              <a:gd name="adj2" fmla="val 5109363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9CBA99F3-1655-E849-B1F4-6D7051D281CD}"/>
              </a:ext>
            </a:extLst>
          </p:cNvPr>
          <p:cNvSpPr/>
          <p:nvPr/>
        </p:nvSpPr>
        <p:spPr>
          <a:xfrm rot="16386808">
            <a:off x="5973867" y="2754086"/>
            <a:ext cx="914400" cy="914400"/>
          </a:xfrm>
          <a:prstGeom prst="arc">
            <a:avLst>
              <a:gd name="adj1" fmla="val 16200000"/>
              <a:gd name="adj2" fmla="val 5109363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326C181C-AB62-96E4-6337-3F5D029C46C6}"/>
              </a:ext>
            </a:extLst>
          </p:cNvPr>
          <p:cNvCxnSpPr>
            <a:cxnSpLocks/>
            <a:stCxn id="18" idx="2"/>
            <a:endCxn id="18" idx="6"/>
          </p:cNvCxnSpPr>
          <p:nvPr/>
        </p:nvCxnSpPr>
        <p:spPr>
          <a:xfrm rot="10800000" flipH="1">
            <a:off x="5883727" y="3211286"/>
            <a:ext cx="228598" cy="12700"/>
          </a:xfrm>
          <a:prstGeom prst="curvedConnector5">
            <a:avLst>
              <a:gd name="adj1" fmla="val -121506"/>
              <a:gd name="adj2" fmla="val -4809693"/>
              <a:gd name="adj3" fmla="val 23010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88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C4C4-05F7-B848-910E-B18B9F24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1D random walk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14F38C-2B42-D24A-AC0A-17DD501B0726}"/>
              </a:ext>
            </a:extLst>
          </p:cNvPr>
          <p:cNvCxnSpPr/>
          <p:nvPr/>
        </p:nvCxnSpPr>
        <p:spPr>
          <a:xfrm>
            <a:off x="5998028" y="3009900"/>
            <a:ext cx="0" cy="4027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F39530-6680-0346-8EB8-887EFB10E7A5}"/>
              </a:ext>
            </a:extLst>
          </p:cNvPr>
          <p:cNvCxnSpPr/>
          <p:nvPr/>
        </p:nvCxnSpPr>
        <p:spPr>
          <a:xfrm>
            <a:off x="6912428" y="3009900"/>
            <a:ext cx="0" cy="4027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A66669-3D8D-8F4B-9D59-AC14924F94E0}"/>
              </a:ext>
            </a:extLst>
          </p:cNvPr>
          <p:cNvCxnSpPr/>
          <p:nvPr/>
        </p:nvCxnSpPr>
        <p:spPr>
          <a:xfrm>
            <a:off x="5083627" y="3009900"/>
            <a:ext cx="0" cy="4027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9CBA99F3-1655-E849-B1F4-6D7051D281CD}"/>
              </a:ext>
            </a:extLst>
          </p:cNvPr>
          <p:cNvSpPr/>
          <p:nvPr/>
        </p:nvSpPr>
        <p:spPr>
          <a:xfrm rot="16386808">
            <a:off x="5973867" y="2754086"/>
            <a:ext cx="914400" cy="914400"/>
          </a:xfrm>
          <a:prstGeom prst="arc">
            <a:avLst>
              <a:gd name="adj1" fmla="val 16200000"/>
              <a:gd name="adj2" fmla="val 5109363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632BBAD7-BF15-7545-84C1-7B5488DD2F4C}"/>
              </a:ext>
            </a:extLst>
          </p:cNvPr>
          <p:cNvSpPr/>
          <p:nvPr/>
        </p:nvSpPr>
        <p:spPr>
          <a:xfrm rot="5213192" flipH="1">
            <a:off x="5092461" y="2754086"/>
            <a:ext cx="914400" cy="914400"/>
          </a:xfrm>
          <a:prstGeom prst="arc">
            <a:avLst>
              <a:gd name="adj1" fmla="val 16200000"/>
              <a:gd name="adj2" fmla="val 5109363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439ABC-B488-BC4A-977D-769B60B24FE2}"/>
              </a:ext>
            </a:extLst>
          </p:cNvPr>
          <p:cNvSpPr txBox="1"/>
          <p:nvPr/>
        </p:nvSpPr>
        <p:spPr>
          <a:xfrm>
            <a:off x="6318475" y="237109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459182-CAA6-7E46-AB4E-E77C3A0F3184}"/>
              </a:ext>
            </a:extLst>
          </p:cNvPr>
          <p:cNvSpPr txBox="1"/>
          <p:nvPr/>
        </p:nvSpPr>
        <p:spPr>
          <a:xfrm>
            <a:off x="5013231" y="2355209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q = 1 - p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28B73FF-7CBF-0D43-B7F1-AF863E760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365125"/>
            <a:ext cx="3657600" cy="18161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CC1F84F-002C-6E43-A36D-3EE89CFCAB8E}"/>
              </a:ext>
            </a:extLst>
          </p:cNvPr>
          <p:cNvSpPr txBox="1"/>
          <p:nvPr/>
        </p:nvSpPr>
        <p:spPr>
          <a:xfrm>
            <a:off x="5879243" y="34765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031AE9-431E-8C44-9829-4AE7096D15DA}"/>
              </a:ext>
            </a:extLst>
          </p:cNvPr>
          <p:cNvSpPr txBox="1"/>
          <p:nvPr/>
        </p:nvSpPr>
        <p:spPr>
          <a:xfrm>
            <a:off x="6677427" y="3508933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i+1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6A599A-EE58-824B-843D-CBCAEA923564}"/>
              </a:ext>
            </a:extLst>
          </p:cNvPr>
          <p:cNvSpPr txBox="1"/>
          <p:nvPr/>
        </p:nvSpPr>
        <p:spPr>
          <a:xfrm>
            <a:off x="4849346" y="352697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i-1</a:t>
            </a: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D81D2003-43D8-3B47-A220-4A5B144E42F1}"/>
              </a:ext>
            </a:extLst>
          </p:cNvPr>
          <p:cNvSpPr/>
          <p:nvPr/>
        </p:nvSpPr>
        <p:spPr>
          <a:xfrm rot="5827607" flipV="1">
            <a:off x="5083629" y="2809413"/>
            <a:ext cx="914400" cy="914400"/>
          </a:xfrm>
          <a:prstGeom prst="arc">
            <a:avLst>
              <a:gd name="adj1" fmla="val 16200000"/>
              <a:gd name="adj2" fmla="val 5109363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0F4CD556-ED0E-C44B-ACF1-0F9D833C64D5}"/>
              </a:ext>
            </a:extLst>
          </p:cNvPr>
          <p:cNvSpPr/>
          <p:nvPr/>
        </p:nvSpPr>
        <p:spPr>
          <a:xfrm rot="15772393" flipH="1" flipV="1">
            <a:off x="5985545" y="2798884"/>
            <a:ext cx="914400" cy="914400"/>
          </a:xfrm>
          <a:prstGeom prst="arc">
            <a:avLst>
              <a:gd name="adj1" fmla="val 16200000"/>
              <a:gd name="adj2" fmla="val 5109363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7FEA30-5D02-9E4F-B0BA-E414AD2F39FF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79587F2-6697-A042-B5DF-70DF361C923C}"/>
              </a:ext>
            </a:extLst>
          </p:cNvPr>
          <p:cNvCxnSpPr>
            <a:cxnSpLocks/>
          </p:cNvCxnSpPr>
          <p:nvPr/>
        </p:nvCxnSpPr>
        <p:spPr>
          <a:xfrm>
            <a:off x="5117034" y="3211286"/>
            <a:ext cx="179538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CF49B96-EAD9-4847-856A-BA243BDBED80}"/>
              </a:ext>
            </a:extLst>
          </p:cNvPr>
          <p:cNvSpPr/>
          <p:nvPr/>
        </p:nvSpPr>
        <p:spPr>
          <a:xfrm>
            <a:off x="5883727" y="3096987"/>
            <a:ext cx="228598" cy="2285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22EFC9F-C577-4D47-99AE-E24254E03410}"/>
              </a:ext>
            </a:extLst>
          </p:cNvPr>
          <p:cNvSpPr/>
          <p:nvPr/>
        </p:nvSpPr>
        <p:spPr>
          <a:xfrm>
            <a:off x="6798123" y="3107021"/>
            <a:ext cx="228598" cy="2285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1803659-820C-AC4A-9F7E-2B324C79522A}"/>
              </a:ext>
            </a:extLst>
          </p:cNvPr>
          <p:cNvSpPr/>
          <p:nvPr/>
        </p:nvSpPr>
        <p:spPr>
          <a:xfrm>
            <a:off x="4969328" y="3112456"/>
            <a:ext cx="228598" cy="2285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0DDA8E-E493-6C45-AFA0-166B68E24E2A}"/>
              </a:ext>
            </a:extLst>
          </p:cNvPr>
          <p:cNvSpPr txBox="1"/>
          <p:nvPr/>
        </p:nvSpPr>
        <p:spPr>
          <a:xfrm>
            <a:off x="216033" y="4030682"/>
            <a:ext cx="994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 a system with equal diffusivity in all directions, q = p = 0.5. 1000 time points in a range of x = [-10, 10]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C6737A-4B32-7149-B31A-622C2D982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974" y="4476570"/>
            <a:ext cx="3542372" cy="22634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CF92FF-2F20-BD42-BE4D-5154A9976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332" y="4466035"/>
            <a:ext cx="3542372" cy="22845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F94CC7-8698-D94A-BD36-1BC220F99F9C}"/>
              </a:ext>
            </a:extLst>
          </p:cNvPr>
          <p:cNvSpPr txBox="1"/>
          <p:nvPr/>
        </p:nvSpPr>
        <p:spPr>
          <a:xfrm>
            <a:off x="89974" y="5423622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 molecule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FF8019-E558-9946-9DB4-7A9925D2576A}"/>
              </a:ext>
            </a:extLst>
          </p:cNvPr>
          <p:cNvSpPr txBox="1"/>
          <p:nvPr/>
        </p:nvSpPr>
        <p:spPr>
          <a:xfrm>
            <a:off x="10512647" y="5423622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 molecules</a:t>
            </a:r>
          </a:p>
        </p:txBody>
      </p:sp>
    </p:spTree>
    <p:extLst>
      <p:ext uri="{BB962C8B-B14F-4D97-AF65-F5344CB8AC3E}">
        <p14:creationId xmlns:p14="http://schemas.microsoft.com/office/powerpoint/2010/main" val="2367356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C4C4-05F7-B848-910E-B18B9F24A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85" y="140390"/>
            <a:ext cx="10515600" cy="1325563"/>
          </a:xfrm>
        </p:spPr>
        <p:txBody>
          <a:bodyPr/>
          <a:lstStyle/>
          <a:p>
            <a:r>
              <a:rPr lang="en-US" b="1"/>
              <a:t>1D random walk, multiple locations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8E6D98E-FDF1-1E44-A53E-CF312839B000}"/>
              </a:ext>
            </a:extLst>
          </p:cNvPr>
          <p:cNvCxnSpPr>
            <a:cxnSpLocks/>
          </p:cNvCxnSpPr>
          <p:nvPr/>
        </p:nvCxnSpPr>
        <p:spPr>
          <a:xfrm>
            <a:off x="935819" y="1874099"/>
            <a:ext cx="10123715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14F38C-2B42-D24A-AC0A-17DD501B0726}"/>
              </a:ext>
            </a:extLst>
          </p:cNvPr>
          <p:cNvCxnSpPr/>
          <p:nvPr/>
        </p:nvCxnSpPr>
        <p:spPr>
          <a:xfrm>
            <a:off x="5899705" y="1672713"/>
            <a:ext cx="0" cy="4027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F39530-6680-0346-8EB8-887EFB10E7A5}"/>
              </a:ext>
            </a:extLst>
          </p:cNvPr>
          <p:cNvCxnSpPr/>
          <p:nvPr/>
        </p:nvCxnSpPr>
        <p:spPr>
          <a:xfrm>
            <a:off x="6814105" y="1672713"/>
            <a:ext cx="0" cy="4027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A66669-3D8D-8F4B-9D59-AC14924F94E0}"/>
              </a:ext>
            </a:extLst>
          </p:cNvPr>
          <p:cNvCxnSpPr/>
          <p:nvPr/>
        </p:nvCxnSpPr>
        <p:spPr>
          <a:xfrm>
            <a:off x="4985304" y="1672713"/>
            <a:ext cx="0" cy="4027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BAD1B60-CA43-494B-A1F0-17518CB44302}"/>
              </a:ext>
            </a:extLst>
          </p:cNvPr>
          <p:cNvCxnSpPr/>
          <p:nvPr/>
        </p:nvCxnSpPr>
        <p:spPr>
          <a:xfrm>
            <a:off x="4070904" y="1672713"/>
            <a:ext cx="0" cy="4027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FD9079-C55B-B842-804B-9C7EC768047E}"/>
              </a:ext>
            </a:extLst>
          </p:cNvPr>
          <p:cNvCxnSpPr/>
          <p:nvPr/>
        </p:nvCxnSpPr>
        <p:spPr>
          <a:xfrm>
            <a:off x="3156504" y="1672713"/>
            <a:ext cx="0" cy="4027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E0A453-0BF9-A746-9FB1-02B8DEAD4F6C}"/>
              </a:ext>
            </a:extLst>
          </p:cNvPr>
          <p:cNvCxnSpPr/>
          <p:nvPr/>
        </p:nvCxnSpPr>
        <p:spPr>
          <a:xfrm>
            <a:off x="2242104" y="1672713"/>
            <a:ext cx="0" cy="4027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3627D67-49AF-8942-BC0E-84F4BA735567}"/>
              </a:ext>
            </a:extLst>
          </p:cNvPr>
          <p:cNvCxnSpPr/>
          <p:nvPr/>
        </p:nvCxnSpPr>
        <p:spPr>
          <a:xfrm>
            <a:off x="7728504" y="1672713"/>
            <a:ext cx="0" cy="4027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6B5053-DB48-8F4F-84DC-E74E65595A99}"/>
              </a:ext>
            </a:extLst>
          </p:cNvPr>
          <p:cNvCxnSpPr/>
          <p:nvPr/>
        </p:nvCxnSpPr>
        <p:spPr>
          <a:xfrm>
            <a:off x="8642904" y="1672713"/>
            <a:ext cx="0" cy="4027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8DDB18-9668-7F47-AA31-6C4783BE82AE}"/>
              </a:ext>
            </a:extLst>
          </p:cNvPr>
          <p:cNvCxnSpPr/>
          <p:nvPr/>
        </p:nvCxnSpPr>
        <p:spPr>
          <a:xfrm>
            <a:off x="9557304" y="1672713"/>
            <a:ext cx="0" cy="4027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4444C72-761A-8943-AA8B-DD9B39E3CAC0}"/>
              </a:ext>
            </a:extLst>
          </p:cNvPr>
          <p:cNvCxnSpPr/>
          <p:nvPr/>
        </p:nvCxnSpPr>
        <p:spPr>
          <a:xfrm>
            <a:off x="10471704" y="1672713"/>
            <a:ext cx="0" cy="4027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CF49B96-EAD9-4847-856A-BA243BDBED80}"/>
              </a:ext>
            </a:extLst>
          </p:cNvPr>
          <p:cNvSpPr/>
          <p:nvPr/>
        </p:nvSpPr>
        <p:spPr>
          <a:xfrm>
            <a:off x="5785404" y="1759800"/>
            <a:ext cx="228598" cy="228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9CBA99F3-1655-E849-B1F4-6D7051D281CD}"/>
              </a:ext>
            </a:extLst>
          </p:cNvPr>
          <p:cNvSpPr/>
          <p:nvPr/>
        </p:nvSpPr>
        <p:spPr>
          <a:xfrm rot="16386808">
            <a:off x="5875544" y="1416899"/>
            <a:ext cx="914400" cy="914400"/>
          </a:xfrm>
          <a:prstGeom prst="arc">
            <a:avLst>
              <a:gd name="adj1" fmla="val 16200000"/>
              <a:gd name="adj2" fmla="val 5109363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632BBAD7-BF15-7545-84C1-7B5488DD2F4C}"/>
              </a:ext>
            </a:extLst>
          </p:cNvPr>
          <p:cNvSpPr/>
          <p:nvPr/>
        </p:nvSpPr>
        <p:spPr>
          <a:xfrm rot="5213192" flipH="1">
            <a:off x="4994138" y="1416899"/>
            <a:ext cx="914400" cy="914400"/>
          </a:xfrm>
          <a:prstGeom prst="arc">
            <a:avLst>
              <a:gd name="adj1" fmla="val 16200000"/>
              <a:gd name="adj2" fmla="val 5109363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439ABC-B488-BC4A-977D-769B60B24FE2}"/>
              </a:ext>
            </a:extLst>
          </p:cNvPr>
          <p:cNvSpPr txBox="1"/>
          <p:nvPr/>
        </p:nvSpPr>
        <p:spPr>
          <a:xfrm>
            <a:off x="6220152" y="10339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459182-CAA6-7E46-AB4E-E77C3A0F3184}"/>
              </a:ext>
            </a:extLst>
          </p:cNvPr>
          <p:cNvSpPr txBox="1"/>
          <p:nvPr/>
        </p:nvSpPr>
        <p:spPr>
          <a:xfrm>
            <a:off x="5290862" y="102434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C1F84F-002C-6E43-A36D-3EE89CFCAB8E}"/>
              </a:ext>
            </a:extLst>
          </p:cNvPr>
          <p:cNvSpPr txBox="1"/>
          <p:nvPr/>
        </p:nvSpPr>
        <p:spPr>
          <a:xfrm>
            <a:off x="5780920" y="213938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031AE9-431E-8C44-9829-4AE7096D15DA}"/>
              </a:ext>
            </a:extLst>
          </p:cNvPr>
          <p:cNvSpPr txBox="1"/>
          <p:nvPr/>
        </p:nvSpPr>
        <p:spPr>
          <a:xfrm>
            <a:off x="6579104" y="217174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i+1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6A599A-EE58-824B-843D-CBCAEA923564}"/>
              </a:ext>
            </a:extLst>
          </p:cNvPr>
          <p:cNvSpPr txBox="1"/>
          <p:nvPr/>
        </p:nvSpPr>
        <p:spPr>
          <a:xfrm>
            <a:off x="4751023" y="218978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i-1</a:t>
            </a: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D81D2003-43D8-3B47-A220-4A5B144E42F1}"/>
              </a:ext>
            </a:extLst>
          </p:cNvPr>
          <p:cNvSpPr/>
          <p:nvPr/>
        </p:nvSpPr>
        <p:spPr>
          <a:xfrm rot="5827607" flipV="1">
            <a:off x="4985306" y="1472226"/>
            <a:ext cx="914400" cy="914400"/>
          </a:xfrm>
          <a:prstGeom prst="arc">
            <a:avLst>
              <a:gd name="adj1" fmla="val 16200000"/>
              <a:gd name="adj2" fmla="val 5109363"/>
            </a:avLst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0F4CD556-ED0E-C44B-ACF1-0F9D833C64D5}"/>
              </a:ext>
            </a:extLst>
          </p:cNvPr>
          <p:cNvSpPr/>
          <p:nvPr/>
        </p:nvSpPr>
        <p:spPr>
          <a:xfrm rot="15772393" flipH="1" flipV="1">
            <a:off x="5887222" y="1461697"/>
            <a:ext cx="914400" cy="914400"/>
          </a:xfrm>
          <a:prstGeom prst="arc">
            <a:avLst>
              <a:gd name="adj1" fmla="val 16200000"/>
              <a:gd name="adj2" fmla="val 5109363"/>
            </a:avLst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7FEA30-5D02-9E4F-B0BA-E414AD2F39FF}"/>
              </a:ext>
            </a:extLst>
          </p:cNvPr>
          <p:cNvSpPr txBox="1"/>
          <p:nvPr/>
        </p:nvSpPr>
        <p:spPr>
          <a:xfrm>
            <a:off x="5540477" y="163461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DA488B98-0A2E-25DD-DDB1-4359355F8390}"/>
              </a:ext>
            </a:extLst>
          </p:cNvPr>
          <p:cNvSpPr/>
          <p:nvPr/>
        </p:nvSpPr>
        <p:spPr>
          <a:xfrm rot="16040690" flipH="1" flipV="1">
            <a:off x="4062637" y="1472857"/>
            <a:ext cx="914400" cy="914400"/>
          </a:xfrm>
          <a:prstGeom prst="arc">
            <a:avLst>
              <a:gd name="adj1" fmla="val 16200000"/>
              <a:gd name="adj2" fmla="val 5109363"/>
            </a:avLst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4BAEDC62-5072-DCA6-B014-1EB2AE4032CA}"/>
              </a:ext>
            </a:extLst>
          </p:cNvPr>
          <p:cNvSpPr/>
          <p:nvPr/>
        </p:nvSpPr>
        <p:spPr>
          <a:xfrm rot="5165055" flipV="1">
            <a:off x="6816119" y="1463186"/>
            <a:ext cx="914400" cy="914400"/>
          </a:xfrm>
          <a:prstGeom prst="arc">
            <a:avLst>
              <a:gd name="adj1" fmla="val 16200000"/>
              <a:gd name="adj2" fmla="val 5109363"/>
            </a:avLst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FE27BC9-0366-AE44-6C09-A0F3FE8D8AB7}"/>
                  </a:ext>
                </a:extLst>
              </p:cNvPr>
              <p:cNvSpPr txBox="1"/>
              <p:nvPr/>
            </p:nvSpPr>
            <p:spPr>
              <a:xfrm>
                <a:off x="977270" y="3429000"/>
                <a:ext cx="2529667" cy="793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)=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en-US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en-US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en-US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en-US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en-US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FE27BC9-0366-AE44-6C09-A0F3FE8D8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270" y="3429000"/>
                <a:ext cx="2529667" cy="793487"/>
              </a:xfrm>
              <a:prstGeom prst="rect">
                <a:avLst/>
              </a:prstGeom>
              <a:blipFill>
                <a:blip r:embed="rId3"/>
                <a:stretch>
                  <a:fillRect l="-1500" t="-4762"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E5BFDA1A-50F2-5B72-0D8D-77EC21DDF943}"/>
              </a:ext>
            </a:extLst>
          </p:cNvPr>
          <p:cNvSpPr txBox="1"/>
          <p:nvPr/>
        </p:nvSpPr>
        <p:spPr>
          <a:xfrm>
            <a:off x="124304" y="2895975"/>
            <a:ext cx="107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Top left and bottom right are </a:t>
            </a:r>
            <a:r>
              <a:rPr lang="en-US" i="1"/>
              <a:t>–p, </a:t>
            </a:r>
            <a:r>
              <a:rPr lang="en-US"/>
              <a:t>all other values on the diagonal are</a:t>
            </a:r>
            <a:r>
              <a:rPr lang="en-US" i="1"/>
              <a:t> -2p</a:t>
            </a:r>
            <a:r>
              <a:rPr lang="en-US"/>
              <a:t>, off-diagonals are </a:t>
            </a:r>
            <a:r>
              <a:rPr lang="en-US" i="1"/>
              <a:t>p</a:t>
            </a:r>
            <a:r>
              <a:rPr lang="en-US"/>
              <a:t>, everything else is 0.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574407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8B62-FBC5-3F4C-9A68-F91EB1191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23912"/>
          </a:xfrm>
        </p:spPr>
        <p:txBody>
          <a:bodyPr/>
          <a:lstStyle/>
          <a:p>
            <a:r>
              <a:rPr lang="en-US" b="1"/>
              <a:t>Grid-free diffusion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03769-E431-DD4B-B978-54AE9AB37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923" y="1023144"/>
            <a:ext cx="5157787" cy="823912"/>
          </a:xfrm>
        </p:spPr>
        <p:txBody>
          <a:bodyPr/>
          <a:lstStyle/>
          <a:p>
            <a:r>
              <a:rPr lang="en-US"/>
              <a:t>Markovian model (1-D random walk)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093E3-C286-A14F-9BFF-AFB0B8EA4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2326" y="1847056"/>
            <a:ext cx="5157787" cy="3684588"/>
          </a:xfrm>
        </p:spPr>
        <p:txBody>
          <a:bodyPr/>
          <a:lstStyle/>
          <a:p>
            <a:r>
              <a:rPr lang="en-US"/>
              <a:t>Random walk modeled as Markov process</a:t>
            </a:r>
          </a:p>
          <a:p>
            <a:r>
              <a:rPr lang="en-US"/>
              <a:t>Flip a coin, move left or right</a:t>
            </a:r>
          </a:p>
          <a:p>
            <a:r>
              <a:rPr lang="en-US"/>
              <a:t>Can be scaled to more molecules</a:t>
            </a:r>
          </a:p>
          <a:p>
            <a:r>
              <a:rPr lang="en-US"/>
              <a:t>Requires a grid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F46E96-8FCC-4B4D-AEFB-BE9CC2564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41889" y="1023144"/>
            <a:ext cx="5183188" cy="823912"/>
          </a:xfrm>
        </p:spPr>
        <p:txBody>
          <a:bodyPr/>
          <a:lstStyle/>
          <a:p>
            <a:r>
              <a:rPr lang="en-US"/>
              <a:t>Eigenmode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3B51A-D607-964A-8DEF-D2EE06ACA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41889" y="1847056"/>
            <a:ext cx="5183188" cy="3684588"/>
          </a:xfrm>
        </p:spPr>
        <p:txBody>
          <a:bodyPr/>
          <a:lstStyle/>
          <a:p>
            <a:r>
              <a:rPr lang="en-US"/>
              <a:t>Grid-free analysis</a:t>
            </a:r>
          </a:p>
          <a:p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FC78E1-C7B5-2E45-9D5C-FF8578FF5841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5450113" y="3689350"/>
            <a:ext cx="1291776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18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C4C4-05F7-B848-910E-B18B9F24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1D random walk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8E6D98E-FDF1-1E44-A53E-CF312839B000}"/>
              </a:ext>
            </a:extLst>
          </p:cNvPr>
          <p:cNvCxnSpPr>
            <a:cxnSpLocks/>
          </p:cNvCxnSpPr>
          <p:nvPr/>
        </p:nvCxnSpPr>
        <p:spPr>
          <a:xfrm>
            <a:off x="1034142" y="3211286"/>
            <a:ext cx="10123715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14F38C-2B42-D24A-AC0A-17DD501B0726}"/>
              </a:ext>
            </a:extLst>
          </p:cNvPr>
          <p:cNvCxnSpPr/>
          <p:nvPr/>
        </p:nvCxnSpPr>
        <p:spPr>
          <a:xfrm>
            <a:off x="5998028" y="3009900"/>
            <a:ext cx="0" cy="4027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F39530-6680-0346-8EB8-887EFB10E7A5}"/>
              </a:ext>
            </a:extLst>
          </p:cNvPr>
          <p:cNvCxnSpPr/>
          <p:nvPr/>
        </p:nvCxnSpPr>
        <p:spPr>
          <a:xfrm>
            <a:off x="6912428" y="3009900"/>
            <a:ext cx="0" cy="4027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A66669-3D8D-8F4B-9D59-AC14924F94E0}"/>
              </a:ext>
            </a:extLst>
          </p:cNvPr>
          <p:cNvCxnSpPr/>
          <p:nvPr/>
        </p:nvCxnSpPr>
        <p:spPr>
          <a:xfrm>
            <a:off x="5083627" y="3009900"/>
            <a:ext cx="0" cy="4027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BAD1B60-CA43-494B-A1F0-17518CB44302}"/>
              </a:ext>
            </a:extLst>
          </p:cNvPr>
          <p:cNvCxnSpPr/>
          <p:nvPr/>
        </p:nvCxnSpPr>
        <p:spPr>
          <a:xfrm>
            <a:off x="4169227" y="3009900"/>
            <a:ext cx="0" cy="4027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FD9079-C55B-B842-804B-9C7EC768047E}"/>
              </a:ext>
            </a:extLst>
          </p:cNvPr>
          <p:cNvCxnSpPr/>
          <p:nvPr/>
        </p:nvCxnSpPr>
        <p:spPr>
          <a:xfrm>
            <a:off x="3254827" y="3009900"/>
            <a:ext cx="0" cy="4027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E0A453-0BF9-A746-9FB1-02B8DEAD4F6C}"/>
              </a:ext>
            </a:extLst>
          </p:cNvPr>
          <p:cNvCxnSpPr/>
          <p:nvPr/>
        </p:nvCxnSpPr>
        <p:spPr>
          <a:xfrm>
            <a:off x="2340427" y="3009900"/>
            <a:ext cx="0" cy="4027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3627D67-49AF-8942-BC0E-84F4BA735567}"/>
              </a:ext>
            </a:extLst>
          </p:cNvPr>
          <p:cNvCxnSpPr/>
          <p:nvPr/>
        </p:nvCxnSpPr>
        <p:spPr>
          <a:xfrm>
            <a:off x="7826827" y="3009900"/>
            <a:ext cx="0" cy="4027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6B5053-DB48-8F4F-84DC-E74E65595A99}"/>
              </a:ext>
            </a:extLst>
          </p:cNvPr>
          <p:cNvCxnSpPr/>
          <p:nvPr/>
        </p:nvCxnSpPr>
        <p:spPr>
          <a:xfrm>
            <a:off x="8741227" y="3009900"/>
            <a:ext cx="0" cy="4027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8DDB18-9668-7F47-AA31-6C4783BE82AE}"/>
              </a:ext>
            </a:extLst>
          </p:cNvPr>
          <p:cNvCxnSpPr/>
          <p:nvPr/>
        </p:nvCxnSpPr>
        <p:spPr>
          <a:xfrm>
            <a:off x="9655627" y="3009900"/>
            <a:ext cx="0" cy="4027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4444C72-761A-8943-AA8B-DD9B39E3CAC0}"/>
              </a:ext>
            </a:extLst>
          </p:cNvPr>
          <p:cNvCxnSpPr/>
          <p:nvPr/>
        </p:nvCxnSpPr>
        <p:spPr>
          <a:xfrm>
            <a:off x="10570027" y="3009900"/>
            <a:ext cx="0" cy="4027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CF49B96-EAD9-4847-856A-BA243BDBED80}"/>
              </a:ext>
            </a:extLst>
          </p:cNvPr>
          <p:cNvSpPr/>
          <p:nvPr/>
        </p:nvSpPr>
        <p:spPr>
          <a:xfrm>
            <a:off x="5883727" y="3096987"/>
            <a:ext cx="228598" cy="228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9CBA99F3-1655-E849-B1F4-6D7051D281CD}"/>
              </a:ext>
            </a:extLst>
          </p:cNvPr>
          <p:cNvSpPr/>
          <p:nvPr/>
        </p:nvSpPr>
        <p:spPr>
          <a:xfrm rot="16386808">
            <a:off x="5973867" y="2754086"/>
            <a:ext cx="914400" cy="914400"/>
          </a:xfrm>
          <a:prstGeom prst="arc">
            <a:avLst>
              <a:gd name="adj1" fmla="val 16200000"/>
              <a:gd name="adj2" fmla="val 5109363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632BBAD7-BF15-7545-84C1-7B5488DD2F4C}"/>
              </a:ext>
            </a:extLst>
          </p:cNvPr>
          <p:cNvSpPr/>
          <p:nvPr/>
        </p:nvSpPr>
        <p:spPr>
          <a:xfrm rot="5213192" flipH="1">
            <a:off x="5092461" y="2754086"/>
            <a:ext cx="914400" cy="914400"/>
          </a:xfrm>
          <a:prstGeom prst="arc">
            <a:avLst>
              <a:gd name="adj1" fmla="val 16200000"/>
              <a:gd name="adj2" fmla="val 5109363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439ABC-B488-BC4A-977D-769B60B24FE2}"/>
              </a:ext>
            </a:extLst>
          </p:cNvPr>
          <p:cNvSpPr txBox="1"/>
          <p:nvPr/>
        </p:nvSpPr>
        <p:spPr>
          <a:xfrm>
            <a:off x="6318475" y="237109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459182-CAA6-7E46-AB4E-E77C3A0F3184}"/>
              </a:ext>
            </a:extLst>
          </p:cNvPr>
          <p:cNvSpPr txBox="1"/>
          <p:nvPr/>
        </p:nvSpPr>
        <p:spPr>
          <a:xfrm>
            <a:off x="5389185" y="236153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p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28B73FF-7CBF-0D43-B7F1-AF863E760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365125"/>
            <a:ext cx="3657600" cy="18161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23C6639-3404-7849-89F1-FB645D007F74}"/>
              </a:ext>
            </a:extLst>
          </p:cNvPr>
          <p:cNvSpPr txBox="1"/>
          <p:nvPr/>
        </p:nvSpPr>
        <p:spPr>
          <a:xfrm>
            <a:off x="838200" y="4083515"/>
            <a:ext cx="5422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 a system with equal diffusivity in all directions, q = 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551B37-7620-F142-94D3-16EBA8BF38AA}"/>
                  </a:ext>
                </a:extLst>
              </p:cNvPr>
              <p:cNvSpPr txBox="1"/>
              <p:nvPr/>
            </p:nvSpPr>
            <p:spPr>
              <a:xfrm>
                <a:off x="1738134" y="4496401"/>
                <a:ext cx="2837443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551B37-7620-F142-94D3-16EBA8BF3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134" y="4496401"/>
                <a:ext cx="2837443" cy="525913"/>
              </a:xfrm>
              <a:prstGeom prst="rect">
                <a:avLst/>
              </a:prstGeom>
              <a:blipFill>
                <a:blip r:embed="rId4"/>
                <a:stretch>
                  <a:fillRect l="-1333" t="-476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FCC1F84F-002C-6E43-A36D-3EE89CFCAB8E}"/>
              </a:ext>
            </a:extLst>
          </p:cNvPr>
          <p:cNvSpPr txBox="1"/>
          <p:nvPr/>
        </p:nvSpPr>
        <p:spPr>
          <a:xfrm>
            <a:off x="5879243" y="34765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031AE9-431E-8C44-9829-4AE7096D15DA}"/>
              </a:ext>
            </a:extLst>
          </p:cNvPr>
          <p:cNvSpPr txBox="1"/>
          <p:nvPr/>
        </p:nvSpPr>
        <p:spPr>
          <a:xfrm>
            <a:off x="6677427" y="3508933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i+1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6A599A-EE58-824B-843D-CBCAEA923564}"/>
              </a:ext>
            </a:extLst>
          </p:cNvPr>
          <p:cNvSpPr txBox="1"/>
          <p:nvPr/>
        </p:nvSpPr>
        <p:spPr>
          <a:xfrm>
            <a:off x="4849346" y="352697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i-1</a:t>
            </a: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D81D2003-43D8-3B47-A220-4A5B144E42F1}"/>
              </a:ext>
            </a:extLst>
          </p:cNvPr>
          <p:cNvSpPr/>
          <p:nvPr/>
        </p:nvSpPr>
        <p:spPr>
          <a:xfrm rot="5827607" flipV="1">
            <a:off x="5083629" y="2809413"/>
            <a:ext cx="914400" cy="914400"/>
          </a:xfrm>
          <a:prstGeom prst="arc">
            <a:avLst>
              <a:gd name="adj1" fmla="val 16200000"/>
              <a:gd name="adj2" fmla="val 5109363"/>
            </a:avLst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0F4CD556-ED0E-C44B-ACF1-0F9D833C64D5}"/>
              </a:ext>
            </a:extLst>
          </p:cNvPr>
          <p:cNvSpPr/>
          <p:nvPr/>
        </p:nvSpPr>
        <p:spPr>
          <a:xfrm rot="15772393" flipH="1" flipV="1">
            <a:off x="5985545" y="2798884"/>
            <a:ext cx="914400" cy="914400"/>
          </a:xfrm>
          <a:prstGeom prst="arc">
            <a:avLst>
              <a:gd name="adj1" fmla="val 16200000"/>
              <a:gd name="adj2" fmla="val 5109363"/>
            </a:avLst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7FEA30-5D02-9E4F-B0BA-E414AD2F39FF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DA488B98-0A2E-25DD-DDB1-4359355F8390}"/>
              </a:ext>
            </a:extLst>
          </p:cNvPr>
          <p:cNvSpPr/>
          <p:nvPr/>
        </p:nvSpPr>
        <p:spPr>
          <a:xfrm rot="16040690" flipH="1" flipV="1">
            <a:off x="4160960" y="2810044"/>
            <a:ext cx="914400" cy="914400"/>
          </a:xfrm>
          <a:prstGeom prst="arc">
            <a:avLst>
              <a:gd name="adj1" fmla="val 16200000"/>
              <a:gd name="adj2" fmla="val 5109363"/>
            </a:avLst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4BAEDC62-5072-DCA6-B014-1EB2AE4032CA}"/>
              </a:ext>
            </a:extLst>
          </p:cNvPr>
          <p:cNvSpPr/>
          <p:nvPr/>
        </p:nvSpPr>
        <p:spPr>
          <a:xfrm rot="5165055" flipV="1">
            <a:off x="6914442" y="2800373"/>
            <a:ext cx="914400" cy="914400"/>
          </a:xfrm>
          <a:prstGeom prst="arc">
            <a:avLst>
              <a:gd name="adj1" fmla="val 16200000"/>
              <a:gd name="adj2" fmla="val 5109363"/>
            </a:avLst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79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C4C4-05F7-B848-910E-B18B9F24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1D random walk, 3 locations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14F38C-2B42-D24A-AC0A-17DD501B0726}"/>
              </a:ext>
            </a:extLst>
          </p:cNvPr>
          <p:cNvCxnSpPr/>
          <p:nvPr/>
        </p:nvCxnSpPr>
        <p:spPr>
          <a:xfrm>
            <a:off x="5907496" y="3109379"/>
            <a:ext cx="0" cy="4027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F39530-6680-0346-8EB8-887EFB10E7A5}"/>
              </a:ext>
            </a:extLst>
          </p:cNvPr>
          <p:cNvCxnSpPr/>
          <p:nvPr/>
        </p:nvCxnSpPr>
        <p:spPr>
          <a:xfrm>
            <a:off x="6821896" y="3109379"/>
            <a:ext cx="0" cy="4027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A66669-3D8D-8F4B-9D59-AC14924F94E0}"/>
              </a:ext>
            </a:extLst>
          </p:cNvPr>
          <p:cNvCxnSpPr/>
          <p:nvPr/>
        </p:nvCxnSpPr>
        <p:spPr>
          <a:xfrm>
            <a:off x="4993095" y="3109379"/>
            <a:ext cx="0" cy="4027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9CBA99F3-1655-E849-B1F4-6D7051D281CD}"/>
              </a:ext>
            </a:extLst>
          </p:cNvPr>
          <p:cNvSpPr/>
          <p:nvPr/>
        </p:nvSpPr>
        <p:spPr>
          <a:xfrm rot="16386808">
            <a:off x="5883335" y="2853565"/>
            <a:ext cx="914400" cy="914400"/>
          </a:xfrm>
          <a:prstGeom prst="arc">
            <a:avLst>
              <a:gd name="adj1" fmla="val 16200000"/>
              <a:gd name="adj2" fmla="val 5109363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632BBAD7-BF15-7545-84C1-7B5488DD2F4C}"/>
              </a:ext>
            </a:extLst>
          </p:cNvPr>
          <p:cNvSpPr/>
          <p:nvPr/>
        </p:nvSpPr>
        <p:spPr>
          <a:xfrm rot="5213192" flipH="1">
            <a:off x="5001929" y="2853565"/>
            <a:ext cx="914400" cy="914400"/>
          </a:xfrm>
          <a:prstGeom prst="arc">
            <a:avLst>
              <a:gd name="adj1" fmla="val 16200000"/>
              <a:gd name="adj2" fmla="val 5109363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439ABC-B488-BC4A-977D-769B60B24FE2}"/>
              </a:ext>
            </a:extLst>
          </p:cNvPr>
          <p:cNvSpPr txBox="1"/>
          <p:nvPr/>
        </p:nvSpPr>
        <p:spPr>
          <a:xfrm>
            <a:off x="6251331" y="25009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459182-CAA6-7E46-AB4E-E77C3A0F3184}"/>
              </a:ext>
            </a:extLst>
          </p:cNvPr>
          <p:cNvSpPr txBox="1"/>
          <p:nvPr/>
        </p:nvSpPr>
        <p:spPr>
          <a:xfrm>
            <a:off x="5307485" y="249352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7FEA30-5D02-9E4F-B0BA-E414AD2F39FF}"/>
              </a:ext>
            </a:extLst>
          </p:cNvPr>
          <p:cNvSpPr txBox="1"/>
          <p:nvPr/>
        </p:nvSpPr>
        <p:spPr>
          <a:xfrm>
            <a:off x="5548268" y="307127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79587F2-6697-A042-B5DF-70DF361C923C}"/>
              </a:ext>
            </a:extLst>
          </p:cNvPr>
          <p:cNvCxnSpPr>
            <a:cxnSpLocks/>
          </p:cNvCxnSpPr>
          <p:nvPr/>
        </p:nvCxnSpPr>
        <p:spPr>
          <a:xfrm>
            <a:off x="5026502" y="3310765"/>
            <a:ext cx="179538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CF49B96-EAD9-4847-856A-BA243BDBED80}"/>
              </a:ext>
            </a:extLst>
          </p:cNvPr>
          <p:cNvSpPr/>
          <p:nvPr/>
        </p:nvSpPr>
        <p:spPr>
          <a:xfrm>
            <a:off x="5793195" y="3196466"/>
            <a:ext cx="228598" cy="2285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22EFC9F-C577-4D47-99AE-E24254E03410}"/>
              </a:ext>
            </a:extLst>
          </p:cNvPr>
          <p:cNvSpPr/>
          <p:nvPr/>
        </p:nvSpPr>
        <p:spPr>
          <a:xfrm>
            <a:off x="6707591" y="3206500"/>
            <a:ext cx="228598" cy="2285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1803659-820C-AC4A-9F7E-2B324C79522A}"/>
              </a:ext>
            </a:extLst>
          </p:cNvPr>
          <p:cNvSpPr/>
          <p:nvPr/>
        </p:nvSpPr>
        <p:spPr>
          <a:xfrm>
            <a:off x="4878796" y="3211935"/>
            <a:ext cx="228598" cy="2285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0948B2B1-D040-628D-F87A-2665917B3781}"/>
              </a:ext>
            </a:extLst>
          </p:cNvPr>
          <p:cNvCxnSpPr>
            <a:cxnSpLocks/>
          </p:cNvCxnSpPr>
          <p:nvPr/>
        </p:nvCxnSpPr>
        <p:spPr>
          <a:xfrm rot="10800000" flipH="1">
            <a:off x="5793195" y="3310765"/>
            <a:ext cx="228598" cy="12700"/>
          </a:xfrm>
          <a:prstGeom prst="curvedConnector5">
            <a:avLst>
              <a:gd name="adj1" fmla="val -121506"/>
              <a:gd name="adj2" fmla="val -4809693"/>
              <a:gd name="adj3" fmla="val 23010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766E484-7487-6BD6-286E-1BE1AA611E1E}"/>
              </a:ext>
            </a:extLst>
          </p:cNvPr>
          <p:cNvSpPr txBox="1"/>
          <p:nvPr/>
        </p:nvSpPr>
        <p:spPr>
          <a:xfrm>
            <a:off x="5636557" y="396628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1-2p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5A8A0DB-73D0-2539-95E1-88BF906A92A8}"/>
              </a:ext>
            </a:extLst>
          </p:cNvPr>
          <p:cNvCxnSpPr/>
          <p:nvPr/>
        </p:nvCxnSpPr>
        <p:spPr>
          <a:xfrm>
            <a:off x="2149653" y="3146502"/>
            <a:ext cx="0" cy="4027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ABF37CB-21B8-D529-220C-B9AB994715EC}"/>
              </a:ext>
            </a:extLst>
          </p:cNvPr>
          <p:cNvCxnSpPr/>
          <p:nvPr/>
        </p:nvCxnSpPr>
        <p:spPr>
          <a:xfrm>
            <a:off x="3064053" y="3146502"/>
            <a:ext cx="0" cy="4027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DE944F6-D601-949D-6032-E34C083B1751}"/>
              </a:ext>
            </a:extLst>
          </p:cNvPr>
          <p:cNvCxnSpPr/>
          <p:nvPr/>
        </p:nvCxnSpPr>
        <p:spPr>
          <a:xfrm>
            <a:off x="1235252" y="3146502"/>
            <a:ext cx="0" cy="4027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A082A43A-CC93-EDA0-B560-274B704B3917}"/>
              </a:ext>
            </a:extLst>
          </p:cNvPr>
          <p:cNvSpPr/>
          <p:nvPr/>
        </p:nvSpPr>
        <p:spPr>
          <a:xfrm rot="5827607" flipV="1">
            <a:off x="1235254" y="2946015"/>
            <a:ext cx="914400" cy="914400"/>
          </a:xfrm>
          <a:prstGeom prst="arc">
            <a:avLst>
              <a:gd name="adj1" fmla="val 16200000"/>
              <a:gd name="adj2" fmla="val 5109363"/>
            </a:avLst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D21EEF0-7B65-378E-158B-9C55B1B379E1}"/>
              </a:ext>
            </a:extLst>
          </p:cNvPr>
          <p:cNvSpPr txBox="1"/>
          <p:nvPr/>
        </p:nvSpPr>
        <p:spPr>
          <a:xfrm>
            <a:off x="1790425" y="310840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CD4EEFF-2727-A4BA-CA7A-0CB08E87C64E}"/>
              </a:ext>
            </a:extLst>
          </p:cNvPr>
          <p:cNvCxnSpPr>
            <a:cxnSpLocks/>
          </p:cNvCxnSpPr>
          <p:nvPr/>
        </p:nvCxnSpPr>
        <p:spPr>
          <a:xfrm>
            <a:off x="1268659" y="3347888"/>
            <a:ext cx="179538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828B3D50-D10E-1EE6-FBE1-0716571BD9C7}"/>
              </a:ext>
            </a:extLst>
          </p:cNvPr>
          <p:cNvSpPr/>
          <p:nvPr/>
        </p:nvSpPr>
        <p:spPr>
          <a:xfrm>
            <a:off x="2035352" y="3233589"/>
            <a:ext cx="228598" cy="2285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C5A3CF0-57D1-4B2E-8FE7-540174E9CCE2}"/>
              </a:ext>
            </a:extLst>
          </p:cNvPr>
          <p:cNvSpPr/>
          <p:nvPr/>
        </p:nvSpPr>
        <p:spPr>
          <a:xfrm>
            <a:off x="2949748" y="3243623"/>
            <a:ext cx="228598" cy="2285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BBD929C-3209-D234-528C-06A30D6351D3}"/>
              </a:ext>
            </a:extLst>
          </p:cNvPr>
          <p:cNvSpPr/>
          <p:nvPr/>
        </p:nvSpPr>
        <p:spPr>
          <a:xfrm>
            <a:off x="1120953" y="3249058"/>
            <a:ext cx="228598" cy="2285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7018B0B8-A282-D636-3BBF-80840FAF156F}"/>
              </a:ext>
            </a:extLst>
          </p:cNvPr>
          <p:cNvCxnSpPr>
            <a:cxnSpLocks/>
            <a:stCxn id="62" idx="1"/>
            <a:endCxn id="62" idx="3"/>
          </p:cNvCxnSpPr>
          <p:nvPr/>
        </p:nvCxnSpPr>
        <p:spPr>
          <a:xfrm rot="16200000" flipH="1">
            <a:off x="1073608" y="3363357"/>
            <a:ext cx="161644" cy="12700"/>
          </a:xfrm>
          <a:prstGeom prst="curvedConnector5">
            <a:avLst>
              <a:gd name="adj1" fmla="val -141422"/>
              <a:gd name="adj2" fmla="val -4594472"/>
              <a:gd name="adj3" fmla="val 241422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B15CE3A-E698-EDEE-7552-9AC83C402D87}"/>
              </a:ext>
            </a:extLst>
          </p:cNvPr>
          <p:cNvSpPr txBox="1"/>
          <p:nvPr/>
        </p:nvSpPr>
        <p:spPr>
          <a:xfrm>
            <a:off x="1535142" y="38404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p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15CF144-337A-19E5-36EA-3592E2389D81}"/>
              </a:ext>
            </a:extLst>
          </p:cNvPr>
          <p:cNvSpPr txBox="1"/>
          <p:nvPr/>
        </p:nvSpPr>
        <p:spPr>
          <a:xfrm>
            <a:off x="80512" y="314242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1-p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887491C-8605-6473-F8DB-A0D1EF6A9E04}"/>
              </a:ext>
            </a:extLst>
          </p:cNvPr>
          <p:cNvCxnSpPr/>
          <p:nvPr/>
        </p:nvCxnSpPr>
        <p:spPr>
          <a:xfrm>
            <a:off x="9956858" y="3139216"/>
            <a:ext cx="0" cy="4027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9DE75DE-592E-A2D7-8AE3-34E9F0E4B220}"/>
              </a:ext>
            </a:extLst>
          </p:cNvPr>
          <p:cNvCxnSpPr/>
          <p:nvPr/>
        </p:nvCxnSpPr>
        <p:spPr>
          <a:xfrm>
            <a:off x="10871258" y="3139216"/>
            <a:ext cx="0" cy="4027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30E40AF-DC78-520A-3F86-A5430E686366}"/>
              </a:ext>
            </a:extLst>
          </p:cNvPr>
          <p:cNvCxnSpPr/>
          <p:nvPr/>
        </p:nvCxnSpPr>
        <p:spPr>
          <a:xfrm>
            <a:off x="9042457" y="3139216"/>
            <a:ext cx="0" cy="4027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Arc 78">
            <a:extLst>
              <a:ext uri="{FF2B5EF4-FFF2-40B4-BE49-F238E27FC236}">
                <a16:creationId xmlns:a16="http://schemas.microsoft.com/office/drawing/2014/main" id="{9BACD004-42EA-B4A0-2073-FB5D4E001EB5}"/>
              </a:ext>
            </a:extLst>
          </p:cNvPr>
          <p:cNvSpPr/>
          <p:nvPr/>
        </p:nvSpPr>
        <p:spPr>
          <a:xfrm rot="15772393" flipH="1" flipV="1">
            <a:off x="9944375" y="2928200"/>
            <a:ext cx="914400" cy="914400"/>
          </a:xfrm>
          <a:prstGeom prst="arc">
            <a:avLst>
              <a:gd name="adj1" fmla="val 16200000"/>
              <a:gd name="adj2" fmla="val 5109363"/>
            </a:avLst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A83FD3B-9116-06CD-5079-B25230EB7051}"/>
              </a:ext>
            </a:extLst>
          </p:cNvPr>
          <p:cNvSpPr txBox="1"/>
          <p:nvPr/>
        </p:nvSpPr>
        <p:spPr>
          <a:xfrm>
            <a:off x="9597630" y="310111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7E9A3CE-EEB2-C85D-410B-FBE20C003BF3}"/>
              </a:ext>
            </a:extLst>
          </p:cNvPr>
          <p:cNvCxnSpPr>
            <a:cxnSpLocks/>
          </p:cNvCxnSpPr>
          <p:nvPr/>
        </p:nvCxnSpPr>
        <p:spPr>
          <a:xfrm>
            <a:off x="9075864" y="3340602"/>
            <a:ext cx="179538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16C6E1E1-66FE-FB3F-C7A2-923ABCDBE7B8}"/>
              </a:ext>
            </a:extLst>
          </p:cNvPr>
          <p:cNvSpPr/>
          <p:nvPr/>
        </p:nvSpPr>
        <p:spPr>
          <a:xfrm>
            <a:off x="9842557" y="3226303"/>
            <a:ext cx="228598" cy="2285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7940516-CF01-A09E-F24D-4CAB19D360AB}"/>
              </a:ext>
            </a:extLst>
          </p:cNvPr>
          <p:cNvSpPr/>
          <p:nvPr/>
        </p:nvSpPr>
        <p:spPr>
          <a:xfrm>
            <a:off x="10756953" y="3236337"/>
            <a:ext cx="228598" cy="2285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C51D63A-62E8-149B-8CAD-B93E1B544D07}"/>
              </a:ext>
            </a:extLst>
          </p:cNvPr>
          <p:cNvSpPr/>
          <p:nvPr/>
        </p:nvSpPr>
        <p:spPr>
          <a:xfrm>
            <a:off x="8928158" y="3241772"/>
            <a:ext cx="228598" cy="2285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57E7D3AE-EDBC-5825-E523-4E73098F366F}"/>
              </a:ext>
            </a:extLst>
          </p:cNvPr>
          <p:cNvCxnSpPr>
            <a:cxnSpLocks/>
          </p:cNvCxnSpPr>
          <p:nvPr/>
        </p:nvCxnSpPr>
        <p:spPr>
          <a:xfrm rot="5400000">
            <a:off x="10841658" y="3340602"/>
            <a:ext cx="161644" cy="12700"/>
          </a:xfrm>
          <a:prstGeom prst="curvedConnector5">
            <a:avLst>
              <a:gd name="adj1" fmla="val -141422"/>
              <a:gd name="adj2" fmla="val -4594472"/>
              <a:gd name="adj3" fmla="val 241422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11E99B9-D9C7-2742-0802-2C7F29D7B2DD}"/>
              </a:ext>
            </a:extLst>
          </p:cNvPr>
          <p:cNvSpPr txBox="1"/>
          <p:nvPr/>
        </p:nvSpPr>
        <p:spPr>
          <a:xfrm>
            <a:off x="10256178" y="38302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p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506FE76-F9F6-4375-DFB0-E1F25033EB9B}"/>
              </a:ext>
            </a:extLst>
          </p:cNvPr>
          <p:cNvSpPr txBox="1"/>
          <p:nvPr/>
        </p:nvSpPr>
        <p:spPr>
          <a:xfrm>
            <a:off x="11573821" y="320632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1-p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2350AC0-E5FD-868F-0BC2-AC3F551E9935}"/>
              </a:ext>
            </a:extLst>
          </p:cNvPr>
          <p:cNvCxnSpPr/>
          <p:nvPr/>
        </p:nvCxnSpPr>
        <p:spPr>
          <a:xfrm>
            <a:off x="10112983" y="979656"/>
            <a:ext cx="0" cy="4027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93C3B76-961A-ACC6-E7D3-CE7C6C08336D}"/>
              </a:ext>
            </a:extLst>
          </p:cNvPr>
          <p:cNvCxnSpPr/>
          <p:nvPr/>
        </p:nvCxnSpPr>
        <p:spPr>
          <a:xfrm>
            <a:off x="11027383" y="979656"/>
            <a:ext cx="0" cy="4027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1D2802E-B61B-EFFB-0B49-FB4B7D931920}"/>
              </a:ext>
            </a:extLst>
          </p:cNvPr>
          <p:cNvCxnSpPr/>
          <p:nvPr/>
        </p:nvCxnSpPr>
        <p:spPr>
          <a:xfrm>
            <a:off x="9198582" y="979656"/>
            <a:ext cx="0" cy="4027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7421018-91E1-B62B-6435-AD4B6BABA1DB}"/>
              </a:ext>
            </a:extLst>
          </p:cNvPr>
          <p:cNvSpPr txBox="1"/>
          <p:nvPr/>
        </p:nvSpPr>
        <p:spPr>
          <a:xfrm>
            <a:off x="9994198" y="144632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i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4FEC09A-ABE7-7C69-1906-F555C211FF82}"/>
              </a:ext>
            </a:extLst>
          </p:cNvPr>
          <p:cNvSpPr txBox="1"/>
          <p:nvPr/>
        </p:nvSpPr>
        <p:spPr>
          <a:xfrm>
            <a:off x="10792382" y="1478689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i+1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68BB8B0-0206-58CE-A879-F85AC93CAD68}"/>
              </a:ext>
            </a:extLst>
          </p:cNvPr>
          <p:cNvSpPr txBox="1"/>
          <p:nvPr/>
        </p:nvSpPr>
        <p:spPr>
          <a:xfrm>
            <a:off x="8964301" y="149672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i-1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605A7E1-5322-9EF3-D13F-B9EB1CD2E5EF}"/>
              </a:ext>
            </a:extLst>
          </p:cNvPr>
          <p:cNvSpPr txBox="1"/>
          <p:nvPr/>
        </p:nvSpPr>
        <p:spPr>
          <a:xfrm>
            <a:off x="9753755" y="94155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B9C05EF-D712-3F19-D540-2B91DD205C3B}"/>
              </a:ext>
            </a:extLst>
          </p:cNvPr>
          <p:cNvCxnSpPr>
            <a:cxnSpLocks/>
          </p:cNvCxnSpPr>
          <p:nvPr/>
        </p:nvCxnSpPr>
        <p:spPr>
          <a:xfrm>
            <a:off x="9231989" y="1181042"/>
            <a:ext cx="179538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62C6A7DA-7EF5-F403-7625-D4DE1AED63E2}"/>
              </a:ext>
            </a:extLst>
          </p:cNvPr>
          <p:cNvSpPr/>
          <p:nvPr/>
        </p:nvSpPr>
        <p:spPr>
          <a:xfrm>
            <a:off x="9998682" y="1066743"/>
            <a:ext cx="228598" cy="2285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A34CE93-FEAE-5575-470A-E0CE94B66C28}"/>
              </a:ext>
            </a:extLst>
          </p:cNvPr>
          <p:cNvSpPr/>
          <p:nvPr/>
        </p:nvSpPr>
        <p:spPr>
          <a:xfrm>
            <a:off x="10913078" y="1076777"/>
            <a:ext cx="228598" cy="2285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179FB84-322D-1355-3459-E92C03AE4008}"/>
              </a:ext>
            </a:extLst>
          </p:cNvPr>
          <p:cNvSpPr/>
          <p:nvPr/>
        </p:nvSpPr>
        <p:spPr>
          <a:xfrm>
            <a:off x="9084283" y="1082212"/>
            <a:ext cx="228598" cy="2285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A970E710-E8C0-BDB6-2013-8D693C9DC038}"/>
                  </a:ext>
                </a:extLst>
              </p:cNvPr>
              <p:cNvSpPr txBox="1"/>
              <p:nvPr/>
            </p:nvSpPr>
            <p:spPr>
              <a:xfrm>
                <a:off x="884850" y="1238632"/>
                <a:ext cx="55865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/>
                  <a:t>p: </a:t>
                </a:r>
                <a:r>
                  <a:rPr lang="en-US"/>
                  <a:t>probability of moving one unit in either direction =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A970E710-E8C0-BDB6-2013-8D693C9DC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50" y="1238632"/>
                <a:ext cx="5586594" cy="369332"/>
              </a:xfrm>
              <a:prstGeom prst="rect">
                <a:avLst/>
              </a:prstGeom>
              <a:blipFill>
                <a:blip r:embed="rId3"/>
                <a:stretch>
                  <a:fillRect l="-907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531539AB-94D8-568C-7917-6340AC85F7A1}"/>
                  </a:ext>
                </a:extLst>
              </p:cNvPr>
              <p:cNvSpPr txBox="1"/>
              <p:nvPr/>
            </p:nvSpPr>
            <p:spPr>
              <a:xfrm>
                <a:off x="4677278" y="4727559"/>
                <a:ext cx="2837443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531539AB-94D8-568C-7917-6340AC85F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278" y="4727559"/>
                <a:ext cx="2837443" cy="525913"/>
              </a:xfrm>
              <a:prstGeom prst="rect">
                <a:avLst/>
              </a:prstGeom>
              <a:blipFill>
                <a:blip r:embed="rId4"/>
                <a:stretch>
                  <a:fillRect l="-1786" t="-2381" r="-44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0DC59F4B-C0C5-546C-C847-01A177AE036A}"/>
                  </a:ext>
                </a:extLst>
              </p:cNvPr>
              <p:cNvSpPr txBox="1"/>
              <p:nvPr/>
            </p:nvSpPr>
            <p:spPr>
              <a:xfrm>
                <a:off x="794265" y="4702373"/>
                <a:ext cx="2094741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0DC59F4B-C0C5-546C-C847-01A177AE0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65" y="4702373"/>
                <a:ext cx="2094741" cy="525913"/>
              </a:xfrm>
              <a:prstGeom prst="rect">
                <a:avLst/>
              </a:prstGeom>
              <a:blipFill>
                <a:blip r:embed="rId5"/>
                <a:stretch>
                  <a:fillRect l="-2410" t="-2381" r="-60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BC3F5B02-BDD9-B296-8537-CA539CC5D480}"/>
                  </a:ext>
                </a:extLst>
              </p:cNvPr>
              <p:cNvSpPr txBox="1"/>
              <p:nvPr/>
            </p:nvSpPr>
            <p:spPr>
              <a:xfrm>
                <a:off x="9208807" y="4727559"/>
                <a:ext cx="2094741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BC3F5B02-BDD9-B296-8537-CA539CC5D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8807" y="4727559"/>
                <a:ext cx="2094741" cy="525913"/>
              </a:xfrm>
              <a:prstGeom prst="rect">
                <a:avLst/>
              </a:prstGeom>
              <a:blipFill>
                <a:blip r:embed="rId6"/>
                <a:stretch>
                  <a:fillRect l="-3030" t="-2381" r="-60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99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C4C4-05F7-B848-910E-B18B9F24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1D random walk, 3 locations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14F38C-2B42-D24A-AC0A-17DD501B0726}"/>
              </a:ext>
            </a:extLst>
          </p:cNvPr>
          <p:cNvCxnSpPr/>
          <p:nvPr/>
        </p:nvCxnSpPr>
        <p:spPr>
          <a:xfrm>
            <a:off x="5998028" y="3009900"/>
            <a:ext cx="0" cy="4027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F39530-6680-0346-8EB8-887EFB10E7A5}"/>
              </a:ext>
            </a:extLst>
          </p:cNvPr>
          <p:cNvCxnSpPr/>
          <p:nvPr/>
        </p:nvCxnSpPr>
        <p:spPr>
          <a:xfrm>
            <a:off x="6912428" y="3009900"/>
            <a:ext cx="0" cy="4027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A66669-3D8D-8F4B-9D59-AC14924F94E0}"/>
              </a:ext>
            </a:extLst>
          </p:cNvPr>
          <p:cNvCxnSpPr/>
          <p:nvPr/>
        </p:nvCxnSpPr>
        <p:spPr>
          <a:xfrm>
            <a:off x="5083627" y="3009900"/>
            <a:ext cx="0" cy="4027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9CBA99F3-1655-E849-B1F4-6D7051D281CD}"/>
              </a:ext>
            </a:extLst>
          </p:cNvPr>
          <p:cNvSpPr/>
          <p:nvPr/>
        </p:nvSpPr>
        <p:spPr>
          <a:xfrm rot="16386808">
            <a:off x="5973867" y="2754086"/>
            <a:ext cx="914400" cy="914400"/>
          </a:xfrm>
          <a:prstGeom prst="arc">
            <a:avLst>
              <a:gd name="adj1" fmla="val 16200000"/>
              <a:gd name="adj2" fmla="val 5109363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632BBAD7-BF15-7545-84C1-7B5488DD2F4C}"/>
              </a:ext>
            </a:extLst>
          </p:cNvPr>
          <p:cNvSpPr/>
          <p:nvPr/>
        </p:nvSpPr>
        <p:spPr>
          <a:xfrm rot="5213192" flipH="1">
            <a:off x="5092461" y="2754086"/>
            <a:ext cx="914400" cy="914400"/>
          </a:xfrm>
          <a:prstGeom prst="arc">
            <a:avLst>
              <a:gd name="adj1" fmla="val 16200000"/>
              <a:gd name="adj2" fmla="val 5109363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439ABC-B488-BC4A-977D-769B60B24FE2}"/>
              </a:ext>
            </a:extLst>
          </p:cNvPr>
          <p:cNvSpPr txBox="1"/>
          <p:nvPr/>
        </p:nvSpPr>
        <p:spPr>
          <a:xfrm>
            <a:off x="6318475" y="237109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459182-CAA6-7E46-AB4E-E77C3A0F3184}"/>
              </a:ext>
            </a:extLst>
          </p:cNvPr>
          <p:cNvSpPr txBox="1"/>
          <p:nvPr/>
        </p:nvSpPr>
        <p:spPr>
          <a:xfrm>
            <a:off x="5389185" y="233747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p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28B73FF-7CBF-0D43-B7F1-AF863E760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365125"/>
            <a:ext cx="3657600" cy="1816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551B37-7620-F142-94D3-16EBA8BF38AA}"/>
                  </a:ext>
                </a:extLst>
              </p:cNvPr>
              <p:cNvSpPr txBox="1"/>
              <p:nvPr/>
            </p:nvSpPr>
            <p:spPr>
              <a:xfrm>
                <a:off x="1738132" y="5182201"/>
                <a:ext cx="2837443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551B37-7620-F142-94D3-16EBA8BF3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132" y="5182201"/>
                <a:ext cx="2837443" cy="525913"/>
              </a:xfrm>
              <a:prstGeom prst="rect">
                <a:avLst/>
              </a:prstGeom>
              <a:blipFill>
                <a:blip r:embed="rId3"/>
                <a:stretch>
                  <a:fillRect l="-1333" t="-238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FCC1F84F-002C-6E43-A36D-3EE89CFCAB8E}"/>
              </a:ext>
            </a:extLst>
          </p:cNvPr>
          <p:cNvSpPr txBox="1"/>
          <p:nvPr/>
        </p:nvSpPr>
        <p:spPr>
          <a:xfrm>
            <a:off x="5879243" y="34765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031AE9-431E-8C44-9829-4AE7096D15DA}"/>
              </a:ext>
            </a:extLst>
          </p:cNvPr>
          <p:cNvSpPr txBox="1"/>
          <p:nvPr/>
        </p:nvSpPr>
        <p:spPr>
          <a:xfrm>
            <a:off x="6677427" y="3508933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i+1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6A599A-EE58-824B-843D-CBCAEA923564}"/>
              </a:ext>
            </a:extLst>
          </p:cNvPr>
          <p:cNvSpPr txBox="1"/>
          <p:nvPr/>
        </p:nvSpPr>
        <p:spPr>
          <a:xfrm>
            <a:off x="4849346" y="352697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i-1</a:t>
            </a: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D81D2003-43D8-3B47-A220-4A5B144E42F1}"/>
              </a:ext>
            </a:extLst>
          </p:cNvPr>
          <p:cNvSpPr/>
          <p:nvPr/>
        </p:nvSpPr>
        <p:spPr>
          <a:xfrm rot="5827607" flipV="1">
            <a:off x="5083629" y="2809413"/>
            <a:ext cx="914400" cy="914400"/>
          </a:xfrm>
          <a:prstGeom prst="arc">
            <a:avLst>
              <a:gd name="adj1" fmla="val 16200000"/>
              <a:gd name="adj2" fmla="val 5109363"/>
            </a:avLst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0F4CD556-ED0E-C44B-ACF1-0F9D833C64D5}"/>
              </a:ext>
            </a:extLst>
          </p:cNvPr>
          <p:cNvSpPr/>
          <p:nvPr/>
        </p:nvSpPr>
        <p:spPr>
          <a:xfrm rot="15772393" flipH="1" flipV="1">
            <a:off x="5985545" y="2798884"/>
            <a:ext cx="914400" cy="914400"/>
          </a:xfrm>
          <a:prstGeom prst="arc">
            <a:avLst>
              <a:gd name="adj1" fmla="val 16200000"/>
              <a:gd name="adj2" fmla="val 5109363"/>
            </a:avLst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7FEA30-5D02-9E4F-B0BA-E414AD2F39FF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79587F2-6697-A042-B5DF-70DF361C923C}"/>
              </a:ext>
            </a:extLst>
          </p:cNvPr>
          <p:cNvCxnSpPr>
            <a:cxnSpLocks/>
          </p:cNvCxnSpPr>
          <p:nvPr/>
        </p:nvCxnSpPr>
        <p:spPr>
          <a:xfrm>
            <a:off x="5117034" y="3211286"/>
            <a:ext cx="179538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CF49B96-EAD9-4847-856A-BA243BDBED80}"/>
              </a:ext>
            </a:extLst>
          </p:cNvPr>
          <p:cNvSpPr/>
          <p:nvPr/>
        </p:nvSpPr>
        <p:spPr>
          <a:xfrm>
            <a:off x="5883727" y="3096987"/>
            <a:ext cx="228598" cy="2285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22EFC9F-C577-4D47-99AE-E24254E03410}"/>
              </a:ext>
            </a:extLst>
          </p:cNvPr>
          <p:cNvSpPr/>
          <p:nvPr/>
        </p:nvSpPr>
        <p:spPr>
          <a:xfrm>
            <a:off x="6798123" y="3107021"/>
            <a:ext cx="228598" cy="2285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1803659-820C-AC4A-9F7E-2B324C79522A}"/>
              </a:ext>
            </a:extLst>
          </p:cNvPr>
          <p:cNvSpPr/>
          <p:nvPr/>
        </p:nvSpPr>
        <p:spPr>
          <a:xfrm>
            <a:off x="4969328" y="3112456"/>
            <a:ext cx="228598" cy="2285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361D9BA-728B-D045-9597-93B351A4FA7D}"/>
                  </a:ext>
                </a:extLst>
              </p:cNvPr>
              <p:cNvSpPr txBox="1"/>
              <p:nvPr/>
            </p:nvSpPr>
            <p:spPr>
              <a:xfrm>
                <a:off x="1738132" y="4496401"/>
                <a:ext cx="2094741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361D9BA-728B-D045-9597-93B351A4F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132" y="4496401"/>
                <a:ext cx="2094741" cy="525913"/>
              </a:xfrm>
              <a:prstGeom prst="rect">
                <a:avLst/>
              </a:prstGeom>
              <a:blipFill>
                <a:blip r:embed="rId4"/>
                <a:stretch>
                  <a:fillRect l="-2410" t="-4762" r="-60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E35D66-2653-5C4C-B686-D1F3F97D1C9E}"/>
                  </a:ext>
                </a:extLst>
              </p:cNvPr>
              <p:cNvSpPr txBox="1"/>
              <p:nvPr/>
            </p:nvSpPr>
            <p:spPr>
              <a:xfrm>
                <a:off x="1738133" y="5868001"/>
                <a:ext cx="2094741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E35D66-2653-5C4C-B686-D1F3F97D1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133" y="5868001"/>
                <a:ext cx="2094741" cy="525913"/>
              </a:xfrm>
              <a:prstGeom prst="rect">
                <a:avLst/>
              </a:prstGeom>
              <a:blipFill>
                <a:blip r:embed="rId5"/>
                <a:stretch>
                  <a:fillRect l="-2410" t="-4762" r="-60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5AF615-AA48-754F-A1E2-8B558544409B}"/>
                  </a:ext>
                </a:extLst>
              </p:cNvPr>
              <p:cNvSpPr txBox="1"/>
              <p:nvPr/>
            </p:nvSpPr>
            <p:spPr>
              <a:xfrm>
                <a:off x="6912422" y="4097734"/>
                <a:ext cx="3353547" cy="797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en-US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en-US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en-US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en-US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en-US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5AF615-AA48-754F-A1E2-8B5585444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422" y="4097734"/>
                <a:ext cx="3353547" cy="797334"/>
              </a:xfrm>
              <a:prstGeom prst="rect">
                <a:avLst/>
              </a:prstGeom>
              <a:blipFill>
                <a:blip r:embed="rId6"/>
                <a:stretch>
                  <a:fillRect t="-312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6B4877-7DBD-0844-A03B-126FF80BF56D}"/>
                  </a:ext>
                </a:extLst>
              </p:cNvPr>
              <p:cNvSpPr txBox="1"/>
              <p:nvPr/>
            </p:nvSpPr>
            <p:spPr>
              <a:xfrm>
                <a:off x="7616427" y="5022314"/>
                <a:ext cx="16430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6B4877-7DBD-0844-A03B-126FF80BF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427" y="5022314"/>
                <a:ext cx="1643014" cy="276999"/>
              </a:xfrm>
              <a:prstGeom prst="rect">
                <a:avLst/>
              </a:prstGeom>
              <a:blipFill>
                <a:blip r:embed="rId7"/>
                <a:stretch>
                  <a:fillRect l="-1527" r="-3817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FF1777C-926B-0942-9AB0-DF3CAF592BA1}"/>
              </a:ext>
            </a:extLst>
          </p:cNvPr>
          <p:cNvSpPr txBox="1"/>
          <p:nvPr/>
        </p:nvSpPr>
        <p:spPr>
          <a:xfrm>
            <a:off x="7838863" y="5426559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A</a:t>
            </a:r>
            <a:r>
              <a:rPr lang="en-US" b="1"/>
              <a:t> n = 𝜆 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B874A0-A1C2-7F4E-B7E1-E69427F133A5}"/>
                  </a:ext>
                </a:extLst>
              </p:cNvPr>
              <p:cNvSpPr txBox="1"/>
              <p:nvPr/>
            </p:nvSpPr>
            <p:spPr>
              <a:xfrm>
                <a:off x="7400534" y="5849433"/>
                <a:ext cx="2074799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</a:rPr>
                        <m:t>𝐧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</m:d>
                      <m:r>
                        <a:rPr lang="en-US" b="0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1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B874A0-A1C2-7F4E-B7E1-E69427F13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534" y="5849433"/>
                <a:ext cx="2074799" cy="778868"/>
              </a:xfrm>
              <a:prstGeom prst="rect">
                <a:avLst/>
              </a:prstGeom>
              <a:blipFill>
                <a:blip r:embed="rId8"/>
                <a:stretch>
                  <a:fillRect l="-2439" t="-111290" r="-610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0948B2B1-D040-628D-F87A-2665917B3781}"/>
              </a:ext>
            </a:extLst>
          </p:cNvPr>
          <p:cNvCxnSpPr>
            <a:cxnSpLocks/>
          </p:cNvCxnSpPr>
          <p:nvPr/>
        </p:nvCxnSpPr>
        <p:spPr>
          <a:xfrm rot="10800000" flipH="1">
            <a:off x="5883727" y="3211286"/>
            <a:ext cx="228598" cy="12700"/>
          </a:xfrm>
          <a:prstGeom prst="curvedConnector5">
            <a:avLst>
              <a:gd name="adj1" fmla="val -121506"/>
              <a:gd name="adj2" fmla="val -4809693"/>
              <a:gd name="adj3" fmla="val 23010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5B9DE7B2-5CEA-20CE-65CA-799D43CE8341}"/>
              </a:ext>
            </a:extLst>
          </p:cNvPr>
          <p:cNvCxnSpPr>
            <a:cxnSpLocks/>
            <a:stCxn id="40" idx="1"/>
            <a:endCxn id="40" idx="3"/>
          </p:cNvCxnSpPr>
          <p:nvPr/>
        </p:nvCxnSpPr>
        <p:spPr>
          <a:xfrm rot="16200000" flipH="1">
            <a:off x="4921983" y="3226755"/>
            <a:ext cx="161644" cy="12700"/>
          </a:xfrm>
          <a:prstGeom prst="curvedConnector5">
            <a:avLst>
              <a:gd name="adj1" fmla="val -141422"/>
              <a:gd name="adj2" fmla="val -4594472"/>
              <a:gd name="adj3" fmla="val 241422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5A9D1745-FA7E-43D2-C661-B6E1DCCBC52C}"/>
              </a:ext>
            </a:extLst>
          </p:cNvPr>
          <p:cNvCxnSpPr>
            <a:cxnSpLocks/>
          </p:cNvCxnSpPr>
          <p:nvPr/>
        </p:nvCxnSpPr>
        <p:spPr>
          <a:xfrm rot="5400000">
            <a:off x="6882828" y="3211286"/>
            <a:ext cx="161644" cy="12700"/>
          </a:xfrm>
          <a:prstGeom prst="curvedConnector5">
            <a:avLst>
              <a:gd name="adj1" fmla="val -141422"/>
              <a:gd name="adj2" fmla="val -4594472"/>
              <a:gd name="adj3" fmla="val 241422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E08915E-04B2-E823-A04E-1F4AF7C42DA4}"/>
                  </a:ext>
                </a:extLst>
              </p:cNvPr>
              <p:cNvSpPr txBox="1"/>
              <p:nvPr/>
            </p:nvSpPr>
            <p:spPr>
              <a:xfrm>
                <a:off x="884850" y="1238632"/>
                <a:ext cx="55865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/>
                  <a:t>p: </a:t>
                </a:r>
                <a:r>
                  <a:rPr lang="en-US"/>
                  <a:t>probability of moving one unit in either direction =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E08915E-04B2-E823-A04E-1F4AF7C42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50" y="1238632"/>
                <a:ext cx="5586594" cy="369332"/>
              </a:xfrm>
              <a:prstGeom prst="rect">
                <a:avLst/>
              </a:prstGeom>
              <a:blipFill>
                <a:blip r:embed="rId9"/>
                <a:stretch>
                  <a:fillRect l="-907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37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C4C4-05F7-B848-910E-B18B9F24A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0" y="31080"/>
            <a:ext cx="10515600" cy="1325563"/>
          </a:xfrm>
        </p:spPr>
        <p:txBody>
          <a:bodyPr/>
          <a:lstStyle/>
          <a:p>
            <a:r>
              <a:rPr lang="en-US" b="1"/>
              <a:t>1D random walk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14F38C-2B42-D24A-AC0A-17DD501B0726}"/>
              </a:ext>
            </a:extLst>
          </p:cNvPr>
          <p:cNvCxnSpPr/>
          <p:nvPr/>
        </p:nvCxnSpPr>
        <p:spPr>
          <a:xfrm>
            <a:off x="10183225" y="875943"/>
            <a:ext cx="0" cy="4027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F39530-6680-0346-8EB8-887EFB10E7A5}"/>
              </a:ext>
            </a:extLst>
          </p:cNvPr>
          <p:cNvCxnSpPr/>
          <p:nvPr/>
        </p:nvCxnSpPr>
        <p:spPr>
          <a:xfrm>
            <a:off x="11097625" y="875943"/>
            <a:ext cx="0" cy="4027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A66669-3D8D-8F4B-9D59-AC14924F94E0}"/>
              </a:ext>
            </a:extLst>
          </p:cNvPr>
          <p:cNvCxnSpPr/>
          <p:nvPr/>
        </p:nvCxnSpPr>
        <p:spPr>
          <a:xfrm>
            <a:off x="9268824" y="875943"/>
            <a:ext cx="0" cy="4027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9CBA99F3-1655-E849-B1F4-6D7051D281CD}"/>
              </a:ext>
            </a:extLst>
          </p:cNvPr>
          <p:cNvSpPr/>
          <p:nvPr/>
        </p:nvSpPr>
        <p:spPr>
          <a:xfrm rot="16386808">
            <a:off x="10159064" y="620129"/>
            <a:ext cx="914400" cy="914400"/>
          </a:xfrm>
          <a:prstGeom prst="arc">
            <a:avLst>
              <a:gd name="adj1" fmla="val 16200000"/>
              <a:gd name="adj2" fmla="val 5109363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632BBAD7-BF15-7545-84C1-7B5488DD2F4C}"/>
              </a:ext>
            </a:extLst>
          </p:cNvPr>
          <p:cNvSpPr/>
          <p:nvPr/>
        </p:nvSpPr>
        <p:spPr>
          <a:xfrm rot="5213192" flipH="1">
            <a:off x="9277658" y="620129"/>
            <a:ext cx="914400" cy="914400"/>
          </a:xfrm>
          <a:prstGeom prst="arc">
            <a:avLst>
              <a:gd name="adj1" fmla="val 16200000"/>
              <a:gd name="adj2" fmla="val 5109363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439ABC-B488-BC4A-977D-769B60B24FE2}"/>
              </a:ext>
            </a:extLst>
          </p:cNvPr>
          <p:cNvSpPr txBox="1"/>
          <p:nvPr/>
        </p:nvSpPr>
        <p:spPr>
          <a:xfrm>
            <a:off x="10503672" y="2371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459182-CAA6-7E46-AB4E-E77C3A0F3184}"/>
              </a:ext>
            </a:extLst>
          </p:cNvPr>
          <p:cNvSpPr txBox="1"/>
          <p:nvPr/>
        </p:nvSpPr>
        <p:spPr>
          <a:xfrm>
            <a:off x="9198428" y="221252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q = 1 - 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C1F84F-002C-6E43-A36D-3EE89CFCAB8E}"/>
              </a:ext>
            </a:extLst>
          </p:cNvPr>
          <p:cNvSpPr txBox="1"/>
          <p:nvPr/>
        </p:nvSpPr>
        <p:spPr>
          <a:xfrm>
            <a:off x="10064440" y="134261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031AE9-431E-8C44-9829-4AE7096D15DA}"/>
              </a:ext>
            </a:extLst>
          </p:cNvPr>
          <p:cNvSpPr txBox="1"/>
          <p:nvPr/>
        </p:nvSpPr>
        <p:spPr>
          <a:xfrm>
            <a:off x="10862624" y="137497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i+1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6A599A-EE58-824B-843D-CBCAEA923564}"/>
              </a:ext>
            </a:extLst>
          </p:cNvPr>
          <p:cNvSpPr txBox="1"/>
          <p:nvPr/>
        </p:nvSpPr>
        <p:spPr>
          <a:xfrm>
            <a:off x="9034543" y="139301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i-1</a:t>
            </a: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D81D2003-43D8-3B47-A220-4A5B144E42F1}"/>
              </a:ext>
            </a:extLst>
          </p:cNvPr>
          <p:cNvSpPr/>
          <p:nvPr/>
        </p:nvSpPr>
        <p:spPr>
          <a:xfrm rot="5827607" flipV="1">
            <a:off x="9268826" y="675456"/>
            <a:ext cx="914400" cy="914400"/>
          </a:xfrm>
          <a:prstGeom prst="arc">
            <a:avLst>
              <a:gd name="adj1" fmla="val 16200000"/>
              <a:gd name="adj2" fmla="val 5109363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0F4CD556-ED0E-C44B-ACF1-0F9D833C64D5}"/>
              </a:ext>
            </a:extLst>
          </p:cNvPr>
          <p:cNvSpPr/>
          <p:nvPr/>
        </p:nvSpPr>
        <p:spPr>
          <a:xfrm rot="15772393" flipH="1" flipV="1">
            <a:off x="10170742" y="664927"/>
            <a:ext cx="914400" cy="914400"/>
          </a:xfrm>
          <a:prstGeom prst="arc">
            <a:avLst>
              <a:gd name="adj1" fmla="val 16200000"/>
              <a:gd name="adj2" fmla="val 5109363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7FEA30-5D02-9E4F-B0BA-E414AD2F39FF}"/>
              </a:ext>
            </a:extLst>
          </p:cNvPr>
          <p:cNvSpPr txBox="1"/>
          <p:nvPr/>
        </p:nvSpPr>
        <p:spPr>
          <a:xfrm>
            <a:off x="9823997" y="83784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79587F2-6697-A042-B5DF-70DF361C923C}"/>
              </a:ext>
            </a:extLst>
          </p:cNvPr>
          <p:cNvCxnSpPr>
            <a:cxnSpLocks/>
          </p:cNvCxnSpPr>
          <p:nvPr/>
        </p:nvCxnSpPr>
        <p:spPr>
          <a:xfrm>
            <a:off x="9302231" y="1077329"/>
            <a:ext cx="179538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CF49B96-EAD9-4847-856A-BA243BDBED80}"/>
              </a:ext>
            </a:extLst>
          </p:cNvPr>
          <p:cNvSpPr/>
          <p:nvPr/>
        </p:nvSpPr>
        <p:spPr>
          <a:xfrm>
            <a:off x="10068924" y="963030"/>
            <a:ext cx="228598" cy="2285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22EFC9F-C577-4D47-99AE-E24254E03410}"/>
              </a:ext>
            </a:extLst>
          </p:cNvPr>
          <p:cNvSpPr/>
          <p:nvPr/>
        </p:nvSpPr>
        <p:spPr>
          <a:xfrm>
            <a:off x="10983320" y="973064"/>
            <a:ext cx="228598" cy="2285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1803659-820C-AC4A-9F7E-2B324C79522A}"/>
              </a:ext>
            </a:extLst>
          </p:cNvPr>
          <p:cNvSpPr/>
          <p:nvPr/>
        </p:nvSpPr>
        <p:spPr>
          <a:xfrm>
            <a:off x="9154525" y="978499"/>
            <a:ext cx="228598" cy="2285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5AF615-AA48-754F-A1E2-8B558544409B}"/>
                  </a:ext>
                </a:extLst>
              </p:cNvPr>
              <p:cNvSpPr txBox="1"/>
              <p:nvPr/>
            </p:nvSpPr>
            <p:spPr>
              <a:xfrm>
                <a:off x="1206829" y="1372484"/>
                <a:ext cx="3353547" cy="797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en-US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en-US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en-US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en-US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en-US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5AF615-AA48-754F-A1E2-8B5585444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829" y="1372484"/>
                <a:ext cx="3353547" cy="797334"/>
              </a:xfrm>
              <a:prstGeom prst="rect">
                <a:avLst/>
              </a:prstGeom>
              <a:blipFill>
                <a:blip r:embed="rId2"/>
                <a:stretch>
                  <a:fillRect t="-3175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6B4877-7DBD-0844-A03B-126FF80BF56D}"/>
                  </a:ext>
                </a:extLst>
              </p:cNvPr>
              <p:cNvSpPr txBox="1"/>
              <p:nvPr/>
            </p:nvSpPr>
            <p:spPr>
              <a:xfrm>
                <a:off x="1910834" y="2297064"/>
                <a:ext cx="16430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6B4877-7DBD-0844-A03B-126FF80BF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834" y="2297064"/>
                <a:ext cx="1643014" cy="276999"/>
              </a:xfrm>
              <a:prstGeom prst="rect">
                <a:avLst/>
              </a:prstGeom>
              <a:blipFill>
                <a:blip r:embed="rId3"/>
                <a:stretch>
                  <a:fillRect l="-1538" r="-461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B874A0-A1C2-7F4E-B7E1-E69427F133A5}"/>
                  </a:ext>
                </a:extLst>
              </p:cNvPr>
              <p:cNvSpPr txBox="1"/>
              <p:nvPr/>
            </p:nvSpPr>
            <p:spPr>
              <a:xfrm>
                <a:off x="1683788" y="3213095"/>
                <a:ext cx="2074799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</a:rPr>
                        <m:t>𝐧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</m:d>
                      <m:r>
                        <a:rPr lang="en-US" b="0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B874A0-A1C2-7F4E-B7E1-E69427F13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788" y="3213095"/>
                <a:ext cx="2074799" cy="778868"/>
              </a:xfrm>
              <a:prstGeom prst="rect">
                <a:avLst/>
              </a:prstGeom>
              <a:blipFill>
                <a:blip r:embed="rId4"/>
                <a:stretch>
                  <a:fillRect l="-2424" t="-109524" b="-1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58621F-8B92-0141-A464-A781FC1D7D7E}"/>
                  </a:ext>
                </a:extLst>
              </p:cNvPr>
              <p:cNvSpPr txBox="1"/>
              <p:nvPr/>
            </p:nvSpPr>
            <p:spPr>
              <a:xfrm>
                <a:off x="1893590" y="4549683"/>
                <a:ext cx="19741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</m:d>
                      <m:r>
                        <a:rPr lang="en-US" b="1" i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58621F-8B92-0141-A464-A781FC1D7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590" y="4549683"/>
                <a:ext cx="1974195" cy="276999"/>
              </a:xfrm>
              <a:prstGeom prst="rect">
                <a:avLst/>
              </a:prstGeom>
              <a:blipFill>
                <a:blip r:embed="rId5"/>
                <a:stretch>
                  <a:fillRect l="-3205" t="-8696" r="-256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E7881F1-8E5B-E04F-A650-3BAFDEE3D4A6}"/>
              </a:ext>
            </a:extLst>
          </p:cNvPr>
          <p:cNvSpPr txBox="1"/>
          <p:nvPr/>
        </p:nvSpPr>
        <p:spPr>
          <a:xfrm>
            <a:off x="45300" y="2835124"/>
            <a:ext cx="205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Eigenmode solution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817CC01-ACD2-3740-AA37-6D1853FB202A}"/>
              </a:ext>
            </a:extLst>
          </p:cNvPr>
          <p:cNvSpPr txBox="1"/>
          <p:nvPr/>
        </p:nvSpPr>
        <p:spPr>
          <a:xfrm>
            <a:off x="-17346" y="4143455"/>
            <a:ext cx="217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Eigenvalue equations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1001EC9-6434-9E4F-8D46-7667F3279908}"/>
              </a:ext>
            </a:extLst>
          </p:cNvPr>
          <p:cNvSpPr txBox="1"/>
          <p:nvPr/>
        </p:nvSpPr>
        <p:spPr>
          <a:xfrm>
            <a:off x="2339" y="5199736"/>
            <a:ext cx="2093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Eigendecomposition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D29C5A-E3AA-794F-8C87-AB6D3B318CCC}"/>
                  </a:ext>
                </a:extLst>
              </p:cNvPr>
              <p:cNvSpPr txBox="1"/>
              <p:nvPr/>
            </p:nvSpPr>
            <p:spPr>
              <a:xfrm>
                <a:off x="1929949" y="5569068"/>
                <a:ext cx="9464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</a:rPr>
                        <m:t>𝐀𝐯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D29C5A-E3AA-794F-8C87-AB6D3B318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949" y="5569068"/>
                <a:ext cx="946413" cy="276999"/>
              </a:xfrm>
              <a:prstGeom prst="rect">
                <a:avLst/>
              </a:prstGeom>
              <a:blipFill>
                <a:blip r:embed="rId6"/>
                <a:stretch>
                  <a:fillRect l="-5333" t="-8696" r="-2667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DADBB1F-EDFA-1D41-8D2E-F328C77C0C30}"/>
                  </a:ext>
                </a:extLst>
              </p:cNvPr>
              <p:cNvSpPr txBox="1"/>
              <p:nvPr/>
            </p:nvSpPr>
            <p:spPr>
              <a:xfrm>
                <a:off x="1907827" y="5979082"/>
                <a:ext cx="9906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</a:rPr>
                        <m:t>𝐀𝐐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𝚲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DADBB1F-EDFA-1D41-8D2E-F328C77C0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827" y="5979082"/>
                <a:ext cx="990656" cy="276999"/>
              </a:xfrm>
              <a:prstGeom prst="rect">
                <a:avLst/>
              </a:prstGeom>
              <a:blipFill>
                <a:blip r:embed="rId7"/>
                <a:stretch>
                  <a:fillRect l="-7595" r="-3797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F0A4BD2-F8B1-994A-B16B-BA9A830FC040}"/>
                  </a:ext>
                </a:extLst>
              </p:cNvPr>
              <p:cNvSpPr txBox="1"/>
              <p:nvPr/>
            </p:nvSpPr>
            <p:spPr>
              <a:xfrm>
                <a:off x="1907827" y="6389097"/>
                <a:ext cx="1223027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𝚲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F0A4BD2-F8B1-994A-B16B-BA9A830FC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827" y="6389097"/>
                <a:ext cx="1223027" cy="283219"/>
              </a:xfrm>
              <a:prstGeom prst="rect">
                <a:avLst/>
              </a:prstGeom>
              <a:blipFill>
                <a:blip r:embed="rId8"/>
                <a:stretch>
                  <a:fillRect l="-4124" t="-4348" r="-2062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E66ADF58-AF44-DC4A-9D2B-0424A745BE84}"/>
              </a:ext>
            </a:extLst>
          </p:cNvPr>
          <p:cNvSpPr txBox="1"/>
          <p:nvPr/>
        </p:nvSpPr>
        <p:spPr>
          <a:xfrm>
            <a:off x="5049399" y="2066231"/>
            <a:ext cx="239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Finding the </a:t>
            </a:r>
            <a:r>
              <a:rPr lang="en-US" b="1"/>
              <a:t>eigenvalues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1581876-6636-2848-B619-8AC69F84D2A8}"/>
                  </a:ext>
                </a:extLst>
              </p:cNvPr>
              <p:cNvSpPr txBox="1"/>
              <p:nvPr/>
            </p:nvSpPr>
            <p:spPr>
              <a:xfrm>
                <a:off x="6212541" y="2558789"/>
                <a:ext cx="4250587" cy="810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1" i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1581876-6636-2848-B619-8AC69F84D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541" y="2558789"/>
                <a:ext cx="4250587" cy="810222"/>
              </a:xfrm>
              <a:prstGeom prst="rect">
                <a:avLst/>
              </a:prstGeom>
              <a:blipFill>
                <a:blip r:embed="rId9"/>
                <a:stretch>
                  <a:fillRect l="-896" t="-6154"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059A65A-D345-984F-961E-F941550CF78F}"/>
                  </a:ext>
                </a:extLst>
              </p:cNvPr>
              <p:cNvSpPr/>
              <p:nvPr/>
            </p:nvSpPr>
            <p:spPr>
              <a:xfrm>
                <a:off x="5684566" y="3615362"/>
                <a:ext cx="5957336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brk m:alnAt="7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)(0)</m:t>
                          </m:r>
                        </m:e>
                      </m:d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+ 0[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(0)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059A65A-D345-984F-961E-F941550CF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566" y="3615362"/>
                <a:ext cx="5957336" cy="923330"/>
              </a:xfrm>
              <a:prstGeom prst="rect">
                <a:avLst/>
              </a:prstGeom>
              <a:blipFill>
                <a:blip r:embed="rId10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CB752BA-556B-364A-9D93-8C20BA889AD7}"/>
                  </a:ext>
                </a:extLst>
              </p:cNvPr>
              <p:cNvSpPr/>
              <p:nvPr/>
            </p:nvSpPr>
            <p:spPr>
              <a:xfrm>
                <a:off x="5888968" y="4785043"/>
                <a:ext cx="69883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CB752BA-556B-364A-9D93-8C20BA889A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968" y="4785043"/>
                <a:ext cx="6988310" cy="369332"/>
              </a:xfrm>
              <a:prstGeom prst="rect">
                <a:avLst/>
              </a:prstGeom>
              <a:blipFill>
                <a:blip r:embed="rId11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7899F8A4-B656-7748-8018-2D073AAE99A9}"/>
              </a:ext>
            </a:extLst>
          </p:cNvPr>
          <p:cNvSpPr txBox="1"/>
          <p:nvPr/>
        </p:nvSpPr>
        <p:spPr>
          <a:xfrm>
            <a:off x="5049399" y="5239335"/>
            <a:ext cx="117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 p = 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EF5FFF1-32C3-F84F-B257-31F8AB8E2AE0}"/>
                  </a:ext>
                </a:extLst>
              </p:cNvPr>
              <p:cNvSpPr/>
              <p:nvPr/>
            </p:nvSpPr>
            <p:spPr>
              <a:xfrm>
                <a:off x="5888968" y="5718491"/>
                <a:ext cx="69883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EF5FFF1-32C3-F84F-B257-31F8AB8E2A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968" y="5718491"/>
                <a:ext cx="6988310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1936060-026D-F949-A1C9-AA2F4F5AE94E}"/>
                  </a:ext>
                </a:extLst>
              </p:cNvPr>
              <p:cNvSpPr txBox="1"/>
              <p:nvPr/>
            </p:nvSpPr>
            <p:spPr>
              <a:xfrm>
                <a:off x="7779847" y="6271246"/>
                <a:ext cx="24565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=−2.28, −0.5, −0.22 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1936060-026D-F949-A1C9-AA2F4F5AE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847" y="6271246"/>
                <a:ext cx="2456570" cy="276999"/>
              </a:xfrm>
              <a:prstGeom prst="rect">
                <a:avLst/>
              </a:prstGeom>
              <a:blipFill>
                <a:blip r:embed="rId13"/>
                <a:stretch>
                  <a:fillRect l="-515" t="-4348" r="-2062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408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C4C4-05F7-B848-910E-B18B9F24A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0" y="31080"/>
            <a:ext cx="10515600" cy="1325563"/>
          </a:xfrm>
        </p:spPr>
        <p:txBody>
          <a:bodyPr/>
          <a:lstStyle/>
          <a:p>
            <a:r>
              <a:rPr lang="en-US" b="1"/>
              <a:t>1D random walk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14F38C-2B42-D24A-AC0A-17DD501B0726}"/>
              </a:ext>
            </a:extLst>
          </p:cNvPr>
          <p:cNvCxnSpPr/>
          <p:nvPr/>
        </p:nvCxnSpPr>
        <p:spPr>
          <a:xfrm>
            <a:off x="10183225" y="875943"/>
            <a:ext cx="0" cy="4027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F39530-6680-0346-8EB8-887EFB10E7A5}"/>
              </a:ext>
            </a:extLst>
          </p:cNvPr>
          <p:cNvCxnSpPr/>
          <p:nvPr/>
        </p:nvCxnSpPr>
        <p:spPr>
          <a:xfrm>
            <a:off x="11097625" y="875943"/>
            <a:ext cx="0" cy="4027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A66669-3D8D-8F4B-9D59-AC14924F94E0}"/>
              </a:ext>
            </a:extLst>
          </p:cNvPr>
          <p:cNvCxnSpPr/>
          <p:nvPr/>
        </p:nvCxnSpPr>
        <p:spPr>
          <a:xfrm>
            <a:off x="9268824" y="875943"/>
            <a:ext cx="0" cy="4027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9CBA99F3-1655-E849-B1F4-6D7051D281CD}"/>
              </a:ext>
            </a:extLst>
          </p:cNvPr>
          <p:cNvSpPr/>
          <p:nvPr/>
        </p:nvSpPr>
        <p:spPr>
          <a:xfrm rot="16386808">
            <a:off x="10159064" y="620129"/>
            <a:ext cx="914400" cy="914400"/>
          </a:xfrm>
          <a:prstGeom prst="arc">
            <a:avLst>
              <a:gd name="adj1" fmla="val 16200000"/>
              <a:gd name="adj2" fmla="val 5109363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632BBAD7-BF15-7545-84C1-7B5488DD2F4C}"/>
              </a:ext>
            </a:extLst>
          </p:cNvPr>
          <p:cNvSpPr/>
          <p:nvPr/>
        </p:nvSpPr>
        <p:spPr>
          <a:xfrm rot="5213192" flipH="1">
            <a:off x="9277658" y="620129"/>
            <a:ext cx="914400" cy="914400"/>
          </a:xfrm>
          <a:prstGeom prst="arc">
            <a:avLst>
              <a:gd name="adj1" fmla="val 16200000"/>
              <a:gd name="adj2" fmla="val 5109363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439ABC-B488-BC4A-977D-769B60B24FE2}"/>
              </a:ext>
            </a:extLst>
          </p:cNvPr>
          <p:cNvSpPr txBox="1"/>
          <p:nvPr/>
        </p:nvSpPr>
        <p:spPr>
          <a:xfrm>
            <a:off x="10503672" y="2371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459182-CAA6-7E46-AB4E-E77C3A0F3184}"/>
              </a:ext>
            </a:extLst>
          </p:cNvPr>
          <p:cNvSpPr txBox="1"/>
          <p:nvPr/>
        </p:nvSpPr>
        <p:spPr>
          <a:xfrm>
            <a:off x="9198428" y="221252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q = 1 - 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C1F84F-002C-6E43-A36D-3EE89CFCAB8E}"/>
              </a:ext>
            </a:extLst>
          </p:cNvPr>
          <p:cNvSpPr txBox="1"/>
          <p:nvPr/>
        </p:nvSpPr>
        <p:spPr>
          <a:xfrm>
            <a:off x="10064440" y="134261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031AE9-431E-8C44-9829-4AE7096D15DA}"/>
              </a:ext>
            </a:extLst>
          </p:cNvPr>
          <p:cNvSpPr txBox="1"/>
          <p:nvPr/>
        </p:nvSpPr>
        <p:spPr>
          <a:xfrm>
            <a:off x="10862624" y="137497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i+1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6A599A-EE58-824B-843D-CBCAEA923564}"/>
              </a:ext>
            </a:extLst>
          </p:cNvPr>
          <p:cNvSpPr txBox="1"/>
          <p:nvPr/>
        </p:nvSpPr>
        <p:spPr>
          <a:xfrm>
            <a:off x="9034543" y="139301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i-1</a:t>
            </a: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D81D2003-43D8-3B47-A220-4A5B144E42F1}"/>
              </a:ext>
            </a:extLst>
          </p:cNvPr>
          <p:cNvSpPr/>
          <p:nvPr/>
        </p:nvSpPr>
        <p:spPr>
          <a:xfrm rot="5827607" flipV="1">
            <a:off x="9268826" y="675456"/>
            <a:ext cx="914400" cy="914400"/>
          </a:xfrm>
          <a:prstGeom prst="arc">
            <a:avLst>
              <a:gd name="adj1" fmla="val 16200000"/>
              <a:gd name="adj2" fmla="val 5109363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0F4CD556-ED0E-C44B-ACF1-0F9D833C64D5}"/>
              </a:ext>
            </a:extLst>
          </p:cNvPr>
          <p:cNvSpPr/>
          <p:nvPr/>
        </p:nvSpPr>
        <p:spPr>
          <a:xfrm rot="15772393" flipH="1" flipV="1">
            <a:off x="10170742" y="664927"/>
            <a:ext cx="914400" cy="914400"/>
          </a:xfrm>
          <a:prstGeom prst="arc">
            <a:avLst>
              <a:gd name="adj1" fmla="val 16200000"/>
              <a:gd name="adj2" fmla="val 5109363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7FEA30-5D02-9E4F-B0BA-E414AD2F39FF}"/>
              </a:ext>
            </a:extLst>
          </p:cNvPr>
          <p:cNvSpPr txBox="1"/>
          <p:nvPr/>
        </p:nvSpPr>
        <p:spPr>
          <a:xfrm>
            <a:off x="9823997" y="83784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79587F2-6697-A042-B5DF-70DF361C923C}"/>
              </a:ext>
            </a:extLst>
          </p:cNvPr>
          <p:cNvCxnSpPr>
            <a:cxnSpLocks/>
          </p:cNvCxnSpPr>
          <p:nvPr/>
        </p:nvCxnSpPr>
        <p:spPr>
          <a:xfrm>
            <a:off x="9302231" y="1077329"/>
            <a:ext cx="179538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CF49B96-EAD9-4847-856A-BA243BDBED80}"/>
              </a:ext>
            </a:extLst>
          </p:cNvPr>
          <p:cNvSpPr/>
          <p:nvPr/>
        </p:nvSpPr>
        <p:spPr>
          <a:xfrm>
            <a:off x="10068924" y="963030"/>
            <a:ext cx="228598" cy="2285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22EFC9F-C577-4D47-99AE-E24254E03410}"/>
              </a:ext>
            </a:extLst>
          </p:cNvPr>
          <p:cNvSpPr/>
          <p:nvPr/>
        </p:nvSpPr>
        <p:spPr>
          <a:xfrm>
            <a:off x="10983320" y="973064"/>
            <a:ext cx="228598" cy="2285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1803659-820C-AC4A-9F7E-2B324C79522A}"/>
              </a:ext>
            </a:extLst>
          </p:cNvPr>
          <p:cNvSpPr/>
          <p:nvPr/>
        </p:nvSpPr>
        <p:spPr>
          <a:xfrm>
            <a:off x="9154525" y="978499"/>
            <a:ext cx="228598" cy="2285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5AF615-AA48-754F-A1E2-8B558544409B}"/>
                  </a:ext>
                </a:extLst>
              </p:cNvPr>
              <p:cNvSpPr txBox="1"/>
              <p:nvPr/>
            </p:nvSpPr>
            <p:spPr>
              <a:xfrm>
                <a:off x="1206829" y="1372484"/>
                <a:ext cx="3353547" cy="797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en-US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en-US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en-US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en-US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en-US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5AF615-AA48-754F-A1E2-8B5585444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829" y="1372484"/>
                <a:ext cx="3353547" cy="797334"/>
              </a:xfrm>
              <a:prstGeom prst="rect">
                <a:avLst/>
              </a:prstGeom>
              <a:blipFill>
                <a:blip r:embed="rId3"/>
                <a:stretch>
                  <a:fillRect t="-3175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6B4877-7DBD-0844-A03B-126FF80BF56D}"/>
                  </a:ext>
                </a:extLst>
              </p:cNvPr>
              <p:cNvSpPr txBox="1"/>
              <p:nvPr/>
            </p:nvSpPr>
            <p:spPr>
              <a:xfrm>
                <a:off x="1910834" y="2297064"/>
                <a:ext cx="16430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6B4877-7DBD-0844-A03B-126FF80BF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834" y="2297064"/>
                <a:ext cx="1643014" cy="276999"/>
              </a:xfrm>
              <a:prstGeom prst="rect">
                <a:avLst/>
              </a:prstGeom>
              <a:blipFill>
                <a:blip r:embed="rId4"/>
                <a:stretch>
                  <a:fillRect l="-1538" r="-461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B874A0-A1C2-7F4E-B7E1-E69427F133A5}"/>
                  </a:ext>
                </a:extLst>
              </p:cNvPr>
              <p:cNvSpPr txBox="1"/>
              <p:nvPr/>
            </p:nvSpPr>
            <p:spPr>
              <a:xfrm>
                <a:off x="1683788" y="3213095"/>
                <a:ext cx="2074799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</a:rPr>
                        <m:t>𝐧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</m:d>
                      <m:r>
                        <a:rPr lang="en-US" b="0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1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B874A0-A1C2-7F4E-B7E1-E69427F13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788" y="3213095"/>
                <a:ext cx="2074799" cy="778868"/>
              </a:xfrm>
              <a:prstGeom prst="rect">
                <a:avLst/>
              </a:prstGeom>
              <a:blipFill>
                <a:blip r:embed="rId5"/>
                <a:stretch>
                  <a:fillRect l="-2424" t="-109524" b="-1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58621F-8B92-0141-A464-A781FC1D7D7E}"/>
                  </a:ext>
                </a:extLst>
              </p:cNvPr>
              <p:cNvSpPr txBox="1"/>
              <p:nvPr/>
            </p:nvSpPr>
            <p:spPr>
              <a:xfrm>
                <a:off x="1893590" y="4549683"/>
                <a:ext cx="19741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</m:d>
                      <m:r>
                        <a:rPr lang="en-US" b="1" i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58621F-8B92-0141-A464-A781FC1D7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590" y="4549683"/>
                <a:ext cx="1974195" cy="276999"/>
              </a:xfrm>
              <a:prstGeom prst="rect">
                <a:avLst/>
              </a:prstGeom>
              <a:blipFill>
                <a:blip r:embed="rId6"/>
                <a:stretch>
                  <a:fillRect l="-3205" t="-8696" r="-256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E7881F1-8E5B-E04F-A650-3BAFDEE3D4A6}"/>
              </a:ext>
            </a:extLst>
          </p:cNvPr>
          <p:cNvSpPr txBox="1"/>
          <p:nvPr/>
        </p:nvSpPr>
        <p:spPr>
          <a:xfrm>
            <a:off x="45300" y="2835124"/>
            <a:ext cx="205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Eigenmode solution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817CC01-ACD2-3740-AA37-6D1853FB202A}"/>
              </a:ext>
            </a:extLst>
          </p:cNvPr>
          <p:cNvSpPr txBox="1"/>
          <p:nvPr/>
        </p:nvSpPr>
        <p:spPr>
          <a:xfrm>
            <a:off x="-17346" y="4143455"/>
            <a:ext cx="217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Eigenvalue equations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1001EC9-6434-9E4F-8D46-7667F3279908}"/>
              </a:ext>
            </a:extLst>
          </p:cNvPr>
          <p:cNvSpPr txBox="1"/>
          <p:nvPr/>
        </p:nvSpPr>
        <p:spPr>
          <a:xfrm>
            <a:off x="2339" y="5199736"/>
            <a:ext cx="2093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Eigendecomposition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D29C5A-E3AA-794F-8C87-AB6D3B318CCC}"/>
                  </a:ext>
                </a:extLst>
              </p:cNvPr>
              <p:cNvSpPr txBox="1"/>
              <p:nvPr/>
            </p:nvSpPr>
            <p:spPr>
              <a:xfrm>
                <a:off x="1929949" y="5569068"/>
                <a:ext cx="9464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</a:rPr>
                        <m:t>𝐀𝐯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D29C5A-E3AA-794F-8C87-AB6D3B318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949" y="5569068"/>
                <a:ext cx="946413" cy="276999"/>
              </a:xfrm>
              <a:prstGeom prst="rect">
                <a:avLst/>
              </a:prstGeom>
              <a:blipFill>
                <a:blip r:embed="rId7"/>
                <a:stretch>
                  <a:fillRect l="-5333" t="-8696" r="-2667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DADBB1F-EDFA-1D41-8D2E-F328C77C0C30}"/>
                  </a:ext>
                </a:extLst>
              </p:cNvPr>
              <p:cNvSpPr txBox="1"/>
              <p:nvPr/>
            </p:nvSpPr>
            <p:spPr>
              <a:xfrm>
                <a:off x="1907827" y="5979082"/>
                <a:ext cx="9906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</a:rPr>
                        <m:t>𝐀𝐐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𝚲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DADBB1F-EDFA-1D41-8D2E-F328C77C0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827" y="5979082"/>
                <a:ext cx="990656" cy="276999"/>
              </a:xfrm>
              <a:prstGeom prst="rect">
                <a:avLst/>
              </a:prstGeom>
              <a:blipFill>
                <a:blip r:embed="rId8"/>
                <a:stretch>
                  <a:fillRect l="-7595" r="-3797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F0A4BD2-F8B1-994A-B16B-BA9A830FC040}"/>
                  </a:ext>
                </a:extLst>
              </p:cNvPr>
              <p:cNvSpPr txBox="1"/>
              <p:nvPr/>
            </p:nvSpPr>
            <p:spPr>
              <a:xfrm>
                <a:off x="1907827" y="6389097"/>
                <a:ext cx="1223027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𝚲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F0A4BD2-F8B1-994A-B16B-BA9A830FC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827" y="6389097"/>
                <a:ext cx="1223027" cy="283219"/>
              </a:xfrm>
              <a:prstGeom prst="rect">
                <a:avLst/>
              </a:prstGeom>
              <a:blipFill>
                <a:blip r:embed="rId9"/>
                <a:stretch>
                  <a:fillRect l="-4124" t="-4348" r="-2062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E66ADF58-AF44-DC4A-9D2B-0424A745BE84}"/>
              </a:ext>
            </a:extLst>
          </p:cNvPr>
          <p:cNvSpPr txBox="1"/>
          <p:nvPr/>
        </p:nvSpPr>
        <p:spPr>
          <a:xfrm>
            <a:off x="5042803" y="1295153"/>
            <a:ext cx="239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Finding the </a:t>
            </a:r>
            <a:r>
              <a:rPr lang="en-US" b="1"/>
              <a:t>eigenvalues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1581876-6636-2848-B619-8AC69F84D2A8}"/>
                  </a:ext>
                </a:extLst>
              </p:cNvPr>
              <p:cNvSpPr txBox="1"/>
              <p:nvPr/>
            </p:nvSpPr>
            <p:spPr>
              <a:xfrm>
                <a:off x="6226388" y="1791523"/>
                <a:ext cx="4250587" cy="810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1" i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1581876-6636-2848-B619-8AC69F84D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388" y="1791523"/>
                <a:ext cx="4250587" cy="810222"/>
              </a:xfrm>
              <a:prstGeom prst="rect">
                <a:avLst/>
              </a:prstGeom>
              <a:blipFill>
                <a:blip r:embed="rId10"/>
                <a:stretch>
                  <a:fillRect l="-893" t="-6250" b="-14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059A65A-D345-984F-961E-F941550CF78F}"/>
                  </a:ext>
                </a:extLst>
              </p:cNvPr>
              <p:cNvSpPr/>
              <p:nvPr/>
            </p:nvSpPr>
            <p:spPr>
              <a:xfrm>
                <a:off x="5637893" y="2651391"/>
                <a:ext cx="5957336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brk m:alnAt="7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)(0)</m:t>
                          </m:r>
                        </m:e>
                      </m:d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+ 0[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(0)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059A65A-D345-984F-961E-F941550CF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893" y="2651391"/>
                <a:ext cx="5957336" cy="923330"/>
              </a:xfrm>
              <a:prstGeom prst="rect">
                <a:avLst/>
              </a:prstGeom>
              <a:blipFill>
                <a:blip r:embed="rId11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CB752BA-556B-364A-9D93-8C20BA889AD7}"/>
                  </a:ext>
                </a:extLst>
              </p:cNvPr>
              <p:cNvSpPr/>
              <p:nvPr/>
            </p:nvSpPr>
            <p:spPr>
              <a:xfrm>
                <a:off x="5888968" y="4785043"/>
                <a:ext cx="6988310" cy="375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𝟑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𝒑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CB752BA-556B-364A-9D93-8C20BA889A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968" y="4785043"/>
                <a:ext cx="6988310" cy="375552"/>
              </a:xfrm>
              <a:prstGeom prst="rect">
                <a:avLst/>
              </a:prstGeom>
              <a:blipFill>
                <a:blip r:embed="rId12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1936060-026D-F949-A1C9-AA2F4F5AE94E}"/>
                  </a:ext>
                </a:extLst>
              </p:cNvPr>
              <p:cNvSpPr txBox="1"/>
              <p:nvPr/>
            </p:nvSpPr>
            <p:spPr>
              <a:xfrm>
                <a:off x="8098928" y="5464986"/>
                <a:ext cx="15677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 −3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−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1936060-026D-F949-A1C9-AA2F4F5AE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928" y="5464986"/>
                <a:ext cx="1567737" cy="276999"/>
              </a:xfrm>
              <a:prstGeom prst="rect">
                <a:avLst/>
              </a:prstGeom>
              <a:blipFill>
                <a:blip r:embed="rId13"/>
                <a:stretch>
                  <a:fillRect l="-3200" t="-8696" r="-480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89644A7-836A-20B1-F589-54DDBEBFAE0B}"/>
                  </a:ext>
                </a:extLst>
              </p:cNvPr>
              <p:cNvSpPr/>
              <p:nvPr/>
            </p:nvSpPr>
            <p:spPr>
              <a:xfrm>
                <a:off x="5637893" y="3640518"/>
                <a:ext cx="5957336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brk m:alnAt="7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)(0)</m:t>
                          </m:r>
                        </m:e>
                      </m:d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+ 0[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(0)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89644A7-836A-20B1-F589-54DDBEBFAE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893" y="3640518"/>
                <a:ext cx="5957336" cy="923330"/>
              </a:xfrm>
              <a:prstGeom prst="rect">
                <a:avLst/>
              </a:prstGeom>
              <a:blipFill>
                <a:blip r:embed="rId14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4C6FC1AB-CFF6-4782-55F1-FCBA741E0514}"/>
              </a:ext>
            </a:extLst>
          </p:cNvPr>
          <p:cNvSpPr txBox="1"/>
          <p:nvPr/>
        </p:nvSpPr>
        <p:spPr>
          <a:xfrm>
            <a:off x="6365549" y="5794416"/>
            <a:ext cx="117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 p = 0.5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E222C18-A456-8F5A-93FA-76180397FB5E}"/>
                  </a:ext>
                </a:extLst>
              </p:cNvPr>
              <p:cNvSpPr txBox="1"/>
              <p:nvPr/>
            </p:nvSpPr>
            <p:spPr>
              <a:xfrm>
                <a:off x="8098927" y="6256081"/>
                <a:ext cx="1786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 −1.5, −0.5 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E222C18-A456-8F5A-93FA-76180397F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927" y="6256081"/>
                <a:ext cx="1786515" cy="276999"/>
              </a:xfrm>
              <a:prstGeom prst="rect">
                <a:avLst/>
              </a:prstGeom>
              <a:blipFill>
                <a:blip r:embed="rId15"/>
                <a:stretch>
                  <a:fillRect l="-2817" t="-4348" r="-422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3720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E66ADF58-AF44-DC4A-9D2B-0424A745BE84}"/>
              </a:ext>
            </a:extLst>
          </p:cNvPr>
          <p:cNvSpPr txBox="1"/>
          <p:nvPr/>
        </p:nvSpPr>
        <p:spPr>
          <a:xfrm>
            <a:off x="77512" y="203772"/>
            <a:ext cx="239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Finding the </a:t>
            </a:r>
            <a:r>
              <a:rPr lang="en-US" b="1"/>
              <a:t>eigenvalues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1581876-6636-2848-B619-8AC69F84D2A8}"/>
                  </a:ext>
                </a:extLst>
              </p:cNvPr>
              <p:cNvSpPr txBox="1"/>
              <p:nvPr/>
            </p:nvSpPr>
            <p:spPr>
              <a:xfrm>
                <a:off x="1261097" y="700142"/>
                <a:ext cx="4276748" cy="75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1" i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1581876-6636-2848-B619-8AC69F84D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097" y="700142"/>
                <a:ext cx="4276748" cy="750718"/>
              </a:xfrm>
              <a:prstGeom prst="rect">
                <a:avLst/>
              </a:prstGeom>
              <a:blipFill>
                <a:blip r:embed="rId2"/>
                <a:stretch>
                  <a:fillRect l="-890" t="-6667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89644A7-836A-20B1-F589-54DDBEBFAE0B}"/>
                  </a:ext>
                </a:extLst>
              </p:cNvPr>
              <p:cNvSpPr/>
              <p:nvPr/>
            </p:nvSpPr>
            <p:spPr>
              <a:xfrm>
                <a:off x="0" y="1723413"/>
                <a:ext cx="5957336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brk m:alnAt="7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)(0)</m:t>
                          </m:r>
                        </m:e>
                      </m:d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+ 0[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(0)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89644A7-836A-20B1-F589-54DDBEBFAE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23413"/>
                <a:ext cx="5957336" cy="923330"/>
              </a:xfrm>
              <a:prstGeom prst="rect">
                <a:avLst/>
              </a:prstGeom>
              <a:blipFill>
                <a:blip r:embed="rId3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CE1AFBF-F867-41AF-BD5B-2360725EC7A9}"/>
                  </a:ext>
                </a:extLst>
              </p:cNvPr>
              <p:cNvSpPr/>
              <p:nvPr/>
            </p:nvSpPr>
            <p:spPr>
              <a:xfrm>
                <a:off x="-380291" y="2876023"/>
                <a:ext cx="5537845" cy="9398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d>
                        <m:dPr>
                          <m:ctrlPr>
                            <a:rPr lang="en-US" b="0" i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𝑎𝑏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𝟒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𝒂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CE1AFBF-F867-41AF-BD5B-2360725EC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0291" y="2876023"/>
                <a:ext cx="5537845" cy="9398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0F3A35-CA1F-1AA6-13DF-53F59A86904D}"/>
                  </a:ext>
                </a:extLst>
              </p:cNvPr>
              <p:cNvSpPr/>
              <p:nvPr/>
            </p:nvSpPr>
            <p:spPr>
              <a:xfrm>
                <a:off x="77512" y="4009296"/>
                <a:ext cx="4182620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0F3A35-CA1F-1AA6-13DF-53F59A869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2" y="4009296"/>
                <a:ext cx="4182620" cy="37555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F7F56CC-C203-AE09-6F18-7894253901B6}"/>
                  </a:ext>
                </a:extLst>
              </p:cNvPr>
              <p:cNvSpPr/>
              <p:nvPr/>
            </p:nvSpPr>
            <p:spPr>
              <a:xfrm>
                <a:off x="0" y="4895881"/>
                <a:ext cx="328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F7F56CC-C203-AE09-6F18-789425390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95881"/>
                <a:ext cx="3287438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6C3F47-EB7A-064C-2E17-BA726B15D106}"/>
                  </a:ext>
                </a:extLst>
              </p:cNvPr>
              <p:cNvSpPr/>
              <p:nvPr/>
            </p:nvSpPr>
            <p:spPr>
              <a:xfrm>
                <a:off x="77512" y="5788526"/>
                <a:ext cx="3941207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𝟑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𝒂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6C3F47-EB7A-064C-2E17-BA726B15D1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2" y="5788526"/>
                <a:ext cx="3941207" cy="37555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6985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C4C4-05F7-B848-910E-B18B9F24A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0" y="31080"/>
            <a:ext cx="10515600" cy="1325563"/>
          </a:xfrm>
        </p:spPr>
        <p:txBody>
          <a:bodyPr/>
          <a:lstStyle/>
          <a:p>
            <a:r>
              <a:rPr lang="en-US" b="1"/>
              <a:t>1D random walk – </a:t>
            </a:r>
            <a:r>
              <a:rPr lang="en-US" b="1">
                <a:solidFill>
                  <a:srgbClr val="C00000"/>
                </a:solidFill>
              </a:rPr>
              <a:t>likely incorrect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14F38C-2B42-D24A-AC0A-17DD501B0726}"/>
              </a:ext>
            </a:extLst>
          </p:cNvPr>
          <p:cNvCxnSpPr/>
          <p:nvPr/>
        </p:nvCxnSpPr>
        <p:spPr>
          <a:xfrm>
            <a:off x="10183225" y="875943"/>
            <a:ext cx="0" cy="4027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F39530-6680-0346-8EB8-887EFB10E7A5}"/>
              </a:ext>
            </a:extLst>
          </p:cNvPr>
          <p:cNvCxnSpPr/>
          <p:nvPr/>
        </p:nvCxnSpPr>
        <p:spPr>
          <a:xfrm>
            <a:off x="11097625" y="875943"/>
            <a:ext cx="0" cy="4027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A66669-3D8D-8F4B-9D59-AC14924F94E0}"/>
              </a:ext>
            </a:extLst>
          </p:cNvPr>
          <p:cNvCxnSpPr/>
          <p:nvPr/>
        </p:nvCxnSpPr>
        <p:spPr>
          <a:xfrm>
            <a:off x="9268824" y="875943"/>
            <a:ext cx="0" cy="4027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9CBA99F3-1655-E849-B1F4-6D7051D281CD}"/>
              </a:ext>
            </a:extLst>
          </p:cNvPr>
          <p:cNvSpPr/>
          <p:nvPr/>
        </p:nvSpPr>
        <p:spPr>
          <a:xfrm rot="16386808">
            <a:off x="10159064" y="620129"/>
            <a:ext cx="914400" cy="914400"/>
          </a:xfrm>
          <a:prstGeom prst="arc">
            <a:avLst>
              <a:gd name="adj1" fmla="val 16200000"/>
              <a:gd name="adj2" fmla="val 5109363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632BBAD7-BF15-7545-84C1-7B5488DD2F4C}"/>
              </a:ext>
            </a:extLst>
          </p:cNvPr>
          <p:cNvSpPr/>
          <p:nvPr/>
        </p:nvSpPr>
        <p:spPr>
          <a:xfrm rot="5213192" flipH="1">
            <a:off x="9277658" y="620129"/>
            <a:ext cx="914400" cy="914400"/>
          </a:xfrm>
          <a:prstGeom prst="arc">
            <a:avLst>
              <a:gd name="adj1" fmla="val 16200000"/>
              <a:gd name="adj2" fmla="val 5109363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439ABC-B488-BC4A-977D-769B60B24FE2}"/>
              </a:ext>
            </a:extLst>
          </p:cNvPr>
          <p:cNvSpPr txBox="1"/>
          <p:nvPr/>
        </p:nvSpPr>
        <p:spPr>
          <a:xfrm>
            <a:off x="10503672" y="2371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459182-CAA6-7E46-AB4E-E77C3A0F3184}"/>
              </a:ext>
            </a:extLst>
          </p:cNvPr>
          <p:cNvSpPr txBox="1"/>
          <p:nvPr/>
        </p:nvSpPr>
        <p:spPr>
          <a:xfrm>
            <a:off x="9198428" y="221252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q = 1 - 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C1F84F-002C-6E43-A36D-3EE89CFCAB8E}"/>
              </a:ext>
            </a:extLst>
          </p:cNvPr>
          <p:cNvSpPr txBox="1"/>
          <p:nvPr/>
        </p:nvSpPr>
        <p:spPr>
          <a:xfrm>
            <a:off x="10064440" y="134261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031AE9-431E-8C44-9829-4AE7096D15DA}"/>
              </a:ext>
            </a:extLst>
          </p:cNvPr>
          <p:cNvSpPr txBox="1"/>
          <p:nvPr/>
        </p:nvSpPr>
        <p:spPr>
          <a:xfrm>
            <a:off x="10862624" y="137497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i+1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6A599A-EE58-824B-843D-CBCAEA923564}"/>
              </a:ext>
            </a:extLst>
          </p:cNvPr>
          <p:cNvSpPr txBox="1"/>
          <p:nvPr/>
        </p:nvSpPr>
        <p:spPr>
          <a:xfrm>
            <a:off x="9034543" y="139301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i-1</a:t>
            </a: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D81D2003-43D8-3B47-A220-4A5B144E42F1}"/>
              </a:ext>
            </a:extLst>
          </p:cNvPr>
          <p:cNvSpPr/>
          <p:nvPr/>
        </p:nvSpPr>
        <p:spPr>
          <a:xfrm rot="5827607" flipV="1">
            <a:off x="9268826" y="675456"/>
            <a:ext cx="914400" cy="914400"/>
          </a:xfrm>
          <a:prstGeom prst="arc">
            <a:avLst>
              <a:gd name="adj1" fmla="val 16200000"/>
              <a:gd name="adj2" fmla="val 5109363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0F4CD556-ED0E-C44B-ACF1-0F9D833C64D5}"/>
              </a:ext>
            </a:extLst>
          </p:cNvPr>
          <p:cNvSpPr/>
          <p:nvPr/>
        </p:nvSpPr>
        <p:spPr>
          <a:xfrm rot="15772393" flipH="1" flipV="1">
            <a:off x="10170742" y="664927"/>
            <a:ext cx="914400" cy="914400"/>
          </a:xfrm>
          <a:prstGeom prst="arc">
            <a:avLst>
              <a:gd name="adj1" fmla="val 16200000"/>
              <a:gd name="adj2" fmla="val 5109363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7FEA30-5D02-9E4F-B0BA-E414AD2F39FF}"/>
              </a:ext>
            </a:extLst>
          </p:cNvPr>
          <p:cNvSpPr txBox="1"/>
          <p:nvPr/>
        </p:nvSpPr>
        <p:spPr>
          <a:xfrm>
            <a:off x="9823997" y="83784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79587F2-6697-A042-B5DF-70DF361C923C}"/>
              </a:ext>
            </a:extLst>
          </p:cNvPr>
          <p:cNvCxnSpPr>
            <a:cxnSpLocks/>
          </p:cNvCxnSpPr>
          <p:nvPr/>
        </p:nvCxnSpPr>
        <p:spPr>
          <a:xfrm>
            <a:off x="9302231" y="1077329"/>
            <a:ext cx="179538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CF49B96-EAD9-4847-856A-BA243BDBED80}"/>
              </a:ext>
            </a:extLst>
          </p:cNvPr>
          <p:cNvSpPr/>
          <p:nvPr/>
        </p:nvSpPr>
        <p:spPr>
          <a:xfrm>
            <a:off x="10068924" y="963030"/>
            <a:ext cx="228598" cy="2285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22EFC9F-C577-4D47-99AE-E24254E03410}"/>
              </a:ext>
            </a:extLst>
          </p:cNvPr>
          <p:cNvSpPr/>
          <p:nvPr/>
        </p:nvSpPr>
        <p:spPr>
          <a:xfrm>
            <a:off x="10983320" y="973064"/>
            <a:ext cx="228598" cy="2285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1803659-820C-AC4A-9F7E-2B324C79522A}"/>
              </a:ext>
            </a:extLst>
          </p:cNvPr>
          <p:cNvSpPr/>
          <p:nvPr/>
        </p:nvSpPr>
        <p:spPr>
          <a:xfrm>
            <a:off x="9154525" y="978499"/>
            <a:ext cx="228598" cy="2285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5AF615-AA48-754F-A1E2-8B558544409B}"/>
                  </a:ext>
                </a:extLst>
              </p:cNvPr>
              <p:cNvSpPr txBox="1"/>
              <p:nvPr/>
            </p:nvSpPr>
            <p:spPr>
              <a:xfrm>
                <a:off x="1206829" y="1372484"/>
                <a:ext cx="3353547" cy="797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5AF615-AA48-754F-A1E2-8B5585444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829" y="1372484"/>
                <a:ext cx="3353547" cy="797334"/>
              </a:xfrm>
              <a:prstGeom prst="rect">
                <a:avLst/>
              </a:prstGeom>
              <a:blipFill>
                <a:blip r:embed="rId2"/>
                <a:stretch>
                  <a:fillRect t="-3175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6B4877-7DBD-0844-A03B-126FF80BF56D}"/>
                  </a:ext>
                </a:extLst>
              </p:cNvPr>
              <p:cNvSpPr txBox="1"/>
              <p:nvPr/>
            </p:nvSpPr>
            <p:spPr>
              <a:xfrm>
                <a:off x="1910834" y="2297064"/>
                <a:ext cx="16430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6B4877-7DBD-0844-A03B-126FF80BF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834" y="2297064"/>
                <a:ext cx="1643014" cy="276999"/>
              </a:xfrm>
              <a:prstGeom prst="rect">
                <a:avLst/>
              </a:prstGeom>
              <a:blipFill>
                <a:blip r:embed="rId3"/>
                <a:stretch>
                  <a:fillRect l="-1538" r="-461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E66ADF58-AF44-DC4A-9D2B-0424A745BE84}"/>
              </a:ext>
            </a:extLst>
          </p:cNvPr>
          <p:cNvSpPr txBox="1"/>
          <p:nvPr/>
        </p:nvSpPr>
        <p:spPr>
          <a:xfrm>
            <a:off x="-14868" y="4323448"/>
            <a:ext cx="465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Finding the </a:t>
            </a:r>
            <a:r>
              <a:rPr lang="en-US" b="1"/>
              <a:t>eigenvectors </a:t>
            </a:r>
            <a:r>
              <a:rPr lang="en-US"/>
              <a:t>(using scaled n-values)</a:t>
            </a:r>
            <a:endParaRPr lang="en-US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1581876-6636-2848-B619-8AC69F84D2A8}"/>
                  </a:ext>
                </a:extLst>
              </p:cNvPr>
              <p:cNvSpPr txBox="1"/>
              <p:nvPr/>
            </p:nvSpPr>
            <p:spPr>
              <a:xfrm>
                <a:off x="190882" y="2805140"/>
                <a:ext cx="4439742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0.5 −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−1 −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−0.5 −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1581876-6636-2848-B619-8AC69F84D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82" y="2805140"/>
                <a:ext cx="4439742" cy="738215"/>
              </a:xfrm>
              <a:prstGeom prst="rect">
                <a:avLst/>
              </a:prstGeom>
              <a:blipFill>
                <a:blip r:embed="rId4"/>
                <a:stretch>
                  <a:fillRect t="-6780" b="-2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EE3F151-F2B8-1549-9137-1C28D88F50C2}"/>
                  </a:ext>
                </a:extLst>
              </p:cNvPr>
              <p:cNvSpPr/>
              <p:nvPr/>
            </p:nvSpPr>
            <p:spPr>
              <a:xfrm>
                <a:off x="140227" y="5070242"/>
                <a:ext cx="3273973" cy="871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EE3F151-F2B8-1549-9137-1C28D88F50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27" y="5070242"/>
                <a:ext cx="3273973" cy="871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D4D2E4B-01B1-3A49-AC50-CBF5AE2E9E67}"/>
                  </a:ext>
                </a:extLst>
              </p:cNvPr>
              <p:cNvSpPr/>
              <p:nvPr/>
            </p:nvSpPr>
            <p:spPr>
              <a:xfrm>
                <a:off x="0" y="4654817"/>
                <a:ext cx="8066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D4D2E4B-01B1-3A49-AC50-CBF5AE2E9E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54817"/>
                <a:ext cx="8066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EF78BD4-8187-8F4B-BF76-9AE25EF5D15C}"/>
                  </a:ext>
                </a:extLst>
              </p:cNvPr>
              <p:cNvSpPr txBox="1"/>
              <p:nvPr/>
            </p:nvSpPr>
            <p:spPr>
              <a:xfrm>
                <a:off x="813176" y="6162403"/>
                <a:ext cx="11137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1" baseline="30000"/>
                  <a:t>T</a:t>
                </a:r>
                <a:endParaRPr lang="en-US" b="1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EF78BD4-8187-8F4B-BF76-9AE25EF5D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76" y="6162403"/>
                <a:ext cx="1113766" cy="276999"/>
              </a:xfrm>
              <a:prstGeom prst="rect">
                <a:avLst/>
              </a:prstGeom>
              <a:blipFill>
                <a:blip r:embed="rId7"/>
                <a:stretch>
                  <a:fillRect t="-13636" r="-6742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B01D61D-F4B5-1949-BB68-A9FDD1203E2F}"/>
                  </a:ext>
                </a:extLst>
              </p:cNvPr>
              <p:cNvSpPr/>
              <p:nvPr/>
            </p:nvSpPr>
            <p:spPr>
              <a:xfrm>
                <a:off x="6805073" y="2429176"/>
                <a:ext cx="3100849" cy="871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/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B01D61D-F4B5-1949-BB68-A9FDD1203E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073" y="2429176"/>
                <a:ext cx="3100849" cy="871777"/>
              </a:xfrm>
              <a:prstGeom prst="rect">
                <a:avLst/>
              </a:prstGeom>
              <a:blipFill>
                <a:blip r:embed="rId8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9D60111-5291-2944-B809-623801BD4758}"/>
                  </a:ext>
                </a:extLst>
              </p:cNvPr>
              <p:cNvSpPr/>
              <p:nvPr/>
            </p:nvSpPr>
            <p:spPr>
              <a:xfrm>
                <a:off x="6664846" y="2013751"/>
                <a:ext cx="12041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9D60111-5291-2944-B809-623801BD47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846" y="2013751"/>
                <a:ext cx="120417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FE3ADD8-BE2C-AC4C-8447-F9DCF236456F}"/>
                  </a:ext>
                </a:extLst>
              </p:cNvPr>
              <p:cNvSpPr txBox="1"/>
              <p:nvPr/>
            </p:nvSpPr>
            <p:spPr>
              <a:xfrm>
                <a:off x="8064804" y="3476045"/>
                <a:ext cx="11137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1" baseline="30000"/>
                  <a:t>T</a:t>
                </a:r>
                <a:endParaRPr lang="en-US" b="1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FE3ADD8-BE2C-AC4C-8447-F9DCF2364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804" y="3476045"/>
                <a:ext cx="1113766" cy="276999"/>
              </a:xfrm>
              <a:prstGeom prst="rect">
                <a:avLst/>
              </a:prstGeom>
              <a:blipFill>
                <a:blip r:embed="rId11"/>
                <a:stretch>
                  <a:fillRect t="-8696" r="-795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DE77851-E840-DC4A-A7A2-2339DC9F8216}"/>
                  </a:ext>
                </a:extLst>
              </p:cNvPr>
              <p:cNvSpPr/>
              <p:nvPr/>
            </p:nvSpPr>
            <p:spPr>
              <a:xfrm>
                <a:off x="7324913" y="4825136"/>
                <a:ext cx="2972609" cy="871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/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DE77851-E840-DC4A-A7A2-2339DC9F82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913" y="4825136"/>
                <a:ext cx="2972609" cy="871777"/>
              </a:xfrm>
              <a:prstGeom prst="rect">
                <a:avLst/>
              </a:prstGeom>
              <a:blipFill>
                <a:blip r:embed="rId12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7B64DD4-8C9E-F349-9905-994EB59246BE}"/>
                  </a:ext>
                </a:extLst>
              </p:cNvPr>
              <p:cNvSpPr/>
              <p:nvPr/>
            </p:nvSpPr>
            <p:spPr>
              <a:xfrm>
                <a:off x="6664846" y="4381263"/>
                <a:ext cx="12041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7B64DD4-8C9E-F349-9905-994EB59246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846" y="4381263"/>
                <a:ext cx="120417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5E78FBF-8524-244D-8D68-85B756EED93F}"/>
                  </a:ext>
                </a:extLst>
              </p:cNvPr>
              <p:cNvSpPr txBox="1"/>
              <p:nvPr/>
            </p:nvSpPr>
            <p:spPr>
              <a:xfrm>
                <a:off x="8064804" y="5843557"/>
                <a:ext cx="11137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1" baseline="30000"/>
                  <a:t>T</a:t>
                </a:r>
                <a:endParaRPr lang="en-US" b="1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5E78FBF-8524-244D-8D68-85B756EED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804" y="5843557"/>
                <a:ext cx="1113766" cy="276999"/>
              </a:xfrm>
              <a:prstGeom prst="rect">
                <a:avLst/>
              </a:prstGeom>
              <a:blipFill>
                <a:blip r:embed="rId14"/>
                <a:stretch>
                  <a:fillRect t="-13636" r="-795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972522B-C88E-A17B-C20A-8CDE0BEE995A}"/>
                  </a:ext>
                </a:extLst>
              </p:cNvPr>
              <p:cNvSpPr txBox="1"/>
              <p:nvPr/>
            </p:nvSpPr>
            <p:spPr>
              <a:xfrm>
                <a:off x="1206829" y="3826065"/>
                <a:ext cx="1786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 −1.5, −0.5 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972522B-C88E-A17B-C20A-8CDE0BEE9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829" y="3826065"/>
                <a:ext cx="1786515" cy="276999"/>
              </a:xfrm>
              <a:prstGeom prst="rect">
                <a:avLst/>
              </a:prstGeom>
              <a:blipFill>
                <a:blip r:embed="rId15"/>
                <a:stretch>
                  <a:fillRect l="-2837" t="-8696" r="-496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1746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C4C4-05F7-B848-910E-B18B9F24A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0" y="31080"/>
            <a:ext cx="10515600" cy="1325563"/>
          </a:xfrm>
        </p:spPr>
        <p:txBody>
          <a:bodyPr/>
          <a:lstStyle/>
          <a:p>
            <a:r>
              <a:rPr lang="en-US" b="1"/>
              <a:t>1D random walk – </a:t>
            </a:r>
            <a:r>
              <a:rPr lang="en-US" b="1">
                <a:solidFill>
                  <a:srgbClr val="C00000"/>
                </a:solidFill>
              </a:rPr>
              <a:t>not updated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14F38C-2B42-D24A-AC0A-17DD501B0726}"/>
              </a:ext>
            </a:extLst>
          </p:cNvPr>
          <p:cNvCxnSpPr/>
          <p:nvPr/>
        </p:nvCxnSpPr>
        <p:spPr>
          <a:xfrm>
            <a:off x="10183225" y="875943"/>
            <a:ext cx="0" cy="4027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F39530-6680-0346-8EB8-887EFB10E7A5}"/>
              </a:ext>
            </a:extLst>
          </p:cNvPr>
          <p:cNvCxnSpPr/>
          <p:nvPr/>
        </p:nvCxnSpPr>
        <p:spPr>
          <a:xfrm>
            <a:off x="11097625" y="875943"/>
            <a:ext cx="0" cy="4027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A66669-3D8D-8F4B-9D59-AC14924F94E0}"/>
              </a:ext>
            </a:extLst>
          </p:cNvPr>
          <p:cNvCxnSpPr/>
          <p:nvPr/>
        </p:nvCxnSpPr>
        <p:spPr>
          <a:xfrm>
            <a:off x="9268824" y="875943"/>
            <a:ext cx="0" cy="4027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9CBA99F3-1655-E849-B1F4-6D7051D281CD}"/>
              </a:ext>
            </a:extLst>
          </p:cNvPr>
          <p:cNvSpPr/>
          <p:nvPr/>
        </p:nvSpPr>
        <p:spPr>
          <a:xfrm rot="16386808">
            <a:off x="10159064" y="620129"/>
            <a:ext cx="914400" cy="914400"/>
          </a:xfrm>
          <a:prstGeom prst="arc">
            <a:avLst>
              <a:gd name="adj1" fmla="val 16200000"/>
              <a:gd name="adj2" fmla="val 5109363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632BBAD7-BF15-7545-84C1-7B5488DD2F4C}"/>
              </a:ext>
            </a:extLst>
          </p:cNvPr>
          <p:cNvSpPr/>
          <p:nvPr/>
        </p:nvSpPr>
        <p:spPr>
          <a:xfrm rot="5213192" flipH="1">
            <a:off x="9277658" y="620129"/>
            <a:ext cx="914400" cy="914400"/>
          </a:xfrm>
          <a:prstGeom prst="arc">
            <a:avLst>
              <a:gd name="adj1" fmla="val 16200000"/>
              <a:gd name="adj2" fmla="val 5109363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439ABC-B488-BC4A-977D-769B60B24FE2}"/>
              </a:ext>
            </a:extLst>
          </p:cNvPr>
          <p:cNvSpPr txBox="1"/>
          <p:nvPr/>
        </p:nvSpPr>
        <p:spPr>
          <a:xfrm>
            <a:off x="10503672" y="2371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459182-CAA6-7E46-AB4E-E77C3A0F3184}"/>
              </a:ext>
            </a:extLst>
          </p:cNvPr>
          <p:cNvSpPr txBox="1"/>
          <p:nvPr/>
        </p:nvSpPr>
        <p:spPr>
          <a:xfrm>
            <a:off x="9198428" y="221252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q = 1 - 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C1F84F-002C-6E43-A36D-3EE89CFCAB8E}"/>
              </a:ext>
            </a:extLst>
          </p:cNvPr>
          <p:cNvSpPr txBox="1"/>
          <p:nvPr/>
        </p:nvSpPr>
        <p:spPr>
          <a:xfrm>
            <a:off x="10064440" y="134261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031AE9-431E-8C44-9829-4AE7096D15DA}"/>
              </a:ext>
            </a:extLst>
          </p:cNvPr>
          <p:cNvSpPr txBox="1"/>
          <p:nvPr/>
        </p:nvSpPr>
        <p:spPr>
          <a:xfrm>
            <a:off x="10862624" y="137497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i+1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6A599A-EE58-824B-843D-CBCAEA923564}"/>
              </a:ext>
            </a:extLst>
          </p:cNvPr>
          <p:cNvSpPr txBox="1"/>
          <p:nvPr/>
        </p:nvSpPr>
        <p:spPr>
          <a:xfrm>
            <a:off x="9034543" y="139301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i-1</a:t>
            </a: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D81D2003-43D8-3B47-A220-4A5B144E42F1}"/>
              </a:ext>
            </a:extLst>
          </p:cNvPr>
          <p:cNvSpPr/>
          <p:nvPr/>
        </p:nvSpPr>
        <p:spPr>
          <a:xfrm rot="5827607" flipV="1">
            <a:off x="9268826" y="675456"/>
            <a:ext cx="914400" cy="914400"/>
          </a:xfrm>
          <a:prstGeom prst="arc">
            <a:avLst>
              <a:gd name="adj1" fmla="val 16200000"/>
              <a:gd name="adj2" fmla="val 5109363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0F4CD556-ED0E-C44B-ACF1-0F9D833C64D5}"/>
              </a:ext>
            </a:extLst>
          </p:cNvPr>
          <p:cNvSpPr/>
          <p:nvPr/>
        </p:nvSpPr>
        <p:spPr>
          <a:xfrm rot="15772393" flipH="1" flipV="1">
            <a:off x="10170742" y="664927"/>
            <a:ext cx="914400" cy="914400"/>
          </a:xfrm>
          <a:prstGeom prst="arc">
            <a:avLst>
              <a:gd name="adj1" fmla="val 16200000"/>
              <a:gd name="adj2" fmla="val 5109363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7FEA30-5D02-9E4F-B0BA-E414AD2F39FF}"/>
              </a:ext>
            </a:extLst>
          </p:cNvPr>
          <p:cNvSpPr txBox="1"/>
          <p:nvPr/>
        </p:nvSpPr>
        <p:spPr>
          <a:xfrm>
            <a:off x="9823997" y="83784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79587F2-6697-A042-B5DF-70DF361C923C}"/>
              </a:ext>
            </a:extLst>
          </p:cNvPr>
          <p:cNvCxnSpPr>
            <a:cxnSpLocks/>
          </p:cNvCxnSpPr>
          <p:nvPr/>
        </p:nvCxnSpPr>
        <p:spPr>
          <a:xfrm>
            <a:off x="9302231" y="1077329"/>
            <a:ext cx="179538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CF49B96-EAD9-4847-856A-BA243BDBED80}"/>
              </a:ext>
            </a:extLst>
          </p:cNvPr>
          <p:cNvSpPr/>
          <p:nvPr/>
        </p:nvSpPr>
        <p:spPr>
          <a:xfrm>
            <a:off x="10068924" y="963030"/>
            <a:ext cx="228598" cy="2285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22EFC9F-C577-4D47-99AE-E24254E03410}"/>
              </a:ext>
            </a:extLst>
          </p:cNvPr>
          <p:cNvSpPr/>
          <p:nvPr/>
        </p:nvSpPr>
        <p:spPr>
          <a:xfrm>
            <a:off x="10983320" y="973064"/>
            <a:ext cx="228598" cy="2285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1803659-820C-AC4A-9F7E-2B324C79522A}"/>
              </a:ext>
            </a:extLst>
          </p:cNvPr>
          <p:cNvSpPr/>
          <p:nvPr/>
        </p:nvSpPr>
        <p:spPr>
          <a:xfrm>
            <a:off x="9154525" y="978499"/>
            <a:ext cx="228598" cy="2285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D4D2E4B-01B1-3A49-AC50-CBF5AE2E9E67}"/>
                  </a:ext>
                </a:extLst>
              </p:cNvPr>
              <p:cNvSpPr/>
              <p:nvPr/>
            </p:nvSpPr>
            <p:spPr>
              <a:xfrm>
                <a:off x="141807" y="1114842"/>
                <a:ext cx="13420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𝟐𝟖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D4D2E4B-01B1-3A49-AC50-CBF5AE2E9E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07" y="1114842"/>
                <a:ext cx="13420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EF78BD4-8187-8F4B-BF76-9AE25EF5D15C}"/>
                  </a:ext>
                </a:extLst>
              </p:cNvPr>
              <p:cNvSpPr txBox="1"/>
              <p:nvPr/>
            </p:nvSpPr>
            <p:spPr>
              <a:xfrm>
                <a:off x="1718194" y="1161008"/>
                <a:ext cx="1649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𝟓𝟔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1" baseline="30000"/>
                  <a:t>T</a:t>
                </a:r>
                <a:endParaRPr lang="en-US" b="1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EF78BD4-8187-8F4B-BF76-9AE25EF5D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194" y="1161008"/>
                <a:ext cx="1649169" cy="276999"/>
              </a:xfrm>
              <a:prstGeom prst="rect">
                <a:avLst/>
              </a:prstGeom>
              <a:blipFill>
                <a:blip r:embed="rId4"/>
                <a:stretch>
                  <a:fillRect t="-13043" r="-538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9D60111-5291-2944-B809-623801BD4758}"/>
                  </a:ext>
                </a:extLst>
              </p:cNvPr>
              <p:cNvSpPr/>
              <p:nvPr/>
            </p:nvSpPr>
            <p:spPr>
              <a:xfrm>
                <a:off x="141807" y="1559642"/>
                <a:ext cx="12041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9D60111-5291-2944-B809-623801BD47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07" y="1559642"/>
                <a:ext cx="120417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FE3ADD8-BE2C-AC4C-8447-F9DCF236456F}"/>
                  </a:ext>
                </a:extLst>
              </p:cNvPr>
              <p:cNvSpPr txBox="1"/>
              <p:nvPr/>
            </p:nvSpPr>
            <p:spPr>
              <a:xfrm>
                <a:off x="1718494" y="1605808"/>
                <a:ext cx="11137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1" baseline="30000"/>
                  <a:t>T</a:t>
                </a:r>
                <a:endParaRPr lang="en-US" b="1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FE3ADD8-BE2C-AC4C-8447-F9DCF2364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494" y="1605808"/>
                <a:ext cx="1113766" cy="276999"/>
              </a:xfrm>
              <a:prstGeom prst="rect">
                <a:avLst/>
              </a:prstGeom>
              <a:blipFill>
                <a:blip r:embed="rId6"/>
                <a:stretch>
                  <a:fillRect t="-13043" r="-674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7B64DD4-8C9E-F349-9905-994EB59246BE}"/>
                  </a:ext>
                </a:extLst>
              </p:cNvPr>
              <p:cNvSpPr/>
              <p:nvPr/>
            </p:nvSpPr>
            <p:spPr>
              <a:xfrm>
                <a:off x="141807" y="2004442"/>
                <a:ext cx="13420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𝟐𝟐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7B64DD4-8C9E-F349-9905-994EB59246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07" y="2004442"/>
                <a:ext cx="134203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5E78FBF-8524-244D-8D68-85B756EED93F}"/>
                  </a:ext>
                </a:extLst>
              </p:cNvPr>
              <p:cNvSpPr txBox="1"/>
              <p:nvPr/>
            </p:nvSpPr>
            <p:spPr>
              <a:xfrm>
                <a:off x="1718194" y="2050608"/>
                <a:ext cx="1476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𝟓𝟔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1" baseline="30000"/>
                  <a:t>T</a:t>
                </a:r>
                <a:endParaRPr lang="en-US" b="1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5E78FBF-8524-244D-8D68-85B756EED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194" y="2050608"/>
                <a:ext cx="1476045" cy="276999"/>
              </a:xfrm>
              <a:prstGeom prst="rect">
                <a:avLst/>
              </a:prstGeom>
              <a:blipFill>
                <a:blip r:embed="rId8"/>
                <a:stretch>
                  <a:fillRect t="-13043" r="-512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1EE6AACE-1F7C-8B4C-B073-AB0255835732}"/>
              </a:ext>
            </a:extLst>
          </p:cNvPr>
          <p:cNvSpPr txBox="1"/>
          <p:nvPr/>
        </p:nvSpPr>
        <p:spPr>
          <a:xfrm>
            <a:off x="141807" y="2614102"/>
            <a:ext cx="543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Finding the </a:t>
            </a:r>
            <a:r>
              <a:rPr lang="en-US" b="1"/>
              <a:t>general solution </a:t>
            </a:r>
            <a:r>
              <a:rPr lang="en-US"/>
              <a:t>(using eigenvalues/vectors)</a:t>
            </a:r>
            <a:endParaRPr 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73B174-CA4B-D040-928E-79625049FBE1}"/>
                  </a:ext>
                </a:extLst>
              </p:cNvPr>
              <p:cNvSpPr txBox="1"/>
              <p:nvPr/>
            </p:nvSpPr>
            <p:spPr>
              <a:xfrm>
                <a:off x="84707" y="3875504"/>
                <a:ext cx="5552354" cy="730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</a:rPr>
                        <m:t>𝐧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−2.28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−3.56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−0.5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−0.22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0.56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73B174-CA4B-D040-928E-79625049F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7" y="3875504"/>
                <a:ext cx="5552354" cy="730777"/>
              </a:xfrm>
              <a:prstGeom prst="rect">
                <a:avLst/>
              </a:prstGeom>
              <a:blipFill>
                <a:blip r:embed="rId9"/>
                <a:stretch>
                  <a:fillRect t="-1724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59F14B8-5484-154E-9B44-9A9BC99BC530}"/>
                  </a:ext>
                </a:extLst>
              </p:cNvPr>
              <p:cNvSpPr txBox="1"/>
              <p:nvPr/>
            </p:nvSpPr>
            <p:spPr>
              <a:xfrm>
                <a:off x="1974335" y="2995103"/>
                <a:ext cx="2074799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</a:rPr>
                        <m:t>𝐧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</m:d>
                      <m:r>
                        <a:rPr lang="en-US" b="0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59F14B8-5484-154E-9B44-9A9BC99BC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335" y="2995103"/>
                <a:ext cx="2074799" cy="778868"/>
              </a:xfrm>
              <a:prstGeom prst="rect">
                <a:avLst/>
              </a:prstGeom>
              <a:blipFill>
                <a:blip r:embed="rId10"/>
                <a:stretch>
                  <a:fillRect l="-2439" t="-109524" r="-610" b="-1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600D4719-1890-7F48-B017-98ED671D9858}"/>
              </a:ext>
            </a:extLst>
          </p:cNvPr>
          <p:cNvSpPr txBox="1"/>
          <p:nvPr/>
        </p:nvSpPr>
        <p:spPr>
          <a:xfrm>
            <a:off x="107914" y="5005432"/>
            <a:ext cx="681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Use initial conditions to find solution (all </a:t>
            </a:r>
            <a:r>
              <a:rPr lang="en-US" i="1"/>
              <a:t>N</a:t>
            </a:r>
            <a:r>
              <a:rPr lang="en-US"/>
              <a:t> molecules start in position </a:t>
            </a:r>
            <a:r>
              <a:rPr lang="en-US" i="1"/>
              <a:t>i</a:t>
            </a:r>
            <a:r>
              <a:rPr lang="en-US"/>
              <a:t>)</a:t>
            </a:r>
            <a:endParaRPr 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1F09F58-D639-CC4D-8301-B5789C819BEF}"/>
                  </a:ext>
                </a:extLst>
              </p:cNvPr>
              <p:cNvSpPr/>
              <p:nvPr/>
            </p:nvSpPr>
            <p:spPr>
              <a:xfrm>
                <a:off x="11800" y="5423837"/>
                <a:ext cx="4015907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−3.56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0.56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1F09F58-D639-CC4D-8301-B5789C819B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0" y="5423837"/>
                <a:ext cx="4015907" cy="824906"/>
              </a:xfrm>
              <a:prstGeom prst="rect">
                <a:avLst/>
              </a:prstGeom>
              <a:blipFill>
                <a:blip r:embed="rId11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8817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962</Words>
  <Application>Microsoft Macintosh PowerPoint</Application>
  <PresentationFormat>Widescreen</PresentationFormat>
  <Paragraphs>181</Paragraphs>
  <Slides>12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1D random walk</vt:lpstr>
      <vt:lpstr>1D random walk</vt:lpstr>
      <vt:lpstr>1D random walk, 3 locations</vt:lpstr>
      <vt:lpstr>1D random walk, 3 locations</vt:lpstr>
      <vt:lpstr>1D random walk</vt:lpstr>
      <vt:lpstr>1D random walk</vt:lpstr>
      <vt:lpstr>PowerPoint Presentation</vt:lpstr>
      <vt:lpstr>1D random walk – likely incorrect</vt:lpstr>
      <vt:lpstr>1D random walk – not updated</vt:lpstr>
      <vt:lpstr>1D random walk</vt:lpstr>
      <vt:lpstr>1D random walk, multiple locations</vt:lpstr>
      <vt:lpstr>Grid-free diffusion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1D random walk</dc:title>
  <dc:creator>Margot Wagner</dc:creator>
  <cp:lastModifiedBy>Margot Wagner</cp:lastModifiedBy>
  <cp:revision>3</cp:revision>
  <dcterms:created xsi:type="dcterms:W3CDTF">2022-04-11T21:53:50Z</dcterms:created>
  <dcterms:modified xsi:type="dcterms:W3CDTF">2022-04-21T04:06:46Z</dcterms:modified>
</cp:coreProperties>
</file>