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11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11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78c89e6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78c89e6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8619e518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8619e518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8619e518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8619e518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Fairly similar test loss + BLEU scores across all models.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on the largest dataset, we already got sensical sentences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78c89e6bf_5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78c89e6bf_5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specific examples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78c89e6bf_5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78c89e6bf_5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sentences very similar to each other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78c89e6bf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78c89e6bf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8619e518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8619e518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78c89e6bf_1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78c89e6bf_1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8619e518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8619e518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78c89e6bf_1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78c89e6bf_1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78c89e6bf_1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78c89e6bf_1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E4E8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78c89e6bf_1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78c89e6bf_1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78c89e6bf_1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78c89e6bf_1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8619e51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8619e51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E4E8EE"/>
                </a:highlight>
              </a:rPr>
              <a:t>However, the generated text can suffer from being</a:t>
            </a:r>
            <a:endParaRPr sz="85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E4E8EE"/>
                </a:highlight>
              </a:rPr>
              <a:t>contradictory with itself or contradicting with historical facts.  There is no current system to detect</a:t>
            </a:r>
            <a:endParaRPr sz="85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E4E8EE"/>
                </a:highlight>
              </a:rPr>
              <a:t>whether a language model is generating text that is sensible or measure how much it potentially</a:t>
            </a:r>
            <a:endParaRPr sz="85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E4E8EE"/>
                </a:highlight>
              </a:rPr>
              <a:t>contradicts with other sources. Thus, it is important that we explore this topic of building a model to</a:t>
            </a:r>
            <a:endParaRPr sz="85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E4E8EE"/>
                </a:highlight>
              </a:rPr>
              <a:t>identify contradictory sentences as a starting point for incorporating logical soundness and a measure</a:t>
            </a:r>
            <a:endParaRPr sz="85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E4E8EE"/>
                </a:highlight>
              </a:rPr>
              <a:t>of contradiction to our language models.</a:t>
            </a:r>
            <a:endParaRPr sz="85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8619e518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8619e518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78c89e6b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78c89e6b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8619e518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8619e518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Margot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8619e518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8619e518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619e518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8619e518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78c89e6bf_1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78c89e6bf_1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11700" y="534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185"/>
              <a:t>*Everyone speaks for 1:15 - 1:45 minutes</a:t>
            </a:r>
            <a:endParaRPr sz="11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185"/>
              <a:t>-- Margot + Keshav</a:t>
            </a:r>
            <a:endParaRPr sz="11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185"/>
              <a:t>Problem + Goal</a:t>
            </a:r>
            <a:endParaRPr sz="11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185"/>
              <a:t>Dataset</a:t>
            </a:r>
            <a:endParaRPr sz="11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1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185"/>
              <a:t>-- Jinlong </a:t>
            </a:r>
            <a:endParaRPr sz="11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185"/>
              <a:t>VAE</a:t>
            </a:r>
            <a:endParaRPr sz="11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185"/>
              <a:t>BERT</a:t>
            </a:r>
            <a:endParaRPr sz="11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1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185"/>
              <a:t>-- Geeling (beginning) + Anshuman (ending)</a:t>
            </a:r>
            <a:endParaRPr sz="11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185"/>
              <a:t>Results - VAE</a:t>
            </a:r>
            <a:endParaRPr sz="11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185"/>
              <a:t>Results - BERT </a:t>
            </a:r>
            <a:endParaRPr sz="11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185"/>
              <a:t>Results - VAE + BERT + Conclusion</a:t>
            </a:r>
            <a:endParaRPr sz="11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18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HP Tuning + Data Augmentation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66325"/>
            <a:ext cx="8520600" cy="20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Rate: 5e-4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 Augmentation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25914" l="8327" r="8394" t="0"/>
          <a:stretch/>
        </p:blipFill>
        <p:spPr>
          <a:xfrm>
            <a:off x="1825350" y="3417900"/>
            <a:ext cx="5489351" cy="12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 rotWithShape="1">
          <a:blip r:embed="rId4">
            <a:alphaModFix/>
          </a:blip>
          <a:srcRect b="17471" l="0" r="0" t="0"/>
          <a:stretch/>
        </p:blipFill>
        <p:spPr>
          <a:xfrm>
            <a:off x="3076025" y="1286798"/>
            <a:ext cx="5563901" cy="18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7634400" y="1360150"/>
            <a:ext cx="90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rPr>
              <a:t>5e-5</a:t>
            </a:r>
            <a:endParaRPr>
              <a:solidFill>
                <a:srgbClr val="BF9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5e-4</a:t>
            </a:r>
            <a:endParaRPr>
              <a:solidFill>
                <a:srgbClr val="99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Open Sans"/>
                <a:ea typeface="Open Sans"/>
                <a:cs typeface="Open Sans"/>
                <a:sym typeface="Open Sans"/>
              </a:rPr>
              <a:t>5e-3</a:t>
            </a:r>
            <a:endParaRPr>
              <a:solidFill>
                <a:srgbClr val="BF9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266325"/>
            <a:ext cx="8520600" cy="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 Agnostic</a:t>
            </a:r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close can we get our generated sentences to be?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70288" l="44516" r="19527" t="5733"/>
          <a:stretch/>
        </p:blipFill>
        <p:spPr>
          <a:xfrm>
            <a:off x="1797950" y="1686375"/>
            <a:ext cx="2541800" cy="46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810800" y="2479175"/>
            <a:ext cx="75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man in a black hat opens his mouth -&gt; </a:t>
            </a:r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a man is looking at a camera</a:t>
            </a:r>
            <a:endParaRPr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810800" y="2972900"/>
            <a:ext cx="75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young infant cries while having his or her pajamas button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-&gt; </a:t>
            </a:r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a man is standing outside</a:t>
            </a:r>
            <a:endParaRPr u="sng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 Agnostic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 Specific</a:t>
            </a:r>
            <a:endParaRPr/>
          </a:p>
          <a:p>
            <a:pPr indent="-317500" lvl="1" marL="51435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0: entail</a:t>
            </a:r>
            <a:endParaRPr/>
          </a:p>
          <a:p>
            <a:pPr indent="-317500" lvl="1" marL="51435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1: neutral</a:t>
            </a:r>
            <a:endParaRPr/>
          </a:p>
          <a:p>
            <a:pPr indent="-317500" lvl="1" marL="51435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2: contra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close can we get our generated sentences to be?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70288" l="44516" r="19527" t="5733"/>
          <a:stretch/>
        </p:blipFill>
        <p:spPr>
          <a:xfrm>
            <a:off x="1797950" y="1686375"/>
            <a:ext cx="2541800" cy="46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38869" l="44492" r="19989" t="28684"/>
          <a:stretch/>
        </p:blipFill>
        <p:spPr>
          <a:xfrm>
            <a:off x="1813425" y="2681950"/>
            <a:ext cx="2510850" cy="6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4339750" y="1599450"/>
            <a:ext cx="471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 man and a child are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laughing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at each other.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Predicted Entailment: A man is holding a child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4339750" y="2578625"/>
            <a:ext cx="471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 man talking into a microphone with a woman standing next to him.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Predicted Neutral: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man is a professional musician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447400" y="3953425"/>
            <a:ext cx="75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 man wearing a white shirt and a blue jeans reading a newspaper while standing.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Predicted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Contradiction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The man is sitting on the couch.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close can we get our generated sentences to be?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 Agnostic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 Specific</a:t>
            </a:r>
            <a:endParaRPr/>
          </a:p>
          <a:p>
            <a:pPr indent="-317500" lvl="1" marL="51435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0: entail</a:t>
            </a:r>
            <a:endParaRPr/>
          </a:p>
          <a:p>
            <a:pPr indent="-317500" lvl="1" marL="51435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1: neutral</a:t>
            </a:r>
            <a:endParaRPr/>
          </a:p>
          <a:p>
            <a:pPr indent="-317500" lvl="1" marL="51435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2: contra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 Conditional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70288" l="44516" r="19527" t="5733"/>
          <a:stretch/>
        </p:blipFill>
        <p:spPr>
          <a:xfrm>
            <a:off x="1797950" y="1686375"/>
            <a:ext cx="2541800" cy="46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 b="38869" l="44492" r="19989" t="28684"/>
          <a:stretch/>
        </p:blipFill>
        <p:spPr>
          <a:xfrm>
            <a:off x="1813425" y="2681950"/>
            <a:ext cx="2510850" cy="6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27626" l="44492" r="19989" t="59371"/>
          <a:stretch/>
        </p:blipFill>
        <p:spPr>
          <a:xfrm>
            <a:off x="1813425" y="4410250"/>
            <a:ext cx="2510850" cy="2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4444775" y="2394325"/>
            <a:ext cx="469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 man on a bicycle rides past a park, with a group of people in the background.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Predicted Contradiction: The man is sitting on the couch.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Results ~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Classification of Premise + Hypothesis Pairs</a:t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1416475" y="4575675"/>
            <a:ext cx="65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man and a child are laughing at each other + Two people are laughing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40882" l="55261" r="21781" t="6489"/>
          <a:stretch/>
        </p:blipFill>
        <p:spPr>
          <a:xfrm>
            <a:off x="3943350" y="3168700"/>
            <a:ext cx="1450251" cy="12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3980575" y="2639725"/>
            <a:ext cx="13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0: Entailment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3" name="Google Shape;173;p26"/>
          <p:cNvCxnSpPr>
            <a:stCxn id="170" idx="0"/>
            <a:endCxn id="171" idx="2"/>
          </p:cNvCxnSpPr>
          <p:nvPr/>
        </p:nvCxnSpPr>
        <p:spPr>
          <a:xfrm rot="10800000">
            <a:off x="4668475" y="4370775"/>
            <a:ext cx="0" cy="2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6"/>
          <p:cNvCxnSpPr>
            <a:stCxn id="171" idx="0"/>
            <a:endCxn id="172" idx="2"/>
          </p:cNvCxnSpPr>
          <p:nvPr/>
        </p:nvCxnSpPr>
        <p:spPr>
          <a:xfrm rot="10800000">
            <a:off x="4668476" y="3040000"/>
            <a:ext cx="0" cy="1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Learning Rate: 5e-5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HP Tuning + Baseline Accuracy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3">
            <a:alphaModFix/>
          </a:blip>
          <a:srcRect b="21862" l="19132" r="16250" t="0"/>
          <a:stretch/>
        </p:blipFill>
        <p:spPr>
          <a:xfrm>
            <a:off x="5731400" y="1804775"/>
            <a:ext cx="3335050" cy="11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 rotWithShape="1">
          <a:blip r:embed="rId4">
            <a:alphaModFix/>
          </a:blip>
          <a:srcRect b="23059" l="0" r="0" t="0"/>
          <a:stretch/>
        </p:blipFill>
        <p:spPr>
          <a:xfrm>
            <a:off x="261225" y="1804772"/>
            <a:ext cx="5205326" cy="18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>
            <p:ph idx="2" type="body"/>
          </p:nvPr>
        </p:nvSpPr>
        <p:spPr>
          <a:xfrm>
            <a:off x="5731400" y="1266175"/>
            <a:ext cx="3100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Baseline Accuracy:</a:t>
            </a:r>
            <a:endParaRPr sz="1800"/>
          </a:p>
        </p:txBody>
      </p:sp>
      <p:sp>
        <p:nvSpPr>
          <p:cNvPr id="184" name="Google Shape;184;p27"/>
          <p:cNvSpPr/>
          <p:nvPr/>
        </p:nvSpPr>
        <p:spPr>
          <a:xfrm>
            <a:off x="8318625" y="1804775"/>
            <a:ext cx="705000" cy="12057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806488" y="3618125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  <a:latin typeface="Open Sans"/>
                <a:ea typeface="Open Sans"/>
                <a:cs typeface="Open Sans"/>
                <a:sym typeface="Open Sans"/>
              </a:rPr>
              <a:t>5e-3      </a:t>
            </a:r>
            <a:r>
              <a:rPr lang="en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5e-6      </a:t>
            </a:r>
            <a:r>
              <a:rPr lang="en">
                <a:solidFill>
                  <a:srgbClr val="351C75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>
                <a:solidFill>
                  <a:srgbClr val="351C75"/>
                </a:solidFill>
                <a:latin typeface="Open Sans"/>
                <a:ea typeface="Open Sans"/>
                <a:cs typeface="Open Sans"/>
                <a:sym typeface="Open Sans"/>
              </a:rPr>
              <a:t>e-5      </a:t>
            </a:r>
            <a:r>
              <a:rPr lang="en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3e-5      </a:t>
            </a:r>
            <a:r>
              <a:rPr lang="en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5e-5</a:t>
            </a:r>
            <a:endParaRPr>
              <a:solidFill>
                <a:srgbClr val="F1C23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Varying Temperature: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Varying Class Label: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of the logic did our generation models learn to produce? </a:t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800" y="1845700"/>
            <a:ext cx="5746324" cy="15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613" y="3604025"/>
            <a:ext cx="6154774" cy="13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/>
          <p:nvPr/>
        </p:nvSpPr>
        <p:spPr>
          <a:xfrm>
            <a:off x="7785225" y="1801975"/>
            <a:ext cx="979800" cy="12420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6593375" y="3574650"/>
            <a:ext cx="979800" cy="9216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Changes?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What we tried:</a:t>
            </a:r>
            <a:endParaRPr sz="21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Use </a:t>
            </a:r>
            <a:r>
              <a:rPr i="1" lang="en" sz="1700"/>
              <a:t>encoder output </a:t>
            </a:r>
            <a:r>
              <a:rPr lang="en" sz="1700"/>
              <a:t>as </a:t>
            </a:r>
            <a:r>
              <a:rPr i="1" lang="en" sz="1700"/>
              <a:t>decoder hidden state </a:t>
            </a:r>
            <a:r>
              <a:rPr lang="en" sz="1700"/>
              <a:t>for initial time step only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Use </a:t>
            </a:r>
            <a:r>
              <a:rPr i="1" lang="en" sz="1700"/>
              <a:t>e</a:t>
            </a:r>
            <a:r>
              <a:rPr i="1" lang="en" sz="1700"/>
              <a:t>ncoder output concatenated with hypothesis </a:t>
            </a:r>
            <a:r>
              <a:rPr lang="en" sz="1700"/>
              <a:t>as </a:t>
            </a:r>
            <a:r>
              <a:rPr i="1" lang="en" sz="1700"/>
              <a:t>decoder input</a:t>
            </a:r>
            <a:endParaRPr i="1"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Use </a:t>
            </a:r>
            <a:r>
              <a:rPr i="1" lang="en" sz="1700"/>
              <a:t>encoder output </a:t>
            </a:r>
            <a:r>
              <a:rPr lang="en" sz="1700"/>
              <a:t>as </a:t>
            </a:r>
            <a:r>
              <a:rPr i="1" lang="en" sz="1700"/>
              <a:t>decoder hidden and cell state </a:t>
            </a:r>
            <a:r>
              <a:rPr lang="en" sz="1700"/>
              <a:t>at every time step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Use </a:t>
            </a:r>
            <a:r>
              <a:rPr i="1" lang="en" sz="1700"/>
              <a:t>encoder output </a:t>
            </a:r>
            <a:r>
              <a:rPr lang="en" sz="1700"/>
              <a:t>as </a:t>
            </a:r>
            <a:r>
              <a:rPr i="1" lang="en" sz="1700"/>
              <a:t>decoder hidden state only</a:t>
            </a:r>
            <a:r>
              <a:rPr lang="en" sz="1700"/>
              <a:t> at every time step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Use </a:t>
            </a:r>
            <a:r>
              <a:rPr i="1" lang="en" sz="1700"/>
              <a:t>encoder output concatenated with decoder hidden state </a:t>
            </a:r>
            <a:r>
              <a:rPr lang="en" sz="1700"/>
              <a:t>as </a:t>
            </a:r>
            <a:r>
              <a:rPr i="1" lang="en" sz="1700"/>
              <a:t>decoder hidden state</a:t>
            </a:r>
            <a:r>
              <a:rPr lang="en" sz="1700"/>
              <a:t> at every time step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Future work: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800"/>
              <a:t>Can generate synonyms for various words in sentences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Use concatenated (premise, hypothesis) pair as encoder input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Use BERT instead of LSTM for encoder/decoder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Changes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1266313"/>
            <a:ext cx="741045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1013250" y="1180575"/>
            <a:ext cx="7121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00"/>
              <a:t>Sentence Generation and Classification with Variational Autoencoder and BERT</a:t>
            </a:r>
            <a:endParaRPr sz="4400"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2079450" y="3209225"/>
            <a:ext cx="4985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Geeling Chau, Anshuman Dewangan, Jin-Long Huang, Keshav Rungta, Margot Wagner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00" y="176200"/>
            <a:ext cx="5562600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019175"/>
            <a:ext cx="59436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Natural-language generation</a:t>
            </a:r>
            <a:r>
              <a:rPr lang="en"/>
              <a:t>: transformation of structured data into natural language, in this case using AI techniques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Current SOTA</a:t>
            </a:r>
            <a:r>
              <a:rPr lang="en"/>
              <a:t>: </a:t>
            </a:r>
            <a:r>
              <a:rPr i="1" lang="en"/>
              <a:t>GPT-3 </a:t>
            </a:r>
            <a:r>
              <a:rPr lang="en"/>
              <a:t>by OpenAI -- 175 billion parameters (May 2020)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Problem</a:t>
            </a:r>
            <a:r>
              <a:rPr lang="en"/>
              <a:t>: text generation can tend to be contradictory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Goal</a:t>
            </a:r>
            <a:r>
              <a:rPr lang="en"/>
              <a:t>: generate text responses with different levels of contradictoriness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375" y="3122550"/>
            <a:ext cx="3268676" cy="163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925" y="3122552"/>
            <a:ext cx="3525068" cy="16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25"/>
            <a:ext cx="8520600" cy="3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“Contradictory, My Dear Watson” by Kaggle: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 </a:t>
            </a:r>
            <a:r>
              <a:rPr lang="en"/>
              <a:t>12</a:t>
            </a:r>
            <a:r>
              <a:rPr lang="en"/>
              <a:t>k unique pairs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Stanford Natural Language Inference (SNLI) :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 570k unique pairs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a sentence pair (a premise and a hypothesis) there are 3 ways they could be related: “</a:t>
            </a:r>
            <a:r>
              <a:rPr b="1" lang="en"/>
              <a:t>This church choir sings to the masses as they sing joyous songs from the book at a church.”</a:t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One sentence entails the other (entailment)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church is filled with song.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sentences are neutral but related (neutral)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church has cracks in the ceiling.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One sentence contradicts the other (contradiction)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choir singing at a baseball game.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MDW: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Kaggle dataset contains sentences from many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Since only 56% of them are in English, we translate all of them to English using the pytransgoogle library provided by Google Translate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SNLI: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HuggingFace Datasets (</a:t>
            </a:r>
            <a:r>
              <a:rPr lang="en"/>
              <a:t>🤗Datasets) to process the original dataset to work with our original dataloader one for MDW.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975" y="85625"/>
            <a:ext cx="2705375" cy="16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1 variational </a:t>
            </a:r>
            <a:r>
              <a:rPr lang="en"/>
              <a:t>autoencoder</a:t>
            </a:r>
            <a:r>
              <a:rPr lang="en"/>
              <a:t> that generates a hypothesis given a premise with no regard for class label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Metric: BLEU scores compared to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3 variational autoencoders, one for each class, to generate a hypothesis given a premise of that label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Metric: BLEU scores compared to dataset and accuracy score when passed </a:t>
            </a:r>
            <a:r>
              <a:rPr lang="en"/>
              <a:t>through BERT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conditional variational autoencoder that generates a hypothesis given a premise and class label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Metric: BLEU scores compared to dataset and accuracy score when passed through BERT classifier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Generation -- Variational Autoencoder (VAE)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Variational autoencoder (VAE): generative version of basic autoencoder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LSTM encoder and decoder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Encoder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Input: premise sentence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Output: embedding in Gaussian latent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Decoder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Input: embedding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Output: hypothesis sentence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Reparameterization</a:t>
            </a:r>
            <a:r>
              <a:rPr lang="en"/>
              <a:t> trick to enable backprop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825" y="1850044"/>
            <a:ext cx="3925298" cy="191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Classification -- BERT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used pretrained BERT provided by </a:t>
            </a:r>
            <a:r>
              <a:rPr lang="en"/>
              <a:t>🤗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Bidirectional representation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Attention</a:t>
            </a:r>
            <a:r>
              <a:rPr lang="en"/>
              <a:t> mechanism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Input: concatenated sentence pairs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Output: sentence relationship class  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850" y="1646949"/>
            <a:ext cx="4399074" cy="1916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37150" y="612125"/>
            <a:ext cx="8571300" cy="15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Results ~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AutoEncoder (VAE) </a:t>
            </a:r>
            <a:r>
              <a:rPr lang="en"/>
              <a:t>Sentence Generator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36431" l="0" r="0" t="0"/>
          <a:stretch/>
        </p:blipFill>
        <p:spPr>
          <a:xfrm>
            <a:off x="687275" y="3056900"/>
            <a:ext cx="3784225" cy="133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5016500" y="2758725"/>
            <a:ext cx="35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man is holding a child.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5016500" y="3255875"/>
            <a:ext cx="35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man is a professional musician.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5016500" y="3753025"/>
            <a:ext cx="28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man is sitting on a couch.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3" name="Google Shape;123;p21"/>
          <p:cNvCxnSpPr>
            <a:endCxn id="120" idx="1"/>
          </p:cNvCxnSpPr>
          <p:nvPr/>
        </p:nvCxnSpPr>
        <p:spPr>
          <a:xfrm flipH="1" rot="10800000">
            <a:off x="4398200" y="2958825"/>
            <a:ext cx="618300" cy="1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21"/>
          <p:cNvCxnSpPr>
            <a:endCxn id="121" idx="1"/>
          </p:cNvCxnSpPr>
          <p:nvPr/>
        </p:nvCxnSpPr>
        <p:spPr>
          <a:xfrm flipH="1" rot="10800000">
            <a:off x="4398200" y="3455975"/>
            <a:ext cx="6183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1"/>
          <p:cNvCxnSpPr>
            <a:endCxn id="122" idx="1"/>
          </p:cNvCxnSpPr>
          <p:nvPr/>
        </p:nvCxnSpPr>
        <p:spPr>
          <a:xfrm flipH="1" rot="10800000">
            <a:off x="4454000" y="3953125"/>
            <a:ext cx="5625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