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Montserrat SemiBold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  <p:embeddedFont>
      <p:font typeface="Poppins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MontserratSemiBold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bold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italic.fntdata"/><Relationship Id="rId15" Type="http://schemas.openxmlformats.org/officeDocument/2006/relationships/slide" Target="slides/slide10.xml"/><Relationship Id="rId37" Type="http://schemas.openxmlformats.org/officeDocument/2006/relationships/font" Target="fonts/PoppinsSemiBold-bold.fntdata"/><Relationship Id="rId14" Type="http://schemas.openxmlformats.org/officeDocument/2006/relationships/slide" Target="slides/slide9.xml"/><Relationship Id="rId36" Type="http://schemas.openxmlformats.org/officeDocument/2006/relationships/font" Target="fonts/Poppins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PoppinsSemi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PoppinsSemiBol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8ed400f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8ed400f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a351f4cc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a351f4cc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a351f4cc7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a351f4cc7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8ed400f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28ed400f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8ed400fa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28ed400f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7e0af973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7e0af973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7e0af973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7e0af973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a351f4cc7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a351f4cc7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a351f4cc7_1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a351f4cc7_1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7e0af973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7e0af973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a351f4cc7_1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a351f4cc7_1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7e0af973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7e0af973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7e0af97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7e0af97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">
  <p:cSld name="BLANK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95725" y="1073213"/>
            <a:ext cx="292500" cy="2997075"/>
            <a:chOff x="95725" y="993700"/>
            <a:chExt cx="292500" cy="2997075"/>
          </a:xfrm>
        </p:grpSpPr>
        <p:sp>
          <p:nvSpPr>
            <p:cNvPr id="52" name="Google Shape;52;p13"/>
            <p:cNvSpPr txBox="1"/>
            <p:nvPr/>
          </p:nvSpPr>
          <p:spPr>
            <a:xfrm rot="-5400000">
              <a:off x="-134075" y="3468475"/>
              <a:ext cx="752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7F7F7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 E S I G N </a:t>
              </a:r>
              <a:endParaRPr sz="70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3" name="Google Shape;53;p13"/>
            <p:cNvSpPr txBox="1"/>
            <p:nvPr/>
          </p:nvSpPr>
          <p:spPr>
            <a:xfrm rot="-5400000">
              <a:off x="-134075" y="2398625"/>
              <a:ext cx="7521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7F7F7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 R E A T E </a:t>
              </a:r>
              <a:endParaRPr sz="70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4" name="Google Shape;54;p13"/>
            <p:cNvSpPr txBox="1"/>
            <p:nvPr/>
          </p:nvSpPr>
          <p:spPr>
            <a:xfrm rot="-5400000">
              <a:off x="-181025" y="1270450"/>
              <a:ext cx="846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rgbClr val="7F7F7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D E L I V E R Y </a:t>
              </a:r>
              <a:endParaRPr sz="70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cxnSp>
        <p:nvCxnSpPr>
          <p:cNvPr id="55" name="Google Shape;55;p13"/>
          <p:cNvCxnSpPr/>
          <p:nvPr/>
        </p:nvCxnSpPr>
        <p:spPr>
          <a:xfrm>
            <a:off x="8970000" y="4879825"/>
            <a:ext cx="178500" cy="0"/>
          </a:xfrm>
          <a:prstGeom prst="straightConnector1">
            <a:avLst/>
          </a:prstGeom>
          <a:noFill/>
          <a:ln cap="flat" cmpd="sng" w="9525">
            <a:solidFill>
              <a:srgbClr val="CEC2B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>
            <a:stCxn id="52" idx="3"/>
            <a:endCxn id="53" idx="1"/>
          </p:cNvCxnSpPr>
          <p:nvPr/>
        </p:nvCxnSpPr>
        <p:spPr>
          <a:xfrm rot="10800000">
            <a:off x="241975" y="3000488"/>
            <a:ext cx="0" cy="317700"/>
          </a:xfrm>
          <a:prstGeom prst="straightConnector1">
            <a:avLst/>
          </a:prstGeom>
          <a:noFill/>
          <a:ln cap="flat" cmpd="sng" w="9525">
            <a:solidFill>
              <a:srgbClr val="CEC2B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rot="10800000">
            <a:off x="241975" y="1942138"/>
            <a:ext cx="0" cy="317700"/>
          </a:xfrm>
          <a:prstGeom prst="straightConnector1">
            <a:avLst/>
          </a:prstGeom>
          <a:noFill/>
          <a:ln cap="flat" cmpd="sng" w="9525">
            <a:solidFill>
              <a:srgbClr val="CEC2B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41483" y="4683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sz="9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margrietes.github.io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25986" l="3262" r="3262" t="36454"/>
          <a:stretch/>
        </p:blipFill>
        <p:spPr>
          <a:xfrm>
            <a:off x="-2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FFF">
                  <a:alpha val="64313"/>
                </a:srgbClr>
              </a:gs>
              <a:gs pos="0">
                <a:srgbClr val="FFFFFF">
                  <a:alpha val="70196"/>
                </a:srgb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500" y="930962"/>
            <a:ext cx="1313875" cy="179091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587600" y="1660475"/>
            <a:ext cx="5968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C7C7BB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Encounter Plan</a:t>
            </a:r>
            <a:endParaRPr sz="3200">
              <a:solidFill>
                <a:srgbClr val="C7C7BB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C7C7B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SCICOGN301 Advanced Cognitive Science</a:t>
            </a:r>
            <a:endParaRPr sz="2000">
              <a:solidFill>
                <a:srgbClr val="C7C7B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650350" y="2645675"/>
            <a:ext cx="384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Database and Workshop Format Proposal</a:t>
            </a:r>
            <a:endParaRPr b="1" sz="24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242250" y="4237050"/>
            <a:ext cx="2659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7C7B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Gabriela Grasmane</a:t>
            </a:r>
            <a:endParaRPr sz="1800">
              <a:solidFill>
                <a:srgbClr val="C7C7B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C7C7B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24 January 2025</a:t>
            </a:r>
            <a:endParaRPr sz="1500">
              <a:solidFill>
                <a:srgbClr val="C7C7B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/>
        </p:nvSpPr>
        <p:spPr>
          <a:xfrm>
            <a:off x="1587600" y="1459775"/>
            <a:ext cx="596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EDD0B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 quick sample is provided on GitHub!</a:t>
            </a:r>
            <a:endParaRPr sz="3500">
              <a:solidFill>
                <a:srgbClr val="EDD0B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500" y="930962"/>
            <a:ext cx="1313875" cy="179091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2069550" y="2909600"/>
            <a:ext cx="50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https://margrietes.github.io/</a:t>
            </a:r>
            <a:endParaRPr sz="20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0" y="4536850"/>
            <a:ext cx="7173300" cy="252000"/>
          </a:xfrm>
          <a:prstGeom prst="roundRect">
            <a:avLst>
              <a:gd fmla="val 0" name="adj"/>
            </a:avLst>
          </a:prstGeom>
          <a:solidFill>
            <a:srgbClr val="DEBBA5">
              <a:alpha val="46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441483" y="4683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3843825" y="1900400"/>
            <a:ext cx="4528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Raleway"/>
              <a:buAutoNum type="arabicPeriod"/>
            </a:pPr>
            <a:r>
              <a:rPr b="1" lang="en-GB" sz="18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Choose the final dataset</a:t>
            </a:r>
            <a:endParaRPr b="1" sz="18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Raleway"/>
              <a:buAutoNum type="arabicPeriod"/>
            </a:pPr>
            <a:r>
              <a:rPr b="1" lang="en-GB" sz="18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Import and read the data into RStudio in a user-friendly manner</a:t>
            </a:r>
            <a:endParaRPr b="1" sz="18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Raleway"/>
              <a:buAutoNum type="arabicPeriod"/>
            </a:pPr>
            <a:r>
              <a:rPr b="1" lang="en-GB" sz="18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Create a research question to solve</a:t>
            </a:r>
            <a:endParaRPr b="1" sz="18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Raleway"/>
              <a:buAutoNum type="arabicPeriod"/>
            </a:pPr>
            <a:r>
              <a:rPr b="1" lang="en-GB" sz="18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Tailor the workshop around the solution’s code</a:t>
            </a:r>
            <a:endParaRPr b="1" sz="18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3843825" y="1013400"/>
            <a:ext cx="372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A2ACB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Plan of Action</a:t>
            </a:r>
            <a:endParaRPr sz="2800">
              <a:solidFill>
                <a:srgbClr val="A2ACB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95" name="Google Shape;195;p24"/>
          <p:cNvCxnSpPr/>
          <p:nvPr/>
        </p:nvCxnSpPr>
        <p:spPr>
          <a:xfrm>
            <a:off x="6133800" y="1724450"/>
            <a:ext cx="1039500" cy="0"/>
          </a:xfrm>
          <a:prstGeom prst="straightConnector1">
            <a:avLst/>
          </a:prstGeom>
          <a:noFill/>
          <a:ln cap="flat" cmpd="sng" w="9525">
            <a:solidFill>
              <a:srgbClr val="A2ACB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 amt="51000"/>
          </a:blip>
          <a:srcRect b="0" l="31315" r="31311" t="0"/>
          <a:stretch/>
        </p:blipFill>
        <p:spPr>
          <a:xfrm>
            <a:off x="508969" y="0"/>
            <a:ext cx="28854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/>
          <p:nvPr/>
        </p:nvSpPr>
        <p:spPr>
          <a:xfrm>
            <a:off x="98825" y="1013400"/>
            <a:ext cx="308700" cy="311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956275" y="-1169400"/>
            <a:ext cx="2744625" cy="374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441483" y="4683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4085125" y="975075"/>
            <a:ext cx="291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7F7F7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Challenges</a:t>
            </a:r>
            <a:endParaRPr sz="2800">
              <a:solidFill>
                <a:srgbClr val="7F7F7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05" name="Google Shape;205;p25"/>
          <p:cNvCxnSpPr/>
          <p:nvPr/>
        </p:nvCxnSpPr>
        <p:spPr>
          <a:xfrm>
            <a:off x="4871025" y="1738050"/>
            <a:ext cx="1039500" cy="0"/>
          </a:xfrm>
          <a:prstGeom prst="straightConnector1">
            <a:avLst/>
          </a:prstGeom>
          <a:noFill/>
          <a:ln cap="flat" cmpd="sng" w="9525">
            <a:solidFill>
              <a:srgbClr val="DEBBA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5"/>
          <p:cNvSpPr txBox="1"/>
          <p:nvPr/>
        </p:nvSpPr>
        <p:spPr>
          <a:xfrm>
            <a:off x="4085125" y="1885425"/>
            <a:ext cx="44520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BBA5"/>
              </a:buClr>
              <a:buSzPts val="1800"/>
              <a:buFont typeface="Raleway"/>
              <a:buChar char="-"/>
            </a:pPr>
            <a:r>
              <a:rPr b="1" lang="en-GB" sz="1800">
                <a:solidFill>
                  <a:srgbClr val="DEBBA5"/>
                </a:solidFill>
                <a:latin typeface="Raleway"/>
                <a:ea typeface="Raleway"/>
                <a:cs typeface="Raleway"/>
                <a:sym typeface="Raleway"/>
              </a:rPr>
              <a:t>Working with MRI imaging data without prior experience</a:t>
            </a:r>
            <a:endParaRPr b="1" sz="1800">
              <a:solidFill>
                <a:srgbClr val="DEBBA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BBA5"/>
              </a:buClr>
              <a:buSzPts val="1800"/>
              <a:buFont typeface="Raleway"/>
              <a:buChar char="-"/>
            </a:pPr>
            <a:r>
              <a:rPr b="1" lang="en-GB" sz="1800">
                <a:solidFill>
                  <a:srgbClr val="DEBBA5"/>
                </a:solidFill>
                <a:latin typeface="Raleway"/>
                <a:ea typeface="Raleway"/>
                <a:cs typeface="Raleway"/>
                <a:sym typeface="Raleway"/>
              </a:rPr>
              <a:t>Making sure the ToS allow for use</a:t>
            </a:r>
            <a:endParaRPr b="1" sz="1800">
              <a:solidFill>
                <a:srgbClr val="DEBBA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BBA5"/>
              </a:buClr>
              <a:buSzPts val="1800"/>
              <a:buFont typeface="Raleway"/>
              <a:buChar char="-"/>
            </a:pPr>
            <a:r>
              <a:rPr b="1" lang="en-GB" sz="1800">
                <a:solidFill>
                  <a:srgbClr val="DEBBA5"/>
                </a:solidFill>
                <a:latin typeface="Raleway"/>
                <a:ea typeface="Raleway"/>
                <a:cs typeface="Raleway"/>
                <a:sym typeface="Raleway"/>
              </a:rPr>
              <a:t>Handling the </a:t>
            </a:r>
            <a:r>
              <a:rPr b="1" lang="en-GB" sz="1800">
                <a:solidFill>
                  <a:srgbClr val="DEBBA5"/>
                </a:solidFill>
                <a:latin typeface="Raleway"/>
                <a:ea typeface="Raleway"/>
                <a:cs typeface="Raleway"/>
                <a:sym typeface="Raleway"/>
              </a:rPr>
              <a:t>NIfTI file format (or another niche format)</a:t>
            </a:r>
            <a:endParaRPr b="1" sz="1800">
              <a:solidFill>
                <a:srgbClr val="DEBBA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BBA5"/>
              </a:buClr>
              <a:buSzPts val="1800"/>
              <a:buFont typeface="Raleway"/>
              <a:buChar char="-"/>
            </a:pPr>
            <a:r>
              <a:rPr b="1" lang="en-GB" sz="1800">
                <a:solidFill>
                  <a:srgbClr val="DEBBA5"/>
                </a:solidFill>
                <a:latin typeface="Raleway"/>
                <a:ea typeface="Raleway"/>
                <a:cs typeface="Raleway"/>
                <a:sym typeface="Raleway"/>
              </a:rPr>
              <a:t>Handling the memory load of imaging data</a:t>
            </a:r>
            <a:endParaRPr b="1" sz="1800">
              <a:solidFill>
                <a:srgbClr val="DEBBA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BBA5"/>
              </a:buClr>
              <a:buSzPts val="1800"/>
              <a:buFont typeface="Raleway"/>
              <a:buChar char="-"/>
            </a:pPr>
            <a:r>
              <a:rPr b="1" lang="en-GB" sz="1800">
                <a:solidFill>
                  <a:srgbClr val="DEBBA5"/>
                </a:solidFill>
                <a:latin typeface="Raleway"/>
                <a:ea typeface="Raleway"/>
                <a:cs typeface="Raleway"/>
                <a:sym typeface="Raleway"/>
              </a:rPr>
              <a:t>Downloading the data smoothly</a:t>
            </a:r>
            <a:endParaRPr b="1" sz="1800">
              <a:solidFill>
                <a:srgbClr val="DEBBA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375" y="-323273"/>
            <a:ext cx="1203600" cy="1640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 rotWithShape="1">
          <a:blip r:embed="rId4">
            <a:alphaModFix amt="22000"/>
          </a:blip>
          <a:srcRect b="0" l="27364" r="27359" t="0"/>
          <a:stretch/>
        </p:blipFill>
        <p:spPr>
          <a:xfrm>
            <a:off x="1104900" y="975075"/>
            <a:ext cx="2524200" cy="418140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/>
          <p:nvPr/>
        </p:nvSpPr>
        <p:spPr>
          <a:xfrm>
            <a:off x="98825" y="1013400"/>
            <a:ext cx="308700" cy="311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762000" y="581025"/>
            <a:ext cx="1848000" cy="2533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1587600" y="1266800"/>
            <a:ext cx="5968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CEC2B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</a:t>
            </a:r>
            <a:endParaRPr sz="4500">
              <a:solidFill>
                <a:srgbClr val="CEC2B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CEC2B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Final Choice Criteria</a:t>
            </a:r>
            <a:endParaRPr sz="3500">
              <a:solidFill>
                <a:srgbClr val="CEC2B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500" y="930962"/>
            <a:ext cx="1313875" cy="179091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2069550" y="2909600"/>
            <a:ext cx="500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Permissions given by the Terms of Use?</a:t>
            </a:r>
            <a:endParaRPr sz="20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Accessibility for download and use?</a:t>
            </a:r>
            <a:endParaRPr sz="20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500" y="930962"/>
            <a:ext cx="1313875" cy="179091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/>
          <p:nvPr/>
        </p:nvSpPr>
        <p:spPr>
          <a:xfrm>
            <a:off x="1587600" y="1802675"/>
            <a:ext cx="5968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EDD0B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Thank You for Listening!</a:t>
            </a:r>
            <a:endParaRPr sz="4000">
              <a:solidFill>
                <a:srgbClr val="EDD0B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E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1175" y="-850450"/>
            <a:ext cx="1663084" cy="226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75" y="2571750"/>
            <a:ext cx="1257641" cy="171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22224" l="0" r="0" t="22229"/>
          <a:stretch/>
        </p:blipFill>
        <p:spPr>
          <a:xfrm>
            <a:off x="-1276500" y="1291600"/>
            <a:ext cx="6162600" cy="2565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914986" y="620900"/>
            <a:ext cx="1423076" cy="19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5248875" y="2302350"/>
            <a:ext cx="31233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Montserrat Medium"/>
              <a:buChar char="-"/>
            </a:pPr>
            <a:r>
              <a:rPr lang="en-GB" sz="160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Personal interest in Cognitive Science</a:t>
            </a:r>
            <a:endParaRPr sz="160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Montserrat Medium"/>
              <a:buChar char="-"/>
            </a:pPr>
            <a:r>
              <a:rPr lang="en-GB" sz="160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Aim to create a data encounter focused on quantitative analysis</a:t>
            </a:r>
            <a:endParaRPr sz="160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6715325" y="2077625"/>
            <a:ext cx="1039500" cy="0"/>
          </a:xfrm>
          <a:prstGeom prst="straightConnector1">
            <a:avLst/>
          </a:prstGeom>
          <a:noFill/>
          <a:ln cap="flat" cmpd="sng" w="9525">
            <a:solidFill>
              <a:srgbClr val="C7C7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 txBox="1"/>
          <p:nvPr/>
        </p:nvSpPr>
        <p:spPr>
          <a:xfrm>
            <a:off x="5248875" y="1501938"/>
            <a:ext cx="269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Montserrat SemiBold"/>
                <a:ea typeface="Montserrat SemiBold"/>
                <a:cs typeface="Montserrat SemiBold"/>
                <a:sym typeface="Montserrat SemiBold"/>
              </a:rPr>
              <a:t>Motivation</a:t>
            </a:r>
            <a:r>
              <a:rPr lang="en-GB" sz="200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GB" sz="2000">
                <a:solidFill>
                  <a:srgbClr val="C1ABA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 the Project</a:t>
            </a:r>
            <a:endParaRPr sz="2000">
              <a:solidFill>
                <a:srgbClr val="C1ABA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E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75" y="-412475"/>
            <a:ext cx="1663084" cy="226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8825" y="489237"/>
            <a:ext cx="1257641" cy="171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22224" l="0" r="0" t="22229"/>
          <a:stretch/>
        </p:blipFill>
        <p:spPr>
          <a:xfrm>
            <a:off x="4254050" y="1288800"/>
            <a:ext cx="6162600" cy="25659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108361" y="2647750"/>
            <a:ext cx="1423076" cy="19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860675" y="1953450"/>
            <a:ext cx="2899200" cy="2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Montserrat Medium"/>
              <a:buChar char="-"/>
            </a:pPr>
            <a:r>
              <a:rPr lang="en-GB" sz="160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Create a workshop that is accessible, informative and simple to follow</a:t>
            </a:r>
            <a:endParaRPr sz="160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Montserrat Medium"/>
              <a:buChar char="-"/>
            </a:pPr>
            <a:r>
              <a:rPr lang="en-GB" sz="160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Learn how to handle neuroimaging data effectively</a:t>
            </a:r>
            <a:endParaRPr sz="160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9" name="Google Shape;89;p16"/>
          <p:cNvCxnSpPr/>
          <p:nvPr/>
        </p:nvCxnSpPr>
        <p:spPr>
          <a:xfrm>
            <a:off x="2327125" y="1728725"/>
            <a:ext cx="1039500" cy="0"/>
          </a:xfrm>
          <a:prstGeom prst="straightConnector1">
            <a:avLst/>
          </a:prstGeom>
          <a:noFill/>
          <a:ln cap="flat" cmpd="sng" w="9525">
            <a:solidFill>
              <a:srgbClr val="C7C7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6"/>
          <p:cNvSpPr txBox="1"/>
          <p:nvPr/>
        </p:nvSpPr>
        <p:spPr>
          <a:xfrm>
            <a:off x="860675" y="1153050"/>
            <a:ext cx="269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Montserrat SemiBold"/>
                <a:ea typeface="Montserrat SemiBold"/>
                <a:cs typeface="Montserrat SemiBold"/>
                <a:sym typeface="Montserrat SemiBold"/>
              </a:rPr>
              <a:t>Goals</a:t>
            </a:r>
            <a:r>
              <a:rPr lang="en-GB" sz="200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GB" sz="2000">
                <a:solidFill>
                  <a:srgbClr val="C1ABA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of</a:t>
            </a:r>
            <a:r>
              <a:rPr lang="en-GB" sz="2000">
                <a:solidFill>
                  <a:srgbClr val="C1ABAD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the Project</a:t>
            </a:r>
            <a:endParaRPr sz="2000">
              <a:solidFill>
                <a:srgbClr val="C1ABA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Glitch Background Colorful Free Stock Photo - Public ..." id="95" name="Google Shape;95;p1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911725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41483" y="4683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975875" y="-497725"/>
            <a:ext cx="1796900" cy="24493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539575" y="2174725"/>
            <a:ext cx="269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Montserrat SemiBold"/>
                <a:ea typeface="Montserrat SemiBold"/>
                <a:cs typeface="Montserrat SemiBold"/>
                <a:sym typeface="Montserrat SemiBold"/>
              </a:rPr>
              <a:t>Table of Contents</a:t>
            </a:r>
            <a:endParaRPr sz="2000">
              <a:solidFill>
                <a:srgbClr val="C1ABAD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703551" y="2150250"/>
            <a:ext cx="295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DEBBA5"/>
                </a:solidFill>
                <a:latin typeface="Montserrat"/>
                <a:ea typeface="Montserrat"/>
                <a:cs typeface="Montserrat"/>
                <a:sym typeface="Montserrat"/>
              </a:rPr>
              <a:t>Workshop Format Proposal</a:t>
            </a:r>
            <a:endParaRPr b="1" sz="2100">
              <a:solidFill>
                <a:srgbClr val="DEBBA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703552" y="915575"/>
            <a:ext cx="224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C1ABAD"/>
                </a:solidFill>
                <a:latin typeface="Montserrat"/>
                <a:ea typeface="Montserrat"/>
                <a:cs typeface="Montserrat"/>
                <a:sym typeface="Montserrat"/>
              </a:rPr>
              <a:t>Dataset </a:t>
            </a:r>
            <a:endParaRPr b="1" sz="2100">
              <a:solidFill>
                <a:srgbClr val="C1AB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>
            <a:off x="1945375" y="2741175"/>
            <a:ext cx="10395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7"/>
          <p:cNvSpPr/>
          <p:nvPr/>
        </p:nvSpPr>
        <p:spPr>
          <a:xfrm>
            <a:off x="3585175" y="796488"/>
            <a:ext cx="879300" cy="810600"/>
          </a:xfrm>
          <a:prstGeom prst="rect">
            <a:avLst/>
          </a:prstGeom>
          <a:solidFill>
            <a:srgbClr val="EDD0BE"/>
          </a:solidFill>
          <a:ln cap="flat" cmpd="sng" w="19050">
            <a:solidFill>
              <a:srgbClr val="DEB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478" y="928850"/>
            <a:ext cx="260986" cy="48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3593876" y="2166429"/>
            <a:ext cx="879300" cy="810600"/>
          </a:xfrm>
          <a:prstGeom prst="rect">
            <a:avLst/>
          </a:prstGeom>
          <a:solidFill>
            <a:srgbClr val="D0C4C5"/>
          </a:solidFill>
          <a:ln cap="flat" cmpd="sng" w="19050">
            <a:solidFill>
              <a:srgbClr val="C1AB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1679" y="2325258"/>
            <a:ext cx="260986" cy="48128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98825" y="1013400"/>
            <a:ext cx="308700" cy="311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801850" y="3212575"/>
            <a:ext cx="1796900" cy="244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4703550" y="3655475"/>
            <a:ext cx="3139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C1ABAD"/>
                </a:solidFill>
                <a:latin typeface="Montserrat"/>
                <a:ea typeface="Montserrat"/>
                <a:cs typeface="Montserrat"/>
                <a:sym typeface="Montserrat"/>
              </a:rPr>
              <a:t>Plan and Challenges</a:t>
            </a:r>
            <a:endParaRPr b="1" sz="2100">
              <a:solidFill>
                <a:srgbClr val="C1AB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3585175" y="3536388"/>
            <a:ext cx="879300" cy="810600"/>
          </a:xfrm>
          <a:prstGeom prst="rect">
            <a:avLst/>
          </a:prstGeom>
          <a:solidFill>
            <a:srgbClr val="EDD0BE"/>
          </a:solidFill>
          <a:ln cap="flat" cmpd="sng" w="19050">
            <a:solidFill>
              <a:srgbClr val="DEB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9478" y="3668750"/>
            <a:ext cx="260986" cy="481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1587600" y="1266800"/>
            <a:ext cx="5968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CEC2B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</a:t>
            </a:r>
            <a:endParaRPr sz="4500">
              <a:solidFill>
                <a:srgbClr val="CEC2B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CEC2B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Search Criteria</a:t>
            </a:r>
            <a:endParaRPr sz="3500">
              <a:solidFill>
                <a:srgbClr val="CEC2B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500" y="930962"/>
            <a:ext cx="1313875" cy="179091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2650350" y="2768500"/>
            <a:ext cx="3843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Large population</a:t>
            </a:r>
            <a:endParaRPr sz="20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Brain MRI images</a:t>
            </a:r>
            <a:endParaRPr sz="20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Cross-section</a:t>
            </a:r>
            <a:endParaRPr sz="20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1587600" y="1863750"/>
            <a:ext cx="5968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CEC2B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</a:t>
            </a:r>
            <a:endParaRPr sz="4500">
              <a:solidFill>
                <a:srgbClr val="CEC2B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CEC2B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Search Results</a:t>
            </a:r>
            <a:endParaRPr sz="3500">
              <a:solidFill>
                <a:srgbClr val="CEC2B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500" y="930962"/>
            <a:ext cx="1313875" cy="179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>
            <a:off x="479775" y="1824875"/>
            <a:ext cx="638100" cy="666300"/>
          </a:xfrm>
          <a:prstGeom prst="rect">
            <a:avLst/>
          </a:prstGeom>
          <a:noFill/>
          <a:ln cap="flat" cmpd="sng" w="19050">
            <a:solidFill>
              <a:srgbClr val="DEB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41483" y="4683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407525" y="599775"/>
            <a:ext cx="269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7F7F7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Multimodal Datasets</a:t>
            </a:r>
            <a:endParaRPr sz="2000">
              <a:solidFill>
                <a:srgbClr val="7F7F7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31" name="Google Shape;131;p20"/>
          <p:cNvCxnSpPr/>
          <p:nvPr/>
        </p:nvCxnSpPr>
        <p:spPr>
          <a:xfrm>
            <a:off x="2270750" y="1180200"/>
            <a:ext cx="885900" cy="0"/>
          </a:xfrm>
          <a:prstGeom prst="straightConnector1">
            <a:avLst/>
          </a:prstGeom>
          <a:noFill/>
          <a:ln cap="flat" cmpd="sng" w="9525">
            <a:solidFill>
              <a:srgbClr val="C7C7B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99" y="1957519"/>
            <a:ext cx="194566" cy="40194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>
            <a:off x="479775" y="3452075"/>
            <a:ext cx="638100" cy="666300"/>
          </a:xfrm>
          <a:prstGeom prst="rect">
            <a:avLst/>
          </a:prstGeom>
          <a:noFill/>
          <a:ln cap="flat" cmpd="sng" w="19050">
            <a:solidFill>
              <a:srgbClr val="C1AB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299" y="3573908"/>
            <a:ext cx="194566" cy="40194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4784325" y="1861653"/>
            <a:ext cx="638100" cy="666300"/>
          </a:xfrm>
          <a:prstGeom prst="rect">
            <a:avLst/>
          </a:prstGeom>
          <a:noFill/>
          <a:ln cap="flat" cmpd="sng" w="19050">
            <a:solidFill>
              <a:srgbClr val="C1AB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032" y="1992166"/>
            <a:ext cx="189461" cy="39548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>
            <a:off x="4784325" y="3452074"/>
            <a:ext cx="638100" cy="666300"/>
          </a:xfrm>
          <a:prstGeom prst="rect">
            <a:avLst/>
          </a:prstGeom>
          <a:noFill/>
          <a:ln cap="flat" cmpd="sng" w="19050">
            <a:solidFill>
              <a:srgbClr val="DEBB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032" y="3582587"/>
            <a:ext cx="189461" cy="39548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1240988" y="1681325"/>
            <a:ext cx="310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DEBBA5"/>
                </a:solidFill>
                <a:latin typeface="Montserrat"/>
                <a:ea typeface="Montserrat"/>
                <a:cs typeface="Montserrat"/>
                <a:sym typeface="Montserrat"/>
              </a:rPr>
              <a:t>Human Connectome Project</a:t>
            </a:r>
            <a:endParaRPr b="1" sz="1500">
              <a:solidFill>
                <a:srgbClr val="DEBBA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1117875" y="2023700"/>
            <a:ext cx="3168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aleway"/>
              <a:buChar char="-"/>
            </a:pPr>
            <a:r>
              <a:rPr lang="en-GB" sz="12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Sample size: 1200</a:t>
            </a:r>
            <a:endParaRPr sz="12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aleway"/>
              <a:buChar char="-"/>
            </a:pPr>
            <a:r>
              <a:rPr lang="en-GB" sz="12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Very heavy dataset (up to 15 TB)</a:t>
            </a:r>
            <a:endParaRPr sz="12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98825" y="1013400"/>
            <a:ext cx="308700" cy="311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4768375" y="599775"/>
            <a:ext cx="269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7F7F7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Specific</a:t>
            </a:r>
            <a:r>
              <a:rPr lang="en-GB" sz="2000">
                <a:solidFill>
                  <a:srgbClr val="7F7F7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2000">
              <a:solidFill>
                <a:srgbClr val="7F7F7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7F7F7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Datasets</a:t>
            </a:r>
            <a:endParaRPr sz="2000">
              <a:solidFill>
                <a:srgbClr val="7F7F7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43" name="Google Shape;143;p20"/>
          <p:cNvCxnSpPr/>
          <p:nvPr/>
        </p:nvCxnSpPr>
        <p:spPr>
          <a:xfrm>
            <a:off x="6631600" y="1180200"/>
            <a:ext cx="885900" cy="0"/>
          </a:xfrm>
          <a:prstGeom prst="straightConnector1">
            <a:avLst/>
          </a:prstGeom>
          <a:noFill/>
          <a:ln cap="flat" cmpd="sng" w="9525">
            <a:solidFill>
              <a:srgbClr val="C7C7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0"/>
          <p:cNvSpPr txBox="1"/>
          <p:nvPr/>
        </p:nvSpPr>
        <p:spPr>
          <a:xfrm>
            <a:off x="1288850" y="3196463"/>
            <a:ext cx="310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C1ABAD"/>
                </a:solidFill>
                <a:latin typeface="Montserrat"/>
                <a:ea typeface="Montserrat"/>
                <a:cs typeface="Montserrat"/>
                <a:sym typeface="Montserrat"/>
              </a:rPr>
              <a:t>Amsterdam Open MRI Collection</a:t>
            </a:r>
            <a:endParaRPr b="1" sz="1500">
              <a:solidFill>
                <a:srgbClr val="C1AB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1193150" y="3762263"/>
            <a:ext cx="3168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aleway"/>
              <a:buChar char="-"/>
            </a:pPr>
            <a:r>
              <a:rPr lang="en-GB" sz="12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Sample size: 928</a:t>
            </a:r>
            <a:endParaRPr sz="12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aleway"/>
              <a:buChar char="-"/>
            </a:pPr>
            <a:r>
              <a:rPr lang="en-GB" sz="12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Curated documentation</a:t>
            </a:r>
            <a:endParaRPr sz="12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573425" y="1511138"/>
            <a:ext cx="310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C1ABAD"/>
                </a:solidFill>
                <a:latin typeface="Montserrat"/>
                <a:ea typeface="Montserrat"/>
                <a:cs typeface="Montserrat"/>
                <a:sym typeface="Montserrat"/>
              </a:rPr>
              <a:t>Autism Brain Imaging Data Exchange II</a:t>
            </a:r>
            <a:endParaRPr b="1" sz="1500">
              <a:solidFill>
                <a:srgbClr val="C1AB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5477725" y="2076938"/>
            <a:ext cx="3168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aleway"/>
              <a:buChar char="-"/>
            </a:pPr>
            <a:r>
              <a:rPr lang="en-GB" sz="12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Multiple small datasets</a:t>
            </a:r>
            <a:endParaRPr sz="12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aleway"/>
              <a:buChar char="-"/>
            </a:pPr>
            <a:r>
              <a:rPr lang="en-GB" sz="12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Sample sizes: ~30 to 100</a:t>
            </a:r>
            <a:endParaRPr sz="12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aleway"/>
              <a:buChar char="-"/>
            </a:pPr>
            <a:r>
              <a:rPr lang="en-GB" sz="12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Autism Spectrum Disorder</a:t>
            </a:r>
            <a:endParaRPr sz="12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5634988" y="3086050"/>
            <a:ext cx="310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DEBBA5"/>
                </a:solidFill>
                <a:latin typeface="Montserrat"/>
                <a:ea typeface="Montserrat"/>
                <a:cs typeface="Montserrat"/>
                <a:sym typeface="Montserrat"/>
              </a:rPr>
              <a:t>Open Access Series of Imaging Studies</a:t>
            </a:r>
            <a:endParaRPr b="1" sz="1500">
              <a:solidFill>
                <a:srgbClr val="DEBBA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5511875" y="3650988"/>
            <a:ext cx="3168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aleway"/>
              <a:buChar char="-"/>
            </a:pPr>
            <a:r>
              <a:rPr lang="en-GB" sz="12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Sample size: 416 </a:t>
            </a:r>
            <a:endParaRPr sz="12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aleway"/>
              <a:buChar char="-"/>
            </a:pPr>
            <a:r>
              <a:rPr lang="en-GB" sz="12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Age range 18 to 96</a:t>
            </a:r>
            <a:endParaRPr sz="12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Raleway"/>
              <a:buChar char="-"/>
            </a:pPr>
            <a:r>
              <a:rPr lang="en-GB" sz="12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Alzheimer’s Disease</a:t>
            </a:r>
            <a:endParaRPr sz="12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50" name="Google Shape;150;p20"/>
          <p:cNvCxnSpPr/>
          <p:nvPr/>
        </p:nvCxnSpPr>
        <p:spPr>
          <a:xfrm>
            <a:off x="4515550" y="1481675"/>
            <a:ext cx="0" cy="3010200"/>
          </a:xfrm>
          <a:prstGeom prst="straightConnector1">
            <a:avLst/>
          </a:prstGeom>
          <a:noFill/>
          <a:ln cap="flat" cmpd="sng" w="9525">
            <a:solidFill>
              <a:srgbClr val="C7C7B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1587600" y="1266800"/>
            <a:ext cx="5968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CEC2B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</a:t>
            </a:r>
            <a:endParaRPr sz="4500">
              <a:solidFill>
                <a:srgbClr val="CEC2B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CEC2B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Final Choice Criteria</a:t>
            </a:r>
            <a:endParaRPr sz="3500">
              <a:solidFill>
                <a:srgbClr val="CEC2B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500" y="930962"/>
            <a:ext cx="1313875" cy="179091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2069550" y="2909600"/>
            <a:ext cx="500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Permissions given by the Terms of Use?</a:t>
            </a:r>
            <a:endParaRPr sz="20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Accessibility for download and use?</a:t>
            </a:r>
            <a:endParaRPr sz="20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Glitch Background Colorful Free Stock Photo - Public ..." id="162" name="Google Shape;162;p2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498525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8441483" y="46830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74775" y="-1154775"/>
            <a:ext cx="1796900" cy="244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539575" y="2171550"/>
            <a:ext cx="3851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7F7F7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Teaching </a:t>
            </a:r>
            <a:endParaRPr sz="2000">
              <a:solidFill>
                <a:srgbClr val="7F7F7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7F7F7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Framework</a:t>
            </a:r>
            <a:endParaRPr sz="2000">
              <a:solidFill>
                <a:srgbClr val="7F7F7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4320575" y="1027838"/>
            <a:ext cx="548700" cy="552000"/>
          </a:xfrm>
          <a:prstGeom prst="roundRect">
            <a:avLst>
              <a:gd fmla="val 5189" name="adj"/>
            </a:avLst>
          </a:prstGeom>
          <a:solidFill>
            <a:srgbClr val="DEBB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4312850" y="1873113"/>
            <a:ext cx="548700" cy="552000"/>
          </a:xfrm>
          <a:prstGeom prst="roundRect">
            <a:avLst>
              <a:gd fmla="val 5189" name="adj"/>
            </a:avLst>
          </a:prstGeom>
          <a:solidFill>
            <a:srgbClr val="C1AB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4312850" y="2718388"/>
            <a:ext cx="548700" cy="552000"/>
          </a:xfrm>
          <a:prstGeom prst="roundRect">
            <a:avLst>
              <a:gd fmla="val 5189" name="adj"/>
            </a:avLst>
          </a:prstGeom>
          <a:solidFill>
            <a:srgbClr val="C7C7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5164875" y="903650"/>
            <a:ext cx="353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DEBBA5"/>
                </a:solidFill>
                <a:latin typeface="Montserrat"/>
                <a:ea typeface="Montserrat"/>
                <a:cs typeface="Montserrat"/>
                <a:sym typeface="Montserrat"/>
              </a:rPr>
              <a:t>Explain and run an isolated function</a:t>
            </a:r>
            <a:endParaRPr b="1" sz="2000">
              <a:solidFill>
                <a:srgbClr val="DEBBA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5164875" y="1748913"/>
            <a:ext cx="279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C1ABAD"/>
                </a:solidFill>
                <a:latin typeface="Montserrat"/>
                <a:ea typeface="Montserrat"/>
                <a:cs typeface="Montserrat"/>
                <a:sym typeface="Montserrat"/>
              </a:rPr>
              <a:t>Put the function into practice</a:t>
            </a:r>
            <a:endParaRPr b="1" sz="2000">
              <a:solidFill>
                <a:srgbClr val="C1AB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164875" y="2594200"/>
            <a:ext cx="321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C7C7BB"/>
                </a:solidFill>
                <a:latin typeface="Montserrat"/>
                <a:ea typeface="Montserrat"/>
                <a:cs typeface="Montserrat"/>
                <a:sym typeface="Montserrat"/>
              </a:rPr>
              <a:t>Repeat for all required functions</a:t>
            </a:r>
            <a:endParaRPr b="1" sz="2000">
              <a:solidFill>
                <a:srgbClr val="C7C7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1775" y="1923437"/>
            <a:ext cx="225650" cy="4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2100" y="2768712"/>
            <a:ext cx="225650" cy="45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2"/>
          <p:cNvCxnSpPr/>
          <p:nvPr/>
        </p:nvCxnSpPr>
        <p:spPr>
          <a:xfrm>
            <a:off x="2434175" y="2736775"/>
            <a:ext cx="952500" cy="3000"/>
          </a:xfrm>
          <a:prstGeom prst="straightConnector1">
            <a:avLst/>
          </a:prstGeom>
          <a:noFill/>
          <a:ln cap="flat" cmpd="sng" w="9525">
            <a:solidFill>
              <a:srgbClr val="C7C7B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2"/>
          <p:cNvSpPr/>
          <p:nvPr/>
        </p:nvSpPr>
        <p:spPr>
          <a:xfrm>
            <a:off x="98825" y="1013400"/>
            <a:ext cx="308700" cy="311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5150" y="1078162"/>
            <a:ext cx="225650" cy="4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4320575" y="3563663"/>
            <a:ext cx="548700" cy="552000"/>
          </a:xfrm>
          <a:prstGeom prst="roundRect">
            <a:avLst>
              <a:gd fmla="val 5189" name="adj"/>
            </a:avLst>
          </a:prstGeom>
          <a:solidFill>
            <a:srgbClr val="CEC2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5164875" y="3439463"/>
            <a:ext cx="279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C1ABAD"/>
                </a:solidFill>
                <a:latin typeface="Montserrat"/>
                <a:ea typeface="Montserrat"/>
                <a:cs typeface="Montserrat"/>
                <a:sym typeface="Montserrat"/>
              </a:rPr>
              <a:t>Result is achieved step by step</a:t>
            </a:r>
            <a:endParaRPr b="1" sz="2000">
              <a:solidFill>
                <a:srgbClr val="C1AB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9825" y="3613987"/>
            <a:ext cx="225650" cy="4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