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4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embeddedFontLst>
    <p:embeddedFont>
      <p:font typeface="Arimo" panose="020B0604020202020204" charset="0"/>
      <p:regular r:id="rId14"/>
      <p:bold r:id="rId15"/>
      <p:italic r:id="rId16"/>
      <p:boldItalic r:id="rId17"/>
    </p:embeddedFont>
    <p:embeddedFont>
      <p:font typeface="Merriweather" panose="00000500000000000000" pitchFamily="2" charset="0"/>
      <p:regular r:id="rId18"/>
      <p:bold r:id="rId19"/>
      <p:italic r:id="rId20"/>
      <p:boldItalic r:id="rId21"/>
    </p:embeddedFont>
    <p:embeddedFont>
      <p:font typeface="Roboto" panose="02000000000000000000" pitchFamily="2" charset="0"/>
      <p:regular r:id="rId22"/>
      <p:bold r:id="rId23"/>
      <p:italic r:id="rId24"/>
      <p:boldItalic r:id="rId2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0" roundtripDataSignature="AMtx7mijrz4oWb+vtYSooaVWucXPgVfI2Q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MARGARITA LUZMIRA SILVA ZUNIGA" initials="" lastIdx="3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9A813A8-22AC-4352-A3F1-F970CFE23C87}">
  <a:tblStyle styleId="{89A813A8-22AC-4352-A3F1-F970CFE23C87}" styleName="Table_0">
    <a:wholeTbl>
      <a:tcTxStyle b="off" i="off">
        <a:font>
          <a:latin typeface="Arial"/>
          <a:ea typeface="Arial"/>
          <a:cs typeface="Arial"/>
        </a:font>
        <a:schemeClr val="lt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accent5"/>
          </a:solidFill>
        </a:fill>
      </a:tcStyle>
    </a:wholeTbl>
    <a:band1H>
      <a:tcTxStyle/>
      <a:tcStyle>
        <a:tcBdr/>
        <a:fill>
          <a:solidFill>
            <a:srgbClr val="355A9B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355A9B"/>
          </a:solidFill>
        </a:fill>
      </a:tcStyle>
    </a:band1V>
    <a:band2V>
      <a:tcTxStyle/>
      <a:tcStyle>
        <a:tcBdr/>
      </a:tcStyle>
    </a:band2V>
    <a:lastCol>
      <a:tcTxStyle b="on" i="off"/>
      <a:tcStyle>
        <a:tcBdr>
          <a:lef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</a:tcBdr>
        <a:fill>
          <a:solidFill>
            <a:srgbClr val="355A9B"/>
          </a:solidFill>
        </a:fill>
      </a:tcStyle>
    </a:lastCol>
    <a:firstCol>
      <a:tcTxStyle b="on" i="off"/>
      <a:tcStyle>
        <a:tcBdr>
          <a:right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</a:tcBdr>
        <a:fill>
          <a:solidFill>
            <a:srgbClr val="355A9B"/>
          </a:solidFill>
        </a:fill>
      </a:tcStyle>
    </a:firstCol>
    <a:lastRow>
      <a:tcTxStyle b="on" i="off"/>
      <a:tcStyle>
        <a:tcBdr>
          <a:top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2C4B81"/>
          </a:solidFill>
        </a:fill>
      </a:tcStyle>
    </a:lastRow>
    <a:s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seCell>
    <a:s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swCell>
    <a:firstRow>
      <a:tcTxStyle b="on" i="off"/>
      <a:tcStyle>
        <a:tcBdr>
          <a:bottom>
            <a:ln w="254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dk1"/>
          </a:solidFill>
        </a:fill>
      </a:tcStyle>
    </a:firstRow>
    <a:neCell>
      <a:tcTxStyle/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</a:tcBdr>
      </a:tcStyle>
    </a:neCell>
    <a:nwCell>
      <a:tcTxStyle/>
      <a:tcStyle>
        <a:tcBdr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</a:tcBdr>
      </a:tcStyle>
    </a:nwCell>
  </a:tblStyle>
  <a:tblStyle styleId="{AC8334BA-F152-4E4E-A5EE-BE2A1F27723A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9EFF7"/>
          </a:solidFill>
        </a:fill>
      </a:tcStyle>
    </a:wholeTbl>
    <a:band1H>
      <a:tcTxStyle b="off" i="off"/>
      <a:tcStyle>
        <a:tcBdr/>
        <a:fill>
          <a:solidFill>
            <a:srgbClr val="D0DEEF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D0DEEF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18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font" Target="fonts/font12.fntdata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1.fntdata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font" Target="fonts/font10.fntdata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31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Relationship Id="rId30" Type="http://customschemas.google.com/relationships/presentationmetadata" Target="metadata"/><Relationship Id="rId35" Type="http://schemas.openxmlformats.org/officeDocument/2006/relationships/tableStyles" Target="tableStyle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08.811" idx="1">
    <p:pos x="6000" y="0"/>
    <p:text>“Nuestro sistema SaaS permite a las comunidades automatizar la gestión financiera y administrativa, mejorando la transparencia y cumpliendo con la Ley 21.442, lo que genera mayor satisfacción para residentes y administradores.”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I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3:23.872" idx="2">
    <p:pos x="6000" y="0"/>
    <p:text>“Desarrollar un sistema web eficiente para la gestión operacional, financiera y de recursos humanos en condominios.”</p:text>
    <p:extLst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M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0" dt="2025-08-26T03:54:36.344" idx="3">
    <p:pos x="6000" y="0"/>
    <p:text>Frontend: React (interfaz moderna y responsiva).
Backend: Node.js (robustez y escalabilidad).
Base de datos: MySQL o PostgreSQL.
Metodología: Scrum.</p:text>
    <p:extLst mod="1">
      <p:ext uri="{C676402C-5697-4E1C-873F-D02D1690AC5C}">
        <p15:threadingInfo xmlns:p15="http://schemas.microsoft.com/office/powerpoint/2012/main" timeZoneBias="0"/>
      </p:ext>
      <p:ext uri="http://customooxmlschemas.google.com/">
  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commentPostId="AAABpz3hpjU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" name="Google Shape;6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 sz="11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Tipo de software a desarrollar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Lenguajes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Base de datos</a:t>
            </a:r>
            <a:endParaRPr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6" name="Google Shape;156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6" name="Google Shape;176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rápida proliferación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 la industria inmobiliaria y la implementación de la Ley de Copropiedad, sumado a 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la estabilidad económica del país y el aumento de la demanda de viviendas ha evidenciado la necesidad de sistemas de administración eficientes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1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1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Una m</a:t>
            </a:r>
            <a:r>
              <a:rPr lang="es-CL" sz="1100" b="1" i="0" u="none" strike="noStrike" cap="none">
                <a:solidFill>
                  <a:srgbClr val="FFC000"/>
                </a:solidFill>
                <a:latin typeface="Calibri"/>
                <a:ea typeface="Calibri"/>
                <a:cs typeface="Calibri"/>
                <a:sym typeface="Calibri"/>
              </a:rPr>
              <a:t>ejora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sobre las actuales propuestas que permita una correcta gestión operacional</a:t>
            </a:r>
            <a:r>
              <a:rPr lang="es-CL" sz="11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s-CL" sz="11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y financiera.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77" name="Google Shape;77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85" name="Google Shape;8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/>
              <a:t>Eficiencia: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0" i="0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Del lat. </a:t>
            </a:r>
            <a:r>
              <a:rPr lang="es-CL" b="0" i="1">
                <a:solidFill>
                  <a:srgbClr val="008000"/>
                </a:solidFill>
                <a:latin typeface="Arimo"/>
                <a:ea typeface="Arimo"/>
                <a:cs typeface="Arimo"/>
                <a:sym typeface="Arimo"/>
              </a:rPr>
              <a:t>efficientia.</a:t>
            </a:r>
            <a:endParaRPr b="0" i="0">
              <a:solidFill>
                <a:srgbClr val="008000"/>
              </a:solidFill>
              <a:latin typeface="Arimo"/>
              <a:ea typeface="Arimo"/>
              <a:cs typeface="Arimo"/>
              <a:sym typeface="Arimo"/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1. 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disponer de alguien o de algo para conseguir un efecto determinado.</a:t>
            </a:r>
            <a:endParaRPr/>
          </a:p>
          <a:p>
            <a:pPr marL="45720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s-CL" b="1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2. </a:t>
            </a:r>
            <a:r>
              <a:rPr lang="es-CL" b="0" i="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f. Capacidad de lograr los resultados deseados con el mínimo posible de recursos.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s-CL" b="1">
                <a:solidFill>
                  <a:schemeClr val="lt1"/>
                </a:solidFill>
              </a:rPr>
              <a:t>Solución</a:t>
            </a:r>
            <a:br>
              <a:rPr lang="es-CL" sz="18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rgbClr val="0F604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El sistema web Intelificio, </a:t>
            </a:r>
            <a:r>
              <a:rPr lang="es-CL" sz="1100" b="0">
                <a:solidFill>
                  <a:schemeClr val="lt1"/>
                </a:solidFill>
              </a:rPr>
              <a:t>disminuye los tiempos de gestión, </a:t>
            </a:r>
            <a:r>
              <a:rPr lang="es-CL" sz="1100" b="0">
                <a:solidFill>
                  <a:srgbClr val="FFC000"/>
                </a:solidFill>
              </a:rPr>
              <a:t>automatizando el cálculo y cobro de gastos comunes</a:t>
            </a:r>
            <a:r>
              <a:rPr lang="es-CL" sz="1100" b="0">
                <a:solidFill>
                  <a:schemeClr val="lt1"/>
                </a:solidFill>
              </a:rPr>
              <a:t>, brindando transparencia financiera para 	residentes. </a:t>
            </a: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1">
                <a:solidFill>
                  <a:schemeClr val="lt1"/>
                </a:solidFill>
              </a:rPr>
              <a:t>Propuesta de valor:</a:t>
            </a:r>
            <a:r>
              <a:rPr lang="es-CL" sz="1100" b="0">
                <a:solidFill>
                  <a:schemeClr val="lt1"/>
                </a:solidFill>
              </a:rPr>
              <a:t> eficiencia, satisfacción de residentes y cumplimiento de ley 21.442.</a:t>
            </a:r>
            <a:br>
              <a:rPr lang="es-CL" sz="1100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Objetivo General del Proyecto</a:t>
            </a:r>
            <a:br>
              <a:rPr lang="es-CL" b="1">
                <a:solidFill>
                  <a:schemeClr val="lt1"/>
                </a:solidFill>
              </a:rPr>
            </a:br>
            <a:br>
              <a:rPr lang="es-CL" sz="1100" b="1">
                <a:solidFill>
                  <a:schemeClr val="lt1"/>
                </a:solidFill>
              </a:rPr>
            </a:br>
            <a:r>
              <a:rPr lang="es-CL" sz="1100" b="0">
                <a:solidFill>
                  <a:srgbClr val="FFC000"/>
                </a:solidFill>
              </a:rPr>
              <a:t>Desarrollar un sistema web para administración</a:t>
            </a:r>
            <a:r>
              <a:rPr lang="es-CL" sz="1100" b="0">
                <a:solidFill>
                  <a:schemeClr val="lt1"/>
                </a:solidFill>
              </a:rPr>
              <a:t> de comunidades  de edificios para gestión operacional y financiera. Que permita una </a:t>
            </a:r>
            <a:r>
              <a:rPr lang="es-CL" sz="1100" b="0">
                <a:solidFill>
                  <a:srgbClr val="FFC000"/>
                </a:solidFill>
              </a:rPr>
              <a:t>gestión eficiente </a:t>
            </a:r>
            <a:r>
              <a:rPr lang="es-CL" sz="1100" b="0">
                <a:solidFill>
                  <a:schemeClr val="lt1"/>
                </a:solidFill>
              </a:rPr>
              <a:t>de las comunidades.</a:t>
            </a:r>
            <a:endParaRPr b="0"/>
          </a:p>
        </p:txBody>
      </p:sp>
      <p:sp>
        <p:nvSpPr>
          <p:cNvPr id="99" name="Google Shape;99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3" name="Google Shape;11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1" name="Google Shape;1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Se utilizará la metodología Ágil Scrum, con la cual se definieron 4 Sprints para lograr el desarrollo de software, Sprint 0 para configuración y creación de diagramas, Sprint 1 para la gestión operacional, sprint 2 y 3 para la gestión financiera.</a:t>
            </a:r>
            <a:endParaRPr/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1100" b="1">
              <a:solidFill>
                <a:schemeClr val="lt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1100" b="1">
                <a:solidFill>
                  <a:schemeClr val="lt1"/>
                </a:solidFill>
              </a:rPr>
              <a:t>Esta metodología resulta especialmente eficaz para la envergadura del proyecto, enfocándose en el valor que entrega la solución.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8" name="Google Shape;128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Calendarización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Distribución de tareas y responsabilidades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EDT</a:t>
            </a:r>
            <a:endParaRPr>
              <a:solidFill>
                <a:schemeClr val="lt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11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Matriz RACI o RAM</a:t>
            </a:r>
            <a:endParaRPr/>
          </a:p>
        </p:txBody>
      </p:sp>
      <p:sp>
        <p:nvSpPr>
          <p:cNvPr id="135" name="Google Shape;135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dk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382c6a0f803_0_480"/>
          <p:cNvSpPr/>
          <p:nvPr/>
        </p:nvSpPr>
        <p:spPr>
          <a:xfrm>
            <a:off x="-167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g382c6a0f803_0_480"/>
          <p:cNvSpPr txBox="1">
            <a:spLocks noGrp="1"/>
          </p:cNvSpPr>
          <p:nvPr>
            <p:ph type="ctr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2" name="Google Shape;12;g382c6a0f803_0_480"/>
          <p:cNvSpPr txBox="1">
            <a:spLocks noGrp="1"/>
          </p:cNvSpPr>
          <p:nvPr>
            <p:ph type="subTitle" idx="1"/>
          </p:nvPr>
        </p:nvSpPr>
        <p:spPr>
          <a:xfrm>
            <a:off x="415600" y="2504747"/>
            <a:ext cx="5656800" cy="984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100"/>
              <a:buNone/>
              <a:defRPr sz="2100"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g382c6a0f803_0_48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dk1"/>
        </a:solidFill>
        <a:effectLst/>
      </p:bgPr>
    </p:bg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382c6a0f803_0_525"/>
          <p:cNvSpPr txBox="1">
            <a:spLocks noGrp="1"/>
          </p:cNvSpPr>
          <p:nvPr>
            <p:ph type="title" hasCustomPrompt="1"/>
          </p:nvPr>
        </p:nvSpPr>
        <p:spPr>
          <a:xfrm>
            <a:off x="415667" y="1108233"/>
            <a:ext cx="7113300" cy="16596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300"/>
              <a:buNone/>
              <a:defRPr sz="133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g382c6a0f803_0_525"/>
          <p:cNvSpPr txBox="1">
            <a:spLocks noGrp="1"/>
          </p:cNvSpPr>
          <p:nvPr>
            <p:ph type="body" idx="1"/>
          </p:nvPr>
        </p:nvSpPr>
        <p:spPr>
          <a:xfrm>
            <a:off x="415600" y="2828567"/>
            <a:ext cx="7113300" cy="1256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g382c6a0f803_0_52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82c6a0f803_0_529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82c6a0f803_0_53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g382c6a0f803_0_53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3" name="Google Shape;63;g382c6a0f803_0_53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g382c6a0f803_0_53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g382c6a0f803_0_53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solidFill>
          <a:schemeClr val="accent3"/>
        </a:solid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g382c6a0f803_0_485"/>
          <p:cNvSpPr/>
          <p:nvPr/>
        </p:nvSpPr>
        <p:spPr>
          <a:xfrm>
            <a:off x="0" y="64132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g382c6a0f803_0_485"/>
          <p:cNvSpPr/>
          <p:nvPr/>
        </p:nvSpPr>
        <p:spPr>
          <a:xfrm>
            <a:off x="0" y="0"/>
            <a:ext cx="12192029" cy="5863987"/>
          </a:xfrm>
          <a:custGeom>
            <a:avLst/>
            <a:gdLst/>
            <a:ahLst/>
            <a:cxnLst/>
            <a:rect l="l" t="t" r="r" b="b"/>
            <a:pathLst>
              <a:path w="365770" h="175924" extrusionOk="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g382c6a0f803_0_485"/>
          <p:cNvSpPr txBox="1">
            <a:spLocks noGrp="1"/>
          </p:cNvSpPr>
          <p:nvPr>
            <p:ph type="title"/>
          </p:nvPr>
        </p:nvSpPr>
        <p:spPr>
          <a:xfrm>
            <a:off x="415600" y="719633"/>
            <a:ext cx="11360700" cy="17100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8" name="Google Shape;18;g382c6a0f803_0_48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g382c6a0f803_0_490"/>
          <p:cNvSpPr/>
          <p:nvPr/>
        </p:nvSpPr>
        <p:spPr>
          <a:xfrm>
            <a:off x="0" y="0"/>
            <a:ext cx="57519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21;g382c6a0f803_0_490"/>
          <p:cNvSpPr/>
          <p:nvPr/>
        </p:nvSpPr>
        <p:spPr>
          <a:xfrm>
            <a:off x="0" y="58833"/>
            <a:ext cx="5751356" cy="5865687"/>
          </a:xfrm>
          <a:custGeom>
            <a:avLst/>
            <a:gdLst/>
            <a:ahLst/>
            <a:cxnLst/>
            <a:rect l="l" t="t" r="r" b="b"/>
            <a:pathLst>
              <a:path w="172545" h="175975" extrusionOk="0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g382c6a0f803_0_490"/>
          <p:cNvSpPr/>
          <p:nvPr/>
        </p:nvSpPr>
        <p:spPr>
          <a:xfrm>
            <a:off x="-167" y="0"/>
            <a:ext cx="5755723" cy="5860653"/>
          </a:xfrm>
          <a:custGeom>
            <a:avLst/>
            <a:gdLst/>
            <a:ahLst/>
            <a:cxnLst/>
            <a:rect l="l" t="t" r="r" b="b"/>
            <a:pathLst>
              <a:path w="172676" h="175824" extrusionOk="0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g382c6a0f803_0_490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941900" cy="33453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4" name="Google Shape;24;g382c6a0f803_0_490"/>
          <p:cNvSpPr txBox="1">
            <a:spLocks noGrp="1"/>
          </p:cNvSpPr>
          <p:nvPr>
            <p:ph type="body" idx="1"/>
          </p:nvPr>
        </p:nvSpPr>
        <p:spPr>
          <a:xfrm>
            <a:off x="6192900" y="667900"/>
            <a:ext cx="5555100" cy="54648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25" name="Google Shape;25;g382c6a0f803_0_49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82c6a0f803_0_497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" name="Google Shape;28;g382c6a0f803_0_49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g382c6a0f803_0_497"/>
          <p:cNvSpPr txBox="1">
            <a:spLocks noGrp="1"/>
          </p:cNvSpPr>
          <p:nvPr>
            <p:ph type="body" idx="1"/>
          </p:nvPr>
        </p:nvSpPr>
        <p:spPr>
          <a:xfrm>
            <a:off x="4156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0" name="Google Shape;30;g382c6a0f803_0_497"/>
          <p:cNvSpPr txBox="1">
            <a:spLocks noGrp="1"/>
          </p:cNvSpPr>
          <p:nvPr>
            <p:ph type="body" idx="2"/>
          </p:nvPr>
        </p:nvSpPr>
        <p:spPr>
          <a:xfrm>
            <a:off x="6443200" y="2007600"/>
            <a:ext cx="5333100" cy="410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31" name="Google Shape;31;g382c6a0f803_0_49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382c6a0f803_0_503"/>
          <p:cNvSpPr/>
          <p:nvPr/>
        </p:nvSpPr>
        <p:spPr>
          <a:xfrm>
            <a:off x="0" y="0"/>
            <a:ext cx="12192000" cy="17028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g382c6a0f803_0_503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11360700" cy="831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5" name="Google Shape;35;g382c6a0f803_0_503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382c6a0f803_0_507"/>
          <p:cNvSpPr/>
          <p:nvPr/>
        </p:nvSpPr>
        <p:spPr>
          <a:xfrm>
            <a:off x="0" y="0"/>
            <a:ext cx="50193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g382c6a0f803_0_507"/>
          <p:cNvSpPr txBox="1">
            <a:spLocks noGrp="1"/>
          </p:cNvSpPr>
          <p:nvPr>
            <p:ph type="title"/>
          </p:nvPr>
        </p:nvSpPr>
        <p:spPr>
          <a:xfrm>
            <a:off x="415633" y="667900"/>
            <a:ext cx="4170000" cy="2438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g382c6a0f803_0_507"/>
          <p:cNvSpPr txBox="1">
            <a:spLocks noGrp="1"/>
          </p:cNvSpPr>
          <p:nvPr>
            <p:ph type="body" idx="1"/>
          </p:nvPr>
        </p:nvSpPr>
        <p:spPr>
          <a:xfrm>
            <a:off x="415600" y="3187533"/>
            <a:ext cx="4170000" cy="3063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700"/>
              <a:buChar char="●"/>
              <a:defRPr>
                <a:solidFill>
                  <a:schemeClr val="accent2"/>
                </a:solidFill>
              </a:defRPr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●"/>
              <a:defRPr>
                <a:solidFill>
                  <a:schemeClr val="accent2"/>
                </a:solidFill>
              </a:defRPr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○"/>
              <a:defRPr>
                <a:solidFill>
                  <a:schemeClr val="accent2"/>
                </a:solidFill>
              </a:defRPr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500"/>
              <a:buChar char="■"/>
              <a:defRPr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0" name="Google Shape;40;g382c6a0f803_0_507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3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82c6a0f803_0_512"/>
          <p:cNvSpPr txBox="1">
            <a:spLocks noGrp="1"/>
          </p:cNvSpPr>
          <p:nvPr>
            <p:ph type="title"/>
          </p:nvPr>
        </p:nvSpPr>
        <p:spPr>
          <a:xfrm>
            <a:off x="415567" y="1064800"/>
            <a:ext cx="8330400" cy="4728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43" name="Google Shape;43;g382c6a0f803_0_512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g382c6a0f803_0_51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g382c6a0f803_0_515"/>
          <p:cNvSpPr txBox="1">
            <a:spLocks noGrp="1"/>
          </p:cNvSpPr>
          <p:nvPr>
            <p:ph type="title"/>
          </p:nvPr>
        </p:nvSpPr>
        <p:spPr>
          <a:xfrm>
            <a:off x="415067" y="667900"/>
            <a:ext cx="4939200" cy="2732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700"/>
              <a:buNone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g382c6a0f803_0_515"/>
          <p:cNvSpPr txBox="1">
            <a:spLocks noGrp="1"/>
          </p:cNvSpPr>
          <p:nvPr>
            <p:ph type="subTitle" idx="1"/>
          </p:nvPr>
        </p:nvSpPr>
        <p:spPr>
          <a:xfrm>
            <a:off x="406400" y="3502300"/>
            <a:ext cx="4939200" cy="12357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100"/>
              <a:buNone/>
              <a:defRPr sz="2100">
                <a:solidFill>
                  <a:schemeClr val="accent2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g382c6a0f803_0_515"/>
          <p:cNvSpPr txBox="1">
            <a:spLocks noGrp="1"/>
          </p:cNvSpPr>
          <p:nvPr>
            <p:ph type="body" idx="2"/>
          </p:nvPr>
        </p:nvSpPr>
        <p:spPr>
          <a:xfrm>
            <a:off x="6505367" y="667900"/>
            <a:ext cx="5271900" cy="5481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spcBef>
                <a:spcPts val="0"/>
              </a:spcBef>
              <a:spcAft>
                <a:spcPts val="0"/>
              </a:spcAft>
              <a:buSzPts val="1700"/>
              <a:buChar char="●"/>
              <a:defRPr/>
            </a:lvl1pPr>
            <a:lvl2pPr marL="914400" lvl="1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marL="1371600" lvl="2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marL="1828800" lvl="3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marL="2286000" lvl="4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marL="2743200" lvl="5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marL="3200400" lvl="6" indent="-32385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marL="3657600" lvl="7" indent="-32385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marL="4114800" lvl="8" indent="-32385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>
            <a:endParaRPr/>
          </a:p>
        </p:txBody>
      </p:sp>
      <p:sp>
        <p:nvSpPr>
          <p:cNvPr id="49" name="Google Shape;49;g382c6a0f803_0_515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82c6a0f803_0_521"/>
          <p:cNvSpPr/>
          <p:nvPr/>
        </p:nvSpPr>
        <p:spPr>
          <a:xfrm>
            <a:off x="0" y="5825333"/>
            <a:ext cx="12192000" cy="1032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" name="Google Shape;52;g382c6a0f803_0_521"/>
          <p:cNvSpPr txBox="1">
            <a:spLocks noGrp="1"/>
          </p:cNvSpPr>
          <p:nvPr>
            <p:ph type="body" idx="1"/>
          </p:nvPr>
        </p:nvSpPr>
        <p:spPr>
          <a:xfrm>
            <a:off x="415600" y="6028533"/>
            <a:ext cx="10639200" cy="6141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7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>
            <a:endParaRPr/>
          </a:p>
        </p:txBody>
      </p:sp>
      <p:sp>
        <p:nvSpPr>
          <p:cNvPr id="53" name="Google Shape;53;g382c6a0f803_0_52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paradig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g382c6a0f803_0_47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700"/>
              <a:buFont typeface="Merriweather"/>
              <a:buNone/>
              <a:defRPr sz="37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>
            <a:endParaRPr/>
          </a:p>
        </p:txBody>
      </p:sp>
      <p:sp>
        <p:nvSpPr>
          <p:cNvPr id="7" name="Google Shape;7;g382c6a0f803_0_47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457200" lvl="0" indent="-3365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700"/>
              <a:buFont typeface="Roboto"/>
              <a:buChar char="●"/>
              <a:defRPr sz="17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marL="914400" lvl="1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marL="1371600" lvl="2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marL="1828800" lvl="3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marL="2286000" lvl="4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marL="2743200" lvl="5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marL="3200400" lvl="6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●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marL="3657600" lvl="7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○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marL="4114800" lvl="8" indent="-3238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500"/>
              <a:buFont typeface="Roboto"/>
              <a:buChar char="■"/>
              <a:defRPr sz="15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endParaRPr/>
          </a:p>
        </p:txBody>
      </p:sp>
      <p:sp>
        <p:nvSpPr>
          <p:cNvPr id="8" name="Google Shape;8;g382c6a0f803_0_47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rm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comments" Target="../comments/comment3.xml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1.png"/><Relationship Id="rId11" Type="http://schemas.openxmlformats.org/officeDocument/2006/relationships/image" Target="../media/image1.png"/><Relationship Id="rId5" Type="http://schemas.openxmlformats.org/officeDocument/2006/relationships/image" Target="../media/image10.png"/><Relationship Id="rId10" Type="http://schemas.openxmlformats.org/officeDocument/2006/relationships/image" Target="../media/image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1.xml"/><Relationship Id="rId5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comments" Target="../comments/comment2.xml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"/>
          <p:cNvSpPr txBox="1">
            <a:spLocks noGrp="1"/>
          </p:cNvSpPr>
          <p:nvPr>
            <p:ph type="ctrTitle"/>
          </p:nvPr>
        </p:nvSpPr>
        <p:spPr>
          <a:xfrm>
            <a:off x="870375" y="12772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 sz="7200" b="1"/>
              <a:t>Portafolio de Título</a:t>
            </a:r>
            <a:br>
              <a:rPr lang="es-CL" sz="7200" b="1"/>
            </a:br>
            <a:endParaRPr sz="3200" b="1">
              <a:solidFill>
                <a:srgbClr val="D0D400"/>
              </a:solidFill>
            </a:endParaRPr>
          </a:p>
        </p:txBody>
      </p:sp>
      <p:sp>
        <p:nvSpPr>
          <p:cNvPr id="71" name="Google Shape;71;p1"/>
          <p:cNvSpPr txBox="1">
            <a:spLocks noGrp="1"/>
          </p:cNvSpPr>
          <p:nvPr>
            <p:ph type="subTitle" idx="1"/>
          </p:nvPr>
        </p:nvSpPr>
        <p:spPr>
          <a:xfrm>
            <a:off x="4005825" y="2226600"/>
            <a:ext cx="77223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endParaRPr sz="3200" b="1">
              <a:solidFill>
                <a:schemeClr val="dk1"/>
              </a:solidFill>
              <a:highlight>
                <a:schemeClr val="dk1"/>
              </a:highlight>
            </a:endParaRP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 b="1">
                <a:solidFill>
                  <a:schemeClr val="dk1"/>
                </a:solidFill>
              </a:rPr>
              <a:t>Ingeniería en Informática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Escuela de Informática y Telecomunicaciones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Sede Plaza Vespucio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000" b="1">
                <a:solidFill>
                  <a:schemeClr val="dk1"/>
                </a:solidFill>
              </a:rPr>
              <a:t>Docente Instructor de la Asignatura: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2800" b="1">
                <a:solidFill>
                  <a:schemeClr val="dk1"/>
                </a:solidFill>
              </a:rPr>
              <a:t>Marcos Valenzuela Contreras</a:t>
            </a:r>
            <a:endParaRPr b="1">
              <a:solidFill>
                <a:schemeClr val="dk1"/>
              </a:solidFill>
            </a:endParaRPr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endParaRPr sz="1400" b="1">
              <a:solidFill>
                <a:schemeClr val="lt1"/>
              </a:solidFill>
            </a:endParaRPr>
          </a:p>
        </p:txBody>
      </p:sp>
      <p:sp>
        <p:nvSpPr>
          <p:cNvPr id="72" name="Google Shape;72;p1"/>
          <p:cNvSpPr txBox="1"/>
          <p:nvPr/>
        </p:nvSpPr>
        <p:spPr>
          <a:xfrm>
            <a:off x="2862646" y="5515015"/>
            <a:ext cx="11022900" cy="61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</a:pPr>
            <a:r>
              <a:rPr lang="es-CL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Integrantes del Equipo: </a:t>
            </a:r>
            <a:r>
              <a:rPr lang="es-CL" sz="1800" b="1">
                <a:solidFill>
                  <a:schemeClr val="dk1"/>
                </a:solidFill>
              </a:rPr>
              <a:t>Margarita Silva - Israel Muñoz</a:t>
            </a:r>
            <a:endParaRPr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3" name="Google Shape;73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4100" y="1933774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6"/>
          <p:cNvSpPr txBox="1">
            <a:spLocks noGrp="1"/>
          </p:cNvSpPr>
          <p:nvPr>
            <p:ph type="title"/>
          </p:nvPr>
        </p:nvSpPr>
        <p:spPr>
          <a:xfrm>
            <a:off x="1" y="8631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</a:rPr>
              <a:t>Tecnologías </a:t>
            </a:r>
            <a:r>
              <a:rPr lang="es-CL" sz="5400" b="1"/>
              <a:t>para el</a:t>
            </a:r>
            <a:r>
              <a:rPr lang="es-CL" sz="5400" b="1">
                <a:solidFill>
                  <a:schemeClr val="lt1"/>
                </a:solidFill>
              </a:rPr>
              <a:t> Desarrollo</a:t>
            </a:r>
            <a:endParaRPr sz="5400" b="1">
              <a:solidFill>
                <a:schemeClr val="lt1"/>
              </a:solidFill>
            </a:endParaRPr>
          </a:p>
        </p:txBody>
      </p:sp>
      <p:pic>
        <p:nvPicPr>
          <p:cNvPr id="159" name="Google Shape;15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155704" y="2064162"/>
            <a:ext cx="1205602" cy="12056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16" descr="Logotipo, nombre de la empresa&#10;&#10;Descripción generada automá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029570" y="1795427"/>
            <a:ext cx="1292236" cy="1292236"/>
          </a:xfrm>
          <a:prstGeom prst="rect">
            <a:avLst/>
          </a:prstGeom>
          <a:noFill/>
          <a:ln>
            <a:noFill/>
          </a:ln>
        </p:spPr>
      </p:pic>
      <p:pic>
        <p:nvPicPr>
          <p:cNvPr id="161" name="Google Shape;161;p16" descr="Imagen que contiene taza, café, tabla, teclado&#10;&#10;Descripción generada automáticamente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107542" y="4000911"/>
            <a:ext cx="1363761" cy="13637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2" name="Google Shape;162;p16" descr="Logotipo&#10;&#10;Descripción generada automáticamente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3616690" y="3690624"/>
            <a:ext cx="1330860" cy="1189747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16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9113574" y="3827012"/>
            <a:ext cx="1205601" cy="12056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16" descr="Logotipo&#10;&#10;Descripción generada automáticamente con confianza baja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3099546" y="5757012"/>
            <a:ext cx="2365154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16" descr="Logotipo, Icono&#10;&#10;Descripción generada automáticamente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787965" y="4338699"/>
            <a:ext cx="1967819" cy="6881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16" descr="Imagen en blanco y negro de una iglesia&#10;&#10;Descripción generada automáticamente con confianza baja"/>
          <p:cNvPicPr preferRelativeResize="0"/>
          <p:nvPr/>
        </p:nvPicPr>
        <p:blipFill rotWithShape="1">
          <a:blip r:embed="rId10">
            <a:alphaModFix/>
          </a:blip>
          <a:srcRect l="52654" r="8015"/>
          <a:stretch/>
        </p:blipFill>
        <p:spPr>
          <a:xfrm>
            <a:off x="-6047" y="6063361"/>
            <a:ext cx="999597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1" name="Google Shape;171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2" name="Google Shape;172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504074" y="1795434"/>
            <a:ext cx="2619375" cy="1743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33"/>
          <p:cNvSpPr txBox="1">
            <a:spLocks noGrp="1"/>
          </p:cNvSpPr>
          <p:nvPr>
            <p:ph type="ctrTitle"/>
          </p:nvPr>
        </p:nvSpPr>
        <p:spPr>
          <a:xfrm>
            <a:off x="770500" y="1029250"/>
            <a:ext cx="10364100" cy="139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38888"/>
              <a:buFont typeface="Calibri"/>
              <a:buNone/>
            </a:pPr>
            <a:r>
              <a:rPr lang="es-CL" b="1">
                <a:solidFill>
                  <a:schemeClr val="lt1"/>
                </a:solidFill>
              </a:rPr>
              <a:t>Sistema Web </a:t>
            </a:r>
            <a:br>
              <a:rPr lang="es-CL" b="1">
                <a:solidFill>
                  <a:schemeClr val="lt1"/>
                </a:solidFill>
              </a:rPr>
            </a:br>
            <a:r>
              <a:rPr lang="es-CL" b="1">
                <a:solidFill>
                  <a:schemeClr val="lt1"/>
                </a:solidFill>
              </a:rPr>
              <a:t>Administración de condominios</a:t>
            </a:r>
            <a:endParaRPr b="1">
              <a:solidFill>
                <a:schemeClr val="lt1"/>
              </a:solidFill>
            </a:endParaRPr>
          </a:p>
        </p:txBody>
      </p:sp>
      <p:pic>
        <p:nvPicPr>
          <p:cNvPr id="179" name="Google Shape;179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5150" y="1287699"/>
            <a:ext cx="3933920" cy="2387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8"/>
          <p:cNvSpPr txBox="1">
            <a:spLocks noGrp="1"/>
          </p:cNvSpPr>
          <p:nvPr>
            <p:ph type="title"/>
          </p:nvPr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Desafíos a superar</a:t>
            </a:r>
            <a:endParaRPr/>
          </a:p>
        </p:txBody>
      </p:sp>
      <p:sp>
        <p:nvSpPr>
          <p:cNvPr id="80" name="Google Shape;80;p8"/>
          <p:cNvSpPr txBox="1"/>
          <p:nvPr/>
        </p:nvSpPr>
        <p:spPr>
          <a:xfrm>
            <a:off x="908496" y="2536468"/>
            <a:ext cx="10374900" cy="227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s-CL" sz="3200" b="1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Mejora sobre las actuales propuestas.</a:t>
            </a:r>
            <a:endParaRPr sz="3200" b="1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</a:t>
            </a:r>
            <a:r>
              <a:rPr lang="es-CL" sz="3200" b="1">
                <a:solidFill>
                  <a:srgbClr val="404040"/>
                </a:solidFill>
                <a:highlight>
                  <a:srgbClr val="FFFFFF"/>
                </a:highlight>
                <a:latin typeface="Calibri"/>
                <a:ea typeface="Calibri"/>
                <a:cs typeface="Calibri"/>
                <a:sym typeface="Calibri"/>
              </a:rPr>
              <a:t>Expansión acelerada del sector inmobiliario.</a:t>
            </a:r>
            <a:endParaRPr sz="5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Implementación de la Ley de Copropiedad.</a:t>
            </a: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3200" b="1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81" name="Google Shape;81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82" name="Google Shape;82;p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62250" y="4200554"/>
            <a:ext cx="4389750" cy="2458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91" name="Google Shape;91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3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93" name="Google Shape;93;p3"/>
          <p:cNvSpPr txBox="1"/>
          <p:nvPr/>
        </p:nvSpPr>
        <p:spPr>
          <a:xfrm>
            <a:off x="570533" y="2090192"/>
            <a:ext cx="11041200" cy="1816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Nuestro sistema SaaS permite a las comunidades automatizar la gestión financiera y administrativa, mejorando la transparencia y cumpliendo con la Ley 21.442, lo que genera mayor satisfacción para residentes y administradores.</a:t>
            </a:r>
            <a:endParaRPr sz="2800" b="1" i="0" u="none" strike="noStrike" cap="none">
              <a:solidFill>
                <a:schemeClr val="dk1"/>
              </a:solidFill>
            </a:endParaRPr>
          </a:p>
        </p:txBody>
      </p:sp>
      <p:sp>
        <p:nvSpPr>
          <p:cNvPr id="94" name="Google Shape;94;p3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Solución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5" name="Google Shape;95;p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43222" y="4048194"/>
            <a:ext cx="4818075" cy="26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1" name="Google Shape;101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4" name="Google Shape;104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5" name="Google Shape;105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72542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6" name="Google Shape;106;p11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72785"/>
            <a:ext cx="999597" cy="794639"/>
          </a:xfrm>
          <a:prstGeom prst="rect">
            <a:avLst/>
          </a:prstGeom>
          <a:noFill/>
          <a:ln>
            <a:noFill/>
          </a:ln>
        </p:spPr>
      </p:pic>
      <p:sp>
        <p:nvSpPr>
          <p:cNvPr id="107" name="Google Shape;107;p11"/>
          <p:cNvSpPr txBox="1"/>
          <p:nvPr/>
        </p:nvSpPr>
        <p:spPr>
          <a:xfrm>
            <a:off x="1533634" y="2507429"/>
            <a:ext cx="8728200" cy="138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b="1">
                <a:solidFill>
                  <a:srgbClr val="444746"/>
                </a:solidFill>
                <a:highlight>
                  <a:srgbClr val="FFFFFF"/>
                </a:highlight>
              </a:rPr>
              <a:t>Desarrollar un sistema web eficiente para la gestión operacional, financiera y de recursos humanos en condominios</a:t>
            </a:r>
            <a:r>
              <a:rPr lang="es-CL" sz="1050">
                <a:solidFill>
                  <a:srgbClr val="444746"/>
                </a:solidFill>
                <a:highlight>
                  <a:srgbClr val="FFFFFF"/>
                </a:highlight>
                <a:latin typeface="Roboto"/>
                <a:ea typeface="Roboto"/>
                <a:cs typeface="Roboto"/>
                <a:sym typeface="Roboto"/>
              </a:rPr>
              <a:t>.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p11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Objetivo General del Proyecto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9" name="Google Shape;10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1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489150" y="4048204"/>
            <a:ext cx="2929613" cy="2715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838189" y="17996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5400" b="1"/>
              <a:t>Alcances</a:t>
            </a:r>
            <a:endParaRPr sz="5400" b="1"/>
          </a:p>
        </p:txBody>
      </p:sp>
      <p:graphicFrame>
        <p:nvGraphicFramePr>
          <p:cNvPr id="116" name="Google Shape;116;p4"/>
          <p:cNvGraphicFramePr/>
          <p:nvPr/>
        </p:nvGraphicFramePr>
        <p:xfrm>
          <a:off x="1585014" y="1937455"/>
          <a:ext cx="8140775" cy="284994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0720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047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 gridSpan="4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HACE EL SISTEMA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C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operacional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Gestión financiera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Gestión de RRHH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Informes</a:t>
                      </a:r>
                      <a:endParaRPr sz="14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comunidades, torres, unidades.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Registro de Ingresos y Egresos.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Generación de </a:t>
                      </a: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informe</a:t>
                      </a: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Creación de usuarios y asignación a comunidad.</a:t>
                      </a:r>
                      <a:endParaRPr sz="1200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Registrar y gestionar pagos de gastos comunes.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Planificación de turnos.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Dashboard con indicadores y detalle.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Administración de Espacios comunes.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seguimiento de morosidad.</a:t>
                      </a: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asistencia de trabajadores.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Registro de visitas.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endParaRPr sz="12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7" name="Google Shape;117;p4"/>
          <p:cNvGraphicFramePr/>
          <p:nvPr/>
        </p:nvGraphicFramePr>
        <p:xfrm>
          <a:off x="3407512" y="5323305"/>
          <a:ext cx="4720500" cy="1458140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23602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602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QUÉ NO HACE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RESTRICCIONES</a:t>
                      </a: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Mensajería (chat) entre usuarios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sz="1400" b="1" i="0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Integración con Previred</a:t>
                      </a: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Gestión</a:t>
                      </a: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 de insumos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b="1" i="0" u="none" strike="noStrike" cap="none">
                        <a:solidFill>
                          <a:schemeClr val="dk1"/>
                        </a:solidFill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542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es-CL" b="1">
                          <a:solidFill>
                            <a:schemeClr val="dk1"/>
                          </a:solidFill>
                        </a:rPr>
                        <a:t>Monitoreo de seguridad</a:t>
                      </a:r>
                      <a:endParaRPr sz="14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118" name="Google Shape;118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4"/>
          <p:cNvSpPr txBox="1"/>
          <p:nvPr/>
        </p:nvSpPr>
        <p:spPr>
          <a:xfrm>
            <a:off x="3520726" y="1884400"/>
            <a:ext cx="5950500" cy="354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 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 usuarios.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comunidades.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unidades.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ingresos.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5.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 egresos.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6. Cálculo de gastos comunes.</a:t>
            </a:r>
            <a:endParaRPr dirty="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7. Accesibilidad multiplataforma.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s-CL" sz="2800" b="1" i="0" u="none" strike="noStrike" cap="none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8. Pago electrónico.</a:t>
            </a:r>
            <a:endParaRPr sz="2800" b="1" i="0" u="none" strike="noStrike" cap="none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4" name="Google Shape;124;p14"/>
          <p:cNvSpPr txBox="1"/>
          <p:nvPr/>
        </p:nvSpPr>
        <p:spPr>
          <a:xfrm>
            <a:off x="838189" y="179961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endParaRPr sz="5400">
              <a:solidFill>
                <a:schemeClr val="dk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highlight>
                  <a:schemeClr val="dk1"/>
                </a:highlight>
                <a:latin typeface="Calibri"/>
                <a:ea typeface="Calibri"/>
                <a:cs typeface="Calibri"/>
                <a:sym typeface="Calibri"/>
              </a:rPr>
              <a:t>Epicas</a:t>
            </a:r>
            <a:endParaRPr sz="5400" b="0" i="0" u="none" strike="noStrike" cap="none">
              <a:solidFill>
                <a:schemeClr val="lt1"/>
              </a:solidFill>
              <a:highlight>
                <a:schemeClr val="dk1"/>
              </a:highlight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25" name="Google Shape;12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7"/>
          <p:cNvSpPr txBox="1">
            <a:spLocks noGrp="1"/>
          </p:cNvSpPr>
          <p:nvPr>
            <p:ph type="body" idx="1"/>
          </p:nvPr>
        </p:nvSpPr>
        <p:spPr>
          <a:xfrm>
            <a:off x="987939" y="1762645"/>
            <a:ext cx="10515600" cy="351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400" b="1"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0 Configuración y creación de diagramas.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1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 dirty="0">
                <a:solidFill>
                  <a:schemeClr val="dk1"/>
                </a:solidFill>
              </a:rPr>
              <a:t> operacional. 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2 </a:t>
            </a:r>
            <a:r>
              <a:rPr lang="es-CL" sz="2800" b="1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Administración</a:t>
            </a:r>
            <a:r>
              <a:rPr lang="es-CL" sz="2400" b="1" dirty="0">
                <a:solidFill>
                  <a:schemeClr val="dk1"/>
                </a:solidFill>
              </a:rPr>
              <a:t> financiera.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3 Administración de personal.</a:t>
            </a: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          Sprint 4 Administración de informe.</a:t>
            </a:r>
            <a:endParaRPr dirty="0">
              <a:solidFill>
                <a:schemeClr val="dk1"/>
              </a:solidFill>
            </a:endParaRPr>
          </a:p>
          <a:p>
            <a:pPr marL="11430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s-CL" sz="2400" b="1" dirty="0">
                <a:solidFill>
                  <a:schemeClr val="dk1"/>
                </a:solidFill>
              </a:rPr>
              <a:t>	Sprint 5 Documentación cierre proyecto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31" name="Google Shape;131;p17"/>
          <p:cNvSpPr txBox="1"/>
          <p:nvPr/>
        </p:nvSpPr>
        <p:spPr>
          <a:xfrm>
            <a:off x="838189" y="179961"/>
            <a:ext cx="10515600" cy="1325563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</a:t>
            </a: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Metodología Scrum</a:t>
            </a:r>
            <a:endParaRPr sz="5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2" name="Google Shape;13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7" name="Google Shape;137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650468" y="6063360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8" name="Google Shape;138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361289" y="607278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072110" y="6072785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782931" y="6081966"/>
            <a:ext cx="2541532" cy="7946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-8015" r="8015"/>
          <a:stretch/>
        </p:blipFill>
        <p:spPr>
          <a:xfrm>
            <a:off x="504072" y="6081723"/>
            <a:ext cx="2541532" cy="7946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2" name="Google Shape;142;p12" descr="Imagen en blanco y negro de una iglesia&#10;&#10;Descripción generada automáticamente con confianza baja"/>
          <p:cNvPicPr preferRelativeResize="0"/>
          <p:nvPr/>
        </p:nvPicPr>
        <p:blipFill rotWithShape="1">
          <a:blip r:embed="rId3">
            <a:alphaModFix/>
          </a:blip>
          <a:srcRect l="52654" r="8015"/>
          <a:stretch/>
        </p:blipFill>
        <p:spPr>
          <a:xfrm>
            <a:off x="-6468" y="6081966"/>
            <a:ext cx="999597" cy="79463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43" name="Google Shape;143;p12"/>
          <p:cNvGraphicFramePr/>
          <p:nvPr/>
        </p:nvGraphicFramePr>
        <p:xfrm>
          <a:off x="7082226" y="3203706"/>
          <a:ext cx="4448475" cy="1005860"/>
        </p:xfrm>
        <a:graphic>
          <a:graphicData uri="http://schemas.openxmlformats.org/drawingml/2006/table">
            <a:tbl>
              <a:tblPr bandRow="1">
                <a:noFill/>
                <a:tableStyleId>{AC8334BA-F152-4E4E-A5EE-BE2A1F27723A}</a:tableStyleId>
              </a:tblPr>
              <a:tblGrid>
                <a:gridCol w="32588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96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Productor Owner / </a:t>
                      </a:r>
                      <a:r>
                        <a:rPr lang="es-CL" sz="1800" b="1"/>
                        <a:t>desarrollador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Israel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48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 u="none" strike="noStrike" cap="none"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Scrum Master / </a:t>
                      </a:r>
                      <a:r>
                        <a:rPr lang="es-CL" sz="1800" b="1"/>
                        <a:t>desarrollador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/>
                        <a:buNone/>
                      </a:pPr>
                      <a:r>
                        <a:rPr lang="es-CL" sz="1800" b="1"/>
                        <a:t>Margarita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BBD6EE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44" name="Google Shape;144;p12"/>
          <p:cNvSpPr txBox="1"/>
          <p:nvPr/>
        </p:nvSpPr>
        <p:spPr>
          <a:xfrm>
            <a:off x="908496" y="622827"/>
            <a:ext cx="1037500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Planificación</a:t>
            </a:r>
            <a:endParaRPr sz="44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5" name="Google Shape;145;p1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6" name="Google Shape;146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2400" y="2100790"/>
            <a:ext cx="6520705" cy="381959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3"/>
          <p:cNvSpPr txBox="1"/>
          <p:nvPr/>
        </p:nvSpPr>
        <p:spPr>
          <a:xfrm>
            <a:off x="241914" y="49807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400"/>
              <a:buFont typeface="Arial"/>
              <a:buNone/>
            </a:pPr>
            <a:r>
              <a:rPr lang="es-CL" sz="5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Estimación de Riesgos preliminar</a:t>
            </a:r>
            <a:endParaRPr sz="5400" b="1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52" name="Google Shape;152;p13"/>
          <p:cNvGraphicFramePr/>
          <p:nvPr/>
        </p:nvGraphicFramePr>
        <p:xfrm>
          <a:off x="536010" y="2002852"/>
          <a:ext cx="10933700" cy="4358448"/>
        </p:xfrm>
        <a:graphic>
          <a:graphicData uri="http://schemas.openxmlformats.org/drawingml/2006/table">
            <a:tbl>
              <a:tblPr bandRow="1">
                <a:noFill/>
                <a:tableStyleId>{89A813A8-22AC-4352-A3F1-F970CFE23C87}</a:tableStyleId>
              </a:tblPr>
              <a:tblGrid>
                <a:gridCol w="59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85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67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892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1013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3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Descripción del Riesgo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Tipo de Riesgo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Magnitud</a:t>
                      </a: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Impacto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400" b="1" u="none" strike="noStrike" cap="none">
                          <a:solidFill>
                            <a:schemeClr val="dk1"/>
                          </a:solidFill>
                        </a:rPr>
                        <a:t>Medidas de Mitigación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Enfermedad o accidente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prolongado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Redistribución de labores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26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2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Falla de dispositivo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medio en plazos de entrega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Uso de fondo de reserva para compra de dispositivos nuevos.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1" u="none" strike="noStrike" cap="none"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4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Error en Diagrama de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Técnico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Leve retraso para replantear arquitectura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Reunión específica para corrección.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5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Ataque de Ciberseguridad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impacto total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Aislar el componente afectado.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6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Integraciones con sistemas externos desconocidos.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6576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200"/>
                        <a:buFont typeface="Arial"/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Media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Posible incompatibilidad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recurrir a la ayuda externa.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7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Desconocimiento de la tecnología base del proyecto.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Humano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Retraso en el desarrollo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Consultar documentación y solicitar apoyo académico. 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8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Estimación inadecuada del tiempo de ejecución.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Tecnológico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Media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Demora en desarrollo y sobrecarga laboral.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Re-estimar las labores para el próximo sprint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03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9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>
                          <a:solidFill>
                            <a:schemeClr val="dk1"/>
                          </a:solidFill>
                        </a:rPr>
                        <a:t>Catástrofes naturales 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Baja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momentánea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 y plan de acción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46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10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Incendio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492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Natural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571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Alta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444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Interrupción prolongada de labores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382905" lvl="0" indent="0" algn="ctr" rtl="0">
                        <a:lnSpc>
                          <a:spcPct val="111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sz="1200" b="1" u="none" strike="noStrike" cap="none">
                          <a:solidFill>
                            <a:schemeClr val="dk1"/>
                          </a:solidFill>
                        </a:rPr>
                        <a:t>Realizar evacuación. Renovación hardware</a:t>
                      </a:r>
                      <a:endParaRPr sz="1200" b="1" u="none" strike="noStrike" cap="none">
                        <a:solidFill>
                          <a:schemeClr val="dk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L="38325" marR="3832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chemeClr val="l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pic>
        <p:nvPicPr>
          <p:cNvPr id="153" name="Google Shape;153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319175" y="0"/>
            <a:ext cx="1872825" cy="17626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903</Words>
  <Application>Microsoft Office PowerPoint</Application>
  <PresentationFormat>Panorámica</PresentationFormat>
  <Paragraphs>153</Paragraphs>
  <Slides>11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11</vt:i4>
      </vt:variant>
    </vt:vector>
  </HeadingPairs>
  <TitlesOfParts>
    <vt:vector size="17" baseType="lpstr">
      <vt:lpstr>Roboto</vt:lpstr>
      <vt:lpstr>Merriweather</vt:lpstr>
      <vt:lpstr>Calibri</vt:lpstr>
      <vt:lpstr>Arial</vt:lpstr>
      <vt:lpstr>Arimo</vt:lpstr>
      <vt:lpstr>Paradigm</vt:lpstr>
      <vt:lpstr>Portafolio de Título </vt:lpstr>
      <vt:lpstr>Desafíos a superar</vt:lpstr>
      <vt:lpstr>Presentación de PowerPoint</vt:lpstr>
      <vt:lpstr>Presentación de PowerPoint</vt:lpstr>
      <vt:lpstr>Alcances</vt:lpstr>
      <vt:lpstr>Presentación de PowerPoint</vt:lpstr>
      <vt:lpstr>Presentación de PowerPoint</vt:lpstr>
      <vt:lpstr>Presentación de PowerPoint</vt:lpstr>
      <vt:lpstr>Presentación de PowerPoint</vt:lpstr>
      <vt:lpstr>Tecnologías para el Desarrollo</vt:lpstr>
      <vt:lpstr>Sistema Web  Administración de condominios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Cetecom</dc:creator>
  <cp:lastModifiedBy>ISRAEL MUÑOZ</cp:lastModifiedBy>
  <cp:revision>5</cp:revision>
  <dcterms:modified xsi:type="dcterms:W3CDTF">2025-08-29T11:44:13Z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0x010100E6B0ABF06891AE4BB9823D0C7951D690</vt:lpwstr>
  </property>
  <property fmtid="{D5CDD505-2E9C-101B-9397-08002B2CF9AE}" pid="3" name="MediaServiceImageTags">
    <vt:lpwstr/>
  </property>
</Properties>
</file>