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Arimo" panose="020B0604020202020204" charset="0"/>
      <p:regular r:id="rId14"/>
      <p:bold r:id="rId15"/>
      <p:italic r:id="rId16"/>
      <p:boldItalic r:id="rId17"/>
    </p:embeddedFont>
    <p:embeddedFont>
      <p:font typeface="Merriweather" panose="00000500000000000000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jrz4oWb+vtYSooaVWucXPgVfI2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GARITA LUZMIRA SILVA ZUNIGA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A813A8-22AC-4352-A3F1-F970CFE23C87}">
  <a:tblStyle styleId="{89A813A8-22AC-4352-A3F1-F970CFE23C87}" styleName="Table_0">
    <a:wholeTbl>
      <a:tcTxStyle b="off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5"/>
          </a:solidFill>
        </a:fill>
      </a:tcStyle>
    </a:wholeTbl>
    <a:band1H>
      <a:tcTxStyle/>
      <a:tcStyle>
        <a:tcBdr/>
        <a:fill>
          <a:solidFill>
            <a:srgbClr val="355A9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355A9B"/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  <a:fill>
          <a:solidFill>
            <a:srgbClr val="355A9B"/>
          </a:solidFill>
        </a:fill>
      </a:tcStyle>
    </a:lastCol>
    <a:firstCol>
      <a:tcTxStyle b="on" i="off"/>
      <a:tcStyle>
        <a:tcBdr>
          <a:righ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  <a:fill>
          <a:solidFill>
            <a:srgbClr val="355A9B"/>
          </a:solidFill>
        </a:fill>
      </a:tcStyle>
    </a:firstCol>
    <a:lastRow>
      <a:tcTxStyle b="on" i="off"/>
      <a:tcStyle>
        <a:tcBdr>
          <a:top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2C4B81"/>
          </a:solidFill>
        </a:fill>
      </a:tcStyle>
    </a:lastRow>
    <a:s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seCell>
    <a:s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swCell>
    <a:firstRow>
      <a:tcTxStyle b="on" i="off"/>
      <a:tcStyle>
        <a:tcBdr>
          <a:bottom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neCell>
    <a:n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nwCell>
  </a:tblStyle>
  <a:tblStyle styleId="{AC8334BA-F152-4E4E-A5EE-BE2A1F27723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0" Type="http://customschemas.google.com/relationships/presentationmetadata" Target="metadata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6T03:53:08.811" idx="1">
    <p:pos x="6000" y="0"/>
    <p:text>“Nuestro sistema SaaS permite a las comunidades automatizar la gestión financiera y administrativa, mejorando la transparencia y cumpliendo con la Ley 21.442, lo que genera mayor satisfacción para residentes y administradores.”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pz3hpjI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6T03:53:23.872" idx="2">
    <p:pos x="6000" y="0"/>
    <p:text>“Desarrollar un sistema web eficiente para la gestión operacional, financiera y de recursos humanos en condominios.”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pz3hpjM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6T03:54:36.344" idx="3">
    <p:pos x="6000" y="0"/>
    <p:text>Frontend: React (interfaz moderna y responsiva).
Backend: Node.js (robustez y escalabilidad).
Base de datos: MySQL o PostgreSQL.
Metodología: Scrum.</p:text>
    <p:extLst mod="1"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pz3hpjU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Breve descripción de las tecnologías y versiones utilizadas para el desarrollo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 de software a desarrollar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Lenguajes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CL" sz="11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rápida proliferación </a:t>
            </a:r>
            <a:r>
              <a:rPr lang="es-CL"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la industria inmobiliaria y la implementación de la Ley de Copropiedad, sumado a </a:t>
            </a:r>
            <a:r>
              <a:rPr lang="es-CL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estabilidad económica del país y el aumento de la demanda de viviendas ha evidenciado la necesidad de sistemas de administración eficientes</a:t>
            </a:r>
            <a:r>
              <a:rPr lang="es-CL"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Una m</a:t>
            </a:r>
            <a:r>
              <a:rPr lang="es-CL" sz="11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ejora</a:t>
            </a:r>
            <a:r>
              <a:rPr lang="es-CL"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sobre las actuales propuestas que permita una correcta gestión operacional</a:t>
            </a:r>
            <a:r>
              <a:rPr lang="es-CL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financiera.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Eficiencia: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b="0" i="0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Del lat. </a:t>
            </a:r>
            <a:r>
              <a:rPr lang="es-CL" b="0" i="1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efficientia.</a:t>
            </a:r>
            <a:endParaRPr b="0" i="0">
              <a:solidFill>
                <a:srgbClr val="008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b="1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1. </a:t>
            </a:r>
            <a:r>
              <a:rPr lang="es-CL" b="0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f. Capacidad de disponer de alguien o de algo para conseguir un efecto determinado.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b="1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2. </a:t>
            </a:r>
            <a:r>
              <a:rPr lang="es-CL" b="0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f. Capacidad de lograr los resultados deseados con el mínimo posible de recursos.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b="1">
                <a:solidFill>
                  <a:schemeClr val="lt1"/>
                </a:solidFill>
              </a:rPr>
              <a:t>Solución</a:t>
            </a:r>
            <a:br>
              <a:rPr lang="es-CL" sz="1800" b="1">
                <a:solidFill>
                  <a:schemeClr val="lt1"/>
                </a:solidFill>
              </a:rPr>
            </a:br>
            <a:br>
              <a:rPr lang="es-CL" sz="1100" b="1">
                <a:solidFill>
                  <a:srgbClr val="0F6041"/>
                </a:solidFill>
              </a:rPr>
            </a:br>
            <a:r>
              <a:rPr lang="es-CL" sz="1100" b="0">
                <a:solidFill>
                  <a:srgbClr val="FFC000"/>
                </a:solidFill>
              </a:rPr>
              <a:t>El sistema web Intelificio, </a:t>
            </a:r>
            <a:r>
              <a:rPr lang="es-CL" sz="1100" b="0">
                <a:solidFill>
                  <a:schemeClr val="lt1"/>
                </a:solidFill>
              </a:rPr>
              <a:t>disminuye los tiempos de gestión, </a:t>
            </a:r>
            <a:r>
              <a:rPr lang="es-CL" sz="1100" b="0">
                <a:solidFill>
                  <a:srgbClr val="FFC000"/>
                </a:solidFill>
              </a:rPr>
              <a:t>automatizando el cálculo y cobro de gastos comunes</a:t>
            </a:r>
            <a:r>
              <a:rPr lang="es-CL" sz="1100" b="0">
                <a:solidFill>
                  <a:schemeClr val="lt1"/>
                </a:solidFill>
              </a:rPr>
              <a:t>, brindando transparencia financiera para 	residentes. </a:t>
            </a:r>
            <a:br>
              <a:rPr lang="es-CL" sz="1100" b="1">
                <a:solidFill>
                  <a:schemeClr val="lt1"/>
                </a:solidFill>
              </a:rPr>
            </a:br>
            <a:r>
              <a:rPr lang="es-CL" sz="1100" b="1">
                <a:solidFill>
                  <a:schemeClr val="lt1"/>
                </a:solidFill>
              </a:rPr>
              <a:t>Propuesta de valor:</a:t>
            </a:r>
            <a:r>
              <a:rPr lang="es-CL" sz="1100" b="0">
                <a:solidFill>
                  <a:schemeClr val="lt1"/>
                </a:solidFill>
              </a:rPr>
              <a:t> eficiencia, satisfacción de residentes y cumplimiento de ley 21.442.</a:t>
            </a:r>
            <a:br>
              <a:rPr lang="es-CL" sz="1100" b="1">
                <a:solidFill>
                  <a:schemeClr val="lt1"/>
                </a:solidFill>
              </a:rPr>
            </a:br>
            <a:br>
              <a:rPr lang="es-CL" sz="1100" b="1">
                <a:solidFill>
                  <a:schemeClr val="lt1"/>
                </a:solidFill>
              </a:rPr>
            </a:br>
            <a:r>
              <a:rPr lang="es-CL" b="1">
                <a:solidFill>
                  <a:schemeClr val="lt1"/>
                </a:solidFill>
              </a:rPr>
              <a:t>Objetivo General del Proyecto</a:t>
            </a:r>
            <a:br>
              <a:rPr lang="es-CL" b="1">
                <a:solidFill>
                  <a:schemeClr val="lt1"/>
                </a:solidFill>
              </a:rPr>
            </a:br>
            <a:br>
              <a:rPr lang="es-CL" sz="1100" b="1">
                <a:solidFill>
                  <a:schemeClr val="lt1"/>
                </a:solidFill>
              </a:rPr>
            </a:br>
            <a:r>
              <a:rPr lang="es-CL" sz="1100" b="0">
                <a:solidFill>
                  <a:srgbClr val="FFC000"/>
                </a:solidFill>
              </a:rPr>
              <a:t>Desarrollar un sistema web para administración</a:t>
            </a:r>
            <a:r>
              <a:rPr lang="es-CL" sz="1100" b="0">
                <a:solidFill>
                  <a:schemeClr val="lt1"/>
                </a:solidFill>
              </a:rPr>
              <a:t> de comunidades  de edificios para gestión operacional y financiera. Que permita una </a:t>
            </a:r>
            <a:r>
              <a:rPr lang="es-CL" sz="1100" b="0">
                <a:solidFill>
                  <a:srgbClr val="FFC000"/>
                </a:solidFill>
              </a:rPr>
              <a:t>gestión eficiente </a:t>
            </a:r>
            <a:r>
              <a:rPr lang="es-CL" sz="1100" b="0">
                <a:solidFill>
                  <a:schemeClr val="lt1"/>
                </a:solidFill>
              </a:rPr>
              <a:t>de las comunidades.</a:t>
            </a:r>
            <a:endParaRPr b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Eficiencia: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b="0" i="0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Del lat. </a:t>
            </a:r>
            <a:r>
              <a:rPr lang="es-CL" b="0" i="1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efficientia.</a:t>
            </a:r>
            <a:endParaRPr b="0" i="0">
              <a:solidFill>
                <a:srgbClr val="008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b="1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1. </a:t>
            </a:r>
            <a:r>
              <a:rPr lang="es-CL" b="0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f. Capacidad de disponer de alguien o de algo para conseguir un efecto determinado.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b="1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2. </a:t>
            </a:r>
            <a:r>
              <a:rPr lang="es-CL" b="0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f. Capacidad de lograr los resultados deseados con el mínimo posible de recursos.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b="1">
                <a:solidFill>
                  <a:schemeClr val="lt1"/>
                </a:solidFill>
              </a:rPr>
              <a:t>Solución</a:t>
            </a:r>
            <a:br>
              <a:rPr lang="es-CL" sz="1800" b="1">
                <a:solidFill>
                  <a:schemeClr val="lt1"/>
                </a:solidFill>
              </a:rPr>
            </a:br>
            <a:br>
              <a:rPr lang="es-CL" sz="1100" b="1">
                <a:solidFill>
                  <a:srgbClr val="0F6041"/>
                </a:solidFill>
              </a:rPr>
            </a:br>
            <a:r>
              <a:rPr lang="es-CL" sz="1100" b="0">
                <a:solidFill>
                  <a:srgbClr val="FFC000"/>
                </a:solidFill>
              </a:rPr>
              <a:t>El sistema web Intelificio, </a:t>
            </a:r>
            <a:r>
              <a:rPr lang="es-CL" sz="1100" b="0">
                <a:solidFill>
                  <a:schemeClr val="lt1"/>
                </a:solidFill>
              </a:rPr>
              <a:t>disminuye los tiempos de gestión, </a:t>
            </a:r>
            <a:r>
              <a:rPr lang="es-CL" sz="1100" b="0">
                <a:solidFill>
                  <a:srgbClr val="FFC000"/>
                </a:solidFill>
              </a:rPr>
              <a:t>automatizando el cálculo y cobro de gastos comunes</a:t>
            </a:r>
            <a:r>
              <a:rPr lang="es-CL" sz="1100" b="0">
                <a:solidFill>
                  <a:schemeClr val="lt1"/>
                </a:solidFill>
              </a:rPr>
              <a:t>, brindando transparencia financiera para 	residentes. </a:t>
            </a:r>
            <a:br>
              <a:rPr lang="es-CL" sz="1100" b="1">
                <a:solidFill>
                  <a:schemeClr val="lt1"/>
                </a:solidFill>
              </a:rPr>
            </a:br>
            <a:r>
              <a:rPr lang="es-CL" sz="1100" b="1">
                <a:solidFill>
                  <a:schemeClr val="lt1"/>
                </a:solidFill>
              </a:rPr>
              <a:t>Propuesta de valor:</a:t>
            </a:r>
            <a:r>
              <a:rPr lang="es-CL" sz="1100" b="0">
                <a:solidFill>
                  <a:schemeClr val="lt1"/>
                </a:solidFill>
              </a:rPr>
              <a:t> eficiencia, satisfacción de residentes y cumplimiento de ley 21.442.</a:t>
            </a:r>
            <a:br>
              <a:rPr lang="es-CL" sz="1100" b="1">
                <a:solidFill>
                  <a:schemeClr val="lt1"/>
                </a:solidFill>
              </a:rPr>
            </a:br>
            <a:br>
              <a:rPr lang="es-CL" sz="1100" b="1">
                <a:solidFill>
                  <a:schemeClr val="lt1"/>
                </a:solidFill>
              </a:rPr>
            </a:br>
            <a:r>
              <a:rPr lang="es-CL" b="1">
                <a:solidFill>
                  <a:schemeClr val="lt1"/>
                </a:solidFill>
              </a:rPr>
              <a:t>Objetivo General del Proyecto</a:t>
            </a:r>
            <a:br>
              <a:rPr lang="es-CL" b="1">
                <a:solidFill>
                  <a:schemeClr val="lt1"/>
                </a:solidFill>
              </a:rPr>
            </a:br>
            <a:br>
              <a:rPr lang="es-CL" sz="1100" b="1">
                <a:solidFill>
                  <a:schemeClr val="lt1"/>
                </a:solidFill>
              </a:rPr>
            </a:br>
            <a:r>
              <a:rPr lang="es-CL" sz="1100" b="0">
                <a:solidFill>
                  <a:srgbClr val="FFC000"/>
                </a:solidFill>
              </a:rPr>
              <a:t>Desarrollar un sistema web para administración</a:t>
            </a:r>
            <a:r>
              <a:rPr lang="es-CL" sz="1100" b="0">
                <a:solidFill>
                  <a:schemeClr val="lt1"/>
                </a:solidFill>
              </a:rPr>
              <a:t> de comunidades  de edificios para gestión operacional y financiera. Que permita una </a:t>
            </a:r>
            <a:r>
              <a:rPr lang="es-CL" sz="1100" b="0">
                <a:solidFill>
                  <a:srgbClr val="FFC000"/>
                </a:solidFill>
              </a:rPr>
              <a:t>gestión eficiente </a:t>
            </a:r>
            <a:r>
              <a:rPr lang="es-CL" sz="1100" b="0">
                <a:solidFill>
                  <a:schemeClr val="lt1"/>
                </a:solidFill>
              </a:rPr>
              <a:t>de las comunidades.</a:t>
            </a:r>
            <a:endParaRPr b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1100" b="1">
                <a:solidFill>
                  <a:schemeClr val="lt1"/>
                </a:solidFill>
              </a:rPr>
              <a:t>Se utilizará la metodología Ágil Scrum, con la cual se definieron 4 Sprints para lograr el desarrollo de software, Sprint 0 para configuración y creación de diagramas, Sprint 1 para la gestión operacional, sprint 2 y 3 para la gestión financiera.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100" b="1">
              <a:solidFill>
                <a:schemeClr val="lt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1100" b="1">
                <a:solidFill>
                  <a:schemeClr val="lt1"/>
                </a:solidFill>
              </a:rPr>
              <a:t>Esta metodología resulta especialmente eficaz para la envergadura del proyecto, enfocándose en el valor que entrega la solución.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Calendarización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Distribución de tareas y responsabilidades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EDT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Matriz RACI o RAM</a:t>
            </a:r>
            <a:endParaRPr/>
          </a:p>
        </p:txBody>
      </p:sp>
      <p:sp>
        <p:nvSpPr>
          <p:cNvPr id="135" name="Google Shape;1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82c6a0f803_0_480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382c6a0f803_0_480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g382c6a0f803_0_480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g382c6a0f803_0_48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82c6a0f803_0_525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382c6a0f803_0_525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382c6a0f803_0_5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2c6a0f803_0_52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82c6a0f803_0_5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382c6a0f803_0_5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g382c6a0f803_0_5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382c6a0f803_0_5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382c6a0f803_0_5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82c6a0f803_0_485"/>
          <p:cNvSpPr/>
          <p:nvPr/>
        </p:nvSpPr>
        <p:spPr>
          <a:xfrm>
            <a:off x="0" y="64132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382c6a0f803_0_485"/>
          <p:cNvSpPr/>
          <p:nvPr/>
        </p:nvSpPr>
        <p:spPr>
          <a:xfrm>
            <a:off x="0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382c6a0f803_0_485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g382c6a0f803_0_48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82c6a0f803_0_490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g382c6a0f803_0_490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382c6a0f803_0_490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382c6a0f803_0_490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g382c6a0f803_0_490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g382c6a0f803_0_49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82c6a0f803_0_497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g382c6a0f803_0_49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382c6a0f803_0_497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382c6a0f803_0_497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382c6a0f803_0_49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82c6a0f803_0_503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g382c6a0f803_0_503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g382c6a0f803_0_5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82c6a0f803_0_50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g382c6a0f803_0_50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g382c6a0f803_0_507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g382c6a0f803_0_5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82c6a0f803_0_512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g382c6a0f803_0_5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82c6a0f803_0_51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g382c6a0f803_0_515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382c6a0f803_0_515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382c6a0f803_0_515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g382c6a0f803_0_5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2c6a0f803_0_521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382c6a0f803_0_521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g382c6a0f803_0_5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82c6a0f803_0_47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382c6a0f803_0_4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382c6a0f803_0_47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omments" Target="../comments/comment3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comments" Target="../comments/commen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870375" y="12772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 sz="7200" b="1"/>
              <a:t>Portafolio de Título</a:t>
            </a:r>
            <a:br>
              <a:rPr lang="es-CL" sz="7200" b="1"/>
            </a:br>
            <a:endParaRPr sz="3200" b="1">
              <a:solidFill>
                <a:srgbClr val="D0D400"/>
              </a:solidFill>
            </a:endParaRPr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4005825" y="2226600"/>
            <a:ext cx="7722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solidFill>
                <a:schemeClr val="dk1"/>
              </a:solidFill>
              <a:highlight>
                <a:schemeClr val="dk1"/>
              </a:highlight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 b="1">
                <a:solidFill>
                  <a:schemeClr val="dk1"/>
                </a:solidFill>
              </a:rPr>
              <a:t>Ingeniería en Informática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2000" b="1">
                <a:solidFill>
                  <a:schemeClr val="dk1"/>
                </a:solidFill>
              </a:rPr>
              <a:t>Escuela de Informática y Telecomunicaciones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2000" b="1">
                <a:solidFill>
                  <a:schemeClr val="dk1"/>
                </a:solidFill>
              </a:rPr>
              <a:t>Sede Plaza Vespucio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2000" b="1">
                <a:solidFill>
                  <a:schemeClr val="dk1"/>
                </a:solidFill>
              </a:rPr>
              <a:t>Docente Instructor de la Asignatura: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2800" b="1">
                <a:solidFill>
                  <a:schemeClr val="dk1"/>
                </a:solidFill>
              </a:rPr>
              <a:t>Marcos Valenzuela Contreras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>
              <a:solidFill>
                <a:schemeClr val="lt1"/>
              </a:solidFill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2862646" y="5515015"/>
            <a:ext cx="110229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Integrantes del Equipo: </a:t>
            </a:r>
            <a:r>
              <a:rPr lang="es-CL" sz="1800" b="1">
                <a:solidFill>
                  <a:schemeClr val="dk1"/>
                </a:solidFill>
              </a:rPr>
              <a:t>Margarita Silva - Israel Muñoz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100" y="1933774"/>
            <a:ext cx="3933920" cy="23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1" y="863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5400" b="1">
                <a:solidFill>
                  <a:schemeClr val="lt1"/>
                </a:solidFill>
              </a:rPr>
              <a:t>Tecnologías </a:t>
            </a:r>
            <a:r>
              <a:rPr lang="es-CL" sz="5400" b="1"/>
              <a:t>para el</a:t>
            </a:r>
            <a:r>
              <a:rPr lang="es-CL" sz="5400" b="1">
                <a:solidFill>
                  <a:schemeClr val="lt1"/>
                </a:solidFill>
              </a:rPr>
              <a:t> Desarrollo</a:t>
            </a:r>
            <a:endParaRPr sz="5400" b="1">
              <a:solidFill>
                <a:schemeClr val="lt1"/>
              </a:solidFill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5704" y="2064162"/>
            <a:ext cx="1205602" cy="120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 descr="Logotipo, nombre de la empresa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9570" y="1795427"/>
            <a:ext cx="1292236" cy="1292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 descr="Imagen que contiene taza, café, tabla, teclad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7542" y="4000911"/>
            <a:ext cx="1363761" cy="1363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 descr="Logotip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16690" y="3690624"/>
            <a:ext cx="1330860" cy="118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13574" y="3827012"/>
            <a:ext cx="1205601" cy="12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 descr="Logotipo&#10;&#10;Descripción generada automáticamente con confianza baja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99546" y="5757012"/>
            <a:ext cx="2365154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 descr="Logotipo, Icono&#10;&#10;Descripción generada automáticament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87965" y="4338699"/>
            <a:ext cx="1967819" cy="68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 descr="Imagen en blanco y negro de una iglesia&#10;&#10;Descripción generada automáticamente con confianza baja"/>
          <p:cNvPicPr preferRelativeResize="0"/>
          <p:nvPr/>
        </p:nvPicPr>
        <p:blipFill rotWithShape="1">
          <a:blip r:embed="rId10">
            <a:alphaModFix/>
          </a:blip>
          <a:srcRect l="52654" r="8015"/>
          <a:stretch/>
        </p:blipFill>
        <p:spPr>
          <a:xfrm>
            <a:off x="-6047" y="6063361"/>
            <a:ext cx="999597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4074" y="1795434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ctrTitle"/>
          </p:nvPr>
        </p:nvSpPr>
        <p:spPr>
          <a:xfrm>
            <a:off x="770500" y="1029250"/>
            <a:ext cx="103641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8888"/>
              <a:buFont typeface="Calibri"/>
              <a:buNone/>
            </a:pPr>
            <a:r>
              <a:rPr lang="es-CL" b="1">
                <a:solidFill>
                  <a:schemeClr val="lt1"/>
                </a:solidFill>
              </a:rPr>
              <a:t>Sistema Web </a:t>
            </a:r>
            <a:br>
              <a:rPr lang="es-CL" b="1">
                <a:solidFill>
                  <a:schemeClr val="lt1"/>
                </a:solidFill>
              </a:rPr>
            </a:br>
            <a:r>
              <a:rPr lang="es-CL" b="1">
                <a:solidFill>
                  <a:schemeClr val="lt1"/>
                </a:solidFill>
              </a:rPr>
              <a:t>Administración de condominios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150" y="1287699"/>
            <a:ext cx="3933920" cy="23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5400" b="1"/>
              <a:t>Desafíos a superar</a:t>
            </a:r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908496" y="2536468"/>
            <a:ext cx="103749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Mejora sobre las actuales propuestas.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CL" sz="3200" b="1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Expansión acelerada del sector inmobiliario.</a:t>
            </a:r>
            <a:endParaRPr sz="5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Implementación de la Ley de Copropiedad.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250" y="4200554"/>
            <a:ext cx="4389750" cy="24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3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 l="52654" r="8015"/>
          <a:stretch/>
        </p:blipFill>
        <p:spPr>
          <a:xfrm>
            <a:off x="-6468" y="6072785"/>
            <a:ext cx="999597" cy="79463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"/>
          <p:cNvSpPr txBox="1"/>
          <p:nvPr/>
        </p:nvSpPr>
        <p:spPr>
          <a:xfrm>
            <a:off x="570533" y="2090192"/>
            <a:ext cx="11041200" cy="1816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1">
                <a:solidFill>
                  <a:srgbClr val="444746"/>
                </a:solidFill>
                <a:highlight>
                  <a:srgbClr val="FFFFFF"/>
                </a:highlight>
              </a:rPr>
              <a:t>Nuestro sistema SaaS permite a las comunidades automatizar la gestión financiera y administrativa, mejorando la transparencia y cumpliendo con la Ley 21.442, lo que genera mayor satisfacción para residentes y administradores.</a:t>
            </a:r>
            <a:endParaRPr sz="28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L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222" y="4048194"/>
            <a:ext cx="4818075" cy="26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1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1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1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1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1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1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 l="52654" r="8015"/>
          <a:stretch/>
        </p:blipFill>
        <p:spPr>
          <a:xfrm>
            <a:off x="-6468" y="6072785"/>
            <a:ext cx="999597" cy="79463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1"/>
          <p:cNvSpPr txBox="1"/>
          <p:nvPr/>
        </p:nvSpPr>
        <p:spPr>
          <a:xfrm>
            <a:off x="1533634" y="2507429"/>
            <a:ext cx="8728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1">
                <a:solidFill>
                  <a:srgbClr val="444746"/>
                </a:solidFill>
                <a:highlight>
                  <a:srgbClr val="FFFFFF"/>
                </a:highlight>
              </a:rPr>
              <a:t>Desarrollar un sistema web eficiente para la gestión operacional, financiera y de recursos humanos en condominios</a:t>
            </a:r>
            <a:r>
              <a:rPr lang="es-CL" sz="105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 txBox="1"/>
          <p:nvPr/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L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 del Proyecto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9150" y="4048204"/>
            <a:ext cx="2929613" cy="27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838189" y="1799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5400" b="1"/>
              <a:t>Alcances</a:t>
            </a:r>
            <a:endParaRPr sz="5400" b="1"/>
          </a:p>
        </p:txBody>
      </p:sp>
      <p:graphicFrame>
        <p:nvGraphicFramePr>
          <p:cNvPr id="116" name="Google Shape;116;p4"/>
          <p:cNvGraphicFramePr/>
          <p:nvPr/>
        </p:nvGraphicFramePr>
        <p:xfrm>
          <a:off x="1585014" y="1937455"/>
          <a:ext cx="8140775" cy="2849940"/>
        </p:xfrm>
        <a:graphic>
          <a:graphicData uri="http://schemas.openxmlformats.org/drawingml/2006/table">
            <a:tbl>
              <a:tblPr bandRow="1">
                <a:noFill/>
                <a:tableStyleId>{89A813A8-22AC-4352-A3F1-F970CFE23C87}</a:tableStyleId>
              </a:tblPr>
              <a:tblGrid>
                <a:gridCol w="207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QUÉ HACE EL SISTEMA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Gestión operacional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Gestión financiera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Gestión de RRHH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b="1">
                          <a:solidFill>
                            <a:schemeClr val="dk1"/>
                          </a:solidFill>
                        </a:rPr>
                        <a:t>Informes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Registro de comunidades, torres, unidades.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Registro de Ingresos y Egresos.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Registro de Trabajadores.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Generación de </a:t>
                      </a:r>
                      <a:r>
                        <a:rPr lang="es-CL" sz="1200" b="1">
                          <a:solidFill>
                            <a:schemeClr val="dk1"/>
                          </a:solidFill>
                        </a:rPr>
                        <a:t>informe</a:t>
                      </a: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Creación de usuarios y asignación a comunidad.</a:t>
                      </a:r>
                      <a:endParaRPr sz="120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Registrar y gestionar pagos de gastos comunes.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Planificación de turnos.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Dashboard con indicadores y detalle.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Administración de Espacios comunes.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Realizar seguimiento de morosidad.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Registro de asistencia de trabajadores.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Registro de visitas.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7" name="Google Shape;117;p4"/>
          <p:cNvGraphicFramePr/>
          <p:nvPr/>
        </p:nvGraphicFramePr>
        <p:xfrm>
          <a:off x="3407512" y="5323305"/>
          <a:ext cx="4720500" cy="1458140"/>
        </p:xfrm>
        <a:graphic>
          <a:graphicData uri="http://schemas.openxmlformats.org/drawingml/2006/table">
            <a:tbl>
              <a:tblPr bandRow="1">
                <a:noFill/>
                <a:tableStyleId>{89A813A8-22AC-4352-A3F1-F970CFE23C87}</a:tableStyleId>
              </a:tblPr>
              <a:tblGrid>
                <a:gridCol w="236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QUÉ NO HACE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RESTRICCIONES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b="1">
                          <a:solidFill>
                            <a:schemeClr val="dk1"/>
                          </a:solidFill>
                        </a:rPr>
                        <a:t>Mensajería (chat) entre usuarios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Integración con Previred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b="1">
                          <a:solidFill>
                            <a:schemeClr val="dk1"/>
                          </a:solidFill>
                        </a:rPr>
                        <a:t>Gestión</a:t>
                      </a: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 de insumos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b="1">
                          <a:solidFill>
                            <a:schemeClr val="dk1"/>
                          </a:solidFill>
                        </a:rPr>
                        <a:t>Monitoreo de seguridad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8" name="Google Shape;1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/>
        </p:nvSpPr>
        <p:spPr>
          <a:xfrm>
            <a:off x="3520726" y="1884400"/>
            <a:ext cx="59505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s-C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 </a:t>
            </a: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usuarios.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s-C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comunidades.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s-C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unidades.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s-C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ingresos.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s-C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egresos.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Cálculo de gastos comunes.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Accesibilidad multiplataforma.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Pago electrónico.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838189" y="17996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5400">
              <a:solidFill>
                <a:schemeClr val="dk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L" sz="5400" b="1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Epicas</a:t>
            </a:r>
            <a:endParaRPr sz="5400" b="0" i="0" u="none" strike="noStrike" cap="none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987939" y="1762645"/>
            <a:ext cx="10515600" cy="3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 dirty="0">
                <a:solidFill>
                  <a:schemeClr val="dk1"/>
                </a:solidFill>
              </a:rPr>
              <a:t>	Sprint 0 Configuración y creación de diagramas.</a:t>
            </a:r>
            <a:endParaRPr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 dirty="0">
                <a:solidFill>
                  <a:schemeClr val="dk1"/>
                </a:solidFill>
              </a:rPr>
              <a:t>	Sprint 1 </a:t>
            </a:r>
            <a:r>
              <a:rPr lang="es-C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2400" b="1" dirty="0">
                <a:solidFill>
                  <a:schemeClr val="dk1"/>
                </a:solidFill>
              </a:rPr>
              <a:t> operacional. </a:t>
            </a:r>
            <a:endParaRPr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 dirty="0">
                <a:solidFill>
                  <a:schemeClr val="dk1"/>
                </a:solidFill>
              </a:rPr>
              <a:t>	Sprint 2 </a:t>
            </a:r>
            <a:r>
              <a:rPr lang="es-C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2400" b="1" dirty="0">
                <a:solidFill>
                  <a:schemeClr val="dk1"/>
                </a:solidFill>
              </a:rPr>
              <a:t> financiera.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 dirty="0">
                <a:solidFill>
                  <a:schemeClr val="dk1"/>
                </a:solidFill>
              </a:rPr>
              <a:t>          Sprint 3 </a:t>
            </a:r>
            <a:endParaRPr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 dirty="0">
                <a:solidFill>
                  <a:schemeClr val="dk1"/>
                </a:solidFill>
              </a:rPr>
              <a:t>	Sprint 4 Documentación cierre proyecto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838189" y="179961"/>
            <a:ext cx="10515600" cy="1325563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L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lang="es-CL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Metodología Scrum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2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2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2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2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931" y="6081966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2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 l="-8015" r="8015"/>
          <a:stretch/>
        </p:blipFill>
        <p:spPr>
          <a:xfrm>
            <a:off x="504072" y="6081723"/>
            <a:ext cx="2541532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2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 l="52654" r="8015"/>
          <a:stretch/>
        </p:blipFill>
        <p:spPr>
          <a:xfrm>
            <a:off x="-6468" y="6081966"/>
            <a:ext cx="999597" cy="7946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12"/>
          <p:cNvGraphicFramePr/>
          <p:nvPr/>
        </p:nvGraphicFramePr>
        <p:xfrm>
          <a:off x="7082226" y="3203706"/>
          <a:ext cx="4448475" cy="1005860"/>
        </p:xfrm>
        <a:graphic>
          <a:graphicData uri="http://schemas.openxmlformats.org/drawingml/2006/table">
            <a:tbl>
              <a:tblPr bandRow="1">
                <a:noFill/>
                <a:tableStyleId>{AC8334BA-F152-4E4E-A5EE-BE2A1F27723A}</a:tableStyleId>
              </a:tblPr>
              <a:tblGrid>
                <a:gridCol w="32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Productor Owner / </a:t>
                      </a:r>
                      <a:r>
                        <a:rPr lang="es-CL" sz="1800" b="1"/>
                        <a:t>desarrollador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1"/>
                        <a:t>Israel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Scrum Master / </a:t>
                      </a:r>
                      <a:r>
                        <a:rPr lang="es-CL" sz="1800" b="1"/>
                        <a:t>desarrollador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1"/>
                        <a:t>Margarita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" name="Google Shape;144;p12"/>
          <p:cNvSpPr txBox="1"/>
          <p:nvPr/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L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00790"/>
            <a:ext cx="6520705" cy="3819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/>
        </p:nvSpPr>
        <p:spPr>
          <a:xfrm>
            <a:off x="241914" y="498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L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Estimación de Riesgos preliminar</a:t>
            </a:r>
            <a:endParaRPr sz="5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" name="Google Shape;152;p13"/>
          <p:cNvGraphicFramePr/>
          <p:nvPr/>
        </p:nvGraphicFramePr>
        <p:xfrm>
          <a:off x="536010" y="2002852"/>
          <a:ext cx="10933700" cy="4358448"/>
        </p:xfrm>
        <a:graphic>
          <a:graphicData uri="http://schemas.openxmlformats.org/drawingml/2006/table">
            <a:tbl>
              <a:tblPr bandRow="1">
                <a:noFill/>
                <a:tableStyleId>{89A813A8-22AC-4352-A3F1-F970CFE23C87}</a:tableStyleId>
              </a:tblPr>
              <a:tblGrid>
                <a:gridCol w="59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Descripción del Riesgo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Tipo de Riesgo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Magnitud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Impacto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290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Medidas de Mitigación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Enfermedad o accidente 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Humano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Retraso prolongado en plazos de entrega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Redistribución de labores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Falla de dispositivo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Tecnológico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Media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Retraso medio en plazos de entrega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Uso de fondo de reserva para compra de dispositivos nuevos.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Error en Diagrama de Arquitectura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Técnico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Baja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Leve retraso para replantear arquitectura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Reunión específica para corrección.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Ataque de Ciberseguridad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Tecnológico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Posible impacto total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Aislar el componente afectado.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Integraciones con sistemas externos desconocidos.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Tecnológico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6576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Posible incompatibilidad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Consultar documentación y recurrir a la ayuda externa.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Desconocimiento de la tecnología base del proyecto.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Humano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Media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Retraso en el desarrollo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Consultar documentación y solicitar apoyo académico.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Estimación inadecuada del tiempo de ejecución.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Tecnológico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Media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Demora en desarrollo y sobrecarga laboral.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Re-estimar las labores para el próximo sprint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solidFill>
                            <a:schemeClr val="dk1"/>
                          </a:solidFill>
                        </a:rPr>
                        <a:t>Catástrofes naturales 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Natural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Baja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Interrupción momentánea de labores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290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Realizar evacuación y plan de acción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Incendio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Natural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Interrupción prolongada de labores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290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Realizar evacuación. Renovación hardware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53" name="Google Shape;15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892</Words>
  <Application>Microsoft Office PowerPoint</Application>
  <PresentationFormat>Panorámica</PresentationFormat>
  <Paragraphs>152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Calibri</vt:lpstr>
      <vt:lpstr>Arial</vt:lpstr>
      <vt:lpstr>Roboto</vt:lpstr>
      <vt:lpstr>Merriweather</vt:lpstr>
      <vt:lpstr>Arimo</vt:lpstr>
      <vt:lpstr>Paradigm</vt:lpstr>
      <vt:lpstr>Portafolio de Título </vt:lpstr>
      <vt:lpstr>Desafíos a superar</vt:lpstr>
      <vt:lpstr>Presentación de PowerPoint</vt:lpstr>
      <vt:lpstr>Presentación de PowerPoint</vt:lpstr>
      <vt:lpstr>Alcances</vt:lpstr>
      <vt:lpstr>Presentación de PowerPoint</vt:lpstr>
      <vt:lpstr>Presentación de PowerPoint</vt:lpstr>
      <vt:lpstr>Presentación de PowerPoint</vt:lpstr>
      <vt:lpstr>Presentación de PowerPoint</vt:lpstr>
      <vt:lpstr>Tecnologías para el Desarrollo</vt:lpstr>
      <vt:lpstr>Sistema Web  Administración de condominios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Cetecom</dc:creator>
  <cp:lastModifiedBy>ISRAEL MUÑOZ</cp:lastModifiedBy>
  <cp:revision>3</cp:revision>
  <dcterms:modified xsi:type="dcterms:W3CDTF">2025-08-28T20:32:18Z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0x010100E6B0ABF06891AE4BB9823D0C7951D690</vt:lpwstr>
  </property>
  <property fmtid="{D5CDD505-2E9C-101B-9397-08002B2CF9AE}" pid="3" name="MediaServiceImageTags">
    <vt:lpwstr/>
  </property>
</Properties>
</file>