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8" r:id="rId1"/>
  </p:sldMasterIdLst>
  <p:sldIdLst>
    <p:sldId id="256" r:id="rId2"/>
    <p:sldId id="270" r:id="rId3"/>
    <p:sldId id="258" r:id="rId4"/>
    <p:sldId id="262" r:id="rId5"/>
    <p:sldId id="260" r:id="rId6"/>
    <p:sldId id="266" r:id="rId7"/>
    <p:sldId id="268" r:id="rId8"/>
    <p:sldId id="272" r:id="rId9"/>
    <p:sldId id="274" r:id="rId10"/>
    <p:sldId id="275" r:id="rId11"/>
    <p:sldId id="277" r:id="rId12"/>
    <p:sldId id="273" r:id="rId13"/>
    <p:sldId id="276" r:id="rId14"/>
    <p:sldId id="269" r:id="rId15"/>
    <p:sldId id="278" r:id="rId16"/>
    <p:sldId id="27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81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034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461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1145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165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31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8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98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4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8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4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4" descr="Gunvor International BV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86" y="503576"/>
            <a:ext cx="585830" cy="6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91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Protobuf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 smtClean="0"/>
              <a:t>In blackstar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2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Open ended generics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/>
              <a:t>T</a:t>
            </a:r>
            <a:r>
              <a:rPr lang="et-EE" dirty="0" smtClean="0"/>
              <a:t>ype parameter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1080341" y="3971610"/>
            <a:ext cx="4367959" cy="768825"/>
          </a:xfrm>
          <a:prstGeom prst="borderCallout2">
            <a:avLst>
              <a:gd name="adj1" fmla="val 24055"/>
              <a:gd name="adj2" fmla="val -1607"/>
              <a:gd name="adj3" fmla="val 24056"/>
              <a:gd name="adj4" fmla="val -5913"/>
              <a:gd name="adj5" fmla="val -158587"/>
              <a:gd name="adj6" fmla="val -5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You need to define spec for all the instances and their parent tree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165" y="2453387"/>
            <a:ext cx="5510960" cy="962025"/>
          </a:xfrm>
          <a:prstGeom prst="rect">
            <a:avLst/>
          </a:prstGeom>
        </p:spPr>
      </p:pic>
      <p:sp>
        <p:nvSpPr>
          <p:cNvPr id="15" name="Text Placeholder 4"/>
          <p:cNvSpPr txBox="1">
            <a:spLocks/>
          </p:cNvSpPr>
          <p:nvPr/>
        </p:nvSpPr>
        <p:spPr>
          <a:xfrm rot="5400000">
            <a:off x="5488351" y="2921796"/>
            <a:ext cx="152336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smtClean="0"/>
              <a:t>Spec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41" y="3016749"/>
            <a:ext cx="4058216" cy="476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41" y="2458084"/>
            <a:ext cx="438211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Boolean default value override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/>
              <a:t>T</a:t>
            </a:r>
            <a:r>
              <a:rPr lang="et-EE" dirty="0" smtClean="0"/>
              <a:t>ype parameter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1080341" y="3196718"/>
            <a:ext cx="6511084" cy="768825"/>
          </a:xfrm>
          <a:prstGeom prst="borderCallout2">
            <a:avLst>
              <a:gd name="adj1" fmla="val 24055"/>
              <a:gd name="adj2" fmla="val -1607"/>
              <a:gd name="adj3" fmla="val 24056"/>
              <a:gd name="adj4" fmla="val -3719"/>
              <a:gd name="adj5" fmla="val -64430"/>
              <a:gd name="adj6" fmla="val -10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If you override the default value to true then you need to use default value attribute as nothing is sent over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1" y="2584356"/>
            <a:ext cx="33337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Type long enums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/>
              <a:t>T</a:t>
            </a:r>
            <a:r>
              <a:rPr lang="et-EE" dirty="0" smtClean="0"/>
              <a:t>ype parameter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5400000">
            <a:off x="5488351" y="2931636"/>
            <a:ext cx="1523366" cy="576262"/>
          </a:xfrm>
        </p:spPr>
        <p:txBody>
          <a:bodyPr/>
          <a:lstStyle/>
          <a:p>
            <a:r>
              <a:rPr lang="et-EE" dirty="0" smtClean="0"/>
              <a:t>Code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1080341" y="5563609"/>
            <a:ext cx="5091860" cy="768825"/>
          </a:xfrm>
          <a:prstGeom prst="borderCallout2">
            <a:avLst>
              <a:gd name="adj1" fmla="val 24055"/>
              <a:gd name="adj2" fmla="val -1607"/>
              <a:gd name="adj3" fmla="val 24056"/>
              <a:gd name="adj4" fmla="val -5913"/>
              <a:gd name="adj5" fmla="val -338228"/>
              <a:gd name="adj6" fmla="val -7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Our version 2.4.3 does not support it, but Marc Gravell added support for it to V3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1" y="2448242"/>
            <a:ext cx="3219450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65" y="2458084"/>
            <a:ext cx="2438400" cy="361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65" y="2943225"/>
            <a:ext cx="35147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Public parameterless constructors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/>
              <a:t>T</a:t>
            </a:r>
            <a:r>
              <a:rPr lang="et-EE" dirty="0" smtClean="0"/>
              <a:t>ype parameter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1080340" y="3600770"/>
            <a:ext cx="6177709" cy="485456"/>
          </a:xfrm>
          <a:prstGeom prst="borderCallout2">
            <a:avLst>
              <a:gd name="adj1" fmla="val 24055"/>
              <a:gd name="adj2" fmla="val -1607"/>
              <a:gd name="adj3" fmla="val 24056"/>
              <a:gd name="adj4" fmla="val -4229"/>
              <a:gd name="adj5" fmla="val -56997"/>
              <a:gd name="adj6" fmla="val -1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Proper base class constructors still need to be called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62" y="2355079"/>
            <a:ext cx="6753225" cy="1152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62" y="4219895"/>
            <a:ext cx="1038369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JsonSurrogate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 smtClean="0"/>
              <a:t>Spec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3"/>
          </p:nvPr>
        </p:nvSpPr>
        <p:spPr>
          <a:xfrm rot="5400000">
            <a:off x="4973271" y="4524758"/>
            <a:ext cx="4090222" cy="576262"/>
          </a:xfrm>
        </p:spPr>
        <p:txBody>
          <a:bodyPr/>
          <a:lstStyle/>
          <a:p>
            <a:r>
              <a:rPr lang="et-EE" dirty="0" smtClean="0"/>
              <a:t>Schema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7319216" y="4412141"/>
            <a:ext cx="3257550" cy="125666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212"/>
              <a:gd name="adj6" fmla="val -346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Alternative, if type is not proto friendly</a:t>
            </a:r>
          </a:p>
          <a:p>
            <a:pPr algn="ctr"/>
            <a:r>
              <a:rPr lang="et-EE" sz="1050" dirty="0" smtClean="0"/>
              <a:t>Generally should be avoided</a:t>
            </a:r>
            <a:endParaRPr lang="en-GB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52" y="2730979"/>
            <a:ext cx="5076825" cy="3362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39" y="2448244"/>
            <a:ext cx="7553325" cy="209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216" y="2767778"/>
            <a:ext cx="28098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ProtoSurrogate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 smtClean="0"/>
              <a:t>Spec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7319216" y="4412141"/>
            <a:ext cx="4644184" cy="1256666"/>
          </a:xfrm>
          <a:prstGeom prst="borderCallout2">
            <a:avLst>
              <a:gd name="adj1" fmla="val 18750"/>
              <a:gd name="adj2" fmla="val -3070"/>
              <a:gd name="adj3" fmla="val 18750"/>
              <a:gd name="adj4" fmla="val -16667"/>
              <a:gd name="adj5" fmla="val -132320"/>
              <a:gd name="adj6" fmla="val -530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It is like a promice that data itself is proto serilizable, but it is stored inside an ‘object’</a:t>
            </a:r>
            <a:endParaRPr lang="en-GB" sz="10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39" y="2693644"/>
            <a:ext cx="4434636" cy="403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39" y="2448244"/>
            <a:ext cx="5457825" cy="171450"/>
          </a:xfrm>
          <a:prstGeom prst="rect">
            <a:avLst/>
          </a:prstGeom>
        </p:spPr>
      </p:pic>
      <p:sp>
        <p:nvSpPr>
          <p:cNvPr id="11" name="Line Callout 2 10"/>
          <p:cNvSpPr/>
          <p:nvPr/>
        </p:nvSpPr>
        <p:spPr>
          <a:xfrm>
            <a:off x="7306514" y="5732036"/>
            <a:ext cx="4656886" cy="997178"/>
          </a:xfrm>
          <a:prstGeom prst="borderCallout2">
            <a:avLst>
              <a:gd name="adj1" fmla="val 18750"/>
              <a:gd name="adj2" fmla="val -3070"/>
              <a:gd name="adj3" fmla="val 18750"/>
              <a:gd name="adj4" fmla="val -16667"/>
              <a:gd name="adj5" fmla="val -132320"/>
              <a:gd name="adj6" fmla="val -530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During development, in case of errors, it might me useful to include Json to have better exceptions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6530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Nulls inside collections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 smtClean="0"/>
              <a:t>Code example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1080340" y="3086331"/>
            <a:ext cx="6177709" cy="485456"/>
          </a:xfrm>
          <a:prstGeom prst="borderCallout2">
            <a:avLst>
              <a:gd name="adj1" fmla="val 24055"/>
              <a:gd name="adj2" fmla="val -1607"/>
              <a:gd name="adj3" fmla="val 24056"/>
              <a:gd name="adj4" fmla="val -4229"/>
              <a:gd name="adj5" fmla="val -56997"/>
              <a:gd name="adj6" fmla="val -11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Protobuf does not sent null values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0" y="2447429"/>
            <a:ext cx="3629025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40" y="3628849"/>
            <a:ext cx="40576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Tests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IReturn&lt;&gt;, Response, Resonse&lt;&gt;, ITrackedDto implementors define a proto </a:t>
            </a:r>
            <a:r>
              <a:rPr lang="et-EE" dirty="0" smtClean="0"/>
              <a:t>contract. </a:t>
            </a:r>
          </a:p>
          <a:p>
            <a:r>
              <a:rPr lang="et-EE" dirty="0" smtClean="0"/>
              <a:t>All protobuf keys and type and subtype pairs are unique.</a:t>
            </a:r>
          </a:p>
          <a:p>
            <a:r>
              <a:rPr lang="et-EE" dirty="0" smtClean="0"/>
              <a:t>Contracts serialize without loss of properties</a:t>
            </a:r>
          </a:p>
          <a:p>
            <a:endParaRPr lang="et-EE" dirty="0" smtClean="0"/>
          </a:p>
          <a:p>
            <a:endParaRPr lang="en-GB" dirty="0"/>
          </a:p>
        </p:txBody>
      </p:sp>
      <p:pic>
        <p:nvPicPr>
          <p:cNvPr id="7" name="Picture 2" descr="Image result for test driven development mem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882900"/>
            <a:ext cx="3904427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1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Introduction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t-EE" dirty="0" smtClean="0"/>
              <a:t>What is Protobuf and protobuf-net? Basic, generic and surrogate examples with code, specs and schema.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5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What is protobuf and protobuf-net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smtClean="0"/>
              <a:t>Protobuf</a:t>
            </a:r>
          </a:p>
          <a:p>
            <a:pPr lvl="1"/>
            <a:r>
              <a:rPr lang="et-EE" dirty="0" smtClean="0"/>
              <a:t>Method of serializing structured data</a:t>
            </a:r>
          </a:p>
          <a:p>
            <a:pPr lvl="1"/>
            <a:r>
              <a:rPr lang="et-EE" dirty="0" smtClean="0"/>
              <a:t>It is binary efficient and fast </a:t>
            </a:r>
          </a:p>
          <a:p>
            <a:pPr lvl="1"/>
            <a:r>
              <a:rPr lang="et-EE" dirty="0" smtClean="0"/>
              <a:t>Requires you to define the schema</a:t>
            </a:r>
          </a:p>
          <a:p>
            <a:r>
              <a:rPr lang="et-EE" dirty="0" smtClean="0"/>
              <a:t>Protobuf-net</a:t>
            </a:r>
          </a:p>
          <a:p>
            <a:pPr lvl="1"/>
            <a:r>
              <a:rPr lang="et-EE" dirty="0" smtClean="0"/>
              <a:t>Uses protobuf to write data</a:t>
            </a:r>
          </a:p>
          <a:p>
            <a:pPr lvl="1"/>
            <a:r>
              <a:rPr lang="et-EE" dirty="0" smtClean="0"/>
              <a:t>Follows typical .Net patterns</a:t>
            </a:r>
          </a:p>
          <a:p>
            <a:pPr lvl="1"/>
            <a:r>
              <a:rPr lang="et-EE" dirty="0" smtClean="0"/>
              <a:t>Has different API crates proto schema for you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9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Basic 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50752" y="3003077"/>
            <a:ext cx="1685924" cy="576262"/>
          </a:xfrm>
        </p:spPr>
        <p:txBody>
          <a:bodyPr/>
          <a:lstStyle/>
          <a:p>
            <a:r>
              <a:rPr lang="et-EE" dirty="0" smtClean="0"/>
              <a:t>Base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0341" y="2448242"/>
            <a:ext cx="4000500" cy="16859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5400000">
            <a:off x="5430884" y="2993314"/>
            <a:ext cx="1685926" cy="576262"/>
          </a:xfrm>
        </p:spPr>
        <p:txBody>
          <a:bodyPr/>
          <a:lstStyle/>
          <a:p>
            <a:r>
              <a:rPr lang="et-EE" dirty="0"/>
              <a:t>S</a:t>
            </a:r>
            <a:r>
              <a:rPr lang="et-EE" dirty="0" smtClean="0"/>
              <a:t>chema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1978" y="2448242"/>
            <a:ext cx="1800225" cy="904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41" y="4162193"/>
            <a:ext cx="4000500" cy="809625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 rot="5400000">
            <a:off x="-455681" y="5121953"/>
            <a:ext cx="2495782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/>
              <a:t>S</a:t>
            </a:r>
            <a:r>
              <a:rPr lang="et-EE" dirty="0" smtClean="0"/>
              <a:t>pec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341" y="4999841"/>
            <a:ext cx="4905375" cy="161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1978" y="4124408"/>
            <a:ext cx="3781425" cy="2447925"/>
          </a:xfrm>
          <a:prstGeom prst="rect">
            <a:avLst/>
          </a:prstGeom>
        </p:spPr>
      </p:pic>
      <p:sp>
        <p:nvSpPr>
          <p:cNvPr id="16" name="Text Placeholder 4"/>
          <p:cNvSpPr txBox="1">
            <a:spLocks/>
          </p:cNvSpPr>
          <p:nvPr/>
        </p:nvSpPr>
        <p:spPr>
          <a:xfrm rot="5400000">
            <a:off x="5430884" y="4679240"/>
            <a:ext cx="168592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smtClean="0"/>
              <a:t>Include</a:t>
            </a:r>
            <a:endParaRPr lang="en-GB" dirty="0"/>
          </a:p>
        </p:txBody>
      </p:sp>
      <p:sp>
        <p:nvSpPr>
          <p:cNvPr id="18" name="Line Callout 2 17"/>
          <p:cNvSpPr/>
          <p:nvPr/>
        </p:nvSpPr>
        <p:spPr>
          <a:xfrm>
            <a:off x="1080341" y="5789613"/>
            <a:ext cx="5091860" cy="768825"/>
          </a:xfrm>
          <a:prstGeom prst="borderCallout2">
            <a:avLst>
              <a:gd name="adj1" fmla="val -6918"/>
              <a:gd name="adj2" fmla="val 47029"/>
              <a:gd name="adj3" fmla="val -27978"/>
              <a:gd name="adj4" fmla="val 47026"/>
              <a:gd name="adj5" fmla="val -70625"/>
              <a:gd name="adj6" fmla="val 531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Spec and include Id’s must be </a:t>
            </a:r>
            <a:r>
              <a:rPr lang="et-EE" dirty="0" smtClean="0"/>
              <a:t>unique.</a:t>
            </a:r>
            <a:br>
              <a:rPr lang="et-EE" dirty="0" smtClean="0"/>
            </a:br>
            <a:r>
              <a:rPr lang="et-EE" dirty="0" smtClean="0"/>
              <a:t> Per subtree, but tests require globally.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8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Generic example, Slide 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 smtClean="0"/>
              <a:t>Generic class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5400000">
            <a:off x="4862560" y="2833214"/>
            <a:ext cx="1346200" cy="576262"/>
          </a:xfrm>
        </p:spPr>
        <p:txBody>
          <a:bodyPr/>
          <a:lstStyle/>
          <a:p>
            <a:r>
              <a:rPr lang="et-EE" dirty="0" smtClean="0"/>
              <a:t>Spec</a:t>
            </a:r>
            <a:endParaRPr lang="en-GB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23791" y="3434998"/>
            <a:ext cx="5465990" cy="3213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41" y="2448242"/>
            <a:ext cx="3943350" cy="420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791" y="2448242"/>
            <a:ext cx="4838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Generic example, Slide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/>
              <a:t>T</a:t>
            </a:r>
            <a:r>
              <a:rPr lang="et-EE" dirty="0" smtClean="0"/>
              <a:t>ype parameter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5400000">
            <a:off x="5488351" y="2931636"/>
            <a:ext cx="1523366" cy="576262"/>
          </a:xfrm>
        </p:spPr>
        <p:txBody>
          <a:bodyPr/>
          <a:lstStyle/>
          <a:p>
            <a:r>
              <a:rPr lang="et-EE" dirty="0" smtClean="0"/>
              <a:t>Schema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38165" y="2448242"/>
            <a:ext cx="3419804" cy="285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9" y="2448242"/>
            <a:ext cx="5019675" cy="4124325"/>
          </a:xfrm>
          <a:prstGeom prst="rect">
            <a:avLst/>
          </a:prstGeom>
        </p:spPr>
      </p:pic>
      <p:sp>
        <p:nvSpPr>
          <p:cNvPr id="14" name="Line Callout 2 13"/>
          <p:cNvSpPr/>
          <p:nvPr/>
        </p:nvSpPr>
        <p:spPr>
          <a:xfrm>
            <a:off x="6538165" y="5803742"/>
            <a:ext cx="5091860" cy="768825"/>
          </a:xfrm>
          <a:prstGeom prst="borderCallout2">
            <a:avLst>
              <a:gd name="adj1" fmla="val 24055"/>
              <a:gd name="adj2" fmla="val -1607"/>
              <a:gd name="adj3" fmla="val 24056"/>
              <a:gd name="adj4" fmla="val -5913"/>
              <a:gd name="adj5" fmla="val -338228"/>
              <a:gd name="adj6" fmla="val -7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Collections items are serialized. Null and empty collections yield same result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4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Basic surrogates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 smtClean="0"/>
              <a:t>Spec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1" y="2458084"/>
            <a:ext cx="6086475" cy="800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691" y="2458084"/>
            <a:ext cx="4432162" cy="4028441"/>
          </a:xfrm>
          <a:prstGeom prst="rect">
            <a:avLst/>
          </a:prstGeom>
        </p:spPr>
      </p:pic>
      <p:sp>
        <p:nvSpPr>
          <p:cNvPr id="14" name="Line Callout 2 13"/>
          <p:cNvSpPr/>
          <p:nvPr/>
        </p:nvSpPr>
        <p:spPr>
          <a:xfrm>
            <a:off x="1080339" y="3756730"/>
            <a:ext cx="3257550" cy="1256666"/>
          </a:xfrm>
          <a:prstGeom prst="borderCallout2">
            <a:avLst>
              <a:gd name="adj1" fmla="val -3231"/>
              <a:gd name="adj2" fmla="val 40790"/>
              <a:gd name="adj3" fmla="val -18390"/>
              <a:gd name="adj4" fmla="val 40935"/>
              <a:gd name="adj5" fmla="val -38333"/>
              <a:gd name="adj6" fmla="val 52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Takes the resposibility of defining proto contract for a specific type</a:t>
            </a:r>
            <a:endParaRPr lang="en-GB" dirty="0"/>
          </a:p>
        </p:txBody>
      </p:sp>
      <p:sp>
        <p:nvSpPr>
          <p:cNvPr id="15" name="Line Callout 2 14"/>
          <p:cNvSpPr/>
          <p:nvPr/>
        </p:nvSpPr>
        <p:spPr>
          <a:xfrm>
            <a:off x="3909266" y="5229859"/>
            <a:ext cx="3257550" cy="1256666"/>
          </a:xfrm>
          <a:prstGeom prst="borderCallout2">
            <a:avLst>
              <a:gd name="adj1" fmla="val -3231"/>
              <a:gd name="adj2" fmla="val 40790"/>
              <a:gd name="adj3" fmla="val -18390"/>
              <a:gd name="adj4" fmla="val 40935"/>
              <a:gd name="adj5" fmla="val -133836"/>
              <a:gd name="adj6" fmla="val 1024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Manages what and how are properties stored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Limitations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t-EE" dirty="0" smtClean="0"/>
              <a:t>Single parent. Open ended generics require defining every used combination. Long enums. JsonSurrogate and ProtoSurrogate. Nulls inside collections.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0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Single parent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5400000">
            <a:off x="-1620369" y="4572692"/>
            <a:ext cx="4825157" cy="576262"/>
          </a:xfrm>
        </p:spPr>
        <p:txBody>
          <a:bodyPr/>
          <a:lstStyle/>
          <a:p>
            <a:r>
              <a:rPr lang="et-EE" dirty="0" smtClean="0"/>
              <a:t>Used by Interfaces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5400000">
            <a:off x="5488351" y="2931636"/>
            <a:ext cx="1523366" cy="576262"/>
          </a:xfrm>
        </p:spPr>
        <p:txBody>
          <a:bodyPr/>
          <a:lstStyle/>
          <a:p>
            <a:r>
              <a:rPr lang="et-EE" dirty="0" smtClean="0"/>
              <a:t>Code</a:t>
            </a:r>
            <a:endParaRPr lang="en-GB" dirty="0"/>
          </a:p>
        </p:txBody>
      </p:sp>
      <p:sp>
        <p:nvSpPr>
          <p:cNvPr id="14" name="Line Callout 2 13"/>
          <p:cNvSpPr/>
          <p:nvPr/>
        </p:nvSpPr>
        <p:spPr>
          <a:xfrm>
            <a:off x="1080341" y="5563609"/>
            <a:ext cx="4367959" cy="768825"/>
          </a:xfrm>
          <a:prstGeom prst="borderCallout2">
            <a:avLst>
              <a:gd name="adj1" fmla="val 24055"/>
              <a:gd name="adj2" fmla="val -1607"/>
              <a:gd name="adj3" fmla="val 24056"/>
              <a:gd name="adj4" fmla="val -5913"/>
              <a:gd name="adj5" fmla="val -158587"/>
              <a:gd name="adj6" fmla="val -5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Interfaces need spec if they are used as parameter types inside a contract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41" y="2458084"/>
            <a:ext cx="4153480" cy="21720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65" y="2466975"/>
            <a:ext cx="5219700" cy="15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165" y="4058684"/>
            <a:ext cx="4086225" cy="781050"/>
          </a:xfrm>
          <a:prstGeom prst="rect">
            <a:avLst/>
          </a:prstGeom>
        </p:spPr>
      </p:pic>
      <p:sp>
        <p:nvSpPr>
          <p:cNvPr id="12" name="Line Callout 2 11"/>
          <p:cNvSpPr/>
          <p:nvPr/>
        </p:nvSpPr>
        <p:spPr>
          <a:xfrm>
            <a:off x="1080341" y="4712435"/>
            <a:ext cx="4367959" cy="768825"/>
          </a:xfrm>
          <a:prstGeom prst="borderCallout2">
            <a:avLst>
              <a:gd name="adj1" fmla="val 24055"/>
              <a:gd name="adj2" fmla="val 101974"/>
              <a:gd name="adj3" fmla="val 24056"/>
              <a:gd name="adj4" fmla="val 106172"/>
              <a:gd name="adj5" fmla="val -105314"/>
              <a:gd name="adj6" fmla="val 1230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/>
              <a:t>Generic Id is defined in DtoBase&lt;&gt;, protobuf spec uses ITrackedDto&lt;&gt;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165" y="5082596"/>
            <a:ext cx="5510960" cy="962025"/>
          </a:xfrm>
          <a:prstGeom prst="rect">
            <a:avLst/>
          </a:prstGeom>
        </p:spPr>
      </p:pic>
      <p:sp>
        <p:nvSpPr>
          <p:cNvPr id="15" name="Text Placeholder 4"/>
          <p:cNvSpPr txBox="1">
            <a:spLocks/>
          </p:cNvSpPr>
          <p:nvPr/>
        </p:nvSpPr>
        <p:spPr>
          <a:xfrm rot="5400000">
            <a:off x="5488351" y="5570399"/>
            <a:ext cx="1523366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dirty="0" smtClean="0"/>
              <a:t>Spec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95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376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Protobuf</vt:lpstr>
      <vt:lpstr>Introduction</vt:lpstr>
      <vt:lpstr>What is protobuf and protobuf-net</vt:lpstr>
      <vt:lpstr>Basic example</vt:lpstr>
      <vt:lpstr>Generic example, Slide 1</vt:lpstr>
      <vt:lpstr>Generic example, Slide 2</vt:lpstr>
      <vt:lpstr>Basic surrogates</vt:lpstr>
      <vt:lpstr>Limitations</vt:lpstr>
      <vt:lpstr>Single parent</vt:lpstr>
      <vt:lpstr>Open ended generics</vt:lpstr>
      <vt:lpstr>Boolean default value override</vt:lpstr>
      <vt:lpstr>Type long enums</vt:lpstr>
      <vt:lpstr>Public parameterless constructors</vt:lpstr>
      <vt:lpstr>JsonSurrogate</vt:lpstr>
      <vt:lpstr>ProtoSurrogate</vt:lpstr>
      <vt:lpstr>Nulls inside collections</vt:lpstr>
      <vt:lpstr>Tests</vt:lpstr>
    </vt:vector>
  </TitlesOfParts>
  <Company>Gunvor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Protobuf</dc:title>
  <dc:creator>MARTSEPP Margus</dc:creator>
  <cp:lastModifiedBy>MARTSEPP Margus</cp:lastModifiedBy>
  <cp:revision>32</cp:revision>
  <dcterms:created xsi:type="dcterms:W3CDTF">2020-02-05T07:38:38Z</dcterms:created>
  <dcterms:modified xsi:type="dcterms:W3CDTF">2021-03-04T14:55:17Z</dcterms:modified>
</cp:coreProperties>
</file>